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2" r:id="rId3"/>
  </p:sldMasterIdLst>
  <p:notesMasterIdLst>
    <p:notesMasterId r:id="rId27"/>
  </p:notesMasterIdLst>
  <p:sldIdLst>
    <p:sldId id="1055" r:id="rId4"/>
    <p:sldId id="1842" r:id="rId5"/>
    <p:sldId id="259" r:id="rId6"/>
    <p:sldId id="1843" r:id="rId7"/>
    <p:sldId id="1793" r:id="rId8"/>
    <p:sldId id="1844" r:id="rId9"/>
    <p:sldId id="1845" r:id="rId10"/>
    <p:sldId id="1847" r:id="rId11"/>
    <p:sldId id="1849" r:id="rId12"/>
    <p:sldId id="1850" r:id="rId13"/>
    <p:sldId id="1852" r:id="rId14"/>
    <p:sldId id="1853" r:id="rId15"/>
    <p:sldId id="1854" r:id="rId16"/>
    <p:sldId id="1855" r:id="rId17"/>
    <p:sldId id="1856" r:id="rId18"/>
    <p:sldId id="1857" r:id="rId19"/>
    <p:sldId id="1851" r:id="rId20"/>
    <p:sldId id="1848" r:id="rId21"/>
    <p:sldId id="1858" r:id="rId22"/>
    <p:sldId id="1859" r:id="rId23"/>
    <p:sldId id="1860" r:id="rId24"/>
    <p:sldId id="1882" r:id="rId25"/>
    <p:sldId id="1861" r:id="rId26"/>
    <p:sldId id="1879" r:id="rId28"/>
    <p:sldId id="1862" r:id="rId29"/>
    <p:sldId id="1863" r:id="rId30"/>
    <p:sldId id="1864" r:id="rId31"/>
    <p:sldId id="1877" r:id="rId32"/>
    <p:sldId id="1865" r:id="rId33"/>
    <p:sldId id="1866" r:id="rId34"/>
    <p:sldId id="1880" r:id="rId35"/>
    <p:sldId id="1867" r:id="rId36"/>
    <p:sldId id="1872" r:id="rId37"/>
    <p:sldId id="1878" r:id="rId38"/>
    <p:sldId id="1868" r:id="rId39"/>
    <p:sldId id="1883" r:id="rId40"/>
    <p:sldId id="1869" r:id="rId41"/>
    <p:sldId id="1874" r:id="rId42"/>
    <p:sldId id="1870" r:id="rId43"/>
    <p:sldId id="1875" r:id="rId44"/>
    <p:sldId id="1871" r:id="rId45"/>
    <p:sldId id="1876" r:id="rId46"/>
  </p:sldIdLst>
  <p:sldSz cx="12192000" cy="6858000"/>
  <p:notesSz cx="6858000" cy="9144000"/>
  <p:custDataLst>
    <p:tags r:id="rId5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78" y="180"/>
      </p:cViewPr>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0" Type="http://schemas.openxmlformats.org/officeDocument/2006/relationships/tags" Target="tags/tag38.xml"/><Relationship Id="rId5" Type="http://schemas.openxmlformats.org/officeDocument/2006/relationships/slide" Target="slides/slide2.xml"/><Relationship Id="rId49" Type="http://schemas.openxmlformats.org/officeDocument/2006/relationships/tableStyles" Target="tableStyles.xml"/><Relationship Id="rId48" Type="http://schemas.openxmlformats.org/officeDocument/2006/relationships/viewProps" Target="viewProps.xml"/><Relationship Id="rId47" Type="http://schemas.openxmlformats.org/officeDocument/2006/relationships/presProps" Target="presProps.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notesMaster" Target="notesMasters/notes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27768A-6647-462E-9CF3-838AC0388CB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B7B1DE-8DF7-4031-90EB-A80F7A0DD4F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BB7B1DE-8DF7-4031-90EB-A80F7A0DD4F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14400"/>
            <a:ext cx="3960000" cy="316800"/>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4C03F65-9449-4D0E-A792-36E54CF90CD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F290714-C144-4BC7-AABF-8B31EDBFD34E}" type="slidenum">
              <a:rPr lang="zh-CN" altLang="en-US" smtClean="0"/>
            </a:fld>
            <a:endParaRPr lang="zh-CN" altLang="en-US"/>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9E353C8-CA0C-4054-9248-DBF3B850D19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B9EE2CF-EB38-4E50-81E9-161E1D92F950}" type="slidenum">
              <a:rPr lang="zh-CN" altLang="en-US" smtClean="0"/>
            </a:fld>
            <a:endParaRPr lang="zh-CN" alt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3" name="图片 2"/>
          <p:cNvPicPr/>
          <p:nvPr/>
        </p:nvPicPr>
        <p:blipFill>
          <a:blip r:embed="rId2">
            <a:alphaModFix amt="20000"/>
          </a:blip>
          <a:stretch>
            <a:fillRect/>
          </a:stretch>
        </p:blipFill>
        <p:spPr>
          <a:xfrm>
            <a:off x="-635" y="0"/>
            <a:ext cx="12192635" cy="6858000"/>
          </a:xfrm>
          <a:prstGeom prst="rect">
            <a:avLst/>
          </a:prstGeom>
        </p:spPr>
      </p:pic>
      <p:sp>
        <p:nvSpPr>
          <p:cNvPr id="10" name="矩形 9"/>
          <p:cNvSpPr/>
          <p:nvPr userDrawn="1"/>
        </p:nvSpPr>
        <p:spPr>
          <a:xfrm>
            <a:off x="0" y="622300"/>
            <a:ext cx="12193270" cy="6235065"/>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个性印章" panose="02010609000101010101" pitchFamily="49" charset="-122"/>
              <a:ea typeface="个性印章" panose="02010609000101010101" pitchFamily="49" charset="-122"/>
            </a:endParaRP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60285AF7-A0ED-4EA6-8E7C-325D30A34C8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6F8BBA-2C15-447E-B622-2C30F6A92886}" type="slidenum">
              <a:rPr lang="zh-CN" altLang="en-US" smtClean="0"/>
            </a:fld>
            <a:endParaRPr lang="zh-CN" altLang="en-US"/>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sp>
        <p:nvSpPr>
          <p:cNvPr id="12" name="图片占位符 3"/>
          <p:cNvSpPr>
            <a:spLocks noGrp="1"/>
          </p:cNvSpPr>
          <p:nvPr>
            <p:ph type="pic" sz="quarter" idx="10"/>
          </p:nvPr>
        </p:nvSpPr>
        <p:spPr>
          <a:xfrm>
            <a:off x="819547" y="1823243"/>
            <a:ext cx="4453840" cy="3174206"/>
          </a:xfrm>
          <a:prstGeom prst="rect">
            <a:avLst/>
          </a:prstGeom>
        </p:spPr>
        <p:txBody>
          <a:bodyPr/>
          <a:lstStyle/>
          <a:p>
            <a:endParaRPr lang="zh-CN" altLang="en-US"/>
          </a:p>
        </p:txBody>
      </p:sp>
    </p:spTree>
  </p:cSld>
  <p:clrMapOvr>
    <a:masterClrMapping/>
  </p:clrMapOvr>
  <p:transition spd="slow">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4"/>
            <a:ext cx="14020800" cy="1767417"/>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1117600" y="8475134"/>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4"/>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4"/>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8" Type="http://schemas.openxmlformats.org/officeDocument/2006/relationships/theme" Target="../theme/theme1.xml"/><Relationship Id="rId37" Type="http://schemas.openxmlformats.org/officeDocument/2006/relationships/tags" Target="../tags/tag5.xml"/><Relationship Id="rId36" Type="http://schemas.openxmlformats.org/officeDocument/2006/relationships/image" Target="file:///D:\qq&#25991;&#20214;\712321467\Image\C2C\Image2\%7b75232B38-A165-1FB7-499C-2E1C792CACB5%7d.png" TargetMode="External"/><Relationship Id="rId35" Type="http://schemas.openxmlformats.org/officeDocument/2006/relationships/image" Target="../media/image2.png"/><Relationship Id="rId34" Type="http://schemas.openxmlformats.org/officeDocument/2006/relationships/tags" Target="../tags/tag4.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6" Type="http://schemas.openxmlformats.org/officeDocument/2006/relationships/theme" Target="../theme/theme2.xml"/><Relationship Id="rId15" Type="http://schemas.openxmlformats.org/officeDocument/2006/relationships/image" Target="file:///D:\qq&#25991;&#20214;\712321467\Image\C2C\Image2\%7b75232B38-A165-1FB7-499C-2E1C792CACB5%7d.png" TargetMode="External"/><Relationship Id="rId14" Type="http://schemas.openxmlformats.org/officeDocument/2006/relationships/image" Target="../media/image2.png"/><Relationship Id="rId13" Type="http://schemas.openxmlformats.org/officeDocument/2006/relationships/slideLayout" Target="../slideLayouts/slideLayout46.xml"/><Relationship Id="rId12" Type="http://schemas.openxmlformats.org/officeDocument/2006/relationships/slideLayout" Target="../slideLayouts/slideLayout45.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文本框 6"/>
          <p:cNvSpPr txBox="1"/>
          <p:nvPr userDrawn="1">
            <p:custDataLst>
              <p:tags r:id="rId34"/>
            </p:custDataLst>
          </p:nvPr>
        </p:nvSpPr>
        <p:spPr>
          <a:xfrm>
            <a:off x="635" y="1"/>
            <a:ext cx="12191365" cy="512897"/>
          </a:xfrm>
          <a:prstGeom prst="rect">
            <a:avLst/>
          </a:prstGeom>
          <a:solidFill>
            <a:srgbClr val="002060"/>
          </a:solidFill>
        </p:spPr>
        <p:txBody>
          <a:bodyPr wrap="square" rtlCol="0">
            <a:spAutoFit/>
          </a:bodyPr>
          <a:lstStyle/>
          <a:p>
            <a:pPr lvl="0" algn="ctr">
              <a:buClrTx/>
              <a:buSzTx/>
              <a:buFontTx/>
            </a:pPr>
            <a:endParaRPr lang="zh-CN" altLang="en-US" sz="2735">
              <a:solidFill>
                <a:schemeClr val="bg1"/>
              </a:solidFill>
              <a:latin typeface="黑体" panose="02010609060101010101" pitchFamily="49" charset="-122"/>
              <a:ea typeface="黑体" panose="02010609060101010101" pitchFamily="49" charset="-122"/>
              <a:sym typeface="+mn-ea"/>
            </a:endParaRPr>
          </a:p>
        </p:txBody>
      </p:sp>
      <p:pic>
        <p:nvPicPr>
          <p:cNvPr id="8" name="图片 1073743875" descr="学科网 zxxk.com"/>
          <p:cNvPicPr>
            <a:picLocks noChangeAspect="1"/>
          </p:cNvPicPr>
          <p:nvPr/>
        </p:nvPicPr>
        <p:blipFill>
          <a:blip r:embed="rId35" r:link="rId36"/>
          <a:stretch>
            <a:fillRect/>
          </a:stretch>
        </p:blipFill>
        <p:spPr>
          <a:xfrm>
            <a:off x="838200" y="365125"/>
            <a:ext cx="9525" cy="9525"/>
          </a:xfrm>
          <a:prstGeom prst="rect">
            <a:avLst/>
          </a:prstGeom>
          <a:noFill/>
          <a:ln>
            <a:noFill/>
            <a:miter lim="800000"/>
            <a:headEnd/>
            <a:tailEnd/>
          </a:ln>
        </p:spPr>
      </p:pic>
    </p:spTree>
    <p:custDataLst>
      <p:tags r:id="rId3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Lst>
  <p:transition/>
  <p:txStyles>
    <p:titleStyle>
      <a:lvl1pPr algn="l" defTabSz="914400" rtl="0" eaLnBrk="1" fontAlgn="auto" latinLnBrk="0" hangingPunct="1">
        <a:lnSpc>
          <a:spcPct val="100000"/>
        </a:lnSpc>
        <a:spcBef>
          <a:spcPct val="0"/>
        </a:spcBef>
        <a:buNone/>
        <a:defRPr sz="3600" b="1" u="none" strike="noStrike" kern="1200" cap="none" spc="4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335"/>
        </a:spcAft>
        <a:buFont typeface="Arial" panose="020B0604020202020204" pitchFamily="34" charset="0"/>
        <a:buChar char="●"/>
        <a:defRPr sz="1800" u="none" strike="noStrike" kern="1200" cap="none" spc="20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ct val="0"/>
        </a:spcBef>
        <a:spcAft>
          <a:spcPts val="800"/>
        </a:spcAft>
        <a:buFont typeface="Arial" panose="020B0604020202020204" pitchFamily="34" charset="0"/>
        <a:buChar char="●"/>
        <a:tabLst>
          <a:tab pos="1609090" algn=""/>
        </a:tabLst>
        <a:defRPr sz="1600" u="none" strike="noStrike" kern="1200" cap="none" spc="20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ct val="0"/>
        </a:spcBef>
        <a:spcAft>
          <a:spcPts val="800"/>
        </a:spcAft>
        <a:buFont typeface="Arial" panose="020B0604020202020204" pitchFamily="34" charset="0"/>
        <a:buChar char="●"/>
        <a:defRPr sz="1600" u="none" strike="noStrike" kern="1200" cap="none" spc="20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ct val="0"/>
        </a:spcBef>
        <a:spcAft>
          <a:spcPts val="400"/>
        </a:spcAft>
        <a:buFont typeface="Wingdings" panose="05000000000000000000" charset="0"/>
        <a:buChar char=""/>
        <a:defRPr sz="1400" u="none" strike="noStrike" kern="1200" cap="none" spc="20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ct val="0"/>
        </a:spcBef>
        <a:spcAft>
          <a:spcPts val="400"/>
        </a:spcAft>
        <a:buFont typeface="Arial" panose="020B0604020202020204" pitchFamily="34" charset="0"/>
        <a:buChar char="•"/>
        <a:defRPr sz="1400" u="none" strike="noStrike" kern="1200" cap="none" spc="20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85AF7-A0ED-4EA6-8E7C-325D30A34C8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F8BBA-2C15-447E-B622-2C30F6A92886}" type="slidenum">
              <a:rPr lang="zh-CN" altLang="en-US" smtClean="0"/>
            </a:fld>
            <a:endParaRPr lang="zh-CN" altLang="en-US"/>
          </a:p>
        </p:txBody>
      </p:sp>
      <p:pic>
        <p:nvPicPr>
          <p:cNvPr id="7" name="图片 1073743875" descr="学科网 zxxk.com"/>
          <p:cNvPicPr>
            <a:picLocks noChangeAspect="1"/>
          </p:cNvPicPr>
          <p:nvPr/>
        </p:nvPicPr>
        <p:blipFill>
          <a:blip r:embed="rId14" r:link="rId15"/>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tags" Target="../tags/tag7.xml"/><Relationship Id="rId1" Type="http://schemas.openxmlformats.org/officeDocument/2006/relationships/tags" Target="../tags/tag6.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15.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17.xml"/><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19.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21.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23.xml"/><Relationship Id="rId1" Type="http://schemas.openxmlformats.org/officeDocument/2006/relationships/tags" Target="../tags/tag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25.xml"/><Relationship Id="rId1" Type="http://schemas.openxmlformats.org/officeDocument/2006/relationships/tags" Target="../tags/tag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27.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34.xml"/><Relationship Id="rId3" Type="http://schemas.openxmlformats.org/officeDocument/2006/relationships/image" Target="../media/image3.png"/><Relationship Id="rId2" Type="http://schemas.openxmlformats.org/officeDocument/2006/relationships/tags" Target="../tags/tag9.xml"/><Relationship Id="rId1" Type="http://schemas.openxmlformats.org/officeDocument/2006/relationships/tags" Target="../tags/tag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29.xml"/><Relationship Id="rId1" Type="http://schemas.openxmlformats.org/officeDocument/2006/relationships/tags" Target="../tags/tag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31.xml"/><Relationship Id="rId1" Type="http://schemas.openxmlformats.org/officeDocument/2006/relationships/tags" Target="../tags/tag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33.xml"/><Relationship Id="rId1" Type="http://schemas.openxmlformats.org/officeDocument/2006/relationships/tags" Target="../tags/tag3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35.xml"/><Relationship Id="rId1" Type="http://schemas.openxmlformats.org/officeDocument/2006/relationships/tags" Target="../tags/tag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37.xml"/><Relationship Id="rId1" Type="http://schemas.openxmlformats.org/officeDocument/2006/relationships/tags" Target="../tags/tag3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1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13.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custDataLst>
              <p:tags r:id="rId1"/>
            </p:custDataLst>
          </p:nvPr>
        </p:nvGraphicFramePr>
        <p:xfrm>
          <a:off x="333374" y="605308"/>
          <a:ext cx="11607165" cy="6170745"/>
        </p:xfrm>
        <a:graphic>
          <a:graphicData uri="http://schemas.openxmlformats.org/drawingml/2006/table">
            <a:tbl>
              <a:tblPr firstRow="1" bandRow="1">
                <a:tableStyleId>{5940675A-B579-460E-94D1-54222C63F5DA}</a:tableStyleId>
              </a:tblPr>
              <a:tblGrid>
                <a:gridCol w="741527"/>
                <a:gridCol w="1496295"/>
                <a:gridCol w="9369343"/>
              </a:tblGrid>
              <a:tr h="1108785">
                <a:tc gridSpan="2">
                  <a:txBody>
                    <a:bodyPr wrap="square"/>
                    <a:lstStyle/>
                    <a:p>
                      <a:pPr algn="ctr">
                        <a:buClrTx/>
                        <a:buSzTx/>
                        <a:buFontTx/>
                        <a:buNone/>
                      </a:pPr>
                      <a:r>
                        <a:rPr lang="zh-CN" altLang="en-US" sz="2400" b="1">
                          <a:latin typeface="微软雅黑" panose="020B0503020204020204" charset="-122"/>
                          <a:ea typeface="微软雅黑" panose="020B0503020204020204" charset="-122"/>
                          <a:cs typeface="宋体" panose="02010600030101010101" pitchFamily="2" charset="-122"/>
                        </a:rPr>
                        <a:t>总体特征</a:t>
                      </a:r>
                      <a:endParaRPr lang="zh-CN" altLang="en-US"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400" b="1">
                          <a:latin typeface="微软雅黑" panose="020B0503020204020204" charset="-122"/>
                          <a:ea typeface="微软雅黑" panose="020B0503020204020204" charset="-122"/>
                          <a:cs typeface="宋体" panose="02010600030101010101" pitchFamily="2" charset="-122"/>
                        </a:rPr>
                        <a:t>中华文明的起源和早期国家产生</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从原始社会到奴隶社会</a:t>
                      </a:r>
                      <a:endParaRPr lang="zh-CN" altLang="en-US"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r>
              <a:tr h="1785214">
                <a:tc rowSpan="3">
                  <a:txBody>
                    <a:bodyPr wrap="square"/>
                    <a:lstStyle/>
                    <a:p>
                      <a:pPr algn="ctr">
                        <a:buClrTx/>
                        <a:buSzTx/>
                        <a:buFontTx/>
                        <a:buNone/>
                      </a:pPr>
                      <a:r>
                        <a:rPr lang="zh-CN" altLang="en-US" sz="2400" b="1">
                          <a:latin typeface="微软雅黑" panose="020B0503020204020204" charset="-122"/>
                          <a:ea typeface="微软雅黑" panose="020B0503020204020204" charset="-122"/>
                          <a:cs typeface="宋体" panose="02010600030101010101" pitchFamily="2" charset="-122"/>
                        </a:rPr>
                        <a:t>具体表现</a:t>
                      </a:r>
                      <a:endParaRPr lang="en-US" altLang="zh-CN"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c>
                  <a:txBody>
                    <a:bodyPr wrap="square"/>
                    <a:lstStyle/>
                    <a:p>
                      <a:pPr algn="ctr">
                        <a:buClrTx/>
                        <a:buSzTx/>
                        <a:buFontTx/>
                        <a:buNone/>
                      </a:pPr>
                      <a:r>
                        <a:rPr lang="zh-CN" altLang="en-US" sz="2400" b="1">
                          <a:latin typeface="微软雅黑" panose="020B0503020204020204" charset="-122"/>
                          <a:ea typeface="微软雅黑" panose="020B0503020204020204" charset="-122"/>
                          <a:cs typeface="宋体" panose="02010600030101010101" pitchFamily="2" charset="-122"/>
                        </a:rPr>
                        <a:t>政治</a:t>
                      </a:r>
                      <a:endParaRPr lang="zh-CN" altLang="en-US"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c>
                  <a:txBody>
                    <a:bodyPr wrap="square"/>
                    <a:lstStyle/>
                    <a:p>
                      <a:pPr algn="l">
                        <a:buClrTx/>
                        <a:buSzTx/>
                        <a:buFontTx/>
                        <a:buNone/>
                      </a:pPr>
                      <a:r>
                        <a:rPr lang="zh-CN" altLang="en-US" sz="2400" b="1">
                          <a:latin typeface="微软雅黑" panose="020B0503020204020204" charset="-122"/>
                          <a:ea typeface="微软雅黑" panose="020B0503020204020204" charset="-122"/>
                          <a:cs typeface="宋体" panose="02010600030101010101" pitchFamily="2" charset="-122"/>
                        </a:rPr>
                        <a:t>中华文明起源具有</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多元一体</a:t>
                      </a:r>
                      <a:r>
                        <a:rPr lang="zh-CN" altLang="en-US" sz="2400" b="1">
                          <a:latin typeface="微软雅黑" panose="020B0503020204020204" charset="-122"/>
                          <a:ea typeface="微软雅黑" panose="020B0503020204020204" charset="-122"/>
                          <a:cs typeface="宋体" panose="02010600030101010101" pitchFamily="2" charset="-122"/>
                        </a:rPr>
                        <a:t>的特征。原始社会经历了</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原始人群、母系氏族社会、父系氏族社会</a:t>
                      </a:r>
                      <a:r>
                        <a:rPr lang="zh-CN" altLang="en-US" sz="2400" b="1">
                          <a:latin typeface="微软雅黑" panose="020B0503020204020204" charset="-122"/>
                          <a:ea typeface="微软雅黑" panose="020B0503020204020204" charset="-122"/>
                          <a:cs typeface="宋体" panose="02010600030101010101" pitchFamily="2" charset="-122"/>
                        </a:rPr>
                        <a:t>三个阶段</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原始社会晚期实行禅让制。夏、商、西周进入奴隶制社会</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形成了以</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王位世袭制、内外服制、分封制、宗法制和礼乐制</a:t>
                      </a:r>
                      <a:r>
                        <a:rPr lang="zh-CN" altLang="en-US" sz="2400" b="1">
                          <a:latin typeface="微软雅黑" panose="020B0503020204020204" charset="-122"/>
                          <a:ea typeface="微软雅黑" panose="020B0503020204020204" charset="-122"/>
                          <a:cs typeface="宋体" panose="02010600030101010101" pitchFamily="2" charset="-122"/>
                        </a:rPr>
                        <a:t>为主要内容</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以“</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家国一体</a:t>
                      </a:r>
                      <a:r>
                        <a:rPr lang="zh-CN" altLang="en-US" sz="2400" b="1">
                          <a:latin typeface="微软雅黑" panose="020B0503020204020204" charset="-122"/>
                          <a:ea typeface="微软雅黑" panose="020B0503020204020204" charset="-122"/>
                          <a:cs typeface="宋体" panose="02010600030101010101" pitchFamily="2" charset="-122"/>
                        </a:rPr>
                        <a:t>”为主要特征的政治制度</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统治者</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尚未实现中央集权</a:t>
                      </a:r>
                      <a:r>
                        <a:rPr lang="zh-CN" altLang="en-US" sz="2400" b="1">
                          <a:latin typeface="微软雅黑" panose="020B0503020204020204" charset="-122"/>
                          <a:ea typeface="微软雅黑" panose="020B0503020204020204" charset="-122"/>
                          <a:cs typeface="宋体" panose="02010600030101010101" pitchFamily="2" charset="-122"/>
                        </a:rPr>
                        <a:t>。</a:t>
                      </a:r>
                      <a:endParaRPr lang="zh-CN" altLang="en-US"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r>
              <a:tr h="1744783">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wrap="square"/>
                    <a:lstStyle/>
                    <a:p>
                      <a:pPr algn="ctr">
                        <a:buClrTx/>
                        <a:buSzTx/>
                        <a:buFontTx/>
                        <a:buNone/>
                      </a:pPr>
                      <a:r>
                        <a:rPr lang="zh-CN" altLang="en-US" sz="2400" b="1">
                          <a:latin typeface="微软雅黑" panose="020B0503020204020204" charset="-122"/>
                          <a:ea typeface="微软雅黑" panose="020B0503020204020204" charset="-122"/>
                          <a:cs typeface="宋体" panose="02010600030101010101" pitchFamily="2" charset="-122"/>
                        </a:rPr>
                        <a:t>经济</a:t>
                      </a:r>
                      <a:endParaRPr lang="zh-CN" altLang="en-US"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c>
                  <a:txBody>
                    <a:bodyPr wrap="square"/>
                    <a:lstStyle/>
                    <a:p>
                      <a:pPr algn="l">
                        <a:buClrTx/>
                        <a:buSzTx/>
                        <a:buFontTx/>
                        <a:buNone/>
                      </a:pPr>
                      <a:r>
                        <a:rPr lang="zh-CN" altLang="en-US" sz="2400" b="1">
                          <a:latin typeface="微软雅黑" panose="020B0503020204020204" charset="-122"/>
                          <a:ea typeface="微软雅黑" panose="020B0503020204020204" charset="-122"/>
                          <a:cs typeface="宋体" panose="02010600030101010101" pitchFamily="2" charset="-122"/>
                        </a:rPr>
                        <a:t>原始社会生产力水平低</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刀耕火种</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工具材质主要为石、木等</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实行生产资料公有制</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集体劳动</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产品平均分配。新石器时代晚期</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随着剩余财富的出现</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阶层贫富分化加剧</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文明产生。商周时期</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石器锄耕</a:t>
                      </a:r>
                      <a:r>
                        <a:rPr lang="zh-CN" altLang="en-US" sz="2400" b="1">
                          <a:latin typeface="微软雅黑" panose="020B0503020204020204" charset="-122"/>
                          <a:ea typeface="微软雅黑" panose="020B0503020204020204" charset="-122"/>
                          <a:cs typeface="宋体" panose="02010600030101010101" pitchFamily="2" charset="-122"/>
                        </a:rPr>
                        <a:t>，实行的</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井田制</a:t>
                      </a:r>
                      <a:r>
                        <a:rPr lang="zh-CN" altLang="en-US" sz="2400" b="1">
                          <a:latin typeface="微软雅黑" panose="020B0503020204020204" charset="-122"/>
                          <a:ea typeface="微软雅黑" panose="020B0503020204020204" charset="-122"/>
                          <a:cs typeface="宋体" panose="02010600030101010101" pitchFamily="2" charset="-122"/>
                        </a:rPr>
                        <a:t>（土地国有制）</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工具材质主要为石、木等</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青铜铸造业</a:t>
                      </a:r>
                      <a:r>
                        <a:rPr lang="zh-CN" altLang="en-US" sz="2400" b="1">
                          <a:latin typeface="微软雅黑" panose="020B0503020204020204" charset="-122"/>
                          <a:ea typeface="微软雅黑" panose="020B0503020204020204" charset="-122"/>
                          <a:cs typeface="宋体" panose="02010600030101010101" pitchFamily="2" charset="-122"/>
                        </a:rPr>
                        <a:t>发达</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实行“工商食官”制度。</a:t>
                      </a:r>
                      <a:endParaRPr lang="zh-CN" altLang="en-US"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r>
              <a:tr h="14043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wrap="square"/>
                    <a:lstStyle/>
                    <a:p>
                      <a:pPr algn="ctr">
                        <a:buClrTx/>
                        <a:buSzTx/>
                        <a:buFontTx/>
                        <a:buNone/>
                      </a:pPr>
                      <a:r>
                        <a:rPr lang="zh-CN" altLang="en-US" sz="2400" b="1">
                          <a:latin typeface="微软雅黑" panose="020B0503020204020204" charset="-122"/>
                          <a:ea typeface="微软雅黑" panose="020B0503020204020204" charset="-122"/>
                          <a:cs typeface="宋体" panose="02010600030101010101" pitchFamily="2" charset="-122"/>
                        </a:rPr>
                        <a:t>文化</a:t>
                      </a:r>
                      <a:endParaRPr lang="zh-CN" altLang="en-US"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c>
                  <a:txBody>
                    <a:bodyPr wrap="square"/>
                    <a:lstStyle/>
                    <a:p>
                      <a:pPr algn="l">
                        <a:buClrTx/>
                        <a:buSzTx/>
                        <a:buFontTx/>
                        <a:buNone/>
                      </a:pPr>
                      <a:r>
                        <a:rPr lang="zh-CN" altLang="en-US" sz="2400" b="1">
                          <a:latin typeface="微软雅黑" panose="020B0503020204020204" charset="-122"/>
                          <a:ea typeface="微软雅黑" panose="020B0503020204020204" charset="-122"/>
                          <a:cs typeface="宋体" panose="02010600030101010101" pitchFamily="2" charset="-122"/>
                        </a:rPr>
                        <a:t>商朝</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甲骨文</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西周</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金文</a:t>
                      </a:r>
                      <a:r>
                        <a:rPr lang="zh-CN" altLang="en-US" sz="2400" b="1">
                          <a:latin typeface="微软雅黑" panose="020B0503020204020204" charset="-122"/>
                          <a:ea typeface="微软雅黑" panose="020B0503020204020204" charset="-122"/>
                          <a:cs typeface="宋体" panose="02010600030101010101" pitchFamily="2" charset="-122"/>
                        </a:rPr>
                        <a:t>或铭文</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商周劳动人民创造了灿烂的</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青铜文化</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商周时期统治思想由</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神本向人本</a:t>
                      </a:r>
                      <a:r>
                        <a:rPr lang="zh-CN" altLang="en-US" sz="2400" b="1">
                          <a:latin typeface="微软雅黑" panose="020B0503020204020204" charset="-122"/>
                          <a:ea typeface="微软雅黑" panose="020B0503020204020204" charset="-122"/>
                          <a:cs typeface="宋体" panose="02010600030101010101" pitchFamily="2" charset="-122"/>
                        </a:rPr>
                        <a:t>转变</a:t>
                      </a:r>
                      <a:r>
                        <a:rPr lang="en-US" altLang="zh-CN" sz="2400" b="1">
                          <a:latin typeface="微软雅黑" panose="020B0503020204020204" charset="-122"/>
                          <a:ea typeface="微软雅黑" panose="020B0503020204020204" charset="-122"/>
                          <a:cs typeface="宋体" panose="02010600030101010101" pitchFamily="2" charset="-122"/>
                        </a:rPr>
                        <a:t>,</a:t>
                      </a:r>
                      <a:r>
                        <a:rPr lang="zh-CN" altLang="en-US" sz="2400" b="1">
                          <a:latin typeface="微软雅黑" panose="020B0503020204020204" charset="-122"/>
                          <a:ea typeface="微软雅黑" panose="020B0503020204020204" charset="-122"/>
                          <a:cs typeface="宋体" panose="02010600030101010101" pitchFamily="2" charset="-122"/>
                        </a:rPr>
                        <a:t>西周时期“</a:t>
                      </a:r>
                      <a:r>
                        <a:rPr lang="zh-CN" altLang="en-US" sz="2400" b="1">
                          <a:solidFill>
                            <a:srgbClr val="FF0000"/>
                          </a:solidFill>
                          <a:latin typeface="微软雅黑" panose="020B0503020204020204" charset="-122"/>
                          <a:ea typeface="微软雅黑" panose="020B0503020204020204" charset="-122"/>
                          <a:cs typeface="宋体" panose="02010600030101010101" pitchFamily="2" charset="-122"/>
                        </a:rPr>
                        <a:t>敬天保民</a:t>
                      </a:r>
                      <a:r>
                        <a:rPr lang="zh-CN" altLang="en-US" sz="2400" b="1">
                          <a:latin typeface="微软雅黑" panose="020B0503020204020204" charset="-122"/>
                          <a:ea typeface="微软雅黑" panose="020B0503020204020204" charset="-122"/>
                          <a:cs typeface="宋体" panose="02010600030101010101" pitchFamily="2" charset="-122"/>
                        </a:rPr>
                        <a:t>”思想产生。</a:t>
                      </a:r>
                      <a:endParaRPr lang="zh-CN" altLang="en-US" sz="2400" b="1">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85000"/>
                      </a:schemeClr>
                    </a:solidFill>
                  </a:tcPr>
                </a:tc>
              </a:tr>
            </a:tbl>
          </a:graphicData>
        </a:graphic>
      </p:graphicFrame>
      <p:sp>
        <p:nvSpPr>
          <p:cNvPr id="3" name="文本框 2"/>
          <p:cNvSpPr txBox="1"/>
          <p:nvPr>
            <p:custDataLst>
              <p:tags r:id="rId2"/>
            </p:custDataLst>
          </p:nvPr>
        </p:nvSpPr>
        <p:spPr>
          <a:xfrm>
            <a:off x="0" y="0"/>
            <a:ext cx="12192000" cy="512897"/>
          </a:xfrm>
          <a:prstGeom prst="rect">
            <a:avLst/>
          </a:prstGeom>
          <a:solidFill>
            <a:schemeClr val="accent6">
              <a:lumMod val="60000"/>
              <a:lumOff val="40000"/>
            </a:schemeClr>
          </a:solidFill>
        </p:spPr>
        <p:txBody>
          <a:bodyPr wrap="square" rtlCol="0">
            <a:spAutoFit/>
          </a:bodyPr>
          <a:lstStyle/>
          <a:p>
            <a:pPr marL="0" marR="0" lvl="0" indent="0" algn="ctr" defTabSz="1219200" rtl="0" eaLnBrk="1" fontAlgn="auto" latinLnBrk="1" hangingPunct="1">
              <a:lnSpc>
                <a:spcPct val="100000"/>
              </a:lnSpc>
              <a:spcBef>
                <a:spcPct val="0"/>
              </a:spcBef>
              <a:spcAft>
                <a:spcPct val="0"/>
              </a:spcAft>
              <a:buClrTx/>
              <a:buSzTx/>
              <a:buFontTx/>
              <a:buNone/>
              <a:defRPr/>
            </a:pPr>
            <a:r>
              <a:rPr kumimoji="0" lang="zh-CN" altLang="en-US" sz="2735" b="1"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rPr>
              <a:t>一、中华文明的起源与早期国家</a:t>
            </a:r>
            <a:endParaRPr kumimoji="0" lang="zh-CN" altLang="en-US" sz="2735" b="1"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五、隋唐</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665075"/>
          <a:ext cx="11867284" cy="5749036"/>
        </p:xfrm>
        <a:graphic>
          <a:graphicData uri="http://schemas.openxmlformats.org/drawingml/2006/table">
            <a:tbl>
              <a:tblPr firstRow="1" bandRow="1">
                <a:tableStyleId>{5C22544A-7EE6-4342-B048-85BDC9FD1C3A}</a:tableStyleId>
              </a:tblPr>
              <a:tblGrid>
                <a:gridCol w="944455"/>
                <a:gridCol w="959026"/>
                <a:gridCol w="9963803"/>
              </a:tblGrid>
              <a:tr h="640922">
                <a:tc>
                  <a:txBody>
                    <a:bodyPr wrap="square"/>
                    <a:lstStyle/>
                    <a:p>
                      <a:pPr algn="ctr" fontAlgn="auto">
                        <a:lnSpc>
                          <a:spcPct val="130000"/>
                        </a:lnSpc>
                        <a:buNone/>
                      </a:pPr>
                      <a:r>
                        <a:rPr lang="zh-CN" altLang="en-US" sz="24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3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隋唐（</a:t>
                      </a:r>
                      <a:r>
                        <a:rPr lang="en-US" alt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rPr>
                        <a:t>581-907</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年）是统一多民族封建国家的发展时期，经济繁荣；以中国为中心的中华文化圈形成。</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3">
                  <a:txBody>
                    <a:bodyPr wrap="square"/>
                    <a:lstStyle/>
                    <a:p>
                      <a:pPr algn="ctr" fontAlgn="auto">
                        <a:lnSpc>
                          <a:spcPct val="13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nSpc>
                          <a:spcPct val="120000"/>
                        </a:lnSpc>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统一多民族封建国家得到进一步巩固和发展，</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国力强盛，疆域拓展</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；出现</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贞观之治与开元盛世</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安史之乱</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后，</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藩镇割据</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，中央对地方的控制削弱，形成</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五代十国分裂</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局面。统治者奉行</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开明的民族政策</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，民族交融加强；制度创新，</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科举制</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和</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三省六部制</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创立，实行</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租庸调制</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，后改为</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两税法</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30000"/>
                        </a:lnSpc>
                        <a:spcAft>
                          <a:spcPts val="600"/>
                        </a:spcAft>
                      </a:pP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封建经济继续发展，呈现繁荣局面；南方经济实力</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开始超越北方</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，经济重心</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开始南移</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陆上</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和</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海上丝绸之路</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繁荣，对外贸易繁荣；重农</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抑商</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政策</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松动</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a:t>
                      </a:r>
                      <a:r>
                        <a:rPr lang="en-US" altLang="en-US" sz="2400" b="1" err="1">
                          <a:latin typeface="微软雅黑" panose="020B0503020204020204" charset="-122"/>
                          <a:ea typeface="微软雅黑" panose="020B0503020204020204" charset="-122"/>
                          <a:cs typeface="黑体" panose="02010609060101010101" pitchFamily="49" charset="-122"/>
                          <a:sym typeface="+mn-ea"/>
                        </a:rPr>
                        <a:t>由魏晋时期的租调制到唐朝的租庸调制和两税法，</a:t>
                      </a:r>
                      <a:r>
                        <a:rPr lang="en-US" altLang="en-US" sz="2400" b="1" err="1">
                          <a:solidFill>
                            <a:srgbClr val="FF0000"/>
                          </a:solidFill>
                          <a:latin typeface="微软雅黑" panose="020B0503020204020204" charset="-122"/>
                          <a:ea typeface="微软雅黑" panose="020B0503020204020204" charset="-122"/>
                          <a:cs typeface="黑体" panose="02010609060101010101" pitchFamily="49" charset="-122"/>
                          <a:sym typeface="+mn-ea"/>
                        </a:rPr>
                        <a:t>改变了自战国以来以人丁为主的赋税</a:t>
                      </a:r>
                      <a:r>
                        <a:rPr lang="en-US" altLang="en-US" sz="2400" b="1" err="1">
                          <a:latin typeface="微软雅黑" panose="020B0503020204020204" charset="-122"/>
                          <a:ea typeface="微软雅黑" panose="020B0503020204020204" charset="-122"/>
                          <a:cs typeface="黑体" panose="02010609060101010101" pitchFamily="49" charset="-122"/>
                          <a:sym typeface="+mn-ea"/>
                        </a:rPr>
                        <a:t>制度，减轻了政府对农民的人身控制。</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3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儒学家提出“三教合归儒”，</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韩愈提出复兴儒学</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。法、绘画、文学等趋向繁盛，科举取士推动了文学艺术的进步，</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中华文化圈总体格局形成</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63728" y="203546"/>
          <a:ext cx="11864544" cy="5425440"/>
        </p:xfrm>
        <a:graphic>
          <a:graphicData uri="http://schemas.openxmlformats.org/drawingml/2006/table">
            <a:tbl>
              <a:tblPr firstRow="1" bandRow="1">
                <a:tableStyleId>{5C22544A-7EE6-4342-B048-85BDC9FD1C3A}</a:tableStyleId>
              </a:tblPr>
              <a:tblGrid>
                <a:gridCol w="1064708"/>
                <a:gridCol w="10799836"/>
              </a:tblGrid>
              <a:tr h="533227">
                <a:tc>
                  <a:txBody>
                    <a:bodyPr wrap="square"/>
                    <a:lstStyle/>
                    <a:p>
                      <a:pPr marL="0" algn="l" defTabSz="914400" rtl="0" eaLnBrk="1" latinLnBrk="0" hangingPunct="1"/>
                      <a:r>
                        <a:rPr lang="zh-CN" altLang="en-US" sz="2400" b="1" kern="1200">
                          <a:solidFill>
                            <a:srgbClr val="C00000"/>
                          </a:solidFill>
                          <a:latin typeface="微软雅黑" panose="020B0503020204020204" charset="-122"/>
                          <a:ea typeface="微软雅黑" panose="020B0503020204020204" charset="-122"/>
                          <a:cs typeface="+mn-cs"/>
                        </a:rPr>
                        <a:t>政事堂</a:t>
                      </a:r>
                      <a:endParaRPr lang="zh-CN" altLang="en-US" sz="2400" b="1" kern="1200">
                        <a:solidFill>
                          <a:srgbClr val="C00000"/>
                        </a:solidFill>
                        <a:latin typeface="微软雅黑" panose="020B0503020204020204" charset="-122"/>
                        <a:ea typeface="微软雅黑" panose="020B0503020204020204" charset="-122"/>
                        <a:cs typeface="+mn-cs"/>
                      </a:endParaRPr>
                    </a:p>
                    <a:p>
                      <a:pPr marL="0" algn="l" defTabSz="914400" rtl="0" eaLnBrk="1" latinLnBrk="0" hangingPunct="1"/>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kern="1200">
                          <a:solidFill>
                            <a:schemeClr val="tx1"/>
                          </a:solidFill>
                          <a:latin typeface="微软雅黑" panose="020B0503020204020204" charset="-122"/>
                          <a:ea typeface="微软雅黑" panose="020B0503020204020204" charset="-122"/>
                          <a:cs typeface="+mn-cs"/>
                        </a:rPr>
                        <a:t>政事堂制度是唐代议政制度，是讨论朝廷军政大事的一种会议形式。唐初，</a:t>
                      </a:r>
                      <a:r>
                        <a:rPr lang="zh-CN" altLang="en-US" sz="2000" b="1" kern="1200">
                          <a:solidFill>
                            <a:srgbClr val="C00000"/>
                          </a:solidFill>
                          <a:latin typeface="微软雅黑" panose="020B0503020204020204" charset="-122"/>
                          <a:ea typeface="微软雅黑" panose="020B0503020204020204" charset="-122"/>
                          <a:cs typeface="+mn-cs"/>
                        </a:rPr>
                        <a:t>政事堂</a:t>
                      </a:r>
                      <a:r>
                        <a:rPr lang="en-US" altLang="zh-CN" sz="2000" b="1" kern="1200">
                          <a:solidFill>
                            <a:srgbClr val="C00000"/>
                          </a:solidFill>
                          <a:latin typeface="微软雅黑" panose="020B0503020204020204" charset="-122"/>
                          <a:ea typeface="微软雅黑" panose="020B0503020204020204" charset="-122"/>
                          <a:cs typeface="+mn-cs"/>
                        </a:rPr>
                        <a:t>(</a:t>
                      </a:r>
                      <a:r>
                        <a:rPr lang="zh-CN" altLang="en-US" sz="2000" b="1" kern="1200">
                          <a:solidFill>
                            <a:srgbClr val="C00000"/>
                          </a:solidFill>
                          <a:latin typeface="微软雅黑" panose="020B0503020204020204" charset="-122"/>
                          <a:ea typeface="微软雅黑" panose="020B0503020204020204" charset="-122"/>
                          <a:cs typeface="+mn-cs"/>
                        </a:rPr>
                        <a:t>三省长官议事的地方）</a:t>
                      </a:r>
                      <a:r>
                        <a:rPr lang="zh-CN" altLang="en-US" sz="2000" b="1" kern="1200">
                          <a:solidFill>
                            <a:schemeClr val="tx1"/>
                          </a:solidFill>
                          <a:latin typeface="微软雅黑" panose="020B0503020204020204" charset="-122"/>
                          <a:ea typeface="微软雅黑" panose="020B0503020204020204" charset="-122"/>
                          <a:cs typeface="+mn-cs"/>
                        </a:rPr>
                        <a:t>建在门下省，后迁至中书省，变成由宰相主持的定期朝政会议，议决一切朝廷大事，利于</a:t>
                      </a:r>
                      <a:r>
                        <a:rPr lang="zh-CN" altLang="en-US" sz="2000" b="1" kern="1200">
                          <a:solidFill>
                            <a:srgbClr val="C00000"/>
                          </a:solidFill>
                          <a:latin typeface="微软雅黑" panose="020B0503020204020204" charset="-122"/>
                          <a:ea typeface="微软雅黑" panose="020B0503020204020204" charset="-122"/>
                          <a:cs typeface="+mn-cs"/>
                        </a:rPr>
                        <a:t>提高效率</a:t>
                      </a:r>
                      <a:r>
                        <a:rPr lang="zh-CN" altLang="en-US" sz="2000" b="1" kern="1200">
                          <a:solidFill>
                            <a:schemeClr val="tx1"/>
                          </a:solidFill>
                          <a:latin typeface="微软雅黑" panose="020B0503020204020204" charset="-122"/>
                          <a:ea typeface="微软雅黑" panose="020B0503020204020204" charset="-122"/>
                          <a:cs typeface="+mn-cs"/>
                        </a:rPr>
                        <a:t>。 </a:t>
                      </a:r>
                      <a:endParaRPr lang="zh-CN" altLang="zh-CN"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38457">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rPr>
                        <a:t>藩镇</a:t>
                      </a:r>
                      <a:endParaRPr lang="zh-CN" altLang="en-US" sz="2400" b="1" kern="1200">
                        <a:solidFill>
                          <a:srgbClr val="C00000"/>
                        </a:solidFill>
                        <a:latin typeface="微软雅黑" panose="020B0503020204020204" charset="-122"/>
                        <a:ea typeface="微软雅黑" panose="020B0503020204020204" charset="-122"/>
                      </a:endParaRPr>
                    </a:p>
                    <a:p>
                      <a:pPr marL="0" algn="l" defTabSz="914400" rtl="0" eaLnBrk="1" latinLnBrk="0" hangingPunct="1"/>
                      <a:endParaRPr lang="zh-CN" altLang="en-US" sz="24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rPr>
                        <a:t>亦称方镇，是唐朝中、后期设立的军镇。藩是</a:t>
                      </a:r>
                      <a:r>
                        <a:rPr lang="en-US" altLang="zh-CN" sz="2000" b="1">
                          <a:solidFill>
                            <a:schemeClr val="tx1"/>
                          </a:solidFill>
                          <a:latin typeface="微软雅黑" panose="020B0503020204020204" charset="-122"/>
                          <a:ea typeface="微软雅黑" panose="020B0503020204020204" charset="-122"/>
                        </a:rPr>
                        <a:t>“</a:t>
                      </a:r>
                      <a:r>
                        <a:rPr lang="zh-CN" altLang="en-US" sz="2000" b="1">
                          <a:solidFill>
                            <a:schemeClr val="tx1"/>
                          </a:solidFill>
                          <a:latin typeface="微软雅黑" panose="020B0503020204020204" charset="-122"/>
                          <a:ea typeface="微软雅黑" panose="020B0503020204020204" charset="-122"/>
                        </a:rPr>
                        <a:t>保卫</a:t>
                      </a:r>
                      <a:r>
                        <a:rPr lang="en-US" altLang="zh-CN" sz="2000" b="1">
                          <a:solidFill>
                            <a:schemeClr val="tx1"/>
                          </a:solidFill>
                          <a:latin typeface="微软雅黑" panose="020B0503020204020204" charset="-122"/>
                          <a:ea typeface="微软雅黑" panose="020B0503020204020204" charset="-122"/>
                        </a:rPr>
                        <a:t>”</a:t>
                      </a:r>
                      <a:r>
                        <a:rPr lang="zh-CN" altLang="en-US" sz="2000" b="1">
                          <a:solidFill>
                            <a:schemeClr val="tx1"/>
                          </a:solidFill>
                          <a:latin typeface="微软雅黑" panose="020B0503020204020204" charset="-122"/>
                          <a:ea typeface="微软雅黑" panose="020B0503020204020204" charset="-122"/>
                        </a:rPr>
                        <a:t>之意，镇是指军镇：唐代朝廷设置军镇，本为保卫自身安全，唐玄宗为防止边陲各异族的进犯，大量扩充防戍军镇，设立节度使，共设九个节度使和一个经略使，时称天宝十节度。各藩镇掌管一个地区的军政，后来权力逐渐扩大，</a:t>
                      </a:r>
                      <a:r>
                        <a:rPr lang="zh-CN" altLang="en-US" sz="2000" b="1">
                          <a:solidFill>
                            <a:srgbClr val="C00000"/>
                          </a:solidFill>
                          <a:latin typeface="微软雅黑" panose="020B0503020204020204" charset="-122"/>
                          <a:ea typeface="微软雅黑" panose="020B0503020204020204" charset="-122"/>
                        </a:rPr>
                        <a:t>安史之乱后形成地方割据，常与朝廷对抗</a:t>
                      </a:r>
                      <a:r>
                        <a:rPr lang="zh-CN" altLang="en-US" sz="2000" b="1">
                          <a:solidFill>
                            <a:schemeClr val="tx1"/>
                          </a:solidFill>
                          <a:latin typeface="微软雅黑" panose="020B0503020204020204" charset="-122"/>
                          <a:ea typeface="微软雅黑" panose="020B0503020204020204" charset="-122"/>
                        </a:rPr>
                        <a:t>。 </a:t>
                      </a:r>
                      <a:endParaRPr lang="zh-CN" altLang="en-US" sz="20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r>
                        <a:rPr lang="zh-CN" altLang="en-US" sz="2400" b="1">
                          <a:solidFill>
                            <a:srgbClr val="C00000"/>
                          </a:solidFill>
                          <a:latin typeface="微软雅黑" panose="020B0503020204020204" charset="-122"/>
                          <a:ea typeface="微软雅黑" panose="020B0503020204020204" charset="-122"/>
                          <a:cs typeface="华文新魏" panose="02010800040101010101" charset="-122"/>
                        </a:rPr>
                        <a:t>羁縻</a:t>
                      </a:r>
                      <a:endParaRPr lang="en-US" altLang="zh-CN" sz="2400" b="1">
                        <a:solidFill>
                          <a:srgbClr val="C00000"/>
                        </a:solidFill>
                        <a:latin typeface="微软雅黑" panose="020B0503020204020204" charset="-122"/>
                        <a:ea typeface="微软雅黑" panose="020B0503020204020204" charset="-122"/>
                        <a:cs typeface="华文新魏" panose="02010800040101010101" charset="-122"/>
                      </a:endParaRPr>
                    </a:p>
                    <a:p>
                      <a:r>
                        <a:rPr lang="zh-CN" altLang="en-US" sz="2400" b="1">
                          <a:solidFill>
                            <a:srgbClr val="C00000"/>
                          </a:solidFill>
                          <a:latin typeface="微软雅黑" panose="020B0503020204020204" charset="-122"/>
                          <a:ea typeface="微软雅黑" panose="020B0503020204020204" charset="-122"/>
                          <a:cs typeface="华文新魏" panose="02010800040101010101" charset="-122"/>
                        </a:rPr>
                        <a:t>制度</a:t>
                      </a:r>
                      <a:endParaRPr lang="zh-CN" altLang="en-US" sz="24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zh-CN" sz="2000" b="1">
                          <a:solidFill>
                            <a:schemeClr val="tx1"/>
                          </a:solidFill>
                          <a:latin typeface="微软雅黑" panose="020B0503020204020204" charset="-122"/>
                          <a:ea typeface="微软雅黑" panose="020B0503020204020204" charset="-122"/>
                          <a:cs typeface="华文新魏" panose="02010800040101010101" charset="-122"/>
                        </a:rPr>
                        <a:t>羁縻制度是历代封建王朝在多民族国家里对社会发展落后的</a:t>
                      </a:r>
                      <a:r>
                        <a:rPr lang="zh-CN" altLang="zh-CN" sz="2000" b="1">
                          <a:solidFill>
                            <a:srgbClr val="C00000"/>
                          </a:solidFill>
                          <a:latin typeface="微软雅黑" panose="020B0503020204020204" charset="-122"/>
                          <a:ea typeface="微软雅黑" panose="020B0503020204020204" charset="-122"/>
                          <a:cs typeface="华文新魏" panose="02010800040101010101" charset="-122"/>
                        </a:rPr>
                        <a:t>少数民族地区所采取</a:t>
                      </a:r>
                      <a:r>
                        <a:rPr lang="zh-CN" altLang="zh-CN" sz="2000" b="1">
                          <a:solidFill>
                            <a:schemeClr val="tx1"/>
                          </a:solidFill>
                          <a:latin typeface="微软雅黑" panose="020B0503020204020204" charset="-122"/>
                          <a:ea typeface="微软雅黑" panose="020B0503020204020204" charset="-122"/>
                          <a:cs typeface="华文新魏" panose="02010800040101010101" charset="-122"/>
                        </a:rPr>
                        <a:t>的一种</a:t>
                      </a:r>
                      <a:r>
                        <a:rPr lang="zh-CN" altLang="zh-CN" sz="2000" b="1">
                          <a:solidFill>
                            <a:srgbClr val="C00000"/>
                          </a:solidFill>
                          <a:latin typeface="微软雅黑" panose="020B0503020204020204" charset="-122"/>
                          <a:ea typeface="微软雅黑" panose="020B0503020204020204" charset="-122"/>
                          <a:cs typeface="华文新魏" panose="02010800040101010101" charset="-122"/>
                        </a:rPr>
                        <a:t>民族政策</a:t>
                      </a:r>
                      <a:r>
                        <a:rPr lang="zh-CN" altLang="zh-CN" sz="2000" b="1">
                          <a:solidFill>
                            <a:schemeClr val="tx1"/>
                          </a:solidFill>
                          <a:latin typeface="微软雅黑" panose="020B0503020204020204" charset="-122"/>
                          <a:ea typeface="微软雅黑" panose="020B0503020204020204" charset="-122"/>
                          <a:cs typeface="华文新魏" panose="02010800040101010101" charset="-122"/>
                        </a:rPr>
                        <a:t>。“羁”就是用军事和政治的影响加以控制,“縻”就是以经济和物质利益给予抚慰,即在少数民族地区设立特殊的行政单位,基本保持少数民族原有的社会组织形式和管理机构,承认其酋长、首领在本民族和本地区中的政治统治地位,任用少数民族地方首领为地方官吏。</a:t>
                      </a:r>
                      <a:r>
                        <a:rPr lang="zh-CN" altLang="zh-CN" sz="2000" b="1">
                          <a:solidFill>
                            <a:srgbClr val="C00000"/>
                          </a:solidFill>
                          <a:latin typeface="微软雅黑" panose="020B0503020204020204" charset="-122"/>
                          <a:ea typeface="微软雅黑" panose="020B0503020204020204" charset="-122"/>
                          <a:cs typeface="华文新魏" panose="02010800040101010101" charset="-122"/>
                        </a:rPr>
                        <a:t>始于汉代，唐代渐臻完善，实行羁縻府州制，元代实行土司制，明代还设置羁縻卫所。</a:t>
                      </a:r>
                      <a:endParaRPr lang="zh-CN" altLang="en-US" sz="2000" b="1">
                        <a:solidFill>
                          <a:srgbClr val="C00000"/>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638457">
                <a:tc>
                  <a:txBody>
                    <a:bodyPr wrap="square"/>
                    <a:lstStyle/>
                    <a:p>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输籍定养与大索貌阅</a:t>
                      </a:r>
                      <a:endParaRPr lang="zh-CN" altLang="en-US" sz="20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indent="0">
                        <a:lnSpc>
                          <a:spcPct val="100000"/>
                        </a:lnSpc>
                      </a:pPr>
                      <a:r>
                        <a:rPr lang="zh-CN" altLang="en-US" sz="2000" b="1">
                          <a:latin typeface="微软雅黑" panose="020B0503020204020204" charset="-122"/>
                          <a:ea typeface="微软雅黑" panose="020B0503020204020204" charset="-122"/>
                        </a:rPr>
                        <a:t>输籍定样指隋制定户等、纳税标准方法。因政府税额比世家大族轻，佃客脱离世族成为国家编户，</a:t>
                      </a:r>
                      <a:r>
                        <a:rPr lang="zh-CN" altLang="en-US" sz="2000" b="1">
                          <a:solidFill>
                            <a:srgbClr val="FF0000"/>
                          </a:solidFill>
                          <a:latin typeface="微软雅黑" panose="020B0503020204020204" charset="-122"/>
                          <a:ea typeface="微软雅黑" panose="020B0503020204020204" charset="-122"/>
                        </a:rPr>
                        <a:t>削弱地主力量。</a:t>
                      </a:r>
                      <a:endParaRPr lang="zh-CN" altLang="en-US" sz="2000" b="1">
                        <a:latin typeface="微软雅黑" panose="020B0503020204020204" charset="-122"/>
                        <a:ea typeface="微软雅黑" panose="020B0503020204020204" charset="-122"/>
                      </a:endParaRPr>
                    </a:p>
                    <a:p>
                      <a:pPr indent="0">
                        <a:lnSpc>
                          <a:spcPct val="100000"/>
                        </a:lnSpc>
                      </a:pPr>
                      <a:r>
                        <a:rPr lang="zh-CN" altLang="en-US" sz="2000" b="1">
                          <a:latin typeface="微软雅黑" panose="020B0503020204020204" charset="-122"/>
                          <a:ea typeface="微软雅黑" panose="020B0503020204020204" charset="-122"/>
                        </a:rPr>
                        <a:t>大索貌阅指按照户籍上登记的年龄，逐一与本人的体貌核对，检查是否虚报年龄，诈老诈小，</a:t>
                      </a:r>
                      <a:r>
                        <a:rPr lang="zh-CN" altLang="en-US" sz="2000" b="1">
                          <a:solidFill>
                            <a:srgbClr val="FF0000"/>
                          </a:solidFill>
                          <a:latin typeface="微软雅黑" panose="020B0503020204020204" charset="-122"/>
                          <a:ea typeface="微软雅黑" panose="020B0503020204020204" charset="-122"/>
                        </a:rPr>
                        <a:t>重新核定户籍</a:t>
                      </a:r>
                      <a:r>
                        <a:rPr lang="zh-CN" altLang="en-US" sz="2000" b="1">
                          <a:latin typeface="微软雅黑" panose="020B0503020204020204" charset="-122"/>
                          <a:ea typeface="微软雅黑" panose="020B0503020204020204" charset="-122"/>
                        </a:rPr>
                        <a:t>。</a:t>
                      </a:r>
                      <a:endParaRPr lang="zh-CN" altLang="en-US" sz="2000" b="1">
                        <a:latin typeface="微软雅黑" panose="020B0503020204020204" charset="-122"/>
                        <a:ea typeface="微软雅黑" panose="020B0503020204020204" charset="-122"/>
                      </a:endParaRPr>
                    </a:p>
                  </a:txBody>
                  <a:tcPr vert="horz">
                    <a:solidFill>
                      <a:schemeClr val="bg1">
                        <a:lumMod val="85000"/>
                      </a:schemeClr>
                    </a:solidFill>
                  </a:tcPr>
                </a:tc>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六、辽宋夏金元</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855575"/>
          <a:ext cx="11867284" cy="5377699"/>
        </p:xfrm>
        <a:graphic>
          <a:graphicData uri="http://schemas.openxmlformats.org/drawingml/2006/table">
            <a:tbl>
              <a:tblPr firstRow="1" bandRow="1">
                <a:tableStyleId>{5C22544A-7EE6-4342-B048-85BDC9FD1C3A}</a:tableStyleId>
              </a:tblPr>
              <a:tblGrid>
                <a:gridCol w="944455"/>
                <a:gridCol w="959026"/>
                <a:gridCol w="9963803"/>
              </a:tblGrid>
              <a:tr h="640922">
                <a:tc>
                  <a:txBody>
                    <a:bodyPr wrap="square"/>
                    <a:lstStyle/>
                    <a:p>
                      <a:pPr algn="ctr" fontAlgn="auto">
                        <a:lnSpc>
                          <a:spcPct val="100000"/>
                        </a:lnSpc>
                        <a:buNone/>
                      </a:pPr>
                      <a:r>
                        <a:rPr lang="zh-CN" altLang="en-US" sz="24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0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辽宋夏金元是继三国两晋南北朝之后又一个北方少数民族活跃的时期，</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多民族政权并立，民族交融</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加强。</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3">
                  <a:txBody>
                    <a:bodyPr wrap="square"/>
                    <a:lstStyle/>
                    <a:p>
                      <a:pPr algn="ctr" fontAlgn="auto">
                        <a:lnSpc>
                          <a:spcPct val="10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nSpc>
                          <a:spcPct val="100000"/>
                        </a:lnSpc>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结束五代十国的分裂局面实现</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局部统</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一，专制主义中央集权制度进一步加强。多</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民族政权长期并存</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；出现又一次</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民族交融</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高潮；少数民族政权封建化</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00000"/>
                        </a:lnSpc>
                        <a:spcAft>
                          <a:spcPts val="600"/>
                        </a:spcAft>
                      </a:pP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封建经济继续发展，</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商品经济</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水平超过前代；南方经济获得较快发展，经济重心</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南移完成</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；封建生产方式向</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边疆地区扩展</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；元代</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海路和陆路</a:t>
                      </a: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的对外交往空前繁荣。</a:t>
                      </a:r>
                      <a:endPar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0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封建文化高度繁荣；各族文化交融；科技成就突出；</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理学</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兴起并逐渐取得统治地位；</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文学艺术逐渐平民化、通俗化</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，突出代表有宋词、元曲和反映市民生活的风俗画。</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a:txBody>
                    <a:bodyPr wrap="square"/>
                    <a:lstStyle/>
                    <a:p>
                      <a:pPr algn="ctr" fontAlgn="auto">
                        <a:lnSpc>
                          <a:spcPct val="100000"/>
                        </a:lnSpc>
                        <a:buClrTx/>
                        <a:buSzTx/>
                        <a:buFontTx/>
                        <a:buNone/>
                      </a:pP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社会</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0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包括</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门第观念淡化，社会成员趋向平等，国家对社会的控制相对放松</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，平民社会到来。</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63728" y="203546"/>
          <a:ext cx="11864544" cy="6583680"/>
        </p:xfrm>
        <a:graphic>
          <a:graphicData uri="http://schemas.openxmlformats.org/drawingml/2006/table">
            <a:tbl>
              <a:tblPr firstRow="1" bandRow="1">
                <a:tableStyleId>{5C22544A-7EE6-4342-B048-85BDC9FD1C3A}</a:tableStyleId>
              </a:tblPr>
              <a:tblGrid>
                <a:gridCol w="1064708"/>
                <a:gridCol w="10799836"/>
              </a:tblGrid>
              <a:tr h="0">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台谏合一 </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kern="1200">
                          <a:solidFill>
                            <a:schemeClr val="tx1"/>
                          </a:solidFill>
                          <a:latin typeface="微软雅黑" panose="020B0503020204020204" charset="-122"/>
                          <a:ea typeface="微软雅黑" panose="020B0503020204020204" charset="-122"/>
                          <a:cs typeface="+mn-cs"/>
                        </a:rPr>
                        <a:t>宋以前台（御史）谏（谏官）职责分明，御史主要负责监察大臣，谏官主要负责进言规谏。宋朝开台谏合一之端。</a:t>
                      </a:r>
                      <a:r>
                        <a:rPr lang="zh-CN" altLang="en-US" sz="1800" b="1" kern="1200">
                          <a:solidFill>
                            <a:srgbClr val="FF0000"/>
                          </a:solidFill>
                          <a:latin typeface="微软雅黑" panose="020B0503020204020204" charset="-122"/>
                          <a:ea typeface="微软雅黑" panose="020B0503020204020204" charset="-122"/>
                          <a:cs typeface="+mn-cs"/>
                        </a:rPr>
                        <a:t>御史台御史除主监察外，也有进言规谏之责</a:t>
                      </a:r>
                      <a:r>
                        <a:rPr lang="zh-CN" altLang="en-US" sz="1800" b="1" kern="1200">
                          <a:solidFill>
                            <a:schemeClr val="tx1"/>
                          </a:solidFill>
                          <a:latin typeface="微软雅黑" panose="020B0503020204020204" charset="-122"/>
                          <a:ea typeface="微软雅黑" panose="020B0503020204020204" charset="-122"/>
                          <a:cs typeface="+mn-cs"/>
                        </a:rPr>
                        <a:t>；</a:t>
                      </a:r>
                      <a:r>
                        <a:rPr lang="zh-CN" altLang="en-US" sz="1800" b="1" kern="1200">
                          <a:solidFill>
                            <a:srgbClr val="FF0000"/>
                          </a:solidFill>
                          <a:latin typeface="微软雅黑" panose="020B0503020204020204" charset="-122"/>
                          <a:ea typeface="微软雅黑" panose="020B0503020204020204" charset="-122"/>
                          <a:cs typeface="+mn-cs"/>
                        </a:rPr>
                        <a:t>谏官</a:t>
                      </a:r>
                      <a:r>
                        <a:rPr lang="zh-CN" altLang="en-US" sz="1800" b="1" kern="1200">
                          <a:solidFill>
                            <a:schemeClr val="tx1"/>
                          </a:solidFill>
                          <a:latin typeface="微软雅黑" panose="020B0503020204020204" charset="-122"/>
                          <a:ea typeface="微软雅黑" panose="020B0503020204020204" charset="-122"/>
                          <a:cs typeface="+mn-cs"/>
                        </a:rPr>
                        <a:t>并不是单任谏职</a:t>
                      </a:r>
                      <a:r>
                        <a:rPr lang="zh-CN" altLang="en-US" sz="1800" b="1" kern="1200">
                          <a:solidFill>
                            <a:srgbClr val="FF0000"/>
                          </a:solidFill>
                          <a:latin typeface="微软雅黑" panose="020B0503020204020204" charset="-122"/>
                          <a:ea typeface="微软雅黑" panose="020B0503020204020204" charset="-122"/>
                          <a:cs typeface="+mn-cs"/>
                        </a:rPr>
                        <a:t>，也常纠举弹効大臣</a:t>
                      </a:r>
                      <a:r>
                        <a:rPr lang="zh-CN" altLang="en-US" sz="1800" b="1" kern="1200">
                          <a:solidFill>
                            <a:schemeClr val="tx1"/>
                          </a:solidFill>
                          <a:latin typeface="微软雅黑" panose="020B0503020204020204" charset="-122"/>
                          <a:ea typeface="微软雅黑" panose="020B0503020204020204" charset="-122"/>
                          <a:cs typeface="+mn-cs"/>
                        </a:rPr>
                        <a:t>。</a:t>
                      </a:r>
                      <a:r>
                        <a:rPr lang="zh-CN" altLang="en-US" sz="1800" b="1" kern="1200">
                          <a:solidFill>
                            <a:srgbClr val="FF0000"/>
                          </a:solidFill>
                          <a:latin typeface="微软雅黑" panose="020B0503020204020204" charset="-122"/>
                          <a:ea typeface="微软雅黑" panose="020B0503020204020204" charset="-122"/>
                          <a:cs typeface="+mn-cs"/>
                        </a:rPr>
                        <a:t>二者虽各有侧重，但事权常常相混</a:t>
                      </a:r>
                      <a:r>
                        <a:rPr lang="zh-CN" altLang="en-US" sz="1800" b="1" kern="1200">
                          <a:solidFill>
                            <a:schemeClr val="tx1"/>
                          </a:solidFill>
                          <a:latin typeface="微软雅黑" panose="020B0503020204020204" charset="-122"/>
                          <a:ea typeface="微软雅黑" panose="020B0503020204020204" charset="-122"/>
                          <a:cs typeface="+mn-cs"/>
                        </a:rPr>
                        <a:t>，故并称台谏。 </a:t>
                      </a:r>
                      <a:endParaRPr lang="zh-CN" altLang="zh-CN"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rPr>
                        <a:t>更戍法 </a:t>
                      </a:r>
                      <a:endParaRPr lang="zh-CN" altLang="en-US" sz="24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rPr>
                        <a:t>北宋军事政策。北宋为了防止军队为将领所独有，以禁军分驻京师与外郡，内外轮换，</a:t>
                      </a:r>
                      <a:r>
                        <a:rPr lang="zh-CN" altLang="en-US" sz="1800" b="1">
                          <a:solidFill>
                            <a:srgbClr val="FF0000"/>
                          </a:solidFill>
                          <a:latin typeface="微软雅黑" panose="020B0503020204020204" charset="-122"/>
                          <a:ea typeface="微软雅黑" panose="020B0503020204020204" charset="-122"/>
                        </a:rPr>
                        <a:t>定期回驻京师</a:t>
                      </a:r>
                      <a:r>
                        <a:rPr lang="zh-CN" altLang="en-US" sz="1800" b="1">
                          <a:solidFill>
                            <a:schemeClr val="tx1"/>
                          </a:solidFill>
                          <a:latin typeface="微软雅黑" panose="020B0503020204020204" charset="-122"/>
                          <a:ea typeface="微软雅黑" panose="020B0503020204020204" charset="-122"/>
                        </a:rPr>
                        <a:t>，故称更戍法。但将领不随之调动，使“</a:t>
                      </a:r>
                      <a:r>
                        <a:rPr lang="zh-CN" altLang="en-US" sz="1800" b="1">
                          <a:solidFill>
                            <a:srgbClr val="FF0000"/>
                          </a:solidFill>
                          <a:latin typeface="微软雅黑" panose="020B0503020204020204" charset="-122"/>
                          <a:ea typeface="微软雅黑" panose="020B0503020204020204" charset="-122"/>
                        </a:rPr>
                        <a:t>兵无常帅，帅无常师</a:t>
                      </a:r>
                      <a:r>
                        <a:rPr lang="zh-CN" altLang="en-US" sz="1800" b="1">
                          <a:solidFill>
                            <a:schemeClr val="tx1"/>
                          </a:solidFill>
                          <a:latin typeface="微软雅黑" panose="020B0503020204020204" charset="-122"/>
                          <a:ea typeface="微软雅黑" panose="020B0503020204020204" charset="-122"/>
                        </a:rPr>
                        <a:t>”。此举对防止将领专权有利，却</a:t>
                      </a:r>
                      <a:r>
                        <a:rPr lang="zh-CN" altLang="en-US" sz="1800" b="1">
                          <a:solidFill>
                            <a:srgbClr val="FF0000"/>
                          </a:solidFill>
                          <a:latin typeface="微软雅黑" panose="020B0503020204020204" charset="-122"/>
                          <a:ea typeface="微软雅黑" panose="020B0503020204020204" charset="-122"/>
                        </a:rPr>
                        <a:t>削弱了军队战力</a:t>
                      </a:r>
                      <a:r>
                        <a:rPr lang="zh-CN" altLang="en-US" sz="1800" b="1">
                          <a:solidFill>
                            <a:schemeClr val="tx1"/>
                          </a:solidFill>
                          <a:latin typeface="微软雅黑" panose="020B0503020204020204" charset="-122"/>
                          <a:ea typeface="微软雅黑" panose="020B0503020204020204" charset="-122"/>
                        </a:rPr>
                        <a:t>。宋神宗时，王安石变法，罢废更戍法。 </a:t>
                      </a:r>
                      <a:endParaRPr lang="zh-CN" altLang="en-US" sz="18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algn="ctr"/>
                      <a:r>
                        <a:rPr lang="zh-CN" altLang="en-US" sz="2400" b="1">
                          <a:solidFill>
                            <a:srgbClr val="C00000"/>
                          </a:solidFill>
                          <a:latin typeface="微软雅黑" panose="020B0503020204020204" charset="-122"/>
                          <a:ea typeface="微软雅黑" panose="020B0503020204020204" charset="-122"/>
                          <a:cs typeface="华文新魏" panose="02010800040101010101" charset="-122"/>
                        </a:rPr>
                        <a:t>澶渊之盟 </a:t>
                      </a:r>
                      <a:endParaRPr lang="zh-CN" altLang="en-US" sz="2400" b="1">
                        <a:solidFill>
                          <a:srgbClr val="C00000"/>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800" b="1">
                          <a:solidFill>
                            <a:schemeClr val="tx1"/>
                          </a:solidFill>
                          <a:latin typeface="微软雅黑" panose="020B0503020204020204" charset="-122"/>
                          <a:ea typeface="微软雅黑" panose="020B0503020204020204" charset="-122"/>
                          <a:cs typeface="华文新魏" panose="02010800040101010101" charset="-122"/>
                        </a:rPr>
                        <a:t>1005 </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年</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北宋与辽</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经过多次战争后所缔结的一次盟约。澶渊之盟达成后，宋辽帝以</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兄弟相称</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表明双方势均力敌；澶渊之盟订立后，北宋北部边防勉强获得了安定，双方礼尚往来，通使殷勤，促进了双方经济、文化交流，</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有利于民族交融</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638457">
                <a:tc>
                  <a:txBody>
                    <a:bodyPr wrap="square"/>
                    <a:lstStyle/>
                    <a:p>
                      <a:pPr algn="ctr"/>
                      <a:r>
                        <a:rPr lang="zh-CN" altLang="en-US" sz="2400" b="1">
                          <a:solidFill>
                            <a:srgbClr val="C00000"/>
                          </a:solidFill>
                          <a:latin typeface="微软雅黑" panose="020B0503020204020204" charset="-122"/>
                          <a:ea typeface="微软雅黑" panose="020B0503020204020204" charset="-122"/>
                          <a:cs typeface="华文新魏" panose="02010800040101010101" charset="-122"/>
                        </a:rPr>
                        <a:t>守内</a:t>
                      </a:r>
                      <a:endParaRPr lang="en-US" altLang="zh-CN" sz="2400" b="1">
                        <a:solidFill>
                          <a:srgbClr val="C00000"/>
                        </a:solidFill>
                        <a:latin typeface="微软雅黑" panose="020B0503020204020204" charset="-122"/>
                        <a:ea typeface="微软雅黑" panose="020B0503020204020204" charset="-122"/>
                        <a:cs typeface="华文新魏" panose="02010800040101010101" charset="-122"/>
                      </a:endParaRPr>
                    </a:p>
                    <a:p>
                      <a:pPr algn="ctr"/>
                      <a:r>
                        <a:rPr lang="zh-CN" altLang="en-US" sz="2400" b="1">
                          <a:solidFill>
                            <a:srgbClr val="C00000"/>
                          </a:solidFill>
                          <a:latin typeface="微软雅黑" panose="020B0503020204020204" charset="-122"/>
                          <a:ea typeface="微软雅黑" panose="020B0503020204020204" charset="-122"/>
                          <a:cs typeface="华文新魏" panose="02010800040101010101" charset="-122"/>
                        </a:rPr>
                        <a:t>虚外 </a:t>
                      </a:r>
                      <a:endParaRPr lang="zh-CN" altLang="en-US" sz="2400" b="1">
                        <a:solidFill>
                          <a:srgbClr val="C00000"/>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防卫内部</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可能出现的隐患（内部敌人，地方、武将叛变）而</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放松外部</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存在的威胁（外部敌人，外敌侵略）， 而导致</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边境空虚</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的国策。守内虚外是赵匡胤为了防止后代有军阀仿效自己，黄袍加身而设立一项旨在维护皇家长久统治的治军国策。守内虚外是宋太祖吸取历史教训，结合当时的形势，苦思冥想而得出的一个解决方案。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rPr>
                        <a:t>市民</a:t>
                      </a:r>
                      <a:endParaRPr lang="en-US" altLang="zh-CN" sz="2400" b="1" kern="1200" noProof="0">
                        <a:solidFill>
                          <a:srgbClr val="C00000"/>
                        </a:solidFill>
                        <a:effectLst/>
                        <a:latin typeface="微软雅黑" panose="020B0503020204020204" charset="-122"/>
                        <a:ea typeface="微软雅黑" panose="020B0503020204020204" charset="-122"/>
                        <a:cs typeface="华文新魏" panose="02010800040101010101"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rPr>
                        <a:t>阶层</a:t>
                      </a:r>
                      <a:endPar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endParaRPr>
                    </a:p>
                  </a:txBody>
                  <a:tcPr marL="0" marR="0" marT="0" marB="0" vert="horz" anchor="ctr">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市民阶级就是早期的资产阶级，最早出现在欧洲。中国</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宋明时期</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，以</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商人、百工、城市平民为主体的市民阶层逐步兴起</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，壮大为新的政治力量。社会结构发生巨大的分裂和重组。一般考查市民阶层兴起所产生的影响，</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主要从社会风俗、个性解放、价值体系、世俗文学等角度出题</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a:t>
                      </a:r>
                      <a:endPar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endParaRPr>
                    </a:p>
                  </a:txBody>
                  <a:tcPr marL="4394" marR="4394" marT="0" marB="0" vert="horz" anchor="ctr">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rPr>
                        <a:t>猛安</a:t>
                      </a:r>
                      <a:endParaRPr lang="en-US" altLang="zh-CN" sz="2400" b="1" kern="1200" noProof="0">
                        <a:solidFill>
                          <a:srgbClr val="C00000"/>
                        </a:solidFill>
                        <a:effectLst/>
                        <a:latin typeface="微软雅黑" panose="020B0503020204020204" charset="-122"/>
                        <a:ea typeface="微软雅黑" panose="020B0503020204020204" charset="-122"/>
                        <a:cs typeface="华文新魏" panose="02010800040101010101"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rPr>
                        <a:t>谋克</a:t>
                      </a:r>
                      <a:endPar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endParaRPr>
                    </a:p>
                  </a:txBody>
                  <a:tcPr marL="0" marR="0" marT="0" marB="0" vert="horz" anchor="ctr">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金朝</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时实行的</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兵农合一</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地方组织。既是军事组织，也是地方行政组织。猛安谋克制的推行加速了女真族的封建化进程，在女真族的社会发展过程中起了巨大作用。 </a:t>
                      </a:r>
                      <a:endPar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endParaRPr>
                    </a:p>
                  </a:txBody>
                  <a:tcPr marL="4394" marR="4394" marT="0" marB="0" vert="horz" anchor="ctr">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rPr>
                        <a:t>南北</a:t>
                      </a:r>
                      <a:endParaRPr lang="en-US" altLang="zh-CN" sz="2400" b="1" kern="1200" noProof="0">
                        <a:solidFill>
                          <a:srgbClr val="C00000"/>
                        </a:solidFill>
                        <a:effectLst/>
                        <a:latin typeface="微软雅黑" panose="020B0503020204020204" charset="-122"/>
                        <a:ea typeface="微软雅黑" panose="020B0503020204020204" charset="-122"/>
                        <a:cs typeface="华文新魏" panose="02010800040101010101"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rPr>
                        <a:t>面官 </a:t>
                      </a:r>
                      <a:endPar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400" b="1" kern="1200" noProof="0">
                        <a:solidFill>
                          <a:srgbClr val="C00000"/>
                        </a:solidFill>
                        <a:effectLst/>
                        <a:latin typeface="微软雅黑" panose="020B0503020204020204" charset="-122"/>
                        <a:ea typeface="微软雅黑" panose="020B0503020204020204" charset="-122"/>
                        <a:cs typeface="华文新魏" panose="02010800040101010101" charset="-122"/>
                      </a:endParaRPr>
                    </a:p>
                  </a:txBody>
                  <a:tcPr marL="0" marR="0" marT="0" marB="0" vert="horz" anchor="ctr">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辽代为了有效控制各族人民，而采取的中央官制。</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南面官</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仿唐制设三省六部，</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官员多用汉人</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。南面官负责以汉人为主的农耕民族事务，因其官署设置在皇帝大帐南而得名。</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北面官由契丹贵族担任</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，权力较南面官大。北面官负责契丹等游牧民族事务，因其官署设置在皇帝大帐北而得名。分设南北面官，实际上是对封建文明的肯定和保护，也促进了契丹向封建文明过渡，有利于民族交融。 （</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因俗而治藩汉分治</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a:t>
                      </a:r>
                      <a:endPar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endParaRPr>
                    </a:p>
                  </a:txBody>
                  <a:tcPr marL="4394" marR="4394" marT="0" marB="0" vert="horz" anchor="ctr">
                    <a:solidFill>
                      <a:schemeClr val="bg1">
                        <a:lumMod val="85000"/>
                      </a:schemeClr>
                    </a:solidFill>
                  </a:tcPr>
                </a:tc>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63728" y="203546"/>
          <a:ext cx="11864544" cy="6400800"/>
        </p:xfrm>
        <a:graphic>
          <a:graphicData uri="http://schemas.openxmlformats.org/drawingml/2006/table">
            <a:tbl>
              <a:tblPr firstRow="1" bandRow="1">
                <a:tableStyleId>{5C22544A-7EE6-4342-B048-85BDC9FD1C3A}</a:tableStyleId>
              </a:tblPr>
              <a:tblGrid>
                <a:gridCol w="1064708"/>
                <a:gridCol w="10799836"/>
              </a:tblGrid>
              <a:tr h="0">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行省</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制度 </a:t>
                      </a:r>
                      <a:endParaRPr lang="zh-CN" altLang="en-US"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kern="1200">
                          <a:solidFill>
                            <a:schemeClr val="tx1"/>
                          </a:solidFill>
                          <a:latin typeface="微软雅黑" panose="020B0503020204020204" charset="-122"/>
                          <a:ea typeface="微软雅黑" panose="020B0503020204020204" charset="-122"/>
                          <a:cs typeface="+mn-cs"/>
                        </a:rPr>
                        <a:t>元代确立的以行中书省作为地方常设行政机构的制度。中央设立最高行政机构中书省，地方设立行中书省，行使中书省权力，受中央节制，重大民政呈报中书省，军政呈报枢密院。作为</a:t>
                      </a:r>
                      <a:r>
                        <a:rPr lang="zh-CN" altLang="en-US" sz="1800" b="1" kern="1200">
                          <a:solidFill>
                            <a:srgbClr val="FF0000"/>
                          </a:solidFill>
                          <a:latin typeface="微软雅黑" panose="020B0503020204020204" charset="-122"/>
                          <a:ea typeface="微软雅黑" panose="020B0503020204020204" charset="-122"/>
                          <a:cs typeface="+mn-cs"/>
                        </a:rPr>
                        <a:t>中书省在地方的派出机</a:t>
                      </a:r>
                      <a:r>
                        <a:rPr lang="zh-CN" altLang="en-US" sz="1800" b="1" kern="1200">
                          <a:solidFill>
                            <a:schemeClr val="tx1"/>
                          </a:solidFill>
                          <a:latin typeface="微软雅黑" panose="020B0503020204020204" charset="-122"/>
                          <a:ea typeface="微软雅黑" panose="020B0503020204020204" charset="-122"/>
                          <a:cs typeface="+mn-cs"/>
                        </a:rPr>
                        <a:t>构（“流动的中央政府”），同时也是</a:t>
                      </a:r>
                      <a:r>
                        <a:rPr lang="zh-CN" altLang="en-US" sz="1800" b="1" kern="1200">
                          <a:solidFill>
                            <a:srgbClr val="FF0000"/>
                          </a:solidFill>
                          <a:latin typeface="微软雅黑" panose="020B0503020204020204" charset="-122"/>
                          <a:ea typeface="微软雅黑" panose="020B0503020204020204" charset="-122"/>
                          <a:cs typeface="+mn-cs"/>
                        </a:rPr>
                        <a:t>地方最高权力机关</a:t>
                      </a:r>
                      <a:r>
                        <a:rPr lang="zh-CN" altLang="en-US" sz="1800" b="1" kern="1200">
                          <a:solidFill>
                            <a:schemeClr val="tx1"/>
                          </a:solidFill>
                          <a:latin typeface="微软雅黑" panose="020B0503020204020204" charset="-122"/>
                          <a:ea typeface="微软雅黑" panose="020B0503020204020204" charset="-122"/>
                          <a:cs typeface="+mn-cs"/>
                        </a:rPr>
                        <a:t>，掌管一省政务，简称“行省”。行省</a:t>
                      </a:r>
                      <a:r>
                        <a:rPr lang="zh-CN" altLang="en-US" sz="1800" b="1" kern="1200">
                          <a:solidFill>
                            <a:srgbClr val="FF0000"/>
                          </a:solidFill>
                          <a:latin typeface="微软雅黑" panose="020B0503020204020204" charset="-122"/>
                          <a:ea typeface="微软雅黑" panose="020B0503020204020204" charset="-122"/>
                          <a:cs typeface="+mn-cs"/>
                        </a:rPr>
                        <a:t>下设路、府、州、县</a:t>
                      </a:r>
                      <a:r>
                        <a:rPr lang="zh-CN" altLang="en-US" sz="1800" b="1" kern="1200">
                          <a:solidFill>
                            <a:schemeClr val="tx1"/>
                          </a:solidFill>
                          <a:latin typeface="微软雅黑" panose="020B0503020204020204" charset="-122"/>
                          <a:ea typeface="微软雅黑" panose="020B0503020204020204" charset="-122"/>
                          <a:cs typeface="+mn-cs"/>
                        </a:rPr>
                        <a:t>，没有中央诏旨，行省官员既不能更改赋税制度，也不得调动军队，而且还有定期觐见皇帝，向皇帝述职。此外中央通过御史台进行监督，通过省官互迁加以控制。行省制度巩固了</a:t>
                      </a:r>
                      <a:r>
                        <a:rPr lang="zh-CN" altLang="en-US" sz="1800" b="1" kern="1200">
                          <a:solidFill>
                            <a:srgbClr val="FF0000"/>
                          </a:solidFill>
                          <a:latin typeface="微软雅黑" panose="020B0503020204020204" charset="-122"/>
                          <a:ea typeface="微软雅黑" panose="020B0503020204020204" charset="-122"/>
                          <a:cs typeface="+mn-cs"/>
                        </a:rPr>
                        <a:t>多民族国家的统一</a:t>
                      </a:r>
                      <a:r>
                        <a:rPr lang="zh-CN" altLang="en-US" sz="1800" b="1" kern="1200">
                          <a:solidFill>
                            <a:schemeClr val="tx1"/>
                          </a:solidFill>
                          <a:latin typeface="微软雅黑" panose="020B0503020204020204" charset="-122"/>
                          <a:ea typeface="微软雅黑" panose="020B0503020204020204" charset="-122"/>
                          <a:cs typeface="+mn-cs"/>
                        </a:rPr>
                        <a:t>；实现了</a:t>
                      </a:r>
                      <a:r>
                        <a:rPr lang="zh-CN" altLang="en-US" sz="1800" b="1" kern="1200">
                          <a:solidFill>
                            <a:srgbClr val="FF0000"/>
                          </a:solidFill>
                          <a:latin typeface="微软雅黑" panose="020B0503020204020204" charset="-122"/>
                          <a:ea typeface="微软雅黑" panose="020B0503020204020204" charset="-122"/>
                          <a:cs typeface="+mn-cs"/>
                        </a:rPr>
                        <a:t>中央集权和地方分权的有机结合</a:t>
                      </a:r>
                      <a:r>
                        <a:rPr lang="zh-CN" altLang="en-US" sz="1800" b="1" kern="1200">
                          <a:solidFill>
                            <a:schemeClr val="tx1"/>
                          </a:solidFill>
                          <a:latin typeface="微软雅黑" panose="020B0503020204020204" charset="-122"/>
                          <a:ea typeface="微软雅黑" panose="020B0503020204020204" charset="-122"/>
                          <a:cs typeface="+mn-cs"/>
                        </a:rPr>
                        <a:t>（</a:t>
                      </a:r>
                      <a:r>
                        <a:rPr lang="zh-CN" altLang="en-US" sz="1800" b="1" kern="1200">
                          <a:solidFill>
                            <a:srgbClr val="FF0000"/>
                          </a:solidFill>
                          <a:latin typeface="微软雅黑" panose="020B0503020204020204" charset="-122"/>
                          <a:ea typeface="微软雅黑" panose="020B0503020204020204" charset="-122"/>
                          <a:cs typeface="+mn-cs"/>
                        </a:rPr>
                        <a:t>内外相维</a:t>
                      </a:r>
                      <a:r>
                        <a:rPr lang="zh-CN" altLang="en-US" sz="1800" b="1" kern="1200">
                          <a:solidFill>
                            <a:schemeClr val="tx1"/>
                          </a:solidFill>
                          <a:latin typeface="微软雅黑" panose="020B0503020204020204" charset="-122"/>
                          <a:ea typeface="微软雅黑" panose="020B0503020204020204" charset="-122"/>
                          <a:cs typeface="+mn-cs"/>
                        </a:rPr>
                        <a:t>），便利了中央对地方的管理，对于加强中央集权；加强边疆与内地的经济文化交流，利于</a:t>
                      </a:r>
                      <a:r>
                        <a:rPr lang="zh-CN" altLang="en-US" sz="1800" b="1" kern="1200">
                          <a:solidFill>
                            <a:srgbClr val="FF0000"/>
                          </a:solidFill>
                          <a:latin typeface="微软雅黑" panose="020B0503020204020204" charset="-122"/>
                          <a:ea typeface="微软雅黑" panose="020B0503020204020204" charset="-122"/>
                          <a:cs typeface="+mn-cs"/>
                        </a:rPr>
                        <a:t>边疆经济发展</a:t>
                      </a:r>
                      <a:r>
                        <a:rPr lang="zh-CN" altLang="en-US" sz="1800" b="1" kern="1200">
                          <a:solidFill>
                            <a:schemeClr val="tx1"/>
                          </a:solidFill>
                          <a:latin typeface="微软雅黑" panose="020B0503020204020204" charset="-122"/>
                          <a:ea typeface="微软雅黑" panose="020B0503020204020204" charset="-122"/>
                          <a:cs typeface="+mn-cs"/>
                        </a:rPr>
                        <a:t>；我国</a:t>
                      </a:r>
                      <a:r>
                        <a:rPr lang="zh-CN" altLang="en-US" sz="1800" b="1" kern="1200">
                          <a:solidFill>
                            <a:srgbClr val="FF0000"/>
                          </a:solidFill>
                          <a:latin typeface="微软雅黑" panose="020B0503020204020204" charset="-122"/>
                          <a:ea typeface="微软雅黑" panose="020B0503020204020204" charset="-122"/>
                          <a:cs typeface="+mn-cs"/>
                        </a:rPr>
                        <a:t>省制的开端</a:t>
                      </a:r>
                      <a:r>
                        <a:rPr lang="zh-CN" altLang="en-US" sz="1800" b="1" kern="1200">
                          <a:solidFill>
                            <a:schemeClr val="tx1"/>
                          </a:solidFill>
                          <a:latin typeface="微软雅黑" panose="020B0503020204020204" charset="-122"/>
                          <a:ea typeface="微软雅黑" panose="020B0503020204020204" charset="-122"/>
                          <a:cs typeface="+mn-cs"/>
                        </a:rPr>
                        <a:t>，影响深远。</a:t>
                      </a:r>
                      <a:endParaRPr lang="zh-CN" altLang="zh-CN"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431101">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西南</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土司制 </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rPr>
                        <a:t>为了加强对西南地区少数民族地区管理，</a:t>
                      </a:r>
                      <a:r>
                        <a:rPr lang="zh-CN" altLang="en-US" sz="1800" b="1">
                          <a:solidFill>
                            <a:srgbClr val="FF0000"/>
                          </a:solidFill>
                          <a:latin typeface="微软雅黑" panose="020B0503020204020204" charset="-122"/>
                          <a:ea typeface="微软雅黑" panose="020B0503020204020204" charset="-122"/>
                        </a:rPr>
                        <a:t>元代</a:t>
                      </a:r>
                      <a:r>
                        <a:rPr lang="zh-CN" altLang="en-US" sz="1800" b="1">
                          <a:solidFill>
                            <a:schemeClr val="tx1"/>
                          </a:solidFill>
                          <a:latin typeface="微软雅黑" panose="020B0503020204020204" charset="-122"/>
                          <a:ea typeface="微软雅黑" panose="020B0503020204020204" charset="-122"/>
                        </a:rPr>
                        <a:t>任用</a:t>
                      </a:r>
                      <a:r>
                        <a:rPr lang="zh-CN" altLang="en-US" sz="1800" b="1">
                          <a:solidFill>
                            <a:srgbClr val="FF0000"/>
                          </a:solidFill>
                          <a:latin typeface="微软雅黑" panose="020B0503020204020204" charset="-122"/>
                          <a:ea typeface="微软雅黑" panose="020B0503020204020204" charset="-122"/>
                        </a:rPr>
                        <a:t>少数民族首领担任地方长官</a:t>
                      </a:r>
                      <a:r>
                        <a:rPr lang="zh-CN" altLang="en-US" sz="1800" b="1">
                          <a:solidFill>
                            <a:schemeClr val="tx1"/>
                          </a:solidFill>
                          <a:latin typeface="微软雅黑" panose="020B0503020204020204" charset="-122"/>
                          <a:ea typeface="微软雅黑" panose="020B0503020204020204" charset="-122"/>
                        </a:rPr>
                        <a:t>，称谓土司，</a:t>
                      </a:r>
                      <a:r>
                        <a:rPr lang="zh-CN" altLang="en-US" sz="1800" b="1">
                          <a:solidFill>
                            <a:srgbClr val="FF0000"/>
                          </a:solidFill>
                          <a:latin typeface="微软雅黑" panose="020B0503020204020204" charset="-122"/>
                          <a:ea typeface="微软雅黑" panose="020B0503020204020204" charset="-122"/>
                        </a:rPr>
                        <a:t>允许世袭</a:t>
                      </a:r>
                      <a:r>
                        <a:rPr lang="zh-CN" altLang="en-US" sz="1800" b="1">
                          <a:solidFill>
                            <a:schemeClr val="tx1"/>
                          </a:solidFill>
                          <a:latin typeface="微软雅黑" panose="020B0503020204020204" charset="-122"/>
                          <a:ea typeface="微软雅黑" panose="020B0503020204020204" charset="-122"/>
                        </a:rPr>
                        <a:t>，但要忠于朝廷，缴纳贡赋。由于土司世袭，容易形成割据势力，不利于中央集权所以从</a:t>
                      </a:r>
                      <a:r>
                        <a:rPr lang="zh-CN" altLang="en-US" sz="1800" b="1">
                          <a:solidFill>
                            <a:srgbClr val="FF0000"/>
                          </a:solidFill>
                          <a:latin typeface="微软雅黑" panose="020B0503020204020204" charset="-122"/>
                          <a:ea typeface="微软雅黑" panose="020B0503020204020204" charset="-122"/>
                        </a:rPr>
                        <a:t>明代开始改土归流</a:t>
                      </a:r>
                      <a:r>
                        <a:rPr lang="zh-CN" altLang="en-US" sz="1800" b="1">
                          <a:solidFill>
                            <a:schemeClr val="tx1"/>
                          </a:solidFill>
                          <a:latin typeface="微软雅黑" panose="020B0503020204020204" charset="-122"/>
                          <a:ea typeface="微软雅黑" panose="020B0503020204020204" charset="-122"/>
                        </a:rPr>
                        <a:t>，</a:t>
                      </a:r>
                      <a:r>
                        <a:rPr lang="zh-CN" altLang="en-US" sz="1800" b="1">
                          <a:solidFill>
                            <a:srgbClr val="FF0000"/>
                          </a:solidFill>
                          <a:latin typeface="微软雅黑" panose="020B0503020204020204" charset="-122"/>
                          <a:ea typeface="微软雅黑" panose="020B0503020204020204" charset="-122"/>
                        </a:rPr>
                        <a:t>雍正时大规模推行</a:t>
                      </a:r>
                      <a:r>
                        <a:rPr lang="zh-CN" altLang="en-US" sz="1800" b="1">
                          <a:solidFill>
                            <a:schemeClr val="tx1"/>
                          </a:solidFill>
                          <a:latin typeface="微软雅黑" panose="020B0503020204020204" charset="-122"/>
                          <a:ea typeface="微软雅黑" panose="020B0503020204020204" charset="-122"/>
                        </a:rPr>
                        <a:t>，到乾隆基本完成，改为流官统治，至此西南土司制度结束。反映了</a:t>
                      </a:r>
                      <a:r>
                        <a:rPr lang="zh-CN" altLang="en-US" sz="1800" b="1">
                          <a:solidFill>
                            <a:srgbClr val="FF0000"/>
                          </a:solidFill>
                          <a:latin typeface="微软雅黑" panose="020B0503020204020204" charset="-122"/>
                          <a:ea typeface="微软雅黑" panose="020B0503020204020204" charset="-122"/>
                        </a:rPr>
                        <a:t>中央政权对西南地区集权的加强</a:t>
                      </a:r>
                      <a:r>
                        <a:rPr lang="zh-CN" altLang="en-US" sz="1800" b="1">
                          <a:solidFill>
                            <a:schemeClr val="tx1"/>
                          </a:solidFill>
                          <a:latin typeface="微软雅黑" panose="020B0503020204020204" charset="-122"/>
                          <a:ea typeface="微软雅黑" panose="020B0503020204020204" charset="-122"/>
                        </a:rPr>
                        <a:t>和有效管辖。 </a:t>
                      </a:r>
                      <a:endParaRPr lang="zh-CN" altLang="en-US" sz="18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主户</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000" b="1" kern="1200">
                          <a:solidFill>
                            <a:srgbClr val="C00000"/>
                          </a:solidFill>
                          <a:latin typeface="微软雅黑" panose="020B0503020204020204" charset="-122"/>
                          <a:ea typeface="微软雅黑" panose="020B0503020204020204" charset="-122"/>
                          <a:cs typeface="+mn-cs"/>
                        </a:rPr>
                        <a:t>&amp;</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客户 </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mn-cs"/>
                        </a:rPr>
                        <a:t>宋代户籍分主户和客户。</a:t>
                      </a:r>
                      <a:r>
                        <a:rPr lang="zh-CN" altLang="en-US" sz="1800" b="1">
                          <a:solidFill>
                            <a:srgbClr val="FF0000"/>
                          </a:solidFill>
                          <a:latin typeface="微软雅黑" panose="020B0503020204020204" charset="-122"/>
                          <a:ea typeface="微软雅黑" panose="020B0503020204020204" charset="-122"/>
                          <a:cs typeface="+mn-cs"/>
                        </a:rPr>
                        <a:t>主户是指占有田地、承担赋役的人家</a:t>
                      </a:r>
                      <a:r>
                        <a:rPr lang="zh-CN" altLang="en-US" sz="1800" b="1">
                          <a:solidFill>
                            <a:schemeClr val="tx1"/>
                          </a:solidFill>
                          <a:latin typeface="微软雅黑" panose="020B0503020204020204" charset="-122"/>
                          <a:ea typeface="微软雅黑" panose="020B0503020204020204" charset="-122"/>
                          <a:cs typeface="+mn-cs"/>
                        </a:rPr>
                        <a:t>。按照他们财产（主要是田地）的多少，分为五等。一、二等户田地产业多、称为上户；四、五等户田地产业少，称为下户或贫下户；处于中间的三等户，称为中户。</a:t>
                      </a:r>
                      <a:r>
                        <a:rPr lang="zh-CN" altLang="en-US" sz="1800" b="1">
                          <a:solidFill>
                            <a:srgbClr val="FF0000"/>
                          </a:solidFill>
                          <a:latin typeface="微软雅黑" panose="020B0503020204020204" charset="-122"/>
                          <a:ea typeface="微软雅黑" panose="020B0503020204020204" charset="-122"/>
                          <a:cs typeface="+mn-cs"/>
                        </a:rPr>
                        <a:t>客户是指没有田地产业的人家，主要是佃户，</a:t>
                      </a:r>
                      <a:r>
                        <a:rPr lang="zh-CN" altLang="en-US" sz="1800" b="1">
                          <a:solidFill>
                            <a:schemeClr val="tx1"/>
                          </a:solidFill>
                          <a:latin typeface="微软雅黑" panose="020B0503020204020204" charset="-122"/>
                          <a:ea typeface="微软雅黑" panose="020B0503020204020204" charset="-122"/>
                          <a:cs typeface="+mn-cs"/>
                        </a:rPr>
                        <a:t>他们租种地主的田地，受到地主的剥削和压迫。</a:t>
                      </a:r>
                      <a:endParaRPr lang="zh-CN" altLang="en-US" sz="1800" b="1">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38457">
                <a:tc>
                  <a:txBody>
                    <a:bodyPr wrap="square"/>
                    <a:lstStyle/>
                    <a:p>
                      <a:pPr algn="ctr"/>
                      <a:r>
                        <a:rPr lang="zh-CN" altLang="en-US" sz="2000" b="1" kern="1200">
                          <a:solidFill>
                            <a:srgbClr val="C00000"/>
                          </a:solidFill>
                          <a:latin typeface="微软雅黑" panose="020B0503020204020204" charset="-122"/>
                          <a:ea typeface="微软雅黑" panose="020B0503020204020204" charset="-122"/>
                          <a:cs typeface="+mn-cs"/>
                        </a:rPr>
                        <a:t>宋代</a:t>
                      </a:r>
                      <a:endParaRPr lang="en-US" altLang="zh-CN" sz="2000" b="1" kern="1200">
                        <a:solidFill>
                          <a:srgbClr val="C00000"/>
                        </a:solidFill>
                        <a:latin typeface="微软雅黑" panose="020B0503020204020204" charset="-122"/>
                        <a:ea typeface="微软雅黑" panose="020B0503020204020204" charset="-122"/>
                        <a:cs typeface="+mn-cs"/>
                      </a:endParaRPr>
                    </a:p>
                    <a:p>
                      <a:pPr algn="ctr"/>
                      <a:r>
                        <a:rPr lang="zh-CN" altLang="en-US" sz="2000" b="1" kern="1200">
                          <a:solidFill>
                            <a:srgbClr val="C00000"/>
                          </a:solidFill>
                          <a:latin typeface="微软雅黑" panose="020B0503020204020204" charset="-122"/>
                          <a:ea typeface="微软雅黑" panose="020B0503020204020204" charset="-122"/>
                          <a:cs typeface="+mn-cs"/>
                        </a:rPr>
                        <a:t>租佃制 </a:t>
                      </a:r>
                      <a:endParaRPr lang="zh-CN" altLang="en-US" sz="2000" b="1" kern="1200">
                        <a:solidFill>
                          <a:srgbClr val="C00000"/>
                        </a:solidFill>
                        <a:latin typeface="微软雅黑" panose="020B0503020204020204" charset="-122"/>
                        <a:ea typeface="微软雅黑" panose="020B0503020204020204" charset="-122"/>
                        <a:cs typeface="+mn-cs"/>
                      </a:endParaRPr>
                    </a:p>
                    <a:p>
                      <a:pPr algn="ct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 </a:t>
                      </a:r>
                      <a:endParaRPr lang="zh-CN" altLang="en-US" sz="2000" b="1">
                        <a:solidFill>
                          <a:srgbClr val="C00000"/>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租佃制</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产生于战国</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时期，在租佃制下，农民租种地主部分或全部地，向地主缴纳一定的地租。地主和佃农通过租佃契约形成剥削与被剥削的关系。自</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宋代开始，租佃关系日益普遍化</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，租佃经营成为</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仅次于自耕农形式的重要经营方式</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。农民对地主的人身依附关系减弱，从依附关系逐渐解脱出来的农民，生产自主权大为提高。促进了农业的发展，也促进了商品经济的发展。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noProof="0">
                          <a:solidFill>
                            <a:srgbClr val="C00000"/>
                          </a:solidFill>
                          <a:latin typeface="微软雅黑" panose="020B0503020204020204" charset="-122"/>
                          <a:ea typeface="微软雅黑" panose="020B0503020204020204" charset="-122"/>
                          <a:cs typeface="+mn-cs"/>
                        </a:rPr>
                        <a:t>榷场</a:t>
                      </a:r>
                      <a:endParaRPr lang="zh-CN" altLang="en-US" sz="2000" b="1" kern="1200" noProof="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000" b="1" kern="1200" noProof="0">
                        <a:solidFill>
                          <a:srgbClr val="C00000"/>
                        </a:solidFill>
                        <a:effectLst/>
                        <a:latin typeface="微软雅黑" panose="020B0503020204020204" charset="-122"/>
                        <a:ea typeface="微软雅黑" panose="020B0503020204020204" charset="-122"/>
                        <a:cs typeface="华文新魏" panose="02010800040101010101" charset="-122"/>
                      </a:endParaRPr>
                    </a:p>
                  </a:txBody>
                  <a:tcPr marL="0" marR="0" marT="0" marB="0" vert="horz" anchor="ctr">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辽宋夏金时期各政权在</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彼此接界地带设置的互市市场</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。榷场贸易是因各地区经济交流的需要而产生。对于各政权统治者来说，还有</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控制边境贸易、提供经济利益、安定边境</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的作用。但榷场的设置，常因政治关系而兴废无常。 </a:t>
                      </a:r>
                      <a:endPar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endParaRPr>
                    </a:p>
                  </a:txBody>
                  <a:tcPr marL="4394" marR="4394" marT="0" marB="0" vert="horz" anchor="ctr">
                    <a:solidFill>
                      <a:schemeClr val="bg1">
                        <a:lumMod val="85000"/>
                      </a:schemeClr>
                    </a:solidFill>
                  </a:tcPr>
                </a:tc>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164818"/>
          <a:ext cx="11953875" cy="6365804"/>
        </p:xfrm>
        <a:graphic>
          <a:graphicData uri="http://schemas.openxmlformats.org/drawingml/2006/table">
            <a:tbl>
              <a:tblPr firstRow="1" bandRow="1">
                <a:tableStyleId>{5C22544A-7EE6-4342-B048-85BDC9FD1C3A}</a:tableStyleId>
              </a:tblPr>
              <a:tblGrid>
                <a:gridCol w="1233488"/>
                <a:gridCol w="10720387"/>
              </a:tblGrid>
              <a:tr h="108034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世俗化 </a:t>
                      </a:r>
                      <a:endParaRPr lang="zh-CN" altLang="en-US"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 </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kern="1200">
                          <a:solidFill>
                            <a:schemeClr val="tx1"/>
                          </a:solidFill>
                          <a:latin typeface="微软雅黑" panose="020B0503020204020204" charset="-122"/>
                          <a:ea typeface="微软雅黑" panose="020B0503020204020204" charset="-122"/>
                          <a:cs typeface="+mn-cs"/>
                        </a:rPr>
                        <a:t>“世俗化”是西方宗教社会学提出的概念，一般出现在中国古代史和世界近代史相关题目中。在</a:t>
                      </a:r>
                      <a:r>
                        <a:rPr lang="zh-CN" altLang="en-US" sz="1800" b="1" kern="1200">
                          <a:solidFill>
                            <a:srgbClr val="FF0000"/>
                          </a:solidFill>
                          <a:latin typeface="微软雅黑" panose="020B0503020204020204" charset="-122"/>
                          <a:ea typeface="微软雅黑" panose="020B0503020204020204" charset="-122"/>
                          <a:cs typeface="+mn-cs"/>
                        </a:rPr>
                        <a:t>世界近代史</a:t>
                      </a:r>
                      <a:r>
                        <a:rPr lang="zh-CN" altLang="en-US" sz="1800" b="1" kern="1200">
                          <a:solidFill>
                            <a:schemeClr val="tx1"/>
                          </a:solidFill>
                          <a:latin typeface="微软雅黑" panose="020B0503020204020204" charset="-122"/>
                          <a:ea typeface="微软雅黑" panose="020B0503020204020204" charset="-122"/>
                          <a:cs typeface="+mn-cs"/>
                        </a:rPr>
                        <a:t>中，多指</a:t>
                      </a:r>
                      <a:r>
                        <a:rPr lang="zh-CN" altLang="en-US" sz="1800" b="1" kern="1200">
                          <a:solidFill>
                            <a:srgbClr val="FF0000"/>
                          </a:solidFill>
                          <a:latin typeface="微软雅黑" panose="020B0503020204020204" charset="-122"/>
                          <a:ea typeface="微软雅黑" panose="020B0503020204020204" charset="-122"/>
                          <a:cs typeface="+mn-cs"/>
                        </a:rPr>
                        <a:t>去宗教化</a:t>
                      </a:r>
                      <a:r>
                        <a:rPr lang="zh-CN" altLang="en-US" sz="1800" b="1" kern="1200">
                          <a:solidFill>
                            <a:schemeClr val="tx1"/>
                          </a:solidFill>
                          <a:latin typeface="微软雅黑" panose="020B0503020204020204" charset="-122"/>
                          <a:ea typeface="微软雅黑" panose="020B0503020204020204" charset="-122"/>
                          <a:cs typeface="+mn-cs"/>
                        </a:rPr>
                        <a:t>，去神学化；去神圣化，反对禁欲主义；</a:t>
                      </a:r>
                      <a:r>
                        <a:rPr lang="zh-CN" altLang="en-US" sz="1800" b="1" kern="1200">
                          <a:solidFill>
                            <a:srgbClr val="FF0000"/>
                          </a:solidFill>
                          <a:latin typeface="微软雅黑" panose="020B0503020204020204" charset="-122"/>
                          <a:ea typeface="微软雅黑" panose="020B0503020204020204" charset="-122"/>
                          <a:cs typeface="+mn-cs"/>
                        </a:rPr>
                        <a:t>大众化</a:t>
                      </a:r>
                      <a:r>
                        <a:rPr lang="zh-CN" altLang="en-US" sz="1800" b="1" kern="1200">
                          <a:solidFill>
                            <a:schemeClr val="tx1"/>
                          </a:solidFill>
                          <a:latin typeface="微软雅黑" panose="020B0503020204020204" charset="-122"/>
                          <a:ea typeface="微软雅黑" panose="020B0503020204020204" charset="-122"/>
                          <a:cs typeface="+mn-cs"/>
                        </a:rPr>
                        <a:t>。在</a:t>
                      </a:r>
                      <a:r>
                        <a:rPr lang="zh-CN" altLang="en-US" sz="1800" b="1" kern="1200">
                          <a:solidFill>
                            <a:srgbClr val="FF0000"/>
                          </a:solidFill>
                          <a:latin typeface="微软雅黑" panose="020B0503020204020204" charset="-122"/>
                          <a:ea typeface="微软雅黑" panose="020B0503020204020204" charset="-122"/>
                          <a:cs typeface="+mn-cs"/>
                        </a:rPr>
                        <a:t>中国古代史</a:t>
                      </a:r>
                      <a:r>
                        <a:rPr lang="zh-CN" altLang="en-US" sz="1800" b="1" kern="1200">
                          <a:solidFill>
                            <a:schemeClr val="tx1"/>
                          </a:solidFill>
                          <a:latin typeface="微软雅黑" panose="020B0503020204020204" charset="-122"/>
                          <a:ea typeface="微软雅黑" panose="020B0503020204020204" charset="-122"/>
                          <a:cs typeface="+mn-cs"/>
                        </a:rPr>
                        <a:t>中，多指</a:t>
                      </a:r>
                      <a:r>
                        <a:rPr lang="zh-CN" altLang="en-US" sz="1800" b="1" kern="1200">
                          <a:solidFill>
                            <a:srgbClr val="FF0000"/>
                          </a:solidFill>
                          <a:latin typeface="微软雅黑" panose="020B0503020204020204" charset="-122"/>
                          <a:ea typeface="微软雅黑" panose="020B0503020204020204" charset="-122"/>
                          <a:cs typeface="+mn-cs"/>
                        </a:rPr>
                        <a:t>大众化、去贵族化</a:t>
                      </a:r>
                      <a:r>
                        <a:rPr lang="zh-CN" altLang="en-US" sz="1800" b="1" kern="1200">
                          <a:solidFill>
                            <a:schemeClr val="tx1"/>
                          </a:solidFill>
                          <a:latin typeface="微软雅黑" panose="020B0503020204020204" charset="-122"/>
                          <a:ea typeface="微软雅黑" panose="020B0503020204020204" charset="-122"/>
                          <a:cs typeface="+mn-cs"/>
                        </a:rPr>
                        <a:t>。 </a:t>
                      </a:r>
                      <a:endParaRPr lang="zh-CN" altLang="zh-CN"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08034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市民</a:t>
                      </a:r>
                      <a:endParaRPr lang="en-US" altLang="zh-CN"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文学</a:t>
                      </a:r>
                      <a:r>
                        <a:rPr lang="zh-CN" altLang="en-US" sz="2400" b="1">
                          <a:solidFill>
                            <a:schemeClr val="tx1"/>
                          </a:solidFill>
                          <a:latin typeface="微软雅黑" panose="020B0503020204020204" charset="-122"/>
                          <a:ea typeface="微软雅黑" panose="020B0503020204020204" charset="-122"/>
                        </a:rPr>
                        <a:t> </a:t>
                      </a:r>
                      <a:endParaRPr lang="zh-CN" altLang="en-US" sz="2400" b="1">
                        <a:solidFill>
                          <a:schemeClr val="tx1"/>
                        </a:solidFill>
                        <a:latin typeface="微软雅黑" panose="020B0503020204020204" charset="-122"/>
                        <a:ea typeface="微软雅黑" panose="020B0503020204020204"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rPr>
                        <a:t>又称城市文学。是中国封建社会后期，随着</a:t>
                      </a:r>
                      <a:r>
                        <a:rPr lang="zh-CN" altLang="en-US" sz="1800" b="1">
                          <a:solidFill>
                            <a:srgbClr val="FF0000"/>
                          </a:solidFill>
                          <a:latin typeface="微软雅黑" panose="020B0503020204020204" charset="-122"/>
                          <a:ea typeface="微软雅黑" panose="020B0503020204020204" charset="-122"/>
                        </a:rPr>
                        <a:t>商品经济</a:t>
                      </a:r>
                      <a:r>
                        <a:rPr lang="zh-CN" altLang="en-US" sz="1800" b="1">
                          <a:solidFill>
                            <a:schemeClr val="tx1"/>
                          </a:solidFill>
                          <a:latin typeface="微软雅黑" panose="020B0503020204020204" charset="-122"/>
                          <a:ea typeface="微软雅黑" panose="020B0503020204020204" charset="-122"/>
                        </a:rPr>
                        <a:t>的发展，城市的繁荣，</a:t>
                      </a:r>
                      <a:r>
                        <a:rPr lang="zh-CN" altLang="en-US" sz="1800" b="1">
                          <a:solidFill>
                            <a:srgbClr val="FF0000"/>
                          </a:solidFill>
                          <a:latin typeface="微软雅黑" panose="020B0503020204020204" charset="-122"/>
                          <a:ea typeface="微软雅黑" panose="020B0503020204020204" charset="-122"/>
                        </a:rPr>
                        <a:t>市民阶层的出现</a:t>
                      </a:r>
                      <a:r>
                        <a:rPr lang="zh-CN" altLang="en-US" sz="1800" b="1">
                          <a:solidFill>
                            <a:schemeClr val="tx1"/>
                          </a:solidFill>
                          <a:latin typeface="微软雅黑" panose="020B0503020204020204" charset="-122"/>
                          <a:ea typeface="微软雅黑" panose="020B0503020204020204" charset="-122"/>
                        </a:rPr>
                        <a:t>，为满足适应城市居民需要而产生的一种反映市民思想感情的世俗文学。内容大多</a:t>
                      </a:r>
                      <a:r>
                        <a:rPr lang="zh-CN" altLang="en-US" sz="1800" b="1">
                          <a:solidFill>
                            <a:srgbClr val="FF0000"/>
                          </a:solidFill>
                          <a:latin typeface="微软雅黑" panose="020B0503020204020204" charset="-122"/>
                          <a:ea typeface="微软雅黑" panose="020B0503020204020204" charset="-122"/>
                        </a:rPr>
                        <a:t>描写市民社会的生活</a:t>
                      </a:r>
                      <a:r>
                        <a:rPr lang="zh-CN" altLang="en-US" sz="1800" b="1">
                          <a:solidFill>
                            <a:schemeClr val="tx1"/>
                          </a:solidFill>
                          <a:latin typeface="微软雅黑" panose="020B0503020204020204" charset="-122"/>
                          <a:ea typeface="微软雅黑" panose="020B0503020204020204" charset="-122"/>
                        </a:rPr>
                        <a:t>和悲欢离合的故事。唐宋元明清时期的</a:t>
                      </a:r>
                      <a:r>
                        <a:rPr lang="zh-CN" altLang="en-US" sz="1800" b="1">
                          <a:solidFill>
                            <a:srgbClr val="FF0000"/>
                          </a:solidFill>
                          <a:latin typeface="微软雅黑" panose="020B0503020204020204" charset="-122"/>
                          <a:ea typeface="微软雅黑" panose="020B0503020204020204" charset="-122"/>
                        </a:rPr>
                        <a:t>话本、传奇、小说</a:t>
                      </a:r>
                      <a:r>
                        <a:rPr lang="zh-CN" altLang="en-US" sz="1800" b="1">
                          <a:solidFill>
                            <a:schemeClr val="tx1"/>
                          </a:solidFill>
                          <a:latin typeface="微软雅黑" panose="020B0503020204020204" charset="-122"/>
                          <a:ea typeface="微软雅黑" panose="020B0503020204020204" charset="-122"/>
                        </a:rPr>
                        <a:t>都是其作品形式。 </a:t>
                      </a:r>
                      <a:endParaRPr lang="zh-CN" altLang="en-US" sz="18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1866053">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风俗画</a:t>
                      </a:r>
                      <a:endParaRPr lang="en-US" altLang="zh-CN"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400" b="1" kern="1200">
                          <a:solidFill>
                            <a:srgbClr val="C00000"/>
                          </a:solidFill>
                          <a:latin typeface="微软雅黑" panose="020B0503020204020204" charset="-122"/>
                          <a:ea typeface="微软雅黑" panose="020B0503020204020204" charset="-122"/>
                          <a:cs typeface="+mn-cs"/>
                        </a:rPr>
                        <a:t>&amp;</a:t>
                      </a:r>
                      <a:endParaRPr lang="en-US" altLang="zh-CN"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文人画</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rgbClr val="FF0000"/>
                          </a:solidFill>
                          <a:latin typeface="微软雅黑" panose="020B0503020204020204" charset="-122"/>
                          <a:ea typeface="微软雅黑" panose="020B0503020204020204" charset="-122"/>
                          <a:cs typeface="+mn-cs"/>
                        </a:rPr>
                        <a:t>风俗画</a:t>
                      </a:r>
                      <a:r>
                        <a:rPr lang="zh-CN" altLang="en-US" sz="1800" b="1">
                          <a:solidFill>
                            <a:schemeClr val="tx1"/>
                          </a:solidFill>
                          <a:latin typeface="微软雅黑" panose="020B0503020204020204" charset="-122"/>
                          <a:ea typeface="微软雅黑" panose="020B0503020204020204" charset="-122"/>
                          <a:cs typeface="+mn-cs"/>
                        </a:rPr>
                        <a:t>是人物画的一种。是</a:t>
                      </a:r>
                      <a:r>
                        <a:rPr lang="zh-CN" altLang="en-US" sz="1800" b="1">
                          <a:solidFill>
                            <a:srgbClr val="FF0000"/>
                          </a:solidFill>
                          <a:latin typeface="微软雅黑" panose="020B0503020204020204" charset="-122"/>
                          <a:ea typeface="微软雅黑" panose="020B0503020204020204" charset="-122"/>
                          <a:cs typeface="+mn-cs"/>
                        </a:rPr>
                        <a:t>以社会生活风习为题材</a:t>
                      </a:r>
                      <a:r>
                        <a:rPr lang="zh-CN" altLang="en-US" sz="1800" b="1">
                          <a:solidFill>
                            <a:schemeClr val="tx1"/>
                          </a:solidFill>
                          <a:latin typeface="微软雅黑" panose="020B0503020204020204" charset="-122"/>
                          <a:ea typeface="微软雅黑" panose="020B0503020204020204" charset="-122"/>
                          <a:cs typeface="+mn-cs"/>
                        </a:rPr>
                        <a:t>的人物画。两宋时期，随着城市集镇的迅速发展和市民阶层的不断壮大，迎合城市平民审美趣味的通俗文艺蓬勃兴起，在绘画领域，以表现城市民间生活为中心内容的风俗画也空前繁荣。宋代风俗画的题材相当广泛，</a:t>
                      </a:r>
                      <a:r>
                        <a:rPr lang="zh-CN" altLang="en-US" sz="1800" b="1">
                          <a:solidFill>
                            <a:srgbClr val="FF0000"/>
                          </a:solidFill>
                          <a:latin typeface="微软雅黑" panose="020B0503020204020204" charset="-122"/>
                          <a:ea typeface="微软雅黑" panose="020B0503020204020204" charset="-122"/>
                          <a:cs typeface="+mn-cs"/>
                        </a:rPr>
                        <a:t>市民生活</a:t>
                      </a:r>
                      <a:r>
                        <a:rPr lang="zh-CN" altLang="en-US" sz="1800" b="1">
                          <a:solidFill>
                            <a:schemeClr val="tx1"/>
                          </a:solidFill>
                          <a:latin typeface="微软雅黑" panose="020B0503020204020204" charset="-122"/>
                          <a:ea typeface="微软雅黑" panose="020B0503020204020204" charset="-122"/>
                          <a:cs typeface="+mn-cs"/>
                        </a:rPr>
                        <a:t>的各个方面。 </a:t>
                      </a:r>
                      <a:endParaRPr lang="en-US" altLang="zh-CN" sz="1800" b="1">
                        <a:solidFill>
                          <a:schemeClr val="tx1"/>
                        </a:solidFill>
                        <a:latin typeface="微软雅黑" panose="020B0503020204020204" charset="-122"/>
                        <a:ea typeface="微软雅黑" panose="020B0503020204020204" charset="-122"/>
                        <a:cs typeface="+mn-cs"/>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rgbClr val="FF0000"/>
                          </a:solidFill>
                          <a:latin typeface="微软雅黑" panose="020B0503020204020204" charset="-122"/>
                          <a:ea typeface="微软雅黑" panose="020B0503020204020204" charset="-122"/>
                          <a:cs typeface="+mn-cs"/>
                        </a:rPr>
                        <a:t>文人画</a:t>
                      </a:r>
                      <a:r>
                        <a:rPr lang="zh-CN" altLang="en-US" sz="1800" b="1">
                          <a:solidFill>
                            <a:schemeClr val="tx1"/>
                          </a:solidFill>
                          <a:latin typeface="微软雅黑" panose="020B0503020204020204" charset="-122"/>
                          <a:ea typeface="微软雅黑" panose="020B0503020204020204" charset="-122"/>
                          <a:cs typeface="+mn-cs"/>
                        </a:rPr>
                        <a:t>也称“士大夫甲意画”、“士夫画”，是</a:t>
                      </a:r>
                      <a:r>
                        <a:rPr lang="zh-CN" altLang="en-US" sz="1800" b="1">
                          <a:solidFill>
                            <a:srgbClr val="FF0000"/>
                          </a:solidFill>
                          <a:latin typeface="微软雅黑" panose="020B0503020204020204" charset="-122"/>
                          <a:ea typeface="微软雅黑" panose="020B0503020204020204" charset="-122"/>
                          <a:cs typeface="+mn-cs"/>
                        </a:rPr>
                        <a:t>画中带有文人情趣</a:t>
                      </a:r>
                      <a:r>
                        <a:rPr lang="zh-CN" altLang="en-US" sz="1800" b="1">
                          <a:solidFill>
                            <a:schemeClr val="tx1"/>
                          </a:solidFill>
                          <a:latin typeface="微软雅黑" panose="020B0503020204020204" charset="-122"/>
                          <a:ea typeface="微软雅黑" panose="020B0503020204020204" charset="-122"/>
                          <a:cs typeface="+mn-cs"/>
                        </a:rPr>
                        <a:t>，画外流露着文人思想的绘画。画中流露着浓烈的文人思想。早在魏晋南北朝时期，文人画的某些创作思想和艺术实践就出现了，但是文人画作为正式的名称，是由元代画家赵孟頰提出的。</a:t>
                      </a:r>
                      <a:endParaRPr lang="zh-CN" altLang="en-US" sz="1800" b="1">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407724">
                <a:tc>
                  <a:txBody>
                    <a:bodyPr wrap="square"/>
                    <a:lstStyle/>
                    <a:p>
                      <a:pPr algn="ctr"/>
                      <a:r>
                        <a:rPr lang="zh-CN" altLang="en-US" sz="2400" b="1" kern="1200">
                          <a:solidFill>
                            <a:srgbClr val="C00000"/>
                          </a:solidFill>
                          <a:latin typeface="微软雅黑" panose="020B0503020204020204" charset="-122"/>
                          <a:ea typeface="微软雅黑" panose="020B0503020204020204" charset="-122"/>
                          <a:cs typeface="+mn-cs"/>
                        </a:rPr>
                        <a:t>宋明</a:t>
                      </a:r>
                      <a:endParaRPr lang="en-US" altLang="zh-CN" sz="2400" b="1" kern="1200">
                        <a:solidFill>
                          <a:srgbClr val="C00000"/>
                        </a:solidFill>
                        <a:latin typeface="微软雅黑" panose="020B0503020204020204" charset="-122"/>
                        <a:ea typeface="微软雅黑" panose="020B0503020204020204" charset="-122"/>
                        <a:cs typeface="+mn-cs"/>
                      </a:endParaRPr>
                    </a:p>
                    <a:p>
                      <a:pPr algn="ctr"/>
                      <a:r>
                        <a:rPr lang="zh-CN" altLang="en-US" sz="2400" b="1" kern="1200">
                          <a:solidFill>
                            <a:srgbClr val="C00000"/>
                          </a:solidFill>
                          <a:latin typeface="微软雅黑" panose="020B0503020204020204" charset="-122"/>
                          <a:ea typeface="微软雅黑" panose="020B0503020204020204" charset="-122"/>
                          <a:cs typeface="+mn-cs"/>
                        </a:rPr>
                        <a:t>理学</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东汉魏晋道教、佛教冲击削弱儒学统治地位，</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北宋士大夫</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利用相对宽松的文化政策而掀起的</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儒学复兴</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运动，</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北宋五子开创</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理学，南宋</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朱熹</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理学</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集大成</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者，</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南宋陆九渊和明朝王守仁心学</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推进理学新发展，使儒学进入稳定成熟的新阶段。由于该思想体系以</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理</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为宇宙最高本体和哲学思辨的最高范畴，故称“理学”，也称“</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新儒学</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道学</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 “</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宋学</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752969">
                <a:tc>
                  <a:txBody>
                    <a:bodyPr wrap="square"/>
                    <a:lstStyle/>
                    <a:p>
                      <a:pPr marL="0" algn="ctr" defTabSz="914400" rtl="0" eaLnBrk="1" latinLnBrk="0" hangingPunct="1"/>
                      <a:r>
                        <a:rPr lang="zh-CN" altLang="en-US" sz="2400" b="1" kern="1200">
                          <a:solidFill>
                            <a:srgbClr val="C00000"/>
                          </a:solidFill>
                          <a:latin typeface="微软雅黑" panose="020B0503020204020204" charset="-122"/>
                          <a:ea typeface="微软雅黑" panose="020B0503020204020204" charset="-122"/>
                          <a:cs typeface="+mn-cs"/>
                        </a:rPr>
                        <a:t>格物</a:t>
                      </a:r>
                      <a:endParaRPr lang="en-US" altLang="zh-CN" sz="24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2400" b="1" kern="1200">
                          <a:solidFill>
                            <a:srgbClr val="C00000"/>
                          </a:solidFill>
                          <a:latin typeface="微软雅黑" panose="020B0503020204020204" charset="-122"/>
                          <a:ea typeface="微软雅黑" panose="020B0503020204020204" charset="-122"/>
                          <a:cs typeface="+mn-cs"/>
                        </a:rPr>
                        <a:t>致知</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程朱理学主张通过接触世界万事万物，</a:t>
                      </a:r>
                      <a:r>
                        <a:rPr lang="zh-CN" altLang="en-US" sz="20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亲身实践</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，在体会到各种知识的基础上，加深对“理”的理解，目的在于明道德之善，认识“理”的方法。即通过</a:t>
                      </a:r>
                      <a:r>
                        <a:rPr lang="zh-CN" altLang="en-US" sz="20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探究外在事物追求真理</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七、明清</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(1368--1840</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855575"/>
          <a:ext cx="11867284" cy="5569731"/>
        </p:xfrm>
        <a:graphic>
          <a:graphicData uri="http://schemas.openxmlformats.org/drawingml/2006/table">
            <a:tbl>
              <a:tblPr firstRow="1" bandRow="1">
                <a:tableStyleId>{5C22544A-7EE6-4342-B048-85BDC9FD1C3A}</a:tableStyleId>
              </a:tblPr>
              <a:tblGrid>
                <a:gridCol w="944455"/>
                <a:gridCol w="807712"/>
                <a:gridCol w="10115117"/>
              </a:tblGrid>
              <a:tr h="640922">
                <a:tc>
                  <a:txBody>
                    <a:bodyPr wrap="square"/>
                    <a:lstStyle/>
                    <a:p>
                      <a:pPr algn="ctr" fontAlgn="auto">
                        <a:lnSpc>
                          <a:spcPct val="100000"/>
                        </a:lnSpc>
                        <a:buNone/>
                      </a:pPr>
                      <a:r>
                        <a:rPr lang="zh-CN" altLang="en-US" sz="24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0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明清是统一多民族国家进一步巩固和</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封建社会盛极而衰</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的时期，是</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近代社会的前夜。</a:t>
                      </a:r>
                      <a:endPar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3">
                  <a:txBody>
                    <a:bodyPr wrap="square"/>
                    <a:lstStyle/>
                    <a:p>
                      <a:pPr algn="ctr" fontAlgn="auto">
                        <a:lnSpc>
                          <a:spcPct val="10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10000"/>
                        </a:lnSpc>
                        <a:buNone/>
                      </a:pPr>
                      <a:r>
                        <a:rPr lang="en-US" altLang="en-US" sz="2400" b="1">
                          <a:latin typeface="微软雅黑" panose="020B0503020204020204" charset="-122"/>
                          <a:ea typeface="微软雅黑" panose="020B0503020204020204" charset="-122"/>
                          <a:cs typeface="黑体" panose="02010609060101010101" pitchFamily="49" charset="-122"/>
                        </a:rPr>
                        <a:t>从</a:t>
                      </a:r>
                      <a:r>
                        <a:rPr lang="en-US" altLang="en-US" sz="2400" b="1">
                          <a:solidFill>
                            <a:srgbClr val="FF0000"/>
                          </a:solidFill>
                          <a:latin typeface="微软雅黑" panose="020B0503020204020204" charset="-122"/>
                          <a:ea typeface="微软雅黑" panose="020B0503020204020204" charset="-122"/>
                          <a:cs typeface="黑体" panose="02010609060101010101" pitchFamily="49" charset="-122"/>
                        </a:rPr>
                        <a:t>废宰相</a:t>
                      </a:r>
                      <a:r>
                        <a:rPr lang="en-US" altLang="en-US" sz="2400" b="1">
                          <a:latin typeface="微软雅黑" panose="020B0503020204020204" charset="-122"/>
                          <a:ea typeface="微软雅黑" panose="020B0503020204020204" charset="-122"/>
                          <a:cs typeface="黑体" panose="02010609060101010101" pitchFamily="49" charset="-122"/>
                        </a:rPr>
                        <a:t>到实行</a:t>
                      </a:r>
                      <a:r>
                        <a:rPr lang="en-US" altLang="en-US" sz="2400" b="1">
                          <a:solidFill>
                            <a:srgbClr val="FF0000"/>
                          </a:solidFill>
                          <a:latin typeface="微软雅黑" panose="020B0503020204020204" charset="-122"/>
                          <a:ea typeface="微软雅黑" panose="020B0503020204020204" charset="-122"/>
                          <a:cs typeface="黑体" panose="02010609060101010101" pitchFamily="49" charset="-122"/>
                        </a:rPr>
                        <a:t>内阁</a:t>
                      </a:r>
                      <a:r>
                        <a:rPr lang="en-US" altLang="en-US" sz="2400" b="1">
                          <a:latin typeface="微软雅黑" panose="020B0503020204020204" charset="-122"/>
                          <a:ea typeface="微软雅黑" panose="020B0503020204020204" charset="-122"/>
                          <a:cs typeface="黑体" panose="02010609060101010101" pitchFamily="49" charset="-122"/>
                        </a:rPr>
                        <a:t>制，建立</a:t>
                      </a:r>
                      <a:r>
                        <a:rPr lang="en-US" altLang="en-US" sz="2400" b="1">
                          <a:solidFill>
                            <a:srgbClr val="FF0000"/>
                          </a:solidFill>
                          <a:latin typeface="微软雅黑" panose="020B0503020204020204" charset="-122"/>
                          <a:ea typeface="微软雅黑" panose="020B0503020204020204" charset="-122"/>
                          <a:cs typeface="黑体" panose="02010609060101010101" pitchFamily="49" charset="-122"/>
                        </a:rPr>
                        <a:t>军机处</a:t>
                      </a:r>
                      <a:r>
                        <a:rPr lang="en-US" altLang="en-US" sz="2400" b="1">
                          <a:latin typeface="微软雅黑" panose="020B0503020204020204" charset="-122"/>
                          <a:ea typeface="微软雅黑" panose="020B0503020204020204" charset="-122"/>
                          <a:cs typeface="黑体" panose="02010609060101010101" pitchFamily="49" charset="-122"/>
                        </a:rPr>
                        <a:t>，专制主义中央集权制度空前加强，严重阻碍了新经济、新思想的出现和发展，反映了封建制度正在走向衰落。</a:t>
                      </a:r>
                      <a:endParaRPr lang="en-US" altLang="en-US" sz="2400" b="1">
                        <a:latin typeface="微软雅黑" panose="020B0503020204020204" charset="-122"/>
                        <a:ea typeface="微软雅黑" panose="020B0503020204020204" charset="-122"/>
                        <a:cs typeface="黑体" panose="02010609060101010101" pitchFamily="49" charset="-122"/>
                      </a:endParaRPr>
                    </a:p>
                  </a:txBody>
                  <a:tcPr marL="66881" marR="66881" marT="0" marB="0"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10000"/>
                        </a:lnSpc>
                        <a:buNone/>
                      </a:pPr>
                      <a:r>
                        <a:rPr lang="en-US" altLang="en-US" sz="2400" b="1">
                          <a:solidFill>
                            <a:srgbClr val="FF0000"/>
                          </a:solidFill>
                          <a:latin typeface="微软雅黑" panose="020B0503020204020204" charset="-122"/>
                          <a:ea typeface="微软雅黑" panose="020B0503020204020204" charset="-122"/>
                          <a:cs typeface="黑体" panose="02010609060101010101" pitchFamily="49" charset="-122"/>
                        </a:rPr>
                        <a:t>农耕经济高度发展</a:t>
                      </a:r>
                      <a:r>
                        <a:rPr lang="en-US" altLang="en-US" sz="2400" b="1">
                          <a:latin typeface="微软雅黑" panose="020B0503020204020204" charset="-122"/>
                          <a:ea typeface="微软雅黑" panose="020B0503020204020204" charset="-122"/>
                          <a:cs typeface="黑体" panose="02010609060101010101" pitchFamily="49" charset="-122"/>
                        </a:rPr>
                        <a:t>，</a:t>
                      </a:r>
                      <a:r>
                        <a:rPr lang="en-US" altLang="en-US" sz="2400" b="1">
                          <a:solidFill>
                            <a:srgbClr val="FF0000"/>
                          </a:solidFill>
                          <a:latin typeface="微软雅黑" panose="020B0503020204020204" charset="-122"/>
                          <a:ea typeface="微软雅黑" panose="020B0503020204020204" charset="-122"/>
                          <a:cs typeface="黑体" panose="02010609060101010101" pitchFamily="49" charset="-122"/>
                        </a:rPr>
                        <a:t>商品经济</a:t>
                      </a:r>
                      <a:r>
                        <a:rPr lang="en-US" altLang="en-US" sz="2400" b="1">
                          <a:latin typeface="微软雅黑" panose="020B0503020204020204" charset="-122"/>
                          <a:ea typeface="微软雅黑" panose="020B0503020204020204" charset="-122"/>
                          <a:cs typeface="黑体" panose="02010609060101010101" pitchFamily="49" charset="-122"/>
                        </a:rPr>
                        <a:t>水平超过前代；</a:t>
                      </a:r>
                      <a:r>
                        <a:rPr lang="en-US" altLang="en-US" sz="2400" b="1">
                          <a:solidFill>
                            <a:srgbClr val="FF0000"/>
                          </a:solidFill>
                          <a:latin typeface="微软雅黑" panose="020B0503020204020204" charset="-122"/>
                          <a:ea typeface="微软雅黑" panose="020B0503020204020204" charset="-122"/>
                          <a:cs typeface="黑体" panose="02010609060101010101" pitchFamily="49" charset="-122"/>
                        </a:rPr>
                        <a:t>重农抑商政策和闭关自守</a:t>
                      </a:r>
                      <a:r>
                        <a:rPr lang="en-US" altLang="en-US" sz="2400" b="1">
                          <a:latin typeface="微软雅黑" panose="020B0503020204020204" charset="-122"/>
                          <a:ea typeface="微软雅黑" panose="020B0503020204020204" charset="-122"/>
                          <a:cs typeface="黑体" panose="02010609060101010101" pitchFamily="49" charset="-122"/>
                        </a:rPr>
                        <a:t>政策严重阳碍了社会的进步和转型，中国已经开始落后于时代发展的潮流。</a:t>
                      </a:r>
                      <a:endParaRPr lang="en-US" altLang="en-US" sz="2400" b="1">
                        <a:latin typeface="微软雅黑" panose="020B0503020204020204" charset="-122"/>
                        <a:ea typeface="微软雅黑" panose="020B0503020204020204" charset="-122"/>
                        <a:cs typeface="黑体" panose="02010609060101010101" pitchFamily="49" charset="-122"/>
                      </a:endParaRPr>
                    </a:p>
                  </a:txBody>
                  <a:tcPr marL="66881" marR="66881" marT="0" marB="0"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10000"/>
                        </a:lnSpc>
                        <a:buNone/>
                      </a:pPr>
                      <a:r>
                        <a:rPr lang="en-US" altLang="en-US" sz="2400" b="1" err="1">
                          <a:latin typeface="微软雅黑" panose="020B0503020204020204" charset="-122"/>
                          <a:ea typeface="微软雅黑" panose="020B0503020204020204" charset="-122"/>
                          <a:cs typeface="黑体" panose="02010609060101010101" pitchFamily="49" charset="-122"/>
                        </a:rPr>
                        <a:t>经济发展使社会价值取向和文化倾向发生了巨大的变化。明末清初思想活跃局面出现，提倡自由，</a:t>
                      </a:r>
                      <a:r>
                        <a:rPr lang="en-US" altLang="en-US" sz="2400" b="1" err="1">
                          <a:solidFill>
                            <a:srgbClr val="FF0000"/>
                          </a:solidFill>
                          <a:latin typeface="微软雅黑" panose="020B0503020204020204" charset="-122"/>
                          <a:ea typeface="微软雅黑" panose="020B0503020204020204" charset="-122"/>
                          <a:cs typeface="黑体" panose="02010609060101010101" pitchFamily="49" charset="-122"/>
                        </a:rPr>
                        <a:t>反对专制</a:t>
                      </a:r>
                      <a:r>
                        <a:rPr lang="zh-CN" altLang="en-US" sz="2400" b="1">
                          <a:solidFill>
                            <a:srgbClr val="FF0000"/>
                          </a:solidFill>
                          <a:latin typeface="微软雅黑" panose="020B0503020204020204" charset="-122"/>
                          <a:ea typeface="微软雅黑" panose="020B0503020204020204" charset="-122"/>
                          <a:cs typeface="黑体" panose="02010609060101010101" pitchFamily="49" charset="-122"/>
                        </a:rPr>
                        <a:t>，主张工商皆本、经世致用</a:t>
                      </a:r>
                      <a:r>
                        <a:rPr lang="en-US" altLang="en-US" sz="2400" b="1">
                          <a:latin typeface="微软雅黑" panose="020B0503020204020204" charset="-122"/>
                          <a:ea typeface="微软雅黑" panose="020B0503020204020204" charset="-122"/>
                          <a:cs typeface="黑体" panose="02010609060101010101" pitchFamily="49" charset="-122"/>
                        </a:rPr>
                        <a:t>。小说戏曲反映了明清社会的</a:t>
                      </a:r>
                      <a:r>
                        <a:rPr lang="en-US" altLang="en-US" sz="2400" b="1">
                          <a:solidFill>
                            <a:srgbClr val="FF0000"/>
                          </a:solidFill>
                          <a:latin typeface="微软雅黑" panose="020B0503020204020204" charset="-122"/>
                          <a:ea typeface="微软雅黑" panose="020B0503020204020204" charset="-122"/>
                          <a:cs typeface="黑体" panose="02010609060101010101" pitchFamily="49" charset="-122"/>
                        </a:rPr>
                        <a:t>世俗化</a:t>
                      </a:r>
                      <a:r>
                        <a:rPr lang="en-US" altLang="en-US" sz="2400" b="1">
                          <a:latin typeface="微软雅黑" panose="020B0503020204020204" charset="-122"/>
                          <a:ea typeface="微软雅黑" panose="020B0503020204020204" charset="-122"/>
                          <a:cs typeface="黑体" panose="02010609060101010101" pitchFamily="49" charset="-122"/>
                        </a:rPr>
                        <a:t>倾向。集大成的科技著作相继问世，</a:t>
                      </a:r>
                      <a:r>
                        <a:rPr lang="en-US" altLang="en-US" sz="2400" b="1">
                          <a:solidFill>
                            <a:srgbClr val="FF0000"/>
                          </a:solidFill>
                          <a:latin typeface="微软雅黑" panose="020B0503020204020204" charset="-122"/>
                          <a:ea typeface="微软雅黑" panose="020B0503020204020204" charset="-122"/>
                          <a:cs typeface="黑体" panose="02010609060101010101" pitchFamily="49" charset="-122"/>
                        </a:rPr>
                        <a:t>西学东渐</a:t>
                      </a:r>
                      <a:r>
                        <a:rPr lang="en-US" altLang="en-US" sz="2400" b="1">
                          <a:latin typeface="微软雅黑" panose="020B0503020204020204" charset="-122"/>
                          <a:ea typeface="微软雅黑" panose="020B0503020204020204" charset="-122"/>
                          <a:cs typeface="黑体" panose="02010609060101010101" pitchFamily="49" charset="-122"/>
                        </a:rPr>
                        <a:t>之风对明清科技的发展产生了很大的推动作用。</a:t>
                      </a:r>
                      <a:endParaRPr lang="en-US" altLang="en-US" sz="2400" b="1">
                        <a:latin typeface="微软雅黑" panose="020B0503020204020204" charset="-122"/>
                        <a:ea typeface="微软雅黑" panose="020B0503020204020204" charset="-122"/>
                        <a:cs typeface="黑体" panose="02010609060101010101" pitchFamily="49" charset="-122"/>
                      </a:endParaRPr>
                    </a:p>
                  </a:txBody>
                  <a:tcPr marL="66881" marR="66881" marT="0" marB="0"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a:txBody>
                    <a:bodyPr wrap="square"/>
                    <a:lstStyle/>
                    <a:p>
                      <a:pPr algn="ctr" fontAlgn="auto">
                        <a:lnSpc>
                          <a:spcPct val="100000"/>
                        </a:lnSpc>
                        <a:buClrTx/>
                        <a:buSzTx/>
                        <a:buFontTx/>
                        <a:buNone/>
                      </a:pP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对外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10000"/>
                        </a:lnSpc>
                        <a:buNone/>
                      </a:pPr>
                      <a:r>
                        <a:rPr lang="en-US" altLang="en-US" sz="2400" b="1" err="1">
                          <a:latin typeface="微软雅黑" panose="020B0503020204020204" charset="-122"/>
                          <a:ea typeface="微软雅黑" panose="020B0503020204020204" charset="-122"/>
                          <a:cs typeface="黑体" panose="02010609060101010101" pitchFamily="49" charset="-122"/>
                        </a:rPr>
                        <a:t>明朝郑和下西洋，扬威异域；清朝统治者一方面与俄国签订《尼布楚条约》；另</a:t>
                      </a:r>
                      <a:r>
                        <a:rPr lang="zh-CN" altLang="en-US" sz="2400" b="1">
                          <a:latin typeface="微软雅黑" panose="020B0503020204020204" charset="-122"/>
                          <a:ea typeface="微软雅黑" panose="020B0503020204020204" charset="-122"/>
                          <a:cs typeface="黑体" panose="02010609060101010101" pitchFamily="49" charset="-122"/>
                        </a:rPr>
                        <a:t>一</a:t>
                      </a:r>
                      <a:r>
                        <a:rPr lang="en-US" altLang="en-US" sz="2400" b="1" err="1">
                          <a:latin typeface="微软雅黑" panose="020B0503020204020204" charset="-122"/>
                          <a:ea typeface="微软雅黑" panose="020B0503020204020204" charset="-122"/>
                          <a:cs typeface="黑体" panose="02010609060101010101" pitchFamily="49" charset="-122"/>
                        </a:rPr>
                        <a:t>方面，妄自尊大、闭关自守，中国逐渐落后于世界潮流。</a:t>
                      </a:r>
                      <a:endParaRPr lang="en-US" altLang="en-US" sz="2400" b="1" err="1">
                        <a:latin typeface="微软雅黑" panose="020B0503020204020204" charset="-122"/>
                        <a:ea typeface="微软雅黑" panose="020B0503020204020204" charset="-122"/>
                        <a:cs typeface="黑体" panose="02010609060101010101" pitchFamily="49" charset="-122"/>
                      </a:endParaRPr>
                    </a:p>
                  </a:txBody>
                  <a:tcPr marL="66881" marR="66881" marT="0" marB="0"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164818"/>
          <a:ext cx="11953875" cy="5955947"/>
        </p:xfrm>
        <a:graphic>
          <a:graphicData uri="http://schemas.openxmlformats.org/drawingml/2006/table">
            <a:tbl>
              <a:tblPr firstRow="1" bandRow="1">
                <a:tableStyleId>{5C22544A-7EE6-4342-B048-85BDC9FD1C3A}</a:tableStyleId>
              </a:tblPr>
              <a:tblGrid>
                <a:gridCol w="1233488"/>
                <a:gridCol w="10720387"/>
              </a:tblGrid>
              <a:tr h="108034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 </a:t>
                      </a:r>
                      <a:endParaRPr lang="zh-CN" altLang="en-US"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内阁制</a:t>
                      </a:r>
                      <a:r>
                        <a:rPr lang="zh-CN" altLang="en-US" sz="2400" b="1" kern="1200">
                          <a:solidFill>
                            <a:schemeClr val="tx1"/>
                          </a:solidFill>
                          <a:latin typeface="微软雅黑" panose="020B0503020204020204" charset="-122"/>
                          <a:ea typeface="微软雅黑" panose="020B0503020204020204" charset="-122"/>
                          <a:cs typeface="+mn-cs"/>
                        </a:rPr>
                        <a:t> </a:t>
                      </a:r>
                      <a:endParaRPr lang="zh-CN" altLang="en-US" sz="2400" b="1" kern="1200">
                        <a:solidFill>
                          <a:schemeClr val="tx1"/>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800" b="1" kern="1200">
                          <a:solidFill>
                            <a:schemeClr val="tx1"/>
                          </a:solidFill>
                          <a:latin typeface="微软雅黑" panose="020B0503020204020204" charset="-122"/>
                          <a:ea typeface="微软雅黑" panose="020B0503020204020204" charset="-122"/>
                          <a:cs typeface="+mn-cs"/>
                        </a:rPr>
                        <a:t>明朝废丞相后虽然达到高度集权的目的，但是政务繁多的弊端显出，为此</a:t>
                      </a:r>
                      <a:r>
                        <a:rPr lang="zh-CN" altLang="en-US" sz="1800" b="1" kern="1200">
                          <a:solidFill>
                            <a:srgbClr val="FF0000"/>
                          </a:solidFill>
                          <a:latin typeface="微软雅黑" panose="020B0503020204020204" charset="-122"/>
                          <a:ea typeface="微软雅黑" panose="020B0503020204020204" charset="-122"/>
                          <a:cs typeface="+mn-cs"/>
                        </a:rPr>
                        <a:t>明太祖设立殿阁大学士</a:t>
                      </a:r>
                      <a:r>
                        <a:rPr lang="zh-CN" altLang="en-US" sz="1800" b="1" kern="1200">
                          <a:solidFill>
                            <a:schemeClr val="tx1"/>
                          </a:solidFill>
                          <a:latin typeface="微软雅黑" panose="020B0503020204020204" charset="-122"/>
                          <a:ea typeface="微软雅黑" panose="020B0503020204020204" charset="-122"/>
                          <a:cs typeface="+mn-cs"/>
                        </a:rPr>
                        <a:t>作为侍从顾问，</a:t>
                      </a:r>
                      <a:r>
                        <a:rPr lang="zh-CN" altLang="en-US" sz="1800" b="1" kern="1200">
                          <a:solidFill>
                            <a:srgbClr val="FF0000"/>
                          </a:solidFill>
                          <a:latin typeface="微软雅黑" panose="020B0503020204020204" charset="-122"/>
                          <a:ea typeface="微软雅黑" panose="020B0503020204020204" charset="-122"/>
                          <a:cs typeface="+mn-cs"/>
                        </a:rPr>
                        <a:t>明成祖设立内阁制</a:t>
                      </a:r>
                      <a:r>
                        <a:rPr lang="zh-CN" altLang="en-US" sz="1800" b="1" kern="1200">
                          <a:solidFill>
                            <a:schemeClr val="tx1"/>
                          </a:solidFill>
                          <a:latin typeface="微软雅黑" panose="020B0503020204020204" charset="-122"/>
                          <a:ea typeface="微软雅黑" panose="020B0503020204020204" charset="-122"/>
                          <a:cs typeface="+mn-cs"/>
                        </a:rPr>
                        <a:t>，作为皇帝处理国政的助理机构，</a:t>
                      </a:r>
                      <a:r>
                        <a:rPr lang="zh-CN" altLang="en-US" sz="1800" b="1" kern="1200">
                          <a:solidFill>
                            <a:srgbClr val="FF0000"/>
                          </a:solidFill>
                          <a:latin typeface="微软雅黑" panose="020B0503020204020204" charset="-122"/>
                          <a:ea typeface="微软雅黑" panose="020B0503020204020204" charset="-122"/>
                          <a:cs typeface="+mn-cs"/>
                        </a:rPr>
                        <a:t>明宣宗时内阁已有票拟权</a:t>
                      </a:r>
                      <a:r>
                        <a:rPr lang="zh-CN" altLang="en-US" sz="1800" b="1" kern="1200">
                          <a:solidFill>
                            <a:schemeClr val="tx1"/>
                          </a:solidFill>
                          <a:latin typeface="微软雅黑" panose="020B0503020204020204" charset="-122"/>
                          <a:ea typeface="微软雅黑" panose="020B0503020204020204" charset="-122"/>
                          <a:cs typeface="+mn-cs"/>
                        </a:rPr>
                        <a:t>，到了明神宗时六部全归内阁，由内阁首辅负责，反映内阁官员权势和地位逐渐提高（如张居正）。此制度是君主专制强化的产物，</a:t>
                      </a:r>
                      <a:r>
                        <a:rPr lang="zh-CN" altLang="en-US" sz="1800" b="1" kern="1200">
                          <a:solidFill>
                            <a:srgbClr val="FF0000"/>
                          </a:solidFill>
                          <a:latin typeface="微软雅黑" panose="020B0503020204020204" charset="-122"/>
                          <a:ea typeface="微软雅黑" panose="020B0503020204020204" charset="-122"/>
                          <a:cs typeface="+mn-cs"/>
                        </a:rPr>
                        <a:t>始终不是中央正式机构</a:t>
                      </a:r>
                      <a:r>
                        <a:rPr lang="zh-CN" altLang="en-US" sz="1800" b="1" kern="1200">
                          <a:solidFill>
                            <a:schemeClr val="tx1"/>
                          </a:solidFill>
                          <a:latin typeface="微软雅黑" panose="020B0503020204020204" charset="-122"/>
                          <a:ea typeface="微软雅黑" panose="020B0503020204020204" charset="-122"/>
                          <a:cs typeface="+mn-cs"/>
                        </a:rPr>
                        <a:t>，</a:t>
                      </a:r>
                      <a:r>
                        <a:rPr lang="zh-CN" altLang="en-US" sz="1800" b="1" kern="1200">
                          <a:solidFill>
                            <a:srgbClr val="FF0000"/>
                          </a:solidFill>
                          <a:latin typeface="微软雅黑" panose="020B0503020204020204" charset="-122"/>
                          <a:ea typeface="微软雅黑" panose="020B0503020204020204" charset="-122"/>
                          <a:cs typeface="+mn-cs"/>
                        </a:rPr>
                        <a:t>始终没有法定地位</a:t>
                      </a:r>
                      <a:r>
                        <a:rPr lang="zh-CN" altLang="en-US" sz="1800" b="1" kern="1200">
                          <a:solidFill>
                            <a:schemeClr val="tx1"/>
                          </a:solidFill>
                          <a:latin typeface="微软雅黑" panose="020B0503020204020204" charset="-122"/>
                          <a:ea typeface="微软雅黑" panose="020B0503020204020204" charset="-122"/>
                          <a:cs typeface="+mn-cs"/>
                        </a:rPr>
                        <a:t>，皇帝也通过司礼太监加以牵制，避免威胁皇权。</a:t>
                      </a:r>
                      <a:endParaRPr lang="zh-CN" altLang="en-US"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08034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票拟</a:t>
                      </a:r>
                      <a:endParaRPr lang="en-US" altLang="zh-CN"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400" b="1" kern="1200">
                          <a:solidFill>
                            <a:srgbClr val="C00000"/>
                          </a:solidFill>
                          <a:latin typeface="微软雅黑" panose="020B0503020204020204" charset="-122"/>
                          <a:ea typeface="微软雅黑" panose="020B0503020204020204" charset="-122"/>
                          <a:cs typeface="+mn-cs"/>
                        </a:rPr>
                        <a:t>&amp;</a:t>
                      </a:r>
                      <a:endParaRPr lang="en-US" altLang="zh-CN"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批红 </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rgbClr val="FF0000"/>
                          </a:solidFill>
                          <a:latin typeface="微软雅黑" panose="020B0503020204020204" charset="-122"/>
                          <a:ea typeface="微软雅黑" panose="020B0503020204020204" charset="-122"/>
                        </a:rPr>
                        <a:t>票拟</a:t>
                      </a:r>
                      <a:r>
                        <a:rPr lang="zh-CN" altLang="en-US" sz="1800" b="1">
                          <a:solidFill>
                            <a:schemeClr val="tx1"/>
                          </a:solidFill>
                          <a:latin typeface="微软雅黑" panose="020B0503020204020204" charset="-122"/>
                          <a:ea typeface="微软雅黑" panose="020B0503020204020204" charset="-122"/>
                        </a:rPr>
                        <a:t>指一切内外奏章送到</a:t>
                      </a:r>
                      <a:r>
                        <a:rPr lang="zh-CN" altLang="en-US" sz="1800" b="1">
                          <a:solidFill>
                            <a:srgbClr val="FF0000"/>
                          </a:solidFill>
                          <a:latin typeface="微软雅黑" panose="020B0503020204020204" charset="-122"/>
                          <a:ea typeface="微软雅黑" panose="020B0503020204020204" charset="-122"/>
                        </a:rPr>
                        <a:t>内阁</a:t>
                      </a:r>
                      <a:r>
                        <a:rPr lang="zh-CN" altLang="en-US" sz="1800" b="1">
                          <a:solidFill>
                            <a:schemeClr val="tx1"/>
                          </a:solidFill>
                          <a:latin typeface="微软雅黑" panose="020B0503020204020204" charset="-122"/>
                          <a:ea typeface="微软雅黑" panose="020B0503020204020204" charset="-122"/>
                        </a:rPr>
                        <a:t>，由阁臣代替皇上先看，</a:t>
                      </a:r>
                      <a:r>
                        <a:rPr lang="zh-CN" altLang="en-US" sz="1800" b="1">
                          <a:solidFill>
                            <a:srgbClr val="FF0000"/>
                          </a:solidFill>
                          <a:latin typeface="微软雅黑" panose="020B0503020204020204" charset="-122"/>
                          <a:ea typeface="微软雅黑" panose="020B0503020204020204" charset="-122"/>
                        </a:rPr>
                        <a:t>提出处理意见</a:t>
                      </a:r>
                      <a:r>
                        <a:rPr lang="zh-CN" altLang="en-US" sz="1800" b="1">
                          <a:solidFill>
                            <a:schemeClr val="tx1"/>
                          </a:solidFill>
                          <a:latin typeface="微软雅黑" panose="020B0503020204020204" charset="-122"/>
                          <a:ea typeface="微软雅黑" panose="020B0503020204020204" charset="-122"/>
                        </a:rPr>
                        <a:t>，再由首辅大学士墨书到一张小票上，</a:t>
                      </a:r>
                      <a:r>
                        <a:rPr lang="zh-CN" altLang="en-US" sz="1800" b="1">
                          <a:solidFill>
                            <a:srgbClr val="FF0000"/>
                          </a:solidFill>
                          <a:latin typeface="微软雅黑" panose="020B0503020204020204" charset="-122"/>
                          <a:ea typeface="微软雅黑" panose="020B0503020204020204" charset="-122"/>
                        </a:rPr>
                        <a:t>皇帝</a:t>
                      </a:r>
                      <a:r>
                        <a:rPr lang="zh-CN" altLang="en-US" sz="1800" b="1">
                          <a:solidFill>
                            <a:schemeClr val="tx1"/>
                          </a:solidFill>
                          <a:latin typeface="微软雅黑" panose="020B0503020204020204" charset="-122"/>
                          <a:ea typeface="微软雅黑" panose="020B0503020204020204" charset="-122"/>
                        </a:rPr>
                        <a:t>看后，将小票撕掉，</a:t>
                      </a:r>
                      <a:r>
                        <a:rPr lang="zh-CN" altLang="en-US" sz="1800" b="1">
                          <a:solidFill>
                            <a:srgbClr val="FF0000"/>
                          </a:solidFill>
                          <a:latin typeface="微软雅黑" panose="020B0503020204020204" charset="-122"/>
                          <a:ea typeface="微软雅黑" panose="020B0503020204020204" charset="-122"/>
                        </a:rPr>
                        <a:t>亲自用红笔写批在奏章上，叫批红</a:t>
                      </a:r>
                      <a:r>
                        <a:rPr lang="zh-CN" altLang="en-US" sz="1800" b="1">
                          <a:solidFill>
                            <a:schemeClr val="tx1"/>
                          </a:solidFill>
                          <a:latin typeface="微软雅黑" panose="020B0503020204020204" charset="-122"/>
                          <a:ea typeface="微软雅黑" panose="020B0503020204020204" charset="-122"/>
                        </a:rPr>
                        <a:t>。随着票拟制度的形成，应由皇帝在大臣的奏章上用朱笔批写的最后裁定意见，</a:t>
                      </a:r>
                      <a:r>
                        <a:rPr lang="zh-CN" altLang="en-US" sz="1800" b="1">
                          <a:solidFill>
                            <a:srgbClr val="FF0000"/>
                          </a:solidFill>
                          <a:latin typeface="微软雅黑" panose="020B0503020204020204" charset="-122"/>
                          <a:ea typeface="微软雅黑" panose="020B0503020204020204" charset="-122"/>
                        </a:rPr>
                        <a:t>渐由司礼监秉笔太监代批</a:t>
                      </a:r>
                      <a:r>
                        <a:rPr lang="zh-CN" altLang="en-US" sz="1800" b="1">
                          <a:solidFill>
                            <a:schemeClr val="tx1"/>
                          </a:solidFill>
                          <a:latin typeface="微软雅黑" panose="020B0503020204020204" charset="-122"/>
                          <a:ea typeface="微软雅黑" panose="020B0503020204020204" charset="-122"/>
                        </a:rPr>
                        <a:t>。于是，秉笔太监就成了皇帝的代言人，有的甚至利用职权之便擅自改动内阁的票拟。</a:t>
                      </a:r>
                      <a:endParaRPr lang="zh-CN" altLang="en-US" sz="18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1153442">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军机处 </a:t>
                      </a:r>
                      <a:endParaRPr lang="zh-CN" altLang="en-US"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mn-cs"/>
                        </a:rPr>
                        <a:t>军机处是清朝官署名，</a:t>
                      </a:r>
                      <a:r>
                        <a:rPr lang="zh-CN" altLang="en-US" sz="1800" b="1">
                          <a:solidFill>
                            <a:srgbClr val="FF0000"/>
                          </a:solidFill>
                          <a:latin typeface="微软雅黑" panose="020B0503020204020204" charset="-122"/>
                          <a:ea typeface="微软雅黑" panose="020B0503020204020204" charset="-122"/>
                          <a:cs typeface="+mn-cs"/>
                        </a:rPr>
                        <a:t>雍正设立</a:t>
                      </a:r>
                      <a:r>
                        <a:rPr lang="zh-CN" altLang="en-US" sz="1800" b="1">
                          <a:solidFill>
                            <a:schemeClr val="tx1"/>
                          </a:solidFill>
                          <a:latin typeface="微软雅黑" panose="020B0503020204020204" charset="-122"/>
                          <a:ea typeface="微软雅黑" panose="020B0503020204020204" charset="-122"/>
                          <a:cs typeface="+mn-cs"/>
                        </a:rPr>
                        <a:t>。雍正帝选亲信大臣，</a:t>
                      </a:r>
                      <a:r>
                        <a:rPr lang="zh-CN" altLang="en-US" sz="1800" b="1">
                          <a:solidFill>
                            <a:srgbClr val="FF0000"/>
                          </a:solidFill>
                          <a:latin typeface="微软雅黑" panose="020B0503020204020204" charset="-122"/>
                          <a:ea typeface="微软雅黑" panose="020B0503020204020204" charset="-122"/>
                          <a:cs typeface="+mn-cs"/>
                        </a:rPr>
                        <a:t>帮助皇帝处理西北紧急军务</a:t>
                      </a:r>
                      <a:r>
                        <a:rPr lang="zh-CN" altLang="en-US" sz="1800" b="1">
                          <a:solidFill>
                            <a:schemeClr val="tx1"/>
                          </a:solidFill>
                          <a:latin typeface="微软雅黑" panose="020B0503020204020204" charset="-122"/>
                          <a:ea typeface="微软雅黑" panose="020B0503020204020204" charset="-122"/>
                          <a:cs typeface="+mn-cs"/>
                        </a:rPr>
                        <a:t>，辅佐皇帝处理政务。</a:t>
                      </a:r>
                      <a:r>
                        <a:rPr lang="zh-CN" altLang="en-US" sz="1800" b="1">
                          <a:solidFill>
                            <a:srgbClr val="FF0000"/>
                          </a:solidFill>
                          <a:latin typeface="微软雅黑" panose="020B0503020204020204" charset="-122"/>
                          <a:ea typeface="微软雅黑" panose="020B0503020204020204" charset="-122"/>
                          <a:cs typeface="+mn-cs"/>
                        </a:rPr>
                        <a:t>乾隆以后成为清朝的中枢权力机关</a:t>
                      </a:r>
                      <a:r>
                        <a:rPr lang="zh-CN" altLang="en-US" sz="1800" b="1">
                          <a:solidFill>
                            <a:schemeClr val="tx1"/>
                          </a:solidFill>
                          <a:latin typeface="微软雅黑" panose="020B0503020204020204" charset="-122"/>
                          <a:ea typeface="微软雅黑" panose="020B0503020204020204" charset="-122"/>
                          <a:cs typeface="+mn-cs"/>
                        </a:rPr>
                        <a:t>，一直到清末。军机处总揽军政大权，成为事实上的最高国家机关。但它</a:t>
                      </a:r>
                      <a:r>
                        <a:rPr lang="zh-CN" altLang="en-US" sz="1800" b="1">
                          <a:solidFill>
                            <a:srgbClr val="FF0000"/>
                          </a:solidFill>
                          <a:latin typeface="微软雅黑" panose="020B0503020204020204" charset="-122"/>
                          <a:ea typeface="微软雅黑" panose="020B0503020204020204" charset="-122"/>
                          <a:cs typeface="+mn-cs"/>
                        </a:rPr>
                        <a:t>完全置于皇帝的直接掌握之下</a:t>
                      </a:r>
                      <a:r>
                        <a:rPr lang="zh-CN" altLang="en-US" sz="1800" b="1">
                          <a:solidFill>
                            <a:schemeClr val="tx1"/>
                          </a:solidFill>
                          <a:latin typeface="微软雅黑" panose="020B0503020204020204" charset="-122"/>
                          <a:ea typeface="微软雅黑" panose="020B0503020204020204" charset="-122"/>
                          <a:cs typeface="+mn-cs"/>
                        </a:rPr>
                        <a:t>，和内阁一样是皇帝的私人秘书处（内阁还有票拟权，军机处只能跪奏笔录）。同时，在</a:t>
                      </a:r>
                      <a:r>
                        <a:rPr lang="zh-CN" altLang="en-US" sz="1800" b="1">
                          <a:solidFill>
                            <a:srgbClr val="FF0000"/>
                          </a:solidFill>
                          <a:latin typeface="微软雅黑" panose="020B0503020204020204" charset="-122"/>
                          <a:ea typeface="微软雅黑" panose="020B0503020204020204" charset="-122"/>
                          <a:cs typeface="+mn-cs"/>
                        </a:rPr>
                        <a:t>形式上始终处于临时机构的地位</a:t>
                      </a:r>
                      <a:r>
                        <a:rPr lang="zh-CN" altLang="en-US" sz="1800" b="1">
                          <a:solidFill>
                            <a:schemeClr val="tx1"/>
                          </a:solidFill>
                          <a:latin typeface="微软雅黑" panose="020B0503020204020204" charset="-122"/>
                          <a:ea typeface="微软雅黑" panose="020B0503020204020204" charset="-122"/>
                          <a:cs typeface="+mn-cs"/>
                        </a:rPr>
                        <a:t>。因此，军机处标志着君主专制达到顶峰。</a:t>
                      </a:r>
                      <a:endParaRPr lang="zh-CN" altLang="en-US" sz="1800" b="1">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079147">
                <a:tc>
                  <a:txBody>
                    <a:bodyPr wrap="square"/>
                    <a:lstStyle/>
                    <a:p>
                      <a:pPr algn="ctr"/>
                      <a:r>
                        <a:rPr lang="zh-CN" altLang="en-US" sz="2400" b="1" kern="1200">
                          <a:solidFill>
                            <a:srgbClr val="C00000"/>
                          </a:solidFill>
                          <a:latin typeface="微软雅黑" panose="020B0503020204020204" charset="-122"/>
                          <a:ea typeface="微软雅黑" panose="020B0503020204020204" charset="-122"/>
                          <a:cs typeface="+mn-cs"/>
                        </a:rPr>
                        <a:t>奏折制 </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清朝官员向皇帝奏事进言的文书制度。</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官员向皇帝单独呈送报告，皇帝亲手批阅后返回，不经过其他中转收发环节</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。这种迅速、机密的联系方式，使皇帝能够更直接、广泛地获取信息，提高决策效率，强化了对官僚机构的控制。</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752969">
                <a:tc>
                  <a:txBody>
                    <a:bodyPr wrap="square"/>
                    <a:lstStyle/>
                    <a:p>
                      <a:pPr marL="0" algn="ctr" defTabSz="914400" rtl="0" eaLnBrk="1" latinLnBrk="0" hangingPunct="1"/>
                      <a:r>
                        <a:rPr lang="zh-CN" altLang="en-US"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改土</a:t>
                      </a:r>
                      <a:endParaRPr lang="en-US" altLang="zh-CN"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algn="ctr" defTabSz="914400" rtl="0" eaLnBrk="1" latinLnBrk="0" hangingPunct="1"/>
                      <a:r>
                        <a:rPr lang="zh-CN" altLang="en-US"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归流 </a:t>
                      </a:r>
                      <a:endParaRPr lang="zh-CN" altLang="en-US"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algn="ctr" defTabSz="914400" rtl="0" eaLnBrk="1" latinLnBrk="0" hangingPunct="1"/>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明清</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时期，</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废除西南各少数民族地区的土司</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（土司也称土官，指由当地民族首领世袭担任的宣慰司、知府、知州等职务）制度，</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改由中央政府委派</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有任期，可调动的</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流官直接进行统治</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。改土归流强化了清政府对西南地方各民族的管理，推动了当地的经济发展和社会进步，是统一多民族封建国家治理、版图开拓与巩固的重要政策。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164818"/>
          <a:ext cx="11953875" cy="6432197"/>
        </p:xfrm>
        <a:graphic>
          <a:graphicData uri="http://schemas.openxmlformats.org/drawingml/2006/table">
            <a:tbl>
              <a:tblPr firstRow="1" bandRow="1">
                <a:tableStyleId>{5C22544A-7EE6-4342-B048-85BDC9FD1C3A}</a:tableStyleId>
              </a:tblPr>
              <a:tblGrid>
                <a:gridCol w="1233488"/>
                <a:gridCol w="10720387"/>
              </a:tblGrid>
              <a:tr h="443089">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金瓶掣签制度 </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800" b="1" kern="1200">
                          <a:solidFill>
                            <a:schemeClr val="tx1"/>
                          </a:solidFill>
                          <a:latin typeface="微软雅黑" panose="020B0503020204020204" charset="-122"/>
                          <a:ea typeface="微软雅黑" panose="020B0503020204020204" charset="-122"/>
                          <a:cs typeface="+mn-cs"/>
                        </a:rPr>
                        <a:t>按照格鲁派教规，达赖、班禅</a:t>
                      </a:r>
                      <a:r>
                        <a:rPr lang="zh-CN" altLang="en-US" sz="1800" b="1" kern="1200">
                          <a:solidFill>
                            <a:srgbClr val="FF0000"/>
                          </a:solidFill>
                          <a:latin typeface="微软雅黑" panose="020B0503020204020204" charset="-122"/>
                          <a:ea typeface="微软雅黑" panose="020B0503020204020204" charset="-122"/>
                          <a:cs typeface="+mn-cs"/>
                        </a:rPr>
                        <a:t>采用灵童转世的方法选择继承人</a:t>
                      </a:r>
                      <a:r>
                        <a:rPr lang="zh-CN" altLang="en-US" sz="1800" b="1" kern="1200">
                          <a:solidFill>
                            <a:schemeClr val="tx1"/>
                          </a:solidFill>
                          <a:latin typeface="微软雅黑" panose="020B0503020204020204" charset="-122"/>
                          <a:ea typeface="微软雅黑" panose="020B0503020204020204" charset="-122"/>
                          <a:cs typeface="+mn-cs"/>
                        </a:rPr>
                        <a:t>。</a:t>
                      </a:r>
                      <a:r>
                        <a:rPr lang="zh-CN" altLang="en-US" sz="1800" b="1" kern="1200">
                          <a:solidFill>
                            <a:srgbClr val="FF0000"/>
                          </a:solidFill>
                          <a:latin typeface="微软雅黑" panose="020B0503020204020204" charset="-122"/>
                          <a:ea typeface="微软雅黑" panose="020B0503020204020204" charset="-122"/>
                          <a:cs typeface="+mn-cs"/>
                        </a:rPr>
                        <a:t>乾隆</a:t>
                      </a:r>
                      <a:r>
                        <a:rPr lang="zh-CN" altLang="en-US" sz="1800" b="1" kern="1200">
                          <a:solidFill>
                            <a:schemeClr val="tx1"/>
                          </a:solidFill>
                          <a:latin typeface="微软雅黑" panose="020B0503020204020204" charset="-122"/>
                          <a:ea typeface="微软雅黑" panose="020B0503020204020204" charset="-122"/>
                          <a:cs typeface="+mn-cs"/>
                        </a:rPr>
                        <a:t>后期作出规定，转世灵童的人选必须通过</a:t>
                      </a:r>
                      <a:r>
                        <a:rPr lang="zh-CN" altLang="en-US" sz="1800" b="1" kern="1200">
                          <a:solidFill>
                            <a:srgbClr val="FF0000"/>
                          </a:solidFill>
                          <a:latin typeface="微软雅黑" panose="020B0503020204020204" charset="-122"/>
                          <a:ea typeface="微软雅黑" panose="020B0503020204020204" charset="-122"/>
                          <a:cs typeface="+mn-cs"/>
                        </a:rPr>
                        <a:t>驻藏大臣主持的金瓶掣签仪式</a:t>
                      </a:r>
                      <a:r>
                        <a:rPr lang="zh-CN" altLang="en-US" sz="1800" b="1" kern="1200">
                          <a:solidFill>
                            <a:schemeClr val="tx1"/>
                          </a:solidFill>
                          <a:latin typeface="微软雅黑" panose="020B0503020204020204" charset="-122"/>
                          <a:ea typeface="微软雅黑" panose="020B0503020204020204" charset="-122"/>
                          <a:cs typeface="+mn-cs"/>
                        </a:rPr>
                        <a:t>来确认，报朝廷批准。这一制度有利于加强中央对西藏的管辖。 </a:t>
                      </a:r>
                      <a:endParaRPr lang="zh-CN" altLang="en-US"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94579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隆庆</a:t>
                      </a:r>
                      <a:endParaRPr lang="en-US" altLang="zh-CN"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开关 </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rPr>
                        <a:t>隆庆开关指</a:t>
                      </a:r>
                      <a:r>
                        <a:rPr lang="zh-CN" altLang="en-US" sz="1800" b="1">
                          <a:solidFill>
                            <a:srgbClr val="FF0000"/>
                          </a:solidFill>
                          <a:latin typeface="微软雅黑" panose="020B0503020204020204" charset="-122"/>
                          <a:ea typeface="微软雅黑" panose="020B0503020204020204" charset="-122"/>
                        </a:rPr>
                        <a:t>明朝隆庆元年</a:t>
                      </a:r>
                      <a:r>
                        <a:rPr lang="zh-CN" altLang="en-US" sz="1800" b="1">
                          <a:solidFill>
                            <a:schemeClr val="tx1"/>
                          </a:solidFill>
                          <a:latin typeface="微软雅黑" panose="020B0503020204020204" charset="-122"/>
                          <a:ea typeface="微软雅黑" panose="020B0503020204020204" charset="-122"/>
                        </a:rPr>
                        <a:t>（</a:t>
                      </a:r>
                      <a:r>
                        <a:rPr lang="en-US" altLang="zh-CN" sz="1800" b="1">
                          <a:solidFill>
                            <a:schemeClr val="tx1"/>
                          </a:solidFill>
                          <a:latin typeface="微软雅黑" panose="020B0503020204020204" charset="-122"/>
                          <a:ea typeface="微软雅黑" panose="020B0503020204020204" charset="-122"/>
                        </a:rPr>
                        <a:t>1567 </a:t>
                      </a:r>
                      <a:r>
                        <a:rPr lang="zh-CN" altLang="en-US" sz="1800" b="1">
                          <a:solidFill>
                            <a:schemeClr val="tx1"/>
                          </a:solidFill>
                          <a:latin typeface="微软雅黑" panose="020B0503020204020204" charset="-122"/>
                          <a:ea typeface="微软雅黑" panose="020B0503020204020204" charset="-122"/>
                        </a:rPr>
                        <a:t>年），隆庆帝（明穆宗）</a:t>
                      </a:r>
                      <a:r>
                        <a:rPr lang="zh-CN" altLang="en-US" sz="1800" b="1">
                          <a:solidFill>
                            <a:srgbClr val="FF0000"/>
                          </a:solidFill>
                          <a:latin typeface="微软雅黑" panose="020B0503020204020204" charset="-122"/>
                          <a:ea typeface="微软雅黑" panose="020B0503020204020204" charset="-122"/>
                        </a:rPr>
                        <a:t>宣布解除海禁</a:t>
                      </a:r>
                      <a:r>
                        <a:rPr lang="zh-CN" altLang="en-US" sz="1800" b="1">
                          <a:solidFill>
                            <a:schemeClr val="tx1"/>
                          </a:solidFill>
                          <a:latin typeface="微软雅黑" panose="020B0503020204020204" charset="-122"/>
                          <a:ea typeface="微软雅黑" panose="020B0503020204020204" charset="-122"/>
                        </a:rPr>
                        <a:t>，调整海外贸易政策，</a:t>
                      </a:r>
                      <a:r>
                        <a:rPr lang="zh-CN" altLang="en-US" sz="1800" b="1">
                          <a:solidFill>
                            <a:srgbClr val="FF0000"/>
                          </a:solidFill>
                          <a:latin typeface="微软雅黑" panose="020B0503020204020204" charset="-122"/>
                          <a:ea typeface="微软雅黑" panose="020B0503020204020204" charset="-122"/>
                        </a:rPr>
                        <a:t>允许民间私人</a:t>
                      </a:r>
                      <a:r>
                        <a:rPr lang="zh-CN" altLang="en-US" sz="1800" b="1">
                          <a:solidFill>
                            <a:schemeClr val="tx1"/>
                          </a:solidFill>
                          <a:latin typeface="微软雅黑" panose="020B0503020204020204" charset="-122"/>
                          <a:ea typeface="微软雅黑" panose="020B0503020204020204" charset="-122"/>
                        </a:rPr>
                        <a:t>远贩东西二洋。从此民间私人的海外贸易获得了合法的地位，东南沿海各地的民间海外贸易进入了一个新时期。</a:t>
                      </a:r>
                      <a:endParaRPr lang="zh-CN" altLang="en-US" sz="18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1153442">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朝贡</a:t>
                      </a:r>
                      <a:endParaRPr lang="en-US" altLang="zh-CN"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贸易 </a:t>
                      </a:r>
                      <a:endParaRPr lang="zh-CN" altLang="en-US"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 </a:t>
                      </a:r>
                      <a:endParaRPr lang="zh-CN" altLang="en-US"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mn-cs"/>
                        </a:rPr>
                        <a:t>朝贡体系是中国古代封建社会时期在东亚、东南亚和中亚地区以儒家价值为基础而建构的国际关系体系，</a:t>
                      </a:r>
                      <a:r>
                        <a:rPr lang="zh-CN" altLang="en-US" sz="1800" b="1">
                          <a:solidFill>
                            <a:srgbClr val="FF0000"/>
                          </a:solidFill>
                          <a:latin typeface="微软雅黑" panose="020B0503020204020204" charset="-122"/>
                          <a:ea typeface="微软雅黑" panose="020B0503020204020204" charset="-122"/>
                          <a:cs typeface="+mn-cs"/>
                        </a:rPr>
                        <a:t>明清达到鼎盛</a:t>
                      </a:r>
                      <a:r>
                        <a:rPr lang="zh-CN" altLang="en-US" sz="1800" b="1">
                          <a:solidFill>
                            <a:schemeClr val="tx1"/>
                          </a:solidFill>
                          <a:latin typeface="微软雅黑" panose="020B0503020204020204" charset="-122"/>
                          <a:ea typeface="微软雅黑" panose="020B0503020204020204" charset="-122"/>
                          <a:cs typeface="+mn-cs"/>
                        </a:rPr>
                        <a:t>。朝贡国定期向中华帝国朝廷进献贡品，中国要对其进行封赏以体现皇恩浩荡、天朝恩典。形成原因包括彰显政治正统性的需要、自然经济的发展、中国的强大对周边国家的吸引，以及儒家天下观的价值追求。 特点是以</a:t>
                      </a:r>
                      <a:r>
                        <a:rPr lang="zh-CN" altLang="en-US" sz="1800" b="1">
                          <a:solidFill>
                            <a:srgbClr val="FF0000"/>
                          </a:solidFill>
                          <a:latin typeface="微软雅黑" panose="020B0503020204020204" charset="-122"/>
                          <a:ea typeface="微软雅黑" panose="020B0503020204020204" charset="-122"/>
                          <a:cs typeface="+mn-cs"/>
                        </a:rPr>
                        <a:t>中华为中心的区域性国际体系</a:t>
                      </a:r>
                      <a:r>
                        <a:rPr lang="en-US" altLang="zh-CN" sz="1800" b="1">
                          <a:solidFill>
                            <a:schemeClr val="tx1"/>
                          </a:solidFill>
                          <a:latin typeface="微软雅黑" panose="020B0503020204020204" charset="-122"/>
                          <a:ea typeface="微软雅黑" panose="020B0503020204020204" charset="-122"/>
                          <a:cs typeface="+mn-cs"/>
                        </a:rPr>
                        <a:t>;</a:t>
                      </a:r>
                      <a:r>
                        <a:rPr lang="zh-CN" altLang="en-US" sz="1800" b="1">
                          <a:solidFill>
                            <a:schemeClr val="tx1"/>
                          </a:solidFill>
                          <a:latin typeface="微软雅黑" panose="020B0503020204020204" charset="-122"/>
                          <a:ea typeface="微软雅黑" panose="020B0503020204020204" charset="-122"/>
                          <a:cs typeface="+mn-cs"/>
                        </a:rPr>
                        <a:t>包含</a:t>
                      </a:r>
                      <a:r>
                        <a:rPr lang="zh-CN" altLang="en-US" sz="1800" b="1">
                          <a:solidFill>
                            <a:srgbClr val="FF0000"/>
                          </a:solidFill>
                          <a:latin typeface="微软雅黑" panose="020B0503020204020204" charset="-122"/>
                          <a:ea typeface="微软雅黑" panose="020B0503020204020204" charset="-122"/>
                          <a:cs typeface="+mn-cs"/>
                        </a:rPr>
                        <a:t>政治经济和文化</a:t>
                      </a:r>
                      <a:r>
                        <a:rPr lang="zh-CN" altLang="en-US" sz="1800" b="1">
                          <a:solidFill>
                            <a:schemeClr val="tx1"/>
                          </a:solidFill>
                          <a:latin typeface="微软雅黑" panose="020B0503020204020204" charset="-122"/>
                          <a:ea typeface="微软雅黑" panose="020B0503020204020204" charset="-122"/>
                          <a:cs typeface="+mn-cs"/>
                        </a:rPr>
                        <a:t>的多重制度性联系；具有</a:t>
                      </a:r>
                      <a:r>
                        <a:rPr lang="zh-CN" altLang="en-US" sz="1800" b="1">
                          <a:solidFill>
                            <a:srgbClr val="FF0000"/>
                          </a:solidFill>
                          <a:latin typeface="微软雅黑" panose="020B0503020204020204" charset="-122"/>
                          <a:ea typeface="微软雅黑" panose="020B0503020204020204" charset="-122"/>
                          <a:cs typeface="+mn-cs"/>
                        </a:rPr>
                        <a:t>等级</a:t>
                      </a:r>
                      <a:r>
                        <a:rPr lang="zh-CN" altLang="en-US" sz="1800" b="1">
                          <a:solidFill>
                            <a:schemeClr val="tx1"/>
                          </a:solidFill>
                          <a:latin typeface="微软雅黑" panose="020B0503020204020204" charset="-122"/>
                          <a:ea typeface="微软雅黑" panose="020B0503020204020204" charset="-122"/>
                          <a:cs typeface="+mn-cs"/>
                        </a:rPr>
                        <a:t>色彩；崇尚</a:t>
                      </a:r>
                      <a:r>
                        <a:rPr lang="zh-CN" altLang="en-US" sz="1800" b="1">
                          <a:solidFill>
                            <a:srgbClr val="FF0000"/>
                          </a:solidFill>
                          <a:latin typeface="微软雅黑" panose="020B0503020204020204" charset="-122"/>
                          <a:ea typeface="微软雅黑" panose="020B0503020204020204" charset="-122"/>
                          <a:cs typeface="+mn-cs"/>
                        </a:rPr>
                        <a:t>睦邻友好</a:t>
                      </a:r>
                      <a:r>
                        <a:rPr lang="zh-CN" altLang="en-US" sz="1800" b="1">
                          <a:solidFill>
                            <a:schemeClr val="tx1"/>
                          </a:solidFill>
                          <a:latin typeface="微软雅黑" panose="020B0503020204020204" charset="-122"/>
                          <a:ea typeface="微软雅黑" panose="020B0503020204020204" charset="-122"/>
                          <a:cs typeface="+mn-cs"/>
                        </a:rPr>
                        <a:t>；</a:t>
                      </a:r>
                      <a:r>
                        <a:rPr lang="zh-CN" altLang="en-US" sz="1800" b="1">
                          <a:solidFill>
                            <a:srgbClr val="FF0000"/>
                          </a:solidFill>
                          <a:latin typeface="微软雅黑" panose="020B0503020204020204" charset="-122"/>
                          <a:ea typeface="微软雅黑" panose="020B0503020204020204" charset="-122"/>
                          <a:cs typeface="+mn-cs"/>
                        </a:rPr>
                        <a:t>厚往薄来</a:t>
                      </a:r>
                      <a:r>
                        <a:rPr lang="zh-CN" altLang="en-US" sz="1800" b="1">
                          <a:solidFill>
                            <a:schemeClr val="tx1"/>
                          </a:solidFill>
                          <a:latin typeface="微软雅黑" panose="020B0503020204020204" charset="-122"/>
                          <a:ea typeface="微软雅黑" panose="020B0503020204020204" charset="-122"/>
                          <a:cs typeface="+mn-cs"/>
                        </a:rPr>
                        <a:t>；</a:t>
                      </a:r>
                      <a:r>
                        <a:rPr lang="zh-CN" altLang="en-US" sz="1800" b="1">
                          <a:solidFill>
                            <a:srgbClr val="FF0000"/>
                          </a:solidFill>
                          <a:latin typeface="微软雅黑" panose="020B0503020204020204" charset="-122"/>
                          <a:ea typeface="微软雅黑" panose="020B0503020204020204" charset="-122"/>
                          <a:cs typeface="+mn-cs"/>
                        </a:rPr>
                        <a:t>持续时间长</a:t>
                      </a:r>
                      <a:r>
                        <a:rPr lang="zh-CN" altLang="en-US" sz="1800" b="1">
                          <a:solidFill>
                            <a:schemeClr val="tx1"/>
                          </a:solidFill>
                          <a:latin typeface="微软雅黑" panose="020B0503020204020204" charset="-122"/>
                          <a:ea typeface="微软雅黑" panose="020B0503020204020204" charset="-122"/>
                          <a:cs typeface="+mn-cs"/>
                        </a:rPr>
                        <a:t>；以</a:t>
                      </a:r>
                      <a:r>
                        <a:rPr lang="zh-CN" altLang="en-US" sz="1800" b="1">
                          <a:solidFill>
                            <a:srgbClr val="FF0000"/>
                          </a:solidFill>
                          <a:latin typeface="微软雅黑" panose="020B0503020204020204" charset="-122"/>
                          <a:ea typeface="微软雅黑" panose="020B0503020204020204" charset="-122"/>
                          <a:cs typeface="+mn-cs"/>
                        </a:rPr>
                        <a:t>儒家思想</a:t>
                      </a:r>
                      <a:r>
                        <a:rPr lang="zh-CN" altLang="en-US" sz="1800" b="1">
                          <a:solidFill>
                            <a:schemeClr val="tx1"/>
                          </a:solidFill>
                          <a:latin typeface="微软雅黑" panose="020B0503020204020204" charset="-122"/>
                          <a:ea typeface="微软雅黑" panose="020B0503020204020204" charset="-122"/>
                          <a:cs typeface="+mn-cs"/>
                        </a:rPr>
                        <a:t>为外交的基本原则；缺乏正式的外交机构</a:t>
                      </a:r>
                      <a:endParaRPr lang="zh-CN" altLang="en-US" sz="1800" b="1">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07914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行商</a:t>
                      </a:r>
                      <a:endParaRPr lang="en-US" altLang="zh-CN"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制度 </a:t>
                      </a:r>
                      <a:endParaRPr lang="zh-CN" altLang="en-US" sz="24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rPr>
                        <a:t> </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清代广州</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行商制度是</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清政府管理经营和控制对外贸易</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的制度，是封建垄断的特殊制度。行商几乎垄断了当时全国的对外贸易，只有行商是官方承认的有资格跟外国商人做生意的商人，具有“</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半官半商</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”的性质，也有人称其为“</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官商</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752969">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黄册</a:t>
                      </a:r>
                      <a:endParaRPr lang="en-US" altLang="zh-CN"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&amp;</a:t>
                      </a:r>
                      <a:endParaRPr lang="en-US" altLang="zh-CN"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鱼鳞</a:t>
                      </a:r>
                      <a:endParaRPr lang="en-US" altLang="zh-CN"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图册</a:t>
                      </a:r>
                      <a:endParaRPr lang="zh-CN" altLang="en-US" sz="24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黄册</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是明代国家为核实户口、征调赋役而制成的</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户口</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版籍，因送给户部的户口总册封面用黄纸，故称黄册。黄册以户为单位，详细登载乡贯、姓名、年龄、丁口、田宅、资产，并按从事职业，划定户籍，主要分为民、军、匠三大类。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鱼鳞图册</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是中国古代的一种</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土地登记簿册</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将房屋、山林、池塘、田地按照次序排列连接地绘制，由于田图状似鱼鳞，因以为名。南宋开始编制这种图册，在全国范围内普遍推行始于明朝，进入清代后渐废。鱼鳞图册与黄册一起，是明代各级政府征税派役的基本依据。</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164818"/>
          <a:ext cx="11953875" cy="6278880"/>
        </p:xfrm>
        <a:graphic>
          <a:graphicData uri="http://schemas.openxmlformats.org/drawingml/2006/table">
            <a:tbl>
              <a:tblPr firstRow="1" bandRow="1">
                <a:tableStyleId>{5C22544A-7EE6-4342-B048-85BDC9FD1C3A}</a:tableStyleId>
              </a:tblPr>
              <a:tblGrid>
                <a:gridCol w="1233488"/>
                <a:gridCol w="10720387"/>
              </a:tblGrid>
              <a:tr h="443089">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社会</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结构</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000" b="1" kern="1200">
                          <a:solidFill>
                            <a:srgbClr val="C00000"/>
                          </a:solidFill>
                          <a:latin typeface="微软雅黑" panose="020B0503020204020204" charset="-122"/>
                          <a:ea typeface="微软雅黑" panose="020B0503020204020204" charset="-122"/>
                          <a:cs typeface="+mn-cs"/>
                        </a:rPr>
                        <a:t>&amp;</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经济</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结构 </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800" b="1" kern="1200">
                          <a:solidFill>
                            <a:schemeClr val="tx1"/>
                          </a:solidFill>
                          <a:latin typeface="微软雅黑" panose="020B0503020204020204" charset="-122"/>
                          <a:ea typeface="微软雅黑" panose="020B0503020204020204" charset="-122"/>
                          <a:cs typeface="+mn-cs"/>
                        </a:rPr>
                        <a:t>社会结构包含经济结构、城乡结构、区域经济结构、 就业或分工结构、消费结构、阶层结构等若干重要子结构，其中</a:t>
                      </a:r>
                      <a:r>
                        <a:rPr lang="zh-CN" altLang="en-US" sz="1800" b="1" kern="1200">
                          <a:solidFill>
                            <a:srgbClr val="FF0000"/>
                          </a:solidFill>
                          <a:latin typeface="微软雅黑" panose="020B0503020204020204" charset="-122"/>
                          <a:ea typeface="微软雅黑" panose="020B0503020204020204" charset="-122"/>
                          <a:cs typeface="+mn-cs"/>
                        </a:rPr>
                        <a:t>阶层结构是核心</a:t>
                      </a:r>
                      <a:r>
                        <a:rPr lang="zh-CN" altLang="en-US" sz="1800" b="1" kern="1200">
                          <a:solidFill>
                            <a:schemeClr val="tx1"/>
                          </a:solidFill>
                          <a:latin typeface="微软雅黑" panose="020B0503020204020204" charset="-122"/>
                          <a:ea typeface="微软雅黑" panose="020B0503020204020204" charset="-122"/>
                          <a:cs typeface="+mn-cs"/>
                        </a:rPr>
                        <a:t>。在</a:t>
                      </a:r>
                      <a:r>
                        <a:rPr lang="zh-CN" altLang="en-US" sz="1800" b="1" kern="1200">
                          <a:solidFill>
                            <a:srgbClr val="FF0000"/>
                          </a:solidFill>
                          <a:latin typeface="微软雅黑" panose="020B0503020204020204" charset="-122"/>
                          <a:ea typeface="微软雅黑" panose="020B0503020204020204" charset="-122"/>
                          <a:cs typeface="+mn-cs"/>
                        </a:rPr>
                        <a:t>中国古代史</a:t>
                      </a:r>
                      <a:r>
                        <a:rPr lang="zh-CN" altLang="en-US" sz="1800" b="1" kern="1200">
                          <a:solidFill>
                            <a:schemeClr val="tx1"/>
                          </a:solidFill>
                          <a:latin typeface="微软雅黑" panose="020B0503020204020204" charset="-122"/>
                          <a:ea typeface="微软雅黑" panose="020B0503020204020204" charset="-122"/>
                          <a:cs typeface="+mn-cs"/>
                        </a:rPr>
                        <a:t>中，经常考查</a:t>
                      </a:r>
                      <a:r>
                        <a:rPr lang="zh-CN" altLang="en-US" sz="1800" b="1" kern="1200">
                          <a:solidFill>
                            <a:srgbClr val="FF0000"/>
                          </a:solidFill>
                          <a:latin typeface="微软雅黑" panose="020B0503020204020204" charset="-122"/>
                          <a:ea typeface="微软雅黑" panose="020B0503020204020204" charset="-122"/>
                          <a:cs typeface="+mn-cs"/>
                        </a:rPr>
                        <a:t>士农工商的社会结构中的“商”以及近代社会阶层结构变化。 </a:t>
                      </a:r>
                      <a:endParaRPr lang="zh-CN" altLang="en-US" sz="1800" b="1" kern="1200">
                        <a:solidFill>
                          <a:srgbClr val="FF0000"/>
                        </a:solidFill>
                        <a:latin typeface="微软雅黑" panose="020B0503020204020204" charset="-122"/>
                        <a:ea typeface="微软雅黑" panose="020B0503020204020204" charset="-122"/>
                        <a:cs typeface="+mn-cs"/>
                      </a:endParaRPr>
                    </a:p>
                    <a:p>
                      <a:r>
                        <a:rPr lang="zh-CN" altLang="en-US" sz="1800" b="1" kern="1200">
                          <a:solidFill>
                            <a:schemeClr val="tx1"/>
                          </a:solidFill>
                          <a:latin typeface="微软雅黑" panose="020B0503020204020204" charset="-122"/>
                          <a:ea typeface="微软雅黑" panose="020B0503020204020204" charset="-122"/>
                          <a:cs typeface="+mn-cs"/>
                        </a:rPr>
                        <a:t>经济结构包括产业结构、区域经济结构等。</a:t>
                      </a:r>
                      <a:r>
                        <a:rPr lang="zh-CN" altLang="en-US" sz="1800" b="1" kern="1200">
                          <a:solidFill>
                            <a:srgbClr val="FF0000"/>
                          </a:solidFill>
                          <a:latin typeface="微软雅黑" panose="020B0503020204020204" charset="-122"/>
                          <a:ea typeface="微软雅黑" panose="020B0503020204020204" charset="-122"/>
                          <a:cs typeface="+mn-cs"/>
                        </a:rPr>
                        <a:t>产业结构</a:t>
                      </a:r>
                      <a:r>
                        <a:rPr lang="zh-CN" altLang="en-US" sz="1800" b="1" kern="1200">
                          <a:solidFill>
                            <a:schemeClr val="tx1"/>
                          </a:solidFill>
                          <a:latin typeface="微软雅黑" panose="020B0503020204020204" charset="-122"/>
                          <a:ea typeface="微软雅黑" panose="020B0503020204020204" charset="-122"/>
                          <a:cs typeface="+mn-cs"/>
                        </a:rPr>
                        <a:t>：第一二三产业；轻工业、重工业。</a:t>
                      </a:r>
                      <a:r>
                        <a:rPr lang="zh-CN" altLang="en-US" sz="1800" b="1" kern="1200">
                          <a:solidFill>
                            <a:srgbClr val="FF0000"/>
                          </a:solidFill>
                          <a:latin typeface="微软雅黑" panose="020B0503020204020204" charset="-122"/>
                          <a:ea typeface="微软雅黑" panose="020B0503020204020204" charset="-122"/>
                          <a:cs typeface="+mn-cs"/>
                        </a:rPr>
                        <a:t>区域经济结构</a:t>
                      </a:r>
                      <a:r>
                        <a:rPr lang="zh-CN" altLang="en-US" sz="1800" b="1" kern="1200">
                          <a:solidFill>
                            <a:schemeClr val="tx1"/>
                          </a:solidFill>
                          <a:latin typeface="微软雅黑" panose="020B0503020204020204" charset="-122"/>
                          <a:ea typeface="微软雅黑" panose="020B0503020204020204" charset="-122"/>
                          <a:cs typeface="+mn-cs"/>
                        </a:rPr>
                        <a:t>：东南西北，各个区域经济情况。（经济重心南移，民族资本主义主要分布在东南沿海， 抗日战争时期民族工业内迁等都涉及经济结构中区域结构的变化） </a:t>
                      </a:r>
                      <a:endParaRPr lang="zh-CN" altLang="en-US"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94579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工商皆本 </a:t>
                      </a:r>
                      <a:endPar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最早是明末清初的中国早期启蒙思想家</a:t>
                      </a:r>
                      <a:r>
                        <a:rPr lang="zh-CN" altLang="en-US" sz="20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黄宗羲</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在</a:t>
                      </a:r>
                      <a:r>
                        <a:rPr lang="en-US" altLang="zh-CN"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明夷待访录</a:t>
                      </a:r>
                      <a:r>
                        <a:rPr lang="en-US" altLang="zh-CN"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一书中提出。明清时期中国商品经济发展，出现资本主义萌芽，中国自战国提出的重农抑商思想阻碍生产力发展。他认为</a:t>
                      </a:r>
                      <a:r>
                        <a:rPr lang="zh-CN" altLang="en-US" sz="20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商是和农业一样都是本业，并非末业。希望不再压制工商业，使工商农均衡发展</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。该主张从实际出发，有利于当时经济的发展，符合时代潮流。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153442">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经世致用</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读书做学问应</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关注社会现实</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，解决社会现实问题，</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学以致用</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。经世致用由明清思想家</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王夫之、黄宗羲、顾炎武</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等提出。他们认为学习、征引古人的文章和行事，应以治事、救世为急务，反对当时的伪理学家不切实际的空虚之学。经世致用思想在当时形成了经世致用的新学风，主要内容包括，务当世之务，勇于任事的精神，致力创新的精神，</a:t>
                      </a:r>
                      <a:r>
                        <a:rPr lang="zh-CN" altLang="en-US" sz="2000" b="1">
                          <a:solidFill>
                            <a:srgbClr val="C00000"/>
                          </a:solidFill>
                          <a:latin typeface="微软雅黑" panose="020B0503020204020204" charset="-122"/>
                          <a:ea typeface="微软雅黑" panose="020B0503020204020204" charset="-122"/>
                          <a:cs typeface="华文新魏" panose="02010800040101010101" charset="-122"/>
                        </a:rPr>
                        <a:t>实事求是，重调查研究</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，研究范围广大。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1079147">
                <a:tc>
                  <a:txBody>
                    <a:bodyPr wrap="square"/>
                    <a:lstStyle/>
                    <a:p>
                      <a:pPr marL="0" algn="ctr" defTabSz="914400" rtl="0" eaLnBrk="1" latinLnBrk="0" hangingPunct="1"/>
                      <a:r>
                        <a:rPr lang="zh-CN" altLang="en-US" sz="2000" b="1" kern="1200">
                          <a:solidFill>
                            <a:srgbClr val="C00000"/>
                          </a:solidFill>
                          <a:latin typeface="微软雅黑" panose="020B0503020204020204" charset="-122"/>
                          <a:ea typeface="微软雅黑" panose="020B0503020204020204" charset="-122"/>
                          <a:cs typeface="+mn-cs"/>
                        </a:rPr>
                        <a:t>致良知</a:t>
                      </a:r>
                      <a:endParaRPr lang="en-US" altLang="zh-CN" sz="20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en-US" altLang="zh-CN" sz="2000" b="1" kern="1200">
                          <a:solidFill>
                            <a:srgbClr val="C00000"/>
                          </a:solidFill>
                          <a:latin typeface="微软雅黑" panose="020B0503020204020204" charset="-122"/>
                          <a:ea typeface="微软雅黑" panose="020B0503020204020204" charset="-122"/>
                          <a:cs typeface="+mn-cs"/>
                        </a:rPr>
                        <a:t>&amp;</a:t>
                      </a:r>
                      <a:endParaRPr lang="en-US" altLang="zh-CN" sz="20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2000" b="1" kern="1200">
                          <a:solidFill>
                            <a:srgbClr val="C00000"/>
                          </a:solidFill>
                          <a:latin typeface="微软雅黑" panose="020B0503020204020204" charset="-122"/>
                          <a:ea typeface="微软雅黑" panose="020B0503020204020204" charset="-122"/>
                          <a:cs typeface="+mn-cs"/>
                        </a:rPr>
                        <a:t>知行合一</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致良知：王守仁提出人生而有“圣人之心”，社会伦理道德观念其实就存在于本心之中，</a:t>
                      </a:r>
                      <a:r>
                        <a:rPr lang="zh-CN" altLang="en-US" sz="20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良知就是本心</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，就是</a:t>
                      </a:r>
                      <a:r>
                        <a:rPr lang="zh-CN" altLang="en-US" sz="20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理</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。良知往往被私欲所侵蚀，所以要努力加强道德修养，去掉人欲，恢复良知的本性，从而让理学从高高在上的台阶走到人间，愚夫愚妇也能通过“发明本心”和“致良知”得到“天理”，使理学具有了普适性，</a:t>
                      </a:r>
                      <a:r>
                        <a:rPr lang="zh-CN" altLang="en-US" sz="20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标志着重建儒家信仰的理论任务正式完成</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知行合一 ：心学的认识论，王阳明认为知行都产生于心，要</a:t>
                      </a:r>
                      <a:r>
                        <a:rPr lang="zh-CN" altLang="en-US" sz="20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用良知支配自己的行为实践</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格 8"/>
          <p:cNvGraphicFramePr>
            <a:graphicFrameLocks noGrp="1"/>
          </p:cNvGraphicFramePr>
          <p:nvPr/>
        </p:nvGraphicFramePr>
        <p:xfrm>
          <a:off x="154203" y="88207"/>
          <a:ext cx="11883594" cy="6675120"/>
        </p:xfrm>
        <a:graphic>
          <a:graphicData uri="http://schemas.openxmlformats.org/drawingml/2006/table">
            <a:tbl>
              <a:tblPr firstRow="1" bandRow="1">
                <a:tableStyleId>{5C22544A-7EE6-4342-B048-85BDC9FD1C3A}</a:tableStyleId>
              </a:tblPr>
              <a:tblGrid>
                <a:gridCol w="1222015"/>
                <a:gridCol w="10661579"/>
              </a:tblGrid>
              <a:tr h="593437">
                <a:tc>
                  <a:txBody>
                    <a:bodyPr wrap="square"/>
                    <a:lstStyle/>
                    <a:p>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多元一体</a:t>
                      </a:r>
                      <a:endParaRPr lang="zh-CN" altLang="en-US" sz="18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所谓“</a:t>
                      </a:r>
                      <a:r>
                        <a:rPr lang="zh-CN" altLang="zh-CN" sz="1800" b="1">
                          <a:solidFill>
                            <a:srgbClr val="C00000"/>
                          </a:solidFill>
                          <a:latin typeface="微软雅黑" panose="020B0503020204020204" charset="-122"/>
                          <a:ea typeface="微软雅黑" panose="020B0503020204020204" charset="-122"/>
                          <a:cs typeface="华文新魏" panose="02010800040101010101" charset="-122"/>
                        </a:rPr>
                        <a:t>多元</a:t>
                      </a: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”，是在中华民族内部各族不同文化和习俗</a:t>
                      </a:r>
                      <a:r>
                        <a:rPr lang="en-US" altLang="zh-CN" sz="18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主要指“差异性”、“独特性”</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，强调多且不同</a:t>
                      </a: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a:t>
                      </a:r>
                      <a:r>
                        <a:rPr lang="zh-CN" altLang="zh-CN" sz="1800" b="1">
                          <a:solidFill>
                            <a:srgbClr val="C00000"/>
                          </a:solidFill>
                          <a:latin typeface="微软雅黑" panose="020B0503020204020204" charset="-122"/>
                          <a:ea typeface="微软雅黑" panose="020B0503020204020204" charset="-122"/>
                          <a:cs typeface="华文新魏" panose="02010800040101010101" charset="-122"/>
                        </a:rPr>
                        <a:t>一体</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a:t>
                      </a: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是指各民族文化互相融合，统一于中华文化中，</a:t>
                      </a:r>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主要指“共同性”“统一性”</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，强调相似、汇聚、交流互通</a:t>
                      </a: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。例如：①新石器时期多种文化遗迹，彼此交流，带有对方因素。②境内各少数民族各有特色，构成了中华文化。</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370840">
                <a:tc>
                  <a:txBody>
                    <a:bodyPr wrap="square"/>
                    <a:lstStyle/>
                    <a:p>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贵族政治</a:t>
                      </a:r>
                      <a:endParaRPr lang="zh-CN" altLang="en-US" sz="18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夏商周时期，国家政权由</a:t>
                      </a:r>
                      <a:r>
                        <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世袭贵族</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掌握，他们</a:t>
                      </a:r>
                      <a:r>
                        <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依靠血缘和出身</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，世世代代</a:t>
                      </a:r>
                      <a:r>
                        <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垄断国家官职</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，这就是历史上的世卿世禄制，这一时期政治成为</a:t>
                      </a: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贵族政治</a:t>
                      </a: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，从春秋战国开始，官僚政治逐渐取代了贵族政治。</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370840">
                <a:tc>
                  <a:txBody>
                    <a:bodyPr wrap="square"/>
                    <a:lstStyle/>
                    <a:p>
                      <a:pPr algn="ctr"/>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家国一体</a:t>
                      </a:r>
                      <a:r>
                        <a:rPr lang="en-US" altLang="zh-CN" sz="1800" b="1">
                          <a:solidFill>
                            <a:srgbClr val="C00000"/>
                          </a:solidFill>
                          <a:latin typeface="微软雅黑" panose="020B0503020204020204" charset="-122"/>
                          <a:ea typeface="微软雅黑" panose="020B0503020204020204" charset="-122"/>
                          <a:cs typeface="华文新魏" panose="02010800040101010101" charset="-122"/>
                        </a:rPr>
                        <a:t>&amp;</a:t>
                      </a:r>
                      <a:endParaRPr lang="en-US" altLang="zh-CN" sz="1800" b="1">
                        <a:solidFill>
                          <a:srgbClr val="C00000"/>
                        </a:solidFill>
                        <a:latin typeface="微软雅黑" panose="020B0503020204020204" charset="-122"/>
                        <a:ea typeface="微软雅黑" panose="020B0503020204020204" charset="-122"/>
                        <a:cs typeface="华文新魏" panose="02010800040101010101" charset="-122"/>
                      </a:endParaRPr>
                    </a:p>
                    <a:p>
                      <a:pPr algn="ctr"/>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家国同构</a:t>
                      </a:r>
                      <a:endParaRPr lang="zh-CN" altLang="en-US" sz="18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zh-CN" sz="1800" b="1">
                          <a:solidFill>
                            <a:srgbClr val="C00000"/>
                          </a:solidFill>
                          <a:latin typeface="微软雅黑" panose="020B0503020204020204" charset="-122"/>
                          <a:ea typeface="微软雅黑" panose="020B0503020204020204" charset="-122"/>
                          <a:cs typeface="华文新魏" panose="02010800040101010101" charset="-122"/>
                        </a:rPr>
                        <a:t>家国一体</a:t>
                      </a: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:指一个人既是家族的族长，又是国家的掌权者，同时家族势力在国家的管理中起着举足轻重的作用，家就是国，国就是家。</a:t>
                      </a:r>
                      <a:r>
                        <a:rPr lang="zh-CN" altLang="zh-CN" sz="1800" b="1">
                          <a:solidFill>
                            <a:srgbClr val="C00000"/>
                          </a:solidFill>
                          <a:latin typeface="微软雅黑" panose="020B0503020204020204" charset="-122"/>
                          <a:ea typeface="微软雅黑" panose="020B0503020204020204" charset="-122"/>
                          <a:cs typeface="华文新魏" panose="02010800040101010101" charset="-122"/>
                        </a:rPr>
                        <a:t>家国同构</a:t>
                      </a: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是指家庭、家族和国家在组织结构方面的共同性。西周依礼制宗法原则建构起来的大宗、小宗结构，构成了一个井然有序的政治实体，它使族权和行政权合二为一，使家族和宗族同时享有政权和族权的双重权力。</a:t>
                      </a:r>
                      <a:endParaRPr lang="zh-CN" altLang="zh-CN"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370840">
                <a:tc>
                  <a:txBody>
                    <a:bodyPr wrap="square"/>
                    <a:lstStyle/>
                    <a:p>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原始民主传统</a:t>
                      </a:r>
                      <a:endParaRPr lang="zh-CN" altLang="en-US" sz="18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商周时期君主权力不是绝对的,其中的原始民主传统,对君主权力有制约作用;国家遇到重大问题时，</a:t>
                      </a:r>
                      <a:r>
                        <a:rPr lang="zh-CN" altLang="zh-CN" sz="1800" b="1">
                          <a:solidFill>
                            <a:srgbClr val="C00000"/>
                          </a:solidFill>
                          <a:latin typeface="微软雅黑" panose="020B0503020204020204" charset="-122"/>
                          <a:ea typeface="微软雅黑" panose="020B0503020204020204" charset="-122"/>
                          <a:cs typeface="华文新魏" panose="02010800040101010101" charset="-122"/>
                        </a:rPr>
                        <a:t>君主要征求平民“国人”的意见,国人也可以通过舆论来影响朝政</a:t>
                      </a:r>
                      <a:r>
                        <a:rPr lang="zh-CN" altLang="zh-CN" sz="1800" b="1">
                          <a:solidFill>
                            <a:schemeClr val="tx1"/>
                          </a:solidFill>
                          <a:latin typeface="微软雅黑" panose="020B0503020204020204" charset="-122"/>
                          <a:ea typeface="微软雅黑" panose="020B0503020204020204" charset="-122"/>
                          <a:cs typeface="华文新魏" panose="02010800040101010101" charset="-122"/>
                        </a:rPr>
                        <a:t>。</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370840">
                <a:tc>
                  <a:txBody>
                    <a:bodyPr wrap="square"/>
                    <a:lstStyle/>
                    <a:p>
                      <a:pPr algn="ctr"/>
                      <a:r>
                        <a:rPr lang="zh-CN" altLang="en-US" sz="1800" b="1" kern="1200">
                          <a:solidFill>
                            <a:srgbClr val="C00000"/>
                          </a:solidFill>
                          <a:latin typeface="微软雅黑" panose="020B0503020204020204" charset="-122"/>
                          <a:ea typeface="微软雅黑" panose="020B0503020204020204" charset="-122"/>
                        </a:rPr>
                        <a:t>工商食官</a:t>
                      </a:r>
                      <a:r>
                        <a:rPr lang="zh-CN" altLang="en-US" sz="1800">
                          <a:solidFill>
                            <a:srgbClr val="C00000"/>
                          </a:solidFill>
                          <a:latin typeface="微软雅黑" panose="020B0503020204020204" charset="-122"/>
                          <a:ea typeface="微软雅黑" panose="020B0503020204020204" charset="-122"/>
                        </a:rPr>
                        <a:t> </a:t>
                      </a:r>
                      <a:endParaRPr lang="zh-CN" altLang="en-US" sz="18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商周</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时期，是一种</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官营手工业</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制度，手工业和商业基本上由官府控制，工商业者的生产和经营活动在官府作坊和指定的范围内进行，其产品和经营主要是为贵族统治者服务。百工和商贾为官府效力，其衣食住行由官府提供。“工商食官”在一定程度上促进了工商业的发展，但是由官府控制工商业，极大地限制了民间个体工商业的自由发展，不利于商品经济的发展和社会的进步。</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春秋战国时期，工商食官被打破。 </a:t>
                      </a:r>
                      <a:endParaRPr lang="zh-CN" altLang="zh-CN" sz="1800" b="1">
                        <a:solidFill>
                          <a:srgbClr val="FF0000"/>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370840">
                <a:tc>
                  <a:txBody>
                    <a:bodyPr wrap="square"/>
                    <a:lstStyle/>
                    <a:p>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礼乐制度</a:t>
                      </a:r>
                      <a:endParaRPr lang="zh-CN" altLang="en-US" sz="18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latin typeface="微软雅黑" panose="020B0503020204020204" charset="-122"/>
                          <a:ea typeface="微软雅黑" panose="020B0503020204020204" charset="-122"/>
                          <a:cs typeface="华文新魏" panose="02010800040101010101" charset="-122"/>
                        </a:rPr>
                        <a:t>周代文化的集中体现，相传周公制礼作乐。其</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核心内容是一套严格贯彻</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宗法等级制度，</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分别</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亲疏贵贱、尊卑上下</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的礼仪体系</a:t>
                      </a:r>
                      <a:r>
                        <a:rPr lang="zh-CN" altLang="en-US" sz="1800" b="1">
                          <a:latin typeface="微软雅黑" panose="020B0503020204020204" charset="-122"/>
                          <a:ea typeface="微软雅黑" panose="020B0503020204020204" charset="-122"/>
                          <a:cs typeface="华文新魏" panose="02010800040101010101" charset="-122"/>
                        </a:rPr>
                        <a:t>，各种礼仪配有相应的乐舞，是各级贵族的政治和生活准则，其</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目的在于维护等级秩序，</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解决</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权力认同</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问题。</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370840">
                <a:tc>
                  <a:txBody>
                    <a:bodyPr wrap="square"/>
                    <a:lstStyle/>
                    <a:p>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敬天保民</a:t>
                      </a:r>
                      <a:endParaRPr lang="zh-CN" altLang="en-US" sz="18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统治者</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应该尊崇天帝与祖宗的教诲，</a:t>
                      </a:r>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爱护天下的百姓</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，做有德有道之君。是商周之际特定的历史产物，是</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西周</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初期统治的治国方针。</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bl>
          </a:graphicData>
        </a:graphic>
      </p:graphicFrame>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八、晚清</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(1840——1912</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636500"/>
          <a:ext cx="11867284" cy="6065520"/>
        </p:xfrm>
        <a:graphic>
          <a:graphicData uri="http://schemas.openxmlformats.org/drawingml/2006/table">
            <a:tbl>
              <a:tblPr firstRow="1" bandRow="1">
                <a:tableStyleId>{5C22544A-7EE6-4342-B048-85BDC9FD1C3A}</a:tableStyleId>
              </a:tblPr>
              <a:tblGrid>
                <a:gridCol w="944455"/>
                <a:gridCol w="807712"/>
                <a:gridCol w="10115117"/>
              </a:tblGrid>
              <a:tr h="640922">
                <a:tc>
                  <a:txBody>
                    <a:bodyPr wrap="square"/>
                    <a:lstStyle/>
                    <a:p>
                      <a:pPr algn="ctr" fontAlgn="auto">
                        <a:lnSpc>
                          <a:spcPct val="100000"/>
                        </a:lnSpc>
                        <a:buNone/>
                      </a:pPr>
                      <a:r>
                        <a:rPr lang="zh-CN" altLang="en-US" sz="28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8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00000"/>
                        </a:lnSpc>
                        <a:spcAft>
                          <a:spcPts val="600"/>
                        </a:spcAft>
                      </a:pPr>
                      <a:r>
                        <a:rPr lang="zh-CN" altLang="en-US" sz="2800" b="1">
                          <a:solidFill>
                            <a:srgbClr val="000000"/>
                          </a:solidFill>
                          <a:latin typeface="微软雅黑" panose="020B0503020204020204" charset="-122"/>
                          <a:ea typeface="微软雅黑" panose="020B0503020204020204" charset="-122"/>
                          <a:cs typeface="方正粗黑宋简繁" panose="02000000000000000000" charset="-122"/>
                          <a:sym typeface="+mn-ea"/>
                        </a:rPr>
                        <a:t>晚清时期是中国</a:t>
                      </a:r>
                      <a:r>
                        <a:rPr lang="zh-CN" altLang="en-US" sz="2800" b="1">
                          <a:solidFill>
                            <a:srgbClr val="FF0000"/>
                          </a:solidFill>
                          <a:latin typeface="微软雅黑" panose="020B0503020204020204" charset="-122"/>
                          <a:ea typeface="微软雅黑" panose="020B0503020204020204" charset="-122"/>
                          <a:cs typeface="方正粗黑宋简繁" panose="02000000000000000000" charset="-122"/>
                          <a:sym typeface="+mn-ea"/>
                        </a:rPr>
                        <a:t>逐步沦为半殖民地半封建社会</a:t>
                      </a:r>
                      <a:r>
                        <a:rPr lang="zh-CN" altLang="en-US" sz="2800" b="1">
                          <a:solidFill>
                            <a:srgbClr val="000000"/>
                          </a:solidFill>
                          <a:latin typeface="微软雅黑" panose="020B0503020204020204" charset="-122"/>
                          <a:ea typeface="微软雅黑" panose="020B0503020204020204" charset="-122"/>
                          <a:cs typeface="方正粗黑宋简繁" panose="02000000000000000000" charset="-122"/>
                          <a:sym typeface="+mn-ea"/>
                        </a:rPr>
                        <a:t>，中国人民进行</a:t>
                      </a:r>
                      <a:r>
                        <a:rPr lang="zh-CN" altLang="en-US" sz="2800" b="1">
                          <a:solidFill>
                            <a:srgbClr val="FF0000"/>
                          </a:solidFill>
                          <a:latin typeface="微软雅黑" panose="020B0503020204020204" charset="-122"/>
                          <a:ea typeface="微软雅黑" panose="020B0503020204020204" charset="-122"/>
                          <a:cs typeface="方正粗黑宋简繁" panose="02000000000000000000" charset="-122"/>
                          <a:sym typeface="+mn-ea"/>
                        </a:rPr>
                        <a:t>抗争和探索</a:t>
                      </a:r>
                      <a:r>
                        <a:rPr lang="zh-CN" altLang="en-US" sz="2800" b="1">
                          <a:solidFill>
                            <a:srgbClr val="000000"/>
                          </a:solidFill>
                          <a:latin typeface="微软雅黑" panose="020B0503020204020204" charset="-122"/>
                          <a:ea typeface="微软雅黑" panose="020B0503020204020204" charset="-122"/>
                          <a:cs typeface="方正粗黑宋简繁" panose="02000000000000000000" charset="-122"/>
                          <a:sym typeface="+mn-ea"/>
                        </a:rPr>
                        <a:t>救国之路的时期，中国社会在屈辱中开始</a:t>
                      </a:r>
                      <a:r>
                        <a:rPr lang="zh-CN" altLang="en-US" sz="2800" b="1">
                          <a:solidFill>
                            <a:srgbClr val="FF0000"/>
                          </a:solidFill>
                          <a:latin typeface="微软雅黑" panose="020B0503020204020204" charset="-122"/>
                          <a:ea typeface="微软雅黑" panose="020B0503020204020204" charset="-122"/>
                          <a:cs typeface="方正粗黑宋简繁" panose="02000000000000000000" charset="-122"/>
                          <a:sym typeface="+mn-ea"/>
                        </a:rPr>
                        <a:t>向近代化转型</a:t>
                      </a:r>
                      <a:r>
                        <a:rPr lang="zh-CN" altLang="en-US" sz="2800" b="1">
                          <a:solidFill>
                            <a:srgbClr val="000000"/>
                          </a:solidFill>
                          <a:latin typeface="微软雅黑" panose="020B0503020204020204" charset="-122"/>
                          <a:ea typeface="微软雅黑" panose="020B0503020204020204" charset="-122"/>
                          <a:cs typeface="方正粗黑宋简繁" panose="02000000000000000000" charset="-122"/>
                          <a:sym typeface="+mn-ea"/>
                        </a:rPr>
                        <a:t>。</a:t>
                      </a:r>
                      <a:endParaRPr lang="zh-CN" altLang="en-US" sz="28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3">
                  <a:txBody>
                    <a:bodyPr wrap="square"/>
                    <a:lstStyle/>
                    <a:p>
                      <a:pPr algn="ctr" fontAlgn="auto">
                        <a:lnSpc>
                          <a:spcPct val="100000"/>
                        </a:lnSpc>
                        <a:buClrTx/>
                        <a:buSzTx/>
                        <a:buFontTx/>
                        <a:buNone/>
                      </a:pPr>
                      <a:r>
                        <a:rPr lang="zh-CN" altLang="en-US" sz="28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8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政治</a:t>
                      </a:r>
                      <a:endParaRPr lang="zh-CN" altLang="en-US" sz="28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nSpc>
                          <a:spcPct val="100000"/>
                        </a:lnSpc>
                      </a:pP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列强侵略</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不断加深,中国逐渐沦为</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半殖民地半封建社会</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；中国人民积极抗争并开展政治上的改良运动;</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传统封建体制</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逐渐崩溃,中央逐渐式微,地方逐步崛起，政治向近代化转型;清政府由闭关锁国到被迫开放,</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宗藩体制</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走向近代条约外交;</a:t>
                      </a:r>
                      <a:endPar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经济</a:t>
                      </a:r>
                      <a:endParaRPr lang="zh-CN" altLang="en-US" sz="28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nSpc>
                          <a:spcPct val="100000"/>
                        </a:lnSpc>
                      </a:pP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自然经济开始</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解体</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,中国的</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传统经济结构</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发生变化;</a:t>
                      </a:r>
                      <a:endPar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endParaRPr>
                    </a:p>
                    <a:p>
                      <a:pPr marL="0" marR="0" lvl="0" indent="0" algn="l" defTabSz="892175" rtl="0" eaLnBrk="1" fontAlgn="auto" latinLnBrk="0" hangingPunct="1">
                        <a:lnSpc>
                          <a:spcPct val="100000"/>
                        </a:lnSpc>
                        <a:spcBef>
                          <a:spcPct val="0"/>
                        </a:spcBef>
                        <a:spcAft>
                          <a:spcPct val="0"/>
                        </a:spcAft>
                        <a:buClrTx/>
                        <a:buSzTx/>
                        <a:buFontTx/>
                        <a:buNone/>
                        <a:defRPr/>
                      </a:pP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中国卷入资本主义</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世界市场</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a:t>
                      </a:r>
                      <a:r>
                        <a:rPr lang="zh-CN" altLang="en-US" sz="2800" b="1">
                          <a:highlight>
                            <a:srgbClr val="000000">
                              <a:alpha val="0"/>
                            </a:srgbClr>
                          </a:highlight>
                          <a:latin typeface="微软雅黑" panose="020B0503020204020204" charset="-122"/>
                          <a:ea typeface="微软雅黑" panose="020B0503020204020204" charset="-122"/>
                          <a:cs typeface="微软雅黑" panose="020B0503020204020204" charset="-122"/>
                        </a:rPr>
                        <a:t>列强侵略方式从</a:t>
                      </a:r>
                      <a:r>
                        <a:rPr lang="zh-CN" altLang="en-US" sz="28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rPr>
                        <a:t>商品输出</a:t>
                      </a:r>
                      <a:r>
                        <a:rPr lang="zh-CN" altLang="en-US" sz="2800" b="1">
                          <a:highlight>
                            <a:srgbClr val="000000">
                              <a:alpha val="0"/>
                            </a:srgbClr>
                          </a:highlight>
                          <a:latin typeface="微软雅黑" panose="020B0503020204020204" charset="-122"/>
                          <a:ea typeface="微软雅黑" panose="020B0503020204020204" charset="-122"/>
                          <a:cs typeface="微软雅黑" panose="020B0503020204020204" charset="-122"/>
                        </a:rPr>
                        <a:t>为主到</a:t>
                      </a:r>
                      <a:r>
                        <a:rPr lang="zh-CN" altLang="en-US" sz="28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rPr>
                        <a:t>资本输出</a:t>
                      </a:r>
                      <a:r>
                        <a:rPr lang="zh-CN" altLang="en-US" sz="2800" b="1">
                          <a:highlight>
                            <a:srgbClr val="000000">
                              <a:alpha val="0"/>
                            </a:srgbClr>
                          </a:highlight>
                          <a:latin typeface="微软雅黑" panose="020B0503020204020204" charset="-122"/>
                          <a:ea typeface="微软雅黑" panose="020B0503020204020204" charset="-122"/>
                          <a:cs typeface="微软雅黑" panose="020B0503020204020204" charset="-122"/>
                        </a:rPr>
                        <a:t>为主</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a:t>
                      </a:r>
                      <a:endPar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endParaRPr>
                    </a:p>
                    <a:p>
                      <a:pPr>
                        <a:lnSpc>
                          <a:spcPct val="100000"/>
                        </a:lnSpc>
                      </a:pP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中国近代化起步,</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民族资本主义</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产生并初步发展;</a:t>
                      </a:r>
                      <a:endPar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Arial" panose="020B0604020202020204"/>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文化</a:t>
                      </a:r>
                      <a:endParaRPr lang="zh-CN" altLang="en-US" sz="28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nSpc>
                          <a:spcPct val="100000"/>
                        </a:lnSpc>
                      </a:pP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以救亡图存为主题,向西方学习,由</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器物</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上升到</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制度</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,不断深入;</a:t>
                      </a:r>
                      <a:endPar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a:txBody>
                    <a:bodyPr wrap="square"/>
                    <a:lstStyle/>
                    <a:p>
                      <a:pPr algn="ctr" fontAlgn="auto">
                        <a:lnSpc>
                          <a:spcPct val="100000"/>
                        </a:lnSpc>
                        <a:buClrTx/>
                        <a:buSzTx/>
                        <a:buFontTx/>
                        <a:buNone/>
                      </a:pPr>
                      <a:endParaRPr lang="zh-CN" altLang="en-US" sz="28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对外</a:t>
                      </a:r>
                      <a:endParaRPr lang="zh-CN" altLang="en-US" sz="28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lvl="0" indent="0" algn="just" fontAlgn="auto">
                        <a:lnSpc>
                          <a:spcPct val="100000"/>
                        </a:lnSpc>
                        <a:buNone/>
                      </a:pP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衣食住行</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等方面深受西方文化传入影响，传统的</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社会生活</a:t>
                      </a:r>
                      <a:r>
                        <a:rPr lang="zh-CN" altLang="en-US" sz="24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及习俗逐步走向</a:t>
                      </a:r>
                      <a:r>
                        <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近代化。</a:t>
                      </a:r>
                      <a:endParaRPr lang="zh-CN" altLang="en-US" sz="24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70026"/>
          <a:ext cx="11953875" cy="6818912"/>
        </p:xfrm>
        <a:graphic>
          <a:graphicData uri="http://schemas.openxmlformats.org/drawingml/2006/table">
            <a:tbl>
              <a:tblPr firstRow="1" bandRow="1">
                <a:tableStyleId>{5C22544A-7EE6-4342-B048-85BDC9FD1C3A}</a:tableStyleId>
              </a:tblPr>
              <a:tblGrid>
                <a:gridCol w="1233488"/>
                <a:gridCol w="10720387"/>
              </a:tblGrid>
              <a:tr h="443089">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半殖民半封建社会</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800" b="1" kern="1200">
                          <a:solidFill>
                            <a:srgbClr val="FF0000"/>
                          </a:solidFill>
                          <a:latin typeface="微软雅黑" panose="020B0503020204020204" charset="-122"/>
                          <a:ea typeface="微软雅黑" panose="020B0503020204020204" charset="-122"/>
                          <a:cs typeface="+mn-cs"/>
                        </a:rPr>
                        <a:t>半殖民是相对于殖民地</a:t>
                      </a:r>
                      <a:r>
                        <a:rPr lang="zh-CN" altLang="en-US" sz="1800" b="1" kern="1200">
                          <a:solidFill>
                            <a:schemeClr val="tx1"/>
                          </a:solidFill>
                          <a:latin typeface="微软雅黑" panose="020B0503020204020204" charset="-122"/>
                          <a:ea typeface="微软雅黑" panose="020B0503020204020204" charset="-122"/>
                          <a:cs typeface="+mn-cs"/>
                        </a:rPr>
                        <a:t>而言的。它是指一个国家形式上有自己政府（形式上独立），但是实际上在政治、经济等各方面均一定程度上受到外国殖民主义的控制和奴役的社会形态。实质上政治、经济、外交等方面丧失部分主权，即主权不能完全自主。</a:t>
                      </a:r>
                      <a:r>
                        <a:rPr lang="zh-CN" altLang="en-US" sz="1800" b="1" kern="1200">
                          <a:solidFill>
                            <a:srgbClr val="FF0000"/>
                          </a:solidFill>
                          <a:latin typeface="微软雅黑" panose="020B0503020204020204" charset="-122"/>
                          <a:ea typeface="微软雅黑" panose="020B0503020204020204" charset="-122"/>
                          <a:cs typeface="+mn-cs"/>
                        </a:rPr>
                        <a:t>在社会发展形态上是历史的沉沦</a:t>
                      </a:r>
                      <a:r>
                        <a:rPr lang="zh-CN" altLang="en-US" sz="1800" b="1" kern="1200">
                          <a:solidFill>
                            <a:schemeClr val="tx1"/>
                          </a:solidFill>
                          <a:latin typeface="微软雅黑" panose="020B0503020204020204" charset="-122"/>
                          <a:ea typeface="微软雅黑" panose="020B0503020204020204" charset="-122"/>
                          <a:cs typeface="+mn-cs"/>
                        </a:rPr>
                        <a:t>。</a:t>
                      </a:r>
                      <a:r>
                        <a:rPr lang="zh-CN" altLang="en-US" sz="1800" b="1" kern="1200">
                          <a:solidFill>
                            <a:srgbClr val="FF0000"/>
                          </a:solidFill>
                          <a:latin typeface="微软雅黑" panose="020B0503020204020204" charset="-122"/>
                          <a:ea typeface="微软雅黑" panose="020B0503020204020204" charset="-122"/>
                          <a:cs typeface="+mn-cs"/>
                        </a:rPr>
                        <a:t>半封建是指封建社会开始或已经解体，但又未完全解体</a:t>
                      </a:r>
                      <a:r>
                        <a:rPr lang="zh-CN" altLang="en-US" sz="1800" b="1" kern="1200">
                          <a:solidFill>
                            <a:schemeClr val="tx1"/>
                          </a:solidFill>
                          <a:latin typeface="微软雅黑" panose="020B0503020204020204" charset="-122"/>
                          <a:ea typeface="微软雅黑" panose="020B0503020204020204" charset="-122"/>
                          <a:cs typeface="+mn-cs"/>
                        </a:rPr>
                        <a:t>；同时资本主义近代政治、经济、文化等新因素出现并不断发展，在政治、经济、文化方面既保留了封建主义，又发展了资本主义。</a:t>
                      </a:r>
                      <a:r>
                        <a:rPr lang="zh-CN" altLang="en-US" sz="1800" b="1" kern="1200">
                          <a:solidFill>
                            <a:srgbClr val="FF0000"/>
                          </a:solidFill>
                          <a:latin typeface="微软雅黑" panose="020B0503020204020204" charset="-122"/>
                          <a:ea typeface="微软雅黑" panose="020B0503020204020204" charset="-122"/>
                          <a:cs typeface="+mn-cs"/>
                        </a:rPr>
                        <a:t>在社会发展形态上是历史的进步。</a:t>
                      </a:r>
                      <a:endParaRPr lang="zh-CN" altLang="en-US" sz="1800" b="1" kern="1200">
                        <a:solidFill>
                          <a:srgbClr val="FF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443089">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买办</a:t>
                      </a:r>
                      <a:endParaRPr lang="zh-CN" altLang="en-US"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800" b="1" kern="1200">
                          <a:solidFill>
                            <a:schemeClr val="tx1"/>
                          </a:solidFill>
                          <a:latin typeface="微软雅黑" panose="020B0503020204020204" charset="-122"/>
                          <a:ea typeface="微软雅黑" panose="020B0503020204020204" charset="-122"/>
                          <a:cs typeface="+mn-cs"/>
                        </a:rPr>
                        <a:t>买办是指中国近代史上，</a:t>
                      </a:r>
                      <a:r>
                        <a:rPr lang="zh-CN" altLang="en-US" sz="1800" b="1" kern="1200">
                          <a:solidFill>
                            <a:srgbClr val="FF0000"/>
                          </a:solidFill>
                          <a:latin typeface="微软雅黑" panose="020B0503020204020204" charset="-122"/>
                          <a:ea typeface="微软雅黑" panose="020B0503020204020204" charset="-122"/>
                          <a:cs typeface="+mn-cs"/>
                        </a:rPr>
                        <a:t>帮助西方与中国进行双边贸易的中国商人</a:t>
                      </a:r>
                      <a:r>
                        <a:rPr lang="zh-CN" altLang="en-US" sz="1800" b="1" kern="1200">
                          <a:solidFill>
                            <a:schemeClr val="tx1"/>
                          </a:solidFill>
                          <a:latin typeface="微软雅黑" panose="020B0503020204020204" charset="-122"/>
                          <a:ea typeface="微软雅黑" panose="020B0503020204020204" charset="-122"/>
                          <a:cs typeface="+mn-cs"/>
                        </a:rPr>
                        <a:t>（替外国资本家在本国市场上服务的中间人和经理人）。这类被外商雇用之商人通常外语能力强，一方面可作为欧美商人与中国商人的翻译，也可处理欧美国家商界与中国政府之双向沟通。除此，这类型商人还可自营商铺，因此致富者颇众于</a:t>
                      </a:r>
                      <a:r>
                        <a:rPr lang="en-US" altLang="zh-CN" sz="1800" b="1" kern="1200">
                          <a:solidFill>
                            <a:schemeClr val="tx1"/>
                          </a:solidFill>
                          <a:latin typeface="微软雅黑" panose="020B0503020204020204" charset="-122"/>
                          <a:ea typeface="微软雅黑" panose="020B0503020204020204" charset="-122"/>
                          <a:cs typeface="+mn-cs"/>
                        </a:rPr>
                        <a:t>《</a:t>
                      </a:r>
                      <a:r>
                        <a:rPr lang="zh-CN" altLang="en-US" sz="1800" b="1" kern="1200">
                          <a:solidFill>
                            <a:schemeClr val="tx1"/>
                          </a:solidFill>
                          <a:latin typeface="微软雅黑" panose="020B0503020204020204" charset="-122"/>
                          <a:ea typeface="微软雅黑" panose="020B0503020204020204" charset="-122"/>
                          <a:cs typeface="+mn-cs"/>
                        </a:rPr>
                        <a:t>马关条约</a:t>
                      </a:r>
                      <a:r>
                        <a:rPr lang="en-US" altLang="zh-CN" sz="1800" b="1" kern="1200">
                          <a:solidFill>
                            <a:schemeClr val="tx1"/>
                          </a:solidFill>
                          <a:latin typeface="微软雅黑" panose="020B0503020204020204" charset="-122"/>
                          <a:ea typeface="微软雅黑" panose="020B0503020204020204" charset="-122"/>
                          <a:cs typeface="+mn-cs"/>
                        </a:rPr>
                        <a:t>》</a:t>
                      </a:r>
                      <a:r>
                        <a:rPr lang="zh-CN" altLang="en-US" sz="1800" b="1" kern="1200">
                          <a:solidFill>
                            <a:schemeClr val="tx1"/>
                          </a:solidFill>
                          <a:latin typeface="微软雅黑" panose="020B0503020204020204" charset="-122"/>
                          <a:ea typeface="微软雅黑" panose="020B0503020204020204" charset="-122"/>
                          <a:cs typeface="+mn-cs"/>
                        </a:rPr>
                        <a:t>。</a:t>
                      </a:r>
                      <a:endParaRPr lang="zh-CN" altLang="en-US"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94579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资产阶级民主革命</a:t>
                      </a:r>
                      <a:endPar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承担</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反封建任务</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的革命。中国的资产阶级民主革命分为旧民主主义革命和新民主主义革命两个阶段。</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旧民主主义革命是由资产阶级领导的</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，以建立资本主义社会和资产阶级专政的国家为目的、反对外国侵略和本国封建统治的资产阶级民主革命。从 </a:t>
                      </a: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1840 </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年鸦片战争到 </a:t>
                      </a: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1919 </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年“五四”运动前为旧民主主义革命时期。其中</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辛亥革命是比较完整意义上的一次旧民主主义革命</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新民主主义革命是无产阶级领导的资产阶级民主革命</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。它的目标彻底完成反帝反封建的任务，并及时实现由新民主主义向社会主义的过渡。</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开端是五四运动</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，基本胜利标志是新中国的成立。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692432">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领事</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裁判权</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是指</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帝国主义国家侨民不受居留国法律管辖</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的特权。主要内容是：该侨民在居留国犯罪，或成为民事诉讼的被告时，只能由其本国在居留国的领事或法庭依其本国法律审理。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1079147">
                <a:tc>
                  <a:txBody>
                    <a:bodyPr wrap="square"/>
                    <a:lstStyle/>
                    <a:p>
                      <a:pPr marL="0" algn="ctr"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rPr>
                        <a:t>片面</a:t>
                      </a:r>
                      <a:endParaRPr lang="en-US" altLang="zh-CN" sz="18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rPr>
                        <a:t>最惠国</a:t>
                      </a:r>
                      <a:endParaRPr lang="en-US" altLang="zh-CN" sz="18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rPr>
                        <a:t>待遇</a:t>
                      </a:r>
                      <a:endParaRPr lang="zh-CN" altLang="en-US" sz="18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指缔约国双方在各方面（通商、航海、税收或公民法律地位）相互给予的不低于现时或将来给予任何第三国的优惠、特权或豁免待遇。此种待遇称为“最惠国”。最惠国待遇一般是相互的，缔约双方在平等互利原则的基础上相互享受最惠国待遇。但清朝与外国签订的条约，往往只片面规定该缔约国享受最惠国待遇，而中国则无对等权利，是片面的。英国为了保证自己片面最惠国待遇，提出了一体均沾。 一体均沾即其他国现时或将来所取得和拓展的一切新的最惠国待遇条款，英国都将享有。一体均沾到十九世纪末发展成为美国独立的对华外交政策，即所谓的“机会均等”“门户开放”政策。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70026"/>
          <a:ext cx="11953875" cy="6156960"/>
        </p:xfrm>
        <a:graphic>
          <a:graphicData uri="http://schemas.openxmlformats.org/drawingml/2006/table">
            <a:tbl>
              <a:tblPr firstRow="1" bandRow="1">
                <a:tableStyleId>{5C22544A-7EE6-4342-B048-85BDC9FD1C3A}</a:tableStyleId>
              </a:tblPr>
              <a:tblGrid>
                <a:gridCol w="1233488"/>
                <a:gridCol w="10720387"/>
              </a:tblGrid>
              <a:tr h="0">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近代</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西学东渐 </a:t>
                      </a:r>
                      <a:endParaRPr lang="zh-CN" altLang="en-US"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2000" b="1" kern="1200">
                          <a:solidFill>
                            <a:schemeClr val="tx1"/>
                          </a:solidFill>
                          <a:latin typeface="微软雅黑" panose="020B0503020204020204" charset="-122"/>
                          <a:ea typeface="微软雅黑" panose="020B0503020204020204" charset="-122"/>
                          <a:cs typeface="+mn-cs"/>
                        </a:rPr>
                        <a:t>近代先进中国人学习西方强国御侮的历程。经历开眼看世界、洋务运动兴起、维新思想成熟、民主共和兴盛、民主科学高涨和马克思主义广泛传播，从</a:t>
                      </a:r>
                      <a:r>
                        <a:rPr lang="zh-CN" altLang="en-US" sz="2000" b="1" kern="1200">
                          <a:solidFill>
                            <a:srgbClr val="FF0000"/>
                          </a:solidFill>
                          <a:latin typeface="微软雅黑" panose="020B0503020204020204" charset="-122"/>
                          <a:ea typeface="微软雅黑" panose="020B0503020204020204" charset="-122"/>
                          <a:cs typeface="+mn-cs"/>
                        </a:rPr>
                        <a:t>器物到制度到思想文化</a:t>
                      </a:r>
                      <a:r>
                        <a:rPr lang="zh-CN" altLang="en-US" sz="2000" b="1" kern="1200">
                          <a:solidFill>
                            <a:schemeClr val="tx1"/>
                          </a:solidFill>
                          <a:latin typeface="微软雅黑" panose="020B0503020204020204" charset="-122"/>
                          <a:ea typeface="微软雅黑" panose="020B0503020204020204" charset="-122"/>
                          <a:cs typeface="+mn-cs"/>
                        </a:rPr>
                        <a:t>，有浅入深，由表及里不断深化的过程，也是中国社会近代化不断深入的过程。 </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443089">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师夷长技以制夷 </a:t>
                      </a:r>
                      <a:endParaRPr lang="zh-CN" altLang="en-US"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2000" b="1" kern="1200">
                          <a:solidFill>
                            <a:schemeClr val="tx1"/>
                          </a:solidFill>
                          <a:latin typeface="微软雅黑" panose="020B0503020204020204" charset="-122"/>
                          <a:ea typeface="微软雅黑" panose="020B0503020204020204" charset="-122"/>
                          <a:cs typeface="+mn-cs"/>
                        </a:rPr>
                        <a:t>鸦片战争失败后，</a:t>
                      </a:r>
                      <a:r>
                        <a:rPr lang="zh-CN" altLang="en-US" sz="2000" b="1" kern="1200">
                          <a:solidFill>
                            <a:srgbClr val="FF0000"/>
                          </a:solidFill>
                          <a:latin typeface="微软雅黑" panose="020B0503020204020204" charset="-122"/>
                          <a:ea typeface="微软雅黑" panose="020B0503020204020204" charset="-122"/>
                          <a:cs typeface="+mn-cs"/>
                        </a:rPr>
                        <a:t>地主阶级抵抗派代表魏源在</a:t>
                      </a:r>
                      <a:r>
                        <a:rPr lang="en-US" altLang="zh-CN" sz="2000" b="1" kern="1200">
                          <a:solidFill>
                            <a:srgbClr val="FF0000"/>
                          </a:solidFill>
                          <a:latin typeface="微软雅黑" panose="020B0503020204020204" charset="-122"/>
                          <a:ea typeface="微软雅黑" panose="020B0503020204020204" charset="-122"/>
                          <a:cs typeface="+mn-cs"/>
                        </a:rPr>
                        <a:t>《</a:t>
                      </a:r>
                      <a:r>
                        <a:rPr lang="zh-CN" altLang="en-US" sz="2000" b="1" kern="1200">
                          <a:solidFill>
                            <a:srgbClr val="FF0000"/>
                          </a:solidFill>
                          <a:latin typeface="微软雅黑" panose="020B0503020204020204" charset="-122"/>
                          <a:ea typeface="微软雅黑" panose="020B0503020204020204" charset="-122"/>
                          <a:cs typeface="+mn-cs"/>
                        </a:rPr>
                        <a:t>海国图志</a:t>
                      </a:r>
                      <a:r>
                        <a:rPr lang="en-US" altLang="zh-CN" sz="2000" b="1" kern="1200">
                          <a:solidFill>
                            <a:srgbClr val="FF0000"/>
                          </a:solidFill>
                          <a:latin typeface="微软雅黑" panose="020B0503020204020204" charset="-122"/>
                          <a:ea typeface="微软雅黑" panose="020B0503020204020204" charset="-122"/>
                          <a:cs typeface="+mn-cs"/>
                        </a:rPr>
                        <a:t>》</a:t>
                      </a:r>
                      <a:r>
                        <a:rPr lang="zh-CN" altLang="en-US" sz="2000" b="1" kern="1200">
                          <a:solidFill>
                            <a:srgbClr val="FF0000"/>
                          </a:solidFill>
                          <a:latin typeface="微软雅黑" panose="020B0503020204020204" charset="-122"/>
                          <a:ea typeface="微软雅黑" panose="020B0503020204020204" charset="-122"/>
                          <a:cs typeface="+mn-cs"/>
                        </a:rPr>
                        <a:t>提出的思想</a:t>
                      </a:r>
                      <a:r>
                        <a:rPr lang="zh-CN" altLang="en-US" sz="2000" b="1" kern="1200">
                          <a:solidFill>
                            <a:schemeClr val="tx1"/>
                          </a:solidFill>
                          <a:latin typeface="微软雅黑" panose="020B0503020204020204" charset="-122"/>
                          <a:ea typeface="微软雅黑" panose="020B0503020204020204" charset="-122"/>
                          <a:cs typeface="+mn-cs"/>
                        </a:rPr>
                        <a:t>。</a:t>
                      </a:r>
                      <a:r>
                        <a:rPr lang="en-US" altLang="zh-CN" sz="2000" b="1" kern="1200">
                          <a:solidFill>
                            <a:schemeClr val="tx1"/>
                          </a:solidFill>
                          <a:latin typeface="微软雅黑" panose="020B0503020204020204" charset="-122"/>
                          <a:ea typeface="微软雅黑" panose="020B0503020204020204" charset="-122"/>
                          <a:cs typeface="+mn-cs"/>
                        </a:rPr>
                        <a:t>"</a:t>
                      </a:r>
                      <a:r>
                        <a:rPr lang="zh-CN" altLang="en-US" sz="2000" b="1" kern="1200">
                          <a:solidFill>
                            <a:schemeClr val="tx1"/>
                          </a:solidFill>
                          <a:latin typeface="微软雅黑" panose="020B0503020204020204" charset="-122"/>
                          <a:ea typeface="微软雅黑" panose="020B0503020204020204" charset="-122"/>
                          <a:cs typeface="+mn-cs"/>
                        </a:rPr>
                        <a:t>师夷长技</a:t>
                      </a:r>
                      <a:r>
                        <a:rPr lang="en-US" altLang="zh-CN" sz="2000" b="1" kern="1200">
                          <a:solidFill>
                            <a:schemeClr val="tx1"/>
                          </a:solidFill>
                          <a:latin typeface="微软雅黑" panose="020B0503020204020204" charset="-122"/>
                          <a:ea typeface="微软雅黑" panose="020B0503020204020204" charset="-122"/>
                          <a:cs typeface="+mn-cs"/>
                        </a:rPr>
                        <a:t>" </a:t>
                      </a:r>
                      <a:r>
                        <a:rPr lang="zh-CN" altLang="en-US" sz="2000" b="1" kern="1200">
                          <a:solidFill>
                            <a:schemeClr val="tx1"/>
                          </a:solidFill>
                          <a:latin typeface="微软雅黑" panose="020B0503020204020204" charset="-122"/>
                          <a:ea typeface="微软雅黑" panose="020B0503020204020204" charset="-122"/>
                          <a:cs typeface="+mn-cs"/>
                        </a:rPr>
                        <a:t>就是</a:t>
                      </a:r>
                      <a:r>
                        <a:rPr lang="zh-CN" altLang="en-US" sz="2000" b="1" kern="1200">
                          <a:solidFill>
                            <a:srgbClr val="FF0000"/>
                          </a:solidFill>
                          <a:latin typeface="微软雅黑" panose="020B0503020204020204" charset="-122"/>
                          <a:ea typeface="微软雅黑" panose="020B0503020204020204" charset="-122"/>
                          <a:cs typeface="+mn-cs"/>
                        </a:rPr>
                        <a:t>学习西方</a:t>
                      </a:r>
                      <a:r>
                        <a:rPr lang="zh-CN" altLang="en-US" sz="2000" b="1" kern="1200">
                          <a:solidFill>
                            <a:schemeClr val="tx1"/>
                          </a:solidFill>
                          <a:latin typeface="微软雅黑" panose="020B0503020204020204" charset="-122"/>
                          <a:ea typeface="微软雅黑" panose="020B0503020204020204" charset="-122"/>
                          <a:cs typeface="+mn-cs"/>
                        </a:rPr>
                        <a:t>的先进技术长</a:t>
                      </a:r>
                      <a:r>
                        <a:rPr lang="en-US" altLang="zh-CN" sz="2000" b="1" kern="1200">
                          <a:solidFill>
                            <a:schemeClr val="tx1"/>
                          </a:solidFill>
                          <a:latin typeface="微软雅黑" panose="020B0503020204020204" charset="-122"/>
                          <a:ea typeface="微软雅黑" panose="020B0503020204020204" charset="-122"/>
                          <a:cs typeface="+mn-cs"/>
                        </a:rPr>
                        <a:t>"</a:t>
                      </a:r>
                      <a:r>
                        <a:rPr lang="zh-CN" altLang="en-US" sz="2000" b="1" kern="1200">
                          <a:solidFill>
                            <a:schemeClr val="tx1"/>
                          </a:solidFill>
                          <a:latin typeface="微软雅黑" panose="020B0503020204020204" charset="-122"/>
                          <a:ea typeface="微软雅黑" panose="020B0503020204020204" charset="-122"/>
                          <a:cs typeface="+mn-cs"/>
                        </a:rPr>
                        <a:t>处（</a:t>
                      </a:r>
                      <a:r>
                        <a:rPr lang="zh-CN" altLang="en-US" sz="2000" b="1" kern="1200">
                          <a:solidFill>
                            <a:srgbClr val="FF0000"/>
                          </a:solidFill>
                          <a:latin typeface="微软雅黑" panose="020B0503020204020204" charset="-122"/>
                          <a:ea typeface="微软雅黑" panose="020B0503020204020204" charset="-122"/>
                          <a:cs typeface="+mn-cs"/>
                        </a:rPr>
                        <a:t>主要指军事技术</a:t>
                      </a:r>
                      <a:r>
                        <a:rPr lang="zh-CN" altLang="en-US" sz="2000" b="1" kern="1200">
                          <a:solidFill>
                            <a:schemeClr val="tx1"/>
                          </a:solidFill>
                          <a:latin typeface="微软雅黑" panose="020B0503020204020204" charset="-122"/>
                          <a:ea typeface="微软雅黑" panose="020B0503020204020204" charset="-122"/>
                          <a:cs typeface="+mn-cs"/>
                        </a:rPr>
                        <a:t>）</a:t>
                      </a:r>
                      <a:r>
                        <a:rPr lang="en-US" altLang="zh-CN" sz="2000" b="1" kern="1200">
                          <a:solidFill>
                            <a:schemeClr val="tx1"/>
                          </a:solidFill>
                          <a:latin typeface="微软雅黑" panose="020B0503020204020204" charset="-122"/>
                          <a:ea typeface="微软雅黑" panose="020B0503020204020204" charset="-122"/>
                          <a:cs typeface="+mn-cs"/>
                        </a:rPr>
                        <a:t>,"</a:t>
                      </a:r>
                      <a:r>
                        <a:rPr lang="zh-CN" altLang="en-US" sz="2000" b="1" kern="1200">
                          <a:solidFill>
                            <a:schemeClr val="tx1"/>
                          </a:solidFill>
                          <a:latin typeface="微软雅黑" panose="020B0503020204020204" charset="-122"/>
                          <a:ea typeface="微软雅黑" panose="020B0503020204020204" charset="-122"/>
                          <a:cs typeface="+mn-cs"/>
                        </a:rPr>
                        <a:t>制夷</a:t>
                      </a:r>
                      <a:r>
                        <a:rPr lang="en-US" altLang="zh-CN" sz="2000" b="1" kern="1200">
                          <a:solidFill>
                            <a:schemeClr val="tx1"/>
                          </a:solidFill>
                          <a:latin typeface="微软雅黑" panose="020B0503020204020204" charset="-122"/>
                          <a:ea typeface="微软雅黑" panose="020B0503020204020204" charset="-122"/>
                          <a:cs typeface="+mn-cs"/>
                        </a:rPr>
                        <a:t>"</a:t>
                      </a:r>
                      <a:r>
                        <a:rPr lang="zh-CN" altLang="en-US" sz="2000" b="1" kern="1200">
                          <a:solidFill>
                            <a:schemeClr val="tx1"/>
                          </a:solidFill>
                          <a:latin typeface="微软雅黑" panose="020B0503020204020204" charset="-122"/>
                          <a:ea typeface="微软雅黑" panose="020B0503020204020204" charset="-122"/>
                          <a:cs typeface="+mn-cs"/>
                        </a:rPr>
                        <a:t>就是要</a:t>
                      </a:r>
                      <a:r>
                        <a:rPr lang="zh-CN" altLang="en-US" sz="2000" b="1" kern="1200">
                          <a:solidFill>
                            <a:srgbClr val="FF0000"/>
                          </a:solidFill>
                          <a:latin typeface="微软雅黑" panose="020B0503020204020204" charset="-122"/>
                          <a:ea typeface="微软雅黑" panose="020B0503020204020204" charset="-122"/>
                          <a:cs typeface="+mn-cs"/>
                        </a:rPr>
                        <a:t>抵抗西方的侵略</a:t>
                      </a:r>
                      <a:r>
                        <a:rPr lang="zh-CN" altLang="en-US" sz="2000" b="1" kern="1200">
                          <a:solidFill>
                            <a:schemeClr val="tx1"/>
                          </a:solidFill>
                          <a:latin typeface="微软雅黑" panose="020B0503020204020204" charset="-122"/>
                          <a:ea typeface="微软雅黑" panose="020B0503020204020204" charset="-122"/>
                          <a:cs typeface="+mn-cs"/>
                        </a:rPr>
                        <a:t>。该口号反映了先进的中国人学习西方，迈出近代中国学习西方的第一步，同时抵御侵略也有爱国性，但是该思想当时没有引起共鸣，没有付诸更多实践，没有涉及变革封建制度，仅仅</a:t>
                      </a:r>
                      <a:r>
                        <a:rPr lang="zh-CN" altLang="en-US" sz="2000" b="1" kern="1200">
                          <a:solidFill>
                            <a:srgbClr val="FF0000"/>
                          </a:solidFill>
                          <a:latin typeface="微软雅黑" panose="020B0503020204020204" charset="-122"/>
                          <a:ea typeface="微软雅黑" panose="020B0503020204020204" charset="-122"/>
                          <a:cs typeface="+mn-cs"/>
                        </a:rPr>
                        <a:t>停留在军事技术层面</a:t>
                      </a:r>
                      <a:r>
                        <a:rPr lang="zh-CN" altLang="en-US" sz="2000" b="1" kern="1200">
                          <a:solidFill>
                            <a:schemeClr val="tx1"/>
                          </a:solidFill>
                          <a:latin typeface="微软雅黑" panose="020B0503020204020204" charset="-122"/>
                          <a:ea typeface="微软雅黑" panose="020B0503020204020204" charset="-122"/>
                          <a:cs typeface="+mn-cs"/>
                        </a:rPr>
                        <a:t>，反映当时时代的局限性。 </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94579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中学为体西学为用 </a:t>
                      </a:r>
                      <a:endPar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“简称”中体西用”，</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是 </a:t>
                      </a:r>
                      <a:r>
                        <a:rPr lang="en-US" altLang="zh-CN"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 </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世纪 </a:t>
                      </a:r>
                      <a:r>
                        <a:rPr lang="en-US" altLang="zh-CN"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60-90 </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年代兴起的洋务运动的指导思想</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，其含义是在</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坚持中国传统封建制度</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、伦理道德的前提下，</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学习和使用西方的科学技术</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达到富国强兵维护封建统治的目的。中体西用没有认识到中西之间根本的制度差距。事实证明，仅仅只学习西方的器物而不从制度变革是不可能达到目的的。</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692432">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早期维新思想 </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伴随着中国民族资本主义的产生，</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从洋务派中逐渐分离出一部分人，形成了早期的维派</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，代表人物有</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冯桂芬、王韬、薛福成、郑观应</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等。早期维新思想形成于 </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19 </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世纪 </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70 </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年代至 </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90 </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年代前期，是对鸦片战争时期林则徐、魏源等政治思想的继承和发展，是一种早期资产阶级自由主义的时代思潮，它反映了当时新兴的民族资产阶级势力的各种要求，主张对中国的政治、经济、文化等各个方面作全方位的改革。他们大多是</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洋务运动的支持者，也主张学习西方的工商科技；同时也建议作政治制度改革，向往西方的议院民主政治</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。早期维新思想没有形成完整的理论，也没付诸行动，但为戊戌变法奠定了思想基础。</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81915"/>
          <a:ext cx="11953875" cy="6553200"/>
        </p:xfrm>
        <a:graphic>
          <a:graphicData uri="http://schemas.openxmlformats.org/drawingml/2006/table">
            <a:tbl>
              <a:tblPr firstRow="1" bandRow="1">
                <a:tableStyleId>{5C22544A-7EE6-4342-B048-85BDC9FD1C3A}</a:tableStyleId>
              </a:tblPr>
              <a:tblGrid>
                <a:gridCol w="1233488"/>
                <a:gridCol w="10720387"/>
              </a:tblGrid>
              <a:tr h="657415">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租界</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en-US" altLang="zh-CN" sz="1600" b="1" kern="1200">
                          <a:solidFill>
                            <a:srgbClr val="C00000"/>
                          </a:solidFill>
                          <a:latin typeface="微软雅黑" panose="020B0503020204020204" charset="-122"/>
                          <a:ea typeface="微软雅黑" panose="020B0503020204020204" charset="-122"/>
                          <a:cs typeface="+mn-cs"/>
                        </a:rPr>
                        <a:t>&amp;</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势力范围</a:t>
                      </a:r>
                      <a:r>
                        <a:rPr lang="en-US" altLang="zh-CN" sz="1600" b="1" kern="1200">
                          <a:solidFill>
                            <a:srgbClr val="C00000"/>
                          </a:solidFill>
                          <a:latin typeface="微软雅黑" panose="020B0503020204020204" charset="-122"/>
                          <a:ea typeface="微软雅黑" panose="020B0503020204020204" charset="-122"/>
                          <a:cs typeface="+mn-cs"/>
                        </a:rPr>
                        <a:t>&amp;</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租借地</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租界是帝国主义国家强迫半殖民地国家在其口岸或城市划出的作为外侨</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居留和经商</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的一定区域，成为“</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国中之国</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”，是列强侵略的据点。势力范围：是指帝国主义</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列强凭借军事、政治、经济力量控制殖民地或半殖民地国家的全部领土或部分领土</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，宣称它享有独占该地区的权力，不许其他国家染指。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租借地：是</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帝国主义国家在亚洲和拉丁美洲通过不平等条约取得的土地</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。租借土地的主权不转移，租借只在约定的期限内有效，在租借期内租方取得对领土的</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使用权</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门户开放</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en-US" altLang="zh-CN" sz="1600" b="1" kern="1200">
                          <a:solidFill>
                            <a:srgbClr val="FF0000"/>
                          </a:solidFill>
                          <a:latin typeface="微软雅黑" panose="020B0503020204020204" charset="-122"/>
                          <a:ea typeface="微软雅黑" panose="020B0503020204020204" charset="-122"/>
                          <a:cs typeface="+mn-cs"/>
                        </a:rPr>
                        <a:t>19 </a:t>
                      </a:r>
                      <a:r>
                        <a:rPr lang="zh-CN" altLang="en-US" sz="1600" b="1" kern="1200">
                          <a:solidFill>
                            <a:srgbClr val="FF0000"/>
                          </a:solidFill>
                          <a:latin typeface="微软雅黑" panose="020B0503020204020204" charset="-122"/>
                          <a:ea typeface="微软雅黑" panose="020B0503020204020204" charset="-122"/>
                          <a:cs typeface="+mn-cs"/>
                        </a:rPr>
                        <a:t>世纪末</a:t>
                      </a:r>
                      <a:r>
                        <a:rPr lang="zh-CN" altLang="en-US" sz="1600" b="1" kern="1200">
                          <a:solidFill>
                            <a:schemeClr val="tx1"/>
                          </a:solidFill>
                          <a:latin typeface="微软雅黑" panose="020B0503020204020204" charset="-122"/>
                          <a:ea typeface="微软雅黑" panose="020B0503020204020204" charset="-122"/>
                          <a:cs typeface="+mn-cs"/>
                        </a:rPr>
                        <a:t>，</a:t>
                      </a:r>
                      <a:r>
                        <a:rPr lang="zh-CN" altLang="en-US" sz="1600" b="1" kern="1200">
                          <a:solidFill>
                            <a:srgbClr val="FF0000"/>
                          </a:solidFill>
                          <a:latin typeface="微软雅黑" panose="020B0503020204020204" charset="-122"/>
                          <a:ea typeface="微软雅黑" panose="020B0503020204020204" charset="-122"/>
                          <a:cs typeface="+mn-cs"/>
                        </a:rPr>
                        <a:t>美国争夺在华利益</a:t>
                      </a:r>
                      <a:r>
                        <a:rPr lang="zh-CN" altLang="en-US" sz="1600" b="1" kern="1200">
                          <a:solidFill>
                            <a:schemeClr val="tx1"/>
                          </a:solidFill>
                          <a:latin typeface="微软雅黑" panose="020B0503020204020204" charset="-122"/>
                          <a:ea typeface="微软雅黑" panose="020B0503020204020204" charset="-122"/>
                          <a:cs typeface="+mn-cs"/>
                        </a:rPr>
                        <a:t>推行的外交政策。甲午战争后，列强掀起瓜分中国狂潮，严重损害了忙于美西战争、未能在中国占有一席之地的美国商业利益。</a:t>
                      </a:r>
                      <a:r>
                        <a:rPr lang="en-US" altLang="zh-CN" sz="1600" b="1" kern="1200">
                          <a:solidFill>
                            <a:schemeClr val="tx1"/>
                          </a:solidFill>
                          <a:latin typeface="微软雅黑" panose="020B0503020204020204" charset="-122"/>
                          <a:ea typeface="微软雅黑" panose="020B0503020204020204" charset="-122"/>
                          <a:cs typeface="+mn-cs"/>
                        </a:rPr>
                        <a:t>1899 </a:t>
                      </a:r>
                      <a:r>
                        <a:rPr lang="zh-CN" altLang="en-US" sz="1600" b="1" kern="1200">
                          <a:solidFill>
                            <a:schemeClr val="tx1"/>
                          </a:solidFill>
                          <a:latin typeface="微软雅黑" panose="020B0503020204020204" charset="-122"/>
                          <a:ea typeface="微软雅黑" panose="020B0503020204020204" charset="-122"/>
                          <a:cs typeface="+mn-cs"/>
                        </a:rPr>
                        <a:t>年美国向列强提出“承认列强在华势力范围的既得利益，同时要求开放势力范围，使美国也能从中利益均沾”。主要内容：在整个中国，列强都有进行贸易的权利。主要精神是</a:t>
                      </a:r>
                      <a:r>
                        <a:rPr lang="zh-CN" altLang="en-US" sz="1600" b="1" kern="1200">
                          <a:solidFill>
                            <a:srgbClr val="FF0000"/>
                          </a:solidFill>
                          <a:latin typeface="微软雅黑" panose="020B0503020204020204" charset="-122"/>
                          <a:ea typeface="微软雅黑" panose="020B0503020204020204" charset="-122"/>
                          <a:cs typeface="+mn-cs"/>
                        </a:rPr>
                        <a:t>利益均沾，机会平等</a:t>
                      </a:r>
                      <a:r>
                        <a:rPr lang="zh-CN" altLang="en-US" sz="1600" b="1" kern="1200">
                          <a:solidFill>
                            <a:schemeClr val="tx1"/>
                          </a:solidFill>
                          <a:latin typeface="微软雅黑" panose="020B0503020204020204" charset="-122"/>
                          <a:ea typeface="微软雅黑" panose="020B0503020204020204" charset="-122"/>
                          <a:cs typeface="+mn-cs"/>
                        </a:rPr>
                        <a:t>。影响：缓解了列强在华争夺的矛盾，</a:t>
                      </a:r>
                      <a:r>
                        <a:rPr lang="zh-CN" altLang="en-US" sz="1600" b="1" kern="1200">
                          <a:solidFill>
                            <a:srgbClr val="FF0000"/>
                          </a:solidFill>
                          <a:latin typeface="微软雅黑" panose="020B0503020204020204" charset="-122"/>
                          <a:ea typeface="微软雅黑" panose="020B0503020204020204" charset="-122"/>
                          <a:cs typeface="+mn-cs"/>
                        </a:rPr>
                        <a:t>形成了列强共同宰割中国</a:t>
                      </a:r>
                      <a:r>
                        <a:rPr lang="zh-CN" altLang="en-US" sz="1600" b="1" kern="1200">
                          <a:solidFill>
                            <a:schemeClr val="tx1"/>
                          </a:solidFill>
                          <a:latin typeface="微软雅黑" panose="020B0503020204020204" charset="-122"/>
                          <a:ea typeface="微软雅黑" panose="020B0503020204020204" charset="-122"/>
                          <a:cs typeface="+mn-cs"/>
                        </a:rPr>
                        <a:t>的局面。随着</a:t>
                      </a:r>
                      <a:r>
                        <a:rPr lang="zh-CN" altLang="en-US" sz="1600" b="1" kern="1200">
                          <a:solidFill>
                            <a:srgbClr val="FF0000"/>
                          </a:solidFill>
                          <a:latin typeface="微软雅黑" panose="020B0503020204020204" charset="-122"/>
                          <a:ea typeface="微软雅黑" panose="020B0503020204020204" charset="-122"/>
                          <a:cs typeface="+mn-cs"/>
                        </a:rPr>
                        <a:t>日本侵略东北建立满洲傀儡政权，该政策不复存在</a:t>
                      </a:r>
                      <a:r>
                        <a:rPr lang="zh-CN" altLang="en-US" sz="1600" b="1" kern="1200">
                          <a:solidFill>
                            <a:schemeClr val="tx1"/>
                          </a:solidFill>
                          <a:latin typeface="微软雅黑" panose="020B0503020204020204" charset="-122"/>
                          <a:ea typeface="微软雅黑" panose="020B0503020204020204" charset="-122"/>
                          <a:cs typeface="+mn-cs"/>
                        </a:rPr>
                        <a:t>。</a:t>
                      </a:r>
                      <a:endParaRPr lang="zh-CN" altLang="en-US" sz="16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商品输出</a:t>
                      </a:r>
                      <a:r>
                        <a:rPr lang="en-US" altLang="zh-CN" sz="1600" b="1" kern="1200">
                          <a:solidFill>
                            <a:srgbClr val="C00000"/>
                          </a:solidFill>
                          <a:latin typeface="微软雅黑" panose="020B0503020204020204" charset="-122"/>
                          <a:ea typeface="微软雅黑" panose="020B0503020204020204" charset="-122"/>
                          <a:cs typeface="+mn-cs"/>
                        </a:rPr>
                        <a:t>&amp;</a:t>
                      </a:r>
                      <a:endParaRPr lang="en-US" altLang="zh-CN" sz="16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资本输出</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600" b="1" kern="1200">
                          <a:solidFill>
                            <a:srgbClr val="FF0000"/>
                          </a:solidFill>
                          <a:latin typeface="微软雅黑" panose="020B0503020204020204" charset="-122"/>
                          <a:ea typeface="微软雅黑" panose="020B0503020204020204" charset="-122"/>
                          <a:cs typeface="+mn-cs"/>
                        </a:rPr>
                        <a:t>商品输出</a:t>
                      </a:r>
                      <a:r>
                        <a:rPr lang="zh-CN" altLang="en-US" sz="1600" b="1" kern="1200">
                          <a:solidFill>
                            <a:schemeClr val="tx1"/>
                          </a:solidFill>
                          <a:latin typeface="微软雅黑" panose="020B0503020204020204" charset="-122"/>
                          <a:ea typeface="微软雅黑" panose="020B0503020204020204" charset="-122"/>
                          <a:cs typeface="+mn-cs"/>
                        </a:rPr>
                        <a:t>：西方资本主义国家在</a:t>
                      </a:r>
                      <a:r>
                        <a:rPr lang="zh-CN" altLang="en-US" sz="1600" b="1" kern="1200">
                          <a:solidFill>
                            <a:srgbClr val="FF0000"/>
                          </a:solidFill>
                          <a:latin typeface="微软雅黑" panose="020B0503020204020204" charset="-122"/>
                          <a:ea typeface="微软雅黑" panose="020B0503020204020204" charset="-122"/>
                          <a:cs typeface="+mn-cs"/>
                        </a:rPr>
                        <a:t>工业革命后</a:t>
                      </a:r>
                      <a:r>
                        <a:rPr lang="zh-CN" altLang="en-US" sz="1600" b="1" kern="1200">
                          <a:solidFill>
                            <a:schemeClr val="tx1"/>
                          </a:solidFill>
                          <a:latin typeface="微软雅黑" panose="020B0503020204020204" charset="-122"/>
                          <a:ea typeface="微软雅黑" panose="020B0503020204020204" charset="-122"/>
                          <a:cs typeface="+mn-cs"/>
                        </a:rPr>
                        <a:t>的自由竞争阶段对亚非拉地区主要采取</a:t>
                      </a:r>
                      <a:r>
                        <a:rPr lang="zh-CN" altLang="en-US" sz="1600" b="1" kern="1200">
                          <a:solidFill>
                            <a:srgbClr val="FF0000"/>
                          </a:solidFill>
                          <a:latin typeface="微软雅黑" panose="020B0503020204020204" charset="-122"/>
                          <a:ea typeface="微软雅黑" panose="020B0503020204020204" charset="-122"/>
                          <a:cs typeface="+mn-cs"/>
                        </a:rPr>
                        <a:t>倾销工业品、掠夺工业原料</a:t>
                      </a:r>
                      <a:r>
                        <a:rPr lang="zh-CN" altLang="en-US" sz="1600" b="1" kern="1200">
                          <a:solidFill>
                            <a:schemeClr val="tx1"/>
                          </a:solidFill>
                          <a:latin typeface="微软雅黑" panose="020B0503020204020204" charset="-122"/>
                          <a:ea typeface="微软雅黑" panose="020B0503020204020204" charset="-122"/>
                          <a:cs typeface="+mn-cs"/>
                        </a:rPr>
                        <a:t>的方式，称为商品输出。</a:t>
                      </a:r>
                      <a:r>
                        <a:rPr lang="zh-CN" altLang="en-US" sz="1600" b="1" kern="1200">
                          <a:solidFill>
                            <a:srgbClr val="FF0000"/>
                          </a:solidFill>
                          <a:latin typeface="微软雅黑" panose="020B0503020204020204" charset="-122"/>
                          <a:ea typeface="微软雅黑" panose="020B0503020204020204" charset="-122"/>
                          <a:cs typeface="+mn-cs"/>
                        </a:rPr>
                        <a:t>资本输出</a:t>
                      </a:r>
                      <a:r>
                        <a:rPr lang="zh-CN" altLang="en-US" sz="1600" b="1" kern="1200">
                          <a:solidFill>
                            <a:schemeClr val="tx1"/>
                          </a:solidFill>
                          <a:latin typeface="微软雅黑" panose="020B0503020204020204" charset="-122"/>
                          <a:ea typeface="微软雅黑" panose="020B0503020204020204" charset="-122"/>
                          <a:cs typeface="+mn-cs"/>
                        </a:rPr>
                        <a:t>：进入</a:t>
                      </a:r>
                      <a:r>
                        <a:rPr lang="zh-CN" altLang="en-US" sz="1600" b="1" kern="1200">
                          <a:solidFill>
                            <a:srgbClr val="FF0000"/>
                          </a:solidFill>
                          <a:latin typeface="微软雅黑" panose="020B0503020204020204" charset="-122"/>
                          <a:ea typeface="微软雅黑" panose="020B0503020204020204" charset="-122"/>
                          <a:cs typeface="+mn-cs"/>
                        </a:rPr>
                        <a:t>帝国主义阶段</a:t>
                      </a:r>
                      <a:r>
                        <a:rPr lang="zh-CN" altLang="en-US" sz="1600" b="1" kern="1200">
                          <a:solidFill>
                            <a:schemeClr val="tx1"/>
                          </a:solidFill>
                          <a:latin typeface="微软雅黑" panose="020B0503020204020204" charset="-122"/>
                          <a:ea typeface="微软雅黑" panose="020B0503020204020204" charset="-122"/>
                          <a:cs typeface="+mn-cs"/>
                        </a:rPr>
                        <a:t>后，主要采取</a:t>
                      </a:r>
                      <a:r>
                        <a:rPr lang="zh-CN" altLang="en-US" sz="1600" b="1" kern="1200">
                          <a:solidFill>
                            <a:srgbClr val="FF0000"/>
                          </a:solidFill>
                          <a:latin typeface="微软雅黑" panose="020B0503020204020204" charset="-122"/>
                          <a:ea typeface="微软雅黑" panose="020B0503020204020204" charset="-122"/>
                          <a:cs typeface="+mn-cs"/>
                        </a:rPr>
                        <a:t>开设工厂、银行贷款、开采矿山、修筑铁路</a:t>
                      </a:r>
                      <a:r>
                        <a:rPr lang="zh-CN" altLang="en-US" sz="1600" b="1" kern="1200">
                          <a:solidFill>
                            <a:schemeClr val="tx1"/>
                          </a:solidFill>
                          <a:latin typeface="微软雅黑" panose="020B0503020204020204" charset="-122"/>
                          <a:ea typeface="微软雅黑" panose="020B0503020204020204" charset="-122"/>
                          <a:cs typeface="+mn-cs"/>
                        </a:rPr>
                        <a:t>等更高级的方式对亚非拉地区掠夺，称谓资本输出。在近代中国</a:t>
                      </a:r>
                      <a:r>
                        <a:rPr lang="zh-CN" altLang="en-US" sz="1600" b="1" kern="1200">
                          <a:solidFill>
                            <a:srgbClr val="FF0000"/>
                          </a:solidFill>
                          <a:latin typeface="微软雅黑" panose="020B0503020204020204" charset="-122"/>
                          <a:ea typeface="微软雅黑" panose="020B0503020204020204" charset="-122"/>
                          <a:cs typeface="+mn-cs"/>
                        </a:rPr>
                        <a:t>甲午战争以前</a:t>
                      </a:r>
                      <a:r>
                        <a:rPr lang="zh-CN" altLang="en-US" sz="1600" b="1" kern="1200">
                          <a:solidFill>
                            <a:schemeClr val="tx1"/>
                          </a:solidFill>
                          <a:latin typeface="微软雅黑" panose="020B0503020204020204" charset="-122"/>
                          <a:ea typeface="微软雅黑" panose="020B0503020204020204" charset="-122"/>
                          <a:cs typeface="+mn-cs"/>
                        </a:rPr>
                        <a:t>，西方列强</a:t>
                      </a:r>
                      <a:r>
                        <a:rPr lang="zh-CN" altLang="en-US" sz="1600" b="1" kern="1200">
                          <a:solidFill>
                            <a:srgbClr val="FF0000"/>
                          </a:solidFill>
                          <a:latin typeface="微软雅黑" panose="020B0503020204020204" charset="-122"/>
                          <a:ea typeface="微软雅黑" panose="020B0503020204020204" charset="-122"/>
                          <a:cs typeface="+mn-cs"/>
                        </a:rPr>
                        <a:t>主要采取商品输出</a:t>
                      </a:r>
                      <a:r>
                        <a:rPr lang="zh-CN" altLang="en-US" sz="1600" b="1" kern="1200">
                          <a:solidFill>
                            <a:schemeClr val="tx1"/>
                          </a:solidFill>
                          <a:latin typeface="微软雅黑" panose="020B0503020204020204" charset="-122"/>
                          <a:ea typeface="微软雅黑" panose="020B0503020204020204" charset="-122"/>
                          <a:cs typeface="+mn-cs"/>
                        </a:rPr>
                        <a:t>，</a:t>
                      </a:r>
                      <a:r>
                        <a:rPr lang="zh-CN" altLang="en-US" sz="1600" b="1" kern="1200">
                          <a:solidFill>
                            <a:schemeClr val="tx1"/>
                          </a:solidFill>
                          <a:highlight>
                            <a:srgbClr val="FFFF00"/>
                          </a:highlight>
                          <a:latin typeface="微软雅黑" panose="020B0503020204020204" charset="-122"/>
                          <a:ea typeface="微软雅黑" panose="020B0503020204020204" charset="-122"/>
                          <a:cs typeface="+mn-cs"/>
                        </a:rPr>
                        <a:t>也有资本输出</a:t>
                      </a:r>
                      <a:r>
                        <a:rPr lang="zh-CN" altLang="en-US" sz="1600" b="1" kern="1200">
                          <a:solidFill>
                            <a:schemeClr val="tx1"/>
                          </a:solidFill>
                          <a:latin typeface="微软雅黑" panose="020B0503020204020204" charset="-122"/>
                          <a:ea typeface="微软雅黑" panose="020B0503020204020204" charset="-122"/>
                          <a:cs typeface="+mn-cs"/>
                        </a:rPr>
                        <a:t>，</a:t>
                      </a:r>
                      <a:r>
                        <a:rPr lang="zh-CN" altLang="en-US" sz="1600" b="1" kern="1200">
                          <a:solidFill>
                            <a:srgbClr val="FF0000"/>
                          </a:solidFill>
                          <a:latin typeface="微软雅黑" panose="020B0503020204020204" charset="-122"/>
                          <a:ea typeface="微软雅黑" panose="020B0503020204020204" charset="-122"/>
                          <a:cs typeface="+mn-cs"/>
                        </a:rPr>
                        <a:t>甲午战争后主要采取资本输出</a:t>
                      </a:r>
                      <a:r>
                        <a:rPr lang="zh-CN" altLang="en-US" sz="1600" b="1" kern="1200">
                          <a:solidFill>
                            <a:schemeClr val="tx1"/>
                          </a:solidFill>
                          <a:latin typeface="微软雅黑" panose="020B0503020204020204" charset="-122"/>
                          <a:ea typeface="微软雅黑" panose="020B0503020204020204" charset="-122"/>
                          <a:cs typeface="+mn-cs"/>
                        </a:rPr>
                        <a:t>，也</a:t>
                      </a:r>
                      <a:r>
                        <a:rPr lang="zh-CN" altLang="en-US" sz="1600" b="1" kern="1200">
                          <a:solidFill>
                            <a:schemeClr val="tx1"/>
                          </a:solidFill>
                          <a:highlight>
                            <a:srgbClr val="FFFF00"/>
                          </a:highlight>
                          <a:latin typeface="微软雅黑" panose="020B0503020204020204" charset="-122"/>
                          <a:ea typeface="微软雅黑" panose="020B0503020204020204" charset="-122"/>
                          <a:cs typeface="+mn-cs"/>
                        </a:rPr>
                        <a:t>没放弃商品输出</a:t>
                      </a:r>
                      <a:r>
                        <a:rPr lang="zh-CN" altLang="en-US" sz="1600" b="1" kern="1200">
                          <a:solidFill>
                            <a:schemeClr val="tx1"/>
                          </a:solidFill>
                          <a:latin typeface="微软雅黑" panose="020B0503020204020204" charset="-122"/>
                          <a:ea typeface="微软雅黑" panose="020B0503020204020204" charset="-122"/>
                          <a:cs typeface="+mn-cs"/>
                        </a:rPr>
                        <a:t>。鸦片战争前，列强在通商口岸开办船坞和工厂，这是列强对华资本输出的开始，因此列强</a:t>
                      </a:r>
                      <a:r>
                        <a:rPr lang="zh-CN" altLang="en-US" sz="1600" b="1" kern="1200">
                          <a:solidFill>
                            <a:schemeClr val="tx1"/>
                          </a:solidFill>
                          <a:highlight>
                            <a:srgbClr val="FFFF00"/>
                          </a:highlight>
                          <a:latin typeface="微软雅黑" panose="020B0503020204020204" charset="-122"/>
                          <a:ea typeface="微软雅黑" panose="020B0503020204020204" charset="-122"/>
                          <a:cs typeface="+mn-cs"/>
                        </a:rPr>
                        <a:t>对华资本输出并非始于</a:t>
                      </a:r>
                      <a:r>
                        <a:rPr lang="en-US" altLang="zh-CN" sz="1600" b="1" kern="1200">
                          <a:solidFill>
                            <a:schemeClr val="tx1"/>
                          </a:solidFill>
                          <a:highlight>
                            <a:srgbClr val="FFFF00"/>
                          </a:highlight>
                          <a:latin typeface="微软雅黑" panose="020B0503020204020204" charset="-122"/>
                          <a:ea typeface="微软雅黑" panose="020B0503020204020204" charset="-122"/>
                          <a:cs typeface="+mn-cs"/>
                        </a:rPr>
                        <a:t>《</a:t>
                      </a:r>
                      <a:r>
                        <a:rPr lang="zh-CN" altLang="en-US" sz="1600" b="1" kern="1200">
                          <a:solidFill>
                            <a:schemeClr val="tx1"/>
                          </a:solidFill>
                          <a:highlight>
                            <a:srgbClr val="FFFF00"/>
                          </a:highlight>
                          <a:latin typeface="微软雅黑" panose="020B0503020204020204" charset="-122"/>
                          <a:ea typeface="微软雅黑" panose="020B0503020204020204" charset="-122"/>
                          <a:cs typeface="+mn-cs"/>
                        </a:rPr>
                        <a:t>马关条约</a:t>
                      </a:r>
                      <a:r>
                        <a:rPr lang="en-US" altLang="zh-CN" sz="1600" b="1" kern="1200">
                          <a:solidFill>
                            <a:schemeClr val="tx1"/>
                          </a:solidFill>
                          <a:highlight>
                            <a:srgbClr val="FFFF00"/>
                          </a:highlight>
                          <a:latin typeface="微软雅黑" panose="020B0503020204020204" charset="-122"/>
                          <a:ea typeface="微软雅黑" panose="020B0503020204020204" charset="-122"/>
                          <a:cs typeface="+mn-cs"/>
                        </a:rPr>
                        <a:t>》</a:t>
                      </a:r>
                      <a:r>
                        <a:rPr lang="zh-CN" altLang="en-US" sz="1600" b="1" kern="1200">
                          <a:solidFill>
                            <a:schemeClr val="tx1"/>
                          </a:solidFill>
                          <a:latin typeface="微软雅黑" panose="020B0503020204020204" charset="-122"/>
                          <a:ea typeface="微软雅黑" panose="020B0503020204020204" charset="-122"/>
                          <a:cs typeface="+mn-cs"/>
                        </a:rPr>
                        <a:t>。</a:t>
                      </a:r>
                      <a:endParaRPr lang="zh-CN" altLang="en-US" sz="16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近代工业</a:t>
                      </a:r>
                      <a:endParaRPr lang="en-US" altLang="zh-CN" sz="16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1600" b="1" kern="1200">
                          <a:solidFill>
                            <a:srgbClr val="C00000"/>
                          </a:solidFill>
                          <a:latin typeface="微软雅黑" panose="020B0503020204020204" charset="-122"/>
                          <a:ea typeface="微软雅黑" panose="020B0503020204020204" charset="-122"/>
                          <a:cs typeface="+mn-cs"/>
                        </a:rPr>
                        <a:t>&amp;</a:t>
                      </a:r>
                      <a:endParaRPr lang="en-US" altLang="zh-CN" sz="16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民族工业</a:t>
                      </a:r>
                      <a:endParaRPr lang="zh-CN" altLang="en-US" sz="16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600" b="1" kern="1200">
                          <a:solidFill>
                            <a:srgbClr val="FF0000"/>
                          </a:solidFill>
                          <a:latin typeface="微软雅黑" panose="020B0503020204020204" charset="-122"/>
                          <a:ea typeface="微软雅黑" panose="020B0503020204020204" charset="-122"/>
                          <a:cs typeface="+mn-cs"/>
                        </a:rPr>
                        <a:t>近代工业</a:t>
                      </a:r>
                      <a:r>
                        <a:rPr lang="zh-CN" altLang="en-US" sz="1600" b="1" kern="1200">
                          <a:solidFill>
                            <a:schemeClr val="tx1"/>
                          </a:solidFill>
                          <a:latin typeface="微软雅黑" panose="020B0503020204020204" charset="-122"/>
                          <a:ea typeface="微软雅黑" panose="020B0503020204020204" charset="-122"/>
                          <a:cs typeface="+mn-cs"/>
                        </a:rPr>
                        <a:t>一般指的是</a:t>
                      </a:r>
                      <a:r>
                        <a:rPr lang="zh-CN" altLang="en-US" sz="1600" b="1" kern="1200">
                          <a:solidFill>
                            <a:srgbClr val="FF0000"/>
                          </a:solidFill>
                          <a:latin typeface="微软雅黑" panose="020B0503020204020204" charset="-122"/>
                          <a:ea typeface="微软雅黑" panose="020B0503020204020204" charset="-122"/>
                          <a:cs typeface="+mn-cs"/>
                        </a:rPr>
                        <a:t>采用机器大生产、采用工厂制度和雇佣劳动的近代企业</a:t>
                      </a:r>
                      <a:r>
                        <a:rPr lang="zh-CN" altLang="en-US" sz="1600" b="1" kern="1200">
                          <a:solidFill>
                            <a:schemeClr val="tx1"/>
                          </a:solidFill>
                          <a:latin typeface="微软雅黑" panose="020B0503020204020204" charset="-122"/>
                          <a:ea typeface="微软雅黑" panose="020B0503020204020204" charset="-122"/>
                          <a:cs typeface="+mn-cs"/>
                        </a:rPr>
                        <a:t>。中国近代工业包括外资企业、洋务企业和民族工业。</a:t>
                      </a:r>
                      <a:endParaRPr lang="zh-CN" altLang="en-US" sz="1600" b="1" kern="1200">
                        <a:solidFill>
                          <a:schemeClr val="tx1"/>
                        </a:solidFill>
                        <a:latin typeface="微软雅黑" panose="020B0503020204020204" charset="-122"/>
                        <a:ea typeface="微软雅黑" panose="020B0503020204020204" charset="-122"/>
                        <a:cs typeface="+mn-cs"/>
                      </a:endParaRPr>
                    </a:p>
                    <a:p>
                      <a:r>
                        <a:rPr lang="zh-CN" altLang="en-US" sz="1600" b="1" kern="1200">
                          <a:solidFill>
                            <a:srgbClr val="FF0000"/>
                          </a:solidFill>
                          <a:latin typeface="微软雅黑" panose="020B0503020204020204" charset="-122"/>
                          <a:ea typeface="微软雅黑" panose="020B0503020204020204" charset="-122"/>
                          <a:cs typeface="+mn-cs"/>
                        </a:rPr>
                        <a:t>民族工业</a:t>
                      </a:r>
                      <a:r>
                        <a:rPr lang="zh-CN" altLang="en-US" sz="1600" b="1" kern="1200">
                          <a:solidFill>
                            <a:schemeClr val="tx1"/>
                          </a:solidFill>
                          <a:latin typeface="微软雅黑" panose="020B0503020204020204" charset="-122"/>
                          <a:ea typeface="微软雅黑" panose="020B0503020204020204" charset="-122"/>
                          <a:cs typeface="+mn-cs"/>
                        </a:rPr>
                        <a:t>有狭义和广义之分，</a:t>
                      </a:r>
                      <a:r>
                        <a:rPr lang="zh-CN" altLang="en-US" sz="1600" b="1" kern="1200">
                          <a:solidFill>
                            <a:srgbClr val="FF0000"/>
                          </a:solidFill>
                          <a:latin typeface="微软雅黑" panose="020B0503020204020204" charset="-122"/>
                          <a:ea typeface="微软雅黑" panose="020B0503020204020204" charset="-122"/>
                          <a:cs typeface="+mn-cs"/>
                        </a:rPr>
                        <a:t>广义上相较于外国资本主义而言，不分国营还是民营，包括由官方创办的企业（如洋务企业）和民间投资创办的企业</a:t>
                      </a:r>
                      <a:r>
                        <a:rPr lang="zh-CN" altLang="en-US" sz="1600" b="1" kern="1200">
                          <a:solidFill>
                            <a:schemeClr val="tx1"/>
                          </a:solidFill>
                          <a:latin typeface="微软雅黑" panose="020B0503020204020204" charset="-122"/>
                          <a:ea typeface="微软雅黑" panose="020B0503020204020204" charset="-122"/>
                          <a:cs typeface="+mn-cs"/>
                        </a:rPr>
                        <a:t>。</a:t>
                      </a:r>
                      <a:r>
                        <a:rPr lang="zh-CN" altLang="en-US" sz="1600" b="1" kern="1200">
                          <a:solidFill>
                            <a:srgbClr val="FF0000"/>
                          </a:solidFill>
                          <a:latin typeface="微软雅黑" panose="020B0503020204020204" charset="-122"/>
                          <a:ea typeface="微软雅黑" panose="020B0503020204020204" charset="-122"/>
                          <a:cs typeface="+mn-cs"/>
                        </a:rPr>
                        <a:t>狭义</a:t>
                      </a:r>
                      <a:r>
                        <a:rPr lang="zh-CN" altLang="en-US" sz="1600" b="1" kern="1200">
                          <a:solidFill>
                            <a:schemeClr val="tx1"/>
                          </a:solidFill>
                          <a:latin typeface="微软雅黑" panose="020B0503020204020204" charset="-122"/>
                          <a:ea typeface="微软雅黑" panose="020B0503020204020204" charset="-122"/>
                          <a:cs typeface="+mn-cs"/>
                        </a:rPr>
                        <a:t>指的是由民间投资创办的企业，即</a:t>
                      </a:r>
                      <a:r>
                        <a:rPr lang="zh-CN" altLang="en-US" sz="1600" b="1" kern="1200">
                          <a:solidFill>
                            <a:srgbClr val="FF0000"/>
                          </a:solidFill>
                          <a:latin typeface="微软雅黑" panose="020B0503020204020204" charset="-122"/>
                          <a:ea typeface="微软雅黑" panose="020B0503020204020204" charset="-122"/>
                          <a:cs typeface="+mn-cs"/>
                        </a:rPr>
                        <a:t>民族资本主义</a:t>
                      </a:r>
                      <a:r>
                        <a:rPr lang="zh-CN" altLang="en-US" sz="1600" b="1" kern="1200">
                          <a:solidFill>
                            <a:schemeClr val="tx1"/>
                          </a:solidFill>
                          <a:latin typeface="微软雅黑" panose="020B0503020204020204" charset="-122"/>
                          <a:ea typeface="微软雅黑" panose="020B0503020204020204" charset="-122"/>
                          <a:cs typeface="+mn-cs"/>
                        </a:rPr>
                        <a:t>经济（如广东继昌隆缫丝厂、上海发昌机器厂、天津贻来牟机器磨坊、大生纱厂等）</a:t>
                      </a:r>
                      <a:endParaRPr lang="zh-CN" altLang="en-US" sz="16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实业救国 </a:t>
                      </a:r>
                      <a:endParaRPr lang="zh-CN" altLang="en-US" sz="16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600" b="1" kern="1200">
                          <a:solidFill>
                            <a:schemeClr val="tx1"/>
                          </a:solidFill>
                          <a:latin typeface="微软雅黑" panose="020B0503020204020204" charset="-122"/>
                          <a:ea typeface="微软雅黑" panose="020B0503020204020204" charset="-122"/>
                          <a:cs typeface="+mn-cs"/>
                        </a:rPr>
                        <a:t>实业</a:t>
                      </a:r>
                      <a:r>
                        <a:rPr lang="zh-CN" altLang="en-US" sz="1600" b="1" kern="1200">
                          <a:solidFill>
                            <a:srgbClr val="FF0000"/>
                          </a:solidFill>
                          <a:latin typeface="微软雅黑" panose="020B0503020204020204" charset="-122"/>
                          <a:ea typeface="微软雅黑" panose="020B0503020204020204" charset="-122"/>
                          <a:cs typeface="+mn-cs"/>
                        </a:rPr>
                        <a:t>泛指农、工、商、交通</a:t>
                      </a:r>
                      <a:r>
                        <a:rPr lang="zh-CN" altLang="en-US" sz="1600" b="1" kern="1200">
                          <a:solidFill>
                            <a:schemeClr val="tx1"/>
                          </a:solidFill>
                          <a:latin typeface="微软雅黑" panose="020B0503020204020204" charset="-122"/>
                          <a:ea typeface="微软雅黑" panose="020B0503020204020204" charset="-122"/>
                          <a:cs typeface="+mn-cs"/>
                        </a:rPr>
                        <a:t>等。</a:t>
                      </a:r>
                      <a:r>
                        <a:rPr lang="en-US" altLang="zh-CN" sz="1600" b="1" kern="1200">
                          <a:solidFill>
                            <a:schemeClr val="tx1"/>
                          </a:solidFill>
                          <a:latin typeface="微软雅黑" panose="020B0503020204020204" charset="-122"/>
                          <a:ea typeface="微软雅黑" panose="020B0503020204020204" charset="-122"/>
                          <a:cs typeface="+mn-cs"/>
                        </a:rPr>
                        <a:t>19 </a:t>
                      </a:r>
                      <a:r>
                        <a:rPr lang="zh-CN" altLang="en-US" sz="1600" b="1" kern="1200">
                          <a:solidFill>
                            <a:schemeClr val="tx1"/>
                          </a:solidFill>
                          <a:latin typeface="微软雅黑" panose="020B0503020204020204" charset="-122"/>
                          <a:ea typeface="微软雅黑" panose="020B0503020204020204" charset="-122"/>
                          <a:cs typeface="+mn-cs"/>
                        </a:rPr>
                        <a:t>世纪末（</a:t>
                      </a:r>
                      <a:r>
                        <a:rPr lang="zh-CN" altLang="en-US" sz="1600" b="1" kern="1200">
                          <a:solidFill>
                            <a:srgbClr val="FF0000"/>
                          </a:solidFill>
                          <a:latin typeface="微软雅黑" panose="020B0503020204020204" charset="-122"/>
                          <a:ea typeface="微软雅黑" panose="020B0503020204020204" charset="-122"/>
                          <a:cs typeface="+mn-cs"/>
                        </a:rPr>
                        <a:t>甲午战后</a:t>
                      </a:r>
                      <a:r>
                        <a:rPr lang="zh-CN" altLang="en-US" sz="1600" b="1" kern="1200">
                          <a:solidFill>
                            <a:schemeClr val="tx1"/>
                          </a:solidFill>
                          <a:latin typeface="微软雅黑" panose="020B0503020204020204" charset="-122"/>
                          <a:ea typeface="微软雅黑" panose="020B0503020204020204" charset="-122"/>
                          <a:cs typeface="+mn-cs"/>
                        </a:rPr>
                        <a:t>），</a:t>
                      </a:r>
                      <a:r>
                        <a:rPr lang="zh-CN" altLang="en-US" sz="1600" b="1" kern="1200">
                          <a:solidFill>
                            <a:srgbClr val="FF0000"/>
                          </a:solidFill>
                          <a:latin typeface="微软雅黑" panose="020B0503020204020204" charset="-122"/>
                          <a:ea typeface="微软雅黑" panose="020B0503020204020204" charset="-122"/>
                          <a:cs typeface="+mn-cs"/>
                        </a:rPr>
                        <a:t>以张謇为代表</a:t>
                      </a:r>
                      <a:r>
                        <a:rPr lang="zh-CN" altLang="en-US" sz="1600" b="1" kern="1200">
                          <a:solidFill>
                            <a:schemeClr val="tx1"/>
                          </a:solidFill>
                          <a:latin typeface="微软雅黑" panose="020B0503020204020204" charset="-122"/>
                          <a:ea typeface="微软雅黑" panose="020B0503020204020204" charset="-122"/>
                          <a:cs typeface="+mn-cs"/>
                        </a:rPr>
                        <a:t>的部分先进</a:t>
                      </a:r>
                      <a:r>
                        <a:rPr lang="zh-CN" altLang="en-US" sz="1600" b="1" kern="1200">
                          <a:solidFill>
                            <a:srgbClr val="FF0000"/>
                          </a:solidFill>
                          <a:latin typeface="微软雅黑" panose="020B0503020204020204" charset="-122"/>
                          <a:ea typeface="微软雅黑" panose="020B0503020204020204" charset="-122"/>
                          <a:cs typeface="+mn-cs"/>
                        </a:rPr>
                        <a:t>中国人</a:t>
                      </a:r>
                      <a:r>
                        <a:rPr lang="zh-CN" altLang="en-US" sz="1600" b="1" kern="1200">
                          <a:solidFill>
                            <a:schemeClr val="tx1"/>
                          </a:solidFill>
                          <a:latin typeface="微软雅黑" panose="020B0503020204020204" charset="-122"/>
                          <a:ea typeface="微软雅黑" panose="020B0503020204020204" charset="-122"/>
                          <a:cs typeface="+mn-cs"/>
                        </a:rPr>
                        <a:t>主张大量</a:t>
                      </a:r>
                      <a:r>
                        <a:rPr lang="zh-CN" altLang="en-US" sz="1600" b="1" kern="1200">
                          <a:solidFill>
                            <a:srgbClr val="FF0000"/>
                          </a:solidFill>
                          <a:latin typeface="微软雅黑" panose="020B0503020204020204" charset="-122"/>
                          <a:ea typeface="微软雅黑" panose="020B0503020204020204" charset="-122"/>
                          <a:cs typeface="+mn-cs"/>
                        </a:rPr>
                        <a:t>兴办近代工厂和</a:t>
                      </a:r>
                      <a:r>
                        <a:rPr lang="zh-CN" altLang="en-US" sz="1600" b="1" kern="1200">
                          <a:solidFill>
                            <a:schemeClr val="tx1"/>
                          </a:solidFill>
                          <a:latin typeface="微软雅黑" panose="020B0503020204020204" charset="-122"/>
                          <a:ea typeface="微软雅黑" panose="020B0503020204020204" charset="-122"/>
                          <a:cs typeface="+mn-cs"/>
                        </a:rPr>
                        <a:t>实业，</a:t>
                      </a:r>
                      <a:r>
                        <a:rPr lang="zh-CN" altLang="en-US" sz="1600" b="1" kern="1200">
                          <a:solidFill>
                            <a:srgbClr val="FF0000"/>
                          </a:solidFill>
                          <a:latin typeface="微软雅黑" panose="020B0503020204020204" charset="-122"/>
                          <a:ea typeface="微软雅黑" panose="020B0503020204020204" charset="-122"/>
                          <a:cs typeface="+mn-cs"/>
                        </a:rPr>
                        <a:t>壮大发展资本主义</a:t>
                      </a:r>
                      <a:r>
                        <a:rPr lang="zh-CN" altLang="en-US" sz="1600" b="1" kern="1200">
                          <a:solidFill>
                            <a:schemeClr val="tx1"/>
                          </a:solidFill>
                          <a:latin typeface="微软雅黑" panose="020B0503020204020204" charset="-122"/>
                          <a:ea typeface="微软雅黑" panose="020B0503020204020204" charset="-122"/>
                          <a:cs typeface="+mn-cs"/>
                        </a:rPr>
                        <a:t>，积极与列强开展</a:t>
                      </a:r>
                      <a:r>
                        <a:rPr lang="zh-CN" altLang="en-US" sz="1600" b="1" kern="1200">
                          <a:solidFill>
                            <a:srgbClr val="FF0000"/>
                          </a:solidFill>
                          <a:latin typeface="微软雅黑" panose="020B0503020204020204" charset="-122"/>
                          <a:ea typeface="微软雅黑" panose="020B0503020204020204" charset="-122"/>
                          <a:cs typeface="+mn-cs"/>
                        </a:rPr>
                        <a:t>经济竞争</a:t>
                      </a:r>
                      <a:r>
                        <a:rPr lang="zh-CN" altLang="en-US" sz="1600" b="1" kern="1200">
                          <a:solidFill>
                            <a:schemeClr val="tx1"/>
                          </a:solidFill>
                          <a:latin typeface="微软雅黑" panose="020B0503020204020204" charset="-122"/>
                          <a:ea typeface="微软雅黑" panose="020B0503020204020204" charset="-122"/>
                          <a:cs typeface="+mn-cs"/>
                        </a:rPr>
                        <a:t>，以此实现救亡图存、国家独立富强的社会思潮。实业救国提出背景：甲午战争后，一部分开明官僚、地主和商人积极主张发展民族工业，挽救民族危机；</a:t>
                      </a:r>
                      <a:r>
                        <a:rPr lang="zh-CN" altLang="en-US" sz="1600" b="1" kern="1200">
                          <a:solidFill>
                            <a:srgbClr val="FF0000"/>
                          </a:solidFill>
                          <a:latin typeface="微软雅黑" panose="020B0503020204020204" charset="-122"/>
                          <a:ea typeface="微软雅黑" panose="020B0503020204020204" charset="-122"/>
                          <a:cs typeface="+mn-cs"/>
                        </a:rPr>
                        <a:t>甲午战争后，清政府放宽了对民间设厂的限制</a:t>
                      </a:r>
                      <a:r>
                        <a:rPr lang="zh-CN" altLang="en-US" sz="1600" b="1" kern="1200">
                          <a:solidFill>
                            <a:schemeClr val="tx1"/>
                          </a:solidFill>
                          <a:latin typeface="微软雅黑" panose="020B0503020204020204" charset="-122"/>
                          <a:ea typeface="微软雅黑" panose="020B0503020204020204" charset="-122"/>
                          <a:cs typeface="+mn-cs"/>
                        </a:rPr>
                        <a:t>；辛亥革命推翻了封建帝制，民族资产阶级大受鼓舞，把发展实业作为救国的重要方针。盛行于辛亥革命和五四运动前后。</a:t>
                      </a:r>
                      <a:endParaRPr lang="zh-CN" altLang="en-US" sz="16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266700" y="502920"/>
          <a:ext cx="11658599" cy="5852160"/>
        </p:xfrm>
        <a:graphic>
          <a:graphicData uri="http://schemas.openxmlformats.org/drawingml/2006/table">
            <a:tbl>
              <a:tblPr firstRow="1" bandRow="1">
                <a:tableStyleId>{5C22544A-7EE6-4342-B048-85BDC9FD1C3A}</a:tableStyleId>
              </a:tblPr>
              <a:tblGrid>
                <a:gridCol w="1203019"/>
                <a:gridCol w="10455580"/>
              </a:tblGrid>
              <a:tr h="550303">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东南互保</a:t>
                      </a:r>
                      <a:endPar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义和团运动和八国联军侵华</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期间，</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刘坤一、张之洞</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等东南各省督抚会同各国驻上海领事，制定</a:t>
                      </a:r>
                      <a:r>
                        <a:rPr lang="en-US" altLang="zh-CN"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东南互保章程</a:t>
                      </a:r>
                      <a:r>
                        <a:rPr lang="en-US" altLang="zh-CN"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。“东南互保”表现了东南地区当权的洋务派官员与西方列强合作抵制义和团的意向，它维护了列强在长江流域和华南的利益，破坏了东南各省人民反帝斗争的发展。</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使河北、山东以外的地区免受义和团与八国联军战乱的波及</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；同时亦使</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地方权力进一步扩张，中央的权力大为削减</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清末新政</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2000" b="1">
                          <a:solidFill>
                            <a:srgbClr val="FF0000"/>
                          </a:solidFill>
                          <a:latin typeface="微软雅黑" panose="020B0503020204020204" charset="-122"/>
                          <a:ea typeface="微软雅黑" panose="020B0503020204020204" charset="-122"/>
                          <a:cs typeface="华文新魏" panose="02010800040101010101" charset="-122"/>
                        </a:rPr>
                        <a:t>1901—1911 </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年</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，封建统治危机和民族危机空前严重，清政府进行的一场</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自救运动</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在军事、官制、法律、商业、教育和社会方面进行一系列系统性改革，采取奖励实业、创办新式学堂、派遣留学生和编练新军等措施，以挽救统治危机和民族危亡。改革没有取得太大进展，但“新政”一定程度上推动了中国社会的现代化（如</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废除科举，新式学堂，教育现代化；培养新军，军事现代化</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），也为辛亥革命的兴起提供了条件（如倡导商业，推动了民族资本主义的发展，资产阶级力量壮大；培养的</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新军逐渐成了清政府的掘墓人</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，成了民主革命的阵地）。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预备立宪</a:t>
                      </a:r>
                      <a:endPar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1906—1911 </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为预备实行君主立宪</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（实际上是借“立宪”之名，行封建专制之实）所采取的措施。</a:t>
                      </a:r>
                      <a:r>
                        <a:rPr lang="en-US" altLang="zh-CN"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1906 </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年，下诏“预备仿行宪政”；</a:t>
                      </a:r>
                      <a:r>
                        <a:rPr lang="en-US" altLang="zh-CN"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1908 </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年，颁布宪法大纲；</a:t>
                      </a:r>
                      <a:r>
                        <a:rPr lang="en-US" altLang="zh-CN"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1911</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，设责任内阁，</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最后产生的内阁以满蒙贵族为主，完全是皇族内阁</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。预备立宪导致</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部分立宪派倾向革命，加速了清王朝灭亡，客观上有利中国资本主义的发展和近代化。</a:t>
                      </a:r>
                      <a:endPar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立宪派</a:t>
                      </a:r>
                      <a:r>
                        <a:rPr lang="en-US" altLang="zh-CN"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&amp;</a:t>
                      </a:r>
                      <a:r>
                        <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革命派</a:t>
                      </a:r>
                      <a:endPar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立宪派</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是</a:t>
                      </a:r>
                      <a:r>
                        <a:rPr lang="en-US" altLang="zh-CN"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20 </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世纪初，随着“新政”和“预备立宪”而崛起的</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资产阶级上层及其政治代表所组成的政治派别</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，以张謇、梁启超等为代表，</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主张在中国实行宪政</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，既反对清朝统治，也</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反对革命</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，主张实行“君主立宪”。</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革命派</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即主张推翻清朝皇帝统治，</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实行民主共和</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lang="zh-CN" altLang="en-US" sz="2735" b="1" kern="0">
                <a:solidFill>
                  <a:prstClr val="white"/>
                </a:solidFill>
                <a:latin typeface="微软雅黑" panose="020B0503020204020204" charset="-122"/>
                <a:ea typeface="微软雅黑" panose="020B0503020204020204" charset="-122"/>
              </a:rPr>
              <a:t>九</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、民国前期（</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1912—1928</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626975"/>
          <a:ext cx="11867284" cy="6018658"/>
        </p:xfrm>
        <a:graphic>
          <a:graphicData uri="http://schemas.openxmlformats.org/drawingml/2006/table">
            <a:tbl>
              <a:tblPr firstRow="1" bandRow="1">
                <a:tableStyleId>{5C22544A-7EE6-4342-B048-85BDC9FD1C3A}</a:tableStyleId>
              </a:tblPr>
              <a:tblGrid>
                <a:gridCol w="944455"/>
                <a:gridCol w="807712"/>
                <a:gridCol w="10115117"/>
              </a:tblGrid>
              <a:tr h="640922">
                <a:tc>
                  <a:txBody>
                    <a:bodyPr wrap="square"/>
                    <a:lstStyle/>
                    <a:p>
                      <a:pPr algn="ctr" fontAlgn="auto">
                        <a:lnSpc>
                          <a:spcPct val="100000"/>
                        </a:lnSpc>
                        <a:buNone/>
                      </a:pPr>
                      <a:r>
                        <a:rPr lang="zh-CN" altLang="en-US" sz="22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2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00000"/>
                        </a:lnSpc>
                        <a:spcAft>
                          <a:spcPts val="600"/>
                        </a:spcAft>
                      </a:pPr>
                      <a:r>
                        <a:rPr lang="zh-CN" altLang="en-US" sz="2200" b="1">
                          <a:solidFill>
                            <a:srgbClr val="000000"/>
                          </a:solidFill>
                          <a:latin typeface="微软雅黑" panose="020B0503020204020204" charset="-122"/>
                          <a:ea typeface="微软雅黑" panose="020B0503020204020204" charset="-122"/>
                          <a:cs typeface="方正粗黑宋简繁" panose="02000000000000000000" charset="-122"/>
                          <a:sym typeface="+mn-ea"/>
                        </a:rPr>
                        <a:t>中华民国成立后社会经济、思想文化、社会风俗等方面发生新变化</a:t>
                      </a:r>
                      <a:r>
                        <a:rPr lang="en-US" altLang="zh-CN" sz="2200" b="1">
                          <a:solidFill>
                            <a:srgbClr val="000000"/>
                          </a:solidFill>
                          <a:latin typeface="微软雅黑" panose="020B0503020204020204" charset="-122"/>
                          <a:ea typeface="微软雅黑" panose="020B0503020204020204" charset="-122"/>
                          <a:cs typeface="方正粗黑宋简繁" panose="02000000000000000000" charset="-122"/>
                          <a:sym typeface="+mn-ea"/>
                        </a:rPr>
                        <a:t>,</a:t>
                      </a:r>
                      <a:r>
                        <a:rPr lang="zh-CN" altLang="en-US" sz="2200" b="1">
                          <a:solidFill>
                            <a:srgbClr val="000000"/>
                          </a:solidFill>
                          <a:latin typeface="微软雅黑" panose="020B0503020204020204" charset="-122"/>
                          <a:ea typeface="微软雅黑" panose="020B0503020204020204" charset="-122"/>
                          <a:cs typeface="方正粗黑宋简繁" panose="02000000000000000000" charset="-122"/>
                          <a:sym typeface="+mn-ea"/>
                        </a:rPr>
                        <a:t>并很快进入北洋军阀统治时期</a:t>
                      </a:r>
                      <a:endParaRPr lang="zh-CN" altLang="en-US" sz="22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3">
                  <a:txBody>
                    <a:bodyPr wrap="square"/>
                    <a:lstStyle/>
                    <a:p>
                      <a:pPr algn="ctr" fontAlgn="auto">
                        <a:lnSpc>
                          <a:spcPct val="100000"/>
                        </a:lnSpc>
                        <a:buClrTx/>
                        <a:buSzTx/>
                        <a:buFontTx/>
                        <a:buNone/>
                      </a:pPr>
                      <a:r>
                        <a:rPr lang="zh-CN" altLang="en-US" sz="22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2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200" b="1">
                          <a:solidFill>
                            <a:srgbClr val="C00000"/>
                          </a:solidFill>
                          <a:latin typeface="微软雅黑" panose="020B0503020204020204" charset="-122"/>
                          <a:ea typeface="微软雅黑" panose="020B0503020204020204" charset="-122"/>
                        </a:rPr>
                        <a:t>政治</a:t>
                      </a:r>
                      <a:endParaRPr lang="zh-CN" altLang="en-US" sz="22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10000"/>
                        </a:lnSpc>
                      </a:pPr>
                      <a:r>
                        <a:rPr lang="zh-CN" altLang="en-US" sz="2200" b="1">
                          <a:solidFill>
                            <a:schemeClr val="tx1"/>
                          </a:solidFill>
                          <a:latin typeface="微软雅黑" panose="020B0503020204020204" charset="-122"/>
                          <a:ea typeface="微软雅黑" panose="020B0503020204020204" charset="-122"/>
                          <a:cs typeface="微软雅黑" panose="020B0503020204020204" charset="-122"/>
                          <a:sym typeface="+mn-ea"/>
                        </a:rPr>
                        <a:t>清政府实行</a:t>
                      </a:r>
                      <a:r>
                        <a:rPr lang="zh-CN" altLang="en-US" sz="2200" b="1">
                          <a:solidFill>
                            <a:srgbClr val="FF0000"/>
                          </a:solidFill>
                          <a:latin typeface="微软雅黑" panose="020B0503020204020204" charset="-122"/>
                          <a:ea typeface="微软雅黑" panose="020B0503020204020204" charset="-122"/>
                          <a:cs typeface="微软雅黑" panose="020B0503020204020204" charset="-122"/>
                          <a:sym typeface="+mn-ea"/>
                        </a:rPr>
                        <a:t>新政</a:t>
                      </a:r>
                      <a:r>
                        <a:rPr lang="zh-CN" altLang="en-US" sz="2200" b="1">
                          <a:solidFill>
                            <a:schemeClr val="tx1"/>
                          </a:solidFill>
                          <a:latin typeface="微软雅黑" panose="020B0503020204020204" charset="-122"/>
                          <a:ea typeface="微软雅黑" panose="020B0503020204020204" charset="-122"/>
                          <a:cs typeface="微软雅黑" panose="020B0503020204020204" charset="-122"/>
                          <a:sym typeface="+mn-ea"/>
                        </a:rPr>
                        <a:t>和</a:t>
                      </a:r>
                      <a:r>
                        <a:rPr lang="zh-CN" altLang="en-US" sz="2200" b="1">
                          <a:solidFill>
                            <a:srgbClr val="FF0000"/>
                          </a:solidFill>
                          <a:latin typeface="微软雅黑" panose="020B0503020204020204" charset="-122"/>
                          <a:ea typeface="微软雅黑" panose="020B0503020204020204" charset="-122"/>
                          <a:cs typeface="微软雅黑" panose="020B0503020204020204" charset="-122"/>
                          <a:sym typeface="+mn-ea"/>
                        </a:rPr>
                        <a:t>预备立宪。</a:t>
                      </a:r>
                      <a:r>
                        <a:rPr lang="zh-CN" altLang="en-US" sz="2200" b="1">
                          <a:solidFill>
                            <a:schemeClr val="tx1"/>
                          </a:solidFill>
                          <a:latin typeface="微软雅黑" panose="020B0503020204020204" charset="-122"/>
                          <a:ea typeface="微软雅黑" panose="020B0503020204020204" charset="-122"/>
                          <a:cs typeface="微软雅黑" panose="020B0503020204020204" charset="-122"/>
                          <a:sym typeface="+mn-ea"/>
                        </a:rPr>
                        <a:t>资产阶级革命派发起</a:t>
                      </a:r>
                      <a:r>
                        <a:rPr lang="zh-CN" altLang="en-US" sz="2200" b="1">
                          <a:solidFill>
                            <a:srgbClr val="FF0000"/>
                          </a:solidFill>
                          <a:latin typeface="微软雅黑" panose="020B0503020204020204" charset="-122"/>
                          <a:ea typeface="微软雅黑" panose="020B0503020204020204" charset="-122"/>
                          <a:cs typeface="微软雅黑" panose="020B0503020204020204" charset="-122"/>
                          <a:sym typeface="+mn-ea"/>
                        </a:rPr>
                        <a:t>辛亥革命</a:t>
                      </a:r>
                      <a:r>
                        <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，虽推翻了封建君主专制，1912年1月1日建立了</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中华民国</a:t>
                      </a:r>
                      <a:r>
                        <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，但未改变中国的社会性质。</a:t>
                      </a:r>
                      <a:r>
                        <a:rPr lang="zh-CN" altLang="en-US" sz="2200" b="1">
                          <a:solidFill>
                            <a:schemeClr val="tx1"/>
                          </a:solidFill>
                          <a:latin typeface="微软雅黑" panose="020B0503020204020204" charset="-122"/>
                          <a:ea typeface="微软雅黑" panose="020B0503020204020204" charset="-122"/>
                          <a:cs typeface="微软雅黑" panose="020B0503020204020204" charset="-122"/>
                          <a:sym typeface="+mn-ea"/>
                        </a:rPr>
                        <a:t>袁世凯窃取革命胜利果实，</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北洋军阀</a:t>
                      </a:r>
                      <a:r>
                        <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统治黑暗，对内专制独裁，对外投靠帝国主义，孙中山等人又进行了一系列的斗争。</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五四运动</a:t>
                      </a:r>
                      <a:r>
                        <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唤醒民众，中国进入新民主主义革命时期；</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中国共产党</a:t>
                      </a:r>
                      <a:r>
                        <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的诞生，指明了中国革命的方向。第一次国共合作的实现，促成</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国民革命</a:t>
                      </a:r>
                      <a:r>
                        <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高潮的到来。</a:t>
                      </a:r>
                      <a:endPar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200" b="1">
                          <a:solidFill>
                            <a:srgbClr val="C00000"/>
                          </a:solidFill>
                          <a:latin typeface="微软雅黑" panose="020B0503020204020204" charset="-122"/>
                          <a:ea typeface="微软雅黑" panose="020B0503020204020204" charset="-122"/>
                        </a:rPr>
                        <a:t>经济</a:t>
                      </a:r>
                      <a:endParaRPr lang="zh-CN" altLang="en-US" sz="22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10000"/>
                        </a:lnSpc>
                      </a:pPr>
                      <a:r>
                        <a:rPr altLang="en-US"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辛亥革命后，政府推行一系列经济政策，促进民族工业发展，欧洲列强忙于战争，暂时放松了对华经济侵略，民族工业出现“</a:t>
                      </a:r>
                      <a:r>
                        <a:rPr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短暂的春天</a:t>
                      </a:r>
                      <a:r>
                        <a:rPr altLang="en-US"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”；第一次世界大战后，列强卷土重来，经济命崛起时期迅速陷入萧条；</a:t>
                      </a:r>
                      <a:endPar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Arial" panose="020B0604020202020204"/>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200" b="1">
                          <a:solidFill>
                            <a:srgbClr val="C00000"/>
                          </a:solidFill>
                          <a:latin typeface="微软雅黑" panose="020B0503020204020204" charset="-122"/>
                          <a:ea typeface="微软雅黑" panose="020B0503020204020204" charset="-122"/>
                        </a:rPr>
                        <a:t>文化</a:t>
                      </a:r>
                      <a:endParaRPr lang="zh-CN" altLang="en-US" sz="22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ts val="2540"/>
                        </a:lnSpc>
                      </a:pPr>
                      <a:r>
                        <a:rPr lang="zh-CN" altLang="en-US"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辛亥革命使</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民主共和</a:t>
                      </a:r>
                      <a:r>
                        <a:rPr lang="zh-CN" altLang="en-US"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理念传播，1915 年开展的</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新文化运动</a:t>
                      </a:r>
                      <a:r>
                        <a:rPr lang="zh-CN" altLang="en-US"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高举民主与科学的旗帜，促进了中国的思想解放。</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马克思主义</a:t>
                      </a:r>
                      <a:r>
                        <a:rPr lang="zh-CN" altLang="en-US"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广泛传播，为中国共产党成立做了思想上的准备孙中山提出</a:t>
                      </a:r>
                      <a:r>
                        <a:rPr lang="zh-CN" altLang="en-US"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新三民主义</a:t>
                      </a:r>
                      <a:r>
                        <a:rPr lang="zh-CN" altLang="en-US"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思想，成为国共合作的政治基础。</a:t>
                      </a:r>
                      <a:endPar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a:txBody>
                    <a:bodyPr wrap="square"/>
                    <a:lstStyle/>
                    <a:p>
                      <a:pPr algn="ctr" fontAlgn="auto">
                        <a:lnSpc>
                          <a:spcPct val="100000"/>
                        </a:lnSpc>
                        <a:buClrTx/>
                        <a:buSzTx/>
                        <a:buFontTx/>
                        <a:buNone/>
                      </a:pPr>
                      <a:endParaRPr lang="zh-CN" altLang="en-US" sz="22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200" b="1">
                          <a:solidFill>
                            <a:srgbClr val="C00000"/>
                          </a:solidFill>
                          <a:latin typeface="微软雅黑" panose="020B0503020204020204" charset="-122"/>
                          <a:ea typeface="微软雅黑" panose="020B0503020204020204" charset="-122"/>
                        </a:rPr>
                        <a:t>对外</a:t>
                      </a:r>
                      <a:endParaRPr lang="zh-CN" altLang="en-US" sz="22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lvl="0" indent="0" algn="just" fontAlgn="auto">
                        <a:lnSpc>
                          <a:spcPct val="100000"/>
                        </a:lnSpc>
                        <a:buNone/>
                      </a:pPr>
                      <a:r>
                        <a:rPr lang="zh-CN"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除旧布新、移风易俗。改用阳历、剪发辫、易服饰、废止缠足等,社会生活出现</a:t>
                      </a:r>
                      <a:r>
                        <a:rPr lang="zh-CN" sz="2200" b="1">
                          <a:solidFill>
                            <a:srgbClr val="FF0000"/>
                          </a:solidFill>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新气象</a:t>
                      </a:r>
                      <a:r>
                        <a:rPr lang="zh-CN" sz="2200" b="1">
                          <a:highlight>
                            <a:srgbClr val="000000">
                              <a:alpha val="0"/>
                            </a:srgbClr>
                          </a:highlight>
                          <a:latin typeface="微软雅黑" panose="020B0503020204020204" charset="-122"/>
                          <a:ea typeface="微软雅黑" panose="020B0503020204020204" charset="-122"/>
                          <a:cs typeface="微软雅黑" panose="020B0503020204020204" charset="-122"/>
                          <a:sym typeface="+mn-ea"/>
                        </a:rPr>
                        <a:t>。</a:t>
                      </a:r>
                      <a:endParaRPr lang="zh-CN" altLang="en-US" sz="2200" b="1">
                        <a:solidFill>
                          <a:schemeClr val="tx1"/>
                        </a:solidFill>
                        <a:highlight>
                          <a:srgbClr val="000000">
                            <a:alpha val="0"/>
                          </a:srgbClr>
                        </a:highlight>
                        <a:latin typeface="微软雅黑" panose="020B0503020204020204" charset="-122"/>
                        <a:ea typeface="微软雅黑" panose="020B0503020204020204" charset="-122"/>
                        <a:cs typeface="微软雅黑" panose="020B0503020204020204" charset="-122"/>
                        <a:sym typeface="Arial" panose="020B0604020202020204"/>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389226"/>
          <a:ext cx="11953875" cy="5669280"/>
        </p:xfrm>
        <a:graphic>
          <a:graphicData uri="http://schemas.openxmlformats.org/drawingml/2006/table">
            <a:tbl>
              <a:tblPr firstRow="1" bandRow="1">
                <a:tableStyleId>{5C22544A-7EE6-4342-B048-85BDC9FD1C3A}</a:tableStyleId>
              </a:tblPr>
              <a:tblGrid>
                <a:gridCol w="1233488"/>
                <a:gridCol w="10720387"/>
              </a:tblGrid>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保路运动 </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800" b="1" kern="1200">
                          <a:solidFill>
                            <a:schemeClr val="tx1"/>
                          </a:solidFill>
                          <a:latin typeface="微软雅黑" panose="020B0503020204020204" charset="-122"/>
                          <a:ea typeface="微软雅黑" panose="020B0503020204020204" charset="-122"/>
                          <a:cs typeface="+mn-cs"/>
                        </a:rPr>
                        <a:t>是</a:t>
                      </a:r>
                      <a:r>
                        <a:rPr lang="zh-CN" altLang="en-US" sz="1800" b="1" kern="1200">
                          <a:solidFill>
                            <a:srgbClr val="FF0000"/>
                          </a:solidFill>
                          <a:latin typeface="微软雅黑" panose="020B0503020204020204" charset="-122"/>
                          <a:ea typeface="微软雅黑" panose="020B0503020204020204" charset="-122"/>
                          <a:cs typeface="+mn-cs"/>
                        </a:rPr>
                        <a:t>清朝末期四川、湖北、湖南、广东等省反对清政府</a:t>
                      </a:r>
                      <a:r>
                        <a:rPr lang="zh-CN" altLang="en-US" sz="1800" b="1" kern="1200">
                          <a:solidFill>
                            <a:schemeClr val="tx1"/>
                          </a:solidFill>
                          <a:latin typeface="微软雅黑" panose="020B0503020204020204" charset="-122"/>
                          <a:ea typeface="微软雅黑" panose="020B0503020204020204" charset="-122"/>
                          <a:cs typeface="+mn-cs"/>
                        </a:rPr>
                        <a:t>将地方准备兴建的川汉</a:t>
                      </a:r>
                      <a:r>
                        <a:rPr lang="zh-CN" altLang="en-US" sz="1800" b="1" kern="1200">
                          <a:solidFill>
                            <a:srgbClr val="FF0000"/>
                          </a:solidFill>
                          <a:latin typeface="微软雅黑" panose="020B0503020204020204" charset="-122"/>
                          <a:ea typeface="微软雅黑" panose="020B0503020204020204" charset="-122"/>
                          <a:cs typeface="+mn-cs"/>
                        </a:rPr>
                        <a:t>铁路</a:t>
                      </a:r>
                      <a:r>
                        <a:rPr lang="zh-CN" altLang="en-US" sz="1800" b="1" kern="1200">
                          <a:solidFill>
                            <a:schemeClr val="tx1"/>
                          </a:solidFill>
                          <a:latin typeface="微软雅黑" panose="020B0503020204020204" charset="-122"/>
                          <a:ea typeface="微软雅黑" panose="020B0503020204020204" charset="-122"/>
                          <a:cs typeface="+mn-cs"/>
                        </a:rPr>
                        <a:t>、粤汉铁路</a:t>
                      </a:r>
                      <a:r>
                        <a:rPr lang="zh-CN" altLang="en-US" sz="1800" b="1" kern="1200">
                          <a:solidFill>
                            <a:srgbClr val="FF0000"/>
                          </a:solidFill>
                          <a:latin typeface="微软雅黑" panose="020B0503020204020204" charset="-122"/>
                          <a:ea typeface="微软雅黑" panose="020B0503020204020204" charset="-122"/>
                          <a:cs typeface="+mn-cs"/>
                        </a:rPr>
                        <a:t>进行国有化而发生的运动</a:t>
                      </a:r>
                      <a:r>
                        <a:rPr lang="zh-CN" altLang="en-US" sz="1800" b="1" kern="1200">
                          <a:solidFill>
                            <a:schemeClr val="tx1"/>
                          </a:solidFill>
                          <a:latin typeface="微软雅黑" panose="020B0503020204020204" charset="-122"/>
                          <a:ea typeface="微软雅黑" panose="020B0503020204020204" charset="-122"/>
                          <a:cs typeface="+mn-cs"/>
                        </a:rPr>
                        <a:t>，其中四川省的运动最为激烈。此次运动沉重地打击了清王朝及帝国主义在中国的统治，极大地鼓舞了资产阶级革命党人的斗志，</a:t>
                      </a:r>
                      <a:r>
                        <a:rPr lang="zh-CN" altLang="en-US" sz="1800" b="1" kern="1200">
                          <a:solidFill>
                            <a:srgbClr val="FF0000"/>
                          </a:solidFill>
                          <a:latin typeface="微软雅黑" panose="020B0503020204020204" charset="-122"/>
                          <a:ea typeface="微软雅黑" panose="020B0503020204020204" charset="-122"/>
                          <a:cs typeface="+mn-cs"/>
                        </a:rPr>
                        <a:t>直接导致了辛亥革命的总爆发</a:t>
                      </a:r>
                      <a:r>
                        <a:rPr lang="zh-CN" altLang="en-US" sz="1800" b="1" kern="1200">
                          <a:solidFill>
                            <a:schemeClr val="tx1"/>
                          </a:solidFill>
                          <a:latin typeface="微软雅黑" panose="020B0503020204020204" charset="-122"/>
                          <a:ea typeface="微软雅黑" panose="020B0503020204020204" charset="-122"/>
                          <a:cs typeface="+mn-cs"/>
                        </a:rPr>
                        <a:t>，为中国资产阶级民主革命立下了不朽的功绩。 </a:t>
                      </a:r>
                      <a:endParaRPr lang="zh-CN" altLang="en-US"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183464">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US" altLang="zh-CN"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a:t>
                      </a:r>
                      <a:r>
                        <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中华民国临时约法</a:t>
                      </a:r>
                      <a:r>
                        <a:rPr lang="en-US" altLang="zh-CN"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 </a:t>
                      </a:r>
                      <a:endParaRPr lang="en-US" altLang="zh-CN"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1912 </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 </a:t>
                      </a: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3 </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月为了</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限制袁世凯独裁</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维护共和制度</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，孙中山颁布此法案。约法规定强调</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主权在民</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、否定君主专制；规定</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自由平等</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原则，否定封建等级；体现立法、行政、司法</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三权分立</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；实行</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责任内阁</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制。这是中国第一部资产阶级宪法，从法律上宣告君主专制制度的灭亡和民主共和政体的确立，是近代中国民主化的一座里程碑，也是辛亥革命的最主要成果。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北洋军阀</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1800" b="1" kern="1200">
                          <a:solidFill>
                            <a:srgbClr val="C00000"/>
                          </a:solidFill>
                          <a:latin typeface="微软雅黑" panose="020B0503020204020204" charset="-122"/>
                          <a:ea typeface="微软雅黑" panose="020B0503020204020204" charset="-122"/>
                          <a:cs typeface="+mn-cs"/>
                        </a:rPr>
                        <a:t>(1912</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1800" b="1" kern="1200">
                          <a:solidFill>
                            <a:srgbClr val="C00000"/>
                          </a:solidFill>
                          <a:latin typeface="微软雅黑" panose="020B0503020204020204" charset="-122"/>
                          <a:ea typeface="微软雅黑" panose="020B0503020204020204" charset="-122"/>
                          <a:cs typeface="+mn-cs"/>
                        </a:rPr>
                        <a:t>-1928)</a:t>
                      </a:r>
                      <a:endParaRPr lang="zh-CN" altLang="en-US"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指伴随</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袁世凯的崛起而发展起来的军事政治集团</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。袁世凯任大总统后，势力不断扩张，形成控制中央与地方政权的北洋军事政治集团，这一时期的政府也被称为“北洋政府”。</a:t>
                      </a:r>
                      <a:r>
                        <a:rPr lang="en-US" altLang="zh-CN" sz="1800" b="1">
                          <a:solidFill>
                            <a:srgbClr val="FF0000"/>
                          </a:solidFill>
                          <a:latin typeface="微软雅黑" panose="020B0503020204020204" charset="-122"/>
                          <a:ea typeface="微软雅黑" panose="020B0503020204020204" charset="-122"/>
                          <a:cs typeface="华文新魏" panose="02010800040101010101" charset="-122"/>
                        </a:rPr>
                        <a:t>1916 </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年袁世凯死后</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，北洋军阀中无人有足够能力统驭整个北洋派，内部的派系纷争，很快</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演化为军阀混战与割据</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的局面，主要形成直系、皖系、奉系等三大派系。各军凭借手中掌握的军队，先后爆发直皖、直奉战争。此一时期的北洋政府也先后由不同的军阀控制。</a:t>
                      </a:r>
                      <a:r>
                        <a:rPr lang="en-US" altLang="zh-CN" sz="1800" b="1">
                          <a:solidFill>
                            <a:schemeClr val="tx1"/>
                          </a:solidFill>
                          <a:latin typeface="微软雅黑" panose="020B0503020204020204" charset="-122"/>
                          <a:ea typeface="微软雅黑" panose="020B0503020204020204" charset="-122"/>
                          <a:cs typeface="华文新魏" panose="02010800040101010101" charset="-122"/>
                        </a:rPr>
                        <a:t>1926 </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年国民革命军在广州誓师北伐，揭开了反对北洋军的战争。</a:t>
                      </a:r>
                      <a:r>
                        <a:rPr lang="en-US" altLang="zh-CN" sz="1800" b="1">
                          <a:solidFill>
                            <a:srgbClr val="FF0000"/>
                          </a:solidFill>
                          <a:latin typeface="微软雅黑" panose="020B0503020204020204" charset="-122"/>
                          <a:ea typeface="微软雅黑" panose="020B0503020204020204" charset="-122"/>
                          <a:cs typeface="华文新魏" panose="02010800040101010101" charset="-122"/>
                        </a:rPr>
                        <a:t>1928 </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年北伐完成</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，彻底消灭了北洋军的势力，</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南京国民政府的统治也扩展到全国。 </a:t>
                      </a:r>
                      <a:endParaRPr lang="zh-CN" altLang="en-US" sz="1800" b="1">
                        <a:solidFill>
                          <a:srgbClr val="FF0000"/>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1172034">
                <a:tc>
                  <a:txBody>
                    <a:bodyPr wrap="square"/>
                    <a:lstStyle/>
                    <a:p>
                      <a:pPr marL="0" algn="ctr" defTabSz="914400" rtl="0" eaLnBrk="1" latinLnBrk="0" hangingPunct="1"/>
                      <a:r>
                        <a:rPr lang="en-US" altLang="zh-CN" sz="1600" b="1" kern="1200">
                          <a:solidFill>
                            <a:srgbClr val="C00000"/>
                          </a:solidFill>
                          <a:latin typeface="微软雅黑" panose="020B0503020204020204" charset="-122"/>
                          <a:ea typeface="微软雅黑" panose="020B0503020204020204" charset="-122"/>
                          <a:cs typeface="+mn-cs"/>
                        </a:rPr>
                        <a:t>《</a:t>
                      </a:r>
                      <a:r>
                        <a:rPr lang="zh-CN" altLang="en-US" sz="1600" b="1" kern="1200">
                          <a:solidFill>
                            <a:srgbClr val="C00000"/>
                          </a:solidFill>
                          <a:latin typeface="微软雅黑" panose="020B0503020204020204" charset="-122"/>
                          <a:ea typeface="微软雅黑" panose="020B0503020204020204" charset="-122"/>
                          <a:cs typeface="+mn-cs"/>
                        </a:rPr>
                        <a:t>二十一条</a:t>
                      </a:r>
                      <a:r>
                        <a:rPr lang="en-US" altLang="zh-CN" sz="1600" b="1" kern="1200">
                          <a:solidFill>
                            <a:srgbClr val="C00000"/>
                          </a:solidFill>
                          <a:latin typeface="微软雅黑" panose="020B0503020204020204" charset="-122"/>
                          <a:ea typeface="微软雅黑" panose="020B0503020204020204" charset="-122"/>
                          <a:cs typeface="+mn-cs"/>
                        </a:rPr>
                        <a:t>》 </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一战期间日本强迫袁世凯签订的卖国条约</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。一战爆发后，日本以支持袁世凯称帝为交换条件，于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1915</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年向袁世凯秘密提出灭亡中国的“二十一条”。主要内容为：中国承认日本接管德国在山东所享有的一切权利；中国延长日本租借旅顺、大连及南满、安奉两铁路的期限为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99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中国沿海港湾及岛屿，不得租借或割让给他国；中国中央政府须聘用日本人为政治、军事、财政等顾问等等。日本提出“二十一条”的目的是要变中国为其独占殖民地，企图把中国的领土、政治、军事及财政等都置于日本的控制之下， 袁世凯于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5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9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日接受了除第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5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号外的全部要求，这就是“</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五九国耻</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”。由于全国人民的坚决反对。“</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二十一条”最终未能付诸实行</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十、新民主主义革命崛起时期（</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1919—1927</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876356"/>
          <a:ext cx="11867284" cy="4600710"/>
        </p:xfrm>
        <a:graphic>
          <a:graphicData uri="http://schemas.openxmlformats.org/drawingml/2006/table">
            <a:tbl>
              <a:tblPr firstRow="1" bandRow="1">
                <a:tableStyleId>{5C22544A-7EE6-4342-B048-85BDC9FD1C3A}</a:tableStyleId>
              </a:tblPr>
              <a:tblGrid>
                <a:gridCol w="944455"/>
                <a:gridCol w="807712"/>
                <a:gridCol w="10115117"/>
              </a:tblGrid>
              <a:tr h="640922">
                <a:tc>
                  <a:txBody>
                    <a:bodyPr wrap="square"/>
                    <a:lstStyle/>
                    <a:p>
                      <a:pPr algn="ctr" fontAlgn="auto">
                        <a:lnSpc>
                          <a:spcPct val="100000"/>
                        </a:lnSpc>
                        <a:buNone/>
                      </a:pPr>
                      <a:r>
                        <a:rPr lang="zh-CN" altLang="en-US" sz="24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0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中华民国成立后社会经济、思想文化、社会风俗等方面发生新变化</a:t>
                      </a:r>
                      <a:r>
                        <a:rPr lang="en-US" alt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rPr>
                        <a:t>,</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并很快进入北洋军阀统治时期</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3">
                  <a:txBody>
                    <a:bodyPr wrap="square"/>
                    <a:lstStyle/>
                    <a:p>
                      <a:pPr algn="ctr" fontAlgn="auto">
                        <a:lnSpc>
                          <a:spcPct val="10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en-US" altLang="zh-CN" sz="2400" b="1">
                          <a:solidFill>
                            <a:schemeClr val="tx1"/>
                          </a:solidFill>
                          <a:latin typeface="微软雅黑" panose="020B0503020204020204" charset="-122"/>
                          <a:ea typeface="微软雅黑" panose="020B0503020204020204" charset="-122"/>
                          <a:cs typeface="微软雅黑" panose="020B0503020204020204" charset="-122"/>
                          <a:sym typeface="+mn-ea"/>
                        </a:rPr>
                        <a:t>1</a:t>
                      </a:r>
                      <a:r>
                        <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五四运动</a:t>
                      </a:r>
                      <a:r>
                        <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rPr>
                        <a:t>：是中国新民主主义革命开端；</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a:solidFill>
                            <a:schemeClr val="tx1"/>
                          </a:solidFill>
                          <a:latin typeface="微软雅黑" panose="020B0503020204020204" charset="-122"/>
                          <a:ea typeface="微软雅黑" panose="020B0503020204020204" charset="-122"/>
                          <a:cs typeface="微软雅黑" panose="020B0503020204020204" charset="-122"/>
                          <a:sym typeface="+mn-ea"/>
                        </a:rPr>
                        <a:t>2</a:t>
                      </a:r>
                      <a:r>
                        <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中国共产党诞生</a:t>
                      </a:r>
                      <a:r>
                        <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rPr>
                        <a:t>：使中国革命面貌焕然一新；</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a:solidFill>
                            <a:schemeClr val="tx1"/>
                          </a:solidFill>
                          <a:latin typeface="微软雅黑" panose="020B0503020204020204" charset="-122"/>
                          <a:ea typeface="微软雅黑" panose="020B0503020204020204" charset="-122"/>
                          <a:cs typeface="微软雅黑" panose="020B0503020204020204" charset="-122"/>
                          <a:sym typeface="+mn-ea"/>
                        </a:rPr>
                        <a:t>3</a:t>
                      </a:r>
                      <a:r>
                        <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第一次国共合作</a:t>
                      </a:r>
                      <a:r>
                        <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rPr>
                        <a:t>：掀起国民革命，北伐基本上推翻北洋军阀统治，沉重打击帝国主义；国民党右派背叛革命，发动反革命政变，合作破裂。</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zh-CN" altLang="en-US" sz="2400" b="1">
                          <a:latin typeface="微软雅黑" panose="020B0503020204020204" charset="-122"/>
                          <a:ea typeface="微软雅黑" panose="020B0503020204020204" charset="-122"/>
                          <a:cs typeface="微软雅黑" panose="020B0503020204020204" charset="-122"/>
                          <a:sym typeface="+mn-ea"/>
                        </a:rPr>
                        <a:t>一战结束，</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帝国主义卷土重来</a:t>
                      </a:r>
                      <a:r>
                        <a:rPr lang="zh-CN" altLang="en-US" sz="2400" b="1">
                          <a:latin typeface="微软雅黑" panose="020B0503020204020204" charset="-122"/>
                          <a:ea typeface="微软雅黑" panose="020B0503020204020204" charset="-122"/>
                          <a:cs typeface="微软雅黑" panose="020B0503020204020204" charset="-122"/>
                          <a:sym typeface="+mn-ea"/>
                        </a:rPr>
                        <a:t>，民族资本主义经济迅速萧条。</a:t>
                      </a:r>
                      <a:endParaRPr lang="zh-CN" altLang="en-US" sz="2400" b="1">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00000"/>
                        </a:lnSpc>
                      </a:pPr>
                      <a:r>
                        <a:rPr lang="en-US" altLang="zh-CN" sz="2400" b="1">
                          <a:latin typeface="微软雅黑" panose="020B0503020204020204" charset="-122"/>
                          <a:ea typeface="微软雅黑" panose="020B0503020204020204" charset="-122"/>
                          <a:cs typeface="微软雅黑" panose="020B0503020204020204" charset="-122"/>
                          <a:sym typeface="+mn-ea"/>
                        </a:rPr>
                        <a:t>1</a:t>
                      </a:r>
                      <a:r>
                        <a:rPr lang="zh-CN" altLang="en-US" sz="2400" b="1">
                          <a:latin typeface="微软雅黑" panose="020B0503020204020204" charset="-122"/>
                          <a:ea typeface="微软雅黑" panose="020B0503020204020204" charset="-122"/>
                          <a:cs typeface="微软雅黑" panose="020B0503020204020204" charset="-122"/>
                          <a:sym typeface="+mn-ea"/>
                        </a:rPr>
                        <a:t>、五四运动后，</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马克思主义广泛传播</a:t>
                      </a:r>
                      <a:r>
                        <a:rPr lang="zh-CN" altLang="en-US" sz="2400" b="1">
                          <a:latin typeface="微软雅黑" panose="020B0503020204020204" charset="-122"/>
                          <a:ea typeface="微软雅黑" panose="020B0503020204020204" charset="-122"/>
                          <a:cs typeface="微软雅黑" panose="020B0503020204020204" charset="-122"/>
                          <a:sym typeface="+mn-ea"/>
                        </a:rPr>
                        <a:t>，并与中国工人运动相结合；</a:t>
                      </a:r>
                      <a:endParaRPr lang="zh-CN" altLang="en-US" sz="2400" b="1">
                        <a:latin typeface="微软雅黑" panose="020B0503020204020204" charset="-122"/>
                        <a:ea typeface="微软雅黑" panose="020B0503020204020204" charset="-122"/>
                        <a:cs typeface="微软雅黑" panose="020B0503020204020204" charset="-122"/>
                        <a:sym typeface="+mn-ea"/>
                      </a:endParaRPr>
                    </a:p>
                    <a:p>
                      <a:pPr algn="l" fontAlgn="auto">
                        <a:lnSpc>
                          <a:spcPct val="100000"/>
                        </a:lnSpc>
                      </a:pPr>
                      <a:r>
                        <a:rPr lang="en-US" altLang="zh-CN" sz="2400" b="1">
                          <a:latin typeface="微软雅黑" panose="020B0503020204020204" charset="-122"/>
                          <a:ea typeface="微软雅黑" panose="020B0503020204020204" charset="-122"/>
                          <a:cs typeface="微软雅黑" panose="020B0503020204020204" charset="-122"/>
                          <a:sym typeface="+mn-ea"/>
                        </a:rPr>
                        <a:t>2</a:t>
                      </a:r>
                      <a:r>
                        <a:rPr lang="zh-CN" altLang="en-US" sz="2400" b="1">
                          <a:latin typeface="微软雅黑" panose="020B0503020204020204" charset="-122"/>
                          <a:ea typeface="微软雅黑" panose="020B0503020204020204" charset="-122"/>
                          <a:cs typeface="微软雅黑" panose="020B0503020204020204" charset="-122"/>
                          <a:sym typeface="+mn-ea"/>
                        </a:rPr>
                        <a:t>、先进知识分子从学习欧美到</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以俄为师</a:t>
                      </a:r>
                      <a:r>
                        <a:rPr lang="zh-CN" altLang="en-US" sz="2400" b="1">
                          <a:latin typeface="微软雅黑" panose="020B0503020204020204" charset="-122"/>
                          <a:ea typeface="微软雅黑" panose="020B0503020204020204" charset="-122"/>
                          <a:cs typeface="微软雅黑" panose="020B0503020204020204" charset="-122"/>
                          <a:sym typeface="+mn-ea"/>
                        </a:rPr>
                        <a:t>；</a:t>
                      </a:r>
                      <a:endParaRPr lang="zh-CN" altLang="en-US" sz="2400" b="1">
                        <a:latin typeface="微软雅黑" panose="020B0503020204020204" charset="-122"/>
                        <a:ea typeface="微软雅黑" panose="020B0503020204020204" charset="-122"/>
                        <a:cs typeface="微软雅黑" panose="020B0503020204020204" charset="-122"/>
                        <a:sym typeface="+mn-ea"/>
                      </a:endParaRPr>
                    </a:p>
                    <a:p>
                      <a:pPr algn="l" fontAlgn="auto">
                        <a:lnSpc>
                          <a:spcPct val="100000"/>
                        </a:lnSpc>
                      </a:pPr>
                      <a:r>
                        <a:rPr lang="en-US" altLang="zh-CN" sz="2400" b="1">
                          <a:latin typeface="微软雅黑" panose="020B0503020204020204" charset="-122"/>
                          <a:ea typeface="微软雅黑" panose="020B0503020204020204" charset="-122"/>
                          <a:cs typeface="微软雅黑" panose="020B0503020204020204" charset="-122"/>
                          <a:sym typeface="+mn-ea"/>
                        </a:rPr>
                        <a:t>3</a:t>
                      </a:r>
                      <a:r>
                        <a:rPr lang="zh-CN" altLang="en-US" sz="2400" b="1">
                          <a:latin typeface="微软雅黑" panose="020B0503020204020204" charset="-122"/>
                          <a:ea typeface="微软雅黑" panose="020B0503020204020204" charset="-122"/>
                          <a:cs typeface="微软雅黑" panose="020B0503020204020204" charset="-122"/>
                          <a:sym typeface="+mn-ea"/>
                        </a:rPr>
                        <a:t>、孙中山提出</a:t>
                      </a:r>
                      <a:r>
                        <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rPr>
                        <a:t>新三民主义</a:t>
                      </a:r>
                      <a:r>
                        <a:rPr lang="zh-CN" altLang="en-US" sz="2400" b="1">
                          <a:latin typeface="微软雅黑" panose="020B0503020204020204" charset="-122"/>
                          <a:ea typeface="微软雅黑" panose="020B0503020204020204" charset="-122"/>
                          <a:cs typeface="微软雅黑" panose="020B0503020204020204" charset="-122"/>
                          <a:sym typeface="+mn-ea"/>
                        </a:rPr>
                        <a:t>成为国共合作的思想基础；</a:t>
                      </a:r>
                      <a:endParaRPr lang="zh-CN" altLang="en-US" sz="2400" b="1">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90501" y="415925"/>
          <a:ext cx="11601450" cy="6053818"/>
        </p:xfrm>
        <a:graphic>
          <a:graphicData uri="http://schemas.openxmlformats.org/drawingml/2006/table">
            <a:tbl>
              <a:tblPr firstRow="1" bandRow="1">
                <a:tableStyleId>{5C22544A-7EE6-4342-B048-85BDC9FD1C3A}</a:tableStyleId>
              </a:tblPr>
              <a:tblGrid>
                <a:gridCol w="1197122"/>
                <a:gridCol w="10404328"/>
              </a:tblGrid>
              <a:tr h="1175748">
                <a:tc>
                  <a:txBody>
                    <a:bodyPr wrap="square"/>
                    <a:lstStyle/>
                    <a:p>
                      <a:pPr marL="0" algn="ctr"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新民主</a:t>
                      </a:r>
                      <a:endParaRPr lang="en-US" altLang="zh-CN"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algn="ctr"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主义革命</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kern="1200">
                          <a:solidFill>
                            <a:schemeClr val="tx1"/>
                          </a:solidFill>
                          <a:latin typeface="微软雅黑" panose="020B0503020204020204" charset="-122"/>
                          <a:ea typeface="微软雅黑" panose="020B0503020204020204" charset="-122"/>
                          <a:cs typeface="+mn-cs"/>
                          <a:sym typeface="黑体" panose="02010609060101010101" pitchFamily="49" charset="-122"/>
                        </a:rPr>
                        <a:t>殖民地半殖民地国家中的</a:t>
                      </a:r>
                      <a:r>
                        <a:rPr lang="zh-CN" altLang="en-US" sz="1600" b="1" kern="1200">
                          <a:solidFill>
                            <a:srgbClr val="FF0000"/>
                          </a:solidFill>
                          <a:latin typeface="微软雅黑" panose="020B0503020204020204" charset="-122"/>
                          <a:ea typeface="微软雅黑" panose="020B0503020204020204" charset="-122"/>
                          <a:cs typeface="+mn-cs"/>
                          <a:sym typeface="黑体" panose="02010609060101010101" pitchFamily="49" charset="-122"/>
                        </a:rPr>
                        <a:t>无产阶级领导的资产阶级民主革命</a:t>
                      </a:r>
                      <a:r>
                        <a:rPr lang="zh-CN" altLang="en-US" sz="1600" b="1" kern="1200">
                          <a:solidFill>
                            <a:schemeClr val="tx1"/>
                          </a:solidFill>
                          <a:latin typeface="微软雅黑" panose="020B0503020204020204" charset="-122"/>
                          <a:ea typeface="微软雅黑" panose="020B0503020204020204" charset="-122"/>
                          <a:cs typeface="+mn-cs"/>
                          <a:sym typeface="黑体" panose="02010609060101010101" pitchFamily="49" charset="-122"/>
                        </a:rPr>
                        <a:t>。其所谓“新”，是相对于 </a:t>
                      </a:r>
                      <a:r>
                        <a:rPr lang="en-US" altLang="zh-CN" sz="1600" b="1" kern="1200">
                          <a:solidFill>
                            <a:schemeClr val="tx1"/>
                          </a:solidFill>
                          <a:latin typeface="微软雅黑" panose="020B0503020204020204" charset="-122"/>
                          <a:ea typeface="微软雅黑" panose="020B0503020204020204" charset="-122"/>
                          <a:cs typeface="+mn-cs"/>
                          <a:sym typeface="黑体" panose="02010609060101010101" pitchFamily="49" charset="-122"/>
                        </a:rPr>
                        <a:t>17-18 </a:t>
                      </a:r>
                      <a:r>
                        <a:rPr lang="zh-CN" altLang="en-US" sz="1600" b="1" kern="1200">
                          <a:solidFill>
                            <a:schemeClr val="tx1"/>
                          </a:solidFill>
                          <a:latin typeface="微软雅黑" panose="020B0503020204020204" charset="-122"/>
                          <a:ea typeface="微软雅黑" panose="020B0503020204020204" charset="-122"/>
                          <a:cs typeface="+mn-cs"/>
                          <a:sym typeface="黑体" panose="02010609060101010101" pitchFamily="49" charset="-122"/>
                        </a:rPr>
                        <a:t>世纪欧美国家发生的资产阶级领导的，旨在推翻封建专制主义压迫，确立资产阶级政治统治的旧民主主义革命。中国的新民主主义革命是从 </a:t>
                      </a:r>
                      <a:r>
                        <a:rPr lang="en-US" altLang="zh-CN" sz="1600" b="1" kern="1200">
                          <a:solidFill>
                            <a:srgbClr val="FF0000"/>
                          </a:solidFill>
                          <a:latin typeface="微软雅黑" panose="020B0503020204020204" charset="-122"/>
                          <a:ea typeface="微软雅黑" panose="020B0503020204020204" charset="-122"/>
                          <a:cs typeface="+mn-cs"/>
                          <a:sym typeface="黑体" panose="02010609060101010101" pitchFamily="49" charset="-122"/>
                        </a:rPr>
                        <a:t>1919 </a:t>
                      </a:r>
                      <a:r>
                        <a:rPr lang="zh-CN" altLang="en-US" sz="1600" b="1" kern="1200">
                          <a:solidFill>
                            <a:srgbClr val="FF0000"/>
                          </a:solidFill>
                          <a:latin typeface="微软雅黑" panose="020B0503020204020204" charset="-122"/>
                          <a:ea typeface="微软雅黑" panose="020B0503020204020204" charset="-122"/>
                          <a:cs typeface="+mn-cs"/>
                          <a:sym typeface="黑体" panose="02010609060101010101" pitchFamily="49" charset="-122"/>
                        </a:rPr>
                        <a:t>年五四运动开始的</a:t>
                      </a:r>
                      <a:r>
                        <a:rPr lang="zh-CN" altLang="en-US" sz="1600" b="1" kern="1200">
                          <a:solidFill>
                            <a:schemeClr val="tx1"/>
                          </a:solidFill>
                          <a:latin typeface="微软雅黑" panose="020B0503020204020204" charset="-122"/>
                          <a:ea typeface="微软雅黑" panose="020B0503020204020204" charset="-122"/>
                          <a:cs typeface="+mn-cs"/>
                          <a:sym typeface="黑体" panose="02010609060101010101" pitchFamily="49" charset="-122"/>
                        </a:rPr>
                        <a:t>，在此之前的近代以来的资产阶级民主革命为中国的旧民主主义革命。新民主主义革命是无产阶级领导的、人民大众的、反对帝国主义、封建主义、官僚资本主义的革命。它的</a:t>
                      </a:r>
                      <a:r>
                        <a:rPr lang="zh-CN" altLang="en-US" sz="1600" b="1" kern="1200">
                          <a:solidFill>
                            <a:srgbClr val="FF0000"/>
                          </a:solidFill>
                          <a:latin typeface="微软雅黑" panose="020B0503020204020204" charset="-122"/>
                          <a:ea typeface="微软雅黑" panose="020B0503020204020204" charset="-122"/>
                          <a:cs typeface="+mn-cs"/>
                          <a:sym typeface="黑体" panose="02010609060101010101" pitchFamily="49" charset="-122"/>
                        </a:rPr>
                        <a:t>目标是</a:t>
                      </a:r>
                      <a:r>
                        <a:rPr lang="zh-CN" altLang="en-US" sz="1600" b="1" kern="1200">
                          <a:solidFill>
                            <a:schemeClr val="tx1"/>
                          </a:solidFill>
                          <a:latin typeface="微软雅黑" panose="020B0503020204020204" charset="-122"/>
                          <a:ea typeface="微软雅黑" panose="020B0503020204020204" charset="-122"/>
                          <a:cs typeface="+mn-cs"/>
                          <a:sym typeface="黑体" panose="02010609060101010101" pitchFamily="49" charset="-122"/>
                        </a:rPr>
                        <a:t>无产阶级牢牢掌握革命领导权，</a:t>
                      </a:r>
                      <a:r>
                        <a:rPr lang="zh-CN" altLang="en-US" sz="1600" b="1" kern="1200">
                          <a:solidFill>
                            <a:srgbClr val="FF0000"/>
                          </a:solidFill>
                          <a:latin typeface="微软雅黑" panose="020B0503020204020204" charset="-122"/>
                          <a:ea typeface="微软雅黑" panose="020B0503020204020204" charset="-122"/>
                          <a:cs typeface="+mn-cs"/>
                          <a:sym typeface="黑体" panose="02010609060101010101" pitchFamily="49" charset="-122"/>
                        </a:rPr>
                        <a:t>彻底完成革命的任务，并及时实现由新民主主义向社会主义的过渡</a:t>
                      </a:r>
                      <a:r>
                        <a:rPr lang="zh-CN" altLang="en-US" sz="1600" b="1" kern="1200">
                          <a:solidFill>
                            <a:schemeClr val="tx1"/>
                          </a:solidFill>
                          <a:latin typeface="微软雅黑" panose="020B0503020204020204" charset="-122"/>
                          <a:ea typeface="微软雅黑" panose="020B0503020204020204" charset="-122"/>
                          <a:cs typeface="+mn-cs"/>
                          <a:sym typeface="黑体" panose="02010609060101010101" pitchFamily="49" charset="-122"/>
                        </a:rPr>
                        <a:t>。</a:t>
                      </a:r>
                      <a:r>
                        <a:rPr lang="en-US" altLang="zh-CN" sz="1600" b="1" kern="1200">
                          <a:solidFill>
                            <a:srgbClr val="FF0000"/>
                          </a:solidFill>
                          <a:latin typeface="微软雅黑" panose="020B0503020204020204" charset="-122"/>
                          <a:ea typeface="微软雅黑" panose="020B0503020204020204" charset="-122"/>
                          <a:cs typeface="+mn-cs"/>
                          <a:sym typeface="黑体" panose="02010609060101010101" pitchFamily="49" charset="-122"/>
                        </a:rPr>
                        <a:t>1949 </a:t>
                      </a:r>
                      <a:r>
                        <a:rPr lang="zh-CN" altLang="en-US" sz="1600" b="1" kern="1200">
                          <a:solidFill>
                            <a:srgbClr val="FF0000"/>
                          </a:solidFill>
                          <a:latin typeface="微软雅黑" panose="020B0503020204020204" charset="-122"/>
                          <a:ea typeface="微软雅黑" panose="020B0503020204020204" charset="-122"/>
                          <a:cs typeface="+mn-cs"/>
                          <a:sym typeface="黑体" panose="02010609060101010101" pitchFamily="49" charset="-122"/>
                        </a:rPr>
                        <a:t>年中华人民共和国的成立标志着我国新民主主义革命的基本结束和社会主义革命的开始。 </a:t>
                      </a:r>
                      <a:endParaRPr lang="zh-CN" altLang="en-US" sz="1600" b="1" kern="1200">
                        <a:solidFill>
                          <a:srgbClr val="FF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r>
              <a:tr h="1175748">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国民</a:t>
                      </a:r>
                      <a:endParaRPr lang="en-US" altLang="zh-CN"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大革命 </a:t>
                      </a:r>
                      <a:endPar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algn="ctr" defTabSz="914400" rtl="0" eaLnBrk="1" latinLnBrk="0" hangingPunct="1"/>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国共第一次合作之下</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共同反帝反封的民主革命运动，起点为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1924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国民党一大</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召开，重新解释三民主义，建立了</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革命统一战线</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；失败标志为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1927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年四一二政变和七一五政变。高潮是</a:t>
                      </a:r>
                      <a:r>
                        <a:rPr lang="en-US" altLang="zh-CN"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1926</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年的北伐</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，北伐目标：打倒列强除军阀，从革命从珠江流域发展到长江流域，基本上消灭了北洋军阀吴佩孚、孙传芳和张作霖三派势力，也沉重打击了帝国主义在华势力。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946150">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革命统一战线 </a:t>
                      </a:r>
                      <a:endPar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algn="ctr" defTabSz="914400" rtl="0" eaLnBrk="1" latinLnBrk="0" hangingPunct="1"/>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1924-1927 </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年国民大革命期间</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，以</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国共一次合作为基础，</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以工人阶级、农民阶级、民族资产阶级、小资产阶级共同参加的反帝反封的寻求国家统一的的</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统一战线</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，推动了国民革命运动轰轰烈烈的展开。</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1924</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年初国民党一大的召开标志该统一战线的正式建立。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062355">
                <a:tc>
                  <a:txBody>
                    <a:bodyPr wrap="square"/>
                    <a:lstStyle/>
                    <a:p>
                      <a:pPr marL="0" algn="ctr"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rPr>
                        <a:t>三民主义 </a:t>
                      </a:r>
                      <a:endParaRPr lang="zh-CN" altLang="en-US" sz="18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 即</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民族主义、民权主义、民生主义</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。孙中山提出的中国资产阶级民主革命的纲领。</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1905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8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同盟会宣言</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中提出“</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驱除鞑虏，恢复中华，建立民国，平均地权</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”的纲领。同年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11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月，在</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民报发刊词</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中阐明了</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民族、民权、民生</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三个主义，主张同时进行民族革命、政治革命和社会革命，推翻清朝封建专制制度，建立资产阶级民主共和国。</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062355">
                <a:tc>
                  <a:txBody>
                    <a:bodyPr wrap="square"/>
                    <a:lstStyle/>
                    <a:p>
                      <a:pPr marL="0" algn="ctr"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rPr>
                        <a:t>新三民</a:t>
                      </a:r>
                      <a:endParaRPr lang="en-US" altLang="zh-CN" sz="18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rPr>
                        <a:t>主义 </a:t>
                      </a:r>
                      <a:endParaRPr lang="zh-CN" altLang="en-US" sz="18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与旧三民主义相比，新三民主义在民族主义方面，旧三民主义所突出的是“反满”，矛头指向清王朝，新三民主义则提出了</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反对帝国主义和民族平等</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的目标；在民权主义方面，过去只是抽象地提倡“自由、平等、博爱”，现在</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主张普遍平等的民权</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；在民生主义方面，过去有“平均地权”的政纲，现在则提出了</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平均地权和节制资本</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的办法，承认“</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耕者有其田</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并谋求</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改善工人和农民的生活</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。因此，孙中山的新三民主义又被中国共产党人称为“革命的三民主义”和“新民主主义的三民主义”。</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十一、国共十年对峙时期（</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1927—1937</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747047"/>
          <a:ext cx="11867284" cy="5756276"/>
        </p:xfrm>
        <a:graphic>
          <a:graphicData uri="http://schemas.openxmlformats.org/drawingml/2006/table">
            <a:tbl>
              <a:tblPr firstRow="1" bandRow="1">
                <a:tableStyleId>{5C22544A-7EE6-4342-B048-85BDC9FD1C3A}</a:tableStyleId>
              </a:tblPr>
              <a:tblGrid>
                <a:gridCol w="944455"/>
                <a:gridCol w="807712"/>
                <a:gridCol w="10115117"/>
              </a:tblGrid>
              <a:tr h="1354339">
                <a:tc rowSpan="3">
                  <a:txBody>
                    <a:bodyPr wrap="square"/>
                    <a:lstStyle/>
                    <a:p>
                      <a:pPr algn="ctr" fontAlgn="auto">
                        <a:lnSpc>
                          <a:spcPct val="100000"/>
                        </a:lnSpc>
                        <a:buClrTx/>
                        <a:buSzTx/>
                        <a:buFontTx/>
                        <a:buNone/>
                      </a:pPr>
                      <a:r>
                        <a:rPr lang="zh-CN" altLang="en-US" sz="28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8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政治</a:t>
                      </a:r>
                      <a:endParaRPr lang="zh-CN" altLang="en-US" sz="28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10000"/>
                        </a:lnSpc>
                      </a:pP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南京国民政府：</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继续北伐和“</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东北易帜</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”，形式上统一全国；发起</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改订新约</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运动，取消不平等条约，收回部分关税自主权。</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中国共产党：</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探索“</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工农武装割据</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”的道路，工作重心逐渐从城市</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转向农村</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；第五次反“围剿”的失利，进行</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长征</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革命中心从南方转移到北方</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。中日</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民族矛盾逐渐上升为主要矛盾</a:t>
                      </a:r>
                      <a:r>
                        <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rPr>
                        <a:t>，国共关系由合作走向对峙；</a:t>
                      </a:r>
                      <a:endParaRPr lang="zh-CN" altLang="en-US" sz="2800" b="1">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经济</a:t>
                      </a:r>
                      <a:endParaRPr lang="zh-CN" altLang="en-US" sz="28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10000"/>
                        </a:lnSpc>
                      </a:pPr>
                      <a:r>
                        <a:rPr lang="zh-CN" altLang="en-US" sz="2800" b="1">
                          <a:latin typeface="微软雅黑" panose="020B0503020204020204" charset="-122"/>
                          <a:ea typeface="微软雅黑" panose="020B0503020204020204" charset="-122"/>
                          <a:cs typeface="微软雅黑" panose="020B0503020204020204" charset="-122"/>
                          <a:sym typeface="+mn-ea"/>
                        </a:rPr>
                        <a:t>南京国民政府的</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国民经济建设运动</a:t>
                      </a:r>
                      <a:r>
                        <a:rPr lang="zh-CN" altLang="en-US" sz="2800" b="1">
                          <a:latin typeface="微软雅黑" panose="020B0503020204020204" charset="-122"/>
                          <a:ea typeface="微软雅黑" panose="020B0503020204020204" charset="-122"/>
                          <a:cs typeface="微软雅黑" panose="020B0503020204020204" charset="-122"/>
                          <a:sym typeface="+mn-ea"/>
                        </a:rPr>
                        <a:t>和</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币制改革</a:t>
                      </a:r>
                      <a:r>
                        <a:rPr lang="zh-CN" altLang="en-US" sz="2800" b="1">
                          <a:latin typeface="微软雅黑" panose="020B0503020204020204" charset="-122"/>
                          <a:ea typeface="微软雅黑" panose="020B0503020204020204" charset="-122"/>
                          <a:cs typeface="微软雅黑" panose="020B0503020204020204" charset="-122"/>
                          <a:sym typeface="+mn-ea"/>
                        </a:rPr>
                        <a:t>使民族资本主义迎来黄金时期；</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官僚资本</a:t>
                      </a:r>
                      <a:r>
                        <a:rPr lang="zh-CN" altLang="en-US" sz="2800" b="1">
                          <a:latin typeface="微软雅黑" panose="020B0503020204020204" charset="-122"/>
                          <a:ea typeface="微软雅黑" panose="020B0503020204020204" charset="-122"/>
                          <a:cs typeface="微软雅黑" panose="020B0503020204020204" charset="-122"/>
                          <a:sym typeface="+mn-ea"/>
                        </a:rPr>
                        <a:t>则凭借国家权力迅速膨胀，聚敛起巨额财富</a:t>
                      </a:r>
                      <a:endParaRPr lang="zh-CN" altLang="en-US" sz="2800" b="1">
                        <a:latin typeface="微软雅黑" panose="020B0503020204020204" charset="-122"/>
                        <a:ea typeface="微软雅黑" panose="020B0503020204020204" charset="-122"/>
                        <a:cs typeface="微软雅黑" panose="020B0503020204020204" charset="-122"/>
                        <a:sym typeface="+mn-ea"/>
                      </a:endParaRPr>
                    </a:p>
                    <a:p>
                      <a:pPr indent="0">
                        <a:lnSpc>
                          <a:spcPct val="110000"/>
                        </a:lnSpc>
                      </a:pPr>
                      <a:r>
                        <a:rPr lang="zh-CN" altLang="en-US" sz="2800" b="1">
                          <a:latin typeface="微软雅黑" panose="020B0503020204020204" charset="-122"/>
                          <a:ea typeface="微软雅黑" panose="020B0503020204020204" charset="-122"/>
                          <a:cs typeface="微软雅黑" panose="020B0503020204020204" charset="-122"/>
                          <a:sym typeface="+mn-ea"/>
                        </a:rPr>
                        <a:t>中共在</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农村革命根据地开展土地革命</a:t>
                      </a:r>
                      <a:r>
                        <a:rPr lang="zh-CN" altLang="en-US" sz="2800" b="1">
                          <a:latin typeface="微软雅黑" panose="020B0503020204020204" charset="-122"/>
                          <a:ea typeface="微软雅黑" panose="020B0503020204020204" charset="-122"/>
                          <a:cs typeface="微软雅黑" panose="020B0503020204020204" charset="-122"/>
                          <a:sym typeface="+mn-ea"/>
                        </a:rPr>
                        <a:t>，进行根据地建设。</a:t>
                      </a:r>
                      <a:endParaRPr lang="zh-CN" altLang="en-US" sz="2800" b="1">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文化</a:t>
                      </a:r>
                      <a:endParaRPr lang="zh-CN" altLang="en-US" sz="28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ts val="2540"/>
                        </a:lnSpc>
                      </a:pPr>
                      <a:r>
                        <a:rPr lang="zh-CN" altLang="en-US" sz="2800" b="1">
                          <a:latin typeface="微软雅黑" panose="020B0503020204020204" charset="-122"/>
                          <a:ea typeface="微软雅黑" panose="020B0503020204020204" charset="-122"/>
                          <a:cs typeface="微软雅黑" panose="020B0503020204020204" charset="-122"/>
                          <a:sym typeface="+mn-ea"/>
                        </a:rPr>
                        <a:t>毛泽东提出</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工农武装割据理论</a:t>
                      </a:r>
                      <a:r>
                        <a:rPr lang="zh-CN" altLang="en-US" sz="2800" b="1">
                          <a:latin typeface="微软雅黑" panose="020B0503020204020204" charset="-122"/>
                          <a:ea typeface="微软雅黑" panose="020B0503020204020204" charset="-122"/>
                          <a:cs typeface="微软雅黑" panose="020B0503020204020204" charset="-122"/>
                          <a:sym typeface="+mn-ea"/>
                        </a:rPr>
                        <a:t>，标志着毛泽东思想</a:t>
                      </a:r>
                      <a:r>
                        <a:rPr lang="zh-CN" altLang="en-US" sz="2800" b="1">
                          <a:solidFill>
                            <a:srgbClr val="FF0000"/>
                          </a:solidFill>
                          <a:latin typeface="微软雅黑" panose="020B0503020204020204" charset="-122"/>
                          <a:ea typeface="微软雅黑" panose="020B0503020204020204" charset="-122"/>
                          <a:cs typeface="微软雅黑" panose="020B0503020204020204" charset="-122"/>
                          <a:sym typeface="+mn-ea"/>
                        </a:rPr>
                        <a:t>的形成</a:t>
                      </a:r>
                      <a:r>
                        <a:rPr lang="zh-CN" altLang="en-US" sz="2800" b="1">
                          <a:latin typeface="微软雅黑" panose="020B0503020204020204" charset="-122"/>
                          <a:ea typeface="微软雅黑" panose="020B0503020204020204" charset="-122"/>
                          <a:cs typeface="微软雅黑" panose="020B0503020204020204" charset="-122"/>
                          <a:sym typeface="+mn-ea"/>
                        </a:rPr>
                        <a:t>。</a:t>
                      </a:r>
                      <a:endParaRPr lang="zh-CN" altLang="en-US" sz="2800" b="1">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custDataLst>
              <p:tags r:id="rId1"/>
            </p:custDataLst>
          </p:nvPr>
        </p:nvGraphicFramePr>
        <p:xfrm>
          <a:off x="149225" y="591185"/>
          <a:ext cx="11867284" cy="5774405"/>
        </p:xfrm>
        <a:graphic>
          <a:graphicData uri="http://schemas.openxmlformats.org/drawingml/2006/table">
            <a:tbl>
              <a:tblPr firstRow="1" bandRow="1">
                <a:tableStyleId>{5C22544A-7EE6-4342-B048-85BDC9FD1C3A}</a:tableStyleId>
              </a:tblPr>
              <a:tblGrid>
                <a:gridCol w="944455"/>
                <a:gridCol w="959026"/>
                <a:gridCol w="9963803"/>
              </a:tblGrid>
              <a:tr h="640922">
                <a:tc>
                  <a:txBody>
                    <a:bodyPr wrap="square"/>
                    <a:lstStyle/>
                    <a:p>
                      <a:pPr algn="ctr" fontAlgn="auto">
                        <a:lnSpc>
                          <a:spcPct val="130000"/>
                        </a:lnSpc>
                        <a:buNone/>
                      </a:pPr>
                      <a:r>
                        <a:rPr lang="zh-CN" altLang="en-US" sz="24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3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社会转型；大动荡、大变革、大发展、大交融</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p>
                      <a:pPr algn="l">
                        <a:lnSpc>
                          <a:spcPct val="130000"/>
                        </a:lnSpc>
                        <a:spcAft>
                          <a:spcPts val="600"/>
                        </a:spcAft>
                      </a:pPr>
                      <a:endParaRPr 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5">
                  <a:txBody>
                    <a:bodyPr wrap="square"/>
                    <a:lstStyle/>
                    <a:p>
                      <a:pPr algn="ctr" fontAlgn="auto">
                        <a:lnSpc>
                          <a:spcPct val="13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30000"/>
                        </a:lnSpc>
                        <a:spcAft>
                          <a:spcPct val="0"/>
                        </a:spcAft>
                        <a:buClrTx/>
                        <a:buSzTx/>
                        <a:buFontTx/>
                      </a:pPr>
                      <a:r>
                        <a:rPr lang="zh-CN" altLang="en-US" sz="2400" b="1">
                          <a:solidFill>
                            <a:srgbClr val="000000"/>
                          </a:solidFill>
                          <a:highlight>
                            <a:srgbClr val="FFFF00"/>
                          </a:highlight>
                          <a:latin typeface="微软雅黑" panose="020B0503020204020204" charset="-122"/>
                          <a:ea typeface="微软雅黑" panose="020B0503020204020204" charset="-122"/>
                          <a:cs typeface="方正粗黑宋简繁" panose="02000000000000000000" charset="-122"/>
                          <a:sym typeface="+mn-ea"/>
                        </a:rPr>
                        <a:t>权力下移</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：周王室衰微，诸侯崛起，争霸兼并战争频繁；</a:t>
                      </a:r>
                      <a:r>
                        <a:rPr lang="zh-CN" altLang="en-US" sz="2400" b="1">
                          <a:solidFill>
                            <a:srgbClr val="000000"/>
                          </a:solidFill>
                          <a:highlight>
                            <a:srgbClr val="FFFF00"/>
                          </a:highlight>
                          <a:latin typeface="微软雅黑" panose="020B0503020204020204" charset="-122"/>
                          <a:ea typeface="微软雅黑" panose="020B0503020204020204" charset="-122"/>
                          <a:cs typeface="方正粗黑宋简繁" panose="02000000000000000000" charset="-122"/>
                          <a:sym typeface="+mn-ea"/>
                        </a:rPr>
                        <a:t>礼崩乐坏</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：分封制、宗法制崩溃；国家由分裂走向统一；中央集权逐渐形成；贵族政治向官僚政治演变</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marL="0" marR="0" lvl="0" indent="0" algn="l" defTabSz="914400" rtl="0" eaLnBrk="1" fontAlgn="auto" latinLnBrk="0" hangingPunct="1">
                        <a:lnSpc>
                          <a:spcPct val="130000"/>
                        </a:lnSpc>
                        <a:spcBef>
                          <a:spcPct val="0"/>
                        </a:spcBef>
                        <a:spcAft>
                          <a:spcPct val="0"/>
                        </a:spcAft>
                        <a:buClrTx/>
                        <a:buSzTx/>
                        <a:buFontTx/>
                        <a:buNone/>
                        <a:defRPr/>
                      </a:pPr>
                      <a:r>
                        <a:rPr kumimoji="0" lang="zh-CN" altLang="zh-CN" sz="24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方正粗黑宋简繁" panose="02000000000000000000" charset="-122"/>
                          <a:sym typeface="+mn-ea"/>
                        </a:rPr>
                        <a:t>铁犁牛耕</a:t>
                      </a:r>
                      <a:r>
                        <a:rPr kumimoji="0" lang="zh-CN" altLang="zh-CN" sz="2400" b="1"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方正粗黑宋简繁" panose="02000000000000000000" charset="-122"/>
                          <a:sym typeface="+mn-ea"/>
                        </a:rPr>
                        <a:t>使用，</a:t>
                      </a:r>
                      <a:r>
                        <a:rPr kumimoji="0" lang="zh-CN" altLang="en-US" sz="2400" b="1"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方正粗黑宋简繁" panose="02000000000000000000" charset="-122"/>
                          <a:sym typeface="+mn-ea"/>
                        </a:rPr>
                        <a:t>生产力提高，井田制崩溃，</a:t>
                      </a:r>
                      <a:r>
                        <a:rPr kumimoji="0" lang="zh-CN" altLang="zh-CN" sz="24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方正粗黑宋简繁" panose="02000000000000000000" charset="-122"/>
                          <a:sym typeface="+mn-ea"/>
                        </a:rPr>
                        <a:t>土地私有制</a:t>
                      </a:r>
                      <a:r>
                        <a:rPr kumimoji="0" lang="zh-CN" altLang="zh-CN" sz="2400" b="1"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方正粗黑宋简繁" panose="02000000000000000000" charset="-122"/>
                          <a:sym typeface="+mn-ea"/>
                        </a:rPr>
                        <a:t>逐步确立，</a:t>
                      </a:r>
                      <a:r>
                        <a:rPr kumimoji="0" lang="zh-CN" altLang="zh-CN" sz="24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方正粗黑宋简繁" panose="02000000000000000000" charset="-122"/>
                          <a:sym typeface="+mn-ea"/>
                        </a:rPr>
                        <a:t>小农经济</a:t>
                      </a:r>
                      <a:r>
                        <a:rPr kumimoji="0" lang="zh-CN" altLang="zh-CN" sz="2400" b="1"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方正粗黑宋简繁" panose="02000000000000000000" charset="-122"/>
                          <a:sym typeface="+mn-ea"/>
                        </a:rPr>
                        <a:t>逐渐形成</a:t>
                      </a:r>
                      <a:r>
                        <a:rPr kumimoji="0" lang="zh-CN" altLang="en-US" sz="2400" b="1"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方正粗黑宋简繁" panose="02000000000000000000" charset="-122"/>
                          <a:sym typeface="+mn-ea"/>
                        </a:rPr>
                        <a:t>；私商兴起，打破工商食官</a:t>
                      </a:r>
                      <a:endParaRPr kumimoji="0" lang="zh-CN" altLang="zh-CN" sz="2400" b="1"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30000"/>
                        </a:lnSpc>
                        <a:spcBef>
                          <a:spcPct val="0"/>
                        </a:spcBef>
                        <a:spcAft>
                          <a:spcPct val="0"/>
                        </a:spcAft>
                        <a:buClrTx/>
                        <a:buSzTx/>
                        <a:buFontTx/>
                        <a:buNone/>
                      </a:pP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私学兴起，学术下移，“百家争鸣”</a:t>
                      </a:r>
                      <a:endPar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13747">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阶级</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30000"/>
                        </a:lnSpc>
                        <a:spcBef>
                          <a:spcPct val="0"/>
                        </a:spcBef>
                        <a:spcAft>
                          <a:spcPct val="0"/>
                        </a:spcAft>
                        <a:buClrTx/>
                        <a:buSzTx/>
                        <a:buFontTx/>
                        <a:buNone/>
                      </a:pPr>
                      <a:r>
                        <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rPr>
                        <a:t>“士”阶层活跃；地主阶级和自耕农的兴起</a:t>
                      </a:r>
                      <a:endParaRPr lang="zh-CN" altLang="en-US" sz="2400" b="1">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cap="flat" cmpd="sng" algn="ctr">
                      <a:solidFill>
                        <a:srgbClr val="B28E4E"/>
                      </a:solidFill>
                      <a:prstDash val="dash"/>
                      <a:round/>
                      <a:headEnd type="none" w="med" len="med"/>
                      <a:tailEnd type="none" w="med" len="med"/>
                    </a:lnR>
                    <a:lnT w="12700" cap="flat" cmpd="sng" algn="ctr">
                      <a:solidFill>
                        <a:schemeClr val="tx1"/>
                      </a:solidFill>
                      <a:prstDash val="solid"/>
                      <a:round/>
                      <a:headEnd type="none" w="med" len="med"/>
                      <a:tailEnd type="none" w="med" len="med"/>
                    </a:lnT>
                    <a:lnB w="9525">
                      <a:solidFill>
                        <a:srgbClr val="B28E4E"/>
                      </a:solidFill>
                      <a:prstDash val="dash"/>
                    </a:lnB>
                    <a:solidFill>
                      <a:srgbClr val="FFFFFF"/>
                    </a:solidFill>
                  </a:tcPr>
                </a:tc>
                <a:tc>
                  <a:txBody>
                    <a:bodyPr wrap="square"/>
                    <a:lstStyle/>
                    <a:p>
                      <a:pPr algn="l" fontAlgn="auto">
                        <a:lnSpc>
                          <a:spcPct val="130000"/>
                        </a:lnSpc>
                        <a:buClrTx/>
                        <a:buSzTx/>
                        <a:buFontTx/>
                        <a:buNone/>
                      </a:pPr>
                      <a:r>
                        <a:rPr lang="zh-CN" altLang="en-US" sz="2400" b="1">
                          <a:solidFill>
                            <a:srgbClr val="C00000"/>
                          </a:solidFill>
                          <a:latin typeface="微软雅黑" panose="020B0503020204020204" charset="-122"/>
                          <a:ea typeface="微软雅黑" panose="020B0503020204020204" charset="-122"/>
                        </a:rPr>
                        <a:t>民族关系</a:t>
                      </a:r>
                      <a:endParaRPr lang="zh-CN" altLang="en-US" sz="2400" b="1">
                        <a:solidFill>
                          <a:srgbClr val="C00000"/>
                        </a:solidFill>
                        <a:latin typeface="微软雅黑" panose="020B0503020204020204" charset="-122"/>
                        <a:ea typeface="微软雅黑" panose="020B0503020204020204" charset="-122"/>
                      </a:endParaRPr>
                    </a:p>
                  </a:txBody>
                  <a:tcPr vert="horz" anchor="ctr">
                    <a:lnL w="9525" cap="flat" cmpd="sng" algn="ctr">
                      <a:solidFill>
                        <a:srgbClr val="B28E4E"/>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30000"/>
                        </a:lnSpc>
                        <a:spcBef>
                          <a:spcPct val="0"/>
                        </a:spcBef>
                        <a:spcAft>
                          <a:spcPct val="0"/>
                        </a:spcAft>
                        <a:buClrTx/>
                        <a:buSzTx/>
                        <a:buFontTx/>
                        <a:buNone/>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民族交融，华夏认同观念增强，奠定了统一</a:t>
                      </a:r>
                      <a:endParaRPr 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2" name="文本框 11"/>
          <p:cNvSpPr txBox="1"/>
          <p:nvPr>
            <p:custDataLst>
              <p:tags r:id="rId2"/>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二、春秋战国时期</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pic>
        <p:nvPicPr>
          <p:cNvPr id="2" name="Picture 2"/>
          <p:cNvPicPr>
            <a:picLocks noChangeAspect="1"/>
          </p:cNvPicPr>
          <p:nvPr/>
        </p:nvPicPr>
        <p:blipFill>
          <a:blip r:embed="rId3"/>
          <a:stretch>
            <a:fillRect/>
          </a:stretch>
        </p:blipFill>
        <p:spPr>
          <a:xfrm flipH="1">
            <a:off x="10820400" y="12293600"/>
            <a:ext cx="0" cy="0"/>
          </a:xfrm>
          <a:prstGeom prst="rect">
            <a:avLst/>
          </a:prstGeom>
          <a:ln>
            <a:noFill/>
          </a:ln>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640080"/>
          <a:ext cx="11953875" cy="5577840"/>
        </p:xfrm>
        <a:graphic>
          <a:graphicData uri="http://schemas.openxmlformats.org/drawingml/2006/table">
            <a:tbl>
              <a:tblPr firstRow="1" bandRow="1">
                <a:tableStyleId>{5C22544A-7EE6-4342-B048-85BDC9FD1C3A}</a:tableStyleId>
              </a:tblPr>
              <a:tblGrid>
                <a:gridCol w="1358756"/>
                <a:gridCol w="10595119"/>
              </a:tblGrid>
              <a:tr h="81345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宁汉合流 </a:t>
                      </a:r>
                      <a:endParaRPr lang="zh-CN" altLang="en-US"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 </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800" b="1" kern="1200">
                          <a:solidFill>
                            <a:schemeClr val="tx1"/>
                          </a:solidFill>
                          <a:latin typeface="微软雅黑" panose="020B0503020204020204" charset="-122"/>
                          <a:ea typeface="微软雅黑" panose="020B0503020204020204" charset="-122"/>
                          <a:cs typeface="+mn-cs"/>
                        </a:rPr>
                        <a:t>指 </a:t>
                      </a:r>
                      <a:r>
                        <a:rPr lang="en-US" altLang="zh-CN" sz="1800" b="1" kern="1200">
                          <a:solidFill>
                            <a:srgbClr val="FF0000"/>
                          </a:solidFill>
                          <a:latin typeface="微软雅黑" panose="020B0503020204020204" charset="-122"/>
                          <a:ea typeface="微软雅黑" panose="020B0503020204020204" charset="-122"/>
                          <a:cs typeface="+mn-cs"/>
                        </a:rPr>
                        <a:t>1927 </a:t>
                      </a:r>
                      <a:r>
                        <a:rPr lang="zh-CN" altLang="en-US" sz="1800" b="1" kern="1200">
                          <a:solidFill>
                            <a:srgbClr val="FF0000"/>
                          </a:solidFill>
                          <a:latin typeface="微软雅黑" panose="020B0503020204020204" charset="-122"/>
                          <a:ea typeface="微软雅黑" panose="020B0503020204020204" charset="-122"/>
                          <a:cs typeface="+mn-cs"/>
                        </a:rPr>
                        <a:t>年武汉国民政府与南京国民政府的合组</a:t>
                      </a:r>
                      <a:r>
                        <a:rPr lang="zh-CN" altLang="en-US" sz="1800" b="1" kern="1200">
                          <a:solidFill>
                            <a:schemeClr val="tx1"/>
                          </a:solidFill>
                          <a:latin typeface="微软雅黑" panose="020B0503020204020204" charset="-122"/>
                          <a:ea typeface="微软雅黑" panose="020B0503020204020204" charset="-122"/>
                          <a:cs typeface="+mn-cs"/>
                        </a:rPr>
                        <a:t>。</a:t>
                      </a:r>
                      <a:r>
                        <a:rPr lang="en-US" altLang="zh-CN" sz="1800" b="1" kern="1200">
                          <a:solidFill>
                            <a:schemeClr val="tx1"/>
                          </a:solidFill>
                          <a:latin typeface="微软雅黑" panose="020B0503020204020204" charset="-122"/>
                          <a:ea typeface="微软雅黑" panose="020B0503020204020204" charset="-122"/>
                          <a:cs typeface="+mn-cs"/>
                        </a:rPr>
                        <a:t>1927 </a:t>
                      </a:r>
                      <a:r>
                        <a:rPr lang="zh-CN" altLang="en-US" sz="1800" b="1" kern="1200">
                          <a:solidFill>
                            <a:schemeClr val="tx1"/>
                          </a:solidFill>
                          <a:latin typeface="微软雅黑" panose="020B0503020204020204" charset="-122"/>
                          <a:ea typeface="微软雅黑" panose="020B0503020204020204" charset="-122"/>
                          <a:cs typeface="+mn-cs"/>
                        </a:rPr>
                        <a:t>年 </a:t>
                      </a:r>
                      <a:r>
                        <a:rPr lang="en-US" altLang="zh-CN" sz="1800" b="1" kern="1200">
                          <a:solidFill>
                            <a:schemeClr val="tx1"/>
                          </a:solidFill>
                          <a:latin typeface="微软雅黑" panose="020B0503020204020204" charset="-122"/>
                          <a:ea typeface="微软雅黑" panose="020B0503020204020204" charset="-122"/>
                          <a:cs typeface="+mn-cs"/>
                        </a:rPr>
                        <a:t>4 </a:t>
                      </a:r>
                      <a:r>
                        <a:rPr lang="zh-CN" altLang="en-US" sz="1800" b="1" kern="1200">
                          <a:solidFill>
                            <a:schemeClr val="tx1"/>
                          </a:solidFill>
                          <a:latin typeface="微软雅黑" panose="020B0503020204020204" charset="-122"/>
                          <a:ea typeface="微软雅黑" panose="020B0503020204020204" charset="-122"/>
                          <a:cs typeface="+mn-cs"/>
                        </a:rPr>
                        <a:t>月，蒋介石另立南京国民政府，造成宁汉分裂。</a:t>
                      </a:r>
                      <a:r>
                        <a:rPr lang="en-US" altLang="zh-CN" sz="1800" b="1" kern="1200">
                          <a:solidFill>
                            <a:schemeClr val="tx1"/>
                          </a:solidFill>
                          <a:latin typeface="微软雅黑" panose="020B0503020204020204" charset="-122"/>
                          <a:ea typeface="微软雅黑" panose="020B0503020204020204" charset="-122"/>
                          <a:cs typeface="+mn-cs"/>
                        </a:rPr>
                        <a:t>7 </a:t>
                      </a:r>
                      <a:r>
                        <a:rPr lang="zh-CN" altLang="en-US" sz="1800" b="1" kern="1200">
                          <a:solidFill>
                            <a:schemeClr val="tx1"/>
                          </a:solidFill>
                          <a:latin typeface="微软雅黑" panose="020B0503020204020204" charset="-122"/>
                          <a:ea typeface="微软雅黑" panose="020B0503020204020204" charset="-122"/>
                          <a:cs typeface="+mn-cs"/>
                        </a:rPr>
                        <a:t>月，汪精卫集团在武汉“分共”，使宁汉合流成为可能。 </a:t>
                      </a:r>
                      <a:r>
                        <a:rPr lang="en-US" altLang="zh-CN" sz="1800" b="1" kern="1200">
                          <a:solidFill>
                            <a:schemeClr val="tx1"/>
                          </a:solidFill>
                          <a:latin typeface="微软雅黑" panose="020B0503020204020204" charset="-122"/>
                          <a:ea typeface="微软雅黑" panose="020B0503020204020204" charset="-122"/>
                          <a:cs typeface="+mn-cs"/>
                        </a:rPr>
                        <a:t>7 </a:t>
                      </a:r>
                      <a:r>
                        <a:rPr lang="zh-CN" altLang="en-US" sz="1800" b="1" kern="1200">
                          <a:solidFill>
                            <a:schemeClr val="tx1"/>
                          </a:solidFill>
                          <a:latin typeface="微软雅黑" panose="020B0503020204020204" charset="-122"/>
                          <a:ea typeface="微软雅黑" panose="020B0503020204020204" charset="-122"/>
                          <a:cs typeface="+mn-cs"/>
                        </a:rPr>
                        <a:t>月 南京国民政府发表宁汉合作宣言，宣布国民党完成统一。</a:t>
                      </a:r>
                      <a:r>
                        <a:rPr lang="en-US" altLang="zh-CN" sz="1800" b="1" kern="1200">
                          <a:solidFill>
                            <a:schemeClr val="tx1"/>
                          </a:solidFill>
                          <a:latin typeface="微软雅黑" panose="020B0503020204020204" charset="-122"/>
                          <a:ea typeface="微软雅黑" panose="020B0503020204020204" charset="-122"/>
                          <a:cs typeface="+mn-cs"/>
                        </a:rPr>
                        <a:t>9 </a:t>
                      </a:r>
                      <a:r>
                        <a:rPr lang="zh-CN" altLang="en-US" sz="1800" b="1" kern="1200">
                          <a:solidFill>
                            <a:schemeClr val="tx1"/>
                          </a:solidFill>
                          <a:latin typeface="微软雅黑" panose="020B0503020204020204" charset="-122"/>
                          <a:ea typeface="微软雅黑" panose="020B0503020204020204" charset="-122"/>
                          <a:cs typeface="+mn-cs"/>
                        </a:rPr>
                        <a:t>月，国民党内的蒋介石集团同汪精卫集团在反共的基础上实行反革命合流。</a:t>
                      </a:r>
                      <a:endParaRPr lang="zh-CN" altLang="en-US"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81345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东北易帜 </a:t>
                      </a:r>
                      <a:endPar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张学良在 </a:t>
                      </a:r>
                      <a:r>
                        <a:rPr lang="en-US" altLang="zh-CN"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1928 </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 </a:t>
                      </a: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12 </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 </a:t>
                      </a: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29 </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日通电全国宣布东北从即日起遵守三民主义，服从国民政府，</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将原北洋政府的红黄蓝白黑五色旗改为南京国民政府的青天白日旗</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。“东北易帜” 标志着北伐的结束、</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国民政府完成“形式统一”以及北洋政府的正式结束</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295502">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改订新约</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运动 </a:t>
                      </a:r>
                      <a:endParaRPr lang="zh-CN" altLang="en-US"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800" b="1">
                          <a:solidFill>
                            <a:schemeClr val="tx1"/>
                          </a:solidFill>
                          <a:latin typeface="微软雅黑" panose="020B0503020204020204" charset="-122"/>
                          <a:ea typeface="微软雅黑" panose="020B0503020204020204" charset="-122"/>
                          <a:cs typeface="华文新魏" panose="02010800040101010101" charset="-122"/>
                        </a:rPr>
                        <a:t>1928 </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年，为了缓和中国人民的反帝斗争，制造对外“自主”形象，同时也为扩大税源，解决内战军费，</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南京国民政府</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围绕</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实现关税自主和废除领事裁判权</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的问题，发起了要求帝国主义支持的“改订新约运动”。美国为争得在华的外交优势，首先同中国缔结关税关系的条约。其它各国相继仿效美国，与中国签订了类似的新约。</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列强</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用条约的形式，</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表面上承认中国在关税上有对等的权利</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，但实际上由于中国经济落后，并不能从列强那里取得对等的利益。</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至于废除领事裁判权的交涉，由于列强借故拖延，双方迟迟不能签约</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1295502">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国民经济</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建设运动 </a:t>
                      </a:r>
                      <a:endParaRPr lang="zh-CN" altLang="en-US"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从 </a:t>
                      </a:r>
                      <a:r>
                        <a:rPr lang="en-US" altLang="zh-CN" sz="1800" b="1">
                          <a:solidFill>
                            <a:srgbClr val="FF0000"/>
                          </a:solidFill>
                          <a:latin typeface="微软雅黑" panose="020B0503020204020204" charset="-122"/>
                          <a:ea typeface="微软雅黑" panose="020B0503020204020204" charset="-122"/>
                          <a:cs typeface="华文新魏" panose="02010800040101010101" charset="-122"/>
                        </a:rPr>
                        <a:t>1935 </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年到全面抗战前</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，为巩固统治，应对</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世界经济危机，国民政府开展的一个旨在全面发展经济的运动</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主要内容有：提倡振兴农业、鼓励垦牧、调节消费、振兴工业、开发矿产、流畅货运、调节金融。这场经济建设运动的作用不仅是发展了国民经济，增加了国民收入，而更重要的是，它是一场战前的经济动员运动。由于这场经济建设运动，是一场由政府号召并组织的、动员各界人士参加的群众性的经济建设运动。运动在当时国家经济残破、日寇侵逼、中日民族矛盾激化的背景下，确有其积极意义，</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为抗战奠定了物质基础</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。对中国近代化有着深远影响。但是，由于国民政府的阶级本质和战时形势以及贪官污吏乘机渔利等原因，这场经济建设运动一部分计划未能兑现或执行得不够彻底。 </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285750" y="199817"/>
          <a:ext cx="11372850" cy="6458366"/>
        </p:xfrm>
        <a:graphic>
          <a:graphicData uri="http://schemas.openxmlformats.org/drawingml/2006/table">
            <a:tbl>
              <a:tblPr firstRow="1" bandRow="1">
                <a:tableStyleId>{5C22544A-7EE6-4342-B048-85BDC9FD1C3A}</a:tableStyleId>
              </a:tblPr>
              <a:tblGrid>
                <a:gridCol w="1292713"/>
                <a:gridCol w="10080137"/>
              </a:tblGrid>
              <a:tr h="2603485">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左倾</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右倾</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左派</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右派 </a:t>
                      </a:r>
                      <a:endParaRPr lang="zh-CN" altLang="en-US"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en-US" altLang="zh-CN"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左倾</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：指</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政治上追求进步</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、同情劳动人民的倾向。而</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带引号的“左”倾往往以革命的负面出现</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，指忽视客观规律，夸大人的主观能动性，表现为急躁冒进、</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急于求成</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，如国共十年对峙时期的“左”倾冒险主义以及“文化大革命”等。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右倾</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是指过分强调客观条件，忽视人的主观能动性，从而表现出</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保守、妥协、退让</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。右倾思想如果形成为系统完整的路线，并在实践中贯彻便成为右倾机会主义。如国民革命时期的陈独秀犯右倾机会主义错误。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左派</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：左派通常指激进派或革命派，具有更多的人民性，通常</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主张积极改革</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，建立新的意识形态和制度。如，国民党左派是指忠于孙中山的三民主义，遵守联俄、联共、扶助农工三大政策的这部分国民党人；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右派</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：一般较为</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保守甚至是反动</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，主张渐进、缓慢的改革方式，强调维护旧有传统。如国民党右派是指背叛三大政策、反对和破坏国共合作的那部分国民党人。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492665">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工农武装</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割据理论</a:t>
                      </a:r>
                      <a:endParaRPr lang="zh-CN" altLang="en-US"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毛泽东在十年对峙时期创立的伟大理论。基本内容是</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土地革命、武装斗争、根据地建设</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这三方面的有机结合。武装斗争是中国民主革命的主要斗争形式；土地革命是中国民主革命的中心内容；农村革命根据地是中国民主革命的战略阵地，是开展土地革命，进行武装斗争的基础和依托。三者相辅相成，缺一不可。“工农武装割据”理论，把马列主义普遍原理与中国革命的实践结合了起来，指明了中国革命胜利的方向，成为中国革命新道路理论的重要组成部分。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492665">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土地革命</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新民主主义革命时期（</a:t>
                      </a:r>
                      <a:r>
                        <a:rPr lang="en-US" altLang="zh-CN"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1927-1937</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废除封建地主土地所有制实现农民土地所有制的革命</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中国共产党领导的工农武装割据建立农村革命根据地时期，开展打土豪分田地，废除封建剥削制度。使广大贫雇农政治上翻了身、经济上分到土地，生活上有了保障，为了保卫胜利果实，积极参军参战，努力发展生产，有力的巩固了革命根据地，这种革命斗争在国共十年对峙时期称土地革命，在人民解放战争时期和新中国成立初期，又称为土地改革。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869551">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苏维埃革命根据地 </a:t>
                      </a:r>
                      <a:endParaRPr lang="zh-CN" altLang="en-US" sz="16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特指国共十年对峙时期即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1927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年至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1937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年，中国共产党控制的地区。由于大部分革命根据地都建立了苏维埃政权，所以又被称作“苏区”。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十二、抗日战争时期（</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1937—1945</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747047"/>
          <a:ext cx="11867284" cy="5522722"/>
        </p:xfrm>
        <a:graphic>
          <a:graphicData uri="http://schemas.openxmlformats.org/drawingml/2006/table">
            <a:tbl>
              <a:tblPr firstRow="1" bandRow="1">
                <a:tableStyleId>{5C22544A-7EE6-4342-B048-85BDC9FD1C3A}</a:tableStyleId>
              </a:tblPr>
              <a:tblGrid>
                <a:gridCol w="944455"/>
                <a:gridCol w="807712"/>
                <a:gridCol w="10115117"/>
              </a:tblGrid>
              <a:tr h="1354339">
                <a:tc rowSpan="3">
                  <a:txBody>
                    <a:bodyPr wrap="square"/>
                    <a:lstStyle/>
                    <a:p>
                      <a:pPr algn="ctr" fontAlgn="auto">
                        <a:lnSpc>
                          <a:spcPct val="100000"/>
                        </a:lnSpc>
                        <a:buClrTx/>
                        <a:buSzTx/>
                        <a:buFontTx/>
                        <a:buNone/>
                      </a:pPr>
                      <a:r>
                        <a:rPr lang="zh-CN" altLang="en-US" sz="28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8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1</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、日本不断侵华，</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民族矛盾逐渐成为主要矛盾（</a:t>
                      </a:r>
                      <a:r>
                        <a:rPr lang="en-US" altLang="zh-CN" sz="2400" b="1" kern="1200">
                          <a:solidFill>
                            <a:srgbClr val="FF0000"/>
                          </a:solidFill>
                          <a:latin typeface="微软雅黑" panose="020B0503020204020204" charset="-122"/>
                          <a:ea typeface="微软雅黑" panose="020B0503020204020204" charset="-122"/>
                          <a:cs typeface="微软雅黑" panose="020B0503020204020204" charset="-122"/>
                          <a:sym typeface="+mn-ea"/>
                        </a:rPr>
                        <a:t>1935</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华北事变）</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2</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、国共两党由对抗转向合作</a:t>
                      </a: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抗日民族统一战线逐渐形成</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，全民族团结抗日；</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3</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、这一时期</a:t>
                      </a: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国民党</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正面战场</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与中国共产党</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敌后战场相互配合</a:t>
                      </a: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沉重打击了日本侵略者，并最终取得胜利；</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4</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、中国战场是世界反法西斯战争的</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东方主战场</a:t>
                      </a: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为世界反法西斯战争的胜利作出了重要贡献。</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1</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、日本的野蛮掠夺和官僚资本的压榨，造成</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民族资本主义经济日益萎缩</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2</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、中共实行“</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双减双交</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”政策既发展了抗日根据地的经济，又巩固了抗日民族统一战线；</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3</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工业内迁</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促进西南部地区工业发展，为抗战胜利奠定物质基础。</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fontAlgn="auto">
                        <a:lnSpc>
                          <a:spcPts val="3280"/>
                        </a:lnSpc>
                      </a:pPr>
                      <a:r>
                        <a:rPr lang="en-US" altLang="zh-CN"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1</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a:t>
                      </a:r>
                      <a:r>
                        <a:rPr lang="zh-CN" altLang="en-US"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民族意识</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高涨；</a:t>
                      </a:r>
                      <a:endPar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p>
                      <a:pPr indent="0" fontAlgn="auto">
                        <a:lnSpc>
                          <a:spcPts val="3280"/>
                        </a:lnSpc>
                      </a:pPr>
                      <a:r>
                        <a:rPr lang="en-US" altLang="zh-CN"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2</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a:t>
                      </a:r>
                      <a:r>
                        <a:rPr lang="zh-CN" altLang="en-US"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中共七大确立毛泽东思想为党的指导思想</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a:t>
                      </a:r>
                      <a:endPar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p>
                      <a:pPr indent="0" fontAlgn="auto">
                        <a:lnSpc>
                          <a:spcPts val="3280"/>
                        </a:lnSpc>
                      </a:pPr>
                      <a:r>
                        <a:rPr lang="en-US" altLang="zh-CN"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3</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a:t>
                      </a:r>
                      <a:r>
                        <a:rPr lang="zh-CN" altLang="en-US"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高校内迁</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，保存了重要科研力量。</a:t>
                      </a:r>
                      <a:endPar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29007"/>
          <a:ext cx="11953875" cy="6736080"/>
        </p:xfrm>
        <a:graphic>
          <a:graphicData uri="http://schemas.openxmlformats.org/drawingml/2006/table">
            <a:tbl>
              <a:tblPr firstRow="1" bandRow="1">
                <a:tableStyleId>{5C22544A-7EE6-4342-B048-85BDC9FD1C3A}</a:tableStyleId>
              </a:tblPr>
              <a:tblGrid>
                <a:gridCol w="1358756"/>
                <a:gridCol w="10595119"/>
              </a:tblGrid>
              <a:tr h="1021314">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伪满洲国</a:t>
                      </a:r>
                      <a:r>
                        <a:rPr lang="zh-CN" altLang="en-US" sz="1600" b="1" kern="1200">
                          <a:solidFill>
                            <a:schemeClr val="tx1"/>
                          </a:solidFill>
                          <a:latin typeface="微软雅黑" panose="020B0503020204020204" charset="-122"/>
                          <a:ea typeface="微软雅黑" panose="020B0503020204020204" charset="-122"/>
                          <a:cs typeface="+mn-cs"/>
                        </a:rPr>
                        <a:t> </a:t>
                      </a:r>
                      <a:endParaRPr lang="zh-CN" altLang="en-US" sz="1600" b="1" kern="1200">
                        <a:solidFill>
                          <a:schemeClr val="tx1"/>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600" b="1" kern="1200">
                          <a:solidFill>
                            <a:srgbClr val="FF0000"/>
                          </a:solidFill>
                          <a:latin typeface="微软雅黑" panose="020B0503020204020204" charset="-122"/>
                          <a:ea typeface="微软雅黑" panose="020B0503020204020204" charset="-122"/>
                          <a:cs typeface="+mn-cs"/>
                        </a:rPr>
                        <a:t>日本帝国主义侵占中国东北后扶植的傀儡政权</a:t>
                      </a:r>
                      <a:r>
                        <a:rPr lang="zh-CN" altLang="en-US" sz="1600" b="1" kern="1200">
                          <a:solidFill>
                            <a:schemeClr val="tx1"/>
                          </a:solidFill>
                          <a:latin typeface="微软雅黑" panose="020B0503020204020204" charset="-122"/>
                          <a:ea typeface="微软雅黑" panose="020B0503020204020204" charset="-122"/>
                          <a:cs typeface="+mn-cs"/>
                        </a:rPr>
                        <a:t>，是其“以华制华”政策的重要体现。</a:t>
                      </a:r>
                      <a:r>
                        <a:rPr lang="en-US" altLang="zh-CN" sz="1600" b="1" kern="1200">
                          <a:solidFill>
                            <a:srgbClr val="FF0000"/>
                          </a:solidFill>
                          <a:latin typeface="微软雅黑" panose="020B0503020204020204" charset="-122"/>
                          <a:ea typeface="微软雅黑" panose="020B0503020204020204" charset="-122"/>
                          <a:cs typeface="+mn-cs"/>
                        </a:rPr>
                        <a:t>1932 </a:t>
                      </a:r>
                      <a:r>
                        <a:rPr lang="zh-CN" altLang="en-US" sz="1600" b="1" kern="1200">
                          <a:solidFill>
                            <a:srgbClr val="FF0000"/>
                          </a:solidFill>
                          <a:latin typeface="微软雅黑" panose="020B0503020204020204" charset="-122"/>
                          <a:ea typeface="微软雅黑" panose="020B0503020204020204" charset="-122"/>
                          <a:cs typeface="+mn-cs"/>
                        </a:rPr>
                        <a:t>年</a:t>
                      </a:r>
                      <a:r>
                        <a:rPr lang="zh-CN" altLang="en-US" sz="1600" b="1" kern="1200">
                          <a:solidFill>
                            <a:schemeClr val="tx1"/>
                          </a:solidFill>
                          <a:latin typeface="微软雅黑" panose="020B0503020204020204" charset="-122"/>
                          <a:ea typeface="微软雅黑" panose="020B0503020204020204" charset="-122"/>
                          <a:cs typeface="+mn-cs"/>
                        </a:rPr>
                        <a:t> </a:t>
                      </a:r>
                      <a:r>
                        <a:rPr lang="en-US" altLang="zh-CN" sz="1600" b="1" kern="1200">
                          <a:solidFill>
                            <a:schemeClr val="tx1"/>
                          </a:solidFill>
                          <a:latin typeface="微软雅黑" panose="020B0503020204020204" charset="-122"/>
                          <a:ea typeface="微软雅黑" panose="020B0503020204020204" charset="-122"/>
                          <a:cs typeface="+mn-cs"/>
                        </a:rPr>
                        <a:t>3 </a:t>
                      </a:r>
                      <a:r>
                        <a:rPr lang="zh-CN" altLang="en-US" sz="1600" b="1" kern="1200">
                          <a:solidFill>
                            <a:schemeClr val="tx1"/>
                          </a:solidFill>
                          <a:latin typeface="微软雅黑" panose="020B0503020204020204" charset="-122"/>
                          <a:ea typeface="微软雅黑" panose="020B0503020204020204" charset="-122"/>
                          <a:cs typeface="+mn-cs"/>
                        </a:rPr>
                        <a:t>月，日本侵略者宣布伪满洲国成立。清朝末代帝溥仪出任伪满洲国“执政”。日本控制了伪满洲国的整个政权。</a:t>
                      </a:r>
                      <a:r>
                        <a:rPr lang="en-US" altLang="zh-CN" sz="1600" b="1" kern="1200">
                          <a:solidFill>
                            <a:schemeClr val="tx1"/>
                          </a:solidFill>
                          <a:latin typeface="微软雅黑" panose="020B0503020204020204" charset="-122"/>
                          <a:ea typeface="微软雅黑" panose="020B0503020204020204" charset="-122"/>
                          <a:cs typeface="+mn-cs"/>
                        </a:rPr>
                        <a:t>1934</a:t>
                      </a:r>
                      <a:r>
                        <a:rPr lang="zh-CN" altLang="en-US" sz="1600" b="1" kern="1200">
                          <a:solidFill>
                            <a:schemeClr val="tx1"/>
                          </a:solidFill>
                          <a:latin typeface="微软雅黑" panose="020B0503020204020204" charset="-122"/>
                          <a:ea typeface="微软雅黑" panose="020B0503020204020204" charset="-122"/>
                          <a:cs typeface="+mn-cs"/>
                        </a:rPr>
                        <a:t>年</a:t>
                      </a:r>
                      <a:r>
                        <a:rPr lang="en-US" altLang="zh-CN" sz="1600" b="1" kern="1200">
                          <a:solidFill>
                            <a:schemeClr val="tx1"/>
                          </a:solidFill>
                          <a:latin typeface="微软雅黑" panose="020B0503020204020204" charset="-122"/>
                          <a:ea typeface="微软雅黑" panose="020B0503020204020204" charset="-122"/>
                          <a:cs typeface="+mn-cs"/>
                        </a:rPr>
                        <a:t>3</a:t>
                      </a:r>
                      <a:r>
                        <a:rPr lang="zh-CN" altLang="en-US" sz="1600" b="1" kern="1200">
                          <a:solidFill>
                            <a:schemeClr val="tx1"/>
                          </a:solidFill>
                          <a:latin typeface="微软雅黑" panose="020B0503020204020204" charset="-122"/>
                          <a:ea typeface="微软雅黑" panose="020B0503020204020204" charset="-122"/>
                          <a:cs typeface="+mn-cs"/>
                        </a:rPr>
                        <a:t>月，伪满洲国宣布改为“满洲帝国”，溥仪改称帝。</a:t>
                      </a:r>
                      <a:r>
                        <a:rPr lang="en-US" altLang="zh-CN" sz="1600" b="1" kern="1200">
                          <a:solidFill>
                            <a:schemeClr val="tx1"/>
                          </a:solidFill>
                          <a:latin typeface="微软雅黑" panose="020B0503020204020204" charset="-122"/>
                          <a:ea typeface="微软雅黑" panose="020B0503020204020204" charset="-122"/>
                          <a:cs typeface="+mn-cs"/>
                        </a:rPr>
                        <a:t>9 </a:t>
                      </a:r>
                      <a:r>
                        <a:rPr lang="zh-CN" altLang="en-US" sz="1600" b="1" kern="1200">
                          <a:solidFill>
                            <a:schemeClr val="tx1"/>
                          </a:solidFill>
                          <a:latin typeface="微软雅黑" panose="020B0503020204020204" charset="-122"/>
                          <a:ea typeface="微软雅黑" panose="020B0503020204020204" charset="-122"/>
                          <a:cs typeface="+mn-cs"/>
                        </a:rPr>
                        <a:t>月，伪满洲国与日本签订议定书，承认日本在“满洲”的一切权益，公开表明把东北从中国领土中分割出去。在日本人统治的 </a:t>
                      </a:r>
                      <a:r>
                        <a:rPr lang="en-US" altLang="zh-CN" sz="1600" b="1" kern="1200">
                          <a:solidFill>
                            <a:schemeClr val="tx1"/>
                          </a:solidFill>
                          <a:latin typeface="微软雅黑" panose="020B0503020204020204" charset="-122"/>
                          <a:ea typeface="微软雅黑" panose="020B0503020204020204" charset="-122"/>
                          <a:cs typeface="+mn-cs"/>
                        </a:rPr>
                        <a:t>14 </a:t>
                      </a:r>
                      <a:r>
                        <a:rPr lang="zh-CN" altLang="en-US" sz="1600" b="1" kern="1200">
                          <a:solidFill>
                            <a:schemeClr val="tx1"/>
                          </a:solidFill>
                          <a:latin typeface="微软雅黑" panose="020B0503020204020204" charset="-122"/>
                          <a:ea typeface="微软雅黑" panose="020B0503020204020204" charset="-122"/>
                          <a:cs typeface="+mn-cs"/>
                        </a:rPr>
                        <a:t>年里，日本侵略者实行了残酷的殖民统治和军事镇压。 </a:t>
                      </a:r>
                      <a:endParaRPr lang="zh-CN" altLang="en-US" sz="16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021314">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三三制度</a:t>
                      </a:r>
                      <a:endParaRPr lang="zh-CN" altLang="en-US" sz="16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6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抗战进入</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相持阶段</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后，敌后抗日根据地加强政权建设的基本原则，是</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中国共产党抗日民族统一战线政策的具体体现</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。在政权机构和民意机关的人员名额分配上，代表工人阶级和贫农的共产党员、代表和联系广大小资产阶级的非党左派进步分子和代表中等资产阶级、开明绅士的中间分子各占三分之一。三三制原则的实行，</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使党团结了各抗日阶级、阶层，进一步发展和巩固了抗日民族统一战线。 </a:t>
                      </a:r>
                      <a:endPar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2547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陕甘宁边区</a:t>
                      </a:r>
                      <a:endParaRPr lang="zh-CN" altLang="en-US" sz="16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1935 </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年 </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10 </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月，中央红军主力长征到达陕北后，建立了中华苏维埃人民共和国中央政府西北办事处，使陕北成为革命的中心根据地。</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1937 </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年至 </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1949 </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年之间，在中华民国内的一个行政区域，包括陕西北部，甘肃东部和宁夏的部分区域。</a:t>
                      </a:r>
                      <a:r>
                        <a:rPr lang="en-US" altLang="zh-CN" sz="1600" b="1">
                          <a:solidFill>
                            <a:srgbClr val="FF0000"/>
                          </a:solidFill>
                          <a:latin typeface="微软雅黑" panose="020B0503020204020204" charset="-122"/>
                          <a:ea typeface="微软雅黑" panose="020B0503020204020204" charset="-122"/>
                          <a:cs typeface="华文新魏" panose="02010800040101010101" charset="-122"/>
                        </a:rPr>
                        <a:t>1937 </a:t>
                      </a:r>
                      <a:r>
                        <a:rPr lang="zh-CN" altLang="en-US" sz="1600" b="1">
                          <a:solidFill>
                            <a:srgbClr val="FF0000"/>
                          </a:solidFill>
                          <a:latin typeface="微软雅黑" panose="020B0503020204020204" charset="-122"/>
                          <a:ea typeface="微软雅黑" panose="020B0503020204020204" charset="-122"/>
                          <a:cs typeface="华文新魏" panose="02010800040101010101" charset="-122"/>
                        </a:rPr>
                        <a:t>年 </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9 </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月 </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6 </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日，根据国共两党关于国共合作的协议，</a:t>
                      </a:r>
                      <a:r>
                        <a:rPr lang="zh-CN" altLang="en-US" sz="1600" b="1">
                          <a:solidFill>
                            <a:srgbClr val="FF0000"/>
                          </a:solidFill>
                          <a:latin typeface="微软雅黑" panose="020B0503020204020204" charset="-122"/>
                          <a:ea typeface="微软雅黑" panose="020B0503020204020204" charset="-122"/>
                          <a:cs typeface="华文新魏" panose="02010800040101010101" charset="-122"/>
                        </a:rPr>
                        <a:t>中国共产党将陕甘苏区改名为陕甘宁边区，并成立了边区政府</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，林伯渠任主席，首府延安。抗日战争时期，陕甘宁边区是中共中央和中央军委所在地，是敌后抗日战争的政治指导中心和敌后抗日根据地的总后方。该边区在抗日战争中发挥了重要作用。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498678">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沦陷区</a:t>
                      </a:r>
                      <a:r>
                        <a:rPr lang="en-US" altLang="zh-CN" sz="1600" b="1" kern="1200">
                          <a:solidFill>
                            <a:srgbClr val="C00000"/>
                          </a:solidFill>
                          <a:latin typeface="微软雅黑" panose="020B0503020204020204" charset="-122"/>
                          <a:ea typeface="微软雅黑" panose="020B0503020204020204" charset="-122"/>
                          <a:cs typeface="+mn-cs"/>
                        </a:rPr>
                        <a:t>&amp;</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国统区 </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抗战时期，被日本占领的区域叫沦陷区；</a:t>
                      </a:r>
                      <a:endPar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其他地区被国民党统治的叫国统区</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523875">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抗日根据地</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抗日战争时期，中国共产党在中国北方广大地区建立起来的反抗日本侵略统治的根据他</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始终牵制着大量日本侵华兵力，为抗日战争的完全胜利做出了决定性的贡献。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838737">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第二条战线 </a:t>
                      </a:r>
                      <a:endParaRPr lang="zh-CN" altLang="en-US"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以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1946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冬爆发的“抗议美军暴行”为标志，国民党统治区广大爱国学生、工人、市民及其它阶层人民，在中国共产党领导下，反对美军暴行，反对蒋介石政权的内战、独裁、卖国政策的爱国民主运动，这一运动以学生为先锋，核心是</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反饥饿，反内战，反迫害</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，相对于中国共产党领导的人民武装反对国民党军队的军事斗争战线，故称第二条战线。第二条战线的形成，有力配合了解放军战场上的军事斗争，对推翻国民党反动统治发挥了重要作用。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838737">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抗日民族</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统一战线 </a:t>
                      </a:r>
                      <a:endParaRPr lang="zh-CN" altLang="en-US"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1931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九一八事变发生后，中日民族矛盾逐渐上升，引起中国国内阶级关系的变化，以国共二次合作为基础，工农商学兵各界各族人民、各民主党派、抗日团体、社会各阶层爱国人士和海外侨胞共同参加的全民族抗击日本侵略的统一战线。</a:t>
                      </a:r>
                      <a:r>
                        <a:rPr lang="en-US" altLang="zh-CN"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1937 </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 </a:t>
                      </a:r>
                      <a:r>
                        <a:rPr lang="en-US" altLang="zh-CN"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9 </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月国民党中央通讯社公布中共中央提交的国共合作宣言标志该战线的正式建立，</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它保证了中国人民反对帝国主义侵略的第一次取得完全胜利，是</a:t>
                      </a:r>
                      <a:r>
                        <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抗日战争胜利的根本原因。 </a:t>
                      </a:r>
                      <a:endParaRPr lang="zh-CN" altLang="en-US" sz="16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648132"/>
          <a:ext cx="11953875" cy="5855538"/>
        </p:xfrm>
        <a:graphic>
          <a:graphicData uri="http://schemas.openxmlformats.org/drawingml/2006/table">
            <a:tbl>
              <a:tblPr firstRow="1" bandRow="1">
                <a:tableStyleId>{5C22544A-7EE6-4342-B048-85BDC9FD1C3A}</a:tableStyleId>
              </a:tblPr>
              <a:tblGrid>
                <a:gridCol w="1452563"/>
                <a:gridCol w="10501312"/>
              </a:tblGrid>
              <a:tr h="399618">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以战养战 </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2000" b="1" kern="1200">
                          <a:solidFill>
                            <a:schemeClr val="tx1"/>
                          </a:solidFill>
                          <a:latin typeface="微软雅黑" panose="020B0503020204020204" charset="-122"/>
                          <a:ea typeface="微软雅黑" panose="020B0503020204020204" charset="-122"/>
                          <a:cs typeface="+mn-cs"/>
                        </a:rPr>
                        <a:t>意思是利用战争中获取来的人力、物力和财力，继续进行战争，以此来扩大战果。 </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021314">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正面战场</a:t>
                      </a:r>
                      <a:endParaRPr lang="en-US" altLang="zh-CN"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&amp;</a:t>
                      </a:r>
                      <a:endParaRPr lang="en-US" altLang="zh-CN"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rPr>
                        <a:t>敌后战场 </a:t>
                      </a:r>
                      <a:endPar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0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抗日战争全面爆发后</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，国共两党合作抗日，</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国民党</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组织</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军队</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主要在</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正面战场</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直接抵抗日本的侵略进攻，淞沪会战、太原会战、徐州会战、武汉会战等消耗了日本大量有生力量，粉粹了日本速战灭亡中国的计划，但未能阻止有优势敌人的进攻，使抗日战争转入战略相持阶段。</a:t>
                      </a:r>
                      <a:r>
                        <a:rPr lang="zh-CN" altLang="en-US" sz="20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共产党则主要挺进敌后战场，开辟一系列敌后抗日根据地</a:t>
                      </a:r>
                      <a:r>
                        <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，将敌人的后方变成抗日的前方，牵制和打击日军，形成敌后战场，有力的配合了正面战场，特别是相持阶段后，敌后战场逐渐发展为抗日战争的主要战场。二者相互配合，推动了抗日形势的好转。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06044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全面抗战路线</a:t>
                      </a:r>
                      <a:r>
                        <a:rPr lang="en-US" altLang="zh-CN" sz="2000" b="1" kern="1200">
                          <a:solidFill>
                            <a:srgbClr val="C00000"/>
                          </a:solidFill>
                          <a:latin typeface="微软雅黑" panose="020B0503020204020204" charset="-122"/>
                          <a:ea typeface="微软雅黑" panose="020B0503020204020204" charset="-122"/>
                          <a:cs typeface="+mn-cs"/>
                        </a:rPr>
                        <a:t>&amp;</a:t>
                      </a:r>
                      <a:endParaRPr lang="en-US" altLang="zh-CN" sz="20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b="1" kern="1200">
                          <a:solidFill>
                            <a:srgbClr val="C00000"/>
                          </a:solidFill>
                          <a:latin typeface="微软雅黑" panose="020B0503020204020204" charset="-122"/>
                          <a:ea typeface="微软雅黑" panose="020B0503020204020204" charset="-122"/>
                          <a:cs typeface="+mn-cs"/>
                        </a:rPr>
                        <a:t>片面抗战路线 </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highlight>
                            <a:srgbClr val="FFFF00"/>
                          </a:highlight>
                          <a:latin typeface="微软雅黑" panose="020B0503020204020204" charset="-122"/>
                          <a:ea typeface="微软雅黑" panose="020B0503020204020204" charset="-122"/>
                          <a:cs typeface="华文新魏" panose="02010800040101010101" charset="-122"/>
                        </a:rPr>
                        <a:t>全面抗战路线</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1937 </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年，</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中国共产党</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在陕北洛川召开会议，制定了全面抗战路线，即</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动员全民族一切力量</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，争取抗战胜利的人民战争。</a:t>
                      </a:r>
                      <a:endParaRPr lang="en-US" altLang="zh-CN" sz="2000" b="1">
                        <a:solidFill>
                          <a:schemeClr val="tx1"/>
                        </a:solidFill>
                        <a:latin typeface="微软雅黑" panose="020B0503020204020204" charset="-122"/>
                        <a:ea typeface="微软雅黑" panose="020B0503020204020204" charset="-122"/>
                        <a:cs typeface="华文新魏" panose="02010800040101010101"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highlight>
                            <a:srgbClr val="FFFF00"/>
                          </a:highlight>
                          <a:latin typeface="微软雅黑" panose="020B0503020204020204" charset="-122"/>
                          <a:ea typeface="微软雅黑" panose="020B0503020204020204" charset="-122"/>
                          <a:cs typeface="华文新魏" panose="02010800040101010101" charset="-122"/>
                        </a:rPr>
                        <a:t>片面抗战路线</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：是指</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国民党在正面战场推行的单纯依靠政府和军队</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，没有广泛发动人民群众进行的抗战路线。 </a:t>
                      </a:r>
                      <a:endParaRPr lang="zh-CN" altLang="en-US" sz="20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498678">
                <a:tc>
                  <a:txBody>
                    <a:bodyPr wrap="square"/>
                    <a:lstStyle/>
                    <a:p>
                      <a:pPr marL="0" algn="ctr" defTabSz="914400" rtl="0" eaLnBrk="1" latinLnBrk="0" hangingPunct="1"/>
                      <a:r>
                        <a:rPr lang="zh-CN" altLang="en-US" sz="2000" b="1" kern="1200">
                          <a:solidFill>
                            <a:srgbClr val="C00000"/>
                          </a:solidFill>
                          <a:latin typeface="微软雅黑" panose="020B0503020204020204" charset="-122"/>
                          <a:ea typeface="微软雅黑" panose="020B0503020204020204" charset="-122"/>
                          <a:cs typeface="+mn-cs"/>
                        </a:rPr>
                        <a:t>新民主主义</a:t>
                      </a:r>
                      <a:endParaRPr lang="en-US" altLang="zh-CN" sz="20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2000" b="1" kern="1200">
                          <a:solidFill>
                            <a:srgbClr val="C00000"/>
                          </a:solidFill>
                          <a:latin typeface="微软雅黑" panose="020B0503020204020204" charset="-122"/>
                          <a:ea typeface="微软雅黑" panose="020B0503020204020204" charset="-122"/>
                          <a:cs typeface="+mn-cs"/>
                        </a:rPr>
                        <a:t>革命理论</a:t>
                      </a:r>
                      <a:endParaRPr lang="zh-CN" altLang="en-US" sz="20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毛泽东思想的重要组成部分，是马克思主义中国化的重要理论成果。抗日战争时期，毛泽东他系统总结中国革命的独创性经验，于 </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1939 </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年底 </a:t>
                      </a:r>
                      <a:r>
                        <a:rPr lang="en-US" altLang="zh-CN" sz="2000" b="1">
                          <a:solidFill>
                            <a:srgbClr val="FF0000"/>
                          </a:solidFill>
                          <a:latin typeface="微软雅黑" panose="020B0503020204020204" charset="-122"/>
                          <a:ea typeface="微软雅黑" panose="020B0503020204020204" charset="-122"/>
                          <a:cs typeface="华文新魏" panose="02010800040101010101" charset="-122"/>
                        </a:rPr>
                        <a:t>1940 </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年初</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先后发表</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《&lt;</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共产党人</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&gt;</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发刊词</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中国革命和中国共产党</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新民主主义论</a:t>
                      </a:r>
                      <a:r>
                        <a:rPr lang="en-US" altLang="zh-CN" sz="20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等著作，</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完整地阐述了新民主主义理论</a:t>
                      </a:r>
                      <a:r>
                        <a:rPr lang="zh-CN" altLang="en-US" sz="2000" b="1">
                          <a:solidFill>
                            <a:schemeClr val="tx1"/>
                          </a:solidFill>
                          <a:latin typeface="微软雅黑" panose="020B0503020204020204" charset="-122"/>
                          <a:ea typeface="微软雅黑" panose="020B0503020204020204" charset="-122"/>
                          <a:cs typeface="华文新魏" panose="02010800040101010101" charset="-122"/>
                        </a:rPr>
                        <a:t>，对中国革命的性质、对象、任务、动力和前途等 一系列问题进行了系统论述，</a:t>
                      </a:r>
                      <a:r>
                        <a:rPr lang="zh-CN" altLang="en-US" sz="2000" b="1">
                          <a:solidFill>
                            <a:srgbClr val="FF0000"/>
                          </a:solidFill>
                          <a:latin typeface="微软雅黑" panose="020B0503020204020204" charset="-122"/>
                          <a:ea typeface="微软雅黑" panose="020B0503020204020204" charset="-122"/>
                          <a:cs typeface="华文新魏" panose="02010800040101010101" charset="-122"/>
                        </a:rPr>
                        <a:t>回答了中国向何处去这个关系重大的问题。 </a:t>
                      </a:r>
                      <a:endParaRPr lang="zh-CN" altLang="en-US" sz="2000" b="1">
                        <a:solidFill>
                          <a:srgbClr val="FF0000"/>
                        </a:solidFill>
                        <a:latin typeface="微软雅黑" panose="020B0503020204020204" charset="-122"/>
                        <a:ea typeface="微软雅黑" panose="020B0503020204020204" charset="-122"/>
                        <a:cs typeface="华文新魏" panose="02010800040101010101" charset="-122"/>
                      </a:endParaRPr>
                    </a:p>
                    <a:p>
                      <a:pPr marL="0" marR="0" lvl="0" indent="0" algn="l" defTabSz="914400" rtl="0" eaLnBrk="1" fontAlgn="auto" latinLnBrk="0" hangingPunct="1">
                        <a:lnSpc>
                          <a:spcPct val="100000"/>
                        </a:lnSpc>
                        <a:spcBef>
                          <a:spcPct val="0"/>
                        </a:spcBef>
                        <a:spcAft>
                          <a:spcPct val="0"/>
                        </a:spcAft>
                        <a:buClrTx/>
                        <a:buSzTx/>
                        <a:buFontTx/>
                        <a:buNone/>
                        <a:defRPr/>
                      </a:pPr>
                      <a:endParaRPr lang="zh-CN" altLang="en-US" sz="20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十三、解放战争时期（</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a:t>
            </a:r>
            <a:r>
              <a:rPr lang="en-US" altLang="zh-CN" sz="2735" b="1" kern="0">
                <a:solidFill>
                  <a:prstClr val="white"/>
                </a:solidFill>
                <a:latin typeface="微软雅黑" panose="020B0503020204020204" charset="-122"/>
                <a:ea typeface="微软雅黑" panose="020B0503020204020204" charset="-122"/>
              </a:rPr>
              <a:t>46</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—1949</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632747"/>
          <a:ext cx="11867284" cy="5029052"/>
        </p:xfrm>
        <a:graphic>
          <a:graphicData uri="http://schemas.openxmlformats.org/drawingml/2006/table">
            <a:tbl>
              <a:tblPr firstRow="1" bandRow="1">
                <a:tableStyleId>{5C22544A-7EE6-4342-B048-85BDC9FD1C3A}</a:tableStyleId>
              </a:tblPr>
              <a:tblGrid>
                <a:gridCol w="944455"/>
                <a:gridCol w="454132"/>
                <a:gridCol w="10468697"/>
              </a:tblGrid>
              <a:tr h="841608">
                <a:tc gridSpan="2">
                  <a:txBody>
                    <a:bodyPr wrap="square"/>
                    <a:lstStyle/>
                    <a:p>
                      <a:pPr algn="ctr" fontAlgn="auto">
                        <a:lnSpc>
                          <a:spcPct val="10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总体特征</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zh-CN" altLang="en-US" sz="2400" b="1" kern="1200">
                          <a:solidFill>
                            <a:schemeClr val="dk1"/>
                          </a:solidFill>
                          <a:latin typeface="微软雅黑" panose="020B0503020204020204" charset="-122"/>
                          <a:ea typeface="微软雅黑" panose="020B0503020204020204" charset="-122"/>
                          <a:cs typeface="仿宋" panose="02010609060101010101" charset="-122"/>
                          <a:sym typeface="+mn-ea"/>
                        </a:rPr>
                        <a:t>第三次国内革命战争，新民主主义革命取得基本胜利，揭开了中国历史的新纪元。</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354339">
                <a:tc rowSpan="3">
                  <a:txBody>
                    <a:bodyPr wrap="square"/>
                    <a:lstStyle/>
                    <a:p>
                      <a:pPr algn="ctr" fontAlgn="auto">
                        <a:lnSpc>
                          <a:spcPct val="10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1</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、抗战胜利后，</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中共争取和平民主</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，而</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国民党坚持独裁和内战</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的方针。</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2</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主要矛盾转变</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为以共产党为代表的广大人民同美帝国主义支持的国民党反动派之间的矛盾。</a:t>
                      </a:r>
                      <a:endPar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p>
                      <a:pPr indent="0">
                        <a:lnSpc>
                          <a:spcPct val="100000"/>
                        </a:lnSpc>
                      </a:pPr>
                      <a:r>
                        <a:rPr lang="en-US" altLang="zh-CN" sz="2400" b="1" kern="1200">
                          <a:solidFill>
                            <a:schemeClr val="dk1"/>
                          </a:solidFill>
                          <a:latin typeface="微软雅黑" panose="020B0503020204020204" charset="-122"/>
                          <a:ea typeface="微软雅黑" panose="020B0503020204020204" charset="-122"/>
                          <a:cs typeface="微软雅黑" panose="020B0503020204020204" charset="-122"/>
                          <a:sym typeface="+mn-ea"/>
                        </a:rPr>
                        <a:t>3</a:t>
                      </a:r>
                      <a:r>
                        <a:rPr lang="zh-CN" altLang="en-US" sz="2400" b="1" kern="1200">
                          <a:solidFill>
                            <a:schemeClr val="dk1"/>
                          </a:solidFill>
                          <a:latin typeface="微软雅黑" panose="020B0503020204020204" charset="-122"/>
                          <a:ea typeface="微软雅黑" panose="020B0503020204020204" charset="-122"/>
                          <a:cs typeface="微软雅黑" panose="020B0503020204020204" charset="-122"/>
                          <a:sym typeface="+mn-ea"/>
                        </a:rPr>
                        <a:t>、解放战争推翻南京国民政府反动统治，</a:t>
                      </a:r>
                      <a:r>
                        <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rPr>
                        <a:t>新民主主义革命取得基本胜利</a:t>
                      </a:r>
                      <a:endParaRPr lang="zh-CN" altLang="en-US" sz="2400" b="1" kern="1200">
                        <a:solidFill>
                          <a:srgbClr val="FF0000"/>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defTabSz="678180" eaLnBrk="0" fontAlgn="auto" latinLnBrk="1" hangingPunct="0">
                        <a:lnSpc>
                          <a:spcPts val="3300"/>
                        </a:lnSpc>
                      </a:pPr>
                      <a:r>
                        <a:rPr lang="en-US" altLang="zh-CN" sz="2400" b="1" kern="1200">
                          <a:solidFill>
                            <a:schemeClr val="dk1"/>
                          </a:solidFill>
                          <a:latin typeface="微软雅黑" panose="020B0503020204020204" charset="-122"/>
                          <a:ea typeface="微软雅黑" panose="020B0503020204020204" charset="-122"/>
                          <a:cs typeface="仿宋" panose="02010609060101010101" charset="-122"/>
                          <a:sym typeface="+mn-ea"/>
                        </a:rPr>
                        <a:t>1</a:t>
                      </a:r>
                      <a:r>
                        <a:rPr lang="zh-CN" altLang="en-US" sz="2400" b="1" kern="1200">
                          <a:solidFill>
                            <a:schemeClr val="dk1"/>
                          </a:solidFill>
                          <a:latin typeface="微软雅黑" panose="020B0503020204020204" charset="-122"/>
                          <a:ea typeface="微软雅黑" panose="020B0503020204020204" charset="-122"/>
                          <a:cs typeface="仿宋" panose="02010609060101010101" charset="-122"/>
                          <a:sym typeface="+mn-ea"/>
                        </a:rPr>
                        <a:t>、</a:t>
                      </a:r>
                      <a:r>
                        <a:rPr lang="zh-CN" altLang="en-US" sz="2400" b="1" kern="1200">
                          <a:solidFill>
                            <a:srgbClr val="FF0000"/>
                          </a:solidFill>
                          <a:latin typeface="微软雅黑" panose="020B0503020204020204" charset="-122"/>
                          <a:ea typeface="微软雅黑" panose="020B0503020204020204" charset="-122"/>
                          <a:cs typeface="仿宋" panose="02010609060101010101" charset="-122"/>
                          <a:sym typeface="+mn-ea"/>
                        </a:rPr>
                        <a:t>国统区通货膨胀</a:t>
                      </a:r>
                      <a:r>
                        <a:rPr lang="zh-CN" altLang="en-US" sz="2400" b="1" kern="1200">
                          <a:solidFill>
                            <a:schemeClr val="dk1"/>
                          </a:solidFill>
                          <a:latin typeface="微软雅黑" panose="020B0503020204020204" charset="-122"/>
                          <a:ea typeface="微软雅黑" panose="020B0503020204020204" charset="-122"/>
                          <a:sym typeface="+mn-ea"/>
                        </a:rPr>
                        <a:t>严重，</a:t>
                      </a:r>
                      <a:r>
                        <a:rPr lang="zh-CN" altLang="en-US" sz="2400" b="1" kern="1200">
                          <a:solidFill>
                            <a:schemeClr val="dk1"/>
                          </a:solidFill>
                          <a:latin typeface="微软雅黑" panose="020B0503020204020204" charset="-122"/>
                          <a:ea typeface="微软雅黑" panose="020B0503020204020204" charset="-122"/>
                          <a:cs typeface="仿宋" panose="02010609060101010101" charset="-122"/>
                          <a:sym typeface="+mn-ea"/>
                        </a:rPr>
                        <a:t>经济</a:t>
                      </a:r>
                      <a:r>
                        <a:rPr lang="zh-CN" altLang="en-US" sz="2400" b="1" kern="1200">
                          <a:solidFill>
                            <a:schemeClr val="dk1"/>
                          </a:solidFill>
                          <a:latin typeface="微软雅黑" panose="020B0503020204020204" charset="-122"/>
                          <a:ea typeface="微软雅黑" panose="020B0503020204020204" charset="-122"/>
                          <a:sym typeface="+mn-ea"/>
                        </a:rPr>
                        <a:t>面临</a:t>
                      </a:r>
                      <a:r>
                        <a:rPr lang="zh-CN" altLang="en-US" sz="2400" b="1" kern="1200">
                          <a:solidFill>
                            <a:schemeClr val="dk1"/>
                          </a:solidFill>
                          <a:latin typeface="微软雅黑" panose="020B0503020204020204" charset="-122"/>
                          <a:ea typeface="微软雅黑" panose="020B0503020204020204" charset="-122"/>
                          <a:cs typeface="仿宋" panose="02010609060101010101" charset="-122"/>
                          <a:sym typeface="+mn-ea"/>
                        </a:rPr>
                        <a:t>崩溃</a:t>
                      </a:r>
                      <a:r>
                        <a:rPr lang="zh-CN" altLang="en-US" sz="2400" b="1" kern="1200">
                          <a:solidFill>
                            <a:schemeClr val="dk1"/>
                          </a:solidFill>
                          <a:latin typeface="微软雅黑" panose="020B0503020204020204" charset="-122"/>
                          <a:ea typeface="微软雅黑" panose="020B0503020204020204" charset="-122"/>
                          <a:sym typeface="+mn-ea"/>
                        </a:rPr>
                        <a:t>；</a:t>
                      </a:r>
                      <a:endParaRPr lang="zh-CN" altLang="en-US" sz="2400" b="1" kern="1200">
                        <a:solidFill>
                          <a:schemeClr val="dk1"/>
                        </a:solidFill>
                        <a:latin typeface="微软雅黑" panose="020B0503020204020204" charset="-122"/>
                        <a:ea typeface="微软雅黑" panose="020B0503020204020204" charset="-122"/>
                      </a:endParaRPr>
                    </a:p>
                    <a:p>
                      <a:pPr algn="l" defTabSz="678180" eaLnBrk="0" fontAlgn="auto" latinLnBrk="1" hangingPunct="0">
                        <a:lnSpc>
                          <a:spcPts val="3300"/>
                        </a:lnSpc>
                      </a:pPr>
                      <a:r>
                        <a:rPr lang="en-US" altLang="zh-CN" sz="2400" b="1" kern="1200">
                          <a:solidFill>
                            <a:schemeClr val="dk1"/>
                          </a:solidFill>
                          <a:latin typeface="微软雅黑" panose="020B0503020204020204" charset="-122"/>
                          <a:ea typeface="微软雅黑" panose="020B0503020204020204" charset="-122"/>
                          <a:cs typeface="仿宋" panose="02010609060101010101" charset="-122"/>
                          <a:sym typeface="+mn-ea"/>
                        </a:rPr>
                        <a:t>2</a:t>
                      </a:r>
                      <a:r>
                        <a:rPr lang="zh-CN" altLang="en-US" sz="2400" b="1" kern="1200">
                          <a:solidFill>
                            <a:schemeClr val="dk1"/>
                          </a:solidFill>
                          <a:latin typeface="微软雅黑" panose="020B0503020204020204" charset="-122"/>
                          <a:ea typeface="微软雅黑" panose="020B0503020204020204" charset="-122"/>
                          <a:cs typeface="仿宋" panose="02010609060101010101" charset="-122"/>
                          <a:sym typeface="+mn-ea"/>
                        </a:rPr>
                        <a:t>、三座大山的压迫以及</a:t>
                      </a:r>
                      <a:r>
                        <a:rPr lang="zh-CN" altLang="en-US" sz="2400" b="1" kern="1200">
                          <a:solidFill>
                            <a:schemeClr val="dk1"/>
                          </a:solidFill>
                          <a:latin typeface="微软雅黑" panose="020B0503020204020204" charset="-122"/>
                          <a:ea typeface="微软雅黑" panose="020B0503020204020204" charset="-122"/>
                          <a:sym typeface="+mn-ea"/>
                        </a:rPr>
                        <a:t>战争的破坏，使</a:t>
                      </a:r>
                      <a:r>
                        <a:rPr lang="zh-CN" altLang="en-US" sz="2400" b="1" kern="1200">
                          <a:solidFill>
                            <a:srgbClr val="FF0000"/>
                          </a:solidFill>
                          <a:latin typeface="微软雅黑" panose="020B0503020204020204" charset="-122"/>
                          <a:ea typeface="微软雅黑" panose="020B0503020204020204" charset="-122"/>
                          <a:cs typeface="仿宋" panose="02010609060101010101" charset="-122"/>
                          <a:sym typeface="+mn-ea"/>
                        </a:rPr>
                        <a:t>民族工业</a:t>
                      </a:r>
                      <a:r>
                        <a:rPr lang="zh-CN" altLang="en-US" sz="2400" b="1" kern="1200">
                          <a:solidFill>
                            <a:srgbClr val="FF0000"/>
                          </a:solidFill>
                          <a:latin typeface="微软雅黑" panose="020B0503020204020204" charset="-122"/>
                          <a:ea typeface="微软雅黑" panose="020B0503020204020204" charset="-122"/>
                          <a:sym typeface="+mn-ea"/>
                        </a:rPr>
                        <a:t>陷入绝境</a:t>
                      </a:r>
                      <a:r>
                        <a:rPr lang="zh-CN" altLang="en-US" sz="2400" b="1" kern="1200">
                          <a:solidFill>
                            <a:schemeClr val="dk1"/>
                          </a:solidFill>
                          <a:latin typeface="微软雅黑" panose="020B0503020204020204" charset="-122"/>
                          <a:ea typeface="微软雅黑" panose="020B0503020204020204" charset="-122"/>
                          <a:sym typeface="+mn-ea"/>
                        </a:rPr>
                        <a:t>；</a:t>
                      </a:r>
                      <a:endParaRPr lang="zh-CN" altLang="en-US" sz="2400" b="1" kern="1200">
                        <a:solidFill>
                          <a:schemeClr val="dk1"/>
                        </a:solidFill>
                        <a:latin typeface="微软雅黑" panose="020B0503020204020204" charset="-122"/>
                        <a:ea typeface="微软雅黑" panose="020B0503020204020204" charset="-122"/>
                      </a:endParaRPr>
                    </a:p>
                    <a:p>
                      <a:pPr algn="l" defTabSz="678180" eaLnBrk="0" fontAlgn="auto" latinLnBrk="1" hangingPunct="0">
                        <a:lnSpc>
                          <a:spcPts val="3300"/>
                        </a:lnSpc>
                      </a:pPr>
                      <a:r>
                        <a:rPr lang="en-US" altLang="zh-CN" sz="2400" b="1" kern="1200">
                          <a:solidFill>
                            <a:schemeClr val="dk1"/>
                          </a:solidFill>
                          <a:latin typeface="微软雅黑" panose="020B0503020204020204" charset="-122"/>
                          <a:ea typeface="微软雅黑" panose="020B0503020204020204" charset="-122"/>
                          <a:sym typeface="+mn-ea"/>
                        </a:rPr>
                        <a:t>3</a:t>
                      </a:r>
                      <a:r>
                        <a:rPr lang="zh-CN" altLang="en-US" sz="2400" b="1" kern="1200">
                          <a:solidFill>
                            <a:schemeClr val="dk1"/>
                          </a:solidFill>
                          <a:latin typeface="微软雅黑" panose="020B0503020204020204" charset="-122"/>
                          <a:ea typeface="微软雅黑" panose="020B0503020204020204" charset="-122"/>
                          <a:sym typeface="+mn-ea"/>
                        </a:rPr>
                        <a:t>、中共在</a:t>
                      </a:r>
                      <a:r>
                        <a:rPr lang="zh-CN" altLang="en-US" sz="2400" b="1" kern="1200">
                          <a:solidFill>
                            <a:srgbClr val="FF0000"/>
                          </a:solidFill>
                          <a:latin typeface="微软雅黑" panose="020B0503020204020204" charset="-122"/>
                          <a:ea typeface="微软雅黑" panose="020B0503020204020204" charset="-122"/>
                          <a:sym typeface="+mn-ea"/>
                        </a:rPr>
                        <a:t>解放区</a:t>
                      </a:r>
                      <a:r>
                        <a:rPr lang="zh-CN" altLang="en-US" sz="2400" b="1" kern="1200">
                          <a:solidFill>
                            <a:schemeClr val="dk1"/>
                          </a:solidFill>
                          <a:latin typeface="微软雅黑" panose="020B0503020204020204" charset="-122"/>
                          <a:ea typeface="微软雅黑" panose="020B0503020204020204" charset="-122"/>
                          <a:sym typeface="+mn-ea"/>
                        </a:rPr>
                        <a:t>进行</a:t>
                      </a:r>
                      <a:r>
                        <a:rPr lang="zh-CN" altLang="en-US" sz="2400" b="1" kern="1200">
                          <a:solidFill>
                            <a:srgbClr val="FF0000"/>
                          </a:solidFill>
                          <a:latin typeface="微软雅黑" panose="020B0503020204020204" charset="-122"/>
                          <a:ea typeface="微软雅黑" panose="020B0503020204020204" charset="-122"/>
                          <a:cs typeface="仿宋" panose="02010609060101010101" charset="-122"/>
                          <a:sym typeface="+mn-ea"/>
                        </a:rPr>
                        <a:t>土地改革</a:t>
                      </a:r>
                      <a:r>
                        <a:rPr lang="zh-CN" altLang="en-US" sz="2400" b="1" kern="1200">
                          <a:solidFill>
                            <a:schemeClr val="dk1"/>
                          </a:solidFill>
                          <a:latin typeface="微软雅黑" panose="020B0503020204020204" charset="-122"/>
                          <a:ea typeface="微软雅黑" panose="020B0503020204020204" charset="-122"/>
                          <a:sym typeface="+mn-ea"/>
                        </a:rPr>
                        <a:t>，为解放战争的胜利奠定经济基础。</a:t>
                      </a:r>
                      <a:endParaRPr lang="zh-CN" altLang="en-US" sz="2400" b="1" kern="1200">
                        <a:solidFill>
                          <a:schemeClr val="dk1"/>
                        </a:solidFill>
                        <a:latin typeface="微软雅黑" panose="020B0503020204020204" charset="-122"/>
                        <a:ea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fontAlgn="auto">
                        <a:lnSpc>
                          <a:spcPts val="3280"/>
                        </a:lnSpc>
                      </a:pPr>
                      <a:r>
                        <a:rPr lang="en-US" altLang="zh-CN"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1</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a:t>
                      </a:r>
                      <a:r>
                        <a:rPr lang="zh-CN" altLang="en-US"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中共七届二中全会</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召开，党的</a:t>
                      </a:r>
                      <a:r>
                        <a:rPr lang="zh-CN" altLang="en-US"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工作重心</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由乡村</a:t>
                      </a:r>
                      <a:r>
                        <a:rPr lang="zh-CN" altLang="en-US"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转移到城市</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a:t>
                      </a:r>
                      <a:endPar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p>
                      <a:pPr indent="0" fontAlgn="auto">
                        <a:lnSpc>
                          <a:spcPts val="3280"/>
                        </a:lnSpc>
                      </a:pPr>
                      <a:r>
                        <a:rPr lang="en-US" altLang="zh-CN"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2</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、毛泽东发表</a:t>
                      </a:r>
                      <a:r>
                        <a:rPr lang="en-US" altLang="zh-CN"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a:t>
                      </a:r>
                      <a:r>
                        <a:rPr lang="zh-CN" altLang="en-US"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论人民民主专政</a:t>
                      </a:r>
                      <a:r>
                        <a:rPr lang="en-US" altLang="zh-CN" sz="24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a:t>
                      </a:r>
                      <a:r>
                        <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，丰富了马克思主义理论，为新中国成立作了理论准备。</a:t>
                      </a:r>
                      <a:endParaRPr lang="zh-CN" altLang="en-US" sz="24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2" name="表格 1"/>
          <p:cNvGraphicFramePr>
            <a:graphicFrameLocks noGrp="1"/>
          </p:cNvGraphicFramePr>
          <p:nvPr/>
        </p:nvGraphicFramePr>
        <p:xfrm>
          <a:off x="162358" y="5781649"/>
          <a:ext cx="11867284" cy="914400"/>
        </p:xfrm>
        <a:graphic>
          <a:graphicData uri="http://schemas.openxmlformats.org/drawingml/2006/table">
            <a:tbl>
              <a:tblPr firstRow="1" bandRow="1">
                <a:tableStyleId>{5C22544A-7EE6-4342-B048-85BDC9FD1C3A}</a:tableStyleId>
              </a:tblPr>
              <a:tblGrid>
                <a:gridCol w="1348913"/>
                <a:gridCol w="10518371"/>
              </a:tblGrid>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官僚资本</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主义</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800" b="1" kern="1200">
                          <a:solidFill>
                            <a:schemeClr val="tx1"/>
                          </a:solidFill>
                          <a:latin typeface="微软雅黑" panose="020B0503020204020204" charset="-122"/>
                          <a:ea typeface="微软雅黑" panose="020B0503020204020204" charset="-122"/>
                          <a:cs typeface="+mn-cs"/>
                        </a:rPr>
                        <a:t>南京国民政府官僚集团（</a:t>
                      </a:r>
                      <a:r>
                        <a:rPr lang="zh-CN" altLang="en-US" sz="1800" b="1" kern="1200">
                          <a:solidFill>
                            <a:srgbClr val="FF0000"/>
                          </a:solidFill>
                          <a:latin typeface="微软雅黑" panose="020B0503020204020204" charset="-122"/>
                          <a:ea typeface="微软雅黑" panose="020B0503020204020204" charset="-122"/>
                          <a:cs typeface="+mn-cs"/>
                        </a:rPr>
                        <a:t>蒋宋孔陈四大家族</a:t>
                      </a:r>
                      <a:r>
                        <a:rPr lang="zh-CN" altLang="en-US" sz="1800" b="1" kern="1200">
                          <a:solidFill>
                            <a:schemeClr val="tx1"/>
                          </a:solidFill>
                          <a:latin typeface="微软雅黑" panose="020B0503020204020204" charset="-122"/>
                          <a:ea typeface="微软雅黑" panose="020B0503020204020204" charset="-122"/>
                          <a:cs typeface="+mn-cs"/>
                        </a:rPr>
                        <a:t>）利用国家力量和政治特权建立的国家资本和大官僚私人资本。通过控制金融（四大银行）和商业（统购统销、专卖、限价），对民族资本主义进行打压渗透，官僚资本的日益膨胀阻碍了民族资本主义的发展。</a:t>
                      </a:r>
                      <a:endParaRPr lang="zh-CN" altLang="en-US" sz="18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bl>
          </a:graphicData>
        </a:graphic>
      </p:graphicFrame>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52437" y="637818"/>
            <a:ext cx="11287125" cy="5262979"/>
          </a:xfrm>
          <a:prstGeom prst="rect">
            <a:avLst/>
          </a:prstGeom>
          <a:solidFill>
            <a:schemeClr val="bg1">
              <a:lumMod val="85000"/>
            </a:schemeClr>
          </a:solidFill>
        </p:spPr>
        <p:txBody>
          <a:bodyPr wrap="square">
            <a:spAutoFit/>
          </a:bodyPr>
          <a:lstStyle/>
          <a:p>
            <a:pPr marL="0" marR="0" algn="just"/>
            <a:r>
              <a:rPr lang="zh-CN" altLang="en-US" sz="2400" b="1" kern="0">
                <a:solidFill>
                  <a:srgbClr val="FF0000"/>
                </a:solidFill>
                <a:effectLst/>
                <a:latin typeface="微软雅黑" panose="020B0503020204020204" charset="-122"/>
                <a:ea typeface="微软雅黑" panose="020B0503020204020204" charset="-122"/>
              </a:rPr>
              <a:t>总结：中国近代政权更迭</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highlight>
                  <a:srgbClr val="FFFF00"/>
                </a:highlight>
                <a:latin typeface="微软雅黑" panose="020B0503020204020204" charset="-122"/>
                <a:ea typeface="微软雅黑" panose="020B0503020204020204" charset="-122"/>
              </a:rPr>
              <a:t>清政府</a:t>
            </a:r>
            <a:r>
              <a:rPr lang="zh-CN" altLang="en-US" sz="2400" b="1" kern="0">
                <a:effectLst/>
                <a:latin typeface="微软雅黑" panose="020B0503020204020204" charset="-122"/>
                <a:ea typeface="微软雅黑" panose="020B0503020204020204" charset="-122"/>
              </a:rPr>
              <a:t>（</a:t>
            </a:r>
            <a:r>
              <a:rPr lang="en-US" altLang="zh-CN" sz="2400" b="1" kern="0">
                <a:effectLst/>
                <a:latin typeface="微软雅黑" panose="020B0503020204020204" charset="-122"/>
                <a:ea typeface="微软雅黑" panose="020B0503020204020204" charset="-122"/>
              </a:rPr>
              <a:t>1840-1912</a:t>
            </a:r>
            <a:r>
              <a:rPr lang="zh-CN" altLang="en-US" sz="2400" b="1" kern="0">
                <a:effectLst/>
                <a:latin typeface="微软雅黑" panose="020B0503020204020204" charset="-122"/>
                <a:ea typeface="微软雅黑" panose="020B0503020204020204" charset="-122"/>
              </a:rPr>
              <a:t>）：代表封建地主阶级利益</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highlight>
                  <a:srgbClr val="FFFF00"/>
                </a:highlight>
                <a:latin typeface="微软雅黑" panose="020B0503020204020204" charset="-122"/>
                <a:ea typeface="微软雅黑" panose="020B0503020204020204" charset="-122"/>
              </a:rPr>
              <a:t>湖北军政府</a:t>
            </a:r>
            <a:r>
              <a:rPr lang="zh-CN" altLang="en-US" sz="2400" b="1" kern="0">
                <a:effectLst/>
                <a:latin typeface="微软雅黑" panose="020B0503020204020204" charset="-122"/>
                <a:ea typeface="微软雅黑" panose="020B0503020204020204" charset="-122"/>
              </a:rPr>
              <a:t>（</a:t>
            </a:r>
            <a:r>
              <a:rPr lang="en-US" altLang="zh-CN" sz="2400" b="1" kern="0">
                <a:effectLst/>
                <a:latin typeface="微软雅黑" panose="020B0503020204020204" charset="-122"/>
                <a:ea typeface="微软雅黑" panose="020B0503020204020204" charset="-122"/>
              </a:rPr>
              <a:t>1912</a:t>
            </a:r>
            <a:r>
              <a:rPr lang="zh-CN" altLang="en-US" sz="2400" b="1" kern="0">
                <a:effectLst/>
                <a:latin typeface="微软雅黑" panose="020B0503020204020204" charset="-122"/>
                <a:ea typeface="微软雅黑" panose="020B0503020204020204" charset="-122"/>
              </a:rPr>
              <a:t>）：武昌起义后临时组建的革命政府</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highlight>
                  <a:srgbClr val="FFFF00"/>
                </a:highlight>
                <a:latin typeface="微软雅黑" panose="020B0503020204020204" charset="-122"/>
                <a:ea typeface="微软雅黑" panose="020B0503020204020204" charset="-122"/>
              </a:rPr>
              <a:t>南京临时政府</a:t>
            </a:r>
            <a:r>
              <a:rPr lang="zh-CN" altLang="en-US" sz="2400" b="1" kern="0">
                <a:effectLst/>
                <a:latin typeface="微软雅黑" panose="020B0503020204020204" charset="-122"/>
                <a:ea typeface="微软雅黑" panose="020B0503020204020204" charset="-122"/>
              </a:rPr>
              <a:t>（</a:t>
            </a:r>
            <a:r>
              <a:rPr lang="en-US" altLang="zh-CN" sz="2400" b="1" kern="0">
                <a:effectLst/>
                <a:latin typeface="微软雅黑" panose="020B0503020204020204" charset="-122"/>
                <a:ea typeface="微软雅黑" panose="020B0503020204020204" charset="-122"/>
              </a:rPr>
              <a:t>1912.1.1-1912.3</a:t>
            </a:r>
            <a:r>
              <a:rPr lang="zh-CN" altLang="en-US" sz="2400" b="1" kern="0">
                <a:effectLst/>
                <a:latin typeface="微软雅黑" panose="020B0503020204020204" charset="-122"/>
                <a:ea typeface="微软雅黑" panose="020B0503020204020204" charset="-122"/>
              </a:rPr>
              <a:t>）：资产阶级性质的政府</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highlight>
                  <a:srgbClr val="FFFF00"/>
                </a:highlight>
                <a:latin typeface="微软雅黑" panose="020B0503020204020204" charset="-122"/>
                <a:ea typeface="微软雅黑" panose="020B0503020204020204" charset="-122"/>
              </a:rPr>
              <a:t>北洋军阀政府</a:t>
            </a:r>
            <a:r>
              <a:rPr lang="zh-CN" altLang="en-US" sz="2400" b="1" kern="0">
                <a:effectLst/>
                <a:latin typeface="微软雅黑" panose="020B0503020204020204" charset="-122"/>
                <a:ea typeface="微软雅黑" panose="020B0503020204020204" charset="-122"/>
              </a:rPr>
              <a:t>（</a:t>
            </a:r>
            <a:r>
              <a:rPr lang="en-US" altLang="zh-CN" sz="2400" b="1" kern="0">
                <a:effectLst/>
                <a:latin typeface="微软雅黑" panose="020B0503020204020204" charset="-122"/>
                <a:ea typeface="微软雅黑" panose="020B0503020204020204" charset="-122"/>
              </a:rPr>
              <a:t>1912-1928</a:t>
            </a:r>
            <a:r>
              <a:rPr lang="zh-CN" altLang="en-US" sz="2400" b="1" kern="0">
                <a:effectLst/>
                <a:latin typeface="微软雅黑" panose="020B0503020204020204" charset="-122"/>
                <a:ea typeface="微软雅黑" panose="020B0503020204020204" charset="-122"/>
              </a:rPr>
              <a:t>）：代表封建地主和军阀利益</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latin typeface="微软雅黑" panose="020B0503020204020204" charset="-122"/>
                <a:ea typeface="微软雅黑" panose="020B0503020204020204" charset="-122"/>
              </a:rPr>
              <a:t>（</a:t>
            </a:r>
            <a:r>
              <a:rPr lang="en-US" altLang="zh-CN" sz="2400" b="1" kern="0">
                <a:effectLst/>
                <a:latin typeface="微软雅黑" panose="020B0503020204020204" charset="-122"/>
                <a:ea typeface="微软雅黑" panose="020B0503020204020204" charset="-122"/>
              </a:rPr>
              <a:t>1912-1916</a:t>
            </a:r>
            <a:r>
              <a:rPr lang="zh-CN" altLang="en-US" sz="2400" b="1" kern="0">
                <a:effectLst/>
                <a:latin typeface="微软雅黑" panose="020B0503020204020204" charset="-122"/>
                <a:ea typeface="微软雅黑" panose="020B0503020204020204" charset="-122"/>
              </a:rPr>
              <a:t>袁世凯独裁；</a:t>
            </a:r>
            <a:r>
              <a:rPr lang="en-US" altLang="zh-CN" sz="2400" b="1" kern="0">
                <a:effectLst/>
                <a:latin typeface="微软雅黑" panose="020B0503020204020204" charset="-122"/>
                <a:ea typeface="微软雅黑" panose="020B0503020204020204" charset="-122"/>
              </a:rPr>
              <a:t>1916-1928</a:t>
            </a:r>
            <a:r>
              <a:rPr lang="zh-CN" altLang="en-US" sz="2400" b="1" kern="0">
                <a:effectLst/>
                <a:latin typeface="微软雅黑" panose="020B0503020204020204" charset="-122"/>
                <a:ea typeface="微软雅黑" panose="020B0503020204020204" charset="-122"/>
              </a:rPr>
              <a:t>军阀割据）</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highlight>
                  <a:srgbClr val="FFFF00"/>
                </a:highlight>
                <a:latin typeface="微软雅黑" panose="020B0503020204020204" charset="-122"/>
                <a:ea typeface="微软雅黑" panose="020B0503020204020204" charset="-122"/>
              </a:rPr>
              <a:t>国民政府</a:t>
            </a:r>
            <a:r>
              <a:rPr lang="zh-CN" altLang="en-US" sz="2400" b="1" kern="0">
                <a:effectLst/>
                <a:latin typeface="微软雅黑" panose="020B0503020204020204" charset="-122"/>
                <a:ea typeface="微软雅黑" panose="020B0503020204020204" charset="-122"/>
              </a:rPr>
              <a:t>（</a:t>
            </a:r>
            <a:r>
              <a:rPr lang="en-US" altLang="zh-CN" sz="2400" b="1" kern="0">
                <a:effectLst/>
                <a:latin typeface="微软雅黑" panose="020B0503020204020204" charset="-122"/>
                <a:ea typeface="微软雅黑" panose="020B0503020204020204" charset="-122"/>
              </a:rPr>
              <a:t>1925-1949</a:t>
            </a:r>
            <a:r>
              <a:rPr lang="zh-CN" altLang="en-US" sz="2400" b="1" kern="0">
                <a:effectLst/>
                <a:latin typeface="微软雅黑" panose="020B0503020204020204" charset="-122"/>
                <a:ea typeface="微软雅黑" panose="020B0503020204020204" charset="-122"/>
              </a:rPr>
              <a:t>）：</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latin typeface="微软雅黑" panose="020B0503020204020204" charset="-122"/>
                <a:ea typeface="微软雅黑" panose="020B0503020204020204" charset="-122"/>
              </a:rPr>
              <a:t>①广东国民政府：革命政府（</a:t>
            </a:r>
            <a:r>
              <a:rPr lang="en-US" altLang="zh-CN" sz="2400" b="1" kern="0">
                <a:effectLst/>
                <a:latin typeface="微软雅黑" panose="020B0503020204020204" charset="-122"/>
                <a:ea typeface="微软雅黑" panose="020B0503020204020204" charset="-122"/>
              </a:rPr>
              <a:t>1925.7—1926.12</a:t>
            </a:r>
            <a:r>
              <a:rPr lang="zh-CN" altLang="en-US" sz="2400" b="1" kern="0">
                <a:effectLst/>
                <a:latin typeface="微软雅黑" panose="020B0503020204020204" charset="-122"/>
                <a:ea typeface="微软雅黑" panose="020B0503020204020204" charset="-122"/>
              </a:rPr>
              <a:t>，汪精卫）</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latin typeface="微软雅黑" panose="020B0503020204020204" charset="-122"/>
                <a:ea typeface="微软雅黑" panose="020B0503020204020204" charset="-122"/>
              </a:rPr>
              <a:t>②武汉国民政府：革命政府（</a:t>
            </a:r>
            <a:r>
              <a:rPr lang="en-US" altLang="zh-CN" sz="2400" b="1" kern="0">
                <a:effectLst/>
                <a:latin typeface="微软雅黑" panose="020B0503020204020204" charset="-122"/>
                <a:ea typeface="微软雅黑" panose="020B0503020204020204" charset="-122"/>
              </a:rPr>
              <a:t>1926.11-1927.8</a:t>
            </a:r>
            <a:r>
              <a:rPr lang="zh-CN" altLang="en-US" sz="2400" b="1" kern="0">
                <a:effectLst/>
                <a:latin typeface="微软雅黑" panose="020B0503020204020204" charset="-122"/>
                <a:ea typeface="微软雅黑" panose="020B0503020204020204" charset="-122"/>
              </a:rPr>
              <a:t>，汪精卫，宁汉合流）</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latin typeface="微软雅黑" panose="020B0503020204020204" charset="-122"/>
                <a:ea typeface="微软雅黑" panose="020B0503020204020204" charset="-122"/>
              </a:rPr>
              <a:t>③南京国民政府：代表大地主大资产阶级的反动政府（</a:t>
            </a:r>
            <a:r>
              <a:rPr lang="en-US" altLang="zh-CN" sz="2400" b="1" kern="0">
                <a:effectLst/>
                <a:latin typeface="微软雅黑" panose="020B0503020204020204" charset="-122"/>
                <a:ea typeface="微软雅黑" panose="020B0503020204020204" charset="-122"/>
              </a:rPr>
              <a:t>1927-1949</a:t>
            </a:r>
            <a:r>
              <a:rPr lang="zh-CN" altLang="en-US" sz="2400" b="1" kern="0">
                <a:effectLst/>
                <a:latin typeface="微软雅黑" panose="020B0503020204020204" charset="-122"/>
                <a:ea typeface="微软雅黑" panose="020B0503020204020204" charset="-122"/>
              </a:rPr>
              <a:t>，蒋介石，宪政）</a:t>
            </a:r>
            <a:endParaRPr lang="zh-CN" altLang="en-US" sz="2400" kern="100">
              <a:effectLst/>
              <a:latin typeface="微软雅黑" panose="020B0503020204020204" charset="-122"/>
              <a:ea typeface="微软雅黑" panose="020B0503020204020204" charset="-122"/>
            </a:endParaRPr>
          </a:p>
          <a:p>
            <a:pPr marL="0" marR="0" algn="just"/>
            <a:r>
              <a:rPr lang="en-US" altLang="zh-CN" sz="2400" b="1" kern="0">
                <a:effectLst/>
                <a:latin typeface="微软雅黑" panose="020B0503020204020204" charset="-122"/>
                <a:ea typeface="微软雅黑" panose="020B0503020204020204" charset="-122"/>
              </a:rPr>
              <a:t>D.</a:t>
            </a:r>
            <a:r>
              <a:rPr lang="zh-CN" altLang="en-US" sz="2400" b="1" kern="0">
                <a:effectLst/>
                <a:latin typeface="微软雅黑" panose="020B0503020204020204" charset="-122"/>
                <a:ea typeface="微软雅黑" panose="020B0503020204020204" charset="-122"/>
              </a:rPr>
              <a:t>重庆国民政府：战时陪都（</a:t>
            </a:r>
            <a:r>
              <a:rPr lang="en-US" altLang="zh-CN" sz="2400" b="1" kern="0">
                <a:effectLst/>
                <a:latin typeface="微软雅黑" panose="020B0503020204020204" charset="-122"/>
                <a:ea typeface="微软雅黑" panose="020B0503020204020204" charset="-122"/>
              </a:rPr>
              <a:t>1937-1945</a:t>
            </a:r>
            <a:r>
              <a:rPr lang="zh-CN" altLang="en-US" sz="2400" b="1" kern="0">
                <a:effectLst/>
                <a:latin typeface="微软雅黑" panose="020B0503020204020204" charset="-122"/>
                <a:ea typeface="微软雅黑" panose="020B0503020204020204" charset="-122"/>
              </a:rPr>
              <a:t>）</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highlight>
                  <a:srgbClr val="FFFF00"/>
                </a:highlight>
                <a:latin typeface="微软雅黑" panose="020B0503020204020204" charset="-122"/>
                <a:ea typeface="微软雅黑" panose="020B0503020204020204" charset="-122"/>
              </a:rPr>
              <a:t>傀儡政权</a:t>
            </a:r>
            <a:endParaRPr lang="zh-CN" altLang="en-US" sz="2400" kern="100">
              <a:effectLst/>
              <a:highlight>
                <a:srgbClr val="FFFF00"/>
              </a:highlight>
              <a:latin typeface="微软雅黑" panose="020B0503020204020204" charset="-122"/>
              <a:ea typeface="微软雅黑" panose="020B0503020204020204" charset="-122"/>
            </a:endParaRPr>
          </a:p>
          <a:p>
            <a:pPr marL="0" marR="0" algn="just"/>
            <a:r>
              <a:rPr lang="zh-CN" altLang="en-US" sz="2400" b="1" kern="0">
                <a:effectLst/>
                <a:latin typeface="微软雅黑" panose="020B0503020204020204" charset="-122"/>
                <a:ea typeface="微软雅黑" panose="020B0503020204020204" charset="-122"/>
              </a:rPr>
              <a:t>伪满洲国（</a:t>
            </a:r>
            <a:r>
              <a:rPr lang="en-US" altLang="zh-CN" sz="2400" b="1" kern="0">
                <a:effectLst/>
                <a:latin typeface="微软雅黑" panose="020B0503020204020204" charset="-122"/>
                <a:ea typeface="微软雅黑" panose="020B0503020204020204" charset="-122"/>
              </a:rPr>
              <a:t>1932-1945</a:t>
            </a:r>
            <a:r>
              <a:rPr lang="zh-CN" altLang="en-US" sz="2400" b="1" kern="0">
                <a:effectLst/>
                <a:latin typeface="微软雅黑" panose="020B0503020204020204" charset="-122"/>
                <a:ea typeface="微软雅黑" panose="020B0503020204020204" charset="-122"/>
              </a:rPr>
              <a:t>，溥仪，涵盖东三省，“首都”吉林长春）</a:t>
            </a:r>
            <a:endParaRPr lang="zh-CN" altLang="en-US" sz="2400" kern="100">
              <a:effectLst/>
              <a:latin typeface="微软雅黑" panose="020B0503020204020204" charset="-122"/>
              <a:ea typeface="微软雅黑" panose="020B0503020204020204" charset="-122"/>
            </a:endParaRPr>
          </a:p>
          <a:p>
            <a:pPr marL="0" marR="0" algn="just"/>
            <a:r>
              <a:rPr lang="zh-CN" altLang="en-US" sz="2400" b="1" kern="0">
                <a:effectLst/>
                <a:latin typeface="微软雅黑" panose="020B0503020204020204" charset="-122"/>
                <a:ea typeface="微软雅黑" panose="020B0503020204020204" charset="-122"/>
              </a:rPr>
              <a:t>汪伪政府（</a:t>
            </a:r>
            <a:r>
              <a:rPr lang="en-US" altLang="zh-CN" sz="2400" b="1" kern="0">
                <a:effectLst/>
                <a:latin typeface="微软雅黑" panose="020B0503020204020204" charset="-122"/>
                <a:ea typeface="微软雅黑" panose="020B0503020204020204" charset="-122"/>
              </a:rPr>
              <a:t>1940.3-1945.8</a:t>
            </a:r>
            <a:r>
              <a:rPr lang="zh-CN" altLang="en-US" sz="2400" b="1" kern="0">
                <a:effectLst/>
                <a:latin typeface="微软雅黑" panose="020B0503020204020204" charset="-122"/>
                <a:ea typeface="微软雅黑" panose="020B0503020204020204" charset="-122"/>
              </a:rPr>
              <a:t>，汪精卫）</a:t>
            </a:r>
            <a:endParaRPr lang="zh-CN" altLang="en-US" sz="2400" kern="100">
              <a:effectLst/>
              <a:latin typeface="微软雅黑" panose="020B0503020204020204" charset="-122"/>
              <a:ea typeface="微软雅黑" panose="020B0503020204020204" charset="-122"/>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十四、过渡时期（</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a:t>
            </a:r>
            <a:r>
              <a:rPr lang="en-US" altLang="zh-CN" sz="2735" b="1" kern="0">
                <a:solidFill>
                  <a:prstClr val="white"/>
                </a:solidFill>
                <a:latin typeface="微软雅黑" panose="020B0503020204020204" charset="-122"/>
                <a:ea typeface="微软雅黑" panose="020B0503020204020204" charset="-122"/>
              </a:rPr>
              <a:t>49</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—1956</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654683"/>
          <a:ext cx="11867284" cy="6112130"/>
        </p:xfrm>
        <a:graphic>
          <a:graphicData uri="http://schemas.openxmlformats.org/drawingml/2006/table">
            <a:tbl>
              <a:tblPr firstRow="1" bandRow="1">
                <a:tableStyleId>{5C22544A-7EE6-4342-B048-85BDC9FD1C3A}</a:tableStyleId>
              </a:tblPr>
              <a:tblGrid>
                <a:gridCol w="944455"/>
                <a:gridCol w="823587"/>
                <a:gridCol w="10099242"/>
              </a:tblGrid>
              <a:tr h="536808">
                <a:tc gridSpan="2">
                  <a:txBody>
                    <a:bodyPr wrap="square"/>
                    <a:lstStyle/>
                    <a:p>
                      <a:pPr algn="ctr" fontAlgn="auto">
                        <a:lnSpc>
                          <a:spcPct val="100000"/>
                        </a:lnSpc>
                        <a:buClrTx/>
                        <a:buSzTx/>
                        <a:buFontTx/>
                        <a:buNone/>
                      </a:pPr>
                      <a:r>
                        <a:rPr lang="zh-CN" altLang="en-US" sz="2600" b="1">
                          <a:solidFill>
                            <a:srgbClr val="070707"/>
                          </a:solidFill>
                          <a:latin typeface="微软雅黑" panose="020B0503020204020204" charset="-122"/>
                          <a:ea typeface="微软雅黑" panose="020B0503020204020204" charset="-122"/>
                          <a:cs typeface="柳公权楷书" panose="02010600010101010101" charset="-122"/>
                        </a:rPr>
                        <a:t>总体特征</a:t>
                      </a:r>
                      <a:endParaRPr lang="zh-CN" altLang="en-US" sz="26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rPr>
                        <a:t>实现从</a:t>
                      </a:r>
                      <a:r>
                        <a:rPr lang="zh-CN" altLang="en-US" sz="2600" b="1" kern="1200">
                          <a:solidFill>
                            <a:srgbClr val="FF0000"/>
                          </a:solidFill>
                          <a:latin typeface="微软雅黑" panose="020B0503020204020204" charset="-122"/>
                          <a:ea typeface="微软雅黑" panose="020B0503020204020204" charset="-122"/>
                          <a:cs typeface="仿宋" panose="02010609060101010101" charset="-122"/>
                          <a:sym typeface="+mn-ea"/>
                        </a:rPr>
                        <a:t>新民主主义到社会主义</a:t>
                      </a:r>
                      <a:r>
                        <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rPr>
                        <a:t>的历史性转变，全面确立</a:t>
                      </a:r>
                      <a:r>
                        <a:rPr lang="zh-CN" altLang="en-US" sz="2600" b="1" kern="1200">
                          <a:solidFill>
                            <a:srgbClr val="FF0000"/>
                          </a:solidFill>
                          <a:latin typeface="微软雅黑" panose="020B0503020204020204" charset="-122"/>
                          <a:ea typeface="微软雅黑" panose="020B0503020204020204" charset="-122"/>
                          <a:cs typeface="仿宋" panose="02010609060101010101" charset="-122"/>
                          <a:sym typeface="+mn-ea"/>
                        </a:rPr>
                        <a:t>社会主义基本制度</a:t>
                      </a:r>
                      <a:r>
                        <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rPr>
                        <a:t>。</a:t>
                      </a:r>
                      <a:endPar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775855">
                <a:tc rowSpan="3">
                  <a:txBody>
                    <a:bodyPr wrap="square"/>
                    <a:lstStyle/>
                    <a:p>
                      <a:pPr algn="ctr" fontAlgn="auto">
                        <a:lnSpc>
                          <a:spcPct val="100000"/>
                        </a:lnSpc>
                        <a:buClrTx/>
                        <a:buSzTx/>
                        <a:buFontTx/>
                        <a:buNone/>
                      </a:pPr>
                      <a:r>
                        <a:rPr lang="zh-CN" altLang="en-US" sz="26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6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600" b="1">
                          <a:solidFill>
                            <a:srgbClr val="C00000"/>
                          </a:solidFill>
                          <a:latin typeface="微软雅黑" panose="020B0503020204020204" charset="-122"/>
                          <a:ea typeface="微软雅黑" panose="020B0503020204020204" charset="-122"/>
                        </a:rPr>
                        <a:t>政治</a:t>
                      </a:r>
                      <a:endParaRPr lang="zh-CN" altLang="en-US" sz="26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zh-CN" altLang="en-US" sz="2600" b="1" kern="1200">
                          <a:solidFill>
                            <a:schemeClr val="dk1"/>
                          </a:solidFill>
                          <a:latin typeface="微软雅黑" panose="020B0503020204020204" charset="-122"/>
                          <a:ea typeface="微软雅黑" panose="020B0503020204020204" charset="-122"/>
                          <a:cs typeface="微软雅黑" panose="020B0503020204020204" charset="-122"/>
                          <a:sym typeface="+mn-ea"/>
                        </a:rPr>
                        <a:t>巩固人民政权；</a:t>
                      </a:r>
                      <a:r>
                        <a:rPr lang="zh-CN" altLang="en-US" sz="2600" b="1" kern="1200">
                          <a:solidFill>
                            <a:srgbClr val="FF0000"/>
                          </a:solidFill>
                          <a:latin typeface="微软雅黑" panose="020B0503020204020204" charset="-122"/>
                          <a:ea typeface="微软雅黑" panose="020B0503020204020204" charset="-122"/>
                          <a:cs typeface="微软雅黑" panose="020B0503020204020204" charset="-122"/>
                          <a:sym typeface="+mn-ea"/>
                        </a:rPr>
                        <a:t>三大政治制度</a:t>
                      </a:r>
                      <a:r>
                        <a:rPr lang="zh-CN" altLang="en-US" sz="2600" b="1" kern="1200">
                          <a:solidFill>
                            <a:schemeClr val="dk1"/>
                          </a:solidFill>
                          <a:latin typeface="微软雅黑" panose="020B0503020204020204" charset="-122"/>
                          <a:ea typeface="微软雅黑" panose="020B0503020204020204" charset="-122"/>
                          <a:cs typeface="微软雅黑" panose="020B0503020204020204" charset="-122"/>
                          <a:sym typeface="+mn-ea"/>
                        </a:rPr>
                        <a:t>确立；</a:t>
                      </a:r>
                      <a:r>
                        <a:rPr lang="en-US" altLang="zh-CN" sz="2600" b="1" kern="1200">
                          <a:solidFill>
                            <a:schemeClr val="dk1"/>
                          </a:solidFill>
                          <a:latin typeface="微软雅黑" panose="020B0503020204020204" charset="-122"/>
                          <a:ea typeface="微软雅黑" panose="020B0503020204020204" charset="-122"/>
                          <a:cs typeface="微软雅黑" panose="020B0503020204020204" charset="-122"/>
                          <a:sym typeface="+mn-ea"/>
                        </a:rPr>
                        <a:t>1954</a:t>
                      </a:r>
                      <a:r>
                        <a:rPr lang="zh-CN" altLang="en-US" sz="2600" b="1" kern="1200">
                          <a:solidFill>
                            <a:schemeClr val="dk1"/>
                          </a:solidFill>
                          <a:latin typeface="微软雅黑" panose="020B0503020204020204" charset="-122"/>
                          <a:ea typeface="微软雅黑" panose="020B0503020204020204" charset="-122"/>
                          <a:cs typeface="微软雅黑" panose="020B0503020204020204" charset="-122"/>
                          <a:sym typeface="+mn-ea"/>
                        </a:rPr>
                        <a:t>第一部社会主义类型宪法</a:t>
                      </a:r>
                      <a:r>
                        <a:rPr lang="en-US" altLang="zh-CN" sz="2600" b="1" kern="1200">
                          <a:solidFill>
                            <a:schemeClr val="dk1"/>
                          </a:solidFill>
                          <a:latin typeface="微软雅黑" panose="020B0503020204020204" charset="-122"/>
                          <a:ea typeface="微软雅黑" panose="020B0503020204020204" charset="-122"/>
                          <a:cs typeface="微软雅黑" panose="020B0503020204020204" charset="-122"/>
                          <a:sym typeface="+mn-ea"/>
                        </a:rPr>
                        <a:t>《</a:t>
                      </a:r>
                      <a:r>
                        <a:rPr lang="zh-CN" altLang="en-US" sz="2600" b="1" kern="1200">
                          <a:solidFill>
                            <a:schemeClr val="dk1"/>
                          </a:solidFill>
                          <a:latin typeface="微软雅黑" panose="020B0503020204020204" charset="-122"/>
                          <a:ea typeface="微软雅黑" panose="020B0503020204020204" charset="-122"/>
                          <a:cs typeface="微软雅黑" panose="020B0503020204020204" charset="-122"/>
                          <a:sym typeface="+mn-ea"/>
                        </a:rPr>
                        <a:t>中华人民共和国</a:t>
                      </a:r>
                      <a:r>
                        <a:rPr lang="zh-CN" altLang="en-US" sz="2600" b="1" kern="1200">
                          <a:solidFill>
                            <a:srgbClr val="FF0000"/>
                          </a:solidFill>
                          <a:latin typeface="微软雅黑" panose="020B0503020204020204" charset="-122"/>
                          <a:ea typeface="微软雅黑" panose="020B0503020204020204" charset="-122"/>
                          <a:cs typeface="微软雅黑" panose="020B0503020204020204" charset="-122"/>
                          <a:sym typeface="+mn-ea"/>
                        </a:rPr>
                        <a:t>宪法</a:t>
                      </a:r>
                      <a:r>
                        <a:rPr lang="en-US" altLang="zh-CN" sz="2600" b="1" kern="1200">
                          <a:solidFill>
                            <a:schemeClr val="dk1"/>
                          </a:solidFill>
                          <a:latin typeface="微软雅黑" panose="020B0503020204020204" charset="-122"/>
                          <a:ea typeface="微软雅黑" panose="020B0503020204020204" charset="-122"/>
                          <a:cs typeface="微软雅黑" panose="020B0503020204020204" charset="-122"/>
                          <a:sym typeface="+mn-ea"/>
                        </a:rPr>
                        <a:t>》</a:t>
                      </a:r>
                      <a:r>
                        <a:rPr lang="zh-CN" altLang="en-US" sz="2600" b="1" kern="1200">
                          <a:solidFill>
                            <a:schemeClr val="dk1"/>
                          </a:solidFill>
                          <a:latin typeface="微软雅黑" panose="020B0503020204020204" charset="-122"/>
                          <a:ea typeface="微软雅黑" panose="020B0503020204020204" charset="-122"/>
                          <a:cs typeface="微软雅黑" panose="020B0503020204020204" charset="-122"/>
                          <a:sym typeface="+mn-ea"/>
                        </a:rPr>
                        <a:t>颁布，初步形成了中国特色社会主义的政治制度体系。</a:t>
                      </a:r>
                      <a:endParaRPr lang="zh-CN" altLang="en-US" sz="26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600" b="1">
                          <a:solidFill>
                            <a:srgbClr val="C00000"/>
                          </a:solidFill>
                          <a:latin typeface="微软雅黑" panose="020B0503020204020204" charset="-122"/>
                          <a:ea typeface="微软雅黑" panose="020B0503020204020204" charset="-122"/>
                        </a:rPr>
                        <a:t>经济</a:t>
                      </a:r>
                      <a:endParaRPr lang="zh-CN" altLang="en-US" sz="26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defTabSz="678180" eaLnBrk="0" fontAlgn="auto" latinLnBrk="1" hangingPunct="0">
                        <a:lnSpc>
                          <a:spcPts val="3300"/>
                        </a:lnSpc>
                      </a:pPr>
                      <a:r>
                        <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rPr>
                        <a:t>进行</a:t>
                      </a:r>
                      <a:r>
                        <a:rPr lang="zh-CN" altLang="en-US" sz="2600" b="1" kern="1200">
                          <a:solidFill>
                            <a:srgbClr val="FF0000"/>
                          </a:solidFill>
                          <a:latin typeface="微软雅黑" panose="020B0503020204020204" charset="-122"/>
                          <a:ea typeface="微软雅黑" panose="020B0503020204020204" charset="-122"/>
                          <a:cs typeface="仿宋" panose="02010609060101010101" charset="-122"/>
                          <a:sym typeface="+mn-ea"/>
                        </a:rPr>
                        <a:t>土地改革</a:t>
                      </a:r>
                      <a:r>
                        <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rPr>
                        <a:t>；稳定物价，统一财经，调整工商业发展，全面恢复国民经济；实施</a:t>
                      </a:r>
                      <a:r>
                        <a:rPr lang="zh-CN" altLang="en-US" sz="2600" b="1" kern="1200">
                          <a:solidFill>
                            <a:srgbClr val="FF0000"/>
                          </a:solidFill>
                          <a:latin typeface="微软雅黑" panose="020B0503020204020204" charset="-122"/>
                          <a:ea typeface="微软雅黑" panose="020B0503020204020204" charset="-122"/>
                          <a:cs typeface="仿宋" panose="02010609060101010101" charset="-122"/>
                          <a:sym typeface="+mn-ea"/>
                        </a:rPr>
                        <a:t>“一五”计划</a:t>
                      </a:r>
                      <a:r>
                        <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rPr>
                        <a:t>，我国开始改变工业落后的面貌；</a:t>
                      </a:r>
                      <a:r>
                        <a:rPr lang="zh-CN" altLang="en-US" sz="2600" b="1" kern="1200">
                          <a:solidFill>
                            <a:srgbClr val="FF0000"/>
                          </a:solidFill>
                          <a:latin typeface="微软雅黑" panose="020B0503020204020204" charset="-122"/>
                          <a:ea typeface="微软雅黑" panose="020B0503020204020204" charset="-122"/>
                          <a:cs typeface="仿宋" panose="02010609060101010101" charset="-122"/>
                          <a:sym typeface="+mn-ea"/>
                        </a:rPr>
                        <a:t>三大改造</a:t>
                      </a:r>
                      <a:r>
                        <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rPr>
                        <a:t>完成，标志着生产资料公有制占绝对优势的社会主义经济制度在我国初步建立。</a:t>
                      </a:r>
                      <a:endParaRPr lang="zh-CN" altLang="en-US" sz="2600" b="1" kern="1200">
                        <a:solidFill>
                          <a:schemeClr val="dk1"/>
                        </a:solidFill>
                        <a:latin typeface="微软雅黑" panose="020B0503020204020204" charset="-122"/>
                        <a:ea typeface="微软雅黑" panose="020B0503020204020204" charset="-122"/>
                        <a:cs typeface="仿宋" panose="02010609060101010101"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600" b="1">
                          <a:solidFill>
                            <a:srgbClr val="C00000"/>
                          </a:solidFill>
                          <a:latin typeface="微软雅黑" panose="020B0503020204020204" charset="-122"/>
                          <a:ea typeface="微软雅黑" panose="020B0503020204020204" charset="-122"/>
                        </a:rPr>
                        <a:t>文化</a:t>
                      </a:r>
                      <a:endParaRPr lang="zh-CN" altLang="en-US" sz="26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fontAlgn="auto">
                        <a:lnSpc>
                          <a:spcPts val="3280"/>
                        </a:lnSpc>
                      </a:pPr>
                      <a:r>
                        <a:rPr lang="zh-CN" altLang="en-US" sz="26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毛泽东思想继续发展；“双百”方针提出；新中国人民教育事业奠基。</a:t>
                      </a:r>
                      <a:endParaRPr lang="zh-CN" altLang="en-US" sz="26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a:txBody>
                    <a:bodyPr wrap="square"/>
                    <a:lstStyle/>
                    <a:p>
                      <a:pPr algn="ctr" fontAlgn="auto">
                        <a:lnSpc>
                          <a:spcPct val="100000"/>
                        </a:lnSpc>
                        <a:buClrTx/>
                        <a:buSzTx/>
                        <a:buFontTx/>
                        <a:buNone/>
                      </a:pPr>
                      <a:endParaRPr lang="zh-CN" altLang="en-US" sz="26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600" b="1">
                          <a:solidFill>
                            <a:srgbClr val="C00000"/>
                          </a:solidFill>
                          <a:latin typeface="微软雅黑" panose="020B0503020204020204" charset="-122"/>
                          <a:ea typeface="微软雅黑" panose="020B0503020204020204" charset="-122"/>
                        </a:rPr>
                        <a:t>外交</a:t>
                      </a:r>
                      <a:endParaRPr lang="zh-CN" altLang="en-US" sz="26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fontAlgn="auto">
                        <a:lnSpc>
                          <a:spcPts val="3280"/>
                        </a:lnSpc>
                      </a:pPr>
                      <a:r>
                        <a:rPr lang="zh-CN" altLang="en-US" sz="26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西方帝国主义阵营孤立遏制新中国；奉行</a:t>
                      </a:r>
                      <a:r>
                        <a:rPr lang="zh-CN" altLang="en-US" sz="26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独立自主的和平外交</a:t>
                      </a:r>
                      <a:r>
                        <a:rPr lang="zh-CN" altLang="en-US" sz="26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政策，一边倒，提出</a:t>
                      </a:r>
                      <a:r>
                        <a:rPr lang="zh-CN" altLang="en-US" sz="26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和平共处五项原则</a:t>
                      </a:r>
                      <a:r>
                        <a:rPr lang="zh-CN" altLang="en-US" sz="26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和“求同存异”方针，</a:t>
                      </a:r>
                      <a:r>
                        <a:rPr lang="zh-CN" altLang="en-US" sz="26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外交政策走向成熟</a:t>
                      </a:r>
                      <a:r>
                        <a:rPr lang="zh-CN" altLang="en-US" sz="26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，外交成果显著。</a:t>
                      </a:r>
                      <a:endParaRPr lang="zh-CN" altLang="en-US" sz="26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122407"/>
          <a:ext cx="11953875" cy="6613186"/>
        </p:xfrm>
        <a:graphic>
          <a:graphicData uri="http://schemas.openxmlformats.org/drawingml/2006/table">
            <a:tbl>
              <a:tblPr firstRow="1" bandRow="1">
                <a:tableStyleId>{5C22544A-7EE6-4342-B048-85BDC9FD1C3A}</a:tableStyleId>
              </a:tblPr>
              <a:tblGrid>
                <a:gridCol w="1358756"/>
                <a:gridCol w="10595119"/>
              </a:tblGrid>
              <a:tr h="133366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新民主主义社会</a:t>
                      </a:r>
                      <a:endParaRPr lang="zh-CN" altLang="en-US" sz="16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1600" b="1" kern="1200">
                          <a:solidFill>
                            <a:schemeClr val="tx1"/>
                          </a:solidFill>
                          <a:latin typeface="微软雅黑" panose="020B0503020204020204" charset="-122"/>
                          <a:ea typeface="微软雅黑" panose="020B0503020204020204" charset="-122"/>
                          <a:cs typeface="+mn-cs"/>
                        </a:rPr>
                        <a:t>从</a:t>
                      </a:r>
                      <a:r>
                        <a:rPr lang="zh-CN" altLang="en-US" sz="1600" b="1" kern="1200">
                          <a:solidFill>
                            <a:srgbClr val="C00000"/>
                          </a:solidFill>
                          <a:latin typeface="微软雅黑" panose="020B0503020204020204" charset="-122"/>
                          <a:ea typeface="微软雅黑" panose="020B0503020204020204" charset="-122"/>
                          <a:cs typeface="+mn-cs"/>
                        </a:rPr>
                        <a:t>中华人民共和国成立到社会主义改造基本完成</a:t>
                      </a:r>
                      <a:r>
                        <a:rPr lang="zh-CN" altLang="en-US" sz="1600" b="1" kern="1200">
                          <a:solidFill>
                            <a:schemeClr val="tx1"/>
                          </a:solidFill>
                          <a:latin typeface="微软雅黑" panose="020B0503020204020204" charset="-122"/>
                          <a:ea typeface="微软雅黑" panose="020B0503020204020204" charset="-122"/>
                          <a:cs typeface="+mn-cs"/>
                        </a:rPr>
                        <a:t>这一时期中国的社会性质，是我国从新民主主义到社会主义过渡的时期。这一时期，我国社会的性质是新民主主义社会。新民主主义社会有以下特征：在社会形态上，新民主主义社会不是一个独立的社会形态，而是由新民主主义转变到社会主义的过渡性的社会形态。在</a:t>
                      </a:r>
                      <a:r>
                        <a:rPr lang="zh-CN" altLang="en-US" sz="1600" b="1" kern="1200">
                          <a:solidFill>
                            <a:srgbClr val="C00000"/>
                          </a:solidFill>
                          <a:latin typeface="微软雅黑" panose="020B0503020204020204" charset="-122"/>
                          <a:ea typeface="微软雅黑" panose="020B0503020204020204" charset="-122"/>
                          <a:cs typeface="+mn-cs"/>
                        </a:rPr>
                        <a:t>政治上</a:t>
                      </a:r>
                      <a:r>
                        <a:rPr lang="zh-CN" altLang="en-US" sz="1600" b="1" kern="1200">
                          <a:solidFill>
                            <a:schemeClr val="tx1"/>
                          </a:solidFill>
                          <a:latin typeface="微软雅黑" panose="020B0503020204020204" charset="-122"/>
                          <a:ea typeface="微软雅黑" panose="020B0503020204020204" charset="-122"/>
                          <a:cs typeface="+mn-cs"/>
                        </a:rPr>
                        <a:t>实行以工人阶级为领导的各革命阶级联合专政的人民民主专政，民族资产阶级、其他小资产阶级作为一个阶级还存在，并在国家政权中占有一定地位；在</a:t>
                      </a:r>
                      <a:r>
                        <a:rPr lang="zh-CN" altLang="en-US" sz="1600" b="1" kern="1200">
                          <a:solidFill>
                            <a:srgbClr val="C00000"/>
                          </a:solidFill>
                          <a:latin typeface="微软雅黑" panose="020B0503020204020204" charset="-122"/>
                          <a:ea typeface="微软雅黑" panose="020B0503020204020204" charset="-122"/>
                          <a:cs typeface="+mn-cs"/>
                        </a:rPr>
                        <a:t>经济上</a:t>
                      </a:r>
                      <a:r>
                        <a:rPr lang="zh-CN" altLang="en-US" sz="1600" b="1" kern="1200">
                          <a:solidFill>
                            <a:schemeClr val="tx1"/>
                          </a:solidFill>
                          <a:latin typeface="微软雅黑" panose="020B0503020204020204" charset="-122"/>
                          <a:ea typeface="微软雅黑" panose="020B0503020204020204" charset="-122"/>
                          <a:cs typeface="+mn-cs"/>
                        </a:rPr>
                        <a:t>实行国营经济主导的包括国营经济、合作社经济、个体经济、私人资本主义和国家资本主义五种经济成分并存的新民主主义经济制度；在</a:t>
                      </a:r>
                      <a:r>
                        <a:rPr lang="zh-CN" altLang="en-US" sz="1600" b="1" kern="1200">
                          <a:solidFill>
                            <a:srgbClr val="C00000"/>
                          </a:solidFill>
                          <a:latin typeface="微软雅黑" panose="020B0503020204020204" charset="-122"/>
                          <a:ea typeface="微软雅黑" panose="020B0503020204020204" charset="-122"/>
                          <a:cs typeface="+mn-cs"/>
                        </a:rPr>
                        <a:t>文化上</a:t>
                      </a:r>
                      <a:r>
                        <a:rPr lang="zh-CN" altLang="en-US" sz="1600" b="1" kern="1200">
                          <a:solidFill>
                            <a:schemeClr val="tx1"/>
                          </a:solidFill>
                          <a:latin typeface="微软雅黑" panose="020B0503020204020204" charset="-122"/>
                          <a:ea typeface="微软雅黑" panose="020B0503020204020204" charset="-122"/>
                          <a:cs typeface="+mn-cs"/>
                        </a:rPr>
                        <a:t>实行发展以马克思主义为指导的民族的、科学的、大众的文化；</a:t>
                      </a:r>
                      <a:r>
                        <a:rPr lang="zh-CN" altLang="en-US" sz="1600" b="1" kern="1200">
                          <a:solidFill>
                            <a:srgbClr val="C00000"/>
                          </a:solidFill>
                          <a:latin typeface="微软雅黑" panose="020B0503020204020204" charset="-122"/>
                          <a:ea typeface="微软雅黑" panose="020B0503020204020204" charset="-122"/>
                          <a:cs typeface="+mn-cs"/>
                        </a:rPr>
                        <a:t>社会主要矛盾</a:t>
                      </a:r>
                      <a:r>
                        <a:rPr lang="zh-CN" altLang="en-US" sz="1600" b="1" kern="1200">
                          <a:solidFill>
                            <a:schemeClr val="tx1"/>
                          </a:solidFill>
                          <a:latin typeface="微软雅黑" panose="020B0503020204020204" charset="-122"/>
                          <a:ea typeface="微软雅黑" panose="020B0503020204020204" charset="-122"/>
                          <a:cs typeface="+mn-cs"/>
                        </a:rPr>
                        <a:t>：国内是无产阶级同资产阶级的矛盾，国外是中国同帝国主义国家之间的矛盾。</a:t>
                      </a:r>
                      <a:endParaRPr lang="zh-CN" altLang="en-US" sz="16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340540">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过渡时期</a:t>
                      </a:r>
                      <a:endParaRPr lang="zh-CN" altLang="en-US" sz="16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一般指新民主主义社会向社会主义社会过渡。其中</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1949</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一</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1952</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年为国民经济恢复时期，</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1953---1956</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年为过渡时期。</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527288">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土地改革 </a:t>
                      </a:r>
                      <a:endParaRPr lang="en-US" altLang="zh-CN" sz="1600" b="1">
                        <a:solidFill>
                          <a:srgbClr val="C00000"/>
                        </a:solidFill>
                        <a:latin typeface="微软雅黑" panose="020B0503020204020204" charset="-122"/>
                        <a:ea typeface="微软雅黑" panose="020B0503020204020204" charset="-122"/>
                        <a:cs typeface="华文新魏" panose="02010800040101010101"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altLang="zh-CN" sz="1600" b="1">
                          <a:solidFill>
                            <a:srgbClr val="C00000"/>
                          </a:solidFill>
                          <a:latin typeface="微软雅黑" panose="020B0503020204020204" charset="-122"/>
                          <a:ea typeface="微软雅黑" panose="020B0503020204020204" charset="-122"/>
                          <a:cs typeface="华文新魏" panose="02010800040101010101" charset="-122"/>
                        </a:rPr>
                        <a:t>&amp;</a:t>
                      </a:r>
                      <a:endParaRPr lang="en-US" altLang="zh-CN" sz="1600" b="1">
                        <a:solidFill>
                          <a:srgbClr val="C00000"/>
                        </a:solidFill>
                        <a:latin typeface="微软雅黑" panose="020B0503020204020204" charset="-122"/>
                        <a:ea typeface="微软雅黑" panose="020B0503020204020204" charset="-122"/>
                        <a:cs typeface="华文新魏" panose="02010800040101010101" charset="-122"/>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土地革命 </a:t>
                      </a:r>
                      <a:endParaRPr lang="zh-CN" altLang="en-US" sz="1600" b="1">
                        <a:solidFill>
                          <a:srgbClr val="C00000"/>
                        </a:solidFill>
                        <a:latin typeface="微软雅黑" panose="020B0503020204020204" charset="-122"/>
                        <a:ea typeface="微软雅黑" panose="020B0503020204020204" charset="-122"/>
                        <a:cs typeface="华文新魏" panose="02010800040101010101"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土地革命是</a:t>
                      </a: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国共十年对峙</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时期，中共领导的在农村革命根据地</a:t>
                      </a: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打土豪分田地，废除封建剥削制度</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使广大贫雇农政治上翻了身、经济上分到土地，生活上有了保障，为了保卫胜利果实，积极参军参战，努力发展生产，有力的巩固了革命根据地，这种革命斗争在国共十年对峙时期称土地革命，在人民解放战争时期和新中国成立初期，又称为土地改革。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土地改革是</a:t>
                      </a:r>
                      <a:r>
                        <a:rPr lang="en-US" altLang="zh-CN" sz="1600" b="1">
                          <a:solidFill>
                            <a:srgbClr val="C00000"/>
                          </a:solidFill>
                          <a:latin typeface="微软雅黑" panose="020B0503020204020204" charset="-122"/>
                          <a:ea typeface="微软雅黑" panose="020B0503020204020204" charset="-122"/>
                          <a:cs typeface="华文新魏" panose="02010800040101010101" charset="-122"/>
                        </a:rPr>
                        <a:t>1947 </a:t>
                      </a: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年</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中国共产党举行全国土地会议，通过了</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中国土地法大纲</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决定在解放区进行的土地运动。没收地主的土地，实行耕者有其田。解放区一亿多农民分到土地，极大激发了农民革命和生产的积极性，有力的推动解放战争的胜利。</a:t>
                      </a: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新中国成立后</a:t>
                      </a:r>
                      <a:r>
                        <a:rPr lang="en-US" altLang="zh-CN" sz="1600" b="1">
                          <a:solidFill>
                            <a:srgbClr val="C00000"/>
                          </a:solidFill>
                          <a:latin typeface="微软雅黑" panose="020B0503020204020204" charset="-122"/>
                          <a:ea typeface="微软雅黑" panose="020B0503020204020204" charset="-122"/>
                          <a:cs typeface="华文新魏" panose="02010800040101010101" charset="-122"/>
                        </a:rPr>
                        <a:t>1950-1952</a:t>
                      </a: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年又进一步推广到更多地区</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，颁布了 </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中华人民共和国土地改革法</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，规定废除地主阶级封建剥削的土地所有制，实行农民的土地所有制，借以解放农村生产力，发展农业生产，为新中国的工业化开辟道路。</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480618">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银元之战</a:t>
                      </a:r>
                      <a:r>
                        <a:rPr lang="en-US" altLang="zh-CN"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&amp;</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米棉之战</a:t>
                      </a:r>
                      <a:endPar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银元之战：是</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1949</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6</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月，人民政府为制止恶性通货膨胀、稳定物价，同投机资本进行的一场斗争。</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米棉之战：是新中国成立初期打击国内米棉投机活动的一场斗争。人民政府经过这些斗争，完全掌握了市场主动权。</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678519">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过渡时期</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总路线 </a:t>
                      </a:r>
                      <a:endParaRPr lang="zh-CN" altLang="en-US"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1953 </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6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中央政治局召开会议，形成了过渡时期总路线的比较完整的表述。即：“从中华人民共和国成立到社会主义改造基本完成，这是一个过渡时期。党在这个过渡时期的总路线和总任务，是要在一个相当长的时期内，基本上实现国家工业化和对农业、手工业、资本主义工商业的社会主义改造。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1030086">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一化三改</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一化</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”指的时国家工业化</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社会主义工业化</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实质</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是</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发展社会生产力</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三大改造</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”有步骤地对农业、工业和资本主义工商业进行</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社会主义改造</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实质是变革生产关系</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，将生产资料由私有制转变为社会主义公有制。</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十五、社会主义建设在探索中曲折发展时期（</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a:t>
            </a:r>
            <a:r>
              <a:rPr lang="en-US" altLang="zh-CN" sz="2735" b="1" kern="0">
                <a:solidFill>
                  <a:prstClr val="white"/>
                </a:solidFill>
                <a:latin typeface="微软雅黑" panose="020B0503020204020204" charset="-122"/>
                <a:ea typeface="微软雅黑" panose="020B0503020204020204" charset="-122"/>
              </a:rPr>
              <a:t>56</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—1976</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747047"/>
          <a:ext cx="11867284" cy="4754362"/>
        </p:xfrm>
        <a:graphic>
          <a:graphicData uri="http://schemas.openxmlformats.org/drawingml/2006/table">
            <a:tbl>
              <a:tblPr firstRow="1" bandRow="1">
                <a:tableStyleId>{5C22544A-7EE6-4342-B048-85BDC9FD1C3A}</a:tableStyleId>
              </a:tblPr>
              <a:tblGrid>
                <a:gridCol w="944455"/>
                <a:gridCol w="823587"/>
                <a:gridCol w="10099242"/>
              </a:tblGrid>
              <a:tr h="564517">
                <a:tc gridSpan="2">
                  <a:txBody>
                    <a:bodyPr wrap="square"/>
                    <a:lstStyle/>
                    <a:p>
                      <a:pPr algn="ctr" fontAlgn="auto">
                        <a:lnSpc>
                          <a:spcPct val="100000"/>
                        </a:lnSpc>
                        <a:buClrTx/>
                        <a:buSzTx/>
                        <a:buFontTx/>
                        <a:buNone/>
                      </a:pPr>
                      <a:r>
                        <a:rPr lang="zh-CN" altLang="en-US" sz="2800" b="1">
                          <a:solidFill>
                            <a:srgbClr val="070707"/>
                          </a:solidFill>
                          <a:latin typeface="微软雅黑" panose="020B0503020204020204" charset="-122"/>
                          <a:ea typeface="微软雅黑" panose="020B0503020204020204" charset="-122"/>
                          <a:cs typeface="柳公权楷书" panose="02010600010101010101" charset="-122"/>
                        </a:rPr>
                        <a:t>总体特征</a:t>
                      </a:r>
                      <a:endParaRPr lang="zh-CN" altLang="en-US" sz="28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zh-CN" altLang="en-US" sz="2800" b="1" kern="1200">
                          <a:solidFill>
                            <a:schemeClr val="dk1"/>
                          </a:solidFill>
                          <a:latin typeface="微软雅黑" panose="020B0503020204020204" charset="-122"/>
                          <a:ea typeface="微软雅黑" panose="020B0503020204020204" charset="-122"/>
                          <a:cs typeface="仿宋" panose="02010609060101010101" charset="-122"/>
                          <a:sym typeface="+mn-ea"/>
                        </a:rPr>
                        <a:t>是社会主义现代化道路的曲折探索时期，成就与教训并存。</a:t>
                      </a:r>
                      <a:endParaRPr lang="zh-CN" altLang="en-US" sz="2800" b="1" kern="1200">
                        <a:solidFill>
                          <a:schemeClr val="dk1"/>
                        </a:solidFill>
                        <a:latin typeface="微软雅黑" panose="020B0503020204020204" charset="-122"/>
                        <a:ea typeface="微软雅黑" panose="020B0503020204020204" charset="-122"/>
                        <a:cs typeface="仿宋" panose="02010609060101010101"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951345">
                <a:tc rowSpan="3">
                  <a:txBody>
                    <a:bodyPr wrap="square"/>
                    <a:lstStyle/>
                    <a:p>
                      <a:pPr algn="ctr" fontAlgn="auto">
                        <a:lnSpc>
                          <a:spcPct val="100000"/>
                        </a:lnSpc>
                        <a:buClrTx/>
                        <a:buSzTx/>
                        <a:buFontTx/>
                        <a:buNone/>
                      </a:pPr>
                      <a:r>
                        <a:rPr lang="zh-CN" altLang="en-US" sz="28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8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政治</a:t>
                      </a:r>
                      <a:endParaRPr lang="zh-CN" altLang="en-US" sz="28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zh-CN" altLang="en-US" sz="2800" b="1" kern="1200">
                          <a:solidFill>
                            <a:srgbClr val="FF0000"/>
                          </a:solidFill>
                          <a:latin typeface="微软雅黑" panose="020B0503020204020204" charset="-122"/>
                          <a:ea typeface="微软雅黑" panose="020B0503020204020204" charset="-122"/>
                          <a:cs typeface="微软雅黑" panose="020B0503020204020204" charset="-122"/>
                          <a:sym typeface="+mn-ea"/>
                        </a:rPr>
                        <a:t>中共八大</a:t>
                      </a:r>
                      <a:r>
                        <a:rPr lang="zh-CN" altLang="en-US" sz="2800" b="1" kern="1200">
                          <a:solidFill>
                            <a:schemeClr val="dk1"/>
                          </a:solidFill>
                          <a:latin typeface="微软雅黑" panose="020B0503020204020204" charset="-122"/>
                          <a:ea typeface="微软雅黑" panose="020B0503020204020204" charset="-122"/>
                          <a:cs typeface="微软雅黑" panose="020B0503020204020204" charset="-122"/>
                          <a:sym typeface="+mn-ea"/>
                        </a:rPr>
                        <a:t>正确分析中国的国情，但不久</a:t>
                      </a:r>
                      <a:r>
                        <a:rPr lang="zh-CN" altLang="en-US" sz="2800" b="1" kern="1200">
                          <a:solidFill>
                            <a:srgbClr val="FF0000"/>
                          </a:solidFill>
                          <a:latin typeface="微软雅黑" panose="020B0503020204020204" charset="-122"/>
                          <a:ea typeface="微软雅黑" panose="020B0503020204020204" charset="-122"/>
                          <a:cs typeface="微软雅黑" panose="020B0503020204020204" charset="-122"/>
                          <a:sym typeface="+mn-ea"/>
                        </a:rPr>
                        <a:t>“左”倾错误</a:t>
                      </a:r>
                      <a:r>
                        <a:rPr lang="zh-CN" altLang="en-US" sz="2800" b="1" kern="1200">
                          <a:solidFill>
                            <a:schemeClr val="dk1"/>
                          </a:solidFill>
                          <a:latin typeface="微软雅黑" panose="020B0503020204020204" charset="-122"/>
                          <a:ea typeface="微软雅黑" panose="020B0503020204020204" charset="-122"/>
                          <a:cs typeface="微软雅黑" panose="020B0503020204020204" charset="-122"/>
                          <a:sym typeface="+mn-ea"/>
                        </a:rPr>
                        <a:t>占主导，转向强调阶级斗争； “</a:t>
                      </a:r>
                      <a:r>
                        <a:rPr lang="zh-CN" altLang="en-US" sz="2800" b="1" kern="1200">
                          <a:solidFill>
                            <a:srgbClr val="FF0000"/>
                          </a:solidFill>
                          <a:latin typeface="微软雅黑" panose="020B0503020204020204" charset="-122"/>
                          <a:ea typeface="微软雅黑" panose="020B0503020204020204" charset="-122"/>
                          <a:cs typeface="微软雅黑" panose="020B0503020204020204" charset="-122"/>
                          <a:sym typeface="+mn-ea"/>
                        </a:rPr>
                        <a:t>文化大革命</a:t>
                      </a:r>
                      <a:r>
                        <a:rPr lang="zh-CN" altLang="en-US" sz="2800" b="1" kern="1200">
                          <a:solidFill>
                            <a:schemeClr val="dk1"/>
                          </a:solidFill>
                          <a:latin typeface="微软雅黑" panose="020B0503020204020204" charset="-122"/>
                          <a:ea typeface="微软雅黑" panose="020B0503020204020204" charset="-122"/>
                          <a:cs typeface="微软雅黑" panose="020B0503020204020204" charset="-122"/>
                          <a:sym typeface="+mn-ea"/>
                        </a:rPr>
                        <a:t>”时期，民主法制遭到破坏。</a:t>
                      </a:r>
                      <a:endParaRPr lang="zh-CN" altLang="en-US" sz="28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经济</a:t>
                      </a:r>
                      <a:endParaRPr lang="zh-CN" altLang="en-US" sz="28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defTabSz="678180" eaLnBrk="0" fontAlgn="auto" latinLnBrk="1" hangingPunct="0">
                        <a:lnSpc>
                          <a:spcPts val="3300"/>
                        </a:lnSpc>
                      </a:pPr>
                      <a:r>
                        <a:rPr lang="zh-CN" altLang="en-US" sz="2800" b="1" kern="1200">
                          <a:solidFill>
                            <a:srgbClr val="FF0000"/>
                          </a:solidFill>
                          <a:latin typeface="微软雅黑" panose="020B0503020204020204" charset="-122"/>
                          <a:ea typeface="微软雅黑" panose="020B0503020204020204" charset="-122"/>
                          <a:cs typeface="仿宋" panose="02010609060101010101" charset="-122"/>
                          <a:sym typeface="+mn-ea"/>
                        </a:rPr>
                        <a:t>“大跃进”、人民公社化运动、“文化大革命”</a:t>
                      </a:r>
                      <a:r>
                        <a:rPr lang="zh-CN" altLang="en-US" sz="2800" b="1" kern="1200">
                          <a:solidFill>
                            <a:schemeClr val="dk1"/>
                          </a:solidFill>
                          <a:latin typeface="微软雅黑" panose="020B0503020204020204" charset="-122"/>
                          <a:ea typeface="微软雅黑" panose="020B0503020204020204" charset="-122"/>
                          <a:cs typeface="仿宋" panose="02010609060101010101" charset="-122"/>
                          <a:sym typeface="+mn-ea"/>
                        </a:rPr>
                        <a:t>严重影响了社会经济的健康发展；从“一五”时期起到四五时期，我国建立起独立的、比较完整的工业体系和国民经济体系。</a:t>
                      </a:r>
                      <a:endParaRPr lang="zh-CN" altLang="en-US" sz="2800" b="1" kern="1200">
                        <a:solidFill>
                          <a:schemeClr val="dk1"/>
                        </a:solidFill>
                        <a:latin typeface="微软雅黑" panose="020B0503020204020204" charset="-122"/>
                        <a:ea typeface="微软雅黑" panose="020B0503020204020204" charset="-122"/>
                        <a:cs typeface="仿宋" panose="02010609060101010101"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文化</a:t>
                      </a:r>
                      <a:endParaRPr lang="zh-CN" altLang="en-US" sz="28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fontAlgn="auto">
                        <a:lnSpc>
                          <a:spcPts val="3280"/>
                        </a:lnSpc>
                      </a:pPr>
                      <a:r>
                        <a:rPr lang="en-US" altLang="zh-CN"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1956</a:t>
                      </a:r>
                      <a:r>
                        <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年，毛泽东提出</a:t>
                      </a:r>
                      <a:r>
                        <a:rPr lang="zh-CN" altLang="en-US" sz="28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“双百”方针</a:t>
                      </a:r>
                      <a:r>
                        <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，在这一方针指导下，新中国文学、艺术、教育事业蓬勃发展。</a:t>
                      </a:r>
                      <a:endPar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a:txBody>
                    <a:bodyPr wrap="square"/>
                    <a:lstStyle/>
                    <a:p>
                      <a:pPr algn="ctr" fontAlgn="auto">
                        <a:lnSpc>
                          <a:spcPct val="100000"/>
                        </a:lnSpc>
                        <a:buClrTx/>
                        <a:buSzTx/>
                        <a:buFontTx/>
                        <a:buNone/>
                      </a:pPr>
                      <a:endParaRPr lang="zh-CN" altLang="en-US" sz="28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2800" b="1">
                          <a:solidFill>
                            <a:srgbClr val="C00000"/>
                          </a:solidFill>
                          <a:latin typeface="微软雅黑" panose="020B0503020204020204" charset="-122"/>
                          <a:ea typeface="微软雅黑" panose="020B0503020204020204" charset="-122"/>
                        </a:rPr>
                        <a:t>外交</a:t>
                      </a:r>
                      <a:endParaRPr lang="zh-CN" altLang="en-US" sz="28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fontAlgn="auto">
                        <a:lnSpc>
                          <a:spcPts val="3280"/>
                        </a:lnSpc>
                      </a:pPr>
                      <a:r>
                        <a:rPr lang="en-US" altLang="zh-CN"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20</a:t>
                      </a:r>
                      <a:r>
                        <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世纪六十年代，</a:t>
                      </a:r>
                      <a:r>
                        <a:rPr lang="zh-CN" altLang="en-US" sz="28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中苏关系恶化</a:t>
                      </a:r>
                      <a:r>
                        <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a:t>
                      </a:r>
                      <a:r>
                        <a:rPr lang="en-US" altLang="zh-CN"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20</a:t>
                      </a:r>
                      <a:r>
                        <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世纪</a:t>
                      </a:r>
                      <a:r>
                        <a:rPr lang="en-US" altLang="zh-CN"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70</a:t>
                      </a:r>
                      <a:r>
                        <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年代，</a:t>
                      </a:r>
                      <a:r>
                        <a:rPr lang="zh-CN" altLang="en-US" sz="28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中国调整与西方国家的关系</a:t>
                      </a:r>
                      <a:r>
                        <a:rPr lang="en-US" altLang="zh-CN" sz="28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a:t>
                      </a:r>
                      <a:r>
                        <a:rPr lang="zh-CN" altLang="en-US" sz="28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打开了外交新局面</a:t>
                      </a:r>
                      <a:r>
                        <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a:t>
                      </a:r>
                      <a:endParaRPr lang="zh-CN" altLang="en-US" sz="28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54203" y="43180"/>
          <a:ext cx="11883594" cy="6771640"/>
        </p:xfrm>
        <a:graphic>
          <a:graphicData uri="http://schemas.openxmlformats.org/drawingml/2006/table">
            <a:tbl>
              <a:tblPr firstRow="1" bandRow="1">
                <a:tableStyleId>{5C22544A-7EE6-4342-B048-85BDC9FD1C3A}</a:tableStyleId>
              </a:tblPr>
              <a:tblGrid>
                <a:gridCol w="1379033"/>
                <a:gridCol w="10504561"/>
              </a:tblGrid>
              <a:tr h="370840">
                <a:tc>
                  <a:txBody>
                    <a:bodyPr wrap="square"/>
                    <a:lstStyle/>
                    <a:p>
                      <a:pPr marL="0" algn="l"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华文新魏" panose="02010800040101010101" charset="-122"/>
                        </a:rPr>
                        <a:t>华夏认同</a:t>
                      </a:r>
                      <a:endParaRPr lang="zh-CN" altLang="en-US" sz="18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zh-CN" sz="1800" b="1">
                          <a:solidFill>
                            <a:schemeClr val="tx1"/>
                          </a:solidFill>
                          <a:latin typeface="微软雅黑" panose="020B0503020204020204" charset="-122"/>
                          <a:ea typeface="微软雅黑" panose="020B0503020204020204" charset="-122"/>
                        </a:rPr>
                        <a:t>华夏本义指衣冠华美又重礼仪。华夏作为文化、政治实体，在春秋战国时被周边少数民族所认同，包括</a:t>
                      </a:r>
                      <a:r>
                        <a:rPr lang="zh-CN" altLang="zh-CN" sz="1800" b="1">
                          <a:solidFill>
                            <a:srgbClr val="C00000"/>
                          </a:solidFill>
                          <a:latin typeface="微软雅黑" panose="020B0503020204020204" charset="-122"/>
                          <a:ea typeface="微软雅黑" panose="020B0503020204020204" charset="-122"/>
                        </a:rPr>
                        <a:t>政治认同、文化认同、血缘认同</a:t>
                      </a:r>
                      <a:r>
                        <a:rPr lang="zh-CN" altLang="zh-CN" sz="1800" b="1">
                          <a:solidFill>
                            <a:schemeClr val="tx1"/>
                          </a:solidFill>
                          <a:latin typeface="微软雅黑" panose="020B0503020204020204" charset="-122"/>
                          <a:ea typeface="微软雅黑" panose="020B0503020204020204" charset="-122"/>
                        </a:rPr>
                        <a:t>。</a:t>
                      </a:r>
                      <a:r>
                        <a:rPr lang="zh-CN" altLang="en-US" sz="1800" b="1">
                          <a:solidFill>
                            <a:schemeClr val="tx1"/>
                          </a:solidFill>
                          <a:latin typeface="微软雅黑" panose="020B0503020204020204" charset="-122"/>
                          <a:ea typeface="微软雅黑" panose="020B0503020204020204" charset="-122"/>
                        </a:rPr>
                        <a:t> 华夏认同促进了民族交融</a:t>
                      </a:r>
                      <a:r>
                        <a:rPr lang="en-US" altLang="zh-CN" sz="1800" b="1">
                          <a:solidFill>
                            <a:schemeClr val="tx1"/>
                          </a:solidFill>
                          <a:latin typeface="微软雅黑" panose="020B0503020204020204" charset="-122"/>
                          <a:ea typeface="微软雅黑" panose="020B0503020204020204" charset="-122"/>
                        </a:rPr>
                        <a:t>,</a:t>
                      </a:r>
                      <a:r>
                        <a:rPr lang="zh-CN" altLang="en-US" sz="1800" b="1">
                          <a:solidFill>
                            <a:schemeClr val="tx1"/>
                          </a:solidFill>
                          <a:latin typeface="微软雅黑" panose="020B0503020204020204" charset="-122"/>
                          <a:ea typeface="微软雅黑" panose="020B0503020204020204" charset="-122"/>
                        </a:rPr>
                        <a:t>为统一多民族国家形成奠基； 利于中华文明多元一体的文化格局的发展。</a:t>
                      </a:r>
                      <a:endParaRPr lang="zh-CN" altLang="en-US" sz="18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370840">
                <a:tc>
                  <a:txBody>
                    <a:bodyPr wrap="square"/>
                    <a:lstStyle/>
                    <a:p>
                      <a:pPr marL="0" algn="l" defTabSz="914400" rtl="0" eaLnBrk="1" latinLnBrk="0" hangingPunct="1"/>
                      <a:r>
                        <a:rPr lang="zh-CN" altLang="en-US" sz="1800" b="1" kern="1200">
                          <a:solidFill>
                            <a:srgbClr val="C00000"/>
                          </a:solidFill>
                          <a:latin typeface="微软雅黑" panose="020B0503020204020204" charset="-122"/>
                          <a:ea typeface="微软雅黑" panose="020B0503020204020204" charset="-122"/>
                        </a:rPr>
                        <a:t>精耕细作</a:t>
                      </a:r>
                      <a:endParaRPr lang="zh-CN" altLang="en-US" sz="18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通过投入更多生产资料和劳动，改进生产工具和技术，</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提高有限土地面积的农作物产量</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。表现</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生产工具和劳动技术</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的不断提高</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铁器牛耕、唐代曲辕型、明清引进高产作物</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水利工程</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的完善和</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灌溉工具</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的发明、以家庭为单位</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男耕女织</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的个体劳作方式、</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华文新魏" panose="02010800040101010101" charset="-122"/>
                        </a:rPr>
                        <a:t>多种作物的轮作</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等。</a:t>
                      </a:r>
                      <a:endPar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370840">
                <a:tc>
                  <a:txBody>
                    <a:bodyPr wrap="square"/>
                    <a:lstStyle/>
                    <a:p>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自然经济结构</a:t>
                      </a:r>
                      <a:endParaRPr lang="zh-CN" altLang="en-US" sz="18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指古代以</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农耕经济为主，手工业和商业为辅的经济构成特征</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。在农业结构中，又以粮食种植业为主，桑、麻、棉、茶等经济作物为辅。随着生产力的发展</a:t>
                      </a:r>
                      <a:r>
                        <a:rPr lang="en-US" altLang="zh-CN"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这种结构不断发生变化，主要体现在经济作物的种植比例提高</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endPar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370840">
                <a:tc>
                  <a:txBody>
                    <a:bodyPr wrap="square"/>
                    <a:lstStyle/>
                    <a:p>
                      <a:r>
                        <a:rPr lang="zh-CN" altLang="en-US" sz="1800" b="1" kern="1200">
                          <a:solidFill>
                            <a:srgbClr val="C00000"/>
                          </a:solidFill>
                          <a:latin typeface="微软雅黑" panose="020B0503020204020204" charset="-122"/>
                          <a:ea typeface="微软雅黑" panose="020B0503020204020204" charset="-122"/>
                        </a:rPr>
                        <a:t>自然经济</a:t>
                      </a:r>
                      <a:endParaRPr lang="zh-CN" altLang="en-US" sz="18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最本质的属性是物质生产的</a:t>
                      </a:r>
                      <a:r>
                        <a:rPr lang="zh-CN" altLang="en-US" sz="1800" b="1">
                          <a:solidFill>
                            <a:srgbClr val="FF0000"/>
                          </a:solidFill>
                          <a:latin typeface="微软雅黑" panose="020B0503020204020204" charset="-122"/>
                          <a:ea typeface="微软雅黑" panose="020B0503020204020204" charset="-122"/>
                          <a:cs typeface="华文新魏" panose="02010800040101010101" charset="-122"/>
                        </a:rPr>
                        <a:t>自给自足</a:t>
                      </a:r>
                      <a:r>
                        <a:rPr lang="zh-CN" altLang="en-US" sz="1800" b="1">
                          <a:solidFill>
                            <a:schemeClr val="tx1"/>
                          </a:solidFill>
                          <a:latin typeface="微软雅黑" panose="020B0503020204020204" charset="-122"/>
                          <a:ea typeface="微软雅黑" panose="020B0503020204020204" charset="-122"/>
                          <a:cs typeface="华文新魏" panose="02010800040101010101" charset="-122"/>
                        </a:rPr>
                        <a:t>，和商品经济相对立</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a:t>
                      </a:r>
                      <a:r>
                        <a:rPr kumimoji="0" lang="zh-CN" altLang="en-US" sz="1800" b="1" i="0" u="none" strike="noStrike" kern="1200" cap="none" spc="0" normalizeH="0" baseline="0" noProof="0">
                          <a:ln>
                            <a:noFill/>
                          </a:ln>
                          <a:solidFill>
                            <a:prstClr val="black"/>
                          </a:solidFill>
                          <a:effectLst/>
                          <a:highlight>
                            <a:srgbClr val="FFFF00"/>
                          </a:highlight>
                          <a:uLnTx/>
                          <a:uFillTx/>
                          <a:latin typeface="微软雅黑" panose="020B0503020204020204" charset="-122"/>
                          <a:ea typeface="微软雅黑" panose="020B0503020204020204" charset="-122"/>
                          <a:cs typeface="华文新魏" panose="02010800040101010101" charset="-122"/>
                        </a:rPr>
                        <a:t>侧重于生产目的</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rPr>
                        <a:t>)</a:t>
                      </a:r>
                      <a:endPar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endParaRPr>
                    </a:p>
                    <a:p>
                      <a:pPr marL="0" marR="0" lvl="0" indent="0" algn="l" defTabSz="914400" rtl="0" eaLnBrk="1" fontAlgn="auto" latinLnBrk="0" hangingPunct="1">
                        <a:lnSpc>
                          <a:spcPct val="100000"/>
                        </a:lnSpc>
                        <a:spcBef>
                          <a:spcPct val="0"/>
                        </a:spcBef>
                        <a:spcAft>
                          <a:spcPct val="0"/>
                        </a:spcAft>
                        <a:buClrTx/>
                        <a:buSzTx/>
                        <a:buFontTx/>
                        <a:buNone/>
                        <a:defRPr/>
                      </a:pPr>
                      <a:endParaRPr lang="en-US" altLang="zh-CN" sz="24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370840">
                <a:tc>
                  <a:txBody>
                    <a:bodyPr wrap="square"/>
                    <a:lstStyle/>
                    <a:p>
                      <a:pPr marL="0" algn="l" defTabSz="914400" rtl="0" eaLnBrk="1" latinLnBrk="0" hangingPunct="1"/>
                      <a:r>
                        <a:rPr lang="zh-CN" altLang="zh-CN" sz="1800" b="1" kern="1200">
                          <a:solidFill>
                            <a:srgbClr val="C00000"/>
                          </a:solidFill>
                          <a:latin typeface="微软雅黑" panose="020B0503020204020204" charset="-122"/>
                          <a:ea typeface="微软雅黑" panose="020B0503020204020204" charset="-122"/>
                          <a:cs typeface="+mn-cs"/>
                        </a:rPr>
                        <a:t>小农经济</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本质的属性是</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家庭经营</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农业和家庭手工业相结合</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，经营规模狭小。</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春秋战国时期产生</a:t>
                      </a: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，具有</a:t>
                      </a:r>
                      <a:r>
                        <a:rPr lang="en-US" altLang="en-US" sz="1800" b="1" kern="1200" err="1">
                          <a:solidFill>
                            <a:schemeClr val="tx1"/>
                          </a:solidFill>
                          <a:latin typeface="微软雅黑" panose="020B0503020204020204" charset="-122"/>
                          <a:ea typeface="微软雅黑" panose="020B0503020204020204" charset="-122"/>
                          <a:cs typeface="华文新魏" panose="02010800040101010101" charset="-122"/>
                        </a:rPr>
                        <a:t>分散性</a:t>
                      </a:r>
                      <a:r>
                        <a:rPr lang="zh-CN" altLang="en-US" sz="1800" b="1" kern="1200">
                          <a:solidFill>
                            <a:schemeClr val="tx1"/>
                          </a:solidFill>
                          <a:latin typeface="微软雅黑" panose="020B0503020204020204" charset="-122"/>
                          <a:ea typeface="微软雅黑" panose="020B0503020204020204" charset="-122"/>
                          <a:cs typeface="华文新魏" panose="02010800040101010101" charset="-122"/>
                        </a:rPr>
                        <a:t>、</a:t>
                      </a:r>
                      <a:r>
                        <a:rPr lang="en-US" altLang="en-US" sz="1800" b="1" kern="1200" err="1">
                          <a:solidFill>
                            <a:schemeClr val="tx1"/>
                          </a:solidFill>
                          <a:latin typeface="微软雅黑" panose="020B0503020204020204" charset="-122"/>
                          <a:ea typeface="微软雅黑" panose="020B0503020204020204" charset="-122"/>
                          <a:cs typeface="华文新魏" panose="02010800040101010101" charset="-122"/>
                        </a:rPr>
                        <a:t>封闭性</a:t>
                      </a:r>
                      <a:r>
                        <a:rPr lang="zh-CN" altLang="en-US" sz="1800" b="1" kern="1200">
                          <a:solidFill>
                            <a:schemeClr val="tx1"/>
                          </a:solidFill>
                          <a:latin typeface="微软雅黑" panose="020B0503020204020204" charset="-122"/>
                          <a:ea typeface="微软雅黑" panose="020B0503020204020204" charset="-122"/>
                          <a:cs typeface="华文新魏" panose="02010800040101010101" charset="-122"/>
                        </a:rPr>
                        <a:t>、</a:t>
                      </a:r>
                      <a:r>
                        <a:rPr lang="en-US" altLang="en-US" sz="1800" b="1" kern="1200" err="1">
                          <a:solidFill>
                            <a:schemeClr val="tx1"/>
                          </a:solidFill>
                          <a:latin typeface="微软雅黑" panose="020B0503020204020204" charset="-122"/>
                          <a:ea typeface="微软雅黑" panose="020B0503020204020204" charset="-122"/>
                          <a:cs typeface="华文新魏" panose="02010800040101010101" charset="-122"/>
                        </a:rPr>
                        <a:t>稳定性</a:t>
                      </a:r>
                      <a:r>
                        <a:rPr lang="zh-CN" altLang="en-US" sz="1800" b="1" kern="1200">
                          <a:solidFill>
                            <a:schemeClr val="tx1"/>
                          </a:solidFill>
                          <a:latin typeface="微软雅黑" panose="020B0503020204020204" charset="-122"/>
                          <a:ea typeface="微软雅黑" panose="020B0503020204020204" charset="-122"/>
                          <a:cs typeface="华文新魏" panose="02010800040101010101" charset="-122"/>
                        </a:rPr>
                        <a:t>、</a:t>
                      </a:r>
                      <a:r>
                        <a:rPr lang="en-US" altLang="en-US" sz="1800" b="1" kern="1200" err="1">
                          <a:solidFill>
                            <a:schemeClr val="tx1"/>
                          </a:solidFill>
                          <a:latin typeface="微软雅黑" panose="020B0503020204020204" charset="-122"/>
                          <a:ea typeface="微软雅黑" panose="020B0503020204020204" charset="-122"/>
                          <a:cs typeface="华文新魏" panose="02010800040101010101" charset="-122"/>
                        </a:rPr>
                        <a:t>落后性 </a:t>
                      </a:r>
                      <a:r>
                        <a:rPr lang="zh-CN" altLang="en-US" sz="1800" b="1" kern="1200">
                          <a:solidFill>
                            <a:schemeClr val="tx1"/>
                          </a:solidFill>
                          <a:latin typeface="微软雅黑" panose="020B0503020204020204" charset="-122"/>
                          <a:ea typeface="微软雅黑" panose="020B0503020204020204" charset="-122"/>
                          <a:cs typeface="华文新魏" panose="02010800040101010101" charset="-122"/>
                        </a:rPr>
                        <a:t>、</a:t>
                      </a:r>
                      <a:r>
                        <a:rPr lang="en-US" altLang="en-US" sz="1800" b="1" kern="1200" err="1">
                          <a:solidFill>
                            <a:schemeClr val="tx1"/>
                          </a:solidFill>
                          <a:latin typeface="微软雅黑" panose="020B0503020204020204" charset="-122"/>
                          <a:ea typeface="微软雅黑" panose="020B0503020204020204" charset="-122"/>
                          <a:cs typeface="华文新魏" panose="02010800040101010101" charset="-122"/>
                        </a:rPr>
                        <a:t>脆弱性</a:t>
                      </a:r>
                      <a:r>
                        <a:rPr lang="zh-CN" altLang="en-US" sz="1800" b="1" kern="1200">
                          <a:solidFill>
                            <a:schemeClr val="tx1"/>
                          </a:solidFill>
                          <a:latin typeface="微软雅黑" panose="020B0503020204020204" charset="-122"/>
                          <a:ea typeface="微软雅黑" panose="020B0503020204020204" charset="-122"/>
                          <a:cs typeface="华文新魏" panose="02010800040101010101" charset="-122"/>
                        </a:rPr>
                        <a:t>、保守性。封建社会</a:t>
                      </a:r>
                      <a:r>
                        <a:rPr lang="zh-CN" altLang="en-US" sz="1800" b="1" kern="1200">
                          <a:solidFill>
                            <a:srgbClr val="FF0000"/>
                          </a:solidFill>
                          <a:latin typeface="微软雅黑" panose="020B0503020204020204" charset="-122"/>
                          <a:ea typeface="微软雅黑" panose="020B0503020204020204" charset="-122"/>
                          <a:cs typeface="华文新魏" panose="02010800040101010101" charset="-122"/>
                        </a:rPr>
                        <a:t>前期</a:t>
                      </a:r>
                      <a:r>
                        <a:rPr lang="zh-CN" altLang="en-US" sz="1800" b="1" kern="1200">
                          <a:solidFill>
                            <a:schemeClr val="tx1"/>
                          </a:solidFill>
                          <a:latin typeface="微软雅黑" panose="020B0503020204020204" charset="-122"/>
                          <a:ea typeface="微软雅黑" panose="020B0503020204020204" charset="-122"/>
                          <a:cs typeface="华文新魏" panose="02010800040101010101" charset="-122"/>
                        </a:rPr>
                        <a:t>有利于</a:t>
                      </a:r>
                      <a:r>
                        <a:rPr lang="zh-CN" altLang="en-US" sz="1800" b="1" kern="1200">
                          <a:solidFill>
                            <a:schemeClr val="tx1"/>
                          </a:solidFill>
                          <a:latin typeface="微软雅黑" panose="020B0503020204020204" charset="-122"/>
                          <a:ea typeface="微软雅黑" panose="020B0503020204020204" charset="-122"/>
                          <a:cs typeface="Times New Roman" panose="02020603050405020304" charset="0"/>
                        </a:rPr>
                        <a:t>调动农民生产积极性，推动精耕细作技术发展，促进社会经济的发展。在封建社会</a:t>
                      </a:r>
                      <a:r>
                        <a:rPr lang="zh-CN" altLang="en-US" sz="1800" b="1" kern="1200">
                          <a:solidFill>
                            <a:srgbClr val="FF0000"/>
                          </a:solidFill>
                          <a:latin typeface="微软雅黑" panose="020B0503020204020204" charset="-122"/>
                          <a:ea typeface="微软雅黑" panose="020B0503020204020204" charset="-122"/>
                          <a:cs typeface="Times New Roman" panose="02020603050405020304" charset="0"/>
                        </a:rPr>
                        <a:t>后期</a:t>
                      </a:r>
                      <a:r>
                        <a:rPr lang="zh-CN" altLang="en-US" sz="1800" b="1" kern="1200">
                          <a:solidFill>
                            <a:schemeClr val="tx1"/>
                          </a:solidFill>
                          <a:latin typeface="微软雅黑" panose="020B0503020204020204" charset="-122"/>
                          <a:ea typeface="微软雅黑" panose="020B0503020204020204" charset="-122"/>
                          <a:cs typeface="Times New Roman" panose="02020603050405020304" charset="0"/>
                        </a:rPr>
                        <a:t>阻碍生产力发展，阻碍资本主义萌芽和发展，造成中国的落后。</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kumimoji="0" lang="zh-CN" altLang="en-US" sz="1800" b="1" i="0" u="none" strike="noStrike" kern="1200" cap="none" spc="0" normalizeH="0" baseline="0" noProof="0">
                          <a:ln>
                            <a:noFill/>
                          </a:ln>
                          <a:solidFill>
                            <a:prstClr val="black"/>
                          </a:solidFill>
                          <a:effectLst/>
                          <a:highlight>
                            <a:srgbClr val="FFFF00"/>
                          </a:highlight>
                          <a:uLnTx/>
                          <a:uFillTx/>
                          <a:latin typeface="微软雅黑" panose="020B0503020204020204" charset="-122"/>
                          <a:ea typeface="微软雅黑" panose="020B0503020204020204" charset="-122"/>
                          <a:cs typeface="华文新魏" panose="02010800040101010101" charset="-122"/>
                          <a:sym typeface="黑体" panose="02010609060101010101" pitchFamily="49" charset="-122"/>
                        </a:rPr>
                        <a:t>侧重于经营规模</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sym typeface="黑体" panose="02010609060101010101" pitchFamily="49" charset="-122"/>
                        </a:rPr>
                        <a:t>)</a:t>
                      </a:r>
                      <a:endParaRPr lang="zh-CN" altLang="en-US"/>
                    </a:p>
                  </a:txBody>
                  <a:tcPr vert="horz">
                    <a:solidFill>
                      <a:schemeClr val="bg1">
                        <a:lumMod val="85000"/>
                      </a:schemeClr>
                    </a:solidFill>
                  </a:tcPr>
                </a:tc>
              </a:tr>
              <a:tr h="370840">
                <a:tc>
                  <a:txBody>
                    <a:bodyPr wrap="square"/>
                    <a:lstStyle/>
                    <a:p>
                      <a:pPr marL="0" algn="l" defTabSz="914400" rtl="0" eaLnBrk="1" latinLnBrk="0" hangingPunct="1"/>
                      <a:r>
                        <a:rPr lang="zh-CN" altLang="zh-CN" sz="1800" b="1" kern="1200">
                          <a:solidFill>
                            <a:srgbClr val="C00000"/>
                          </a:solidFill>
                          <a:latin typeface="微软雅黑" panose="020B0503020204020204" charset="-122"/>
                          <a:ea typeface="微软雅黑" panose="020B0503020204020204" charset="-122"/>
                          <a:cs typeface="+mn-cs"/>
                        </a:rPr>
                        <a:t>自耕农经济</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8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最本质的属性是家庭经营的</a:t>
                      </a:r>
                      <a:r>
                        <a:rPr lang="zh-CN" altLang="en-US" sz="1800" b="1">
                          <a:solidFill>
                            <a:srgbClr val="FF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土地属于自己的</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kumimoji="0" lang="zh-CN" altLang="en-US" sz="1800" b="1" i="0" u="none" strike="noStrike" kern="1200" cap="none" spc="0" normalizeH="0" baseline="0" noProof="0">
                          <a:ln>
                            <a:noFill/>
                          </a:ln>
                          <a:solidFill>
                            <a:prstClr val="black"/>
                          </a:solidFill>
                          <a:effectLst/>
                          <a:highlight>
                            <a:srgbClr val="FFFF00"/>
                          </a:highlight>
                          <a:uLnTx/>
                          <a:uFillTx/>
                          <a:latin typeface="微软雅黑" panose="020B0503020204020204" charset="-122"/>
                          <a:ea typeface="微软雅黑" panose="020B0503020204020204" charset="-122"/>
                          <a:cs typeface="华文新魏" panose="02010800040101010101" charset="-122"/>
                          <a:sym typeface="黑体" panose="02010609060101010101" pitchFamily="49" charset="-122"/>
                        </a:rPr>
                        <a:t>侧重于生产资料的占有形式</a:t>
                      </a:r>
                      <a:r>
                        <a:rPr kumimoji="0" lang="en-US" altLang="zh-CN"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sym typeface="黑体" panose="02010609060101010101" pitchFamily="49" charset="-122"/>
                        </a:rPr>
                        <a:t>)</a:t>
                      </a:r>
                      <a:endPar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370840">
                <a:tc>
                  <a:txBody>
                    <a:bodyPr wrap="square"/>
                    <a:lstStyle/>
                    <a:p>
                      <a:pPr marL="0" algn="l" defTabSz="914400" rtl="0" eaLnBrk="1" latinLnBrk="0" hangingPunct="1"/>
                      <a:r>
                        <a:rPr lang="zh-CN" altLang="en-US" sz="1800" b="1" kern="1200">
                          <a:solidFill>
                            <a:srgbClr val="C00000"/>
                          </a:solidFill>
                          <a:latin typeface="微软雅黑" panose="020B0503020204020204" charset="-122"/>
                          <a:ea typeface="微软雅黑" panose="020B0503020204020204" charset="-122"/>
                          <a:cs typeface="+mn-cs"/>
                        </a:rPr>
                        <a:t>商品经济</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mn-cs"/>
                        </a:rPr>
                        <a:t>与自然经济对应，</a:t>
                      </a:r>
                      <a:r>
                        <a:rPr kumimoji="0" lang="zh-CN" altLang="en-US" sz="1800" b="1" i="0" u="none" strike="noStrike" kern="1200" cap="none" spc="0" normalizeH="0" baseline="0" noProof="0">
                          <a:ln>
                            <a:noFill/>
                          </a:ln>
                          <a:solidFill>
                            <a:prstClr val="black"/>
                          </a:solidFill>
                          <a:effectLst/>
                          <a:highlight>
                            <a:srgbClr val="FFFF00"/>
                          </a:highlight>
                          <a:uLnTx/>
                          <a:uFillTx/>
                          <a:latin typeface="微软雅黑" panose="020B0503020204020204" charset="-122"/>
                          <a:ea typeface="微软雅黑" panose="020B0503020204020204" charset="-122"/>
                          <a:cs typeface="+mn-cs"/>
                        </a:rPr>
                        <a:t>生产的目的是</a:t>
                      </a:r>
                      <a:r>
                        <a:rPr kumimoji="0" lang="zh-CN" altLang="en-US" sz="1800" b="1" i="0" u="none" strike="noStrike" kern="1200" cap="none" spc="0" normalizeH="0" baseline="0" noProof="0">
                          <a:ln>
                            <a:noFill/>
                          </a:ln>
                          <a:solidFill>
                            <a:srgbClr val="FF0000"/>
                          </a:solidFill>
                          <a:effectLst/>
                          <a:highlight>
                            <a:srgbClr val="FFFF00"/>
                          </a:highlight>
                          <a:uLnTx/>
                          <a:uFillTx/>
                          <a:latin typeface="微软雅黑" panose="020B0503020204020204" charset="-122"/>
                          <a:ea typeface="微软雅黑" panose="020B0503020204020204" charset="-122"/>
                          <a:cs typeface="+mn-cs"/>
                        </a:rPr>
                        <a:t>为了交换</a:t>
                      </a:r>
                      <a:r>
                        <a:rPr kumimoji="0" lang="zh-CN" altLang="en-US" sz="1800" b="1" i="0" u="none" strike="noStrike" kern="1200" cap="none" spc="0" normalizeH="0" baseline="0" noProof="0">
                          <a:ln>
                            <a:noFill/>
                          </a:ln>
                          <a:solidFill>
                            <a:srgbClr val="FF0000"/>
                          </a:solidFill>
                          <a:effectLst/>
                          <a:uLnTx/>
                          <a:uFillTx/>
                          <a:latin typeface="微软雅黑" panose="020B0503020204020204" charset="-122"/>
                          <a:ea typeface="微软雅黑" panose="020B0503020204020204" charset="-122"/>
                          <a:cs typeface="+mn-cs"/>
                        </a:rPr>
                        <a:t>。</a:t>
                      </a:r>
                      <a:r>
                        <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mn-cs"/>
                        </a:rPr>
                        <a:t>商品经济不断发展，商品间交换主要由市场调配时，就是市场经济。</a:t>
                      </a:r>
                      <a:endParaRPr kumimoji="0" lang="zh-CN" altLang="en-US" sz="1800" b="1"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mn-cs"/>
                      </a:endParaRPr>
                    </a:p>
                  </a:txBody>
                  <a:tcPr vert="horz">
                    <a:solidFill>
                      <a:schemeClr val="bg1">
                        <a:lumMod val="85000"/>
                      </a:schemeClr>
                    </a:solidFill>
                  </a:tcPr>
                </a:tc>
              </a:tr>
              <a:tr h="370840">
                <a:tc>
                  <a:txBody>
                    <a:bodyPr wrap="square"/>
                    <a:lstStyle/>
                    <a:p>
                      <a:pPr algn="ctr" latinLnBrk="1" hangingPunct="0">
                        <a:lnSpc>
                          <a:spcPct val="100000"/>
                        </a:lnSpc>
                      </a:pPr>
                      <a:r>
                        <a:rPr lang="en-US" altLang="zh-CN" sz="1800" b="1" i="0" err="1">
                          <a:solidFill>
                            <a:srgbClr val="C00000"/>
                          </a:solidFill>
                          <a:latin typeface="微软雅黑" panose="020B0503020204020204" charset="-122"/>
                          <a:ea typeface="微软雅黑" panose="020B0503020204020204" charset="-122"/>
                          <a:cs typeface="Times New Roman" panose="02020603050405020304" pitchFamily="34" charset="-120"/>
                        </a:rPr>
                        <a:t>重农抑商</a:t>
                      </a:r>
                      <a:endParaRPr lang="en-US" altLang="zh-CN" sz="1800" b="1">
                        <a:solidFill>
                          <a:srgbClr val="C00000"/>
                        </a:solidFill>
                        <a:latin typeface="微软雅黑" panose="020B0503020204020204" charset="-122"/>
                        <a:ea typeface="微软雅黑" panose="020B0503020204020204" charset="-122"/>
                      </a:endParaRPr>
                    </a:p>
                  </a:txBody>
                  <a:tcPr marL="72000" marR="72000" marT="0" marB="0" vert="horz" anchor="ctr">
                    <a:solidFill>
                      <a:schemeClr val="bg1">
                        <a:lumMod val="85000"/>
                      </a:schemeClr>
                    </a:solidFill>
                  </a:tcPr>
                </a:tc>
                <a:tc>
                  <a:txBody>
                    <a:bodyPr wrap="square"/>
                    <a:lstStyle/>
                    <a:p>
                      <a:pPr algn="l" latinLnBrk="1" hangingPunct="0">
                        <a:lnSpc>
                          <a:spcPct val="100000"/>
                        </a:lnSpc>
                      </a:pPr>
                      <a:r>
                        <a:rPr lang="en-US" altLang="zh-CN" sz="1800" b="1" i="0">
                          <a:solidFill>
                            <a:srgbClr val="000000"/>
                          </a:solidFill>
                          <a:latin typeface="微软雅黑" panose="020B0503020204020204" charset="-122"/>
                          <a:ea typeface="微软雅黑" panose="020B0503020204020204" charset="-122"/>
                          <a:cs typeface="Times New Roman" panose="02020603050405020304" pitchFamily="34" charset="-120"/>
                        </a:rPr>
                        <a:t>（1）历程：秦国</a:t>
                      </a:r>
                      <a:r>
                        <a:rPr lang="en-US" altLang="zh-CN" sz="1800" b="1" i="0">
                          <a:solidFill>
                            <a:srgbClr val="FF0000"/>
                          </a:solidFill>
                          <a:latin typeface="微软雅黑" panose="020B0503020204020204" charset="-122"/>
                          <a:ea typeface="微软雅黑" panose="020B0503020204020204" charset="-122"/>
                          <a:cs typeface="Times New Roman" panose="02020603050405020304" pitchFamily="34" charset="-120"/>
                        </a:rPr>
                        <a:t>商鞅首倡</a:t>
                      </a:r>
                      <a:r>
                        <a:rPr lang="en-US" altLang="zh-CN" sz="1800" b="1" i="0" spc="-100">
                          <a:solidFill>
                            <a:srgbClr val="000000"/>
                          </a:solidFill>
                          <a:latin typeface="微软雅黑" panose="020B0503020204020204" charset="-122"/>
                          <a:ea typeface="微软雅黑" panose="020B0503020204020204" charset="-122"/>
                          <a:cs typeface="Times New Roman" panose="02020603050405020304" pitchFamily="34" charset="-120"/>
                        </a:rPr>
                        <a:t>，</a:t>
                      </a:r>
                      <a:r>
                        <a:rPr lang="en-US" altLang="zh-CN" sz="1800" b="1" i="0">
                          <a:solidFill>
                            <a:srgbClr val="000000"/>
                          </a:solidFill>
                          <a:latin typeface="微软雅黑" panose="020B0503020204020204" charset="-122"/>
                          <a:ea typeface="微软雅黑" panose="020B0503020204020204" charset="-122"/>
                          <a:cs typeface="Times New Roman" panose="02020603050405020304" pitchFamily="34" charset="-120"/>
                        </a:rPr>
                        <a:t>历代沿用</a:t>
                      </a:r>
                      <a:r>
                        <a:rPr lang="zh-CN" altLang="en-US" sz="1800" b="1" i="0">
                          <a:solidFill>
                            <a:srgbClr val="000000"/>
                          </a:solidFill>
                          <a:latin typeface="微软雅黑" panose="020B0503020204020204" charset="-122"/>
                          <a:ea typeface="微软雅黑" panose="020B0503020204020204" charset="-122"/>
                          <a:cs typeface="Times New Roman" panose="02020603050405020304" pitchFamily="34" charset="-120"/>
                        </a:rPr>
                        <a:t>。</a:t>
                      </a:r>
                      <a:r>
                        <a:rPr lang="zh-CN" altLang="en-US" sz="1800" b="1" i="0">
                          <a:solidFill>
                            <a:srgbClr val="FF0000"/>
                          </a:solidFill>
                          <a:latin typeface="微软雅黑" panose="020B0503020204020204" charset="-122"/>
                          <a:ea typeface="微软雅黑" panose="020B0503020204020204" charset="-122"/>
                          <a:cs typeface="Times New Roman" panose="02020603050405020304" pitchFamily="34" charset="-120"/>
                        </a:rPr>
                        <a:t>其中中唐以后到宋朝松动</a:t>
                      </a:r>
                      <a:endParaRPr lang="en-US" altLang="zh-CN" sz="1800" b="1">
                        <a:solidFill>
                          <a:srgbClr val="FF0000"/>
                        </a:solidFill>
                        <a:latin typeface="微软雅黑" panose="020B0503020204020204" charset="-122"/>
                        <a:ea typeface="微软雅黑" panose="020B0503020204020204" charset="-122"/>
                      </a:endParaRPr>
                    </a:p>
                    <a:p>
                      <a:pPr algn="l" latinLnBrk="1" hangingPunct="0">
                        <a:lnSpc>
                          <a:spcPct val="100000"/>
                        </a:lnSpc>
                      </a:pPr>
                      <a:r>
                        <a:rPr lang="en-US" altLang="zh-CN" sz="1800" b="1" i="0">
                          <a:solidFill>
                            <a:srgbClr val="000000"/>
                          </a:solidFill>
                          <a:latin typeface="微软雅黑" panose="020B0503020204020204" charset="-122"/>
                          <a:ea typeface="微软雅黑" panose="020B0503020204020204" charset="-122"/>
                          <a:cs typeface="Times New Roman" panose="02020603050405020304" pitchFamily="34" charset="-120"/>
                        </a:rPr>
                        <a:t>（2）主要内容：</a:t>
                      </a:r>
                      <a:r>
                        <a:rPr lang="en-US" altLang="zh-CN" sz="1800" b="1" i="0">
                          <a:solidFill>
                            <a:srgbClr val="FF0000"/>
                          </a:solidFill>
                          <a:latin typeface="微软雅黑" panose="020B0503020204020204" charset="-122"/>
                          <a:ea typeface="微软雅黑" panose="020B0503020204020204" charset="-122"/>
                          <a:cs typeface="Times New Roman" panose="02020603050405020304" pitchFamily="34" charset="-120"/>
                        </a:rPr>
                        <a:t>农本商末</a:t>
                      </a:r>
                      <a:r>
                        <a:rPr lang="en-US" altLang="zh-CN" sz="1800" b="1" i="0" spc="-100">
                          <a:solidFill>
                            <a:srgbClr val="000000"/>
                          </a:solidFill>
                          <a:latin typeface="微软雅黑" panose="020B0503020204020204" charset="-122"/>
                          <a:ea typeface="微软雅黑" panose="020B0503020204020204" charset="-122"/>
                          <a:cs typeface="Times New Roman" panose="02020603050405020304" pitchFamily="34" charset="-120"/>
                        </a:rPr>
                        <a:t>、</a:t>
                      </a:r>
                      <a:r>
                        <a:rPr lang="en-US" altLang="zh-CN" sz="1800" b="1" i="0">
                          <a:solidFill>
                            <a:srgbClr val="000000"/>
                          </a:solidFill>
                          <a:latin typeface="微软雅黑" panose="020B0503020204020204" charset="-122"/>
                          <a:ea typeface="微软雅黑" panose="020B0503020204020204" charset="-122"/>
                          <a:cs typeface="Times New Roman" panose="02020603050405020304" pitchFamily="34" charset="-120"/>
                        </a:rPr>
                        <a:t>限制商人</a:t>
                      </a:r>
                      <a:r>
                        <a:rPr lang="en-US" altLang="zh-CN" sz="1800" b="1" i="0" spc="-100">
                          <a:solidFill>
                            <a:srgbClr val="000000"/>
                          </a:solidFill>
                          <a:latin typeface="微软雅黑" panose="020B0503020204020204" charset="-122"/>
                          <a:ea typeface="微软雅黑" panose="020B0503020204020204" charset="-122"/>
                          <a:cs typeface="Times New Roman" panose="02020603050405020304" pitchFamily="34" charset="-120"/>
                        </a:rPr>
                        <a:t>、</a:t>
                      </a:r>
                      <a:r>
                        <a:rPr lang="en-US" altLang="zh-CN" sz="1800" b="1" i="0">
                          <a:solidFill>
                            <a:srgbClr val="000000"/>
                          </a:solidFill>
                          <a:latin typeface="微软雅黑" panose="020B0503020204020204" charset="-122"/>
                          <a:ea typeface="微软雅黑" panose="020B0503020204020204" charset="-122"/>
                          <a:cs typeface="Times New Roman" panose="02020603050405020304" pitchFamily="34" charset="-120"/>
                        </a:rPr>
                        <a:t>官营政策等</a:t>
                      </a:r>
                      <a:endParaRPr lang="en-US" altLang="zh-CN" sz="1800" b="1" i="0">
                        <a:solidFill>
                          <a:srgbClr val="000000"/>
                        </a:solidFill>
                        <a:latin typeface="微软雅黑" panose="020B0503020204020204" charset="-122"/>
                        <a:ea typeface="微软雅黑" panose="020B0503020204020204" charset="-122"/>
                        <a:cs typeface="Times New Roman" panose="02020603050405020304" pitchFamily="34" charset="-120"/>
                      </a:endParaRPr>
                    </a:p>
                    <a:p>
                      <a:pPr marL="0" lvl="0" indent="0" algn="l" latinLnBrk="1" hangingPunct="0">
                        <a:lnSpc>
                          <a:spcPct val="100000"/>
                        </a:lnSpc>
                      </a:pPr>
                      <a:r>
                        <a:rPr lang="en-US" altLang="zh-CN" sz="1800" b="1" i="0">
                          <a:solidFill>
                            <a:srgbClr val="000000"/>
                          </a:solidFill>
                          <a:latin typeface="微软雅黑" panose="020B0503020204020204" charset="-122"/>
                          <a:ea typeface="微软雅黑" panose="020B0503020204020204" charset="-122"/>
                          <a:cs typeface="Times New Roman" panose="02020603050405020304" pitchFamily="34" charset="-120"/>
                        </a:rPr>
                        <a:t>（3）意义：</a:t>
                      </a:r>
                      <a:r>
                        <a:rPr lang="zh-CN" altLang="en-US" sz="1800" b="1" i="0">
                          <a:solidFill>
                            <a:srgbClr val="FF0000"/>
                          </a:solidFill>
                          <a:latin typeface="微软雅黑" panose="020B0503020204020204" charset="-122"/>
                          <a:ea typeface="微软雅黑" panose="020B0503020204020204" charset="-122"/>
                          <a:cs typeface="Times New Roman" panose="02020603050405020304" pitchFamily="34" charset="-120"/>
                        </a:rPr>
                        <a:t>前期</a:t>
                      </a:r>
                      <a:r>
                        <a:rPr lang="en-US" altLang="zh-CN" sz="1800" b="1" i="0" err="1">
                          <a:solidFill>
                            <a:srgbClr val="000000"/>
                          </a:solidFill>
                          <a:latin typeface="微软雅黑" panose="020B0503020204020204" charset="-122"/>
                          <a:ea typeface="微软雅黑" panose="020B0503020204020204" charset="-122"/>
                          <a:cs typeface="Times New Roman" panose="02020603050405020304" pitchFamily="34" charset="-120"/>
                        </a:rPr>
                        <a:t>促进了小农经济的发展，巩固了封建统治，但</a:t>
                      </a:r>
                      <a:r>
                        <a:rPr lang="zh-CN" altLang="en-US" sz="1800" b="1" i="0">
                          <a:solidFill>
                            <a:srgbClr val="FF0000"/>
                          </a:solidFill>
                          <a:latin typeface="微软雅黑" panose="020B0503020204020204" charset="-122"/>
                          <a:ea typeface="微软雅黑" panose="020B0503020204020204" charset="-122"/>
                          <a:cs typeface="Times New Roman" panose="02020603050405020304" pitchFamily="34" charset="-120"/>
                        </a:rPr>
                        <a:t>后期</a:t>
                      </a:r>
                      <a:r>
                        <a:rPr lang="en-US" altLang="zh-CN" sz="1800" b="1" i="0" err="1">
                          <a:solidFill>
                            <a:srgbClr val="000000"/>
                          </a:solidFill>
                          <a:latin typeface="微软雅黑" panose="020B0503020204020204" charset="-122"/>
                          <a:ea typeface="微软雅黑" panose="020B0503020204020204" charset="-122"/>
                          <a:cs typeface="Times New Roman" panose="02020603050405020304" pitchFamily="34" charset="-120"/>
                        </a:rPr>
                        <a:t>阻碍了商品经济的发展和中国社会的转型</a:t>
                      </a:r>
                      <a:endParaRPr lang="en-US" altLang="zh-CN" sz="1800" b="1" i="0">
                        <a:solidFill>
                          <a:srgbClr val="000000"/>
                        </a:solidFill>
                        <a:latin typeface="微软雅黑" panose="020B0503020204020204" charset="-122"/>
                        <a:ea typeface="微软雅黑" panose="020B0503020204020204" charset="-122"/>
                        <a:cs typeface="Times New Roman" panose="02020603050405020304" pitchFamily="34" charset="-120"/>
                      </a:endParaRPr>
                    </a:p>
                  </a:txBody>
                  <a:tcPr marL="72000" marR="72000" marT="0" marB="0" vert="horz" anchor="ctr">
                    <a:solidFill>
                      <a:schemeClr val="bg1">
                        <a:lumMod val="85000"/>
                      </a:schemeClr>
                    </a:solidFill>
                  </a:tcPr>
                </a:tc>
              </a:tr>
            </a:tbl>
          </a:graphicData>
        </a:graphic>
      </p:graphicFrame>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237130"/>
          <a:ext cx="11953875" cy="6383740"/>
        </p:xfrm>
        <a:graphic>
          <a:graphicData uri="http://schemas.openxmlformats.org/drawingml/2006/table">
            <a:tbl>
              <a:tblPr firstRow="1" bandRow="1">
                <a:tableStyleId>{5C22544A-7EE6-4342-B048-85BDC9FD1C3A}</a:tableStyleId>
              </a:tblPr>
              <a:tblGrid>
                <a:gridCol w="1358756"/>
                <a:gridCol w="10595119"/>
              </a:tblGrid>
              <a:tr h="885583">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社会主义</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建设总路线 </a:t>
                      </a:r>
                      <a:endParaRPr lang="zh-CN" altLang="en-US"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en-US" altLang="zh-CN" sz="1600" b="1" kern="1200">
                          <a:solidFill>
                            <a:srgbClr val="C00000"/>
                          </a:solidFill>
                          <a:latin typeface="微软雅黑" panose="020B0503020204020204" charset="-122"/>
                          <a:ea typeface="微软雅黑" panose="020B0503020204020204" charset="-122"/>
                          <a:cs typeface="+mn-cs"/>
                        </a:rPr>
                        <a:t>1958 </a:t>
                      </a:r>
                      <a:r>
                        <a:rPr lang="zh-CN" altLang="en-US" sz="1600" b="1" kern="1200">
                          <a:solidFill>
                            <a:schemeClr val="tx1"/>
                          </a:solidFill>
                          <a:latin typeface="微软雅黑" panose="020B0503020204020204" charset="-122"/>
                          <a:ea typeface="微软雅黑" panose="020B0503020204020204" charset="-122"/>
                          <a:cs typeface="+mn-cs"/>
                        </a:rPr>
                        <a:t>年 </a:t>
                      </a:r>
                      <a:r>
                        <a:rPr lang="en-US" altLang="zh-CN" sz="1600" b="1" kern="1200">
                          <a:solidFill>
                            <a:schemeClr val="tx1"/>
                          </a:solidFill>
                          <a:latin typeface="微软雅黑" panose="020B0503020204020204" charset="-122"/>
                          <a:ea typeface="微软雅黑" panose="020B0503020204020204" charset="-122"/>
                          <a:cs typeface="+mn-cs"/>
                        </a:rPr>
                        <a:t>5 </a:t>
                      </a:r>
                      <a:r>
                        <a:rPr lang="zh-CN" altLang="en-US" sz="1600" b="1" kern="1200">
                          <a:solidFill>
                            <a:schemeClr val="tx1"/>
                          </a:solidFill>
                          <a:latin typeface="微软雅黑" panose="020B0503020204020204" charset="-122"/>
                          <a:ea typeface="微软雅黑" panose="020B0503020204020204" charset="-122"/>
                          <a:cs typeface="+mn-cs"/>
                        </a:rPr>
                        <a:t>月，中共八大二次会议正式制定了“</a:t>
                      </a:r>
                      <a:r>
                        <a:rPr lang="zh-CN" altLang="en-US" sz="1600" b="1" kern="1200">
                          <a:solidFill>
                            <a:srgbClr val="C00000"/>
                          </a:solidFill>
                          <a:latin typeface="微软雅黑" panose="020B0503020204020204" charset="-122"/>
                          <a:ea typeface="微软雅黑" panose="020B0503020204020204" charset="-122"/>
                          <a:cs typeface="+mn-cs"/>
                        </a:rPr>
                        <a:t>鼓足干劲、力争上游、多快好省地建设社会主义</a:t>
                      </a:r>
                      <a:r>
                        <a:rPr lang="zh-CN" altLang="en-US" sz="1600" b="1" kern="1200">
                          <a:solidFill>
                            <a:schemeClr val="tx1"/>
                          </a:solidFill>
                          <a:latin typeface="微软雅黑" panose="020B0503020204020204" charset="-122"/>
                          <a:ea typeface="微软雅黑" panose="020B0503020204020204" charset="-122"/>
                          <a:cs typeface="+mn-cs"/>
                        </a:rPr>
                        <a:t>”的总路线。总路线既</a:t>
                      </a:r>
                      <a:r>
                        <a:rPr lang="zh-CN" altLang="en-US" sz="1600" b="1" kern="1200">
                          <a:solidFill>
                            <a:srgbClr val="C00000"/>
                          </a:solidFill>
                          <a:latin typeface="微软雅黑" panose="020B0503020204020204" charset="-122"/>
                          <a:ea typeface="微软雅黑" panose="020B0503020204020204" charset="-122"/>
                          <a:cs typeface="+mn-cs"/>
                        </a:rPr>
                        <a:t>反映了广大人民群众迫切要求改变经济文化落后状况的普遍愿望</a:t>
                      </a:r>
                      <a:r>
                        <a:rPr lang="zh-CN" altLang="en-US" sz="1600" b="1" kern="1200">
                          <a:solidFill>
                            <a:schemeClr val="tx1"/>
                          </a:solidFill>
                          <a:latin typeface="微软雅黑" panose="020B0503020204020204" charset="-122"/>
                          <a:ea typeface="微软雅黑" panose="020B0503020204020204" charset="-122"/>
                          <a:cs typeface="+mn-cs"/>
                        </a:rPr>
                        <a:t>，也反映了中国共产党在探索社会主义建设道路中的积极成果。但是这条总路线忽视了客观经济规律，</a:t>
                      </a:r>
                      <a:r>
                        <a:rPr lang="zh-CN" altLang="en-US" sz="1600" b="1" kern="1200">
                          <a:solidFill>
                            <a:srgbClr val="C00000"/>
                          </a:solidFill>
                          <a:latin typeface="微软雅黑" panose="020B0503020204020204" charset="-122"/>
                          <a:ea typeface="微软雅黑" panose="020B0503020204020204" charset="-122"/>
                          <a:cs typeface="+mn-cs"/>
                        </a:rPr>
                        <a:t>片面强调人的主观能动性</a:t>
                      </a:r>
                      <a:r>
                        <a:rPr lang="zh-CN" altLang="en-US" sz="1600" b="1" kern="1200">
                          <a:solidFill>
                            <a:schemeClr val="tx1"/>
                          </a:solidFill>
                          <a:latin typeface="微软雅黑" panose="020B0503020204020204" charset="-122"/>
                          <a:ea typeface="微软雅黑" panose="020B0503020204020204" charset="-122"/>
                          <a:cs typeface="+mn-cs"/>
                        </a:rPr>
                        <a:t>，导致后来经济工作中出现一系列问题，造成了严重后果。 </a:t>
                      </a:r>
                      <a:endParaRPr lang="zh-CN" altLang="en-US" sz="16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853066">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大跃进</a:t>
                      </a:r>
                      <a:endPar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sym typeface="黑体" panose="02010609060101010101" pitchFamily="49"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1958</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1960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年全国范围内试图在工业和农业上“跃进”的极“左”路线社会主义建设运动。</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1958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5</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月八大二次会议后在全国展开，</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8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月北戴河政治局扩大会议以后达到高潮。“大跃进”的标志是高指标、瞎指挥、浮夸风和共产风。从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1960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年冬开始，这场脱离实际的运动逐渐停止。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81356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a:solidFill>
                            <a:srgbClr val="C00000"/>
                          </a:solidFill>
                          <a:latin typeface="微软雅黑" panose="020B0503020204020204" charset="-122"/>
                          <a:ea typeface="微软雅黑" panose="020B0503020204020204" charset="-122"/>
                          <a:cs typeface="华文新魏" panose="02010800040101010101" charset="-122"/>
                        </a:rPr>
                        <a:t>人民公社化运动 </a:t>
                      </a:r>
                      <a:endParaRPr lang="zh-CN" altLang="en-US" sz="1800" b="1">
                        <a:solidFill>
                          <a:srgbClr val="C00000"/>
                        </a:solidFill>
                        <a:latin typeface="微软雅黑" panose="020B0503020204020204" charset="-122"/>
                        <a:ea typeface="微软雅黑" panose="020B0503020204020204" charset="-122"/>
                        <a:cs typeface="华文新魏" panose="02010800040101010101" charset="-122"/>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1958 </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年，中国共产党在全面开展社会主义建设中，为探索中国社会主义建设道路所作的一项重大决策。它违背了生产关系要与生产力相适应的关系。特点：一大（规模大）二公（公有化程度高），一平（平均主义）二调（无偿调拨）。</a:t>
                      </a:r>
                      <a:r>
                        <a:rPr lang="en-US" altLang="zh-CN" sz="1600" b="1">
                          <a:solidFill>
                            <a:schemeClr val="tx1"/>
                          </a:solidFill>
                          <a:latin typeface="微软雅黑" panose="020B0503020204020204" charset="-122"/>
                          <a:ea typeface="微软雅黑" panose="020B0503020204020204" charset="-122"/>
                          <a:cs typeface="华文新魏" panose="02010800040101010101" charset="-122"/>
                        </a:rPr>
                        <a:t>1983 </a:t>
                      </a:r>
                      <a:r>
                        <a:rPr lang="zh-CN" altLang="en-US" sz="1600" b="1">
                          <a:solidFill>
                            <a:schemeClr val="tx1"/>
                          </a:solidFill>
                          <a:latin typeface="微软雅黑" panose="020B0503020204020204" charset="-122"/>
                          <a:ea typeface="微软雅黑" panose="020B0503020204020204" charset="-122"/>
                          <a:cs typeface="华文新魏" panose="02010800040101010101" charset="-122"/>
                        </a:rPr>
                        <a:t>年以后，取消人民公社制度，在人民公社的基础上重建乡体制，乡重新被确立为农村基层行政单位。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endParaRPr>
                    </a:p>
                  </a:txBody>
                  <a:tcPr vert="horz">
                    <a:solidFill>
                      <a:schemeClr val="bg1">
                        <a:lumMod val="85000"/>
                      </a:schemeClr>
                    </a:solidFill>
                  </a:tcPr>
                </a:tc>
              </a:tr>
              <a:tr h="1172034">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八字方针 </a:t>
                      </a:r>
                      <a:endPar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algn="ctr" defTabSz="914400" rtl="0" eaLnBrk="1" latinLnBrk="0" hangingPunct="1"/>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调整、巩固、充实、提高”的调整国民经济八字方针，是 </a:t>
                      </a:r>
                      <a:r>
                        <a:rPr lang="en-US" altLang="zh-CN"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20 </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世纪 </a:t>
                      </a:r>
                      <a:r>
                        <a:rPr lang="en-US" altLang="zh-CN"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60 </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年代初期</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对当时严重困难的国民经济实行全面调整的背景下提出的。“八字方针”的</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中心是调整</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，即适当时</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调整农业、轻工业和重工业的相互关系</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，生产和基本建设的相互关系，经济和文教事业、国防事业的相互关系，积累和消费的相互关系，以及财政、信贷和物资的相互关系。到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1962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年，经济逐步得到恢复和发展；</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1965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年，国民经济调整任务基本完成。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947826">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七千人大会 </a:t>
                      </a:r>
                      <a:endPar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algn="ctr" defTabSz="914400" rtl="0" eaLnBrk="1" latinLnBrk="0" hangingPunct="1"/>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1962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月至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2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月，中共中央在北京召开了扩大的工作会议。七千人大会参加会议的各级领导干部共计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7000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多人，因此，又称“七千人大会”。在会上，刘少奇代表中央作报告，初步总结了大跃进以来的经验教训。报告明确指出，当前全党的任务是切实抓好国民经济的调整工作。毛泽东在会上作了</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关于民主集中制问题</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的讲话。这次会议对于统一全党认识，进一步贯彻八字方针，扭转国民经济困难局面具有重大的作用。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r h="947826">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三线建设 </a:t>
                      </a:r>
                      <a:endParaRPr lang="zh-CN" altLang="en-US" sz="18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p>
                      <a:pPr marL="0" algn="ctr" defTabSz="914400" rtl="0" eaLnBrk="1" latinLnBrk="0" hangingPunct="1"/>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20 </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世纪 </a:t>
                      </a:r>
                      <a:r>
                        <a:rPr lang="en-US" altLang="zh-CN"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60 </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年代前期，面对日趋紧张的国际形势和美苏日益严峻的战争威胁</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，党中央、毛泽东作出重大战略决策：从经济建设和国防建设的战略布局考虑，将全国划分为一线、二、三线，</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将建设重点放在西南、西北</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。三线建设即自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1964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年开始，中华人民共和国政府在中国中西部地区的 </a:t>
                      </a:r>
                      <a:r>
                        <a:rPr lang="en-US" altLang="zh-CN"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13 </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省、自治区进行的一场以“</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战备、备荒、为人民</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”为指导方针的大规模国防、科技、工业和交通基本设施建设。三线建设，是推进我国现代化进程的重要步骤，对于提高国家的</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国防</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能力和</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改善我国国民经济布局</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a:t>
                      </a:r>
                      <a:r>
                        <a:rPr lang="zh-CN" altLang="en-US" sz="1600" b="1">
                          <a:solidFill>
                            <a:srgbClr val="C00000"/>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推进中西部地区的经济社会</a:t>
                      </a:r>
                      <a:r>
                        <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rPr>
                        <a:t>发展具有重要意义。 </a:t>
                      </a:r>
                      <a:endParaRPr lang="zh-CN" altLang="en-US" sz="1600" b="1">
                        <a:solidFill>
                          <a:schemeClr val="tx1"/>
                        </a:solidFill>
                        <a:latin typeface="微软雅黑" panose="020B0503020204020204" charset="-122"/>
                        <a:ea typeface="微软雅黑" panose="020B0503020204020204" charset="-122"/>
                        <a:cs typeface="华文新魏" panose="02010800040101010101" charset="-122"/>
                        <a:sym typeface="黑体" panose="02010609060101010101" pitchFamily="49" charset="-122"/>
                      </a:endParaRPr>
                    </a:p>
                  </a:txBody>
                  <a:tcPr vert="horz">
                    <a:solidFill>
                      <a:schemeClr val="bg1">
                        <a:lumMod val="85000"/>
                      </a:schemeClr>
                    </a:solidFill>
                  </a:tcPr>
                </a:tc>
              </a:tr>
            </a:tbl>
          </a:graphicData>
        </a:graphic>
      </p:graphicFrame>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十六、改革开放新时期（</a:t>
            </a:r>
            <a:r>
              <a:rPr kumimoji="0" lang="en-US" altLang="zh-CN"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19</a:t>
            </a:r>
            <a:r>
              <a:rPr lang="en-US" altLang="zh-CN" sz="2735" b="1" kern="0">
                <a:solidFill>
                  <a:prstClr val="white"/>
                </a:solidFill>
                <a:latin typeface="微软雅黑" panose="020B0503020204020204" charset="-122"/>
                <a:ea typeface="微软雅黑" panose="020B0503020204020204" charset="-122"/>
              </a:rPr>
              <a:t>78</a:t>
            </a: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年以来）</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747047"/>
          <a:ext cx="11867284" cy="5577840"/>
        </p:xfrm>
        <a:graphic>
          <a:graphicData uri="http://schemas.openxmlformats.org/drawingml/2006/table">
            <a:tbl>
              <a:tblPr firstRow="1" bandRow="1">
                <a:tableStyleId>{5C22544A-7EE6-4342-B048-85BDC9FD1C3A}</a:tableStyleId>
              </a:tblPr>
              <a:tblGrid>
                <a:gridCol w="944455"/>
                <a:gridCol w="823587"/>
                <a:gridCol w="10099242"/>
              </a:tblGrid>
              <a:tr h="1354339">
                <a:tc rowSpan="3">
                  <a:txBody>
                    <a:bodyPr wrap="square"/>
                    <a:lstStyle/>
                    <a:p>
                      <a:pPr algn="ctr" fontAlgn="auto">
                        <a:lnSpc>
                          <a:spcPct val="100000"/>
                        </a:lnSpc>
                        <a:buClrTx/>
                        <a:buSzTx/>
                        <a:buFontTx/>
                        <a:buNone/>
                      </a:pPr>
                      <a:r>
                        <a:rPr lang="zh-CN" altLang="en-US" sz="32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32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3200" b="1">
                          <a:solidFill>
                            <a:srgbClr val="C00000"/>
                          </a:solidFill>
                          <a:latin typeface="微软雅黑" panose="020B0503020204020204" charset="-122"/>
                          <a:ea typeface="微软雅黑" panose="020B0503020204020204" charset="-122"/>
                        </a:rPr>
                        <a:t>政治</a:t>
                      </a:r>
                      <a:endParaRPr lang="zh-CN" altLang="en-US" sz="32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nSpc>
                          <a:spcPct val="100000"/>
                        </a:lnSpc>
                      </a:pPr>
                      <a:r>
                        <a:rPr lang="zh-CN" altLang="en-US" sz="3200" b="1" kern="1200">
                          <a:solidFill>
                            <a:schemeClr val="dk1"/>
                          </a:solidFill>
                          <a:latin typeface="微软雅黑" panose="020B0503020204020204" charset="-122"/>
                          <a:ea typeface="微软雅黑" panose="020B0503020204020204" charset="-122"/>
                          <a:cs typeface="微软雅黑" panose="020B0503020204020204" charset="-122"/>
                          <a:sym typeface="+mn-ea"/>
                        </a:rPr>
                        <a:t>不断完善和发展</a:t>
                      </a:r>
                      <a:r>
                        <a:rPr lang="zh-CN" altLang="en-US" sz="3200" b="1" kern="1200">
                          <a:solidFill>
                            <a:srgbClr val="FF0000"/>
                          </a:solidFill>
                          <a:latin typeface="微软雅黑" panose="020B0503020204020204" charset="-122"/>
                          <a:ea typeface="微软雅黑" panose="020B0503020204020204" charset="-122"/>
                          <a:cs typeface="微软雅黑" panose="020B0503020204020204" charset="-122"/>
                          <a:sym typeface="+mn-ea"/>
                        </a:rPr>
                        <a:t>中国特色社会主义制度</a:t>
                      </a:r>
                      <a:r>
                        <a:rPr lang="zh-CN" altLang="en-US" sz="3200" b="1" kern="1200">
                          <a:solidFill>
                            <a:schemeClr val="dk1"/>
                          </a:solidFill>
                          <a:latin typeface="微软雅黑" panose="020B0503020204020204" charset="-122"/>
                          <a:ea typeface="微软雅黑" panose="020B0503020204020204" charset="-122"/>
                          <a:cs typeface="微软雅黑" panose="020B0503020204020204" charset="-122"/>
                          <a:sym typeface="+mn-ea"/>
                        </a:rPr>
                        <a:t>，推进</a:t>
                      </a:r>
                      <a:r>
                        <a:rPr lang="zh-CN" altLang="en-US" sz="3200" b="1" kern="1200">
                          <a:solidFill>
                            <a:srgbClr val="FF0000"/>
                          </a:solidFill>
                          <a:latin typeface="微软雅黑" panose="020B0503020204020204" charset="-122"/>
                          <a:ea typeface="微软雅黑" panose="020B0503020204020204" charset="-122"/>
                          <a:cs typeface="微软雅黑" panose="020B0503020204020204" charset="-122"/>
                          <a:sym typeface="+mn-ea"/>
                        </a:rPr>
                        <a:t>国家治理体系和治理能力</a:t>
                      </a:r>
                      <a:r>
                        <a:rPr lang="zh-CN" altLang="en-US" sz="3200" b="1" kern="1200">
                          <a:solidFill>
                            <a:schemeClr val="dk1"/>
                          </a:solidFill>
                          <a:latin typeface="微软雅黑" panose="020B0503020204020204" charset="-122"/>
                          <a:ea typeface="微软雅黑" panose="020B0503020204020204" charset="-122"/>
                          <a:cs typeface="微软雅黑" panose="020B0503020204020204" charset="-122"/>
                          <a:sym typeface="+mn-ea"/>
                        </a:rPr>
                        <a:t>的现代化改革。“一国两制”促进了祖国统一大业的发展；外交领域成就突出，中国特色大国外交形成了</a:t>
                      </a:r>
                      <a:r>
                        <a:rPr lang="zh-CN" altLang="en-US" sz="3200" b="1" kern="1200">
                          <a:solidFill>
                            <a:srgbClr val="FF0000"/>
                          </a:solidFill>
                          <a:latin typeface="微软雅黑" panose="020B0503020204020204" charset="-122"/>
                          <a:ea typeface="微软雅黑" panose="020B0503020204020204" charset="-122"/>
                          <a:cs typeface="微软雅黑" panose="020B0503020204020204" charset="-122"/>
                          <a:sym typeface="+mn-ea"/>
                        </a:rPr>
                        <a:t>全方位、多层次、立体化的外交布局</a:t>
                      </a:r>
                      <a:r>
                        <a:rPr lang="zh-CN" altLang="en-US" sz="3200" b="1" kern="1200">
                          <a:solidFill>
                            <a:schemeClr val="dk1"/>
                          </a:solidFill>
                          <a:latin typeface="微软雅黑" panose="020B0503020204020204" charset="-122"/>
                          <a:ea typeface="微软雅黑" panose="020B0503020204020204" charset="-122"/>
                          <a:cs typeface="微软雅黑" panose="020B0503020204020204" charset="-122"/>
                          <a:sym typeface="+mn-ea"/>
                        </a:rPr>
                        <a:t>。</a:t>
                      </a:r>
                      <a:endParaRPr lang="zh-CN" altLang="en-US" sz="3200" b="1" kern="1200">
                        <a:solidFill>
                          <a:schemeClr val="dk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3200" b="1">
                          <a:solidFill>
                            <a:srgbClr val="C00000"/>
                          </a:solidFill>
                          <a:latin typeface="微软雅黑" panose="020B0503020204020204" charset="-122"/>
                          <a:ea typeface="微软雅黑" panose="020B0503020204020204" charset="-122"/>
                        </a:rPr>
                        <a:t>经济</a:t>
                      </a:r>
                      <a:endParaRPr lang="zh-CN" altLang="en-US" sz="32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defTabSz="678180" eaLnBrk="0" fontAlgn="auto" latinLnBrk="1" hangingPunct="0">
                        <a:lnSpc>
                          <a:spcPts val="3300"/>
                        </a:lnSpc>
                      </a:pPr>
                      <a:r>
                        <a:rPr lang="zh-CN" altLang="en-US" sz="3200" b="1" kern="1200">
                          <a:solidFill>
                            <a:schemeClr val="dk1"/>
                          </a:solidFill>
                          <a:latin typeface="微软雅黑" panose="020B0503020204020204" charset="-122"/>
                          <a:ea typeface="微软雅黑" panose="020B0503020204020204" charset="-122"/>
                          <a:cs typeface="仿宋" panose="02010609060101010101" charset="-122"/>
                          <a:sym typeface="+mn-ea"/>
                        </a:rPr>
                        <a:t>经济体制</a:t>
                      </a:r>
                      <a:r>
                        <a:rPr lang="zh-CN" altLang="en-US" sz="3200" b="1" kern="1200">
                          <a:solidFill>
                            <a:srgbClr val="FF0000"/>
                          </a:solidFill>
                          <a:latin typeface="微软雅黑" panose="020B0503020204020204" charset="-122"/>
                          <a:ea typeface="微软雅黑" panose="020B0503020204020204" charset="-122"/>
                          <a:cs typeface="仿宋" panose="02010609060101010101" charset="-122"/>
                          <a:sym typeface="+mn-ea"/>
                        </a:rPr>
                        <a:t>改革全面展开</a:t>
                      </a:r>
                      <a:r>
                        <a:rPr lang="zh-CN" altLang="en-US" sz="3200" b="1" kern="1200">
                          <a:solidFill>
                            <a:schemeClr val="dk1"/>
                          </a:solidFill>
                          <a:latin typeface="微软雅黑" panose="020B0503020204020204" charset="-122"/>
                          <a:ea typeface="微软雅黑" panose="020B0503020204020204" charset="-122"/>
                          <a:cs typeface="仿宋" panose="02010609060101010101" charset="-122"/>
                          <a:sym typeface="+mn-ea"/>
                        </a:rPr>
                        <a:t>，从</a:t>
                      </a:r>
                      <a:r>
                        <a:rPr lang="zh-CN" altLang="en-US" sz="3200" b="1" kern="1200">
                          <a:solidFill>
                            <a:srgbClr val="FF0000"/>
                          </a:solidFill>
                          <a:latin typeface="微软雅黑" panose="020B0503020204020204" charset="-122"/>
                          <a:ea typeface="微软雅黑" panose="020B0503020204020204" charset="-122"/>
                          <a:cs typeface="仿宋" panose="02010609060101010101" charset="-122"/>
                          <a:sym typeface="+mn-ea"/>
                        </a:rPr>
                        <a:t>农村</a:t>
                      </a:r>
                      <a:r>
                        <a:rPr lang="zh-CN" altLang="en-US" sz="3200" b="1" kern="1200">
                          <a:solidFill>
                            <a:schemeClr val="dk1"/>
                          </a:solidFill>
                          <a:latin typeface="微软雅黑" panose="020B0503020204020204" charset="-122"/>
                          <a:ea typeface="微软雅黑" panose="020B0503020204020204" charset="-122"/>
                          <a:cs typeface="仿宋" panose="02010609060101010101" charset="-122"/>
                          <a:sym typeface="+mn-ea"/>
                        </a:rPr>
                        <a:t>家庭联产承包责任制到</a:t>
                      </a:r>
                      <a:r>
                        <a:rPr lang="zh-CN" altLang="en-US" sz="3200" b="1" kern="1200">
                          <a:solidFill>
                            <a:srgbClr val="FF0000"/>
                          </a:solidFill>
                          <a:latin typeface="微软雅黑" panose="020B0503020204020204" charset="-122"/>
                          <a:ea typeface="微软雅黑" panose="020B0503020204020204" charset="-122"/>
                          <a:cs typeface="仿宋" panose="02010609060101010101" charset="-122"/>
                          <a:sym typeface="+mn-ea"/>
                        </a:rPr>
                        <a:t>城市</a:t>
                      </a:r>
                      <a:r>
                        <a:rPr lang="zh-CN" altLang="en-US" sz="3200" b="1" kern="1200">
                          <a:solidFill>
                            <a:schemeClr val="dk1"/>
                          </a:solidFill>
                          <a:latin typeface="微软雅黑" panose="020B0503020204020204" charset="-122"/>
                          <a:ea typeface="微软雅黑" panose="020B0503020204020204" charset="-122"/>
                          <a:cs typeface="仿宋" panose="02010609060101010101" charset="-122"/>
                          <a:sym typeface="+mn-ea"/>
                        </a:rPr>
                        <a:t>国有企业改革，逐渐形成</a:t>
                      </a:r>
                      <a:r>
                        <a:rPr lang="zh-CN" altLang="en-US" sz="3200" b="1" kern="1200">
                          <a:solidFill>
                            <a:srgbClr val="FF0000"/>
                          </a:solidFill>
                          <a:latin typeface="微软雅黑" panose="020B0503020204020204" charset="-122"/>
                          <a:ea typeface="微软雅黑" panose="020B0503020204020204" charset="-122"/>
                          <a:cs typeface="仿宋" panose="02010609060101010101" charset="-122"/>
                          <a:sym typeface="+mn-ea"/>
                        </a:rPr>
                        <a:t>社会主义市场经济体制</a:t>
                      </a:r>
                      <a:r>
                        <a:rPr lang="zh-CN" altLang="en-US" sz="3200" b="1" kern="1200">
                          <a:solidFill>
                            <a:schemeClr val="dk1"/>
                          </a:solidFill>
                          <a:latin typeface="微软雅黑" panose="020B0503020204020204" charset="-122"/>
                          <a:ea typeface="微软雅黑" panose="020B0503020204020204" charset="-122"/>
                          <a:cs typeface="仿宋" panose="02010609060101010101" charset="-122"/>
                          <a:sym typeface="+mn-ea"/>
                        </a:rPr>
                        <a:t>。对外开放不断深化，逐渐形成了</a:t>
                      </a:r>
                      <a:r>
                        <a:rPr lang="zh-CN" altLang="en-US" sz="3200" b="1" kern="1200">
                          <a:solidFill>
                            <a:srgbClr val="FF0000"/>
                          </a:solidFill>
                          <a:latin typeface="微软雅黑" panose="020B0503020204020204" charset="-122"/>
                          <a:ea typeface="微软雅黑" panose="020B0503020204020204" charset="-122"/>
                          <a:cs typeface="仿宋" panose="02010609060101010101" charset="-122"/>
                          <a:sym typeface="+mn-ea"/>
                        </a:rPr>
                        <a:t>全方位、多层次、宽领域的对外开放格局</a:t>
                      </a:r>
                      <a:r>
                        <a:rPr lang="zh-CN" altLang="en-US" sz="3200" b="1" kern="1200">
                          <a:solidFill>
                            <a:schemeClr val="dk1"/>
                          </a:solidFill>
                          <a:latin typeface="微软雅黑" panose="020B0503020204020204" charset="-122"/>
                          <a:ea typeface="微软雅黑" panose="020B0503020204020204" charset="-122"/>
                          <a:cs typeface="仿宋" panose="02010609060101010101" charset="-122"/>
                          <a:sym typeface="+mn-ea"/>
                        </a:rPr>
                        <a:t>。</a:t>
                      </a:r>
                      <a:endParaRPr lang="zh-CN" altLang="en-US" sz="3200" b="1" kern="1200">
                        <a:solidFill>
                          <a:schemeClr val="dk1"/>
                        </a:solidFill>
                        <a:latin typeface="微软雅黑" panose="020B0503020204020204" charset="-122"/>
                        <a:ea typeface="微软雅黑" panose="020B0503020204020204" charset="-122"/>
                        <a:cs typeface="仿宋" panose="02010609060101010101"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6053">
                <a:tc v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00000"/>
                        </a:lnSpc>
                        <a:buNone/>
                      </a:pPr>
                      <a:r>
                        <a:rPr lang="zh-CN" altLang="en-US" sz="3200" b="1">
                          <a:solidFill>
                            <a:srgbClr val="C00000"/>
                          </a:solidFill>
                          <a:latin typeface="微软雅黑" panose="020B0503020204020204" charset="-122"/>
                          <a:ea typeface="微软雅黑" panose="020B0503020204020204" charset="-122"/>
                        </a:rPr>
                        <a:t>文化</a:t>
                      </a:r>
                      <a:endParaRPr lang="zh-CN" altLang="en-US" sz="32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fontAlgn="auto">
                        <a:lnSpc>
                          <a:spcPts val="3280"/>
                        </a:lnSpc>
                      </a:pPr>
                      <a:r>
                        <a:rPr lang="zh-CN" altLang="en-US" sz="32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中国特色社会主义理论体系</a:t>
                      </a:r>
                      <a:r>
                        <a:rPr lang="zh-CN" altLang="en-US" sz="32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逐渐形成，是中国共产党领导改革开放和现代化建设伟大实践的理论结晶。</a:t>
                      </a:r>
                      <a:r>
                        <a:rPr lang="zh-CN" altLang="en-US" sz="3200" b="1" kern="1200">
                          <a:solidFill>
                            <a:srgbClr val="FF0000"/>
                          </a:solidFill>
                          <a:latin typeface="微软雅黑" panose="020B0503020204020204" charset="-122"/>
                          <a:ea typeface="微软雅黑" panose="020B0503020204020204" charset="-122"/>
                          <a:cs typeface="华文中宋" panose="02010600040101010101" pitchFamily="2" charset="-122"/>
                          <a:sym typeface="+mn-ea"/>
                        </a:rPr>
                        <a:t>社会主义核心价值观</a:t>
                      </a:r>
                      <a:r>
                        <a:rPr lang="zh-CN" altLang="en-US" sz="3200" b="1" kern="1200">
                          <a:solidFill>
                            <a:schemeClr val="dk1"/>
                          </a:solidFill>
                          <a:latin typeface="微软雅黑" panose="020B0503020204020204" charset="-122"/>
                          <a:ea typeface="微软雅黑" panose="020B0503020204020204" charset="-122"/>
                          <a:cs typeface="华文中宋" panose="02010600040101010101" pitchFamily="2" charset="-122"/>
                          <a:sym typeface="+mn-ea"/>
                        </a:rPr>
                        <a:t>是当代中国精神的集中体现，凝结着全体人同的价值追求。</a:t>
                      </a:r>
                      <a:endParaRPr lang="zh-CN" altLang="en-US" sz="3200" b="1" kern="1200">
                        <a:solidFill>
                          <a:schemeClr val="dk1"/>
                        </a:solidFill>
                        <a:latin typeface="微软雅黑" panose="020B0503020204020204" charset="-122"/>
                        <a:ea typeface="微软雅黑" panose="020B0503020204020204" charset="-122"/>
                        <a:cs typeface="华文中宋" panose="02010600040101010101" pitchFamily="2"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9062" y="314757"/>
          <a:ext cx="11953875" cy="6339840"/>
        </p:xfrm>
        <a:graphic>
          <a:graphicData uri="http://schemas.openxmlformats.org/drawingml/2006/table">
            <a:tbl>
              <a:tblPr firstRow="1" bandRow="1">
                <a:tableStyleId>{5C22544A-7EE6-4342-B048-85BDC9FD1C3A}</a:tableStyleId>
              </a:tblPr>
              <a:tblGrid>
                <a:gridCol w="1452563"/>
                <a:gridCol w="10501312"/>
              </a:tblGrid>
              <a:tr h="330606">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计划经济</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2000" b="1" kern="1200">
                          <a:solidFill>
                            <a:schemeClr val="tx1"/>
                          </a:solidFill>
                          <a:latin typeface="微软雅黑" panose="020B0503020204020204" charset="-122"/>
                          <a:ea typeface="微软雅黑" panose="020B0503020204020204" charset="-122"/>
                          <a:cs typeface="+mn-cs"/>
                        </a:rPr>
                        <a:t>单一公有制、排斥市场、行政手段管理、高度集中、指令性。</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54888">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社会主义</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市场经济体制</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2000" b="1" kern="1200">
                          <a:solidFill>
                            <a:srgbClr val="C00000"/>
                          </a:solidFill>
                          <a:latin typeface="微软雅黑" panose="020B0503020204020204" charset="-122"/>
                          <a:ea typeface="微软雅黑" panose="020B0503020204020204" charset="-122"/>
                          <a:cs typeface="+mn-cs"/>
                        </a:rPr>
                        <a:t>1992</a:t>
                      </a:r>
                      <a:r>
                        <a:rPr lang="zh-CN" altLang="en-US" sz="2000" b="1" kern="1200">
                          <a:solidFill>
                            <a:srgbClr val="C00000"/>
                          </a:solidFill>
                          <a:latin typeface="微软雅黑" panose="020B0503020204020204" charset="-122"/>
                          <a:ea typeface="微软雅黑" panose="020B0503020204020204" charset="-122"/>
                          <a:cs typeface="+mn-cs"/>
                        </a:rPr>
                        <a:t>年党的十四大首次提出，</a:t>
                      </a:r>
                      <a:r>
                        <a:rPr lang="en-US" altLang="zh-CN" sz="2000" b="1" kern="1200">
                          <a:solidFill>
                            <a:srgbClr val="C00000"/>
                          </a:solidFill>
                          <a:latin typeface="微软雅黑" panose="020B0503020204020204" charset="-122"/>
                          <a:ea typeface="微软雅黑" panose="020B0503020204020204" charset="-122"/>
                          <a:cs typeface="+mn-cs"/>
                        </a:rPr>
                        <a:t>21</a:t>
                      </a:r>
                      <a:r>
                        <a:rPr lang="zh-CN" altLang="en-US" sz="2000" b="1" kern="1200">
                          <a:solidFill>
                            <a:srgbClr val="C00000"/>
                          </a:solidFill>
                          <a:latin typeface="微软雅黑" panose="020B0503020204020204" charset="-122"/>
                          <a:ea typeface="微软雅黑" panose="020B0503020204020204" charset="-122"/>
                          <a:cs typeface="+mn-cs"/>
                        </a:rPr>
                        <a:t>世纪初初步确立</a:t>
                      </a:r>
                      <a:r>
                        <a:rPr lang="zh-CN" altLang="en-US" sz="2000" b="1" kern="1200">
                          <a:solidFill>
                            <a:schemeClr val="tx1"/>
                          </a:solidFill>
                          <a:latin typeface="微软雅黑" panose="020B0503020204020204" charset="-122"/>
                          <a:ea typeface="微软雅黑" panose="020B0503020204020204" charset="-122"/>
                          <a:cs typeface="+mn-cs"/>
                        </a:rPr>
                        <a:t>。基本特征：从所有制层面来看，是以公有制为主，多种所有制并存；以实现共同富裕为目标；国家能够对市场经济的运行实行有力的宏观调控</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5741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农村经济体制改革</a:t>
                      </a:r>
                      <a:endParaRPr lang="zh-CN" altLang="en-US"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2000" b="1" kern="1200">
                          <a:solidFill>
                            <a:srgbClr val="C00000"/>
                          </a:solidFill>
                          <a:latin typeface="微软雅黑" panose="020B0503020204020204" charset="-122"/>
                          <a:ea typeface="微软雅黑" panose="020B0503020204020204" charset="-122"/>
                          <a:cs typeface="+mn-cs"/>
                        </a:rPr>
                        <a:t>家庭联产</a:t>
                      </a:r>
                      <a:r>
                        <a:rPr lang="zh-CN" altLang="en-US" sz="2000" b="1" kern="1200">
                          <a:solidFill>
                            <a:schemeClr val="tx1"/>
                          </a:solidFill>
                          <a:latin typeface="微软雅黑" panose="020B0503020204020204" charset="-122"/>
                          <a:ea typeface="微软雅黑" panose="020B0503020204020204" charset="-122"/>
                          <a:cs typeface="+mn-cs"/>
                        </a:rPr>
                        <a:t>承包责任制（个体生产、包产到户、自负盈亏、扩大生产自主权）；</a:t>
                      </a:r>
                      <a:endParaRPr lang="zh-CN" altLang="en-US" sz="2000" b="1" kern="1200">
                        <a:solidFill>
                          <a:schemeClr val="tx1"/>
                        </a:solidFill>
                        <a:latin typeface="微软雅黑" panose="020B0503020204020204" charset="-122"/>
                        <a:ea typeface="微软雅黑" panose="020B0503020204020204" charset="-122"/>
                        <a:cs typeface="+mn-cs"/>
                      </a:endParaRPr>
                    </a:p>
                    <a:p>
                      <a:r>
                        <a:rPr lang="zh-CN" altLang="en-US" sz="2000" b="1" kern="1200">
                          <a:solidFill>
                            <a:schemeClr val="tx1"/>
                          </a:solidFill>
                          <a:latin typeface="微软雅黑" panose="020B0503020204020204" charset="-122"/>
                          <a:ea typeface="微软雅黑" panose="020B0503020204020204" charset="-122"/>
                          <a:cs typeface="+mn-cs"/>
                        </a:rPr>
                        <a:t>发展</a:t>
                      </a:r>
                      <a:r>
                        <a:rPr lang="zh-CN" altLang="en-US" sz="2000" b="1" kern="1200">
                          <a:solidFill>
                            <a:srgbClr val="C00000"/>
                          </a:solidFill>
                          <a:latin typeface="微软雅黑" panose="020B0503020204020204" charset="-122"/>
                          <a:ea typeface="微软雅黑" panose="020B0503020204020204" charset="-122"/>
                          <a:cs typeface="+mn-cs"/>
                        </a:rPr>
                        <a:t>乡镇企业</a:t>
                      </a:r>
                      <a:r>
                        <a:rPr lang="zh-CN" altLang="en-US" sz="2000" b="1" kern="1200">
                          <a:solidFill>
                            <a:schemeClr val="tx1"/>
                          </a:solidFill>
                          <a:latin typeface="微软雅黑" panose="020B0503020204020204" charset="-122"/>
                          <a:ea typeface="微软雅黑" panose="020B0503020204020204" charset="-122"/>
                          <a:cs typeface="+mn-cs"/>
                        </a:rPr>
                        <a:t>（和非农产业；</a:t>
                      </a:r>
                      <a:endParaRPr lang="zh-CN" altLang="en-US" sz="2000" b="1" kern="1200">
                        <a:solidFill>
                          <a:schemeClr val="tx1"/>
                        </a:solidFill>
                        <a:latin typeface="微软雅黑" panose="020B0503020204020204" charset="-122"/>
                        <a:ea typeface="微软雅黑" panose="020B0503020204020204" charset="-122"/>
                        <a:cs typeface="+mn-cs"/>
                      </a:endParaRPr>
                    </a:p>
                    <a:p>
                      <a:r>
                        <a:rPr lang="zh-CN" altLang="en-US" sz="2000" b="1" kern="1200">
                          <a:solidFill>
                            <a:srgbClr val="C00000"/>
                          </a:solidFill>
                          <a:latin typeface="微软雅黑" panose="020B0503020204020204" charset="-122"/>
                          <a:ea typeface="微软雅黑" panose="020B0503020204020204" charset="-122"/>
                          <a:cs typeface="+mn-cs"/>
                        </a:rPr>
                        <a:t>撤</a:t>
                      </a:r>
                      <a:r>
                        <a:rPr lang="zh-CN" altLang="en-US" sz="2000" b="1" kern="1200">
                          <a:solidFill>
                            <a:schemeClr val="tx1"/>
                          </a:solidFill>
                          <a:latin typeface="微软雅黑" panose="020B0503020204020204" charset="-122"/>
                          <a:ea typeface="微软雅黑" panose="020B0503020204020204" charset="-122"/>
                          <a:cs typeface="+mn-cs"/>
                        </a:rPr>
                        <a:t>销人民公</a:t>
                      </a:r>
                      <a:r>
                        <a:rPr lang="zh-CN" altLang="en-US" sz="2000" b="1" kern="1200">
                          <a:solidFill>
                            <a:srgbClr val="C00000"/>
                          </a:solidFill>
                          <a:latin typeface="微软雅黑" panose="020B0503020204020204" charset="-122"/>
                          <a:ea typeface="微软雅黑" panose="020B0503020204020204" charset="-122"/>
                          <a:cs typeface="+mn-cs"/>
                        </a:rPr>
                        <a:t>社</a:t>
                      </a:r>
                      <a:r>
                        <a:rPr lang="zh-CN" altLang="en-US" sz="2000" b="1" kern="1200">
                          <a:solidFill>
                            <a:schemeClr val="tx1"/>
                          </a:solidFill>
                          <a:latin typeface="微软雅黑" panose="020B0503020204020204" charset="-122"/>
                          <a:ea typeface="微软雅黑" panose="020B0503020204020204" charset="-122"/>
                          <a:cs typeface="+mn-cs"/>
                        </a:rPr>
                        <a:t>，恢复</a:t>
                      </a:r>
                      <a:r>
                        <a:rPr lang="zh-CN" altLang="en-US" sz="2000" b="1" kern="1200">
                          <a:solidFill>
                            <a:srgbClr val="C00000"/>
                          </a:solidFill>
                          <a:latin typeface="微软雅黑" panose="020B0503020204020204" charset="-122"/>
                          <a:ea typeface="微软雅黑" panose="020B0503020204020204" charset="-122"/>
                          <a:cs typeface="+mn-cs"/>
                        </a:rPr>
                        <a:t>乡</a:t>
                      </a:r>
                      <a:r>
                        <a:rPr lang="zh-CN" altLang="en-US" sz="2000" b="1" kern="1200">
                          <a:solidFill>
                            <a:schemeClr val="tx1"/>
                          </a:solidFill>
                          <a:latin typeface="微软雅黑" panose="020B0503020204020204" charset="-122"/>
                          <a:ea typeface="微软雅黑" panose="020B0503020204020204" charset="-122"/>
                          <a:cs typeface="+mn-cs"/>
                        </a:rPr>
                        <a:t>（镇）村建制。</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1172034">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现代企业</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制度</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2000" b="1" kern="1200">
                          <a:solidFill>
                            <a:schemeClr val="tx1"/>
                          </a:solidFill>
                          <a:latin typeface="微软雅黑" panose="020B0503020204020204" charset="-122"/>
                          <a:ea typeface="微软雅黑" panose="020B0503020204020204" charset="-122"/>
                          <a:cs typeface="+mn-cs"/>
                        </a:rPr>
                        <a:t>1992 </a:t>
                      </a:r>
                      <a:r>
                        <a:rPr lang="zh-CN" altLang="en-US" sz="2000" b="1" kern="1200">
                          <a:solidFill>
                            <a:schemeClr val="tx1"/>
                          </a:solidFill>
                          <a:latin typeface="微软雅黑" panose="020B0503020204020204" charset="-122"/>
                          <a:ea typeface="微软雅黑" panose="020B0503020204020204" charset="-122"/>
                          <a:cs typeface="+mn-cs"/>
                        </a:rPr>
                        <a:t>年中共十四大提出了建立社会主义市场经济的目标，还确立了进一步深化国营企业改革的目标</a:t>
                      </a:r>
                      <a:r>
                        <a:rPr lang="en-US" altLang="zh-CN" sz="2000" b="1" kern="1200">
                          <a:solidFill>
                            <a:schemeClr val="tx1"/>
                          </a:solidFill>
                          <a:latin typeface="微软雅黑" panose="020B0503020204020204" charset="-122"/>
                          <a:ea typeface="微软雅黑" panose="020B0503020204020204" charset="-122"/>
                          <a:cs typeface="+mn-cs"/>
                        </a:rPr>
                        <a:t>——</a:t>
                      </a:r>
                      <a:r>
                        <a:rPr lang="zh-CN" altLang="en-US" sz="2000" b="1" kern="1200">
                          <a:solidFill>
                            <a:schemeClr val="tx1"/>
                          </a:solidFill>
                          <a:latin typeface="微软雅黑" panose="020B0503020204020204" charset="-122"/>
                          <a:ea typeface="微软雅黑" panose="020B0503020204020204" charset="-122"/>
                          <a:cs typeface="+mn-cs"/>
                        </a:rPr>
                        <a:t>建立现代企业制度。当时建立现代企业制度，就是对国有大中型企业实行规范化的公司制改革，使企业成为适应市场的法人实体和竞争主体，以适应发展社会化大生产和市场经济的要求。现代企业制度以市场经济为基础，以</a:t>
                      </a:r>
                      <a:r>
                        <a:rPr lang="zh-CN" altLang="en-US" sz="2000" b="1" kern="1200">
                          <a:solidFill>
                            <a:srgbClr val="C00000"/>
                          </a:solidFill>
                          <a:latin typeface="微软雅黑" panose="020B0503020204020204" charset="-122"/>
                          <a:ea typeface="微软雅黑" panose="020B0503020204020204" charset="-122"/>
                          <a:cs typeface="+mn-cs"/>
                        </a:rPr>
                        <a:t>企业法人制度为主体</a:t>
                      </a:r>
                      <a:r>
                        <a:rPr lang="zh-CN" altLang="en-US" sz="2000" b="1" kern="1200">
                          <a:solidFill>
                            <a:schemeClr val="tx1"/>
                          </a:solidFill>
                          <a:latin typeface="微软雅黑" panose="020B0503020204020204" charset="-122"/>
                          <a:ea typeface="微软雅黑" panose="020B0503020204020204" charset="-122"/>
                          <a:cs typeface="+mn-cs"/>
                        </a:rPr>
                        <a:t>，</a:t>
                      </a:r>
                      <a:r>
                        <a:rPr lang="zh-CN" altLang="en-US" sz="2000" b="1" kern="1200">
                          <a:solidFill>
                            <a:srgbClr val="C00000"/>
                          </a:solidFill>
                          <a:latin typeface="微软雅黑" panose="020B0503020204020204" charset="-122"/>
                          <a:ea typeface="微软雅黑" panose="020B0503020204020204" charset="-122"/>
                          <a:cs typeface="+mn-cs"/>
                        </a:rPr>
                        <a:t>以公司制度为核心，以产权清晰、权责明确、政企分开、管理科学为条件的新型企业制度</a:t>
                      </a:r>
                      <a:r>
                        <a:rPr lang="zh-CN" altLang="en-US" sz="2000" b="1" kern="1200">
                          <a:solidFill>
                            <a:schemeClr val="tx1"/>
                          </a:solidFill>
                          <a:latin typeface="微软雅黑" panose="020B0503020204020204" charset="-122"/>
                          <a:ea typeface="微软雅黑" panose="020B0503020204020204" charset="-122"/>
                          <a:cs typeface="+mn-cs"/>
                        </a:rPr>
                        <a:t>，也是具有中国特色的一种企业制度。</a:t>
                      </a:r>
                      <a:r>
                        <a:rPr lang="en-US" altLang="zh-CN" sz="2000" b="1" kern="1200">
                          <a:solidFill>
                            <a:schemeClr val="tx1"/>
                          </a:solidFill>
                          <a:latin typeface="微软雅黑" panose="020B0503020204020204" charset="-122"/>
                          <a:ea typeface="微软雅黑" panose="020B0503020204020204" charset="-122"/>
                          <a:cs typeface="+mn-cs"/>
                        </a:rPr>
                        <a:t>1993 </a:t>
                      </a:r>
                      <a:r>
                        <a:rPr lang="zh-CN" altLang="en-US" sz="2000" b="1" kern="1200">
                          <a:solidFill>
                            <a:schemeClr val="tx1"/>
                          </a:solidFill>
                          <a:latin typeface="微软雅黑" panose="020B0503020204020204" charset="-122"/>
                          <a:ea typeface="微软雅黑" panose="020B0503020204020204" charset="-122"/>
                          <a:cs typeface="+mn-cs"/>
                        </a:rPr>
                        <a:t>年 </a:t>
                      </a:r>
                      <a:r>
                        <a:rPr lang="en-US" altLang="zh-CN" sz="2000" b="1" kern="1200">
                          <a:solidFill>
                            <a:schemeClr val="tx1"/>
                          </a:solidFill>
                          <a:latin typeface="微软雅黑" panose="020B0503020204020204" charset="-122"/>
                          <a:ea typeface="微软雅黑" panose="020B0503020204020204" charset="-122"/>
                          <a:cs typeface="+mn-cs"/>
                        </a:rPr>
                        <a:t>12 </a:t>
                      </a:r>
                      <a:r>
                        <a:rPr lang="zh-CN" altLang="en-US" sz="2000" b="1" kern="1200">
                          <a:solidFill>
                            <a:schemeClr val="tx1"/>
                          </a:solidFill>
                          <a:latin typeface="微软雅黑" panose="020B0503020204020204" charset="-122"/>
                          <a:ea typeface="微软雅黑" panose="020B0503020204020204" charset="-122"/>
                          <a:cs typeface="+mn-cs"/>
                        </a:rPr>
                        <a:t>月通过相关法律，</a:t>
                      </a:r>
                      <a:r>
                        <a:rPr lang="en-US" altLang="zh-CN" sz="2000" b="1" kern="1200">
                          <a:solidFill>
                            <a:schemeClr val="tx1"/>
                          </a:solidFill>
                          <a:latin typeface="微软雅黑" panose="020B0503020204020204" charset="-122"/>
                          <a:ea typeface="微软雅黑" panose="020B0503020204020204" charset="-122"/>
                          <a:cs typeface="+mn-cs"/>
                        </a:rPr>
                        <a:t>1994</a:t>
                      </a:r>
                      <a:r>
                        <a:rPr lang="zh-CN" altLang="en-US" sz="2000" b="1" kern="1200">
                          <a:solidFill>
                            <a:schemeClr val="tx1"/>
                          </a:solidFill>
                          <a:latin typeface="微软雅黑" panose="020B0503020204020204" charset="-122"/>
                          <a:ea typeface="微软雅黑" panose="020B0503020204020204" charset="-122"/>
                          <a:cs typeface="+mn-cs"/>
                        </a:rPr>
                        <a:t>年现代企业制度建立。  </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03885">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南方谈话 </a:t>
                      </a: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en-US" altLang="zh-CN" sz="2000" b="1" kern="1200">
                          <a:solidFill>
                            <a:schemeClr val="tx1"/>
                          </a:solidFill>
                          <a:latin typeface="微软雅黑" panose="020B0503020204020204" charset="-122"/>
                          <a:ea typeface="微软雅黑" panose="020B0503020204020204" charset="-122"/>
                          <a:cs typeface="+mn-cs"/>
                        </a:rPr>
                        <a:t>1992 </a:t>
                      </a:r>
                      <a:r>
                        <a:rPr lang="zh-CN" altLang="en-US" sz="2000" b="1" kern="1200">
                          <a:solidFill>
                            <a:schemeClr val="tx1"/>
                          </a:solidFill>
                          <a:latin typeface="微软雅黑" panose="020B0503020204020204" charset="-122"/>
                          <a:ea typeface="微软雅黑" panose="020B0503020204020204" charset="-122"/>
                          <a:cs typeface="+mn-cs"/>
                        </a:rPr>
                        <a:t>年邓小平南巡，阐述了建立社会主义市场经济的理论基本原则，论述社会主义本质。这对我国的改革开放和社会主义现代化建设，对开好党的十四大，都具有重大而深远的意义。 </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0">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中国特色</a:t>
                      </a:r>
                      <a:endParaRPr lang="en-US" altLang="zh-CN"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800" b="1" kern="1200">
                          <a:solidFill>
                            <a:srgbClr val="C00000"/>
                          </a:solidFill>
                          <a:latin typeface="微软雅黑" panose="020B0503020204020204" charset="-122"/>
                          <a:ea typeface="微软雅黑" panose="020B0503020204020204" charset="-122"/>
                          <a:cs typeface="+mn-cs"/>
                        </a:rPr>
                        <a:t>社会主义理论体系 </a:t>
                      </a:r>
                      <a:endParaRPr lang="zh-CN" altLang="en-US" sz="1800" b="1" kern="1200">
                        <a:solidFill>
                          <a:srgbClr val="C00000"/>
                        </a:solidFill>
                        <a:latin typeface="微软雅黑" panose="020B0503020204020204" charset="-122"/>
                        <a:ea typeface="微软雅黑" panose="020B0503020204020204" charset="-122"/>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endParaRPr lang="zh-CN" altLang="en-US" sz="18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r>
                        <a:rPr lang="zh-CN" altLang="en-US" sz="2000" b="1" kern="1200">
                          <a:solidFill>
                            <a:schemeClr val="tx1"/>
                          </a:solidFill>
                          <a:latin typeface="微软雅黑" panose="020B0503020204020204" charset="-122"/>
                          <a:ea typeface="微软雅黑" panose="020B0503020204020204" charset="-122"/>
                          <a:cs typeface="+mn-cs"/>
                        </a:rPr>
                        <a:t>包括</a:t>
                      </a:r>
                      <a:r>
                        <a:rPr lang="zh-CN" altLang="en-US" sz="2000" b="1" kern="1200">
                          <a:solidFill>
                            <a:srgbClr val="C00000"/>
                          </a:solidFill>
                          <a:latin typeface="微软雅黑" panose="020B0503020204020204" charset="-122"/>
                          <a:ea typeface="微软雅黑" panose="020B0503020204020204" charset="-122"/>
                          <a:cs typeface="+mn-cs"/>
                        </a:rPr>
                        <a:t>邓小平理论、“三个代表”重要思想、科学发展观、习近平新时代中国特色社会主义思想</a:t>
                      </a:r>
                      <a:r>
                        <a:rPr lang="zh-CN" altLang="en-US" sz="2000" b="1" kern="1200">
                          <a:solidFill>
                            <a:schemeClr val="tx1"/>
                          </a:solidFill>
                          <a:latin typeface="微软雅黑" panose="020B0503020204020204" charset="-122"/>
                          <a:ea typeface="微软雅黑" panose="020B0503020204020204" charset="-122"/>
                          <a:cs typeface="+mn-cs"/>
                        </a:rPr>
                        <a:t>等中国共产党指导思想在内的科学理论体系。这个理论体系坚持和发展了马克思列宁主义、毛泽东思想，是中国共产党集体智慧的结晶，是马克思主义中国化的成果，是中国共产党最可宝贵的政治和精神财富，是中国各族人民团结奋斗的共同思想基础。</a:t>
                      </a:r>
                      <a:endParaRPr lang="zh-CN" altLang="en-US" sz="20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bl>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三、秦汉</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665075"/>
          <a:ext cx="11867284" cy="5833629"/>
        </p:xfrm>
        <a:graphic>
          <a:graphicData uri="http://schemas.openxmlformats.org/drawingml/2006/table">
            <a:tbl>
              <a:tblPr firstRow="1" bandRow="1">
                <a:tableStyleId>{5C22544A-7EE6-4342-B048-85BDC9FD1C3A}</a:tableStyleId>
              </a:tblPr>
              <a:tblGrid>
                <a:gridCol w="944455"/>
                <a:gridCol w="959026"/>
                <a:gridCol w="9963803"/>
              </a:tblGrid>
              <a:tr h="640922">
                <a:tc>
                  <a:txBody>
                    <a:bodyPr wrap="square"/>
                    <a:lstStyle/>
                    <a:p>
                      <a:pPr algn="ctr" fontAlgn="auto">
                        <a:lnSpc>
                          <a:spcPct val="130000"/>
                        </a:lnSpc>
                        <a:buNone/>
                      </a:pPr>
                      <a:r>
                        <a:rPr lang="zh-CN" altLang="en-US" sz="24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3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我国统一多民族封建国家的形成与初步发展时期，奠定了大一统中央集权国家治理的基本模式。</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4">
                  <a:txBody>
                    <a:bodyPr wrap="square"/>
                    <a:lstStyle/>
                    <a:p>
                      <a:pPr algn="ctr" fontAlgn="auto">
                        <a:lnSpc>
                          <a:spcPct val="13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30000"/>
                        </a:lnSpc>
                        <a:spcAft>
                          <a:spcPct val="0"/>
                        </a:spcAft>
                        <a:buClrTx/>
                        <a:buSzTx/>
                        <a:buFontTx/>
                      </a:pP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秦朝</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大一统国家建立，</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中央集权制度确立</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，郡县制成为官僚政治取代贵族政治的重要标志</a:t>
                      </a:r>
                      <a:r>
                        <a:rPr lang="en-US" alt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rPr>
                        <a:t>;</a:t>
                      </a:r>
                      <a:r>
                        <a:rPr lang="zh-CN" altLang="en-US" sz="2400" b="1">
                          <a:solidFill>
                            <a:srgbClr val="FF0000"/>
                          </a:solidFill>
                          <a:latin typeface="微软雅黑" panose="020B0503020204020204" charset="-122"/>
                          <a:ea typeface="微软雅黑" panose="020B0503020204020204" charset="-122"/>
                          <a:cs typeface="方正粗黑宋简繁" panose="02000000000000000000" charset="-122"/>
                          <a:sym typeface="+mn-ea"/>
                        </a:rPr>
                        <a:t>汉承秦制</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，中央集权不断加强，官僚政治进一步完善。</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nSpc>
                          <a:spcPct val="100000"/>
                        </a:lnSpc>
                        <a:spcAft>
                          <a:spcPct val="0"/>
                        </a:spcAft>
                      </a:pPr>
                      <a:r>
                        <a:rPr lang="zh-CN" altLang="en-US" sz="2400" b="1">
                          <a:latin typeface="微软雅黑" panose="020B0503020204020204" charset="-122"/>
                          <a:ea typeface="微软雅黑" panose="020B0503020204020204" charset="-122"/>
                          <a:cs typeface="微软雅黑" panose="020B0503020204020204" charset="-122"/>
                          <a:sym typeface="+mn-ea"/>
                        </a:rPr>
                        <a:t>秦汉</a:t>
                      </a:r>
                      <a:r>
                        <a:rPr lang="zh-CN" altLang="zh-CN" sz="2400" b="1">
                          <a:latin typeface="微软雅黑" panose="020B0503020204020204" charset="-122"/>
                          <a:ea typeface="微软雅黑" panose="020B0503020204020204" charset="-122"/>
                          <a:cs typeface="微软雅黑" panose="020B0503020204020204" charset="-122"/>
                          <a:sym typeface="+mn-ea"/>
                        </a:rPr>
                        <a:t>封建经济初步发展;</a:t>
                      </a:r>
                      <a:r>
                        <a:rPr lang="zh-CN" altLang="en-US" sz="2400" b="1">
                          <a:latin typeface="微软雅黑" panose="020B0503020204020204" charset="-122"/>
                          <a:ea typeface="微软雅黑" panose="020B0503020204020204" charset="-122"/>
                          <a:cs typeface="微软雅黑" panose="020B0503020204020204" charset="-122"/>
                          <a:sym typeface="+mn-ea"/>
                        </a:rPr>
                        <a:t>汉代</a:t>
                      </a:r>
                      <a:r>
                        <a:rPr lang="zh-CN" altLang="zh-CN" sz="2400" b="1">
                          <a:latin typeface="微软雅黑" panose="020B0503020204020204" charset="-122"/>
                          <a:ea typeface="微软雅黑" panose="020B0503020204020204" charset="-122"/>
                          <a:cs typeface="微软雅黑" panose="020B0503020204020204" charset="-122"/>
                          <a:sym typeface="+mn-ea"/>
                        </a:rPr>
                        <a:t>铁犁牛耕推广到全国, </a:t>
                      </a:r>
                      <a:r>
                        <a:rPr lang="zh-CN" altLang="zh-CN" sz="2400" b="1">
                          <a:solidFill>
                            <a:srgbClr val="FF0000"/>
                          </a:solidFill>
                          <a:latin typeface="微软雅黑" panose="020B0503020204020204" charset="-122"/>
                          <a:ea typeface="微软雅黑" panose="020B0503020204020204" charset="-122"/>
                          <a:cs typeface="微软雅黑" panose="020B0503020204020204" charset="-122"/>
                          <a:sym typeface="+mn-ea"/>
                        </a:rPr>
                        <a:t>生产力</a:t>
                      </a:r>
                      <a:r>
                        <a:rPr lang="zh-CN" altLang="zh-CN" sz="2400" b="1">
                          <a:latin typeface="微软雅黑" panose="020B0503020204020204" charset="-122"/>
                          <a:ea typeface="微软雅黑" panose="020B0503020204020204" charset="-122"/>
                          <a:cs typeface="微软雅黑" panose="020B0503020204020204" charset="-122"/>
                          <a:sym typeface="+mn-ea"/>
                        </a:rPr>
                        <a:t>进步,</a:t>
                      </a:r>
                      <a:r>
                        <a:rPr lang="zh-CN" altLang="zh-CN" sz="2400" b="1">
                          <a:solidFill>
                            <a:schemeClr val="tx1"/>
                          </a:solidFill>
                          <a:latin typeface="微软雅黑" panose="020B0503020204020204" charset="-122"/>
                          <a:ea typeface="微软雅黑" panose="020B0503020204020204" charset="-122"/>
                          <a:cs typeface="微软雅黑" panose="020B0503020204020204" charset="-122"/>
                          <a:sym typeface="+mn-ea"/>
                        </a:rPr>
                        <a:t>封建土地私有制</a:t>
                      </a:r>
                      <a:r>
                        <a:rPr lang="zh-CN" altLang="zh-CN" sz="2400" b="1">
                          <a:latin typeface="微软雅黑" panose="020B0503020204020204" charset="-122"/>
                          <a:ea typeface="微软雅黑" panose="020B0503020204020204" charset="-122"/>
                          <a:cs typeface="微软雅黑" panose="020B0503020204020204" charset="-122"/>
                          <a:sym typeface="+mn-ea"/>
                        </a:rPr>
                        <a:t>和租佃关系发展,</a:t>
                      </a:r>
                      <a:r>
                        <a:rPr lang="zh-CN" altLang="zh-CN" sz="2400" b="1">
                          <a:solidFill>
                            <a:srgbClr val="FF0000"/>
                          </a:solidFill>
                          <a:latin typeface="微软雅黑" panose="020B0503020204020204" charset="-122"/>
                          <a:ea typeface="微软雅黑" panose="020B0503020204020204" charset="-122"/>
                          <a:cs typeface="微软雅黑" panose="020B0503020204020204" charset="-122"/>
                          <a:sym typeface="+mn-ea"/>
                        </a:rPr>
                        <a:t>汉代田庄经济</a:t>
                      </a:r>
                      <a:r>
                        <a:rPr lang="zh-CN" altLang="zh-CN" sz="2400" b="1">
                          <a:latin typeface="微软雅黑" panose="020B0503020204020204" charset="-122"/>
                          <a:ea typeface="微软雅黑" panose="020B0503020204020204" charset="-122"/>
                          <a:cs typeface="微软雅黑" panose="020B0503020204020204" charset="-122"/>
                          <a:sym typeface="+mn-ea"/>
                        </a:rPr>
                        <a:t>兴起; </a:t>
                      </a:r>
                      <a:r>
                        <a:rPr lang="zh-CN" altLang="zh-CN" sz="2400" b="1">
                          <a:solidFill>
                            <a:srgbClr val="FF0000"/>
                          </a:solidFill>
                          <a:latin typeface="微软雅黑" panose="020B0503020204020204" charset="-122"/>
                          <a:ea typeface="微软雅黑" panose="020B0503020204020204" charset="-122"/>
                          <a:cs typeface="微软雅黑" panose="020B0503020204020204" charset="-122"/>
                          <a:sym typeface="+mn-ea"/>
                        </a:rPr>
                        <a:t>陆上和海上丝绸之路</a:t>
                      </a:r>
                      <a:r>
                        <a:rPr lang="zh-CN" altLang="zh-CN" sz="2400" b="1">
                          <a:latin typeface="微软雅黑" panose="020B0503020204020204" charset="-122"/>
                          <a:ea typeface="微软雅黑" panose="020B0503020204020204" charset="-122"/>
                          <a:cs typeface="微软雅黑" panose="020B0503020204020204" charset="-122"/>
                          <a:sym typeface="+mn-ea"/>
                        </a:rPr>
                        <a:t>的</a:t>
                      </a:r>
                      <a:r>
                        <a:rPr lang="zh-CN" altLang="zh-CN" sz="2400" b="1">
                          <a:solidFill>
                            <a:srgbClr val="FF0000"/>
                          </a:solidFill>
                          <a:latin typeface="微软雅黑" panose="020B0503020204020204" charset="-122"/>
                          <a:ea typeface="微软雅黑" panose="020B0503020204020204" charset="-122"/>
                          <a:cs typeface="微软雅黑" panose="020B0503020204020204" charset="-122"/>
                          <a:sym typeface="+mn-ea"/>
                        </a:rPr>
                        <a:t>开辟</a:t>
                      </a:r>
                      <a:r>
                        <a:rPr lang="zh-CN" altLang="zh-CN" sz="2400" b="1">
                          <a:latin typeface="微软雅黑" panose="020B0503020204020204" charset="-122"/>
                          <a:ea typeface="微软雅黑" panose="020B0503020204020204" charset="-122"/>
                          <a:cs typeface="微软雅黑" panose="020B0503020204020204" charset="-122"/>
                          <a:sym typeface="+mn-ea"/>
                        </a:rPr>
                        <a:t>沟通了中西方的贸易往来。</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nSpc>
                          <a:spcPct val="100000"/>
                        </a:lnSpc>
                        <a:spcAft>
                          <a:spcPct val="0"/>
                        </a:spcAft>
                      </a:pPr>
                      <a:r>
                        <a:rPr lang="zh-CN" altLang="zh-CN" sz="2400" b="1">
                          <a:latin typeface="微软雅黑" panose="020B0503020204020204" charset="-122"/>
                          <a:ea typeface="微软雅黑" panose="020B0503020204020204" charset="-122"/>
                          <a:cs typeface="微软雅黑" panose="020B0503020204020204" charset="-122"/>
                          <a:sym typeface="+mn-ea"/>
                        </a:rPr>
                        <a:t>经历了从</a:t>
                      </a:r>
                      <a:r>
                        <a:rPr lang="zh-CN" altLang="zh-CN" sz="2400" b="1">
                          <a:solidFill>
                            <a:srgbClr val="FF0000"/>
                          </a:solidFill>
                          <a:latin typeface="微软雅黑" panose="020B0503020204020204" charset="-122"/>
                          <a:ea typeface="微软雅黑" panose="020B0503020204020204" charset="-122"/>
                          <a:cs typeface="微软雅黑" panose="020B0503020204020204" charset="-122"/>
                          <a:sym typeface="+mn-ea"/>
                        </a:rPr>
                        <a:t>推崇法家、奉行黄老思想</a:t>
                      </a:r>
                      <a:r>
                        <a:rPr lang="zh-CN" altLang="zh-CN" sz="2400" b="1">
                          <a:latin typeface="微软雅黑" panose="020B0503020204020204" charset="-122"/>
                          <a:ea typeface="微软雅黑" panose="020B0503020204020204" charset="-122"/>
                          <a:cs typeface="微软雅黑" panose="020B0503020204020204" charset="-122"/>
                          <a:sym typeface="+mn-ea"/>
                        </a:rPr>
                        <a:t>到</a:t>
                      </a:r>
                      <a:r>
                        <a:rPr lang="zh-CN" altLang="zh-CN" sz="2400" b="1">
                          <a:solidFill>
                            <a:srgbClr val="FF0000"/>
                          </a:solidFill>
                          <a:latin typeface="微软雅黑" panose="020B0503020204020204" charset="-122"/>
                          <a:ea typeface="微软雅黑" panose="020B0503020204020204" charset="-122"/>
                          <a:cs typeface="微软雅黑" panose="020B0503020204020204" charset="-122"/>
                          <a:sym typeface="+mn-ea"/>
                        </a:rPr>
                        <a:t>汉武帝尊崇儒术</a:t>
                      </a:r>
                      <a:r>
                        <a:rPr lang="zh-CN" altLang="zh-CN" sz="2400" b="1">
                          <a:latin typeface="微软雅黑" panose="020B0503020204020204" charset="-122"/>
                          <a:ea typeface="微软雅黑" panose="020B0503020204020204" charset="-122"/>
                          <a:cs typeface="微软雅黑" panose="020B0503020204020204" charset="-122"/>
                          <a:sym typeface="+mn-ea"/>
                        </a:rPr>
                        <a:t>的演变,儒学成为封建社会的主流意识形态;佛教传入,道教兴起。</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cap="flat" cmpd="sng" algn="ctr">
                      <a:solidFill>
                        <a:srgbClr val="B28E4E"/>
                      </a:solidFill>
                      <a:prstDash val="dash"/>
                      <a:round/>
                      <a:headEnd type="none" w="med" len="med"/>
                      <a:tailEnd type="none" w="med" len="med"/>
                    </a:lnR>
                    <a:lnT w="12700" cap="flat" cmpd="sng" algn="ctr">
                      <a:solidFill>
                        <a:schemeClr val="tx1"/>
                      </a:solidFill>
                      <a:prstDash val="solid"/>
                      <a:round/>
                      <a:headEnd type="none" w="med" len="med"/>
                      <a:tailEnd type="none" w="med" len="med"/>
                    </a:lnT>
                    <a:lnB w="9525">
                      <a:solidFill>
                        <a:srgbClr val="B28E4E"/>
                      </a:solidFill>
                      <a:prstDash val="dash"/>
                    </a:lnB>
                    <a:solidFill>
                      <a:srgbClr val="FFFFFF"/>
                    </a:solidFill>
                  </a:tcPr>
                </a:tc>
                <a:tc>
                  <a:txBody>
                    <a:bodyPr wrap="square"/>
                    <a:lstStyle/>
                    <a:p>
                      <a:pPr algn="l" fontAlgn="auto">
                        <a:lnSpc>
                          <a:spcPct val="130000"/>
                        </a:lnSpc>
                        <a:buClrTx/>
                        <a:buSzTx/>
                        <a:buFontTx/>
                        <a:buNone/>
                      </a:pPr>
                      <a:r>
                        <a:rPr lang="zh-CN" altLang="en-US" sz="2400" b="1">
                          <a:solidFill>
                            <a:srgbClr val="C00000"/>
                          </a:solidFill>
                          <a:latin typeface="微软雅黑" panose="020B0503020204020204" charset="-122"/>
                          <a:ea typeface="微软雅黑" panose="020B0503020204020204" charset="-122"/>
                        </a:rPr>
                        <a:t>民族关系</a:t>
                      </a:r>
                      <a:endParaRPr lang="zh-CN" altLang="en-US" sz="2400" b="1">
                        <a:solidFill>
                          <a:srgbClr val="C00000"/>
                        </a:solidFill>
                        <a:latin typeface="微软雅黑" panose="020B0503020204020204" charset="-122"/>
                        <a:ea typeface="微软雅黑" panose="020B0503020204020204" charset="-122"/>
                      </a:endParaRPr>
                    </a:p>
                  </a:txBody>
                  <a:tcPr vert="horz" anchor="ctr">
                    <a:lnL w="9525" cap="flat" cmpd="sng" algn="ctr">
                      <a:solidFill>
                        <a:srgbClr val="B28E4E"/>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fontAlgn="auto">
                        <a:lnSpc>
                          <a:spcPct val="130000"/>
                        </a:lnSpc>
                        <a:spcBef>
                          <a:spcPct val="0"/>
                        </a:spcBef>
                        <a:spcAft>
                          <a:spcPct val="0"/>
                        </a:spcAft>
                        <a:buClrTx/>
                        <a:buSzTx/>
                        <a:buFontTx/>
                        <a:buNone/>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秦汉加强了对边疆少数民族的有效管辖</a:t>
                      </a:r>
                      <a:r>
                        <a:rPr lang="en-US" alt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rPr>
                        <a:t>,</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拓展了疆域，是统一多民族国家形成与发展时期。</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p>
                      <a:pPr algn="l" fontAlgn="auto">
                        <a:lnSpc>
                          <a:spcPct val="130000"/>
                        </a:lnSpc>
                        <a:spcBef>
                          <a:spcPct val="0"/>
                        </a:spcBef>
                        <a:spcAft>
                          <a:spcPct val="0"/>
                        </a:spcAft>
                        <a:buClrTx/>
                        <a:buSzTx/>
                        <a:buFontTx/>
                        <a:buNone/>
                      </a:pPr>
                      <a:endParaRPr 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63728" y="135370"/>
          <a:ext cx="11864544" cy="6426643"/>
        </p:xfrm>
        <a:graphic>
          <a:graphicData uri="http://schemas.openxmlformats.org/drawingml/2006/table">
            <a:tbl>
              <a:tblPr firstRow="1" bandRow="1">
                <a:tableStyleId>{5C22544A-7EE6-4342-B048-85BDC9FD1C3A}</a:tableStyleId>
              </a:tblPr>
              <a:tblGrid>
                <a:gridCol w="1064708"/>
                <a:gridCol w="10799836"/>
              </a:tblGrid>
              <a:tr h="1185706">
                <a:tc>
                  <a:txBody>
                    <a:bodyPr wrap="square"/>
                    <a:lstStyle/>
                    <a:p>
                      <a:pPr algn="ct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专制主义</a:t>
                      </a:r>
                      <a:endParaRPr lang="en-US" altLang="zh-CN" sz="1600" b="1">
                        <a:solidFill>
                          <a:srgbClr val="C00000"/>
                        </a:solidFill>
                        <a:latin typeface="微软雅黑" panose="020B0503020204020204" charset="-122"/>
                        <a:ea typeface="微软雅黑" panose="020B0503020204020204" charset="-122"/>
                        <a:cs typeface="华文新魏" panose="02010800040101010101" charset="-122"/>
                      </a:endParaRPr>
                    </a:p>
                    <a:p>
                      <a:pPr algn="ct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中央集权</a:t>
                      </a:r>
                      <a:endParaRPr lang="zh-CN" altLang="en-US" sz="16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zh-CN" sz="1600" b="1">
                          <a:solidFill>
                            <a:srgbClr val="C00000"/>
                          </a:solidFill>
                          <a:latin typeface="微软雅黑" panose="020B0503020204020204" charset="-122"/>
                          <a:ea typeface="微软雅黑" panose="020B0503020204020204" charset="-122"/>
                        </a:rPr>
                        <a:t>中央集权</a:t>
                      </a:r>
                      <a:r>
                        <a:rPr lang="zh-CN" altLang="zh-CN" sz="1600" b="1">
                          <a:solidFill>
                            <a:schemeClr val="tx1"/>
                          </a:solidFill>
                          <a:latin typeface="微软雅黑" panose="020B0503020204020204" charset="-122"/>
                          <a:ea typeface="微软雅黑" panose="020B0503020204020204" charset="-122"/>
                        </a:rPr>
                        <a:t>是相对于地方分权而言，处理的是</a:t>
                      </a:r>
                      <a:r>
                        <a:rPr lang="zh-CN" altLang="zh-CN" sz="1600" b="1">
                          <a:solidFill>
                            <a:srgbClr val="C00000"/>
                          </a:solidFill>
                          <a:latin typeface="微软雅黑" panose="020B0503020204020204" charset="-122"/>
                          <a:ea typeface="微软雅黑" panose="020B0503020204020204" charset="-122"/>
                        </a:rPr>
                        <a:t>中央和地方的关系</a:t>
                      </a:r>
                      <a:r>
                        <a:rPr lang="zh-CN" altLang="zh-CN" sz="1600" b="1">
                          <a:solidFill>
                            <a:schemeClr val="tx1"/>
                          </a:solidFill>
                          <a:latin typeface="微软雅黑" panose="020B0503020204020204" charset="-122"/>
                          <a:ea typeface="微软雅黑" panose="020B0503020204020204" charset="-122"/>
                        </a:rPr>
                        <a:t>是一种管理方式。</a:t>
                      </a:r>
                      <a:r>
                        <a:rPr lang="zh-CN" altLang="zh-CN" sz="1600" b="1">
                          <a:solidFill>
                            <a:srgbClr val="C00000"/>
                          </a:solidFill>
                          <a:latin typeface="微软雅黑" panose="020B0503020204020204" charset="-122"/>
                          <a:ea typeface="微软雅黑" panose="020B0503020204020204" charset="-122"/>
                        </a:rPr>
                        <a:t>地方</a:t>
                      </a:r>
                      <a:r>
                        <a:rPr lang="zh-CN" altLang="zh-CN" sz="1600" b="1">
                          <a:solidFill>
                            <a:schemeClr val="tx1"/>
                          </a:solidFill>
                          <a:latin typeface="微软雅黑" panose="020B0503020204020204" charset="-122"/>
                          <a:ea typeface="微软雅黑" panose="020B0503020204020204" charset="-122"/>
                        </a:rPr>
                        <a:t>政府在政治、经济、军事方面没有独立性，</a:t>
                      </a:r>
                      <a:r>
                        <a:rPr lang="zh-CN" altLang="zh-CN" sz="1600" b="1">
                          <a:solidFill>
                            <a:srgbClr val="C00000"/>
                          </a:solidFill>
                          <a:latin typeface="微软雅黑" panose="020B0503020204020204" charset="-122"/>
                          <a:ea typeface="微软雅黑" panose="020B0503020204020204" charset="-122"/>
                        </a:rPr>
                        <a:t>必须服从中央</a:t>
                      </a:r>
                      <a:r>
                        <a:rPr lang="zh-CN" altLang="zh-CN" sz="1600" b="1">
                          <a:solidFill>
                            <a:schemeClr val="tx1"/>
                          </a:solidFill>
                          <a:latin typeface="微软雅黑" panose="020B0503020204020204" charset="-122"/>
                          <a:ea typeface="微软雅黑" panose="020B0503020204020204" charset="-122"/>
                        </a:rPr>
                        <a:t>。</a:t>
                      </a:r>
                      <a:r>
                        <a:rPr lang="zh-CN" altLang="zh-CN" sz="1600" b="1">
                          <a:solidFill>
                            <a:srgbClr val="00B050"/>
                          </a:solidFill>
                          <a:latin typeface="微软雅黑" panose="020B0503020204020204" charset="-122"/>
                          <a:ea typeface="微软雅黑" panose="020B0503020204020204" charset="-122"/>
                        </a:rPr>
                        <a:t>专制主义</a:t>
                      </a:r>
                      <a:r>
                        <a:rPr lang="zh-CN" altLang="zh-CN" sz="1600" b="1">
                          <a:solidFill>
                            <a:schemeClr val="tx1"/>
                          </a:solidFill>
                          <a:latin typeface="微软雅黑" panose="020B0503020204020204" charset="-122"/>
                          <a:ea typeface="微软雅黑" panose="020B0503020204020204" charset="-122"/>
                        </a:rPr>
                        <a:t>是一种</a:t>
                      </a:r>
                      <a:r>
                        <a:rPr lang="zh-CN" altLang="zh-CN" sz="1600" b="1">
                          <a:solidFill>
                            <a:srgbClr val="00B050"/>
                          </a:solidFill>
                          <a:latin typeface="微软雅黑" panose="020B0503020204020204" charset="-122"/>
                          <a:ea typeface="微软雅黑" panose="020B0503020204020204" charset="-122"/>
                        </a:rPr>
                        <a:t>决策方式</a:t>
                      </a:r>
                      <a:r>
                        <a:rPr lang="zh-CN" altLang="zh-CN" sz="1600" b="1">
                          <a:solidFill>
                            <a:schemeClr val="tx1"/>
                          </a:solidFill>
                          <a:latin typeface="微软雅黑" panose="020B0503020204020204" charset="-122"/>
                          <a:ea typeface="微软雅黑" panose="020B0503020204020204" charset="-122"/>
                        </a:rPr>
                        <a:t>，主要特征是</a:t>
                      </a:r>
                      <a:r>
                        <a:rPr lang="zh-CN" altLang="zh-CN" sz="1600" b="1">
                          <a:solidFill>
                            <a:srgbClr val="00B050"/>
                          </a:solidFill>
                          <a:latin typeface="微软雅黑" panose="020B0503020204020204" charset="-122"/>
                          <a:ea typeface="微软雅黑" panose="020B0503020204020204" charset="-122"/>
                        </a:rPr>
                        <a:t>皇帝个人专断独裁</a:t>
                      </a:r>
                      <a:r>
                        <a:rPr lang="zh-CN" altLang="zh-CN" sz="1600" b="1">
                          <a:solidFill>
                            <a:schemeClr val="tx1"/>
                          </a:solidFill>
                          <a:latin typeface="微软雅黑" panose="020B0503020204020204" charset="-122"/>
                          <a:ea typeface="微软雅黑" panose="020B0503020204020204" charset="-122"/>
                        </a:rPr>
                        <a:t>，集国家权力于一身。但皇帝不可能一个人完成专制独裁，需要相关机构以及国家机器的协助。因此专制主义体现在官僚机构，行政区划以及法律等方面。其中主要表现为官僚机构中的</a:t>
                      </a:r>
                      <a:r>
                        <a:rPr lang="zh-CN" altLang="zh-CN" sz="1600" b="1">
                          <a:solidFill>
                            <a:srgbClr val="00B050"/>
                          </a:solidFill>
                          <a:latin typeface="微软雅黑" panose="020B0503020204020204" charset="-122"/>
                          <a:ea typeface="微软雅黑" panose="020B0503020204020204" charset="-122"/>
                        </a:rPr>
                        <a:t>君臣关系</a:t>
                      </a:r>
                      <a:r>
                        <a:rPr lang="zh-CN" altLang="zh-CN" sz="1600" b="1">
                          <a:solidFill>
                            <a:schemeClr val="tx1"/>
                          </a:solidFill>
                          <a:latin typeface="微软雅黑" panose="020B0503020204020204" charset="-122"/>
                          <a:ea typeface="微软雅黑" panose="020B0503020204020204" charset="-122"/>
                        </a:rPr>
                        <a:t>。</a:t>
                      </a:r>
                      <a:endParaRPr lang="zh-CN" altLang="zh-CN"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algn="ctr"/>
                      <a:r>
                        <a:rPr lang="zh-CN" altLang="en-US" sz="1600" b="1">
                          <a:solidFill>
                            <a:srgbClr val="C00000"/>
                          </a:solidFill>
                          <a:latin typeface="微软雅黑" panose="020B0503020204020204" charset="-122"/>
                          <a:ea typeface="微软雅黑" panose="020B0503020204020204" charset="-122"/>
                          <a:cs typeface="华文新魏" panose="02010800040101010101" charset="-122"/>
                        </a:rPr>
                        <a:t>大一统</a:t>
                      </a:r>
                      <a:endParaRPr lang="zh-CN" altLang="en-US" sz="16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zh-CN" sz="1600" b="1">
                          <a:solidFill>
                            <a:schemeClr val="tx1"/>
                          </a:solidFill>
                          <a:latin typeface="微软雅黑" panose="020B0503020204020204" charset="-122"/>
                          <a:ea typeface="微软雅黑" panose="020B0503020204020204" charset="-122"/>
                        </a:rPr>
                        <a:t>早期国家建立的理论基础。春秋产生，秦汉逐渐引申为国家</a:t>
                      </a:r>
                      <a:r>
                        <a:rPr lang="zh-CN" altLang="zh-CN" sz="1600" b="1">
                          <a:solidFill>
                            <a:srgbClr val="C00000"/>
                          </a:solidFill>
                          <a:latin typeface="微软雅黑" panose="020B0503020204020204" charset="-122"/>
                          <a:ea typeface="微软雅黑" panose="020B0503020204020204" charset="-122"/>
                        </a:rPr>
                        <a:t>政治、经济、文化、边疆、民族等高度统一</a:t>
                      </a:r>
                      <a:r>
                        <a:rPr lang="zh-CN" altLang="zh-CN" sz="1600" b="1">
                          <a:solidFill>
                            <a:schemeClr val="tx1"/>
                          </a:solidFill>
                          <a:latin typeface="微软雅黑" panose="020B0503020204020204" charset="-122"/>
                          <a:ea typeface="微软雅黑" panose="020B0503020204020204" charset="-122"/>
                        </a:rPr>
                        <a:t>。不仅是版图覆盖范围，更在于</a:t>
                      </a:r>
                      <a:r>
                        <a:rPr lang="zh-CN" altLang="zh-CN" sz="1600" b="1">
                          <a:solidFill>
                            <a:srgbClr val="C00000"/>
                          </a:solidFill>
                          <a:latin typeface="微软雅黑" panose="020B0503020204020204" charset="-122"/>
                          <a:ea typeface="微软雅黑" panose="020B0503020204020204" charset="-122"/>
                        </a:rPr>
                        <a:t>君主专制中央集权的官僚制统治</a:t>
                      </a:r>
                      <a:r>
                        <a:rPr lang="zh-CN" altLang="zh-CN" sz="1600" b="1">
                          <a:solidFill>
                            <a:schemeClr val="tx1"/>
                          </a:solidFill>
                          <a:latin typeface="微软雅黑" panose="020B0503020204020204" charset="-122"/>
                          <a:ea typeface="微软雅黑" panose="020B0503020204020204" charset="-122"/>
                        </a:rPr>
                        <a:t>，政权组织结构更加紧密</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rPr>
                        <a:t>文景之治</a:t>
                      </a:r>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西汉文、景两帝时经过</a:t>
                      </a:r>
                      <a:r>
                        <a:rPr lang="zh-CN" altLang="en-US" sz="1600" b="1">
                          <a:solidFill>
                            <a:srgbClr val="FF0000"/>
                          </a:solidFill>
                          <a:latin typeface="微软雅黑" panose="020B0503020204020204" charset="-122"/>
                          <a:ea typeface="微软雅黑" panose="020B0503020204020204" charset="-122"/>
                        </a:rPr>
                        <a:t>休养生息后出现的盛世局面</a:t>
                      </a:r>
                      <a:r>
                        <a:rPr lang="zh-CN" altLang="en-US" sz="1600" b="1">
                          <a:solidFill>
                            <a:schemeClr val="tx1"/>
                          </a:solidFill>
                          <a:latin typeface="微软雅黑" panose="020B0503020204020204" charset="-122"/>
                          <a:ea typeface="微软雅黑" panose="020B0503020204020204" charset="-122"/>
                        </a:rPr>
                        <a:t>。汉初经济残破、百废待兴，文景两帝推崇</a:t>
                      </a:r>
                      <a:r>
                        <a:rPr lang="zh-CN" altLang="en-US" sz="1600" b="1">
                          <a:solidFill>
                            <a:srgbClr val="FF0000"/>
                          </a:solidFill>
                          <a:latin typeface="微软雅黑" panose="020B0503020204020204" charset="-122"/>
                          <a:ea typeface="微软雅黑" panose="020B0503020204020204" charset="-122"/>
                        </a:rPr>
                        <a:t>黄老之术，采取“与民休息”、“轻徭薄赋”</a:t>
                      </a:r>
                      <a:r>
                        <a:rPr lang="zh-CN" altLang="en-US" sz="1600" b="1">
                          <a:solidFill>
                            <a:schemeClr val="tx1"/>
                          </a:solidFill>
                          <a:latin typeface="微软雅黑" panose="020B0503020204020204" charset="-122"/>
                          <a:ea typeface="微软雅黑" panose="020B0503020204020204" charset="-122"/>
                        </a:rPr>
                        <a:t>等措施使生产恢复发展，国力增强，出现了稳定的景象。但是，治世之下也隐藏着众多弊病、如诸侯王势力坐大、商贾势力膨胀及匈奴扰边等。 </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algn="ctr"/>
                      <a:r>
                        <a:rPr lang="zh-CN" altLang="en-US" sz="1600" b="1" kern="1200">
                          <a:solidFill>
                            <a:srgbClr val="C00000"/>
                          </a:solidFill>
                          <a:latin typeface="微软雅黑" panose="020B0503020204020204" charset="-122"/>
                          <a:ea typeface="微软雅黑" panose="020B0503020204020204" charset="-122"/>
                          <a:cs typeface="+mn-cs"/>
                        </a:rPr>
                        <a:t>七国之乱</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西</a:t>
                      </a:r>
                      <a:r>
                        <a:rPr lang="zh-CN" altLang="en-US" sz="1600" b="1">
                          <a:solidFill>
                            <a:srgbClr val="FF0000"/>
                          </a:solidFill>
                          <a:latin typeface="微软雅黑" panose="020B0503020204020204" charset="-122"/>
                          <a:ea typeface="微软雅黑" panose="020B0503020204020204" charset="-122"/>
                        </a:rPr>
                        <a:t>汉景帝时期的一次诸侯国叛乱</a:t>
                      </a:r>
                      <a:r>
                        <a:rPr lang="zh-CN" altLang="en-US" sz="1600" b="1">
                          <a:solidFill>
                            <a:schemeClr val="tx1"/>
                          </a:solidFill>
                          <a:latin typeface="微软雅黑" panose="020B0503020204020204" charset="-122"/>
                          <a:ea typeface="微软雅黑" panose="020B0503020204020204" charset="-122"/>
                        </a:rPr>
                        <a:t>。汉景帝即位后，御史大夫晁错提议削弱诸侯王势力、加强中央集权。景帝三年（前 </a:t>
                      </a:r>
                      <a:r>
                        <a:rPr lang="en-US" altLang="zh-CN" sz="1600" b="1">
                          <a:solidFill>
                            <a:schemeClr val="tx1"/>
                          </a:solidFill>
                          <a:latin typeface="微软雅黑" panose="020B0503020204020204" charset="-122"/>
                          <a:ea typeface="微软雅黑" panose="020B0503020204020204" charset="-122"/>
                        </a:rPr>
                        <a:t>154</a:t>
                      </a:r>
                      <a:r>
                        <a:rPr lang="zh-CN" altLang="en-US" sz="1600" b="1">
                          <a:solidFill>
                            <a:schemeClr val="tx1"/>
                          </a:solidFill>
                          <a:latin typeface="微软雅黑" panose="020B0503020204020204" charset="-122"/>
                          <a:ea typeface="微软雅黑" panose="020B0503020204020204" charset="-122"/>
                        </a:rPr>
                        <a:t>），汉景帝采用晁错的</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削藩策</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先后下诏削夺楚、赵等诸侯国的封地。这时吴王刘濞就联合楚王、赵王、济南王、淄川王、胶西王、胶东王等刘姓宗室诸侯王，以“清君侧”为名发动叛乱。由于梁国的坚守和汉将周亚夫所率汉军的进击，叛乱在三个月内被平定。七国之乱是地方割据势力与中央专制皇权之间矛盾的爆发。</a:t>
                      </a:r>
                      <a:r>
                        <a:rPr lang="zh-CN" altLang="en-US" sz="1600" b="1">
                          <a:solidFill>
                            <a:srgbClr val="FF0000"/>
                          </a:solidFill>
                          <a:latin typeface="微软雅黑" panose="020B0503020204020204" charset="-122"/>
                          <a:ea typeface="微软雅黑" panose="020B0503020204020204" charset="-122"/>
                        </a:rPr>
                        <a:t>七国之乱的平定，标志着西汉诸侯王势力的威胁基本被清除，中央集权得到巩固和加强。 </a:t>
                      </a:r>
                      <a:endParaRPr lang="zh-CN" altLang="en-US" sz="1600" b="1">
                        <a:solidFill>
                          <a:srgbClr val="FF0000"/>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清谈</a:t>
                      </a:r>
                      <a:endParaRPr lang="zh-CN" altLang="en-US" sz="1600" b="1" kern="1200">
                        <a:solidFill>
                          <a:srgbClr val="C00000"/>
                        </a:solidFill>
                        <a:latin typeface="微软雅黑" panose="020B0503020204020204" charset="-122"/>
                        <a:ea typeface="微软雅黑" panose="020B0503020204020204" charset="-122"/>
                        <a:cs typeface="+mn-cs"/>
                      </a:endParaRPr>
                    </a:p>
                    <a:p>
                      <a:pPr algn="ctr"/>
                      <a:endParaRPr lang="zh-CN" altLang="en-US" sz="16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士大夫品评时政或人物，</a:t>
                      </a:r>
                      <a:r>
                        <a:rPr lang="zh-CN" altLang="en-US" sz="1600" b="1">
                          <a:solidFill>
                            <a:srgbClr val="FF0000"/>
                          </a:solidFill>
                          <a:latin typeface="微软雅黑" panose="020B0503020204020204" charset="-122"/>
                          <a:ea typeface="微软雅黑" panose="020B0503020204020204" charset="-122"/>
                        </a:rPr>
                        <a:t>东汉后期</a:t>
                      </a:r>
                      <a:r>
                        <a:rPr lang="zh-CN" altLang="en-US" sz="1600" b="1">
                          <a:solidFill>
                            <a:schemeClr val="tx1"/>
                          </a:solidFill>
                          <a:latin typeface="微软雅黑" panose="020B0503020204020204" charset="-122"/>
                          <a:ea typeface="微软雅黑" panose="020B0503020204020204" charset="-122"/>
                        </a:rPr>
                        <a:t>，宦官专政不仅使政治黑暗，而且也垄断了仕途。读书人上进无门，就与一些正直官员结合，在朝野形成一个庞大的</a:t>
                      </a:r>
                      <a:r>
                        <a:rPr lang="zh-CN" altLang="en-US" sz="1600" b="1">
                          <a:solidFill>
                            <a:srgbClr val="FF0000"/>
                          </a:solidFill>
                          <a:latin typeface="微软雅黑" panose="020B0503020204020204" charset="-122"/>
                          <a:ea typeface="微软雅黑" panose="020B0503020204020204" charset="-122"/>
                        </a:rPr>
                        <a:t>官僚士大夫反宦官专权</a:t>
                      </a:r>
                      <a:r>
                        <a:rPr lang="zh-CN" altLang="en-US" sz="1600" b="1">
                          <a:solidFill>
                            <a:schemeClr val="tx1"/>
                          </a:solidFill>
                          <a:latin typeface="微软雅黑" panose="020B0503020204020204" charset="-122"/>
                          <a:ea typeface="微软雅黑" panose="020B0503020204020204" charset="-122"/>
                        </a:rPr>
                        <a:t>的社会政治力量。他们</a:t>
                      </a:r>
                      <a:r>
                        <a:rPr lang="zh-CN" altLang="en-US" sz="1600" b="1">
                          <a:solidFill>
                            <a:srgbClr val="FF0000"/>
                          </a:solidFill>
                          <a:latin typeface="微软雅黑" panose="020B0503020204020204" charset="-122"/>
                          <a:ea typeface="微软雅黑" panose="020B0503020204020204" charset="-122"/>
                        </a:rPr>
                        <a:t>品评人物，抨击时政，称为清议</a:t>
                      </a:r>
                      <a:r>
                        <a:rPr lang="zh-CN" altLang="en-US" sz="1600" b="1">
                          <a:solidFill>
                            <a:schemeClr val="tx1"/>
                          </a:solidFill>
                          <a:latin typeface="微软雅黑" panose="020B0503020204020204" charset="-122"/>
                          <a:ea typeface="微软雅黑" panose="020B0503020204020204" charset="-122"/>
                        </a:rPr>
                        <a:t>。清议，在当时起到了</a:t>
                      </a:r>
                      <a:r>
                        <a:rPr lang="zh-CN" altLang="en-US" sz="1600" b="1">
                          <a:solidFill>
                            <a:srgbClr val="FF0000"/>
                          </a:solidFill>
                          <a:latin typeface="微软雅黑" panose="020B0503020204020204" charset="-122"/>
                          <a:ea typeface="微软雅黑" panose="020B0503020204020204" charset="-122"/>
                        </a:rPr>
                        <a:t>激浊扬清</a:t>
                      </a:r>
                      <a:r>
                        <a:rPr lang="zh-CN" altLang="en-US" sz="1600" b="1">
                          <a:solidFill>
                            <a:schemeClr val="tx1"/>
                          </a:solidFill>
                          <a:latin typeface="微软雅黑" panose="020B0503020204020204" charset="-122"/>
                          <a:ea typeface="微软雅黑" panose="020B0503020204020204" charset="-122"/>
                        </a:rPr>
                        <a:t>的作用。 </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algn="ctr"/>
                      <a:r>
                        <a:rPr lang="zh-CN" altLang="en-US" sz="1600" b="1" kern="1200">
                          <a:solidFill>
                            <a:srgbClr val="C00000"/>
                          </a:solidFill>
                          <a:latin typeface="微软雅黑" panose="020B0503020204020204" charset="-122"/>
                          <a:ea typeface="微软雅黑" panose="020B0503020204020204" charset="-122"/>
                        </a:rPr>
                        <a:t>党锢之祸 </a:t>
                      </a:r>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rPr>
                        <a:t>东汉后期，宦官迫害士族官僚和儒生的事件</a:t>
                      </a:r>
                      <a:r>
                        <a:rPr lang="zh-CN" altLang="en-US" sz="1600" b="1">
                          <a:solidFill>
                            <a:schemeClr val="tx1"/>
                          </a:solidFill>
                          <a:latin typeface="微软雅黑" panose="020B0503020204020204" charset="-122"/>
                          <a:ea typeface="微软雅黑" panose="020B0503020204020204" charset="-122"/>
                        </a:rPr>
                        <a:t>。事件因宦官以“党人”罪名禁锢士人终身而得名。宦官依靠皇权，两次向党人发动大规模和残酷的迫害活动。当时的言论以及日后的史学家多同情士大夫们，并认为党锢之祸伤汉朝根本，</a:t>
                      </a:r>
                      <a:r>
                        <a:rPr lang="zh-CN" altLang="en-US" sz="1600" b="1">
                          <a:solidFill>
                            <a:srgbClr val="FF0000"/>
                          </a:solidFill>
                          <a:latin typeface="微软雅黑" panose="020B0503020204020204" charset="-122"/>
                          <a:ea typeface="微软雅黑" panose="020B0503020204020204" charset="-122"/>
                        </a:rPr>
                        <a:t>为黄巾之乱和东汉的最终灭亡埋下伏笔。 </a:t>
                      </a:r>
                      <a:endParaRPr lang="zh-CN" altLang="en-US" sz="1600" b="1">
                        <a:solidFill>
                          <a:srgbClr val="FF0000"/>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algn="ctr"/>
                      <a:r>
                        <a:rPr lang="zh-CN" altLang="en-US" sz="1600" b="1" kern="1200">
                          <a:solidFill>
                            <a:srgbClr val="C00000"/>
                          </a:solidFill>
                          <a:latin typeface="微软雅黑" panose="020B0503020204020204" charset="-122"/>
                          <a:ea typeface="微软雅黑" panose="020B0503020204020204" charset="-122"/>
                        </a:rPr>
                        <a:t>田庄经济</a:t>
                      </a:r>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西汉末年，豪强地主已经用田庄的形式剥削农民。东汉王朝建立后，由于封建大土地所有制的盛行，土地兼并和西汉末年的战乱等原因，豪强地主建立了一个个封建地主田庄。田庄经济特点：规模大，多种经营，集体劳作，自给自足。聚族而居，宾客相附，带有浓厚的宗族宗法色彩。庄园拥有自己的武装</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部曲。 </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63728" y="30480"/>
          <a:ext cx="11864544" cy="6797040"/>
        </p:xfrm>
        <a:graphic>
          <a:graphicData uri="http://schemas.openxmlformats.org/drawingml/2006/table">
            <a:tbl>
              <a:tblPr firstRow="1" bandRow="1">
                <a:tableStyleId>{5C22544A-7EE6-4342-B048-85BDC9FD1C3A}</a:tableStyleId>
              </a:tblPr>
              <a:tblGrid>
                <a:gridCol w="1064708"/>
                <a:gridCol w="10799836"/>
              </a:tblGrid>
              <a:tr h="1185706">
                <a:tc>
                  <a:txBody>
                    <a:bodyPr wrap="square"/>
                    <a:lstStyle/>
                    <a:p>
                      <a:pPr algn="ctr"/>
                      <a:r>
                        <a:rPr lang="zh-CN" altLang="en-US" sz="1600">
                          <a:solidFill>
                            <a:srgbClr val="C00000"/>
                          </a:solidFill>
                          <a:latin typeface="微软雅黑" panose="020B0503020204020204" charset="-122"/>
                          <a:ea typeface="微软雅黑" panose="020B0503020204020204" charset="-122"/>
                        </a:rPr>
                        <a:t>均输平准</a:t>
                      </a:r>
                      <a:endParaRPr lang="zh-CN" altLang="en-US" sz="16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rPr>
                        <a:t>汉武帝加强中央集权</a:t>
                      </a:r>
                      <a:r>
                        <a:rPr lang="zh-CN" altLang="en-US" sz="1600" b="1">
                          <a:solidFill>
                            <a:schemeClr val="tx1"/>
                          </a:solidFill>
                          <a:latin typeface="微软雅黑" panose="020B0503020204020204" charset="-122"/>
                          <a:ea typeface="微软雅黑" panose="020B0503020204020204" charset="-122"/>
                        </a:rPr>
                        <a:t>而进行的经济改革之一。</a:t>
                      </a:r>
                      <a:endParaRPr lang="zh-CN" altLang="en-US" sz="1600" b="1">
                        <a:solidFill>
                          <a:schemeClr val="tx1"/>
                        </a:solidFill>
                        <a:latin typeface="微软雅黑" panose="020B0503020204020204" charset="-122"/>
                        <a:ea typeface="微软雅黑" panose="020B0503020204020204"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 </a:t>
                      </a:r>
                      <a:r>
                        <a:rPr lang="zh-CN" altLang="en-US" sz="1600" b="1">
                          <a:solidFill>
                            <a:srgbClr val="FF0000"/>
                          </a:solidFill>
                          <a:latin typeface="微软雅黑" panose="020B0503020204020204" charset="-122"/>
                          <a:ea typeface="微软雅黑" panose="020B0503020204020204" charset="-122"/>
                        </a:rPr>
                        <a:t>均输</a:t>
                      </a:r>
                      <a:r>
                        <a:rPr lang="zh-CN" altLang="en-US" sz="1600" b="1">
                          <a:solidFill>
                            <a:schemeClr val="tx1"/>
                          </a:solidFill>
                          <a:latin typeface="微软雅黑" panose="020B0503020204020204" charset="-122"/>
                          <a:ea typeface="微软雅黑" panose="020B0503020204020204" charset="-122"/>
                        </a:rPr>
                        <a:t>即设均输官到全国各地，各地上贡的物产直接在当地或运往邻地高价地区出售</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然后按朝廷需要或市场行情酌情购买一些货物运回朝廷，或者将这些商品交由平准官再次出售，变成现金交给朝廷。这种</a:t>
                      </a:r>
                      <a:r>
                        <a:rPr lang="zh-CN" altLang="en-US" sz="1600" b="1">
                          <a:solidFill>
                            <a:srgbClr val="FF0000"/>
                          </a:solidFill>
                          <a:latin typeface="微软雅黑" panose="020B0503020204020204" charset="-122"/>
                          <a:ea typeface="微软雅黑" panose="020B0503020204020204" charset="-122"/>
                        </a:rPr>
                        <a:t>将各地贡物变成现金</a:t>
                      </a:r>
                      <a:r>
                        <a:rPr lang="zh-CN" altLang="en-US" sz="1600" b="1">
                          <a:solidFill>
                            <a:schemeClr val="tx1"/>
                          </a:solidFill>
                          <a:latin typeface="微软雅黑" panose="020B0503020204020204" charset="-122"/>
                          <a:ea typeface="微软雅黑" panose="020B0503020204020204" charset="-122"/>
                        </a:rPr>
                        <a:t>乃至再用这些现金投资商业的做法与朝廷平抑物价的平准制度相配合，极大增加了政府的收入。</a:t>
                      </a:r>
                      <a:endParaRPr lang="zh-CN" altLang="en-US" sz="1600" b="1">
                        <a:solidFill>
                          <a:schemeClr val="tx1"/>
                        </a:solidFill>
                        <a:latin typeface="微软雅黑" panose="020B0503020204020204" charset="-122"/>
                        <a:ea typeface="微软雅黑" panose="020B0503020204020204"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 </a:t>
                      </a:r>
                      <a:r>
                        <a:rPr lang="zh-CN" altLang="en-US" sz="1600" b="1">
                          <a:solidFill>
                            <a:srgbClr val="FF0000"/>
                          </a:solidFill>
                          <a:latin typeface="微软雅黑" panose="020B0503020204020204" charset="-122"/>
                          <a:ea typeface="微软雅黑" panose="020B0503020204020204" charset="-122"/>
                        </a:rPr>
                        <a:t>平准</a:t>
                      </a:r>
                      <a:r>
                        <a:rPr lang="zh-CN" altLang="en-US" sz="1600" b="1">
                          <a:solidFill>
                            <a:schemeClr val="tx1"/>
                          </a:solidFill>
                          <a:latin typeface="微软雅黑" panose="020B0503020204020204" charset="-122"/>
                          <a:ea typeface="微软雅黑" panose="020B0503020204020204" charset="-122"/>
                        </a:rPr>
                        <a:t>是一种通过</a:t>
                      </a:r>
                      <a:r>
                        <a:rPr lang="zh-CN" altLang="en-US" sz="1600" b="1">
                          <a:solidFill>
                            <a:srgbClr val="FF0000"/>
                          </a:solidFill>
                          <a:latin typeface="微软雅黑" panose="020B0503020204020204" charset="-122"/>
                          <a:ea typeface="微软雅黑" panose="020B0503020204020204" charset="-122"/>
                        </a:rPr>
                        <a:t>贵时抛售、贱时收买</a:t>
                      </a:r>
                      <a:r>
                        <a:rPr lang="zh-CN" altLang="en-US" sz="1600" b="1">
                          <a:solidFill>
                            <a:schemeClr val="tx1"/>
                          </a:solidFill>
                          <a:latin typeface="微软雅黑" panose="020B0503020204020204" charset="-122"/>
                          <a:ea typeface="微软雅黑" panose="020B0503020204020204" charset="-122"/>
                        </a:rPr>
                        <a:t>的方式稳定市场价格的一种经济措施。同时，平准官也统辖均输官带回长安的货物和被朝廷垄断的铁器等商品的买卖。由此，国库收入迅速增加。平准制度表面上是为了避免贪婪的商贾囤积居奇，平抑物价，而实际上则只是将商人的巨额利润转移到了朝廷手里， 乃是一种国家商业垄断。平准制度成为后世历代朝廷解决财政困境、增加国库收入的重要手段。 </a:t>
                      </a:r>
                      <a:endParaRPr lang="zh-CN" altLang="zh-CN"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algn="ctr"/>
                      <a:r>
                        <a:rPr lang="zh-CN" altLang="en-US" sz="1600" b="1">
                          <a:solidFill>
                            <a:srgbClr val="C00000"/>
                          </a:solidFill>
                          <a:latin typeface="微软雅黑" panose="020B0503020204020204" charset="-122"/>
                          <a:ea typeface="微软雅黑" panose="020B0503020204020204" charset="-122"/>
                        </a:rPr>
                        <a:t>编户齐民</a:t>
                      </a:r>
                      <a:endParaRPr lang="zh-CN" altLang="en-US" sz="16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以户为单位来管理人民，是谓“编户”，所有人统统是国君的臣民，是谓“齐民”。</a:t>
                      </a:r>
                      <a:r>
                        <a:rPr lang="zh-CN" altLang="en-US" sz="1600" b="1">
                          <a:solidFill>
                            <a:srgbClr val="FF0000"/>
                          </a:solidFill>
                          <a:latin typeface="微软雅黑" panose="020B0503020204020204" charset="-122"/>
                          <a:ea typeface="微软雅黑" panose="020B0503020204020204" charset="-122"/>
                        </a:rPr>
                        <a:t>西汉</a:t>
                      </a:r>
                      <a:r>
                        <a:rPr lang="zh-CN" altLang="en-US" sz="1600" b="1">
                          <a:solidFill>
                            <a:schemeClr val="tx1"/>
                          </a:solidFill>
                          <a:latin typeface="微软雅黑" panose="020B0503020204020204" charset="-122"/>
                          <a:ea typeface="微软雅黑" panose="020B0503020204020204" charset="-122"/>
                        </a:rPr>
                        <a:t>统治者为了加强对农民的控制，推行</a:t>
                      </a:r>
                      <a:r>
                        <a:rPr lang="zh-CN" altLang="en-US" sz="1600" b="1">
                          <a:solidFill>
                            <a:srgbClr val="FF0000"/>
                          </a:solidFill>
                          <a:latin typeface="微软雅黑" panose="020B0503020204020204" charset="-122"/>
                          <a:ea typeface="微软雅黑" panose="020B0503020204020204" charset="-122"/>
                        </a:rPr>
                        <a:t>严密的编户制度，对全国人口进行登记</a:t>
                      </a:r>
                      <a:r>
                        <a:rPr lang="zh-CN" altLang="en-US" sz="1600" b="1">
                          <a:solidFill>
                            <a:schemeClr val="tx1"/>
                          </a:solidFill>
                          <a:latin typeface="微软雅黑" panose="020B0503020204020204" charset="-122"/>
                          <a:ea typeface="微软雅黑" panose="020B0503020204020204" charset="-122"/>
                        </a:rPr>
                        <a:t>。户口簿上写明每个人的年龄、性别、 土地财产、社会关系以及身高、肤色、相貌特征等。并规定编户不许无故迁移，每年八月进行一次户口检查。户籍是政府收取租税、征发徭役、兵役的主要依据。编户农民对国家的负担主要有田租、人口税和更赋。西汉田租较轻，人口税和更赋较重，这对无地和少地的编户是不利的。</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rPr>
                        <a:t>算缗告缗</a:t>
                      </a:r>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rPr>
                        <a:t>算缗</a:t>
                      </a:r>
                      <a:r>
                        <a:rPr lang="zh-CN" altLang="en-US" sz="1600" b="1">
                          <a:solidFill>
                            <a:schemeClr val="tx1"/>
                          </a:solidFill>
                          <a:latin typeface="微软雅黑" panose="020B0503020204020204" charset="-122"/>
                          <a:ea typeface="微软雅黑" panose="020B0503020204020204" charset="-122"/>
                        </a:rPr>
                        <a:t>是</a:t>
                      </a:r>
                      <a:r>
                        <a:rPr lang="zh-CN" altLang="en-US" sz="1600" b="1">
                          <a:solidFill>
                            <a:srgbClr val="FF0000"/>
                          </a:solidFill>
                          <a:latin typeface="微软雅黑" panose="020B0503020204020204" charset="-122"/>
                          <a:ea typeface="微软雅黑" panose="020B0503020204020204" charset="-122"/>
                        </a:rPr>
                        <a:t>汉武帝时国家向商人征收的一种财产税</a:t>
                      </a:r>
                      <a:r>
                        <a:rPr lang="zh-CN" altLang="en-US" sz="1600" b="1">
                          <a:solidFill>
                            <a:schemeClr val="tx1"/>
                          </a:solidFill>
                          <a:latin typeface="微软雅黑" panose="020B0503020204020204" charset="-122"/>
                          <a:ea typeface="微软雅黑" panose="020B0503020204020204" charset="-122"/>
                        </a:rPr>
                        <a:t>。把大工商业主和高利贷者从农民身上剥削来的财物收归国有，是历史上大规模的抑商运动。增加了国家收入，打击了奴隶制残余，缓和了土地兼并，有利于封建经济基础的巩固，但是也迟滞了商品经济的发展。 </a:t>
                      </a:r>
                      <a:endParaRPr lang="zh-CN" altLang="en-US" sz="1600" b="1">
                        <a:solidFill>
                          <a:schemeClr val="tx1"/>
                        </a:solidFill>
                        <a:latin typeface="微软雅黑" panose="020B0503020204020204" charset="-122"/>
                        <a:ea typeface="微软雅黑" panose="020B0503020204020204"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rPr>
                        <a:t>告缗</a:t>
                      </a:r>
                      <a:r>
                        <a:rPr lang="zh-CN" altLang="en-US" sz="1600" b="1">
                          <a:solidFill>
                            <a:schemeClr val="tx1"/>
                          </a:solidFill>
                          <a:latin typeface="微软雅黑" panose="020B0503020204020204" charset="-122"/>
                          <a:ea typeface="微软雅黑" panose="020B0503020204020204" charset="-122"/>
                        </a:rPr>
                        <a:t>是当时</a:t>
                      </a:r>
                      <a:r>
                        <a:rPr lang="zh-CN" altLang="en-US" sz="1600" b="1">
                          <a:solidFill>
                            <a:srgbClr val="FF0000"/>
                          </a:solidFill>
                          <a:latin typeface="微软雅黑" panose="020B0503020204020204" charset="-122"/>
                          <a:ea typeface="微软雅黑" panose="020B0503020204020204" charset="-122"/>
                        </a:rPr>
                        <a:t>反商人瞒产漏税的一种强制办法</a:t>
                      </a:r>
                      <a:r>
                        <a:rPr lang="zh-CN" altLang="en-US" sz="1600" b="1">
                          <a:solidFill>
                            <a:schemeClr val="tx1"/>
                          </a:solidFill>
                          <a:latin typeface="微软雅黑" panose="020B0503020204020204" charset="-122"/>
                          <a:ea typeface="微软雅黑" panose="020B0503020204020204" charset="-122"/>
                        </a:rPr>
                        <a:t>。为汉武帝的内外功业提供了物质保证，起到了加强专制主义中央集权制度的作用。但西汉后期，商人与官僚、地主逐渐合流，加剧了土地兼并，直接导致当时严重的社会危机。这两项法令，实际上都是秦和汉初以来抑商政策在新的历史形势下的继续和发展</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rPr>
                        <a:t>天人合一</a:t>
                      </a:r>
                      <a:endParaRPr lang="en-US" altLang="zh-CN" sz="1600" b="1" kern="1200">
                        <a:solidFill>
                          <a:srgbClr val="C00000"/>
                        </a:solidFill>
                        <a:latin typeface="微软雅黑" panose="020B0503020204020204" charset="-122"/>
                        <a:ea typeface="微软雅黑" panose="020B0503020204020204" charset="-122"/>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rPr>
                        <a:t>天人感应</a:t>
                      </a:r>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rPr>
                        <a:t>天人合一</a:t>
                      </a:r>
                      <a:r>
                        <a:rPr lang="zh-CN" altLang="en-US" sz="1600" b="1">
                          <a:solidFill>
                            <a:schemeClr val="tx1"/>
                          </a:solidFill>
                          <a:latin typeface="微软雅黑" panose="020B0503020204020204" charset="-122"/>
                          <a:ea typeface="微软雅黑" panose="020B0503020204020204" charset="-122"/>
                        </a:rPr>
                        <a:t>指天与人的关系紧密相联，不可分割。 强调</a:t>
                      </a:r>
                      <a:r>
                        <a:rPr lang="zh-CN" altLang="en-US" sz="1600" b="1">
                          <a:solidFill>
                            <a:srgbClr val="FF0000"/>
                          </a:solidFill>
                          <a:latin typeface="微软雅黑" panose="020B0503020204020204" charset="-122"/>
                          <a:ea typeface="微软雅黑" panose="020B0503020204020204" charset="-122"/>
                        </a:rPr>
                        <a:t>天道与人道、自然与人为的和谐统一</a:t>
                      </a:r>
                      <a:r>
                        <a:rPr lang="zh-CN" altLang="en-US" sz="1600" b="1">
                          <a:solidFill>
                            <a:schemeClr val="tx1"/>
                          </a:solidFill>
                          <a:latin typeface="微软雅黑" panose="020B0503020204020204" charset="-122"/>
                          <a:ea typeface="微软雅黑" panose="020B0503020204020204" charset="-122"/>
                        </a:rPr>
                        <a:t>。 </a:t>
                      </a:r>
                      <a:endParaRPr lang="zh-CN" altLang="en-US" sz="1600" b="1">
                        <a:solidFill>
                          <a:schemeClr val="tx1"/>
                        </a:solidFill>
                        <a:latin typeface="微软雅黑" panose="020B0503020204020204" charset="-122"/>
                        <a:ea typeface="微软雅黑" panose="020B0503020204020204" charset="-122"/>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rPr>
                        <a:t>天人感应：</a:t>
                      </a:r>
                      <a:r>
                        <a:rPr lang="zh-CN" altLang="en-US" sz="1600" b="1">
                          <a:solidFill>
                            <a:schemeClr val="tx1"/>
                          </a:solidFill>
                          <a:latin typeface="微软雅黑" panose="020B0503020204020204" charset="-122"/>
                          <a:ea typeface="微软雅黑" panose="020B0503020204020204" charset="-122"/>
                        </a:rPr>
                        <a:t>董仲舒认为， 天和人同类相通，相互感应，天能干预人事，人亦能感应上天。所以天子必须按天意行事，如果政通人和，天就会降下祥瑞以示鼓励，如违背天意（天子无道），上天就会降灾予以警告和惩罚。</a:t>
                      </a:r>
                      <a:r>
                        <a:rPr lang="zh-CN" altLang="en-US" sz="1600" b="1">
                          <a:solidFill>
                            <a:srgbClr val="FF0000"/>
                          </a:solidFill>
                          <a:latin typeface="微软雅黑" panose="020B0503020204020204" charset="-122"/>
                          <a:ea typeface="微软雅黑" panose="020B0503020204020204" charset="-122"/>
                        </a:rPr>
                        <a:t>既为封建专制制度提供了理论依据，又用“天”对君权加以约束，要求其实行仁政。</a:t>
                      </a:r>
                      <a:endParaRPr lang="zh-CN" altLang="en-US" sz="1600" b="1">
                        <a:solidFill>
                          <a:srgbClr val="FF0000"/>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rPr>
                        <a:t>外儒内法</a:t>
                      </a:r>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政治事功与伦理劝导，是历代统治者稳固其统治的两大核心手段，也是构成外儒内法这一中华文化的重要成因。一般而言，</a:t>
                      </a:r>
                      <a:r>
                        <a:rPr lang="zh-CN" altLang="en-US" sz="1600" b="1">
                          <a:solidFill>
                            <a:srgbClr val="FF0000"/>
                          </a:solidFill>
                          <a:latin typeface="微软雅黑" panose="020B0503020204020204" charset="-122"/>
                          <a:ea typeface="微软雅黑" panose="020B0503020204020204" charset="-122"/>
                        </a:rPr>
                        <a:t>儒学重仁政</a:t>
                      </a:r>
                      <a:r>
                        <a:rPr lang="zh-CN" altLang="en-US" sz="1600" b="1">
                          <a:solidFill>
                            <a:schemeClr val="tx1"/>
                          </a:solidFill>
                          <a:latin typeface="微软雅黑" panose="020B0503020204020204" charset="-122"/>
                          <a:ea typeface="微软雅黑" panose="020B0503020204020204" charset="-122"/>
                        </a:rPr>
                        <a:t>，讲究以</a:t>
                      </a:r>
                      <a:r>
                        <a:rPr lang="zh-CN" altLang="en-US" sz="1600" b="1">
                          <a:solidFill>
                            <a:srgbClr val="FF0000"/>
                          </a:solidFill>
                          <a:latin typeface="微软雅黑" panose="020B0503020204020204" charset="-122"/>
                          <a:ea typeface="微软雅黑" panose="020B0503020204020204" charset="-122"/>
                        </a:rPr>
                        <a:t>伦理劝导</a:t>
                      </a:r>
                      <a:r>
                        <a:rPr lang="zh-CN" altLang="en-US" sz="1600" b="1">
                          <a:solidFill>
                            <a:schemeClr val="tx1"/>
                          </a:solidFill>
                          <a:latin typeface="微软雅黑" panose="020B0503020204020204" charset="-122"/>
                          <a:ea typeface="微软雅黑" panose="020B0503020204020204" charset="-122"/>
                        </a:rPr>
                        <a:t>实施统治，而</a:t>
                      </a:r>
                      <a:r>
                        <a:rPr lang="zh-CN" altLang="en-US" sz="1600" b="1">
                          <a:solidFill>
                            <a:srgbClr val="FF0000"/>
                          </a:solidFill>
                          <a:latin typeface="微软雅黑" panose="020B0503020204020204" charset="-122"/>
                          <a:ea typeface="微软雅黑" panose="020B0503020204020204" charset="-122"/>
                        </a:rPr>
                        <a:t>法家讲法制</a:t>
                      </a:r>
                      <a:r>
                        <a:rPr lang="zh-CN" altLang="en-US" sz="1600" b="1">
                          <a:solidFill>
                            <a:schemeClr val="tx1"/>
                          </a:solidFill>
                          <a:latin typeface="微软雅黑" panose="020B0503020204020204" charset="-122"/>
                          <a:ea typeface="微软雅黑" panose="020B0503020204020204" charset="-122"/>
                        </a:rPr>
                        <a:t>，重在</a:t>
                      </a:r>
                      <a:r>
                        <a:rPr lang="zh-CN" altLang="en-US" sz="1600" b="1">
                          <a:solidFill>
                            <a:srgbClr val="FF0000"/>
                          </a:solidFill>
                          <a:latin typeface="微软雅黑" panose="020B0503020204020204" charset="-122"/>
                          <a:ea typeface="微软雅黑" panose="020B0503020204020204" charset="-122"/>
                        </a:rPr>
                        <a:t>政治事功</a:t>
                      </a:r>
                      <a:r>
                        <a:rPr lang="zh-CN" altLang="en-US" sz="1600" b="1">
                          <a:solidFill>
                            <a:schemeClr val="tx1"/>
                          </a:solidFill>
                          <a:latin typeface="微软雅黑" panose="020B0503020204020204" charset="-122"/>
                          <a:ea typeface="微软雅黑" panose="020B0503020204020204" charset="-122"/>
                        </a:rPr>
                        <a:t>。但这两种思想在</a:t>
                      </a:r>
                      <a:r>
                        <a:rPr lang="zh-CN" altLang="en-US" sz="1600" b="1">
                          <a:solidFill>
                            <a:srgbClr val="FF0000"/>
                          </a:solidFill>
                          <a:latin typeface="微软雅黑" panose="020B0503020204020204" charset="-122"/>
                          <a:ea typeface="微软雅黑" panose="020B0503020204020204" charset="-122"/>
                        </a:rPr>
                        <a:t>汉代时即彼此杂糅，形成了互补的统治术</a:t>
                      </a:r>
                      <a:endParaRPr lang="zh-CN" altLang="en-US" sz="1600" b="1">
                        <a:solidFill>
                          <a:srgbClr val="FF0000"/>
                        </a:solidFill>
                        <a:latin typeface="微软雅黑" panose="020B0503020204020204" charset="-122"/>
                        <a:ea typeface="微软雅黑" panose="020B0503020204020204" charset="-122"/>
                      </a:endParaRPr>
                    </a:p>
                  </a:txBody>
                  <a:tcPr vert="horz">
                    <a:solidFill>
                      <a:schemeClr val="bg1">
                        <a:lumMod val="85000"/>
                      </a:schemeClr>
                    </a:solidFill>
                  </a:tcPr>
                </a:tc>
              </a:tr>
            </a:tbl>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0" y="0"/>
            <a:ext cx="12192000" cy="512897"/>
          </a:xfrm>
          <a:prstGeom prst="rect">
            <a:avLst/>
          </a:prstGeom>
          <a:solidFill>
            <a:srgbClr val="EC5F74">
              <a:lumMod val="60000"/>
              <a:lumOff val="40000"/>
            </a:srgbClr>
          </a:solidFill>
        </p:spPr>
        <p:txBody>
          <a:bodyPr wrap="square" rtlCol="0">
            <a:spAutoFit/>
          </a:bodyPr>
          <a:lstStyle/>
          <a:p>
            <a:pPr marL="0" marR="0" lvl="0" indent="0" algn="ctr" defTabSz="1219200" eaLnBrk="1" fontAlgn="auto" latinLnBrk="1" hangingPunct="1">
              <a:lnSpc>
                <a:spcPct val="100000"/>
              </a:lnSpc>
              <a:spcBef>
                <a:spcPct val="0"/>
              </a:spcBef>
              <a:spcAft>
                <a:spcPct val="0"/>
              </a:spcAft>
              <a:buClrTx/>
              <a:buSzTx/>
              <a:buFontTx/>
              <a:buNone/>
              <a:defRPr/>
            </a:pPr>
            <a:r>
              <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rPr>
              <a:t>四、魏晋南北朝</a:t>
            </a:r>
            <a:endParaRPr kumimoji="0" lang="zh-CN" altLang="en-US" sz="2735"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graphicFrame>
        <p:nvGraphicFramePr>
          <p:cNvPr id="7" name="表格 6"/>
          <p:cNvGraphicFramePr>
            <a:graphicFrameLocks noGrp="1"/>
          </p:cNvGraphicFramePr>
          <p:nvPr>
            <p:custDataLst>
              <p:tags r:id="rId2"/>
            </p:custDataLst>
          </p:nvPr>
        </p:nvGraphicFramePr>
        <p:xfrm>
          <a:off x="162358" y="665075"/>
          <a:ext cx="11867284" cy="5214592"/>
        </p:xfrm>
        <a:graphic>
          <a:graphicData uri="http://schemas.openxmlformats.org/drawingml/2006/table">
            <a:tbl>
              <a:tblPr firstRow="1" bandRow="1">
                <a:tableStyleId>{5C22544A-7EE6-4342-B048-85BDC9FD1C3A}</a:tableStyleId>
              </a:tblPr>
              <a:tblGrid>
                <a:gridCol w="944455"/>
                <a:gridCol w="959026"/>
                <a:gridCol w="9963803"/>
              </a:tblGrid>
              <a:tr h="640922">
                <a:tc>
                  <a:txBody>
                    <a:bodyPr wrap="square"/>
                    <a:lstStyle/>
                    <a:p>
                      <a:pPr algn="ctr" fontAlgn="auto">
                        <a:lnSpc>
                          <a:spcPct val="130000"/>
                        </a:lnSpc>
                        <a:buNone/>
                      </a:pPr>
                      <a:r>
                        <a:rPr lang="zh-CN" altLang="en-US" sz="2400" b="1">
                          <a:solidFill>
                            <a:srgbClr val="C00000"/>
                          </a:solidFill>
                          <a:latin typeface="微软雅黑" panose="020B0503020204020204" charset="-122"/>
                          <a:ea typeface="微软雅黑" panose="020B0503020204020204" charset="-122"/>
                          <a:cs typeface="柳公权楷书" panose="02010600010101010101" charset="-122"/>
                        </a:rPr>
                        <a:t>总体特征</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wrap="square"/>
                    <a:lstStyle/>
                    <a:p>
                      <a:pPr algn="l">
                        <a:lnSpc>
                          <a:spcPct val="130000"/>
                        </a:lnSpc>
                        <a:spcAft>
                          <a:spcPts val="600"/>
                        </a:spcAft>
                      </a:pP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三国两晋南北朝</a:t>
                      </a:r>
                      <a:r>
                        <a:rPr lang="en-US" alt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rPr>
                        <a:t>(220—589</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年</a:t>
                      </a:r>
                      <a:r>
                        <a:rPr lang="en-US" altLang="zh-CN" sz="2400" b="1">
                          <a:solidFill>
                            <a:srgbClr val="000000"/>
                          </a:solidFill>
                          <a:latin typeface="微软雅黑" panose="020B0503020204020204" charset="-122"/>
                          <a:ea typeface="微软雅黑" panose="020B0503020204020204" charset="-122"/>
                          <a:cs typeface="方正粗黑宋简繁" panose="02000000000000000000" charset="-122"/>
                          <a:sym typeface="+mn-ea"/>
                        </a:rPr>
                        <a:t>) </a:t>
                      </a:r>
                      <a:r>
                        <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rPr>
                        <a:t>是国家分裂和民族交融时期，也是政治、经济、文化大变革时期，上承秦汉帝国、下启隋唐帝国，为隋唐的大一统奠定基础。</a:t>
                      </a:r>
                      <a:endParaRPr lang="zh-CN" altLang="en-US" sz="2400" b="1">
                        <a:solidFill>
                          <a:srgbClr val="000000"/>
                        </a:solidFill>
                        <a:latin typeface="微软雅黑" panose="020B0503020204020204" charset="-122"/>
                        <a:ea typeface="微软雅黑" panose="020B0503020204020204" charset="-122"/>
                        <a:cs typeface="方正粗黑宋简繁" panose="02000000000000000000"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r>
              <a:tr h="1354339">
                <a:tc rowSpan="4">
                  <a:txBody>
                    <a:bodyPr wrap="square"/>
                    <a:lstStyle/>
                    <a:p>
                      <a:pPr algn="ctr" fontAlgn="auto">
                        <a:lnSpc>
                          <a:spcPct val="130000"/>
                        </a:lnSpc>
                        <a:buClrTx/>
                        <a:buSzTx/>
                        <a:buFontTx/>
                        <a:buNone/>
                      </a:pPr>
                      <a:r>
                        <a:rPr lang="zh-CN" altLang="en-US" sz="2400" b="1">
                          <a:solidFill>
                            <a:srgbClr val="070707"/>
                          </a:solidFill>
                          <a:latin typeface="微软雅黑" panose="020B0503020204020204" charset="-122"/>
                          <a:ea typeface="微软雅黑" panose="020B0503020204020204" charset="-122"/>
                          <a:cs typeface="柳公权楷书" panose="02010600010101010101" charset="-122"/>
                        </a:rPr>
                        <a:t>具体表现</a:t>
                      </a:r>
                      <a:endParaRPr lang="zh-CN" altLang="en-US" sz="2400" b="1">
                        <a:solidFill>
                          <a:srgbClr val="070707"/>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政治</a:t>
                      </a:r>
                      <a:endParaRPr lang="zh-CN" altLang="en-US" sz="2400" b="1">
                        <a:solidFill>
                          <a:srgbClr val="C00000"/>
                        </a:solidFill>
                        <a:latin typeface="微软雅黑" panose="020B0503020204020204" charset="-122"/>
                        <a:ea typeface="微软雅黑" panose="020B0503020204020204" charset="-122"/>
                        <a:cs typeface="柳公权楷书" panose="02010600010101010101"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lgn="l">
                        <a:lnSpc>
                          <a:spcPct val="150000"/>
                        </a:lnSpc>
                        <a:spcAft>
                          <a:spcPct val="0"/>
                        </a:spcAft>
                        <a:tabLst>
                          <a:tab pos="1620520" algn="l"/>
                        </a:tabLst>
                      </a:pPr>
                      <a:r>
                        <a:rPr 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国家分裂</a:t>
                      </a: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a:t>
                      </a:r>
                      <a:r>
                        <a:rPr lang="zh-CN" altLang="en-US"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政治动荡</a:t>
                      </a: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但分裂中孕育新的大一统趋势。</a:t>
                      </a:r>
                      <a:r>
                        <a:rPr lang="zh-CN" altLang="zh-CN"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门阀士族崛起</a:t>
                      </a:r>
                      <a:r>
                        <a:rPr lang="zh-CN" altLang="en-US"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，专制皇权遭到削弱</a:t>
                      </a:r>
                      <a:r>
                        <a:rPr 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a:t>
                      </a: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各民族政权的制度建设为隋唐盛世奠定了基础；</a:t>
                      </a:r>
                      <a:endPar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经济</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indent="0" algn="just" fontAlgn="auto">
                        <a:lnSpc>
                          <a:spcPct val="115000"/>
                        </a:lnSpc>
                        <a:spcAft>
                          <a:spcPct val="0"/>
                        </a:spcAft>
                        <a:tabLst>
                          <a:tab pos="1620520" algn="l"/>
                        </a:tabLst>
                      </a:pP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北方经济曲折发展，北人南迁，</a:t>
                      </a:r>
                      <a:r>
                        <a:rPr lang="zh-CN"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江南</a:t>
                      </a:r>
                      <a:r>
                        <a:rPr 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经济获得</a:t>
                      </a:r>
                      <a:r>
                        <a:rPr lang="zh-CN" altLang="en-US"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初步</a:t>
                      </a:r>
                      <a:r>
                        <a:rPr lang="zh-CN"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开发</a:t>
                      </a: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，南北经济趋于平衡</a:t>
                      </a:r>
                      <a:r>
                        <a:rPr lang="en-US" alt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a:t>
                      </a: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为经济重心的</a:t>
                      </a:r>
                      <a:r>
                        <a:rPr lang="zh-CN" altLang="en-US"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南移奠</a:t>
                      </a: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定了</a:t>
                      </a:r>
                      <a:r>
                        <a:rPr lang="zh-CN" altLang="en-US"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基</a:t>
                      </a: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础</a:t>
                      </a:r>
                      <a:r>
                        <a:rPr 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a:t>
                      </a:r>
                      <a:r>
                        <a:rPr lang="zh-CN" altLang="en-US"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庄园经济和寺庙经济盛行。</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vert="horz">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40922">
                <a:tc vMerge="1">
                  <a:tcPr anchor="ctr">
                    <a:lnL w="9525">
                      <a:solidFill>
                        <a:srgbClr val="B28E4E"/>
                      </a:solidFill>
                      <a:prstDash val="dash"/>
                    </a:lnL>
                    <a:lnR w="9525">
                      <a:solidFill>
                        <a:srgbClr val="B28E4E"/>
                      </a:solidFill>
                      <a:prstDash val="dash"/>
                    </a:lnR>
                    <a:lnT w="9525">
                      <a:solidFill>
                        <a:srgbClr val="B28E4E"/>
                      </a:solidFill>
                      <a:prstDash val="dash"/>
                    </a:lnT>
                    <a:lnB w="9525">
                      <a:solidFill>
                        <a:srgbClr val="B28E4E"/>
                      </a:solidFill>
                      <a:prstDash val="dash"/>
                    </a:lnB>
                    <a:solidFill>
                      <a:srgbClr val="FFFFFF"/>
                    </a:solidFill>
                  </a:tcPr>
                </a:tc>
                <a:tc>
                  <a:txBody>
                    <a:bodyPr wrap="square"/>
                    <a:lstStyle/>
                    <a:p>
                      <a:pPr fontAlgn="auto">
                        <a:lnSpc>
                          <a:spcPct val="130000"/>
                        </a:lnSpc>
                        <a:buNone/>
                      </a:pPr>
                      <a:r>
                        <a:rPr lang="zh-CN" altLang="en-US" sz="2400" b="1">
                          <a:solidFill>
                            <a:srgbClr val="C00000"/>
                          </a:solidFill>
                          <a:latin typeface="微软雅黑" panose="020B0503020204020204" charset="-122"/>
                          <a:ea typeface="微软雅黑" panose="020B0503020204020204" charset="-122"/>
                        </a:rPr>
                        <a:t>文化</a:t>
                      </a:r>
                      <a:endParaRPr lang="zh-CN" altLang="en-US" sz="2400" b="1">
                        <a:solidFill>
                          <a:srgbClr val="C00000"/>
                        </a:solidFill>
                        <a:latin typeface="微软雅黑" panose="020B0503020204020204" charset="-122"/>
                        <a:ea typeface="微软雅黑" panose="020B0503020204020204" charset="-122"/>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buNone/>
                      </a:pPr>
                      <a:r>
                        <a:rPr 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道教广为传播，佛教盛行，儒学也有了新发展，文学艺术成就突出。</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034550">
                <a:tc vMerge="1">
                  <a:tcPr anchor="ctr">
                    <a:lnL w="9525">
                      <a:solidFill>
                        <a:srgbClr val="B28E4E"/>
                      </a:solidFill>
                      <a:prstDash val="dash"/>
                    </a:lnL>
                    <a:lnR w="9525" cap="flat" cmpd="sng" algn="ctr">
                      <a:solidFill>
                        <a:srgbClr val="B28E4E"/>
                      </a:solidFill>
                      <a:prstDash val="dash"/>
                      <a:round/>
                      <a:headEnd type="none" w="med" len="med"/>
                      <a:tailEnd type="none" w="med" len="med"/>
                    </a:lnR>
                    <a:lnT w="12700" cap="flat" cmpd="sng" algn="ctr">
                      <a:solidFill>
                        <a:schemeClr val="tx1"/>
                      </a:solidFill>
                      <a:prstDash val="solid"/>
                      <a:round/>
                      <a:headEnd type="none" w="med" len="med"/>
                      <a:tailEnd type="none" w="med" len="med"/>
                    </a:lnT>
                    <a:lnB w="9525">
                      <a:solidFill>
                        <a:srgbClr val="B28E4E"/>
                      </a:solidFill>
                      <a:prstDash val="dash"/>
                    </a:lnB>
                    <a:solidFill>
                      <a:srgbClr val="FFFFFF"/>
                    </a:solidFill>
                  </a:tcPr>
                </a:tc>
                <a:tc>
                  <a:txBody>
                    <a:bodyPr wrap="square"/>
                    <a:lstStyle/>
                    <a:p>
                      <a:pPr algn="l" fontAlgn="auto">
                        <a:lnSpc>
                          <a:spcPct val="130000"/>
                        </a:lnSpc>
                        <a:buClrTx/>
                        <a:buSzTx/>
                        <a:buFontTx/>
                        <a:buNone/>
                      </a:pPr>
                      <a:r>
                        <a:rPr lang="zh-CN" altLang="en-US" sz="2400" b="1">
                          <a:solidFill>
                            <a:srgbClr val="C00000"/>
                          </a:solidFill>
                          <a:latin typeface="微软雅黑" panose="020B0503020204020204" charset="-122"/>
                          <a:ea typeface="微软雅黑" panose="020B0503020204020204" charset="-122"/>
                        </a:rPr>
                        <a:t>民族关系</a:t>
                      </a:r>
                      <a:endParaRPr lang="zh-CN" altLang="en-US" sz="2400" b="1">
                        <a:solidFill>
                          <a:srgbClr val="C00000"/>
                        </a:solidFill>
                        <a:latin typeface="微软雅黑" panose="020B0503020204020204" charset="-122"/>
                        <a:ea typeface="微软雅黑" panose="020B0503020204020204" charset="-122"/>
                      </a:endParaRPr>
                    </a:p>
                  </a:txBody>
                  <a:tcPr vert="horz" anchor="ctr">
                    <a:lnL w="9525" cap="flat" cmpd="sng" algn="ctr">
                      <a:solidFill>
                        <a:srgbClr val="B28E4E"/>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wrap="square"/>
                    <a:lstStyle/>
                    <a:p>
                      <a:pPr>
                        <a:buNone/>
                      </a:pPr>
                      <a:r>
                        <a:rPr 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民族政权并立与</a:t>
                      </a:r>
                      <a:r>
                        <a:rPr lang="zh-CN"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民族交融</a:t>
                      </a:r>
                      <a:r>
                        <a:rPr 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。少数民族入主中原，出现了民族交融局面，尤其是</a:t>
                      </a:r>
                      <a:r>
                        <a:rPr lang="zh-CN" sz="2400" b="1" kern="100">
                          <a:solidFill>
                            <a:srgbClr val="FF0000"/>
                          </a:solidFill>
                          <a:effectLst/>
                          <a:latin typeface="微软雅黑" panose="020B0503020204020204" charset="-122"/>
                          <a:ea typeface="微软雅黑" panose="020B0503020204020204" charset="-122"/>
                          <a:cs typeface="微软雅黑" panose="020B0503020204020204" charset="-122"/>
                          <a:sym typeface="+mn-ea"/>
                        </a:rPr>
                        <a:t>北魏孝文帝改革</a:t>
                      </a:r>
                      <a:r>
                        <a:rPr lang="zh-CN" sz="2400" b="1" kern="100">
                          <a:solidFill>
                            <a:schemeClr val="tx1"/>
                          </a:solidFill>
                          <a:effectLst/>
                          <a:latin typeface="微软雅黑" panose="020B0503020204020204" charset="-122"/>
                          <a:ea typeface="微软雅黑" panose="020B0503020204020204" charset="-122"/>
                          <a:cs typeface="微软雅黑" panose="020B0503020204020204" charset="-122"/>
                          <a:sym typeface="+mn-ea"/>
                        </a:rPr>
                        <a:t>的汉化政策。多民族交融成为魏晋时期的重要历史特征。</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vert="horz"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63728" y="85898"/>
          <a:ext cx="11864544" cy="5669280"/>
        </p:xfrm>
        <a:graphic>
          <a:graphicData uri="http://schemas.openxmlformats.org/drawingml/2006/table">
            <a:tbl>
              <a:tblPr firstRow="1" bandRow="1">
                <a:tableStyleId>{5C22544A-7EE6-4342-B048-85BDC9FD1C3A}</a:tableStyleId>
              </a:tblPr>
              <a:tblGrid>
                <a:gridCol w="1064708"/>
                <a:gridCol w="10799836"/>
              </a:tblGrid>
              <a:tr h="971422">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士族</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en-US" altLang="zh-CN" sz="1600" b="1" kern="1200">
                          <a:solidFill>
                            <a:srgbClr val="C00000"/>
                          </a:solidFill>
                          <a:latin typeface="微软雅黑" panose="020B0503020204020204" charset="-122"/>
                          <a:ea typeface="微软雅黑" panose="020B0503020204020204" charset="-122"/>
                          <a:cs typeface="+mn-cs"/>
                        </a:rPr>
                        <a:t>&amp;</a:t>
                      </a:r>
                      <a:endParaRPr lang="en-US" altLang="zh-CN"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cs typeface="+mn-cs"/>
                        </a:rPr>
                        <a:t>庶族</a:t>
                      </a:r>
                      <a:endParaRPr lang="zh-CN" altLang="en-US" sz="1600" b="1" kern="1200">
                        <a:solidFill>
                          <a:srgbClr val="C00000"/>
                        </a:solidFill>
                        <a:latin typeface="微软雅黑" panose="020B0503020204020204" charset="-122"/>
                        <a:ea typeface="微软雅黑" panose="020B0503020204020204" charset="-122"/>
                        <a:cs typeface="+mn-cs"/>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kern="1200">
                          <a:solidFill>
                            <a:schemeClr val="tx1"/>
                          </a:solidFill>
                          <a:latin typeface="微软雅黑" panose="020B0503020204020204" charset="-122"/>
                          <a:ea typeface="微软雅黑" panose="020B0503020204020204" charset="-122"/>
                          <a:cs typeface="+mn-cs"/>
                        </a:rPr>
                        <a:t>士族：</a:t>
                      </a:r>
                      <a:r>
                        <a:rPr lang="zh-CN" altLang="en-US" sz="1600" b="1" kern="1200">
                          <a:solidFill>
                            <a:srgbClr val="FF0000"/>
                          </a:solidFill>
                          <a:latin typeface="微软雅黑" panose="020B0503020204020204" charset="-122"/>
                          <a:ea typeface="微软雅黑" panose="020B0503020204020204" charset="-122"/>
                          <a:cs typeface="+mn-cs"/>
                        </a:rPr>
                        <a:t>门阀士族是以宗族为纽带所形成的封建贵族特权的集团</a:t>
                      </a:r>
                      <a:r>
                        <a:rPr lang="zh-CN" altLang="en-US" sz="1600" b="1" kern="1200">
                          <a:solidFill>
                            <a:schemeClr val="tx1"/>
                          </a:solidFill>
                          <a:latin typeface="微软雅黑" panose="020B0503020204020204" charset="-122"/>
                          <a:ea typeface="微软雅黑" panose="020B0503020204020204" charset="-122"/>
                          <a:cs typeface="+mn-cs"/>
                        </a:rPr>
                        <a:t>，萌生于东汉，</a:t>
                      </a:r>
                      <a:r>
                        <a:rPr lang="zh-CN" altLang="en-US" sz="1600" b="1" kern="1200">
                          <a:solidFill>
                            <a:srgbClr val="FF0000"/>
                          </a:solidFill>
                          <a:latin typeface="微软雅黑" panose="020B0503020204020204" charset="-122"/>
                          <a:ea typeface="微软雅黑" panose="020B0503020204020204" charset="-122"/>
                          <a:cs typeface="+mn-cs"/>
                        </a:rPr>
                        <a:t>鼎盛于东晋</a:t>
                      </a:r>
                      <a:r>
                        <a:rPr lang="zh-CN" altLang="en-US" sz="1600" b="1" kern="1200">
                          <a:solidFill>
                            <a:schemeClr val="tx1"/>
                          </a:solidFill>
                          <a:latin typeface="微软雅黑" panose="020B0503020204020204" charset="-122"/>
                          <a:ea typeface="微软雅黑" panose="020B0503020204020204" charset="-122"/>
                          <a:cs typeface="+mn-cs"/>
                        </a:rPr>
                        <a:t>，从东晋末至南朝逐渐衰落。门阀士族在</a:t>
                      </a:r>
                      <a:r>
                        <a:rPr lang="zh-CN" altLang="en-US" sz="1600" b="1" kern="1200">
                          <a:solidFill>
                            <a:srgbClr val="FF0000"/>
                          </a:solidFill>
                          <a:latin typeface="微软雅黑" panose="020B0503020204020204" charset="-122"/>
                          <a:ea typeface="微软雅黑" panose="020B0503020204020204" charset="-122"/>
                          <a:cs typeface="+mn-cs"/>
                        </a:rPr>
                        <a:t>政治上</a:t>
                      </a:r>
                      <a:r>
                        <a:rPr lang="zh-CN" altLang="en-US" sz="1600" b="1" kern="1200">
                          <a:solidFill>
                            <a:schemeClr val="tx1"/>
                          </a:solidFill>
                          <a:latin typeface="微软雅黑" panose="020B0503020204020204" charset="-122"/>
                          <a:ea typeface="微软雅黑" panose="020B0503020204020204" charset="-122"/>
                          <a:cs typeface="+mn-cs"/>
                        </a:rPr>
                        <a:t>，世代为官，标榜门第，构成了强大的社会政治势力。</a:t>
                      </a:r>
                      <a:r>
                        <a:rPr lang="zh-CN" altLang="en-US" sz="1600" b="1" kern="1200">
                          <a:solidFill>
                            <a:srgbClr val="FF0000"/>
                          </a:solidFill>
                          <a:latin typeface="微软雅黑" panose="020B0503020204020204" charset="-122"/>
                          <a:ea typeface="微软雅黑" panose="020B0503020204020204" charset="-122"/>
                          <a:cs typeface="+mn-cs"/>
                        </a:rPr>
                        <a:t>经济上</a:t>
                      </a:r>
                      <a:r>
                        <a:rPr lang="zh-CN" altLang="en-US" sz="1600" b="1" kern="1200">
                          <a:solidFill>
                            <a:schemeClr val="tx1"/>
                          </a:solidFill>
                          <a:latin typeface="微软雅黑" panose="020B0503020204020204" charset="-122"/>
                          <a:ea typeface="微软雅黑" panose="020B0503020204020204" charset="-122"/>
                          <a:cs typeface="+mn-cs"/>
                        </a:rPr>
                        <a:t>，兼并农民土地，形成庄园经济。门阀政治成为魏晋南北朝时期的重要特征。 </a:t>
                      </a:r>
                      <a:endParaRPr lang="zh-CN" altLang="en-US" sz="1600" b="1" kern="1200">
                        <a:solidFill>
                          <a:schemeClr val="tx1"/>
                        </a:solidFill>
                        <a:latin typeface="微软雅黑" panose="020B0503020204020204" charset="-122"/>
                        <a:ea typeface="微软雅黑" panose="020B0503020204020204" charset="-122"/>
                        <a:cs typeface="+mn-cs"/>
                      </a:endParaRPr>
                    </a:p>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kern="1200">
                          <a:solidFill>
                            <a:schemeClr val="tx1"/>
                          </a:solidFill>
                          <a:latin typeface="微软雅黑" panose="020B0503020204020204" charset="-122"/>
                          <a:ea typeface="微软雅黑" panose="020B0503020204020204" charset="-122"/>
                          <a:cs typeface="+mn-cs"/>
                        </a:rPr>
                        <a:t>庶族：门阀之外的</a:t>
                      </a:r>
                      <a:r>
                        <a:rPr lang="zh-CN" altLang="en-US" sz="1600" b="1" kern="1200">
                          <a:solidFill>
                            <a:srgbClr val="FF0000"/>
                          </a:solidFill>
                          <a:latin typeface="微软雅黑" panose="020B0503020204020204" charset="-122"/>
                          <a:ea typeface="微软雅黑" panose="020B0503020204020204" charset="-122"/>
                          <a:cs typeface="+mn-cs"/>
                        </a:rPr>
                        <a:t>中小地主阶层通称庶族</a:t>
                      </a:r>
                      <a:r>
                        <a:rPr lang="zh-CN" altLang="en-US" sz="1600" b="1" kern="1200">
                          <a:solidFill>
                            <a:schemeClr val="tx1"/>
                          </a:solidFill>
                          <a:latin typeface="微软雅黑" panose="020B0503020204020204" charset="-122"/>
                          <a:ea typeface="微软雅黑" panose="020B0503020204020204" charset="-122"/>
                          <a:cs typeface="+mn-cs"/>
                        </a:rPr>
                        <a:t>，他们社会政治地位低下，只能担任一些低官浊职。到南朝时，庶族的地位有所提高。唐朝时，庶族的地位进一步得到了提高。 </a:t>
                      </a:r>
                      <a:endParaRPr lang="zh-CN" altLang="zh-CN" sz="1600" b="1" kern="1200">
                        <a:solidFill>
                          <a:schemeClr val="tx1"/>
                        </a:solidFill>
                        <a:latin typeface="微软雅黑" panose="020B0503020204020204" charset="-122"/>
                        <a:ea typeface="微软雅黑" panose="020B0503020204020204" charset="-122"/>
                        <a:cs typeface="+mn-cs"/>
                      </a:endParaRPr>
                    </a:p>
                  </a:txBody>
                  <a:tcPr vert="horz">
                    <a:solidFill>
                      <a:schemeClr val="bg1">
                        <a:lumMod val="85000"/>
                      </a:schemeClr>
                    </a:solidFill>
                  </a:tcPr>
                </a:tc>
              </a:tr>
              <a:tr h="638457">
                <a:tc>
                  <a:txBody>
                    <a:bodyPr wrap="square"/>
                    <a:lstStyle/>
                    <a:p>
                      <a:pPr algn="ctr"/>
                      <a:r>
                        <a:rPr lang="zh-CN" altLang="en-US" sz="1600" b="1">
                          <a:solidFill>
                            <a:srgbClr val="C00000"/>
                          </a:solidFill>
                          <a:latin typeface="微软雅黑" panose="020B0503020204020204" charset="-122"/>
                          <a:ea typeface="微软雅黑" panose="020B0503020204020204" charset="-122"/>
                        </a:rPr>
                        <a:t>门阀士族政治</a:t>
                      </a:r>
                      <a:endParaRPr lang="zh-CN" altLang="en-US" sz="16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魏晋南北朝时盛行。西汉武帝以后，崇尚儒学，官僚多以经术起家，他们授徒讲学，门生故吏遍天下，形成一种社会力量，其子孙承家学，继续为官；久而久之到东汉中叶出现了</a:t>
                      </a:r>
                      <a:r>
                        <a:rPr lang="zh-CN" altLang="en-US" sz="1600" b="1">
                          <a:solidFill>
                            <a:srgbClr val="FF0000"/>
                          </a:solidFill>
                          <a:latin typeface="微软雅黑" panose="020B0503020204020204" charset="-122"/>
                          <a:ea typeface="微软雅黑" panose="020B0503020204020204" charset="-122"/>
                        </a:rPr>
                        <a:t>世代为官的大姓豪族</a:t>
                      </a:r>
                      <a:r>
                        <a:rPr lang="zh-CN" altLang="en-US" sz="1600" b="1">
                          <a:solidFill>
                            <a:schemeClr val="tx1"/>
                          </a:solidFill>
                          <a:latin typeface="微软雅黑" panose="020B0503020204020204" charset="-122"/>
                          <a:ea typeface="微软雅黑" panose="020B0503020204020204" charset="-122"/>
                        </a:rPr>
                        <a:t>；到了魏晋南北朝时期，由于九品中正制以门第为主要依据，门阀士族几乎垄断了仕途，形成了</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累世公卿 </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的现象，形成了典型的门阀政治。（中国古代官宦人家的大门外有两根柱子，左边的称</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阀</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，右边的叫 </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阅</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，用来张贴功状。后人就把世代为官的人家称为阀阅、门阀世族、士族。</a:t>
                      </a:r>
                      <a:r>
                        <a:rPr lang="zh-CN" altLang="en-US" sz="1600" b="1">
                          <a:solidFill>
                            <a:srgbClr val="FF0000"/>
                          </a:solidFill>
                          <a:latin typeface="微软雅黑" panose="020B0503020204020204" charset="-122"/>
                          <a:ea typeface="微软雅黑" panose="020B0503020204020204" charset="-122"/>
                        </a:rPr>
                        <a:t>东晋门阀士族达到鼎盛</a:t>
                      </a:r>
                      <a:r>
                        <a:rPr lang="en-US" altLang="zh-CN" sz="1600" b="1">
                          <a:solidFill>
                            <a:schemeClr val="tx1"/>
                          </a:solidFill>
                          <a:latin typeface="微软雅黑" panose="020B0503020204020204" charset="-122"/>
                          <a:ea typeface="微软雅黑" panose="020B0503020204020204" charset="-122"/>
                        </a:rPr>
                        <a:t>) </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八王之乱 </a:t>
                      </a:r>
                      <a:endParaRPr lang="zh-CN" altLang="en-US"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rgbClr val="FF0000"/>
                          </a:solidFill>
                          <a:latin typeface="微软雅黑" panose="020B0503020204020204" charset="-122"/>
                          <a:ea typeface="微软雅黑" panose="020B0503020204020204" charset="-122"/>
                        </a:rPr>
                        <a:t>西晋</a:t>
                      </a:r>
                      <a:r>
                        <a:rPr lang="zh-CN" altLang="en-US" sz="1600" b="1">
                          <a:solidFill>
                            <a:schemeClr val="tx1"/>
                          </a:solidFill>
                          <a:latin typeface="微软雅黑" panose="020B0503020204020204" charset="-122"/>
                          <a:ea typeface="微软雅黑" panose="020B0503020204020204" charset="-122"/>
                        </a:rPr>
                        <a:t>时期的一场</a:t>
                      </a:r>
                      <a:r>
                        <a:rPr lang="zh-CN" altLang="en-US" sz="1600" b="1">
                          <a:solidFill>
                            <a:srgbClr val="FF0000"/>
                          </a:solidFill>
                          <a:latin typeface="微软雅黑" panose="020B0503020204020204" charset="-122"/>
                          <a:ea typeface="微软雅黑" panose="020B0503020204020204" charset="-122"/>
                        </a:rPr>
                        <a:t>皇族为争夺中央政权而引发的内乱</a:t>
                      </a:r>
                      <a:r>
                        <a:rPr lang="zh-CN" altLang="en-US" sz="1600" b="1">
                          <a:solidFill>
                            <a:schemeClr val="tx1"/>
                          </a:solidFill>
                          <a:latin typeface="微软雅黑" panose="020B0503020204020204" charset="-122"/>
                          <a:ea typeface="微软雅黑" panose="020B0503020204020204" charset="-122"/>
                        </a:rPr>
                        <a:t>，因皇后贾南风干政弄权所引发。西晋皇族中参与这场动乱的王不止八个，但八王为主要参与者，且</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晋书</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将八王汇为一列传，故史称这次动乱为“八王之乱”。“八王之乱”是中国历史上最为严重的皇族内乱之一，当时社会经济遭到严重的破坏，</a:t>
                      </a:r>
                      <a:r>
                        <a:rPr lang="zh-CN" altLang="en-US" sz="1600" b="1">
                          <a:solidFill>
                            <a:srgbClr val="FF0000"/>
                          </a:solidFill>
                          <a:latin typeface="微软雅黑" panose="020B0503020204020204" charset="-122"/>
                          <a:ea typeface="微软雅黑" panose="020B0503020204020204" charset="-122"/>
                        </a:rPr>
                        <a:t>加速了西晋的灭亡</a:t>
                      </a:r>
                      <a:r>
                        <a:rPr lang="zh-CN" altLang="en-US" sz="1600" b="1">
                          <a:solidFill>
                            <a:schemeClr val="tx1"/>
                          </a:solidFill>
                          <a:latin typeface="微软雅黑" panose="020B0503020204020204" charset="-122"/>
                          <a:ea typeface="微软雅黑" panose="020B0503020204020204" charset="-122"/>
                        </a:rPr>
                        <a:t>。 </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algn="ctr" defTabSz="914400" rtl="0" eaLnBrk="1" latinLnBrk="0" hangingPunct="1"/>
                      <a:r>
                        <a:rPr lang="zh-CN" altLang="en-US" sz="1600" b="1" kern="1200">
                          <a:solidFill>
                            <a:srgbClr val="C00000"/>
                          </a:solidFill>
                          <a:latin typeface="微软雅黑" panose="020B0503020204020204" charset="-122"/>
                          <a:ea typeface="微软雅黑" panose="020B0503020204020204" charset="-122"/>
                        </a:rPr>
                        <a:t>永嘉之乱 </a:t>
                      </a:r>
                      <a:endParaRPr lang="zh-CN" altLang="en-US" sz="1600" b="1" kern="1200">
                        <a:solidFill>
                          <a:srgbClr val="C00000"/>
                        </a:solidFill>
                        <a:latin typeface="微软雅黑" panose="020B0503020204020204" charset="-122"/>
                        <a:ea typeface="微软雅黑" panose="020B0503020204020204" charset="-122"/>
                      </a:endParaRPr>
                    </a:p>
                    <a:p>
                      <a:pPr marL="0" algn="ctr" defTabSz="914400" rtl="0" eaLnBrk="1" latinLnBrk="0" hangingPunct="1"/>
                      <a:endParaRPr lang="en-US" altLang="zh-CN"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西晋怀帝永嘉五年，匈奴军队在刘渊之子刘聪率领下击败西晋京师洛阳的守军，攻陷洛阳并大肆抢掠杀戮，更俘掳晋怀帝等王公大臣的一场乱事。 “永嘉之乱”破坏了北方的经济和生产秩序，导致了大量人口南迁。“永嘉之乱”致使中国再次走向分裂，中国北部进入战乱不休的五胡十六国；南方则建立起东晋政权，史称</a:t>
                      </a:r>
                      <a:r>
                        <a:rPr lang="zh-CN" altLang="en-US" sz="1600" b="1">
                          <a:solidFill>
                            <a:srgbClr val="FF0000"/>
                          </a:solidFill>
                          <a:latin typeface="微软雅黑" panose="020B0503020204020204" charset="-122"/>
                          <a:ea typeface="微软雅黑" panose="020B0503020204020204" charset="-122"/>
                        </a:rPr>
                        <a:t>“衣冠南渡”。 </a:t>
                      </a:r>
                      <a:endParaRPr lang="zh-CN" altLang="en-US" sz="1600" b="1">
                        <a:solidFill>
                          <a:srgbClr val="FF0000"/>
                        </a:solidFill>
                        <a:latin typeface="微软雅黑" panose="020B0503020204020204" charset="-122"/>
                        <a:ea typeface="微软雅黑" panose="020B0503020204020204" charset="-122"/>
                      </a:endParaRPr>
                    </a:p>
                  </a:txBody>
                  <a:tcPr vert="horz">
                    <a:solidFill>
                      <a:schemeClr val="bg1">
                        <a:lumMod val="85000"/>
                      </a:schemeClr>
                    </a:solidFill>
                  </a:tcPr>
                </a:tc>
              </a:tr>
              <a:tr h="0">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土断</a:t>
                      </a:r>
                      <a:endParaRPr lang="zh-CN" altLang="en-US"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东晋后期和南朝，政府为增加赋役，不时将侨居户口编入所居郡县户籍，称作“土断”，使</a:t>
                      </a:r>
                      <a:r>
                        <a:rPr lang="zh-CN" altLang="en-US" sz="1600" b="1">
                          <a:solidFill>
                            <a:srgbClr val="FF0000"/>
                          </a:solidFill>
                          <a:latin typeface="微软雅黑" panose="020B0503020204020204" charset="-122"/>
                          <a:ea typeface="微软雅黑" panose="020B0503020204020204" charset="-122"/>
                        </a:rPr>
                        <a:t>白籍土著化</a:t>
                      </a:r>
                      <a:r>
                        <a:rPr lang="zh-CN" altLang="en-US" sz="1600" b="1">
                          <a:solidFill>
                            <a:schemeClr val="tx1"/>
                          </a:solidFill>
                          <a:latin typeface="微软雅黑" panose="020B0503020204020204" charset="-122"/>
                          <a:ea typeface="微软雅黑" panose="020B0503020204020204" charset="-122"/>
                        </a:rPr>
                        <a:t>，承担赋役。 </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r h="638457">
                <a:tc>
                  <a:txBody>
                    <a:bodyPr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1600" b="1" kern="1200">
                          <a:solidFill>
                            <a:srgbClr val="C00000"/>
                          </a:solidFill>
                          <a:latin typeface="微软雅黑" panose="020B0503020204020204" charset="-122"/>
                          <a:ea typeface="微软雅黑" panose="020B0503020204020204" charset="-122"/>
                          <a:cs typeface="+mn-cs"/>
                        </a:rPr>
                        <a:t>寺院经济 </a:t>
                      </a:r>
                      <a:endParaRPr lang="zh-CN" altLang="en-US" sz="1600" b="1" kern="1200">
                        <a:solidFill>
                          <a:srgbClr val="C00000"/>
                        </a:solidFill>
                        <a:latin typeface="微软雅黑" panose="020B0503020204020204" charset="-122"/>
                        <a:ea typeface="微软雅黑" panose="020B0503020204020204" charset="-122"/>
                        <a:cs typeface="+mn-cs"/>
                      </a:endParaRPr>
                    </a:p>
                    <a:p>
                      <a:pPr marL="0" algn="ctr" defTabSz="914400" rtl="0" eaLnBrk="1" latinLnBrk="0" hangingPunct="1"/>
                      <a:endParaRPr lang="zh-CN" altLang="en-US" sz="1600" b="1" kern="1200">
                        <a:solidFill>
                          <a:srgbClr val="C00000"/>
                        </a:solidFill>
                        <a:latin typeface="微软雅黑" panose="020B0503020204020204" charset="-122"/>
                        <a:ea typeface="微软雅黑" panose="020B0503020204020204" charset="-122"/>
                      </a:endParaRPr>
                    </a:p>
                  </a:txBody>
                  <a:tcPr vert="horz">
                    <a:solidFill>
                      <a:schemeClr val="bg1">
                        <a:lumMod val="85000"/>
                      </a:schemeClr>
                    </a:solidFill>
                  </a:tcPr>
                </a:tc>
                <a:tc>
                  <a:txBody>
                    <a:bodyPr wrap="square"/>
                    <a:lstStyle/>
                    <a:p>
                      <a:pPr marL="0" marR="0" lvl="0" indent="0" algn="l" defTabSz="914400" rtl="0" eaLnBrk="1" fontAlgn="auto" latinLnBrk="0" hangingPunct="1">
                        <a:lnSpc>
                          <a:spcPct val="100000"/>
                        </a:lnSpc>
                        <a:spcBef>
                          <a:spcPct val="0"/>
                        </a:spcBef>
                        <a:spcAft>
                          <a:spcPct val="0"/>
                        </a:spcAft>
                        <a:buClrTx/>
                        <a:buSzTx/>
                        <a:buFontTx/>
                        <a:buNone/>
                        <a:defRPr/>
                      </a:pPr>
                      <a:r>
                        <a:rPr lang="zh-CN" altLang="en-US" sz="1600" b="1">
                          <a:solidFill>
                            <a:schemeClr val="tx1"/>
                          </a:solidFill>
                          <a:latin typeface="微软雅黑" panose="020B0503020204020204" charset="-122"/>
                          <a:ea typeface="微软雅黑" panose="020B0503020204020204" charset="-122"/>
                        </a:rPr>
                        <a:t>魏晋南北朝，佛教传入中国，</a:t>
                      </a:r>
                      <a:r>
                        <a:rPr lang="zh-CN" altLang="en-US" sz="1600" b="1">
                          <a:solidFill>
                            <a:srgbClr val="FF0000"/>
                          </a:solidFill>
                          <a:latin typeface="微软雅黑" panose="020B0503020204020204" charset="-122"/>
                          <a:ea typeface="微软雅黑" panose="020B0503020204020204" charset="-122"/>
                        </a:rPr>
                        <a:t>寺院僧侣一直享受着国家的免税政策</a:t>
                      </a:r>
                      <a:r>
                        <a:rPr lang="zh-CN" altLang="en-US" sz="1600" b="1">
                          <a:solidFill>
                            <a:schemeClr val="tx1"/>
                          </a:solidFill>
                          <a:latin typeface="微软雅黑" panose="020B0503020204020204" charset="-122"/>
                          <a:ea typeface="微软雅黑" panose="020B0503020204020204" charset="-122"/>
                        </a:rPr>
                        <a:t>，从而形成以寺院为中心的独特的封建地主经济形式</a:t>
                      </a:r>
                      <a:r>
                        <a:rPr lang="en-US" altLang="zh-CN" sz="1600" b="1">
                          <a:solidFill>
                            <a:schemeClr val="tx1"/>
                          </a:solidFill>
                          <a:latin typeface="微软雅黑" panose="020B0503020204020204" charset="-122"/>
                          <a:ea typeface="微软雅黑" panose="020B0503020204020204" charset="-122"/>
                        </a:rPr>
                        <a:t>﹣﹣</a:t>
                      </a:r>
                      <a:r>
                        <a:rPr lang="zh-CN" altLang="en-US" sz="1600" b="1">
                          <a:solidFill>
                            <a:schemeClr val="tx1"/>
                          </a:solidFill>
                          <a:latin typeface="微软雅黑" panose="020B0503020204020204" charset="-122"/>
                          <a:ea typeface="微软雅黑" panose="020B0503020204020204" charset="-122"/>
                        </a:rPr>
                        <a:t>寺院经济。南朝时，寺院经济恶性膨胀，</a:t>
                      </a:r>
                      <a:r>
                        <a:rPr lang="zh-CN" altLang="en-US" sz="1600" b="1">
                          <a:solidFill>
                            <a:srgbClr val="FF0000"/>
                          </a:solidFill>
                          <a:latin typeface="微软雅黑" panose="020B0503020204020204" charset="-122"/>
                          <a:ea typeface="微软雅黑" panose="020B0503020204020204" charset="-122"/>
                        </a:rPr>
                        <a:t>占有了许多劳动力</a:t>
                      </a:r>
                      <a:r>
                        <a:rPr lang="zh-CN" altLang="en-US" sz="1600" b="1">
                          <a:solidFill>
                            <a:schemeClr val="tx1"/>
                          </a:solidFill>
                          <a:latin typeface="微软雅黑" panose="020B0503020204020204" charset="-122"/>
                          <a:ea typeface="微软雅黑" panose="020B0503020204020204" charset="-122"/>
                        </a:rPr>
                        <a:t>，白徒、养女等都是被剥削者，是寺院的依附农民，不在户籍。封建国家和地主庄园、寺院庄园争夺劳动力的矛盾很尖锐。 </a:t>
                      </a:r>
                      <a:endParaRPr lang="zh-CN" altLang="en-US" sz="1600" b="1">
                        <a:solidFill>
                          <a:schemeClr val="tx1"/>
                        </a:solidFill>
                        <a:latin typeface="微软雅黑" panose="020B0503020204020204" charset="-122"/>
                        <a:ea typeface="微软雅黑" panose="020B0503020204020204" charset="-122"/>
                      </a:endParaRPr>
                    </a:p>
                  </a:txBody>
                  <a:tcPr vert="horz">
                    <a:solidFill>
                      <a:schemeClr val="bg1">
                        <a:lumMod val="85000"/>
                      </a:schemeClr>
                    </a:solidFill>
                  </a:tcPr>
                </a:tc>
              </a:tr>
            </a:tbl>
          </a:graphicData>
        </a:graphic>
      </p:graphicFrame>
    </p:spTree>
  </p:cSld>
  <p:clrMapOvr>
    <a:masterClrMapping/>
  </p:clrMapOvr>
  <p:transition/>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38.xml><?xml version="1.0" encoding="utf-8"?>
<p:tagLst xmlns:p="http://schemas.openxmlformats.org/presentationml/2006/main">
  <p:tag name="AS_OS" val="Unix 3.10 unknown"/>
  <p:tag name="AS_RELEASE_DATE" val="2023.03.31"/>
  <p:tag name="AS_TITLE" val="Aspose.Slides for Java"/>
  <p:tag name="AS_VERSION" val="23.3"/>
  <p:tag name="KSO_WPP_MARK_KEY" val="10df87b9-acaa-4ebc-976e-7542d5c5b231"/>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xml><?xml version="1.0" encoding="utf-8"?>
<p:tagLst xmlns:p="http://schemas.openxmlformats.org/presentationml/2006/main">
  <p:tag name="KSO_WM_UNIT_TABLE_BEAUTIFY" val="smartTable{7938826b-0750-4cea-adae-ae610c7298de}"/>
  <p:tag name="TABLE_ENDDRAG_ORIGIN_RECT" val="920*497"/>
  <p:tag name="TABLE_ENDDRAG_RECT" val="16*21*920*497"/>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 name="KSO_WM_UNIT_TABLE_BEAUTIFY" val="smartTable{57fa8470-4a38-43e1-b97d-b9e1cfffd324}"/>
  <p:tag name="TABLE_COLORIDX" val="a"/>
  <p:tag name="TABLE_ENDDRAG_ORIGIN_RECT" val="936*330"/>
  <p:tag name="TABLE_ENDDRAG_RECT" val="13*62*936*330"/>
  <p:tag name="TABLE_SKINIDX" val="2"/>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自定义设计方案">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等线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等线"/>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等线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等线"/>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28263</Words>
  <Application>WPS 演示</Application>
  <PresentationFormat/>
  <Paragraphs>1169</Paragraphs>
  <Slides>42</Slides>
  <Notes>1</Notes>
  <HiddenSlides>0</HiddenSlides>
  <MMClips>0</MMClips>
  <ScaleCrop>false</ScaleCrop>
  <HeadingPairs>
    <vt:vector size="6" baseType="variant">
      <vt:variant>
        <vt:lpstr>已用的字体</vt:lpstr>
      </vt:variant>
      <vt:variant>
        <vt:i4>19</vt:i4>
      </vt:variant>
      <vt:variant>
        <vt:lpstr>主题</vt:lpstr>
      </vt:variant>
      <vt:variant>
        <vt:i4>2</vt:i4>
      </vt:variant>
      <vt:variant>
        <vt:lpstr>幻灯片标题</vt:lpstr>
      </vt:variant>
      <vt:variant>
        <vt:i4>42</vt:i4>
      </vt:variant>
    </vt:vector>
  </HeadingPairs>
  <TitlesOfParts>
    <vt:vector size="63" baseType="lpstr">
      <vt:lpstr>Arial</vt:lpstr>
      <vt:lpstr>宋体</vt:lpstr>
      <vt:lpstr>Wingdings</vt:lpstr>
      <vt:lpstr>黑体</vt:lpstr>
      <vt:lpstr>Wingdings</vt:lpstr>
      <vt:lpstr>个性印章</vt:lpstr>
      <vt:lpstr>微软雅黑</vt:lpstr>
      <vt:lpstr>华文新魏</vt:lpstr>
      <vt:lpstr>柳公权楷书</vt:lpstr>
      <vt:lpstr>方正粗黑宋简繁</vt:lpstr>
      <vt:lpstr>Times New Roman</vt:lpstr>
      <vt:lpstr>Times New Roman</vt:lpstr>
      <vt:lpstr>Arial Unicode MS</vt:lpstr>
      <vt:lpstr>等线</vt:lpstr>
      <vt:lpstr>Arial</vt:lpstr>
      <vt:lpstr>华文中宋</vt:lpstr>
      <vt:lpstr>仿宋</vt:lpstr>
      <vt:lpstr>等线 Light</vt:lpstr>
      <vt:lpstr>Calibri</vt:lpstr>
      <vt:lpstr>自定义设计方案</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时差</cp:lastModifiedBy>
  <cp:revision>2</cp:revision>
  <cp:lastPrinted>2025-02-27T16:48:00Z</cp:lastPrinted>
  <dcterms:created xsi:type="dcterms:W3CDTF">2025-02-27T16:48:00Z</dcterms:created>
  <dcterms:modified xsi:type="dcterms:W3CDTF">2025-02-28T07:00:34Z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5D97B8D6806F4FB78E16C02918C02E60</vt:lpwstr>
  </property>
  <property fmtid="{D5CDD505-2E9C-101B-9397-08002B2CF9AE}" pid="7" name="KSOProductBuildVer">
    <vt:lpwstr>2052-11.1.0.12165</vt:lpwstr>
  </property>
</Properties>
</file>