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82" r:id="rId3"/>
  </p:sldMasterIdLst>
  <p:notesMasterIdLst>
    <p:notesMasterId r:id="rId27"/>
  </p:notesMasterIdLst>
  <p:sldIdLst>
    <p:sldId id="1055" r:id="rId4"/>
    <p:sldId id="1842" r:id="rId5"/>
    <p:sldId id="259" r:id="rId6"/>
    <p:sldId id="1843" r:id="rId7"/>
    <p:sldId id="1793" r:id="rId8"/>
    <p:sldId id="1844" r:id="rId9"/>
    <p:sldId id="1845" r:id="rId10"/>
    <p:sldId id="1847" r:id="rId11"/>
    <p:sldId id="1849" r:id="rId12"/>
    <p:sldId id="1850" r:id="rId13"/>
    <p:sldId id="1852" r:id="rId14"/>
    <p:sldId id="1853" r:id="rId15"/>
    <p:sldId id="1854" r:id="rId16"/>
    <p:sldId id="1855" r:id="rId17"/>
    <p:sldId id="1856" r:id="rId18"/>
    <p:sldId id="1857" r:id="rId19"/>
    <p:sldId id="1851" r:id="rId20"/>
    <p:sldId id="1848" r:id="rId21"/>
    <p:sldId id="1858" r:id="rId22"/>
    <p:sldId id="1859" r:id="rId23"/>
    <p:sldId id="1860" r:id="rId24"/>
    <p:sldId id="1882" r:id="rId25"/>
    <p:sldId id="1861" r:id="rId26"/>
    <p:sldId id="1879" r:id="rId28"/>
    <p:sldId id="1862" r:id="rId29"/>
    <p:sldId id="1863" r:id="rId30"/>
    <p:sldId id="1864" r:id="rId31"/>
    <p:sldId id="1877" r:id="rId32"/>
    <p:sldId id="1865" r:id="rId33"/>
    <p:sldId id="1866" r:id="rId34"/>
    <p:sldId id="1880" r:id="rId35"/>
    <p:sldId id="1867" r:id="rId36"/>
    <p:sldId id="1872" r:id="rId37"/>
    <p:sldId id="1878" r:id="rId38"/>
    <p:sldId id="1868" r:id="rId39"/>
    <p:sldId id="1883" r:id="rId40"/>
    <p:sldId id="1869" r:id="rId41"/>
    <p:sldId id="1874" r:id="rId42"/>
    <p:sldId id="1870" r:id="rId43"/>
    <p:sldId id="1875" r:id="rId44"/>
    <p:sldId id="1871" r:id="rId45"/>
    <p:sldId id="1876" r:id="rId46"/>
  </p:sldIdLst>
  <p:sldSz cx="12192000" cy="6858000"/>
  <p:notesSz cx="6858000" cy="9144000"/>
  <p:custDataLst>
    <p:tags r:id="rId5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0" d="100"/>
          <a:sy n="100" d="100"/>
        </p:scale>
        <p:origin x="78" y="180"/>
      </p:cViewPr>
      <p:guideLst/>
    </p:cSldViewPr>
  </p:slideViewPr>
  <p:notesTextViewPr>
    <p:cViewPr>
      <p:scale>
        <a:sx n="1" d="1"/>
        <a:sy n="1" d="1"/>
      </p:scale>
      <p:origin x="0" y="0"/>
    </p:cViewPr>
  </p:notesTextViewPr>
  <p:notesViewPr>
    <p:cSldViewPr>
      <p:cViewPr>
        <p:scale>
          <a:sx n="1" d="100"/>
          <a:sy n="1" d="100"/>
        </p:scale>
        <p:origin x="0" y="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0" Type="http://schemas.openxmlformats.org/officeDocument/2006/relationships/tags" Target="tags/tag38.xml"/><Relationship Id="rId5" Type="http://schemas.openxmlformats.org/officeDocument/2006/relationships/slide" Target="slides/slide2.xml"/><Relationship Id="rId49" Type="http://schemas.openxmlformats.org/officeDocument/2006/relationships/tableStyles" Target="tableStyles.xml"/><Relationship Id="rId48" Type="http://schemas.openxmlformats.org/officeDocument/2006/relationships/viewProps" Target="viewProps.xml"/><Relationship Id="rId47" Type="http://schemas.openxmlformats.org/officeDocument/2006/relationships/presProps" Target="presProps.xml"/><Relationship Id="rId46" Type="http://schemas.openxmlformats.org/officeDocument/2006/relationships/slide" Target="slides/slide42.xml"/><Relationship Id="rId45" Type="http://schemas.openxmlformats.org/officeDocument/2006/relationships/slide" Target="slides/slide41.xml"/><Relationship Id="rId44" Type="http://schemas.openxmlformats.org/officeDocument/2006/relationships/slide" Target="slides/slide40.xml"/><Relationship Id="rId43" Type="http://schemas.openxmlformats.org/officeDocument/2006/relationships/slide" Target="slides/slide39.xml"/><Relationship Id="rId42" Type="http://schemas.openxmlformats.org/officeDocument/2006/relationships/slide" Target="slides/slide38.xml"/><Relationship Id="rId41" Type="http://schemas.openxmlformats.org/officeDocument/2006/relationships/slide" Target="slides/slide37.xml"/><Relationship Id="rId40" Type="http://schemas.openxmlformats.org/officeDocument/2006/relationships/slide" Target="slides/slide36.xml"/><Relationship Id="rId4" Type="http://schemas.openxmlformats.org/officeDocument/2006/relationships/slide" Target="slides/slide1.xml"/><Relationship Id="rId39" Type="http://schemas.openxmlformats.org/officeDocument/2006/relationships/slide" Target="slides/slide35.xml"/><Relationship Id="rId38" Type="http://schemas.openxmlformats.org/officeDocument/2006/relationships/slide" Target="slides/slide34.xml"/><Relationship Id="rId37" Type="http://schemas.openxmlformats.org/officeDocument/2006/relationships/slide" Target="slides/slide33.xml"/><Relationship Id="rId36" Type="http://schemas.openxmlformats.org/officeDocument/2006/relationships/slide" Target="slides/slide32.xml"/><Relationship Id="rId35" Type="http://schemas.openxmlformats.org/officeDocument/2006/relationships/slide" Target="slides/slide31.xml"/><Relationship Id="rId34" Type="http://schemas.openxmlformats.org/officeDocument/2006/relationships/slide" Target="slides/slide30.xml"/><Relationship Id="rId33" Type="http://schemas.openxmlformats.org/officeDocument/2006/relationships/slide" Target="slides/slide29.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notesMaster" Target="notesMasters/notesMaster1.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27768A-6647-462E-9CF3-838AC0388CBD}"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B7B1DE-8DF7-4031-90EB-A80F7A0DD4F5}"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txBox="1">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3BB7B1DE-8DF7-4031-90EB-A80F7A0DD4F5}"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1117600" y="486834"/>
            <a:ext cx="14020800" cy="1767417"/>
          </a:xfr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a:xfrm>
            <a:off x="1117600" y="8475134"/>
            <a:ext cx="3657600" cy="486833"/>
          </a:xfrm>
        </p:spPr>
        <p:txBody>
          <a:bodyPr/>
          <a:lstStyle/>
          <a:p>
            <a:fld id="{263DB197-84B0-484E-9C0F-88358ECCB797}" type="datetimeFigureOut">
              <a:rPr lang="zh-CN" altLang="en-US" smtClean="0"/>
            </a:fld>
            <a:endParaRPr lang="zh-CN" altLang="en-US"/>
          </a:p>
        </p:txBody>
      </p:sp>
      <p:sp>
        <p:nvSpPr>
          <p:cNvPr id="4" name="页脚占位符 3"/>
          <p:cNvSpPr>
            <a:spLocks noGrp="1"/>
          </p:cNvSpPr>
          <p:nvPr>
            <p:ph type="ftr" sz="quarter" idx="11"/>
          </p:nvPr>
        </p:nvSpPr>
        <p:spPr>
          <a:xfrm>
            <a:off x="5384800" y="8475134"/>
            <a:ext cx="5486400" cy="486833"/>
          </a:xfrm>
        </p:spPr>
        <p:txBody>
          <a:bodyPr/>
          <a:lstStyle/>
          <a:p>
            <a:endParaRPr lang="zh-CN" altLang="en-US"/>
          </a:p>
        </p:txBody>
      </p:sp>
      <p:sp>
        <p:nvSpPr>
          <p:cNvPr id="5" name="灯片编号占位符 4"/>
          <p:cNvSpPr>
            <a:spLocks noGrp="1"/>
          </p:cNvSpPr>
          <p:nvPr>
            <p:ph type="sldNum" sz="quarter" idx="12"/>
          </p:nvPr>
        </p:nvSpPr>
        <p:spPr>
          <a:xfrm>
            <a:off x="11480800" y="8475134"/>
            <a:ext cx="3657600" cy="486833"/>
          </a:xfrm>
        </p:spPr>
        <p:txBody>
          <a:bodyPr/>
          <a:lstStyle/>
          <a:p>
            <a:fld id="{E077DA78-E013-4A8C-AD75-63A150561B10}" type="slidenum">
              <a:rPr lang="zh-CN" altLang="en-US" smtClean="0"/>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1117600" y="486834"/>
            <a:ext cx="14020800" cy="1767417"/>
          </a:xfr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a:xfrm>
            <a:off x="1117600" y="8475134"/>
            <a:ext cx="3657600" cy="486833"/>
          </a:xfrm>
        </p:spPr>
        <p:txBody>
          <a:bodyPr/>
          <a:lstStyle/>
          <a:p>
            <a:fld id="{263DB197-84B0-484E-9C0F-88358ECCB797}" type="datetimeFigureOut">
              <a:rPr lang="zh-CN" altLang="en-US" smtClean="0"/>
            </a:fld>
            <a:endParaRPr lang="zh-CN" altLang="en-US"/>
          </a:p>
        </p:txBody>
      </p:sp>
      <p:sp>
        <p:nvSpPr>
          <p:cNvPr id="4" name="页脚占位符 3"/>
          <p:cNvSpPr>
            <a:spLocks noGrp="1"/>
          </p:cNvSpPr>
          <p:nvPr>
            <p:ph type="ftr" sz="quarter" idx="11"/>
          </p:nvPr>
        </p:nvSpPr>
        <p:spPr>
          <a:xfrm>
            <a:off x="5384800" y="8475134"/>
            <a:ext cx="5486400" cy="486833"/>
          </a:xfrm>
        </p:spPr>
        <p:txBody>
          <a:bodyPr/>
          <a:lstStyle/>
          <a:p>
            <a:endParaRPr lang="zh-CN" altLang="en-US"/>
          </a:p>
        </p:txBody>
      </p:sp>
      <p:sp>
        <p:nvSpPr>
          <p:cNvPr id="5" name="灯片编号占位符 4"/>
          <p:cNvSpPr>
            <a:spLocks noGrp="1"/>
          </p:cNvSpPr>
          <p:nvPr>
            <p:ph type="sldNum" sz="quarter" idx="12"/>
          </p:nvPr>
        </p:nvSpPr>
        <p:spPr>
          <a:xfrm>
            <a:off x="11480800" y="8475134"/>
            <a:ext cx="3657600" cy="486833"/>
          </a:xfrm>
        </p:spPr>
        <p:txBody>
          <a:bodyPr/>
          <a:lstStyle/>
          <a:p>
            <a:fld id="{E077DA78-E013-4A8C-AD75-63A150561B10}" type="slidenum">
              <a:rPr lang="zh-CN" altLang="en-US" smtClean="0"/>
            </a:fld>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1117600" y="486834"/>
            <a:ext cx="14020800" cy="1767417"/>
          </a:xfr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a:xfrm>
            <a:off x="1117600" y="8475134"/>
            <a:ext cx="3657600" cy="486833"/>
          </a:xfrm>
        </p:spPr>
        <p:txBody>
          <a:bodyPr/>
          <a:lstStyle/>
          <a:p>
            <a:fld id="{263DB197-84B0-484E-9C0F-88358ECCB797}" type="datetimeFigureOut">
              <a:rPr lang="zh-CN" altLang="en-US" smtClean="0"/>
            </a:fld>
            <a:endParaRPr lang="zh-CN" altLang="en-US"/>
          </a:p>
        </p:txBody>
      </p:sp>
      <p:sp>
        <p:nvSpPr>
          <p:cNvPr id="4" name="页脚占位符 3"/>
          <p:cNvSpPr>
            <a:spLocks noGrp="1"/>
          </p:cNvSpPr>
          <p:nvPr>
            <p:ph type="ftr" sz="quarter" idx="11"/>
          </p:nvPr>
        </p:nvSpPr>
        <p:spPr>
          <a:xfrm>
            <a:off x="5384800" y="8475134"/>
            <a:ext cx="5486400" cy="486833"/>
          </a:xfrm>
        </p:spPr>
        <p:txBody>
          <a:bodyPr/>
          <a:lstStyle/>
          <a:p>
            <a:endParaRPr lang="zh-CN" altLang="en-US"/>
          </a:p>
        </p:txBody>
      </p:sp>
      <p:sp>
        <p:nvSpPr>
          <p:cNvPr id="5" name="灯片编号占位符 4"/>
          <p:cNvSpPr>
            <a:spLocks noGrp="1"/>
          </p:cNvSpPr>
          <p:nvPr>
            <p:ph type="sldNum" sz="quarter" idx="12"/>
          </p:nvPr>
        </p:nvSpPr>
        <p:spPr>
          <a:xfrm>
            <a:off x="11480800" y="8475134"/>
            <a:ext cx="3657600" cy="486833"/>
          </a:xfrm>
        </p:spPr>
        <p:txBody>
          <a:bodyPr/>
          <a:lstStyle/>
          <a:p>
            <a:fld id="{E077DA78-E013-4A8C-AD75-63A150561B10}" type="slidenum">
              <a:rPr lang="zh-CN" altLang="en-US" smtClean="0"/>
            </a:fld>
            <a:endParaRPr lang="zh-CN" alt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1117600" y="486834"/>
            <a:ext cx="14020800" cy="1767417"/>
          </a:xfr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a:xfrm>
            <a:off x="1117600" y="8475134"/>
            <a:ext cx="3657600" cy="486833"/>
          </a:xfrm>
        </p:spPr>
        <p:txBody>
          <a:bodyPr/>
          <a:lstStyle/>
          <a:p>
            <a:fld id="{263DB197-84B0-484E-9C0F-88358ECCB797}" type="datetimeFigureOut">
              <a:rPr lang="zh-CN" altLang="en-US" smtClean="0"/>
            </a:fld>
            <a:endParaRPr lang="zh-CN" altLang="en-US"/>
          </a:p>
        </p:txBody>
      </p:sp>
      <p:sp>
        <p:nvSpPr>
          <p:cNvPr id="4" name="页脚占位符 3"/>
          <p:cNvSpPr>
            <a:spLocks noGrp="1"/>
          </p:cNvSpPr>
          <p:nvPr>
            <p:ph type="ftr" sz="quarter" idx="11"/>
          </p:nvPr>
        </p:nvSpPr>
        <p:spPr>
          <a:xfrm>
            <a:off x="5384800" y="8475134"/>
            <a:ext cx="5486400" cy="486833"/>
          </a:xfrm>
        </p:spPr>
        <p:txBody>
          <a:bodyPr/>
          <a:lstStyle/>
          <a:p>
            <a:endParaRPr lang="zh-CN" altLang="en-US"/>
          </a:p>
        </p:txBody>
      </p:sp>
      <p:sp>
        <p:nvSpPr>
          <p:cNvPr id="5" name="灯片编号占位符 4"/>
          <p:cNvSpPr>
            <a:spLocks noGrp="1"/>
          </p:cNvSpPr>
          <p:nvPr>
            <p:ph type="sldNum" sz="quarter" idx="12"/>
          </p:nvPr>
        </p:nvSpPr>
        <p:spPr>
          <a:xfrm>
            <a:off x="11480800" y="8475134"/>
            <a:ext cx="3657600" cy="486833"/>
          </a:xfrm>
        </p:spPr>
        <p:txBody>
          <a:bodyPr/>
          <a:lstStyle/>
          <a:p>
            <a:fld id="{E077DA78-E013-4A8C-AD75-63A150561B10}" type="slidenum">
              <a:rPr lang="zh-CN" altLang="en-US" smtClean="0"/>
            </a:fld>
            <a:endParaRPr lang="zh-CN" alt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1117600" y="486834"/>
            <a:ext cx="14020800" cy="1767417"/>
          </a:xfr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a:xfrm>
            <a:off x="1117600" y="8475134"/>
            <a:ext cx="3657600" cy="486833"/>
          </a:xfrm>
        </p:spPr>
        <p:txBody>
          <a:bodyPr/>
          <a:lstStyle/>
          <a:p>
            <a:fld id="{263DB197-84B0-484E-9C0F-88358ECCB797}" type="datetimeFigureOut">
              <a:rPr lang="zh-CN" altLang="en-US" smtClean="0"/>
            </a:fld>
            <a:endParaRPr lang="zh-CN" altLang="en-US"/>
          </a:p>
        </p:txBody>
      </p:sp>
      <p:sp>
        <p:nvSpPr>
          <p:cNvPr id="4" name="页脚占位符 3"/>
          <p:cNvSpPr>
            <a:spLocks noGrp="1"/>
          </p:cNvSpPr>
          <p:nvPr>
            <p:ph type="ftr" sz="quarter" idx="11"/>
          </p:nvPr>
        </p:nvSpPr>
        <p:spPr>
          <a:xfrm>
            <a:off x="5384800" y="8475134"/>
            <a:ext cx="5486400" cy="486833"/>
          </a:xfrm>
        </p:spPr>
        <p:txBody>
          <a:bodyPr/>
          <a:lstStyle/>
          <a:p>
            <a:endParaRPr lang="zh-CN" altLang="en-US"/>
          </a:p>
        </p:txBody>
      </p:sp>
      <p:sp>
        <p:nvSpPr>
          <p:cNvPr id="5" name="灯片编号占位符 4"/>
          <p:cNvSpPr>
            <a:spLocks noGrp="1"/>
          </p:cNvSpPr>
          <p:nvPr>
            <p:ph type="sldNum" sz="quarter" idx="12"/>
          </p:nvPr>
        </p:nvSpPr>
        <p:spPr>
          <a:xfrm>
            <a:off x="11480800" y="8475134"/>
            <a:ext cx="3657600" cy="486833"/>
          </a:xfrm>
        </p:spPr>
        <p:txBody>
          <a:bodyPr/>
          <a:lstStyle/>
          <a:p>
            <a:fld id="{E077DA78-E013-4A8C-AD75-63A150561B10}" type="slidenum">
              <a:rPr lang="zh-CN" altLang="en-US" smtClean="0"/>
            </a:fld>
            <a:endParaRPr lang="zh-CN" alt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1117600" y="486834"/>
            <a:ext cx="14020800" cy="1767417"/>
          </a:xfr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a:xfrm>
            <a:off x="1117600" y="8475134"/>
            <a:ext cx="3657600" cy="486833"/>
          </a:xfrm>
        </p:spPr>
        <p:txBody>
          <a:bodyPr/>
          <a:lstStyle/>
          <a:p>
            <a:fld id="{263DB197-84B0-484E-9C0F-88358ECCB797}" type="datetimeFigureOut">
              <a:rPr lang="zh-CN" altLang="en-US" smtClean="0"/>
            </a:fld>
            <a:endParaRPr lang="zh-CN" altLang="en-US"/>
          </a:p>
        </p:txBody>
      </p:sp>
      <p:sp>
        <p:nvSpPr>
          <p:cNvPr id="4" name="页脚占位符 3"/>
          <p:cNvSpPr>
            <a:spLocks noGrp="1"/>
          </p:cNvSpPr>
          <p:nvPr>
            <p:ph type="ftr" sz="quarter" idx="11"/>
          </p:nvPr>
        </p:nvSpPr>
        <p:spPr>
          <a:xfrm>
            <a:off x="5384800" y="8475134"/>
            <a:ext cx="5486400" cy="486833"/>
          </a:xfrm>
        </p:spPr>
        <p:txBody>
          <a:bodyPr/>
          <a:lstStyle/>
          <a:p>
            <a:endParaRPr lang="zh-CN" altLang="en-US"/>
          </a:p>
        </p:txBody>
      </p:sp>
      <p:sp>
        <p:nvSpPr>
          <p:cNvPr id="5" name="灯片编号占位符 4"/>
          <p:cNvSpPr>
            <a:spLocks noGrp="1"/>
          </p:cNvSpPr>
          <p:nvPr>
            <p:ph type="sldNum" sz="quarter" idx="12"/>
          </p:nvPr>
        </p:nvSpPr>
        <p:spPr>
          <a:xfrm>
            <a:off x="11480800" y="8475134"/>
            <a:ext cx="3657600" cy="486833"/>
          </a:xfrm>
        </p:spPr>
        <p:txBody>
          <a:bodyPr/>
          <a:lstStyle/>
          <a:p>
            <a:fld id="{E077DA78-E013-4A8C-AD75-63A150561B10}" type="slidenum">
              <a:rPr lang="zh-CN" altLang="en-US" smtClean="0"/>
            </a:fld>
            <a:endParaRPr lang="zh-CN" alt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6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1117600" y="486834"/>
            <a:ext cx="14020800" cy="1767417"/>
          </a:xfr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a:xfrm>
            <a:off x="1117600" y="8475134"/>
            <a:ext cx="3657600" cy="486833"/>
          </a:xfrm>
        </p:spPr>
        <p:txBody>
          <a:bodyPr/>
          <a:lstStyle/>
          <a:p>
            <a:fld id="{263DB197-84B0-484E-9C0F-88358ECCB797}" type="datetimeFigureOut">
              <a:rPr lang="zh-CN" altLang="en-US" smtClean="0"/>
            </a:fld>
            <a:endParaRPr lang="zh-CN" altLang="en-US"/>
          </a:p>
        </p:txBody>
      </p:sp>
      <p:sp>
        <p:nvSpPr>
          <p:cNvPr id="4" name="页脚占位符 3"/>
          <p:cNvSpPr>
            <a:spLocks noGrp="1"/>
          </p:cNvSpPr>
          <p:nvPr>
            <p:ph type="ftr" sz="quarter" idx="11"/>
          </p:nvPr>
        </p:nvSpPr>
        <p:spPr>
          <a:xfrm>
            <a:off x="5384800" y="8475134"/>
            <a:ext cx="5486400" cy="486833"/>
          </a:xfrm>
        </p:spPr>
        <p:txBody>
          <a:bodyPr/>
          <a:lstStyle/>
          <a:p>
            <a:endParaRPr lang="zh-CN" altLang="en-US"/>
          </a:p>
        </p:txBody>
      </p:sp>
      <p:sp>
        <p:nvSpPr>
          <p:cNvPr id="5" name="灯片编号占位符 4"/>
          <p:cNvSpPr>
            <a:spLocks noGrp="1"/>
          </p:cNvSpPr>
          <p:nvPr>
            <p:ph type="sldNum" sz="quarter" idx="12"/>
          </p:nvPr>
        </p:nvSpPr>
        <p:spPr>
          <a:xfrm>
            <a:off x="11480800" y="8475134"/>
            <a:ext cx="3657600" cy="486833"/>
          </a:xfrm>
        </p:spPr>
        <p:txBody>
          <a:bodyPr/>
          <a:lstStyle/>
          <a:p>
            <a:fld id="{E077DA78-E013-4A8C-AD75-63A150561B10}" type="slidenum">
              <a:rPr lang="zh-CN" altLang="en-US" smtClean="0"/>
            </a:fld>
            <a:endParaRPr lang="zh-CN" alt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7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1117600" y="486834"/>
            <a:ext cx="14020800" cy="1767417"/>
          </a:xfr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a:xfrm>
            <a:off x="1117600" y="8475134"/>
            <a:ext cx="3657600" cy="486833"/>
          </a:xfrm>
        </p:spPr>
        <p:txBody>
          <a:bodyPr/>
          <a:lstStyle/>
          <a:p>
            <a:fld id="{263DB197-84B0-484E-9C0F-88358ECCB797}" type="datetimeFigureOut">
              <a:rPr lang="zh-CN" altLang="en-US" smtClean="0"/>
            </a:fld>
            <a:endParaRPr lang="zh-CN" altLang="en-US"/>
          </a:p>
        </p:txBody>
      </p:sp>
      <p:sp>
        <p:nvSpPr>
          <p:cNvPr id="4" name="页脚占位符 3"/>
          <p:cNvSpPr>
            <a:spLocks noGrp="1"/>
          </p:cNvSpPr>
          <p:nvPr>
            <p:ph type="ftr" sz="quarter" idx="11"/>
          </p:nvPr>
        </p:nvSpPr>
        <p:spPr>
          <a:xfrm>
            <a:off x="5384800" y="8475134"/>
            <a:ext cx="5486400" cy="486833"/>
          </a:xfrm>
        </p:spPr>
        <p:txBody>
          <a:bodyPr/>
          <a:lstStyle/>
          <a:p>
            <a:endParaRPr lang="zh-CN" altLang="en-US"/>
          </a:p>
        </p:txBody>
      </p:sp>
      <p:sp>
        <p:nvSpPr>
          <p:cNvPr id="5" name="灯片编号占位符 4"/>
          <p:cNvSpPr>
            <a:spLocks noGrp="1"/>
          </p:cNvSpPr>
          <p:nvPr>
            <p:ph type="sldNum" sz="quarter" idx="12"/>
          </p:nvPr>
        </p:nvSpPr>
        <p:spPr>
          <a:xfrm>
            <a:off x="11480800" y="8475134"/>
            <a:ext cx="3657600" cy="486833"/>
          </a:xfrm>
        </p:spPr>
        <p:txBody>
          <a:bodyPr/>
          <a:lstStyle/>
          <a:p>
            <a:fld id="{E077DA78-E013-4A8C-AD75-63A150561B10}" type="slidenum">
              <a:rPr lang="zh-CN" altLang="en-US" smtClean="0"/>
            </a:fld>
            <a:endParaRPr lang="zh-CN" alt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8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1117600" y="486834"/>
            <a:ext cx="14020800" cy="1767417"/>
          </a:xfr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a:xfrm>
            <a:off x="1117600" y="8475134"/>
            <a:ext cx="3657600" cy="486833"/>
          </a:xfrm>
        </p:spPr>
        <p:txBody>
          <a:bodyPr/>
          <a:lstStyle/>
          <a:p>
            <a:fld id="{263DB197-84B0-484E-9C0F-88358ECCB797}" type="datetimeFigureOut">
              <a:rPr lang="zh-CN" altLang="en-US" smtClean="0"/>
            </a:fld>
            <a:endParaRPr lang="zh-CN" altLang="en-US"/>
          </a:p>
        </p:txBody>
      </p:sp>
      <p:sp>
        <p:nvSpPr>
          <p:cNvPr id="4" name="页脚占位符 3"/>
          <p:cNvSpPr>
            <a:spLocks noGrp="1"/>
          </p:cNvSpPr>
          <p:nvPr>
            <p:ph type="ftr" sz="quarter" idx="11"/>
          </p:nvPr>
        </p:nvSpPr>
        <p:spPr>
          <a:xfrm>
            <a:off x="5384800" y="8475134"/>
            <a:ext cx="5486400" cy="486833"/>
          </a:xfrm>
        </p:spPr>
        <p:txBody>
          <a:bodyPr/>
          <a:lstStyle/>
          <a:p>
            <a:endParaRPr lang="zh-CN" altLang="en-US"/>
          </a:p>
        </p:txBody>
      </p:sp>
      <p:sp>
        <p:nvSpPr>
          <p:cNvPr id="5" name="灯片编号占位符 4"/>
          <p:cNvSpPr>
            <a:spLocks noGrp="1"/>
          </p:cNvSpPr>
          <p:nvPr>
            <p:ph type="sldNum" sz="quarter" idx="12"/>
          </p:nvPr>
        </p:nvSpPr>
        <p:spPr>
          <a:xfrm>
            <a:off x="11480800" y="8475134"/>
            <a:ext cx="3657600" cy="486833"/>
          </a:xfrm>
        </p:spPr>
        <p:txBody>
          <a:bodyPr/>
          <a:lstStyle/>
          <a:p>
            <a:fld id="{E077DA78-E013-4A8C-AD75-63A150561B10}" type="slidenum">
              <a:rPr lang="zh-CN" altLang="en-US" smtClean="0"/>
            </a:fld>
            <a:endParaRPr lang="zh-CN" alt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9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1117600" y="486834"/>
            <a:ext cx="14020800" cy="1767417"/>
          </a:xfr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a:xfrm>
            <a:off x="1117600" y="8475134"/>
            <a:ext cx="3657600" cy="486833"/>
          </a:xfrm>
        </p:spPr>
        <p:txBody>
          <a:bodyPr/>
          <a:lstStyle/>
          <a:p>
            <a:fld id="{263DB197-84B0-484E-9C0F-88358ECCB797}" type="datetimeFigureOut">
              <a:rPr lang="zh-CN" altLang="en-US" smtClean="0"/>
            </a:fld>
            <a:endParaRPr lang="zh-CN" altLang="en-US"/>
          </a:p>
        </p:txBody>
      </p:sp>
      <p:sp>
        <p:nvSpPr>
          <p:cNvPr id="4" name="页脚占位符 3"/>
          <p:cNvSpPr>
            <a:spLocks noGrp="1"/>
          </p:cNvSpPr>
          <p:nvPr>
            <p:ph type="ftr" sz="quarter" idx="11"/>
          </p:nvPr>
        </p:nvSpPr>
        <p:spPr>
          <a:xfrm>
            <a:off x="5384800" y="8475134"/>
            <a:ext cx="5486400" cy="486833"/>
          </a:xfrm>
        </p:spPr>
        <p:txBody>
          <a:bodyPr/>
          <a:lstStyle/>
          <a:p>
            <a:endParaRPr lang="zh-CN" altLang="en-US"/>
          </a:p>
        </p:txBody>
      </p:sp>
      <p:sp>
        <p:nvSpPr>
          <p:cNvPr id="5" name="灯片编号占位符 4"/>
          <p:cNvSpPr>
            <a:spLocks noGrp="1"/>
          </p:cNvSpPr>
          <p:nvPr>
            <p:ph type="sldNum" sz="quarter" idx="12"/>
          </p:nvPr>
        </p:nvSpPr>
        <p:spPr>
          <a:xfrm>
            <a:off x="11480800" y="8475134"/>
            <a:ext cx="3657600" cy="486833"/>
          </a:xfrm>
        </p:spPr>
        <p:txBody>
          <a:bodyPr/>
          <a:lstStyle/>
          <a:p>
            <a:fld id="{E077DA78-E013-4A8C-AD75-63A150561B10}" type="slidenum">
              <a:rPr lang="zh-CN" altLang="en-US" smtClean="0"/>
            </a:fld>
            <a:endParaRPr lang="zh-CN"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1117600" y="486834"/>
            <a:ext cx="14020800" cy="1767417"/>
          </a:xfr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a:xfrm>
            <a:off x="1117600" y="8475134"/>
            <a:ext cx="3657600" cy="486833"/>
          </a:xfrm>
        </p:spPr>
        <p:txBody>
          <a:bodyPr/>
          <a:lstStyle/>
          <a:p>
            <a:fld id="{263DB197-84B0-484E-9C0F-88358ECCB797}" type="datetimeFigureOut">
              <a:rPr lang="zh-CN" altLang="en-US" smtClean="0"/>
            </a:fld>
            <a:endParaRPr lang="zh-CN" altLang="en-US"/>
          </a:p>
        </p:txBody>
      </p:sp>
      <p:sp>
        <p:nvSpPr>
          <p:cNvPr id="4" name="页脚占位符 3"/>
          <p:cNvSpPr>
            <a:spLocks noGrp="1"/>
          </p:cNvSpPr>
          <p:nvPr>
            <p:ph type="ftr" sz="quarter" idx="11"/>
          </p:nvPr>
        </p:nvSpPr>
        <p:spPr>
          <a:xfrm>
            <a:off x="5384800" y="8475134"/>
            <a:ext cx="5486400" cy="486833"/>
          </a:xfrm>
        </p:spPr>
        <p:txBody>
          <a:bodyPr/>
          <a:lstStyle/>
          <a:p>
            <a:endParaRPr lang="zh-CN" altLang="en-US"/>
          </a:p>
        </p:txBody>
      </p:sp>
      <p:sp>
        <p:nvSpPr>
          <p:cNvPr id="5" name="灯片编号占位符 4"/>
          <p:cNvSpPr>
            <a:spLocks noGrp="1"/>
          </p:cNvSpPr>
          <p:nvPr>
            <p:ph type="sldNum" sz="quarter" idx="12"/>
          </p:nvPr>
        </p:nvSpPr>
        <p:spPr>
          <a:xfrm>
            <a:off x="11480800" y="8475134"/>
            <a:ext cx="3657600" cy="486833"/>
          </a:xfrm>
        </p:spPr>
        <p:txBody>
          <a:bodyPr/>
          <a:lstStyle/>
          <a:p>
            <a:fld id="{E077DA78-E013-4A8C-AD75-63A150561B10}" type="slidenum">
              <a:rPr lang="zh-CN" altLang="en-US" smtClean="0"/>
            </a:fld>
            <a:endParaRPr lang="zh-CN" alt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0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1117600" y="486834"/>
            <a:ext cx="14020800" cy="1767417"/>
          </a:xfr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a:xfrm>
            <a:off x="1117600" y="8475134"/>
            <a:ext cx="3657600" cy="486833"/>
          </a:xfrm>
        </p:spPr>
        <p:txBody>
          <a:bodyPr/>
          <a:lstStyle/>
          <a:p>
            <a:fld id="{263DB197-84B0-484E-9C0F-88358ECCB797}" type="datetimeFigureOut">
              <a:rPr lang="zh-CN" altLang="en-US" smtClean="0"/>
            </a:fld>
            <a:endParaRPr lang="zh-CN" altLang="en-US"/>
          </a:p>
        </p:txBody>
      </p:sp>
      <p:sp>
        <p:nvSpPr>
          <p:cNvPr id="4" name="页脚占位符 3"/>
          <p:cNvSpPr>
            <a:spLocks noGrp="1"/>
          </p:cNvSpPr>
          <p:nvPr>
            <p:ph type="ftr" sz="quarter" idx="11"/>
          </p:nvPr>
        </p:nvSpPr>
        <p:spPr>
          <a:xfrm>
            <a:off x="5384800" y="8475134"/>
            <a:ext cx="5486400" cy="486833"/>
          </a:xfrm>
        </p:spPr>
        <p:txBody>
          <a:bodyPr/>
          <a:lstStyle/>
          <a:p>
            <a:endParaRPr lang="zh-CN" altLang="en-US"/>
          </a:p>
        </p:txBody>
      </p:sp>
      <p:sp>
        <p:nvSpPr>
          <p:cNvPr id="5" name="灯片编号占位符 4"/>
          <p:cNvSpPr>
            <a:spLocks noGrp="1"/>
          </p:cNvSpPr>
          <p:nvPr>
            <p:ph type="sldNum" sz="quarter" idx="12"/>
          </p:nvPr>
        </p:nvSpPr>
        <p:spPr>
          <a:xfrm>
            <a:off x="11480800" y="8475134"/>
            <a:ext cx="3657600" cy="486833"/>
          </a:xfrm>
        </p:spPr>
        <p:txBody>
          <a:bodyPr/>
          <a:lstStyle/>
          <a:p>
            <a:fld id="{E077DA78-E013-4A8C-AD75-63A150561B10}" type="slidenum">
              <a:rPr lang="zh-CN" altLang="en-US" smtClean="0"/>
            </a:fld>
            <a:endParaRPr lang="zh-CN" alt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1117600" y="486834"/>
            <a:ext cx="14020800" cy="1767417"/>
          </a:xfr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a:xfrm>
            <a:off x="1117600" y="8475134"/>
            <a:ext cx="3657600" cy="486833"/>
          </a:xfrm>
        </p:spPr>
        <p:txBody>
          <a:bodyPr/>
          <a:lstStyle/>
          <a:p>
            <a:fld id="{263DB197-84B0-484E-9C0F-88358ECCB797}" type="datetimeFigureOut">
              <a:rPr lang="zh-CN" altLang="en-US" smtClean="0"/>
            </a:fld>
            <a:endParaRPr lang="zh-CN" altLang="en-US"/>
          </a:p>
        </p:txBody>
      </p:sp>
      <p:sp>
        <p:nvSpPr>
          <p:cNvPr id="4" name="页脚占位符 3"/>
          <p:cNvSpPr>
            <a:spLocks noGrp="1"/>
          </p:cNvSpPr>
          <p:nvPr>
            <p:ph type="ftr" sz="quarter" idx="11"/>
          </p:nvPr>
        </p:nvSpPr>
        <p:spPr>
          <a:xfrm>
            <a:off x="5384800" y="8475134"/>
            <a:ext cx="5486400" cy="486833"/>
          </a:xfrm>
        </p:spPr>
        <p:txBody>
          <a:bodyPr/>
          <a:lstStyle/>
          <a:p>
            <a:endParaRPr lang="zh-CN" altLang="en-US"/>
          </a:p>
        </p:txBody>
      </p:sp>
      <p:sp>
        <p:nvSpPr>
          <p:cNvPr id="5" name="灯片编号占位符 4"/>
          <p:cNvSpPr>
            <a:spLocks noGrp="1"/>
          </p:cNvSpPr>
          <p:nvPr>
            <p:ph type="sldNum" sz="quarter" idx="12"/>
          </p:nvPr>
        </p:nvSpPr>
        <p:spPr>
          <a:xfrm>
            <a:off x="11480800" y="8475134"/>
            <a:ext cx="3657600" cy="486833"/>
          </a:xfrm>
        </p:spPr>
        <p:txBody>
          <a:bodyPr/>
          <a:lstStyle/>
          <a:p>
            <a:fld id="{E077DA78-E013-4A8C-AD75-63A150561B10}" type="slidenum">
              <a:rPr lang="zh-CN" altLang="en-US" smtClean="0"/>
            </a:fld>
            <a:endParaRPr lang="zh-CN" alt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1117600" y="486834"/>
            <a:ext cx="14020800" cy="1767417"/>
          </a:xfr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a:xfrm>
            <a:off x="1117600" y="8475134"/>
            <a:ext cx="3657600" cy="486833"/>
          </a:xfrm>
        </p:spPr>
        <p:txBody>
          <a:bodyPr/>
          <a:lstStyle/>
          <a:p>
            <a:fld id="{263DB197-84B0-484E-9C0F-88358ECCB797}" type="datetimeFigureOut">
              <a:rPr lang="zh-CN" altLang="en-US" smtClean="0"/>
            </a:fld>
            <a:endParaRPr lang="zh-CN" altLang="en-US"/>
          </a:p>
        </p:txBody>
      </p:sp>
      <p:sp>
        <p:nvSpPr>
          <p:cNvPr id="4" name="页脚占位符 3"/>
          <p:cNvSpPr>
            <a:spLocks noGrp="1"/>
          </p:cNvSpPr>
          <p:nvPr>
            <p:ph type="ftr" sz="quarter" idx="11"/>
          </p:nvPr>
        </p:nvSpPr>
        <p:spPr>
          <a:xfrm>
            <a:off x="5384800" y="8475134"/>
            <a:ext cx="5486400" cy="486833"/>
          </a:xfrm>
        </p:spPr>
        <p:txBody>
          <a:bodyPr/>
          <a:lstStyle/>
          <a:p>
            <a:endParaRPr lang="zh-CN" altLang="en-US"/>
          </a:p>
        </p:txBody>
      </p:sp>
      <p:sp>
        <p:nvSpPr>
          <p:cNvPr id="5" name="灯片编号占位符 4"/>
          <p:cNvSpPr>
            <a:spLocks noGrp="1"/>
          </p:cNvSpPr>
          <p:nvPr>
            <p:ph type="sldNum" sz="quarter" idx="12"/>
          </p:nvPr>
        </p:nvSpPr>
        <p:spPr>
          <a:xfrm>
            <a:off x="11480800" y="8475134"/>
            <a:ext cx="3657600" cy="486833"/>
          </a:xfrm>
        </p:spPr>
        <p:txBody>
          <a:bodyPr/>
          <a:lstStyle/>
          <a:p>
            <a:fld id="{E077DA78-E013-4A8C-AD75-63A150561B10}" type="slidenum">
              <a:rPr lang="zh-CN" altLang="en-US" smtClean="0"/>
            </a:fld>
            <a:endParaRPr lang="zh-CN" alt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1117600" y="486834"/>
            <a:ext cx="14020800" cy="1767417"/>
          </a:xfr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a:xfrm>
            <a:off x="1117600" y="8475134"/>
            <a:ext cx="3657600" cy="486833"/>
          </a:xfrm>
        </p:spPr>
        <p:txBody>
          <a:bodyPr/>
          <a:lstStyle/>
          <a:p>
            <a:fld id="{263DB197-84B0-484E-9C0F-88358ECCB797}" type="datetimeFigureOut">
              <a:rPr lang="zh-CN" altLang="en-US" smtClean="0"/>
            </a:fld>
            <a:endParaRPr lang="zh-CN" altLang="en-US"/>
          </a:p>
        </p:txBody>
      </p:sp>
      <p:sp>
        <p:nvSpPr>
          <p:cNvPr id="4" name="页脚占位符 3"/>
          <p:cNvSpPr>
            <a:spLocks noGrp="1"/>
          </p:cNvSpPr>
          <p:nvPr>
            <p:ph type="ftr" sz="quarter" idx="11"/>
          </p:nvPr>
        </p:nvSpPr>
        <p:spPr>
          <a:xfrm>
            <a:off x="5384800" y="8475134"/>
            <a:ext cx="5486400" cy="486833"/>
          </a:xfrm>
        </p:spPr>
        <p:txBody>
          <a:bodyPr/>
          <a:lstStyle/>
          <a:p>
            <a:endParaRPr lang="zh-CN" altLang="en-US"/>
          </a:p>
        </p:txBody>
      </p:sp>
      <p:sp>
        <p:nvSpPr>
          <p:cNvPr id="5" name="灯片编号占位符 4"/>
          <p:cNvSpPr>
            <a:spLocks noGrp="1"/>
          </p:cNvSpPr>
          <p:nvPr>
            <p:ph type="sldNum" sz="quarter" idx="12"/>
          </p:nvPr>
        </p:nvSpPr>
        <p:spPr>
          <a:xfrm>
            <a:off x="11480800" y="8475134"/>
            <a:ext cx="3657600" cy="486833"/>
          </a:xfrm>
        </p:spPr>
        <p:txBody>
          <a:bodyPr/>
          <a:lstStyle/>
          <a:p>
            <a:fld id="{E077DA78-E013-4A8C-AD75-63A150561B10}" type="slidenum">
              <a:rPr lang="zh-CN" altLang="en-US" smtClean="0"/>
            </a:fld>
            <a:endParaRPr lang="zh-CN" altLang="en-US"/>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1117600" y="486834"/>
            <a:ext cx="14020800" cy="1767417"/>
          </a:xfr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a:xfrm>
            <a:off x="1117600" y="8475134"/>
            <a:ext cx="3657600" cy="486833"/>
          </a:xfrm>
        </p:spPr>
        <p:txBody>
          <a:bodyPr/>
          <a:lstStyle/>
          <a:p>
            <a:fld id="{263DB197-84B0-484E-9C0F-88358ECCB797}" type="datetimeFigureOut">
              <a:rPr lang="zh-CN" altLang="en-US" smtClean="0"/>
            </a:fld>
            <a:endParaRPr lang="zh-CN" altLang="en-US"/>
          </a:p>
        </p:txBody>
      </p:sp>
      <p:sp>
        <p:nvSpPr>
          <p:cNvPr id="4" name="页脚占位符 3"/>
          <p:cNvSpPr>
            <a:spLocks noGrp="1"/>
          </p:cNvSpPr>
          <p:nvPr>
            <p:ph type="ftr" sz="quarter" idx="11"/>
          </p:nvPr>
        </p:nvSpPr>
        <p:spPr>
          <a:xfrm>
            <a:off x="5384800" y="8475134"/>
            <a:ext cx="5486400" cy="486833"/>
          </a:xfrm>
        </p:spPr>
        <p:txBody>
          <a:bodyPr/>
          <a:lstStyle/>
          <a:p>
            <a:endParaRPr lang="zh-CN" altLang="en-US"/>
          </a:p>
        </p:txBody>
      </p:sp>
      <p:sp>
        <p:nvSpPr>
          <p:cNvPr id="5" name="灯片编号占位符 4"/>
          <p:cNvSpPr>
            <a:spLocks noGrp="1"/>
          </p:cNvSpPr>
          <p:nvPr>
            <p:ph type="sldNum" sz="quarter" idx="12"/>
          </p:nvPr>
        </p:nvSpPr>
        <p:spPr>
          <a:xfrm>
            <a:off x="11480800" y="8475134"/>
            <a:ext cx="3657600" cy="486833"/>
          </a:xfrm>
        </p:spPr>
        <p:txBody>
          <a:bodyPr/>
          <a:lstStyle/>
          <a:p>
            <a:fld id="{E077DA78-E013-4A8C-AD75-63A150561B10}" type="slidenum">
              <a:rPr lang="zh-CN" altLang="en-US" smtClean="0"/>
            </a:fld>
            <a:endParaRPr lang="zh-CN" altLang="en-US"/>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1117600" y="486834"/>
            <a:ext cx="14020800" cy="1767417"/>
          </a:xfr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a:xfrm>
            <a:off x="1117600" y="8475134"/>
            <a:ext cx="3657600" cy="486833"/>
          </a:xfrm>
        </p:spPr>
        <p:txBody>
          <a:bodyPr/>
          <a:lstStyle/>
          <a:p>
            <a:fld id="{263DB197-84B0-484E-9C0F-88358ECCB797}" type="datetimeFigureOut">
              <a:rPr lang="zh-CN" altLang="en-US" smtClean="0"/>
            </a:fld>
            <a:endParaRPr lang="zh-CN" altLang="en-US"/>
          </a:p>
        </p:txBody>
      </p:sp>
      <p:sp>
        <p:nvSpPr>
          <p:cNvPr id="4" name="页脚占位符 3"/>
          <p:cNvSpPr>
            <a:spLocks noGrp="1"/>
          </p:cNvSpPr>
          <p:nvPr>
            <p:ph type="ftr" sz="quarter" idx="11"/>
          </p:nvPr>
        </p:nvSpPr>
        <p:spPr>
          <a:xfrm>
            <a:off x="5384800" y="8475134"/>
            <a:ext cx="5486400" cy="486833"/>
          </a:xfrm>
        </p:spPr>
        <p:txBody>
          <a:bodyPr/>
          <a:lstStyle/>
          <a:p>
            <a:endParaRPr lang="zh-CN" altLang="en-US"/>
          </a:p>
        </p:txBody>
      </p:sp>
      <p:sp>
        <p:nvSpPr>
          <p:cNvPr id="5" name="灯片编号占位符 4"/>
          <p:cNvSpPr>
            <a:spLocks noGrp="1"/>
          </p:cNvSpPr>
          <p:nvPr>
            <p:ph type="sldNum" sz="quarter" idx="12"/>
          </p:nvPr>
        </p:nvSpPr>
        <p:spPr>
          <a:xfrm>
            <a:off x="11480800" y="8475134"/>
            <a:ext cx="3657600" cy="486833"/>
          </a:xfrm>
        </p:spPr>
        <p:txBody>
          <a:bodyPr/>
          <a:lstStyle/>
          <a:p>
            <a:fld id="{E077DA78-E013-4A8C-AD75-63A150561B10}" type="slidenum">
              <a:rPr lang="zh-CN" altLang="en-US" smtClean="0"/>
            </a:fld>
            <a:endParaRPr lang="zh-CN" altLang="en-US"/>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6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1117600" y="486834"/>
            <a:ext cx="14020800" cy="1767417"/>
          </a:xfr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a:xfrm>
            <a:off x="1117600" y="8475134"/>
            <a:ext cx="3657600" cy="486833"/>
          </a:xfrm>
        </p:spPr>
        <p:txBody>
          <a:bodyPr/>
          <a:lstStyle/>
          <a:p>
            <a:fld id="{263DB197-84B0-484E-9C0F-88358ECCB797}" type="datetimeFigureOut">
              <a:rPr lang="zh-CN" altLang="en-US" smtClean="0"/>
            </a:fld>
            <a:endParaRPr lang="zh-CN" altLang="en-US"/>
          </a:p>
        </p:txBody>
      </p:sp>
      <p:sp>
        <p:nvSpPr>
          <p:cNvPr id="4" name="页脚占位符 3"/>
          <p:cNvSpPr>
            <a:spLocks noGrp="1"/>
          </p:cNvSpPr>
          <p:nvPr>
            <p:ph type="ftr" sz="quarter" idx="11"/>
          </p:nvPr>
        </p:nvSpPr>
        <p:spPr>
          <a:xfrm>
            <a:off x="5384800" y="8475134"/>
            <a:ext cx="5486400" cy="486833"/>
          </a:xfrm>
        </p:spPr>
        <p:txBody>
          <a:bodyPr/>
          <a:lstStyle/>
          <a:p>
            <a:endParaRPr lang="zh-CN" altLang="en-US"/>
          </a:p>
        </p:txBody>
      </p:sp>
      <p:sp>
        <p:nvSpPr>
          <p:cNvPr id="5" name="灯片编号占位符 4"/>
          <p:cNvSpPr>
            <a:spLocks noGrp="1"/>
          </p:cNvSpPr>
          <p:nvPr>
            <p:ph type="sldNum" sz="quarter" idx="12"/>
          </p:nvPr>
        </p:nvSpPr>
        <p:spPr>
          <a:xfrm>
            <a:off x="11480800" y="8475134"/>
            <a:ext cx="3657600" cy="486833"/>
          </a:xfrm>
        </p:spPr>
        <p:txBody>
          <a:bodyPr/>
          <a:lstStyle/>
          <a:p>
            <a:fld id="{E077DA78-E013-4A8C-AD75-63A150561B10}" type="slidenum">
              <a:rPr lang="zh-CN" altLang="en-US" smtClean="0"/>
            </a:fld>
            <a:endParaRPr lang="zh-CN" altLang="en-US"/>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7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1117600" y="486834"/>
            <a:ext cx="14020800" cy="1767417"/>
          </a:xfr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a:xfrm>
            <a:off x="1117600" y="8475134"/>
            <a:ext cx="3657600" cy="486833"/>
          </a:xfrm>
        </p:spPr>
        <p:txBody>
          <a:bodyPr/>
          <a:lstStyle/>
          <a:p>
            <a:fld id="{263DB197-84B0-484E-9C0F-88358ECCB797}" type="datetimeFigureOut">
              <a:rPr lang="zh-CN" altLang="en-US" smtClean="0"/>
            </a:fld>
            <a:endParaRPr lang="zh-CN" altLang="en-US"/>
          </a:p>
        </p:txBody>
      </p:sp>
      <p:sp>
        <p:nvSpPr>
          <p:cNvPr id="4" name="页脚占位符 3"/>
          <p:cNvSpPr>
            <a:spLocks noGrp="1"/>
          </p:cNvSpPr>
          <p:nvPr>
            <p:ph type="ftr" sz="quarter" idx="11"/>
          </p:nvPr>
        </p:nvSpPr>
        <p:spPr>
          <a:xfrm>
            <a:off x="5384800" y="8475134"/>
            <a:ext cx="5486400" cy="486833"/>
          </a:xfrm>
        </p:spPr>
        <p:txBody>
          <a:bodyPr/>
          <a:lstStyle/>
          <a:p>
            <a:endParaRPr lang="zh-CN" altLang="en-US"/>
          </a:p>
        </p:txBody>
      </p:sp>
      <p:sp>
        <p:nvSpPr>
          <p:cNvPr id="5" name="灯片编号占位符 4"/>
          <p:cNvSpPr>
            <a:spLocks noGrp="1"/>
          </p:cNvSpPr>
          <p:nvPr>
            <p:ph type="sldNum" sz="quarter" idx="12"/>
          </p:nvPr>
        </p:nvSpPr>
        <p:spPr>
          <a:xfrm>
            <a:off x="11480800" y="8475134"/>
            <a:ext cx="3657600" cy="486833"/>
          </a:xfrm>
        </p:spPr>
        <p:txBody>
          <a:bodyPr/>
          <a:lstStyle/>
          <a:p>
            <a:fld id="{E077DA78-E013-4A8C-AD75-63A150561B10}" type="slidenum">
              <a:rPr lang="zh-CN" altLang="en-US" smtClean="0"/>
            </a:fld>
            <a:endParaRPr lang="zh-CN" altLang="en-US"/>
          </a:p>
        </p:txBody>
      </p:sp>
    </p:spTree>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8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1117600" y="486834"/>
            <a:ext cx="14020800" cy="1767417"/>
          </a:xfr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a:xfrm>
            <a:off x="1117600" y="8475134"/>
            <a:ext cx="3657600" cy="486833"/>
          </a:xfrm>
        </p:spPr>
        <p:txBody>
          <a:bodyPr/>
          <a:lstStyle/>
          <a:p>
            <a:fld id="{263DB197-84B0-484E-9C0F-88358ECCB797}" type="datetimeFigureOut">
              <a:rPr lang="zh-CN" altLang="en-US" smtClean="0"/>
            </a:fld>
            <a:endParaRPr lang="zh-CN" altLang="en-US"/>
          </a:p>
        </p:txBody>
      </p:sp>
      <p:sp>
        <p:nvSpPr>
          <p:cNvPr id="4" name="页脚占位符 3"/>
          <p:cNvSpPr>
            <a:spLocks noGrp="1"/>
          </p:cNvSpPr>
          <p:nvPr>
            <p:ph type="ftr" sz="quarter" idx="11"/>
          </p:nvPr>
        </p:nvSpPr>
        <p:spPr>
          <a:xfrm>
            <a:off x="5384800" y="8475134"/>
            <a:ext cx="5486400" cy="486833"/>
          </a:xfrm>
        </p:spPr>
        <p:txBody>
          <a:bodyPr/>
          <a:lstStyle/>
          <a:p>
            <a:endParaRPr lang="zh-CN" altLang="en-US"/>
          </a:p>
        </p:txBody>
      </p:sp>
      <p:sp>
        <p:nvSpPr>
          <p:cNvPr id="5" name="灯片编号占位符 4"/>
          <p:cNvSpPr>
            <a:spLocks noGrp="1"/>
          </p:cNvSpPr>
          <p:nvPr>
            <p:ph type="sldNum" sz="quarter" idx="12"/>
          </p:nvPr>
        </p:nvSpPr>
        <p:spPr>
          <a:xfrm>
            <a:off x="11480800" y="8475134"/>
            <a:ext cx="3657600" cy="486833"/>
          </a:xfrm>
        </p:spPr>
        <p:txBody>
          <a:bodyPr/>
          <a:lstStyle/>
          <a:p>
            <a:fld id="{E077DA78-E013-4A8C-AD75-63A150561B10}" type="slidenum">
              <a:rPr lang="zh-CN" altLang="en-US" smtClean="0"/>
            </a:fld>
            <a:endParaRPr lang="zh-CN" altLang="en-US"/>
          </a:p>
        </p:txBody>
      </p:sp>
    </p:spTree>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9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1117600" y="486834"/>
            <a:ext cx="14020800" cy="1767417"/>
          </a:xfr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a:xfrm>
            <a:off x="1117600" y="8475134"/>
            <a:ext cx="3657600" cy="486833"/>
          </a:xfrm>
        </p:spPr>
        <p:txBody>
          <a:bodyPr/>
          <a:lstStyle/>
          <a:p>
            <a:fld id="{263DB197-84B0-484E-9C0F-88358ECCB797}" type="datetimeFigureOut">
              <a:rPr lang="zh-CN" altLang="en-US" smtClean="0"/>
            </a:fld>
            <a:endParaRPr lang="zh-CN" altLang="en-US"/>
          </a:p>
        </p:txBody>
      </p:sp>
      <p:sp>
        <p:nvSpPr>
          <p:cNvPr id="4" name="页脚占位符 3"/>
          <p:cNvSpPr>
            <a:spLocks noGrp="1"/>
          </p:cNvSpPr>
          <p:nvPr>
            <p:ph type="ftr" sz="quarter" idx="11"/>
          </p:nvPr>
        </p:nvSpPr>
        <p:spPr>
          <a:xfrm>
            <a:off x="5384800" y="8475134"/>
            <a:ext cx="5486400" cy="486833"/>
          </a:xfrm>
        </p:spPr>
        <p:txBody>
          <a:bodyPr/>
          <a:lstStyle/>
          <a:p>
            <a:endParaRPr lang="zh-CN" altLang="en-US"/>
          </a:p>
        </p:txBody>
      </p:sp>
      <p:sp>
        <p:nvSpPr>
          <p:cNvPr id="5" name="灯片编号占位符 4"/>
          <p:cNvSpPr>
            <a:spLocks noGrp="1"/>
          </p:cNvSpPr>
          <p:nvPr>
            <p:ph type="sldNum" sz="quarter" idx="12"/>
          </p:nvPr>
        </p:nvSpPr>
        <p:spPr>
          <a:xfrm>
            <a:off x="11480800" y="8475134"/>
            <a:ext cx="3657600" cy="486833"/>
          </a:xfrm>
        </p:spPr>
        <p:txBody>
          <a:bodyPr/>
          <a:lstStyle/>
          <a:p>
            <a:fld id="{E077DA78-E013-4A8C-AD75-63A150561B10}" type="slidenum">
              <a:rPr lang="zh-CN" altLang="en-US" smtClean="0"/>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1117600" y="486834"/>
            <a:ext cx="14020800" cy="1767417"/>
          </a:xfr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a:xfrm>
            <a:off x="1117600" y="8475134"/>
            <a:ext cx="3657600" cy="486833"/>
          </a:xfrm>
        </p:spPr>
        <p:txBody>
          <a:bodyPr/>
          <a:lstStyle/>
          <a:p>
            <a:fld id="{263DB197-84B0-484E-9C0F-88358ECCB797}" type="datetimeFigureOut">
              <a:rPr lang="zh-CN" altLang="en-US" smtClean="0"/>
            </a:fld>
            <a:endParaRPr lang="zh-CN" altLang="en-US"/>
          </a:p>
        </p:txBody>
      </p:sp>
      <p:sp>
        <p:nvSpPr>
          <p:cNvPr id="4" name="页脚占位符 3"/>
          <p:cNvSpPr>
            <a:spLocks noGrp="1"/>
          </p:cNvSpPr>
          <p:nvPr>
            <p:ph type="ftr" sz="quarter" idx="11"/>
          </p:nvPr>
        </p:nvSpPr>
        <p:spPr>
          <a:xfrm>
            <a:off x="5384800" y="8475134"/>
            <a:ext cx="5486400" cy="486833"/>
          </a:xfrm>
        </p:spPr>
        <p:txBody>
          <a:bodyPr/>
          <a:lstStyle/>
          <a:p>
            <a:endParaRPr lang="zh-CN" altLang="en-US"/>
          </a:p>
        </p:txBody>
      </p:sp>
      <p:sp>
        <p:nvSpPr>
          <p:cNvPr id="5" name="灯片编号占位符 4"/>
          <p:cNvSpPr>
            <a:spLocks noGrp="1"/>
          </p:cNvSpPr>
          <p:nvPr>
            <p:ph type="sldNum" sz="quarter" idx="12"/>
          </p:nvPr>
        </p:nvSpPr>
        <p:spPr>
          <a:xfrm>
            <a:off x="11480800" y="8475134"/>
            <a:ext cx="3657600" cy="486833"/>
          </a:xfrm>
        </p:spPr>
        <p:txBody>
          <a:bodyPr/>
          <a:lstStyle/>
          <a:p>
            <a:fld id="{E077DA78-E013-4A8C-AD75-63A150561B10}" type="slidenum">
              <a:rPr lang="zh-CN" altLang="en-US" smtClean="0"/>
            </a:fld>
            <a:endParaRPr lang="zh-CN" altLang="en-US"/>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a:xfrm>
            <a:off x="612000" y="6314400"/>
            <a:ext cx="2700000" cy="316800"/>
          </a:xfrm>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a:xfrm>
            <a:off x="4116000" y="6314400"/>
            <a:ext cx="3960000" cy="316800"/>
          </a:xfrm>
        </p:spPr>
        <p:txBody>
          <a:bodyPr/>
          <a:lstStyle/>
          <a:p>
            <a:endParaRPr lang="zh-CN" altLang="en-US"/>
          </a:p>
        </p:txBody>
      </p:sp>
      <p:sp>
        <p:nvSpPr>
          <p:cNvPr id="4" name="灯片编号占位符 3"/>
          <p:cNvSpPr>
            <a:spLocks noGrp="1"/>
          </p:cNvSpPr>
          <p:nvPr>
            <p:ph type="sldNum" sz="quarter" idx="12"/>
            <p:custDataLst>
              <p:tags r:id="rId4"/>
            </p:custDataLst>
          </p:nvPr>
        </p:nvSpPr>
        <p:spPr>
          <a:xfrm>
            <a:off x="8877600" y="6314400"/>
            <a:ext cx="2700000" cy="316800"/>
          </a:xfrm>
        </p:spPr>
        <p:txBody>
          <a:bodyPr/>
          <a:lstStyle/>
          <a:p>
            <a:fld id="{49AE70B2-8BF9-45C0-BB95-33D1B9D3A854}" type="slidenum">
              <a:rPr lang="zh-CN" altLang="en-US" smtClean="0"/>
            </a:fld>
            <a:endParaRPr lang="zh-CN" altLang="en-US"/>
          </a:p>
        </p:txBody>
      </p:sp>
    </p:spTree>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84C03F65-9449-4D0E-A792-36E54CF90CD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F290714-C144-4BC7-AABF-8B31EDBFD34E}" type="slidenum">
              <a:rPr lang="zh-CN" altLang="en-US" smtClean="0"/>
            </a:fld>
            <a:endParaRPr lang="zh-CN" altLang="en-US"/>
          </a:p>
        </p:txBody>
      </p:sp>
    </p:spTree>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99E353C8-CA0C-4054-9248-DBF3B850D193}"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B9EE2CF-EB38-4E50-81E9-161E1D92F950}" type="slidenum">
              <a:rPr lang="zh-CN" altLang="en-US" smtClean="0"/>
            </a:fld>
            <a:endParaRPr lang="zh-CN" altLang="en-US"/>
          </a:p>
        </p:txBody>
      </p:sp>
    </p:spTree>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pic>
        <p:nvPicPr>
          <p:cNvPr id="3" name="图片 2"/>
          <p:cNvPicPr/>
          <p:nvPr/>
        </p:nvPicPr>
        <p:blipFill>
          <a:blip r:embed="rId2">
            <a:alphaModFix amt="20000"/>
          </a:blip>
          <a:stretch>
            <a:fillRect/>
          </a:stretch>
        </p:blipFill>
        <p:spPr>
          <a:xfrm>
            <a:off x="-635" y="0"/>
            <a:ext cx="12192635" cy="6858000"/>
          </a:xfrm>
          <a:prstGeom prst="rect">
            <a:avLst/>
          </a:prstGeom>
        </p:spPr>
      </p:pic>
      <p:sp>
        <p:nvSpPr>
          <p:cNvPr id="10" name="矩形 9"/>
          <p:cNvSpPr/>
          <p:nvPr userDrawn="1"/>
        </p:nvSpPr>
        <p:spPr>
          <a:xfrm>
            <a:off x="0" y="622300"/>
            <a:ext cx="12193270" cy="6235065"/>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个性印章" panose="02010609000101010101" pitchFamily="49" charset="-122"/>
              <a:ea typeface="个性印章" panose="02010609000101010101" pitchFamily="49" charset="-122"/>
            </a:endParaRPr>
          </a:p>
        </p:txBody>
      </p:sp>
    </p:spTree>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60285AF7-A0ED-4EA6-8E7C-325D30A34C8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16F8BBA-2C15-447E-B622-2C30F6A92886}" type="slidenum">
              <a:rPr lang="zh-CN" altLang="en-US" smtClean="0"/>
            </a:fld>
            <a:endParaRPr lang="zh-CN" altLang="en-US"/>
          </a:p>
        </p:txBody>
      </p:sp>
    </p:spTree>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60285AF7-A0ED-4EA6-8E7C-325D30A34C8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16F8BBA-2C15-447E-B622-2C30F6A92886}" type="slidenum">
              <a:rPr lang="zh-CN" altLang="en-US" smtClean="0"/>
            </a:fld>
            <a:endParaRPr lang="zh-CN" altLang="en-US"/>
          </a:p>
        </p:txBody>
      </p:sp>
    </p:spTree>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60285AF7-A0ED-4EA6-8E7C-325D30A34C8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16F8BBA-2C15-447E-B622-2C30F6A92886}" type="slidenum">
              <a:rPr lang="zh-CN" altLang="en-US" smtClean="0"/>
            </a:fld>
            <a:endParaRPr lang="zh-CN" altLang="en-US"/>
          </a:p>
        </p:txBody>
      </p:sp>
    </p:spTree>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60285AF7-A0ED-4EA6-8E7C-325D30A34C8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16F8BBA-2C15-447E-B622-2C30F6A92886}" type="slidenum">
              <a:rPr lang="zh-CN" altLang="en-US" smtClean="0"/>
            </a:fld>
            <a:endParaRPr lang="zh-CN" altLang="en-US"/>
          </a:p>
        </p:txBody>
      </p:sp>
    </p:spTree>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60285AF7-A0ED-4EA6-8E7C-325D30A34C8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16F8BBA-2C15-447E-B622-2C30F6A92886}" type="slidenum">
              <a:rPr lang="zh-CN" altLang="en-US" smtClean="0"/>
            </a:fld>
            <a:endParaRPr lang="zh-CN" altLang="en-US"/>
          </a:p>
        </p:txBody>
      </p:sp>
    </p:spTree>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60285AF7-A0ED-4EA6-8E7C-325D30A34C8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16F8BBA-2C15-447E-B622-2C30F6A92886}" type="slidenum">
              <a:rPr lang="zh-CN" altLang="en-US" smtClean="0"/>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1117600" y="486834"/>
            <a:ext cx="14020800" cy="1767417"/>
          </a:xfr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a:xfrm>
            <a:off x="1117600" y="8475134"/>
            <a:ext cx="3657600" cy="486833"/>
          </a:xfrm>
        </p:spPr>
        <p:txBody>
          <a:bodyPr/>
          <a:lstStyle/>
          <a:p>
            <a:fld id="{263DB197-84B0-484E-9C0F-88358ECCB797}" type="datetimeFigureOut">
              <a:rPr lang="zh-CN" altLang="en-US" smtClean="0"/>
            </a:fld>
            <a:endParaRPr lang="zh-CN" altLang="en-US"/>
          </a:p>
        </p:txBody>
      </p:sp>
      <p:sp>
        <p:nvSpPr>
          <p:cNvPr id="4" name="页脚占位符 3"/>
          <p:cNvSpPr>
            <a:spLocks noGrp="1"/>
          </p:cNvSpPr>
          <p:nvPr>
            <p:ph type="ftr" sz="quarter" idx="11"/>
          </p:nvPr>
        </p:nvSpPr>
        <p:spPr>
          <a:xfrm>
            <a:off x="5384800" y="8475134"/>
            <a:ext cx="5486400" cy="486833"/>
          </a:xfrm>
        </p:spPr>
        <p:txBody>
          <a:bodyPr/>
          <a:lstStyle/>
          <a:p>
            <a:endParaRPr lang="zh-CN" altLang="en-US"/>
          </a:p>
        </p:txBody>
      </p:sp>
      <p:sp>
        <p:nvSpPr>
          <p:cNvPr id="5" name="灯片编号占位符 4"/>
          <p:cNvSpPr>
            <a:spLocks noGrp="1"/>
          </p:cNvSpPr>
          <p:nvPr>
            <p:ph type="sldNum" sz="quarter" idx="12"/>
          </p:nvPr>
        </p:nvSpPr>
        <p:spPr>
          <a:xfrm>
            <a:off x="11480800" y="8475134"/>
            <a:ext cx="3657600" cy="486833"/>
          </a:xfrm>
        </p:spPr>
        <p:txBody>
          <a:bodyPr/>
          <a:lstStyle/>
          <a:p>
            <a:fld id="{E077DA78-E013-4A8C-AD75-63A150561B10}" type="slidenum">
              <a:rPr lang="zh-CN" altLang="en-US" smtClean="0"/>
            </a:fld>
            <a:endParaRPr lang="zh-CN" altLang="en-US"/>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0285AF7-A0ED-4EA6-8E7C-325D30A34C8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16F8BBA-2C15-447E-B622-2C30F6A92886}" type="slidenum">
              <a:rPr lang="zh-CN" altLang="en-US" smtClean="0"/>
            </a:fld>
            <a:endParaRPr lang="zh-CN" altLang="en-US"/>
          </a:p>
        </p:txBody>
      </p:sp>
    </p:spTree>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60285AF7-A0ED-4EA6-8E7C-325D30A34C8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16F8BBA-2C15-447E-B622-2C30F6A92886}" type="slidenum">
              <a:rPr lang="zh-CN" altLang="en-US" smtClean="0"/>
            </a:fld>
            <a:endParaRPr lang="zh-CN" altLang="en-US"/>
          </a:p>
        </p:txBody>
      </p:sp>
    </p:spTree>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60285AF7-A0ED-4EA6-8E7C-325D30A34C8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16F8BBA-2C15-447E-B622-2C30F6A92886}" type="slidenum">
              <a:rPr lang="zh-CN" altLang="en-US" smtClean="0"/>
            </a:fld>
            <a:endParaRPr lang="zh-CN" altLang="en-US"/>
          </a:p>
        </p:txBody>
      </p:sp>
    </p:spTree>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60285AF7-A0ED-4EA6-8E7C-325D30A34C8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16F8BBA-2C15-447E-B622-2C30F6A92886}" type="slidenum">
              <a:rPr lang="zh-CN" altLang="en-US" smtClean="0"/>
            </a:fld>
            <a:endParaRPr lang="zh-CN" altLang="en-US"/>
          </a:p>
        </p:txBody>
      </p:sp>
    </p:spTree>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60285AF7-A0ED-4EA6-8E7C-325D30A34C8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16F8BBA-2C15-447E-B622-2C30F6A92886}" type="slidenum">
              <a:rPr lang="zh-CN" altLang="en-US" smtClean="0"/>
            </a:fld>
            <a:endParaRPr lang="zh-CN" altLang="en-US"/>
          </a:p>
        </p:txBody>
      </p:sp>
    </p:spTree>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2_标题幻灯片">
    <p:spTree>
      <p:nvGrpSpPr>
        <p:cNvPr id="1" name=""/>
        <p:cNvGrpSpPr/>
        <p:nvPr/>
      </p:nvGrpSpPr>
      <p:grpSpPr>
        <a:xfrm>
          <a:off x="0" y="0"/>
          <a:ext cx="0" cy="0"/>
          <a:chOff x="0" y="0"/>
          <a:chExt cx="0" cy="0"/>
        </a:xfrm>
      </p:grpSpPr>
      <p:sp>
        <p:nvSpPr>
          <p:cNvPr id="12" name="图片占位符 3"/>
          <p:cNvSpPr>
            <a:spLocks noGrp="1"/>
          </p:cNvSpPr>
          <p:nvPr>
            <p:ph type="pic" sz="quarter" idx="10"/>
          </p:nvPr>
        </p:nvSpPr>
        <p:spPr>
          <a:xfrm>
            <a:off x="819547" y="1823243"/>
            <a:ext cx="4453840" cy="3174206"/>
          </a:xfrm>
          <a:prstGeom prst="rect">
            <a:avLst/>
          </a:prstGeom>
        </p:spPr>
        <p:txBody>
          <a:bodyPr/>
          <a:lstStyle/>
          <a:p>
            <a:endParaRPr lang="zh-CN" altLang="en-US"/>
          </a:p>
        </p:txBody>
      </p:sp>
    </p:spTree>
  </p:cSld>
  <p:clrMapOvr>
    <a:masterClrMapping/>
  </p:clrMapOvr>
  <p:transition spd="slow">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cSld name="1_标题和内容">
    <p:spTree>
      <p:nvGrpSpPr>
        <p:cNvPr id="1" name=""/>
        <p:cNvGrpSpPr/>
        <p:nvPr/>
      </p:nvGrpSpPr>
      <p:grpSpPr>
        <a:xfrm>
          <a:off x="0" y="0"/>
          <a:ext cx="0" cy="0"/>
          <a:chOff x="0" y="0"/>
          <a:chExt cx="0" cy="0"/>
        </a:xfrm>
      </p:grpSpPr>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1117600" y="486834"/>
            <a:ext cx="14020800" cy="1767417"/>
          </a:xfr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a:xfrm>
            <a:off x="1117600" y="8475134"/>
            <a:ext cx="3657600" cy="486833"/>
          </a:xfrm>
        </p:spPr>
        <p:txBody>
          <a:bodyPr/>
          <a:lstStyle/>
          <a:p>
            <a:fld id="{263DB197-84B0-484E-9C0F-88358ECCB797}" type="datetimeFigureOut">
              <a:rPr lang="zh-CN" altLang="en-US" smtClean="0"/>
            </a:fld>
            <a:endParaRPr lang="zh-CN" altLang="en-US"/>
          </a:p>
        </p:txBody>
      </p:sp>
      <p:sp>
        <p:nvSpPr>
          <p:cNvPr id="4" name="页脚占位符 3"/>
          <p:cNvSpPr>
            <a:spLocks noGrp="1"/>
          </p:cNvSpPr>
          <p:nvPr>
            <p:ph type="ftr" sz="quarter" idx="11"/>
          </p:nvPr>
        </p:nvSpPr>
        <p:spPr>
          <a:xfrm>
            <a:off x="5384800" y="8475134"/>
            <a:ext cx="5486400" cy="486833"/>
          </a:xfrm>
        </p:spPr>
        <p:txBody>
          <a:bodyPr/>
          <a:lstStyle/>
          <a:p>
            <a:endParaRPr lang="zh-CN" altLang="en-US"/>
          </a:p>
        </p:txBody>
      </p:sp>
      <p:sp>
        <p:nvSpPr>
          <p:cNvPr id="5" name="灯片编号占位符 4"/>
          <p:cNvSpPr>
            <a:spLocks noGrp="1"/>
          </p:cNvSpPr>
          <p:nvPr>
            <p:ph type="sldNum" sz="quarter" idx="12"/>
          </p:nvPr>
        </p:nvSpPr>
        <p:spPr>
          <a:xfrm>
            <a:off x="11480800" y="8475134"/>
            <a:ext cx="3657600" cy="486833"/>
          </a:xfrm>
        </p:spPr>
        <p:txBody>
          <a:bodyPr/>
          <a:lstStyle/>
          <a:p>
            <a:fld id="{E077DA78-E013-4A8C-AD75-63A150561B10}" type="slidenum">
              <a:rPr lang="zh-CN" altLang="en-US" smtClean="0"/>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1117600" y="486834"/>
            <a:ext cx="14020800" cy="1767417"/>
          </a:xfr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a:xfrm>
            <a:off x="1117600" y="8475134"/>
            <a:ext cx="3657600" cy="486833"/>
          </a:xfrm>
        </p:spPr>
        <p:txBody>
          <a:bodyPr/>
          <a:lstStyle/>
          <a:p>
            <a:fld id="{263DB197-84B0-484E-9C0F-88358ECCB797}" type="datetimeFigureOut">
              <a:rPr lang="zh-CN" altLang="en-US" smtClean="0"/>
            </a:fld>
            <a:endParaRPr lang="zh-CN" altLang="en-US"/>
          </a:p>
        </p:txBody>
      </p:sp>
      <p:sp>
        <p:nvSpPr>
          <p:cNvPr id="4" name="页脚占位符 3"/>
          <p:cNvSpPr>
            <a:spLocks noGrp="1"/>
          </p:cNvSpPr>
          <p:nvPr>
            <p:ph type="ftr" sz="quarter" idx="11"/>
          </p:nvPr>
        </p:nvSpPr>
        <p:spPr>
          <a:xfrm>
            <a:off x="5384800" y="8475134"/>
            <a:ext cx="5486400" cy="486833"/>
          </a:xfrm>
        </p:spPr>
        <p:txBody>
          <a:bodyPr/>
          <a:lstStyle/>
          <a:p>
            <a:endParaRPr lang="zh-CN" altLang="en-US"/>
          </a:p>
        </p:txBody>
      </p:sp>
      <p:sp>
        <p:nvSpPr>
          <p:cNvPr id="5" name="灯片编号占位符 4"/>
          <p:cNvSpPr>
            <a:spLocks noGrp="1"/>
          </p:cNvSpPr>
          <p:nvPr>
            <p:ph type="sldNum" sz="quarter" idx="12"/>
          </p:nvPr>
        </p:nvSpPr>
        <p:spPr>
          <a:xfrm>
            <a:off x="11480800" y="8475134"/>
            <a:ext cx="3657600" cy="486833"/>
          </a:xfrm>
        </p:spPr>
        <p:txBody>
          <a:bodyPr/>
          <a:lstStyle/>
          <a:p>
            <a:fld id="{E077DA78-E013-4A8C-AD75-63A150561B10}" type="slidenum">
              <a:rPr lang="zh-CN" altLang="en-US" smtClean="0"/>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1117600" y="486834"/>
            <a:ext cx="14020800" cy="1767417"/>
          </a:xfr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a:xfrm>
            <a:off x="1117600" y="8475134"/>
            <a:ext cx="3657600" cy="486833"/>
          </a:xfrm>
        </p:spPr>
        <p:txBody>
          <a:bodyPr/>
          <a:lstStyle/>
          <a:p>
            <a:fld id="{263DB197-84B0-484E-9C0F-88358ECCB797}" type="datetimeFigureOut">
              <a:rPr lang="zh-CN" altLang="en-US" smtClean="0"/>
            </a:fld>
            <a:endParaRPr lang="zh-CN" altLang="en-US"/>
          </a:p>
        </p:txBody>
      </p:sp>
      <p:sp>
        <p:nvSpPr>
          <p:cNvPr id="4" name="页脚占位符 3"/>
          <p:cNvSpPr>
            <a:spLocks noGrp="1"/>
          </p:cNvSpPr>
          <p:nvPr>
            <p:ph type="ftr" sz="quarter" idx="11"/>
          </p:nvPr>
        </p:nvSpPr>
        <p:spPr>
          <a:xfrm>
            <a:off x="5384800" y="8475134"/>
            <a:ext cx="5486400" cy="486833"/>
          </a:xfrm>
        </p:spPr>
        <p:txBody>
          <a:bodyPr/>
          <a:lstStyle/>
          <a:p>
            <a:endParaRPr lang="zh-CN" altLang="en-US"/>
          </a:p>
        </p:txBody>
      </p:sp>
      <p:sp>
        <p:nvSpPr>
          <p:cNvPr id="5" name="灯片编号占位符 4"/>
          <p:cNvSpPr>
            <a:spLocks noGrp="1"/>
          </p:cNvSpPr>
          <p:nvPr>
            <p:ph type="sldNum" sz="quarter" idx="12"/>
          </p:nvPr>
        </p:nvSpPr>
        <p:spPr>
          <a:xfrm>
            <a:off x="11480800" y="8475134"/>
            <a:ext cx="3657600" cy="486833"/>
          </a:xfrm>
        </p:spPr>
        <p:txBody>
          <a:bodyPr/>
          <a:lstStyle/>
          <a:p>
            <a:fld id="{E077DA78-E013-4A8C-AD75-63A150561B10}" type="slidenum">
              <a:rPr lang="zh-CN" altLang="en-US" smtClean="0"/>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1117600" y="486834"/>
            <a:ext cx="14020800" cy="1767417"/>
          </a:xfr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a:xfrm>
            <a:off x="1117600" y="8475134"/>
            <a:ext cx="3657600" cy="486833"/>
          </a:xfrm>
        </p:spPr>
        <p:txBody>
          <a:bodyPr/>
          <a:lstStyle/>
          <a:p>
            <a:fld id="{263DB197-84B0-484E-9C0F-88358ECCB797}" type="datetimeFigureOut">
              <a:rPr lang="zh-CN" altLang="en-US" smtClean="0"/>
            </a:fld>
            <a:endParaRPr lang="zh-CN" altLang="en-US"/>
          </a:p>
        </p:txBody>
      </p:sp>
      <p:sp>
        <p:nvSpPr>
          <p:cNvPr id="4" name="页脚占位符 3"/>
          <p:cNvSpPr>
            <a:spLocks noGrp="1"/>
          </p:cNvSpPr>
          <p:nvPr>
            <p:ph type="ftr" sz="quarter" idx="11"/>
          </p:nvPr>
        </p:nvSpPr>
        <p:spPr>
          <a:xfrm>
            <a:off x="5384800" y="8475134"/>
            <a:ext cx="5486400" cy="486833"/>
          </a:xfrm>
        </p:spPr>
        <p:txBody>
          <a:bodyPr/>
          <a:lstStyle/>
          <a:p>
            <a:endParaRPr lang="zh-CN" altLang="en-US"/>
          </a:p>
        </p:txBody>
      </p:sp>
      <p:sp>
        <p:nvSpPr>
          <p:cNvPr id="5" name="灯片编号占位符 4"/>
          <p:cNvSpPr>
            <a:spLocks noGrp="1"/>
          </p:cNvSpPr>
          <p:nvPr>
            <p:ph type="sldNum" sz="quarter" idx="12"/>
          </p:nvPr>
        </p:nvSpPr>
        <p:spPr>
          <a:xfrm>
            <a:off x="11480800" y="8475134"/>
            <a:ext cx="3657600" cy="486833"/>
          </a:xfrm>
        </p:spPr>
        <p:txBody>
          <a:bodyPr/>
          <a:lstStyle/>
          <a:p>
            <a:fld id="{E077DA78-E013-4A8C-AD75-63A150561B10}" type="slidenum">
              <a:rPr lang="zh-CN" altLang="en-US" smtClean="0"/>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1117600" y="486834"/>
            <a:ext cx="14020800" cy="1767417"/>
          </a:xfr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a:xfrm>
            <a:off x="1117600" y="8475134"/>
            <a:ext cx="3657600" cy="486833"/>
          </a:xfrm>
        </p:spPr>
        <p:txBody>
          <a:bodyPr/>
          <a:lstStyle/>
          <a:p>
            <a:fld id="{263DB197-84B0-484E-9C0F-88358ECCB797}" type="datetimeFigureOut">
              <a:rPr lang="zh-CN" altLang="en-US" smtClean="0"/>
            </a:fld>
            <a:endParaRPr lang="zh-CN" altLang="en-US"/>
          </a:p>
        </p:txBody>
      </p:sp>
      <p:sp>
        <p:nvSpPr>
          <p:cNvPr id="4" name="页脚占位符 3"/>
          <p:cNvSpPr>
            <a:spLocks noGrp="1"/>
          </p:cNvSpPr>
          <p:nvPr>
            <p:ph type="ftr" sz="quarter" idx="11"/>
          </p:nvPr>
        </p:nvSpPr>
        <p:spPr>
          <a:xfrm>
            <a:off x="5384800" y="8475134"/>
            <a:ext cx="5486400" cy="486833"/>
          </a:xfrm>
        </p:spPr>
        <p:txBody>
          <a:bodyPr/>
          <a:lstStyle/>
          <a:p>
            <a:endParaRPr lang="zh-CN" altLang="en-US"/>
          </a:p>
        </p:txBody>
      </p:sp>
      <p:sp>
        <p:nvSpPr>
          <p:cNvPr id="5" name="灯片编号占位符 4"/>
          <p:cNvSpPr>
            <a:spLocks noGrp="1"/>
          </p:cNvSpPr>
          <p:nvPr>
            <p:ph type="sldNum" sz="quarter" idx="12"/>
          </p:nvPr>
        </p:nvSpPr>
        <p:spPr>
          <a:xfrm>
            <a:off x="11480800" y="8475134"/>
            <a:ext cx="3657600" cy="486833"/>
          </a:xfrm>
        </p:spPr>
        <p:txBody>
          <a:bodyPr/>
          <a:lstStyle/>
          <a:p>
            <a:fld id="{E077DA78-E013-4A8C-AD75-63A150561B10}" type="slidenum">
              <a:rPr lang="zh-CN" altLang="en-US" smtClean="0"/>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8" Type="http://schemas.openxmlformats.org/officeDocument/2006/relationships/theme" Target="../theme/theme1.xml"/><Relationship Id="rId37" Type="http://schemas.openxmlformats.org/officeDocument/2006/relationships/tags" Target="../tags/tag5.xml"/><Relationship Id="rId36" Type="http://schemas.openxmlformats.org/officeDocument/2006/relationships/image" Target="file:///D:\qq&#25991;&#20214;\712321467\Image\C2C\Image2\%7b75232B38-A165-1FB7-499C-2E1C792CACB5%7d.png" TargetMode="External"/><Relationship Id="rId35" Type="http://schemas.openxmlformats.org/officeDocument/2006/relationships/image" Target="../media/image2.png"/><Relationship Id="rId34" Type="http://schemas.openxmlformats.org/officeDocument/2006/relationships/tags" Target="../tags/tag4.xml"/><Relationship Id="rId33" Type="http://schemas.openxmlformats.org/officeDocument/2006/relationships/slideLayout" Target="../slideLayouts/slideLayout33.xml"/><Relationship Id="rId32" Type="http://schemas.openxmlformats.org/officeDocument/2006/relationships/slideLayout" Target="../slideLayouts/slideLayout32.xml"/><Relationship Id="rId31" Type="http://schemas.openxmlformats.org/officeDocument/2006/relationships/slideLayout" Target="../slideLayouts/slideLayout31.xml"/><Relationship Id="rId30" Type="http://schemas.openxmlformats.org/officeDocument/2006/relationships/slideLayout" Target="../slideLayouts/slideLayout30.xml"/><Relationship Id="rId3" Type="http://schemas.openxmlformats.org/officeDocument/2006/relationships/slideLayout" Target="../slideLayouts/slideLayout3.xml"/><Relationship Id="rId29" Type="http://schemas.openxmlformats.org/officeDocument/2006/relationships/slideLayout" Target="../slideLayouts/slideLayout29.xml"/><Relationship Id="rId28" Type="http://schemas.openxmlformats.org/officeDocument/2006/relationships/slideLayout" Target="../slideLayouts/slideLayout28.xml"/><Relationship Id="rId27" Type="http://schemas.openxmlformats.org/officeDocument/2006/relationships/slideLayout" Target="../slideLayouts/slideLayout27.xml"/><Relationship Id="rId26" Type="http://schemas.openxmlformats.org/officeDocument/2006/relationships/slideLayout" Target="../slideLayouts/slideLayout26.xml"/><Relationship Id="rId25" Type="http://schemas.openxmlformats.org/officeDocument/2006/relationships/slideLayout" Target="../slideLayouts/slideLayout25.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0" Type="http://schemas.openxmlformats.org/officeDocument/2006/relationships/slideLayout" Target="../slideLayouts/slideLayout20.xml"/><Relationship Id="rId2" Type="http://schemas.openxmlformats.org/officeDocument/2006/relationships/slideLayout" Target="../slideLayouts/slideLayout2.xml"/><Relationship Id="rId19" Type="http://schemas.openxmlformats.org/officeDocument/2006/relationships/slideLayout" Target="../slideLayouts/slideLayout19.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42.xml"/><Relationship Id="rId8" Type="http://schemas.openxmlformats.org/officeDocument/2006/relationships/slideLayout" Target="../slideLayouts/slideLayout41.xml"/><Relationship Id="rId7" Type="http://schemas.openxmlformats.org/officeDocument/2006/relationships/slideLayout" Target="../slideLayouts/slideLayout40.xml"/><Relationship Id="rId6" Type="http://schemas.openxmlformats.org/officeDocument/2006/relationships/slideLayout" Target="../slideLayouts/slideLayout39.xml"/><Relationship Id="rId5" Type="http://schemas.openxmlformats.org/officeDocument/2006/relationships/slideLayout" Target="../slideLayouts/slideLayout38.xml"/><Relationship Id="rId4" Type="http://schemas.openxmlformats.org/officeDocument/2006/relationships/slideLayout" Target="../slideLayouts/slideLayout37.xml"/><Relationship Id="rId3" Type="http://schemas.openxmlformats.org/officeDocument/2006/relationships/slideLayout" Target="../slideLayouts/slideLayout36.xml"/><Relationship Id="rId2" Type="http://schemas.openxmlformats.org/officeDocument/2006/relationships/slideLayout" Target="../slideLayouts/slideLayout35.xml"/><Relationship Id="rId16" Type="http://schemas.openxmlformats.org/officeDocument/2006/relationships/theme" Target="../theme/theme2.xml"/><Relationship Id="rId15" Type="http://schemas.openxmlformats.org/officeDocument/2006/relationships/image" Target="file:///D:\qq&#25991;&#20214;\712321467\Image\C2C\Image2\%7b75232B38-A165-1FB7-499C-2E1C792CACB5%7d.png" TargetMode="External"/><Relationship Id="rId14" Type="http://schemas.openxmlformats.org/officeDocument/2006/relationships/image" Target="../media/image2.png"/><Relationship Id="rId13" Type="http://schemas.openxmlformats.org/officeDocument/2006/relationships/slideLayout" Target="../slideLayouts/slideLayout46.xml"/><Relationship Id="rId12" Type="http://schemas.openxmlformats.org/officeDocument/2006/relationships/slideLayout" Target="../slideLayouts/slideLayout45.xml"/><Relationship Id="rId11" Type="http://schemas.openxmlformats.org/officeDocument/2006/relationships/slideLayout" Target="../slideLayouts/slideLayout44.xml"/><Relationship Id="rId10" Type="http://schemas.openxmlformats.org/officeDocument/2006/relationships/slideLayout" Target="../slideLayouts/slideLayout43.xml"/><Relationship Id="rId1"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7" name="文本框 6"/>
          <p:cNvSpPr txBox="1"/>
          <p:nvPr userDrawn="1">
            <p:custDataLst>
              <p:tags r:id="rId34"/>
            </p:custDataLst>
          </p:nvPr>
        </p:nvSpPr>
        <p:spPr>
          <a:xfrm>
            <a:off x="635" y="1"/>
            <a:ext cx="12191365" cy="512897"/>
          </a:xfrm>
          <a:prstGeom prst="rect">
            <a:avLst/>
          </a:prstGeom>
          <a:solidFill>
            <a:srgbClr val="002060"/>
          </a:solidFill>
        </p:spPr>
        <p:txBody>
          <a:bodyPr wrap="square" rtlCol="0">
            <a:spAutoFit/>
          </a:bodyPr>
          <a:lstStyle/>
          <a:p>
            <a:pPr lvl="0" algn="ctr">
              <a:buClrTx/>
              <a:buSzTx/>
              <a:buFontTx/>
            </a:pPr>
            <a:endParaRPr lang="zh-CN" altLang="en-US" sz="2735">
              <a:solidFill>
                <a:schemeClr val="bg1"/>
              </a:solidFill>
              <a:latin typeface="黑体" panose="02010609060101010101" pitchFamily="49" charset="-122"/>
              <a:ea typeface="黑体" panose="02010609060101010101" pitchFamily="49" charset="-122"/>
              <a:sym typeface="+mn-ea"/>
            </a:endParaRPr>
          </a:p>
        </p:txBody>
      </p:sp>
      <p:pic>
        <p:nvPicPr>
          <p:cNvPr id="8" name="图片 1073743875" descr="学科网 zxxk.com"/>
          <p:cNvPicPr>
            <a:picLocks noChangeAspect="1"/>
          </p:cNvPicPr>
          <p:nvPr/>
        </p:nvPicPr>
        <p:blipFill>
          <a:blip r:embed="rId35" r:link="rId36"/>
          <a:stretch>
            <a:fillRect/>
          </a:stretch>
        </p:blipFill>
        <p:spPr>
          <a:xfrm>
            <a:off x="838200" y="365125"/>
            <a:ext cx="9525" cy="9525"/>
          </a:xfrm>
          <a:prstGeom prst="rect">
            <a:avLst/>
          </a:prstGeom>
          <a:noFill/>
          <a:ln>
            <a:noFill/>
            <a:miter lim="800000"/>
            <a:headEnd/>
            <a:tailEnd/>
          </a:ln>
        </p:spPr>
      </p:pic>
    </p:spTree>
    <p:custDataLst>
      <p:tags r:id="rId3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Lst>
  <p:transition/>
  <p:txStyles>
    <p:titleStyle>
      <a:lvl1pPr algn="l" defTabSz="914400" rtl="0" eaLnBrk="1" fontAlgn="auto" latinLnBrk="0" hangingPunct="1">
        <a:lnSpc>
          <a:spcPct val="100000"/>
        </a:lnSpc>
        <a:spcBef>
          <a:spcPct val="0"/>
        </a:spcBef>
        <a:buNone/>
        <a:defRPr sz="3600" b="1" u="none" strike="noStrike" kern="1200" cap="none" spc="4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ct val="0"/>
        </a:spcBef>
        <a:spcAft>
          <a:spcPts val="1335"/>
        </a:spcAft>
        <a:buFont typeface="Arial" panose="020B0604020202020204" pitchFamily="34" charset="0"/>
        <a:buChar char="●"/>
        <a:defRPr sz="1800" u="none" strike="noStrike" kern="1200" cap="none" spc="20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ct val="0"/>
        </a:spcBef>
        <a:spcAft>
          <a:spcPts val="800"/>
        </a:spcAft>
        <a:buFont typeface="Arial" panose="020B0604020202020204" pitchFamily="34" charset="0"/>
        <a:buChar char="●"/>
        <a:tabLst>
          <a:tab pos="1609090" algn=""/>
        </a:tabLst>
        <a:defRPr sz="1600" u="none" strike="noStrike" kern="1200" cap="none" spc="20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ct val="0"/>
        </a:spcBef>
        <a:spcAft>
          <a:spcPts val="800"/>
        </a:spcAft>
        <a:buFont typeface="Arial" panose="020B0604020202020204" pitchFamily="34" charset="0"/>
        <a:buChar char="●"/>
        <a:defRPr sz="1600" u="none" strike="noStrike" kern="1200" cap="none" spc="20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ct val="0"/>
        </a:spcBef>
        <a:spcAft>
          <a:spcPts val="400"/>
        </a:spcAft>
        <a:buFont typeface="Wingdings" panose="05000000000000000000" charset="0"/>
        <a:buChar char=""/>
        <a:defRPr sz="1400" u="none" strike="noStrike" kern="1200" cap="none" spc="20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ct val="0"/>
        </a:spcBef>
        <a:spcAft>
          <a:spcPts val="400"/>
        </a:spcAft>
        <a:buFont typeface="Arial" panose="020B0604020202020204" pitchFamily="34" charset="0"/>
        <a:buChar char="•"/>
        <a:defRPr sz="1400" u="none" strike="noStrike" kern="1200" cap="none" spc="20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285AF7-A0ED-4EA6-8E7C-325D30A34C8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F8BBA-2C15-447E-B622-2C30F6A92886}" type="slidenum">
              <a:rPr lang="zh-CN" altLang="en-US" smtClean="0"/>
            </a:fld>
            <a:endParaRPr lang="zh-CN" altLang="en-US"/>
          </a:p>
        </p:txBody>
      </p:sp>
      <p:pic>
        <p:nvPicPr>
          <p:cNvPr id="7" name="图片 1073743875" descr="学科网 zxxk.com"/>
          <p:cNvPicPr>
            <a:picLocks noChangeAspect="1"/>
          </p:cNvPicPr>
          <p:nvPr/>
        </p:nvPicPr>
        <p:blipFill>
          <a:blip r:embed="rId14" r:link="rId15"/>
          <a:stretch>
            <a:fillRect/>
          </a:stretch>
        </p:blipFill>
        <p:spPr>
          <a:xfrm>
            <a:off x="838200" y="365125"/>
            <a:ext cx="9525" cy="9525"/>
          </a:xfrm>
          <a:prstGeom prst="rect">
            <a:avLst/>
          </a:prstGeom>
          <a:noFill/>
          <a:ln>
            <a:noFill/>
            <a:miter lim="800000"/>
            <a:headEnd/>
            <a:tailEnd/>
          </a:ln>
        </p:spPr>
      </p:pic>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tags" Target="../tags/tag7.xml"/><Relationship Id="rId1" Type="http://schemas.openxmlformats.org/officeDocument/2006/relationships/tags" Target="../tags/tag6.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46.xml"/><Relationship Id="rId2" Type="http://schemas.openxmlformats.org/officeDocument/2006/relationships/tags" Target="../tags/tag15.xml"/><Relationship Id="rId1" Type="http://schemas.openxmlformats.org/officeDocument/2006/relationships/tags" Target="../tags/tag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46.xml"/><Relationship Id="rId2" Type="http://schemas.openxmlformats.org/officeDocument/2006/relationships/tags" Target="../tags/tag17.xml"/><Relationship Id="rId1" Type="http://schemas.openxmlformats.org/officeDocument/2006/relationships/tags" Target="../tags/tag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46.xml"/><Relationship Id="rId2" Type="http://schemas.openxmlformats.org/officeDocument/2006/relationships/tags" Target="../tags/tag19.xml"/><Relationship Id="rId1" Type="http://schemas.openxmlformats.org/officeDocument/2006/relationships/tags" Target="../tags/tag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46.xml"/><Relationship Id="rId2" Type="http://schemas.openxmlformats.org/officeDocument/2006/relationships/tags" Target="../tags/tag21.xml"/><Relationship Id="rId1" Type="http://schemas.openxmlformats.org/officeDocument/2006/relationships/tags" Target="../tags/tag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46.xml"/><Relationship Id="rId2" Type="http://schemas.openxmlformats.org/officeDocument/2006/relationships/tags" Target="../tags/tag23.xml"/><Relationship Id="rId1" Type="http://schemas.openxmlformats.org/officeDocument/2006/relationships/tags" Target="../tags/tag2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46.xml"/><Relationship Id="rId2" Type="http://schemas.openxmlformats.org/officeDocument/2006/relationships/tags" Target="../tags/tag25.xml"/><Relationship Id="rId1" Type="http://schemas.openxmlformats.org/officeDocument/2006/relationships/tags" Target="../tags/tag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46.xml"/><Relationship Id="rId2" Type="http://schemas.openxmlformats.org/officeDocument/2006/relationships/tags" Target="../tags/tag27.xml"/><Relationship Id="rId1" Type="http://schemas.openxmlformats.org/officeDocument/2006/relationships/tags" Target="../tags/tag26.xml"/></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34.xml"/><Relationship Id="rId3" Type="http://schemas.openxmlformats.org/officeDocument/2006/relationships/image" Target="../media/image3.png"/><Relationship Id="rId2" Type="http://schemas.openxmlformats.org/officeDocument/2006/relationships/tags" Target="../tags/tag9.xml"/><Relationship Id="rId1" Type="http://schemas.openxmlformats.org/officeDocument/2006/relationships/tags" Target="../tags/tag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46.xml"/><Relationship Id="rId2" Type="http://schemas.openxmlformats.org/officeDocument/2006/relationships/tags" Target="../tags/tag29.xml"/><Relationship Id="rId1" Type="http://schemas.openxmlformats.org/officeDocument/2006/relationships/tags" Target="../tags/tag2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46.xml"/><Relationship Id="rId2" Type="http://schemas.openxmlformats.org/officeDocument/2006/relationships/tags" Target="../tags/tag31.xml"/><Relationship Id="rId1" Type="http://schemas.openxmlformats.org/officeDocument/2006/relationships/tags" Target="../tags/tag3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46.xml"/><Relationship Id="rId2" Type="http://schemas.openxmlformats.org/officeDocument/2006/relationships/tags" Target="../tags/tag33.xml"/><Relationship Id="rId1" Type="http://schemas.openxmlformats.org/officeDocument/2006/relationships/tags" Target="../tags/tag3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46.xml"/><Relationship Id="rId2" Type="http://schemas.openxmlformats.org/officeDocument/2006/relationships/tags" Target="../tags/tag35.xml"/><Relationship Id="rId1" Type="http://schemas.openxmlformats.org/officeDocument/2006/relationships/tags" Target="../tags/tag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1.xml.rels><?xml version="1.0" encoding="UTF-8" standalone="yes"?>
<Relationships xmlns="http://schemas.openxmlformats.org/package/2006/relationships"><Relationship Id="rId3" Type="http://schemas.openxmlformats.org/officeDocument/2006/relationships/slideLayout" Target="../slideLayouts/slideLayout46.xml"/><Relationship Id="rId2" Type="http://schemas.openxmlformats.org/officeDocument/2006/relationships/tags" Target="../tags/tag37.xml"/><Relationship Id="rId1" Type="http://schemas.openxmlformats.org/officeDocument/2006/relationships/tags" Target="../tags/tag3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46.xml"/><Relationship Id="rId2" Type="http://schemas.openxmlformats.org/officeDocument/2006/relationships/tags" Target="../tags/tag11.xml"/><Relationship Id="rId1" Type="http://schemas.openxmlformats.org/officeDocument/2006/relationships/tags" Target="../tags/tag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46.xml"/><Relationship Id="rId2" Type="http://schemas.openxmlformats.org/officeDocument/2006/relationships/tags" Target="../tags/tag13.xml"/><Relationship Id="rId1" Type="http://schemas.openxmlformats.org/officeDocument/2006/relationships/tags" Target="../tags/tag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custDataLst>
              <p:tags r:id="rId1"/>
            </p:custDataLst>
          </p:nvPr>
        </p:nvGraphicFramePr>
        <p:xfrm>
          <a:off x="333374" y="605308"/>
          <a:ext cx="11607165" cy="6170745"/>
        </p:xfrm>
        <a:graphic>
          <a:graphicData uri="http://schemas.openxmlformats.org/drawingml/2006/table">
            <a:tbl>
              <a:tblPr firstRow="1" bandRow="1">
                <a:tableStyleId>{5940675A-B579-460E-94D1-54222C63F5DA}</a:tableStyleId>
              </a:tblPr>
              <a:tblGrid>
                <a:gridCol w="741527"/>
                <a:gridCol w="1496295"/>
                <a:gridCol w="9369343"/>
              </a:tblGrid>
              <a:tr h="1108785">
                <a:tc gridSpan="2">
                  <a:txBody>
                    <a:bodyPr wrap="square"/>
                    <a:lstStyle/>
                    <a:p>
                      <a:pPr algn="ctr">
                        <a:buClrTx/>
                        <a:buSzTx/>
                        <a:buFontTx/>
                        <a:buNone/>
                      </a:pPr>
                      <a:r>
                        <a:rPr lang="zh-CN" altLang="en-US" sz="2400" b="1">
                          <a:latin typeface="微软雅黑" panose="020B0503020204020204" charset="-122"/>
                          <a:ea typeface="微软雅黑" panose="020B0503020204020204" charset="-122"/>
                          <a:cs typeface="宋体" panose="02010600030101010101" pitchFamily="2" charset="-122"/>
                        </a:rPr>
                        <a:t>总体特征</a:t>
                      </a:r>
                      <a:endParaRPr lang="zh-CN" altLang="en-US" sz="2400" b="1">
                        <a:latin typeface="微软雅黑" panose="020B0503020204020204" charset="-122"/>
                        <a:ea typeface="微软雅黑" panose="020B0503020204020204"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lumMod val="85000"/>
                      </a:schemeClr>
                    </a:solidFill>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2400" b="1">
                          <a:latin typeface="微软雅黑" panose="020B0503020204020204" charset="-122"/>
                          <a:ea typeface="微软雅黑" panose="020B0503020204020204" charset="-122"/>
                          <a:cs typeface="宋体" panose="02010600030101010101" pitchFamily="2" charset="-122"/>
                        </a:rPr>
                        <a:t>中华文明的起源和早期国家产生</a:t>
                      </a:r>
                      <a:r>
                        <a:rPr lang="en-US" altLang="zh-CN" sz="2400" b="1">
                          <a:latin typeface="微软雅黑" panose="020B0503020204020204" charset="-122"/>
                          <a:ea typeface="微软雅黑" panose="020B0503020204020204" charset="-122"/>
                          <a:cs typeface="宋体" panose="02010600030101010101" pitchFamily="2" charset="-122"/>
                        </a:rPr>
                        <a:t>,</a:t>
                      </a:r>
                      <a:r>
                        <a:rPr lang="zh-CN" altLang="en-US" sz="2400" b="1">
                          <a:latin typeface="微软雅黑" panose="020B0503020204020204" charset="-122"/>
                          <a:ea typeface="微软雅黑" panose="020B0503020204020204" charset="-122"/>
                          <a:cs typeface="宋体" panose="02010600030101010101" pitchFamily="2" charset="-122"/>
                        </a:rPr>
                        <a:t>从原始社会到奴隶社会</a:t>
                      </a:r>
                      <a:endParaRPr lang="zh-CN" altLang="en-US" sz="2400" b="1">
                        <a:latin typeface="微软雅黑" panose="020B0503020204020204" charset="-122"/>
                        <a:ea typeface="微软雅黑" panose="020B0503020204020204"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lumMod val="85000"/>
                      </a:schemeClr>
                    </a:solidFill>
                  </a:tcPr>
                </a:tc>
              </a:tr>
              <a:tr h="1785214">
                <a:tc rowSpan="3">
                  <a:txBody>
                    <a:bodyPr wrap="square"/>
                    <a:lstStyle/>
                    <a:p>
                      <a:pPr algn="ctr">
                        <a:buClrTx/>
                        <a:buSzTx/>
                        <a:buFontTx/>
                        <a:buNone/>
                      </a:pPr>
                      <a:r>
                        <a:rPr lang="zh-CN" altLang="en-US" sz="2400" b="1">
                          <a:latin typeface="微软雅黑" panose="020B0503020204020204" charset="-122"/>
                          <a:ea typeface="微软雅黑" panose="020B0503020204020204" charset="-122"/>
                          <a:cs typeface="宋体" panose="02010600030101010101" pitchFamily="2" charset="-122"/>
                        </a:rPr>
                        <a:t>具体表现</a:t>
                      </a:r>
                      <a:endParaRPr lang="en-US" altLang="zh-CN" sz="2400" b="1">
                        <a:latin typeface="微软雅黑" panose="020B0503020204020204" charset="-122"/>
                        <a:ea typeface="微软雅黑" panose="020B0503020204020204"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lumMod val="85000"/>
                      </a:schemeClr>
                    </a:solidFill>
                  </a:tcPr>
                </a:tc>
                <a:tc>
                  <a:txBody>
                    <a:bodyPr wrap="square"/>
                    <a:lstStyle/>
                    <a:p>
                      <a:pPr algn="ctr">
                        <a:buClrTx/>
                        <a:buSzTx/>
                        <a:buFontTx/>
                        <a:buNone/>
                      </a:pPr>
                      <a:r>
                        <a:rPr lang="zh-CN" altLang="en-US" sz="2400" b="1">
                          <a:latin typeface="微软雅黑" panose="020B0503020204020204" charset="-122"/>
                          <a:ea typeface="微软雅黑" panose="020B0503020204020204" charset="-122"/>
                          <a:cs typeface="宋体" panose="02010600030101010101" pitchFamily="2" charset="-122"/>
                        </a:rPr>
                        <a:t>政治</a:t>
                      </a:r>
                      <a:endParaRPr lang="zh-CN" altLang="en-US" sz="2400" b="1">
                        <a:latin typeface="微软雅黑" panose="020B0503020204020204" charset="-122"/>
                        <a:ea typeface="微软雅黑" panose="020B0503020204020204"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lumMod val="85000"/>
                      </a:schemeClr>
                    </a:solidFill>
                  </a:tcPr>
                </a:tc>
                <a:tc>
                  <a:txBody>
                    <a:bodyPr wrap="square"/>
                    <a:lstStyle/>
                    <a:p>
                      <a:pPr algn="l">
                        <a:buClrTx/>
                        <a:buSzTx/>
                        <a:buFontTx/>
                        <a:buNone/>
                      </a:pPr>
                      <a:r>
                        <a:rPr lang="zh-CN" altLang="en-US" sz="2400" b="1">
                          <a:latin typeface="微软雅黑" panose="020B0503020204020204" charset="-122"/>
                          <a:ea typeface="微软雅黑" panose="020B0503020204020204" charset="-122"/>
                          <a:cs typeface="宋体" panose="02010600030101010101" pitchFamily="2" charset="-122"/>
                        </a:rPr>
                        <a:t>中华文明起源具有</a:t>
                      </a:r>
                      <a:r>
                        <a:rPr lang="zh-CN" altLang="en-US" sz="2400" b="1">
                          <a:solidFill>
                            <a:srgbClr val="FF0000"/>
                          </a:solidFill>
                          <a:latin typeface="微软雅黑" panose="020B0503020204020204" charset="-122"/>
                          <a:ea typeface="微软雅黑" panose="020B0503020204020204" charset="-122"/>
                          <a:cs typeface="宋体" panose="02010600030101010101" pitchFamily="2" charset="-122"/>
                        </a:rPr>
                        <a:t>多元一体</a:t>
                      </a:r>
                      <a:r>
                        <a:rPr lang="zh-CN" altLang="en-US" sz="2400" b="1">
                          <a:latin typeface="微软雅黑" panose="020B0503020204020204" charset="-122"/>
                          <a:ea typeface="微软雅黑" panose="020B0503020204020204" charset="-122"/>
                          <a:cs typeface="宋体" panose="02010600030101010101" pitchFamily="2" charset="-122"/>
                        </a:rPr>
                        <a:t>的特征。原始社会经历了</a:t>
                      </a:r>
                      <a:r>
                        <a:rPr lang="zh-CN" altLang="en-US" sz="2400" b="1">
                          <a:solidFill>
                            <a:srgbClr val="FF0000"/>
                          </a:solidFill>
                          <a:latin typeface="微软雅黑" panose="020B0503020204020204" charset="-122"/>
                          <a:ea typeface="微软雅黑" panose="020B0503020204020204" charset="-122"/>
                          <a:cs typeface="宋体" panose="02010600030101010101" pitchFamily="2" charset="-122"/>
                        </a:rPr>
                        <a:t>原始人群、母系氏族社会、父系氏族社会</a:t>
                      </a:r>
                      <a:r>
                        <a:rPr lang="zh-CN" altLang="en-US" sz="2400" b="1">
                          <a:latin typeface="微软雅黑" panose="020B0503020204020204" charset="-122"/>
                          <a:ea typeface="微软雅黑" panose="020B0503020204020204" charset="-122"/>
                          <a:cs typeface="宋体" panose="02010600030101010101" pitchFamily="2" charset="-122"/>
                        </a:rPr>
                        <a:t>三个阶段</a:t>
                      </a:r>
                      <a:r>
                        <a:rPr lang="en-US" altLang="zh-CN" sz="2400" b="1">
                          <a:latin typeface="微软雅黑" panose="020B0503020204020204" charset="-122"/>
                          <a:ea typeface="微软雅黑" panose="020B0503020204020204" charset="-122"/>
                          <a:cs typeface="宋体" panose="02010600030101010101" pitchFamily="2" charset="-122"/>
                        </a:rPr>
                        <a:t>;</a:t>
                      </a:r>
                      <a:r>
                        <a:rPr lang="zh-CN" altLang="en-US" sz="2400" b="1">
                          <a:latin typeface="微软雅黑" panose="020B0503020204020204" charset="-122"/>
                          <a:ea typeface="微软雅黑" panose="020B0503020204020204" charset="-122"/>
                          <a:cs typeface="宋体" panose="02010600030101010101" pitchFamily="2" charset="-122"/>
                        </a:rPr>
                        <a:t>原始社会晚期实行禅让制。夏、商、西周进入奴隶制社会</a:t>
                      </a:r>
                      <a:r>
                        <a:rPr lang="en-US" altLang="zh-CN" sz="2400" b="1">
                          <a:latin typeface="微软雅黑" panose="020B0503020204020204" charset="-122"/>
                          <a:ea typeface="微软雅黑" panose="020B0503020204020204" charset="-122"/>
                          <a:cs typeface="宋体" panose="02010600030101010101" pitchFamily="2" charset="-122"/>
                        </a:rPr>
                        <a:t>,</a:t>
                      </a:r>
                      <a:r>
                        <a:rPr lang="zh-CN" altLang="en-US" sz="2400" b="1">
                          <a:latin typeface="微软雅黑" panose="020B0503020204020204" charset="-122"/>
                          <a:ea typeface="微软雅黑" panose="020B0503020204020204" charset="-122"/>
                          <a:cs typeface="宋体" panose="02010600030101010101" pitchFamily="2" charset="-122"/>
                        </a:rPr>
                        <a:t>形成了以</a:t>
                      </a:r>
                      <a:r>
                        <a:rPr lang="zh-CN" altLang="en-US" sz="2400" b="1">
                          <a:solidFill>
                            <a:srgbClr val="FF0000"/>
                          </a:solidFill>
                          <a:latin typeface="微软雅黑" panose="020B0503020204020204" charset="-122"/>
                          <a:ea typeface="微软雅黑" panose="020B0503020204020204" charset="-122"/>
                          <a:cs typeface="宋体" panose="02010600030101010101" pitchFamily="2" charset="-122"/>
                        </a:rPr>
                        <a:t>王位世袭制、内外服制、分封制、宗法制和礼乐制</a:t>
                      </a:r>
                      <a:r>
                        <a:rPr lang="zh-CN" altLang="en-US" sz="2400" b="1">
                          <a:latin typeface="微软雅黑" panose="020B0503020204020204" charset="-122"/>
                          <a:ea typeface="微软雅黑" panose="020B0503020204020204" charset="-122"/>
                          <a:cs typeface="宋体" panose="02010600030101010101" pitchFamily="2" charset="-122"/>
                        </a:rPr>
                        <a:t>为主要内容</a:t>
                      </a:r>
                      <a:r>
                        <a:rPr lang="en-US" altLang="zh-CN" sz="2400" b="1">
                          <a:latin typeface="微软雅黑" panose="020B0503020204020204" charset="-122"/>
                          <a:ea typeface="微软雅黑" panose="020B0503020204020204" charset="-122"/>
                          <a:cs typeface="宋体" panose="02010600030101010101" pitchFamily="2" charset="-122"/>
                        </a:rPr>
                        <a:t>,</a:t>
                      </a:r>
                      <a:r>
                        <a:rPr lang="zh-CN" altLang="en-US" sz="2400" b="1">
                          <a:latin typeface="微软雅黑" panose="020B0503020204020204" charset="-122"/>
                          <a:ea typeface="微软雅黑" panose="020B0503020204020204" charset="-122"/>
                          <a:cs typeface="宋体" panose="02010600030101010101" pitchFamily="2" charset="-122"/>
                        </a:rPr>
                        <a:t>以“</a:t>
                      </a:r>
                      <a:r>
                        <a:rPr lang="zh-CN" altLang="en-US" sz="2400" b="1">
                          <a:solidFill>
                            <a:srgbClr val="FF0000"/>
                          </a:solidFill>
                          <a:latin typeface="微软雅黑" panose="020B0503020204020204" charset="-122"/>
                          <a:ea typeface="微软雅黑" panose="020B0503020204020204" charset="-122"/>
                          <a:cs typeface="宋体" panose="02010600030101010101" pitchFamily="2" charset="-122"/>
                        </a:rPr>
                        <a:t>家国一体</a:t>
                      </a:r>
                      <a:r>
                        <a:rPr lang="zh-CN" altLang="en-US" sz="2400" b="1">
                          <a:latin typeface="微软雅黑" panose="020B0503020204020204" charset="-122"/>
                          <a:ea typeface="微软雅黑" panose="020B0503020204020204" charset="-122"/>
                          <a:cs typeface="宋体" panose="02010600030101010101" pitchFamily="2" charset="-122"/>
                        </a:rPr>
                        <a:t>”为主要特征的政治制度</a:t>
                      </a:r>
                      <a:r>
                        <a:rPr lang="en-US" altLang="zh-CN" sz="2400" b="1">
                          <a:latin typeface="微软雅黑" panose="020B0503020204020204" charset="-122"/>
                          <a:ea typeface="微软雅黑" panose="020B0503020204020204" charset="-122"/>
                          <a:cs typeface="宋体" panose="02010600030101010101" pitchFamily="2" charset="-122"/>
                        </a:rPr>
                        <a:t>,</a:t>
                      </a:r>
                      <a:r>
                        <a:rPr lang="zh-CN" altLang="en-US" sz="2400" b="1">
                          <a:latin typeface="微软雅黑" panose="020B0503020204020204" charset="-122"/>
                          <a:ea typeface="微软雅黑" panose="020B0503020204020204" charset="-122"/>
                          <a:cs typeface="宋体" panose="02010600030101010101" pitchFamily="2" charset="-122"/>
                        </a:rPr>
                        <a:t>统治者</a:t>
                      </a:r>
                      <a:r>
                        <a:rPr lang="zh-CN" altLang="en-US" sz="2400" b="1">
                          <a:solidFill>
                            <a:srgbClr val="FF0000"/>
                          </a:solidFill>
                          <a:latin typeface="微软雅黑" panose="020B0503020204020204" charset="-122"/>
                          <a:ea typeface="微软雅黑" panose="020B0503020204020204" charset="-122"/>
                          <a:cs typeface="宋体" panose="02010600030101010101" pitchFamily="2" charset="-122"/>
                        </a:rPr>
                        <a:t>尚未实现中央集权</a:t>
                      </a:r>
                      <a:r>
                        <a:rPr lang="zh-CN" altLang="en-US" sz="2400" b="1">
                          <a:latin typeface="微软雅黑" panose="020B0503020204020204" charset="-122"/>
                          <a:ea typeface="微软雅黑" panose="020B0503020204020204" charset="-122"/>
                          <a:cs typeface="宋体" panose="02010600030101010101" pitchFamily="2" charset="-122"/>
                        </a:rPr>
                        <a:t>。</a:t>
                      </a:r>
                      <a:endParaRPr lang="zh-CN" altLang="en-US" sz="2400" b="1">
                        <a:latin typeface="微软雅黑" panose="020B0503020204020204" charset="-122"/>
                        <a:ea typeface="微软雅黑" panose="020B0503020204020204"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lumMod val="85000"/>
                      </a:schemeClr>
                    </a:solidFill>
                  </a:tcPr>
                </a:tc>
              </a:tr>
              <a:tr h="1744783">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wrap="square"/>
                    <a:lstStyle/>
                    <a:p>
                      <a:pPr algn="ctr">
                        <a:buClrTx/>
                        <a:buSzTx/>
                        <a:buFontTx/>
                        <a:buNone/>
                      </a:pPr>
                      <a:r>
                        <a:rPr lang="zh-CN" altLang="en-US" sz="2400" b="1">
                          <a:latin typeface="微软雅黑" panose="020B0503020204020204" charset="-122"/>
                          <a:ea typeface="微软雅黑" panose="020B0503020204020204" charset="-122"/>
                          <a:cs typeface="宋体" panose="02010600030101010101" pitchFamily="2" charset="-122"/>
                        </a:rPr>
                        <a:t>经济</a:t>
                      </a:r>
                      <a:endParaRPr lang="zh-CN" altLang="en-US" sz="2400" b="1">
                        <a:latin typeface="微软雅黑" panose="020B0503020204020204" charset="-122"/>
                        <a:ea typeface="微软雅黑" panose="020B0503020204020204"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lumMod val="85000"/>
                      </a:schemeClr>
                    </a:solidFill>
                  </a:tcPr>
                </a:tc>
                <a:tc>
                  <a:txBody>
                    <a:bodyPr wrap="square"/>
                    <a:lstStyle/>
                    <a:p>
                      <a:pPr algn="l">
                        <a:buClrTx/>
                        <a:buSzTx/>
                        <a:buFontTx/>
                        <a:buNone/>
                      </a:pPr>
                      <a:r>
                        <a:rPr lang="zh-CN" altLang="en-US" sz="2400" b="1">
                          <a:latin typeface="微软雅黑" panose="020B0503020204020204" charset="-122"/>
                          <a:ea typeface="微软雅黑" panose="020B0503020204020204" charset="-122"/>
                          <a:cs typeface="宋体" panose="02010600030101010101" pitchFamily="2" charset="-122"/>
                        </a:rPr>
                        <a:t>原始社会生产力水平低</a:t>
                      </a:r>
                      <a:r>
                        <a:rPr lang="en-US" altLang="zh-CN" sz="2400" b="1">
                          <a:latin typeface="微软雅黑" panose="020B0503020204020204" charset="-122"/>
                          <a:ea typeface="微软雅黑" panose="020B0503020204020204" charset="-122"/>
                          <a:cs typeface="宋体" panose="02010600030101010101" pitchFamily="2" charset="-122"/>
                        </a:rPr>
                        <a:t>,</a:t>
                      </a:r>
                      <a:r>
                        <a:rPr lang="zh-CN" altLang="en-US" sz="2400" b="1">
                          <a:solidFill>
                            <a:srgbClr val="FF0000"/>
                          </a:solidFill>
                          <a:latin typeface="微软雅黑" panose="020B0503020204020204" charset="-122"/>
                          <a:ea typeface="微软雅黑" panose="020B0503020204020204" charset="-122"/>
                          <a:cs typeface="宋体" panose="02010600030101010101" pitchFamily="2" charset="-122"/>
                        </a:rPr>
                        <a:t>刀耕火种</a:t>
                      </a:r>
                      <a:r>
                        <a:rPr lang="en-US" altLang="zh-CN" sz="2400" b="1">
                          <a:latin typeface="微软雅黑" panose="020B0503020204020204" charset="-122"/>
                          <a:ea typeface="微软雅黑" panose="020B0503020204020204" charset="-122"/>
                          <a:cs typeface="宋体" panose="02010600030101010101" pitchFamily="2" charset="-122"/>
                        </a:rPr>
                        <a:t>,</a:t>
                      </a:r>
                      <a:r>
                        <a:rPr lang="zh-CN" altLang="en-US" sz="2400" b="1">
                          <a:latin typeface="微软雅黑" panose="020B0503020204020204" charset="-122"/>
                          <a:ea typeface="微软雅黑" panose="020B0503020204020204" charset="-122"/>
                          <a:cs typeface="宋体" panose="02010600030101010101" pitchFamily="2" charset="-122"/>
                        </a:rPr>
                        <a:t>工具材质主要为石、木等</a:t>
                      </a:r>
                      <a:r>
                        <a:rPr lang="en-US" altLang="zh-CN" sz="2400" b="1">
                          <a:latin typeface="微软雅黑" panose="020B0503020204020204" charset="-122"/>
                          <a:ea typeface="微软雅黑" panose="020B0503020204020204" charset="-122"/>
                          <a:cs typeface="宋体" panose="02010600030101010101" pitchFamily="2" charset="-122"/>
                        </a:rPr>
                        <a:t>;</a:t>
                      </a:r>
                      <a:r>
                        <a:rPr lang="zh-CN" altLang="en-US" sz="2400" b="1">
                          <a:latin typeface="微软雅黑" panose="020B0503020204020204" charset="-122"/>
                          <a:ea typeface="微软雅黑" panose="020B0503020204020204" charset="-122"/>
                          <a:cs typeface="宋体" panose="02010600030101010101" pitchFamily="2" charset="-122"/>
                        </a:rPr>
                        <a:t>实行生产资料公有制</a:t>
                      </a:r>
                      <a:r>
                        <a:rPr lang="en-US" altLang="zh-CN" sz="2400" b="1">
                          <a:latin typeface="微软雅黑" panose="020B0503020204020204" charset="-122"/>
                          <a:ea typeface="微软雅黑" panose="020B0503020204020204" charset="-122"/>
                          <a:cs typeface="宋体" panose="02010600030101010101" pitchFamily="2" charset="-122"/>
                        </a:rPr>
                        <a:t>,</a:t>
                      </a:r>
                      <a:r>
                        <a:rPr lang="zh-CN" altLang="en-US" sz="2400" b="1">
                          <a:latin typeface="微软雅黑" panose="020B0503020204020204" charset="-122"/>
                          <a:ea typeface="微软雅黑" panose="020B0503020204020204" charset="-122"/>
                          <a:cs typeface="宋体" panose="02010600030101010101" pitchFamily="2" charset="-122"/>
                        </a:rPr>
                        <a:t>集体劳动</a:t>
                      </a:r>
                      <a:r>
                        <a:rPr lang="en-US" altLang="zh-CN" sz="2400" b="1">
                          <a:latin typeface="微软雅黑" panose="020B0503020204020204" charset="-122"/>
                          <a:ea typeface="微软雅黑" panose="020B0503020204020204" charset="-122"/>
                          <a:cs typeface="宋体" panose="02010600030101010101" pitchFamily="2" charset="-122"/>
                        </a:rPr>
                        <a:t>,</a:t>
                      </a:r>
                      <a:r>
                        <a:rPr lang="zh-CN" altLang="en-US" sz="2400" b="1">
                          <a:latin typeface="微软雅黑" panose="020B0503020204020204" charset="-122"/>
                          <a:ea typeface="微软雅黑" panose="020B0503020204020204" charset="-122"/>
                          <a:cs typeface="宋体" panose="02010600030101010101" pitchFamily="2" charset="-122"/>
                        </a:rPr>
                        <a:t>产品平均分配。新石器时代晚期</a:t>
                      </a:r>
                      <a:r>
                        <a:rPr lang="en-US" altLang="zh-CN" sz="2400" b="1">
                          <a:latin typeface="微软雅黑" panose="020B0503020204020204" charset="-122"/>
                          <a:ea typeface="微软雅黑" panose="020B0503020204020204" charset="-122"/>
                          <a:cs typeface="宋体" panose="02010600030101010101" pitchFamily="2" charset="-122"/>
                        </a:rPr>
                        <a:t>,</a:t>
                      </a:r>
                      <a:r>
                        <a:rPr lang="zh-CN" altLang="en-US" sz="2400" b="1">
                          <a:latin typeface="微软雅黑" panose="020B0503020204020204" charset="-122"/>
                          <a:ea typeface="微软雅黑" panose="020B0503020204020204" charset="-122"/>
                          <a:cs typeface="宋体" panose="02010600030101010101" pitchFamily="2" charset="-122"/>
                        </a:rPr>
                        <a:t>随着剩余财富的出现</a:t>
                      </a:r>
                      <a:r>
                        <a:rPr lang="en-US" altLang="zh-CN" sz="2400" b="1">
                          <a:latin typeface="微软雅黑" panose="020B0503020204020204" charset="-122"/>
                          <a:ea typeface="微软雅黑" panose="020B0503020204020204" charset="-122"/>
                          <a:cs typeface="宋体" panose="02010600030101010101" pitchFamily="2" charset="-122"/>
                        </a:rPr>
                        <a:t>,</a:t>
                      </a:r>
                      <a:r>
                        <a:rPr lang="zh-CN" altLang="en-US" sz="2400" b="1">
                          <a:latin typeface="微软雅黑" panose="020B0503020204020204" charset="-122"/>
                          <a:ea typeface="微软雅黑" panose="020B0503020204020204" charset="-122"/>
                          <a:cs typeface="宋体" panose="02010600030101010101" pitchFamily="2" charset="-122"/>
                        </a:rPr>
                        <a:t>阶层贫富分化加剧</a:t>
                      </a:r>
                      <a:r>
                        <a:rPr lang="en-US" altLang="zh-CN" sz="2400" b="1">
                          <a:latin typeface="微软雅黑" panose="020B0503020204020204" charset="-122"/>
                          <a:ea typeface="微软雅黑" panose="020B0503020204020204" charset="-122"/>
                          <a:cs typeface="宋体" panose="02010600030101010101" pitchFamily="2" charset="-122"/>
                        </a:rPr>
                        <a:t>,</a:t>
                      </a:r>
                      <a:r>
                        <a:rPr lang="zh-CN" altLang="en-US" sz="2400" b="1">
                          <a:latin typeface="微软雅黑" panose="020B0503020204020204" charset="-122"/>
                          <a:ea typeface="微软雅黑" panose="020B0503020204020204" charset="-122"/>
                          <a:cs typeface="宋体" panose="02010600030101010101" pitchFamily="2" charset="-122"/>
                        </a:rPr>
                        <a:t>文明产生。商周时期</a:t>
                      </a:r>
                      <a:r>
                        <a:rPr lang="zh-CN" altLang="en-US" sz="2400" b="1">
                          <a:solidFill>
                            <a:srgbClr val="FF0000"/>
                          </a:solidFill>
                          <a:latin typeface="微软雅黑" panose="020B0503020204020204" charset="-122"/>
                          <a:ea typeface="微软雅黑" panose="020B0503020204020204" charset="-122"/>
                          <a:cs typeface="宋体" panose="02010600030101010101" pitchFamily="2" charset="-122"/>
                        </a:rPr>
                        <a:t>石器锄耕</a:t>
                      </a:r>
                      <a:r>
                        <a:rPr lang="zh-CN" altLang="en-US" sz="2400" b="1">
                          <a:latin typeface="微软雅黑" panose="020B0503020204020204" charset="-122"/>
                          <a:ea typeface="微软雅黑" panose="020B0503020204020204" charset="-122"/>
                          <a:cs typeface="宋体" panose="02010600030101010101" pitchFamily="2" charset="-122"/>
                        </a:rPr>
                        <a:t>，实行的</a:t>
                      </a:r>
                      <a:r>
                        <a:rPr lang="zh-CN" altLang="en-US" sz="2400" b="1">
                          <a:solidFill>
                            <a:srgbClr val="FF0000"/>
                          </a:solidFill>
                          <a:latin typeface="微软雅黑" panose="020B0503020204020204" charset="-122"/>
                          <a:ea typeface="微软雅黑" panose="020B0503020204020204" charset="-122"/>
                          <a:cs typeface="宋体" panose="02010600030101010101" pitchFamily="2" charset="-122"/>
                        </a:rPr>
                        <a:t>井田制</a:t>
                      </a:r>
                      <a:r>
                        <a:rPr lang="zh-CN" altLang="en-US" sz="2400" b="1">
                          <a:latin typeface="微软雅黑" panose="020B0503020204020204" charset="-122"/>
                          <a:ea typeface="微软雅黑" panose="020B0503020204020204" charset="-122"/>
                          <a:cs typeface="宋体" panose="02010600030101010101" pitchFamily="2" charset="-122"/>
                        </a:rPr>
                        <a:t>（土地国有制）</a:t>
                      </a:r>
                      <a:r>
                        <a:rPr lang="en-US" altLang="zh-CN" sz="2400" b="1">
                          <a:latin typeface="微软雅黑" panose="020B0503020204020204" charset="-122"/>
                          <a:ea typeface="微软雅黑" panose="020B0503020204020204" charset="-122"/>
                          <a:cs typeface="宋体" panose="02010600030101010101" pitchFamily="2" charset="-122"/>
                        </a:rPr>
                        <a:t>,</a:t>
                      </a:r>
                      <a:r>
                        <a:rPr lang="zh-CN" altLang="en-US" sz="2400" b="1">
                          <a:latin typeface="微软雅黑" panose="020B0503020204020204" charset="-122"/>
                          <a:ea typeface="微软雅黑" panose="020B0503020204020204" charset="-122"/>
                          <a:cs typeface="宋体" panose="02010600030101010101" pitchFamily="2" charset="-122"/>
                        </a:rPr>
                        <a:t>工具材质主要为石、木等</a:t>
                      </a:r>
                      <a:r>
                        <a:rPr lang="en-US" altLang="zh-CN" sz="2400" b="1">
                          <a:latin typeface="微软雅黑" panose="020B0503020204020204" charset="-122"/>
                          <a:ea typeface="微软雅黑" panose="020B0503020204020204" charset="-122"/>
                          <a:cs typeface="宋体" panose="02010600030101010101" pitchFamily="2" charset="-122"/>
                        </a:rPr>
                        <a:t>;</a:t>
                      </a:r>
                      <a:r>
                        <a:rPr lang="zh-CN" altLang="en-US" sz="2400" b="1">
                          <a:solidFill>
                            <a:srgbClr val="FF0000"/>
                          </a:solidFill>
                          <a:latin typeface="微软雅黑" panose="020B0503020204020204" charset="-122"/>
                          <a:ea typeface="微软雅黑" panose="020B0503020204020204" charset="-122"/>
                          <a:cs typeface="宋体" panose="02010600030101010101" pitchFamily="2" charset="-122"/>
                        </a:rPr>
                        <a:t>青铜铸造业</a:t>
                      </a:r>
                      <a:r>
                        <a:rPr lang="zh-CN" altLang="en-US" sz="2400" b="1">
                          <a:latin typeface="微软雅黑" panose="020B0503020204020204" charset="-122"/>
                          <a:ea typeface="微软雅黑" panose="020B0503020204020204" charset="-122"/>
                          <a:cs typeface="宋体" panose="02010600030101010101" pitchFamily="2" charset="-122"/>
                        </a:rPr>
                        <a:t>发达</a:t>
                      </a:r>
                      <a:r>
                        <a:rPr lang="en-US" altLang="zh-CN" sz="2400" b="1">
                          <a:latin typeface="微软雅黑" panose="020B0503020204020204" charset="-122"/>
                          <a:ea typeface="微软雅黑" panose="020B0503020204020204" charset="-122"/>
                          <a:cs typeface="宋体" panose="02010600030101010101" pitchFamily="2" charset="-122"/>
                        </a:rPr>
                        <a:t>;</a:t>
                      </a:r>
                      <a:r>
                        <a:rPr lang="zh-CN" altLang="en-US" sz="2400" b="1">
                          <a:latin typeface="微软雅黑" panose="020B0503020204020204" charset="-122"/>
                          <a:ea typeface="微软雅黑" panose="020B0503020204020204" charset="-122"/>
                          <a:cs typeface="宋体" panose="02010600030101010101" pitchFamily="2" charset="-122"/>
                        </a:rPr>
                        <a:t>实行“工商食官”制度。</a:t>
                      </a:r>
                      <a:endParaRPr lang="zh-CN" altLang="en-US" sz="2400" b="1">
                        <a:latin typeface="微软雅黑" panose="020B0503020204020204" charset="-122"/>
                        <a:ea typeface="微软雅黑" panose="020B0503020204020204"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lumMod val="85000"/>
                      </a:schemeClr>
                    </a:solidFill>
                  </a:tcPr>
                </a:tc>
              </a:tr>
              <a:tr h="140436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wrap="square"/>
                    <a:lstStyle/>
                    <a:p>
                      <a:pPr algn="ctr">
                        <a:buClrTx/>
                        <a:buSzTx/>
                        <a:buFontTx/>
                        <a:buNone/>
                      </a:pPr>
                      <a:r>
                        <a:rPr lang="zh-CN" altLang="en-US" sz="2400" b="1">
                          <a:latin typeface="微软雅黑" panose="020B0503020204020204" charset="-122"/>
                          <a:ea typeface="微软雅黑" panose="020B0503020204020204" charset="-122"/>
                          <a:cs typeface="宋体" panose="02010600030101010101" pitchFamily="2" charset="-122"/>
                        </a:rPr>
                        <a:t>文化</a:t>
                      </a:r>
                      <a:endParaRPr lang="zh-CN" altLang="en-US" sz="2400" b="1">
                        <a:latin typeface="微软雅黑" panose="020B0503020204020204" charset="-122"/>
                        <a:ea typeface="微软雅黑" panose="020B0503020204020204"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lumMod val="85000"/>
                      </a:schemeClr>
                    </a:solidFill>
                  </a:tcPr>
                </a:tc>
                <a:tc>
                  <a:txBody>
                    <a:bodyPr wrap="square"/>
                    <a:lstStyle/>
                    <a:p>
                      <a:pPr algn="l">
                        <a:buClrTx/>
                        <a:buSzTx/>
                        <a:buFontTx/>
                        <a:buNone/>
                      </a:pPr>
                      <a:r>
                        <a:rPr lang="zh-CN" altLang="en-US" sz="2400" b="1">
                          <a:latin typeface="微软雅黑" panose="020B0503020204020204" charset="-122"/>
                          <a:ea typeface="微软雅黑" panose="020B0503020204020204" charset="-122"/>
                          <a:cs typeface="宋体" panose="02010600030101010101" pitchFamily="2" charset="-122"/>
                        </a:rPr>
                        <a:t>商朝</a:t>
                      </a:r>
                      <a:r>
                        <a:rPr lang="zh-CN" altLang="en-US" sz="2400" b="1">
                          <a:solidFill>
                            <a:srgbClr val="FF0000"/>
                          </a:solidFill>
                          <a:latin typeface="微软雅黑" panose="020B0503020204020204" charset="-122"/>
                          <a:ea typeface="微软雅黑" panose="020B0503020204020204" charset="-122"/>
                          <a:cs typeface="宋体" panose="02010600030101010101" pitchFamily="2" charset="-122"/>
                        </a:rPr>
                        <a:t>甲骨文</a:t>
                      </a:r>
                      <a:r>
                        <a:rPr lang="en-US" altLang="zh-CN" sz="2400" b="1">
                          <a:latin typeface="微软雅黑" panose="020B0503020204020204" charset="-122"/>
                          <a:ea typeface="微软雅黑" panose="020B0503020204020204" charset="-122"/>
                          <a:cs typeface="宋体" panose="02010600030101010101" pitchFamily="2" charset="-122"/>
                        </a:rPr>
                        <a:t>,</a:t>
                      </a:r>
                      <a:r>
                        <a:rPr lang="zh-CN" altLang="en-US" sz="2400" b="1">
                          <a:latin typeface="微软雅黑" panose="020B0503020204020204" charset="-122"/>
                          <a:ea typeface="微软雅黑" panose="020B0503020204020204" charset="-122"/>
                          <a:cs typeface="宋体" panose="02010600030101010101" pitchFamily="2" charset="-122"/>
                        </a:rPr>
                        <a:t>西周</a:t>
                      </a:r>
                      <a:r>
                        <a:rPr lang="zh-CN" altLang="en-US" sz="2400" b="1">
                          <a:solidFill>
                            <a:srgbClr val="FF0000"/>
                          </a:solidFill>
                          <a:latin typeface="微软雅黑" panose="020B0503020204020204" charset="-122"/>
                          <a:ea typeface="微软雅黑" panose="020B0503020204020204" charset="-122"/>
                          <a:cs typeface="宋体" panose="02010600030101010101" pitchFamily="2" charset="-122"/>
                        </a:rPr>
                        <a:t>金文</a:t>
                      </a:r>
                      <a:r>
                        <a:rPr lang="zh-CN" altLang="en-US" sz="2400" b="1">
                          <a:latin typeface="微软雅黑" panose="020B0503020204020204" charset="-122"/>
                          <a:ea typeface="微软雅黑" panose="020B0503020204020204" charset="-122"/>
                          <a:cs typeface="宋体" panose="02010600030101010101" pitchFamily="2" charset="-122"/>
                        </a:rPr>
                        <a:t>或铭文</a:t>
                      </a:r>
                      <a:r>
                        <a:rPr lang="en-US" altLang="zh-CN" sz="2400" b="1">
                          <a:latin typeface="微软雅黑" panose="020B0503020204020204" charset="-122"/>
                          <a:ea typeface="微软雅黑" panose="020B0503020204020204" charset="-122"/>
                          <a:cs typeface="宋体" panose="02010600030101010101" pitchFamily="2" charset="-122"/>
                        </a:rPr>
                        <a:t>;</a:t>
                      </a:r>
                      <a:r>
                        <a:rPr lang="zh-CN" altLang="en-US" sz="2400" b="1">
                          <a:latin typeface="微软雅黑" panose="020B0503020204020204" charset="-122"/>
                          <a:ea typeface="微软雅黑" panose="020B0503020204020204" charset="-122"/>
                          <a:cs typeface="宋体" panose="02010600030101010101" pitchFamily="2" charset="-122"/>
                        </a:rPr>
                        <a:t>商周劳动人民创造了灿烂的</a:t>
                      </a:r>
                      <a:r>
                        <a:rPr lang="zh-CN" altLang="en-US" sz="2400" b="1">
                          <a:solidFill>
                            <a:srgbClr val="FF0000"/>
                          </a:solidFill>
                          <a:latin typeface="微软雅黑" panose="020B0503020204020204" charset="-122"/>
                          <a:ea typeface="微软雅黑" panose="020B0503020204020204" charset="-122"/>
                          <a:cs typeface="宋体" panose="02010600030101010101" pitchFamily="2" charset="-122"/>
                        </a:rPr>
                        <a:t>青铜文化</a:t>
                      </a:r>
                      <a:r>
                        <a:rPr lang="en-US" altLang="zh-CN" sz="2400" b="1">
                          <a:latin typeface="微软雅黑" panose="020B0503020204020204" charset="-122"/>
                          <a:ea typeface="微软雅黑" panose="020B0503020204020204" charset="-122"/>
                          <a:cs typeface="宋体" panose="02010600030101010101" pitchFamily="2" charset="-122"/>
                        </a:rPr>
                        <a:t>;</a:t>
                      </a:r>
                      <a:r>
                        <a:rPr lang="zh-CN" altLang="en-US" sz="2400" b="1">
                          <a:latin typeface="微软雅黑" panose="020B0503020204020204" charset="-122"/>
                          <a:ea typeface="微软雅黑" panose="020B0503020204020204" charset="-122"/>
                          <a:cs typeface="宋体" panose="02010600030101010101" pitchFamily="2" charset="-122"/>
                        </a:rPr>
                        <a:t>商周时期统治思想由</a:t>
                      </a:r>
                      <a:r>
                        <a:rPr lang="zh-CN" altLang="en-US" sz="2400" b="1">
                          <a:solidFill>
                            <a:srgbClr val="FF0000"/>
                          </a:solidFill>
                          <a:latin typeface="微软雅黑" panose="020B0503020204020204" charset="-122"/>
                          <a:ea typeface="微软雅黑" panose="020B0503020204020204" charset="-122"/>
                          <a:cs typeface="宋体" panose="02010600030101010101" pitchFamily="2" charset="-122"/>
                        </a:rPr>
                        <a:t>神本向人本</a:t>
                      </a:r>
                      <a:r>
                        <a:rPr lang="zh-CN" altLang="en-US" sz="2400" b="1">
                          <a:latin typeface="微软雅黑" panose="020B0503020204020204" charset="-122"/>
                          <a:ea typeface="微软雅黑" panose="020B0503020204020204" charset="-122"/>
                          <a:cs typeface="宋体" panose="02010600030101010101" pitchFamily="2" charset="-122"/>
                        </a:rPr>
                        <a:t>转变</a:t>
                      </a:r>
                      <a:r>
                        <a:rPr lang="en-US" altLang="zh-CN" sz="2400" b="1">
                          <a:latin typeface="微软雅黑" panose="020B0503020204020204" charset="-122"/>
                          <a:ea typeface="微软雅黑" panose="020B0503020204020204" charset="-122"/>
                          <a:cs typeface="宋体" panose="02010600030101010101" pitchFamily="2" charset="-122"/>
                        </a:rPr>
                        <a:t>,</a:t>
                      </a:r>
                      <a:r>
                        <a:rPr lang="zh-CN" altLang="en-US" sz="2400" b="1">
                          <a:latin typeface="微软雅黑" panose="020B0503020204020204" charset="-122"/>
                          <a:ea typeface="微软雅黑" panose="020B0503020204020204" charset="-122"/>
                          <a:cs typeface="宋体" panose="02010600030101010101" pitchFamily="2" charset="-122"/>
                        </a:rPr>
                        <a:t>西周时期“</a:t>
                      </a:r>
                      <a:r>
                        <a:rPr lang="zh-CN" altLang="en-US" sz="2400" b="1">
                          <a:solidFill>
                            <a:srgbClr val="FF0000"/>
                          </a:solidFill>
                          <a:latin typeface="微软雅黑" panose="020B0503020204020204" charset="-122"/>
                          <a:ea typeface="微软雅黑" panose="020B0503020204020204" charset="-122"/>
                          <a:cs typeface="宋体" panose="02010600030101010101" pitchFamily="2" charset="-122"/>
                        </a:rPr>
                        <a:t>敬天保民</a:t>
                      </a:r>
                      <a:r>
                        <a:rPr lang="zh-CN" altLang="en-US" sz="2400" b="1">
                          <a:latin typeface="微软雅黑" panose="020B0503020204020204" charset="-122"/>
                          <a:ea typeface="微软雅黑" panose="020B0503020204020204" charset="-122"/>
                          <a:cs typeface="宋体" panose="02010600030101010101" pitchFamily="2" charset="-122"/>
                        </a:rPr>
                        <a:t>”思想产生。</a:t>
                      </a:r>
                      <a:endParaRPr lang="zh-CN" altLang="en-US" sz="2400" b="1">
                        <a:latin typeface="微软雅黑" panose="020B0503020204020204" charset="-122"/>
                        <a:ea typeface="微软雅黑" panose="020B0503020204020204" charset="-122"/>
                        <a:cs typeface="宋体" panose="02010600030101010101" pitchFamily="2" charset="-122"/>
                      </a:endParaRPr>
                    </a:p>
                  </a:txBody>
                  <a:tcPr marL="68580" marR="68580" marT="0" marB="0" vert="horz" anchor="ct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chemeClr val="bg1">
                        <a:lumMod val="85000"/>
                      </a:schemeClr>
                    </a:solidFill>
                  </a:tcPr>
                </a:tc>
              </a:tr>
            </a:tbl>
          </a:graphicData>
        </a:graphic>
      </p:graphicFrame>
      <p:sp>
        <p:nvSpPr>
          <p:cNvPr id="3" name="文本框 2"/>
          <p:cNvSpPr txBox="1"/>
          <p:nvPr>
            <p:custDataLst>
              <p:tags r:id="rId2"/>
            </p:custDataLst>
          </p:nvPr>
        </p:nvSpPr>
        <p:spPr>
          <a:xfrm>
            <a:off x="0" y="0"/>
            <a:ext cx="12192000" cy="512897"/>
          </a:xfrm>
          <a:prstGeom prst="rect">
            <a:avLst/>
          </a:prstGeom>
          <a:solidFill>
            <a:schemeClr val="accent6">
              <a:lumMod val="60000"/>
              <a:lumOff val="40000"/>
            </a:schemeClr>
          </a:solidFill>
        </p:spPr>
        <p:txBody>
          <a:bodyPr wrap="square" rtlCol="0">
            <a:spAutoFit/>
          </a:bodyPr>
          <a:lstStyle/>
          <a:p>
            <a:pPr marL="0" marR="0" lvl="0" indent="0" algn="ctr" defTabSz="1219200" rtl="0" eaLnBrk="1" fontAlgn="auto" latinLnBrk="1" hangingPunct="1">
              <a:lnSpc>
                <a:spcPct val="100000"/>
              </a:lnSpc>
              <a:spcBef>
                <a:spcPct val="0"/>
              </a:spcBef>
              <a:spcAft>
                <a:spcPct val="0"/>
              </a:spcAft>
              <a:buClrTx/>
              <a:buSzTx/>
              <a:buFontTx/>
              <a:buNone/>
              <a:defRPr/>
            </a:pPr>
            <a:r>
              <a:rPr kumimoji="0" lang="zh-CN" altLang="en-US" sz="2735" b="1"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rPr>
              <a:t>一、中华文明的起源与早期国家</a:t>
            </a:r>
            <a:endParaRPr kumimoji="0" lang="zh-CN" altLang="en-US" sz="2735" b="1" i="0" u="none" strike="noStrike" kern="1200" cap="none" spc="0" normalizeH="0" baseline="0" noProof="0">
              <a:ln>
                <a:noFill/>
              </a:ln>
              <a:solidFill>
                <a:prstClr val="white"/>
              </a:solidFill>
              <a:effectLst/>
              <a:uLnTx/>
              <a:uFillTx/>
              <a:latin typeface="微软雅黑" panose="020B0503020204020204" charset="-122"/>
              <a:ea typeface="微软雅黑" panose="020B0503020204020204" charset="-122"/>
              <a:cs typeface="+mn-cs"/>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custDataLst>
              <p:tags r:id="rId1"/>
            </p:custDataLst>
          </p:nvPr>
        </p:nvSpPr>
        <p:spPr>
          <a:xfrm>
            <a:off x="0" y="0"/>
            <a:ext cx="12192000" cy="512897"/>
          </a:xfrm>
          <a:prstGeom prst="rect">
            <a:avLst/>
          </a:prstGeom>
          <a:solidFill>
            <a:srgbClr val="EC5F74">
              <a:lumMod val="60000"/>
              <a:lumOff val="40000"/>
            </a:srgbClr>
          </a:solidFill>
        </p:spPr>
        <p:txBody>
          <a:bodyPr wrap="square" rtlCol="0">
            <a:spAutoFit/>
          </a:bodyPr>
          <a:lstStyle/>
          <a:p>
            <a:pPr marL="0" marR="0" lvl="0" indent="0" algn="ctr" defTabSz="1219200" eaLnBrk="1" fontAlgn="auto" latinLnBrk="1" hangingPunct="1">
              <a:lnSpc>
                <a:spcPct val="100000"/>
              </a:lnSpc>
              <a:spcBef>
                <a:spcPct val="0"/>
              </a:spcBef>
              <a:spcAft>
                <a:spcPct val="0"/>
              </a:spcAft>
              <a:buClrTx/>
              <a:buSzTx/>
              <a:buFontTx/>
              <a:buNone/>
              <a:defRPr/>
            </a:pPr>
            <a:r>
              <a:rPr kumimoji="0" lang="zh-CN" altLang="en-US"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五、隋唐</a:t>
            </a:r>
            <a:endParaRPr kumimoji="0" lang="zh-CN" altLang="en-US"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endParaRPr>
          </a:p>
        </p:txBody>
      </p:sp>
      <p:graphicFrame>
        <p:nvGraphicFramePr>
          <p:cNvPr id="7" name="表格 6"/>
          <p:cNvGraphicFramePr>
            <a:graphicFrameLocks noGrp="1"/>
          </p:cNvGraphicFramePr>
          <p:nvPr>
            <p:custDataLst>
              <p:tags r:id="rId2"/>
            </p:custDataLst>
          </p:nvPr>
        </p:nvGraphicFramePr>
        <p:xfrm>
          <a:off x="162358" y="665075"/>
          <a:ext cx="11867284" cy="5749036"/>
        </p:xfrm>
        <a:graphic>
          <a:graphicData uri="http://schemas.openxmlformats.org/drawingml/2006/table">
            <a:tbl>
              <a:tblPr firstRow="1" bandRow="1">
                <a:tableStyleId>{5C22544A-7EE6-4342-B048-85BDC9FD1C3A}</a:tableStyleId>
              </a:tblPr>
              <a:tblGrid>
                <a:gridCol w="944455"/>
                <a:gridCol w="959026"/>
                <a:gridCol w="9963803"/>
              </a:tblGrid>
              <a:tr h="640922">
                <a:tc>
                  <a:txBody>
                    <a:bodyPr wrap="square"/>
                    <a:lstStyle/>
                    <a:p>
                      <a:pPr algn="ctr" fontAlgn="auto">
                        <a:lnSpc>
                          <a:spcPct val="130000"/>
                        </a:lnSpc>
                        <a:buNone/>
                      </a:pPr>
                      <a:r>
                        <a:rPr lang="zh-CN" altLang="en-US" sz="2400" b="1">
                          <a:solidFill>
                            <a:srgbClr val="C00000"/>
                          </a:solidFill>
                          <a:latin typeface="微软雅黑" panose="020B0503020204020204" charset="-122"/>
                          <a:ea typeface="微软雅黑" panose="020B0503020204020204" charset="-122"/>
                          <a:cs typeface="柳公权楷书" panose="02010600010101010101" charset="-122"/>
                        </a:rPr>
                        <a:t>总体特征</a:t>
                      </a:r>
                      <a:endParaRPr lang="zh-CN" altLang="en-US" sz="2400" b="1">
                        <a:solidFill>
                          <a:srgbClr val="C00000"/>
                        </a:solidFill>
                        <a:latin typeface="微软雅黑" panose="020B0503020204020204" charset="-122"/>
                        <a:ea typeface="微软雅黑" panose="020B0503020204020204" charset="-122"/>
                        <a:cs typeface="柳公权楷书" panose="02010600010101010101"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2">
                  <a:txBody>
                    <a:bodyPr wrap="square"/>
                    <a:lstStyle/>
                    <a:p>
                      <a:pPr algn="l">
                        <a:lnSpc>
                          <a:spcPct val="130000"/>
                        </a:lnSpc>
                        <a:spcAft>
                          <a:spcPts val="600"/>
                        </a:spcAft>
                      </a:pPr>
                      <a:r>
                        <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rPr>
                        <a:t>隋唐（</a:t>
                      </a:r>
                      <a:r>
                        <a:rPr lang="en-US" altLang="zh-CN" sz="2400" b="1">
                          <a:solidFill>
                            <a:srgbClr val="000000"/>
                          </a:solidFill>
                          <a:latin typeface="微软雅黑" panose="020B0503020204020204" charset="-122"/>
                          <a:ea typeface="微软雅黑" panose="020B0503020204020204" charset="-122"/>
                          <a:cs typeface="方正粗黑宋简繁" panose="02000000000000000000" charset="-122"/>
                          <a:sym typeface="+mn-ea"/>
                        </a:rPr>
                        <a:t>581-907</a:t>
                      </a:r>
                      <a:r>
                        <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rPr>
                        <a:t>年）是统一多民族封建国家的发展时期，经济繁荣；以中国为中心的中华文化圈形成。</a:t>
                      </a:r>
                      <a:endPar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cPr anchor="ctr">
                    <a:lnL w="9525">
                      <a:solidFill>
                        <a:srgbClr val="B28E4E"/>
                      </a:solidFill>
                      <a:prstDash val="dash"/>
                    </a:lnL>
                    <a:lnR w="9525">
                      <a:solidFill>
                        <a:srgbClr val="B28E4E"/>
                      </a:solidFill>
                      <a:prstDash val="dash"/>
                    </a:lnR>
                    <a:lnT w="9525">
                      <a:solidFill>
                        <a:srgbClr val="B28E4E"/>
                      </a:solidFill>
                      <a:prstDash val="dash"/>
                    </a:lnT>
                    <a:lnB w="9525">
                      <a:solidFill>
                        <a:srgbClr val="B28E4E"/>
                      </a:solidFill>
                      <a:prstDash val="dash"/>
                    </a:lnB>
                    <a:solidFill>
                      <a:srgbClr val="FFFFFF"/>
                    </a:solidFill>
                  </a:tcPr>
                </a:tc>
              </a:tr>
              <a:tr h="1354339">
                <a:tc rowSpan="3">
                  <a:txBody>
                    <a:bodyPr wrap="square"/>
                    <a:lstStyle/>
                    <a:p>
                      <a:pPr algn="ctr" fontAlgn="auto">
                        <a:lnSpc>
                          <a:spcPct val="130000"/>
                        </a:lnSpc>
                        <a:buClrTx/>
                        <a:buSzTx/>
                        <a:buFontTx/>
                        <a:buNone/>
                      </a:pPr>
                      <a:r>
                        <a:rPr lang="zh-CN" altLang="en-US" sz="2400" b="1">
                          <a:solidFill>
                            <a:srgbClr val="070707"/>
                          </a:solidFill>
                          <a:latin typeface="微软雅黑" panose="020B0503020204020204" charset="-122"/>
                          <a:ea typeface="微软雅黑" panose="020B0503020204020204" charset="-122"/>
                          <a:cs typeface="柳公权楷书" panose="02010600010101010101" charset="-122"/>
                        </a:rPr>
                        <a:t>具体表现</a:t>
                      </a:r>
                      <a:endParaRPr lang="zh-CN" altLang="en-US" sz="2400" b="1">
                        <a:solidFill>
                          <a:srgbClr val="070707"/>
                        </a:solidFill>
                        <a:latin typeface="微软雅黑" panose="020B0503020204020204" charset="-122"/>
                        <a:ea typeface="微软雅黑" panose="020B0503020204020204" charset="-122"/>
                        <a:cs typeface="柳公权楷书" panose="02010600010101010101"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fontAlgn="auto">
                        <a:lnSpc>
                          <a:spcPct val="130000"/>
                        </a:lnSpc>
                        <a:buNone/>
                      </a:pPr>
                      <a:r>
                        <a:rPr lang="zh-CN" altLang="en-US" sz="2400" b="1">
                          <a:solidFill>
                            <a:srgbClr val="C00000"/>
                          </a:solidFill>
                          <a:latin typeface="微软雅黑" panose="020B0503020204020204" charset="-122"/>
                          <a:ea typeface="微软雅黑" panose="020B0503020204020204" charset="-122"/>
                        </a:rPr>
                        <a:t>政治</a:t>
                      </a:r>
                      <a:endParaRPr lang="zh-CN" altLang="en-US" sz="2400" b="1">
                        <a:solidFill>
                          <a:srgbClr val="C00000"/>
                        </a:solidFill>
                        <a:latin typeface="微软雅黑" panose="020B0503020204020204" charset="-122"/>
                        <a:ea typeface="微软雅黑" panose="020B0503020204020204" charset="-122"/>
                        <a:cs typeface="柳公权楷书" panose="02010600010101010101"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a:lnSpc>
                          <a:spcPct val="120000"/>
                        </a:lnSpc>
                      </a:pPr>
                      <a:r>
                        <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rPr>
                        <a:t>统一多民族封建国家得到进一步巩固和发展，</a:t>
                      </a:r>
                      <a:r>
                        <a:rPr lang="zh-CN" altLang="en-US" sz="2400" b="1">
                          <a:solidFill>
                            <a:srgbClr val="FF0000"/>
                          </a:solidFill>
                          <a:latin typeface="微软雅黑" panose="020B0503020204020204" charset="-122"/>
                          <a:ea typeface="微软雅黑" panose="020B0503020204020204" charset="-122"/>
                          <a:cs typeface="方正粗黑宋简繁" panose="02000000000000000000" charset="-122"/>
                          <a:sym typeface="+mn-ea"/>
                        </a:rPr>
                        <a:t>国力强盛，疆域拓展</a:t>
                      </a:r>
                      <a:r>
                        <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rPr>
                        <a:t>；出现</a:t>
                      </a:r>
                      <a:r>
                        <a:rPr lang="zh-CN" altLang="en-US" sz="2400" b="1">
                          <a:solidFill>
                            <a:srgbClr val="FF0000"/>
                          </a:solidFill>
                          <a:latin typeface="微软雅黑" panose="020B0503020204020204" charset="-122"/>
                          <a:ea typeface="微软雅黑" panose="020B0503020204020204" charset="-122"/>
                          <a:cs typeface="方正粗黑宋简繁" panose="02000000000000000000" charset="-122"/>
                          <a:sym typeface="+mn-ea"/>
                        </a:rPr>
                        <a:t>贞观之治与开元盛世</a:t>
                      </a:r>
                      <a:r>
                        <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rPr>
                        <a:t>；</a:t>
                      </a:r>
                      <a:r>
                        <a:rPr lang="zh-CN" altLang="en-US" sz="2400" b="1">
                          <a:solidFill>
                            <a:srgbClr val="FF0000"/>
                          </a:solidFill>
                          <a:latin typeface="微软雅黑" panose="020B0503020204020204" charset="-122"/>
                          <a:ea typeface="微软雅黑" panose="020B0503020204020204" charset="-122"/>
                          <a:cs typeface="方正粗黑宋简繁" panose="02000000000000000000" charset="-122"/>
                          <a:sym typeface="+mn-ea"/>
                        </a:rPr>
                        <a:t>安史之乱</a:t>
                      </a:r>
                      <a:r>
                        <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rPr>
                        <a:t>后，</a:t>
                      </a:r>
                      <a:r>
                        <a:rPr lang="zh-CN" altLang="en-US" sz="2400" b="1">
                          <a:solidFill>
                            <a:srgbClr val="FF0000"/>
                          </a:solidFill>
                          <a:latin typeface="微软雅黑" panose="020B0503020204020204" charset="-122"/>
                          <a:ea typeface="微软雅黑" panose="020B0503020204020204" charset="-122"/>
                          <a:cs typeface="方正粗黑宋简繁" panose="02000000000000000000" charset="-122"/>
                          <a:sym typeface="+mn-ea"/>
                        </a:rPr>
                        <a:t>藩镇割据</a:t>
                      </a:r>
                      <a:r>
                        <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rPr>
                        <a:t>，中央对地方的控制削弱，形成</a:t>
                      </a:r>
                      <a:r>
                        <a:rPr lang="zh-CN" altLang="en-US" sz="2400" b="1">
                          <a:solidFill>
                            <a:srgbClr val="FF0000"/>
                          </a:solidFill>
                          <a:latin typeface="微软雅黑" panose="020B0503020204020204" charset="-122"/>
                          <a:ea typeface="微软雅黑" panose="020B0503020204020204" charset="-122"/>
                          <a:cs typeface="方正粗黑宋简繁" panose="02000000000000000000" charset="-122"/>
                          <a:sym typeface="+mn-ea"/>
                        </a:rPr>
                        <a:t>五代十国分裂</a:t>
                      </a:r>
                      <a:r>
                        <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rPr>
                        <a:t>局面。统治者奉行</a:t>
                      </a:r>
                      <a:r>
                        <a:rPr lang="zh-CN" altLang="en-US" sz="2400" b="1">
                          <a:solidFill>
                            <a:srgbClr val="FF0000"/>
                          </a:solidFill>
                          <a:latin typeface="微软雅黑" panose="020B0503020204020204" charset="-122"/>
                          <a:ea typeface="微软雅黑" panose="020B0503020204020204" charset="-122"/>
                          <a:cs typeface="方正粗黑宋简繁" panose="02000000000000000000" charset="-122"/>
                          <a:sym typeface="+mn-ea"/>
                        </a:rPr>
                        <a:t>开明的民族政策</a:t>
                      </a:r>
                      <a:r>
                        <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rPr>
                        <a:t>，民族交融加强；制度创新，</a:t>
                      </a:r>
                      <a:r>
                        <a:rPr lang="zh-CN" altLang="en-US" sz="2400" b="1">
                          <a:solidFill>
                            <a:srgbClr val="FF0000"/>
                          </a:solidFill>
                          <a:latin typeface="微软雅黑" panose="020B0503020204020204" charset="-122"/>
                          <a:ea typeface="微软雅黑" panose="020B0503020204020204" charset="-122"/>
                          <a:cs typeface="方正粗黑宋简繁" panose="02000000000000000000" charset="-122"/>
                          <a:sym typeface="+mn-ea"/>
                        </a:rPr>
                        <a:t>科举制</a:t>
                      </a:r>
                      <a:r>
                        <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rPr>
                        <a:t>和</a:t>
                      </a:r>
                      <a:r>
                        <a:rPr lang="zh-CN" altLang="en-US" sz="2400" b="1">
                          <a:solidFill>
                            <a:srgbClr val="FF0000"/>
                          </a:solidFill>
                          <a:latin typeface="微软雅黑" panose="020B0503020204020204" charset="-122"/>
                          <a:ea typeface="微软雅黑" panose="020B0503020204020204" charset="-122"/>
                          <a:cs typeface="方正粗黑宋简繁" panose="02000000000000000000" charset="-122"/>
                          <a:sym typeface="+mn-ea"/>
                        </a:rPr>
                        <a:t>三省六部制</a:t>
                      </a:r>
                      <a:r>
                        <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rPr>
                        <a:t>创立，实行</a:t>
                      </a:r>
                      <a:r>
                        <a:rPr lang="zh-CN" altLang="en-US" sz="2400" b="1">
                          <a:solidFill>
                            <a:srgbClr val="FF0000"/>
                          </a:solidFill>
                          <a:latin typeface="微软雅黑" panose="020B0503020204020204" charset="-122"/>
                          <a:ea typeface="微软雅黑" panose="020B0503020204020204" charset="-122"/>
                          <a:cs typeface="方正粗黑宋简繁" panose="02000000000000000000" charset="-122"/>
                          <a:sym typeface="+mn-ea"/>
                        </a:rPr>
                        <a:t>租庸调制</a:t>
                      </a:r>
                      <a:r>
                        <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rPr>
                        <a:t>，后改为</a:t>
                      </a:r>
                      <a:r>
                        <a:rPr lang="zh-CN" altLang="en-US" sz="2400" b="1">
                          <a:solidFill>
                            <a:srgbClr val="FF0000"/>
                          </a:solidFill>
                          <a:latin typeface="微软雅黑" panose="020B0503020204020204" charset="-122"/>
                          <a:ea typeface="微软雅黑" panose="020B0503020204020204" charset="-122"/>
                          <a:cs typeface="方正粗黑宋简繁" panose="02000000000000000000" charset="-122"/>
                          <a:sym typeface="+mn-ea"/>
                        </a:rPr>
                        <a:t>两税法</a:t>
                      </a:r>
                      <a:r>
                        <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rPr>
                        <a:t>；</a:t>
                      </a:r>
                      <a:endPar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1034550">
                <a:tc vMerge="1">
                  <a:tcPr anchor="ctr">
                    <a:lnL w="9525">
                      <a:solidFill>
                        <a:srgbClr val="B28E4E"/>
                      </a:solidFill>
                      <a:prstDash val="dash"/>
                    </a:lnL>
                    <a:lnR w="9525">
                      <a:solidFill>
                        <a:srgbClr val="B28E4E"/>
                      </a:solidFill>
                      <a:prstDash val="dash"/>
                    </a:lnR>
                    <a:lnT w="9525">
                      <a:solidFill>
                        <a:srgbClr val="B28E4E"/>
                      </a:solidFill>
                      <a:prstDash val="dash"/>
                    </a:lnT>
                    <a:lnB w="9525">
                      <a:solidFill>
                        <a:srgbClr val="B28E4E"/>
                      </a:solidFill>
                      <a:prstDash val="dash"/>
                    </a:lnB>
                    <a:solidFill>
                      <a:srgbClr val="FFFFFF"/>
                    </a:solidFill>
                  </a:tcPr>
                </a:tc>
                <a:tc>
                  <a:txBody>
                    <a:bodyPr wrap="square"/>
                    <a:lstStyle/>
                    <a:p>
                      <a:pPr fontAlgn="auto">
                        <a:lnSpc>
                          <a:spcPct val="130000"/>
                        </a:lnSpc>
                        <a:buNone/>
                      </a:pPr>
                      <a:r>
                        <a:rPr lang="zh-CN" altLang="en-US" sz="2400" b="1">
                          <a:solidFill>
                            <a:srgbClr val="C00000"/>
                          </a:solidFill>
                          <a:latin typeface="微软雅黑" panose="020B0503020204020204" charset="-122"/>
                          <a:ea typeface="微软雅黑" panose="020B0503020204020204" charset="-122"/>
                        </a:rPr>
                        <a:t>经济</a:t>
                      </a:r>
                      <a:endParaRPr lang="zh-CN" altLang="en-US" sz="2400" b="1">
                        <a:solidFill>
                          <a:srgbClr val="C00000"/>
                        </a:solidFill>
                        <a:latin typeface="微软雅黑" panose="020B0503020204020204" charset="-122"/>
                        <a:ea typeface="微软雅黑" panose="020B0503020204020204"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algn="l" fontAlgn="auto">
                        <a:lnSpc>
                          <a:spcPct val="130000"/>
                        </a:lnSpc>
                        <a:spcAft>
                          <a:spcPts val="600"/>
                        </a:spcAft>
                      </a:pPr>
                      <a:r>
                        <a:rPr lang="zh-CN" altLang="en-US" sz="2400" b="1">
                          <a:solidFill>
                            <a:srgbClr val="000000"/>
                          </a:solidFill>
                          <a:latin typeface="微软雅黑" panose="020B0503020204020204" charset="-122"/>
                          <a:ea typeface="微软雅黑" panose="020B0503020204020204" charset="-122"/>
                          <a:cs typeface="微软雅黑" panose="020B0503020204020204" charset="-122"/>
                          <a:sym typeface="+mn-ea"/>
                        </a:rPr>
                        <a:t>封建经济继续发展，呈现繁荣局面；南方经济实力</a:t>
                      </a:r>
                      <a:r>
                        <a:rPr lang="zh-CN" altLang="en-US" sz="2400" b="1">
                          <a:solidFill>
                            <a:srgbClr val="FF0000"/>
                          </a:solidFill>
                          <a:latin typeface="微软雅黑" panose="020B0503020204020204" charset="-122"/>
                          <a:ea typeface="微软雅黑" panose="020B0503020204020204" charset="-122"/>
                          <a:cs typeface="微软雅黑" panose="020B0503020204020204" charset="-122"/>
                          <a:sym typeface="+mn-ea"/>
                        </a:rPr>
                        <a:t>开始超越北方</a:t>
                      </a:r>
                      <a:r>
                        <a:rPr lang="zh-CN" altLang="en-US" sz="2400" b="1">
                          <a:solidFill>
                            <a:srgbClr val="000000"/>
                          </a:solidFill>
                          <a:latin typeface="微软雅黑" panose="020B0503020204020204" charset="-122"/>
                          <a:ea typeface="微软雅黑" panose="020B0503020204020204" charset="-122"/>
                          <a:cs typeface="微软雅黑" panose="020B0503020204020204" charset="-122"/>
                          <a:sym typeface="+mn-ea"/>
                        </a:rPr>
                        <a:t>，经济重心</a:t>
                      </a:r>
                      <a:r>
                        <a:rPr lang="zh-CN" altLang="en-US" sz="2400" b="1">
                          <a:solidFill>
                            <a:srgbClr val="FF0000"/>
                          </a:solidFill>
                          <a:latin typeface="微软雅黑" panose="020B0503020204020204" charset="-122"/>
                          <a:ea typeface="微软雅黑" panose="020B0503020204020204" charset="-122"/>
                          <a:cs typeface="微软雅黑" panose="020B0503020204020204" charset="-122"/>
                          <a:sym typeface="+mn-ea"/>
                        </a:rPr>
                        <a:t>开始南移</a:t>
                      </a:r>
                      <a:r>
                        <a:rPr lang="zh-CN" altLang="en-US" sz="2400" b="1">
                          <a:solidFill>
                            <a:srgbClr val="000000"/>
                          </a:solidFill>
                          <a:latin typeface="微软雅黑" panose="020B0503020204020204" charset="-122"/>
                          <a:ea typeface="微软雅黑" panose="020B0503020204020204" charset="-122"/>
                          <a:cs typeface="微软雅黑" panose="020B0503020204020204" charset="-122"/>
                          <a:sym typeface="+mn-ea"/>
                        </a:rPr>
                        <a:t>；</a:t>
                      </a:r>
                      <a:r>
                        <a:rPr lang="zh-CN" altLang="en-US" sz="2400" b="1">
                          <a:solidFill>
                            <a:srgbClr val="FF0000"/>
                          </a:solidFill>
                          <a:latin typeface="微软雅黑" panose="020B0503020204020204" charset="-122"/>
                          <a:ea typeface="微软雅黑" panose="020B0503020204020204" charset="-122"/>
                          <a:cs typeface="微软雅黑" panose="020B0503020204020204" charset="-122"/>
                          <a:sym typeface="+mn-ea"/>
                        </a:rPr>
                        <a:t>陆上</a:t>
                      </a:r>
                      <a:r>
                        <a:rPr lang="zh-CN" altLang="en-US" sz="2400" b="1">
                          <a:solidFill>
                            <a:srgbClr val="000000"/>
                          </a:solidFill>
                          <a:latin typeface="微软雅黑" panose="020B0503020204020204" charset="-122"/>
                          <a:ea typeface="微软雅黑" panose="020B0503020204020204" charset="-122"/>
                          <a:cs typeface="微软雅黑" panose="020B0503020204020204" charset="-122"/>
                          <a:sym typeface="+mn-ea"/>
                        </a:rPr>
                        <a:t>和</a:t>
                      </a:r>
                      <a:r>
                        <a:rPr lang="zh-CN" altLang="en-US" sz="2400" b="1">
                          <a:solidFill>
                            <a:srgbClr val="FF0000"/>
                          </a:solidFill>
                          <a:latin typeface="微软雅黑" panose="020B0503020204020204" charset="-122"/>
                          <a:ea typeface="微软雅黑" panose="020B0503020204020204" charset="-122"/>
                          <a:cs typeface="微软雅黑" panose="020B0503020204020204" charset="-122"/>
                          <a:sym typeface="+mn-ea"/>
                        </a:rPr>
                        <a:t>海上丝绸之路</a:t>
                      </a:r>
                      <a:r>
                        <a:rPr lang="zh-CN" altLang="en-US" sz="2400" b="1">
                          <a:solidFill>
                            <a:srgbClr val="000000"/>
                          </a:solidFill>
                          <a:latin typeface="微软雅黑" panose="020B0503020204020204" charset="-122"/>
                          <a:ea typeface="微软雅黑" panose="020B0503020204020204" charset="-122"/>
                          <a:cs typeface="微软雅黑" panose="020B0503020204020204" charset="-122"/>
                          <a:sym typeface="+mn-ea"/>
                        </a:rPr>
                        <a:t>繁荣，对外贸易繁荣；重农</a:t>
                      </a:r>
                      <a:r>
                        <a:rPr lang="zh-CN" altLang="en-US" sz="2400" b="1">
                          <a:solidFill>
                            <a:srgbClr val="FF0000"/>
                          </a:solidFill>
                          <a:latin typeface="微软雅黑" panose="020B0503020204020204" charset="-122"/>
                          <a:ea typeface="微软雅黑" panose="020B0503020204020204" charset="-122"/>
                          <a:cs typeface="微软雅黑" panose="020B0503020204020204" charset="-122"/>
                          <a:sym typeface="+mn-ea"/>
                        </a:rPr>
                        <a:t>抑商</a:t>
                      </a:r>
                      <a:r>
                        <a:rPr lang="zh-CN" altLang="en-US" sz="2400" b="1">
                          <a:solidFill>
                            <a:srgbClr val="000000"/>
                          </a:solidFill>
                          <a:latin typeface="微软雅黑" panose="020B0503020204020204" charset="-122"/>
                          <a:ea typeface="微软雅黑" panose="020B0503020204020204" charset="-122"/>
                          <a:cs typeface="微软雅黑" panose="020B0503020204020204" charset="-122"/>
                          <a:sym typeface="+mn-ea"/>
                        </a:rPr>
                        <a:t>政策</a:t>
                      </a:r>
                      <a:r>
                        <a:rPr lang="zh-CN" altLang="en-US" sz="2400" b="1">
                          <a:solidFill>
                            <a:srgbClr val="FF0000"/>
                          </a:solidFill>
                          <a:latin typeface="微软雅黑" panose="020B0503020204020204" charset="-122"/>
                          <a:ea typeface="微软雅黑" panose="020B0503020204020204" charset="-122"/>
                          <a:cs typeface="微软雅黑" panose="020B0503020204020204" charset="-122"/>
                          <a:sym typeface="+mn-ea"/>
                        </a:rPr>
                        <a:t>松动</a:t>
                      </a:r>
                      <a:r>
                        <a:rPr lang="zh-CN" altLang="en-US" sz="2400" b="1">
                          <a:solidFill>
                            <a:srgbClr val="000000"/>
                          </a:solidFill>
                          <a:latin typeface="微软雅黑" panose="020B0503020204020204" charset="-122"/>
                          <a:ea typeface="微软雅黑" panose="020B0503020204020204" charset="-122"/>
                          <a:cs typeface="微软雅黑" panose="020B0503020204020204" charset="-122"/>
                          <a:sym typeface="+mn-ea"/>
                        </a:rPr>
                        <a:t>；</a:t>
                      </a:r>
                      <a:r>
                        <a:rPr lang="en-US" altLang="en-US" sz="2400" b="1" err="1">
                          <a:latin typeface="微软雅黑" panose="020B0503020204020204" charset="-122"/>
                          <a:ea typeface="微软雅黑" panose="020B0503020204020204" charset="-122"/>
                          <a:cs typeface="黑体" panose="02010609060101010101" pitchFamily="49" charset="-122"/>
                          <a:sym typeface="+mn-ea"/>
                        </a:rPr>
                        <a:t>由魏晋时期的租调制到唐朝的租庸调制和两税法，</a:t>
                      </a:r>
                      <a:r>
                        <a:rPr lang="en-US" altLang="en-US" sz="2400" b="1" err="1">
                          <a:solidFill>
                            <a:srgbClr val="FF0000"/>
                          </a:solidFill>
                          <a:latin typeface="微软雅黑" panose="020B0503020204020204" charset="-122"/>
                          <a:ea typeface="微软雅黑" panose="020B0503020204020204" charset="-122"/>
                          <a:cs typeface="黑体" panose="02010609060101010101" pitchFamily="49" charset="-122"/>
                          <a:sym typeface="+mn-ea"/>
                        </a:rPr>
                        <a:t>改变了自战国以来以人丁为主的赋税</a:t>
                      </a:r>
                      <a:r>
                        <a:rPr lang="en-US" altLang="en-US" sz="2400" b="1" err="1">
                          <a:latin typeface="微软雅黑" panose="020B0503020204020204" charset="-122"/>
                          <a:ea typeface="微软雅黑" panose="020B0503020204020204" charset="-122"/>
                          <a:cs typeface="黑体" panose="02010609060101010101" pitchFamily="49" charset="-122"/>
                          <a:sym typeface="+mn-ea"/>
                        </a:rPr>
                        <a:t>制度，减轻了政府对农民的人身控制。</a:t>
                      </a:r>
                      <a:endParaRPr lang="zh-CN" altLang="en-US" sz="2400" b="1">
                        <a:solidFill>
                          <a:schemeClr val="tx1"/>
                        </a:solidFill>
                        <a:latin typeface="微软雅黑" panose="020B0503020204020204" charset="-122"/>
                        <a:ea typeface="微软雅黑" panose="020B0503020204020204" charset="-122"/>
                        <a:cs typeface="微软雅黑" panose="020B0503020204020204" charset="-122"/>
                        <a:sym typeface="+mn-ea"/>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640922">
                <a:tc vMerge="1">
                  <a:tcPr anchor="ctr">
                    <a:lnL w="9525">
                      <a:solidFill>
                        <a:srgbClr val="B28E4E"/>
                      </a:solidFill>
                      <a:prstDash val="dash"/>
                    </a:lnL>
                    <a:lnR w="9525">
                      <a:solidFill>
                        <a:srgbClr val="B28E4E"/>
                      </a:solidFill>
                      <a:prstDash val="dash"/>
                    </a:lnR>
                    <a:lnT w="9525">
                      <a:solidFill>
                        <a:srgbClr val="B28E4E"/>
                      </a:solidFill>
                      <a:prstDash val="dash"/>
                    </a:lnT>
                    <a:lnB w="9525">
                      <a:solidFill>
                        <a:srgbClr val="B28E4E"/>
                      </a:solidFill>
                      <a:prstDash val="dash"/>
                    </a:lnB>
                    <a:solidFill>
                      <a:srgbClr val="FFFFFF"/>
                    </a:solidFill>
                  </a:tcPr>
                </a:tc>
                <a:tc>
                  <a:txBody>
                    <a:bodyPr wrap="square"/>
                    <a:lstStyle/>
                    <a:p>
                      <a:pPr fontAlgn="auto">
                        <a:lnSpc>
                          <a:spcPct val="130000"/>
                        </a:lnSpc>
                        <a:buNone/>
                      </a:pPr>
                      <a:r>
                        <a:rPr lang="zh-CN" altLang="en-US" sz="2400" b="1">
                          <a:solidFill>
                            <a:srgbClr val="C00000"/>
                          </a:solidFill>
                          <a:latin typeface="微软雅黑" panose="020B0503020204020204" charset="-122"/>
                          <a:ea typeface="微软雅黑" panose="020B0503020204020204" charset="-122"/>
                        </a:rPr>
                        <a:t>文化</a:t>
                      </a:r>
                      <a:endParaRPr lang="zh-CN" altLang="en-US" sz="2400" b="1">
                        <a:solidFill>
                          <a:srgbClr val="C00000"/>
                        </a:solidFill>
                        <a:latin typeface="微软雅黑" panose="020B0503020204020204" charset="-122"/>
                        <a:ea typeface="微软雅黑" panose="020B0503020204020204"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algn="l" fontAlgn="auto">
                        <a:lnSpc>
                          <a:spcPct val="130000"/>
                        </a:lnSpc>
                        <a:spcAft>
                          <a:spcPts val="600"/>
                        </a:spcAft>
                      </a:pPr>
                      <a:r>
                        <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rPr>
                        <a:t>儒学家提出“三教合归儒”，</a:t>
                      </a:r>
                      <a:r>
                        <a:rPr lang="zh-CN" altLang="en-US" sz="2400" b="1">
                          <a:solidFill>
                            <a:srgbClr val="FF0000"/>
                          </a:solidFill>
                          <a:latin typeface="微软雅黑" panose="020B0503020204020204" charset="-122"/>
                          <a:ea typeface="微软雅黑" panose="020B0503020204020204" charset="-122"/>
                          <a:cs typeface="方正粗黑宋简繁" panose="02000000000000000000" charset="-122"/>
                          <a:sym typeface="+mn-ea"/>
                        </a:rPr>
                        <a:t>韩愈提出复兴儒学</a:t>
                      </a:r>
                      <a:r>
                        <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rPr>
                        <a:t>。法、绘画、文学等趋向繁盛，科举取士推动了文学艺术的进步，</a:t>
                      </a:r>
                      <a:r>
                        <a:rPr lang="zh-CN" altLang="en-US" sz="2400" b="1">
                          <a:solidFill>
                            <a:srgbClr val="FF0000"/>
                          </a:solidFill>
                          <a:latin typeface="微软雅黑" panose="020B0503020204020204" charset="-122"/>
                          <a:ea typeface="微软雅黑" panose="020B0503020204020204" charset="-122"/>
                          <a:cs typeface="方正粗黑宋简繁" panose="02000000000000000000" charset="-122"/>
                          <a:sym typeface="+mn-ea"/>
                        </a:rPr>
                        <a:t>中华文化圈总体格局形成</a:t>
                      </a:r>
                      <a:r>
                        <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rPr>
                        <a:t>。</a:t>
                      </a:r>
                      <a:endPar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163728" y="203546"/>
          <a:ext cx="11864544" cy="5425440"/>
        </p:xfrm>
        <a:graphic>
          <a:graphicData uri="http://schemas.openxmlformats.org/drawingml/2006/table">
            <a:tbl>
              <a:tblPr firstRow="1" bandRow="1">
                <a:tableStyleId>{5C22544A-7EE6-4342-B048-85BDC9FD1C3A}</a:tableStyleId>
              </a:tblPr>
              <a:tblGrid>
                <a:gridCol w="1064708"/>
                <a:gridCol w="10799836"/>
              </a:tblGrid>
              <a:tr h="533227">
                <a:tc>
                  <a:txBody>
                    <a:bodyPr wrap="square"/>
                    <a:lstStyle/>
                    <a:p>
                      <a:pPr marL="0" algn="l" defTabSz="914400" rtl="0" eaLnBrk="1" latinLnBrk="0" hangingPunct="1"/>
                      <a:r>
                        <a:rPr lang="zh-CN" altLang="en-US" sz="2400" b="1" kern="1200">
                          <a:solidFill>
                            <a:srgbClr val="C00000"/>
                          </a:solidFill>
                          <a:latin typeface="微软雅黑" panose="020B0503020204020204" charset="-122"/>
                          <a:ea typeface="微软雅黑" panose="020B0503020204020204" charset="-122"/>
                          <a:cs typeface="+mn-cs"/>
                        </a:rPr>
                        <a:t>政事堂</a:t>
                      </a:r>
                      <a:endParaRPr lang="zh-CN" altLang="en-US" sz="2400" b="1" kern="1200">
                        <a:solidFill>
                          <a:srgbClr val="C00000"/>
                        </a:solidFill>
                        <a:latin typeface="微软雅黑" panose="020B0503020204020204" charset="-122"/>
                        <a:ea typeface="微软雅黑" panose="020B0503020204020204" charset="-122"/>
                        <a:cs typeface="+mn-cs"/>
                      </a:endParaRPr>
                    </a:p>
                    <a:p>
                      <a:pPr marL="0" algn="l" defTabSz="914400" rtl="0" eaLnBrk="1" latinLnBrk="0" hangingPunct="1"/>
                      <a:endParaRPr lang="zh-CN" altLang="en-US" sz="24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2000" b="1" kern="1200">
                          <a:solidFill>
                            <a:schemeClr val="tx1"/>
                          </a:solidFill>
                          <a:latin typeface="微软雅黑" panose="020B0503020204020204" charset="-122"/>
                          <a:ea typeface="微软雅黑" panose="020B0503020204020204" charset="-122"/>
                          <a:cs typeface="+mn-cs"/>
                        </a:rPr>
                        <a:t>政事堂制度是唐代议政制度，是讨论朝廷军政大事的一种会议形式。唐初，</a:t>
                      </a:r>
                      <a:r>
                        <a:rPr lang="zh-CN" altLang="en-US" sz="2000" b="1" kern="1200">
                          <a:solidFill>
                            <a:srgbClr val="C00000"/>
                          </a:solidFill>
                          <a:latin typeface="微软雅黑" panose="020B0503020204020204" charset="-122"/>
                          <a:ea typeface="微软雅黑" panose="020B0503020204020204" charset="-122"/>
                          <a:cs typeface="+mn-cs"/>
                        </a:rPr>
                        <a:t>政事堂</a:t>
                      </a:r>
                      <a:r>
                        <a:rPr lang="en-US" altLang="zh-CN" sz="2000" b="1" kern="1200">
                          <a:solidFill>
                            <a:srgbClr val="C00000"/>
                          </a:solidFill>
                          <a:latin typeface="微软雅黑" panose="020B0503020204020204" charset="-122"/>
                          <a:ea typeface="微软雅黑" panose="020B0503020204020204" charset="-122"/>
                          <a:cs typeface="+mn-cs"/>
                        </a:rPr>
                        <a:t>(</a:t>
                      </a:r>
                      <a:r>
                        <a:rPr lang="zh-CN" altLang="en-US" sz="2000" b="1" kern="1200">
                          <a:solidFill>
                            <a:srgbClr val="C00000"/>
                          </a:solidFill>
                          <a:latin typeface="微软雅黑" panose="020B0503020204020204" charset="-122"/>
                          <a:ea typeface="微软雅黑" panose="020B0503020204020204" charset="-122"/>
                          <a:cs typeface="+mn-cs"/>
                        </a:rPr>
                        <a:t>三省长官议事的地方）</a:t>
                      </a:r>
                      <a:r>
                        <a:rPr lang="zh-CN" altLang="en-US" sz="2000" b="1" kern="1200">
                          <a:solidFill>
                            <a:schemeClr val="tx1"/>
                          </a:solidFill>
                          <a:latin typeface="微软雅黑" panose="020B0503020204020204" charset="-122"/>
                          <a:ea typeface="微软雅黑" panose="020B0503020204020204" charset="-122"/>
                          <a:cs typeface="+mn-cs"/>
                        </a:rPr>
                        <a:t>建在门下省，后迁至中书省，变成由宰相主持的定期朝政会议，议决一切朝廷大事，利于</a:t>
                      </a:r>
                      <a:r>
                        <a:rPr lang="zh-CN" altLang="en-US" sz="2000" b="1" kern="1200">
                          <a:solidFill>
                            <a:srgbClr val="C00000"/>
                          </a:solidFill>
                          <a:latin typeface="微软雅黑" panose="020B0503020204020204" charset="-122"/>
                          <a:ea typeface="微软雅黑" panose="020B0503020204020204" charset="-122"/>
                          <a:cs typeface="+mn-cs"/>
                        </a:rPr>
                        <a:t>提高效率</a:t>
                      </a:r>
                      <a:r>
                        <a:rPr lang="zh-CN" altLang="en-US" sz="2000" b="1" kern="1200">
                          <a:solidFill>
                            <a:schemeClr val="tx1"/>
                          </a:solidFill>
                          <a:latin typeface="微软雅黑" panose="020B0503020204020204" charset="-122"/>
                          <a:ea typeface="微软雅黑" panose="020B0503020204020204" charset="-122"/>
                          <a:cs typeface="+mn-cs"/>
                        </a:rPr>
                        <a:t>。 </a:t>
                      </a:r>
                      <a:endParaRPr lang="zh-CN" altLang="zh-CN" sz="2000" b="1" kern="1200">
                        <a:solidFill>
                          <a:schemeClr val="tx1"/>
                        </a:solidFill>
                        <a:latin typeface="微软雅黑" panose="020B0503020204020204" charset="-122"/>
                        <a:ea typeface="微软雅黑" panose="020B0503020204020204" charset="-122"/>
                        <a:cs typeface="+mn-cs"/>
                      </a:endParaRPr>
                    </a:p>
                  </a:txBody>
                  <a:tcPr vert="horz">
                    <a:solidFill>
                      <a:schemeClr val="bg1">
                        <a:lumMod val="85000"/>
                      </a:schemeClr>
                    </a:solidFill>
                  </a:tcPr>
                </a:tc>
              </a:tr>
              <a:tr h="638457">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2400" b="1" kern="1200">
                          <a:solidFill>
                            <a:srgbClr val="C00000"/>
                          </a:solidFill>
                          <a:latin typeface="微软雅黑" panose="020B0503020204020204" charset="-122"/>
                          <a:ea typeface="微软雅黑" panose="020B0503020204020204" charset="-122"/>
                        </a:rPr>
                        <a:t>藩镇</a:t>
                      </a:r>
                      <a:endParaRPr lang="zh-CN" altLang="en-US" sz="2400" b="1" kern="1200">
                        <a:solidFill>
                          <a:srgbClr val="C00000"/>
                        </a:solidFill>
                        <a:latin typeface="微软雅黑" panose="020B0503020204020204" charset="-122"/>
                        <a:ea typeface="微软雅黑" panose="020B0503020204020204" charset="-122"/>
                      </a:endParaRPr>
                    </a:p>
                    <a:p>
                      <a:pPr marL="0" algn="l" defTabSz="914400" rtl="0" eaLnBrk="1" latinLnBrk="0" hangingPunct="1"/>
                      <a:endParaRPr lang="zh-CN" altLang="en-US" sz="2400" b="1" kern="1200">
                        <a:solidFill>
                          <a:srgbClr val="C00000"/>
                        </a:solidFill>
                        <a:latin typeface="微软雅黑" panose="020B0503020204020204" charset="-122"/>
                        <a:ea typeface="微软雅黑" panose="020B0503020204020204" charset="-122"/>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2000" b="1">
                          <a:solidFill>
                            <a:schemeClr val="tx1"/>
                          </a:solidFill>
                          <a:latin typeface="微软雅黑" panose="020B0503020204020204" charset="-122"/>
                          <a:ea typeface="微软雅黑" panose="020B0503020204020204" charset="-122"/>
                        </a:rPr>
                        <a:t>亦称方镇，是唐朝中、后期设立的军镇。藩是</a:t>
                      </a:r>
                      <a:r>
                        <a:rPr lang="en-US" altLang="zh-CN" sz="2000" b="1">
                          <a:solidFill>
                            <a:schemeClr val="tx1"/>
                          </a:solidFill>
                          <a:latin typeface="微软雅黑" panose="020B0503020204020204" charset="-122"/>
                          <a:ea typeface="微软雅黑" panose="020B0503020204020204" charset="-122"/>
                        </a:rPr>
                        <a:t>“</a:t>
                      </a:r>
                      <a:r>
                        <a:rPr lang="zh-CN" altLang="en-US" sz="2000" b="1">
                          <a:solidFill>
                            <a:schemeClr val="tx1"/>
                          </a:solidFill>
                          <a:latin typeface="微软雅黑" panose="020B0503020204020204" charset="-122"/>
                          <a:ea typeface="微软雅黑" panose="020B0503020204020204" charset="-122"/>
                        </a:rPr>
                        <a:t>保卫</a:t>
                      </a:r>
                      <a:r>
                        <a:rPr lang="en-US" altLang="zh-CN" sz="2000" b="1">
                          <a:solidFill>
                            <a:schemeClr val="tx1"/>
                          </a:solidFill>
                          <a:latin typeface="微软雅黑" panose="020B0503020204020204" charset="-122"/>
                          <a:ea typeface="微软雅黑" panose="020B0503020204020204" charset="-122"/>
                        </a:rPr>
                        <a:t>”</a:t>
                      </a:r>
                      <a:r>
                        <a:rPr lang="zh-CN" altLang="en-US" sz="2000" b="1">
                          <a:solidFill>
                            <a:schemeClr val="tx1"/>
                          </a:solidFill>
                          <a:latin typeface="微软雅黑" panose="020B0503020204020204" charset="-122"/>
                          <a:ea typeface="微软雅黑" panose="020B0503020204020204" charset="-122"/>
                        </a:rPr>
                        <a:t>之意，镇是指军镇：唐代朝廷设置军镇，本为保卫自身安全，唐玄宗为防止边陲各异族的进犯，大量扩充防戍军镇，设立节度使，共设九个节度使和一个经略使，时称天宝十节度。各藩镇掌管一个地区的军政，后来权力逐渐扩大，</a:t>
                      </a:r>
                      <a:r>
                        <a:rPr lang="zh-CN" altLang="en-US" sz="2000" b="1">
                          <a:solidFill>
                            <a:srgbClr val="C00000"/>
                          </a:solidFill>
                          <a:latin typeface="微软雅黑" panose="020B0503020204020204" charset="-122"/>
                          <a:ea typeface="微软雅黑" panose="020B0503020204020204" charset="-122"/>
                        </a:rPr>
                        <a:t>安史之乱后形成地方割据，常与朝廷对抗</a:t>
                      </a:r>
                      <a:r>
                        <a:rPr lang="zh-CN" altLang="en-US" sz="2000" b="1">
                          <a:solidFill>
                            <a:schemeClr val="tx1"/>
                          </a:solidFill>
                          <a:latin typeface="微软雅黑" panose="020B0503020204020204" charset="-122"/>
                          <a:ea typeface="微软雅黑" panose="020B0503020204020204" charset="-122"/>
                        </a:rPr>
                        <a:t>。 </a:t>
                      </a:r>
                      <a:endParaRPr lang="zh-CN" altLang="en-US" sz="2000" b="1">
                        <a:solidFill>
                          <a:schemeClr val="tx1"/>
                        </a:solidFill>
                        <a:latin typeface="微软雅黑" panose="020B0503020204020204" charset="-122"/>
                        <a:ea typeface="微软雅黑" panose="020B0503020204020204" charset="-122"/>
                      </a:endParaRPr>
                    </a:p>
                  </a:txBody>
                  <a:tcPr vert="horz">
                    <a:solidFill>
                      <a:schemeClr val="bg1">
                        <a:lumMod val="85000"/>
                      </a:schemeClr>
                    </a:solidFill>
                  </a:tcPr>
                </a:tc>
              </a:tr>
              <a:tr h="638457">
                <a:tc>
                  <a:txBody>
                    <a:bodyPr wrap="square"/>
                    <a:lstStyle/>
                    <a:p>
                      <a:r>
                        <a:rPr lang="zh-CN" altLang="en-US" sz="2400" b="1">
                          <a:solidFill>
                            <a:srgbClr val="C00000"/>
                          </a:solidFill>
                          <a:latin typeface="微软雅黑" panose="020B0503020204020204" charset="-122"/>
                          <a:ea typeface="微软雅黑" panose="020B0503020204020204" charset="-122"/>
                          <a:cs typeface="华文新魏" panose="02010800040101010101" charset="-122"/>
                        </a:rPr>
                        <a:t>羁縻</a:t>
                      </a:r>
                      <a:endParaRPr lang="en-US" altLang="zh-CN" sz="2400" b="1">
                        <a:solidFill>
                          <a:srgbClr val="C00000"/>
                        </a:solidFill>
                        <a:latin typeface="微软雅黑" panose="020B0503020204020204" charset="-122"/>
                        <a:ea typeface="微软雅黑" panose="020B0503020204020204" charset="-122"/>
                        <a:cs typeface="华文新魏" panose="02010800040101010101" charset="-122"/>
                      </a:endParaRPr>
                    </a:p>
                    <a:p>
                      <a:r>
                        <a:rPr lang="zh-CN" altLang="en-US" sz="2400" b="1">
                          <a:solidFill>
                            <a:srgbClr val="C00000"/>
                          </a:solidFill>
                          <a:latin typeface="微软雅黑" panose="020B0503020204020204" charset="-122"/>
                          <a:ea typeface="微软雅黑" panose="020B0503020204020204" charset="-122"/>
                          <a:cs typeface="华文新魏" panose="02010800040101010101" charset="-122"/>
                        </a:rPr>
                        <a:t>制度</a:t>
                      </a:r>
                      <a:endParaRPr lang="zh-CN" altLang="en-US" sz="2400">
                        <a:solidFill>
                          <a:srgbClr val="C00000"/>
                        </a:solidFill>
                        <a:latin typeface="微软雅黑" panose="020B0503020204020204" charset="-122"/>
                        <a:ea typeface="微软雅黑" panose="020B0503020204020204" charset="-122"/>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zh-CN" sz="2000" b="1">
                          <a:solidFill>
                            <a:schemeClr val="tx1"/>
                          </a:solidFill>
                          <a:latin typeface="微软雅黑" panose="020B0503020204020204" charset="-122"/>
                          <a:ea typeface="微软雅黑" panose="020B0503020204020204" charset="-122"/>
                          <a:cs typeface="华文新魏" panose="02010800040101010101" charset="-122"/>
                        </a:rPr>
                        <a:t>羁縻制度是历代封建王朝在多民族国家里对社会发展落后的</a:t>
                      </a:r>
                      <a:r>
                        <a:rPr lang="zh-CN" altLang="zh-CN" sz="2000" b="1">
                          <a:solidFill>
                            <a:srgbClr val="C00000"/>
                          </a:solidFill>
                          <a:latin typeface="微软雅黑" panose="020B0503020204020204" charset="-122"/>
                          <a:ea typeface="微软雅黑" panose="020B0503020204020204" charset="-122"/>
                          <a:cs typeface="华文新魏" panose="02010800040101010101" charset="-122"/>
                        </a:rPr>
                        <a:t>少数民族地区所采取</a:t>
                      </a:r>
                      <a:r>
                        <a:rPr lang="zh-CN" altLang="zh-CN" sz="2000" b="1">
                          <a:solidFill>
                            <a:schemeClr val="tx1"/>
                          </a:solidFill>
                          <a:latin typeface="微软雅黑" panose="020B0503020204020204" charset="-122"/>
                          <a:ea typeface="微软雅黑" panose="020B0503020204020204" charset="-122"/>
                          <a:cs typeface="华文新魏" panose="02010800040101010101" charset="-122"/>
                        </a:rPr>
                        <a:t>的一种</a:t>
                      </a:r>
                      <a:r>
                        <a:rPr lang="zh-CN" altLang="zh-CN" sz="2000" b="1">
                          <a:solidFill>
                            <a:srgbClr val="C00000"/>
                          </a:solidFill>
                          <a:latin typeface="微软雅黑" panose="020B0503020204020204" charset="-122"/>
                          <a:ea typeface="微软雅黑" panose="020B0503020204020204" charset="-122"/>
                          <a:cs typeface="华文新魏" panose="02010800040101010101" charset="-122"/>
                        </a:rPr>
                        <a:t>民族政策</a:t>
                      </a:r>
                      <a:r>
                        <a:rPr lang="zh-CN" altLang="zh-CN" sz="2000" b="1">
                          <a:solidFill>
                            <a:schemeClr val="tx1"/>
                          </a:solidFill>
                          <a:latin typeface="微软雅黑" panose="020B0503020204020204" charset="-122"/>
                          <a:ea typeface="微软雅黑" panose="020B0503020204020204" charset="-122"/>
                          <a:cs typeface="华文新魏" panose="02010800040101010101" charset="-122"/>
                        </a:rPr>
                        <a:t>。“羁”就是用军事和政治的影响加以控制,“縻”就是以经济和物质利益给予抚慰,即在少数民族地区设立特殊的行政单位,基本保持少数民族原有的社会组织形式和管理机构,承认其酋长、首领在本民族和本地区中的政治统治地位,任用少数民族地方首领为地方官吏。</a:t>
                      </a:r>
                      <a:r>
                        <a:rPr lang="zh-CN" altLang="zh-CN" sz="2000" b="1">
                          <a:solidFill>
                            <a:srgbClr val="C00000"/>
                          </a:solidFill>
                          <a:latin typeface="微软雅黑" panose="020B0503020204020204" charset="-122"/>
                          <a:ea typeface="微软雅黑" panose="020B0503020204020204" charset="-122"/>
                          <a:cs typeface="华文新魏" panose="02010800040101010101" charset="-122"/>
                        </a:rPr>
                        <a:t>始于汉代，唐代渐臻完善，实行羁縻府州制，元代实行土司制，明代还设置羁縻卫所。</a:t>
                      </a:r>
                      <a:endParaRPr lang="zh-CN" altLang="en-US" sz="2000" b="1">
                        <a:solidFill>
                          <a:srgbClr val="C00000"/>
                        </a:solidFill>
                        <a:latin typeface="微软雅黑" panose="020B0503020204020204" charset="-122"/>
                        <a:ea typeface="微软雅黑" panose="020B0503020204020204" charset="-122"/>
                        <a:cs typeface="华文新魏" panose="02010800040101010101" charset="-122"/>
                      </a:endParaRPr>
                    </a:p>
                  </a:txBody>
                  <a:tcPr vert="horz">
                    <a:solidFill>
                      <a:schemeClr val="bg1">
                        <a:lumMod val="85000"/>
                      </a:schemeClr>
                    </a:solidFill>
                  </a:tcPr>
                </a:tc>
              </a:tr>
              <a:tr h="638457">
                <a:tc>
                  <a:txBody>
                    <a:bodyPr wrap="square"/>
                    <a:lstStyle/>
                    <a:p>
                      <a:r>
                        <a:rPr lang="zh-CN" altLang="en-US" sz="2000" b="1">
                          <a:solidFill>
                            <a:srgbClr val="C00000"/>
                          </a:solidFill>
                          <a:latin typeface="微软雅黑" panose="020B0503020204020204" charset="-122"/>
                          <a:ea typeface="微软雅黑" panose="020B0503020204020204" charset="-122"/>
                          <a:cs typeface="华文新魏" panose="02010800040101010101" charset="-122"/>
                        </a:rPr>
                        <a:t>输籍定养与大索貌阅</a:t>
                      </a:r>
                      <a:endParaRPr lang="zh-CN" altLang="en-US" sz="2000">
                        <a:solidFill>
                          <a:srgbClr val="C00000"/>
                        </a:solidFill>
                        <a:latin typeface="微软雅黑" panose="020B0503020204020204" charset="-122"/>
                        <a:ea typeface="微软雅黑" panose="020B0503020204020204" charset="-122"/>
                      </a:endParaRPr>
                    </a:p>
                  </a:txBody>
                  <a:tcPr vert="horz">
                    <a:solidFill>
                      <a:schemeClr val="bg1">
                        <a:lumMod val="85000"/>
                      </a:schemeClr>
                    </a:solidFill>
                  </a:tcPr>
                </a:tc>
                <a:tc>
                  <a:txBody>
                    <a:bodyPr wrap="square"/>
                    <a:lstStyle/>
                    <a:p>
                      <a:pPr indent="0">
                        <a:lnSpc>
                          <a:spcPct val="100000"/>
                        </a:lnSpc>
                      </a:pPr>
                      <a:r>
                        <a:rPr lang="zh-CN" altLang="en-US" sz="2000" b="1">
                          <a:latin typeface="微软雅黑" panose="020B0503020204020204" charset="-122"/>
                          <a:ea typeface="微软雅黑" panose="020B0503020204020204" charset="-122"/>
                        </a:rPr>
                        <a:t>输籍定样指隋制定户等、纳税标准方法。因政府税额比世家大族轻，佃客脱离世族成为国家编户，</a:t>
                      </a:r>
                      <a:r>
                        <a:rPr lang="zh-CN" altLang="en-US" sz="2000" b="1">
                          <a:solidFill>
                            <a:srgbClr val="FF0000"/>
                          </a:solidFill>
                          <a:latin typeface="微软雅黑" panose="020B0503020204020204" charset="-122"/>
                          <a:ea typeface="微软雅黑" panose="020B0503020204020204" charset="-122"/>
                        </a:rPr>
                        <a:t>削弱地主力量。</a:t>
                      </a:r>
                      <a:endParaRPr lang="zh-CN" altLang="en-US" sz="2000" b="1">
                        <a:latin typeface="微软雅黑" panose="020B0503020204020204" charset="-122"/>
                        <a:ea typeface="微软雅黑" panose="020B0503020204020204" charset="-122"/>
                      </a:endParaRPr>
                    </a:p>
                    <a:p>
                      <a:pPr indent="0">
                        <a:lnSpc>
                          <a:spcPct val="100000"/>
                        </a:lnSpc>
                      </a:pPr>
                      <a:r>
                        <a:rPr lang="zh-CN" altLang="en-US" sz="2000" b="1">
                          <a:latin typeface="微软雅黑" panose="020B0503020204020204" charset="-122"/>
                          <a:ea typeface="微软雅黑" panose="020B0503020204020204" charset="-122"/>
                        </a:rPr>
                        <a:t>大索貌阅指按照户籍上登记的年龄，逐一与本人的体貌核对，检查是否虚报年龄，诈老诈小，</a:t>
                      </a:r>
                      <a:r>
                        <a:rPr lang="zh-CN" altLang="en-US" sz="2000" b="1">
                          <a:solidFill>
                            <a:srgbClr val="FF0000"/>
                          </a:solidFill>
                          <a:latin typeface="微软雅黑" panose="020B0503020204020204" charset="-122"/>
                          <a:ea typeface="微软雅黑" panose="020B0503020204020204" charset="-122"/>
                        </a:rPr>
                        <a:t>重新核定户籍</a:t>
                      </a:r>
                      <a:r>
                        <a:rPr lang="zh-CN" altLang="en-US" sz="2000" b="1">
                          <a:latin typeface="微软雅黑" panose="020B0503020204020204" charset="-122"/>
                          <a:ea typeface="微软雅黑" panose="020B0503020204020204" charset="-122"/>
                        </a:rPr>
                        <a:t>。</a:t>
                      </a:r>
                      <a:endParaRPr lang="zh-CN" altLang="en-US" sz="2000" b="1">
                        <a:latin typeface="微软雅黑" panose="020B0503020204020204" charset="-122"/>
                        <a:ea typeface="微软雅黑" panose="020B0503020204020204" charset="-122"/>
                      </a:endParaRPr>
                    </a:p>
                  </a:txBody>
                  <a:tcPr vert="horz">
                    <a:solidFill>
                      <a:schemeClr val="bg1">
                        <a:lumMod val="85000"/>
                      </a:schemeClr>
                    </a:solidFill>
                  </a:tcPr>
                </a:tc>
              </a:tr>
            </a:tbl>
          </a:graphicData>
        </a:graphic>
      </p:graphicFrame>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custDataLst>
              <p:tags r:id="rId1"/>
            </p:custDataLst>
          </p:nvPr>
        </p:nvSpPr>
        <p:spPr>
          <a:xfrm>
            <a:off x="0" y="0"/>
            <a:ext cx="12192000" cy="512897"/>
          </a:xfrm>
          <a:prstGeom prst="rect">
            <a:avLst/>
          </a:prstGeom>
          <a:solidFill>
            <a:srgbClr val="EC5F74">
              <a:lumMod val="60000"/>
              <a:lumOff val="40000"/>
            </a:srgbClr>
          </a:solidFill>
        </p:spPr>
        <p:txBody>
          <a:bodyPr wrap="square" rtlCol="0">
            <a:spAutoFit/>
          </a:bodyPr>
          <a:lstStyle/>
          <a:p>
            <a:pPr marL="0" marR="0" lvl="0" indent="0" algn="ctr" defTabSz="1219200" eaLnBrk="1" fontAlgn="auto" latinLnBrk="1" hangingPunct="1">
              <a:lnSpc>
                <a:spcPct val="100000"/>
              </a:lnSpc>
              <a:spcBef>
                <a:spcPct val="0"/>
              </a:spcBef>
              <a:spcAft>
                <a:spcPct val="0"/>
              </a:spcAft>
              <a:buClrTx/>
              <a:buSzTx/>
              <a:buFontTx/>
              <a:buNone/>
              <a:defRPr/>
            </a:pPr>
            <a:r>
              <a:rPr kumimoji="0" lang="zh-CN" altLang="en-US"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六、辽宋夏金元</a:t>
            </a:r>
            <a:endParaRPr kumimoji="0" lang="zh-CN" altLang="en-US"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endParaRPr>
          </a:p>
        </p:txBody>
      </p:sp>
      <p:graphicFrame>
        <p:nvGraphicFramePr>
          <p:cNvPr id="7" name="表格 6"/>
          <p:cNvGraphicFramePr>
            <a:graphicFrameLocks noGrp="1"/>
          </p:cNvGraphicFramePr>
          <p:nvPr>
            <p:custDataLst>
              <p:tags r:id="rId2"/>
            </p:custDataLst>
          </p:nvPr>
        </p:nvGraphicFramePr>
        <p:xfrm>
          <a:off x="162358" y="855575"/>
          <a:ext cx="11867284" cy="5377699"/>
        </p:xfrm>
        <a:graphic>
          <a:graphicData uri="http://schemas.openxmlformats.org/drawingml/2006/table">
            <a:tbl>
              <a:tblPr firstRow="1" bandRow="1">
                <a:tableStyleId>{5C22544A-7EE6-4342-B048-85BDC9FD1C3A}</a:tableStyleId>
              </a:tblPr>
              <a:tblGrid>
                <a:gridCol w="944455"/>
                <a:gridCol w="959026"/>
                <a:gridCol w="9963803"/>
              </a:tblGrid>
              <a:tr h="640922">
                <a:tc>
                  <a:txBody>
                    <a:bodyPr wrap="square"/>
                    <a:lstStyle/>
                    <a:p>
                      <a:pPr algn="ctr" fontAlgn="auto">
                        <a:lnSpc>
                          <a:spcPct val="100000"/>
                        </a:lnSpc>
                        <a:buNone/>
                      </a:pPr>
                      <a:r>
                        <a:rPr lang="zh-CN" altLang="en-US" sz="2400" b="1">
                          <a:solidFill>
                            <a:srgbClr val="C00000"/>
                          </a:solidFill>
                          <a:latin typeface="微软雅黑" panose="020B0503020204020204" charset="-122"/>
                          <a:ea typeface="微软雅黑" panose="020B0503020204020204" charset="-122"/>
                          <a:cs typeface="柳公权楷书" panose="02010600010101010101" charset="-122"/>
                        </a:rPr>
                        <a:t>总体特征</a:t>
                      </a:r>
                      <a:endParaRPr lang="zh-CN" altLang="en-US" sz="2400" b="1">
                        <a:solidFill>
                          <a:srgbClr val="C00000"/>
                        </a:solidFill>
                        <a:latin typeface="微软雅黑" panose="020B0503020204020204" charset="-122"/>
                        <a:ea typeface="微软雅黑" panose="020B0503020204020204" charset="-122"/>
                        <a:cs typeface="柳公权楷书" panose="02010600010101010101"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2">
                  <a:txBody>
                    <a:bodyPr wrap="square"/>
                    <a:lstStyle/>
                    <a:p>
                      <a:pPr algn="l">
                        <a:lnSpc>
                          <a:spcPct val="100000"/>
                        </a:lnSpc>
                        <a:spcAft>
                          <a:spcPts val="600"/>
                        </a:spcAft>
                      </a:pPr>
                      <a:r>
                        <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rPr>
                        <a:t>辽宋夏金元是继三国两晋南北朝之后又一个北方少数民族活跃的时期，</a:t>
                      </a:r>
                      <a:r>
                        <a:rPr lang="zh-CN" altLang="en-US" sz="2400" b="1">
                          <a:solidFill>
                            <a:srgbClr val="FF0000"/>
                          </a:solidFill>
                          <a:latin typeface="微软雅黑" panose="020B0503020204020204" charset="-122"/>
                          <a:ea typeface="微软雅黑" panose="020B0503020204020204" charset="-122"/>
                          <a:cs typeface="方正粗黑宋简繁" panose="02000000000000000000" charset="-122"/>
                          <a:sym typeface="+mn-ea"/>
                        </a:rPr>
                        <a:t>多民族政权并立，民族交融</a:t>
                      </a:r>
                      <a:r>
                        <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rPr>
                        <a:t>加强。</a:t>
                      </a:r>
                      <a:endPar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cPr anchor="ctr">
                    <a:lnL w="9525">
                      <a:solidFill>
                        <a:srgbClr val="B28E4E"/>
                      </a:solidFill>
                      <a:prstDash val="dash"/>
                    </a:lnL>
                    <a:lnR w="9525">
                      <a:solidFill>
                        <a:srgbClr val="B28E4E"/>
                      </a:solidFill>
                      <a:prstDash val="dash"/>
                    </a:lnR>
                    <a:lnT w="9525">
                      <a:solidFill>
                        <a:srgbClr val="B28E4E"/>
                      </a:solidFill>
                      <a:prstDash val="dash"/>
                    </a:lnT>
                    <a:lnB w="9525">
                      <a:solidFill>
                        <a:srgbClr val="B28E4E"/>
                      </a:solidFill>
                      <a:prstDash val="dash"/>
                    </a:lnB>
                    <a:solidFill>
                      <a:srgbClr val="FFFFFF"/>
                    </a:solidFill>
                  </a:tcPr>
                </a:tc>
              </a:tr>
              <a:tr h="1354339">
                <a:tc rowSpan="3">
                  <a:txBody>
                    <a:bodyPr wrap="square"/>
                    <a:lstStyle/>
                    <a:p>
                      <a:pPr algn="ctr" fontAlgn="auto">
                        <a:lnSpc>
                          <a:spcPct val="100000"/>
                        </a:lnSpc>
                        <a:buClrTx/>
                        <a:buSzTx/>
                        <a:buFontTx/>
                        <a:buNone/>
                      </a:pPr>
                      <a:r>
                        <a:rPr lang="zh-CN" altLang="en-US" sz="2400" b="1">
                          <a:solidFill>
                            <a:srgbClr val="070707"/>
                          </a:solidFill>
                          <a:latin typeface="微软雅黑" panose="020B0503020204020204" charset="-122"/>
                          <a:ea typeface="微软雅黑" panose="020B0503020204020204" charset="-122"/>
                          <a:cs typeface="柳公权楷书" panose="02010600010101010101" charset="-122"/>
                        </a:rPr>
                        <a:t>具体表现</a:t>
                      </a:r>
                      <a:endParaRPr lang="zh-CN" altLang="en-US" sz="2400" b="1">
                        <a:solidFill>
                          <a:srgbClr val="070707"/>
                        </a:solidFill>
                        <a:latin typeface="微软雅黑" panose="020B0503020204020204" charset="-122"/>
                        <a:ea typeface="微软雅黑" panose="020B0503020204020204" charset="-122"/>
                        <a:cs typeface="柳公权楷书" panose="02010600010101010101"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fontAlgn="auto">
                        <a:lnSpc>
                          <a:spcPct val="100000"/>
                        </a:lnSpc>
                        <a:buNone/>
                      </a:pPr>
                      <a:r>
                        <a:rPr lang="zh-CN" altLang="en-US" sz="2400" b="1">
                          <a:solidFill>
                            <a:srgbClr val="C00000"/>
                          </a:solidFill>
                          <a:latin typeface="微软雅黑" panose="020B0503020204020204" charset="-122"/>
                          <a:ea typeface="微软雅黑" panose="020B0503020204020204" charset="-122"/>
                        </a:rPr>
                        <a:t>政治</a:t>
                      </a:r>
                      <a:endParaRPr lang="zh-CN" altLang="en-US" sz="2400" b="1">
                        <a:solidFill>
                          <a:srgbClr val="C00000"/>
                        </a:solidFill>
                        <a:latin typeface="微软雅黑" panose="020B0503020204020204" charset="-122"/>
                        <a:ea typeface="微软雅黑" panose="020B0503020204020204" charset="-122"/>
                        <a:cs typeface="柳公权楷书" panose="02010600010101010101"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a:lnSpc>
                          <a:spcPct val="100000"/>
                        </a:lnSpc>
                      </a:pPr>
                      <a:r>
                        <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rPr>
                        <a:t>结束五代十国的分裂局面实现</a:t>
                      </a:r>
                      <a:r>
                        <a:rPr lang="zh-CN" altLang="en-US" sz="2400" b="1">
                          <a:solidFill>
                            <a:srgbClr val="FF0000"/>
                          </a:solidFill>
                          <a:latin typeface="微软雅黑" panose="020B0503020204020204" charset="-122"/>
                          <a:ea typeface="微软雅黑" panose="020B0503020204020204" charset="-122"/>
                          <a:cs typeface="方正粗黑宋简繁" panose="02000000000000000000" charset="-122"/>
                          <a:sym typeface="+mn-ea"/>
                        </a:rPr>
                        <a:t>局部统</a:t>
                      </a:r>
                      <a:r>
                        <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rPr>
                        <a:t>一，专制主义中央集权制度进一步加强。多</a:t>
                      </a:r>
                      <a:r>
                        <a:rPr lang="zh-CN" altLang="en-US" sz="2400" b="1">
                          <a:solidFill>
                            <a:srgbClr val="FF0000"/>
                          </a:solidFill>
                          <a:latin typeface="微软雅黑" panose="020B0503020204020204" charset="-122"/>
                          <a:ea typeface="微软雅黑" panose="020B0503020204020204" charset="-122"/>
                          <a:cs typeface="方正粗黑宋简繁" panose="02000000000000000000" charset="-122"/>
                          <a:sym typeface="+mn-ea"/>
                        </a:rPr>
                        <a:t>民族政权长期并存</a:t>
                      </a:r>
                      <a:r>
                        <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rPr>
                        <a:t>；出现又一次</a:t>
                      </a:r>
                      <a:r>
                        <a:rPr lang="zh-CN" altLang="en-US" sz="2400" b="1">
                          <a:solidFill>
                            <a:srgbClr val="FF0000"/>
                          </a:solidFill>
                          <a:latin typeface="微软雅黑" panose="020B0503020204020204" charset="-122"/>
                          <a:ea typeface="微软雅黑" panose="020B0503020204020204" charset="-122"/>
                          <a:cs typeface="方正粗黑宋简繁" panose="02000000000000000000" charset="-122"/>
                          <a:sym typeface="+mn-ea"/>
                        </a:rPr>
                        <a:t>民族交融</a:t>
                      </a:r>
                      <a:r>
                        <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rPr>
                        <a:t>高潮；少数民族政权封建化</a:t>
                      </a:r>
                      <a:endPar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1034550">
                <a:tc vMerge="1">
                  <a:tcPr anchor="ctr">
                    <a:lnL w="9525">
                      <a:solidFill>
                        <a:srgbClr val="B28E4E"/>
                      </a:solidFill>
                      <a:prstDash val="dash"/>
                    </a:lnL>
                    <a:lnR w="9525">
                      <a:solidFill>
                        <a:srgbClr val="B28E4E"/>
                      </a:solidFill>
                      <a:prstDash val="dash"/>
                    </a:lnR>
                    <a:lnT w="9525">
                      <a:solidFill>
                        <a:srgbClr val="B28E4E"/>
                      </a:solidFill>
                      <a:prstDash val="dash"/>
                    </a:lnT>
                    <a:lnB w="9525">
                      <a:solidFill>
                        <a:srgbClr val="B28E4E"/>
                      </a:solidFill>
                      <a:prstDash val="dash"/>
                    </a:lnB>
                    <a:solidFill>
                      <a:srgbClr val="FFFFFF"/>
                    </a:solidFill>
                  </a:tcPr>
                </a:tc>
                <a:tc>
                  <a:txBody>
                    <a:bodyPr wrap="square"/>
                    <a:lstStyle/>
                    <a:p>
                      <a:pPr fontAlgn="auto">
                        <a:lnSpc>
                          <a:spcPct val="100000"/>
                        </a:lnSpc>
                        <a:buNone/>
                      </a:pPr>
                      <a:r>
                        <a:rPr lang="zh-CN" altLang="en-US" sz="2400" b="1">
                          <a:solidFill>
                            <a:srgbClr val="C00000"/>
                          </a:solidFill>
                          <a:latin typeface="微软雅黑" panose="020B0503020204020204" charset="-122"/>
                          <a:ea typeface="微软雅黑" panose="020B0503020204020204" charset="-122"/>
                        </a:rPr>
                        <a:t>经济</a:t>
                      </a:r>
                      <a:endParaRPr lang="zh-CN" altLang="en-US" sz="2400" b="1">
                        <a:solidFill>
                          <a:srgbClr val="C00000"/>
                        </a:solidFill>
                        <a:latin typeface="微软雅黑" panose="020B0503020204020204" charset="-122"/>
                        <a:ea typeface="微软雅黑" panose="020B0503020204020204"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algn="l" fontAlgn="auto">
                        <a:lnSpc>
                          <a:spcPct val="100000"/>
                        </a:lnSpc>
                        <a:spcAft>
                          <a:spcPts val="600"/>
                        </a:spcAft>
                      </a:pPr>
                      <a:r>
                        <a:rPr lang="zh-CN" altLang="en-US" sz="2400" b="1">
                          <a:solidFill>
                            <a:srgbClr val="000000"/>
                          </a:solidFill>
                          <a:latin typeface="微软雅黑" panose="020B0503020204020204" charset="-122"/>
                          <a:ea typeface="微软雅黑" panose="020B0503020204020204" charset="-122"/>
                          <a:cs typeface="微软雅黑" panose="020B0503020204020204" charset="-122"/>
                          <a:sym typeface="+mn-ea"/>
                        </a:rPr>
                        <a:t>封建经济继续发展，</a:t>
                      </a:r>
                      <a:r>
                        <a:rPr lang="zh-CN" altLang="en-US" sz="2400" b="1">
                          <a:solidFill>
                            <a:srgbClr val="FF0000"/>
                          </a:solidFill>
                          <a:latin typeface="微软雅黑" panose="020B0503020204020204" charset="-122"/>
                          <a:ea typeface="微软雅黑" panose="020B0503020204020204" charset="-122"/>
                          <a:cs typeface="微软雅黑" panose="020B0503020204020204" charset="-122"/>
                          <a:sym typeface="+mn-ea"/>
                        </a:rPr>
                        <a:t>商品经济</a:t>
                      </a:r>
                      <a:r>
                        <a:rPr lang="zh-CN" altLang="en-US" sz="2400" b="1">
                          <a:solidFill>
                            <a:srgbClr val="000000"/>
                          </a:solidFill>
                          <a:latin typeface="微软雅黑" panose="020B0503020204020204" charset="-122"/>
                          <a:ea typeface="微软雅黑" panose="020B0503020204020204" charset="-122"/>
                          <a:cs typeface="微软雅黑" panose="020B0503020204020204" charset="-122"/>
                          <a:sym typeface="+mn-ea"/>
                        </a:rPr>
                        <a:t>水平超过前代；南方经济获得较快发展，经济重心</a:t>
                      </a:r>
                      <a:r>
                        <a:rPr lang="zh-CN" altLang="en-US" sz="2400" b="1">
                          <a:solidFill>
                            <a:srgbClr val="FF0000"/>
                          </a:solidFill>
                          <a:latin typeface="微软雅黑" panose="020B0503020204020204" charset="-122"/>
                          <a:ea typeface="微软雅黑" panose="020B0503020204020204" charset="-122"/>
                          <a:cs typeface="微软雅黑" panose="020B0503020204020204" charset="-122"/>
                          <a:sym typeface="+mn-ea"/>
                        </a:rPr>
                        <a:t>南移完成</a:t>
                      </a:r>
                      <a:r>
                        <a:rPr lang="zh-CN" altLang="en-US" sz="2400" b="1">
                          <a:solidFill>
                            <a:srgbClr val="000000"/>
                          </a:solidFill>
                          <a:latin typeface="微软雅黑" panose="020B0503020204020204" charset="-122"/>
                          <a:ea typeface="微软雅黑" panose="020B0503020204020204" charset="-122"/>
                          <a:cs typeface="微软雅黑" panose="020B0503020204020204" charset="-122"/>
                          <a:sym typeface="+mn-ea"/>
                        </a:rPr>
                        <a:t>；封建生产方式向</a:t>
                      </a:r>
                      <a:r>
                        <a:rPr lang="zh-CN" altLang="en-US" sz="2400" b="1">
                          <a:solidFill>
                            <a:srgbClr val="FF0000"/>
                          </a:solidFill>
                          <a:latin typeface="微软雅黑" panose="020B0503020204020204" charset="-122"/>
                          <a:ea typeface="微软雅黑" panose="020B0503020204020204" charset="-122"/>
                          <a:cs typeface="微软雅黑" panose="020B0503020204020204" charset="-122"/>
                          <a:sym typeface="+mn-ea"/>
                        </a:rPr>
                        <a:t>边疆地区扩展</a:t>
                      </a:r>
                      <a:r>
                        <a:rPr lang="zh-CN" altLang="en-US" sz="2400" b="1">
                          <a:solidFill>
                            <a:srgbClr val="000000"/>
                          </a:solidFill>
                          <a:latin typeface="微软雅黑" panose="020B0503020204020204" charset="-122"/>
                          <a:ea typeface="微软雅黑" panose="020B0503020204020204" charset="-122"/>
                          <a:cs typeface="微软雅黑" panose="020B0503020204020204" charset="-122"/>
                          <a:sym typeface="+mn-ea"/>
                        </a:rPr>
                        <a:t>；元代</a:t>
                      </a:r>
                      <a:r>
                        <a:rPr lang="zh-CN" altLang="en-US" sz="2400" b="1">
                          <a:solidFill>
                            <a:srgbClr val="FF0000"/>
                          </a:solidFill>
                          <a:latin typeface="微软雅黑" panose="020B0503020204020204" charset="-122"/>
                          <a:ea typeface="微软雅黑" panose="020B0503020204020204" charset="-122"/>
                          <a:cs typeface="微软雅黑" panose="020B0503020204020204" charset="-122"/>
                          <a:sym typeface="+mn-ea"/>
                        </a:rPr>
                        <a:t>海路和陆路</a:t>
                      </a:r>
                      <a:r>
                        <a:rPr lang="zh-CN" altLang="en-US" sz="2400" b="1">
                          <a:solidFill>
                            <a:srgbClr val="000000"/>
                          </a:solidFill>
                          <a:latin typeface="微软雅黑" panose="020B0503020204020204" charset="-122"/>
                          <a:ea typeface="微软雅黑" panose="020B0503020204020204" charset="-122"/>
                          <a:cs typeface="微软雅黑" panose="020B0503020204020204" charset="-122"/>
                          <a:sym typeface="+mn-ea"/>
                        </a:rPr>
                        <a:t>的对外交往空前繁荣。</a:t>
                      </a:r>
                      <a:endParaRPr lang="zh-CN" altLang="en-US" sz="2400" b="1">
                        <a:solidFill>
                          <a:srgbClr val="000000"/>
                        </a:solidFill>
                        <a:latin typeface="微软雅黑" panose="020B0503020204020204" charset="-122"/>
                        <a:ea typeface="微软雅黑" panose="020B0503020204020204" charset="-122"/>
                        <a:cs typeface="微软雅黑" panose="020B0503020204020204" charset="-122"/>
                        <a:sym typeface="+mn-ea"/>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640922">
                <a:tc vMerge="1">
                  <a:tcPr anchor="ctr">
                    <a:lnL w="9525">
                      <a:solidFill>
                        <a:srgbClr val="B28E4E"/>
                      </a:solidFill>
                      <a:prstDash val="dash"/>
                    </a:lnL>
                    <a:lnR w="9525">
                      <a:solidFill>
                        <a:srgbClr val="B28E4E"/>
                      </a:solidFill>
                      <a:prstDash val="dash"/>
                    </a:lnR>
                    <a:lnT w="9525">
                      <a:solidFill>
                        <a:srgbClr val="B28E4E"/>
                      </a:solidFill>
                      <a:prstDash val="dash"/>
                    </a:lnT>
                    <a:lnB w="9525">
                      <a:solidFill>
                        <a:srgbClr val="B28E4E"/>
                      </a:solidFill>
                      <a:prstDash val="dash"/>
                    </a:lnB>
                    <a:solidFill>
                      <a:srgbClr val="FFFFFF"/>
                    </a:solidFill>
                  </a:tcPr>
                </a:tc>
                <a:tc>
                  <a:txBody>
                    <a:bodyPr wrap="square"/>
                    <a:lstStyle/>
                    <a:p>
                      <a:pPr fontAlgn="auto">
                        <a:lnSpc>
                          <a:spcPct val="100000"/>
                        </a:lnSpc>
                        <a:buNone/>
                      </a:pPr>
                      <a:r>
                        <a:rPr lang="zh-CN" altLang="en-US" sz="2400" b="1">
                          <a:solidFill>
                            <a:srgbClr val="C00000"/>
                          </a:solidFill>
                          <a:latin typeface="微软雅黑" panose="020B0503020204020204" charset="-122"/>
                          <a:ea typeface="微软雅黑" panose="020B0503020204020204" charset="-122"/>
                        </a:rPr>
                        <a:t>文化</a:t>
                      </a:r>
                      <a:endParaRPr lang="zh-CN" altLang="en-US" sz="2400" b="1">
                        <a:solidFill>
                          <a:srgbClr val="C00000"/>
                        </a:solidFill>
                        <a:latin typeface="微软雅黑" panose="020B0503020204020204" charset="-122"/>
                        <a:ea typeface="微软雅黑" panose="020B0503020204020204"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algn="l" fontAlgn="auto">
                        <a:lnSpc>
                          <a:spcPct val="100000"/>
                        </a:lnSpc>
                        <a:spcAft>
                          <a:spcPts val="600"/>
                        </a:spcAft>
                      </a:pPr>
                      <a:r>
                        <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rPr>
                        <a:t>封建文化高度繁荣；各族文化交融；科技成就突出；</a:t>
                      </a:r>
                      <a:r>
                        <a:rPr lang="zh-CN" altLang="en-US" sz="2400" b="1">
                          <a:solidFill>
                            <a:srgbClr val="FF0000"/>
                          </a:solidFill>
                          <a:latin typeface="微软雅黑" panose="020B0503020204020204" charset="-122"/>
                          <a:ea typeface="微软雅黑" panose="020B0503020204020204" charset="-122"/>
                          <a:cs typeface="方正粗黑宋简繁" panose="02000000000000000000" charset="-122"/>
                          <a:sym typeface="+mn-ea"/>
                        </a:rPr>
                        <a:t>理学</a:t>
                      </a:r>
                      <a:r>
                        <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rPr>
                        <a:t>兴起并逐渐取得统治地位；</a:t>
                      </a:r>
                      <a:r>
                        <a:rPr lang="zh-CN" altLang="en-US" sz="2400" b="1">
                          <a:solidFill>
                            <a:srgbClr val="FF0000"/>
                          </a:solidFill>
                          <a:latin typeface="微软雅黑" panose="020B0503020204020204" charset="-122"/>
                          <a:ea typeface="微软雅黑" panose="020B0503020204020204" charset="-122"/>
                          <a:cs typeface="方正粗黑宋简繁" panose="02000000000000000000" charset="-122"/>
                          <a:sym typeface="+mn-ea"/>
                        </a:rPr>
                        <a:t>文学艺术逐渐平民化、通俗化</a:t>
                      </a:r>
                      <a:r>
                        <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rPr>
                        <a:t>，突出代表有宋词、元曲和反映市民生活的风俗画。</a:t>
                      </a:r>
                      <a:endPar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640922">
                <a:tc>
                  <a:txBody>
                    <a:bodyPr wrap="square"/>
                    <a:lstStyle/>
                    <a:p>
                      <a:pPr algn="ctr" fontAlgn="auto">
                        <a:lnSpc>
                          <a:spcPct val="100000"/>
                        </a:lnSpc>
                        <a:buClrTx/>
                        <a:buSzTx/>
                        <a:buFontTx/>
                        <a:buNone/>
                      </a:pPr>
                      <a:endParaRPr lang="zh-CN" altLang="en-US" sz="2400" b="1">
                        <a:solidFill>
                          <a:srgbClr val="070707"/>
                        </a:solidFill>
                        <a:latin typeface="微软雅黑" panose="020B0503020204020204" charset="-122"/>
                        <a:ea typeface="微软雅黑" panose="020B0503020204020204" charset="-122"/>
                        <a:cs typeface="柳公权楷书" panose="02010600010101010101"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fontAlgn="auto">
                        <a:lnSpc>
                          <a:spcPct val="100000"/>
                        </a:lnSpc>
                        <a:buNone/>
                      </a:pPr>
                      <a:r>
                        <a:rPr lang="zh-CN" altLang="en-US" sz="2400" b="1">
                          <a:solidFill>
                            <a:srgbClr val="C00000"/>
                          </a:solidFill>
                          <a:latin typeface="微软雅黑" panose="020B0503020204020204" charset="-122"/>
                          <a:ea typeface="微软雅黑" panose="020B0503020204020204" charset="-122"/>
                        </a:rPr>
                        <a:t>社会</a:t>
                      </a:r>
                      <a:endParaRPr lang="zh-CN" altLang="en-US" sz="2400" b="1">
                        <a:solidFill>
                          <a:srgbClr val="C00000"/>
                        </a:solidFill>
                        <a:latin typeface="微软雅黑" panose="020B0503020204020204" charset="-122"/>
                        <a:ea typeface="微软雅黑" panose="020B0503020204020204"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algn="l" fontAlgn="auto">
                        <a:lnSpc>
                          <a:spcPct val="100000"/>
                        </a:lnSpc>
                        <a:spcAft>
                          <a:spcPts val="600"/>
                        </a:spcAft>
                      </a:pPr>
                      <a:r>
                        <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rPr>
                        <a:t>包括</a:t>
                      </a:r>
                      <a:r>
                        <a:rPr lang="zh-CN" altLang="en-US" sz="2400" b="1">
                          <a:solidFill>
                            <a:srgbClr val="FF0000"/>
                          </a:solidFill>
                          <a:latin typeface="微软雅黑" panose="020B0503020204020204" charset="-122"/>
                          <a:ea typeface="微软雅黑" panose="020B0503020204020204" charset="-122"/>
                          <a:cs typeface="方正粗黑宋简繁" panose="02000000000000000000" charset="-122"/>
                          <a:sym typeface="+mn-ea"/>
                        </a:rPr>
                        <a:t>门第观念淡化，社会成员趋向平等，国家对社会的控制相对放松</a:t>
                      </a:r>
                      <a:r>
                        <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rPr>
                        <a:t>，平民社会到来。</a:t>
                      </a:r>
                      <a:endPar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163728" y="203546"/>
          <a:ext cx="11864544" cy="6583680"/>
        </p:xfrm>
        <a:graphic>
          <a:graphicData uri="http://schemas.openxmlformats.org/drawingml/2006/table">
            <a:tbl>
              <a:tblPr firstRow="1" bandRow="1">
                <a:tableStyleId>{5C22544A-7EE6-4342-B048-85BDC9FD1C3A}</a:tableStyleId>
              </a:tblPr>
              <a:tblGrid>
                <a:gridCol w="1064708"/>
                <a:gridCol w="10799836"/>
              </a:tblGrid>
              <a:tr h="0">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400" b="1" kern="1200">
                          <a:solidFill>
                            <a:srgbClr val="C00000"/>
                          </a:solidFill>
                          <a:latin typeface="微软雅黑" panose="020B0503020204020204" charset="-122"/>
                          <a:ea typeface="微软雅黑" panose="020B0503020204020204" charset="-122"/>
                          <a:cs typeface="+mn-cs"/>
                        </a:rPr>
                        <a:t>台谏合一 </a:t>
                      </a:r>
                      <a:endParaRPr lang="zh-CN" altLang="en-US" sz="24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800" b="1" kern="1200">
                          <a:solidFill>
                            <a:schemeClr val="tx1"/>
                          </a:solidFill>
                          <a:latin typeface="微软雅黑" panose="020B0503020204020204" charset="-122"/>
                          <a:ea typeface="微软雅黑" panose="020B0503020204020204" charset="-122"/>
                          <a:cs typeface="+mn-cs"/>
                        </a:rPr>
                        <a:t>宋以前台（御史）谏（谏官）职责分明，御史主要负责监察大臣，谏官主要负责进言规谏。宋朝开台谏合一之端。</a:t>
                      </a:r>
                      <a:r>
                        <a:rPr lang="zh-CN" altLang="en-US" sz="1800" b="1" kern="1200">
                          <a:solidFill>
                            <a:srgbClr val="FF0000"/>
                          </a:solidFill>
                          <a:latin typeface="微软雅黑" panose="020B0503020204020204" charset="-122"/>
                          <a:ea typeface="微软雅黑" panose="020B0503020204020204" charset="-122"/>
                          <a:cs typeface="+mn-cs"/>
                        </a:rPr>
                        <a:t>御史台御史除主监察外，也有进言规谏之责</a:t>
                      </a:r>
                      <a:r>
                        <a:rPr lang="zh-CN" altLang="en-US" sz="1800" b="1" kern="1200">
                          <a:solidFill>
                            <a:schemeClr val="tx1"/>
                          </a:solidFill>
                          <a:latin typeface="微软雅黑" panose="020B0503020204020204" charset="-122"/>
                          <a:ea typeface="微软雅黑" panose="020B0503020204020204" charset="-122"/>
                          <a:cs typeface="+mn-cs"/>
                        </a:rPr>
                        <a:t>；</a:t>
                      </a:r>
                      <a:r>
                        <a:rPr lang="zh-CN" altLang="en-US" sz="1800" b="1" kern="1200">
                          <a:solidFill>
                            <a:srgbClr val="FF0000"/>
                          </a:solidFill>
                          <a:latin typeface="微软雅黑" panose="020B0503020204020204" charset="-122"/>
                          <a:ea typeface="微软雅黑" panose="020B0503020204020204" charset="-122"/>
                          <a:cs typeface="+mn-cs"/>
                        </a:rPr>
                        <a:t>谏官</a:t>
                      </a:r>
                      <a:r>
                        <a:rPr lang="zh-CN" altLang="en-US" sz="1800" b="1" kern="1200">
                          <a:solidFill>
                            <a:schemeClr val="tx1"/>
                          </a:solidFill>
                          <a:latin typeface="微软雅黑" panose="020B0503020204020204" charset="-122"/>
                          <a:ea typeface="微软雅黑" panose="020B0503020204020204" charset="-122"/>
                          <a:cs typeface="+mn-cs"/>
                        </a:rPr>
                        <a:t>并不是单任谏职</a:t>
                      </a:r>
                      <a:r>
                        <a:rPr lang="zh-CN" altLang="en-US" sz="1800" b="1" kern="1200">
                          <a:solidFill>
                            <a:srgbClr val="FF0000"/>
                          </a:solidFill>
                          <a:latin typeface="微软雅黑" panose="020B0503020204020204" charset="-122"/>
                          <a:ea typeface="微软雅黑" panose="020B0503020204020204" charset="-122"/>
                          <a:cs typeface="+mn-cs"/>
                        </a:rPr>
                        <a:t>，也常纠举弹効大臣</a:t>
                      </a:r>
                      <a:r>
                        <a:rPr lang="zh-CN" altLang="en-US" sz="1800" b="1" kern="1200">
                          <a:solidFill>
                            <a:schemeClr val="tx1"/>
                          </a:solidFill>
                          <a:latin typeface="微软雅黑" panose="020B0503020204020204" charset="-122"/>
                          <a:ea typeface="微软雅黑" panose="020B0503020204020204" charset="-122"/>
                          <a:cs typeface="+mn-cs"/>
                        </a:rPr>
                        <a:t>。</a:t>
                      </a:r>
                      <a:r>
                        <a:rPr lang="zh-CN" altLang="en-US" sz="1800" b="1" kern="1200">
                          <a:solidFill>
                            <a:srgbClr val="FF0000"/>
                          </a:solidFill>
                          <a:latin typeface="微软雅黑" panose="020B0503020204020204" charset="-122"/>
                          <a:ea typeface="微软雅黑" panose="020B0503020204020204" charset="-122"/>
                          <a:cs typeface="+mn-cs"/>
                        </a:rPr>
                        <a:t>二者虽各有侧重，但事权常常相混</a:t>
                      </a:r>
                      <a:r>
                        <a:rPr lang="zh-CN" altLang="en-US" sz="1800" b="1" kern="1200">
                          <a:solidFill>
                            <a:schemeClr val="tx1"/>
                          </a:solidFill>
                          <a:latin typeface="微软雅黑" panose="020B0503020204020204" charset="-122"/>
                          <a:ea typeface="微软雅黑" panose="020B0503020204020204" charset="-122"/>
                          <a:cs typeface="+mn-cs"/>
                        </a:rPr>
                        <a:t>，故并称台谏。 </a:t>
                      </a:r>
                      <a:endParaRPr lang="zh-CN" altLang="zh-CN" sz="1800" b="1" kern="1200">
                        <a:solidFill>
                          <a:schemeClr val="tx1"/>
                        </a:solidFill>
                        <a:latin typeface="微软雅黑" panose="020B0503020204020204" charset="-122"/>
                        <a:ea typeface="微软雅黑" panose="020B0503020204020204" charset="-122"/>
                        <a:cs typeface="+mn-cs"/>
                      </a:endParaRPr>
                    </a:p>
                  </a:txBody>
                  <a:tcPr vert="horz">
                    <a:solidFill>
                      <a:schemeClr val="bg1">
                        <a:lumMod val="85000"/>
                      </a:schemeClr>
                    </a:solidFill>
                  </a:tcPr>
                </a:tc>
              </a:tr>
              <a:tr h="638457">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400" b="1" kern="1200">
                          <a:solidFill>
                            <a:srgbClr val="C00000"/>
                          </a:solidFill>
                          <a:latin typeface="微软雅黑" panose="020B0503020204020204" charset="-122"/>
                          <a:ea typeface="微软雅黑" panose="020B0503020204020204" charset="-122"/>
                        </a:rPr>
                        <a:t>更戍法 </a:t>
                      </a:r>
                      <a:endParaRPr lang="zh-CN" altLang="en-US" sz="2400" b="1" kern="1200">
                        <a:solidFill>
                          <a:srgbClr val="C00000"/>
                        </a:solidFill>
                        <a:latin typeface="微软雅黑" panose="020B0503020204020204" charset="-122"/>
                        <a:ea typeface="微软雅黑" panose="020B0503020204020204" charset="-122"/>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800" b="1">
                          <a:solidFill>
                            <a:schemeClr val="tx1"/>
                          </a:solidFill>
                          <a:latin typeface="微软雅黑" panose="020B0503020204020204" charset="-122"/>
                          <a:ea typeface="微软雅黑" panose="020B0503020204020204" charset="-122"/>
                        </a:rPr>
                        <a:t>北宋军事政策。北宋为了防止军队为将领所独有，以禁军分驻京师与外郡，内外轮换，</a:t>
                      </a:r>
                      <a:r>
                        <a:rPr lang="zh-CN" altLang="en-US" sz="1800" b="1">
                          <a:solidFill>
                            <a:srgbClr val="FF0000"/>
                          </a:solidFill>
                          <a:latin typeface="微软雅黑" panose="020B0503020204020204" charset="-122"/>
                          <a:ea typeface="微软雅黑" panose="020B0503020204020204" charset="-122"/>
                        </a:rPr>
                        <a:t>定期回驻京师</a:t>
                      </a:r>
                      <a:r>
                        <a:rPr lang="zh-CN" altLang="en-US" sz="1800" b="1">
                          <a:solidFill>
                            <a:schemeClr val="tx1"/>
                          </a:solidFill>
                          <a:latin typeface="微软雅黑" panose="020B0503020204020204" charset="-122"/>
                          <a:ea typeface="微软雅黑" panose="020B0503020204020204" charset="-122"/>
                        </a:rPr>
                        <a:t>，故称更戍法。但将领不随之调动，使“</a:t>
                      </a:r>
                      <a:r>
                        <a:rPr lang="zh-CN" altLang="en-US" sz="1800" b="1">
                          <a:solidFill>
                            <a:srgbClr val="FF0000"/>
                          </a:solidFill>
                          <a:latin typeface="微软雅黑" panose="020B0503020204020204" charset="-122"/>
                          <a:ea typeface="微软雅黑" panose="020B0503020204020204" charset="-122"/>
                        </a:rPr>
                        <a:t>兵无常帅，帅无常师</a:t>
                      </a:r>
                      <a:r>
                        <a:rPr lang="zh-CN" altLang="en-US" sz="1800" b="1">
                          <a:solidFill>
                            <a:schemeClr val="tx1"/>
                          </a:solidFill>
                          <a:latin typeface="微软雅黑" panose="020B0503020204020204" charset="-122"/>
                          <a:ea typeface="微软雅黑" panose="020B0503020204020204" charset="-122"/>
                        </a:rPr>
                        <a:t>”。此举对防止将领专权有利，却</a:t>
                      </a:r>
                      <a:r>
                        <a:rPr lang="zh-CN" altLang="en-US" sz="1800" b="1">
                          <a:solidFill>
                            <a:srgbClr val="FF0000"/>
                          </a:solidFill>
                          <a:latin typeface="微软雅黑" panose="020B0503020204020204" charset="-122"/>
                          <a:ea typeface="微软雅黑" panose="020B0503020204020204" charset="-122"/>
                        </a:rPr>
                        <a:t>削弱了军队战力</a:t>
                      </a:r>
                      <a:r>
                        <a:rPr lang="zh-CN" altLang="en-US" sz="1800" b="1">
                          <a:solidFill>
                            <a:schemeClr val="tx1"/>
                          </a:solidFill>
                          <a:latin typeface="微软雅黑" panose="020B0503020204020204" charset="-122"/>
                          <a:ea typeface="微软雅黑" panose="020B0503020204020204" charset="-122"/>
                        </a:rPr>
                        <a:t>。宋神宗时，王安石变法，罢废更戍法。 </a:t>
                      </a:r>
                      <a:endParaRPr lang="zh-CN" altLang="en-US" sz="1800" b="1">
                        <a:solidFill>
                          <a:schemeClr val="tx1"/>
                        </a:solidFill>
                        <a:latin typeface="微软雅黑" panose="020B0503020204020204" charset="-122"/>
                        <a:ea typeface="微软雅黑" panose="020B0503020204020204" charset="-122"/>
                      </a:endParaRPr>
                    </a:p>
                  </a:txBody>
                  <a:tcPr vert="horz">
                    <a:solidFill>
                      <a:schemeClr val="bg1">
                        <a:lumMod val="85000"/>
                      </a:schemeClr>
                    </a:solidFill>
                  </a:tcPr>
                </a:tc>
              </a:tr>
              <a:tr h="638457">
                <a:tc>
                  <a:txBody>
                    <a:bodyPr wrap="square"/>
                    <a:lstStyle/>
                    <a:p>
                      <a:pPr algn="ctr"/>
                      <a:r>
                        <a:rPr lang="zh-CN" altLang="en-US" sz="2400" b="1">
                          <a:solidFill>
                            <a:srgbClr val="C00000"/>
                          </a:solidFill>
                          <a:latin typeface="微软雅黑" panose="020B0503020204020204" charset="-122"/>
                          <a:ea typeface="微软雅黑" panose="020B0503020204020204" charset="-122"/>
                          <a:cs typeface="华文新魏" panose="02010800040101010101" charset="-122"/>
                        </a:rPr>
                        <a:t>澶渊之盟 </a:t>
                      </a:r>
                      <a:endParaRPr lang="zh-CN" altLang="en-US" sz="2400" b="1">
                        <a:solidFill>
                          <a:srgbClr val="C00000"/>
                        </a:solidFill>
                        <a:latin typeface="微软雅黑" panose="020B0503020204020204" charset="-122"/>
                        <a:ea typeface="微软雅黑" panose="020B0503020204020204" charset="-122"/>
                        <a:cs typeface="华文新魏" panose="02010800040101010101" charset="-122"/>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en-US" altLang="zh-CN" sz="1800" b="1">
                          <a:solidFill>
                            <a:schemeClr val="tx1"/>
                          </a:solidFill>
                          <a:latin typeface="微软雅黑" panose="020B0503020204020204" charset="-122"/>
                          <a:ea typeface="微软雅黑" panose="020B0503020204020204" charset="-122"/>
                          <a:cs typeface="华文新魏" panose="02010800040101010101" charset="-122"/>
                        </a:rPr>
                        <a:t>1005 </a:t>
                      </a:r>
                      <a:r>
                        <a:rPr lang="zh-CN" altLang="en-US" sz="1800" b="1">
                          <a:solidFill>
                            <a:schemeClr val="tx1"/>
                          </a:solidFill>
                          <a:latin typeface="微软雅黑" panose="020B0503020204020204" charset="-122"/>
                          <a:ea typeface="微软雅黑" panose="020B0503020204020204" charset="-122"/>
                          <a:cs typeface="华文新魏" panose="02010800040101010101" charset="-122"/>
                        </a:rPr>
                        <a:t>年</a:t>
                      </a:r>
                      <a:r>
                        <a:rPr lang="zh-CN" altLang="en-US" sz="1800" b="1">
                          <a:solidFill>
                            <a:srgbClr val="FF0000"/>
                          </a:solidFill>
                          <a:latin typeface="微软雅黑" panose="020B0503020204020204" charset="-122"/>
                          <a:ea typeface="微软雅黑" panose="020B0503020204020204" charset="-122"/>
                          <a:cs typeface="华文新魏" panose="02010800040101010101" charset="-122"/>
                        </a:rPr>
                        <a:t>北宋与辽</a:t>
                      </a:r>
                      <a:r>
                        <a:rPr lang="zh-CN" altLang="en-US" sz="1800" b="1">
                          <a:solidFill>
                            <a:schemeClr val="tx1"/>
                          </a:solidFill>
                          <a:latin typeface="微软雅黑" panose="020B0503020204020204" charset="-122"/>
                          <a:ea typeface="微软雅黑" panose="020B0503020204020204" charset="-122"/>
                          <a:cs typeface="华文新魏" panose="02010800040101010101" charset="-122"/>
                        </a:rPr>
                        <a:t>经过多次战争后所缔结的一次盟约。澶渊之盟达成后，宋辽帝以</a:t>
                      </a:r>
                      <a:r>
                        <a:rPr lang="zh-CN" altLang="en-US" sz="1800" b="1">
                          <a:solidFill>
                            <a:srgbClr val="FF0000"/>
                          </a:solidFill>
                          <a:latin typeface="微软雅黑" panose="020B0503020204020204" charset="-122"/>
                          <a:ea typeface="微软雅黑" panose="020B0503020204020204" charset="-122"/>
                          <a:cs typeface="华文新魏" panose="02010800040101010101" charset="-122"/>
                        </a:rPr>
                        <a:t>兄弟相称</a:t>
                      </a:r>
                      <a:r>
                        <a:rPr lang="zh-CN" altLang="en-US" sz="1800" b="1">
                          <a:solidFill>
                            <a:schemeClr val="tx1"/>
                          </a:solidFill>
                          <a:latin typeface="微软雅黑" panose="020B0503020204020204" charset="-122"/>
                          <a:ea typeface="微软雅黑" panose="020B0503020204020204" charset="-122"/>
                          <a:cs typeface="华文新魏" panose="02010800040101010101" charset="-122"/>
                        </a:rPr>
                        <a:t>表明双方势均力敌；澶渊之盟订立后，北宋北部边防勉强获得了安定，双方礼尚往来，通使殷勤，促进了双方经济、文化交流，</a:t>
                      </a:r>
                      <a:r>
                        <a:rPr lang="zh-CN" altLang="en-US" sz="1800" b="1">
                          <a:solidFill>
                            <a:srgbClr val="FF0000"/>
                          </a:solidFill>
                          <a:latin typeface="微软雅黑" panose="020B0503020204020204" charset="-122"/>
                          <a:ea typeface="微软雅黑" panose="020B0503020204020204" charset="-122"/>
                          <a:cs typeface="华文新魏" panose="02010800040101010101" charset="-122"/>
                        </a:rPr>
                        <a:t>有利于民族交融</a:t>
                      </a:r>
                      <a:r>
                        <a:rPr lang="zh-CN" altLang="en-US" sz="1800" b="1">
                          <a:solidFill>
                            <a:schemeClr val="tx1"/>
                          </a:solidFill>
                          <a:latin typeface="微软雅黑" panose="020B0503020204020204" charset="-122"/>
                          <a:ea typeface="微软雅黑" panose="020B0503020204020204" charset="-122"/>
                          <a:cs typeface="华文新魏" panose="02010800040101010101" charset="-122"/>
                        </a:rPr>
                        <a:t>。 </a:t>
                      </a:r>
                      <a:endParaRPr lang="zh-CN" altLang="en-US" sz="1800" b="1">
                        <a:solidFill>
                          <a:schemeClr val="tx1"/>
                        </a:solidFill>
                        <a:latin typeface="微软雅黑" panose="020B0503020204020204" charset="-122"/>
                        <a:ea typeface="微软雅黑" panose="020B0503020204020204" charset="-122"/>
                        <a:cs typeface="华文新魏" panose="02010800040101010101" charset="-122"/>
                      </a:endParaRPr>
                    </a:p>
                  </a:txBody>
                  <a:tcPr vert="horz">
                    <a:solidFill>
                      <a:schemeClr val="bg1">
                        <a:lumMod val="85000"/>
                      </a:schemeClr>
                    </a:solidFill>
                  </a:tcPr>
                </a:tc>
              </a:tr>
              <a:tr h="638457">
                <a:tc>
                  <a:txBody>
                    <a:bodyPr wrap="square"/>
                    <a:lstStyle/>
                    <a:p>
                      <a:pPr algn="ctr"/>
                      <a:r>
                        <a:rPr lang="zh-CN" altLang="en-US" sz="2400" b="1">
                          <a:solidFill>
                            <a:srgbClr val="C00000"/>
                          </a:solidFill>
                          <a:latin typeface="微软雅黑" panose="020B0503020204020204" charset="-122"/>
                          <a:ea typeface="微软雅黑" panose="020B0503020204020204" charset="-122"/>
                          <a:cs typeface="华文新魏" panose="02010800040101010101" charset="-122"/>
                        </a:rPr>
                        <a:t>守内</a:t>
                      </a:r>
                      <a:endParaRPr lang="en-US" altLang="zh-CN" sz="2400" b="1">
                        <a:solidFill>
                          <a:srgbClr val="C00000"/>
                        </a:solidFill>
                        <a:latin typeface="微软雅黑" panose="020B0503020204020204" charset="-122"/>
                        <a:ea typeface="微软雅黑" panose="020B0503020204020204" charset="-122"/>
                        <a:cs typeface="华文新魏" panose="02010800040101010101" charset="-122"/>
                      </a:endParaRPr>
                    </a:p>
                    <a:p>
                      <a:pPr algn="ctr"/>
                      <a:r>
                        <a:rPr lang="zh-CN" altLang="en-US" sz="2400" b="1">
                          <a:solidFill>
                            <a:srgbClr val="C00000"/>
                          </a:solidFill>
                          <a:latin typeface="微软雅黑" panose="020B0503020204020204" charset="-122"/>
                          <a:ea typeface="微软雅黑" panose="020B0503020204020204" charset="-122"/>
                          <a:cs typeface="华文新魏" panose="02010800040101010101" charset="-122"/>
                        </a:rPr>
                        <a:t>虚外 </a:t>
                      </a:r>
                      <a:endParaRPr lang="zh-CN" altLang="en-US" sz="2400" b="1">
                        <a:solidFill>
                          <a:srgbClr val="C00000"/>
                        </a:solidFill>
                        <a:latin typeface="微软雅黑" panose="020B0503020204020204" charset="-122"/>
                        <a:ea typeface="微软雅黑" panose="020B0503020204020204" charset="-122"/>
                        <a:cs typeface="华文新魏" panose="02010800040101010101" charset="-122"/>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800" b="1">
                          <a:solidFill>
                            <a:srgbClr val="FF0000"/>
                          </a:solidFill>
                          <a:latin typeface="微软雅黑" panose="020B0503020204020204" charset="-122"/>
                          <a:ea typeface="微软雅黑" panose="020B0503020204020204" charset="-122"/>
                          <a:cs typeface="华文新魏" panose="02010800040101010101" charset="-122"/>
                        </a:rPr>
                        <a:t>防卫内部</a:t>
                      </a:r>
                      <a:r>
                        <a:rPr lang="zh-CN" altLang="en-US" sz="1800" b="1">
                          <a:solidFill>
                            <a:schemeClr val="tx1"/>
                          </a:solidFill>
                          <a:latin typeface="微软雅黑" panose="020B0503020204020204" charset="-122"/>
                          <a:ea typeface="微软雅黑" panose="020B0503020204020204" charset="-122"/>
                          <a:cs typeface="华文新魏" panose="02010800040101010101" charset="-122"/>
                        </a:rPr>
                        <a:t>可能出现的隐患（内部敌人，地方、武将叛变）而</a:t>
                      </a:r>
                      <a:r>
                        <a:rPr lang="zh-CN" altLang="en-US" sz="1800" b="1">
                          <a:solidFill>
                            <a:srgbClr val="FF0000"/>
                          </a:solidFill>
                          <a:latin typeface="微软雅黑" panose="020B0503020204020204" charset="-122"/>
                          <a:ea typeface="微软雅黑" panose="020B0503020204020204" charset="-122"/>
                          <a:cs typeface="华文新魏" panose="02010800040101010101" charset="-122"/>
                        </a:rPr>
                        <a:t>放松外部</a:t>
                      </a:r>
                      <a:r>
                        <a:rPr lang="zh-CN" altLang="en-US" sz="1800" b="1">
                          <a:solidFill>
                            <a:schemeClr val="tx1"/>
                          </a:solidFill>
                          <a:latin typeface="微软雅黑" panose="020B0503020204020204" charset="-122"/>
                          <a:ea typeface="微软雅黑" panose="020B0503020204020204" charset="-122"/>
                          <a:cs typeface="华文新魏" panose="02010800040101010101" charset="-122"/>
                        </a:rPr>
                        <a:t>存在的威胁（外部敌人，外敌侵略）， 而导致</a:t>
                      </a:r>
                      <a:r>
                        <a:rPr lang="zh-CN" altLang="en-US" sz="1800" b="1">
                          <a:solidFill>
                            <a:srgbClr val="FF0000"/>
                          </a:solidFill>
                          <a:latin typeface="微软雅黑" panose="020B0503020204020204" charset="-122"/>
                          <a:ea typeface="微软雅黑" panose="020B0503020204020204" charset="-122"/>
                          <a:cs typeface="华文新魏" panose="02010800040101010101" charset="-122"/>
                        </a:rPr>
                        <a:t>边境空虚</a:t>
                      </a:r>
                      <a:r>
                        <a:rPr lang="zh-CN" altLang="en-US" sz="1800" b="1">
                          <a:solidFill>
                            <a:schemeClr val="tx1"/>
                          </a:solidFill>
                          <a:latin typeface="微软雅黑" panose="020B0503020204020204" charset="-122"/>
                          <a:ea typeface="微软雅黑" panose="020B0503020204020204" charset="-122"/>
                          <a:cs typeface="华文新魏" panose="02010800040101010101" charset="-122"/>
                        </a:rPr>
                        <a:t>的国策。守内虚外是赵匡胤为了防止后代有军阀仿效自己，黄袍加身而设立一项旨在维护皇家长久统治的治军国策。守内虚外是宋太祖吸取历史教训，结合当时的形势，苦思冥想而得出的一个解决方案。 </a:t>
                      </a:r>
                      <a:endParaRPr lang="zh-CN" altLang="en-US" sz="1800" b="1">
                        <a:solidFill>
                          <a:schemeClr val="tx1"/>
                        </a:solidFill>
                        <a:latin typeface="微软雅黑" panose="020B0503020204020204" charset="-122"/>
                        <a:ea typeface="微软雅黑" panose="020B0503020204020204" charset="-122"/>
                        <a:cs typeface="华文新魏" panose="02010800040101010101" charset="-122"/>
                      </a:endParaRPr>
                    </a:p>
                  </a:txBody>
                  <a:tcPr vert="horz">
                    <a:solidFill>
                      <a:schemeClr val="bg1">
                        <a:lumMod val="85000"/>
                      </a:schemeClr>
                    </a:solidFill>
                  </a:tcPr>
                </a:tc>
              </a:tr>
              <a:tr h="638457">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400" b="1" kern="1200" noProof="0">
                          <a:solidFill>
                            <a:srgbClr val="C00000"/>
                          </a:solidFill>
                          <a:effectLst/>
                          <a:latin typeface="微软雅黑" panose="020B0503020204020204" charset="-122"/>
                          <a:ea typeface="微软雅黑" panose="020B0503020204020204" charset="-122"/>
                          <a:cs typeface="华文新魏" panose="02010800040101010101" charset="-122"/>
                        </a:rPr>
                        <a:t>市民</a:t>
                      </a:r>
                      <a:endParaRPr lang="en-US" altLang="zh-CN" sz="2400" b="1" kern="1200" noProof="0">
                        <a:solidFill>
                          <a:srgbClr val="C00000"/>
                        </a:solidFill>
                        <a:effectLst/>
                        <a:latin typeface="微软雅黑" panose="020B0503020204020204" charset="-122"/>
                        <a:ea typeface="微软雅黑" panose="020B0503020204020204" charset="-122"/>
                        <a:cs typeface="华文新魏" panose="02010800040101010101" charset="-122"/>
                      </a:endParaRPr>
                    </a:p>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400" b="1" kern="1200" noProof="0">
                          <a:solidFill>
                            <a:srgbClr val="C00000"/>
                          </a:solidFill>
                          <a:effectLst/>
                          <a:latin typeface="微软雅黑" panose="020B0503020204020204" charset="-122"/>
                          <a:ea typeface="微软雅黑" panose="020B0503020204020204" charset="-122"/>
                          <a:cs typeface="华文新魏" panose="02010800040101010101" charset="-122"/>
                        </a:rPr>
                        <a:t>阶层</a:t>
                      </a:r>
                      <a:endParaRPr lang="zh-CN" altLang="en-US" sz="2400" b="1" kern="1200" noProof="0">
                        <a:solidFill>
                          <a:srgbClr val="C00000"/>
                        </a:solidFill>
                        <a:effectLst/>
                        <a:latin typeface="微软雅黑" panose="020B0503020204020204" charset="-122"/>
                        <a:ea typeface="微软雅黑" panose="020B0503020204020204" charset="-122"/>
                        <a:cs typeface="华文新魏" panose="02010800040101010101" charset="-122"/>
                      </a:endParaRPr>
                    </a:p>
                  </a:txBody>
                  <a:tcPr marL="0" marR="0" marT="0" marB="0" vert="horz" anchor="ctr">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18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华文新魏" panose="02010800040101010101" charset="-122"/>
                        </a:rPr>
                        <a:t>市民阶级就是早期的资产阶级，最早出现在欧洲。中国</a:t>
                      </a:r>
                      <a:r>
                        <a:rPr kumimoji="0" lang="zh-CN" altLang="en-US" sz="18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华文新魏" panose="02010800040101010101" charset="-122"/>
                        </a:rPr>
                        <a:t>宋明时期</a:t>
                      </a:r>
                      <a:r>
                        <a:rPr kumimoji="0" lang="zh-CN" altLang="en-US" sz="18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华文新魏" panose="02010800040101010101" charset="-122"/>
                        </a:rPr>
                        <a:t>，以</a:t>
                      </a:r>
                      <a:r>
                        <a:rPr kumimoji="0" lang="zh-CN" altLang="en-US" sz="18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华文新魏" panose="02010800040101010101" charset="-122"/>
                        </a:rPr>
                        <a:t>商人、百工、城市平民为主体的市民阶层逐步兴起</a:t>
                      </a:r>
                      <a:r>
                        <a:rPr kumimoji="0" lang="zh-CN" altLang="en-US" sz="18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华文新魏" panose="02010800040101010101" charset="-122"/>
                        </a:rPr>
                        <a:t>，壮大为新的政治力量。社会结构发生巨大的分裂和重组。一般考查市民阶层兴起所产生的影响，</a:t>
                      </a:r>
                      <a:r>
                        <a:rPr kumimoji="0" lang="zh-CN" altLang="en-US" sz="18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华文新魏" panose="02010800040101010101" charset="-122"/>
                        </a:rPr>
                        <a:t>主要从社会风俗、个性解放、价值体系、世俗文学等角度出题</a:t>
                      </a:r>
                      <a:r>
                        <a:rPr kumimoji="0" lang="zh-CN" altLang="en-US" sz="18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华文新魏" panose="02010800040101010101" charset="-122"/>
                        </a:rPr>
                        <a:t>。</a:t>
                      </a:r>
                      <a:endParaRPr kumimoji="0" lang="zh-CN" altLang="en-US" sz="18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华文新魏" panose="02010800040101010101" charset="-122"/>
                      </a:endParaRPr>
                    </a:p>
                  </a:txBody>
                  <a:tcPr marL="4394" marR="4394" marT="0" marB="0" vert="horz" anchor="ctr">
                    <a:solidFill>
                      <a:schemeClr val="bg1">
                        <a:lumMod val="85000"/>
                      </a:schemeClr>
                    </a:solidFill>
                  </a:tcPr>
                </a:tc>
              </a:tr>
              <a:tr h="638457">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400" b="1" kern="1200" noProof="0">
                          <a:solidFill>
                            <a:srgbClr val="C00000"/>
                          </a:solidFill>
                          <a:effectLst/>
                          <a:latin typeface="微软雅黑" panose="020B0503020204020204" charset="-122"/>
                          <a:ea typeface="微软雅黑" panose="020B0503020204020204" charset="-122"/>
                          <a:cs typeface="华文新魏" panose="02010800040101010101" charset="-122"/>
                        </a:rPr>
                        <a:t>猛安</a:t>
                      </a:r>
                      <a:endParaRPr lang="en-US" altLang="zh-CN" sz="2400" b="1" kern="1200" noProof="0">
                        <a:solidFill>
                          <a:srgbClr val="C00000"/>
                        </a:solidFill>
                        <a:effectLst/>
                        <a:latin typeface="微软雅黑" panose="020B0503020204020204" charset="-122"/>
                        <a:ea typeface="微软雅黑" panose="020B0503020204020204" charset="-122"/>
                        <a:cs typeface="华文新魏" panose="02010800040101010101" charset="-122"/>
                      </a:endParaRPr>
                    </a:p>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400" b="1" kern="1200" noProof="0">
                          <a:solidFill>
                            <a:srgbClr val="C00000"/>
                          </a:solidFill>
                          <a:effectLst/>
                          <a:latin typeface="微软雅黑" panose="020B0503020204020204" charset="-122"/>
                          <a:ea typeface="微软雅黑" panose="020B0503020204020204" charset="-122"/>
                          <a:cs typeface="华文新魏" panose="02010800040101010101" charset="-122"/>
                        </a:rPr>
                        <a:t>谋克</a:t>
                      </a:r>
                      <a:endParaRPr lang="zh-CN" altLang="en-US" sz="2400" b="1" kern="1200" noProof="0">
                        <a:solidFill>
                          <a:srgbClr val="C00000"/>
                        </a:solidFill>
                        <a:effectLst/>
                        <a:latin typeface="微软雅黑" panose="020B0503020204020204" charset="-122"/>
                        <a:ea typeface="微软雅黑" panose="020B0503020204020204" charset="-122"/>
                        <a:cs typeface="华文新魏" panose="02010800040101010101" charset="-122"/>
                      </a:endParaRPr>
                    </a:p>
                  </a:txBody>
                  <a:tcPr marL="0" marR="0" marT="0" marB="0" vert="horz" anchor="ctr">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18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华文新魏" panose="02010800040101010101" charset="-122"/>
                        </a:rPr>
                        <a:t>金朝</a:t>
                      </a:r>
                      <a:r>
                        <a:rPr kumimoji="0" lang="zh-CN" altLang="en-US" sz="18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华文新魏" panose="02010800040101010101" charset="-122"/>
                        </a:rPr>
                        <a:t>时实行的</a:t>
                      </a:r>
                      <a:r>
                        <a:rPr kumimoji="0" lang="zh-CN" altLang="en-US" sz="18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华文新魏" panose="02010800040101010101" charset="-122"/>
                        </a:rPr>
                        <a:t>兵农合一</a:t>
                      </a:r>
                      <a:r>
                        <a:rPr kumimoji="0" lang="zh-CN" altLang="en-US" sz="18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华文新魏" panose="02010800040101010101" charset="-122"/>
                        </a:rPr>
                        <a:t>地方组织。既是军事组织，也是地方行政组织。猛安谋克制的推行加速了女真族的封建化进程，在女真族的社会发展过程中起了巨大作用。 </a:t>
                      </a:r>
                      <a:endParaRPr kumimoji="0" lang="zh-CN" altLang="en-US" sz="18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华文新魏" panose="02010800040101010101" charset="-122"/>
                      </a:endParaRPr>
                    </a:p>
                  </a:txBody>
                  <a:tcPr marL="4394" marR="4394" marT="0" marB="0" vert="horz" anchor="ctr">
                    <a:solidFill>
                      <a:schemeClr val="bg1">
                        <a:lumMod val="85000"/>
                      </a:schemeClr>
                    </a:solidFill>
                  </a:tcPr>
                </a:tc>
              </a:tr>
              <a:tr h="638457">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400" b="1" kern="1200" noProof="0">
                          <a:solidFill>
                            <a:srgbClr val="C00000"/>
                          </a:solidFill>
                          <a:effectLst/>
                          <a:latin typeface="微软雅黑" panose="020B0503020204020204" charset="-122"/>
                          <a:ea typeface="微软雅黑" panose="020B0503020204020204" charset="-122"/>
                          <a:cs typeface="华文新魏" panose="02010800040101010101" charset="-122"/>
                        </a:rPr>
                        <a:t>南北</a:t>
                      </a:r>
                      <a:endParaRPr lang="en-US" altLang="zh-CN" sz="2400" b="1" kern="1200" noProof="0">
                        <a:solidFill>
                          <a:srgbClr val="C00000"/>
                        </a:solidFill>
                        <a:effectLst/>
                        <a:latin typeface="微软雅黑" panose="020B0503020204020204" charset="-122"/>
                        <a:ea typeface="微软雅黑" panose="020B0503020204020204" charset="-122"/>
                        <a:cs typeface="华文新魏" panose="02010800040101010101" charset="-122"/>
                      </a:endParaRPr>
                    </a:p>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400" b="1" kern="1200" noProof="0">
                          <a:solidFill>
                            <a:srgbClr val="C00000"/>
                          </a:solidFill>
                          <a:effectLst/>
                          <a:latin typeface="微软雅黑" panose="020B0503020204020204" charset="-122"/>
                          <a:ea typeface="微软雅黑" panose="020B0503020204020204" charset="-122"/>
                          <a:cs typeface="华文新魏" panose="02010800040101010101" charset="-122"/>
                        </a:rPr>
                        <a:t>面官 </a:t>
                      </a:r>
                      <a:endParaRPr lang="zh-CN" altLang="en-US" sz="2400" b="1" kern="1200" noProof="0">
                        <a:solidFill>
                          <a:srgbClr val="C00000"/>
                        </a:solidFill>
                        <a:effectLst/>
                        <a:latin typeface="微软雅黑" panose="020B0503020204020204" charset="-122"/>
                        <a:ea typeface="微软雅黑" panose="020B0503020204020204" charset="-122"/>
                        <a:cs typeface="华文新魏" panose="02010800040101010101" charset="-122"/>
                      </a:endParaRPr>
                    </a:p>
                    <a:p>
                      <a:pPr marL="0" marR="0" lvl="0" indent="0" algn="ctr" defTabSz="914400" rtl="0" eaLnBrk="1" fontAlgn="auto" latinLnBrk="0" hangingPunct="1">
                        <a:lnSpc>
                          <a:spcPct val="100000"/>
                        </a:lnSpc>
                        <a:spcBef>
                          <a:spcPct val="0"/>
                        </a:spcBef>
                        <a:spcAft>
                          <a:spcPct val="0"/>
                        </a:spcAft>
                        <a:buClrTx/>
                        <a:buSzTx/>
                        <a:buFontTx/>
                        <a:buNone/>
                        <a:defRPr/>
                      </a:pPr>
                      <a:endParaRPr lang="zh-CN" altLang="en-US" sz="2400" b="1" kern="1200" noProof="0">
                        <a:solidFill>
                          <a:srgbClr val="C00000"/>
                        </a:solidFill>
                        <a:effectLst/>
                        <a:latin typeface="微软雅黑" panose="020B0503020204020204" charset="-122"/>
                        <a:ea typeface="微软雅黑" panose="020B0503020204020204" charset="-122"/>
                        <a:cs typeface="华文新魏" panose="02010800040101010101" charset="-122"/>
                      </a:endParaRPr>
                    </a:p>
                  </a:txBody>
                  <a:tcPr marL="0" marR="0" marT="0" marB="0" vert="horz" anchor="ctr">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18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华文新魏" panose="02010800040101010101" charset="-122"/>
                        </a:rPr>
                        <a:t>辽代为了有效控制各族人民，而采取的中央官制。</a:t>
                      </a:r>
                      <a:r>
                        <a:rPr kumimoji="0" lang="zh-CN" altLang="en-US" sz="18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华文新魏" panose="02010800040101010101" charset="-122"/>
                        </a:rPr>
                        <a:t>南面官</a:t>
                      </a:r>
                      <a:r>
                        <a:rPr kumimoji="0" lang="zh-CN" altLang="en-US" sz="18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华文新魏" panose="02010800040101010101" charset="-122"/>
                        </a:rPr>
                        <a:t>仿唐制设三省六部，</a:t>
                      </a:r>
                      <a:r>
                        <a:rPr kumimoji="0" lang="zh-CN" altLang="en-US" sz="18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华文新魏" panose="02010800040101010101" charset="-122"/>
                        </a:rPr>
                        <a:t>官员多用汉人</a:t>
                      </a:r>
                      <a:r>
                        <a:rPr kumimoji="0" lang="zh-CN" altLang="en-US" sz="18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华文新魏" panose="02010800040101010101" charset="-122"/>
                        </a:rPr>
                        <a:t>。南面官负责以汉人为主的农耕民族事务，因其官署设置在皇帝大帐南而得名。</a:t>
                      </a:r>
                      <a:r>
                        <a:rPr kumimoji="0" lang="zh-CN" altLang="en-US" sz="18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华文新魏" panose="02010800040101010101" charset="-122"/>
                        </a:rPr>
                        <a:t>北面官由契丹贵族担任</a:t>
                      </a:r>
                      <a:r>
                        <a:rPr kumimoji="0" lang="zh-CN" altLang="en-US" sz="18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华文新魏" panose="02010800040101010101" charset="-122"/>
                        </a:rPr>
                        <a:t>，权力较南面官大。北面官负责契丹等游牧民族事务，因其官署设置在皇帝大帐北而得名。分设南北面官，实际上是对封建文明的肯定和保护，也促进了契丹向封建文明过渡，有利于民族交融。 （</a:t>
                      </a:r>
                      <a:r>
                        <a:rPr kumimoji="0" lang="zh-CN" altLang="en-US" sz="18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华文新魏" panose="02010800040101010101" charset="-122"/>
                        </a:rPr>
                        <a:t>因俗而治藩汉分治</a:t>
                      </a:r>
                      <a:r>
                        <a:rPr kumimoji="0" lang="zh-CN" altLang="en-US" sz="18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华文新魏" panose="02010800040101010101" charset="-122"/>
                        </a:rPr>
                        <a:t>）</a:t>
                      </a:r>
                      <a:endParaRPr kumimoji="0" lang="zh-CN" altLang="en-US" sz="18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华文新魏" panose="02010800040101010101" charset="-122"/>
                      </a:endParaRPr>
                    </a:p>
                  </a:txBody>
                  <a:tcPr marL="4394" marR="4394" marT="0" marB="0" vert="horz" anchor="ctr">
                    <a:solidFill>
                      <a:schemeClr val="bg1">
                        <a:lumMod val="85000"/>
                      </a:schemeClr>
                    </a:solidFill>
                  </a:tcPr>
                </a:tc>
              </a:tr>
            </a:tbl>
          </a:graphicData>
        </a:graphic>
      </p:graphicFrame>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163728" y="203546"/>
          <a:ext cx="11864544" cy="6400800"/>
        </p:xfrm>
        <a:graphic>
          <a:graphicData uri="http://schemas.openxmlformats.org/drawingml/2006/table">
            <a:tbl>
              <a:tblPr firstRow="1" bandRow="1">
                <a:tableStyleId>{5C22544A-7EE6-4342-B048-85BDC9FD1C3A}</a:tableStyleId>
              </a:tblPr>
              <a:tblGrid>
                <a:gridCol w="1064708"/>
                <a:gridCol w="10799836"/>
              </a:tblGrid>
              <a:tr h="0">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000" b="1" kern="1200">
                          <a:solidFill>
                            <a:srgbClr val="C00000"/>
                          </a:solidFill>
                          <a:latin typeface="微软雅黑" panose="020B0503020204020204" charset="-122"/>
                          <a:ea typeface="微软雅黑" panose="020B0503020204020204" charset="-122"/>
                          <a:cs typeface="+mn-cs"/>
                        </a:rPr>
                        <a:t>行省</a:t>
                      </a:r>
                      <a:endParaRPr lang="en-US" altLang="zh-CN" sz="2000" b="1" kern="120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000" b="1" kern="1200">
                          <a:solidFill>
                            <a:srgbClr val="C00000"/>
                          </a:solidFill>
                          <a:latin typeface="微软雅黑" panose="020B0503020204020204" charset="-122"/>
                          <a:ea typeface="微软雅黑" panose="020B0503020204020204" charset="-122"/>
                          <a:cs typeface="+mn-cs"/>
                        </a:rPr>
                        <a:t>制度 </a:t>
                      </a:r>
                      <a:endParaRPr lang="zh-CN" altLang="en-US" sz="2000" b="1" kern="120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endParaRPr lang="zh-CN" altLang="en-US" sz="20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800" b="1" kern="1200">
                          <a:solidFill>
                            <a:schemeClr val="tx1"/>
                          </a:solidFill>
                          <a:latin typeface="微软雅黑" panose="020B0503020204020204" charset="-122"/>
                          <a:ea typeface="微软雅黑" panose="020B0503020204020204" charset="-122"/>
                          <a:cs typeface="+mn-cs"/>
                        </a:rPr>
                        <a:t>元代确立的以行中书省作为地方常设行政机构的制度。中央设立最高行政机构中书省，地方设立行中书省，行使中书省权力，受中央节制，重大民政呈报中书省，军政呈报枢密院。作为</a:t>
                      </a:r>
                      <a:r>
                        <a:rPr lang="zh-CN" altLang="en-US" sz="1800" b="1" kern="1200">
                          <a:solidFill>
                            <a:srgbClr val="FF0000"/>
                          </a:solidFill>
                          <a:latin typeface="微软雅黑" panose="020B0503020204020204" charset="-122"/>
                          <a:ea typeface="微软雅黑" panose="020B0503020204020204" charset="-122"/>
                          <a:cs typeface="+mn-cs"/>
                        </a:rPr>
                        <a:t>中书省在地方的派出机</a:t>
                      </a:r>
                      <a:r>
                        <a:rPr lang="zh-CN" altLang="en-US" sz="1800" b="1" kern="1200">
                          <a:solidFill>
                            <a:schemeClr val="tx1"/>
                          </a:solidFill>
                          <a:latin typeface="微软雅黑" panose="020B0503020204020204" charset="-122"/>
                          <a:ea typeface="微软雅黑" panose="020B0503020204020204" charset="-122"/>
                          <a:cs typeface="+mn-cs"/>
                        </a:rPr>
                        <a:t>构（“流动的中央政府”），同时也是</a:t>
                      </a:r>
                      <a:r>
                        <a:rPr lang="zh-CN" altLang="en-US" sz="1800" b="1" kern="1200">
                          <a:solidFill>
                            <a:srgbClr val="FF0000"/>
                          </a:solidFill>
                          <a:latin typeface="微软雅黑" panose="020B0503020204020204" charset="-122"/>
                          <a:ea typeface="微软雅黑" panose="020B0503020204020204" charset="-122"/>
                          <a:cs typeface="+mn-cs"/>
                        </a:rPr>
                        <a:t>地方最高权力机关</a:t>
                      </a:r>
                      <a:r>
                        <a:rPr lang="zh-CN" altLang="en-US" sz="1800" b="1" kern="1200">
                          <a:solidFill>
                            <a:schemeClr val="tx1"/>
                          </a:solidFill>
                          <a:latin typeface="微软雅黑" panose="020B0503020204020204" charset="-122"/>
                          <a:ea typeface="微软雅黑" panose="020B0503020204020204" charset="-122"/>
                          <a:cs typeface="+mn-cs"/>
                        </a:rPr>
                        <a:t>，掌管一省政务，简称“行省”。行省</a:t>
                      </a:r>
                      <a:r>
                        <a:rPr lang="zh-CN" altLang="en-US" sz="1800" b="1" kern="1200">
                          <a:solidFill>
                            <a:srgbClr val="FF0000"/>
                          </a:solidFill>
                          <a:latin typeface="微软雅黑" panose="020B0503020204020204" charset="-122"/>
                          <a:ea typeface="微软雅黑" panose="020B0503020204020204" charset="-122"/>
                          <a:cs typeface="+mn-cs"/>
                        </a:rPr>
                        <a:t>下设路、府、州、县</a:t>
                      </a:r>
                      <a:r>
                        <a:rPr lang="zh-CN" altLang="en-US" sz="1800" b="1" kern="1200">
                          <a:solidFill>
                            <a:schemeClr val="tx1"/>
                          </a:solidFill>
                          <a:latin typeface="微软雅黑" panose="020B0503020204020204" charset="-122"/>
                          <a:ea typeface="微软雅黑" panose="020B0503020204020204" charset="-122"/>
                          <a:cs typeface="+mn-cs"/>
                        </a:rPr>
                        <a:t>，没有中央诏旨，行省官员既不能更改赋税制度，也不得调动军队，而且还有定期觐见皇帝，向皇帝述职。此外中央通过御史台进行监督，通过省官互迁加以控制。行省制度巩固了</a:t>
                      </a:r>
                      <a:r>
                        <a:rPr lang="zh-CN" altLang="en-US" sz="1800" b="1" kern="1200">
                          <a:solidFill>
                            <a:srgbClr val="FF0000"/>
                          </a:solidFill>
                          <a:latin typeface="微软雅黑" panose="020B0503020204020204" charset="-122"/>
                          <a:ea typeface="微软雅黑" panose="020B0503020204020204" charset="-122"/>
                          <a:cs typeface="+mn-cs"/>
                        </a:rPr>
                        <a:t>多民族国家的统一</a:t>
                      </a:r>
                      <a:r>
                        <a:rPr lang="zh-CN" altLang="en-US" sz="1800" b="1" kern="1200">
                          <a:solidFill>
                            <a:schemeClr val="tx1"/>
                          </a:solidFill>
                          <a:latin typeface="微软雅黑" panose="020B0503020204020204" charset="-122"/>
                          <a:ea typeface="微软雅黑" panose="020B0503020204020204" charset="-122"/>
                          <a:cs typeface="+mn-cs"/>
                        </a:rPr>
                        <a:t>；实现了</a:t>
                      </a:r>
                      <a:r>
                        <a:rPr lang="zh-CN" altLang="en-US" sz="1800" b="1" kern="1200">
                          <a:solidFill>
                            <a:srgbClr val="FF0000"/>
                          </a:solidFill>
                          <a:latin typeface="微软雅黑" panose="020B0503020204020204" charset="-122"/>
                          <a:ea typeface="微软雅黑" panose="020B0503020204020204" charset="-122"/>
                          <a:cs typeface="+mn-cs"/>
                        </a:rPr>
                        <a:t>中央集权和地方分权的有机结合</a:t>
                      </a:r>
                      <a:r>
                        <a:rPr lang="zh-CN" altLang="en-US" sz="1800" b="1" kern="1200">
                          <a:solidFill>
                            <a:schemeClr val="tx1"/>
                          </a:solidFill>
                          <a:latin typeface="微软雅黑" panose="020B0503020204020204" charset="-122"/>
                          <a:ea typeface="微软雅黑" panose="020B0503020204020204" charset="-122"/>
                          <a:cs typeface="+mn-cs"/>
                        </a:rPr>
                        <a:t>（</a:t>
                      </a:r>
                      <a:r>
                        <a:rPr lang="zh-CN" altLang="en-US" sz="1800" b="1" kern="1200">
                          <a:solidFill>
                            <a:srgbClr val="FF0000"/>
                          </a:solidFill>
                          <a:latin typeface="微软雅黑" panose="020B0503020204020204" charset="-122"/>
                          <a:ea typeface="微软雅黑" panose="020B0503020204020204" charset="-122"/>
                          <a:cs typeface="+mn-cs"/>
                        </a:rPr>
                        <a:t>内外相维</a:t>
                      </a:r>
                      <a:r>
                        <a:rPr lang="zh-CN" altLang="en-US" sz="1800" b="1" kern="1200">
                          <a:solidFill>
                            <a:schemeClr val="tx1"/>
                          </a:solidFill>
                          <a:latin typeface="微软雅黑" panose="020B0503020204020204" charset="-122"/>
                          <a:ea typeface="微软雅黑" panose="020B0503020204020204" charset="-122"/>
                          <a:cs typeface="+mn-cs"/>
                        </a:rPr>
                        <a:t>），便利了中央对地方的管理，对于加强中央集权；加强边疆与内地的经济文化交流，利于</a:t>
                      </a:r>
                      <a:r>
                        <a:rPr lang="zh-CN" altLang="en-US" sz="1800" b="1" kern="1200">
                          <a:solidFill>
                            <a:srgbClr val="FF0000"/>
                          </a:solidFill>
                          <a:latin typeface="微软雅黑" panose="020B0503020204020204" charset="-122"/>
                          <a:ea typeface="微软雅黑" panose="020B0503020204020204" charset="-122"/>
                          <a:cs typeface="+mn-cs"/>
                        </a:rPr>
                        <a:t>边疆经济发展</a:t>
                      </a:r>
                      <a:r>
                        <a:rPr lang="zh-CN" altLang="en-US" sz="1800" b="1" kern="1200">
                          <a:solidFill>
                            <a:schemeClr val="tx1"/>
                          </a:solidFill>
                          <a:latin typeface="微软雅黑" panose="020B0503020204020204" charset="-122"/>
                          <a:ea typeface="微软雅黑" panose="020B0503020204020204" charset="-122"/>
                          <a:cs typeface="+mn-cs"/>
                        </a:rPr>
                        <a:t>；我国</a:t>
                      </a:r>
                      <a:r>
                        <a:rPr lang="zh-CN" altLang="en-US" sz="1800" b="1" kern="1200">
                          <a:solidFill>
                            <a:srgbClr val="FF0000"/>
                          </a:solidFill>
                          <a:latin typeface="微软雅黑" panose="020B0503020204020204" charset="-122"/>
                          <a:ea typeface="微软雅黑" panose="020B0503020204020204" charset="-122"/>
                          <a:cs typeface="+mn-cs"/>
                        </a:rPr>
                        <a:t>省制的开端</a:t>
                      </a:r>
                      <a:r>
                        <a:rPr lang="zh-CN" altLang="en-US" sz="1800" b="1" kern="1200">
                          <a:solidFill>
                            <a:schemeClr val="tx1"/>
                          </a:solidFill>
                          <a:latin typeface="微软雅黑" panose="020B0503020204020204" charset="-122"/>
                          <a:ea typeface="微软雅黑" panose="020B0503020204020204" charset="-122"/>
                          <a:cs typeface="+mn-cs"/>
                        </a:rPr>
                        <a:t>，影响深远。</a:t>
                      </a:r>
                      <a:endParaRPr lang="zh-CN" altLang="zh-CN" sz="1800" b="1" kern="1200">
                        <a:solidFill>
                          <a:schemeClr val="tx1"/>
                        </a:solidFill>
                        <a:latin typeface="微软雅黑" panose="020B0503020204020204" charset="-122"/>
                        <a:ea typeface="微软雅黑" panose="020B0503020204020204" charset="-122"/>
                        <a:cs typeface="+mn-cs"/>
                      </a:endParaRPr>
                    </a:p>
                  </a:txBody>
                  <a:tcPr vert="horz">
                    <a:solidFill>
                      <a:schemeClr val="bg1">
                        <a:lumMod val="85000"/>
                      </a:schemeClr>
                    </a:solidFill>
                  </a:tcPr>
                </a:tc>
              </a:tr>
              <a:tr h="431101">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000" b="1" kern="1200">
                          <a:solidFill>
                            <a:srgbClr val="C00000"/>
                          </a:solidFill>
                          <a:latin typeface="微软雅黑" panose="020B0503020204020204" charset="-122"/>
                          <a:ea typeface="微软雅黑" panose="020B0503020204020204" charset="-122"/>
                          <a:cs typeface="+mn-cs"/>
                        </a:rPr>
                        <a:t>西南</a:t>
                      </a:r>
                      <a:endParaRPr lang="en-US" altLang="zh-CN" sz="2000" b="1" kern="120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000" b="1" kern="1200">
                          <a:solidFill>
                            <a:srgbClr val="C00000"/>
                          </a:solidFill>
                          <a:latin typeface="微软雅黑" panose="020B0503020204020204" charset="-122"/>
                          <a:ea typeface="微软雅黑" panose="020B0503020204020204" charset="-122"/>
                          <a:cs typeface="+mn-cs"/>
                        </a:rPr>
                        <a:t>土司制 </a:t>
                      </a:r>
                      <a:endParaRPr lang="zh-CN" altLang="en-US" sz="20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800" b="1">
                          <a:solidFill>
                            <a:schemeClr val="tx1"/>
                          </a:solidFill>
                          <a:latin typeface="微软雅黑" panose="020B0503020204020204" charset="-122"/>
                          <a:ea typeface="微软雅黑" panose="020B0503020204020204" charset="-122"/>
                        </a:rPr>
                        <a:t>为了加强对西南地区少数民族地区管理，</a:t>
                      </a:r>
                      <a:r>
                        <a:rPr lang="zh-CN" altLang="en-US" sz="1800" b="1">
                          <a:solidFill>
                            <a:srgbClr val="FF0000"/>
                          </a:solidFill>
                          <a:latin typeface="微软雅黑" panose="020B0503020204020204" charset="-122"/>
                          <a:ea typeface="微软雅黑" panose="020B0503020204020204" charset="-122"/>
                        </a:rPr>
                        <a:t>元代</a:t>
                      </a:r>
                      <a:r>
                        <a:rPr lang="zh-CN" altLang="en-US" sz="1800" b="1">
                          <a:solidFill>
                            <a:schemeClr val="tx1"/>
                          </a:solidFill>
                          <a:latin typeface="微软雅黑" panose="020B0503020204020204" charset="-122"/>
                          <a:ea typeface="微软雅黑" panose="020B0503020204020204" charset="-122"/>
                        </a:rPr>
                        <a:t>任用</a:t>
                      </a:r>
                      <a:r>
                        <a:rPr lang="zh-CN" altLang="en-US" sz="1800" b="1">
                          <a:solidFill>
                            <a:srgbClr val="FF0000"/>
                          </a:solidFill>
                          <a:latin typeface="微软雅黑" panose="020B0503020204020204" charset="-122"/>
                          <a:ea typeface="微软雅黑" panose="020B0503020204020204" charset="-122"/>
                        </a:rPr>
                        <a:t>少数民族首领担任地方长官</a:t>
                      </a:r>
                      <a:r>
                        <a:rPr lang="zh-CN" altLang="en-US" sz="1800" b="1">
                          <a:solidFill>
                            <a:schemeClr val="tx1"/>
                          </a:solidFill>
                          <a:latin typeface="微软雅黑" panose="020B0503020204020204" charset="-122"/>
                          <a:ea typeface="微软雅黑" panose="020B0503020204020204" charset="-122"/>
                        </a:rPr>
                        <a:t>，称谓土司，</a:t>
                      </a:r>
                      <a:r>
                        <a:rPr lang="zh-CN" altLang="en-US" sz="1800" b="1">
                          <a:solidFill>
                            <a:srgbClr val="FF0000"/>
                          </a:solidFill>
                          <a:latin typeface="微软雅黑" panose="020B0503020204020204" charset="-122"/>
                          <a:ea typeface="微软雅黑" panose="020B0503020204020204" charset="-122"/>
                        </a:rPr>
                        <a:t>允许世袭</a:t>
                      </a:r>
                      <a:r>
                        <a:rPr lang="zh-CN" altLang="en-US" sz="1800" b="1">
                          <a:solidFill>
                            <a:schemeClr val="tx1"/>
                          </a:solidFill>
                          <a:latin typeface="微软雅黑" panose="020B0503020204020204" charset="-122"/>
                          <a:ea typeface="微软雅黑" panose="020B0503020204020204" charset="-122"/>
                        </a:rPr>
                        <a:t>，但要忠于朝廷，缴纳贡赋。由于土司世袭，容易形成割据势力，不利于中央集权所以从</a:t>
                      </a:r>
                      <a:r>
                        <a:rPr lang="zh-CN" altLang="en-US" sz="1800" b="1">
                          <a:solidFill>
                            <a:srgbClr val="FF0000"/>
                          </a:solidFill>
                          <a:latin typeface="微软雅黑" panose="020B0503020204020204" charset="-122"/>
                          <a:ea typeface="微软雅黑" panose="020B0503020204020204" charset="-122"/>
                        </a:rPr>
                        <a:t>明代开始改土归流</a:t>
                      </a:r>
                      <a:r>
                        <a:rPr lang="zh-CN" altLang="en-US" sz="1800" b="1">
                          <a:solidFill>
                            <a:schemeClr val="tx1"/>
                          </a:solidFill>
                          <a:latin typeface="微软雅黑" panose="020B0503020204020204" charset="-122"/>
                          <a:ea typeface="微软雅黑" panose="020B0503020204020204" charset="-122"/>
                        </a:rPr>
                        <a:t>，</a:t>
                      </a:r>
                      <a:r>
                        <a:rPr lang="zh-CN" altLang="en-US" sz="1800" b="1">
                          <a:solidFill>
                            <a:srgbClr val="FF0000"/>
                          </a:solidFill>
                          <a:latin typeface="微软雅黑" panose="020B0503020204020204" charset="-122"/>
                          <a:ea typeface="微软雅黑" panose="020B0503020204020204" charset="-122"/>
                        </a:rPr>
                        <a:t>雍正时大规模推行</a:t>
                      </a:r>
                      <a:r>
                        <a:rPr lang="zh-CN" altLang="en-US" sz="1800" b="1">
                          <a:solidFill>
                            <a:schemeClr val="tx1"/>
                          </a:solidFill>
                          <a:latin typeface="微软雅黑" panose="020B0503020204020204" charset="-122"/>
                          <a:ea typeface="微软雅黑" panose="020B0503020204020204" charset="-122"/>
                        </a:rPr>
                        <a:t>，到乾隆基本完成，改为流官统治，至此西南土司制度结束。反映了</a:t>
                      </a:r>
                      <a:r>
                        <a:rPr lang="zh-CN" altLang="en-US" sz="1800" b="1">
                          <a:solidFill>
                            <a:srgbClr val="FF0000"/>
                          </a:solidFill>
                          <a:latin typeface="微软雅黑" panose="020B0503020204020204" charset="-122"/>
                          <a:ea typeface="微软雅黑" panose="020B0503020204020204" charset="-122"/>
                        </a:rPr>
                        <a:t>中央政权对西南地区集权的加强</a:t>
                      </a:r>
                      <a:r>
                        <a:rPr lang="zh-CN" altLang="en-US" sz="1800" b="1">
                          <a:solidFill>
                            <a:schemeClr val="tx1"/>
                          </a:solidFill>
                          <a:latin typeface="微软雅黑" panose="020B0503020204020204" charset="-122"/>
                          <a:ea typeface="微软雅黑" panose="020B0503020204020204" charset="-122"/>
                        </a:rPr>
                        <a:t>和有效管辖。 </a:t>
                      </a:r>
                      <a:endParaRPr lang="zh-CN" altLang="en-US" sz="1800" b="1">
                        <a:solidFill>
                          <a:schemeClr val="tx1"/>
                        </a:solidFill>
                        <a:latin typeface="微软雅黑" panose="020B0503020204020204" charset="-122"/>
                        <a:ea typeface="微软雅黑" panose="020B0503020204020204" charset="-122"/>
                      </a:endParaRPr>
                    </a:p>
                  </a:txBody>
                  <a:tcPr vert="horz">
                    <a:solidFill>
                      <a:schemeClr val="bg1">
                        <a:lumMod val="85000"/>
                      </a:schemeClr>
                    </a:solidFill>
                  </a:tcPr>
                </a:tc>
              </a:tr>
              <a:tr h="638457">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000" b="1" kern="1200">
                          <a:solidFill>
                            <a:srgbClr val="C00000"/>
                          </a:solidFill>
                          <a:latin typeface="微软雅黑" panose="020B0503020204020204" charset="-122"/>
                          <a:ea typeface="微软雅黑" panose="020B0503020204020204" charset="-122"/>
                          <a:cs typeface="+mn-cs"/>
                        </a:rPr>
                        <a:t>主户</a:t>
                      </a:r>
                      <a:endParaRPr lang="en-US" altLang="zh-CN" sz="2000" b="1" kern="120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lang="en-US" altLang="zh-CN" sz="2000" b="1" kern="1200">
                          <a:solidFill>
                            <a:srgbClr val="C00000"/>
                          </a:solidFill>
                          <a:latin typeface="微软雅黑" panose="020B0503020204020204" charset="-122"/>
                          <a:ea typeface="微软雅黑" panose="020B0503020204020204" charset="-122"/>
                          <a:cs typeface="+mn-cs"/>
                        </a:rPr>
                        <a:t>&amp;</a:t>
                      </a:r>
                      <a:endParaRPr lang="en-US" altLang="zh-CN" sz="2000" b="1" kern="120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000" b="1" kern="1200">
                          <a:solidFill>
                            <a:srgbClr val="C00000"/>
                          </a:solidFill>
                          <a:latin typeface="微软雅黑" panose="020B0503020204020204" charset="-122"/>
                          <a:ea typeface="微软雅黑" panose="020B0503020204020204" charset="-122"/>
                          <a:cs typeface="+mn-cs"/>
                        </a:rPr>
                        <a:t>客户 </a:t>
                      </a:r>
                      <a:endParaRPr lang="zh-CN" altLang="en-US" sz="20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800" b="1">
                          <a:solidFill>
                            <a:schemeClr val="tx1"/>
                          </a:solidFill>
                          <a:latin typeface="微软雅黑" panose="020B0503020204020204" charset="-122"/>
                          <a:ea typeface="微软雅黑" panose="020B0503020204020204" charset="-122"/>
                          <a:cs typeface="+mn-cs"/>
                        </a:rPr>
                        <a:t>宋代户籍分主户和客户。</a:t>
                      </a:r>
                      <a:r>
                        <a:rPr lang="zh-CN" altLang="en-US" sz="1800" b="1">
                          <a:solidFill>
                            <a:srgbClr val="FF0000"/>
                          </a:solidFill>
                          <a:latin typeface="微软雅黑" panose="020B0503020204020204" charset="-122"/>
                          <a:ea typeface="微软雅黑" panose="020B0503020204020204" charset="-122"/>
                          <a:cs typeface="+mn-cs"/>
                        </a:rPr>
                        <a:t>主户是指占有田地、承担赋役的人家</a:t>
                      </a:r>
                      <a:r>
                        <a:rPr lang="zh-CN" altLang="en-US" sz="1800" b="1">
                          <a:solidFill>
                            <a:schemeClr val="tx1"/>
                          </a:solidFill>
                          <a:latin typeface="微软雅黑" panose="020B0503020204020204" charset="-122"/>
                          <a:ea typeface="微软雅黑" panose="020B0503020204020204" charset="-122"/>
                          <a:cs typeface="+mn-cs"/>
                        </a:rPr>
                        <a:t>。按照他们财产（主要是田地）的多少，分为五等。一、二等户田地产业多、称为上户；四、五等户田地产业少，称为下户或贫下户；处于中间的三等户，称为中户。</a:t>
                      </a:r>
                      <a:r>
                        <a:rPr lang="zh-CN" altLang="en-US" sz="1800" b="1">
                          <a:solidFill>
                            <a:srgbClr val="FF0000"/>
                          </a:solidFill>
                          <a:latin typeface="微软雅黑" panose="020B0503020204020204" charset="-122"/>
                          <a:ea typeface="微软雅黑" panose="020B0503020204020204" charset="-122"/>
                          <a:cs typeface="+mn-cs"/>
                        </a:rPr>
                        <a:t>客户是指没有田地产业的人家，主要是佃户，</a:t>
                      </a:r>
                      <a:r>
                        <a:rPr lang="zh-CN" altLang="en-US" sz="1800" b="1">
                          <a:solidFill>
                            <a:schemeClr val="tx1"/>
                          </a:solidFill>
                          <a:latin typeface="微软雅黑" panose="020B0503020204020204" charset="-122"/>
                          <a:ea typeface="微软雅黑" panose="020B0503020204020204" charset="-122"/>
                          <a:cs typeface="+mn-cs"/>
                        </a:rPr>
                        <a:t>他们租种地主的田地，受到地主的剥削和压迫。</a:t>
                      </a:r>
                      <a:endParaRPr lang="zh-CN" altLang="en-US" sz="1800" b="1">
                        <a:solidFill>
                          <a:schemeClr val="tx1"/>
                        </a:solidFill>
                        <a:latin typeface="微软雅黑" panose="020B0503020204020204" charset="-122"/>
                        <a:ea typeface="微软雅黑" panose="020B0503020204020204" charset="-122"/>
                        <a:cs typeface="+mn-cs"/>
                      </a:endParaRPr>
                    </a:p>
                  </a:txBody>
                  <a:tcPr vert="horz">
                    <a:solidFill>
                      <a:schemeClr val="bg1">
                        <a:lumMod val="85000"/>
                      </a:schemeClr>
                    </a:solidFill>
                  </a:tcPr>
                </a:tc>
              </a:tr>
              <a:tr h="638457">
                <a:tc>
                  <a:txBody>
                    <a:bodyPr wrap="square"/>
                    <a:lstStyle/>
                    <a:p>
                      <a:pPr algn="ctr"/>
                      <a:r>
                        <a:rPr lang="zh-CN" altLang="en-US" sz="2000" b="1" kern="1200">
                          <a:solidFill>
                            <a:srgbClr val="C00000"/>
                          </a:solidFill>
                          <a:latin typeface="微软雅黑" panose="020B0503020204020204" charset="-122"/>
                          <a:ea typeface="微软雅黑" panose="020B0503020204020204" charset="-122"/>
                          <a:cs typeface="+mn-cs"/>
                        </a:rPr>
                        <a:t>宋代</a:t>
                      </a:r>
                      <a:endParaRPr lang="en-US" altLang="zh-CN" sz="2000" b="1" kern="1200">
                        <a:solidFill>
                          <a:srgbClr val="C00000"/>
                        </a:solidFill>
                        <a:latin typeface="微软雅黑" panose="020B0503020204020204" charset="-122"/>
                        <a:ea typeface="微软雅黑" panose="020B0503020204020204" charset="-122"/>
                        <a:cs typeface="+mn-cs"/>
                      </a:endParaRPr>
                    </a:p>
                    <a:p>
                      <a:pPr algn="ctr"/>
                      <a:r>
                        <a:rPr lang="zh-CN" altLang="en-US" sz="2000" b="1" kern="1200">
                          <a:solidFill>
                            <a:srgbClr val="C00000"/>
                          </a:solidFill>
                          <a:latin typeface="微软雅黑" panose="020B0503020204020204" charset="-122"/>
                          <a:ea typeface="微软雅黑" panose="020B0503020204020204" charset="-122"/>
                          <a:cs typeface="+mn-cs"/>
                        </a:rPr>
                        <a:t>租佃制 </a:t>
                      </a:r>
                      <a:endParaRPr lang="zh-CN" altLang="en-US" sz="2000" b="1" kern="1200">
                        <a:solidFill>
                          <a:srgbClr val="C00000"/>
                        </a:solidFill>
                        <a:latin typeface="微软雅黑" panose="020B0503020204020204" charset="-122"/>
                        <a:ea typeface="微软雅黑" panose="020B0503020204020204" charset="-122"/>
                        <a:cs typeface="+mn-cs"/>
                      </a:endParaRPr>
                    </a:p>
                    <a:p>
                      <a:pPr algn="ctr"/>
                      <a:r>
                        <a:rPr lang="zh-CN" altLang="en-US" sz="2000" b="1">
                          <a:solidFill>
                            <a:srgbClr val="C00000"/>
                          </a:solidFill>
                          <a:latin typeface="微软雅黑" panose="020B0503020204020204" charset="-122"/>
                          <a:ea typeface="微软雅黑" panose="020B0503020204020204" charset="-122"/>
                          <a:cs typeface="华文新魏" panose="02010800040101010101" charset="-122"/>
                        </a:rPr>
                        <a:t> </a:t>
                      </a:r>
                      <a:endParaRPr lang="zh-CN" altLang="en-US" sz="2000" b="1">
                        <a:solidFill>
                          <a:srgbClr val="C00000"/>
                        </a:solidFill>
                        <a:latin typeface="微软雅黑" panose="020B0503020204020204" charset="-122"/>
                        <a:ea typeface="微软雅黑" panose="020B0503020204020204" charset="-122"/>
                        <a:cs typeface="华文新魏" panose="02010800040101010101" charset="-122"/>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800" b="1">
                          <a:solidFill>
                            <a:schemeClr val="tx1"/>
                          </a:solidFill>
                          <a:latin typeface="微软雅黑" panose="020B0503020204020204" charset="-122"/>
                          <a:ea typeface="微软雅黑" panose="020B0503020204020204" charset="-122"/>
                          <a:cs typeface="华文新魏" panose="02010800040101010101" charset="-122"/>
                        </a:rPr>
                        <a:t>租佃制</a:t>
                      </a:r>
                      <a:r>
                        <a:rPr lang="zh-CN" altLang="en-US" sz="1800" b="1">
                          <a:solidFill>
                            <a:srgbClr val="FF0000"/>
                          </a:solidFill>
                          <a:latin typeface="微软雅黑" panose="020B0503020204020204" charset="-122"/>
                          <a:ea typeface="微软雅黑" panose="020B0503020204020204" charset="-122"/>
                          <a:cs typeface="华文新魏" panose="02010800040101010101" charset="-122"/>
                        </a:rPr>
                        <a:t>产生于战国</a:t>
                      </a:r>
                      <a:r>
                        <a:rPr lang="zh-CN" altLang="en-US" sz="1800" b="1">
                          <a:solidFill>
                            <a:schemeClr val="tx1"/>
                          </a:solidFill>
                          <a:latin typeface="微软雅黑" panose="020B0503020204020204" charset="-122"/>
                          <a:ea typeface="微软雅黑" panose="020B0503020204020204" charset="-122"/>
                          <a:cs typeface="华文新魏" panose="02010800040101010101" charset="-122"/>
                        </a:rPr>
                        <a:t>时期，在租佃制下，农民租种地主部分或全部地，向地主缴纳一定的地租。地主和佃农通过租佃契约形成剥削与被剥削的关系。自</a:t>
                      </a:r>
                      <a:r>
                        <a:rPr lang="zh-CN" altLang="en-US" sz="1800" b="1">
                          <a:solidFill>
                            <a:srgbClr val="FF0000"/>
                          </a:solidFill>
                          <a:latin typeface="微软雅黑" panose="020B0503020204020204" charset="-122"/>
                          <a:ea typeface="微软雅黑" panose="020B0503020204020204" charset="-122"/>
                          <a:cs typeface="华文新魏" panose="02010800040101010101" charset="-122"/>
                        </a:rPr>
                        <a:t>宋代开始，租佃关系日益普遍化</a:t>
                      </a:r>
                      <a:r>
                        <a:rPr lang="zh-CN" altLang="en-US" sz="1800" b="1">
                          <a:solidFill>
                            <a:schemeClr val="tx1"/>
                          </a:solidFill>
                          <a:latin typeface="微软雅黑" panose="020B0503020204020204" charset="-122"/>
                          <a:ea typeface="微软雅黑" panose="020B0503020204020204" charset="-122"/>
                          <a:cs typeface="华文新魏" panose="02010800040101010101" charset="-122"/>
                        </a:rPr>
                        <a:t>，租佃经营成为</a:t>
                      </a:r>
                      <a:r>
                        <a:rPr lang="zh-CN" altLang="en-US" sz="1800" b="1">
                          <a:solidFill>
                            <a:srgbClr val="FF0000"/>
                          </a:solidFill>
                          <a:latin typeface="微软雅黑" panose="020B0503020204020204" charset="-122"/>
                          <a:ea typeface="微软雅黑" panose="020B0503020204020204" charset="-122"/>
                          <a:cs typeface="华文新魏" panose="02010800040101010101" charset="-122"/>
                        </a:rPr>
                        <a:t>仅次于自耕农形式的重要经营方式</a:t>
                      </a:r>
                      <a:r>
                        <a:rPr lang="zh-CN" altLang="en-US" sz="1800" b="1">
                          <a:solidFill>
                            <a:schemeClr val="tx1"/>
                          </a:solidFill>
                          <a:latin typeface="微软雅黑" panose="020B0503020204020204" charset="-122"/>
                          <a:ea typeface="微软雅黑" panose="020B0503020204020204" charset="-122"/>
                          <a:cs typeface="华文新魏" panose="02010800040101010101" charset="-122"/>
                        </a:rPr>
                        <a:t>。农民对地主的人身依附关系减弱，从依附关系逐渐解脱出来的农民，生产自主权大为提高。促进了农业的发展，也促进了商品经济的发展。 </a:t>
                      </a:r>
                      <a:endParaRPr lang="zh-CN" altLang="en-US" sz="1800" b="1">
                        <a:solidFill>
                          <a:schemeClr val="tx1"/>
                        </a:solidFill>
                        <a:latin typeface="微软雅黑" panose="020B0503020204020204" charset="-122"/>
                        <a:ea typeface="微软雅黑" panose="020B0503020204020204" charset="-122"/>
                        <a:cs typeface="华文新魏" panose="02010800040101010101" charset="-122"/>
                      </a:endParaRPr>
                    </a:p>
                  </a:txBody>
                  <a:tcPr vert="horz">
                    <a:solidFill>
                      <a:schemeClr val="bg1">
                        <a:lumMod val="85000"/>
                      </a:schemeClr>
                    </a:solidFill>
                  </a:tcPr>
                </a:tc>
              </a:tr>
              <a:tr h="638457">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000" b="1" kern="1200" noProof="0">
                          <a:solidFill>
                            <a:srgbClr val="C00000"/>
                          </a:solidFill>
                          <a:latin typeface="微软雅黑" panose="020B0503020204020204" charset="-122"/>
                          <a:ea typeface="微软雅黑" panose="020B0503020204020204" charset="-122"/>
                          <a:cs typeface="+mn-cs"/>
                        </a:rPr>
                        <a:t>榷场</a:t>
                      </a:r>
                      <a:endParaRPr lang="zh-CN" altLang="en-US" sz="2000" b="1" kern="1200" noProof="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endParaRPr lang="zh-CN" altLang="en-US" sz="2000" b="1" kern="1200" noProof="0">
                        <a:solidFill>
                          <a:srgbClr val="C00000"/>
                        </a:solidFill>
                        <a:effectLst/>
                        <a:latin typeface="微软雅黑" panose="020B0503020204020204" charset="-122"/>
                        <a:ea typeface="微软雅黑" panose="020B0503020204020204" charset="-122"/>
                        <a:cs typeface="华文新魏" panose="02010800040101010101" charset="-122"/>
                      </a:endParaRPr>
                    </a:p>
                  </a:txBody>
                  <a:tcPr marL="0" marR="0" marT="0" marB="0" vert="horz" anchor="ctr">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18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华文新魏" panose="02010800040101010101" charset="-122"/>
                        </a:rPr>
                        <a:t>辽宋夏金时期各政权在</a:t>
                      </a:r>
                      <a:r>
                        <a:rPr kumimoji="0" lang="zh-CN" altLang="en-US" sz="18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华文新魏" panose="02010800040101010101" charset="-122"/>
                        </a:rPr>
                        <a:t>彼此接界地带设置的互市市场</a:t>
                      </a:r>
                      <a:r>
                        <a:rPr kumimoji="0" lang="zh-CN" altLang="en-US" sz="18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华文新魏" panose="02010800040101010101" charset="-122"/>
                        </a:rPr>
                        <a:t>。榷场贸易是因各地区经济交流的需要而产生。对于各政权统治者来说，还有</a:t>
                      </a:r>
                      <a:r>
                        <a:rPr kumimoji="0" lang="zh-CN" altLang="en-US" sz="18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华文新魏" panose="02010800040101010101" charset="-122"/>
                        </a:rPr>
                        <a:t>控制边境贸易、提供经济利益、安定边境</a:t>
                      </a:r>
                      <a:r>
                        <a:rPr kumimoji="0" lang="zh-CN" altLang="en-US" sz="18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华文新魏" panose="02010800040101010101" charset="-122"/>
                        </a:rPr>
                        <a:t>的作用。但榷场的设置，常因政治关系而兴废无常。 </a:t>
                      </a:r>
                      <a:endParaRPr kumimoji="0" lang="zh-CN" altLang="en-US" sz="18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华文新魏" panose="02010800040101010101" charset="-122"/>
                      </a:endParaRPr>
                    </a:p>
                  </a:txBody>
                  <a:tcPr marL="4394" marR="4394" marT="0" marB="0" vert="horz" anchor="ctr">
                    <a:solidFill>
                      <a:schemeClr val="bg1">
                        <a:lumMod val="85000"/>
                      </a:schemeClr>
                    </a:solidFill>
                  </a:tcPr>
                </a:tc>
              </a:tr>
            </a:tbl>
          </a:graphicData>
        </a:graphic>
      </p:graphicFrame>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119062" y="164818"/>
          <a:ext cx="11953875" cy="6365804"/>
        </p:xfrm>
        <a:graphic>
          <a:graphicData uri="http://schemas.openxmlformats.org/drawingml/2006/table">
            <a:tbl>
              <a:tblPr firstRow="1" bandRow="1">
                <a:tableStyleId>{5C22544A-7EE6-4342-B048-85BDC9FD1C3A}</a:tableStyleId>
              </a:tblPr>
              <a:tblGrid>
                <a:gridCol w="1233488"/>
                <a:gridCol w="10720387"/>
              </a:tblGrid>
              <a:tr h="1080347">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400" b="1" kern="1200">
                          <a:solidFill>
                            <a:srgbClr val="C00000"/>
                          </a:solidFill>
                          <a:latin typeface="微软雅黑" panose="020B0503020204020204" charset="-122"/>
                          <a:ea typeface="微软雅黑" panose="020B0503020204020204" charset="-122"/>
                          <a:cs typeface="+mn-cs"/>
                        </a:rPr>
                        <a:t>世俗化 </a:t>
                      </a:r>
                      <a:endParaRPr lang="zh-CN" altLang="en-US" sz="2400" b="1" kern="120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400" b="1" kern="1200">
                          <a:solidFill>
                            <a:srgbClr val="C00000"/>
                          </a:solidFill>
                          <a:latin typeface="微软雅黑" panose="020B0503020204020204" charset="-122"/>
                          <a:ea typeface="微软雅黑" panose="020B0503020204020204" charset="-122"/>
                          <a:cs typeface="+mn-cs"/>
                        </a:rPr>
                        <a:t> </a:t>
                      </a:r>
                      <a:endParaRPr lang="zh-CN" altLang="en-US" sz="24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800" b="1" kern="1200">
                          <a:solidFill>
                            <a:schemeClr val="tx1"/>
                          </a:solidFill>
                          <a:latin typeface="微软雅黑" panose="020B0503020204020204" charset="-122"/>
                          <a:ea typeface="微软雅黑" panose="020B0503020204020204" charset="-122"/>
                          <a:cs typeface="+mn-cs"/>
                        </a:rPr>
                        <a:t>“世俗化”是西方宗教社会学提出的概念，一般出现在中国古代史和世界近代史相关题目中。在</a:t>
                      </a:r>
                      <a:r>
                        <a:rPr lang="zh-CN" altLang="en-US" sz="1800" b="1" kern="1200">
                          <a:solidFill>
                            <a:srgbClr val="FF0000"/>
                          </a:solidFill>
                          <a:latin typeface="微软雅黑" panose="020B0503020204020204" charset="-122"/>
                          <a:ea typeface="微软雅黑" panose="020B0503020204020204" charset="-122"/>
                          <a:cs typeface="+mn-cs"/>
                        </a:rPr>
                        <a:t>世界近代史</a:t>
                      </a:r>
                      <a:r>
                        <a:rPr lang="zh-CN" altLang="en-US" sz="1800" b="1" kern="1200">
                          <a:solidFill>
                            <a:schemeClr val="tx1"/>
                          </a:solidFill>
                          <a:latin typeface="微软雅黑" panose="020B0503020204020204" charset="-122"/>
                          <a:ea typeface="微软雅黑" panose="020B0503020204020204" charset="-122"/>
                          <a:cs typeface="+mn-cs"/>
                        </a:rPr>
                        <a:t>中，多指</a:t>
                      </a:r>
                      <a:r>
                        <a:rPr lang="zh-CN" altLang="en-US" sz="1800" b="1" kern="1200">
                          <a:solidFill>
                            <a:srgbClr val="FF0000"/>
                          </a:solidFill>
                          <a:latin typeface="微软雅黑" panose="020B0503020204020204" charset="-122"/>
                          <a:ea typeface="微软雅黑" panose="020B0503020204020204" charset="-122"/>
                          <a:cs typeface="+mn-cs"/>
                        </a:rPr>
                        <a:t>去宗教化</a:t>
                      </a:r>
                      <a:r>
                        <a:rPr lang="zh-CN" altLang="en-US" sz="1800" b="1" kern="1200">
                          <a:solidFill>
                            <a:schemeClr val="tx1"/>
                          </a:solidFill>
                          <a:latin typeface="微软雅黑" panose="020B0503020204020204" charset="-122"/>
                          <a:ea typeface="微软雅黑" panose="020B0503020204020204" charset="-122"/>
                          <a:cs typeface="+mn-cs"/>
                        </a:rPr>
                        <a:t>，去神学化；去神圣化，反对禁欲主义；</a:t>
                      </a:r>
                      <a:r>
                        <a:rPr lang="zh-CN" altLang="en-US" sz="1800" b="1" kern="1200">
                          <a:solidFill>
                            <a:srgbClr val="FF0000"/>
                          </a:solidFill>
                          <a:latin typeface="微软雅黑" panose="020B0503020204020204" charset="-122"/>
                          <a:ea typeface="微软雅黑" panose="020B0503020204020204" charset="-122"/>
                          <a:cs typeface="+mn-cs"/>
                        </a:rPr>
                        <a:t>大众化</a:t>
                      </a:r>
                      <a:r>
                        <a:rPr lang="zh-CN" altLang="en-US" sz="1800" b="1" kern="1200">
                          <a:solidFill>
                            <a:schemeClr val="tx1"/>
                          </a:solidFill>
                          <a:latin typeface="微软雅黑" panose="020B0503020204020204" charset="-122"/>
                          <a:ea typeface="微软雅黑" panose="020B0503020204020204" charset="-122"/>
                          <a:cs typeface="+mn-cs"/>
                        </a:rPr>
                        <a:t>。在</a:t>
                      </a:r>
                      <a:r>
                        <a:rPr lang="zh-CN" altLang="en-US" sz="1800" b="1" kern="1200">
                          <a:solidFill>
                            <a:srgbClr val="FF0000"/>
                          </a:solidFill>
                          <a:latin typeface="微软雅黑" panose="020B0503020204020204" charset="-122"/>
                          <a:ea typeface="微软雅黑" panose="020B0503020204020204" charset="-122"/>
                          <a:cs typeface="+mn-cs"/>
                        </a:rPr>
                        <a:t>中国古代史</a:t>
                      </a:r>
                      <a:r>
                        <a:rPr lang="zh-CN" altLang="en-US" sz="1800" b="1" kern="1200">
                          <a:solidFill>
                            <a:schemeClr val="tx1"/>
                          </a:solidFill>
                          <a:latin typeface="微软雅黑" panose="020B0503020204020204" charset="-122"/>
                          <a:ea typeface="微软雅黑" panose="020B0503020204020204" charset="-122"/>
                          <a:cs typeface="+mn-cs"/>
                        </a:rPr>
                        <a:t>中，多指</a:t>
                      </a:r>
                      <a:r>
                        <a:rPr lang="zh-CN" altLang="en-US" sz="1800" b="1" kern="1200">
                          <a:solidFill>
                            <a:srgbClr val="FF0000"/>
                          </a:solidFill>
                          <a:latin typeface="微软雅黑" panose="020B0503020204020204" charset="-122"/>
                          <a:ea typeface="微软雅黑" panose="020B0503020204020204" charset="-122"/>
                          <a:cs typeface="+mn-cs"/>
                        </a:rPr>
                        <a:t>大众化、去贵族化</a:t>
                      </a:r>
                      <a:r>
                        <a:rPr lang="zh-CN" altLang="en-US" sz="1800" b="1" kern="1200">
                          <a:solidFill>
                            <a:schemeClr val="tx1"/>
                          </a:solidFill>
                          <a:latin typeface="微软雅黑" panose="020B0503020204020204" charset="-122"/>
                          <a:ea typeface="微软雅黑" panose="020B0503020204020204" charset="-122"/>
                          <a:cs typeface="+mn-cs"/>
                        </a:rPr>
                        <a:t>。 </a:t>
                      </a:r>
                      <a:endParaRPr lang="zh-CN" altLang="zh-CN" sz="1800" b="1" kern="1200">
                        <a:solidFill>
                          <a:schemeClr val="tx1"/>
                        </a:solidFill>
                        <a:latin typeface="微软雅黑" panose="020B0503020204020204" charset="-122"/>
                        <a:ea typeface="微软雅黑" panose="020B0503020204020204" charset="-122"/>
                        <a:cs typeface="+mn-cs"/>
                      </a:endParaRPr>
                    </a:p>
                  </a:txBody>
                  <a:tcPr vert="horz">
                    <a:solidFill>
                      <a:schemeClr val="bg1">
                        <a:lumMod val="85000"/>
                      </a:schemeClr>
                    </a:solidFill>
                  </a:tcPr>
                </a:tc>
              </a:tr>
              <a:tr h="1080347">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400" b="1" kern="1200">
                          <a:solidFill>
                            <a:srgbClr val="C00000"/>
                          </a:solidFill>
                          <a:latin typeface="微软雅黑" panose="020B0503020204020204" charset="-122"/>
                          <a:ea typeface="微软雅黑" panose="020B0503020204020204" charset="-122"/>
                          <a:cs typeface="+mn-cs"/>
                        </a:rPr>
                        <a:t>市民</a:t>
                      </a:r>
                      <a:endParaRPr lang="en-US" altLang="zh-CN" sz="2400" b="1" kern="120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400" b="1" kern="1200">
                          <a:solidFill>
                            <a:srgbClr val="C00000"/>
                          </a:solidFill>
                          <a:latin typeface="微软雅黑" panose="020B0503020204020204" charset="-122"/>
                          <a:ea typeface="微软雅黑" panose="020B0503020204020204" charset="-122"/>
                          <a:cs typeface="+mn-cs"/>
                        </a:rPr>
                        <a:t>文学</a:t>
                      </a:r>
                      <a:r>
                        <a:rPr lang="zh-CN" altLang="en-US" sz="2400" b="1">
                          <a:solidFill>
                            <a:schemeClr val="tx1"/>
                          </a:solidFill>
                          <a:latin typeface="微软雅黑" panose="020B0503020204020204" charset="-122"/>
                          <a:ea typeface="微软雅黑" panose="020B0503020204020204" charset="-122"/>
                        </a:rPr>
                        <a:t> </a:t>
                      </a:r>
                      <a:endParaRPr lang="zh-CN" altLang="en-US" sz="2400" b="1">
                        <a:solidFill>
                          <a:schemeClr val="tx1"/>
                        </a:solidFill>
                        <a:latin typeface="微软雅黑" panose="020B0503020204020204" charset="-122"/>
                        <a:ea typeface="微软雅黑" panose="020B0503020204020204" charset="-122"/>
                      </a:endParaRPr>
                    </a:p>
                    <a:p>
                      <a:pPr marL="0" marR="0" lvl="0" indent="0" algn="ctr" defTabSz="914400" rtl="0" eaLnBrk="1" fontAlgn="auto" latinLnBrk="0" hangingPunct="1">
                        <a:lnSpc>
                          <a:spcPct val="100000"/>
                        </a:lnSpc>
                        <a:spcBef>
                          <a:spcPct val="0"/>
                        </a:spcBef>
                        <a:spcAft>
                          <a:spcPct val="0"/>
                        </a:spcAft>
                        <a:buClrTx/>
                        <a:buSzTx/>
                        <a:buFontTx/>
                        <a:buNone/>
                        <a:defRPr/>
                      </a:pPr>
                      <a:endParaRPr lang="zh-CN" altLang="en-US" sz="24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800" b="1">
                          <a:solidFill>
                            <a:schemeClr val="tx1"/>
                          </a:solidFill>
                          <a:latin typeface="微软雅黑" panose="020B0503020204020204" charset="-122"/>
                          <a:ea typeface="微软雅黑" panose="020B0503020204020204" charset="-122"/>
                        </a:rPr>
                        <a:t>又称城市文学。是中国封建社会后期，随着</a:t>
                      </a:r>
                      <a:r>
                        <a:rPr lang="zh-CN" altLang="en-US" sz="1800" b="1">
                          <a:solidFill>
                            <a:srgbClr val="FF0000"/>
                          </a:solidFill>
                          <a:latin typeface="微软雅黑" panose="020B0503020204020204" charset="-122"/>
                          <a:ea typeface="微软雅黑" panose="020B0503020204020204" charset="-122"/>
                        </a:rPr>
                        <a:t>商品经济</a:t>
                      </a:r>
                      <a:r>
                        <a:rPr lang="zh-CN" altLang="en-US" sz="1800" b="1">
                          <a:solidFill>
                            <a:schemeClr val="tx1"/>
                          </a:solidFill>
                          <a:latin typeface="微软雅黑" panose="020B0503020204020204" charset="-122"/>
                          <a:ea typeface="微软雅黑" panose="020B0503020204020204" charset="-122"/>
                        </a:rPr>
                        <a:t>的发展，城市的繁荣，</a:t>
                      </a:r>
                      <a:r>
                        <a:rPr lang="zh-CN" altLang="en-US" sz="1800" b="1">
                          <a:solidFill>
                            <a:srgbClr val="FF0000"/>
                          </a:solidFill>
                          <a:latin typeface="微软雅黑" panose="020B0503020204020204" charset="-122"/>
                          <a:ea typeface="微软雅黑" panose="020B0503020204020204" charset="-122"/>
                        </a:rPr>
                        <a:t>市民阶层的出现</a:t>
                      </a:r>
                      <a:r>
                        <a:rPr lang="zh-CN" altLang="en-US" sz="1800" b="1">
                          <a:solidFill>
                            <a:schemeClr val="tx1"/>
                          </a:solidFill>
                          <a:latin typeface="微软雅黑" panose="020B0503020204020204" charset="-122"/>
                          <a:ea typeface="微软雅黑" panose="020B0503020204020204" charset="-122"/>
                        </a:rPr>
                        <a:t>，为满足适应城市居民需要而产生的一种反映市民思想感情的世俗文学。内容大多</a:t>
                      </a:r>
                      <a:r>
                        <a:rPr lang="zh-CN" altLang="en-US" sz="1800" b="1">
                          <a:solidFill>
                            <a:srgbClr val="FF0000"/>
                          </a:solidFill>
                          <a:latin typeface="微软雅黑" panose="020B0503020204020204" charset="-122"/>
                          <a:ea typeface="微软雅黑" panose="020B0503020204020204" charset="-122"/>
                        </a:rPr>
                        <a:t>描写市民社会的生活</a:t>
                      </a:r>
                      <a:r>
                        <a:rPr lang="zh-CN" altLang="en-US" sz="1800" b="1">
                          <a:solidFill>
                            <a:schemeClr val="tx1"/>
                          </a:solidFill>
                          <a:latin typeface="微软雅黑" panose="020B0503020204020204" charset="-122"/>
                          <a:ea typeface="微软雅黑" panose="020B0503020204020204" charset="-122"/>
                        </a:rPr>
                        <a:t>和悲欢离合的故事。唐宋元明清时期的</a:t>
                      </a:r>
                      <a:r>
                        <a:rPr lang="zh-CN" altLang="en-US" sz="1800" b="1">
                          <a:solidFill>
                            <a:srgbClr val="FF0000"/>
                          </a:solidFill>
                          <a:latin typeface="微软雅黑" panose="020B0503020204020204" charset="-122"/>
                          <a:ea typeface="微软雅黑" panose="020B0503020204020204" charset="-122"/>
                        </a:rPr>
                        <a:t>话本、传奇、小说</a:t>
                      </a:r>
                      <a:r>
                        <a:rPr lang="zh-CN" altLang="en-US" sz="1800" b="1">
                          <a:solidFill>
                            <a:schemeClr val="tx1"/>
                          </a:solidFill>
                          <a:latin typeface="微软雅黑" panose="020B0503020204020204" charset="-122"/>
                          <a:ea typeface="微软雅黑" panose="020B0503020204020204" charset="-122"/>
                        </a:rPr>
                        <a:t>都是其作品形式。 </a:t>
                      </a:r>
                      <a:endParaRPr lang="zh-CN" altLang="en-US" sz="1800" b="1">
                        <a:solidFill>
                          <a:schemeClr val="tx1"/>
                        </a:solidFill>
                        <a:latin typeface="微软雅黑" panose="020B0503020204020204" charset="-122"/>
                        <a:ea typeface="微软雅黑" panose="020B0503020204020204" charset="-122"/>
                      </a:endParaRPr>
                    </a:p>
                  </a:txBody>
                  <a:tcPr vert="horz">
                    <a:solidFill>
                      <a:schemeClr val="bg1">
                        <a:lumMod val="85000"/>
                      </a:schemeClr>
                    </a:solidFill>
                  </a:tcPr>
                </a:tc>
              </a:tr>
              <a:tr h="1866053">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400" b="1" kern="1200">
                          <a:solidFill>
                            <a:srgbClr val="C00000"/>
                          </a:solidFill>
                          <a:latin typeface="微软雅黑" panose="020B0503020204020204" charset="-122"/>
                          <a:ea typeface="微软雅黑" panose="020B0503020204020204" charset="-122"/>
                          <a:cs typeface="+mn-cs"/>
                        </a:rPr>
                        <a:t>风俗画</a:t>
                      </a:r>
                      <a:endParaRPr lang="en-US" altLang="zh-CN" sz="2400" b="1" kern="120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lang="en-US" altLang="zh-CN" sz="2400" b="1" kern="1200">
                          <a:solidFill>
                            <a:srgbClr val="C00000"/>
                          </a:solidFill>
                          <a:latin typeface="微软雅黑" panose="020B0503020204020204" charset="-122"/>
                          <a:ea typeface="微软雅黑" panose="020B0503020204020204" charset="-122"/>
                          <a:cs typeface="+mn-cs"/>
                        </a:rPr>
                        <a:t>&amp;</a:t>
                      </a:r>
                      <a:endParaRPr lang="en-US" altLang="zh-CN" sz="2400" b="1" kern="120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400" b="1" kern="1200">
                          <a:solidFill>
                            <a:srgbClr val="C00000"/>
                          </a:solidFill>
                          <a:latin typeface="微软雅黑" panose="020B0503020204020204" charset="-122"/>
                          <a:ea typeface="微软雅黑" panose="020B0503020204020204" charset="-122"/>
                          <a:cs typeface="+mn-cs"/>
                        </a:rPr>
                        <a:t>文人画</a:t>
                      </a:r>
                      <a:endParaRPr lang="zh-CN" altLang="en-US" sz="24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800" b="1">
                          <a:solidFill>
                            <a:srgbClr val="FF0000"/>
                          </a:solidFill>
                          <a:latin typeface="微软雅黑" panose="020B0503020204020204" charset="-122"/>
                          <a:ea typeface="微软雅黑" panose="020B0503020204020204" charset="-122"/>
                          <a:cs typeface="+mn-cs"/>
                        </a:rPr>
                        <a:t>风俗画</a:t>
                      </a:r>
                      <a:r>
                        <a:rPr lang="zh-CN" altLang="en-US" sz="1800" b="1">
                          <a:solidFill>
                            <a:schemeClr val="tx1"/>
                          </a:solidFill>
                          <a:latin typeface="微软雅黑" panose="020B0503020204020204" charset="-122"/>
                          <a:ea typeface="微软雅黑" panose="020B0503020204020204" charset="-122"/>
                          <a:cs typeface="+mn-cs"/>
                        </a:rPr>
                        <a:t>是人物画的一种。是</a:t>
                      </a:r>
                      <a:r>
                        <a:rPr lang="zh-CN" altLang="en-US" sz="1800" b="1">
                          <a:solidFill>
                            <a:srgbClr val="FF0000"/>
                          </a:solidFill>
                          <a:latin typeface="微软雅黑" panose="020B0503020204020204" charset="-122"/>
                          <a:ea typeface="微软雅黑" panose="020B0503020204020204" charset="-122"/>
                          <a:cs typeface="+mn-cs"/>
                        </a:rPr>
                        <a:t>以社会生活风习为题材</a:t>
                      </a:r>
                      <a:r>
                        <a:rPr lang="zh-CN" altLang="en-US" sz="1800" b="1">
                          <a:solidFill>
                            <a:schemeClr val="tx1"/>
                          </a:solidFill>
                          <a:latin typeface="微软雅黑" panose="020B0503020204020204" charset="-122"/>
                          <a:ea typeface="微软雅黑" panose="020B0503020204020204" charset="-122"/>
                          <a:cs typeface="+mn-cs"/>
                        </a:rPr>
                        <a:t>的人物画。两宋时期，随着城市集镇的迅速发展和市民阶层的不断壮大，迎合城市平民审美趣味的通俗文艺蓬勃兴起，在绘画领域，以表现城市民间生活为中心内容的风俗画也空前繁荣。宋代风俗画的题材相当广泛，</a:t>
                      </a:r>
                      <a:r>
                        <a:rPr lang="zh-CN" altLang="en-US" sz="1800" b="1">
                          <a:solidFill>
                            <a:srgbClr val="FF0000"/>
                          </a:solidFill>
                          <a:latin typeface="微软雅黑" panose="020B0503020204020204" charset="-122"/>
                          <a:ea typeface="微软雅黑" panose="020B0503020204020204" charset="-122"/>
                          <a:cs typeface="+mn-cs"/>
                        </a:rPr>
                        <a:t>市民生活</a:t>
                      </a:r>
                      <a:r>
                        <a:rPr lang="zh-CN" altLang="en-US" sz="1800" b="1">
                          <a:solidFill>
                            <a:schemeClr val="tx1"/>
                          </a:solidFill>
                          <a:latin typeface="微软雅黑" panose="020B0503020204020204" charset="-122"/>
                          <a:ea typeface="微软雅黑" panose="020B0503020204020204" charset="-122"/>
                          <a:cs typeface="+mn-cs"/>
                        </a:rPr>
                        <a:t>的各个方面。 </a:t>
                      </a:r>
                      <a:endParaRPr lang="en-US" altLang="zh-CN" sz="1800" b="1">
                        <a:solidFill>
                          <a:schemeClr val="tx1"/>
                        </a:solidFill>
                        <a:latin typeface="微软雅黑" panose="020B0503020204020204" charset="-122"/>
                        <a:ea typeface="微软雅黑" panose="020B0503020204020204" charset="-122"/>
                        <a:cs typeface="+mn-cs"/>
                      </a:endParaRPr>
                    </a:p>
                    <a:p>
                      <a:pPr marL="0" marR="0" lvl="0" indent="0" algn="l" defTabSz="914400" rtl="0" eaLnBrk="1" fontAlgn="auto" latinLnBrk="0" hangingPunct="1">
                        <a:lnSpc>
                          <a:spcPct val="100000"/>
                        </a:lnSpc>
                        <a:spcBef>
                          <a:spcPct val="0"/>
                        </a:spcBef>
                        <a:spcAft>
                          <a:spcPct val="0"/>
                        </a:spcAft>
                        <a:buClrTx/>
                        <a:buSzTx/>
                        <a:buFontTx/>
                        <a:buNone/>
                        <a:defRPr/>
                      </a:pPr>
                      <a:r>
                        <a:rPr lang="zh-CN" altLang="en-US" sz="1800" b="1">
                          <a:solidFill>
                            <a:srgbClr val="FF0000"/>
                          </a:solidFill>
                          <a:latin typeface="微软雅黑" panose="020B0503020204020204" charset="-122"/>
                          <a:ea typeface="微软雅黑" panose="020B0503020204020204" charset="-122"/>
                          <a:cs typeface="+mn-cs"/>
                        </a:rPr>
                        <a:t>文人画</a:t>
                      </a:r>
                      <a:r>
                        <a:rPr lang="zh-CN" altLang="en-US" sz="1800" b="1">
                          <a:solidFill>
                            <a:schemeClr val="tx1"/>
                          </a:solidFill>
                          <a:latin typeface="微软雅黑" panose="020B0503020204020204" charset="-122"/>
                          <a:ea typeface="微软雅黑" panose="020B0503020204020204" charset="-122"/>
                          <a:cs typeface="+mn-cs"/>
                        </a:rPr>
                        <a:t>也称“士大夫甲意画”、“士夫画”，是</a:t>
                      </a:r>
                      <a:r>
                        <a:rPr lang="zh-CN" altLang="en-US" sz="1800" b="1">
                          <a:solidFill>
                            <a:srgbClr val="FF0000"/>
                          </a:solidFill>
                          <a:latin typeface="微软雅黑" panose="020B0503020204020204" charset="-122"/>
                          <a:ea typeface="微软雅黑" panose="020B0503020204020204" charset="-122"/>
                          <a:cs typeface="+mn-cs"/>
                        </a:rPr>
                        <a:t>画中带有文人情趣</a:t>
                      </a:r>
                      <a:r>
                        <a:rPr lang="zh-CN" altLang="en-US" sz="1800" b="1">
                          <a:solidFill>
                            <a:schemeClr val="tx1"/>
                          </a:solidFill>
                          <a:latin typeface="微软雅黑" panose="020B0503020204020204" charset="-122"/>
                          <a:ea typeface="微软雅黑" panose="020B0503020204020204" charset="-122"/>
                          <a:cs typeface="+mn-cs"/>
                        </a:rPr>
                        <a:t>，画外流露着文人思想的绘画。画中流露着浓烈的文人思想。早在魏晋南北朝时期，文人画的某些创作思想和艺术实践就出现了，但是文人画作为正式的名称，是由元代画家赵孟頰提出的。</a:t>
                      </a:r>
                      <a:endParaRPr lang="zh-CN" altLang="en-US" sz="1800" b="1">
                        <a:solidFill>
                          <a:schemeClr val="tx1"/>
                        </a:solidFill>
                        <a:latin typeface="微软雅黑" panose="020B0503020204020204" charset="-122"/>
                        <a:ea typeface="微软雅黑" panose="020B0503020204020204" charset="-122"/>
                        <a:cs typeface="+mn-cs"/>
                      </a:endParaRPr>
                    </a:p>
                  </a:txBody>
                  <a:tcPr vert="horz">
                    <a:solidFill>
                      <a:schemeClr val="bg1">
                        <a:lumMod val="85000"/>
                      </a:schemeClr>
                    </a:solidFill>
                  </a:tcPr>
                </a:tc>
              </a:tr>
              <a:tr h="1407724">
                <a:tc>
                  <a:txBody>
                    <a:bodyPr wrap="square"/>
                    <a:lstStyle/>
                    <a:p>
                      <a:pPr algn="ctr"/>
                      <a:r>
                        <a:rPr lang="zh-CN" altLang="en-US" sz="2400" b="1" kern="1200">
                          <a:solidFill>
                            <a:srgbClr val="C00000"/>
                          </a:solidFill>
                          <a:latin typeface="微软雅黑" panose="020B0503020204020204" charset="-122"/>
                          <a:ea typeface="微软雅黑" panose="020B0503020204020204" charset="-122"/>
                          <a:cs typeface="+mn-cs"/>
                        </a:rPr>
                        <a:t>宋明</a:t>
                      </a:r>
                      <a:endParaRPr lang="en-US" altLang="zh-CN" sz="2400" b="1" kern="1200">
                        <a:solidFill>
                          <a:srgbClr val="C00000"/>
                        </a:solidFill>
                        <a:latin typeface="微软雅黑" panose="020B0503020204020204" charset="-122"/>
                        <a:ea typeface="微软雅黑" panose="020B0503020204020204" charset="-122"/>
                        <a:cs typeface="+mn-cs"/>
                      </a:endParaRPr>
                    </a:p>
                    <a:p>
                      <a:pPr algn="ctr"/>
                      <a:r>
                        <a:rPr lang="zh-CN" altLang="en-US" sz="2400" b="1" kern="1200">
                          <a:solidFill>
                            <a:srgbClr val="C00000"/>
                          </a:solidFill>
                          <a:latin typeface="微软雅黑" panose="020B0503020204020204" charset="-122"/>
                          <a:ea typeface="微软雅黑" panose="020B0503020204020204" charset="-122"/>
                          <a:cs typeface="+mn-cs"/>
                        </a:rPr>
                        <a:t>理学</a:t>
                      </a:r>
                      <a:endParaRPr lang="zh-CN" altLang="en-US" sz="24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2000" b="1">
                          <a:solidFill>
                            <a:schemeClr val="tx1"/>
                          </a:solidFill>
                          <a:latin typeface="微软雅黑" panose="020B0503020204020204" charset="-122"/>
                          <a:ea typeface="微软雅黑" panose="020B0503020204020204" charset="-122"/>
                          <a:cs typeface="华文新魏" panose="02010800040101010101" charset="-122"/>
                        </a:rPr>
                        <a:t>东汉魏晋道教、佛教冲击削弱儒学统治地位，</a:t>
                      </a:r>
                      <a:r>
                        <a:rPr lang="zh-CN" altLang="en-US" sz="2000" b="1">
                          <a:solidFill>
                            <a:srgbClr val="C00000"/>
                          </a:solidFill>
                          <a:latin typeface="微软雅黑" panose="020B0503020204020204" charset="-122"/>
                          <a:ea typeface="微软雅黑" panose="020B0503020204020204" charset="-122"/>
                          <a:cs typeface="华文新魏" panose="02010800040101010101" charset="-122"/>
                        </a:rPr>
                        <a:t>北宋士大夫</a:t>
                      </a:r>
                      <a:r>
                        <a:rPr lang="zh-CN" altLang="en-US" sz="2000" b="1">
                          <a:solidFill>
                            <a:schemeClr val="tx1"/>
                          </a:solidFill>
                          <a:latin typeface="微软雅黑" panose="020B0503020204020204" charset="-122"/>
                          <a:ea typeface="微软雅黑" panose="020B0503020204020204" charset="-122"/>
                          <a:cs typeface="华文新魏" panose="02010800040101010101" charset="-122"/>
                        </a:rPr>
                        <a:t>利用相对宽松的文化政策而掀起的</a:t>
                      </a:r>
                      <a:r>
                        <a:rPr lang="zh-CN" altLang="en-US" sz="2000" b="1">
                          <a:solidFill>
                            <a:srgbClr val="C00000"/>
                          </a:solidFill>
                          <a:latin typeface="微软雅黑" panose="020B0503020204020204" charset="-122"/>
                          <a:ea typeface="微软雅黑" panose="020B0503020204020204" charset="-122"/>
                          <a:cs typeface="华文新魏" panose="02010800040101010101" charset="-122"/>
                        </a:rPr>
                        <a:t>儒学复兴</a:t>
                      </a:r>
                      <a:r>
                        <a:rPr lang="zh-CN" altLang="en-US" sz="2000" b="1">
                          <a:solidFill>
                            <a:schemeClr val="tx1"/>
                          </a:solidFill>
                          <a:latin typeface="微软雅黑" panose="020B0503020204020204" charset="-122"/>
                          <a:ea typeface="微软雅黑" panose="020B0503020204020204" charset="-122"/>
                          <a:cs typeface="华文新魏" panose="02010800040101010101" charset="-122"/>
                        </a:rPr>
                        <a:t>运动，</a:t>
                      </a:r>
                      <a:r>
                        <a:rPr lang="zh-CN" altLang="en-US" sz="2000" b="1">
                          <a:solidFill>
                            <a:srgbClr val="C00000"/>
                          </a:solidFill>
                          <a:latin typeface="微软雅黑" panose="020B0503020204020204" charset="-122"/>
                          <a:ea typeface="微软雅黑" panose="020B0503020204020204" charset="-122"/>
                          <a:cs typeface="华文新魏" panose="02010800040101010101" charset="-122"/>
                        </a:rPr>
                        <a:t>北宋五子开创</a:t>
                      </a:r>
                      <a:r>
                        <a:rPr lang="zh-CN" altLang="en-US" sz="2000" b="1">
                          <a:solidFill>
                            <a:schemeClr val="tx1"/>
                          </a:solidFill>
                          <a:latin typeface="微软雅黑" panose="020B0503020204020204" charset="-122"/>
                          <a:ea typeface="微软雅黑" panose="020B0503020204020204" charset="-122"/>
                          <a:cs typeface="华文新魏" panose="02010800040101010101" charset="-122"/>
                        </a:rPr>
                        <a:t>理学，南宋</a:t>
                      </a:r>
                      <a:r>
                        <a:rPr lang="zh-CN" altLang="en-US" sz="2000" b="1">
                          <a:solidFill>
                            <a:srgbClr val="C00000"/>
                          </a:solidFill>
                          <a:latin typeface="微软雅黑" panose="020B0503020204020204" charset="-122"/>
                          <a:ea typeface="微软雅黑" panose="020B0503020204020204" charset="-122"/>
                          <a:cs typeface="华文新魏" panose="02010800040101010101" charset="-122"/>
                        </a:rPr>
                        <a:t>朱熹</a:t>
                      </a:r>
                      <a:r>
                        <a:rPr lang="zh-CN" altLang="en-US" sz="2000" b="1">
                          <a:solidFill>
                            <a:schemeClr val="tx1"/>
                          </a:solidFill>
                          <a:latin typeface="微软雅黑" panose="020B0503020204020204" charset="-122"/>
                          <a:ea typeface="微软雅黑" panose="020B0503020204020204" charset="-122"/>
                          <a:cs typeface="华文新魏" panose="02010800040101010101" charset="-122"/>
                        </a:rPr>
                        <a:t>理学</a:t>
                      </a:r>
                      <a:r>
                        <a:rPr lang="zh-CN" altLang="en-US" sz="2000" b="1">
                          <a:solidFill>
                            <a:srgbClr val="C00000"/>
                          </a:solidFill>
                          <a:latin typeface="微软雅黑" panose="020B0503020204020204" charset="-122"/>
                          <a:ea typeface="微软雅黑" panose="020B0503020204020204" charset="-122"/>
                          <a:cs typeface="华文新魏" panose="02010800040101010101" charset="-122"/>
                        </a:rPr>
                        <a:t>集大成</a:t>
                      </a:r>
                      <a:r>
                        <a:rPr lang="zh-CN" altLang="en-US" sz="2000" b="1">
                          <a:solidFill>
                            <a:schemeClr val="tx1"/>
                          </a:solidFill>
                          <a:latin typeface="微软雅黑" panose="020B0503020204020204" charset="-122"/>
                          <a:ea typeface="微软雅黑" panose="020B0503020204020204" charset="-122"/>
                          <a:cs typeface="华文新魏" panose="02010800040101010101" charset="-122"/>
                        </a:rPr>
                        <a:t>者，</a:t>
                      </a:r>
                      <a:r>
                        <a:rPr lang="zh-CN" altLang="en-US" sz="2000" b="1">
                          <a:solidFill>
                            <a:srgbClr val="C00000"/>
                          </a:solidFill>
                          <a:latin typeface="微软雅黑" panose="020B0503020204020204" charset="-122"/>
                          <a:ea typeface="微软雅黑" panose="020B0503020204020204" charset="-122"/>
                          <a:cs typeface="华文新魏" panose="02010800040101010101" charset="-122"/>
                        </a:rPr>
                        <a:t>南宋陆九渊和明朝王守仁心学</a:t>
                      </a:r>
                      <a:r>
                        <a:rPr lang="zh-CN" altLang="en-US" sz="2000" b="1">
                          <a:solidFill>
                            <a:schemeClr val="tx1"/>
                          </a:solidFill>
                          <a:latin typeface="微软雅黑" panose="020B0503020204020204" charset="-122"/>
                          <a:ea typeface="微软雅黑" panose="020B0503020204020204" charset="-122"/>
                          <a:cs typeface="华文新魏" panose="02010800040101010101" charset="-122"/>
                        </a:rPr>
                        <a:t>推进理学新发展，使儒学进入稳定成熟的新阶段。由于该思想体系以</a:t>
                      </a:r>
                      <a:r>
                        <a:rPr lang="en-US" altLang="zh-CN" sz="2000" b="1">
                          <a:solidFill>
                            <a:schemeClr val="tx1"/>
                          </a:solidFill>
                          <a:latin typeface="微软雅黑" panose="020B0503020204020204" charset="-122"/>
                          <a:ea typeface="微软雅黑" panose="020B0503020204020204" charset="-122"/>
                          <a:cs typeface="华文新魏" panose="02010800040101010101" charset="-122"/>
                        </a:rPr>
                        <a:t>"</a:t>
                      </a:r>
                      <a:r>
                        <a:rPr lang="zh-CN" altLang="en-US" sz="2000" b="1">
                          <a:solidFill>
                            <a:schemeClr val="tx1"/>
                          </a:solidFill>
                          <a:latin typeface="微软雅黑" panose="020B0503020204020204" charset="-122"/>
                          <a:ea typeface="微软雅黑" panose="020B0503020204020204" charset="-122"/>
                          <a:cs typeface="华文新魏" panose="02010800040101010101" charset="-122"/>
                        </a:rPr>
                        <a:t>理</a:t>
                      </a:r>
                      <a:r>
                        <a:rPr lang="en-US" altLang="zh-CN" sz="2000" b="1">
                          <a:solidFill>
                            <a:schemeClr val="tx1"/>
                          </a:solidFill>
                          <a:latin typeface="微软雅黑" panose="020B0503020204020204" charset="-122"/>
                          <a:ea typeface="微软雅黑" panose="020B0503020204020204" charset="-122"/>
                          <a:cs typeface="华文新魏" panose="02010800040101010101" charset="-122"/>
                        </a:rPr>
                        <a:t>"</a:t>
                      </a:r>
                      <a:r>
                        <a:rPr lang="zh-CN" altLang="en-US" sz="2000" b="1">
                          <a:solidFill>
                            <a:schemeClr val="tx1"/>
                          </a:solidFill>
                          <a:latin typeface="微软雅黑" panose="020B0503020204020204" charset="-122"/>
                          <a:ea typeface="微软雅黑" panose="020B0503020204020204" charset="-122"/>
                          <a:cs typeface="华文新魏" panose="02010800040101010101" charset="-122"/>
                        </a:rPr>
                        <a:t>为宇宙最高本体和哲学思辨的最高范畴，故称“理学”，也称“</a:t>
                      </a:r>
                      <a:r>
                        <a:rPr lang="zh-CN" altLang="en-US" sz="2000" b="1">
                          <a:solidFill>
                            <a:srgbClr val="C00000"/>
                          </a:solidFill>
                          <a:latin typeface="微软雅黑" panose="020B0503020204020204" charset="-122"/>
                          <a:ea typeface="微软雅黑" panose="020B0503020204020204" charset="-122"/>
                          <a:cs typeface="华文新魏" panose="02010800040101010101" charset="-122"/>
                        </a:rPr>
                        <a:t>新儒学</a:t>
                      </a:r>
                      <a:r>
                        <a:rPr lang="zh-CN" altLang="en-US" sz="2000" b="1">
                          <a:solidFill>
                            <a:schemeClr val="tx1"/>
                          </a:solidFill>
                          <a:latin typeface="微软雅黑" panose="020B0503020204020204" charset="-122"/>
                          <a:ea typeface="微软雅黑" panose="020B0503020204020204" charset="-122"/>
                          <a:cs typeface="华文新魏" panose="02010800040101010101" charset="-122"/>
                        </a:rPr>
                        <a:t>”、“</a:t>
                      </a:r>
                      <a:r>
                        <a:rPr lang="zh-CN" altLang="en-US" sz="2000" b="1">
                          <a:solidFill>
                            <a:srgbClr val="C00000"/>
                          </a:solidFill>
                          <a:latin typeface="微软雅黑" panose="020B0503020204020204" charset="-122"/>
                          <a:ea typeface="微软雅黑" panose="020B0503020204020204" charset="-122"/>
                          <a:cs typeface="华文新魏" panose="02010800040101010101" charset="-122"/>
                        </a:rPr>
                        <a:t>道学</a:t>
                      </a:r>
                      <a:r>
                        <a:rPr lang="zh-CN" altLang="en-US" sz="2000" b="1">
                          <a:solidFill>
                            <a:schemeClr val="tx1"/>
                          </a:solidFill>
                          <a:latin typeface="微软雅黑" panose="020B0503020204020204" charset="-122"/>
                          <a:ea typeface="微软雅黑" panose="020B0503020204020204" charset="-122"/>
                          <a:cs typeface="华文新魏" panose="02010800040101010101" charset="-122"/>
                        </a:rPr>
                        <a:t>”、 “</a:t>
                      </a:r>
                      <a:r>
                        <a:rPr lang="zh-CN" altLang="en-US" sz="2000" b="1">
                          <a:solidFill>
                            <a:srgbClr val="C00000"/>
                          </a:solidFill>
                          <a:latin typeface="微软雅黑" panose="020B0503020204020204" charset="-122"/>
                          <a:ea typeface="微软雅黑" panose="020B0503020204020204" charset="-122"/>
                          <a:cs typeface="华文新魏" panose="02010800040101010101" charset="-122"/>
                        </a:rPr>
                        <a:t>宋学</a:t>
                      </a:r>
                      <a:r>
                        <a:rPr lang="zh-CN" altLang="en-US" sz="2000" b="1">
                          <a:solidFill>
                            <a:schemeClr val="tx1"/>
                          </a:solidFill>
                          <a:latin typeface="微软雅黑" panose="020B0503020204020204" charset="-122"/>
                          <a:ea typeface="微软雅黑" panose="020B0503020204020204" charset="-122"/>
                          <a:cs typeface="华文新魏" panose="02010800040101010101" charset="-122"/>
                        </a:rPr>
                        <a:t>”。 </a:t>
                      </a:r>
                      <a:endParaRPr lang="zh-CN" altLang="en-US" sz="2000" b="1">
                        <a:solidFill>
                          <a:schemeClr val="tx1"/>
                        </a:solidFill>
                        <a:latin typeface="微软雅黑" panose="020B0503020204020204" charset="-122"/>
                        <a:ea typeface="微软雅黑" panose="020B0503020204020204" charset="-122"/>
                        <a:cs typeface="华文新魏" panose="02010800040101010101" charset="-122"/>
                      </a:endParaRPr>
                    </a:p>
                  </a:txBody>
                  <a:tcPr vert="horz">
                    <a:solidFill>
                      <a:schemeClr val="bg1">
                        <a:lumMod val="85000"/>
                      </a:schemeClr>
                    </a:solidFill>
                  </a:tcPr>
                </a:tc>
              </a:tr>
              <a:tr h="752969">
                <a:tc>
                  <a:txBody>
                    <a:bodyPr wrap="square"/>
                    <a:lstStyle/>
                    <a:p>
                      <a:pPr marL="0" algn="ctr" defTabSz="914400" rtl="0" eaLnBrk="1" latinLnBrk="0" hangingPunct="1"/>
                      <a:r>
                        <a:rPr lang="zh-CN" altLang="en-US" sz="2400" b="1" kern="1200">
                          <a:solidFill>
                            <a:srgbClr val="C00000"/>
                          </a:solidFill>
                          <a:latin typeface="微软雅黑" panose="020B0503020204020204" charset="-122"/>
                          <a:ea typeface="微软雅黑" panose="020B0503020204020204" charset="-122"/>
                          <a:cs typeface="+mn-cs"/>
                        </a:rPr>
                        <a:t>格物</a:t>
                      </a:r>
                      <a:endParaRPr lang="en-US" altLang="zh-CN" sz="2400" b="1" kern="1200">
                        <a:solidFill>
                          <a:srgbClr val="C00000"/>
                        </a:solidFill>
                        <a:latin typeface="微软雅黑" panose="020B0503020204020204" charset="-122"/>
                        <a:ea typeface="微软雅黑" panose="020B0503020204020204" charset="-122"/>
                        <a:cs typeface="+mn-cs"/>
                      </a:endParaRPr>
                    </a:p>
                    <a:p>
                      <a:pPr marL="0" algn="ctr" defTabSz="914400" rtl="0" eaLnBrk="1" latinLnBrk="0" hangingPunct="1"/>
                      <a:r>
                        <a:rPr lang="zh-CN" altLang="en-US" sz="2400" b="1" kern="1200">
                          <a:solidFill>
                            <a:srgbClr val="C00000"/>
                          </a:solidFill>
                          <a:latin typeface="微软雅黑" panose="020B0503020204020204" charset="-122"/>
                          <a:ea typeface="微软雅黑" panose="020B0503020204020204" charset="-122"/>
                          <a:cs typeface="+mn-cs"/>
                        </a:rPr>
                        <a:t>致知</a:t>
                      </a:r>
                      <a:endParaRPr lang="zh-CN" altLang="en-US" sz="24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程朱理学主张通过接触世界万事万物，</a:t>
                      </a:r>
                      <a:r>
                        <a:rPr lang="zh-CN" altLang="en-US" sz="2000" b="1">
                          <a:solidFill>
                            <a:srgbClr val="C0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亲身实践</a:t>
                      </a:r>
                      <a:r>
                        <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，在体会到各种知识的基础上，加深对“理”的理解，目的在于明道德之善，认识“理”的方法。即通过</a:t>
                      </a:r>
                      <a:r>
                        <a:rPr lang="zh-CN" altLang="en-US" sz="2000" b="1">
                          <a:solidFill>
                            <a:srgbClr val="C0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探究外在事物追求真理</a:t>
                      </a:r>
                      <a:r>
                        <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a:t>
                      </a:r>
                      <a:endPar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txBody>
                  <a:tcPr vert="horz">
                    <a:solidFill>
                      <a:schemeClr val="bg1">
                        <a:lumMod val="85000"/>
                      </a:schemeClr>
                    </a:solidFill>
                  </a:tcPr>
                </a:tc>
              </a:tr>
            </a:tbl>
          </a:graphicData>
        </a:graphic>
      </p:graphicFrame>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custDataLst>
              <p:tags r:id="rId1"/>
            </p:custDataLst>
          </p:nvPr>
        </p:nvSpPr>
        <p:spPr>
          <a:xfrm>
            <a:off x="0" y="0"/>
            <a:ext cx="12192000" cy="512897"/>
          </a:xfrm>
          <a:prstGeom prst="rect">
            <a:avLst/>
          </a:prstGeom>
          <a:solidFill>
            <a:srgbClr val="EC5F74">
              <a:lumMod val="60000"/>
              <a:lumOff val="40000"/>
            </a:srgbClr>
          </a:solidFill>
        </p:spPr>
        <p:txBody>
          <a:bodyPr wrap="square" rtlCol="0">
            <a:spAutoFit/>
          </a:bodyPr>
          <a:lstStyle/>
          <a:p>
            <a:pPr marL="0" marR="0" lvl="0" indent="0" algn="ctr" defTabSz="1219200" eaLnBrk="1" fontAlgn="auto" latinLnBrk="1" hangingPunct="1">
              <a:lnSpc>
                <a:spcPct val="100000"/>
              </a:lnSpc>
              <a:spcBef>
                <a:spcPct val="0"/>
              </a:spcBef>
              <a:spcAft>
                <a:spcPct val="0"/>
              </a:spcAft>
              <a:buClrTx/>
              <a:buSzTx/>
              <a:buFontTx/>
              <a:buNone/>
              <a:defRPr/>
            </a:pPr>
            <a:r>
              <a:rPr kumimoji="0" lang="zh-CN" altLang="en-US"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七、明清</a:t>
            </a:r>
            <a:r>
              <a:rPr kumimoji="0" lang="en-US" altLang="zh-CN"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(1368--1840</a:t>
            </a:r>
            <a:r>
              <a:rPr kumimoji="0" lang="zh-CN" altLang="en-US"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年</a:t>
            </a:r>
            <a:r>
              <a:rPr kumimoji="0" lang="en-US" altLang="zh-CN"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a:t>
            </a:r>
            <a:endParaRPr kumimoji="0" lang="zh-CN" altLang="en-US"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endParaRPr>
          </a:p>
        </p:txBody>
      </p:sp>
      <p:graphicFrame>
        <p:nvGraphicFramePr>
          <p:cNvPr id="7" name="表格 6"/>
          <p:cNvGraphicFramePr>
            <a:graphicFrameLocks noGrp="1"/>
          </p:cNvGraphicFramePr>
          <p:nvPr>
            <p:custDataLst>
              <p:tags r:id="rId2"/>
            </p:custDataLst>
          </p:nvPr>
        </p:nvGraphicFramePr>
        <p:xfrm>
          <a:off x="162358" y="855575"/>
          <a:ext cx="11867284" cy="5569731"/>
        </p:xfrm>
        <a:graphic>
          <a:graphicData uri="http://schemas.openxmlformats.org/drawingml/2006/table">
            <a:tbl>
              <a:tblPr firstRow="1" bandRow="1">
                <a:tableStyleId>{5C22544A-7EE6-4342-B048-85BDC9FD1C3A}</a:tableStyleId>
              </a:tblPr>
              <a:tblGrid>
                <a:gridCol w="944455"/>
                <a:gridCol w="807712"/>
                <a:gridCol w="10115117"/>
              </a:tblGrid>
              <a:tr h="640922">
                <a:tc>
                  <a:txBody>
                    <a:bodyPr wrap="square"/>
                    <a:lstStyle/>
                    <a:p>
                      <a:pPr algn="ctr" fontAlgn="auto">
                        <a:lnSpc>
                          <a:spcPct val="100000"/>
                        </a:lnSpc>
                        <a:buNone/>
                      </a:pPr>
                      <a:r>
                        <a:rPr lang="zh-CN" altLang="en-US" sz="2400" b="1">
                          <a:solidFill>
                            <a:srgbClr val="C00000"/>
                          </a:solidFill>
                          <a:latin typeface="微软雅黑" panose="020B0503020204020204" charset="-122"/>
                          <a:ea typeface="微软雅黑" panose="020B0503020204020204" charset="-122"/>
                          <a:cs typeface="柳公权楷书" panose="02010600010101010101" charset="-122"/>
                        </a:rPr>
                        <a:t>总体特征</a:t>
                      </a:r>
                      <a:endParaRPr lang="zh-CN" altLang="en-US" sz="2400" b="1">
                        <a:solidFill>
                          <a:srgbClr val="C00000"/>
                        </a:solidFill>
                        <a:latin typeface="微软雅黑" panose="020B0503020204020204" charset="-122"/>
                        <a:ea typeface="微软雅黑" panose="020B0503020204020204" charset="-122"/>
                        <a:cs typeface="柳公权楷书" panose="02010600010101010101"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2">
                  <a:txBody>
                    <a:bodyPr wrap="square"/>
                    <a:lstStyle/>
                    <a:p>
                      <a:pPr algn="l">
                        <a:lnSpc>
                          <a:spcPct val="100000"/>
                        </a:lnSpc>
                        <a:spcAft>
                          <a:spcPts val="600"/>
                        </a:spcAft>
                      </a:pPr>
                      <a:r>
                        <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rPr>
                        <a:t>明清是统一多民族国家进一步巩固和</a:t>
                      </a:r>
                      <a:r>
                        <a:rPr lang="zh-CN" altLang="en-US" sz="2400" b="1">
                          <a:solidFill>
                            <a:srgbClr val="FF0000"/>
                          </a:solidFill>
                          <a:latin typeface="微软雅黑" panose="020B0503020204020204" charset="-122"/>
                          <a:ea typeface="微软雅黑" panose="020B0503020204020204" charset="-122"/>
                          <a:cs typeface="方正粗黑宋简繁" panose="02000000000000000000" charset="-122"/>
                          <a:sym typeface="+mn-ea"/>
                        </a:rPr>
                        <a:t>封建社会盛极而衰</a:t>
                      </a:r>
                      <a:r>
                        <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rPr>
                        <a:t>的时期，是</a:t>
                      </a:r>
                      <a:r>
                        <a:rPr lang="zh-CN" altLang="en-US" sz="2400" b="1">
                          <a:solidFill>
                            <a:srgbClr val="FF0000"/>
                          </a:solidFill>
                          <a:latin typeface="微软雅黑" panose="020B0503020204020204" charset="-122"/>
                          <a:ea typeface="微软雅黑" panose="020B0503020204020204" charset="-122"/>
                          <a:cs typeface="方正粗黑宋简繁" panose="02000000000000000000" charset="-122"/>
                          <a:sym typeface="+mn-ea"/>
                        </a:rPr>
                        <a:t>近代社会的前夜。</a:t>
                      </a:r>
                      <a:endParaRPr lang="zh-CN" altLang="en-US" sz="2400" b="1">
                        <a:solidFill>
                          <a:srgbClr val="FF0000"/>
                        </a:solidFill>
                        <a:latin typeface="微软雅黑" panose="020B0503020204020204" charset="-122"/>
                        <a:ea typeface="微软雅黑" panose="020B0503020204020204" charset="-122"/>
                        <a:cs typeface="方正粗黑宋简繁" panose="02000000000000000000" charset="-122"/>
                        <a:sym typeface="+mn-ea"/>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cPr anchor="ctr">
                    <a:lnL w="9525">
                      <a:solidFill>
                        <a:srgbClr val="B28E4E"/>
                      </a:solidFill>
                      <a:prstDash val="dash"/>
                    </a:lnL>
                    <a:lnR w="9525">
                      <a:solidFill>
                        <a:srgbClr val="B28E4E"/>
                      </a:solidFill>
                      <a:prstDash val="dash"/>
                    </a:lnR>
                    <a:lnT w="9525">
                      <a:solidFill>
                        <a:srgbClr val="B28E4E"/>
                      </a:solidFill>
                      <a:prstDash val="dash"/>
                    </a:lnT>
                    <a:lnB w="9525">
                      <a:solidFill>
                        <a:srgbClr val="B28E4E"/>
                      </a:solidFill>
                      <a:prstDash val="dash"/>
                    </a:lnB>
                    <a:solidFill>
                      <a:srgbClr val="FFFFFF"/>
                    </a:solidFill>
                  </a:tcPr>
                </a:tc>
              </a:tr>
              <a:tr h="1354339">
                <a:tc rowSpan="3">
                  <a:txBody>
                    <a:bodyPr wrap="square"/>
                    <a:lstStyle/>
                    <a:p>
                      <a:pPr algn="ctr" fontAlgn="auto">
                        <a:lnSpc>
                          <a:spcPct val="100000"/>
                        </a:lnSpc>
                        <a:buClrTx/>
                        <a:buSzTx/>
                        <a:buFontTx/>
                        <a:buNone/>
                      </a:pPr>
                      <a:r>
                        <a:rPr lang="zh-CN" altLang="en-US" sz="2400" b="1">
                          <a:solidFill>
                            <a:srgbClr val="070707"/>
                          </a:solidFill>
                          <a:latin typeface="微软雅黑" panose="020B0503020204020204" charset="-122"/>
                          <a:ea typeface="微软雅黑" panose="020B0503020204020204" charset="-122"/>
                          <a:cs typeface="柳公权楷书" panose="02010600010101010101" charset="-122"/>
                        </a:rPr>
                        <a:t>具体表现</a:t>
                      </a:r>
                      <a:endParaRPr lang="zh-CN" altLang="en-US" sz="2400" b="1">
                        <a:solidFill>
                          <a:srgbClr val="070707"/>
                        </a:solidFill>
                        <a:latin typeface="微软雅黑" panose="020B0503020204020204" charset="-122"/>
                        <a:ea typeface="微软雅黑" panose="020B0503020204020204" charset="-122"/>
                        <a:cs typeface="柳公权楷书" panose="02010600010101010101"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fontAlgn="auto">
                        <a:lnSpc>
                          <a:spcPct val="100000"/>
                        </a:lnSpc>
                        <a:buNone/>
                      </a:pPr>
                      <a:r>
                        <a:rPr lang="zh-CN" altLang="en-US" sz="2400" b="1">
                          <a:solidFill>
                            <a:srgbClr val="C00000"/>
                          </a:solidFill>
                          <a:latin typeface="微软雅黑" panose="020B0503020204020204" charset="-122"/>
                          <a:ea typeface="微软雅黑" panose="020B0503020204020204" charset="-122"/>
                        </a:rPr>
                        <a:t>政治</a:t>
                      </a:r>
                      <a:endParaRPr lang="zh-CN" altLang="en-US" sz="2400" b="1">
                        <a:solidFill>
                          <a:srgbClr val="C00000"/>
                        </a:solidFill>
                        <a:latin typeface="微软雅黑" panose="020B0503020204020204" charset="-122"/>
                        <a:ea typeface="微软雅黑" panose="020B0503020204020204" charset="-122"/>
                        <a:cs typeface="柳公权楷书" panose="02010600010101010101"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indent="0">
                        <a:lnSpc>
                          <a:spcPct val="110000"/>
                        </a:lnSpc>
                        <a:buNone/>
                      </a:pPr>
                      <a:r>
                        <a:rPr lang="en-US" altLang="en-US" sz="2400" b="1">
                          <a:latin typeface="微软雅黑" panose="020B0503020204020204" charset="-122"/>
                          <a:ea typeface="微软雅黑" panose="020B0503020204020204" charset="-122"/>
                          <a:cs typeface="黑体" panose="02010609060101010101" pitchFamily="49" charset="-122"/>
                        </a:rPr>
                        <a:t>从</a:t>
                      </a:r>
                      <a:r>
                        <a:rPr lang="en-US" altLang="en-US" sz="2400" b="1">
                          <a:solidFill>
                            <a:srgbClr val="FF0000"/>
                          </a:solidFill>
                          <a:latin typeface="微软雅黑" panose="020B0503020204020204" charset="-122"/>
                          <a:ea typeface="微软雅黑" panose="020B0503020204020204" charset="-122"/>
                          <a:cs typeface="黑体" panose="02010609060101010101" pitchFamily="49" charset="-122"/>
                        </a:rPr>
                        <a:t>废宰相</a:t>
                      </a:r>
                      <a:r>
                        <a:rPr lang="en-US" altLang="en-US" sz="2400" b="1">
                          <a:latin typeface="微软雅黑" panose="020B0503020204020204" charset="-122"/>
                          <a:ea typeface="微软雅黑" panose="020B0503020204020204" charset="-122"/>
                          <a:cs typeface="黑体" panose="02010609060101010101" pitchFamily="49" charset="-122"/>
                        </a:rPr>
                        <a:t>到实行</a:t>
                      </a:r>
                      <a:r>
                        <a:rPr lang="en-US" altLang="en-US" sz="2400" b="1">
                          <a:solidFill>
                            <a:srgbClr val="FF0000"/>
                          </a:solidFill>
                          <a:latin typeface="微软雅黑" panose="020B0503020204020204" charset="-122"/>
                          <a:ea typeface="微软雅黑" panose="020B0503020204020204" charset="-122"/>
                          <a:cs typeface="黑体" panose="02010609060101010101" pitchFamily="49" charset="-122"/>
                        </a:rPr>
                        <a:t>内阁</a:t>
                      </a:r>
                      <a:r>
                        <a:rPr lang="en-US" altLang="en-US" sz="2400" b="1">
                          <a:latin typeface="微软雅黑" panose="020B0503020204020204" charset="-122"/>
                          <a:ea typeface="微软雅黑" panose="020B0503020204020204" charset="-122"/>
                          <a:cs typeface="黑体" panose="02010609060101010101" pitchFamily="49" charset="-122"/>
                        </a:rPr>
                        <a:t>制，建立</a:t>
                      </a:r>
                      <a:r>
                        <a:rPr lang="en-US" altLang="en-US" sz="2400" b="1">
                          <a:solidFill>
                            <a:srgbClr val="FF0000"/>
                          </a:solidFill>
                          <a:latin typeface="微软雅黑" panose="020B0503020204020204" charset="-122"/>
                          <a:ea typeface="微软雅黑" panose="020B0503020204020204" charset="-122"/>
                          <a:cs typeface="黑体" panose="02010609060101010101" pitchFamily="49" charset="-122"/>
                        </a:rPr>
                        <a:t>军机处</a:t>
                      </a:r>
                      <a:r>
                        <a:rPr lang="en-US" altLang="en-US" sz="2400" b="1">
                          <a:latin typeface="微软雅黑" panose="020B0503020204020204" charset="-122"/>
                          <a:ea typeface="微软雅黑" panose="020B0503020204020204" charset="-122"/>
                          <a:cs typeface="黑体" panose="02010609060101010101" pitchFamily="49" charset="-122"/>
                        </a:rPr>
                        <a:t>，专制主义中央集权制度空前加强，严重阻碍了新经济、新思想的出现和发展，反映了封建制度正在走向衰落。</a:t>
                      </a:r>
                      <a:endParaRPr lang="en-US" altLang="en-US" sz="2400" b="1">
                        <a:latin typeface="微软雅黑" panose="020B0503020204020204" charset="-122"/>
                        <a:ea typeface="微软雅黑" panose="020B0503020204020204" charset="-122"/>
                        <a:cs typeface="黑体" panose="02010609060101010101" pitchFamily="49" charset="-122"/>
                      </a:endParaRPr>
                    </a:p>
                  </a:txBody>
                  <a:tcPr marL="66881" marR="66881" marT="0" marB="0"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1034550">
                <a:tc vMerge="1">
                  <a:tcPr anchor="ctr">
                    <a:lnL w="9525">
                      <a:solidFill>
                        <a:srgbClr val="B28E4E"/>
                      </a:solidFill>
                      <a:prstDash val="dash"/>
                    </a:lnL>
                    <a:lnR w="9525">
                      <a:solidFill>
                        <a:srgbClr val="B28E4E"/>
                      </a:solidFill>
                      <a:prstDash val="dash"/>
                    </a:lnR>
                    <a:lnT w="9525">
                      <a:solidFill>
                        <a:srgbClr val="B28E4E"/>
                      </a:solidFill>
                      <a:prstDash val="dash"/>
                    </a:lnT>
                    <a:lnB w="9525">
                      <a:solidFill>
                        <a:srgbClr val="B28E4E"/>
                      </a:solidFill>
                      <a:prstDash val="dash"/>
                    </a:lnB>
                    <a:solidFill>
                      <a:srgbClr val="FFFFFF"/>
                    </a:solidFill>
                  </a:tcPr>
                </a:tc>
                <a:tc>
                  <a:txBody>
                    <a:bodyPr wrap="square"/>
                    <a:lstStyle/>
                    <a:p>
                      <a:pPr fontAlgn="auto">
                        <a:lnSpc>
                          <a:spcPct val="100000"/>
                        </a:lnSpc>
                        <a:buNone/>
                      </a:pPr>
                      <a:r>
                        <a:rPr lang="zh-CN" altLang="en-US" sz="2400" b="1">
                          <a:solidFill>
                            <a:srgbClr val="C00000"/>
                          </a:solidFill>
                          <a:latin typeface="微软雅黑" panose="020B0503020204020204" charset="-122"/>
                          <a:ea typeface="微软雅黑" panose="020B0503020204020204" charset="-122"/>
                        </a:rPr>
                        <a:t>经济</a:t>
                      </a:r>
                      <a:endParaRPr lang="zh-CN" altLang="en-US" sz="2400" b="1">
                        <a:solidFill>
                          <a:srgbClr val="C00000"/>
                        </a:solidFill>
                        <a:latin typeface="微软雅黑" panose="020B0503020204020204" charset="-122"/>
                        <a:ea typeface="微软雅黑" panose="020B0503020204020204"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indent="0">
                        <a:lnSpc>
                          <a:spcPct val="110000"/>
                        </a:lnSpc>
                        <a:buNone/>
                      </a:pPr>
                      <a:r>
                        <a:rPr lang="en-US" altLang="en-US" sz="2400" b="1">
                          <a:solidFill>
                            <a:srgbClr val="FF0000"/>
                          </a:solidFill>
                          <a:latin typeface="微软雅黑" panose="020B0503020204020204" charset="-122"/>
                          <a:ea typeface="微软雅黑" panose="020B0503020204020204" charset="-122"/>
                          <a:cs typeface="黑体" panose="02010609060101010101" pitchFamily="49" charset="-122"/>
                        </a:rPr>
                        <a:t>农耕经济高度发展</a:t>
                      </a:r>
                      <a:r>
                        <a:rPr lang="en-US" altLang="en-US" sz="2400" b="1">
                          <a:latin typeface="微软雅黑" panose="020B0503020204020204" charset="-122"/>
                          <a:ea typeface="微软雅黑" panose="020B0503020204020204" charset="-122"/>
                          <a:cs typeface="黑体" panose="02010609060101010101" pitchFamily="49" charset="-122"/>
                        </a:rPr>
                        <a:t>，</a:t>
                      </a:r>
                      <a:r>
                        <a:rPr lang="en-US" altLang="en-US" sz="2400" b="1">
                          <a:solidFill>
                            <a:srgbClr val="FF0000"/>
                          </a:solidFill>
                          <a:latin typeface="微软雅黑" panose="020B0503020204020204" charset="-122"/>
                          <a:ea typeface="微软雅黑" panose="020B0503020204020204" charset="-122"/>
                          <a:cs typeface="黑体" panose="02010609060101010101" pitchFamily="49" charset="-122"/>
                        </a:rPr>
                        <a:t>商品经济</a:t>
                      </a:r>
                      <a:r>
                        <a:rPr lang="en-US" altLang="en-US" sz="2400" b="1">
                          <a:latin typeface="微软雅黑" panose="020B0503020204020204" charset="-122"/>
                          <a:ea typeface="微软雅黑" panose="020B0503020204020204" charset="-122"/>
                          <a:cs typeface="黑体" panose="02010609060101010101" pitchFamily="49" charset="-122"/>
                        </a:rPr>
                        <a:t>水平超过前代；</a:t>
                      </a:r>
                      <a:r>
                        <a:rPr lang="en-US" altLang="en-US" sz="2400" b="1">
                          <a:solidFill>
                            <a:srgbClr val="FF0000"/>
                          </a:solidFill>
                          <a:latin typeface="微软雅黑" panose="020B0503020204020204" charset="-122"/>
                          <a:ea typeface="微软雅黑" panose="020B0503020204020204" charset="-122"/>
                          <a:cs typeface="黑体" panose="02010609060101010101" pitchFamily="49" charset="-122"/>
                        </a:rPr>
                        <a:t>重农抑商政策和闭关自守</a:t>
                      </a:r>
                      <a:r>
                        <a:rPr lang="en-US" altLang="en-US" sz="2400" b="1">
                          <a:latin typeface="微软雅黑" panose="020B0503020204020204" charset="-122"/>
                          <a:ea typeface="微软雅黑" panose="020B0503020204020204" charset="-122"/>
                          <a:cs typeface="黑体" panose="02010609060101010101" pitchFamily="49" charset="-122"/>
                        </a:rPr>
                        <a:t>政策严重阳碍了社会的进步和转型，中国已经开始落后于时代发展的潮流。</a:t>
                      </a:r>
                      <a:endParaRPr lang="en-US" altLang="en-US" sz="2400" b="1">
                        <a:latin typeface="微软雅黑" panose="020B0503020204020204" charset="-122"/>
                        <a:ea typeface="微软雅黑" panose="020B0503020204020204" charset="-122"/>
                        <a:cs typeface="黑体" panose="02010609060101010101" pitchFamily="49" charset="-122"/>
                      </a:endParaRPr>
                    </a:p>
                  </a:txBody>
                  <a:tcPr marL="66881" marR="66881" marT="0" marB="0"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640922">
                <a:tc vMerge="1">
                  <a:tcPr anchor="ctr">
                    <a:lnL w="9525">
                      <a:solidFill>
                        <a:srgbClr val="B28E4E"/>
                      </a:solidFill>
                      <a:prstDash val="dash"/>
                    </a:lnL>
                    <a:lnR w="9525">
                      <a:solidFill>
                        <a:srgbClr val="B28E4E"/>
                      </a:solidFill>
                      <a:prstDash val="dash"/>
                    </a:lnR>
                    <a:lnT w="9525">
                      <a:solidFill>
                        <a:srgbClr val="B28E4E"/>
                      </a:solidFill>
                      <a:prstDash val="dash"/>
                    </a:lnT>
                    <a:lnB w="9525">
                      <a:solidFill>
                        <a:srgbClr val="B28E4E"/>
                      </a:solidFill>
                      <a:prstDash val="dash"/>
                    </a:lnB>
                    <a:solidFill>
                      <a:srgbClr val="FFFFFF"/>
                    </a:solidFill>
                  </a:tcPr>
                </a:tc>
                <a:tc>
                  <a:txBody>
                    <a:bodyPr wrap="square"/>
                    <a:lstStyle/>
                    <a:p>
                      <a:pPr fontAlgn="auto">
                        <a:lnSpc>
                          <a:spcPct val="100000"/>
                        </a:lnSpc>
                        <a:buNone/>
                      </a:pPr>
                      <a:r>
                        <a:rPr lang="zh-CN" altLang="en-US" sz="2400" b="1">
                          <a:solidFill>
                            <a:srgbClr val="C00000"/>
                          </a:solidFill>
                          <a:latin typeface="微软雅黑" panose="020B0503020204020204" charset="-122"/>
                          <a:ea typeface="微软雅黑" panose="020B0503020204020204" charset="-122"/>
                        </a:rPr>
                        <a:t>文化</a:t>
                      </a:r>
                      <a:endParaRPr lang="zh-CN" altLang="en-US" sz="2400" b="1">
                        <a:solidFill>
                          <a:srgbClr val="C00000"/>
                        </a:solidFill>
                        <a:latin typeface="微软雅黑" panose="020B0503020204020204" charset="-122"/>
                        <a:ea typeface="微软雅黑" panose="020B0503020204020204"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indent="0">
                        <a:lnSpc>
                          <a:spcPct val="110000"/>
                        </a:lnSpc>
                        <a:buNone/>
                      </a:pPr>
                      <a:r>
                        <a:rPr lang="en-US" altLang="en-US" sz="2400" b="1" err="1">
                          <a:latin typeface="微软雅黑" panose="020B0503020204020204" charset="-122"/>
                          <a:ea typeface="微软雅黑" panose="020B0503020204020204" charset="-122"/>
                          <a:cs typeface="黑体" panose="02010609060101010101" pitchFamily="49" charset="-122"/>
                        </a:rPr>
                        <a:t>经济发展使社会价值取向和文化倾向发生了巨大的变化。明末清初思想活跃局面出现，提倡自由，</a:t>
                      </a:r>
                      <a:r>
                        <a:rPr lang="en-US" altLang="en-US" sz="2400" b="1" err="1">
                          <a:solidFill>
                            <a:srgbClr val="FF0000"/>
                          </a:solidFill>
                          <a:latin typeface="微软雅黑" panose="020B0503020204020204" charset="-122"/>
                          <a:ea typeface="微软雅黑" panose="020B0503020204020204" charset="-122"/>
                          <a:cs typeface="黑体" panose="02010609060101010101" pitchFamily="49" charset="-122"/>
                        </a:rPr>
                        <a:t>反对专制</a:t>
                      </a:r>
                      <a:r>
                        <a:rPr lang="zh-CN" altLang="en-US" sz="2400" b="1">
                          <a:solidFill>
                            <a:srgbClr val="FF0000"/>
                          </a:solidFill>
                          <a:latin typeface="微软雅黑" panose="020B0503020204020204" charset="-122"/>
                          <a:ea typeface="微软雅黑" panose="020B0503020204020204" charset="-122"/>
                          <a:cs typeface="黑体" panose="02010609060101010101" pitchFamily="49" charset="-122"/>
                        </a:rPr>
                        <a:t>，主张工商皆本、经世致用</a:t>
                      </a:r>
                      <a:r>
                        <a:rPr lang="en-US" altLang="en-US" sz="2400" b="1">
                          <a:latin typeface="微软雅黑" panose="020B0503020204020204" charset="-122"/>
                          <a:ea typeface="微软雅黑" panose="020B0503020204020204" charset="-122"/>
                          <a:cs typeface="黑体" panose="02010609060101010101" pitchFamily="49" charset="-122"/>
                        </a:rPr>
                        <a:t>。小说戏曲反映了明清社会的</a:t>
                      </a:r>
                      <a:r>
                        <a:rPr lang="en-US" altLang="en-US" sz="2400" b="1">
                          <a:solidFill>
                            <a:srgbClr val="FF0000"/>
                          </a:solidFill>
                          <a:latin typeface="微软雅黑" panose="020B0503020204020204" charset="-122"/>
                          <a:ea typeface="微软雅黑" panose="020B0503020204020204" charset="-122"/>
                          <a:cs typeface="黑体" panose="02010609060101010101" pitchFamily="49" charset="-122"/>
                        </a:rPr>
                        <a:t>世俗化</a:t>
                      </a:r>
                      <a:r>
                        <a:rPr lang="en-US" altLang="en-US" sz="2400" b="1">
                          <a:latin typeface="微软雅黑" panose="020B0503020204020204" charset="-122"/>
                          <a:ea typeface="微软雅黑" panose="020B0503020204020204" charset="-122"/>
                          <a:cs typeface="黑体" panose="02010609060101010101" pitchFamily="49" charset="-122"/>
                        </a:rPr>
                        <a:t>倾向。集大成的科技著作相继问世，</a:t>
                      </a:r>
                      <a:r>
                        <a:rPr lang="en-US" altLang="en-US" sz="2400" b="1">
                          <a:solidFill>
                            <a:srgbClr val="FF0000"/>
                          </a:solidFill>
                          <a:latin typeface="微软雅黑" panose="020B0503020204020204" charset="-122"/>
                          <a:ea typeface="微软雅黑" panose="020B0503020204020204" charset="-122"/>
                          <a:cs typeface="黑体" panose="02010609060101010101" pitchFamily="49" charset="-122"/>
                        </a:rPr>
                        <a:t>西学东渐</a:t>
                      </a:r>
                      <a:r>
                        <a:rPr lang="en-US" altLang="en-US" sz="2400" b="1">
                          <a:latin typeface="微软雅黑" panose="020B0503020204020204" charset="-122"/>
                          <a:ea typeface="微软雅黑" panose="020B0503020204020204" charset="-122"/>
                          <a:cs typeface="黑体" panose="02010609060101010101" pitchFamily="49" charset="-122"/>
                        </a:rPr>
                        <a:t>之风对明清科技的发展产生了很大的推动作用。</a:t>
                      </a:r>
                      <a:endParaRPr lang="en-US" altLang="en-US" sz="2400" b="1">
                        <a:latin typeface="微软雅黑" panose="020B0503020204020204" charset="-122"/>
                        <a:ea typeface="微软雅黑" panose="020B0503020204020204" charset="-122"/>
                        <a:cs typeface="黑体" panose="02010609060101010101" pitchFamily="49" charset="-122"/>
                      </a:endParaRPr>
                    </a:p>
                  </a:txBody>
                  <a:tcPr marL="66881" marR="66881" marT="0" marB="0"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640922">
                <a:tc>
                  <a:txBody>
                    <a:bodyPr wrap="square"/>
                    <a:lstStyle/>
                    <a:p>
                      <a:pPr algn="ctr" fontAlgn="auto">
                        <a:lnSpc>
                          <a:spcPct val="100000"/>
                        </a:lnSpc>
                        <a:buClrTx/>
                        <a:buSzTx/>
                        <a:buFontTx/>
                        <a:buNone/>
                      </a:pPr>
                      <a:endParaRPr lang="zh-CN" altLang="en-US" sz="2400" b="1">
                        <a:solidFill>
                          <a:srgbClr val="070707"/>
                        </a:solidFill>
                        <a:latin typeface="微软雅黑" panose="020B0503020204020204" charset="-122"/>
                        <a:ea typeface="微软雅黑" panose="020B0503020204020204" charset="-122"/>
                        <a:cs typeface="柳公权楷书" panose="02010600010101010101"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fontAlgn="auto">
                        <a:lnSpc>
                          <a:spcPct val="100000"/>
                        </a:lnSpc>
                        <a:buNone/>
                      </a:pPr>
                      <a:r>
                        <a:rPr lang="zh-CN" altLang="en-US" sz="2400" b="1">
                          <a:solidFill>
                            <a:srgbClr val="C00000"/>
                          </a:solidFill>
                          <a:latin typeface="微软雅黑" panose="020B0503020204020204" charset="-122"/>
                          <a:ea typeface="微软雅黑" panose="020B0503020204020204" charset="-122"/>
                        </a:rPr>
                        <a:t>对外</a:t>
                      </a:r>
                      <a:endParaRPr lang="zh-CN" altLang="en-US" sz="2400" b="1">
                        <a:solidFill>
                          <a:srgbClr val="C00000"/>
                        </a:solidFill>
                        <a:latin typeface="微软雅黑" panose="020B0503020204020204" charset="-122"/>
                        <a:ea typeface="微软雅黑" panose="020B0503020204020204"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indent="0">
                        <a:lnSpc>
                          <a:spcPct val="110000"/>
                        </a:lnSpc>
                        <a:buNone/>
                      </a:pPr>
                      <a:r>
                        <a:rPr lang="en-US" altLang="en-US" sz="2400" b="1" err="1">
                          <a:latin typeface="微软雅黑" panose="020B0503020204020204" charset="-122"/>
                          <a:ea typeface="微软雅黑" panose="020B0503020204020204" charset="-122"/>
                          <a:cs typeface="黑体" panose="02010609060101010101" pitchFamily="49" charset="-122"/>
                        </a:rPr>
                        <a:t>明朝郑和下西洋，扬威异域；清朝统治者一方面与俄国签订《尼布楚条约》；另</a:t>
                      </a:r>
                      <a:r>
                        <a:rPr lang="zh-CN" altLang="en-US" sz="2400" b="1">
                          <a:latin typeface="微软雅黑" panose="020B0503020204020204" charset="-122"/>
                          <a:ea typeface="微软雅黑" panose="020B0503020204020204" charset="-122"/>
                          <a:cs typeface="黑体" panose="02010609060101010101" pitchFamily="49" charset="-122"/>
                        </a:rPr>
                        <a:t>一</a:t>
                      </a:r>
                      <a:r>
                        <a:rPr lang="en-US" altLang="en-US" sz="2400" b="1" err="1">
                          <a:latin typeface="微软雅黑" panose="020B0503020204020204" charset="-122"/>
                          <a:ea typeface="微软雅黑" panose="020B0503020204020204" charset="-122"/>
                          <a:cs typeface="黑体" panose="02010609060101010101" pitchFamily="49" charset="-122"/>
                        </a:rPr>
                        <a:t>方面，妄自尊大、闭关自守，中国逐渐落后于世界潮流。</a:t>
                      </a:r>
                      <a:endParaRPr lang="en-US" altLang="en-US" sz="2400" b="1" err="1">
                        <a:latin typeface="微软雅黑" panose="020B0503020204020204" charset="-122"/>
                        <a:ea typeface="微软雅黑" panose="020B0503020204020204" charset="-122"/>
                        <a:cs typeface="黑体" panose="02010609060101010101" pitchFamily="49" charset="-122"/>
                      </a:endParaRPr>
                    </a:p>
                  </a:txBody>
                  <a:tcPr marL="66881" marR="66881" marT="0" marB="0"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119062" y="164818"/>
          <a:ext cx="11953875" cy="5955947"/>
        </p:xfrm>
        <a:graphic>
          <a:graphicData uri="http://schemas.openxmlformats.org/drawingml/2006/table">
            <a:tbl>
              <a:tblPr firstRow="1" bandRow="1">
                <a:tableStyleId>{5C22544A-7EE6-4342-B048-85BDC9FD1C3A}</a:tableStyleId>
              </a:tblPr>
              <a:tblGrid>
                <a:gridCol w="1233488"/>
                <a:gridCol w="10720387"/>
              </a:tblGrid>
              <a:tr h="1080347">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400" b="1" kern="1200">
                          <a:solidFill>
                            <a:srgbClr val="C00000"/>
                          </a:solidFill>
                          <a:latin typeface="微软雅黑" panose="020B0503020204020204" charset="-122"/>
                          <a:ea typeface="微软雅黑" panose="020B0503020204020204" charset="-122"/>
                          <a:cs typeface="+mn-cs"/>
                        </a:rPr>
                        <a:t> </a:t>
                      </a:r>
                      <a:endParaRPr lang="zh-CN" altLang="en-US" sz="2400" b="1" kern="120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400" b="1" kern="1200">
                          <a:solidFill>
                            <a:srgbClr val="C00000"/>
                          </a:solidFill>
                          <a:latin typeface="微软雅黑" panose="020B0503020204020204" charset="-122"/>
                          <a:ea typeface="微软雅黑" panose="020B0503020204020204" charset="-122"/>
                          <a:cs typeface="+mn-cs"/>
                        </a:rPr>
                        <a:t>内阁制</a:t>
                      </a:r>
                      <a:r>
                        <a:rPr lang="zh-CN" altLang="en-US" sz="2400" b="1" kern="1200">
                          <a:solidFill>
                            <a:schemeClr val="tx1"/>
                          </a:solidFill>
                          <a:latin typeface="微软雅黑" panose="020B0503020204020204" charset="-122"/>
                          <a:ea typeface="微软雅黑" panose="020B0503020204020204" charset="-122"/>
                          <a:cs typeface="+mn-cs"/>
                        </a:rPr>
                        <a:t> </a:t>
                      </a:r>
                      <a:endParaRPr lang="zh-CN" altLang="en-US" sz="2400" b="1" kern="1200">
                        <a:solidFill>
                          <a:schemeClr val="tx1"/>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endParaRPr lang="zh-CN" altLang="en-US" sz="24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r>
                        <a:rPr lang="zh-CN" altLang="en-US" sz="1800" b="1" kern="1200">
                          <a:solidFill>
                            <a:schemeClr val="tx1"/>
                          </a:solidFill>
                          <a:latin typeface="微软雅黑" panose="020B0503020204020204" charset="-122"/>
                          <a:ea typeface="微软雅黑" panose="020B0503020204020204" charset="-122"/>
                          <a:cs typeface="+mn-cs"/>
                        </a:rPr>
                        <a:t>明朝废丞相后虽然达到高度集权的目的，但是政务繁多的弊端显出，为此</a:t>
                      </a:r>
                      <a:r>
                        <a:rPr lang="zh-CN" altLang="en-US" sz="1800" b="1" kern="1200">
                          <a:solidFill>
                            <a:srgbClr val="FF0000"/>
                          </a:solidFill>
                          <a:latin typeface="微软雅黑" panose="020B0503020204020204" charset="-122"/>
                          <a:ea typeface="微软雅黑" panose="020B0503020204020204" charset="-122"/>
                          <a:cs typeface="+mn-cs"/>
                        </a:rPr>
                        <a:t>明太祖设立殿阁大学士</a:t>
                      </a:r>
                      <a:r>
                        <a:rPr lang="zh-CN" altLang="en-US" sz="1800" b="1" kern="1200">
                          <a:solidFill>
                            <a:schemeClr val="tx1"/>
                          </a:solidFill>
                          <a:latin typeface="微软雅黑" panose="020B0503020204020204" charset="-122"/>
                          <a:ea typeface="微软雅黑" panose="020B0503020204020204" charset="-122"/>
                          <a:cs typeface="+mn-cs"/>
                        </a:rPr>
                        <a:t>作为侍从顾问，</a:t>
                      </a:r>
                      <a:r>
                        <a:rPr lang="zh-CN" altLang="en-US" sz="1800" b="1" kern="1200">
                          <a:solidFill>
                            <a:srgbClr val="FF0000"/>
                          </a:solidFill>
                          <a:latin typeface="微软雅黑" panose="020B0503020204020204" charset="-122"/>
                          <a:ea typeface="微软雅黑" panose="020B0503020204020204" charset="-122"/>
                          <a:cs typeface="+mn-cs"/>
                        </a:rPr>
                        <a:t>明成祖设立内阁制</a:t>
                      </a:r>
                      <a:r>
                        <a:rPr lang="zh-CN" altLang="en-US" sz="1800" b="1" kern="1200">
                          <a:solidFill>
                            <a:schemeClr val="tx1"/>
                          </a:solidFill>
                          <a:latin typeface="微软雅黑" panose="020B0503020204020204" charset="-122"/>
                          <a:ea typeface="微软雅黑" panose="020B0503020204020204" charset="-122"/>
                          <a:cs typeface="+mn-cs"/>
                        </a:rPr>
                        <a:t>，作为皇帝处理国政的助理机构，</a:t>
                      </a:r>
                      <a:r>
                        <a:rPr lang="zh-CN" altLang="en-US" sz="1800" b="1" kern="1200">
                          <a:solidFill>
                            <a:srgbClr val="FF0000"/>
                          </a:solidFill>
                          <a:latin typeface="微软雅黑" panose="020B0503020204020204" charset="-122"/>
                          <a:ea typeface="微软雅黑" panose="020B0503020204020204" charset="-122"/>
                          <a:cs typeface="+mn-cs"/>
                        </a:rPr>
                        <a:t>明宣宗时内阁已有票拟权</a:t>
                      </a:r>
                      <a:r>
                        <a:rPr lang="zh-CN" altLang="en-US" sz="1800" b="1" kern="1200">
                          <a:solidFill>
                            <a:schemeClr val="tx1"/>
                          </a:solidFill>
                          <a:latin typeface="微软雅黑" panose="020B0503020204020204" charset="-122"/>
                          <a:ea typeface="微软雅黑" panose="020B0503020204020204" charset="-122"/>
                          <a:cs typeface="+mn-cs"/>
                        </a:rPr>
                        <a:t>，到了明神宗时六部全归内阁，由内阁首辅负责，反映内阁官员权势和地位逐渐提高（如张居正）。此制度是君主专制强化的产物，</a:t>
                      </a:r>
                      <a:r>
                        <a:rPr lang="zh-CN" altLang="en-US" sz="1800" b="1" kern="1200">
                          <a:solidFill>
                            <a:srgbClr val="FF0000"/>
                          </a:solidFill>
                          <a:latin typeface="微软雅黑" panose="020B0503020204020204" charset="-122"/>
                          <a:ea typeface="微软雅黑" panose="020B0503020204020204" charset="-122"/>
                          <a:cs typeface="+mn-cs"/>
                        </a:rPr>
                        <a:t>始终不是中央正式机构</a:t>
                      </a:r>
                      <a:r>
                        <a:rPr lang="zh-CN" altLang="en-US" sz="1800" b="1" kern="1200">
                          <a:solidFill>
                            <a:schemeClr val="tx1"/>
                          </a:solidFill>
                          <a:latin typeface="微软雅黑" panose="020B0503020204020204" charset="-122"/>
                          <a:ea typeface="微软雅黑" panose="020B0503020204020204" charset="-122"/>
                          <a:cs typeface="+mn-cs"/>
                        </a:rPr>
                        <a:t>，</a:t>
                      </a:r>
                      <a:r>
                        <a:rPr lang="zh-CN" altLang="en-US" sz="1800" b="1" kern="1200">
                          <a:solidFill>
                            <a:srgbClr val="FF0000"/>
                          </a:solidFill>
                          <a:latin typeface="微软雅黑" panose="020B0503020204020204" charset="-122"/>
                          <a:ea typeface="微软雅黑" panose="020B0503020204020204" charset="-122"/>
                          <a:cs typeface="+mn-cs"/>
                        </a:rPr>
                        <a:t>始终没有法定地位</a:t>
                      </a:r>
                      <a:r>
                        <a:rPr lang="zh-CN" altLang="en-US" sz="1800" b="1" kern="1200">
                          <a:solidFill>
                            <a:schemeClr val="tx1"/>
                          </a:solidFill>
                          <a:latin typeface="微软雅黑" panose="020B0503020204020204" charset="-122"/>
                          <a:ea typeface="微软雅黑" panose="020B0503020204020204" charset="-122"/>
                          <a:cs typeface="+mn-cs"/>
                        </a:rPr>
                        <a:t>，皇帝也通过司礼太监加以牵制，避免威胁皇权。</a:t>
                      </a:r>
                      <a:endParaRPr lang="zh-CN" altLang="en-US" sz="1800" b="1" kern="1200">
                        <a:solidFill>
                          <a:schemeClr val="tx1"/>
                        </a:solidFill>
                        <a:latin typeface="微软雅黑" panose="020B0503020204020204" charset="-122"/>
                        <a:ea typeface="微软雅黑" panose="020B0503020204020204" charset="-122"/>
                        <a:cs typeface="+mn-cs"/>
                      </a:endParaRPr>
                    </a:p>
                  </a:txBody>
                  <a:tcPr vert="horz">
                    <a:solidFill>
                      <a:schemeClr val="bg1">
                        <a:lumMod val="85000"/>
                      </a:schemeClr>
                    </a:solidFill>
                  </a:tcPr>
                </a:tc>
              </a:tr>
              <a:tr h="1080347">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400" b="1" kern="1200">
                          <a:solidFill>
                            <a:srgbClr val="C00000"/>
                          </a:solidFill>
                          <a:latin typeface="微软雅黑" panose="020B0503020204020204" charset="-122"/>
                          <a:ea typeface="微软雅黑" panose="020B0503020204020204" charset="-122"/>
                          <a:cs typeface="+mn-cs"/>
                        </a:rPr>
                        <a:t>票拟</a:t>
                      </a:r>
                      <a:endParaRPr lang="en-US" altLang="zh-CN" sz="2400" b="1" kern="120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lang="en-US" altLang="zh-CN" sz="2400" b="1" kern="1200">
                          <a:solidFill>
                            <a:srgbClr val="C00000"/>
                          </a:solidFill>
                          <a:latin typeface="微软雅黑" panose="020B0503020204020204" charset="-122"/>
                          <a:ea typeface="微软雅黑" panose="020B0503020204020204" charset="-122"/>
                          <a:cs typeface="+mn-cs"/>
                        </a:rPr>
                        <a:t>&amp;</a:t>
                      </a:r>
                      <a:endParaRPr lang="en-US" altLang="zh-CN" sz="2400" b="1" kern="120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400" b="1" kern="1200">
                          <a:solidFill>
                            <a:srgbClr val="C00000"/>
                          </a:solidFill>
                          <a:latin typeface="微软雅黑" panose="020B0503020204020204" charset="-122"/>
                          <a:ea typeface="微软雅黑" panose="020B0503020204020204" charset="-122"/>
                          <a:cs typeface="+mn-cs"/>
                        </a:rPr>
                        <a:t>批红 </a:t>
                      </a:r>
                      <a:endParaRPr lang="zh-CN" altLang="en-US" sz="24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800" b="1">
                          <a:solidFill>
                            <a:srgbClr val="FF0000"/>
                          </a:solidFill>
                          <a:latin typeface="微软雅黑" panose="020B0503020204020204" charset="-122"/>
                          <a:ea typeface="微软雅黑" panose="020B0503020204020204" charset="-122"/>
                        </a:rPr>
                        <a:t>票拟</a:t>
                      </a:r>
                      <a:r>
                        <a:rPr lang="zh-CN" altLang="en-US" sz="1800" b="1">
                          <a:solidFill>
                            <a:schemeClr val="tx1"/>
                          </a:solidFill>
                          <a:latin typeface="微软雅黑" panose="020B0503020204020204" charset="-122"/>
                          <a:ea typeface="微软雅黑" panose="020B0503020204020204" charset="-122"/>
                        </a:rPr>
                        <a:t>指一切内外奏章送到</a:t>
                      </a:r>
                      <a:r>
                        <a:rPr lang="zh-CN" altLang="en-US" sz="1800" b="1">
                          <a:solidFill>
                            <a:srgbClr val="FF0000"/>
                          </a:solidFill>
                          <a:latin typeface="微软雅黑" panose="020B0503020204020204" charset="-122"/>
                          <a:ea typeface="微软雅黑" panose="020B0503020204020204" charset="-122"/>
                        </a:rPr>
                        <a:t>内阁</a:t>
                      </a:r>
                      <a:r>
                        <a:rPr lang="zh-CN" altLang="en-US" sz="1800" b="1">
                          <a:solidFill>
                            <a:schemeClr val="tx1"/>
                          </a:solidFill>
                          <a:latin typeface="微软雅黑" panose="020B0503020204020204" charset="-122"/>
                          <a:ea typeface="微软雅黑" panose="020B0503020204020204" charset="-122"/>
                        </a:rPr>
                        <a:t>，由阁臣代替皇上先看，</a:t>
                      </a:r>
                      <a:r>
                        <a:rPr lang="zh-CN" altLang="en-US" sz="1800" b="1">
                          <a:solidFill>
                            <a:srgbClr val="FF0000"/>
                          </a:solidFill>
                          <a:latin typeface="微软雅黑" panose="020B0503020204020204" charset="-122"/>
                          <a:ea typeface="微软雅黑" panose="020B0503020204020204" charset="-122"/>
                        </a:rPr>
                        <a:t>提出处理意见</a:t>
                      </a:r>
                      <a:r>
                        <a:rPr lang="zh-CN" altLang="en-US" sz="1800" b="1">
                          <a:solidFill>
                            <a:schemeClr val="tx1"/>
                          </a:solidFill>
                          <a:latin typeface="微软雅黑" panose="020B0503020204020204" charset="-122"/>
                          <a:ea typeface="微软雅黑" panose="020B0503020204020204" charset="-122"/>
                        </a:rPr>
                        <a:t>，再由首辅大学士墨书到一张小票上，</a:t>
                      </a:r>
                      <a:r>
                        <a:rPr lang="zh-CN" altLang="en-US" sz="1800" b="1">
                          <a:solidFill>
                            <a:srgbClr val="FF0000"/>
                          </a:solidFill>
                          <a:latin typeface="微软雅黑" panose="020B0503020204020204" charset="-122"/>
                          <a:ea typeface="微软雅黑" panose="020B0503020204020204" charset="-122"/>
                        </a:rPr>
                        <a:t>皇帝</a:t>
                      </a:r>
                      <a:r>
                        <a:rPr lang="zh-CN" altLang="en-US" sz="1800" b="1">
                          <a:solidFill>
                            <a:schemeClr val="tx1"/>
                          </a:solidFill>
                          <a:latin typeface="微软雅黑" panose="020B0503020204020204" charset="-122"/>
                          <a:ea typeface="微软雅黑" panose="020B0503020204020204" charset="-122"/>
                        </a:rPr>
                        <a:t>看后，将小票撕掉，</a:t>
                      </a:r>
                      <a:r>
                        <a:rPr lang="zh-CN" altLang="en-US" sz="1800" b="1">
                          <a:solidFill>
                            <a:srgbClr val="FF0000"/>
                          </a:solidFill>
                          <a:latin typeface="微软雅黑" panose="020B0503020204020204" charset="-122"/>
                          <a:ea typeface="微软雅黑" panose="020B0503020204020204" charset="-122"/>
                        </a:rPr>
                        <a:t>亲自用红笔写批在奏章上，叫批红</a:t>
                      </a:r>
                      <a:r>
                        <a:rPr lang="zh-CN" altLang="en-US" sz="1800" b="1">
                          <a:solidFill>
                            <a:schemeClr val="tx1"/>
                          </a:solidFill>
                          <a:latin typeface="微软雅黑" panose="020B0503020204020204" charset="-122"/>
                          <a:ea typeface="微软雅黑" panose="020B0503020204020204" charset="-122"/>
                        </a:rPr>
                        <a:t>。随着票拟制度的形成，应由皇帝在大臣的奏章上用朱笔批写的最后裁定意见，</a:t>
                      </a:r>
                      <a:r>
                        <a:rPr lang="zh-CN" altLang="en-US" sz="1800" b="1">
                          <a:solidFill>
                            <a:srgbClr val="FF0000"/>
                          </a:solidFill>
                          <a:latin typeface="微软雅黑" panose="020B0503020204020204" charset="-122"/>
                          <a:ea typeface="微软雅黑" panose="020B0503020204020204" charset="-122"/>
                        </a:rPr>
                        <a:t>渐由司礼监秉笔太监代批</a:t>
                      </a:r>
                      <a:r>
                        <a:rPr lang="zh-CN" altLang="en-US" sz="1800" b="1">
                          <a:solidFill>
                            <a:schemeClr val="tx1"/>
                          </a:solidFill>
                          <a:latin typeface="微软雅黑" panose="020B0503020204020204" charset="-122"/>
                          <a:ea typeface="微软雅黑" panose="020B0503020204020204" charset="-122"/>
                        </a:rPr>
                        <a:t>。于是，秉笔太监就成了皇帝的代言人，有的甚至利用职权之便擅自改动内阁的票拟。</a:t>
                      </a:r>
                      <a:endParaRPr lang="zh-CN" altLang="en-US" sz="1800" b="1">
                        <a:solidFill>
                          <a:schemeClr val="tx1"/>
                        </a:solidFill>
                        <a:latin typeface="微软雅黑" panose="020B0503020204020204" charset="-122"/>
                        <a:ea typeface="微软雅黑" panose="020B0503020204020204" charset="-122"/>
                      </a:endParaRPr>
                    </a:p>
                  </a:txBody>
                  <a:tcPr vert="horz">
                    <a:solidFill>
                      <a:schemeClr val="bg1">
                        <a:lumMod val="85000"/>
                      </a:schemeClr>
                    </a:solidFill>
                  </a:tcPr>
                </a:tc>
              </a:tr>
              <a:tr h="1153442">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400" b="1" kern="1200">
                          <a:solidFill>
                            <a:srgbClr val="C00000"/>
                          </a:solidFill>
                          <a:latin typeface="微软雅黑" panose="020B0503020204020204" charset="-122"/>
                          <a:ea typeface="微软雅黑" panose="020B0503020204020204" charset="-122"/>
                          <a:cs typeface="+mn-cs"/>
                        </a:rPr>
                        <a:t>军机处 </a:t>
                      </a:r>
                      <a:endParaRPr lang="zh-CN" altLang="en-US" sz="2400" b="1" kern="120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endParaRPr lang="zh-CN" altLang="en-US" sz="24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800" b="1">
                          <a:solidFill>
                            <a:schemeClr val="tx1"/>
                          </a:solidFill>
                          <a:latin typeface="微软雅黑" panose="020B0503020204020204" charset="-122"/>
                          <a:ea typeface="微软雅黑" panose="020B0503020204020204" charset="-122"/>
                          <a:cs typeface="+mn-cs"/>
                        </a:rPr>
                        <a:t>军机处是清朝官署名，</a:t>
                      </a:r>
                      <a:r>
                        <a:rPr lang="zh-CN" altLang="en-US" sz="1800" b="1">
                          <a:solidFill>
                            <a:srgbClr val="FF0000"/>
                          </a:solidFill>
                          <a:latin typeface="微软雅黑" panose="020B0503020204020204" charset="-122"/>
                          <a:ea typeface="微软雅黑" panose="020B0503020204020204" charset="-122"/>
                          <a:cs typeface="+mn-cs"/>
                        </a:rPr>
                        <a:t>雍正设立</a:t>
                      </a:r>
                      <a:r>
                        <a:rPr lang="zh-CN" altLang="en-US" sz="1800" b="1">
                          <a:solidFill>
                            <a:schemeClr val="tx1"/>
                          </a:solidFill>
                          <a:latin typeface="微软雅黑" panose="020B0503020204020204" charset="-122"/>
                          <a:ea typeface="微软雅黑" panose="020B0503020204020204" charset="-122"/>
                          <a:cs typeface="+mn-cs"/>
                        </a:rPr>
                        <a:t>。雍正帝选亲信大臣，</a:t>
                      </a:r>
                      <a:r>
                        <a:rPr lang="zh-CN" altLang="en-US" sz="1800" b="1">
                          <a:solidFill>
                            <a:srgbClr val="FF0000"/>
                          </a:solidFill>
                          <a:latin typeface="微软雅黑" panose="020B0503020204020204" charset="-122"/>
                          <a:ea typeface="微软雅黑" panose="020B0503020204020204" charset="-122"/>
                          <a:cs typeface="+mn-cs"/>
                        </a:rPr>
                        <a:t>帮助皇帝处理西北紧急军务</a:t>
                      </a:r>
                      <a:r>
                        <a:rPr lang="zh-CN" altLang="en-US" sz="1800" b="1">
                          <a:solidFill>
                            <a:schemeClr val="tx1"/>
                          </a:solidFill>
                          <a:latin typeface="微软雅黑" panose="020B0503020204020204" charset="-122"/>
                          <a:ea typeface="微软雅黑" panose="020B0503020204020204" charset="-122"/>
                          <a:cs typeface="+mn-cs"/>
                        </a:rPr>
                        <a:t>，辅佐皇帝处理政务。</a:t>
                      </a:r>
                      <a:r>
                        <a:rPr lang="zh-CN" altLang="en-US" sz="1800" b="1">
                          <a:solidFill>
                            <a:srgbClr val="FF0000"/>
                          </a:solidFill>
                          <a:latin typeface="微软雅黑" panose="020B0503020204020204" charset="-122"/>
                          <a:ea typeface="微软雅黑" panose="020B0503020204020204" charset="-122"/>
                          <a:cs typeface="+mn-cs"/>
                        </a:rPr>
                        <a:t>乾隆以后成为清朝的中枢权力机关</a:t>
                      </a:r>
                      <a:r>
                        <a:rPr lang="zh-CN" altLang="en-US" sz="1800" b="1">
                          <a:solidFill>
                            <a:schemeClr val="tx1"/>
                          </a:solidFill>
                          <a:latin typeface="微软雅黑" panose="020B0503020204020204" charset="-122"/>
                          <a:ea typeface="微软雅黑" panose="020B0503020204020204" charset="-122"/>
                          <a:cs typeface="+mn-cs"/>
                        </a:rPr>
                        <a:t>，一直到清末。军机处总揽军政大权，成为事实上的最高国家机关。但它</a:t>
                      </a:r>
                      <a:r>
                        <a:rPr lang="zh-CN" altLang="en-US" sz="1800" b="1">
                          <a:solidFill>
                            <a:srgbClr val="FF0000"/>
                          </a:solidFill>
                          <a:latin typeface="微软雅黑" panose="020B0503020204020204" charset="-122"/>
                          <a:ea typeface="微软雅黑" panose="020B0503020204020204" charset="-122"/>
                          <a:cs typeface="+mn-cs"/>
                        </a:rPr>
                        <a:t>完全置于皇帝的直接掌握之下</a:t>
                      </a:r>
                      <a:r>
                        <a:rPr lang="zh-CN" altLang="en-US" sz="1800" b="1">
                          <a:solidFill>
                            <a:schemeClr val="tx1"/>
                          </a:solidFill>
                          <a:latin typeface="微软雅黑" panose="020B0503020204020204" charset="-122"/>
                          <a:ea typeface="微软雅黑" panose="020B0503020204020204" charset="-122"/>
                          <a:cs typeface="+mn-cs"/>
                        </a:rPr>
                        <a:t>，和内阁一样是皇帝的私人秘书处（内阁还有票拟权，军机处只能跪奏笔录）。同时，在</a:t>
                      </a:r>
                      <a:r>
                        <a:rPr lang="zh-CN" altLang="en-US" sz="1800" b="1">
                          <a:solidFill>
                            <a:srgbClr val="FF0000"/>
                          </a:solidFill>
                          <a:latin typeface="微软雅黑" panose="020B0503020204020204" charset="-122"/>
                          <a:ea typeface="微软雅黑" panose="020B0503020204020204" charset="-122"/>
                          <a:cs typeface="+mn-cs"/>
                        </a:rPr>
                        <a:t>形式上始终处于临时机构的地位</a:t>
                      </a:r>
                      <a:r>
                        <a:rPr lang="zh-CN" altLang="en-US" sz="1800" b="1">
                          <a:solidFill>
                            <a:schemeClr val="tx1"/>
                          </a:solidFill>
                          <a:latin typeface="微软雅黑" panose="020B0503020204020204" charset="-122"/>
                          <a:ea typeface="微软雅黑" panose="020B0503020204020204" charset="-122"/>
                          <a:cs typeface="+mn-cs"/>
                        </a:rPr>
                        <a:t>。因此，军机处标志着君主专制达到顶峰。</a:t>
                      </a:r>
                      <a:endParaRPr lang="zh-CN" altLang="en-US" sz="1800" b="1">
                        <a:solidFill>
                          <a:schemeClr val="tx1"/>
                        </a:solidFill>
                        <a:latin typeface="微软雅黑" panose="020B0503020204020204" charset="-122"/>
                        <a:ea typeface="微软雅黑" panose="020B0503020204020204" charset="-122"/>
                        <a:cs typeface="+mn-cs"/>
                      </a:endParaRPr>
                    </a:p>
                  </a:txBody>
                  <a:tcPr vert="horz">
                    <a:solidFill>
                      <a:schemeClr val="bg1">
                        <a:lumMod val="85000"/>
                      </a:schemeClr>
                    </a:solidFill>
                  </a:tcPr>
                </a:tc>
              </a:tr>
              <a:tr h="1079147">
                <a:tc>
                  <a:txBody>
                    <a:bodyPr wrap="square"/>
                    <a:lstStyle/>
                    <a:p>
                      <a:pPr algn="ctr"/>
                      <a:r>
                        <a:rPr lang="zh-CN" altLang="en-US" sz="2400" b="1" kern="1200">
                          <a:solidFill>
                            <a:srgbClr val="C00000"/>
                          </a:solidFill>
                          <a:latin typeface="微软雅黑" panose="020B0503020204020204" charset="-122"/>
                          <a:ea typeface="微软雅黑" panose="020B0503020204020204" charset="-122"/>
                          <a:cs typeface="+mn-cs"/>
                        </a:rPr>
                        <a:t>奏折制 </a:t>
                      </a:r>
                      <a:endParaRPr lang="zh-CN" altLang="en-US" sz="24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2000" b="1">
                          <a:solidFill>
                            <a:schemeClr val="tx1"/>
                          </a:solidFill>
                          <a:latin typeface="微软雅黑" panose="020B0503020204020204" charset="-122"/>
                          <a:ea typeface="微软雅黑" panose="020B0503020204020204" charset="-122"/>
                          <a:cs typeface="华文新魏" panose="02010800040101010101" charset="-122"/>
                        </a:rPr>
                        <a:t>清朝官员向皇帝奏事进言的文书制度。</a:t>
                      </a:r>
                      <a:r>
                        <a:rPr lang="zh-CN" altLang="en-US" sz="2000" b="1">
                          <a:solidFill>
                            <a:srgbClr val="FF0000"/>
                          </a:solidFill>
                          <a:latin typeface="微软雅黑" panose="020B0503020204020204" charset="-122"/>
                          <a:ea typeface="微软雅黑" panose="020B0503020204020204" charset="-122"/>
                          <a:cs typeface="华文新魏" panose="02010800040101010101" charset="-122"/>
                        </a:rPr>
                        <a:t>官员向皇帝单独呈送报告，皇帝亲手批阅后返回，不经过其他中转收发环节</a:t>
                      </a:r>
                      <a:r>
                        <a:rPr lang="zh-CN" altLang="en-US" sz="2000" b="1">
                          <a:solidFill>
                            <a:schemeClr val="tx1"/>
                          </a:solidFill>
                          <a:latin typeface="微软雅黑" panose="020B0503020204020204" charset="-122"/>
                          <a:ea typeface="微软雅黑" panose="020B0503020204020204" charset="-122"/>
                          <a:cs typeface="华文新魏" panose="02010800040101010101" charset="-122"/>
                        </a:rPr>
                        <a:t>。这种迅速、机密的联系方式，使皇帝能够更直接、广泛地获取信息，提高决策效率，强化了对官僚机构的控制。</a:t>
                      </a:r>
                      <a:endParaRPr lang="zh-CN" altLang="en-US" sz="2000" b="1">
                        <a:solidFill>
                          <a:schemeClr val="tx1"/>
                        </a:solidFill>
                        <a:latin typeface="微软雅黑" panose="020B0503020204020204" charset="-122"/>
                        <a:ea typeface="微软雅黑" panose="020B0503020204020204" charset="-122"/>
                        <a:cs typeface="华文新魏" panose="02010800040101010101" charset="-122"/>
                      </a:endParaRPr>
                    </a:p>
                  </a:txBody>
                  <a:tcPr vert="horz">
                    <a:solidFill>
                      <a:schemeClr val="bg1">
                        <a:lumMod val="85000"/>
                      </a:schemeClr>
                    </a:solidFill>
                  </a:tcPr>
                </a:tc>
              </a:tr>
              <a:tr h="752969">
                <a:tc>
                  <a:txBody>
                    <a:bodyPr wrap="square"/>
                    <a:lstStyle/>
                    <a:p>
                      <a:pPr marL="0" algn="ctr" defTabSz="914400" rtl="0" eaLnBrk="1" latinLnBrk="0" hangingPunct="1"/>
                      <a:r>
                        <a:rPr lang="zh-CN" altLang="en-US" sz="2400" b="1" kern="1200">
                          <a:solidFill>
                            <a:srgbClr val="C00000"/>
                          </a:solidFill>
                          <a:latin typeface="微软雅黑" panose="020B0503020204020204" charset="-122"/>
                          <a:ea typeface="微软雅黑" panose="020B0503020204020204" charset="-122"/>
                          <a:cs typeface="+mn-cs"/>
                          <a:sym typeface="黑体" panose="02010609060101010101" pitchFamily="49" charset="-122"/>
                        </a:rPr>
                        <a:t>改土</a:t>
                      </a:r>
                      <a:endParaRPr lang="en-US" altLang="zh-CN" sz="2400" b="1" kern="1200">
                        <a:solidFill>
                          <a:srgbClr val="C00000"/>
                        </a:solidFill>
                        <a:latin typeface="微软雅黑" panose="020B0503020204020204" charset="-122"/>
                        <a:ea typeface="微软雅黑" panose="020B0503020204020204" charset="-122"/>
                        <a:cs typeface="+mn-cs"/>
                        <a:sym typeface="黑体" panose="02010609060101010101" pitchFamily="49" charset="-122"/>
                      </a:endParaRPr>
                    </a:p>
                    <a:p>
                      <a:pPr marL="0" algn="ctr" defTabSz="914400" rtl="0" eaLnBrk="1" latinLnBrk="0" hangingPunct="1"/>
                      <a:r>
                        <a:rPr lang="zh-CN" altLang="en-US" sz="2400" b="1" kern="1200">
                          <a:solidFill>
                            <a:srgbClr val="C00000"/>
                          </a:solidFill>
                          <a:latin typeface="微软雅黑" panose="020B0503020204020204" charset="-122"/>
                          <a:ea typeface="微软雅黑" panose="020B0503020204020204" charset="-122"/>
                          <a:cs typeface="+mn-cs"/>
                          <a:sym typeface="黑体" panose="02010609060101010101" pitchFamily="49" charset="-122"/>
                        </a:rPr>
                        <a:t>归流 </a:t>
                      </a:r>
                      <a:endParaRPr lang="zh-CN" altLang="en-US" sz="2400" b="1" kern="1200">
                        <a:solidFill>
                          <a:srgbClr val="C00000"/>
                        </a:solidFill>
                        <a:latin typeface="微软雅黑" panose="020B0503020204020204" charset="-122"/>
                        <a:ea typeface="微软雅黑" panose="020B0503020204020204" charset="-122"/>
                        <a:cs typeface="+mn-cs"/>
                        <a:sym typeface="黑体" panose="02010609060101010101" pitchFamily="49" charset="-122"/>
                      </a:endParaRPr>
                    </a:p>
                    <a:p>
                      <a:pPr marL="0" algn="ctr" defTabSz="914400" rtl="0" eaLnBrk="1" latinLnBrk="0" hangingPunct="1"/>
                      <a:endParaRPr lang="zh-CN" altLang="en-US" sz="24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20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明清</a:t>
                      </a:r>
                      <a:r>
                        <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时期，</a:t>
                      </a:r>
                      <a:r>
                        <a:rPr lang="zh-CN" altLang="en-US" sz="20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废除西南各少数民族地区的土司</a:t>
                      </a:r>
                      <a:r>
                        <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（土司也称土官，指由当地民族首领世袭担任的宣慰司、知府、知州等职务）制度，</a:t>
                      </a:r>
                      <a:r>
                        <a:rPr lang="zh-CN" altLang="en-US" sz="20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改由中央政府委派</a:t>
                      </a:r>
                      <a:r>
                        <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有任期，可调动的</a:t>
                      </a:r>
                      <a:r>
                        <a:rPr lang="zh-CN" altLang="en-US" sz="20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流官直接进行统治</a:t>
                      </a:r>
                      <a:r>
                        <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。改土归流强化了清政府对西南地方各民族的管理，推动了当地的经济发展和社会进步，是统一多民族封建国家治理、版图开拓与巩固的重要政策。 </a:t>
                      </a:r>
                      <a:endPar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txBody>
                  <a:tcPr vert="horz">
                    <a:solidFill>
                      <a:schemeClr val="bg1">
                        <a:lumMod val="85000"/>
                      </a:schemeClr>
                    </a:solidFill>
                  </a:tcPr>
                </a:tc>
              </a:tr>
            </a:tbl>
          </a:graphicData>
        </a:graphic>
      </p:graphicFrame>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119062" y="164818"/>
          <a:ext cx="11953875" cy="6432197"/>
        </p:xfrm>
        <a:graphic>
          <a:graphicData uri="http://schemas.openxmlformats.org/drawingml/2006/table">
            <a:tbl>
              <a:tblPr firstRow="1" bandRow="1">
                <a:tableStyleId>{5C22544A-7EE6-4342-B048-85BDC9FD1C3A}</a:tableStyleId>
              </a:tblPr>
              <a:tblGrid>
                <a:gridCol w="1233488"/>
                <a:gridCol w="10720387"/>
              </a:tblGrid>
              <a:tr h="443089">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400" b="1" kern="1200">
                          <a:solidFill>
                            <a:srgbClr val="C00000"/>
                          </a:solidFill>
                          <a:latin typeface="微软雅黑" panose="020B0503020204020204" charset="-122"/>
                          <a:ea typeface="微软雅黑" panose="020B0503020204020204" charset="-122"/>
                          <a:cs typeface="+mn-cs"/>
                        </a:rPr>
                        <a:t>金瓶掣签制度 </a:t>
                      </a:r>
                      <a:endParaRPr lang="zh-CN" altLang="en-US" sz="24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r>
                        <a:rPr lang="zh-CN" altLang="en-US" sz="1800" b="1" kern="1200">
                          <a:solidFill>
                            <a:schemeClr val="tx1"/>
                          </a:solidFill>
                          <a:latin typeface="微软雅黑" panose="020B0503020204020204" charset="-122"/>
                          <a:ea typeface="微软雅黑" panose="020B0503020204020204" charset="-122"/>
                          <a:cs typeface="+mn-cs"/>
                        </a:rPr>
                        <a:t>按照格鲁派教规，达赖、班禅</a:t>
                      </a:r>
                      <a:r>
                        <a:rPr lang="zh-CN" altLang="en-US" sz="1800" b="1" kern="1200">
                          <a:solidFill>
                            <a:srgbClr val="FF0000"/>
                          </a:solidFill>
                          <a:latin typeface="微软雅黑" panose="020B0503020204020204" charset="-122"/>
                          <a:ea typeface="微软雅黑" panose="020B0503020204020204" charset="-122"/>
                          <a:cs typeface="+mn-cs"/>
                        </a:rPr>
                        <a:t>采用灵童转世的方法选择继承人</a:t>
                      </a:r>
                      <a:r>
                        <a:rPr lang="zh-CN" altLang="en-US" sz="1800" b="1" kern="1200">
                          <a:solidFill>
                            <a:schemeClr val="tx1"/>
                          </a:solidFill>
                          <a:latin typeface="微软雅黑" panose="020B0503020204020204" charset="-122"/>
                          <a:ea typeface="微软雅黑" panose="020B0503020204020204" charset="-122"/>
                          <a:cs typeface="+mn-cs"/>
                        </a:rPr>
                        <a:t>。</a:t>
                      </a:r>
                      <a:r>
                        <a:rPr lang="zh-CN" altLang="en-US" sz="1800" b="1" kern="1200">
                          <a:solidFill>
                            <a:srgbClr val="FF0000"/>
                          </a:solidFill>
                          <a:latin typeface="微软雅黑" panose="020B0503020204020204" charset="-122"/>
                          <a:ea typeface="微软雅黑" panose="020B0503020204020204" charset="-122"/>
                          <a:cs typeface="+mn-cs"/>
                        </a:rPr>
                        <a:t>乾隆</a:t>
                      </a:r>
                      <a:r>
                        <a:rPr lang="zh-CN" altLang="en-US" sz="1800" b="1" kern="1200">
                          <a:solidFill>
                            <a:schemeClr val="tx1"/>
                          </a:solidFill>
                          <a:latin typeface="微软雅黑" panose="020B0503020204020204" charset="-122"/>
                          <a:ea typeface="微软雅黑" panose="020B0503020204020204" charset="-122"/>
                          <a:cs typeface="+mn-cs"/>
                        </a:rPr>
                        <a:t>后期作出规定，转世灵童的人选必须通过</a:t>
                      </a:r>
                      <a:r>
                        <a:rPr lang="zh-CN" altLang="en-US" sz="1800" b="1" kern="1200">
                          <a:solidFill>
                            <a:srgbClr val="FF0000"/>
                          </a:solidFill>
                          <a:latin typeface="微软雅黑" panose="020B0503020204020204" charset="-122"/>
                          <a:ea typeface="微软雅黑" panose="020B0503020204020204" charset="-122"/>
                          <a:cs typeface="+mn-cs"/>
                        </a:rPr>
                        <a:t>驻藏大臣主持的金瓶掣签仪式</a:t>
                      </a:r>
                      <a:r>
                        <a:rPr lang="zh-CN" altLang="en-US" sz="1800" b="1" kern="1200">
                          <a:solidFill>
                            <a:schemeClr val="tx1"/>
                          </a:solidFill>
                          <a:latin typeface="微软雅黑" panose="020B0503020204020204" charset="-122"/>
                          <a:ea typeface="微软雅黑" panose="020B0503020204020204" charset="-122"/>
                          <a:cs typeface="+mn-cs"/>
                        </a:rPr>
                        <a:t>来确认，报朝廷批准。这一制度有利于加强中央对西藏的管辖。 </a:t>
                      </a:r>
                      <a:endParaRPr lang="zh-CN" altLang="en-US" sz="1800" b="1" kern="1200">
                        <a:solidFill>
                          <a:schemeClr val="tx1"/>
                        </a:solidFill>
                        <a:latin typeface="微软雅黑" panose="020B0503020204020204" charset="-122"/>
                        <a:ea typeface="微软雅黑" panose="020B0503020204020204" charset="-122"/>
                        <a:cs typeface="+mn-cs"/>
                      </a:endParaRPr>
                    </a:p>
                  </a:txBody>
                  <a:tcPr vert="horz">
                    <a:solidFill>
                      <a:schemeClr val="bg1">
                        <a:lumMod val="85000"/>
                      </a:schemeClr>
                    </a:solidFill>
                  </a:tcPr>
                </a:tc>
              </a:tr>
              <a:tr h="945797">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400" b="1" kern="1200">
                          <a:solidFill>
                            <a:srgbClr val="C00000"/>
                          </a:solidFill>
                          <a:latin typeface="微软雅黑" panose="020B0503020204020204" charset="-122"/>
                          <a:ea typeface="微软雅黑" panose="020B0503020204020204" charset="-122"/>
                          <a:cs typeface="+mn-cs"/>
                        </a:rPr>
                        <a:t>隆庆</a:t>
                      </a:r>
                      <a:endParaRPr lang="en-US" altLang="zh-CN" sz="2400" b="1" kern="120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400" b="1" kern="1200">
                          <a:solidFill>
                            <a:srgbClr val="C00000"/>
                          </a:solidFill>
                          <a:latin typeface="微软雅黑" panose="020B0503020204020204" charset="-122"/>
                          <a:ea typeface="微软雅黑" panose="020B0503020204020204" charset="-122"/>
                          <a:cs typeface="+mn-cs"/>
                        </a:rPr>
                        <a:t>开关 </a:t>
                      </a:r>
                      <a:endParaRPr lang="zh-CN" altLang="en-US" sz="24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800" b="1">
                          <a:solidFill>
                            <a:schemeClr val="tx1"/>
                          </a:solidFill>
                          <a:latin typeface="微软雅黑" panose="020B0503020204020204" charset="-122"/>
                          <a:ea typeface="微软雅黑" panose="020B0503020204020204" charset="-122"/>
                        </a:rPr>
                        <a:t>隆庆开关指</a:t>
                      </a:r>
                      <a:r>
                        <a:rPr lang="zh-CN" altLang="en-US" sz="1800" b="1">
                          <a:solidFill>
                            <a:srgbClr val="FF0000"/>
                          </a:solidFill>
                          <a:latin typeface="微软雅黑" panose="020B0503020204020204" charset="-122"/>
                          <a:ea typeface="微软雅黑" panose="020B0503020204020204" charset="-122"/>
                        </a:rPr>
                        <a:t>明朝隆庆元年</a:t>
                      </a:r>
                      <a:r>
                        <a:rPr lang="zh-CN" altLang="en-US" sz="1800" b="1">
                          <a:solidFill>
                            <a:schemeClr val="tx1"/>
                          </a:solidFill>
                          <a:latin typeface="微软雅黑" panose="020B0503020204020204" charset="-122"/>
                          <a:ea typeface="微软雅黑" panose="020B0503020204020204" charset="-122"/>
                        </a:rPr>
                        <a:t>（</a:t>
                      </a:r>
                      <a:r>
                        <a:rPr lang="en-US" altLang="zh-CN" sz="1800" b="1">
                          <a:solidFill>
                            <a:schemeClr val="tx1"/>
                          </a:solidFill>
                          <a:latin typeface="微软雅黑" panose="020B0503020204020204" charset="-122"/>
                          <a:ea typeface="微软雅黑" panose="020B0503020204020204" charset="-122"/>
                        </a:rPr>
                        <a:t>1567 </a:t>
                      </a:r>
                      <a:r>
                        <a:rPr lang="zh-CN" altLang="en-US" sz="1800" b="1">
                          <a:solidFill>
                            <a:schemeClr val="tx1"/>
                          </a:solidFill>
                          <a:latin typeface="微软雅黑" panose="020B0503020204020204" charset="-122"/>
                          <a:ea typeface="微软雅黑" panose="020B0503020204020204" charset="-122"/>
                        </a:rPr>
                        <a:t>年），隆庆帝（明穆宗）</a:t>
                      </a:r>
                      <a:r>
                        <a:rPr lang="zh-CN" altLang="en-US" sz="1800" b="1">
                          <a:solidFill>
                            <a:srgbClr val="FF0000"/>
                          </a:solidFill>
                          <a:latin typeface="微软雅黑" panose="020B0503020204020204" charset="-122"/>
                          <a:ea typeface="微软雅黑" panose="020B0503020204020204" charset="-122"/>
                        </a:rPr>
                        <a:t>宣布解除海禁</a:t>
                      </a:r>
                      <a:r>
                        <a:rPr lang="zh-CN" altLang="en-US" sz="1800" b="1">
                          <a:solidFill>
                            <a:schemeClr val="tx1"/>
                          </a:solidFill>
                          <a:latin typeface="微软雅黑" panose="020B0503020204020204" charset="-122"/>
                          <a:ea typeface="微软雅黑" panose="020B0503020204020204" charset="-122"/>
                        </a:rPr>
                        <a:t>，调整海外贸易政策，</a:t>
                      </a:r>
                      <a:r>
                        <a:rPr lang="zh-CN" altLang="en-US" sz="1800" b="1">
                          <a:solidFill>
                            <a:srgbClr val="FF0000"/>
                          </a:solidFill>
                          <a:latin typeface="微软雅黑" panose="020B0503020204020204" charset="-122"/>
                          <a:ea typeface="微软雅黑" panose="020B0503020204020204" charset="-122"/>
                        </a:rPr>
                        <a:t>允许民间私人</a:t>
                      </a:r>
                      <a:r>
                        <a:rPr lang="zh-CN" altLang="en-US" sz="1800" b="1">
                          <a:solidFill>
                            <a:schemeClr val="tx1"/>
                          </a:solidFill>
                          <a:latin typeface="微软雅黑" panose="020B0503020204020204" charset="-122"/>
                          <a:ea typeface="微软雅黑" panose="020B0503020204020204" charset="-122"/>
                        </a:rPr>
                        <a:t>远贩东西二洋。从此民间私人的海外贸易获得了合法的地位，东南沿海各地的民间海外贸易进入了一个新时期。</a:t>
                      </a:r>
                      <a:endParaRPr lang="zh-CN" altLang="en-US" sz="1800" b="1">
                        <a:solidFill>
                          <a:schemeClr val="tx1"/>
                        </a:solidFill>
                        <a:latin typeface="微软雅黑" panose="020B0503020204020204" charset="-122"/>
                        <a:ea typeface="微软雅黑" panose="020B0503020204020204" charset="-122"/>
                      </a:endParaRPr>
                    </a:p>
                  </a:txBody>
                  <a:tcPr vert="horz">
                    <a:solidFill>
                      <a:schemeClr val="bg1">
                        <a:lumMod val="85000"/>
                      </a:schemeClr>
                    </a:solidFill>
                  </a:tcPr>
                </a:tc>
              </a:tr>
              <a:tr h="1153442">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400" b="1" kern="1200">
                          <a:solidFill>
                            <a:srgbClr val="C00000"/>
                          </a:solidFill>
                          <a:latin typeface="微软雅黑" panose="020B0503020204020204" charset="-122"/>
                          <a:ea typeface="微软雅黑" panose="020B0503020204020204" charset="-122"/>
                          <a:cs typeface="+mn-cs"/>
                        </a:rPr>
                        <a:t>朝贡</a:t>
                      </a:r>
                      <a:endParaRPr lang="en-US" altLang="zh-CN" sz="2400" b="1" kern="120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400" b="1" kern="1200">
                          <a:solidFill>
                            <a:srgbClr val="C00000"/>
                          </a:solidFill>
                          <a:latin typeface="微软雅黑" panose="020B0503020204020204" charset="-122"/>
                          <a:ea typeface="微软雅黑" panose="020B0503020204020204" charset="-122"/>
                          <a:cs typeface="+mn-cs"/>
                        </a:rPr>
                        <a:t>贸易 </a:t>
                      </a:r>
                      <a:endParaRPr lang="zh-CN" altLang="en-US" sz="2400" b="1" kern="120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400" b="1" kern="1200">
                          <a:solidFill>
                            <a:srgbClr val="C00000"/>
                          </a:solidFill>
                          <a:latin typeface="微软雅黑" panose="020B0503020204020204" charset="-122"/>
                          <a:ea typeface="微软雅黑" panose="020B0503020204020204" charset="-122"/>
                          <a:cs typeface="+mn-cs"/>
                        </a:rPr>
                        <a:t> </a:t>
                      </a:r>
                      <a:endParaRPr lang="zh-CN" altLang="en-US" sz="2400" b="1" kern="120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endParaRPr lang="zh-CN" altLang="en-US" sz="24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800" b="1">
                          <a:solidFill>
                            <a:schemeClr val="tx1"/>
                          </a:solidFill>
                          <a:latin typeface="微软雅黑" panose="020B0503020204020204" charset="-122"/>
                          <a:ea typeface="微软雅黑" panose="020B0503020204020204" charset="-122"/>
                          <a:cs typeface="+mn-cs"/>
                        </a:rPr>
                        <a:t>朝贡体系是中国古代封建社会时期在东亚、东南亚和中亚地区以儒家价值为基础而建构的国际关系体系，</a:t>
                      </a:r>
                      <a:r>
                        <a:rPr lang="zh-CN" altLang="en-US" sz="1800" b="1">
                          <a:solidFill>
                            <a:srgbClr val="FF0000"/>
                          </a:solidFill>
                          <a:latin typeface="微软雅黑" panose="020B0503020204020204" charset="-122"/>
                          <a:ea typeface="微软雅黑" panose="020B0503020204020204" charset="-122"/>
                          <a:cs typeface="+mn-cs"/>
                        </a:rPr>
                        <a:t>明清达到鼎盛</a:t>
                      </a:r>
                      <a:r>
                        <a:rPr lang="zh-CN" altLang="en-US" sz="1800" b="1">
                          <a:solidFill>
                            <a:schemeClr val="tx1"/>
                          </a:solidFill>
                          <a:latin typeface="微软雅黑" panose="020B0503020204020204" charset="-122"/>
                          <a:ea typeface="微软雅黑" panose="020B0503020204020204" charset="-122"/>
                          <a:cs typeface="+mn-cs"/>
                        </a:rPr>
                        <a:t>。朝贡国定期向中华帝国朝廷进献贡品，中国要对其进行封赏以体现皇恩浩荡、天朝恩典。形成原因包括彰显政治正统性的需要、自然经济的发展、中国的强大对周边国家的吸引，以及儒家天下观的价值追求。 特点是以</a:t>
                      </a:r>
                      <a:r>
                        <a:rPr lang="zh-CN" altLang="en-US" sz="1800" b="1">
                          <a:solidFill>
                            <a:srgbClr val="FF0000"/>
                          </a:solidFill>
                          <a:latin typeface="微软雅黑" panose="020B0503020204020204" charset="-122"/>
                          <a:ea typeface="微软雅黑" panose="020B0503020204020204" charset="-122"/>
                          <a:cs typeface="+mn-cs"/>
                        </a:rPr>
                        <a:t>中华为中心的区域性国际体系</a:t>
                      </a:r>
                      <a:r>
                        <a:rPr lang="en-US" altLang="zh-CN" sz="1800" b="1">
                          <a:solidFill>
                            <a:schemeClr val="tx1"/>
                          </a:solidFill>
                          <a:latin typeface="微软雅黑" panose="020B0503020204020204" charset="-122"/>
                          <a:ea typeface="微软雅黑" panose="020B0503020204020204" charset="-122"/>
                          <a:cs typeface="+mn-cs"/>
                        </a:rPr>
                        <a:t>;</a:t>
                      </a:r>
                      <a:r>
                        <a:rPr lang="zh-CN" altLang="en-US" sz="1800" b="1">
                          <a:solidFill>
                            <a:schemeClr val="tx1"/>
                          </a:solidFill>
                          <a:latin typeface="微软雅黑" panose="020B0503020204020204" charset="-122"/>
                          <a:ea typeface="微软雅黑" panose="020B0503020204020204" charset="-122"/>
                          <a:cs typeface="+mn-cs"/>
                        </a:rPr>
                        <a:t>包含</a:t>
                      </a:r>
                      <a:r>
                        <a:rPr lang="zh-CN" altLang="en-US" sz="1800" b="1">
                          <a:solidFill>
                            <a:srgbClr val="FF0000"/>
                          </a:solidFill>
                          <a:latin typeface="微软雅黑" panose="020B0503020204020204" charset="-122"/>
                          <a:ea typeface="微软雅黑" panose="020B0503020204020204" charset="-122"/>
                          <a:cs typeface="+mn-cs"/>
                        </a:rPr>
                        <a:t>政治经济和文化</a:t>
                      </a:r>
                      <a:r>
                        <a:rPr lang="zh-CN" altLang="en-US" sz="1800" b="1">
                          <a:solidFill>
                            <a:schemeClr val="tx1"/>
                          </a:solidFill>
                          <a:latin typeface="微软雅黑" panose="020B0503020204020204" charset="-122"/>
                          <a:ea typeface="微软雅黑" panose="020B0503020204020204" charset="-122"/>
                          <a:cs typeface="+mn-cs"/>
                        </a:rPr>
                        <a:t>的多重制度性联系；具有</a:t>
                      </a:r>
                      <a:r>
                        <a:rPr lang="zh-CN" altLang="en-US" sz="1800" b="1">
                          <a:solidFill>
                            <a:srgbClr val="FF0000"/>
                          </a:solidFill>
                          <a:latin typeface="微软雅黑" panose="020B0503020204020204" charset="-122"/>
                          <a:ea typeface="微软雅黑" panose="020B0503020204020204" charset="-122"/>
                          <a:cs typeface="+mn-cs"/>
                        </a:rPr>
                        <a:t>等级</a:t>
                      </a:r>
                      <a:r>
                        <a:rPr lang="zh-CN" altLang="en-US" sz="1800" b="1">
                          <a:solidFill>
                            <a:schemeClr val="tx1"/>
                          </a:solidFill>
                          <a:latin typeface="微软雅黑" panose="020B0503020204020204" charset="-122"/>
                          <a:ea typeface="微软雅黑" panose="020B0503020204020204" charset="-122"/>
                          <a:cs typeface="+mn-cs"/>
                        </a:rPr>
                        <a:t>色彩；崇尚</a:t>
                      </a:r>
                      <a:r>
                        <a:rPr lang="zh-CN" altLang="en-US" sz="1800" b="1">
                          <a:solidFill>
                            <a:srgbClr val="FF0000"/>
                          </a:solidFill>
                          <a:latin typeface="微软雅黑" panose="020B0503020204020204" charset="-122"/>
                          <a:ea typeface="微软雅黑" panose="020B0503020204020204" charset="-122"/>
                          <a:cs typeface="+mn-cs"/>
                        </a:rPr>
                        <a:t>睦邻友好</a:t>
                      </a:r>
                      <a:r>
                        <a:rPr lang="zh-CN" altLang="en-US" sz="1800" b="1">
                          <a:solidFill>
                            <a:schemeClr val="tx1"/>
                          </a:solidFill>
                          <a:latin typeface="微软雅黑" panose="020B0503020204020204" charset="-122"/>
                          <a:ea typeface="微软雅黑" panose="020B0503020204020204" charset="-122"/>
                          <a:cs typeface="+mn-cs"/>
                        </a:rPr>
                        <a:t>；</a:t>
                      </a:r>
                      <a:r>
                        <a:rPr lang="zh-CN" altLang="en-US" sz="1800" b="1">
                          <a:solidFill>
                            <a:srgbClr val="FF0000"/>
                          </a:solidFill>
                          <a:latin typeface="微软雅黑" panose="020B0503020204020204" charset="-122"/>
                          <a:ea typeface="微软雅黑" panose="020B0503020204020204" charset="-122"/>
                          <a:cs typeface="+mn-cs"/>
                        </a:rPr>
                        <a:t>厚往薄来</a:t>
                      </a:r>
                      <a:r>
                        <a:rPr lang="zh-CN" altLang="en-US" sz="1800" b="1">
                          <a:solidFill>
                            <a:schemeClr val="tx1"/>
                          </a:solidFill>
                          <a:latin typeface="微软雅黑" panose="020B0503020204020204" charset="-122"/>
                          <a:ea typeface="微软雅黑" panose="020B0503020204020204" charset="-122"/>
                          <a:cs typeface="+mn-cs"/>
                        </a:rPr>
                        <a:t>；</a:t>
                      </a:r>
                      <a:r>
                        <a:rPr lang="zh-CN" altLang="en-US" sz="1800" b="1">
                          <a:solidFill>
                            <a:srgbClr val="FF0000"/>
                          </a:solidFill>
                          <a:latin typeface="微软雅黑" panose="020B0503020204020204" charset="-122"/>
                          <a:ea typeface="微软雅黑" panose="020B0503020204020204" charset="-122"/>
                          <a:cs typeface="+mn-cs"/>
                        </a:rPr>
                        <a:t>持续时间长</a:t>
                      </a:r>
                      <a:r>
                        <a:rPr lang="zh-CN" altLang="en-US" sz="1800" b="1">
                          <a:solidFill>
                            <a:schemeClr val="tx1"/>
                          </a:solidFill>
                          <a:latin typeface="微软雅黑" panose="020B0503020204020204" charset="-122"/>
                          <a:ea typeface="微软雅黑" panose="020B0503020204020204" charset="-122"/>
                          <a:cs typeface="+mn-cs"/>
                        </a:rPr>
                        <a:t>；以</a:t>
                      </a:r>
                      <a:r>
                        <a:rPr lang="zh-CN" altLang="en-US" sz="1800" b="1">
                          <a:solidFill>
                            <a:srgbClr val="FF0000"/>
                          </a:solidFill>
                          <a:latin typeface="微软雅黑" panose="020B0503020204020204" charset="-122"/>
                          <a:ea typeface="微软雅黑" panose="020B0503020204020204" charset="-122"/>
                          <a:cs typeface="+mn-cs"/>
                        </a:rPr>
                        <a:t>儒家思想</a:t>
                      </a:r>
                      <a:r>
                        <a:rPr lang="zh-CN" altLang="en-US" sz="1800" b="1">
                          <a:solidFill>
                            <a:schemeClr val="tx1"/>
                          </a:solidFill>
                          <a:latin typeface="微软雅黑" panose="020B0503020204020204" charset="-122"/>
                          <a:ea typeface="微软雅黑" panose="020B0503020204020204" charset="-122"/>
                          <a:cs typeface="+mn-cs"/>
                        </a:rPr>
                        <a:t>为外交的基本原则；缺乏正式的外交机构</a:t>
                      </a:r>
                      <a:endParaRPr lang="zh-CN" altLang="en-US" sz="1800" b="1">
                        <a:solidFill>
                          <a:schemeClr val="tx1"/>
                        </a:solidFill>
                        <a:latin typeface="微软雅黑" panose="020B0503020204020204" charset="-122"/>
                        <a:ea typeface="微软雅黑" panose="020B0503020204020204" charset="-122"/>
                        <a:cs typeface="+mn-cs"/>
                      </a:endParaRPr>
                    </a:p>
                  </a:txBody>
                  <a:tcPr vert="horz">
                    <a:solidFill>
                      <a:schemeClr val="bg1">
                        <a:lumMod val="85000"/>
                      </a:schemeClr>
                    </a:solidFill>
                  </a:tcPr>
                </a:tc>
              </a:tr>
              <a:tr h="1079147">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400" b="1" kern="1200">
                          <a:solidFill>
                            <a:srgbClr val="C00000"/>
                          </a:solidFill>
                          <a:latin typeface="微软雅黑" panose="020B0503020204020204" charset="-122"/>
                          <a:ea typeface="微软雅黑" panose="020B0503020204020204" charset="-122"/>
                          <a:cs typeface="+mn-cs"/>
                        </a:rPr>
                        <a:t>行商</a:t>
                      </a:r>
                      <a:endParaRPr lang="en-US" altLang="zh-CN" sz="2400" b="1" kern="120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400" b="1" kern="1200">
                          <a:solidFill>
                            <a:srgbClr val="C00000"/>
                          </a:solidFill>
                          <a:latin typeface="微软雅黑" panose="020B0503020204020204" charset="-122"/>
                          <a:ea typeface="微软雅黑" panose="020B0503020204020204" charset="-122"/>
                          <a:cs typeface="+mn-cs"/>
                        </a:rPr>
                        <a:t>制度 </a:t>
                      </a:r>
                      <a:endParaRPr lang="zh-CN" altLang="en-US" sz="2400" b="1" kern="120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400" b="1" kern="1200">
                          <a:solidFill>
                            <a:srgbClr val="C00000"/>
                          </a:solidFill>
                          <a:latin typeface="微软雅黑" panose="020B0503020204020204" charset="-122"/>
                          <a:ea typeface="微软雅黑" panose="020B0503020204020204" charset="-122"/>
                          <a:cs typeface="+mn-cs"/>
                        </a:rPr>
                        <a:t> </a:t>
                      </a:r>
                      <a:endParaRPr lang="zh-CN" altLang="en-US" sz="24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2000" b="1">
                          <a:solidFill>
                            <a:srgbClr val="FF0000"/>
                          </a:solidFill>
                          <a:latin typeface="微软雅黑" panose="020B0503020204020204" charset="-122"/>
                          <a:ea typeface="微软雅黑" panose="020B0503020204020204" charset="-122"/>
                          <a:cs typeface="华文新魏" panose="02010800040101010101" charset="-122"/>
                        </a:rPr>
                        <a:t>清代广州</a:t>
                      </a:r>
                      <a:r>
                        <a:rPr lang="zh-CN" altLang="en-US" sz="2000" b="1">
                          <a:solidFill>
                            <a:schemeClr val="tx1"/>
                          </a:solidFill>
                          <a:latin typeface="微软雅黑" panose="020B0503020204020204" charset="-122"/>
                          <a:ea typeface="微软雅黑" panose="020B0503020204020204" charset="-122"/>
                          <a:cs typeface="华文新魏" panose="02010800040101010101" charset="-122"/>
                        </a:rPr>
                        <a:t>行商制度是</a:t>
                      </a:r>
                      <a:r>
                        <a:rPr lang="zh-CN" altLang="en-US" sz="2000" b="1">
                          <a:solidFill>
                            <a:srgbClr val="FF0000"/>
                          </a:solidFill>
                          <a:latin typeface="微软雅黑" panose="020B0503020204020204" charset="-122"/>
                          <a:ea typeface="微软雅黑" panose="020B0503020204020204" charset="-122"/>
                          <a:cs typeface="华文新魏" panose="02010800040101010101" charset="-122"/>
                        </a:rPr>
                        <a:t>清政府管理经营和控制对外贸易</a:t>
                      </a:r>
                      <a:r>
                        <a:rPr lang="zh-CN" altLang="en-US" sz="2000" b="1">
                          <a:solidFill>
                            <a:schemeClr val="tx1"/>
                          </a:solidFill>
                          <a:latin typeface="微软雅黑" panose="020B0503020204020204" charset="-122"/>
                          <a:ea typeface="微软雅黑" panose="020B0503020204020204" charset="-122"/>
                          <a:cs typeface="华文新魏" panose="02010800040101010101" charset="-122"/>
                        </a:rPr>
                        <a:t>的制度，是封建垄断的特殊制度。行商几乎垄断了当时全国的对外贸易，只有行商是官方承认的有资格跟外国商人做生意的商人，具有“</a:t>
                      </a:r>
                      <a:r>
                        <a:rPr lang="zh-CN" altLang="en-US" sz="2000" b="1">
                          <a:solidFill>
                            <a:srgbClr val="FF0000"/>
                          </a:solidFill>
                          <a:latin typeface="微软雅黑" panose="020B0503020204020204" charset="-122"/>
                          <a:ea typeface="微软雅黑" panose="020B0503020204020204" charset="-122"/>
                          <a:cs typeface="华文新魏" panose="02010800040101010101" charset="-122"/>
                        </a:rPr>
                        <a:t>半官半商</a:t>
                      </a:r>
                      <a:r>
                        <a:rPr lang="zh-CN" altLang="en-US" sz="2000" b="1">
                          <a:solidFill>
                            <a:schemeClr val="tx1"/>
                          </a:solidFill>
                          <a:latin typeface="微软雅黑" panose="020B0503020204020204" charset="-122"/>
                          <a:ea typeface="微软雅黑" panose="020B0503020204020204" charset="-122"/>
                          <a:cs typeface="华文新魏" panose="02010800040101010101" charset="-122"/>
                        </a:rPr>
                        <a:t>”的性质，也有人称其为“</a:t>
                      </a:r>
                      <a:r>
                        <a:rPr lang="zh-CN" altLang="en-US" sz="2000" b="1">
                          <a:solidFill>
                            <a:srgbClr val="FF0000"/>
                          </a:solidFill>
                          <a:latin typeface="微软雅黑" panose="020B0503020204020204" charset="-122"/>
                          <a:ea typeface="微软雅黑" panose="020B0503020204020204" charset="-122"/>
                          <a:cs typeface="华文新魏" panose="02010800040101010101" charset="-122"/>
                        </a:rPr>
                        <a:t>官商</a:t>
                      </a:r>
                      <a:r>
                        <a:rPr lang="zh-CN" altLang="en-US" sz="2000" b="1">
                          <a:solidFill>
                            <a:schemeClr val="tx1"/>
                          </a:solidFill>
                          <a:latin typeface="微软雅黑" panose="020B0503020204020204" charset="-122"/>
                          <a:ea typeface="微软雅黑" panose="020B0503020204020204" charset="-122"/>
                          <a:cs typeface="华文新魏" panose="02010800040101010101" charset="-122"/>
                        </a:rPr>
                        <a:t>”。</a:t>
                      </a:r>
                      <a:endParaRPr lang="zh-CN" altLang="en-US" sz="2000" b="1">
                        <a:solidFill>
                          <a:schemeClr val="tx1"/>
                        </a:solidFill>
                        <a:latin typeface="微软雅黑" panose="020B0503020204020204" charset="-122"/>
                        <a:ea typeface="微软雅黑" panose="020B0503020204020204" charset="-122"/>
                        <a:cs typeface="华文新魏" panose="02010800040101010101" charset="-122"/>
                      </a:endParaRPr>
                    </a:p>
                  </a:txBody>
                  <a:tcPr vert="horz">
                    <a:solidFill>
                      <a:schemeClr val="bg1">
                        <a:lumMod val="85000"/>
                      </a:schemeClr>
                    </a:solidFill>
                  </a:tcPr>
                </a:tc>
              </a:tr>
              <a:tr h="752969">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400" b="1" kern="1200">
                          <a:solidFill>
                            <a:srgbClr val="C00000"/>
                          </a:solidFill>
                          <a:latin typeface="微软雅黑" panose="020B0503020204020204" charset="-122"/>
                          <a:ea typeface="微软雅黑" panose="020B0503020204020204" charset="-122"/>
                          <a:cs typeface="+mn-cs"/>
                          <a:sym typeface="黑体" panose="02010609060101010101" pitchFamily="49" charset="-122"/>
                        </a:rPr>
                        <a:t>黄册</a:t>
                      </a:r>
                      <a:endParaRPr lang="en-US" altLang="zh-CN" sz="2400" b="1" kern="1200">
                        <a:solidFill>
                          <a:srgbClr val="C00000"/>
                        </a:solidFill>
                        <a:latin typeface="微软雅黑" panose="020B0503020204020204" charset="-122"/>
                        <a:ea typeface="微软雅黑" panose="020B0503020204020204" charset="-122"/>
                        <a:cs typeface="+mn-cs"/>
                        <a:sym typeface="黑体" panose="02010609060101010101" pitchFamily="49" charset="-122"/>
                      </a:endParaRPr>
                    </a:p>
                    <a:p>
                      <a:pPr marL="0" marR="0" lvl="0" indent="0" algn="ctr" defTabSz="914400" rtl="0" eaLnBrk="1" fontAlgn="auto" latinLnBrk="0" hangingPunct="1">
                        <a:lnSpc>
                          <a:spcPct val="100000"/>
                        </a:lnSpc>
                        <a:spcBef>
                          <a:spcPct val="0"/>
                        </a:spcBef>
                        <a:spcAft>
                          <a:spcPct val="0"/>
                        </a:spcAft>
                        <a:buClrTx/>
                        <a:buSzTx/>
                        <a:buFontTx/>
                        <a:buNone/>
                        <a:defRPr/>
                      </a:pPr>
                      <a:r>
                        <a:rPr lang="en-US" altLang="zh-CN" sz="2400" b="1" kern="1200">
                          <a:solidFill>
                            <a:srgbClr val="C00000"/>
                          </a:solidFill>
                          <a:latin typeface="微软雅黑" panose="020B0503020204020204" charset="-122"/>
                          <a:ea typeface="微软雅黑" panose="020B0503020204020204" charset="-122"/>
                          <a:cs typeface="+mn-cs"/>
                          <a:sym typeface="黑体" panose="02010609060101010101" pitchFamily="49" charset="-122"/>
                        </a:rPr>
                        <a:t>&amp;</a:t>
                      </a:r>
                      <a:endParaRPr lang="en-US" altLang="zh-CN" sz="2400" b="1" kern="1200">
                        <a:solidFill>
                          <a:srgbClr val="C00000"/>
                        </a:solidFill>
                        <a:latin typeface="微软雅黑" panose="020B0503020204020204" charset="-122"/>
                        <a:ea typeface="微软雅黑" panose="020B0503020204020204" charset="-122"/>
                        <a:cs typeface="+mn-cs"/>
                        <a:sym typeface="黑体" panose="02010609060101010101" pitchFamily="49" charset="-122"/>
                      </a:endParaRPr>
                    </a:p>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400" b="1" kern="1200">
                          <a:solidFill>
                            <a:srgbClr val="C00000"/>
                          </a:solidFill>
                          <a:latin typeface="微软雅黑" panose="020B0503020204020204" charset="-122"/>
                          <a:ea typeface="微软雅黑" panose="020B0503020204020204" charset="-122"/>
                          <a:cs typeface="+mn-cs"/>
                          <a:sym typeface="黑体" panose="02010609060101010101" pitchFamily="49" charset="-122"/>
                        </a:rPr>
                        <a:t>鱼鳞</a:t>
                      </a:r>
                      <a:endParaRPr lang="en-US" altLang="zh-CN" sz="2400" b="1" kern="1200">
                        <a:solidFill>
                          <a:srgbClr val="C00000"/>
                        </a:solidFill>
                        <a:latin typeface="微软雅黑" panose="020B0503020204020204" charset="-122"/>
                        <a:ea typeface="微软雅黑" panose="020B0503020204020204" charset="-122"/>
                        <a:cs typeface="+mn-cs"/>
                        <a:sym typeface="黑体" panose="02010609060101010101" pitchFamily="49" charset="-122"/>
                      </a:endParaRPr>
                    </a:p>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400" b="1" kern="1200">
                          <a:solidFill>
                            <a:srgbClr val="C00000"/>
                          </a:solidFill>
                          <a:latin typeface="微软雅黑" panose="020B0503020204020204" charset="-122"/>
                          <a:ea typeface="微软雅黑" panose="020B0503020204020204" charset="-122"/>
                          <a:cs typeface="+mn-cs"/>
                          <a:sym typeface="黑体" panose="02010609060101010101" pitchFamily="49" charset="-122"/>
                        </a:rPr>
                        <a:t>图册</a:t>
                      </a:r>
                      <a:endParaRPr lang="zh-CN" altLang="en-US" sz="24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20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黄册</a:t>
                      </a:r>
                      <a:r>
                        <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是明代国家为核实户口、征调赋役而制成的</a:t>
                      </a:r>
                      <a:r>
                        <a:rPr lang="zh-CN" altLang="en-US" sz="20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户口</a:t>
                      </a:r>
                      <a:r>
                        <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版籍，因送给户部的户口总册封面用黄纸，故称黄册。黄册以户为单位，详细登载乡贯、姓名、年龄、丁口、田宅、资产，并按从事职业，划定户籍，主要分为民、军、匠三大类。 </a:t>
                      </a:r>
                      <a:endPar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p>
                      <a:pPr marL="0" marR="0" lvl="0" indent="0" algn="l" defTabSz="914400" rtl="0" eaLnBrk="1" fontAlgn="auto" latinLnBrk="0" hangingPunct="1">
                        <a:lnSpc>
                          <a:spcPct val="100000"/>
                        </a:lnSpc>
                        <a:spcBef>
                          <a:spcPct val="0"/>
                        </a:spcBef>
                        <a:spcAft>
                          <a:spcPct val="0"/>
                        </a:spcAft>
                        <a:buClrTx/>
                        <a:buSzTx/>
                        <a:buFontTx/>
                        <a:buNone/>
                        <a:defRPr/>
                      </a:pPr>
                      <a:r>
                        <a:rPr lang="zh-CN" altLang="en-US" sz="20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鱼鳞图册</a:t>
                      </a:r>
                      <a:r>
                        <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是中国古代的一种</a:t>
                      </a:r>
                      <a:r>
                        <a:rPr lang="zh-CN" altLang="en-US" sz="20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土地登记簿册</a:t>
                      </a:r>
                      <a:r>
                        <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将房屋、山林、池塘、田地按照次序排列连接地绘制，由于田图状似鱼鳞，因以为名。南宋开始编制这种图册，在全国范围内普遍推行始于明朝，进入清代后渐废。鱼鳞图册与黄册一起，是明代各级政府征税派役的基本依据。</a:t>
                      </a:r>
                      <a:endPar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txBody>
                  <a:tcPr vert="horz">
                    <a:solidFill>
                      <a:schemeClr val="bg1">
                        <a:lumMod val="85000"/>
                      </a:schemeClr>
                    </a:solidFill>
                  </a:tcPr>
                </a:tc>
              </a:tr>
            </a:tbl>
          </a:graphicData>
        </a:graphic>
      </p:graphicFrame>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119062" y="164818"/>
          <a:ext cx="11953875" cy="6278880"/>
        </p:xfrm>
        <a:graphic>
          <a:graphicData uri="http://schemas.openxmlformats.org/drawingml/2006/table">
            <a:tbl>
              <a:tblPr firstRow="1" bandRow="1">
                <a:tableStyleId>{5C22544A-7EE6-4342-B048-85BDC9FD1C3A}</a:tableStyleId>
              </a:tblPr>
              <a:tblGrid>
                <a:gridCol w="1233488"/>
                <a:gridCol w="10720387"/>
              </a:tblGrid>
              <a:tr h="443089">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000" b="1" kern="1200">
                          <a:solidFill>
                            <a:srgbClr val="C00000"/>
                          </a:solidFill>
                          <a:latin typeface="微软雅黑" panose="020B0503020204020204" charset="-122"/>
                          <a:ea typeface="微软雅黑" panose="020B0503020204020204" charset="-122"/>
                          <a:cs typeface="+mn-cs"/>
                        </a:rPr>
                        <a:t>社会</a:t>
                      </a:r>
                      <a:endParaRPr lang="en-US" altLang="zh-CN" sz="2000" b="1" kern="120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000" b="1" kern="1200">
                          <a:solidFill>
                            <a:srgbClr val="C00000"/>
                          </a:solidFill>
                          <a:latin typeface="微软雅黑" panose="020B0503020204020204" charset="-122"/>
                          <a:ea typeface="微软雅黑" panose="020B0503020204020204" charset="-122"/>
                          <a:cs typeface="+mn-cs"/>
                        </a:rPr>
                        <a:t>结构</a:t>
                      </a:r>
                      <a:endParaRPr lang="en-US" altLang="zh-CN" sz="2000" b="1" kern="120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lang="en-US" altLang="zh-CN" sz="2000" b="1" kern="1200">
                          <a:solidFill>
                            <a:srgbClr val="C00000"/>
                          </a:solidFill>
                          <a:latin typeface="微软雅黑" panose="020B0503020204020204" charset="-122"/>
                          <a:ea typeface="微软雅黑" panose="020B0503020204020204" charset="-122"/>
                          <a:cs typeface="+mn-cs"/>
                        </a:rPr>
                        <a:t>&amp;</a:t>
                      </a:r>
                      <a:endParaRPr lang="en-US" altLang="zh-CN" sz="2000" b="1" kern="120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000" b="1" kern="1200">
                          <a:solidFill>
                            <a:srgbClr val="C00000"/>
                          </a:solidFill>
                          <a:latin typeface="微软雅黑" panose="020B0503020204020204" charset="-122"/>
                          <a:ea typeface="微软雅黑" panose="020B0503020204020204" charset="-122"/>
                          <a:cs typeface="+mn-cs"/>
                        </a:rPr>
                        <a:t>经济</a:t>
                      </a:r>
                      <a:endParaRPr lang="en-US" altLang="zh-CN" sz="2000" b="1" kern="120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000" b="1" kern="1200">
                          <a:solidFill>
                            <a:srgbClr val="C00000"/>
                          </a:solidFill>
                          <a:latin typeface="微软雅黑" panose="020B0503020204020204" charset="-122"/>
                          <a:ea typeface="微软雅黑" panose="020B0503020204020204" charset="-122"/>
                          <a:cs typeface="+mn-cs"/>
                        </a:rPr>
                        <a:t>结构 </a:t>
                      </a:r>
                      <a:endParaRPr lang="zh-CN" altLang="en-US" sz="20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r>
                        <a:rPr lang="zh-CN" altLang="en-US" sz="1800" b="1" kern="1200">
                          <a:solidFill>
                            <a:schemeClr val="tx1"/>
                          </a:solidFill>
                          <a:latin typeface="微软雅黑" panose="020B0503020204020204" charset="-122"/>
                          <a:ea typeface="微软雅黑" panose="020B0503020204020204" charset="-122"/>
                          <a:cs typeface="+mn-cs"/>
                        </a:rPr>
                        <a:t>社会结构包含经济结构、城乡结构、区域经济结构、 就业或分工结构、消费结构、阶层结构等若干重要子结构，其中</a:t>
                      </a:r>
                      <a:r>
                        <a:rPr lang="zh-CN" altLang="en-US" sz="1800" b="1" kern="1200">
                          <a:solidFill>
                            <a:srgbClr val="FF0000"/>
                          </a:solidFill>
                          <a:latin typeface="微软雅黑" panose="020B0503020204020204" charset="-122"/>
                          <a:ea typeface="微软雅黑" panose="020B0503020204020204" charset="-122"/>
                          <a:cs typeface="+mn-cs"/>
                        </a:rPr>
                        <a:t>阶层结构是核心</a:t>
                      </a:r>
                      <a:r>
                        <a:rPr lang="zh-CN" altLang="en-US" sz="1800" b="1" kern="1200">
                          <a:solidFill>
                            <a:schemeClr val="tx1"/>
                          </a:solidFill>
                          <a:latin typeface="微软雅黑" panose="020B0503020204020204" charset="-122"/>
                          <a:ea typeface="微软雅黑" panose="020B0503020204020204" charset="-122"/>
                          <a:cs typeface="+mn-cs"/>
                        </a:rPr>
                        <a:t>。在</a:t>
                      </a:r>
                      <a:r>
                        <a:rPr lang="zh-CN" altLang="en-US" sz="1800" b="1" kern="1200">
                          <a:solidFill>
                            <a:srgbClr val="FF0000"/>
                          </a:solidFill>
                          <a:latin typeface="微软雅黑" panose="020B0503020204020204" charset="-122"/>
                          <a:ea typeface="微软雅黑" panose="020B0503020204020204" charset="-122"/>
                          <a:cs typeface="+mn-cs"/>
                        </a:rPr>
                        <a:t>中国古代史</a:t>
                      </a:r>
                      <a:r>
                        <a:rPr lang="zh-CN" altLang="en-US" sz="1800" b="1" kern="1200">
                          <a:solidFill>
                            <a:schemeClr val="tx1"/>
                          </a:solidFill>
                          <a:latin typeface="微软雅黑" panose="020B0503020204020204" charset="-122"/>
                          <a:ea typeface="微软雅黑" panose="020B0503020204020204" charset="-122"/>
                          <a:cs typeface="+mn-cs"/>
                        </a:rPr>
                        <a:t>中，经常考查</a:t>
                      </a:r>
                      <a:r>
                        <a:rPr lang="zh-CN" altLang="en-US" sz="1800" b="1" kern="1200">
                          <a:solidFill>
                            <a:srgbClr val="FF0000"/>
                          </a:solidFill>
                          <a:latin typeface="微软雅黑" panose="020B0503020204020204" charset="-122"/>
                          <a:ea typeface="微软雅黑" panose="020B0503020204020204" charset="-122"/>
                          <a:cs typeface="+mn-cs"/>
                        </a:rPr>
                        <a:t>士农工商的社会结构中的“商”以及近代社会阶层结构变化。 </a:t>
                      </a:r>
                      <a:endParaRPr lang="zh-CN" altLang="en-US" sz="1800" b="1" kern="1200">
                        <a:solidFill>
                          <a:srgbClr val="FF0000"/>
                        </a:solidFill>
                        <a:latin typeface="微软雅黑" panose="020B0503020204020204" charset="-122"/>
                        <a:ea typeface="微软雅黑" panose="020B0503020204020204" charset="-122"/>
                        <a:cs typeface="+mn-cs"/>
                      </a:endParaRPr>
                    </a:p>
                    <a:p>
                      <a:r>
                        <a:rPr lang="zh-CN" altLang="en-US" sz="1800" b="1" kern="1200">
                          <a:solidFill>
                            <a:schemeClr val="tx1"/>
                          </a:solidFill>
                          <a:latin typeface="微软雅黑" panose="020B0503020204020204" charset="-122"/>
                          <a:ea typeface="微软雅黑" panose="020B0503020204020204" charset="-122"/>
                          <a:cs typeface="+mn-cs"/>
                        </a:rPr>
                        <a:t>经济结构包括产业结构、区域经济结构等。</a:t>
                      </a:r>
                      <a:r>
                        <a:rPr lang="zh-CN" altLang="en-US" sz="1800" b="1" kern="1200">
                          <a:solidFill>
                            <a:srgbClr val="FF0000"/>
                          </a:solidFill>
                          <a:latin typeface="微软雅黑" panose="020B0503020204020204" charset="-122"/>
                          <a:ea typeface="微软雅黑" panose="020B0503020204020204" charset="-122"/>
                          <a:cs typeface="+mn-cs"/>
                        </a:rPr>
                        <a:t>产业结构</a:t>
                      </a:r>
                      <a:r>
                        <a:rPr lang="zh-CN" altLang="en-US" sz="1800" b="1" kern="1200">
                          <a:solidFill>
                            <a:schemeClr val="tx1"/>
                          </a:solidFill>
                          <a:latin typeface="微软雅黑" panose="020B0503020204020204" charset="-122"/>
                          <a:ea typeface="微软雅黑" panose="020B0503020204020204" charset="-122"/>
                          <a:cs typeface="+mn-cs"/>
                        </a:rPr>
                        <a:t>：第一二三产业；轻工业、重工业。</a:t>
                      </a:r>
                      <a:r>
                        <a:rPr lang="zh-CN" altLang="en-US" sz="1800" b="1" kern="1200">
                          <a:solidFill>
                            <a:srgbClr val="FF0000"/>
                          </a:solidFill>
                          <a:latin typeface="微软雅黑" panose="020B0503020204020204" charset="-122"/>
                          <a:ea typeface="微软雅黑" panose="020B0503020204020204" charset="-122"/>
                          <a:cs typeface="+mn-cs"/>
                        </a:rPr>
                        <a:t>区域经济结构</a:t>
                      </a:r>
                      <a:r>
                        <a:rPr lang="zh-CN" altLang="en-US" sz="1800" b="1" kern="1200">
                          <a:solidFill>
                            <a:schemeClr val="tx1"/>
                          </a:solidFill>
                          <a:latin typeface="微软雅黑" panose="020B0503020204020204" charset="-122"/>
                          <a:ea typeface="微软雅黑" panose="020B0503020204020204" charset="-122"/>
                          <a:cs typeface="+mn-cs"/>
                        </a:rPr>
                        <a:t>：东南西北，各个区域经济情况。（经济重心南移，民族资本主义主要分布在东南沿海， 抗日战争时期民族工业内迁等都涉及经济结构中区域结构的变化） </a:t>
                      </a:r>
                      <a:endParaRPr lang="zh-CN" altLang="en-US" sz="1800" b="1" kern="1200">
                        <a:solidFill>
                          <a:schemeClr val="tx1"/>
                        </a:solidFill>
                        <a:latin typeface="微软雅黑" panose="020B0503020204020204" charset="-122"/>
                        <a:ea typeface="微软雅黑" panose="020B0503020204020204" charset="-122"/>
                        <a:cs typeface="+mn-cs"/>
                      </a:endParaRPr>
                    </a:p>
                  </a:txBody>
                  <a:tcPr vert="horz">
                    <a:solidFill>
                      <a:schemeClr val="bg1">
                        <a:lumMod val="85000"/>
                      </a:schemeClr>
                    </a:solidFill>
                  </a:tcPr>
                </a:tc>
              </a:tr>
              <a:tr h="945797">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000" b="1" kern="1200">
                          <a:solidFill>
                            <a:srgbClr val="C00000"/>
                          </a:solidFill>
                          <a:latin typeface="微软雅黑" panose="020B0503020204020204" charset="-122"/>
                          <a:ea typeface="微软雅黑" panose="020B0503020204020204" charset="-122"/>
                          <a:cs typeface="+mn-cs"/>
                          <a:sym typeface="黑体" panose="02010609060101010101" pitchFamily="49" charset="-122"/>
                        </a:rPr>
                        <a:t>工商皆本 </a:t>
                      </a:r>
                      <a:endParaRPr lang="zh-CN" altLang="en-US" sz="2000" b="1" kern="1200">
                        <a:solidFill>
                          <a:srgbClr val="C00000"/>
                        </a:solidFill>
                        <a:latin typeface="微软雅黑" panose="020B0503020204020204" charset="-122"/>
                        <a:ea typeface="微软雅黑" panose="020B0503020204020204" charset="-122"/>
                        <a:cs typeface="+mn-cs"/>
                        <a:sym typeface="黑体" panose="02010609060101010101" pitchFamily="49" charset="-122"/>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最早是明末清初的中国早期启蒙思想家</a:t>
                      </a:r>
                      <a:r>
                        <a:rPr lang="zh-CN" altLang="en-US" sz="2000" b="1">
                          <a:solidFill>
                            <a:srgbClr val="C0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黄宗羲</a:t>
                      </a:r>
                      <a:r>
                        <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在</a:t>
                      </a:r>
                      <a:r>
                        <a:rPr lang="en-US" altLang="zh-CN"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a:t>
                      </a:r>
                      <a:r>
                        <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明夷待访录</a:t>
                      </a:r>
                      <a:r>
                        <a:rPr lang="en-US" altLang="zh-CN"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a:t>
                      </a:r>
                      <a:r>
                        <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一书中提出。明清时期中国商品经济发展，出现资本主义萌芽，中国自战国提出的重农抑商思想阻碍生产力发展。他认为</a:t>
                      </a:r>
                      <a:r>
                        <a:rPr lang="zh-CN" altLang="en-US" sz="2000" b="1">
                          <a:solidFill>
                            <a:srgbClr val="C0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商是和农业一样都是本业，并非末业。希望不再压制工商业，使工商农均衡发展</a:t>
                      </a:r>
                      <a:r>
                        <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。该主张从实际出发，有利于当时经济的发展，符合时代潮流。 </a:t>
                      </a:r>
                      <a:endPar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txBody>
                  <a:tcPr vert="horz">
                    <a:solidFill>
                      <a:schemeClr val="bg1">
                        <a:lumMod val="85000"/>
                      </a:schemeClr>
                    </a:solidFill>
                  </a:tcPr>
                </a:tc>
              </a:tr>
              <a:tr h="1153442">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000" b="1" kern="1200">
                          <a:solidFill>
                            <a:srgbClr val="C00000"/>
                          </a:solidFill>
                          <a:latin typeface="微软雅黑" panose="020B0503020204020204" charset="-122"/>
                          <a:ea typeface="微软雅黑" panose="020B0503020204020204" charset="-122"/>
                          <a:cs typeface="+mn-cs"/>
                        </a:rPr>
                        <a:t>经世致用</a:t>
                      </a:r>
                      <a:endParaRPr lang="zh-CN" altLang="en-US" sz="20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2000" b="1">
                          <a:solidFill>
                            <a:schemeClr val="tx1"/>
                          </a:solidFill>
                          <a:latin typeface="微软雅黑" panose="020B0503020204020204" charset="-122"/>
                          <a:ea typeface="微软雅黑" panose="020B0503020204020204" charset="-122"/>
                          <a:cs typeface="华文新魏" panose="02010800040101010101" charset="-122"/>
                        </a:rPr>
                        <a:t>读书做学问应</a:t>
                      </a:r>
                      <a:r>
                        <a:rPr lang="zh-CN" altLang="en-US" sz="2000" b="1">
                          <a:solidFill>
                            <a:srgbClr val="C00000"/>
                          </a:solidFill>
                          <a:latin typeface="微软雅黑" panose="020B0503020204020204" charset="-122"/>
                          <a:ea typeface="微软雅黑" panose="020B0503020204020204" charset="-122"/>
                          <a:cs typeface="华文新魏" panose="02010800040101010101" charset="-122"/>
                        </a:rPr>
                        <a:t>关注社会现实</a:t>
                      </a:r>
                      <a:r>
                        <a:rPr lang="zh-CN" altLang="en-US" sz="2000" b="1">
                          <a:solidFill>
                            <a:schemeClr val="tx1"/>
                          </a:solidFill>
                          <a:latin typeface="微软雅黑" panose="020B0503020204020204" charset="-122"/>
                          <a:ea typeface="微软雅黑" panose="020B0503020204020204" charset="-122"/>
                          <a:cs typeface="华文新魏" panose="02010800040101010101" charset="-122"/>
                        </a:rPr>
                        <a:t>，解决社会现实问题，</a:t>
                      </a:r>
                      <a:r>
                        <a:rPr lang="zh-CN" altLang="en-US" sz="2000" b="1">
                          <a:solidFill>
                            <a:srgbClr val="C00000"/>
                          </a:solidFill>
                          <a:latin typeface="微软雅黑" panose="020B0503020204020204" charset="-122"/>
                          <a:ea typeface="微软雅黑" panose="020B0503020204020204" charset="-122"/>
                          <a:cs typeface="华文新魏" panose="02010800040101010101" charset="-122"/>
                        </a:rPr>
                        <a:t>学以致用</a:t>
                      </a:r>
                      <a:r>
                        <a:rPr lang="zh-CN" altLang="en-US" sz="2000" b="1">
                          <a:solidFill>
                            <a:schemeClr val="tx1"/>
                          </a:solidFill>
                          <a:latin typeface="微软雅黑" panose="020B0503020204020204" charset="-122"/>
                          <a:ea typeface="微软雅黑" panose="020B0503020204020204" charset="-122"/>
                          <a:cs typeface="华文新魏" panose="02010800040101010101" charset="-122"/>
                        </a:rPr>
                        <a:t>。经世致用由明清思想家</a:t>
                      </a:r>
                      <a:r>
                        <a:rPr lang="zh-CN" altLang="en-US" sz="2000" b="1">
                          <a:solidFill>
                            <a:srgbClr val="C00000"/>
                          </a:solidFill>
                          <a:latin typeface="微软雅黑" panose="020B0503020204020204" charset="-122"/>
                          <a:ea typeface="微软雅黑" panose="020B0503020204020204" charset="-122"/>
                          <a:cs typeface="华文新魏" panose="02010800040101010101" charset="-122"/>
                        </a:rPr>
                        <a:t>王夫之、黄宗羲、顾炎武</a:t>
                      </a:r>
                      <a:r>
                        <a:rPr lang="zh-CN" altLang="en-US" sz="2000" b="1">
                          <a:solidFill>
                            <a:schemeClr val="tx1"/>
                          </a:solidFill>
                          <a:latin typeface="微软雅黑" panose="020B0503020204020204" charset="-122"/>
                          <a:ea typeface="微软雅黑" panose="020B0503020204020204" charset="-122"/>
                          <a:cs typeface="华文新魏" panose="02010800040101010101" charset="-122"/>
                        </a:rPr>
                        <a:t>等提出。他们认为学习、征引古人的文章和行事，应以治事、救世为急务，反对当时的伪理学家不切实际的空虚之学。经世致用思想在当时形成了经世致用的新学风，主要内容包括，务当世之务，勇于任事的精神，致力创新的精神，</a:t>
                      </a:r>
                      <a:r>
                        <a:rPr lang="zh-CN" altLang="en-US" sz="2000" b="1">
                          <a:solidFill>
                            <a:srgbClr val="C00000"/>
                          </a:solidFill>
                          <a:latin typeface="微软雅黑" panose="020B0503020204020204" charset="-122"/>
                          <a:ea typeface="微软雅黑" panose="020B0503020204020204" charset="-122"/>
                          <a:cs typeface="华文新魏" panose="02010800040101010101" charset="-122"/>
                        </a:rPr>
                        <a:t>实事求是，重调查研究</a:t>
                      </a:r>
                      <a:r>
                        <a:rPr lang="zh-CN" altLang="en-US" sz="2000" b="1">
                          <a:solidFill>
                            <a:schemeClr val="tx1"/>
                          </a:solidFill>
                          <a:latin typeface="微软雅黑" panose="020B0503020204020204" charset="-122"/>
                          <a:ea typeface="微软雅黑" panose="020B0503020204020204" charset="-122"/>
                          <a:cs typeface="华文新魏" panose="02010800040101010101" charset="-122"/>
                        </a:rPr>
                        <a:t>，研究范围广大。 </a:t>
                      </a:r>
                      <a:endParaRPr lang="zh-CN" altLang="en-US" sz="2000" b="1">
                        <a:solidFill>
                          <a:schemeClr val="tx1"/>
                        </a:solidFill>
                        <a:latin typeface="微软雅黑" panose="020B0503020204020204" charset="-122"/>
                        <a:ea typeface="微软雅黑" panose="020B0503020204020204" charset="-122"/>
                        <a:cs typeface="华文新魏" panose="02010800040101010101" charset="-122"/>
                      </a:endParaRPr>
                    </a:p>
                  </a:txBody>
                  <a:tcPr vert="horz">
                    <a:solidFill>
                      <a:schemeClr val="bg1">
                        <a:lumMod val="85000"/>
                      </a:schemeClr>
                    </a:solidFill>
                  </a:tcPr>
                </a:tc>
              </a:tr>
              <a:tr h="1079147">
                <a:tc>
                  <a:txBody>
                    <a:bodyPr wrap="square"/>
                    <a:lstStyle/>
                    <a:p>
                      <a:pPr marL="0" algn="ctr" defTabSz="914400" rtl="0" eaLnBrk="1" latinLnBrk="0" hangingPunct="1"/>
                      <a:r>
                        <a:rPr lang="zh-CN" altLang="en-US" sz="2000" b="1" kern="1200">
                          <a:solidFill>
                            <a:srgbClr val="C00000"/>
                          </a:solidFill>
                          <a:latin typeface="微软雅黑" panose="020B0503020204020204" charset="-122"/>
                          <a:ea typeface="微软雅黑" panose="020B0503020204020204" charset="-122"/>
                          <a:cs typeface="+mn-cs"/>
                        </a:rPr>
                        <a:t>致良知</a:t>
                      </a:r>
                      <a:endParaRPr lang="en-US" altLang="zh-CN" sz="2000" b="1" kern="1200">
                        <a:solidFill>
                          <a:srgbClr val="C00000"/>
                        </a:solidFill>
                        <a:latin typeface="微软雅黑" panose="020B0503020204020204" charset="-122"/>
                        <a:ea typeface="微软雅黑" panose="020B0503020204020204" charset="-122"/>
                        <a:cs typeface="+mn-cs"/>
                      </a:endParaRPr>
                    </a:p>
                    <a:p>
                      <a:pPr marL="0" algn="ctr" defTabSz="914400" rtl="0" eaLnBrk="1" latinLnBrk="0" hangingPunct="1"/>
                      <a:r>
                        <a:rPr lang="en-US" altLang="zh-CN" sz="2000" b="1" kern="1200">
                          <a:solidFill>
                            <a:srgbClr val="C00000"/>
                          </a:solidFill>
                          <a:latin typeface="微软雅黑" panose="020B0503020204020204" charset="-122"/>
                          <a:ea typeface="微软雅黑" panose="020B0503020204020204" charset="-122"/>
                          <a:cs typeface="+mn-cs"/>
                        </a:rPr>
                        <a:t>&amp;</a:t>
                      </a:r>
                      <a:endParaRPr lang="en-US" altLang="zh-CN" sz="2000" b="1" kern="1200">
                        <a:solidFill>
                          <a:srgbClr val="C00000"/>
                        </a:solidFill>
                        <a:latin typeface="微软雅黑" panose="020B0503020204020204" charset="-122"/>
                        <a:ea typeface="微软雅黑" panose="020B0503020204020204" charset="-122"/>
                        <a:cs typeface="+mn-cs"/>
                      </a:endParaRPr>
                    </a:p>
                    <a:p>
                      <a:pPr marL="0" algn="ctr" defTabSz="914400" rtl="0" eaLnBrk="1" latinLnBrk="0" hangingPunct="1"/>
                      <a:r>
                        <a:rPr lang="zh-CN" altLang="en-US" sz="2000" b="1" kern="1200">
                          <a:solidFill>
                            <a:srgbClr val="C00000"/>
                          </a:solidFill>
                          <a:latin typeface="微软雅黑" panose="020B0503020204020204" charset="-122"/>
                          <a:ea typeface="微软雅黑" panose="020B0503020204020204" charset="-122"/>
                          <a:cs typeface="+mn-cs"/>
                        </a:rPr>
                        <a:t>知行合一</a:t>
                      </a:r>
                      <a:endParaRPr lang="zh-CN" altLang="en-US" sz="20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致良知：王守仁提出人生而有“圣人之心”，社会伦理道德观念其实就存在于本心之中，</a:t>
                      </a:r>
                      <a:r>
                        <a:rPr lang="zh-CN" altLang="en-US" sz="2000" b="1">
                          <a:solidFill>
                            <a:srgbClr val="C0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良知就是本心</a:t>
                      </a:r>
                      <a:r>
                        <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，就是</a:t>
                      </a:r>
                      <a:r>
                        <a:rPr lang="zh-CN" altLang="en-US" sz="2000" b="1">
                          <a:solidFill>
                            <a:srgbClr val="C0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理</a:t>
                      </a:r>
                      <a:r>
                        <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。良知往往被私欲所侵蚀，所以要努力加强道德修养，去掉人欲，恢复良知的本性，从而让理学从高高在上的台阶走到人间，愚夫愚妇也能通过“发明本心”和“致良知”得到“天理”，使理学具有了普适性，</a:t>
                      </a:r>
                      <a:r>
                        <a:rPr lang="zh-CN" altLang="en-US" sz="2000" b="1">
                          <a:solidFill>
                            <a:srgbClr val="C0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标志着重建儒家信仰的理论任务正式完成</a:t>
                      </a:r>
                      <a:r>
                        <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 </a:t>
                      </a:r>
                      <a:endPar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p>
                      <a:pPr marL="0" marR="0" lvl="0" indent="0" algn="l" defTabSz="914400" rtl="0" eaLnBrk="1" fontAlgn="auto" latinLnBrk="0" hangingPunct="1">
                        <a:lnSpc>
                          <a:spcPct val="100000"/>
                        </a:lnSpc>
                        <a:spcBef>
                          <a:spcPct val="0"/>
                        </a:spcBef>
                        <a:spcAft>
                          <a:spcPct val="0"/>
                        </a:spcAft>
                        <a:buClrTx/>
                        <a:buSzTx/>
                        <a:buFontTx/>
                        <a:buNone/>
                        <a:defRPr/>
                      </a:pPr>
                      <a:r>
                        <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知行合一 ：心学的认识论，王阳明认为知行都产生于心，要</a:t>
                      </a:r>
                      <a:r>
                        <a:rPr lang="zh-CN" altLang="en-US" sz="2000" b="1">
                          <a:solidFill>
                            <a:srgbClr val="C0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用良知支配自己的行为实践</a:t>
                      </a:r>
                      <a:r>
                        <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 </a:t>
                      </a:r>
                      <a:endPar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txBody>
                  <a:tcPr vert="horz">
                    <a:solidFill>
                      <a:schemeClr val="bg1">
                        <a:lumMod val="85000"/>
                      </a:schemeClr>
                    </a:solidFill>
                  </a:tcPr>
                </a:tc>
              </a:tr>
            </a:tbl>
          </a:graphicData>
        </a:graphic>
      </p:graphicFrame>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格 8"/>
          <p:cNvGraphicFramePr>
            <a:graphicFrameLocks noGrp="1"/>
          </p:cNvGraphicFramePr>
          <p:nvPr/>
        </p:nvGraphicFramePr>
        <p:xfrm>
          <a:off x="154203" y="88207"/>
          <a:ext cx="11883594" cy="6675120"/>
        </p:xfrm>
        <a:graphic>
          <a:graphicData uri="http://schemas.openxmlformats.org/drawingml/2006/table">
            <a:tbl>
              <a:tblPr firstRow="1" bandRow="1">
                <a:tableStyleId>{5C22544A-7EE6-4342-B048-85BDC9FD1C3A}</a:tableStyleId>
              </a:tblPr>
              <a:tblGrid>
                <a:gridCol w="1222015"/>
                <a:gridCol w="10661579"/>
              </a:tblGrid>
              <a:tr h="593437">
                <a:tc>
                  <a:txBody>
                    <a:bodyPr wrap="square"/>
                    <a:lstStyle/>
                    <a:p>
                      <a:r>
                        <a:rPr lang="zh-CN" altLang="en-US" sz="1800" b="1">
                          <a:solidFill>
                            <a:srgbClr val="C00000"/>
                          </a:solidFill>
                          <a:latin typeface="微软雅黑" panose="020B0503020204020204" charset="-122"/>
                          <a:ea typeface="微软雅黑" panose="020B0503020204020204" charset="-122"/>
                          <a:cs typeface="华文新魏" panose="02010800040101010101" charset="-122"/>
                        </a:rPr>
                        <a:t>多元一体</a:t>
                      </a:r>
                      <a:endParaRPr lang="zh-CN" altLang="en-US" sz="1800">
                        <a:solidFill>
                          <a:srgbClr val="C00000"/>
                        </a:solidFill>
                        <a:latin typeface="微软雅黑" panose="020B0503020204020204" charset="-122"/>
                        <a:ea typeface="微软雅黑" panose="020B0503020204020204" charset="-122"/>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zh-CN" sz="1800" b="1">
                          <a:solidFill>
                            <a:schemeClr val="tx1"/>
                          </a:solidFill>
                          <a:latin typeface="微软雅黑" panose="020B0503020204020204" charset="-122"/>
                          <a:ea typeface="微软雅黑" panose="020B0503020204020204" charset="-122"/>
                          <a:cs typeface="华文新魏" panose="02010800040101010101" charset="-122"/>
                        </a:rPr>
                        <a:t>所谓“</a:t>
                      </a:r>
                      <a:r>
                        <a:rPr lang="zh-CN" altLang="zh-CN" sz="1800" b="1">
                          <a:solidFill>
                            <a:srgbClr val="C00000"/>
                          </a:solidFill>
                          <a:latin typeface="微软雅黑" panose="020B0503020204020204" charset="-122"/>
                          <a:ea typeface="微软雅黑" panose="020B0503020204020204" charset="-122"/>
                          <a:cs typeface="华文新魏" panose="02010800040101010101" charset="-122"/>
                        </a:rPr>
                        <a:t>多元</a:t>
                      </a:r>
                      <a:r>
                        <a:rPr lang="zh-CN" altLang="zh-CN" sz="1800" b="1">
                          <a:solidFill>
                            <a:schemeClr val="tx1"/>
                          </a:solidFill>
                          <a:latin typeface="微软雅黑" panose="020B0503020204020204" charset="-122"/>
                          <a:ea typeface="微软雅黑" panose="020B0503020204020204" charset="-122"/>
                          <a:cs typeface="华文新魏" panose="02010800040101010101" charset="-122"/>
                        </a:rPr>
                        <a:t>”，是在中华民族内部各族不同文化和习俗</a:t>
                      </a:r>
                      <a:r>
                        <a:rPr lang="en-US" altLang="zh-CN" sz="1800" b="1">
                          <a:solidFill>
                            <a:schemeClr val="tx1"/>
                          </a:solidFill>
                          <a:latin typeface="微软雅黑" panose="020B0503020204020204" charset="-122"/>
                          <a:ea typeface="微软雅黑" panose="020B0503020204020204" charset="-122"/>
                          <a:cs typeface="华文新魏" panose="02010800040101010101" charset="-122"/>
                        </a:rPr>
                        <a:t>,</a:t>
                      </a:r>
                      <a:r>
                        <a:rPr lang="zh-CN" altLang="en-US" sz="1800" b="1">
                          <a:solidFill>
                            <a:srgbClr val="C00000"/>
                          </a:solidFill>
                          <a:latin typeface="微软雅黑" panose="020B0503020204020204" charset="-122"/>
                          <a:ea typeface="微软雅黑" panose="020B0503020204020204" charset="-122"/>
                          <a:cs typeface="华文新魏" panose="02010800040101010101" charset="-122"/>
                        </a:rPr>
                        <a:t>主要指“差异性”、“独特性”</a:t>
                      </a:r>
                      <a:r>
                        <a:rPr lang="zh-CN" altLang="en-US" sz="1800" b="1">
                          <a:solidFill>
                            <a:schemeClr val="tx1"/>
                          </a:solidFill>
                          <a:latin typeface="微软雅黑" panose="020B0503020204020204" charset="-122"/>
                          <a:ea typeface="微软雅黑" panose="020B0503020204020204" charset="-122"/>
                          <a:cs typeface="华文新魏" panose="02010800040101010101" charset="-122"/>
                        </a:rPr>
                        <a:t>，强调多且不同</a:t>
                      </a:r>
                      <a:r>
                        <a:rPr lang="zh-CN" altLang="zh-CN" sz="1800" b="1">
                          <a:solidFill>
                            <a:schemeClr val="tx1"/>
                          </a:solidFill>
                          <a:latin typeface="微软雅黑" panose="020B0503020204020204" charset="-122"/>
                          <a:ea typeface="微软雅黑" panose="020B0503020204020204" charset="-122"/>
                          <a:cs typeface="华文新魏" panose="02010800040101010101" charset="-122"/>
                        </a:rPr>
                        <a:t>；</a:t>
                      </a:r>
                      <a:r>
                        <a:rPr lang="zh-CN" altLang="en-US" sz="1800" b="1">
                          <a:solidFill>
                            <a:schemeClr val="tx1"/>
                          </a:solidFill>
                          <a:latin typeface="微软雅黑" panose="020B0503020204020204" charset="-122"/>
                          <a:ea typeface="微软雅黑" panose="020B0503020204020204" charset="-122"/>
                          <a:cs typeface="华文新魏" panose="02010800040101010101" charset="-122"/>
                        </a:rPr>
                        <a:t>“</a:t>
                      </a:r>
                      <a:r>
                        <a:rPr lang="zh-CN" altLang="zh-CN" sz="1800" b="1">
                          <a:solidFill>
                            <a:srgbClr val="C00000"/>
                          </a:solidFill>
                          <a:latin typeface="微软雅黑" panose="020B0503020204020204" charset="-122"/>
                          <a:ea typeface="微软雅黑" panose="020B0503020204020204" charset="-122"/>
                          <a:cs typeface="华文新魏" panose="02010800040101010101" charset="-122"/>
                        </a:rPr>
                        <a:t>一体</a:t>
                      </a:r>
                      <a:r>
                        <a:rPr lang="zh-CN" altLang="en-US" sz="1800" b="1">
                          <a:solidFill>
                            <a:schemeClr val="tx1"/>
                          </a:solidFill>
                          <a:latin typeface="微软雅黑" panose="020B0503020204020204" charset="-122"/>
                          <a:ea typeface="微软雅黑" panose="020B0503020204020204" charset="-122"/>
                          <a:cs typeface="华文新魏" panose="02010800040101010101" charset="-122"/>
                        </a:rPr>
                        <a:t>”</a:t>
                      </a:r>
                      <a:r>
                        <a:rPr lang="zh-CN" altLang="zh-CN" sz="1800" b="1">
                          <a:solidFill>
                            <a:schemeClr val="tx1"/>
                          </a:solidFill>
                          <a:latin typeface="微软雅黑" panose="020B0503020204020204" charset="-122"/>
                          <a:ea typeface="微软雅黑" panose="020B0503020204020204" charset="-122"/>
                          <a:cs typeface="华文新魏" panose="02010800040101010101" charset="-122"/>
                        </a:rPr>
                        <a:t>是指各民族文化互相融合，统一于中华文化中，</a:t>
                      </a:r>
                      <a:r>
                        <a:rPr lang="zh-CN" altLang="en-US" sz="1800" b="1">
                          <a:solidFill>
                            <a:srgbClr val="C00000"/>
                          </a:solidFill>
                          <a:latin typeface="微软雅黑" panose="020B0503020204020204" charset="-122"/>
                          <a:ea typeface="微软雅黑" panose="020B0503020204020204" charset="-122"/>
                          <a:cs typeface="华文新魏" panose="02010800040101010101" charset="-122"/>
                        </a:rPr>
                        <a:t>主要指“共同性”“统一性”</a:t>
                      </a:r>
                      <a:r>
                        <a:rPr lang="zh-CN" altLang="en-US" sz="1800" b="1">
                          <a:solidFill>
                            <a:schemeClr val="tx1"/>
                          </a:solidFill>
                          <a:latin typeface="微软雅黑" panose="020B0503020204020204" charset="-122"/>
                          <a:ea typeface="微软雅黑" panose="020B0503020204020204" charset="-122"/>
                          <a:cs typeface="华文新魏" panose="02010800040101010101" charset="-122"/>
                        </a:rPr>
                        <a:t>，强调相似、汇聚、交流互通</a:t>
                      </a:r>
                      <a:r>
                        <a:rPr lang="zh-CN" altLang="zh-CN" sz="1800" b="1">
                          <a:solidFill>
                            <a:schemeClr val="tx1"/>
                          </a:solidFill>
                          <a:latin typeface="微软雅黑" panose="020B0503020204020204" charset="-122"/>
                          <a:ea typeface="微软雅黑" panose="020B0503020204020204" charset="-122"/>
                          <a:cs typeface="华文新魏" panose="02010800040101010101" charset="-122"/>
                        </a:rPr>
                        <a:t>。例如：①新石器时期多种文化遗迹，彼此交流，带有对方因素。②境内各少数民族各有特色，构成了中华文化。</a:t>
                      </a:r>
                      <a:endParaRPr lang="zh-CN" altLang="en-US" sz="1800" b="1">
                        <a:solidFill>
                          <a:schemeClr val="tx1"/>
                        </a:solidFill>
                        <a:latin typeface="微软雅黑" panose="020B0503020204020204" charset="-122"/>
                        <a:ea typeface="微软雅黑" panose="020B0503020204020204" charset="-122"/>
                        <a:cs typeface="华文新魏" panose="02010800040101010101" charset="-122"/>
                      </a:endParaRPr>
                    </a:p>
                  </a:txBody>
                  <a:tcPr vert="horz">
                    <a:solidFill>
                      <a:schemeClr val="bg1">
                        <a:lumMod val="85000"/>
                      </a:schemeClr>
                    </a:solidFill>
                  </a:tcPr>
                </a:tc>
              </a:tr>
              <a:tr h="370840">
                <a:tc>
                  <a:txBody>
                    <a:bodyPr wrap="square"/>
                    <a:lstStyle/>
                    <a:p>
                      <a:r>
                        <a:rPr lang="zh-CN" altLang="en-US" sz="1800" b="1">
                          <a:solidFill>
                            <a:srgbClr val="C00000"/>
                          </a:solidFill>
                          <a:latin typeface="微软雅黑" panose="020B0503020204020204" charset="-122"/>
                          <a:ea typeface="微软雅黑" panose="020B0503020204020204" charset="-122"/>
                          <a:cs typeface="华文新魏" panose="02010800040101010101" charset="-122"/>
                        </a:rPr>
                        <a:t>贵族政治</a:t>
                      </a:r>
                      <a:endParaRPr lang="zh-CN" altLang="en-US" sz="1800">
                        <a:solidFill>
                          <a:srgbClr val="C00000"/>
                        </a:solidFill>
                        <a:latin typeface="微软雅黑" panose="020B0503020204020204" charset="-122"/>
                        <a:ea typeface="微软雅黑" panose="020B0503020204020204" charset="-122"/>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8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夏商周时期，国家政权由</a:t>
                      </a:r>
                      <a:r>
                        <a:rPr lang="zh-CN" altLang="en-US" sz="1800" b="1">
                          <a:solidFill>
                            <a:srgbClr val="C0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世袭贵族</a:t>
                      </a:r>
                      <a:r>
                        <a:rPr lang="zh-CN" altLang="en-US" sz="18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掌握，他们</a:t>
                      </a:r>
                      <a:r>
                        <a:rPr lang="zh-CN" altLang="en-US" sz="1800" b="1">
                          <a:solidFill>
                            <a:srgbClr val="C0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依靠血缘和出身</a:t>
                      </a:r>
                      <a:r>
                        <a:rPr lang="zh-CN" altLang="en-US" sz="18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，世世代代</a:t>
                      </a:r>
                      <a:r>
                        <a:rPr lang="zh-CN" altLang="en-US" sz="1800" b="1">
                          <a:solidFill>
                            <a:srgbClr val="C0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垄断国家官职</a:t>
                      </a:r>
                      <a:r>
                        <a:rPr lang="zh-CN" altLang="en-US" sz="18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，这就是历史上的世卿世禄制，这一时期政治成为</a:t>
                      </a:r>
                      <a:r>
                        <a:rPr lang="en-US" altLang="zh-CN" sz="18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a:t>
                      </a:r>
                      <a:r>
                        <a:rPr lang="zh-CN" altLang="en-US" sz="18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贵族政治</a:t>
                      </a:r>
                      <a:r>
                        <a:rPr lang="en-US" altLang="zh-CN" sz="18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a:t>
                      </a:r>
                      <a:r>
                        <a:rPr lang="zh-CN" altLang="en-US" sz="18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，从春秋战国开始，官僚政治逐渐取代了贵族政治。</a:t>
                      </a:r>
                      <a:endParaRPr lang="zh-CN" altLang="en-US" sz="18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txBody>
                  <a:tcPr vert="horz">
                    <a:solidFill>
                      <a:schemeClr val="bg1">
                        <a:lumMod val="85000"/>
                      </a:schemeClr>
                    </a:solidFill>
                  </a:tcPr>
                </a:tc>
              </a:tr>
              <a:tr h="370840">
                <a:tc>
                  <a:txBody>
                    <a:bodyPr wrap="square"/>
                    <a:lstStyle/>
                    <a:p>
                      <a:pPr algn="ctr"/>
                      <a:r>
                        <a:rPr lang="zh-CN" altLang="en-US" sz="1800" b="1">
                          <a:solidFill>
                            <a:srgbClr val="C00000"/>
                          </a:solidFill>
                          <a:latin typeface="微软雅黑" panose="020B0503020204020204" charset="-122"/>
                          <a:ea typeface="微软雅黑" panose="020B0503020204020204" charset="-122"/>
                          <a:cs typeface="华文新魏" panose="02010800040101010101" charset="-122"/>
                        </a:rPr>
                        <a:t>家国一体</a:t>
                      </a:r>
                      <a:r>
                        <a:rPr lang="en-US" altLang="zh-CN" sz="1800" b="1">
                          <a:solidFill>
                            <a:srgbClr val="C00000"/>
                          </a:solidFill>
                          <a:latin typeface="微软雅黑" panose="020B0503020204020204" charset="-122"/>
                          <a:ea typeface="微软雅黑" panose="020B0503020204020204" charset="-122"/>
                          <a:cs typeface="华文新魏" panose="02010800040101010101" charset="-122"/>
                        </a:rPr>
                        <a:t>&amp;</a:t>
                      </a:r>
                      <a:endParaRPr lang="en-US" altLang="zh-CN" sz="1800" b="1">
                        <a:solidFill>
                          <a:srgbClr val="C00000"/>
                        </a:solidFill>
                        <a:latin typeface="微软雅黑" panose="020B0503020204020204" charset="-122"/>
                        <a:ea typeface="微软雅黑" panose="020B0503020204020204" charset="-122"/>
                        <a:cs typeface="华文新魏" panose="02010800040101010101" charset="-122"/>
                      </a:endParaRPr>
                    </a:p>
                    <a:p>
                      <a:pPr algn="ctr"/>
                      <a:r>
                        <a:rPr lang="zh-CN" altLang="en-US" sz="1800" b="1">
                          <a:solidFill>
                            <a:srgbClr val="C00000"/>
                          </a:solidFill>
                          <a:latin typeface="微软雅黑" panose="020B0503020204020204" charset="-122"/>
                          <a:ea typeface="微软雅黑" panose="020B0503020204020204" charset="-122"/>
                          <a:cs typeface="华文新魏" panose="02010800040101010101" charset="-122"/>
                        </a:rPr>
                        <a:t>家国同构</a:t>
                      </a:r>
                      <a:endParaRPr lang="zh-CN" altLang="en-US" sz="1800">
                        <a:solidFill>
                          <a:srgbClr val="C00000"/>
                        </a:solidFill>
                        <a:latin typeface="微软雅黑" panose="020B0503020204020204" charset="-122"/>
                        <a:ea typeface="微软雅黑" panose="020B0503020204020204" charset="-122"/>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zh-CN" sz="1800" b="1">
                          <a:solidFill>
                            <a:srgbClr val="C00000"/>
                          </a:solidFill>
                          <a:latin typeface="微软雅黑" panose="020B0503020204020204" charset="-122"/>
                          <a:ea typeface="微软雅黑" panose="020B0503020204020204" charset="-122"/>
                          <a:cs typeface="华文新魏" panose="02010800040101010101" charset="-122"/>
                        </a:rPr>
                        <a:t>家国一体</a:t>
                      </a:r>
                      <a:r>
                        <a:rPr lang="zh-CN" altLang="zh-CN" sz="1800" b="1">
                          <a:solidFill>
                            <a:schemeClr val="tx1"/>
                          </a:solidFill>
                          <a:latin typeface="微软雅黑" panose="020B0503020204020204" charset="-122"/>
                          <a:ea typeface="微软雅黑" panose="020B0503020204020204" charset="-122"/>
                          <a:cs typeface="华文新魏" panose="02010800040101010101" charset="-122"/>
                        </a:rPr>
                        <a:t>:指一个人既是家族的族长，又是国家的掌权者，同时家族势力在国家的管理中起着举足轻重的作用，家就是国，国就是家。</a:t>
                      </a:r>
                      <a:r>
                        <a:rPr lang="zh-CN" altLang="zh-CN" sz="1800" b="1">
                          <a:solidFill>
                            <a:srgbClr val="C00000"/>
                          </a:solidFill>
                          <a:latin typeface="微软雅黑" panose="020B0503020204020204" charset="-122"/>
                          <a:ea typeface="微软雅黑" panose="020B0503020204020204" charset="-122"/>
                          <a:cs typeface="华文新魏" panose="02010800040101010101" charset="-122"/>
                        </a:rPr>
                        <a:t>家国同构</a:t>
                      </a:r>
                      <a:r>
                        <a:rPr lang="zh-CN" altLang="zh-CN" sz="1800" b="1">
                          <a:solidFill>
                            <a:schemeClr val="tx1"/>
                          </a:solidFill>
                          <a:latin typeface="微软雅黑" panose="020B0503020204020204" charset="-122"/>
                          <a:ea typeface="微软雅黑" panose="020B0503020204020204" charset="-122"/>
                          <a:cs typeface="华文新魏" panose="02010800040101010101" charset="-122"/>
                        </a:rPr>
                        <a:t>:是指家庭、家族和国家在组织结构方面的共同性。西周依礼制宗法原则建构起来的大宗、小宗结构，构成了一个井然有序的政治实体，它使族权和行政权合二为一，使家族和宗族同时享有政权和族权的双重权力。</a:t>
                      </a:r>
                      <a:endParaRPr lang="zh-CN" altLang="zh-CN" sz="1800" b="1">
                        <a:solidFill>
                          <a:schemeClr val="tx1"/>
                        </a:solidFill>
                        <a:latin typeface="微软雅黑" panose="020B0503020204020204" charset="-122"/>
                        <a:ea typeface="微软雅黑" panose="020B0503020204020204" charset="-122"/>
                        <a:cs typeface="华文新魏" panose="02010800040101010101" charset="-122"/>
                      </a:endParaRPr>
                    </a:p>
                  </a:txBody>
                  <a:tcPr vert="horz">
                    <a:solidFill>
                      <a:schemeClr val="bg1">
                        <a:lumMod val="85000"/>
                      </a:schemeClr>
                    </a:solidFill>
                  </a:tcPr>
                </a:tc>
              </a:tr>
              <a:tr h="370840">
                <a:tc>
                  <a:txBody>
                    <a:bodyPr wrap="square"/>
                    <a:lstStyle/>
                    <a:p>
                      <a:r>
                        <a:rPr lang="zh-CN" altLang="en-US" sz="1800" b="1">
                          <a:solidFill>
                            <a:srgbClr val="C00000"/>
                          </a:solidFill>
                          <a:latin typeface="微软雅黑" panose="020B0503020204020204" charset="-122"/>
                          <a:ea typeface="微软雅黑" panose="020B0503020204020204" charset="-122"/>
                          <a:cs typeface="华文新魏" panose="02010800040101010101" charset="-122"/>
                        </a:rPr>
                        <a:t>原始民主传统</a:t>
                      </a:r>
                      <a:endParaRPr lang="zh-CN" altLang="en-US" sz="1800">
                        <a:solidFill>
                          <a:srgbClr val="C00000"/>
                        </a:solidFill>
                        <a:latin typeface="微软雅黑" panose="020B0503020204020204" charset="-122"/>
                        <a:ea typeface="微软雅黑" panose="020B0503020204020204" charset="-122"/>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zh-CN" sz="1800" b="1">
                          <a:solidFill>
                            <a:schemeClr val="tx1"/>
                          </a:solidFill>
                          <a:latin typeface="微软雅黑" panose="020B0503020204020204" charset="-122"/>
                          <a:ea typeface="微软雅黑" panose="020B0503020204020204" charset="-122"/>
                          <a:cs typeface="华文新魏" panose="02010800040101010101" charset="-122"/>
                        </a:rPr>
                        <a:t>商周时期君主权力不是绝对的,其中的原始民主传统,对君主权力有制约作用;国家遇到重大问题时，</a:t>
                      </a:r>
                      <a:r>
                        <a:rPr lang="zh-CN" altLang="zh-CN" sz="1800" b="1">
                          <a:solidFill>
                            <a:srgbClr val="C00000"/>
                          </a:solidFill>
                          <a:latin typeface="微软雅黑" panose="020B0503020204020204" charset="-122"/>
                          <a:ea typeface="微软雅黑" panose="020B0503020204020204" charset="-122"/>
                          <a:cs typeface="华文新魏" panose="02010800040101010101" charset="-122"/>
                        </a:rPr>
                        <a:t>君主要征求平民“国人”的意见,国人也可以通过舆论来影响朝政</a:t>
                      </a:r>
                      <a:r>
                        <a:rPr lang="zh-CN" altLang="zh-CN" sz="1800" b="1">
                          <a:solidFill>
                            <a:schemeClr val="tx1"/>
                          </a:solidFill>
                          <a:latin typeface="微软雅黑" panose="020B0503020204020204" charset="-122"/>
                          <a:ea typeface="微软雅黑" panose="020B0503020204020204" charset="-122"/>
                          <a:cs typeface="华文新魏" panose="02010800040101010101" charset="-122"/>
                        </a:rPr>
                        <a:t>。</a:t>
                      </a:r>
                      <a:endParaRPr lang="zh-CN" altLang="en-US" sz="1800" b="1">
                        <a:solidFill>
                          <a:schemeClr val="tx1"/>
                        </a:solidFill>
                        <a:latin typeface="微软雅黑" panose="020B0503020204020204" charset="-122"/>
                        <a:ea typeface="微软雅黑" panose="020B0503020204020204" charset="-122"/>
                        <a:cs typeface="华文新魏" panose="02010800040101010101" charset="-122"/>
                      </a:endParaRPr>
                    </a:p>
                  </a:txBody>
                  <a:tcPr vert="horz">
                    <a:solidFill>
                      <a:schemeClr val="bg1">
                        <a:lumMod val="85000"/>
                      </a:schemeClr>
                    </a:solidFill>
                  </a:tcPr>
                </a:tc>
              </a:tr>
              <a:tr h="370840">
                <a:tc>
                  <a:txBody>
                    <a:bodyPr wrap="square"/>
                    <a:lstStyle/>
                    <a:p>
                      <a:pPr algn="ctr"/>
                      <a:r>
                        <a:rPr lang="zh-CN" altLang="en-US" sz="1800" b="1" kern="1200">
                          <a:solidFill>
                            <a:srgbClr val="C00000"/>
                          </a:solidFill>
                          <a:latin typeface="微软雅黑" panose="020B0503020204020204" charset="-122"/>
                          <a:ea typeface="微软雅黑" panose="020B0503020204020204" charset="-122"/>
                        </a:rPr>
                        <a:t>工商食官</a:t>
                      </a:r>
                      <a:r>
                        <a:rPr lang="zh-CN" altLang="en-US" sz="1800">
                          <a:solidFill>
                            <a:srgbClr val="C00000"/>
                          </a:solidFill>
                          <a:latin typeface="微软雅黑" panose="020B0503020204020204" charset="-122"/>
                          <a:ea typeface="微软雅黑" panose="020B0503020204020204" charset="-122"/>
                        </a:rPr>
                        <a:t> </a:t>
                      </a:r>
                      <a:endParaRPr lang="zh-CN" altLang="en-US" sz="1800">
                        <a:solidFill>
                          <a:srgbClr val="C00000"/>
                        </a:solidFill>
                        <a:latin typeface="微软雅黑" panose="020B0503020204020204" charset="-122"/>
                        <a:ea typeface="微软雅黑" panose="020B0503020204020204" charset="-122"/>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800" b="1">
                          <a:solidFill>
                            <a:srgbClr val="FF0000"/>
                          </a:solidFill>
                          <a:latin typeface="微软雅黑" panose="020B0503020204020204" charset="-122"/>
                          <a:ea typeface="微软雅黑" panose="020B0503020204020204" charset="-122"/>
                          <a:cs typeface="华文新魏" panose="02010800040101010101" charset="-122"/>
                        </a:rPr>
                        <a:t>商周</a:t>
                      </a:r>
                      <a:r>
                        <a:rPr lang="zh-CN" altLang="en-US" sz="1800" b="1">
                          <a:solidFill>
                            <a:schemeClr val="tx1"/>
                          </a:solidFill>
                          <a:latin typeface="微软雅黑" panose="020B0503020204020204" charset="-122"/>
                          <a:ea typeface="微软雅黑" panose="020B0503020204020204" charset="-122"/>
                          <a:cs typeface="华文新魏" panose="02010800040101010101" charset="-122"/>
                        </a:rPr>
                        <a:t>时期，是一种</a:t>
                      </a:r>
                      <a:r>
                        <a:rPr lang="zh-CN" altLang="en-US" sz="1800" b="1">
                          <a:solidFill>
                            <a:srgbClr val="FF0000"/>
                          </a:solidFill>
                          <a:latin typeface="微软雅黑" panose="020B0503020204020204" charset="-122"/>
                          <a:ea typeface="微软雅黑" panose="020B0503020204020204" charset="-122"/>
                          <a:cs typeface="华文新魏" panose="02010800040101010101" charset="-122"/>
                        </a:rPr>
                        <a:t>官营手工业</a:t>
                      </a:r>
                      <a:r>
                        <a:rPr lang="zh-CN" altLang="en-US" sz="1800" b="1">
                          <a:solidFill>
                            <a:schemeClr val="tx1"/>
                          </a:solidFill>
                          <a:latin typeface="微软雅黑" panose="020B0503020204020204" charset="-122"/>
                          <a:ea typeface="微软雅黑" panose="020B0503020204020204" charset="-122"/>
                          <a:cs typeface="华文新魏" panose="02010800040101010101" charset="-122"/>
                        </a:rPr>
                        <a:t>制度，手工业和商业基本上由官府控制，工商业者的生产和经营活动在官府作坊和指定的范围内进行，其产品和经营主要是为贵族统治者服务。百工和商贾为官府效力，其衣食住行由官府提供。“工商食官”在一定程度上促进了工商业的发展，但是由官府控制工商业，极大地限制了民间个体工商业的自由发展，不利于商品经济的发展和社会的进步。</a:t>
                      </a:r>
                      <a:r>
                        <a:rPr lang="zh-CN" altLang="en-US" sz="1800" b="1">
                          <a:solidFill>
                            <a:srgbClr val="FF0000"/>
                          </a:solidFill>
                          <a:latin typeface="微软雅黑" panose="020B0503020204020204" charset="-122"/>
                          <a:ea typeface="微软雅黑" panose="020B0503020204020204" charset="-122"/>
                          <a:cs typeface="华文新魏" panose="02010800040101010101" charset="-122"/>
                        </a:rPr>
                        <a:t>春秋战国时期，工商食官被打破。 </a:t>
                      </a:r>
                      <a:endParaRPr lang="zh-CN" altLang="zh-CN" sz="1800" b="1">
                        <a:solidFill>
                          <a:srgbClr val="FF0000"/>
                        </a:solidFill>
                        <a:latin typeface="微软雅黑" panose="020B0503020204020204" charset="-122"/>
                        <a:ea typeface="微软雅黑" panose="020B0503020204020204" charset="-122"/>
                        <a:cs typeface="华文新魏" panose="02010800040101010101" charset="-122"/>
                      </a:endParaRPr>
                    </a:p>
                  </a:txBody>
                  <a:tcPr vert="horz">
                    <a:solidFill>
                      <a:schemeClr val="bg1">
                        <a:lumMod val="85000"/>
                      </a:schemeClr>
                    </a:solidFill>
                  </a:tcPr>
                </a:tc>
              </a:tr>
              <a:tr h="370840">
                <a:tc>
                  <a:txBody>
                    <a:bodyPr wrap="square"/>
                    <a:lstStyle/>
                    <a:p>
                      <a:r>
                        <a:rPr lang="zh-CN" altLang="en-US" sz="1800" b="1">
                          <a:solidFill>
                            <a:srgbClr val="C00000"/>
                          </a:solidFill>
                          <a:latin typeface="微软雅黑" panose="020B0503020204020204" charset="-122"/>
                          <a:ea typeface="微软雅黑" panose="020B0503020204020204" charset="-122"/>
                          <a:cs typeface="华文新魏" panose="02010800040101010101" charset="-122"/>
                        </a:rPr>
                        <a:t>礼乐制度</a:t>
                      </a:r>
                      <a:endParaRPr lang="zh-CN" altLang="en-US" sz="1800">
                        <a:solidFill>
                          <a:srgbClr val="C00000"/>
                        </a:solidFill>
                        <a:latin typeface="微软雅黑" panose="020B0503020204020204" charset="-122"/>
                        <a:ea typeface="微软雅黑" panose="020B0503020204020204" charset="-122"/>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800" b="1">
                          <a:latin typeface="微软雅黑" panose="020B0503020204020204" charset="-122"/>
                          <a:ea typeface="微软雅黑" panose="020B0503020204020204" charset="-122"/>
                          <a:cs typeface="华文新魏" panose="02010800040101010101" charset="-122"/>
                        </a:rPr>
                        <a:t>周代文化的集中体现，相传周公制礼作乐。其</a:t>
                      </a:r>
                      <a:r>
                        <a:rPr lang="zh-CN" altLang="en-US" sz="1800" b="1">
                          <a:solidFill>
                            <a:schemeClr val="tx1"/>
                          </a:solidFill>
                          <a:latin typeface="微软雅黑" panose="020B0503020204020204" charset="-122"/>
                          <a:ea typeface="微软雅黑" panose="020B0503020204020204" charset="-122"/>
                          <a:cs typeface="华文新魏" panose="02010800040101010101" charset="-122"/>
                        </a:rPr>
                        <a:t>核心内容是一套严格贯彻</a:t>
                      </a:r>
                      <a:r>
                        <a:rPr lang="zh-CN" altLang="en-US" sz="1800" b="1">
                          <a:solidFill>
                            <a:srgbClr val="FF0000"/>
                          </a:solidFill>
                          <a:latin typeface="微软雅黑" panose="020B0503020204020204" charset="-122"/>
                          <a:ea typeface="微软雅黑" panose="020B0503020204020204" charset="-122"/>
                          <a:cs typeface="华文新魏" panose="02010800040101010101" charset="-122"/>
                        </a:rPr>
                        <a:t>宗法等级制度，</a:t>
                      </a:r>
                      <a:r>
                        <a:rPr lang="zh-CN" altLang="en-US" sz="1800" b="1">
                          <a:solidFill>
                            <a:schemeClr val="tx1"/>
                          </a:solidFill>
                          <a:latin typeface="微软雅黑" panose="020B0503020204020204" charset="-122"/>
                          <a:ea typeface="微软雅黑" panose="020B0503020204020204" charset="-122"/>
                          <a:cs typeface="华文新魏" panose="02010800040101010101" charset="-122"/>
                        </a:rPr>
                        <a:t>分别</a:t>
                      </a:r>
                      <a:r>
                        <a:rPr lang="zh-CN" altLang="en-US" sz="1800" b="1">
                          <a:solidFill>
                            <a:srgbClr val="FF0000"/>
                          </a:solidFill>
                          <a:latin typeface="微软雅黑" panose="020B0503020204020204" charset="-122"/>
                          <a:ea typeface="微软雅黑" panose="020B0503020204020204" charset="-122"/>
                          <a:cs typeface="华文新魏" panose="02010800040101010101" charset="-122"/>
                        </a:rPr>
                        <a:t>亲疏贵贱、尊卑上下</a:t>
                      </a:r>
                      <a:r>
                        <a:rPr lang="zh-CN" altLang="en-US" sz="1800" b="1">
                          <a:solidFill>
                            <a:schemeClr val="tx1"/>
                          </a:solidFill>
                          <a:latin typeface="微软雅黑" panose="020B0503020204020204" charset="-122"/>
                          <a:ea typeface="微软雅黑" panose="020B0503020204020204" charset="-122"/>
                          <a:cs typeface="华文新魏" panose="02010800040101010101" charset="-122"/>
                        </a:rPr>
                        <a:t>的礼仪体系</a:t>
                      </a:r>
                      <a:r>
                        <a:rPr lang="zh-CN" altLang="en-US" sz="1800" b="1">
                          <a:latin typeface="微软雅黑" panose="020B0503020204020204" charset="-122"/>
                          <a:ea typeface="微软雅黑" panose="020B0503020204020204" charset="-122"/>
                          <a:cs typeface="华文新魏" panose="02010800040101010101" charset="-122"/>
                        </a:rPr>
                        <a:t>，各种礼仪配有相应的乐舞，是各级贵族的政治和生活准则，其</a:t>
                      </a:r>
                      <a:r>
                        <a:rPr lang="zh-CN" altLang="en-US" sz="1800" b="1">
                          <a:solidFill>
                            <a:srgbClr val="FF0000"/>
                          </a:solidFill>
                          <a:latin typeface="微软雅黑" panose="020B0503020204020204" charset="-122"/>
                          <a:ea typeface="微软雅黑" panose="020B0503020204020204" charset="-122"/>
                          <a:cs typeface="华文新魏" panose="02010800040101010101" charset="-122"/>
                        </a:rPr>
                        <a:t>目的在于维护等级秩序，</a:t>
                      </a:r>
                      <a:r>
                        <a:rPr lang="zh-CN" altLang="en-US" sz="1800" b="1">
                          <a:solidFill>
                            <a:schemeClr val="tx1"/>
                          </a:solidFill>
                          <a:latin typeface="微软雅黑" panose="020B0503020204020204" charset="-122"/>
                          <a:ea typeface="微软雅黑" panose="020B0503020204020204" charset="-122"/>
                          <a:cs typeface="华文新魏" panose="02010800040101010101" charset="-122"/>
                        </a:rPr>
                        <a:t>解决</a:t>
                      </a:r>
                      <a:r>
                        <a:rPr lang="zh-CN" altLang="en-US" sz="1800" b="1">
                          <a:solidFill>
                            <a:srgbClr val="FF0000"/>
                          </a:solidFill>
                          <a:latin typeface="微软雅黑" panose="020B0503020204020204" charset="-122"/>
                          <a:ea typeface="微软雅黑" panose="020B0503020204020204" charset="-122"/>
                          <a:cs typeface="华文新魏" panose="02010800040101010101" charset="-122"/>
                        </a:rPr>
                        <a:t>权力认同</a:t>
                      </a:r>
                      <a:r>
                        <a:rPr lang="zh-CN" altLang="en-US" sz="1800" b="1">
                          <a:solidFill>
                            <a:schemeClr val="tx1"/>
                          </a:solidFill>
                          <a:latin typeface="微软雅黑" panose="020B0503020204020204" charset="-122"/>
                          <a:ea typeface="微软雅黑" panose="020B0503020204020204" charset="-122"/>
                          <a:cs typeface="华文新魏" panose="02010800040101010101" charset="-122"/>
                        </a:rPr>
                        <a:t>问题。</a:t>
                      </a:r>
                      <a:endParaRPr lang="zh-CN" altLang="en-US" sz="1800" b="1">
                        <a:solidFill>
                          <a:schemeClr val="tx1"/>
                        </a:solidFill>
                        <a:latin typeface="微软雅黑" panose="020B0503020204020204" charset="-122"/>
                        <a:ea typeface="微软雅黑" panose="020B0503020204020204" charset="-122"/>
                        <a:cs typeface="华文新魏" panose="02010800040101010101" charset="-122"/>
                      </a:endParaRPr>
                    </a:p>
                  </a:txBody>
                  <a:tcPr vert="horz">
                    <a:solidFill>
                      <a:schemeClr val="bg1">
                        <a:lumMod val="85000"/>
                      </a:schemeClr>
                    </a:solidFill>
                  </a:tcPr>
                </a:tc>
              </a:tr>
              <a:tr h="370840">
                <a:tc>
                  <a:txBody>
                    <a:bodyPr wrap="square"/>
                    <a:lstStyle/>
                    <a:p>
                      <a:r>
                        <a:rPr lang="zh-CN" altLang="en-US" sz="1800" b="1">
                          <a:solidFill>
                            <a:srgbClr val="C00000"/>
                          </a:solidFill>
                          <a:latin typeface="微软雅黑" panose="020B0503020204020204" charset="-122"/>
                          <a:ea typeface="微软雅黑" panose="020B0503020204020204" charset="-122"/>
                          <a:cs typeface="华文新魏" panose="02010800040101010101" charset="-122"/>
                        </a:rPr>
                        <a:t>敬天保民</a:t>
                      </a:r>
                      <a:endParaRPr lang="zh-CN" altLang="en-US" sz="1800">
                        <a:solidFill>
                          <a:srgbClr val="C00000"/>
                        </a:solidFill>
                        <a:latin typeface="微软雅黑" panose="020B0503020204020204" charset="-122"/>
                        <a:ea typeface="微软雅黑" panose="020B0503020204020204" charset="-122"/>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800" b="1">
                          <a:solidFill>
                            <a:srgbClr val="C00000"/>
                          </a:solidFill>
                          <a:latin typeface="微软雅黑" panose="020B0503020204020204" charset="-122"/>
                          <a:ea typeface="微软雅黑" panose="020B0503020204020204" charset="-122"/>
                          <a:cs typeface="华文新魏" panose="02010800040101010101" charset="-122"/>
                        </a:rPr>
                        <a:t>统治者</a:t>
                      </a:r>
                      <a:r>
                        <a:rPr lang="zh-CN" altLang="en-US" sz="1800" b="1">
                          <a:solidFill>
                            <a:schemeClr val="tx1"/>
                          </a:solidFill>
                          <a:latin typeface="微软雅黑" panose="020B0503020204020204" charset="-122"/>
                          <a:ea typeface="微软雅黑" panose="020B0503020204020204" charset="-122"/>
                          <a:cs typeface="华文新魏" panose="02010800040101010101" charset="-122"/>
                        </a:rPr>
                        <a:t>应该尊崇天帝与祖宗的教诲，</a:t>
                      </a:r>
                      <a:r>
                        <a:rPr lang="zh-CN" altLang="en-US" sz="1800" b="1">
                          <a:solidFill>
                            <a:srgbClr val="C00000"/>
                          </a:solidFill>
                          <a:latin typeface="微软雅黑" panose="020B0503020204020204" charset="-122"/>
                          <a:ea typeface="微软雅黑" panose="020B0503020204020204" charset="-122"/>
                          <a:cs typeface="华文新魏" panose="02010800040101010101" charset="-122"/>
                        </a:rPr>
                        <a:t>爱护天下的百姓</a:t>
                      </a:r>
                      <a:r>
                        <a:rPr lang="zh-CN" altLang="en-US" sz="1800" b="1">
                          <a:solidFill>
                            <a:schemeClr val="tx1"/>
                          </a:solidFill>
                          <a:latin typeface="微软雅黑" panose="020B0503020204020204" charset="-122"/>
                          <a:ea typeface="微软雅黑" panose="020B0503020204020204" charset="-122"/>
                          <a:cs typeface="华文新魏" panose="02010800040101010101" charset="-122"/>
                        </a:rPr>
                        <a:t>，做有德有道之君。是商周之际特定的历史产物，是</a:t>
                      </a:r>
                      <a:r>
                        <a:rPr lang="zh-CN" altLang="en-US" sz="1800" b="1">
                          <a:solidFill>
                            <a:srgbClr val="FF0000"/>
                          </a:solidFill>
                          <a:latin typeface="微软雅黑" panose="020B0503020204020204" charset="-122"/>
                          <a:ea typeface="微软雅黑" panose="020B0503020204020204" charset="-122"/>
                          <a:cs typeface="华文新魏" panose="02010800040101010101" charset="-122"/>
                        </a:rPr>
                        <a:t>西周</a:t>
                      </a:r>
                      <a:r>
                        <a:rPr lang="zh-CN" altLang="en-US" sz="1800" b="1">
                          <a:solidFill>
                            <a:schemeClr val="tx1"/>
                          </a:solidFill>
                          <a:latin typeface="微软雅黑" panose="020B0503020204020204" charset="-122"/>
                          <a:ea typeface="微软雅黑" panose="020B0503020204020204" charset="-122"/>
                          <a:cs typeface="华文新魏" panose="02010800040101010101" charset="-122"/>
                        </a:rPr>
                        <a:t>初期统治的治国方针。</a:t>
                      </a:r>
                      <a:endParaRPr lang="zh-CN" altLang="en-US" sz="1800" b="1">
                        <a:solidFill>
                          <a:schemeClr val="tx1"/>
                        </a:solidFill>
                        <a:latin typeface="微软雅黑" panose="020B0503020204020204" charset="-122"/>
                        <a:ea typeface="微软雅黑" panose="020B0503020204020204" charset="-122"/>
                        <a:cs typeface="华文新魏" panose="02010800040101010101" charset="-122"/>
                      </a:endParaRPr>
                    </a:p>
                  </a:txBody>
                  <a:tcPr vert="horz">
                    <a:solidFill>
                      <a:schemeClr val="bg1">
                        <a:lumMod val="85000"/>
                      </a:schemeClr>
                    </a:solidFill>
                  </a:tcPr>
                </a:tc>
              </a:tr>
            </a:tbl>
          </a:graphicData>
        </a:graphic>
      </p:graphicFrame>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custDataLst>
              <p:tags r:id="rId1"/>
            </p:custDataLst>
          </p:nvPr>
        </p:nvSpPr>
        <p:spPr>
          <a:xfrm>
            <a:off x="0" y="0"/>
            <a:ext cx="12192000" cy="512897"/>
          </a:xfrm>
          <a:prstGeom prst="rect">
            <a:avLst/>
          </a:prstGeom>
          <a:solidFill>
            <a:srgbClr val="EC5F74">
              <a:lumMod val="60000"/>
              <a:lumOff val="40000"/>
            </a:srgbClr>
          </a:solidFill>
        </p:spPr>
        <p:txBody>
          <a:bodyPr wrap="square" rtlCol="0">
            <a:spAutoFit/>
          </a:bodyPr>
          <a:lstStyle/>
          <a:p>
            <a:pPr marL="0" marR="0" lvl="0" indent="0" algn="ctr" defTabSz="1219200" eaLnBrk="1" fontAlgn="auto" latinLnBrk="1" hangingPunct="1">
              <a:lnSpc>
                <a:spcPct val="100000"/>
              </a:lnSpc>
              <a:spcBef>
                <a:spcPct val="0"/>
              </a:spcBef>
              <a:spcAft>
                <a:spcPct val="0"/>
              </a:spcAft>
              <a:buClrTx/>
              <a:buSzTx/>
              <a:buFontTx/>
              <a:buNone/>
              <a:defRPr/>
            </a:pPr>
            <a:r>
              <a:rPr kumimoji="0" lang="zh-CN" altLang="en-US"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八、晚清</a:t>
            </a:r>
            <a:r>
              <a:rPr kumimoji="0" lang="en-US" altLang="zh-CN"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(1840——1912</a:t>
            </a:r>
            <a:r>
              <a:rPr kumimoji="0" lang="zh-CN" altLang="en-US"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年</a:t>
            </a:r>
            <a:r>
              <a:rPr kumimoji="0" lang="en-US" altLang="zh-CN"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a:t>
            </a:r>
            <a:endParaRPr kumimoji="0" lang="zh-CN" altLang="en-US"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endParaRPr>
          </a:p>
        </p:txBody>
      </p:sp>
      <p:graphicFrame>
        <p:nvGraphicFramePr>
          <p:cNvPr id="7" name="表格 6"/>
          <p:cNvGraphicFramePr>
            <a:graphicFrameLocks noGrp="1"/>
          </p:cNvGraphicFramePr>
          <p:nvPr>
            <p:custDataLst>
              <p:tags r:id="rId2"/>
            </p:custDataLst>
          </p:nvPr>
        </p:nvGraphicFramePr>
        <p:xfrm>
          <a:off x="162358" y="636500"/>
          <a:ext cx="11867284" cy="6065520"/>
        </p:xfrm>
        <a:graphic>
          <a:graphicData uri="http://schemas.openxmlformats.org/drawingml/2006/table">
            <a:tbl>
              <a:tblPr firstRow="1" bandRow="1">
                <a:tableStyleId>{5C22544A-7EE6-4342-B048-85BDC9FD1C3A}</a:tableStyleId>
              </a:tblPr>
              <a:tblGrid>
                <a:gridCol w="944455"/>
                <a:gridCol w="807712"/>
                <a:gridCol w="10115117"/>
              </a:tblGrid>
              <a:tr h="640922">
                <a:tc>
                  <a:txBody>
                    <a:bodyPr wrap="square"/>
                    <a:lstStyle/>
                    <a:p>
                      <a:pPr algn="ctr" fontAlgn="auto">
                        <a:lnSpc>
                          <a:spcPct val="100000"/>
                        </a:lnSpc>
                        <a:buNone/>
                      </a:pPr>
                      <a:r>
                        <a:rPr lang="zh-CN" altLang="en-US" sz="2800" b="1">
                          <a:solidFill>
                            <a:srgbClr val="C00000"/>
                          </a:solidFill>
                          <a:latin typeface="微软雅黑" panose="020B0503020204020204" charset="-122"/>
                          <a:ea typeface="微软雅黑" panose="020B0503020204020204" charset="-122"/>
                          <a:cs typeface="柳公权楷书" panose="02010600010101010101" charset="-122"/>
                        </a:rPr>
                        <a:t>总体特征</a:t>
                      </a:r>
                      <a:endParaRPr lang="zh-CN" altLang="en-US" sz="2800" b="1">
                        <a:solidFill>
                          <a:srgbClr val="C00000"/>
                        </a:solidFill>
                        <a:latin typeface="微软雅黑" panose="020B0503020204020204" charset="-122"/>
                        <a:ea typeface="微软雅黑" panose="020B0503020204020204" charset="-122"/>
                        <a:cs typeface="柳公权楷书" panose="02010600010101010101"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2">
                  <a:txBody>
                    <a:bodyPr wrap="square"/>
                    <a:lstStyle/>
                    <a:p>
                      <a:pPr algn="l">
                        <a:lnSpc>
                          <a:spcPct val="100000"/>
                        </a:lnSpc>
                        <a:spcAft>
                          <a:spcPts val="600"/>
                        </a:spcAft>
                      </a:pPr>
                      <a:r>
                        <a:rPr lang="zh-CN" altLang="en-US" sz="2800" b="1">
                          <a:solidFill>
                            <a:srgbClr val="000000"/>
                          </a:solidFill>
                          <a:latin typeface="微软雅黑" panose="020B0503020204020204" charset="-122"/>
                          <a:ea typeface="微软雅黑" panose="020B0503020204020204" charset="-122"/>
                          <a:cs typeface="方正粗黑宋简繁" panose="02000000000000000000" charset="-122"/>
                          <a:sym typeface="+mn-ea"/>
                        </a:rPr>
                        <a:t>晚清时期是中国</a:t>
                      </a:r>
                      <a:r>
                        <a:rPr lang="zh-CN" altLang="en-US" sz="2800" b="1">
                          <a:solidFill>
                            <a:srgbClr val="FF0000"/>
                          </a:solidFill>
                          <a:latin typeface="微软雅黑" panose="020B0503020204020204" charset="-122"/>
                          <a:ea typeface="微软雅黑" panose="020B0503020204020204" charset="-122"/>
                          <a:cs typeface="方正粗黑宋简繁" panose="02000000000000000000" charset="-122"/>
                          <a:sym typeface="+mn-ea"/>
                        </a:rPr>
                        <a:t>逐步沦为半殖民地半封建社会</a:t>
                      </a:r>
                      <a:r>
                        <a:rPr lang="zh-CN" altLang="en-US" sz="2800" b="1">
                          <a:solidFill>
                            <a:srgbClr val="000000"/>
                          </a:solidFill>
                          <a:latin typeface="微软雅黑" panose="020B0503020204020204" charset="-122"/>
                          <a:ea typeface="微软雅黑" panose="020B0503020204020204" charset="-122"/>
                          <a:cs typeface="方正粗黑宋简繁" panose="02000000000000000000" charset="-122"/>
                          <a:sym typeface="+mn-ea"/>
                        </a:rPr>
                        <a:t>，中国人民进行</a:t>
                      </a:r>
                      <a:r>
                        <a:rPr lang="zh-CN" altLang="en-US" sz="2800" b="1">
                          <a:solidFill>
                            <a:srgbClr val="FF0000"/>
                          </a:solidFill>
                          <a:latin typeface="微软雅黑" panose="020B0503020204020204" charset="-122"/>
                          <a:ea typeface="微软雅黑" panose="020B0503020204020204" charset="-122"/>
                          <a:cs typeface="方正粗黑宋简繁" panose="02000000000000000000" charset="-122"/>
                          <a:sym typeface="+mn-ea"/>
                        </a:rPr>
                        <a:t>抗争和探索</a:t>
                      </a:r>
                      <a:r>
                        <a:rPr lang="zh-CN" altLang="en-US" sz="2800" b="1">
                          <a:solidFill>
                            <a:srgbClr val="000000"/>
                          </a:solidFill>
                          <a:latin typeface="微软雅黑" panose="020B0503020204020204" charset="-122"/>
                          <a:ea typeface="微软雅黑" panose="020B0503020204020204" charset="-122"/>
                          <a:cs typeface="方正粗黑宋简繁" panose="02000000000000000000" charset="-122"/>
                          <a:sym typeface="+mn-ea"/>
                        </a:rPr>
                        <a:t>救国之路的时期，中国社会在屈辱中开始</a:t>
                      </a:r>
                      <a:r>
                        <a:rPr lang="zh-CN" altLang="en-US" sz="2800" b="1">
                          <a:solidFill>
                            <a:srgbClr val="FF0000"/>
                          </a:solidFill>
                          <a:latin typeface="微软雅黑" panose="020B0503020204020204" charset="-122"/>
                          <a:ea typeface="微软雅黑" panose="020B0503020204020204" charset="-122"/>
                          <a:cs typeface="方正粗黑宋简繁" panose="02000000000000000000" charset="-122"/>
                          <a:sym typeface="+mn-ea"/>
                        </a:rPr>
                        <a:t>向近代化转型</a:t>
                      </a:r>
                      <a:r>
                        <a:rPr lang="zh-CN" altLang="en-US" sz="2800" b="1">
                          <a:solidFill>
                            <a:srgbClr val="000000"/>
                          </a:solidFill>
                          <a:latin typeface="微软雅黑" panose="020B0503020204020204" charset="-122"/>
                          <a:ea typeface="微软雅黑" panose="020B0503020204020204" charset="-122"/>
                          <a:cs typeface="方正粗黑宋简繁" panose="02000000000000000000" charset="-122"/>
                          <a:sym typeface="+mn-ea"/>
                        </a:rPr>
                        <a:t>。</a:t>
                      </a:r>
                      <a:endParaRPr lang="zh-CN" altLang="en-US" sz="2800" b="1">
                        <a:solidFill>
                          <a:srgbClr val="000000"/>
                        </a:solidFill>
                        <a:latin typeface="微软雅黑" panose="020B0503020204020204" charset="-122"/>
                        <a:ea typeface="微软雅黑" panose="020B0503020204020204" charset="-122"/>
                        <a:cs typeface="方正粗黑宋简繁" panose="02000000000000000000" charset="-122"/>
                        <a:sym typeface="+mn-ea"/>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cPr anchor="ctr">
                    <a:lnL w="9525">
                      <a:solidFill>
                        <a:srgbClr val="B28E4E"/>
                      </a:solidFill>
                      <a:prstDash val="dash"/>
                    </a:lnL>
                    <a:lnR w="9525">
                      <a:solidFill>
                        <a:srgbClr val="B28E4E"/>
                      </a:solidFill>
                      <a:prstDash val="dash"/>
                    </a:lnR>
                    <a:lnT w="9525">
                      <a:solidFill>
                        <a:srgbClr val="B28E4E"/>
                      </a:solidFill>
                      <a:prstDash val="dash"/>
                    </a:lnT>
                    <a:lnB w="9525">
                      <a:solidFill>
                        <a:srgbClr val="B28E4E"/>
                      </a:solidFill>
                      <a:prstDash val="dash"/>
                    </a:lnB>
                    <a:solidFill>
                      <a:srgbClr val="FFFFFF"/>
                    </a:solidFill>
                  </a:tcPr>
                </a:tc>
              </a:tr>
              <a:tr h="1354339">
                <a:tc rowSpan="3">
                  <a:txBody>
                    <a:bodyPr wrap="square"/>
                    <a:lstStyle/>
                    <a:p>
                      <a:pPr algn="ctr" fontAlgn="auto">
                        <a:lnSpc>
                          <a:spcPct val="100000"/>
                        </a:lnSpc>
                        <a:buClrTx/>
                        <a:buSzTx/>
                        <a:buFontTx/>
                        <a:buNone/>
                      </a:pPr>
                      <a:r>
                        <a:rPr lang="zh-CN" altLang="en-US" sz="2800" b="1">
                          <a:solidFill>
                            <a:srgbClr val="070707"/>
                          </a:solidFill>
                          <a:latin typeface="微软雅黑" panose="020B0503020204020204" charset="-122"/>
                          <a:ea typeface="微软雅黑" panose="020B0503020204020204" charset="-122"/>
                          <a:cs typeface="柳公权楷书" panose="02010600010101010101" charset="-122"/>
                        </a:rPr>
                        <a:t>具体表现</a:t>
                      </a:r>
                      <a:endParaRPr lang="zh-CN" altLang="en-US" sz="2800" b="1">
                        <a:solidFill>
                          <a:srgbClr val="070707"/>
                        </a:solidFill>
                        <a:latin typeface="微软雅黑" panose="020B0503020204020204" charset="-122"/>
                        <a:ea typeface="微软雅黑" panose="020B0503020204020204" charset="-122"/>
                        <a:cs typeface="柳公权楷书" panose="02010600010101010101"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fontAlgn="auto">
                        <a:lnSpc>
                          <a:spcPct val="100000"/>
                        </a:lnSpc>
                        <a:buNone/>
                      </a:pPr>
                      <a:r>
                        <a:rPr lang="zh-CN" altLang="en-US" sz="2800" b="1">
                          <a:solidFill>
                            <a:srgbClr val="C00000"/>
                          </a:solidFill>
                          <a:latin typeface="微软雅黑" panose="020B0503020204020204" charset="-122"/>
                          <a:ea typeface="微软雅黑" panose="020B0503020204020204" charset="-122"/>
                        </a:rPr>
                        <a:t>政治</a:t>
                      </a:r>
                      <a:endParaRPr lang="zh-CN" altLang="en-US" sz="2800" b="1">
                        <a:solidFill>
                          <a:srgbClr val="C00000"/>
                        </a:solidFill>
                        <a:latin typeface="微软雅黑" panose="020B0503020204020204" charset="-122"/>
                        <a:ea typeface="微软雅黑" panose="020B0503020204020204" charset="-122"/>
                        <a:cs typeface="柳公权楷书" panose="02010600010101010101"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a:lnSpc>
                          <a:spcPct val="100000"/>
                        </a:lnSpc>
                      </a:pPr>
                      <a:r>
                        <a:rPr lang="zh-CN" altLang="en-US" sz="2400" b="1">
                          <a:solidFill>
                            <a:srgbClr val="FF0000"/>
                          </a:solidFill>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列强侵略</a:t>
                      </a:r>
                      <a:r>
                        <a:rPr lang="zh-CN" altLang="en-US" sz="2400" b="1">
                          <a:solidFill>
                            <a:schemeClr val="tx1"/>
                          </a:solidFill>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不断加深,中国逐渐沦为</a:t>
                      </a:r>
                      <a:r>
                        <a:rPr lang="zh-CN" altLang="en-US" sz="2400" b="1">
                          <a:solidFill>
                            <a:srgbClr val="FF0000"/>
                          </a:solidFill>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半殖民地半封建社会</a:t>
                      </a:r>
                      <a:r>
                        <a:rPr lang="zh-CN" altLang="en-US" sz="2400" b="1">
                          <a:solidFill>
                            <a:schemeClr val="tx1"/>
                          </a:solidFill>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；中国人民积极抗争并开展政治上的改良运动;</a:t>
                      </a:r>
                      <a:r>
                        <a:rPr lang="zh-CN" altLang="en-US" sz="2400" b="1">
                          <a:solidFill>
                            <a:srgbClr val="FF0000"/>
                          </a:solidFill>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传统封建体制</a:t>
                      </a:r>
                      <a:r>
                        <a:rPr lang="zh-CN" altLang="en-US" sz="2400" b="1">
                          <a:solidFill>
                            <a:schemeClr val="tx1"/>
                          </a:solidFill>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逐渐崩溃,中央逐渐式微,地方逐步崛起，政治向近代化转型;清政府由闭关锁国到被迫开放,</a:t>
                      </a:r>
                      <a:r>
                        <a:rPr lang="zh-CN" altLang="en-US" sz="2400" b="1">
                          <a:solidFill>
                            <a:srgbClr val="FF0000"/>
                          </a:solidFill>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宗藩体制</a:t>
                      </a:r>
                      <a:r>
                        <a:rPr lang="zh-CN" altLang="en-US" sz="2400" b="1">
                          <a:solidFill>
                            <a:schemeClr val="tx1"/>
                          </a:solidFill>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走向近代条约外交;</a:t>
                      </a:r>
                      <a:endParaRPr lang="zh-CN" altLang="en-US" sz="2400" b="1">
                        <a:solidFill>
                          <a:schemeClr val="tx1"/>
                        </a:solidFill>
                        <a:highlight>
                          <a:srgbClr val="000000">
                            <a:alpha val="0"/>
                          </a:srgbClr>
                        </a:highlight>
                        <a:latin typeface="微软雅黑" panose="020B0503020204020204" charset="-122"/>
                        <a:ea typeface="微软雅黑" panose="020B0503020204020204" charset="-122"/>
                        <a:cs typeface="微软雅黑" panose="020B0503020204020204"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1034550">
                <a:tc vMerge="1">
                  <a:tcPr anchor="ctr">
                    <a:lnL w="9525">
                      <a:solidFill>
                        <a:srgbClr val="B28E4E"/>
                      </a:solidFill>
                      <a:prstDash val="dash"/>
                    </a:lnL>
                    <a:lnR w="9525">
                      <a:solidFill>
                        <a:srgbClr val="B28E4E"/>
                      </a:solidFill>
                      <a:prstDash val="dash"/>
                    </a:lnR>
                    <a:lnT w="9525">
                      <a:solidFill>
                        <a:srgbClr val="B28E4E"/>
                      </a:solidFill>
                      <a:prstDash val="dash"/>
                    </a:lnT>
                    <a:lnB w="9525">
                      <a:solidFill>
                        <a:srgbClr val="B28E4E"/>
                      </a:solidFill>
                      <a:prstDash val="dash"/>
                    </a:lnB>
                    <a:solidFill>
                      <a:srgbClr val="FFFFFF"/>
                    </a:solidFill>
                  </a:tcPr>
                </a:tc>
                <a:tc>
                  <a:txBody>
                    <a:bodyPr wrap="square"/>
                    <a:lstStyle/>
                    <a:p>
                      <a:pPr fontAlgn="auto">
                        <a:lnSpc>
                          <a:spcPct val="100000"/>
                        </a:lnSpc>
                        <a:buNone/>
                      </a:pPr>
                      <a:r>
                        <a:rPr lang="zh-CN" altLang="en-US" sz="2800" b="1">
                          <a:solidFill>
                            <a:srgbClr val="C00000"/>
                          </a:solidFill>
                          <a:latin typeface="微软雅黑" panose="020B0503020204020204" charset="-122"/>
                          <a:ea typeface="微软雅黑" panose="020B0503020204020204" charset="-122"/>
                        </a:rPr>
                        <a:t>经济</a:t>
                      </a:r>
                      <a:endParaRPr lang="zh-CN" altLang="en-US" sz="2800" b="1">
                        <a:solidFill>
                          <a:srgbClr val="C00000"/>
                        </a:solidFill>
                        <a:latin typeface="微软雅黑" panose="020B0503020204020204" charset="-122"/>
                        <a:ea typeface="微软雅黑" panose="020B0503020204020204"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a:lnSpc>
                          <a:spcPct val="100000"/>
                        </a:lnSpc>
                      </a:pPr>
                      <a:r>
                        <a:rPr lang="zh-CN" altLang="en-US" sz="2400" b="1">
                          <a:solidFill>
                            <a:schemeClr val="tx1"/>
                          </a:solidFill>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自然经济开始</a:t>
                      </a:r>
                      <a:r>
                        <a:rPr lang="zh-CN" altLang="en-US" sz="2400" b="1">
                          <a:solidFill>
                            <a:srgbClr val="FF0000"/>
                          </a:solidFill>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解体</a:t>
                      </a:r>
                      <a:r>
                        <a:rPr lang="zh-CN" altLang="en-US" sz="2400" b="1">
                          <a:solidFill>
                            <a:schemeClr val="tx1"/>
                          </a:solidFill>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,中国的</a:t>
                      </a:r>
                      <a:r>
                        <a:rPr lang="zh-CN" altLang="en-US" sz="2400" b="1">
                          <a:solidFill>
                            <a:srgbClr val="FF0000"/>
                          </a:solidFill>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传统经济结构</a:t>
                      </a:r>
                      <a:r>
                        <a:rPr lang="zh-CN" altLang="en-US" sz="2400" b="1">
                          <a:solidFill>
                            <a:schemeClr val="tx1"/>
                          </a:solidFill>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发生变化;</a:t>
                      </a:r>
                      <a:endParaRPr lang="zh-CN" altLang="en-US" sz="2400" b="1">
                        <a:solidFill>
                          <a:schemeClr val="tx1"/>
                        </a:solidFill>
                        <a:highlight>
                          <a:srgbClr val="000000">
                            <a:alpha val="0"/>
                          </a:srgbClr>
                        </a:highlight>
                        <a:latin typeface="微软雅黑" panose="020B0503020204020204" charset="-122"/>
                        <a:ea typeface="微软雅黑" panose="020B0503020204020204" charset="-122"/>
                        <a:cs typeface="微软雅黑" panose="020B0503020204020204" charset="-122"/>
                      </a:endParaRPr>
                    </a:p>
                    <a:p>
                      <a:pPr marL="0" marR="0" lvl="0" indent="0" algn="l" defTabSz="892175" rtl="0" eaLnBrk="1" fontAlgn="auto" latinLnBrk="0" hangingPunct="1">
                        <a:lnSpc>
                          <a:spcPct val="100000"/>
                        </a:lnSpc>
                        <a:spcBef>
                          <a:spcPct val="0"/>
                        </a:spcBef>
                        <a:spcAft>
                          <a:spcPct val="0"/>
                        </a:spcAft>
                        <a:buClrTx/>
                        <a:buSzTx/>
                        <a:buFontTx/>
                        <a:buNone/>
                        <a:defRPr/>
                      </a:pPr>
                      <a:r>
                        <a:rPr lang="zh-CN" altLang="en-US" sz="2400" b="1">
                          <a:solidFill>
                            <a:schemeClr val="tx1"/>
                          </a:solidFill>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中国卷入资本主义</a:t>
                      </a:r>
                      <a:r>
                        <a:rPr lang="zh-CN" altLang="en-US" sz="2400" b="1">
                          <a:solidFill>
                            <a:srgbClr val="FF0000"/>
                          </a:solidFill>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世界市场</a:t>
                      </a:r>
                      <a:r>
                        <a:rPr lang="zh-CN" altLang="en-US" sz="2400" b="1">
                          <a:solidFill>
                            <a:schemeClr val="tx1"/>
                          </a:solidFill>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a:t>
                      </a:r>
                      <a:r>
                        <a:rPr lang="zh-CN" altLang="en-US" sz="2800" b="1">
                          <a:highlight>
                            <a:srgbClr val="000000">
                              <a:alpha val="0"/>
                            </a:srgbClr>
                          </a:highlight>
                          <a:latin typeface="微软雅黑" panose="020B0503020204020204" charset="-122"/>
                          <a:ea typeface="微软雅黑" panose="020B0503020204020204" charset="-122"/>
                          <a:cs typeface="微软雅黑" panose="020B0503020204020204" charset="-122"/>
                        </a:rPr>
                        <a:t>列强侵略方式从</a:t>
                      </a:r>
                      <a:r>
                        <a:rPr lang="zh-CN" altLang="en-US" sz="2800" b="1">
                          <a:solidFill>
                            <a:srgbClr val="FF0000"/>
                          </a:solidFill>
                          <a:highlight>
                            <a:srgbClr val="000000">
                              <a:alpha val="0"/>
                            </a:srgbClr>
                          </a:highlight>
                          <a:latin typeface="微软雅黑" panose="020B0503020204020204" charset="-122"/>
                          <a:ea typeface="微软雅黑" panose="020B0503020204020204" charset="-122"/>
                          <a:cs typeface="微软雅黑" panose="020B0503020204020204" charset="-122"/>
                        </a:rPr>
                        <a:t>商品输出</a:t>
                      </a:r>
                      <a:r>
                        <a:rPr lang="zh-CN" altLang="en-US" sz="2800" b="1">
                          <a:highlight>
                            <a:srgbClr val="000000">
                              <a:alpha val="0"/>
                            </a:srgbClr>
                          </a:highlight>
                          <a:latin typeface="微软雅黑" panose="020B0503020204020204" charset="-122"/>
                          <a:ea typeface="微软雅黑" panose="020B0503020204020204" charset="-122"/>
                          <a:cs typeface="微软雅黑" panose="020B0503020204020204" charset="-122"/>
                        </a:rPr>
                        <a:t>为主到</a:t>
                      </a:r>
                      <a:r>
                        <a:rPr lang="zh-CN" altLang="en-US" sz="2800" b="1">
                          <a:solidFill>
                            <a:srgbClr val="FF0000"/>
                          </a:solidFill>
                          <a:highlight>
                            <a:srgbClr val="000000">
                              <a:alpha val="0"/>
                            </a:srgbClr>
                          </a:highlight>
                          <a:latin typeface="微软雅黑" panose="020B0503020204020204" charset="-122"/>
                          <a:ea typeface="微软雅黑" panose="020B0503020204020204" charset="-122"/>
                          <a:cs typeface="微软雅黑" panose="020B0503020204020204" charset="-122"/>
                        </a:rPr>
                        <a:t>资本输出</a:t>
                      </a:r>
                      <a:r>
                        <a:rPr lang="zh-CN" altLang="en-US" sz="2800" b="1">
                          <a:highlight>
                            <a:srgbClr val="000000">
                              <a:alpha val="0"/>
                            </a:srgbClr>
                          </a:highlight>
                          <a:latin typeface="微软雅黑" panose="020B0503020204020204" charset="-122"/>
                          <a:ea typeface="微软雅黑" panose="020B0503020204020204" charset="-122"/>
                          <a:cs typeface="微软雅黑" panose="020B0503020204020204" charset="-122"/>
                        </a:rPr>
                        <a:t>为主</a:t>
                      </a:r>
                      <a:r>
                        <a:rPr lang="zh-CN" altLang="en-US" sz="2400" b="1">
                          <a:solidFill>
                            <a:schemeClr val="tx1"/>
                          </a:solidFill>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a:t>
                      </a:r>
                      <a:endParaRPr lang="zh-CN" altLang="en-US" sz="2400" b="1">
                        <a:solidFill>
                          <a:schemeClr val="tx1"/>
                        </a:solidFill>
                        <a:highlight>
                          <a:srgbClr val="000000">
                            <a:alpha val="0"/>
                          </a:srgbClr>
                        </a:highlight>
                        <a:latin typeface="微软雅黑" panose="020B0503020204020204" charset="-122"/>
                        <a:ea typeface="微软雅黑" panose="020B0503020204020204" charset="-122"/>
                        <a:cs typeface="微软雅黑" panose="020B0503020204020204" charset="-122"/>
                      </a:endParaRPr>
                    </a:p>
                    <a:p>
                      <a:pPr>
                        <a:lnSpc>
                          <a:spcPct val="100000"/>
                        </a:lnSpc>
                      </a:pPr>
                      <a:r>
                        <a:rPr lang="zh-CN" altLang="en-US" sz="2400" b="1">
                          <a:solidFill>
                            <a:schemeClr val="tx1"/>
                          </a:solidFill>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中国近代化起步,</a:t>
                      </a:r>
                      <a:r>
                        <a:rPr lang="zh-CN" altLang="en-US" sz="2400" b="1">
                          <a:solidFill>
                            <a:srgbClr val="FF0000"/>
                          </a:solidFill>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民族资本主义</a:t>
                      </a:r>
                      <a:r>
                        <a:rPr lang="zh-CN" altLang="en-US" sz="2400" b="1">
                          <a:solidFill>
                            <a:schemeClr val="tx1"/>
                          </a:solidFill>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产生并初步发展;</a:t>
                      </a:r>
                      <a:endParaRPr lang="zh-CN" altLang="en-US" sz="2400" b="1">
                        <a:solidFill>
                          <a:schemeClr val="tx1"/>
                        </a:solidFill>
                        <a:highlight>
                          <a:srgbClr val="000000">
                            <a:alpha val="0"/>
                          </a:srgbClr>
                        </a:highlight>
                        <a:latin typeface="微软雅黑" panose="020B0503020204020204" charset="-122"/>
                        <a:ea typeface="微软雅黑" panose="020B0503020204020204" charset="-122"/>
                        <a:cs typeface="微软雅黑" panose="020B0503020204020204" charset="-122"/>
                        <a:sym typeface="Arial" panose="020B0604020202020204"/>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640922">
                <a:tc vMerge="1">
                  <a:tcPr anchor="ctr">
                    <a:lnL w="9525">
                      <a:solidFill>
                        <a:srgbClr val="B28E4E"/>
                      </a:solidFill>
                      <a:prstDash val="dash"/>
                    </a:lnL>
                    <a:lnR w="9525">
                      <a:solidFill>
                        <a:srgbClr val="B28E4E"/>
                      </a:solidFill>
                      <a:prstDash val="dash"/>
                    </a:lnR>
                    <a:lnT w="9525">
                      <a:solidFill>
                        <a:srgbClr val="B28E4E"/>
                      </a:solidFill>
                      <a:prstDash val="dash"/>
                    </a:lnT>
                    <a:lnB w="9525">
                      <a:solidFill>
                        <a:srgbClr val="B28E4E"/>
                      </a:solidFill>
                      <a:prstDash val="dash"/>
                    </a:lnB>
                    <a:solidFill>
                      <a:srgbClr val="FFFFFF"/>
                    </a:solidFill>
                  </a:tcPr>
                </a:tc>
                <a:tc>
                  <a:txBody>
                    <a:bodyPr wrap="square"/>
                    <a:lstStyle/>
                    <a:p>
                      <a:pPr fontAlgn="auto">
                        <a:lnSpc>
                          <a:spcPct val="100000"/>
                        </a:lnSpc>
                        <a:buNone/>
                      </a:pPr>
                      <a:r>
                        <a:rPr lang="zh-CN" altLang="en-US" sz="2800" b="1">
                          <a:solidFill>
                            <a:srgbClr val="C00000"/>
                          </a:solidFill>
                          <a:latin typeface="微软雅黑" panose="020B0503020204020204" charset="-122"/>
                          <a:ea typeface="微软雅黑" panose="020B0503020204020204" charset="-122"/>
                        </a:rPr>
                        <a:t>文化</a:t>
                      </a:r>
                      <a:endParaRPr lang="zh-CN" altLang="en-US" sz="2800" b="1">
                        <a:solidFill>
                          <a:srgbClr val="C00000"/>
                        </a:solidFill>
                        <a:latin typeface="微软雅黑" panose="020B0503020204020204" charset="-122"/>
                        <a:ea typeface="微软雅黑" panose="020B0503020204020204"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a:lnSpc>
                          <a:spcPct val="100000"/>
                        </a:lnSpc>
                      </a:pPr>
                      <a:r>
                        <a:rPr lang="zh-CN" altLang="en-US" sz="2400" b="1">
                          <a:solidFill>
                            <a:schemeClr val="tx1"/>
                          </a:solidFill>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以救亡图存为主题,向西方学习,由</a:t>
                      </a:r>
                      <a:r>
                        <a:rPr lang="zh-CN" altLang="en-US" sz="2400" b="1">
                          <a:solidFill>
                            <a:srgbClr val="FF0000"/>
                          </a:solidFill>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器物</a:t>
                      </a:r>
                      <a:r>
                        <a:rPr lang="zh-CN" altLang="en-US" sz="2400" b="1">
                          <a:solidFill>
                            <a:schemeClr val="tx1"/>
                          </a:solidFill>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上升到</a:t>
                      </a:r>
                      <a:r>
                        <a:rPr lang="zh-CN" altLang="en-US" sz="2400" b="1">
                          <a:solidFill>
                            <a:srgbClr val="FF0000"/>
                          </a:solidFill>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制度</a:t>
                      </a:r>
                      <a:r>
                        <a:rPr lang="zh-CN" altLang="en-US" sz="2400" b="1">
                          <a:solidFill>
                            <a:schemeClr val="tx1"/>
                          </a:solidFill>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,不断深入;</a:t>
                      </a:r>
                      <a:endParaRPr lang="zh-CN" altLang="en-US" sz="2400" b="1">
                        <a:solidFill>
                          <a:schemeClr val="tx1"/>
                        </a:solidFill>
                        <a:highlight>
                          <a:srgbClr val="000000">
                            <a:alpha val="0"/>
                          </a:srgbClr>
                        </a:highlight>
                        <a:latin typeface="微软雅黑" panose="020B0503020204020204" charset="-122"/>
                        <a:ea typeface="微软雅黑" panose="020B0503020204020204" charset="-122"/>
                        <a:cs typeface="微软雅黑" panose="020B0503020204020204" charset="-122"/>
                        <a:sym typeface="+mn-ea"/>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640922">
                <a:tc>
                  <a:txBody>
                    <a:bodyPr wrap="square"/>
                    <a:lstStyle/>
                    <a:p>
                      <a:pPr algn="ctr" fontAlgn="auto">
                        <a:lnSpc>
                          <a:spcPct val="100000"/>
                        </a:lnSpc>
                        <a:buClrTx/>
                        <a:buSzTx/>
                        <a:buFontTx/>
                        <a:buNone/>
                      </a:pPr>
                      <a:endParaRPr lang="zh-CN" altLang="en-US" sz="2800" b="1">
                        <a:solidFill>
                          <a:srgbClr val="070707"/>
                        </a:solidFill>
                        <a:latin typeface="微软雅黑" panose="020B0503020204020204" charset="-122"/>
                        <a:ea typeface="微软雅黑" panose="020B0503020204020204" charset="-122"/>
                        <a:cs typeface="柳公权楷书" panose="02010600010101010101"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fontAlgn="auto">
                        <a:lnSpc>
                          <a:spcPct val="100000"/>
                        </a:lnSpc>
                        <a:buNone/>
                      </a:pPr>
                      <a:r>
                        <a:rPr lang="zh-CN" altLang="en-US" sz="2800" b="1">
                          <a:solidFill>
                            <a:srgbClr val="C00000"/>
                          </a:solidFill>
                          <a:latin typeface="微软雅黑" panose="020B0503020204020204" charset="-122"/>
                          <a:ea typeface="微软雅黑" panose="020B0503020204020204" charset="-122"/>
                        </a:rPr>
                        <a:t>对外</a:t>
                      </a:r>
                      <a:endParaRPr lang="zh-CN" altLang="en-US" sz="2800" b="1">
                        <a:solidFill>
                          <a:srgbClr val="C00000"/>
                        </a:solidFill>
                        <a:latin typeface="微软雅黑" panose="020B0503020204020204" charset="-122"/>
                        <a:ea typeface="微软雅黑" panose="020B0503020204020204"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lvl="0" indent="0" algn="just" fontAlgn="auto">
                        <a:lnSpc>
                          <a:spcPct val="100000"/>
                        </a:lnSpc>
                        <a:buNone/>
                      </a:pPr>
                      <a:r>
                        <a:rPr lang="zh-CN" altLang="en-US" sz="2400" b="1">
                          <a:solidFill>
                            <a:srgbClr val="FF0000"/>
                          </a:solidFill>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衣食住行</a:t>
                      </a:r>
                      <a:r>
                        <a:rPr lang="zh-CN" altLang="en-US" sz="2400" b="1">
                          <a:solidFill>
                            <a:schemeClr val="tx1"/>
                          </a:solidFill>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等方面深受西方文化传入影响，传统的</a:t>
                      </a:r>
                      <a:r>
                        <a:rPr lang="zh-CN" altLang="en-US" sz="2400" b="1">
                          <a:solidFill>
                            <a:srgbClr val="FF0000"/>
                          </a:solidFill>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社会生活</a:t>
                      </a:r>
                      <a:r>
                        <a:rPr lang="zh-CN" altLang="en-US" sz="2400" b="1">
                          <a:solidFill>
                            <a:schemeClr val="tx1"/>
                          </a:solidFill>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及习俗逐步走向</a:t>
                      </a:r>
                      <a:r>
                        <a:rPr lang="zh-CN" altLang="en-US" sz="2400" b="1">
                          <a:solidFill>
                            <a:srgbClr val="FF0000"/>
                          </a:solidFill>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近代化。</a:t>
                      </a:r>
                      <a:endParaRPr lang="zh-CN" altLang="en-US" sz="2400" b="1">
                        <a:solidFill>
                          <a:srgbClr val="FF0000"/>
                        </a:solidFill>
                        <a:highlight>
                          <a:srgbClr val="000000">
                            <a:alpha val="0"/>
                          </a:srgbClr>
                        </a:highlight>
                        <a:latin typeface="微软雅黑" panose="020B0503020204020204" charset="-122"/>
                        <a:ea typeface="微软雅黑" panose="020B0503020204020204" charset="-122"/>
                        <a:cs typeface="微软雅黑" panose="020B0503020204020204" charset="-122"/>
                        <a:sym typeface="+mn-ea"/>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119062" y="70026"/>
          <a:ext cx="11953875" cy="6818912"/>
        </p:xfrm>
        <a:graphic>
          <a:graphicData uri="http://schemas.openxmlformats.org/drawingml/2006/table">
            <a:tbl>
              <a:tblPr firstRow="1" bandRow="1">
                <a:tableStyleId>{5C22544A-7EE6-4342-B048-85BDC9FD1C3A}</a:tableStyleId>
              </a:tblPr>
              <a:tblGrid>
                <a:gridCol w="1233488"/>
                <a:gridCol w="10720387"/>
              </a:tblGrid>
              <a:tr h="443089">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800" b="1" kern="1200">
                          <a:solidFill>
                            <a:srgbClr val="C00000"/>
                          </a:solidFill>
                          <a:latin typeface="微软雅黑" panose="020B0503020204020204" charset="-122"/>
                          <a:ea typeface="微软雅黑" panose="020B0503020204020204" charset="-122"/>
                          <a:cs typeface="+mn-cs"/>
                        </a:rPr>
                        <a:t>半殖民半封建社会</a:t>
                      </a:r>
                      <a:endParaRPr lang="zh-CN" altLang="en-US" sz="18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r>
                        <a:rPr lang="zh-CN" altLang="en-US" sz="1800" b="1" kern="1200">
                          <a:solidFill>
                            <a:srgbClr val="FF0000"/>
                          </a:solidFill>
                          <a:latin typeface="微软雅黑" panose="020B0503020204020204" charset="-122"/>
                          <a:ea typeface="微软雅黑" panose="020B0503020204020204" charset="-122"/>
                          <a:cs typeface="+mn-cs"/>
                        </a:rPr>
                        <a:t>半殖民是相对于殖民地</a:t>
                      </a:r>
                      <a:r>
                        <a:rPr lang="zh-CN" altLang="en-US" sz="1800" b="1" kern="1200">
                          <a:solidFill>
                            <a:schemeClr val="tx1"/>
                          </a:solidFill>
                          <a:latin typeface="微软雅黑" panose="020B0503020204020204" charset="-122"/>
                          <a:ea typeface="微软雅黑" panose="020B0503020204020204" charset="-122"/>
                          <a:cs typeface="+mn-cs"/>
                        </a:rPr>
                        <a:t>而言的。它是指一个国家形式上有自己政府（形式上独立），但是实际上在政治、经济等各方面均一定程度上受到外国殖民主义的控制和奴役的社会形态。实质上政治、经济、外交等方面丧失部分主权，即主权不能完全自主。</a:t>
                      </a:r>
                      <a:r>
                        <a:rPr lang="zh-CN" altLang="en-US" sz="1800" b="1" kern="1200">
                          <a:solidFill>
                            <a:srgbClr val="FF0000"/>
                          </a:solidFill>
                          <a:latin typeface="微软雅黑" panose="020B0503020204020204" charset="-122"/>
                          <a:ea typeface="微软雅黑" panose="020B0503020204020204" charset="-122"/>
                          <a:cs typeface="+mn-cs"/>
                        </a:rPr>
                        <a:t>在社会发展形态上是历史的沉沦</a:t>
                      </a:r>
                      <a:r>
                        <a:rPr lang="zh-CN" altLang="en-US" sz="1800" b="1" kern="1200">
                          <a:solidFill>
                            <a:schemeClr val="tx1"/>
                          </a:solidFill>
                          <a:latin typeface="微软雅黑" panose="020B0503020204020204" charset="-122"/>
                          <a:ea typeface="微软雅黑" panose="020B0503020204020204" charset="-122"/>
                          <a:cs typeface="+mn-cs"/>
                        </a:rPr>
                        <a:t>。</a:t>
                      </a:r>
                      <a:r>
                        <a:rPr lang="zh-CN" altLang="en-US" sz="1800" b="1" kern="1200">
                          <a:solidFill>
                            <a:srgbClr val="FF0000"/>
                          </a:solidFill>
                          <a:latin typeface="微软雅黑" panose="020B0503020204020204" charset="-122"/>
                          <a:ea typeface="微软雅黑" panose="020B0503020204020204" charset="-122"/>
                          <a:cs typeface="+mn-cs"/>
                        </a:rPr>
                        <a:t>半封建是指封建社会开始或已经解体，但又未完全解体</a:t>
                      </a:r>
                      <a:r>
                        <a:rPr lang="zh-CN" altLang="en-US" sz="1800" b="1" kern="1200">
                          <a:solidFill>
                            <a:schemeClr val="tx1"/>
                          </a:solidFill>
                          <a:latin typeface="微软雅黑" panose="020B0503020204020204" charset="-122"/>
                          <a:ea typeface="微软雅黑" panose="020B0503020204020204" charset="-122"/>
                          <a:cs typeface="+mn-cs"/>
                        </a:rPr>
                        <a:t>；同时资本主义近代政治、经济、文化等新因素出现并不断发展，在政治、经济、文化方面既保留了封建主义，又发展了资本主义。</a:t>
                      </a:r>
                      <a:r>
                        <a:rPr lang="zh-CN" altLang="en-US" sz="1800" b="1" kern="1200">
                          <a:solidFill>
                            <a:srgbClr val="FF0000"/>
                          </a:solidFill>
                          <a:latin typeface="微软雅黑" panose="020B0503020204020204" charset="-122"/>
                          <a:ea typeface="微软雅黑" panose="020B0503020204020204" charset="-122"/>
                          <a:cs typeface="+mn-cs"/>
                        </a:rPr>
                        <a:t>在社会发展形态上是历史的进步。</a:t>
                      </a:r>
                      <a:endParaRPr lang="zh-CN" altLang="en-US" sz="1800" b="1" kern="1200">
                        <a:solidFill>
                          <a:srgbClr val="FF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r>
              <a:tr h="443089">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800" b="1" kern="1200">
                          <a:solidFill>
                            <a:srgbClr val="C00000"/>
                          </a:solidFill>
                          <a:latin typeface="微软雅黑" panose="020B0503020204020204" charset="-122"/>
                          <a:ea typeface="微软雅黑" panose="020B0503020204020204" charset="-122"/>
                          <a:cs typeface="+mn-cs"/>
                        </a:rPr>
                        <a:t>买办</a:t>
                      </a:r>
                      <a:endParaRPr lang="zh-CN" altLang="en-US" sz="1800" b="1" kern="120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endParaRPr lang="zh-CN" altLang="en-US" sz="18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r>
                        <a:rPr lang="zh-CN" altLang="en-US" sz="1800" b="1" kern="1200">
                          <a:solidFill>
                            <a:schemeClr val="tx1"/>
                          </a:solidFill>
                          <a:latin typeface="微软雅黑" panose="020B0503020204020204" charset="-122"/>
                          <a:ea typeface="微软雅黑" panose="020B0503020204020204" charset="-122"/>
                          <a:cs typeface="+mn-cs"/>
                        </a:rPr>
                        <a:t>买办是指中国近代史上，</a:t>
                      </a:r>
                      <a:r>
                        <a:rPr lang="zh-CN" altLang="en-US" sz="1800" b="1" kern="1200">
                          <a:solidFill>
                            <a:srgbClr val="FF0000"/>
                          </a:solidFill>
                          <a:latin typeface="微软雅黑" panose="020B0503020204020204" charset="-122"/>
                          <a:ea typeface="微软雅黑" panose="020B0503020204020204" charset="-122"/>
                          <a:cs typeface="+mn-cs"/>
                        </a:rPr>
                        <a:t>帮助西方与中国进行双边贸易的中国商人</a:t>
                      </a:r>
                      <a:r>
                        <a:rPr lang="zh-CN" altLang="en-US" sz="1800" b="1" kern="1200">
                          <a:solidFill>
                            <a:schemeClr val="tx1"/>
                          </a:solidFill>
                          <a:latin typeface="微软雅黑" panose="020B0503020204020204" charset="-122"/>
                          <a:ea typeface="微软雅黑" panose="020B0503020204020204" charset="-122"/>
                          <a:cs typeface="+mn-cs"/>
                        </a:rPr>
                        <a:t>（替外国资本家在本国市场上服务的中间人和经理人）。这类被外商雇用之商人通常外语能力强，一方面可作为欧美商人与中国商人的翻译，也可处理欧美国家商界与中国政府之双向沟通。除此，这类型商人还可自营商铺，因此致富者颇众于</a:t>
                      </a:r>
                      <a:r>
                        <a:rPr lang="en-US" altLang="zh-CN" sz="1800" b="1" kern="1200">
                          <a:solidFill>
                            <a:schemeClr val="tx1"/>
                          </a:solidFill>
                          <a:latin typeface="微软雅黑" panose="020B0503020204020204" charset="-122"/>
                          <a:ea typeface="微软雅黑" panose="020B0503020204020204" charset="-122"/>
                          <a:cs typeface="+mn-cs"/>
                        </a:rPr>
                        <a:t>《</a:t>
                      </a:r>
                      <a:r>
                        <a:rPr lang="zh-CN" altLang="en-US" sz="1800" b="1" kern="1200">
                          <a:solidFill>
                            <a:schemeClr val="tx1"/>
                          </a:solidFill>
                          <a:latin typeface="微软雅黑" panose="020B0503020204020204" charset="-122"/>
                          <a:ea typeface="微软雅黑" panose="020B0503020204020204" charset="-122"/>
                          <a:cs typeface="+mn-cs"/>
                        </a:rPr>
                        <a:t>马关条约</a:t>
                      </a:r>
                      <a:r>
                        <a:rPr lang="en-US" altLang="zh-CN" sz="1800" b="1" kern="1200">
                          <a:solidFill>
                            <a:schemeClr val="tx1"/>
                          </a:solidFill>
                          <a:latin typeface="微软雅黑" panose="020B0503020204020204" charset="-122"/>
                          <a:ea typeface="微软雅黑" panose="020B0503020204020204" charset="-122"/>
                          <a:cs typeface="+mn-cs"/>
                        </a:rPr>
                        <a:t>》</a:t>
                      </a:r>
                      <a:r>
                        <a:rPr lang="zh-CN" altLang="en-US" sz="1800" b="1" kern="1200">
                          <a:solidFill>
                            <a:schemeClr val="tx1"/>
                          </a:solidFill>
                          <a:latin typeface="微软雅黑" panose="020B0503020204020204" charset="-122"/>
                          <a:ea typeface="微软雅黑" panose="020B0503020204020204" charset="-122"/>
                          <a:cs typeface="+mn-cs"/>
                        </a:rPr>
                        <a:t>。</a:t>
                      </a:r>
                      <a:endParaRPr lang="zh-CN" altLang="en-US" sz="1800" b="1" kern="1200">
                        <a:solidFill>
                          <a:schemeClr val="tx1"/>
                        </a:solidFill>
                        <a:latin typeface="微软雅黑" panose="020B0503020204020204" charset="-122"/>
                        <a:ea typeface="微软雅黑" panose="020B0503020204020204" charset="-122"/>
                        <a:cs typeface="+mn-cs"/>
                      </a:endParaRPr>
                    </a:p>
                  </a:txBody>
                  <a:tcPr vert="horz">
                    <a:solidFill>
                      <a:schemeClr val="bg1">
                        <a:lumMod val="85000"/>
                      </a:schemeClr>
                    </a:solidFill>
                  </a:tcPr>
                </a:tc>
              </a:tr>
              <a:tr h="945797">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800" b="1" kern="1200">
                          <a:solidFill>
                            <a:srgbClr val="C00000"/>
                          </a:solidFill>
                          <a:latin typeface="微软雅黑" panose="020B0503020204020204" charset="-122"/>
                          <a:ea typeface="微软雅黑" panose="020B0503020204020204" charset="-122"/>
                          <a:cs typeface="+mn-cs"/>
                          <a:sym typeface="黑体" panose="02010609060101010101" pitchFamily="49" charset="-122"/>
                        </a:rPr>
                        <a:t>资产阶级民主革命</a:t>
                      </a:r>
                      <a:endParaRPr lang="zh-CN" altLang="en-US" sz="1800" b="1" kern="1200">
                        <a:solidFill>
                          <a:srgbClr val="C00000"/>
                        </a:solidFill>
                        <a:latin typeface="微软雅黑" panose="020B0503020204020204" charset="-122"/>
                        <a:ea typeface="微软雅黑" panose="020B0503020204020204" charset="-122"/>
                        <a:cs typeface="+mn-cs"/>
                        <a:sym typeface="黑体" panose="02010609060101010101" pitchFamily="49" charset="-122"/>
                      </a:endParaRPr>
                    </a:p>
                    <a:p>
                      <a:pPr marL="0" marR="0" lvl="0" indent="0" algn="ctr" defTabSz="914400" rtl="0" eaLnBrk="1" fontAlgn="auto" latinLnBrk="0" hangingPunct="1">
                        <a:lnSpc>
                          <a:spcPct val="100000"/>
                        </a:lnSpc>
                        <a:spcBef>
                          <a:spcPct val="0"/>
                        </a:spcBef>
                        <a:spcAft>
                          <a:spcPct val="0"/>
                        </a:spcAft>
                        <a:buClrTx/>
                        <a:buSzTx/>
                        <a:buFontTx/>
                        <a:buNone/>
                        <a:defRPr/>
                      </a:pPr>
                      <a:endParaRPr lang="zh-CN" altLang="en-US" sz="1800" b="1" kern="1200">
                        <a:solidFill>
                          <a:srgbClr val="C00000"/>
                        </a:solidFill>
                        <a:latin typeface="微软雅黑" panose="020B0503020204020204" charset="-122"/>
                        <a:ea typeface="微软雅黑" panose="020B0503020204020204" charset="-122"/>
                        <a:cs typeface="+mn-cs"/>
                        <a:sym typeface="黑体" panose="02010609060101010101" pitchFamily="49" charset="-122"/>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8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承担</a:t>
                      </a:r>
                      <a:r>
                        <a:rPr lang="zh-CN" altLang="en-US" sz="18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反封建任务</a:t>
                      </a:r>
                      <a:r>
                        <a:rPr lang="zh-CN" altLang="en-US" sz="18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的革命。中国的资产阶级民主革命分为旧民主主义革命和新民主主义革命两个阶段。</a:t>
                      </a:r>
                      <a:r>
                        <a:rPr lang="zh-CN" altLang="en-US" sz="18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旧民主主义革命是由资产阶级领导的</a:t>
                      </a:r>
                      <a:r>
                        <a:rPr lang="zh-CN" altLang="en-US" sz="18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，以建立资本主义社会和资产阶级专政的国家为目的、反对外国侵略和本国封建统治的资产阶级民主革命。从 </a:t>
                      </a:r>
                      <a:r>
                        <a:rPr lang="en-US" altLang="zh-CN" sz="18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1840 </a:t>
                      </a:r>
                      <a:r>
                        <a:rPr lang="zh-CN" altLang="en-US" sz="18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年鸦片战争到 </a:t>
                      </a:r>
                      <a:r>
                        <a:rPr lang="en-US" altLang="zh-CN" sz="18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1919 </a:t>
                      </a:r>
                      <a:r>
                        <a:rPr lang="zh-CN" altLang="en-US" sz="18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年“五四”运动前为旧民主主义革命时期。其中</a:t>
                      </a:r>
                      <a:r>
                        <a:rPr lang="zh-CN" altLang="en-US" sz="18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辛亥革命是比较完整意义上的一次旧民主主义革命</a:t>
                      </a:r>
                      <a:r>
                        <a:rPr lang="zh-CN" altLang="en-US" sz="18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a:t>
                      </a:r>
                      <a:r>
                        <a:rPr lang="zh-CN" altLang="en-US" sz="18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新民主主义革命是无产阶级领导的资产阶级民主革命</a:t>
                      </a:r>
                      <a:r>
                        <a:rPr lang="zh-CN" altLang="en-US" sz="18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。它的目标彻底完成反帝反封建的任务，并及时实现由新民主主义向社会主义的过渡。</a:t>
                      </a:r>
                      <a:r>
                        <a:rPr lang="zh-CN" altLang="en-US" sz="18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开端是五四运动</a:t>
                      </a:r>
                      <a:r>
                        <a:rPr lang="zh-CN" altLang="en-US" sz="18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，基本胜利标志是新中国的成立。 </a:t>
                      </a:r>
                      <a:endParaRPr lang="zh-CN" altLang="en-US" sz="18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txBody>
                  <a:tcPr vert="horz">
                    <a:solidFill>
                      <a:schemeClr val="bg1">
                        <a:lumMod val="85000"/>
                      </a:schemeClr>
                    </a:solidFill>
                  </a:tcPr>
                </a:tc>
              </a:tr>
              <a:tr h="692432">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800" b="1" kern="1200">
                          <a:solidFill>
                            <a:srgbClr val="C00000"/>
                          </a:solidFill>
                          <a:latin typeface="微软雅黑" panose="020B0503020204020204" charset="-122"/>
                          <a:ea typeface="微软雅黑" panose="020B0503020204020204" charset="-122"/>
                          <a:cs typeface="+mn-cs"/>
                        </a:rPr>
                        <a:t>领事</a:t>
                      </a:r>
                      <a:endParaRPr lang="en-US" altLang="zh-CN" sz="1800" b="1" kern="120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800" b="1" kern="1200">
                          <a:solidFill>
                            <a:srgbClr val="C00000"/>
                          </a:solidFill>
                          <a:latin typeface="微软雅黑" panose="020B0503020204020204" charset="-122"/>
                          <a:ea typeface="微软雅黑" panose="020B0503020204020204" charset="-122"/>
                          <a:cs typeface="+mn-cs"/>
                        </a:rPr>
                        <a:t>裁判权</a:t>
                      </a:r>
                      <a:endParaRPr lang="zh-CN" altLang="en-US" sz="18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800" b="1">
                          <a:solidFill>
                            <a:schemeClr val="tx1"/>
                          </a:solidFill>
                          <a:latin typeface="微软雅黑" panose="020B0503020204020204" charset="-122"/>
                          <a:ea typeface="微软雅黑" panose="020B0503020204020204" charset="-122"/>
                          <a:cs typeface="华文新魏" panose="02010800040101010101" charset="-122"/>
                        </a:rPr>
                        <a:t>是指</a:t>
                      </a:r>
                      <a:r>
                        <a:rPr lang="zh-CN" altLang="en-US" sz="1800" b="1">
                          <a:solidFill>
                            <a:srgbClr val="FF0000"/>
                          </a:solidFill>
                          <a:latin typeface="微软雅黑" panose="020B0503020204020204" charset="-122"/>
                          <a:ea typeface="微软雅黑" panose="020B0503020204020204" charset="-122"/>
                          <a:cs typeface="华文新魏" panose="02010800040101010101" charset="-122"/>
                        </a:rPr>
                        <a:t>帝国主义国家侨民不受居留国法律管辖</a:t>
                      </a:r>
                      <a:r>
                        <a:rPr lang="zh-CN" altLang="en-US" sz="1800" b="1">
                          <a:solidFill>
                            <a:schemeClr val="tx1"/>
                          </a:solidFill>
                          <a:latin typeface="微软雅黑" panose="020B0503020204020204" charset="-122"/>
                          <a:ea typeface="微软雅黑" panose="020B0503020204020204" charset="-122"/>
                          <a:cs typeface="华文新魏" panose="02010800040101010101" charset="-122"/>
                        </a:rPr>
                        <a:t>的特权。主要内容是：该侨民在居留国犯罪，或成为民事诉讼的被告时，只能由其本国在居留国的领事或法庭依其本国法律审理。 </a:t>
                      </a:r>
                      <a:endParaRPr lang="zh-CN" altLang="en-US" sz="1800" b="1">
                        <a:solidFill>
                          <a:schemeClr val="tx1"/>
                        </a:solidFill>
                        <a:latin typeface="微软雅黑" panose="020B0503020204020204" charset="-122"/>
                        <a:ea typeface="微软雅黑" panose="020B0503020204020204" charset="-122"/>
                        <a:cs typeface="华文新魏" panose="02010800040101010101" charset="-122"/>
                      </a:endParaRPr>
                    </a:p>
                  </a:txBody>
                  <a:tcPr vert="horz">
                    <a:solidFill>
                      <a:schemeClr val="bg1">
                        <a:lumMod val="85000"/>
                      </a:schemeClr>
                    </a:solidFill>
                  </a:tcPr>
                </a:tc>
              </a:tr>
              <a:tr h="1079147">
                <a:tc>
                  <a:txBody>
                    <a:bodyPr wrap="square"/>
                    <a:lstStyle/>
                    <a:p>
                      <a:pPr marL="0" algn="ctr" defTabSz="914400" rtl="0" eaLnBrk="1" latinLnBrk="0" hangingPunct="1"/>
                      <a:r>
                        <a:rPr lang="zh-CN" altLang="en-US" sz="1800" b="1" kern="1200">
                          <a:solidFill>
                            <a:srgbClr val="C00000"/>
                          </a:solidFill>
                          <a:latin typeface="微软雅黑" panose="020B0503020204020204" charset="-122"/>
                          <a:ea typeface="微软雅黑" panose="020B0503020204020204" charset="-122"/>
                          <a:cs typeface="+mn-cs"/>
                        </a:rPr>
                        <a:t>片面</a:t>
                      </a:r>
                      <a:endParaRPr lang="en-US" altLang="zh-CN" sz="1800" b="1" kern="1200">
                        <a:solidFill>
                          <a:srgbClr val="C00000"/>
                        </a:solidFill>
                        <a:latin typeface="微软雅黑" panose="020B0503020204020204" charset="-122"/>
                        <a:ea typeface="微软雅黑" panose="020B0503020204020204" charset="-122"/>
                        <a:cs typeface="+mn-cs"/>
                      </a:endParaRPr>
                    </a:p>
                    <a:p>
                      <a:pPr marL="0" algn="ctr" defTabSz="914400" rtl="0" eaLnBrk="1" latinLnBrk="0" hangingPunct="1"/>
                      <a:r>
                        <a:rPr lang="zh-CN" altLang="en-US" sz="1800" b="1" kern="1200">
                          <a:solidFill>
                            <a:srgbClr val="C00000"/>
                          </a:solidFill>
                          <a:latin typeface="微软雅黑" panose="020B0503020204020204" charset="-122"/>
                          <a:ea typeface="微软雅黑" panose="020B0503020204020204" charset="-122"/>
                          <a:cs typeface="+mn-cs"/>
                        </a:rPr>
                        <a:t>最惠国</a:t>
                      </a:r>
                      <a:endParaRPr lang="en-US" altLang="zh-CN" sz="1800" b="1" kern="1200">
                        <a:solidFill>
                          <a:srgbClr val="C00000"/>
                        </a:solidFill>
                        <a:latin typeface="微软雅黑" panose="020B0503020204020204" charset="-122"/>
                        <a:ea typeface="微软雅黑" panose="020B0503020204020204" charset="-122"/>
                        <a:cs typeface="+mn-cs"/>
                      </a:endParaRPr>
                    </a:p>
                    <a:p>
                      <a:pPr marL="0" algn="ctr" defTabSz="914400" rtl="0" eaLnBrk="1" latinLnBrk="0" hangingPunct="1"/>
                      <a:r>
                        <a:rPr lang="zh-CN" altLang="en-US" sz="1800" b="1" kern="1200">
                          <a:solidFill>
                            <a:srgbClr val="C00000"/>
                          </a:solidFill>
                          <a:latin typeface="微软雅黑" panose="020B0503020204020204" charset="-122"/>
                          <a:ea typeface="微软雅黑" panose="020B0503020204020204" charset="-122"/>
                          <a:cs typeface="+mn-cs"/>
                        </a:rPr>
                        <a:t>待遇</a:t>
                      </a:r>
                      <a:endParaRPr lang="zh-CN" altLang="en-US" sz="1800" b="1" kern="1200">
                        <a:solidFill>
                          <a:srgbClr val="C00000"/>
                        </a:solidFill>
                        <a:latin typeface="微软雅黑" panose="020B0503020204020204" charset="-122"/>
                        <a:ea typeface="微软雅黑" panose="020B0503020204020204" charset="-122"/>
                        <a:cs typeface="+mn-cs"/>
                      </a:endParaRPr>
                    </a:p>
                    <a:p>
                      <a:pPr marL="0" algn="ctr" defTabSz="914400" rtl="0" eaLnBrk="1" latinLnBrk="0" hangingPunct="1"/>
                      <a:endParaRPr lang="zh-CN" altLang="en-US" sz="18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8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指缔约国双方在各方面（通商、航海、税收或公民法律地位）相互给予的不低于现时或将来给予任何第三国的优惠、特权或豁免待遇。此种待遇称为“最惠国”。最惠国待遇一般是相互的，缔约双方在平等互利原则的基础上相互享受最惠国待遇。但清朝与外国签订的条约，往往只片面规定该缔约国享受最惠国待遇，而中国则无对等权利，是片面的。英国为了保证自己片面最惠国待遇，提出了一体均沾。 一体均沾即其他国现时或将来所取得和拓展的一切新的最惠国待遇条款，英国都将享有。一体均沾到十九世纪末发展成为美国独立的对华外交政策，即所谓的“机会均等”“门户开放”政策。 </a:t>
                      </a:r>
                      <a:endParaRPr lang="zh-CN" altLang="en-US" sz="18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txBody>
                  <a:tcPr vert="horz">
                    <a:solidFill>
                      <a:schemeClr val="bg1">
                        <a:lumMod val="85000"/>
                      </a:schemeClr>
                    </a:solidFill>
                  </a:tcPr>
                </a:tc>
              </a:tr>
            </a:tbl>
          </a:graphicData>
        </a:graphic>
      </p:graphicFrame>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119062" y="70026"/>
          <a:ext cx="11953875" cy="6156960"/>
        </p:xfrm>
        <a:graphic>
          <a:graphicData uri="http://schemas.openxmlformats.org/drawingml/2006/table">
            <a:tbl>
              <a:tblPr firstRow="1" bandRow="1">
                <a:tableStyleId>{5C22544A-7EE6-4342-B048-85BDC9FD1C3A}</a:tableStyleId>
              </a:tblPr>
              <a:tblGrid>
                <a:gridCol w="1233488"/>
                <a:gridCol w="10720387"/>
              </a:tblGrid>
              <a:tr h="0">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000" b="1" kern="1200">
                          <a:solidFill>
                            <a:srgbClr val="C00000"/>
                          </a:solidFill>
                          <a:latin typeface="微软雅黑" panose="020B0503020204020204" charset="-122"/>
                          <a:ea typeface="微软雅黑" panose="020B0503020204020204" charset="-122"/>
                          <a:cs typeface="+mn-cs"/>
                        </a:rPr>
                        <a:t>近代</a:t>
                      </a:r>
                      <a:endParaRPr lang="en-US" altLang="zh-CN" sz="2000" b="1" kern="120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000" b="1" kern="1200">
                          <a:solidFill>
                            <a:srgbClr val="C00000"/>
                          </a:solidFill>
                          <a:latin typeface="微软雅黑" panose="020B0503020204020204" charset="-122"/>
                          <a:ea typeface="微软雅黑" panose="020B0503020204020204" charset="-122"/>
                          <a:cs typeface="+mn-cs"/>
                        </a:rPr>
                        <a:t>西学东渐 </a:t>
                      </a:r>
                      <a:endParaRPr lang="zh-CN" altLang="en-US" sz="2000" b="1" kern="120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endParaRPr lang="zh-CN" altLang="en-US" sz="20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r>
                        <a:rPr lang="zh-CN" altLang="en-US" sz="2000" b="1" kern="1200">
                          <a:solidFill>
                            <a:schemeClr val="tx1"/>
                          </a:solidFill>
                          <a:latin typeface="微软雅黑" panose="020B0503020204020204" charset="-122"/>
                          <a:ea typeface="微软雅黑" panose="020B0503020204020204" charset="-122"/>
                          <a:cs typeface="+mn-cs"/>
                        </a:rPr>
                        <a:t>近代先进中国人学习西方强国御侮的历程。经历开眼看世界、洋务运动兴起、维新思想成熟、民主共和兴盛、民主科学高涨和马克思主义广泛传播，从</a:t>
                      </a:r>
                      <a:r>
                        <a:rPr lang="zh-CN" altLang="en-US" sz="2000" b="1" kern="1200">
                          <a:solidFill>
                            <a:srgbClr val="FF0000"/>
                          </a:solidFill>
                          <a:latin typeface="微软雅黑" panose="020B0503020204020204" charset="-122"/>
                          <a:ea typeface="微软雅黑" panose="020B0503020204020204" charset="-122"/>
                          <a:cs typeface="+mn-cs"/>
                        </a:rPr>
                        <a:t>器物到制度到思想文化</a:t>
                      </a:r>
                      <a:r>
                        <a:rPr lang="zh-CN" altLang="en-US" sz="2000" b="1" kern="1200">
                          <a:solidFill>
                            <a:schemeClr val="tx1"/>
                          </a:solidFill>
                          <a:latin typeface="微软雅黑" panose="020B0503020204020204" charset="-122"/>
                          <a:ea typeface="微软雅黑" panose="020B0503020204020204" charset="-122"/>
                          <a:cs typeface="+mn-cs"/>
                        </a:rPr>
                        <a:t>，有浅入深，由表及里不断深化的过程，也是中国社会近代化不断深入的过程。 </a:t>
                      </a:r>
                      <a:endParaRPr lang="zh-CN" altLang="en-US" sz="2000" b="1" kern="1200">
                        <a:solidFill>
                          <a:schemeClr val="tx1"/>
                        </a:solidFill>
                        <a:latin typeface="微软雅黑" panose="020B0503020204020204" charset="-122"/>
                        <a:ea typeface="微软雅黑" panose="020B0503020204020204" charset="-122"/>
                        <a:cs typeface="+mn-cs"/>
                      </a:endParaRPr>
                    </a:p>
                  </a:txBody>
                  <a:tcPr vert="horz">
                    <a:solidFill>
                      <a:schemeClr val="bg1">
                        <a:lumMod val="85000"/>
                      </a:schemeClr>
                    </a:solidFill>
                  </a:tcPr>
                </a:tc>
              </a:tr>
              <a:tr h="443089">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000" b="1" kern="1200">
                          <a:solidFill>
                            <a:srgbClr val="C00000"/>
                          </a:solidFill>
                          <a:latin typeface="微软雅黑" panose="020B0503020204020204" charset="-122"/>
                          <a:ea typeface="微软雅黑" panose="020B0503020204020204" charset="-122"/>
                          <a:cs typeface="+mn-cs"/>
                        </a:rPr>
                        <a:t>师夷长技以制夷 </a:t>
                      </a:r>
                      <a:endParaRPr lang="zh-CN" altLang="en-US" sz="2000" b="1" kern="120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endParaRPr lang="zh-CN" altLang="en-US" sz="20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r>
                        <a:rPr lang="zh-CN" altLang="en-US" sz="2000" b="1" kern="1200">
                          <a:solidFill>
                            <a:schemeClr val="tx1"/>
                          </a:solidFill>
                          <a:latin typeface="微软雅黑" panose="020B0503020204020204" charset="-122"/>
                          <a:ea typeface="微软雅黑" panose="020B0503020204020204" charset="-122"/>
                          <a:cs typeface="+mn-cs"/>
                        </a:rPr>
                        <a:t>鸦片战争失败后，</a:t>
                      </a:r>
                      <a:r>
                        <a:rPr lang="zh-CN" altLang="en-US" sz="2000" b="1" kern="1200">
                          <a:solidFill>
                            <a:srgbClr val="FF0000"/>
                          </a:solidFill>
                          <a:latin typeface="微软雅黑" panose="020B0503020204020204" charset="-122"/>
                          <a:ea typeface="微软雅黑" panose="020B0503020204020204" charset="-122"/>
                          <a:cs typeface="+mn-cs"/>
                        </a:rPr>
                        <a:t>地主阶级抵抗派代表魏源在</a:t>
                      </a:r>
                      <a:r>
                        <a:rPr lang="en-US" altLang="zh-CN" sz="2000" b="1" kern="1200">
                          <a:solidFill>
                            <a:srgbClr val="FF0000"/>
                          </a:solidFill>
                          <a:latin typeface="微软雅黑" panose="020B0503020204020204" charset="-122"/>
                          <a:ea typeface="微软雅黑" panose="020B0503020204020204" charset="-122"/>
                          <a:cs typeface="+mn-cs"/>
                        </a:rPr>
                        <a:t>《</a:t>
                      </a:r>
                      <a:r>
                        <a:rPr lang="zh-CN" altLang="en-US" sz="2000" b="1" kern="1200">
                          <a:solidFill>
                            <a:srgbClr val="FF0000"/>
                          </a:solidFill>
                          <a:latin typeface="微软雅黑" panose="020B0503020204020204" charset="-122"/>
                          <a:ea typeface="微软雅黑" panose="020B0503020204020204" charset="-122"/>
                          <a:cs typeface="+mn-cs"/>
                        </a:rPr>
                        <a:t>海国图志</a:t>
                      </a:r>
                      <a:r>
                        <a:rPr lang="en-US" altLang="zh-CN" sz="2000" b="1" kern="1200">
                          <a:solidFill>
                            <a:srgbClr val="FF0000"/>
                          </a:solidFill>
                          <a:latin typeface="微软雅黑" panose="020B0503020204020204" charset="-122"/>
                          <a:ea typeface="微软雅黑" panose="020B0503020204020204" charset="-122"/>
                          <a:cs typeface="+mn-cs"/>
                        </a:rPr>
                        <a:t>》</a:t>
                      </a:r>
                      <a:r>
                        <a:rPr lang="zh-CN" altLang="en-US" sz="2000" b="1" kern="1200">
                          <a:solidFill>
                            <a:srgbClr val="FF0000"/>
                          </a:solidFill>
                          <a:latin typeface="微软雅黑" panose="020B0503020204020204" charset="-122"/>
                          <a:ea typeface="微软雅黑" panose="020B0503020204020204" charset="-122"/>
                          <a:cs typeface="+mn-cs"/>
                        </a:rPr>
                        <a:t>提出的思想</a:t>
                      </a:r>
                      <a:r>
                        <a:rPr lang="zh-CN" altLang="en-US" sz="2000" b="1" kern="1200">
                          <a:solidFill>
                            <a:schemeClr val="tx1"/>
                          </a:solidFill>
                          <a:latin typeface="微软雅黑" panose="020B0503020204020204" charset="-122"/>
                          <a:ea typeface="微软雅黑" panose="020B0503020204020204" charset="-122"/>
                          <a:cs typeface="+mn-cs"/>
                        </a:rPr>
                        <a:t>。</a:t>
                      </a:r>
                      <a:r>
                        <a:rPr lang="en-US" altLang="zh-CN" sz="2000" b="1" kern="1200">
                          <a:solidFill>
                            <a:schemeClr val="tx1"/>
                          </a:solidFill>
                          <a:latin typeface="微软雅黑" panose="020B0503020204020204" charset="-122"/>
                          <a:ea typeface="微软雅黑" panose="020B0503020204020204" charset="-122"/>
                          <a:cs typeface="+mn-cs"/>
                        </a:rPr>
                        <a:t>"</a:t>
                      </a:r>
                      <a:r>
                        <a:rPr lang="zh-CN" altLang="en-US" sz="2000" b="1" kern="1200">
                          <a:solidFill>
                            <a:schemeClr val="tx1"/>
                          </a:solidFill>
                          <a:latin typeface="微软雅黑" panose="020B0503020204020204" charset="-122"/>
                          <a:ea typeface="微软雅黑" panose="020B0503020204020204" charset="-122"/>
                          <a:cs typeface="+mn-cs"/>
                        </a:rPr>
                        <a:t>师夷长技</a:t>
                      </a:r>
                      <a:r>
                        <a:rPr lang="en-US" altLang="zh-CN" sz="2000" b="1" kern="1200">
                          <a:solidFill>
                            <a:schemeClr val="tx1"/>
                          </a:solidFill>
                          <a:latin typeface="微软雅黑" panose="020B0503020204020204" charset="-122"/>
                          <a:ea typeface="微软雅黑" panose="020B0503020204020204" charset="-122"/>
                          <a:cs typeface="+mn-cs"/>
                        </a:rPr>
                        <a:t>" </a:t>
                      </a:r>
                      <a:r>
                        <a:rPr lang="zh-CN" altLang="en-US" sz="2000" b="1" kern="1200">
                          <a:solidFill>
                            <a:schemeClr val="tx1"/>
                          </a:solidFill>
                          <a:latin typeface="微软雅黑" panose="020B0503020204020204" charset="-122"/>
                          <a:ea typeface="微软雅黑" panose="020B0503020204020204" charset="-122"/>
                          <a:cs typeface="+mn-cs"/>
                        </a:rPr>
                        <a:t>就是</a:t>
                      </a:r>
                      <a:r>
                        <a:rPr lang="zh-CN" altLang="en-US" sz="2000" b="1" kern="1200">
                          <a:solidFill>
                            <a:srgbClr val="FF0000"/>
                          </a:solidFill>
                          <a:latin typeface="微软雅黑" panose="020B0503020204020204" charset="-122"/>
                          <a:ea typeface="微软雅黑" panose="020B0503020204020204" charset="-122"/>
                          <a:cs typeface="+mn-cs"/>
                        </a:rPr>
                        <a:t>学习西方</a:t>
                      </a:r>
                      <a:r>
                        <a:rPr lang="zh-CN" altLang="en-US" sz="2000" b="1" kern="1200">
                          <a:solidFill>
                            <a:schemeClr val="tx1"/>
                          </a:solidFill>
                          <a:latin typeface="微软雅黑" panose="020B0503020204020204" charset="-122"/>
                          <a:ea typeface="微软雅黑" panose="020B0503020204020204" charset="-122"/>
                          <a:cs typeface="+mn-cs"/>
                        </a:rPr>
                        <a:t>的先进技术长</a:t>
                      </a:r>
                      <a:r>
                        <a:rPr lang="en-US" altLang="zh-CN" sz="2000" b="1" kern="1200">
                          <a:solidFill>
                            <a:schemeClr val="tx1"/>
                          </a:solidFill>
                          <a:latin typeface="微软雅黑" panose="020B0503020204020204" charset="-122"/>
                          <a:ea typeface="微软雅黑" panose="020B0503020204020204" charset="-122"/>
                          <a:cs typeface="+mn-cs"/>
                        </a:rPr>
                        <a:t>"</a:t>
                      </a:r>
                      <a:r>
                        <a:rPr lang="zh-CN" altLang="en-US" sz="2000" b="1" kern="1200">
                          <a:solidFill>
                            <a:schemeClr val="tx1"/>
                          </a:solidFill>
                          <a:latin typeface="微软雅黑" panose="020B0503020204020204" charset="-122"/>
                          <a:ea typeface="微软雅黑" panose="020B0503020204020204" charset="-122"/>
                          <a:cs typeface="+mn-cs"/>
                        </a:rPr>
                        <a:t>处（</a:t>
                      </a:r>
                      <a:r>
                        <a:rPr lang="zh-CN" altLang="en-US" sz="2000" b="1" kern="1200">
                          <a:solidFill>
                            <a:srgbClr val="FF0000"/>
                          </a:solidFill>
                          <a:latin typeface="微软雅黑" panose="020B0503020204020204" charset="-122"/>
                          <a:ea typeface="微软雅黑" panose="020B0503020204020204" charset="-122"/>
                          <a:cs typeface="+mn-cs"/>
                        </a:rPr>
                        <a:t>主要指军事技术</a:t>
                      </a:r>
                      <a:r>
                        <a:rPr lang="zh-CN" altLang="en-US" sz="2000" b="1" kern="1200">
                          <a:solidFill>
                            <a:schemeClr val="tx1"/>
                          </a:solidFill>
                          <a:latin typeface="微软雅黑" panose="020B0503020204020204" charset="-122"/>
                          <a:ea typeface="微软雅黑" panose="020B0503020204020204" charset="-122"/>
                          <a:cs typeface="+mn-cs"/>
                        </a:rPr>
                        <a:t>）</a:t>
                      </a:r>
                      <a:r>
                        <a:rPr lang="en-US" altLang="zh-CN" sz="2000" b="1" kern="1200">
                          <a:solidFill>
                            <a:schemeClr val="tx1"/>
                          </a:solidFill>
                          <a:latin typeface="微软雅黑" panose="020B0503020204020204" charset="-122"/>
                          <a:ea typeface="微软雅黑" panose="020B0503020204020204" charset="-122"/>
                          <a:cs typeface="+mn-cs"/>
                        </a:rPr>
                        <a:t>,"</a:t>
                      </a:r>
                      <a:r>
                        <a:rPr lang="zh-CN" altLang="en-US" sz="2000" b="1" kern="1200">
                          <a:solidFill>
                            <a:schemeClr val="tx1"/>
                          </a:solidFill>
                          <a:latin typeface="微软雅黑" panose="020B0503020204020204" charset="-122"/>
                          <a:ea typeface="微软雅黑" panose="020B0503020204020204" charset="-122"/>
                          <a:cs typeface="+mn-cs"/>
                        </a:rPr>
                        <a:t>制夷</a:t>
                      </a:r>
                      <a:r>
                        <a:rPr lang="en-US" altLang="zh-CN" sz="2000" b="1" kern="1200">
                          <a:solidFill>
                            <a:schemeClr val="tx1"/>
                          </a:solidFill>
                          <a:latin typeface="微软雅黑" panose="020B0503020204020204" charset="-122"/>
                          <a:ea typeface="微软雅黑" panose="020B0503020204020204" charset="-122"/>
                          <a:cs typeface="+mn-cs"/>
                        </a:rPr>
                        <a:t>"</a:t>
                      </a:r>
                      <a:r>
                        <a:rPr lang="zh-CN" altLang="en-US" sz="2000" b="1" kern="1200">
                          <a:solidFill>
                            <a:schemeClr val="tx1"/>
                          </a:solidFill>
                          <a:latin typeface="微软雅黑" panose="020B0503020204020204" charset="-122"/>
                          <a:ea typeface="微软雅黑" panose="020B0503020204020204" charset="-122"/>
                          <a:cs typeface="+mn-cs"/>
                        </a:rPr>
                        <a:t>就是要</a:t>
                      </a:r>
                      <a:r>
                        <a:rPr lang="zh-CN" altLang="en-US" sz="2000" b="1" kern="1200">
                          <a:solidFill>
                            <a:srgbClr val="FF0000"/>
                          </a:solidFill>
                          <a:latin typeface="微软雅黑" panose="020B0503020204020204" charset="-122"/>
                          <a:ea typeface="微软雅黑" panose="020B0503020204020204" charset="-122"/>
                          <a:cs typeface="+mn-cs"/>
                        </a:rPr>
                        <a:t>抵抗西方的侵略</a:t>
                      </a:r>
                      <a:r>
                        <a:rPr lang="zh-CN" altLang="en-US" sz="2000" b="1" kern="1200">
                          <a:solidFill>
                            <a:schemeClr val="tx1"/>
                          </a:solidFill>
                          <a:latin typeface="微软雅黑" panose="020B0503020204020204" charset="-122"/>
                          <a:ea typeface="微软雅黑" panose="020B0503020204020204" charset="-122"/>
                          <a:cs typeface="+mn-cs"/>
                        </a:rPr>
                        <a:t>。该口号反映了先进的中国人学习西方，迈出近代中国学习西方的第一步，同时抵御侵略也有爱国性，但是该思想当时没有引起共鸣，没有付诸更多实践，没有涉及变革封建制度，仅仅</a:t>
                      </a:r>
                      <a:r>
                        <a:rPr lang="zh-CN" altLang="en-US" sz="2000" b="1" kern="1200">
                          <a:solidFill>
                            <a:srgbClr val="FF0000"/>
                          </a:solidFill>
                          <a:latin typeface="微软雅黑" panose="020B0503020204020204" charset="-122"/>
                          <a:ea typeface="微软雅黑" panose="020B0503020204020204" charset="-122"/>
                          <a:cs typeface="+mn-cs"/>
                        </a:rPr>
                        <a:t>停留在军事技术层面</a:t>
                      </a:r>
                      <a:r>
                        <a:rPr lang="zh-CN" altLang="en-US" sz="2000" b="1" kern="1200">
                          <a:solidFill>
                            <a:schemeClr val="tx1"/>
                          </a:solidFill>
                          <a:latin typeface="微软雅黑" panose="020B0503020204020204" charset="-122"/>
                          <a:ea typeface="微软雅黑" panose="020B0503020204020204" charset="-122"/>
                          <a:cs typeface="+mn-cs"/>
                        </a:rPr>
                        <a:t>，反映当时时代的局限性。 </a:t>
                      </a:r>
                      <a:endParaRPr lang="zh-CN" altLang="en-US" sz="2000" b="1" kern="1200">
                        <a:solidFill>
                          <a:schemeClr val="tx1"/>
                        </a:solidFill>
                        <a:latin typeface="微软雅黑" panose="020B0503020204020204" charset="-122"/>
                        <a:ea typeface="微软雅黑" panose="020B0503020204020204" charset="-122"/>
                        <a:cs typeface="+mn-cs"/>
                      </a:endParaRPr>
                    </a:p>
                  </a:txBody>
                  <a:tcPr vert="horz">
                    <a:solidFill>
                      <a:schemeClr val="bg1">
                        <a:lumMod val="85000"/>
                      </a:schemeClr>
                    </a:solidFill>
                  </a:tcPr>
                </a:tc>
              </a:tr>
              <a:tr h="945797">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000" b="1" kern="1200">
                          <a:solidFill>
                            <a:srgbClr val="C00000"/>
                          </a:solidFill>
                          <a:latin typeface="微软雅黑" panose="020B0503020204020204" charset="-122"/>
                          <a:ea typeface="微软雅黑" panose="020B0503020204020204" charset="-122"/>
                          <a:cs typeface="+mn-cs"/>
                          <a:sym typeface="黑体" panose="02010609060101010101" pitchFamily="49" charset="-122"/>
                        </a:rPr>
                        <a:t>中学为体西学为用 </a:t>
                      </a:r>
                      <a:endParaRPr lang="zh-CN" altLang="en-US" sz="2000" b="1" kern="1200">
                        <a:solidFill>
                          <a:srgbClr val="C00000"/>
                        </a:solidFill>
                        <a:latin typeface="微软雅黑" panose="020B0503020204020204" charset="-122"/>
                        <a:ea typeface="微软雅黑" panose="020B0503020204020204" charset="-122"/>
                        <a:cs typeface="+mn-cs"/>
                        <a:sym typeface="黑体" panose="02010609060101010101" pitchFamily="49" charset="-122"/>
                      </a:endParaRPr>
                    </a:p>
                    <a:p>
                      <a:pPr marL="0" marR="0" lvl="0" indent="0" algn="ctr" defTabSz="914400" rtl="0" eaLnBrk="1" fontAlgn="auto" latinLnBrk="0" hangingPunct="1">
                        <a:lnSpc>
                          <a:spcPct val="100000"/>
                        </a:lnSpc>
                        <a:spcBef>
                          <a:spcPct val="0"/>
                        </a:spcBef>
                        <a:spcAft>
                          <a:spcPct val="0"/>
                        </a:spcAft>
                        <a:buClrTx/>
                        <a:buSzTx/>
                        <a:buFontTx/>
                        <a:buNone/>
                        <a:defRPr/>
                      </a:pPr>
                      <a:endParaRPr lang="zh-CN" altLang="en-US" sz="2000" b="1" kern="1200">
                        <a:solidFill>
                          <a:srgbClr val="C00000"/>
                        </a:solidFill>
                        <a:latin typeface="微软雅黑" panose="020B0503020204020204" charset="-122"/>
                        <a:ea typeface="微软雅黑" panose="020B0503020204020204" charset="-122"/>
                        <a:cs typeface="+mn-cs"/>
                        <a:sym typeface="黑体" panose="02010609060101010101" pitchFamily="49" charset="-122"/>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“简称”中体西用”，</a:t>
                      </a:r>
                      <a:r>
                        <a:rPr lang="zh-CN" altLang="en-US" sz="20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是 </a:t>
                      </a:r>
                      <a:r>
                        <a:rPr lang="en-US" altLang="zh-CN" sz="20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19 </a:t>
                      </a:r>
                      <a:r>
                        <a:rPr lang="zh-CN" altLang="en-US" sz="20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世纪 </a:t>
                      </a:r>
                      <a:r>
                        <a:rPr lang="en-US" altLang="zh-CN" sz="20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60-90 </a:t>
                      </a:r>
                      <a:r>
                        <a:rPr lang="zh-CN" altLang="en-US" sz="20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年代兴起的洋务运动的指导思想</a:t>
                      </a:r>
                      <a:r>
                        <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，其含义是在</a:t>
                      </a:r>
                      <a:r>
                        <a:rPr lang="zh-CN" altLang="en-US" sz="20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坚持中国传统封建制度</a:t>
                      </a:r>
                      <a:r>
                        <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、伦理道德的前提下，</a:t>
                      </a:r>
                      <a:r>
                        <a:rPr lang="zh-CN" altLang="en-US" sz="20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学习和使用西方的科学技术</a:t>
                      </a:r>
                      <a:r>
                        <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达到富国强兵维护封建统治的目的。中体西用没有认识到中西之间根本的制度差距。事实证明，仅仅只学习西方的器物而不从制度变革是不可能达到目的的。</a:t>
                      </a:r>
                      <a:endPar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txBody>
                  <a:tcPr vert="horz">
                    <a:solidFill>
                      <a:schemeClr val="bg1">
                        <a:lumMod val="85000"/>
                      </a:schemeClr>
                    </a:solidFill>
                  </a:tcPr>
                </a:tc>
              </a:tr>
              <a:tr h="692432">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000" b="1" kern="1200">
                          <a:solidFill>
                            <a:srgbClr val="C00000"/>
                          </a:solidFill>
                          <a:latin typeface="微软雅黑" panose="020B0503020204020204" charset="-122"/>
                          <a:ea typeface="微软雅黑" panose="020B0503020204020204" charset="-122"/>
                          <a:cs typeface="+mn-cs"/>
                        </a:rPr>
                        <a:t>早期维新思想 </a:t>
                      </a:r>
                      <a:endParaRPr lang="zh-CN" altLang="en-US" sz="20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2000" b="1">
                          <a:solidFill>
                            <a:schemeClr val="tx1"/>
                          </a:solidFill>
                          <a:latin typeface="微软雅黑" panose="020B0503020204020204" charset="-122"/>
                          <a:ea typeface="微软雅黑" panose="020B0503020204020204" charset="-122"/>
                          <a:cs typeface="华文新魏" panose="02010800040101010101" charset="-122"/>
                        </a:rPr>
                        <a:t>伴随着中国民族资本主义的产生，</a:t>
                      </a:r>
                      <a:r>
                        <a:rPr lang="zh-CN" altLang="en-US" sz="2000" b="1">
                          <a:solidFill>
                            <a:srgbClr val="FF0000"/>
                          </a:solidFill>
                          <a:latin typeface="微软雅黑" panose="020B0503020204020204" charset="-122"/>
                          <a:ea typeface="微软雅黑" panose="020B0503020204020204" charset="-122"/>
                          <a:cs typeface="华文新魏" panose="02010800040101010101" charset="-122"/>
                        </a:rPr>
                        <a:t>从洋务派中逐渐分离出一部分人，形成了早期的维派</a:t>
                      </a:r>
                      <a:r>
                        <a:rPr lang="zh-CN" altLang="en-US" sz="2000" b="1">
                          <a:solidFill>
                            <a:schemeClr val="tx1"/>
                          </a:solidFill>
                          <a:latin typeface="微软雅黑" panose="020B0503020204020204" charset="-122"/>
                          <a:ea typeface="微软雅黑" panose="020B0503020204020204" charset="-122"/>
                          <a:cs typeface="华文新魏" panose="02010800040101010101" charset="-122"/>
                        </a:rPr>
                        <a:t>，代表人物有</a:t>
                      </a:r>
                      <a:r>
                        <a:rPr lang="zh-CN" altLang="en-US" sz="2000" b="1">
                          <a:solidFill>
                            <a:srgbClr val="FF0000"/>
                          </a:solidFill>
                          <a:latin typeface="微软雅黑" panose="020B0503020204020204" charset="-122"/>
                          <a:ea typeface="微软雅黑" panose="020B0503020204020204" charset="-122"/>
                          <a:cs typeface="华文新魏" panose="02010800040101010101" charset="-122"/>
                        </a:rPr>
                        <a:t>冯桂芬、王韬、薛福成、郑观应</a:t>
                      </a:r>
                      <a:r>
                        <a:rPr lang="zh-CN" altLang="en-US" sz="2000" b="1">
                          <a:solidFill>
                            <a:schemeClr val="tx1"/>
                          </a:solidFill>
                          <a:latin typeface="微软雅黑" panose="020B0503020204020204" charset="-122"/>
                          <a:ea typeface="微软雅黑" panose="020B0503020204020204" charset="-122"/>
                          <a:cs typeface="华文新魏" panose="02010800040101010101" charset="-122"/>
                        </a:rPr>
                        <a:t>等。早期维新思想形成于 </a:t>
                      </a:r>
                      <a:r>
                        <a:rPr lang="en-US" altLang="zh-CN" sz="2000" b="1">
                          <a:solidFill>
                            <a:schemeClr val="tx1"/>
                          </a:solidFill>
                          <a:latin typeface="微软雅黑" panose="020B0503020204020204" charset="-122"/>
                          <a:ea typeface="微软雅黑" panose="020B0503020204020204" charset="-122"/>
                          <a:cs typeface="华文新魏" panose="02010800040101010101" charset="-122"/>
                        </a:rPr>
                        <a:t>19 </a:t>
                      </a:r>
                      <a:r>
                        <a:rPr lang="zh-CN" altLang="en-US" sz="2000" b="1">
                          <a:solidFill>
                            <a:schemeClr val="tx1"/>
                          </a:solidFill>
                          <a:latin typeface="微软雅黑" panose="020B0503020204020204" charset="-122"/>
                          <a:ea typeface="微软雅黑" panose="020B0503020204020204" charset="-122"/>
                          <a:cs typeface="华文新魏" panose="02010800040101010101" charset="-122"/>
                        </a:rPr>
                        <a:t>世纪 </a:t>
                      </a:r>
                      <a:r>
                        <a:rPr lang="en-US" altLang="zh-CN" sz="2000" b="1">
                          <a:solidFill>
                            <a:schemeClr val="tx1"/>
                          </a:solidFill>
                          <a:latin typeface="微软雅黑" panose="020B0503020204020204" charset="-122"/>
                          <a:ea typeface="微软雅黑" panose="020B0503020204020204" charset="-122"/>
                          <a:cs typeface="华文新魏" panose="02010800040101010101" charset="-122"/>
                        </a:rPr>
                        <a:t>70 </a:t>
                      </a:r>
                      <a:r>
                        <a:rPr lang="zh-CN" altLang="en-US" sz="2000" b="1">
                          <a:solidFill>
                            <a:schemeClr val="tx1"/>
                          </a:solidFill>
                          <a:latin typeface="微软雅黑" panose="020B0503020204020204" charset="-122"/>
                          <a:ea typeface="微软雅黑" panose="020B0503020204020204" charset="-122"/>
                          <a:cs typeface="华文新魏" panose="02010800040101010101" charset="-122"/>
                        </a:rPr>
                        <a:t>年代至 </a:t>
                      </a:r>
                      <a:r>
                        <a:rPr lang="en-US" altLang="zh-CN" sz="2000" b="1">
                          <a:solidFill>
                            <a:schemeClr val="tx1"/>
                          </a:solidFill>
                          <a:latin typeface="微软雅黑" panose="020B0503020204020204" charset="-122"/>
                          <a:ea typeface="微软雅黑" panose="020B0503020204020204" charset="-122"/>
                          <a:cs typeface="华文新魏" panose="02010800040101010101" charset="-122"/>
                        </a:rPr>
                        <a:t>90 </a:t>
                      </a:r>
                      <a:r>
                        <a:rPr lang="zh-CN" altLang="en-US" sz="2000" b="1">
                          <a:solidFill>
                            <a:schemeClr val="tx1"/>
                          </a:solidFill>
                          <a:latin typeface="微软雅黑" panose="020B0503020204020204" charset="-122"/>
                          <a:ea typeface="微软雅黑" panose="020B0503020204020204" charset="-122"/>
                          <a:cs typeface="华文新魏" panose="02010800040101010101" charset="-122"/>
                        </a:rPr>
                        <a:t>年代前期，是对鸦片战争时期林则徐、魏源等政治思想的继承和发展，是一种早期资产阶级自由主义的时代思潮，它反映了当时新兴的民族资产阶级势力的各种要求，主张对中国的政治、经济、文化等各个方面作全方位的改革。他们大多是</a:t>
                      </a:r>
                      <a:r>
                        <a:rPr lang="zh-CN" altLang="en-US" sz="2000" b="1">
                          <a:solidFill>
                            <a:srgbClr val="FF0000"/>
                          </a:solidFill>
                          <a:latin typeface="微软雅黑" panose="020B0503020204020204" charset="-122"/>
                          <a:ea typeface="微软雅黑" panose="020B0503020204020204" charset="-122"/>
                          <a:cs typeface="华文新魏" panose="02010800040101010101" charset="-122"/>
                        </a:rPr>
                        <a:t>洋务运动的支持者，也主张学习西方的工商科技；同时也建议作政治制度改革，向往西方的议院民主政治</a:t>
                      </a:r>
                      <a:r>
                        <a:rPr lang="zh-CN" altLang="en-US" sz="2000" b="1">
                          <a:solidFill>
                            <a:schemeClr val="tx1"/>
                          </a:solidFill>
                          <a:latin typeface="微软雅黑" panose="020B0503020204020204" charset="-122"/>
                          <a:ea typeface="微软雅黑" panose="020B0503020204020204" charset="-122"/>
                          <a:cs typeface="华文新魏" panose="02010800040101010101" charset="-122"/>
                        </a:rPr>
                        <a:t>。早期维新思想没有形成完整的理论，也没付诸行动，但为戊戌变法奠定了思想基础。</a:t>
                      </a:r>
                      <a:endParaRPr lang="zh-CN" altLang="en-US" sz="2000" b="1">
                        <a:solidFill>
                          <a:schemeClr val="tx1"/>
                        </a:solidFill>
                        <a:latin typeface="微软雅黑" panose="020B0503020204020204" charset="-122"/>
                        <a:ea typeface="微软雅黑" panose="020B0503020204020204" charset="-122"/>
                        <a:cs typeface="华文新魏" panose="02010800040101010101" charset="-122"/>
                      </a:endParaRPr>
                    </a:p>
                  </a:txBody>
                  <a:tcPr vert="horz">
                    <a:solidFill>
                      <a:schemeClr val="bg1">
                        <a:lumMod val="85000"/>
                      </a:schemeClr>
                    </a:solidFill>
                  </a:tcPr>
                </a:tc>
              </a:tr>
            </a:tbl>
          </a:graphicData>
        </a:graphic>
      </p:graphicFrame>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119062" y="81915"/>
          <a:ext cx="11953875" cy="6553200"/>
        </p:xfrm>
        <a:graphic>
          <a:graphicData uri="http://schemas.openxmlformats.org/drawingml/2006/table">
            <a:tbl>
              <a:tblPr firstRow="1" bandRow="1">
                <a:tableStyleId>{5C22544A-7EE6-4342-B048-85BDC9FD1C3A}</a:tableStyleId>
              </a:tblPr>
              <a:tblGrid>
                <a:gridCol w="1233488"/>
                <a:gridCol w="10720387"/>
              </a:tblGrid>
              <a:tr h="657415">
                <a:tc>
                  <a:txBody>
                    <a:bodyPr wrap="square"/>
                    <a:lstStyle/>
                    <a:p>
                      <a:pPr marL="0" algn="ctr" defTabSz="914400" rtl="0" eaLnBrk="1" latinLnBrk="0" hangingPunct="1"/>
                      <a:r>
                        <a:rPr lang="zh-CN" altLang="en-US" sz="1600" b="1" kern="1200">
                          <a:solidFill>
                            <a:srgbClr val="C00000"/>
                          </a:solidFill>
                          <a:latin typeface="微软雅黑" panose="020B0503020204020204" charset="-122"/>
                          <a:ea typeface="微软雅黑" panose="020B0503020204020204" charset="-122"/>
                          <a:cs typeface="+mn-cs"/>
                        </a:rPr>
                        <a:t>租界</a:t>
                      </a:r>
                      <a:endParaRPr lang="en-US" altLang="zh-CN" sz="1600" b="1" kern="1200">
                        <a:solidFill>
                          <a:srgbClr val="C00000"/>
                        </a:solidFill>
                        <a:latin typeface="微软雅黑" panose="020B0503020204020204" charset="-122"/>
                        <a:ea typeface="微软雅黑" panose="020B0503020204020204" charset="-122"/>
                        <a:cs typeface="+mn-cs"/>
                      </a:endParaRPr>
                    </a:p>
                    <a:p>
                      <a:pPr marL="0" algn="ctr" defTabSz="914400" rtl="0" eaLnBrk="1" latinLnBrk="0" hangingPunct="1"/>
                      <a:r>
                        <a:rPr lang="en-US" altLang="zh-CN" sz="1600" b="1" kern="1200">
                          <a:solidFill>
                            <a:srgbClr val="C00000"/>
                          </a:solidFill>
                          <a:latin typeface="微软雅黑" panose="020B0503020204020204" charset="-122"/>
                          <a:ea typeface="微软雅黑" panose="020B0503020204020204" charset="-122"/>
                          <a:cs typeface="+mn-cs"/>
                        </a:rPr>
                        <a:t>&amp;</a:t>
                      </a:r>
                      <a:endParaRPr lang="en-US" altLang="zh-CN" sz="1600" b="1" kern="1200">
                        <a:solidFill>
                          <a:srgbClr val="C00000"/>
                        </a:solidFill>
                        <a:latin typeface="微软雅黑" panose="020B0503020204020204" charset="-122"/>
                        <a:ea typeface="微软雅黑" panose="020B0503020204020204" charset="-122"/>
                        <a:cs typeface="+mn-cs"/>
                      </a:endParaRPr>
                    </a:p>
                    <a:p>
                      <a:pPr marL="0" algn="ctr" defTabSz="914400" rtl="0" eaLnBrk="1" latinLnBrk="0" hangingPunct="1"/>
                      <a:r>
                        <a:rPr lang="zh-CN" altLang="en-US" sz="1600" b="1" kern="1200">
                          <a:solidFill>
                            <a:srgbClr val="C00000"/>
                          </a:solidFill>
                          <a:latin typeface="微软雅黑" panose="020B0503020204020204" charset="-122"/>
                          <a:ea typeface="微软雅黑" panose="020B0503020204020204" charset="-122"/>
                          <a:cs typeface="+mn-cs"/>
                        </a:rPr>
                        <a:t>势力范围</a:t>
                      </a:r>
                      <a:r>
                        <a:rPr lang="en-US" altLang="zh-CN" sz="1600" b="1" kern="1200">
                          <a:solidFill>
                            <a:srgbClr val="C00000"/>
                          </a:solidFill>
                          <a:latin typeface="微软雅黑" panose="020B0503020204020204" charset="-122"/>
                          <a:ea typeface="微软雅黑" panose="020B0503020204020204" charset="-122"/>
                          <a:cs typeface="+mn-cs"/>
                        </a:rPr>
                        <a:t>&amp;</a:t>
                      </a:r>
                      <a:endParaRPr lang="en-US" altLang="zh-CN" sz="1600" b="1" kern="1200">
                        <a:solidFill>
                          <a:srgbClr val="C00000"/>
                        </a:solidFill>
                        <a:latin typeface="微软雅黑" panose="020B0503020204020204" charset="-122"/>
                        <a:ea typeface="微软雅黑" panose="020B0503020204020204" charset="-122"/>
                        <a:cs typeface="+mn-cs"/>
                      </a:endParaRPr>
                    </a:p>
                    <a:p>
                      <a:pPr marL="0" algn="ctr" defTabSz="914400" rtl="0" eaLnBrk="1" latinLnBrk="0" hangingPunct="1"/>
                      <a:r>
                        <a:rPr lang="zh-CN" altLang="en-US" sz="1600" b="1" kern="1200">
                          <a:solidFill>
                            <a:srgbClr val="C00000"/>
                          </a:solidFill>
                          <a:latin typeface="微软雅黑" panose="020B0503020204020204" charset="-122"/>
                          <a:ea typeface="微软雅黑" panose="020B0503020204020204" charset="-122"/>
                          <a:cs typeface="+mn-cs"/>
                        </a:rPr>
                        <a:t>租借地</a:t>
                      </a:r>
                      <a:endParaRPr lang="zh-CN" altLang="en-US" sz="16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租界是帝国主义国家强迫半殖民地国家在其口岸或城市划出的作为外侨</a:t>
                      </a:r>
                      <a:r>
                        <a:rPr lang="en-US" altLang="zh-CN"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居留和经商</a:t>
                      </a:r>
                      <a:r>
                        <a:rPr lang="en-US" altLang="zh-CN"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的一定区域，成为“</a:t>
                      </a:r>
                      <a:r>
                        <a:rPr lang="zh-CN" altLang="en-US" sz="16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国中之国</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”，是列强侵略的据点。势力范围：是指帝国主义</a:t>
                      </a:r>
                      <a:r>
                        <a:rPr lang="zh-CN" altLang="en-US" sz="16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列强凭借军事、政治、经济力量控制殖民地或半殖民地国家的全部领土或部分领土</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，宣称它享有独占该地区的权力，不许其他国家染指。 </a:t>
                      </a:r>
                      <a:endPar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p>
                      <a:pPr marL="0" marR="0" lvl="0" indent="0" algn="l" defTabSz="914400" rtl="0" eaLnBrk="1" fontAlgn="auto" latinLnBrk="0" hangingPunct="1">
                        <a:lnSpc>
                          <a:spcPct val="100000"/>
                        </a:lnSpc>
                        <a:spcBef>
                          <a:spcPct val="0"/>
                        </a:spcBef>
                        <a:spcAft>
                          <a:spcPct val="0"/>
                        </a:spcAft>
                        <a:buClrTx/>
                        <a:buSzTx/>
                        <a:buFontTx/>
                        <a:buNone/>
                        <a:defRPr/>
                      </a:pP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租借地：是</a:t>
                      </a:r>
                      <a:r>
                        <a:rPr lang="zh-CN" altLang="en-US" sz="16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帝国主义国家在亚洲和拉丁美洲通过不平等条约取得的土地</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。租借土地的主权不转移，租借只在约定的期限内有效，在租借期内租方取得对领土的</a:t>
                      </a:r>
                      <a:r>
                        <a:rPr lang="zh-CN" altLang="en-US" sz="16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使用权</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a:t>
                      </a:r>
                      <a:endPar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txBody>
                  <a:tcPr vert="horz">
                    <a:solidFill>
                      <a:schemeClr val="bg1">
                        <a:lumMod val="85000"/>
                      </a:schemeClr>
                    </a:solidFill>
                  </a:tcPr>
                </a:tc>
              </a:tr>
              <a:tr h="657415">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600" b="1" kern="1200">
                          <a:solidFill>
                            <a:srgbClr val="C00000"/>
                          </a:solidFill>
                          <a:latin typeface="微软雅黑" panose="020B0503020204020204" charset="-122"/>
                          <a:ea typeface="微软雅黑" panose="020B0503020204020204" charset="-122"/>
                          <a:cs typeface="+mn-cs"/>
                        </a:rPr>
                        <a:t>门户开放</a:t>
                      </a:r>
                      <a:endParaRPr lang="zh-CN" altLang="en-US" sz="16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r>
                        <a:rPr lang="en-US" altLang="zh-CN" sz="1600" b="1" kern="1200">
                          <a:solidFill>
                            <a:srgbClr val="FF0000"/>
                          </a:solidFill>
                          <a:latin typeface="微软雅黑" panose="020B0503020204020204" charset="-122"/>
                          <a:ea typeface="微软雅黑" panose="020B0503020204020204" charset="-122"/>
                          <a:cs typeface="+mn-cs"/>
                        </a:rPr>
                        <a:t>19 </a:t>
                      </a:r>
                      <a:r>
                        <a:rPr lang="zh-CN" altLang="en-US" sz="1600" b="1" kern="1200">
                          <a:solidFill>
                            <a:srgbClr val="FF0000"/>
                          </a:solidFill>
                          <a:latin typeface="微软雅黑" panose="020B0503020204020204" charset="-122"/>
                          <a:ea typeface="微软雅黑" panose="020B0503020204020204" charset="-122"/>
                          <a:cs typeface="+mn-cs"/>
                        </a:rPr>
                        <a:t>世纪末</a:t>
                      </a:r>
                      <a:r>
                        <a:rPr lang="zh-CN" altLang="en-US" sz="1600" b="1" kern="1200">
                          <a:solidFill>
                            <a:schemeClr val="tx1"/>
                          </a:solidFill>
                          <a:latin typeface="微软雅黑" panose="020B0503020204020204" charset="-122"/>
                          <a:ea typeface="微软雅黑" panose="020B0503020204020204" charset="-122"/>
                          <a:cs typeface="+mn-cs"/>
                        </a:rPr>
                        <a:t>，</a:t>
                      </a:r>
                      <a:r>
                        <a:rPr lang="zh-CN" altLang="en-US" sz="1600" b="1" kern="1200">
                          <a:solidFill>
                            <a:srgbClr val="FF0000"/>
                          </a:solidFill>
                          <a:latin typeface="微软雅黑" panose="020B0503020204020204" charset="-122"/>
                          <a:ea typeface="微软雅黑" panose="020B0503020204020204" charset="-122"/>
                          <a:cs typeface="+mn-cs"/>
                        </a:rPr>
                        <a:t>美国争夺在华利益</a:t>
                      </a:r>
                      <a:r>
                        <a:rPr lang="zh-CN" altLang="en-US" sz="1600" b="1" kern="1200">
                          <a:solidFill>
                            <a:schemeClr val="tx1"/>
                          </a:solidFill>
                          <a:latin typeface="微软雅黑" panose="020B0503020204020204" charset="-122"/>
                          <a:ea typeface="微软雅黑" panose="020B0503020204020204" charset="-122"/>
                          <a:cs typeface="+mn-cs"/>
                        </a:rPr>
                        <a:t>推行的外交政策。甲午战争后，列强掀起瓜分中国狂潮，严重损害了忙于美西战争、未能在中国占有一席之地的美国商业利益。</a:t>
                      </a:r>
                      <a:r>
                        <a:rPr lang="en-US" altLang="zh-CN" sz="1600" b="1" kern="1200">
                          <a:solidFill>
                            <a:schemeClr val="tx1"/>
                          </a:solidFill>
                          <a:latin typeface="微软雅黑" panose="020B0503020204020204" charset="-122"/>
                          <a:ea typeface="微软雅黑" panose="020B0503020204020204" charset="-122"/>
                          <a:cs typeface="+mn-cs"/>
                        </a:rPr>
                        <a:t>1899 </a:t>
                      </a:r>
                      <a:r>
                        <a:rPr lang="zh-CN" altLang="en-US" sz="1600" b="1" kern="1200">
                          <a:solidFill>
                            <a:schemeClr val="tx1"/>
                          </a:solidFill>
                          <a:latin typeface="微软雅黑" panose="020B0503020204020204" charset="-122"/>
                          <a:ea typeface="微软雅黑" panose="020B0503020204020204" charset="-122"/>
                          <a:cs typeface="+mn-cs"/>
                        </a:rPr>
                        <a:t>年美国向列强提出“承认列强在华势力范围的既得利益，同时要求开放势力范围，使美国也能从中利益均沾”。主要内容：在整个中国，列强都有进行贸易的权利。主要精神是</a:t>
                      </a:r>
                      <a:r>
                        <a:rPr lang="zh-CN" altLang="en-US" sz="1600" b="1" kern="1200">
                          <a:solidFill>
                            <a:srgbClr val="FF0000"/>
                          </a:solidFill>
                          <a:latin typeface="微软雅黑" panose="020B0503020204020204" charset="-122"/>
                          <a:ea typeface="微软雅黑" panose="020B0503020204020204" charset="-122"/>
                          <a:cs typeface="+mn-cs"/>
                        </a:rPr>
                        <a:t>利益均沾，机会平等</a:t>
                      </a:r>
                      <a:r>
                        <a:rPr lang="zh-CN" altLang="en-US" sz="1600" b="1" kern="1200">
                          <a:solidFill>
                            <a:schemeClr val="tx1"/>
                          </a:solidFill>
                          <a:latin typeface="微软雅黑" panose="020B0503020204020204" charset="-122"/>
                          <a:ea typeface="微软雅黑" panose="020B0503020204020204" charset="-122"/>
                          <a:cs typeface="+mn-cs"/>
                        </a:rPr>
                        <a:t>。影响：缓解了列强在华争夺的矛盾，</a:t>
                      </a:r>
                      <a:r>
                        <a:rPr lang="zh-CN" altLang="en-US" sz="1600" b="1" kern="1200">
                          <a:solidFill>
                            <a:srgbClr val="FF0000"/>
                          </a:solidFill>
                          <a:latin typeface="微软雅黑" panose="020B0503020204020204" charset="-122"/>
                          <a:ea typeface="微软雅黑" panose="020B0503020204020204" charset="-122"/>
                          <a:cs typeface="+mn-cs"/>
                        </a:rPr>
                        <a:t>形成了列强共同宰割中国</a:t>
                      </a:r>
                      <a:r>
                        <a:rPr lang="zh-CN" altLang="en-US" sz="1600" b="1" kern="1200">
                          <a:solidFill>
                            <a:schemeClr val="tx1"/>
                          </a:solidFill>
                          <a:latin typeface="微软雅黑" panose="020B0503020204020204" charset="-122"/>
                          <a:ea typeface="微软雅黑" panose="020B0503020204020204" charset="-122"/>
                          <a:cs typeface="+mn-cs"/>
                        </a:rPr>
                        <a:t>的局面。随着</a:t>
                      </a:r>
                      <a:r>
                        <a:rPr lang="zh-CN" altLang="en-US" sz="1600" b="1" kern="1200">
                          <a:solidFill>
                            <a:srgbClr val="FF0000"/>
                          </a:solidFill>
                          <a:latin typeface="微软雅黑" panose="020B0503020204020204" charset="-122"/>
                          <a:ea typeface="微软雅黑" panose="020B0503020204020204" charset="-122"/>
                          <a:cs typeface="+mn-cs"/>
                        </a:rPr>
                        <a:t>日本侵略东北建立满洲傀儡政权，该政策不复存在</a:t>
                      </a:r>
                      <a:r>
                        <a:rPr lang="zh-CN" altLang="en-US" sz="1600" b="1" kern="1200">
                          <a:solidFill>
                            <a:schemeClr val="tx1"/>
                          </a:solidFill>
                          <a:latin typeface="微软雅黑" panose="020B0503020204020204" charset="-122"/>
                          <a:ea typeface="微软雅黑" panose="020B0503020204020204" charset="-122"/>
                          <a:cs typeface="+mn-cs"/>
                        </a:rPr>
                        <a:t>。</a:t>
                      </a:r>
                      <a:endParaRPr lang="zh-CN" altLang="en-US" sz="1600" b="1" kern="1200">
                        <a:solidFill>
                          <a:schemeClr val="tx1"/>
                        </a:solidFill>
                        <a:latin typeface="微软雅黑" panose="020B0503020204020204" charset="-122"/>
                        <a:ea typeface="微软雅黑" panose="020B0503020204020204" charset="-122"/>
                        <a:cs typeface="+mn-cs"/>
                      </a:endParaRPr>
                    </a:p>
                  </a:txBody>
                  <a:tcPr vert="horz">
                    <a:solidFill>
                      <a:schemeClr val="bg1">
                        <a:lumMod val="85000"/>
                      </a:schemeClr>
                    </a:solidFill>
                  </a:tcPr>
                </a:tc>
              </a:tr>
              <a:tr h="657415">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600" b="1" kern="1200">
                          <a:solidFill>
                            <a:srgbClr val="C00000"/>
                          </a:solidFill>
                          <a:latin typeface="微软雅黑" panose="020B0503020204020204" charset="-122"/>
                          <a:ea typeface="微软雅黑" panose="020B0503020204020204" charset="-122"/>
                          <a:cs typeface="+mn-cs"/>
                        </a:rPr>
                        <a:t>商品输出</a:t>
                      </a:r>
                      <a:r>
                        <a:rPr lang="en-US" altLang="zh-CN" sz="1600" b="1" kern="1200">
                          <a:solidFill>
                            <a:srgbClr val="C00000"/>
                          </a:solidFill>
                          <a:latin typeface="微软雅黑" panose="020B0503020204020204" charset="-122"/>
                          <a:ea typeface="微软雅黑" panose="020B0503020204020204" charset="-122"/>
                          <a:cs typeface="+mn-cs"/>
                        </a:rPr>
                        <a:t>&amp;</a:t>
                      </a:r>
                      <a:endParaRPr lang="en-US" altLang="zh-CN" sz="1600" b="1" kern="120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600" b="1" kern="1200">
                          <a:solidFill>
                            <a:srgbClr val="C00000"/>
                          </a:solidFill>
                          <a:latin typeface="微软雅黑" panose="020B0503020204020204" charset="-122"/>
                          <a:ea typeface="微软雅黑" panose="020B0503020204020204" charset="-122"/>
                          <a:cs typeface="+mn-cs"/>
                        </a:rPr>
                        <a:t>资本输出</a:t>
                      </a:r>
                      <a:endParaRPr lang="zh-CN" altLang="en-US" sz="16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r>
                        <a:rPr lang="zh-CN" altLang="en-US" sz="1600" b="1" kern="1200">
                          <a:solidFill>
                            <a:srgbClr val="FF0000"/>
                          </a:solidFill>
                          <a:latin typeface="微软雅黑" panose="020B0503020204020204" charset="-122"/>
                          <a:ea typeface="微软雅黑" panose="020B0503020204020204" charset="-122"/>
                          <a:cs typeface="+mn-cs"/>
                        </a:rPr>
                        <a:t>商品输出</a:t>
                      </a:r>
                      <a:r>
                        <a:rPr lang="zh-CN" altLang="en-US" sz="1600" b="1" kern="1200">
                          <a:solidFill>
                            <a:schemeClr val="tx1"/>
                          </a:solidFill>
                          <a:latin typeface="微软雅黑" panose="020B0503020204020204" charset="-122"/>
                          <a:ea typeface="微软雅黑" panose="020B0503020204020204" charset="-122"/>
                          <a:cs typeface="+mn-cs"/>
                        </a:rPr>
                        <a:t>：西方资本主义国家在</a:t>
                      </a:r>
                      <a:r>
                        <a:rPr lang="zh-CN" altLang="en-US" sz="1600" b="1" kern="1200">
                          <a:solidFill>
                            <a:srgbClr val="FF0000"/>
                          </a:solidFill>
                          <a:latin typeface="微软雅黑" panose="020B0503020204020204" charset="-122"/>
                          <a:ea typeface="微软雅黑" panose="020B0503020204020204" charset="-122"/>
                          <a:cs typeface="+mn-cs"/>
                        </a:rPr>
                        <a:t>工业革命后</a:t>
                      </a:r>
                      <a:r>
                        <a:rPr lang="zh-CN" altLang="en-US" sz="1600" b="1" kern="1200">
                          <a:solidFill>
                            <a:schemeClr val="tx1"/>
                          </a:solidFill>
                          <a:latin typeface="微软雅黑" panose="020B0503020204020204" charset="-122"/>
                          <a:ea typeface="微软雅黑" panose="020B0503020204020204" charset="-122"/>
                          <a:cs typeface="+mn-cs"/>
                        </a:rPr>
                        <a:t>的自由竞争阶段对亚非拉地区主要采取</a:t>
                      </a:r>
                      <a:r>
                        <a:rPr lang="zh-CN" altLang="en-US" sz="1600" b="1" kern="1200">
                          <a:solidFill>
                            <a:srgbClr val="FF0000"/>
                          </a:solidFill>
                          <a:latin typeface="微软雅黑" panose="020B0503020204020204" charset="-122"/>
                          <a:ea typeface="微软雅黑" panose="020B0503020204020204" charset="-122"/>
                          <a:cs typeface="+mn-cs"/>
                        </a:rPr>
                        <a:t>倾销工业品、掠夺工业原料</a:t>
                      </a:r>
                      <a:r>
                        <a:rPr lang="zh-CN" altLang="en-US" sz="1600" b="1" kern="1200">
                          <a:solidFill>
                            <a:schemeClr val="tx1"/>
                          </a:solidFill>
                          <a:latin typeface="微软雅黑" panose="020B0503020204020204" charset="-122"/>
                          <a:ea typeface="微软雅黑" panose="020B0503020204020204" charset="-122"/>
                          <a:cs typeface="+mn-cs"/>
                        </a:rPr>
                        <a:t>的方式，称为商品输出。</a:t>
                      </a:r>
                      <a:r>
                        <a:rPr lang="zh-CN" altLang="en-US" sz="1600" b="1" kern="1200">
                          <a:solidFill>
                            <a:srgbClr val="FF0000"/>
                          </a:solidFill>
                          <a:latin typeface="微软雅黑" panose="020B0503020204020204" charset="-122"/>
                          <a:ea typeface="微软雅黑" panose="020B0503020204020204" charset="-122"/>
                          <a:cs typeface="+mn-cs"/>
                        </a:rPr>
                        <a:t>资本输出</a:t>
                      </a:r>
                      <a:r>
                        <a:rPr lang="zh-CN" altLang="en-US" sz="1600" b="1" kern="1200">
                          <a:solidFill>
                            <a:schemeClr val="tx1"/>
                          </a:solidFill>
                          <a:latin typeface="微软雅黑" panose="020B0503020204020204" charset="-122"/>
                          <a:ea typeface="微软雅黑" panose="020B0503020204020204" charset="-122"/>
                          <a:cs typeface="+mn-cs"/>
                        </a:rPr>
                        <a:t>：进入</a:t>
                      </a:r>
                      <a:r>
                        <a:rPr lang="zh-CN" altLang="en-US" sz="1600" b="1" kern="1200">
                          <a:solidFill>
                            <a:srgbClr val="FF0000"/>
                          </a:solidFill>
                          <a:latin typeface="微软雅黑" panose="020B0503020204020204" charset="-122"/>
                          <a:ea typeface="微软雅黑" panose="020B0503020204020204" charset="-122"/>
                          <a:cs typeface="+mn-cs"/>
                        </a:rPr>
                        <a:t>帝国主义阶段</a:t>
                      </a:r>
                      <a:r>
                        <a:rPr lang="zh-CN" altLang="en-US" sz="1600" b="1" kern="1200">
                          <a:solidFill>
                            <a:schemeClr val="tx1"/>
                          </a:solidFill>
                          <a:latin typeface="微软雅黑" panose="020B0503020204020204" charset="-122"/>
                          <a:ea typeface="微软雅黑" panose="020B0503020204020204" charset="-122"/>
                          <a:cs typeface="+mn-cs"/>
                        </a:rPr>
                        <a:t>后，主要采取</a:t>
                      </a:r>
                      <a:r>
                        <a:rPr lang="zh-CN" altLang="en-US" sz="1600" b="1" kern="1200">
                          <a:solidFill>
                            <a:srgbClr val="FF0000"/>
                          </a:solidFill>
                          <a:latin typeface="微软雅黑" panose="020B0503020204020204" charset="-122"/>
                          <a:ea typeface="微软雅黑" panose="020B0503020204020204" charset="-122"/>
                          <a:cs typeface="+mn-cs"/>
                        </a:rPr>
                        <a:t>开设工厂、银行贷款、开采矿山、修筑铁路</a:t>
                      </a:r>
                      <a:r>
                        <a:rPr lang="zh-CN" altLang="en-US" sz="1600" b="1" kern="1200">
                          <a:solidFill>
                            <a:schemeClr val="tx1"/>
                          </a:solidFill>
                          <a:latin typeface="微软雅黑" panose="020B0503020204020204" charset="-122"/>
                          <a:ea typeface="微软雅黑" panose="020B0503020204020204" charset="-122"/>
                          <a:cs typeface="+mn-cs"/>
                        </a:rPr>
                        <a:t>等更高级的方式对亚非拉地区掠夺，称谓资本输出。在近代中国</a:t>
                      </a:r>
                      <a:r>
                        <a:rPr lang="zh-CN" altLang="en-US" sz="1600" b="1" kern="1200">
                          <a:solidFill>
                            <a:srgbClr val="FF0000"/>
                          </a:solidFill>
                          <a:latin typeface="微软雅黑" panose="020B0503020204020204" charset="-122"/>
                          <a:ea typeface="微软雅黑" panose="020B0503020204020204" charset="-122"/>
                          <a:cs typeface="+mn-cs"/>
                        </a:rPr>
                        <a:t>甲午战争以前</a:t>
                      </a:r>
                      <a:r>
                        <a:rPr lang="zh-CN" altLang="en-US" sz="1600" b="1" kern="1200">
                          <a:solidFill>
                            <a:schemeClr val="tx1"/>
                          </a:solidFill>
                          <a:latin typeface="微软雅黑" panose="020B0503020204020204" charset="-122"/>
                          <a:ea typeface="微软雅黑" panose="020B0503020204020204" charset="-122"/>
                          <a:cs typeface="+mn-cs"/>
                        </a:rPr>
                        <a:t>，西方列强</a:t>
                      </a:r>
                      <a:r>
                        <a:rPr lang="zh-CN" altLang="en-US" sz="1600" b="1" kern="1200">
                          <a:solidFill>
                            <a:srgbClr val="FF0000"/>
                          </a:solidFill>
                          <a:latin typeface="微软雅黑" panose="020B0503020204020204" charset="-122"/>
                          <a:ea typeface="微软雅黑" panose="020B0503020204020204" charset="-122"/>
                          <a:cs typeface="+mn-cs"/>
                        </a:rPr>
                        <a:t>主要采取商品输出</a:t>
                      </a:r>
                      <a:r>
                        <a:rPr lang="zh-CN" altLang="en-US" sz="1600" b="1" kern="1200">
                          <a:solidFill>
                            <a:schemeClr val="tx1"/>
                          </a:solidFill>
                          <a:latin typeface="微软雅黑" panose="020B0503020204020204" charset="-122"/>
                          <a:ea typeface="微软雅黑" panose="020B0503020204020204" charset="-122"/>
                          <a:cs typeface="+mn-cs"/>
                        </a:rPr>
                        <a:t>，</a:t>
                      </a:r>
                      <a:r>
                        <a:rPr lang="zh-CN" altLang="en-US" sz="1600" b="1" kern="1200">
                          <a:solidFill>
                            <a:schemeClr val="tx1"/>
                          </a:solidFill>
                          <a:highlight>
                            <a:srgbClr val="FFFF00"/>
                          </a:highlight>
                          <a:latin typeface="微软雅黑" panose="020B0503020204020204" charset="-122"/>
                          <a:ea typeface="微软雅黑" panose="020B0503020204020204" charset="-122"/>
                          <a:cs typeface="+mn-cs"/>
                        </a:rPr>
                        <a:t>也有资本输出</a:t>
                      </a:r>
                      <a:r>
                        <a:rPr lang="zh-CN" altLang="en-US" sz="1600" b="1" kern="1200">
                          <a:solidFill>
                            <a:schemeClr val="tx1"/>
                          </a:solidFill>
                          <a:latin typeface="微软雅黑" panose="020B0503020204020204" charset="-122"/>
                          <a:ea typeface="微软雅黑" panose="020B0503020204020204" charset="-122"/>
                          <a:cs typeface="+mn-cs"/>
                        </a:rPr>
                        <a:t>，</a:t>
                      </a:r>
                      <a:r>
                        <a:rPr lang="zh-CN" altLang="en-US" sz="1600" b="1" kern="1200">
                          <a:solidFill>
                            <a:srgbClr val="FF0000"/>
                          </a:solidFill>
                          <a:latin typeface="微软雅黑" panose="020B0503020204020204" charset="-122"/>
                          <a:ea typeface="微软雅黑" panose="020B0503020204020204" charset="-122"/>
                          <a:cs typeface="+mn-cs"/>
                        </a:rPr>
                        <a:t>甲午战争后主要采取资本输出</a:t>
                      </a:r>
                      <a:r>
                        <a:rPr lang="zh-CN" altLang="en-US" sz="1600" b="1" kern="1200">
                          <a:solidFill>
                            <a:schemeClr val="tx1"/>
                          </a:solidFill>
                          <a:latin typeface="微软雅黑" panose="020B0503020204020204" charset="-122"/>
                          <a:ea typeface="微软雅黑" panose="020B0503020204020204" charset="-122"/>
                          <a:cs typeface="+mn-cs"/>
                        </a:rPr>
                        <a:t>，也</a:t>
                      </a:r>
                      <a:r>
                        <a:rPr lang="zh-CN" altLang="en-US" sz="1600" b="1" kern="1200">
                          <a:solidFill>
                            <a:schemeClr val="tx1"/>
                          </a:solidFill>
                          <a:highlight>
                            <a:srgbClr val="FFFF00"/>
                          </a:highlight>
                          <a:latin typeface="微软雅黑" panose="020B0503020204020204" charset="-122"/>
                          <a:ea typeface="微软雅黑" panose="020B0503020204020204" charset="-122"/>
                          <a:cs typeface="+mn-cs"/>
                        </a:rPr>
                        <a:t>没放弃商品输出</a:t>
                      </a:r>
                      <a:r>
                        <a:rPr lang="zh-CN" altLang="en-US" sz="1600" b="1" kern="1200">
                          <a:solidFill>
                            <a:schemeClr val="tx1"/>
                          </a:solidFill>
                          <a:latin typeface="微软雅黑" panose="020B0503020204020204" charset="-122"/>
                          <a:ea typeface="微软雅黑" panose="020B0503020204020204" charset="-122"/>
                          <a:cs typeface="+mn-cs"/>
                        </a:rPr>
                        <a:t>。鸦片战争前，列强在通商口岸开办船坞和工厂，这是列强对华资本输出的开始，因此列强</a:t>
                      </a:r>
                      <a:r>
                        <a:rPr lang="zh-CN" altLang="en-US" sz="1600" b="1" kern="1200">
                          <a:solidFill>
                            <a:schemeClr val="tx1"/>
                          </a:solidFill>
                          <a:highlight>
                            <a:srgbClr val="FFFF00"/>
                          </a:highlight>
                          <a:latin typeface="微软雅黑" panose="020B0503020204020204" charset="-122"/>
                          <a:ea typeface="微软雅黑" panose="020B0503020204020204" charset="-122"/>
                          <a:cs typeface="+mn-cs"/>
                        </a:rPr>
                        <a:t>对华资本输出并非始于</a:t>
                      </a:r>
                      <a:r>
                        <a:rPr lang="en-US" altLang="zh-CN" sz="1600" b="1" kern="1200">
                          <a:solidFill>
                            <a:schemeClr val="tx1"/>
                          </a:solidFill>
                          <a:highlight>
                            <a:srgbClr val="FFFF00"/>
                          </a:highlight>
                          <a:latin typeface="微软雅黑" panose="020B0503020204020204" charset="-122"/>
                          <a:ea typeface="微软雅黑" panose="020B0503020204020204" charset="-122"/>
                          <a:cs typeface="+mn-cs"/>
                        </a:rPr>
                        <a:t>《</a:t>
                      </a:r>
                      <a:r>
                        <a:rPr lang="zh-CN" altLang="en-US" sz="1600" b="1" kern="1200">
                          <a:solidFill>
                            <a:schemeClr val="tx1"/>
                          </a:solidFill>
                          <a:highlight>
                            <a:srgbClr val="FFFF00"/>
                          </a:highlight>
                          <a:latin typeface="微软雅黑" panose="020B0503020204020204" charset="-122"/>
                          <a:ea typeface="微软雅黑" panose="020B0503020204020204" charset="-122"/>
                          <a:cs typeface="+mn-cs"/>
                        </a:rPr>
                        <a:t>马关条约</a:t>
                      </a:r>
                      <a:r>
                        <a:rPr lang="en-US" altLang="zh-CN" sz="1600" b="1" kern="1200">
                          <a:solidFill>
                            <a:schemeClr val="tx1"/>
                          </a:solidFill>
                          <a:highlight>
                            <a:srgbClr val="FFFF00"/>
                          </a:highlight>
                          <a:latin typeface="微软雅黑" panose="020B0503020204020204" charset="-122"/>
                          <a:ea typeface="微软雅黑" panose="020B0503020204020204" charset="-122"/>
                          <a:cs typeface="+mn-cs"/>
                        </a:rPr>
                        <a:t>》</a:t>
                      </a:r>
                      <a:r>
                        <a:rPr lang="zh-CN" altLang="en-US" sz="1600" b="1" kern="1200">
                          <a:solidFill>
                            <a:schemeClr val="tx1"/>
                          </a:solidFill>
                          <a:latin typeface="微软雅黑" panose="020B0503020204020204" charset="-122"/>
                          <a:ea typeface="微软雅黑" panose="020B0503020204020204" charset="-122"/>
                          <a:cs typeface="+mn-cs"/>
                        </a:rPr>
                        <a:t>。</a:t>
                      </a:r>
                      <a:endParaRPr lang="zh-CN" altLang="en-US" sz="1600" b="1" kern="1200">
                        <a:solidFill>
                          <a:schemeClr val="tx1"/>
                        </a:solidFill>
                        <a:latin typeface="微软雅黑" panose="020B0503020204020204" charset="-122"/>
                        <a:ea typeface="微软雅黑" panose="020B0503020204020204" charset="-122"/>
                        <a:cs typeface="+mn-cs"/>
                      </a:endParaRPr>
                    </a:p>
                  </a:txBody>
                  <a:tcPr vert="horz">
                    <a:solidFill>
                      <a:schemeClr val="bg1">
                        <a:lumMod val="85000"/>
                      </a:schemeClr>
                    </a:solidFill>
                  </a:tcPr>
                </a:tc>
              </a:tr>
              <a:tr h="657415">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600" b="1" kern="1200">
                          <a:solidFill>
                            <a:srgbClr val="C00000"/>
                          </a:solidFill>
                          <a:latin typeface="微软雅黑" panose="020B0503020204020204" charset="-122"/>
                          <a:ea typeface="微软雅黑" panose="020B0503020204020204" charset="-122"/>
                          <a:cs typeface="+mn-cs"/>
                        </a:rPr>
                        <a:t>近代工业</a:t>
                      </a:r>
                      <a:endParaRPr lang="en-US" altLang="zh-CN" sz="1600" b="1" kern="120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lang="en-US" altLang="zh-CN" sz="1600" b="1" kern="1200">
                          <a:solidFill>
                            <a:srgbClr val="C00000"/>
                          </a:solidFill>
                          <a:latin typeface="微软雅黑" panose="020B0503020204020204" charset="-122"/>
                          <a:ea typeface="微软雅黑" panose="020B0503020204020204" charset="-122"/>
                          <a:cs typeface="+mn-cs"/>
                        </a:rPr>
                        <a:t>&amp;</a:t>
                      </a:r>
                      <a:endParaRPr lang="en-US" altLang="zh-CN" sz="1600" b="1" kern="120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600" b="1" kern="1200">
                          <a:solidFill>
                            <a:srgbClr val="C00000"/>
                          </a:solidFill>
                          <a:latin typeface="微软雅黑" panose="020B0503020204020204" charset="-122"/>
                          <a:ea typeface="微软雅黑" panose="020B0503020204020204" charset="-122"/>
                          <a:cs typeface="+mn-cs"/>
                        </a:rPr>
                        <a:t>民族工业</a:t>
                      </a:r>
                      <a:endParaRPr lang="zh-CN" altLang="en-US" sz="1600" b="1" kern="120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endParaRPr lang="zh-CN" altLang="en-US" sz="16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r>
                        <a:rPr lang="zh-CN" altLang="en-US" sz="1600" b="1" kern="1200">
                          <a:solidFill>
                            <a:srgbClr val="FF0000"/>
                          </a:solidFill>
                          <a:latin typeface="微软雅黑" panose="020B0503020204020204" charset="-122"/>
                          <a:ea typeface="微软雅黑" panose="020B0503020204020204" charset="-122"/>
                          <a:cs typeface="+mn-cs"/>
                        </a:rPr>
                        <a:t>近代工业</a:t>
                      </a:r>
                      <a:r>
                        <a:rPr lang="zh-CN" altLang="en-US" sz="1600" b="1" kern="1200">
                          <a:solidFill>
                            <a:schemeClr val="tx1"/>
                          </a:solidFill>
                          <a:latin typeface="微软雅黑" panose="020B0503020204020204" charset="-122"/>
                          <a:ea typeface="微软雅黑" panose="020B0503020204020204" charset="-122"/>
                          <a:cs typeface="+mn-cs"/>
                        </a:rPr>
                        <a:t>一般指的是</a:t>
                      </a:r>
                      <a:r>
                        <a:rPr lang="zh-CN" altLang="en-US" sz="1600" b="1" kern="1200">
                          <a:solidFill>
                            <a:srgbClr val="FF0000"/>
                          </a:solidFill>
                          <a:latin typeface="微软雅黑" panose="020B0503020204020204" charset="-122"/>
                          <a:ea typeface="微软雅黑" panose="020B0503020204020204" charset="-122"/>
                          <a:cs typeface="+mn-cs"/>
                        </a:rPr>
                        <a:t>采用机器大生产、采用工厂制度和雇佣劳动的近代企业</a:t>
                      </a:r>
                      <a:r>
                        <a:rPr lang="zh-CN" altLang="en-US" sz="1600" b="1" kern="1200">
                          <a:solidFill>
                            <a:schemeClr val="tx1"/>
                          </a:solidFill>
                          <a:latin typeface="微软雅黑" panose="020B0503020204020204" charset="-122"/>
                          <a:ea typeface="微软雅黑" panose="020B0503020204020204" charset="-122"/>
                          <a:cs typeface="+mn-cs"/>
                        </a:rPr>
                        <a:t>。中国近代工业包括外资企业、洋务企业和民族工业。</a:t>
                      </a:r>
                      <a:endParaRPr lang="zh-CN" altLang="en-US" sz="1600" b="1" kern="1200">
                        <a:solidFill>
                          <a:schemeClr val="tx1"/>
                        </a:solidFill>
                        <a:latin typeface="微软雅黑" panose="020B0503020204020204" charset="-122"/>
                        <a:ea typeface="微软雅黑" panose="020B0503020204020204" charset="-122"/>
                        <a:cs typeface="+mn-cs"/>
                      </a:endParaRPr>
                    </a:p>
                    <a:p>
                      <a:r>
                        <a:rPr lang="zh-CN" altLang="en-US" sz="1600" b="1" kern="1200">
                          <a:solidFill>
                            <a:srgbClr val="FF0000"/>
                          </a:solidFill>
                          <a:latin typeface="微软雅黑" panose="020B0503020204020204" charset="-122"/>
                          <a:ea typeface="微软雅黑" panose="020B0503020204020204" charset="-122"/>
                          <a:cs typeface="+mn-cs"/>
                        </a:rPr>
                        <a:t>民族工业</a:t>
                      </a:r>
                      <a:r>
                        <a:rPr lang="zh-CN" altLang="en-US" sz="1600" b="1" kern="1200">
                          <a:solidFill>
                            <a:schemeClr val="tx1"/>
                          </a:solidFill>
                          <a:latin typeface="微软雅黑" panose="020B0503020204020204" charset="-122"/>
                          <a:ea typeface="微软雅黑" panose="020B0503020204020204" charset="-122"/>
                          <a:cs typeface="+mn-cs"/>
                        </a:rPr>
                        <a:t>有狭义和广义之分，</a:t>
                      </a:r>
                      <a:r>
                        <a:rPr lang="zh-CN" altLang="en-US" sz="1600" b="1" kern="1200">
                          <a:solidFill>
                            <a:srgbClr val="FF0000"/>
                          </a:solidFill>
                          <a:latin typeface="微软雅黑" panose="020B0503020204020204" charset="-122"/>
                          <a:ea typeface="微软雅黑" panose="020B0503020204020204" charset="-122"/>
                          <a:cs typeface="+mn-cs"/>
                        </a:rPr>
                        <a:t>广义上相较于外国资本主义而言，不分国营还是民营，包括由官方创办的企业（如洋务企业）和民间投资创办的企业</a:t>
                      </a:r>
                      <a:r>
                        <a:rPr lang="zh-CN" altLang="en-US" sz="1600" b="1" kern="1200">
                          <a:solidFill>
                            <a:schemeClr val="tx1"/>
                          </a:solidFill>
                          <a:latin typeface="微软雅黑" panose="020B0503020204020204" charset="-122"/>
                          <a:ea typeface="微软雅黑" panose="020B0503020204020204" charset="-122"/>
                          <a:cs typeface="+mn-cs"/>
                        </a:rPr>
                        <a:t>。</a:t>
                      </a:r>
                      <a:r>
                        <a:rPr lang="zh-CN" altLang="en-US" sz="1600" b="1" kern="1200">
                          <a:solidFill>
                            <a:srgbClr val="FF0000"/>
                          </a:solidFill>
                          <a:latin typeface="微软雅黑" panose="020B0503020204020204" charset="-122"/>
                          <a:ea typeface="微软雅黑" panose="020B0503020204020204" charset="-122"/>
                          <a:cs typeface="+mn-cs"/>
                        </a:rPr>
                        <a:t>狭义</a:t>
                      </a:r>
                      <a:r>
                        <a:rPr lang="zh-CN" altLang="en-US" sz="1600" b="1" kern="1200">
                          <a:solidFill>
                            <a:schemeClr val="tx1"/>
                          </a:solidFill>
                          <a:latin typeface="微软雅黑" panose="020B0503020204020204" charset="-122"/>
                          <a:ea typeface="微软雅黑" panose="020B0503020204020204" charset="-122"/>
                          <a:cs typeface="+mn-cs"/>
                        </a:rPr>
                        <a:t>指的是由民间投资创办的企业，即</a:t>
                      </a:r>
                      <a:r>
                        <a:rPr lang="zh-CN" altLang="en-US" sz="1600" b="1" kern="1200">
                          <a:solidFill>
                            <a:srgbClr val="FF0000"/>
                          </a:solidFill>
                          <a:latin typeface="微软雅黑" panose="020B0503020204020204" charset="-122"/>
                          <a:ea typeface="微软雅黑" panose="020B0503020204020204" charset="-122"/>
                          <a:cs typeface="+mn-cs"/>
                        </a:rPr>
                        <a:t>民族资本主义</a:t>
                      </a:r>
                      <a:r>
                        <a:rPr lang="zh-CN" altLang="en-US" sz="1600" b="1" kern="1200">
                          <a:solidFill>
                            <a:schemeClr val="tx1"/>
                          </a:solidFill>
                          <a:latin typeface="微软雅黑" panose="020B0503020204020204" charset="-122"/>
                          <a:ea typeface="微软雅黑" panose="020B0503020204020204" charset="-122"/>
                          <a:cs typeface="+mn-cs"/>
                        </a:rPr>
                        <a:t>经济（如广东继昌隆缫丝厂、上海发昌机器厂、天津贻来牟机器磨坊、大生纱厂等）</a:t>
                      </a:r>
                      <a:endParaRPr lang="zh-CN" altLang="en-US" sz="1600" b="1" kern="1200">
                        <a:solidFill>
                          <a:schemeClr val="tx1"/>
                        </a:solidFill>
                        <a:latin typeface="微软雅黑" panose="020B0503020204020204" charset="-122"/>
                        <a:ea typeface="微软雅黑" panose="020B0503020204020204" charset="-122"/>
                        <a:cs typeface="+mn-cs"/>
                      </a:endParaRPr>
                    </a:p>
                  </a:txBody>
                  <a:tcPr vert="horz">
                    <a:solidFill>
                      <a:schemeClr val="bg1">
                        <a:lumMod val="85000"/>
                      </a:schemeClr>
                    </a:solidFill>
                  </a:tcPr>
                </a:tc>
              </a:tr>
              <a:tr h="657415">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600" b="1" kern="1200">
                          <a:solidFill>
                            <a:srgbClr val="C00000"/>
                          </a:solidFill>
                          <a:latin typeface="微软雅黑" panose="020B0503020204020204" charset="-122"/>
                          <a:ea typeface="微软雅黑" panose="020B0503020204020204" charset="-122"/>
                          <a:cs typeface="+mn-cs"/>
                        </a:rPr>
                        <a:t>实业救国 </a:t>
                      </a:r>
                      <a:endParaRPr lang="zh-CN" altLang="en-US" sz="1600" b="1" kern="120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endParaRPr lang="zh-CN" altLang="en-US" sz="16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r>
                        <a:rPr lang="zh-CN" altLang="en-US" sz="1600" b="1" kern="1200">
                          <a:solidFill>
                            <a:schemeClr val="tx1"/>
                          </a:solidFill>
                          <a:latin typeface="微软雅黑" panose="020B0503020204020204" charset="-122"/>
                          <a:ea typeface="微软雅黑" panose="020B0503020204020204" charset="-122"/>
                          <a:cs typeface="+mn-cs"/>
                        </a:rPr>
                        <a:t>实业</a:t>
                      </a:r>
                      <a:r>
                        <a:rPr lang="zh-CN" altLang="en-US" sz="1600" b="1" kern="1200">
                          <a:solidFill>
                            <a:srgbClr val="FF0000"/>
                          </a:solidFill>
                          <a:latin typeface="微软雅黑" panose="020B0503020204020204" charset="-122"/>
                          <a:ea typeface="微软雅黑" panose="020B0503020204020204" charset="-122"/>
                          <a:cs typeface="+mn-cs"/>
                        </a:rPr>
                        <a:t>泛指农、工、商、交通</a:t>
                      </a:r>
                      <a:r>
                        <a:rPr lang="zh-CN" altLang="en-US" sz="1600" b="1" kern="1200">
                          <a:solidFill>
                            <a:schemeClr val="tx1"/>
                          </a:solidFill>
                          <a:latin typeface="微软雅黑" panose="020B0503020204020204" charset="-122"/>
                          <a:ea typeface="微软雅黑" panose="020B0503020204020204" charset="-122"/>
                          <a:cs typeface="+mn-cs"/>
                        </a:rPr>
                        <a:t>等。</a:t>
                      </a:r>
                      <a:r>
                        <a:rPr lang="en-US" altLang="zh-CN" sz="1600" b="1" kern="1200">
                          <a:solidFill>
                            <a:schemeClr val="tx1"/>
                          </a:solidFill>
                          <a:latin typeface="微软雅黑" panose="020B0503020204020204" charset="-122"/>
                          <a:ea typeface="微软雅黑" panose="020B0503020204020204" charset="-122"/>
                          <a:cs typeface="+mn-cs"/>
                        </a:rPr>
                        <a:t>19 </a:t>
                      </a:r>
                      <a:r>
                        <a:rPr lang="zh-CN" altLang="en-US" sz="1600" b="1" kern="1200">
                          <a:solidFill>
                            <a:schemeClr val="tx1"/>
                          </a:solidFill>
                          <a:latin typeface="微软雅黑" panose="020B0503020204020204" charset="-122"/>
                          <a:ea typeface="微软雅黑" panose="020B0503020204020204" charset="-122"/>
                          <a:cs typeface="+mn-cs"/>
                        </a:rPr>
                        <a:t>世纪末（</a:t>
                      </a:r>
                      <a:r>
                        <a:rPr lang="zh-CN" altLang="en-US" sz="1600" b="1" kern="1200">
                          <a:solidFill>
                            <a:srgbClr val="FF0000"/>
                          </a:solidFill>
                          <a:latin typeface="微软雅黑" panose="020B0503020204020204" charset="-122"/>
                          <a:ea typeface="微软雅黑" panose="020B0503020204020204" charset="-122"/>
                          <a:cs typeface="+mn-cs"/>
                        </a:rPr>
                        <a:t>甲午战后</a:t>
                      </a:r>
                      <a:r>
                        <a:rPr lang="zh-CN" altLang="en-US" sz="1600" b="1" kern="1200">
                          <a:solidFill>
                            <a:schemeClr val="tx1"/>
                          </a:solidFill>
                          <a:latin typeface="微软雅黑" panose="020B0503020204020204" charset="-122"/>
                          <a:ea typeface="微软雅黑" panose="020B0503020204020204" charset="-122"/>
                          <a:cs typeface="+mn-cs"/>
                        </a:rPr>
                        <a:t>），</a:t>
                      </a:r>
                      <a:r>
                        <a:rPr lang="zh-CN" altLang="en-US" sz="1600" b="1" kern="1200">
                          <a:solidFill>
                            <a:srgbClr val="FF0000"/>
                          </a:solidFill>
                          <a:latin typeface="微软雅黑" panose="020B0503020204020204" charset="-122"/>
                          <a:ea typeface="微软雅黑" panose="020B0503020204020204" charset="-122"/>
                          <a:cs typeface="+mn-cs"/>
                        </a:rPr>
                        <a:t>以张謇为代表</a:t>
                      </a:r>
                      <a:r>
                        <a:rPr lang="zh-CN" altLang="en-US" sz="1600" b="1" kern="1200">
                          <a:solidFill>
                            <a:schemeClr val="tx1"/>
                          </a:solidFill>
                          <a:latin typeface="微软雅黑" panose="020B0503020204020204" charset="-122"/>
                          <a:ea typeface="微软雅黑" panose="020B0503020204020204" charset="-122"/>
                          <a:cs typeface="+mn-cs"/>
                        </a:rPr>
                        <a:t>的部分先进</a:t>
                      </a:r>
                      <a:r>
                        <a:rPr lang="zh-CN" altLang="en-US" sz="1600" b="1" kern="1200">
                          <a:solidFill>
                            <a:srgbClr val="FF0000"/>
                          </a:solidFill>
                          <a:latin typeface="微软雅黑" panose="020B0503020204020204" charset="-122"/>
                          <a:ea typeface="微软雅黑" panose="020B0503020204020204" charset="-122"/>
                          <a:cs typeface="+mn-cs"/>
                        </a:rPr>
                        <a:t>中国人</a:t>
                      </a:r>
                      <a:r>
                        <a:rPr lang="zh-CN" altLang="en-US" sz="1600" b="1" kern="1200">
                          <a:solidFill>
                            <a:schemeClr val="tx1"/>
                          </a:solidFill>
                          <a:latin typeface="微软雅黑" panose="020B0503020204020204" charset="-122"/>
                          <a:ea typeface="微软雅黑" panose="020B0503020204020204" charset="-122"/>
                          <a:cs typeface="+mn-cs"/>
                        </a:rPr>
                        <a:t>主张大量</a:t>
                      </a:r>
                      <a:r>
                        <a:rPr lang="zh-CN" altLang="en-US" sz="1600" b="1" kern="1200">
                          <a:solidFill>
                            <a:srgbClr val="FF0000"/>
                          </a:solidFill>
                          <a:latin typeface="微软雅黑" panose="020B0503020204020204" charset="-122"/>
                          <a:ea typeface="微软雅黑" panose="020B0503020204020204" charset="-122"/>
                          <a:cs typeface="+mn-cs"/>
                        </a:rPr>
                        <a:t>兴办近代工厂和</a:t>
                      </a:r>
                      <a:r>
                        <a:rPr lang="zh-CN" altLang="en-US" sz="1600" b="1" kern="1200">
                          <a:solidFill>
                            <a:schemeClr val="tx1"/>
                          </a:solidFill>
                          <a:latin typeface="微软雅黑" panose="020B0503020204020204" charset="-122"/>
                          <a:ea typeface="微软雅黑" panose="020B0503020204020204" charset="-122"/>
                          <a:cs typeface="+mn-cs"/>
                        </a:rPr>
                        <a:t>实业，</a:t>
                      </a:r>
                      <a:r>
                        <a:rPr lang="zh-CN" altLang="en-US" sz="1600" b="1" kern="1200">
                          <a:solidFill>
                            <a:srgbClr val="FF0000"/>
                          </a:solidFill>
                          <a:latin typeface="微软雅黑" panose="020B0503020204020204" charset="-122"/>
                          <a:ea typeface="微软雅黑" panose="020B0503020204020204" charset="-122"/>
                          <a:cs typeface="+mn-cs"/>
                        </a:rPr>
                        <a:t>壮大发展资本主义</a:t>
                      </a:r>
                      <a:r>
                        <a:rPr lang="zh-CN" altLang="en-US" sz="1600" b="1" kern="1200">
                          <a:solidFill>
                            <a:schemeClr val="tx1"/>
                          </a:solidFill>
                          <a:latin typeface="微软雅黑" panose="020B0503020204020204" charset="-122"/>
                          <a:ea typeface="微软雅黑" panose="020B0503020204020204" charset="-122"/>
                          <a:cs typeface="+mn-cs"/>
                        </a:rPr>
                        <a:t>，积极与列强开展</a:t>
                      </a:r>
                      <a:r>
                        <a:rPr lang="zh-CN" altLang="en-US" sz="1600" b="1" kern="1200">
                          <a:solidFill>
                            <a:srgbClr val="FF0000"/>
                          </a:solidFill>
                          <a:latin typeface="微软雅黑" panose="020B0503020204020204" charset="-122"/>
                          <a:ea typeface="微软雅黑" panose="020B0503020204020204" charset="-122"/>
                          <a:cs typeface="+mn-cs"/>
                        </a:rPr>
                        <a:t>经济竞争</a:t>
                      </a:r>
                      <a:r>
                        <a:rPr lang="zh-CN" altLang="en-US" sz="1600" b="1" kern="1200">
                          <a:solidFill>
                            <a:schemeClr val="tx1"/>
                          </a:solidFill>
                          <a:latin typeface="微软雅黑" panose="020B0503020204020204" charset="-122"/>
                          <a:ea typeface="微软雅黑" panose="020B0503020204020204" charset="-122"/>
                          <a:cs typeface="+mn-cs"/>
                        </a:rPr>
                        <a:t>，以此实现救亡图存、国家独立富强的社会思潮。实业救国提出背景：甲午战争后，一部分开明官僚、地主和商人积极主张发展民族工业，挽救民族危机；</a:t>
                      </a:r>
                      <a:r>
                        <a:rPr lang="zh-CN" altLang="en-US" sz="1600" b="1" kern="1200">
                          <a:solidFill>
                            <a:srgbClr val="FF0000"/>
                          </a:solidFill>
                          <a:latin typeface="微软雅黑" panose="020B0503020204020204" charset="-122"/>
                          <a:ea typeface="微软雅黑" panose="020B0503020204020204" charset="-122"/>
                          <a:cs typeface="+mn-cs"/>
                        </a:rPr>
                        <a:t>甲午战争后，清政府放宽了对民间设厂的限制</a:t>
                      </a:r>
                      <a:r>
                        <a:rPr lang="zh-CN" altLang="en-US" sz="1600" b="1" kern="1200">
                          <a:solidFill>
                            <a:schemeClr val="tx1"/>
                          </a:solidFill>
                          <a:latin typeface="微软雅黑" panose="020B0503020204020204" charset="-122"/>
                          <a:ea typeface="微软雅黑" panose="020B0503020204020204" charset="-122"/>
                          <a:cs typeface="+mn-cs"/>
                        </a:rPr>
                        <a:t>；辛亥革命推翻了封建帝制，民族资产阶级大受鼓舞，把发展实业作为救国的重要方针。盛行于辛亥革命和五四运动前后。</a:t>
                      </a:r>
                      <a:endParaRPr lang="zh-CN" altLang="en-US" sz="1600" b="1" kern="1200">
                        <a:solidFill>
                          <a:schemeClr val="tx1"/>
                        </a:solidFill>
                        <a:latin typeface="微软雅黑" panose="020B0503020204020204" charset="-122"/>
                        <a:ea typeface="微软雅黑" panose="020B0503020204020204" charset="-122"/>
                        <a:cs typeface="+mn-cs"/>
                      </a:endParaRPr>
                    </a:p>
                  </a:txBody>
                  <a:tcPr vert="horz">
                    <a:solidFill>
                      <a:schemeClr val="bg1">
                        <a:lumMod val="85000"/>
                      </a:schemeClr>
                    </a:solidFill>
                  </a:tcPr>
                </a:tc>
              </a:tr>
            </a:tbl>
          </a:graphicData>
        </a:graphic>
      </p:graphicFrame>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266700" y="502920"/>
          <a:ext cx="11658599" cy="5852160"/>
        </p:xfrm>
        <a:graphic>
          <a:graphicData uri="http://schemas.openxmlformats.org/drawingml/2006/table">
            <a:tbl>
              <a:tblPr firstRow="1" bandRow="1">
                <a:tableStyleId>{5C22544A-7EE6-4342-B048-85BDC9FD1C3A}</a:tableStyleId>
              </a:tblPr>
              <a:tblGrid>
                <a:gridCol w="1203019"/>
                <a:gridCol w="10455580"/>
              </a:tblGrid>
              <a:tr h="550303">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000" b="1" kern="1200">
                          <a:solidFill>
                            <a:srgbClr val="C00000"/>
                          </a:solidFill>
                          <a:latin typeface="微软雅黑" panose="020B0503020204020204" charset="-122"/>
                          <a:ea typeface="微软雅黑" panose="020B0503020204020204" charset="-122"/>
                          <a:cs typeface="+mn-cs"/>
                          <a:sym typeface="黑体" panose="02010609060101010101" pitchFamily="49" charset="-122"/>
                        </a:rPr>
                        <a:t>东南互保</a:t>
                      </a:r>
                      <a:endParaRPr lang="zh-CN" altLang="en-US" sz="2000" b="1" kern="1200">
                        <a:solidFill>
                          <a:srgbClr val="C00000"/>
                        </a:solidFill>
                        <a:latin typeface="微软雅黑" panose="020B0503020204020204" charset="-122"/>
                        <a:ea typeface="微软雅黑" panose="020B0503020204020204" charset="-122"/>
                        <a:cs typeface="+mn-cs"/>
                        <a:sym typeface="黑体" panose="02010609060101010101" pitchFamily="49" charset="-122"/>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20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义和团运动和八国联军侵华</a:t>
                      </a:r>
                      <a:r>
                        <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期间，</a:t>
                      </a:r>
                      <a:r>
                        <a:rPr lang="zh-CN" altLang="en-US" sz="20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刘坤一、张之洞</a:t>
                      </a:r>
                      <a:r>
                        <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等东南各省督抚会同各国驻上海领事，制定</a:t>
                      </a:r>
                      <a:r>
                        <a:rPr lang="en-US" altLang="zh-CN"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a:t>
                      </a:r>
                      <a:r>
                        <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东南互保章程</a:t>
                      </a:r>
                      <a:r>
                        <a:rPr lang="en-US" altLang="zh-CN"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a:t>
                      </a:r>
                      <a:r>
                        <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。“东南互保”表现了东南地区当权的洋务派官员与西方列强合作抵制义和团的意向，它维护了列强在长江流域和华南的利益，破坏了东南各省人民反帝斗争的发展。</a:t>
                      </a:r>
                      <a:r>
                        <a:rPr lang="zh-CN" altLang="en-US" sz="20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使河北、山东以外的地区免受义和团与八国联军战乱的波及</a:t>
                      </a:r>
                      <a:r>
                        <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；同时亦使</a:t>
                      </a:r>
                      <a:r>
                        <a:rPr lang="zh-CN" altLang="en-US" sz="20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地方权力进一步扩张，中央的权力大为削减</a:t>
                      </a:r>
                      <a:r>
                        <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 </a:t>
                      </a:r>
                      <a:endPar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txBody>
                  <a:tcPr vert="horz">
                    <a:solidFill>
                      <a:schemeClr val="bg1">
                        <a:lumMod val="85000"/>
                      </a:schemeClr>
                    </a:solidFill>
                  </a:tcPr>
                </a:tc>
              </a:tr>
              <a:tr h="657415">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000" b="1" kern="1200">
                          <a:solidFill>
                            <a:srgbClr val="C00000"/>
                          </a:solidFill>
                          <a:latin typeface="微软雅黑" panose="020B0503020204020204" charset="-122"/>
                          <a:ea typeface="微软雅黑" panose="020B0503020204020204" charset="-122"/>
                          <a:cs typeface="+mn-cs"/>
                        </a:rPr>
                        <a:t>清末新政</a:t>
                      </a:r>
                      <a:endParaRPr lang="zh-CN" altLang="en-US" sz="20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en-US" altLang="zh-CN" sz="2000" b="1">
                          <a:solidFill>
                            <a:srgbClr val="FF0000"/>
                          </a:solidFill>
                          <a:latin typeface="微软雅黑" panose="020B0503020204020204" charset="-122"/>
                          <a:ea typeface="微软雅黑" panose="020B0503020204020204" charset="-122"/>
                          <a:cs typeface="华文新魏" panose="02010800040101010101" charset="-122"/>
                        </a:rPr>
                        <a:t>1901—1911 </a:t>
                      </a:r>
                      <a:r>
                        <a:rPr lang="zh-CN" altLang="en-US" sz="2000" b="1">
                          <a:solidFill>
                            <a:srgbClr val="FF0000"/>
                          </a:solidFill>
                          <a:latin typeface="微软雅黑" panose="020B0503020204020204" charset="-122"/>
                          <a:ea typeface="微软雅黑" panose="020B0503020204020204" charset="-122"/>
                          <a:cs typeface="华文新魏" panose="02010800040101010101" charset="-122"/>
                        </a:rPr>
                        <a:t>年</a:t>
                      </a:r>
                      <a:r>
                        <a:rPr lang="zh-CN" altLang="en-US" sz="2000" b="1">
                          <a:solidFill>
                            <a:schemeClr val="tx1"/>
                          </a:solidFill>
                          <a:latin typeface="微软雅黑" panose="020B0503020204020204" charset="-122"/>
                          <a:ea typeface="微软雅黑" panose="020B0503020204020204" charset="-122"/>
                          <a:cs typeface="华文新魏" panose="02010800040101010101" charset="-122"/>
                        </a:rPr>
                        <a:t>，封建统治危机和民族危机空前严重，清政府进行的一场</a:t>
                      </a:r>
                      <a:r>
                        <a:rPr lang="zh-CN" altLang="en-US" sz="2000" b="1">
                          <a:solidFill>
                            <a:srgbClr val="FF0000"/>
                          </a:solidFill>
                          <a:latin typeface="微软雅黑" panose="020B0503020204020204" charset="-122"/>
                          <a:ea typeface="微软雅黑" panose="020B0503020204020204" charset="-122"/>
                          <a:cs typeface="华文新魏" panose="02010800040101010101" charset="-122"/>
                        </a:rPr>
                        <a:t>自救运动</a:t>
                      </a:r>
                      <a:r>
                        <a:rPr lang="zh-CN" altLang="en-US" sz="2000" b="1">
                          <a:solidFill>
                            <a:schemeClr val="tx1"/>
                          </a:solidFill>
                          <a:latin typeface="微软雅黑" panose="020B0503020204020204" charset="-122"/>
                          <a:ea typeface="微软雅黑" panose="020B0503020204020204" charset="-122"/>
                          <a:cs typeface="华文新魏" panose="02010800040101010101" charset="-122"/>
                        </a:rPr>
                        <a:t>。在军事、官制、法律、商业、教育和社会方面进行一系列系统性改革，采取奖励实业、创办新式学堂、派遣留学生和编练新军等措施，以挽救统治危机和民族危亡。改革没有取得太大进展，但“新政”一定程度上推动了中国社会的现代化（如</a:t>
                      </a:r>
                      <a:r>
                        <a:rPr lang="zh-CN" altLang="en-US" sz="2000" b="1">
                          <a:solidFill>
                            <a:srgbClr val="FF0000"/>
                          </a:solidFill>
                          <a:latin typeface="微软雅黑" panose="020B0503020204020204" charset="-122"/>
                          <a:ea typeface="微软雅黑" panose="020B0503020204020204" charset="-122"/>
                          <a:cs typeface="华文新魏" panose="02010800040101010101" charset="-122"/>
                        </a:rPr>
                        <a:t>废除科举，新式学堂，教育现代化；培养新军，军事现代化</a:t>
                      </a:r>
                      <a:r>
                        <a:rPr lang="zh-CN" altLang="en-US" sz="2000" b="1">
                          <a:solidFill>
                            <a:schemeClr val="tx1"/>
                          </a:solidFill>
                          <a:latin typeface="微软雅黑" panose="020B0503020204020204" charset="-122"/>
                          <a:ea typeface="微软雅黑" panose="020B0503020204020204" charset="-122"/>
                          <a:cs typeface="华文新魏" panose="02010800040101010101" charset="-122"/>
                        </a:rPr>
                        <a:t>），也为辛亥革命的兴起提供了条件（如倡导商业，推动了民族资本主义的发展，资产阶级力量壮大；培养的</a:t>
                      </a:r>
                      <a:r>
                        <a:rPr lang="zh-CN" altLang="en-US" sz="2000" b="1">
                          <a:solidFill>
                            <a:srgbClr val="FF0000"/>
                          </a:solidFill>
                          <a:latin typeface="微软雅黑" panose="020B0503020204020204" charset="-122"/>
                          <a:ea typeface="微软雅黑" panose="020B0503020204020204" charset="-122"/>
                          <a:cs typeface="华文新魏" panose="02010800040101010101" charset="-122"/>
                        </a:rPr>
                        <a:t>新军逐渐成了清政府的掘墓人</a:t>
                      </a:r>
                      <a:r>
                        <a:rPr lang="zh-CN" altLang="en-US" sz="2000" b="1">
                          <a:solidFill>
                            <a:schemeClr val="tx1"/>
                          </a:solidFill>
                          <a:latin typeface="微软雅黑" panose="020B0503020204020204" charset="-122"/>
                          <a:ea typeface="微软雅黑" panose="020B0503020204020204" charset="-122"/>
                          <a:cs typeface="华文新魏" panose="02010800040101010101" charset="-122"/>
                        </a:rPr>
                        <a:t>，成了民主革命的阵地）。 </a:t>
                      </a:r>
                      <a:endParaRPr lang="zh-CN" altLang="en-US" sz="2000" b="1">
                        <a:solidFill>
                          <a:schemeClr val="tx1"/>
                        </a:solidFill>
                        <a:latin typeface="微软雅黑" panose="020B0503020204020204" charset="-122"/>
                        <a:ea typeface="微软雅黑" panose="020B0503020204020204" charset="-122"/>
                        <a:cs typeface="华文新魏" panose="02010800040101010101" charset="-122"/>
                      </a:endParaRPr>
                    </a:p>
                  </a:txBody>
                  <a:tcPr vert="horz">
                    <a:solidFill>
                      <a:schemeClr val="bg1">
                        <a:lumMod val="85000"/>
                      </a:schemeClr>
                    </a:solidFill>
                  </a:tcPr>
                </a:tc>
              </a:tr>
              <a:tr h="657415">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000" b="1" kern="1200">
                          <a:solidFill>
                            <a:srgbClr val="C00000"/>
                          </a:solidFill>
                          <a:latin typeface="微软雅黑" panose="020B0503020204020204" charset="-122"/>
                          <a:ea typeface="微软雅黑" panose="020B0503020204020204" charset="-122"/>
                          <a:cs typeface="+mn-cs"/>
                          <a:sym typeface="黑体" panose="02010609060101010101" pitchFamily="49" charset="-122"/>
                        </a:rPr>
                        <a:t>预备立宪</a:t>
                      </a:r>
                      <a:endParaRPr lang="zh-CN" altLang="en-US" sz="2000" b="1" kern="1200">
                        <a:solidFill>
                          <a:srgbClr val="C00000"/>
                        </a:solidFill>
                        <a:latin typeface="微软雅黑" panose="020B0503020204020204" charset="-122"/>
                        <a:ea typeface="微软雅黑" panose="020B0503020204020204" charset="-122"/>
                        <a:cs typeface="+mn-cs"/>
                        <a:sym typeface="黑体" panose="02010609060101010101" pitchFamily="49" charset="-122"/>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en-US" altLang="zh-CN" sz="20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1906—1911 </a:t>
                      </a:r>
                      <a:r>
                        <a:rPr lang="zh-CN" altLang="en-US" sz="20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为预备实行君主立宪</a:t>
                      </a:r>
                      <a:r>
                        <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（实际上是借“立宪”之名，行封建专制之实）所采取的措施。</a:t>
                      </a:r>
                      <a:r>
                        <a:rPr lang="en-US" altLang="zh-CN"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1906 </a:t>
                      </a:r>
                      <a:r>
                        <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年，下诏“预备仿行宪政”；</a:t>
                      </a:r>
                      <a:r>
                        <a:rPr lang="en-US" altLang="zh-CN"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1908 </a:t>
                      </a:r>
                      <a:r>
                        <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年，颁布宪法大纲；</a:t>
                      </a:r>
                      <a:r>
                        <a:rPr lang="en-US" altLang="zh-CN"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1911</a:t>
                      </a:r>
                      <a:r>
                        <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，设责任内阁，</a:t>
                      </a:r>
                      <a:r>
                        <a:rPr lang="zh-CN" altLang="en-US" sz="20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最后产生的内阁以满蒙贵族为主，完全是皇族内阁</a:t>
                      </a:r>
                      <a:r>
                        <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。预备立宪导致</a:t>
                      </a:r>
                      <a:r>
                        <a:rPr lang="zh-CN" altLang="en-US" sz="20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部分立宪派倾向革命，加速了清王朝灭亡，客观上有利中国资本主义的发展和近代化。</a:t>
                      </a:r>
                      <a:endParaRPr lang="zh-CN" altLang="en-US" sz="20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txBody>
                  <a:tcPr vert="horz">
                    <a:solidFill>
                      <a:schemeClr val="bg1">
                        <a:lumMod val="85000"/>
                      </a:schemeClr>
                    </a:solidFill>
                  </a:tcPr>
                </a:tc>
              </a:tr>
              <a:tr h="657415">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000" b="1" kern="1200">
                          <a:solidFill>
                            <a:srgbClr val="C00000"/>
                          </a:solidFill>
                          <a:latin typeface="微软雅黑" panose="020B0503020204020204" charset="-122"/>
                          <a:ea typeface="微软雅黑" panose="020B0503020204020204" charset="-122"/>
                          <a:cs typeface="+mn-cs"/>
                          <a:sym typeface="黑体" panose="02010609060101010101" pitchFamily="49" charset="-122"/>
                        </a:rPr>
                        <a:t>立宪派</a:t>
                      </a:r>
                      <a:r>
                        <a:rPr lang="en-US" altLang="zh-CN" sz="2000" b="1" kern="1200">
                          <a:solidFill>
                            <a:srgbClr val="C00000"/>
                          </a:solidFill>
                          <a:latin typeface="微软雅黑" panose="020B0503020204020204" charset="-122"/>
                          <a:ea typeface="微软雅黑" panose="020B0503020204020204" charset="-122"/>
                          <a:cs typeface="+mn-cs"/>
                          <a:sym typeface="黑体" panose="02010609060101010101" pitchFamily="49" charset="-122"/>
                        </a:rPr>
                        <a:t>&amp;</a:t>
                      </a:r>
                      <a:r>
                        <a:rPr lang="zh-CN" altLang="en-US" sz="2000" b="1" kern="1200">
                          <a:solidFill>
                            <a:srgbClr val="C00000"/>
                          </a:solidFill>
                          <a:latin typeface="微软雅黑" panose="020B0503020204020204" charset="-122"/>
                          <a:ea typeface="微软雅黑" panose="020B0503020204020204" charset="-122"/>
                          <a:cs typeface="+mn-cs"/>
                          <a:sym typeface="黑体" panose="02010609060101010101" pitchFamily="49" charset="-122"/>
                        </a:rPr>
                        <a:t>革命派</a:t>
                      </a:r>
                      <a:endParaRPr lang="zh-CN" altLang="en-US" sz="2000" b="1" kern="1200">
                        <a:solidFill>
                          <a:srgbClr val="C00000"/>
                        </a:solidFill>
                        <a:latin typeface="微软雅黑" panose="020B0503020204020204" charset="-122"/>
                        <a:ea typeface="微软雅黑" panose="020B0503020204020204" charset="-122"/>
                        <a:cs typeface="+mn-cs"/>
                        <a:sym typeface="黑体" panose="02010609060101010101" pitchFamily="49" charset="-122"/>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20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立宪派</a:t>
                      </a:r>
                      <a:r>
                        <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是</a:t>
                      </a:r>
                      <a:r>
                        <a:rPr lang="en-US" altLang="zh-CN"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20 </a:t>
                      </a:r>
                      <a:r>
                        <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世纪初，随着“新政”和“预备立宪”而崛起的</a:t>
                      </a:r>
                      <a:r>
                        <a:rPr lang="zh-CN" altLang="en-US" sz="20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资产阶级上层及其政治代表所组成的政治派别</a:t>
                      </a:r>
                      <a:r>
                        <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，以张謇、梁启超等为代表，</a:t>
                      </a:r>
                      <a:r>
                        <a:rPr lang="zh-CN" altLang="en-US" sz="20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主张在中国实行宪政</a:t>
                      </a:r>
                      <a:r>
                        <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，既反对清朝统治，也</a:t>
                      </a:r>
                      <a:r>
                        <a:rPr lang="zh-CN" altLang="en-US" sz="20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反对革命</a:t>
                      </a:r>
                      <a:r>
                        <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，主张实行“君主立宪”。</a:t>
                      </a:r>
                      <a:r>
                        <a:rPr lang="zh-CN" altLang="en-US" sz="20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革命派</a:t>
                      </a:r>
                      <a:r>
                        <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即主张推翻清朝皇帝统治，</a:t>
                      </a:r>
                      <a:r>
                        <a:rPr lang="zh-CN" altLang="en-US" sz="20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实行民主共和</a:t>
                      </a:r>
                      <a:r>
                        <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 </a:t>
                      </a:r>
                      <a:endPar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txBody>
                  <a:tcPr vert="horz">
                    <a:solidFill>
                      <a:schemeClr val="bg1">
                        <a:lumMod val="85000"/>
                      </a:schemeClr>
                    </a:solidFill>
                  </a:tcPr>
                </a:tc>
              </a:tr>
            </a:tbl>
          </a:graphicData>
        </a:graphic>
      </p:graphicFrame>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custDataLst>
              <p:tags r:id="rId1"/>
            </p:custDataLst>
          </p:nvPr>
        </p:nvSpPr>
        <p:spPr>
          <a:xfrm>
            <a:off x="0" y="0"/>
            <a:ext cx="12192000" cy="512897"/>
          </a:xfrm>
          <a:prstGeom prst="rect">
            <a:avLst/>
          </a:prstGeom>
          <a:solidFill>
            <a:srgbClr val="EC5F74">
              <a:lumMod val="60000"/>
              <a:lumOff val="40000"/>
            </a:srgbClr>
          </a:solidFill>
        </p:spPr>
        <p:txBody>
          <a:bodyPr wrap="square" rtlCol="0">
            <a:spAutoFit/>
          </a:bodyPr>
          <a:lstStyle/>
          <a:p>
            <a:pPr marL="0" marR="0" lvl="0" indent="0" algn="ctr" defTabSz="1219200" eaLnBrk="1" fontAlgn="auto" latinLnBrk="1" hangingPunct="1">
              <a:lnSpc>
                <a:spcPct val="100000"/>
              </a:lnSpc>
              <a:spcBef>
                <a:spcPct val="0"/>
              </a:spcBef>
              <a:spcAft>
                <a:spcPct val="0"/>
              </a:spcAft>
              <a:buClrTx/>
              <a:buSzTx/>
              <a:buFontTx/>
              <a:buNone/>
              <a:defRPr/>
            </a:pPr>
            <a:r>
              <a:rPr lang="zh-CN" altLang="en-US" sz="2735" b="1" kern="0">
                <a:solidFill>
                  <a:prstClr val="white"/>
                </a:solidFill>
                <a:latin typeface="微软雅黑" panose="020B0503020204020204" charset="-122"/>
                <a:ea typeface="微软雅黑" panose="020B0503020204020204" charset="-122"/>
              </a:rPr>
              <a:t>九</a:t>
            </a:r>
            <a:r>
              <a:rPr kumimoji="0" lang="zh-CN" altLang="en-US"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、民国前期（</a:t>
            </a:r>
            <a:r>
              <a:rPr kumimoji="0" lang="en-US" altLang="zh-CN"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1912—1928</a:t>
            </a:r>
            <a:r>
              <a:rPr kumimoji="0" lang="zh-CN" altLang="en-US"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年）</a:t>
            </a:r>
            <a:endParaRPr kumimoji="0" lang="zh-CN" altLang="en-US"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endParaRPr>
          </a:p>
        </p:txBody>
      </p:sp>
      <p:graphicFrame>
        <p:nvGraphicFramePr>
          <p:cNvPr id="7" name="表格 6"/>
          <p:cNvGraphicFramePr>
            <a:graphicFrameLocks noGrp="1"/>
          </p:cNvGraphicFramePr>
          <p:nvPr>
            <p:custDataLst>
              <p:tags r:id="rId2"/>
            </p:custDataLst>
          </p:nvPr>
        </p:nvGraphicFramePr>
        <p:xfrm>
          <a:off x="162358" y="626975"/>
          <a:ext cx="11867284" cy="6018658"/>
        </p:xfrm>
        <a:graphic>
          <a:graphicData uri="http://schemas.openxmlformats.org/drawingml/2006/table">
            <a:tbl>
              <a:tblPr firstRow="1" bandRow="1">
                <a:tableStyleId>{5C22544A-7EE6-4342-B048-85BDC9FD1C3A}</a:tableStyleId>
              </a:tblPr>
              <a:tblGrid>
                <a:gridCol w="944455"/>
                <a:gridCol w="807712"/>
                <a:gridCol w="10115117"/>
              </a:tblGrid>
              <a:tr h="640922">
                <a:tc>
                  <a:txBody>
                    <a:bodyPr wrap="square"/>
                    <a:lstStyle/>
                    <a:p>
                      <a:pPr algn="ctr" fontAlgn="auto">
                        <a:lnSpc>
                          <a:spcPct val="100000"/>
                        </a:lnSpc>
                        <a:buNone/>
                      </a:pPr>
                      <a:r>
                        <a:rPr lang="zh-CN" altLang="en-US" sz="2200" b="1">
                          <a:solidFill>
                            <a:srgbClr val="C00000"/>
                          </a:solidFill>
                          <a:latin typeface="微软雅黑" panose="020B0503020204020204" charset="-122"/>
                          <a:ea typeface="微软雅黑" panose="020B0503020204020204" charset="-122"/>
                          <a:cs typeface="柳公权楷书" panose="02010600010101010101" charset="-122"/>
                        </a:rPr>
                        <a:t>总体特征</a:t>
                      </a:r>
                      <a:endParaRPr lang="zh-CN" altLang="en-US" sz="2200" b="1">
                        <a:solidFill>
                          <a:srgbClr val="C00000"/>
                        </a:solidFill>
                        <a:latin typeface="微软雅黑" panose="020B0503020204020204" charset="-122"/>
                        <a:ea typeface="微软雅黑" panose="020B0503020204020204" charset="-122"/>
                        <a:cs typeface="柳公权楷书" panose="02010600010101010101"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2">
                  <a:txBody>
                    <a:bodyPr wrap="square"/>
                    <a:lstStyle/>
                    <a:p>
                      <a:pPr algn="l">
                        <a:lnSpc>
                          <a:spcPct val="100000"/>
                        </a:lnSpc>
                        <a:spcAft>
                          <a:spcPts val="600"/>
                        </a:spcAft>
                      </a:pPr>
                      <a:r>
                        <a:rPr lang="zh-CN" altLang="en-US" sz="2200" b="1">
                          <a:solidFill>
                            <a:srgbClr val="000000"/>
                          </a:solidFill>
                          <a:latin typeface="微软雅黑" panose="020B0503020204020204" charset="-122"/>
                          <a:ea typeface="微软雅黑" panose="020B0503020204020204" charset="-122"/>
                          <a:cs typeface="方正粗黑宋简繁" panose="02000000000000000000" charset="-122"/>
                          <a:sym typeface="+mn-ea"/>
                        </a:rPr>
                        <a:t>中华民国成立后社会经济、思想文化、社会风俗等方面发生新变化</a:t>
                      </a:r>
                      <a:r>
                        <a:rPr lang="en-US" altLang="zh-CN" sz="2200" b="1">
                          <a:solidFill>
                            <a:srgbClr val="000000"/>
                          </a:solidFill>
                          <a:latin typeface="微软雅黑" panose="020B0503020204020204" charset="-122"/>
                          <a:ea typeface="微软雅黑" panose="020B0503020204020204" charset="-122"/>
                          <a:cs typeface="方正粗黑宋简繁" panose="02000000000000000000" charset="-122"/>
                          <a:sym typeface="+mn-ea"/>
                        </a:rPr>
                        <a:t>,</a:t>
                      </a:r>
                      <a:r>
                        <a:rPr lang="zh-CN" altLang="en-US" sz="2200" b="1">
                          <a:solidFill>
                            <a:srgbClr val="000000"/>
                          </a:solidFill>
                          <a:latin typeface="微软雅黑" panose="020B0503020204020204" charset="-122"/>
                          <a:ea typeface="微软雅黑" panose="020B0503020204020204" charset="-122"/>
                          <a:cs typeface="方正粗黑宋简繁" panose="02000000000000000000" charset="-122"/>
                          <a:sym typeface="+mn-ea"/>
                        </a:rPr>
                        <a:t>并很快进入北洋军阀统治时期</a:t>
                      </a:r>
                      <a:endParaRPr lang="zh-CN" altLang="en-US" sz="2200" b="1">
                        <a:solidFill>
                          <a:srgbClr val="000000"/>
                        </a:solidFill>
                        <a:latin typeface="微软雅黑" panose="020B0503020204020204" charset="-122"/>
                        <a:ea typeface="微软雅黑" panose="020B0503020204020204" charset="-122"/>
                        <a:cs typeface="方正粗黑宋简繁" panose="02000000000000000000" charset="-122"/>
                        <a:sym typeface="+mn-ea"/>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cPr anchor="ctr">
                    <a:lnL w="9525">
                      <a:solidFill>
                        <a:srgbClr val="B28E4E"/>
                      </a:solidFill>
                      <a:prstDash val="dash"/>
                    </a:lnL>
                    <a:lnR w="9525">
                      <a:solidFill>
                        <a:srgbClr val="B28E4E"/>
                      </a:solidFill>
                      <a:prstDash val="dash"/>
                    </a:lnR>
                    <a:lnT w="9525">
                      <a:solidFill>
                        <a:srgbClr val="B28E4E"/>
                      </a:solidFill>
                      <a:prstDash val="dash"/>
                    </a:lnT>
                    <a:lnB w="9525">
                      <a:solidFill>
                        <a:srgbClr val="B28E4E"/>
                      </a:solidFill>
                      <a:prstDash val="dash"/>
                    </a:lnB>
                    <a:solidFill>
                      <a:srgbClr val="FFFFFF"/>
                    </a:solidFill>
                  </a:tcPr>
                </a:tc>
              </a:tr>
              <a:tr h="1354339">
                <a:tc rowSpan="3">
                  <a:txBody>
                    <a:bodyPr wrap="square"/>
                    <a:lstStyle/>
                    <a:p>
                      <a:pPr algn="ctr" fontAlgn="auto">
                        <a:lnSpc>
                          <a:spcPct val="100000"/>
                        </a:lnSpc>
                        <a:buClrTx/>
                        <a:buSzTx/>
                        <a:buFontTx/>
                        <a:buNone/>
                      </a:pPr>
                      <a:r>
                        <a:rPr lang="zh-CN" altLang="en-US" sz="2200" b="1">
                          <a:solidFill>
                            <a:srgbClr val="070707"/>
                          </a:solidFill>
                          <a:latin typeface="微软雅黑" panose="020B0503020204020204" charset="-122"/>
                          <a:ea typeface="微软雅黑" panose="020B0503020204020204" charset="-122"/>
                          <a:cs typeface="柳公权楷书" panose="02010600010101010101" charset="-122"/>
                        </a:rPr>
                        <a:t>具体表现</a:t>
                      </a:r>
                      <a:endParaRPr lang="zh-CN" altLang="en-US" sz="2200" b="1">
                        <a:solidFill>
                          <a:srgbClr val="070707"/>
                        </a:solidFill>
                        <a:latin typeface="微软雅黑" panose="020B0503020204020204" charset="-122"/>
                        <a:ea typeface="微软雅黑" panose="020B0503020204020204" charset="-122"/>
                        <a:cs typeface="柳公权楷书" panose="02010600010101010101"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fontAlgn="auto">
                        <a:lnSpc>
                          <a:spcPct val="100000"/>
                        </a:lnSpc>
                        <a:buNone/>
                      </a:pPr>
                      <a:r>
                        <a:rPr lang="zh-CN" altLang="en-US" sz="2200" b="1">
                          <a:solidFill>
                            <a:srgbClr val="C00000"/>
                          </a:solidFill>
                          <a:latin typeface="微软雅黑" panose="020B0503020204020204" charset="-122"/>
                          <a:ea typeface="微软雅黑" panose="020B0503020204020204" charset="-122"/>
                        </a:rPr>
                        <a:t>政治</a:t>
                      </a:r>
                      <a:endParaRPr lang="zh-CN" altLang="en-US" sz="2200" b="1">
                        <a:solidFill>
                          <a:srgbClr val="C00000"/>
                        </a:solidFill>
                        <a:latin typeface="微软雅黑" panose="020B0503020204020204" charset="-122"/>
                        <a:ea typeface="微软雅黑" panose="020B0503020204020204" charset="-122"/>
                        <a:cs typeface="柳公权楷书" panose="02010600010101010101"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indent="0">
                        <a:lnSpc>
                          <a:spcPct val="110000"/>
                        </a:lnSpc>
                      </a:pPr>
                      <a:r>
                        <a:rPr lang="zh-CN" altLang="en-US" sz="2200" b="1">
                          <a:solidFill>
                            <a:schemeClr val="tx1"/>
                          </a:solidFill>
                          <a:latin typeface="微软雅黑" panose="020B0503020204020204" charset="-122"/>
                          <a:ea typeface="微软雅黑" panose="020B0503020204020204" charset="-122"/>
                          <a:cs typeface="微软雅黑" panose="020B0503020204020204" charset="-122"/>
                          <a:sym typeface="+mn-ea"/>
                        </a:rPr>
                        <a:t>清政府实行</a:t>
                      </a:r>
                      <a:r>
                        <a:rPr lang="zh-CN" altLang="en-US" sz="2200" b="1">
                          <a:solidFill>
                            <a:srgbClr val="FF0000"/>
                          </a:solidFill>
                          <a:latin typeface="微软雅黑" panose="020B0503020204020204" charset="-122"/>
                          <a:ea typeface="微软雅黑" panose="020B0503020204020204" charset="-122"/>
                          <a:cs typeface="微软雅黑" panose="020B0503020204020204" charset="-122"/>
                          <a:sym typeface="+mn-ea"/>
                        </a:rPr>
                        <a:t>新政</a:t>
                      </a:r>
                      <a:r>
                        <a:rPr lang="zh-CN" altLang="en-US" sz="2200" b="1">
                          <a:solidFill>
                            <a:schemeClr val="tx1"/>
                          </a:solidFill>
                          <a:latin typeface="微软雅黑" panose="020B0503020204020204" charset="-122"/>
                          <a:ea typeface="微软雅黑" panose="020B0503020204020204" charset="-122"/>
                          <a:cs typeface="微软雅黑" panose="020B0503020204020204" charset="-122"/>
                          <a:sym typeface="+mn-ea"/>
                        </a:rPr>
                        <a:t>和</a:t>
                      </a:r>
                      <a:r>
                        <a:rPr lang="zh-CN" altLang="en-US" sz="2200" b="1">
                          <a:solidFill>
                            <a:srgbClr val="FF0000"/>
                          </a:solidFill>
                          <a:latin typeface="微软雅黑" panose="020B0503020204020204" charset="-122"/>
                          <a:ea typeface="微软雅黑" panose="020B0503020204020204" charset="-122"/>
                          <a:cs typeface="微软雅黑" panose="020B0503020204020204" charset="-122"/>
                          <a:sym typeface="+mn-ea"/>
                        </a:rPr>
                        <a:t>预备立宪。</a:t>
                      </a:r>
                      <a:r>
                        <a:rPr lang="zh-CN" altLang="en-US" sz="2200" b="1">
                          <a:solidFill>
                            <a:schemeClr val="tx1"/>
                          </a:solidFill>
                          <a:latin typeface="微软雅黑" panose="020B0503020204020204" charset="-122"/>
                          <a:ea typeface="微软雅黑" panose="020B0503020204020204" charset="-122"/>
                          <a:cs typeface="微软雅黑" panose="020B0503020204020204" charset="-122"/>
                          <a:sym typeface="+mn-ea"/>
                        </a:rPr>
                        <a:t>资产阶级革命派发起</a:t>
                      </a:r>
                      <a:r>
                        <a:rPr lang="zh-CN" altLang="en-US" sz="2200" b="1">
                          <a:solidFill>
                            <a:srgbClr val="FF0000"/>
                          </a:solidFill>
                          <a:latin typeface="微软雅黑" panose="020B0503020204020204" charset="-122"/>
                          <a:ea typeface="微软雅黑" panose="020B0503020204020204" charset="-122"/>
                          <a:cs typeface="微软雅黑" panose="020B0503020204020204" charset="-122"/>
                          <a:sym typeface="+mn-ea"/>
                        </a:rPr>
                        <a:t>辛亥革命</a:t>
                      </a:r>
                      <a:r>
                        <a:rPr lang="zh-CN" altLang="en-US" sz="2200" b="1">
                          <a:solidFill>
                            <a:schemeClr val="tx1"/>
                          </a:solidFill>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，虽推翻了封建君主专制，1912年1月1日建立了</a:t>
                      </a:r>
                      <a:r>
                        <a:rPr lang="zh-CN" altLang="en-US" sz="2200" b="1">
                          <a:solidFill>
                            <a:srgbClr val="FF0000"/>
                          </a:solidFill>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中华民国</a:t>
                      </a:r>
                      <a:r>
                        <a:rPr lang="zh-CN" altLang="en-US" sz="2200" b="1">
                          <a:solidFill>
                            <a:schemeClr val="tx1"/>
                          </a:solidFill>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，但未改变中国的社会性质。</a:t>
                      </a:r>
                      <a:r>
                        <a:rPr lang="zh-CN" altLang="en-US" sz="2200" b="1">
                          <a:solidFill>
                            <a:schemeClr val="tx1"/>
                          </a:solidFill>
                          <a:latin typeface="微软雅黑" panose="020B0503020204020204" charset="-122"/>
                          <a:ea typeface="微软雅黑" panose="020B0503020204020204" charset="-122"/>
                          <a:cs typeface="微软雅黑" panose="020B0503020204020204" charset="-122"/>
                          <a:sym typeface="+mn-ea"/>
                        </a:rPr>
                        <a:t>袁世凯窃取革命胜利果实，</a:t>
                      </a:r>
                      <a:r>
                        <a:rPr lang="zh-CN" altLang="en-US" sz="2200" b="1">
                          <a:solidFill>
                            <a:srgbClr val="FF0000"/>
                          </a:solidFill>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北洋军阀</a:t>
                      </a:r>
                      <a:r>
                        <a:rPr lang="zh-CN" altLang="en-US" sz="2200" b="1">
                          <a:solidFill>
                            <a:schemeClr val="tx1"/>
                          </a:solidFill>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统治黑暗，对内专制独裁，对外投靠帝国主义，孙中山等人又进行了一系列的斗争。</a:t>
                      </a:r>
                      <a:r>
                        <a:rPr lang="zh-CN" altLang="en-US" sz="2200" b="1">
                          <a:solidFill>
                            <a:srgbClr val="FF0000"/>
                          </a:solidFill>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五四运动</a:t>
                      </a:r>
                      <a:r>
                        <a:rPr lang="zh-CN" altLang="en-US" sz="2200" b="1">
                          <a:solidFill>
                            <a:schemeClr val="tx1"/>
                          </a:solidFill>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唤醒民众，中国进入新民主主义革命时期；</a:t>
                      </a:r>
                      <a:r>
                        <a:rPr lang="zh-CN" altLang="en-US" sz="2200" b="1">
                          <a:solidFill>
                            <a:srgbClr val="FF0000"/>
                          </a:solidFill>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中国共产党</a:t>
                      </a:r>
                      <a:r>
                        <a:rPr lang="zh-CN" altLang="en-US" sz="2200" b="1">
                          <a:solidFill>
                            <a:schemeClr val="tx1"/>
                          </a:solidFill>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的诞生，指明了中国革命的方向。第一次国共合作的实现，促成</a:t>
                      </a:r>
                      <a:r>
                        <a:rPr lang="zh-CN" altLang="en-US" sz="2200" b="1">
                          <a:solidFill>
                            <a:srgbClr val="FF0000"/>
                          </a:solidFill>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国民革命</a:t>
                      </a:r>
                      <a:r>
                        <a:rPr lang="zh-CN" altLang="en-US" sz="2200" b="1">
                          <a:solidFill>
                            <a:schemeClr val="tx1"/>
                          </a:solidFill>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高潮的到来。</a:t>
                      </a:r>
                      <a:endParaRPr lang="zh-CN" altLang="en-US" sz="2200" b="1">
                        <a:solidFill>
                          <a:schemeClr val="tx1"/>
                        </a:solidFill>
                        <a:highlight>
                          <a:srgbClr val="000000">
                            <a:alpha val="0"/>
                          </a:srgbClr>
                        </a:highlight>
                        <a:latin typeface="微软雅黑" panose="020B0503020204020204" charset="-122"/>
                        <a:ea typeface="微软雅黑" panose="020B0503020204020204" charset="-122"/>
                        <a:cs typeface="微软雅黑" panose="020B0503020204020204" charset="-122"/>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1034550">
                <a:tc vMerge="1">
                  <a:tcPr anchor="ctr">
                    <a:lnL w="9525">
                      <a:solidFill>
                        <a:srgbClr val="B28E4E"/>
                      </a:solidFill>
                      <a:prstDash val="dash"/>
                    </a:lnL>
                    <a:lnR w="9525">
                      <a:solidFill>
                        <a:srgbClr val="B28E4E"/>
                      </a:solidFill>
                      <a:prstDash val="dash"/>
                    </a:lnR>
                    <a:lnT w="9525">
                      <a:solidFill>
                        <a:srgbClr val="B28E4E"/>
                      </a:solidFill>
                      <a:prstDash val="dash"/>
                    </a:lnT>
                    <a:lnB w="9525">
                      <a:solidFill>
                        <a:srgbClr val="B28E4E"/>
                      </a:solidFill>
                      <a:prstDash val="dash"/>
                    </a:lnB>
                    <a:solidFill>
                      <a:srgbClr val="FFFFFF"/>
                    </a:solidFill>
                  </a:tcPr>
                </a:tc>
                <a:tc>
                  <a:txBody>
                    <a:bodyPr wrap="square"/>
                    <a:lstStyle/>
                    <a:p>
                      <a:pPr fontAlgn="auto">
                        <a:lnSpc>
                          <a:spcPct val="100000"/>
                        </a:lnSpc>
                        <a:buNone/>
                      </a:pPr>
                      <a:r>
                        <a:rPr lang="zh-CN" altLang="en-US" sz="2200" b="1">
                          <a:solidFill>
                            <a:srgbClr val="C00000"/>
                          </a:solidFill>
                          <a:latin typeface="微软雅黑" panose="020B0503020204020204" charset="-122"/>
                          <a:ea typeface="微软雅黑" panose="020B0503020204020204" charset="-122"/>
                        </a:rPr>
                        <a:t>经济</a:t>
                      </a:r>
                      <a:endParaRPr lang="zh-CN" altLang="en-US" sz="2200" b="1">
                        <a:solidFill>
                          <a:srgbClr val="C00000"/>
                        </a:solidFill>
                        <a:latin typeface="微软雅黑" panose="020B0503020204020204" charset="-122"/>
                        <a:ea typeface="微软雅黑" panose="020B0503020204020204"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indent="0">
                        <a:lnSpc>
                          <a:spcPct val="110000"/>
                        </a:lnSpc>
                      </a:pPr>
                      <a:r>
                        <a:rPr altLang="en-US" sz="2200" b="1">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辛亥革命后，政府推行一系列经济政策，促进民族工业发展，欧洲列强忙于战争，暂时放松了对华经济侵略，民族工业出现“</a:t>
                      </a:r>
                      <a:r>
                        <a:rPr altLang="en-US" sz="2200" b="1">
                          <a:solidFill>
                            <a:srgbClr val="FF0000"/>
                          </a:solidFill>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短暂的春天</a:t>
                      </a:r>
                      <a:r>
                        <a:rPr altLang="en-US" sz="2200" b="1">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”；第一次世界大战后，列强卷土重来，经济命崛起时期迅速陷入萧条；</a:t>
                      </a:r>
                      <a:endParaRPr lang="zh-CN" altLang="en-US" sz="2200" b="1">
                        <a:solidFill>
                          <a:schemeClr val="tx1"/>
                        </a:solidFill>
                        <a:highlight>
                          <a:srgbClr val="000000">
                            <a:alpha val="0"/>
                          </a:srgbClr>
                        </a:highlight>
                        <a:latin typeface="微软雅黑" panose="020B0503020204020204" charset="-122"/>
                        <a:ea typeface="微软雅黑" panose="020B0503020204020204" charset="-122"/>
                        <a:cs typeface="微软雅黑" panose="020B0503020204020204" charset="-122"/>
                        <a:sym typeface="Arial" panose="020B0604020202020204"/>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640922">
                <a:tc vMerge="1">
                  <a:tcPr anchor="ctr">
                    <a:lnL w="9525">
                      <a:solidFill>
                        <a:srgbClr val="B28E4E"/>
                      </a:solidFill>
                      <a:prstDash val="dash"/>
                    </a:lnL>
                    <a:lnR w="9525">
                      <a:solidFill>
                        <a:srgbClr val="B28E4E"/>
                      </a:solidFill>
                      <a:prstDash val="dash"/>
                    </a:lnR>
                    <a:lnT w="9525">
                      <a:solidFill>
                        <a:srgbClr val="B28E4E"/>
                      </a:solidFill>
                      <a:prstDash val="dash"/>
                    </a:lnT>
                    <a:lnB w="9525">
                      <a:solidFill>
                        <a:srgbClr val="B28E4E"/>
                      </a:solidFill>
                      <a:prstDash val="dash"/>
                    </a:lnB>
                    <a:solidFill>
                      <a:srgbClr val="FFFFFF"/>
                    </a:solidFill>
                  </a:tcPr>
                </a:tc>
                <a:tc>
                  <a:txBody>
                    <a:bodyPr wrap="square"/>
                    <a:lstStyle/>
                    <a:p>
                      <a:pPr fontAlgn="auto">
                        <a:lnSpc>
                          <a:spcPct val="100000"/>
                        </a:lnSpc>
                        <a:buNone/>
                      </a:pPr>
                      <a:r>
                        <a:rPr lang="zh-CN" altLang="en-US" sz="2200" b="1">
                          <a:solidFill>
                            <a:srgbClr val="C00000"/>
                          </a:solidFill>
                          <a:latin typeface="微软雅黑" panose="020B0503020204020204" charset="-122"/>
                          <a:ea typeface="微软雅黑" panose="020B0503020204020204" charset="-122"/>
                        </a:rPr>
                        <a:t>文化</a:t>
                      </a:r>
                      <a:endParaRPr lang="zh-CN" altLang="en-US" sz="2200" b="1">
                        <a:solidFill>
                          <a:srgbClr val="C00000"/>
                        </a:solidFill>
                        <a:latin typeface="微软雅黑" panose="020B0503020204020204" charset="-122"/>
                        <a:ea typeface="微软雅黑" panose="020B0503020204020204"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algn="l" fontAlgn="auto">
                        <a:lnSpc>
                          <a:spcPts val="2540"/>
                        </a:lnSpc>
                      </a:pPr>
                      <a:r>
                        <a:rPr lang="zh-CN" altLang="en-US" sz="2200" b="1">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辛亥革命使</a:t>
                      </a:r>
                      <a:r>
                        <a:rPr lang="zh-CN" altLang="en-US" sz="2200" b="1">
                          <a:solidFill>
                            <a:srgbClr val="FF0000"/>
                          </a:solidFill>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民主共和</a:t>
                      </a:r>
                      <a:r>
                        <a:rPr lang="zh-CN" altLang="en-US" sz="2200" b="1">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理念传播，1915 年开展的</a:t>
                      </a:r>
                      <a:r>
                        <a:rPr lang="zh-CN" altLang="en-US" sz="2200" b="1">
                          <a:solidFill>
                            <a:srgbClr val="FF0000"/>
                          </a:solidFill>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新文化运动</a:t>
                      </a:r>
                      <a:r>
                        <a:rPr lang="zh-CN" altLang="en-US" sz="2200" b="1">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高举民主与科学的旗帜，促进了中国的思想解放。</a:t>
                      </a:r>
                      <a:r>
                        <a:rPr lang="zh-CN" altLang="en-US" sz="2200" b="1">
                          <a:solidFill>
                            <a:srgbClr val="FF0000"/>
                          </a:solidFill>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马克思主义</a:t>
                      </a:r>
                      <a:r>
                        <a:rPr lang="zh-CN" altLang="en-US" sz="2200" b="1">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广泛传播，为中国共产党成立做了思想上的准备孙中山提出</a:t>
                      </a:r>
                      <a:r>
                        <a:rPr lang="zh-CN" altLang="en-US" sz="2200" b="1">
                          <a:solidFill>
                            <a:srgbClr val="FF0000"/>
                          </a:solidFill>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新三民主义</a:t>
                      </a:r>
                      <a:r>
                        <a:rPr lang="zh-CN" altLang="en-US" sz="2200" b="1">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思想，成为国共合作的政治基础。</a:t>
                      </a:r>
                      <a:endParaRPr lang="zh-CN" altLang="en-US" sz="2200" b="1">
                        <a:solidFill>
                          <a:schemeClr val="tx1"/>
                        </a:solidFill>
                        <a:highlight>
                          <a:srgbClr val="000000">
                            <a:alpha val="0"/>
                          </a:srgbClr>
                        </a:highlight>
                        <a:latin typeface="微软雅黑" panose="020B0503020204020204" charset="-122"/>
                        <a:ea typeface="微软雅黑" panose="020B0503020204020204" charset="-122"/>
                        <a:cs typeface="微软雅黑" panose="020B0503020204020204" charset="-122"/>
                        <a:sym typeface="+mn-ea"/>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640922">
                <a:tc>
                  <a:txBody>
                    <a:bodyPr wrap="square"/>
                    <a:lstStyle/>
                    <a:p>
                      <a:pPr algn="ctr" fontAlgn="auto">
                        <a:lnSpc>
                          <a:spcPct val="100000"/>
                        </a:lnSpc>
                        <a:buClrTx/>
                        <a:buSzTx/>
                        <a:buFontTx/>
                        <a:buNone/>
                      </a:pPr>
                      <a:endParaRPr lang="zh-CN" altLang="en-US" sz="2200" b="1">
                        <a:solidFill>
                          <a:srgbClr val="070707"/>
                        </a:solidFill>
                        <a:latin typeface="微软雅黑" panose="020B0503020204020204" charset="-122"/>
                        <a:ea typeface="微软雅黑" panose="020B0503020204020204" charset="-122"/>
                        <a:cs typeface="柳公权楷书" panose="02010600010101010101"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fontAlgn="auto">
                        <a:lnSpc>
                          <a:spcPct val="100000"/>
                        </a:lnSpc>
                        <a:buNone/>
                      </a:pPr>
                      <a:r>
                        <a:rPr lang="zh-CN" altLang="en-US" sz="2200" b="1">
                          <a:solidFill>
                            <a:srgbClr val="C00000"/>
                          </a:solidFill>
                          <a:latin typeface="微软雅黑" panose="020B0503020204020204" charset="-122"/>
                          <a:ea typeface="微软雅黑" panose="020B0503020204020204" charset="-122"/>
                        </a:rPr>
                        <a:t>对外</a:t>
                      </a:r>
                      <a:endParaRPr lang="zh-CN" altLang="en-US" sz="2200" b="1">
                        <a:solidFill>
                          <a:srgbClr val="C00000"/>
                        </a:solidFill>
                        <a:latin typeface="微软雅黑" panose="020B0503020204020204" charset="-122"/>
                        <a:ea typeface="微软雅黑" panose="020B0503020204020204"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lvl="0" indent="0" algn="just" fontAlgn="auto">
                        <a:lnSpc>
                          <a:spcPct val="100000"/>
                        </a:lnSpc>
                        <a:buNone/>
                      </a:pPr>
                      <a:r>
                        <a:rPr lang="zh-CN" sz="2200" b="1">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除旧布新、移风易俗。改用阳历、剪发辫、易服饰、废止缠足等,社会生活出现</a:t>
                      </a:r>
                      <a:r>
                        <a:rPr lang="zh-CN" sz="2200" b="1">
                          <a:solidFill>
                            <a:srgbClr val="FF0000"/>
                          </a:solidFill>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新气象</a:t>
                      </a:r>
                      <a:r>
                        <a:rPr lang="zh-CN" sz="2200" b="1">
                          <a:highlight>
                            <a:srgbClr val="000000">
                              <a:alpha val="0"/>
                            </a:srgbClr>
                          </a:highlight>
                          <a:latin typeface="微软雅黑" panose="020B0503020204020204" charset="-122"/>
                          <a:ea typeface="微软雅黑" panose="020B0503020204020204" charset="-122"/>
                          <a:cs typeface="微软雅黑" panose="020B0503020204020204" charset="-122"/>
                          <a:sym typeface="+mn-ea"/>
                        </a:rPr>
                        <a:t>。</a:t>
                      </a:r>
                      <a:endParaRPr lang="zh-CN" altLang="en-US" sz="2200" b="1">
                        <a:solidFill>
                          <a:schemeClr val="tx1"/>
                        </a:solidFill>
                        <a:highlight>
                          <a:srgbClr val="000000">
                            <a:alpha val="0"/>
                          </a:srgbClr>
                        </a:highlight>
                        <a:latin typeface="微软雅黑" panose="020B0503020204020204" charset="-122"/>
                        <a:ea typeface="微软雅黑" panose="020B0503020204020204" charset="-122"/>
                        <a:cs typeface="微软雅黑" panose="020B0503020204020204" charset="-122"/>
                        <a:sym typeface="Arial" panose="020B0604020202020204"/>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119062" y="389226"/>
          <a:ext cx="11953875" cy="5669280"/>
        </p:xfrm>
        <a:graphic>
          <a:graphicData uri="http://schemas.openxmlformats.org/drawingml/2006/table">
            <a:tbl>
              <a:tblPr firstRow="1" bandRow="1">
                <a:tableStyleId>{5C22544A-7EE6-4342-B048-85BDC9FD1C3A}</a:tableStyleId>
              </a:tblPr>
              <a:tblGrid>
                <a:gridCol w="1233488"/>
                <a:gridCol w="10720387"/>
              </a:tblGrid>
              <a:tr h="657415">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800" b="1" kern="1200">
                          <a:solidFill>
                            <a:srgbClr val="C00000"/>
                          </a:solidFill>
                          <a:latin typeface="微软雅黑" panose="020B0503020204020204" charset="-122"/>
                          <a:ea typeface="微软雅黑" panose="020B0503020204020204" charset="-122"/>
                          <a:cs typeface="+mn-cs"/>
                        </a:rPr>
                        <a:t>保路运动 </a:t>
                      </a:r>
                      <a:endParaRPr lang="zh-CN" altLang="en-US" sz="18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r>
                        <a:rPr lang="zh-CN" altLang="en-US" sz="1800" b="1" kern="1200">
                          <a:solidFill>
                            <a:schemeClr val="tx1"/>
                          </a:solidFill>
                          <a:latin typeface="微软雅黑" panose="020B0503020204020204" charset="-122"/>
                          <a:ea typeface="微软雅黑" panose="020B0503020204020204" charset="-122"/>
                          <a:cs typeface="+mn-cs"/>
                        </a:rPr>
                        <a:t>是</a:t>
                      </a:r>
                      <a:r>
                        <a:rPr lang="zh-CN" altLang="en-US" sz="1800" b="1" kern="1200">
                          <a:solidFill>
                            <a:srgbClr val="FF0000"/>
                          </a:solidFill>
                          <a:latin typeface="微软雅黑" panose="020B0503020204020204" charset="-122"/>
                          <a:ea typeface="微软雅黑" panose="020B0503020204020204" charset="-122"/>
                          <a:cs typeface="+mn-cs"/>
                        </a:rPr>
                        <a:t>清朝末期四川、湖北、湖南、广东等省反对清政府</a:t>
                      </a:r>
                      <a:r>
                        <a:rPr lang="zh-CN" altLang="en-US" sz="1800" b="1" kern="1200">
                          <a:solidFill>
                            <a:schemeClr val="tx1"/>
                          </a:solidFill>
                          <a:latin typeface="微软雅黑" panose="020B0503020204020204" charset="-122"/>
                          <a:ea typeface="微软雅黑" panose="020B0503020204020204" charset="-122"/>
                          <a:cs typeface="+mn-cs"/>
                        </a:rPr>
                        <a:t>将地方准备兴建的川汉</a:t>
                      </a:r>
                      <a:r>
                        <a:rPr lang="zh-CN" altLang="en-US" sz="1800" b="1" kern="1200">
                          <a:solidFill>
                            <a:srgbClr val="FF0000"/>
                          </a:solidFill>
                          <a:latin typeface="微软雅黑" panose="020B0503020204020204" charset="-122"/>
                          <a:ea typeface="微软雅黑" panose="020B0503020204020204" charset="-122"/>
                          <a:cs typeface="+mn-cs"/>
                        </a:rPr>
                        <a:t>铁路</a:t>
                      </a:r>
                      <a:r>
                        <a:rPr lang="zh-CN" altLang="en-US" sz="1800" b="1" kern="1200">
                          <a:solidFill>
                            <a:schemeClr val="tx1"/>
                          </a:solidFill>
                          <a:latin typeface="微软雅黑" panose="020B0503020204020204" charset="-122"/>
                          <a:ea typeface="微软雅黑" panose="020B0503020204020204" charset="-122"/>
                          <a:cs typeface="+mn-cs"/>
                        </a:rPr>
                        <a:t>、粤汉铁路</a:t>
                      </a:r>
                      <a:r>
                        <a:rPr lang="zh-CN" altLang="en-US" sz="1800" b="1" kern="1200">
                          <a:solidFill>
                            <a:srgbClr val="FF0000"/>
                          </a:solidFill>
                          <a:latin typeface="微软雅黑" panose="020B0503020204020204" charset="-122"/>
                          <a:ea typeface="微软雅黑" panose="020B0503020204020204" charset="-122"/>
                          <a:cs typeface="+mn-cs"/>
                        </a:rPr>
                        <a:t>进行国有化而发生的运动</a:t>
                      </a:r>
                      <a:r>
                        <a:rPr lang="zh-CN" altLang="en-US" sz="1800" b="1" kern="1200">
                          <a:solidFill>
                            <a:schemeClr val="tx1"/>
                          </a:solidFill>
                          <a:latin typeface="微软雅黑" panose="020B0503020204020204" charset="-122"/>
                          <a:ea typeface="微软雅黑" panose="020B0503020204020204" charset="-122"/>
                          <a:cs typeface="+mn-cs"/>
                        </a:rPr>
                        <a:t>，其中四川省的运动最为激烈。此次运动沉重地打击了清王朝及帝国主义在中国的统治，极大地鼓舞了资产阶级革命党人的斗志，</a:t>
                      </a:r>
                      <a:r>
                        <a:rPr lang="zh-CN" altLang="en-US" sz="1800" b="1" kern="1200">
                          <a:solidFill>
                            <a:srgbClr val="FF0000"/>
                          </a:solidFill>
                          <a:latin typeface="微软雅黑" panose="020B0503020204020204" charset="-122"/>
                          <a:ea typeface="微软雅黑" panose="020B0503020204020204" charset="-122"/>
                          <a:cs typeface="+mn-cs"/>
                        </a:rPr>
                        <a:t>直接导致了辛亥革命的总爆发</a:t>
                      </a:r>
                      <a:r>
                        <a:rPr lang="zh-CN" altLang="en-US" sz="1800" b="1" kern="1200">
                          <a:solidFill>
                            <a:schemeClr val="tx1"/>
                          </a:solidFill>
                          <a:latin typeface="微软雅黑" panose="020B0503020204020204" charset="-122"/>
                          <a:ea typeface="微软雅黑" panose="020B0503020204020204" charset="-122"/>
                          <a:cs typeface="+mn-cs"/>
                        </a:rPr>
                        <a:t>，为中国资产阶级民主革命立下了不朽的功绩。 </a:t>
                      </a:r>
                      <a:endParaRPr lang="zh-CN" altLang="en-US" sz="1800" b="1" kern="1200">
                        <a:solidFill>
                          <a:schemeClr val="tx1"/>
                        </a:solidFill>
                        <a:latin typeface="微软雅黑" panose="020B0503020204020204" charset="-122"/>
                        <a:ea typeface="微软雅黑" panose="020B0503020204020204" charset="-122"/>
                        <a:cs typeface="+mn-cs"/>
                      </a:endParaRPr>
                    </a:p>
                  </a:txBody>
                  <a:tcPr vert="horz">
                    <a:solidFill>
                      <a:schemeClr val="bg1">
                        <a:lumMod val="85000"/>
                      </a:schemeClr>
                    </a:solidFill>
                  </a:tcPr>
                </a:tc>
              </a:tr>
              <a:tr h="1183464">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en-US" altLang="zh-CN" sz="1800" b="1" kern="1200">
                          <a:solidFill>
                            <a:srgbClr val="C00000"/>
                          </a:solidFill>
                          <a:latin typeface="微软雅黑" panose="020B0503020204020204" charset="-122"/>
                          <a:ea typeface="微软雅黑" panose="020B0503020204020204" charset="-122"/>
                          <a:cs typeface="+mn-cs"/>
                          <a:sym typeface="黑体" panose="02010609060101010101" pitchFamily="49" charset="-122"/>
                        </a:rPr>
                        <a:t>《</a:t>
                      </a:r>
                      <a:r>
                        <a:rPr lang="zh-CN" altLang="en-US" sz="1800" b="1" kern="1200">
                          <a:solidFill>
                            <a:srgbClr val="C00000"/>
                          </a:solidFill>
                          <a:latin typeface="微软雅黑" panose="020B0503020204020204" charset="-122"/>
                          <a:ea typeface="微软雅黑" panose="020B0503020204020204" charset="-122"/>
                          <a:cs typeface="+mn-cs"/>
                          <a:sym typeface="黑体" panose="02010609060101010101" pitchFamily="49" charset="-122"/>
                        </a:rPr>
                        <a:t>中华民国临时约法</a:t>
                      </a:r>
                      <a:r>
                        <a:rPr lang="en-US" altLang="zh-CN" sz="1800" b="1" kern="1200">
                          <a:solidFill>
                            <a:srgbClr val="C00000"/>
                          </a:solidFill>
                          <a:latin typeface="微软雅黑" panose="020B0503020204020204" charset="-122"/>
                          <a:ea typeface="微软雅黑" panose="020B0503020204020204" charset="-122"/>
                          <a:cs typeface="+mn-cs"/>
                          <a:sym typeface="黑体" panose="02010609060101010101" pitchFamily="49" charset="-122"/>
                        </a:rPr>
                        <a:t>》 </a:t>
                      </a:r>
                      <a:endParaRPr lang="en-US" altLang="zh-CN" sz="1800" b="1" kern="1200">
                        <a:solidFill>
                          <a:srgbClr val="C00000"/>
                        </a:solidFill>
                        <a:latin typeface="微软雅黑" panose="020B0503020204020204" charset="-122"/>
                        <a:ea typeface="微软雅黑" panose="020B0503020204020204" charset="-122"/>
                        <a:cs typeface="+mn-cs"/>
                        <a:sym typeface="黑体" panose="02010609060101010101" pitchFamily="49" charset="-122"/>
                      </a:endParaRPr>
                    </a:p>
                    <a:p>
                      <a:pPr marL="0" marR="0" lvl="0" indent="0" algn="ctr" defTabSz="914400" rtl="0" eaLnBrk="1" fontAlgn="auto" latinLnBrk="0" hangingPunct="1">
                        <a:lnSpc>
                          <a:spcPct val="100000"/>
                        </a:lnSpc>
                        <a:spcBef>
                          <a:spcPct val="0"/>
                        </a:spcBef>
                        <a:spcAft>
                          <a:spcPct val="0"/>
                        </a:spcAft>
                        <a:buClrTx/>
                        <a:buSzTx/>
                        <a:buFontTx/>
                        <a:buNone/>
                        <a:defRPr/>
                      </a:pPr>
                      <a:endParaRPr lang="zh-CN" altLang="en-US" sz="1800" b="1" kern="1200">
                        <a:solidFill>
                          <a:srgbClr val="C00000"/>
                        </a:solidFill>
                        <a:latin typeface="微软雅黑" panose="020B0503020204020204" charset="-122"/>
                        <a:ea typeface="微软雅黑" panose="020B0503020204020204" charset="-122"/>
                        <a:cs typeface="+mn-cs"/>
                        <a:sym typeface="黑体" panose="02010609060101010101" pitchFamily="49" charset="-122"/>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en-US" altLang="zh-CN" sz="18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1912 </a:t>
                      </a:r>
                      <a:r>
                        <a:rPr lang="zh-CN" altLang="en-US" sz="18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年 </a:t>
                      </a:r>
                      <a:r>
                        <a:rPr lang="en-US" altLang="zh-CN" sz="18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3 </a:t>
                      </a:r>
                      <a:r>
                        <a:rPr lang="zh-CN" altLang="en-US" sz="18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月为了</a:t>
                      </a:r>
                      <a:r>
                        <a:rPr lang="zh-CN" altLang="en-US" sz="18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限制袁世凯独裁</a:t>
                      </a:r>
                      <a:r>
                        <a:rPr lang="zh-CN" altLang="en-US" sz="18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a:t>
                      </a:r>
                      <a:r>
                        <a:rPr lang="zh-CN" altLang="en-US" sz="18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维护共和制度</a:t>
                      </a:r>
                      <a:r>
                        <a:rPr lang="zh-CN" altLang="en-US" sz="18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，孙中山颁布此法案。约法规定强调</a:t>
                      </a:r>
                      <a:r>
                        <a:rPr lang="zh-CN" altLang="en-US" sz="18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主权在民</a:t>
                      </a:r>
                      <a:r>
                        <a:rPr lang="zh-CN" altLang="en-US" sz="18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、否定君主专制；规定</a:t>
                      </a:r>
                      <a:r>
                        <a:rPr lang="zh-CN" altLang="en-US" sz="18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自由平等</a:t>
                      </a:r>
                      <a:r>
                        <a:rPr lang="zh-CN" altLang="en-US" sz="18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原则，否定封建等级；体现立法、行政、司法</a:t>
                      </a:r>
                      <a:r>
                        <a:rPr lang="zh-CN" altLang="en-US" sz="18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三权分立</a:t>
                      </a:r>
                      <a:r>
                        <a:rPr lang="zh-CN" altLang="en-US" sz="18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；实行</a:t>
                      </a:r>
                      <a:r>
                        <a:rPr lang="zh-CN" altLang="en-US" sz="18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责任内阁</a:t>
                      </a:r>
                      <a:r>
                        <a:rPr lang="zh-CN" altLang="en-US" sz="18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制。这是中国第一部资产阶级宪法，从法律上宣告君主专制制度的灭亡和民主共和政体的确立，是近代中国民主化的一座里程碑，也是辛亥革命的最主要成果。 </a:t>
                      </a:r>
                      <a:endParaRPr lang="zh-CN" altLang="en-US" sz="18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txBody>
                  <a:tcPr vert="horz">
                    <a:solidFill>
                      <a:schemeClr val="bg1">
                        <a:lumMod val="85000"/>
                      </a:schemeClr>
                    </a:solidFill>
                  </a:tcPr>
                </a:tc>
              </a:tr>
              <a:tr h="657415">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800" b="1" kern="1200">
                          <a:solidFill>
                            <a:srgbClr val="C00000"/>
                          </a:solidFill>
                          <a:latin typeface="微软雅黑" panose="020B0503020204020204" charset="-122"/>
                          <a:ea typeface="微软雅黑" panose="020B0503020204020204" charset="-122"/>
                          <a:cs typeface="+mn-cs"/>
                        </a:rPr>
                        <a:t>北洋军阀</a:t>
                      </a:r>
                      <a:endParaRPr lang="en-US" altLang="zh-CN" sz="1800" b="1" kern="120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lang="en-US" altLang="zh-CN" sz="1800" b="1" kern="1200">
                          <a:solidFill>
                            <a:srgbClr val="C00000"/>
                          </a:solidFill>
                          <a:latin typeface="微软雅黑" panose="020B0503020204020204" charset="-122"/>
                          <a:ea typeface="微软雅黑" panose="020B0503020204020204" charset="-122"/>
                          <a:cs typeface="+mn-cs"/>
                        </a:rPr>
                        <a:t>(1912</a:t>
                      </a:r>
                      <a:endParaRPr lang="en-US" altLang="zh-CN" sz="1800" b="1" kern="120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lang="en-US" altLang="zh-CN" sz="1800" b="1" kern="1200">
                          <a:solidFill>
                            <a:srgbClr val="C00000"/>
                          </a:solidFill>
                          <a:latin typeface="微软雅黑" panose="020B0503020204020204" charset="-122"/>
                          <a:ea typeface="微软雅黑" panose="020B0503020204020204" charset="-122"/>
                          <a:cs typeface="+mn-cs"/>
                        </a:rPr>
                        <a:t>-1928)</a:t>
                      </a:r>
                      <a:endParaRPr lang="zh-CN" altLang="en-US" sz="1800" b="1" kern="120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endParaRPr lang="zh-CN" altLang="en-US" sz="18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800" b="1">
                          <a:solidFill>
                            <a:schemeClr val="tx1"/>
                          </a:solidFill>
                          <a:latin typeface="微软雅黑" panose="020B0503020204020204" charset="-122"/>
                          <a:ea typeface="微软雅黑" panose="020B0503020204020204" charset="-122"/>
                          <a:cs typeface="华文新魏" panose="02010800040101010101" charset="-122"/>
                        </a:rPr>
                        <a:t>指伴随</a:t>
                      </a:r>
                      <a:r>
                        <a:rPr lang="zh-CN" altLang="en-US" sz="1800" b="1">
                          <a:solidFill>
                            <a:srgbClr val="FF0000"/>
                          </a:solidFill>
                          <a:latin typeface="微软雅黑" panose="020B0503020204020204" charset="-122"/>
                          <a:ea typeface="微软雅黑" panose="020B0503020204020204" charset="-122"/>
                          <a:cs typeface="华文新魏" panose="02010800040101010101" charset="-122"/>
                        </a:rPr>
                        <a:t>袁世凯的崛起而发展起来的军事政治集团</a:t>
                      </a:r>
                      <a:r>
                        <a:rPr lang="zh-CN" altLang="en-US" sz="1800" b="1">
                          <a:solidFill>
                            <a:schemeClr val="tx1"/>
                          </a:solidFill>
                          <a:latin typeface="微软雅黑" panose="020B0503020204020204" charset="-122"/>
                          <a:ea typeface="微软雅黑" panose="020B0503020204020204" charset="-122"/>
                          <a:cs typeface="华文新魏" panose="02010800040101010101" charset="-122"/>
                        </a:rPr>
                        <a:t>。袁世凯任大总统后，势力不断扩张，形成控制中央与地方政权的北洋军事政治集团，这一时期的政府也被称为“北洋政府”。</a:t>
                      </a:r>
                      <a:r>
                        <a:rPr lang="en-US" altLang="zh-CN" sz="1800" b="1">
                          <a:solidFill>
                            <a:srgbClr val="FF0000"/>
                          </a:solidFill>
                          <a:latin typeface="微软雅黑" panose="020B0503020204020204" charset="-122"/>
                          <a:ea typeface="微软雅黑" panose="020B0503020204020204" charset="-122"/>
                          <a:cs typeface="华文新魏" panose="02010800040101010101" charset="-122"/>
                        </a:rPr>
                        <a:t>1916 </a:t>
                      </a:r>
                      <a:r>
                        <a:rPr lang="zh-CN" altLang="en-US" sz="1800" b="1">
                          <a:solidFill>
                            <a:srgbClr val="FF0000"/>
                          </a:solidFill>
                          <a:latin typeface="微软雅黑" panose="020B0503020204020204" charset="-122"/>
                          <a:ea typeface="微软雅黑" panose="020B0503020204020204" charset="-122"/>
                          <a:cs typeface="华文新魏" panose="02010800040101010101" charset="-122"/>
                        </a:rPr>
                        <a:t>年袁世凯死后</a:t>
                      </a:r>
                      <a:r>
                        <a:rPr lang="zh-CN" altLang="en-US" sz="1800" b="1">
                          <a:solidFill>
                            <a:schemeClr val="tx1"/>
                          </a:solidFill>
                          <a:latin typeface="微软雅黑" panose="020B0503020204020204" charset="-122"/>
                          <a:ea typeface="微软雅黑" panose="020B0503020204020204" charset="-122"/>
                          <a:cs typeface="华文新魏" panose="02010800040101010101" charset="-122"/>
                        </a:rPr>
                        <a:t>，北洋军阀中无人有足够能力统驭整个北洋派，内部的派系纷争，很快</a:t>
                      </a:r>
                      <a:r>
                        <a:rPr lang="zh-CN" altLang="en-US" sz="1800" b="1">
                          <a:solidFill>
                            <a:srgbClr val="FF0000"/>
                          </a:solidFill>
                          <a:latin typeface="微软雅黑" panose="020B0503020204020204" charset="-122"/>
                          <a:ea typeface="微软雅黑" panose="020B0503020204020204" charset="-122"/>
                          <a:cs typeface="华文新魏" panose="02010800040101010101" charset="-122"/>
                        </a:rPr>
                        <a:t>演化为军阀混战与割据</a:t>
                      </a:r>
                      <a:r>
                        <a:rPr lang="zh-CN" altLang="en-US" sz="1800" b="1">
                          <a:solidFill>
                            <a:schemeClr val="tx1"/>
                          </a:solidFill>
                          <a:latin typeface="微软雅黑" panose="020B0503020204020204" charset="-122"/>
                          <a:ea typeface="微软雅黑" panose="020B0503020204020204" charset="-122"/>
                          <a:cs typeface="华文新魏" panose="02010800040101010101" charset="-122"/>
                        </a:rPr>
                        <a:t>的局面，主要形成直系、皖系、奉系等三大派系。各军凭借手中掌握的军队，先后爆发直皖、直奉战争。此一时期的北洋政府也先后由不同的军阀控制。</a:t>
                      </a:r>
                      <a:r>
                        <a:rPr lang="en-US" altLang="zh-CN" sz="1800" b="1">
                          <a:solidFill>
                            <a:schemeClr val="tx1"/>
                          </a:solidFill>
                          <a:latin typeface="微软雅黑" panose="020B0503020204020204" charset="-122"/>
                          <a:ea typeface="微软雅黑" panose="020B0503020204020204" charset="-122"/>
                          <a:cs typeface="华文新魏" panose="02010800040101010101" charset="-122"/>
                        </a:rPr>
                        <a:t>1926 </a:t>
                      </a:r>
                      <a:r>
                        <a:rPr lang="zh-CN" altLang="en-US" sz="1800" b="1">
                          <a:solidFill>
                            <a:schemeClr val="tx1"/>
                          </a:solidFill>
                          <a:latin typeface="微软雅黑" panose="020B0503020204020204" charset="-122"/>
                          <a:ea typeface="微软雅黑" panose="020B0503020204020204" charset="-122"/>
                          <a:cs typeface="华文新魏" panose="02010800040101010101" charset="-122"/>
                        </a:rPr>
                        <a:t>年国民革命军在广州誓师北伐，揭开了反对北洋军的战争。</a:t>
                      </a:r>
                      <a:r>
                        <a:rPr lang="en-US" altLang="zh-CN" sz="1800" b="1">
                          <a:solidFill>
                            <a:srgbClr val="FF0000"/>
                          </a:solidFill>
                          <a:latin typeface="微软雅黑" panose="020B0503020204020204" charset="-122"/>
                          <a:ea typeface="微软雅黑" panose="020B0503020204020204" charset="-122"/>
                          <a:cs typeface="华文新魏" panose="02010800040101010101" charset="-122"/>
                        </a:rPr>
                        <a:t>1928 </a:t>
                      </a:r>
                      <a:r>
                        <a:rPr lang="zh-CN" altLang="en-US" sz="1800" b="1">
                          <a:solidFill>
                            <a:srgbClr val="FF0000"/>
                          </a:solidFill>
                          <a:latin typeface="微软雅黑" panose="020B0503020204020204" charset="-122"/>
                          <a:ea typeface="微软雅黑" panose="020B0503020204020204" charset="-122"/>
                          <a:cs typeface="华文新魏" panose="02010800040101010101" charset="-122"/>
                        </a:rPr>
                        <a:t>年北伐完成</a:t>
                      </a:r>
                      <a:r>
                        <a:rPr lang="zh-CN" altLang="en-US" sz="1800" b="1">
                          <a:solidFill>
                            <a:schemeClr val="tx1"/>
                          </a:solidFill>
                          <a:latin typeface="微软雅黑" panose="020B0503020204020204" charset="-122"/>
                          <a:ea typeface="微软雅黑" panose="020B0503020204020204" charset="-122"/>
                          <a:cs typeface="华文新魏" panose="02010800040101010101" charset="-122"/>
                        </a:rPr>
                        <a:t>，彻底消灭了北洋军的势力，</a:t>
                      </a:r>
                      <a:r>
                        <a:rPr lang="zh-CN" altLang="en-US" sz="1800" b="1">
                          <a:solidFill>
                            <a:srgbClr val="FF0000"/>
                          </a:solidFill>
                          <a:latin typeface="微软雅黑" panose="020B0503020204020204" charset="-122"/>
                          <a:ea typeface="微软雅黑" panose="020B0503020204020204" charset="-122"/>
                          <a:cs typeface="华文新魏" panose="02010800040101010101" charset="-122"/>
                        </a:rPr>
                        <a:t>南京国民政府的统治也扩展到全国。 </a:t>
                      </a:r>
                      <a:endParaRPr lang="zh-CN" altLang="en-US" sz="1800" b="1">
                        <a:solidFill>
                          <a:srgbClr val="FF0000"/>
                        </a:solidFill>
                        <a:latin typeface="微软雅黑" panose="020B0503020204020204" charset="-122"/>
                        <a:ea typeface="微软雅黑" panose="020B0503020204020204" charset="-122"/>
                        <a:cs typeface="华文新魏" panose="02010800040101010101" charset="-122"/>
                      </a:endParaRPr>
                    </a:p>
                  </a:txBody>
                  <a:tcPr vert="horz">
                    <a:solidFill>
                      <a:schemeClr val="bg1">
                        <a:lumMod val="85000"/>
                      </a:schemeClr>
                    </a:solidFill>
                  </a:tcPr>
                </a:tc>
              </a:tr>
              <a:tr h="1172034">
                <a:tc>
                  <a:txBody>
                    <a:bodyPr wrap="square"/>
                    <a:lstStyle/>
                    <a:p>
                      <a:pPr marL="0" algn="ctr" defTabSz="914400" rtl="0" eaLnBrk="1" latinLnBrk="0" hangingPunct="1"/>
                      <a:r>
                        <a:rPr lang="en-US" altLang="zh-CN" sz="1600" b="1" kern="1200">
                          <a:solidFill>
                            <a:srgbClr val="C00000"/>
                          </a:solidFill>
                          <a:latin typeface="微软雅黑" panose="020B0503020204020204" charset="-122"/>
                          <a:ea typeface="微软雅黑" panose="020B0503020204020204" charset="-122"/>
                          <a:cs typeface="+mn-cs"/>
                        </a:rPr>
                        <a:t>《</a:t>
                      </a:r>
                      <a:r>
                        <a:rPr lang="zh-CN" altLang="en-US" sz="1600" b="1" kern="1200">
                          <a:solidFill>
                            <a:srgbClr val="C00000"/>
                          </a:solidFill>
                          <a:latin typeface="微软雅黑" panose="020B0503020204020204" charset="-122"/>
                          <a:ea typeface="微软雅黑" panose="020B0503020204020204" charset="-122"/>
                          <a:cs typeface="+mn-cs"/>
                        </a:rPr>
                        <a:t>二十一条</a:t>
                      </a:r>
                      <a:r>
                        <a:rPr lang="en-US" altLang="zh-CN" sz="1600" b="1" kern="1200">
                          <a:solidFill>
                            <a:srgbClr val="C00000"/>
                          </a:solidFill>
                          <a:latin typeface="微软雅黑" panose="020B0503020204020204" charset="-122"/>
                          <a:ea typeface="微软雅黑" panose="020B0503020204020204" charset="-122"/>
                          <a:cs typeface="+mn-cs"/>
                        </a:rPr>
                        <a:t>》 </a:t>
                      </a:r>
                      <a:endParaRPr lang="en-US" altLang="zh-CN" sz="1600" b="1" kern="1200">
                        <a:solidFill>
                          <a:srgbClr val="C00000"/>
                        </a:solidFill>
                        <a:latin typeface="微软雅黑" panose="020B0503020204020204" charset="-122"/>
                        <a:ea typeface="微软雅黑" panose="020B0503020204020204" charset="-122"/>
                        <a:cs typeface="+mn-cs"/>
                      </a:endParaRPr>
                    </a:p>
                    <a:p>
                      <a:pPr marL="0" algn="ctr" defTabSz="914400" rtl="0" eaLnBrk="1" latinLnBrk="0" hangingPunct="1"/>
                      <a:endParaRPr lang="zh-CN" altLang="en-US" sz="16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6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一战期间日本强迫袁世凯签订的卖国条约</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。一战爆发后，日本以支持袁世凯称帝为交换条件，于 </a:t>
                      </a:r>
                      <a:r>
                        <a:rPr lang="en-US" altLang="zh-CN"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1915</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年向袁世凯秘密提出灭亡中国的“二十一条”。主要内容为：中国承认日本接管德国在山东所享有的一切权利；中国延长日本租借旅顺、大连及南满、安奉两铁路的期限为 </a:t>
                      </a:r>
                      <a:r>
                        <a:rPr lang="en-US" altLang="zh-CN"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99 </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年；中国沿海港湾及岛屿，不得租借或割让给他国；中国中央政府须聘用日本人为政治、军事、财政等顾问等等。日本提出“二十一条”的目的是要变中国为其独占殖民地，企图把中国的领土、政治、军事及财政等都置于日本的控制之下， 袁世凯于 </a:t>
                      </a:r>
                      <a:r>
                        <a:rPr lang="en-US" altLang="zh-CN"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5 </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月 </a:t>
                      </a:r>
                      <a:r>
                        <a:rPr lang="en-US" altLang="zh-CN"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9 </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日接受了除第 </a:t>
                      </a:r>
                      <a:r>
                        <a:rPr lang="en-US" altLang="zh-CN"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5 </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号外的全部要求，这就是“</a:t>
                      </a:r>
                      <a:r>
                        <a:rPr lang="zh-CN" altLang="en-US" sz="16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五九国耻</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”。由于全国人民的坚决反对。“</a:t>
                      </a:r>
                      <a:r>
                        <a:rPr lang="zh-CN" altLang="en-US" sz="16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二十一条”最终未能付诸实行</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 </a:t>
                      </a:r>
                      <a:endPar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txBody>
                  <a:tcPr vert="horz">
                    <a:solidFill>
                      <a:schemeClr val="bg1">
                        <a:lumMod val="85000"/>
                      </a:schemeClr>
                    </a:solidFill>
                  </a:tcPr>
                </a:tc>
              </a:tr>
            </a:tbl>
          </a:graphicData>
        </a:graphic>
      </p:graphicFrame>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custDataLst>
              <p:tags r:id="rId1"/>
            </p:custDataLst>
          </p:nvPr>
        </p:nvSpPr>
        <p:spPr>
          <a:xfrm>
            <a:off x="0" y="0"/>
            <a:ext cx="12192000" cy="512897"/>
          </a:xfrm>
          <a:prstGeom prst="rect">
            <a:avLst/>
          </a:prstGeom>
          <a:solidFill>
            <a:srgbClr val="EC5F74">
              <a:lumMod val="60000"/>
              <a:lumOff val="40000"/>
            </a:srgbClr>
          </a:solidFill>
        </p:spPr>
        <p:txBody>
          <a:bodyPr wrap="square" rtlCol="0">
            <a:spAutoFit/>
          </a:bodyPr>
          <a:lstStyle/>
          <a:p>
            <a:pPr marL="0" marR="0" lvl="0" indent="0" algn="ctr" defTabSz="1219200" eaLnBrk="1" fontAlgn="auto" latinLnBrk="1" hangingPunct="1">
              <a:lnSpc>
                <a:spcPct val="100000"/>
              </a:lnSpc>
              <a:spcBef>
                <a:spcPct val="0"/>
              </a:spcBef>
              <a:spcAft>
                <a:spcPct val="0"/>
              </a:spcAft>
              <a:buClrTx/>
              <a:buSzTx/>
              <a:buFontTx/>
              <a:buNone/>
              <a:defRPr/>
            </a:pPr>
            <a:r>
              <a:rPr kumimoji="0" lang="zh-CN" altLang="en-US"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十、新民主主义革命崛起时期（</a:t>
            </a:r>
            <a:r>
              <a:rPr kumimoji="0" lang="en-US" altLang="zh-CN"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1919—1927</a:t>
            </a:r>
            <a:r>
              <a:rPr kumimoji="0" lang="zh-CN" altLang="en-US"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年）</a:t>
            </a:r>
            <a:endParaRPr kumimoji="0" lang="zh-CN" altLang="en-US"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endParaRPr>
          </a:p>
        </p:txBody>
      </p:sp>
      <p:graphicFrame>
        <p:nvGraphicFramePr>
          <p:cNvPr id="7" name="表格 6"/>
          <p:cNvGraphicFramePr>
            <a:graphicFrameLocks noGrp="1"/>
          </p:cNvGraphicFramePr>
          <p:nvPr>
            <p:custDataLst>
              <p:tags r:id="rId2"/>
            </p:custDataLst>
          </p:nvPr>
        </p:nvGraphicFramePr>
        <p:xfrm>
          <a:off x="162358" y="876356"/>
          <a:ext cx="11867284" cy="4600710"/>
        </p:xfrm>
        <a:graphic>
          <a:graphicData uri="http://schemas.openxmlformats.org/drawingml/2006/table">
            <a:tbl>
              <a:tblPr firstRow="1" bandRow="1">
                <a:tableStyleId>{5C22544A-7EE6-4342-B048-85BDC9FD1C3A}</a:tableStyleId>
              </a:tblPr>
              <a:tblGrid>
                <a:gridCol w="944455"/>
                <a:gridCol w="807712"/>
                <a:gridCol w="10115117"/>
              </a:tblGrid>
              <a:tr h="640922">
                <a:tc>
                  <a:txBody>
                    <a:bodyPr wrap="square"/>
                    <a:lstStyle/>
                    <a:p>
                      <a:pPr algn="ctr" fontAlgn="auto">
                        <a:lnSpc>
                          <a:spcPct val="100000"/>
                        </a:lnSpc>
                        <a:buNone/>
                      </a:pPr>
                      <a:r>
                        <a:rPr lang="zh-CN" altLang="en-US" sz="2400" b="1">
                          <a:solidFill>
                            <a:srgbClr val="C00000"/>
                          </a:solidFill>
                          <a:latin typeface="微软雅黑" panose="020B0503020204020204" charset="-122"/>
                          <a:ea typeface="微软雅黑" panose="020B0503020204020204" charset="-122"/>
                          <a:cs typeface="柳公权楷书" panose="02010600010101010101" charset="-122"/>
                        </a:rPr>
                        <a:t>总体特征</a:t>
                      </a:r>
                      <a:endParaRPr lang="zh-CN" altLang="en-US" sz="2400" b="1">
                        <a:solidFill>
                          <a:srgbClr val="C00000"/>
                        </a:solidFill>
                        <a:latin typeface="微软雅黑" panose="020B0503020204020204" charset="-122"/>
                        <a:ea typeface="微软雅黑" panose="020B0503020204020204" charset="-122"/>
                        <a:cs typeface="柳公权楷书" panose="02010600010101010101"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2">
                  <a:txBody>
                    <a:bodyPr wrap="square"/>
                    <a:lstStyle/>
                    <a:p>
                      <a:pPr algn="l">
                        <a:lnSpc>
                          <a:spcPct val="100000"/>
                        </a:lnSpc>
                        <a:spcAft>
                          <a:spcPts val="600"/>
                        </a:spcAft>
                      </a:pPr>
                      <a:r>
                        <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rPr>
                        <a:t>中华民国成立后社会经济、思想文化、社会风俗等方面发生新变化</a:t>
                      </a:r>
                      <a:r>
                        <a:rPr lang="en-US" altLang="zh-CN" sz="2400" b="1">
                          <a:solidFill>
                            <a:srgbClr val="000000"/>
                          </a:solidFill>
                          <a:latin typeface="微软雅黑" panose="020B0503020204020204" charset="-122"/>
                          <a:ea typeface="微软雅黑" panose="020B0503020204020204" charset="-122"/>
                          <a:cs typeface="方正粗黑宋简繁" panose="02000000000000000000" charset="-122"/>
                          <a:sym typeface="+mn-ea"/>
                        </a:rPr>
                        <a:t>,</a:t>
                      </a:r>
                      <a:r>
                        <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rPr>
                        <a:t>并很快进入北洋军阀统治时期</a:t>
                      </a:r>
                      <a:endPar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cPr anchor="ctr">
                    <a:lnL w="9525">
                      <a:solidFill>
                        <a:srgbClr val="B28E4E"/>
                      </a:solidFill>
                      <a:prstDash val="dash"/>
                    </a:lnL>
                    <a:lnR w="9525">
                      <a:solidFill>
                        <a:srgbClr val="B28E4E"/>
                      </a:solidFill>
                      <a:prstDash val="dash"/>
                    </a:lnR>
                    <a:lnT w="9525">
                      <a:solidFill>
                        <a:srgbClr val="B28E4E"/>
                      </a:solidFill>
                      <a:prstDash val="dash"/>
                    </a:lnT>
                    <a:lnB w="9525">
                      <a:solidFill>
                        <a:srgbClr val="B28E4E"/>
                      </a:solidFill>
                      <a:prstDash val="dash"/>
                    </a:lnB>
                    <a:solidFill>
                      <a:srgbClr val="FFFFFF"/>
                    </a:solidFill>
                  </a:tcPr>
                </a:tc>
              </a:tr>
              <a:tr h="1354339">
                <a:tc rowSpan="3">
                  <a:txBody>
                    <a:bodyPr wrap="square"/>
                    <a:lstStyle/>
                    <a:p>
                      <a:pPr algn="ctr" fontAlgn="auto">
                        <a:lnSpc>
                          <a:spcPct val="100000"/>
                        </a:lnSpc>
                        <a:buClrTx/>
                        <a:buSzTx/>
                        <a:buFontTx/>
                        <a:buNone/>
                      </a:pPr>
                      <a:r>
                        <a:rPr lang="zh-CN" altLang="en-US" sz="2400" b="1">
                          <a:solidFill>
                            <a:srgbClr val="070707"/>
                          </a:solidFill>
                          <a:latin typeface="微软雅黑" panose="020B0503020204020204" charset="-122"/>
                          <a:ea typeface="微软雅黑" panose="020B0503020204020204" charset="-122"/>
                          <a:cs typeface="柳公权楷书" panose="02010600010101010101" charset="-122"/>
                        </a:rPr>
                        <a:t>具体表现</a:t>
                      </a:r>
                      <a:endParaRPr lang="zh-CN" altLang="en-US" sz="2400" b="1">
                        <a:solidFill>
                          <a:srgbClr val="070707"/>
                        </a:solidFill>
                        <a:latin typeface="微软雅黑" panose="020B0503020204020204" charset="-122"/>
                        <a:ea typeface="微软雅黑" panose="020B0503020204020204" charset="-122"/>
                        <a:cs typeface="柳公权楷书" panose="02010600010101010101"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fontAlgn="auto">
                        <a:lnSpc>
                          <a:spcPct val="100000"/>
                        </a:lnSpc>
                        <a:buNone/>
                      </a:pPr>
                      <a:r>
                        <a:rPr lang="zh-CN" altLang="en-US" sz="2400" b="1">
                          <a:solidFill>
                            <a:srgbClr val="C00000"/>
                          </a:solidFill>
                          <a:latin typeface="微软雅黑" panose="020B0503020204020204" charset="-122"/>
                          <a:ea typeface="微软雅黑" panose="020B0503020204020204" charset="-122"/>
                        </a:rPr>
                        <a:t>政治</a:t>
                      </a:r>
                      <a:endParaRPr lang="zh-CN" altLang="en-US" sz="2400" b="1">
                        <a:solidFill>
                          <a:srgbClr val="C00000"/>
                        </a:solidFill>
                        <a:latin typeface="微软雅黑" panose="020B0503020204020204" charset="-122"/>
                        <a:ea typeface="微软雅黑" panose="020B0503020204020204" charset="-122"/>
                        <a:cs typeface="柳公权楷书" panose="02010600010101010101"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indent="0">
                        <a:lnSpc>
                          <a:spcPct val="100000"/>
                        </a:lnSpc>
                      </a:pPr>
                      <a:r>
                        <a:rPr lang="en-US" altLang="zh-CN" sz="2400" b="1">
                          <a:solidFill>
                            <a:schemeClr val="tx1"/>
                          </a:solidFill>
                          <a:latin typeface="微软雅黑" panose="020B0503020204020204" charset="-122"/>
                          <a:ea typeface="微软雅黑" panose="020B0503020204020204" charset="-122"/>
                          <a:cs typeface="微软雅黑" panose="020B0503020204020204" charset="-122"/>
                          <a:sym typeface="+mn-ea"/>
                        </a:rPr>
                        <a:t>1</a:t>
                      </a:r>
                      <a:r>
                        <a:rPr lang="zh-CN" altLang="en-US" sz="2400" b="1">
                          <a:solidFill>
                            <a:schemeClr val="tx1"/>
                          </a:solidFill>
                          <a:latin typeface="微软雅黑" panose="020B0503020204020204" charset="-122"/>
                          <a:ea typeface="微软雅黑" panose="020B0503020204020204" charset="-122"/>
                          <a:cs typeface="微软雅黑" panose="020B0503020204020204" charset="-122"/>
                          <a:sym typeface="+mn-ea"/>
                        </a:rPr>
                        <a:t>、</a:t>
                      </a:r>
                      <a:r>
                        <a:rPr lang="zh-CN" altLang="en-US" sz="2400" b="1">
                          <a:solidFill>
                            <a:srgbClr val="FF0000"/>
                          </a:solidFill>
                          <a:latin typeface="微软雅黑" panose="020B0503020204020204" charset="-122"/>
                          <a:ea typeface="微软雅黑" panose="020B0503020204020204" charset="-122"/>
                          <a:cs typeface="微软雅黑" panose="020B0503020204020204" charset="-122"/>
                          <a:sym typeface="+mn-ea"/>
                        </a:rPr>
                        <a:t>五四运动</a:t>
                      </a:r>
                      <a:r>
                        <a:rPr lang="zh-CN" altLang="en-US" sz="2400" b="1">
                          <a:solidFill>
                            <a:schemeClr val="tx1"/>
                          </a:solidFill>
                          <a:latin typeface="微软雅黑" panose="020B0503020204020204" charset="-122"/>
                          <a:ea typeface="微软雅黑" panose="020B0503020204020204" charset="-122"/>
                          <a:cs typeface="微软雅黑" panose="020B0503020204020204" charset="-122"/>
                          <a:sym typeface="+mn-ea"/>
                        </a:rPr>
                        <a:t>：是中国新民主主义革命开端；</a:t>
                      </a:r>
                      <a:endParaRPr lang="zh-CN" altLang="en-US" sz="2400" b="1">
                        <a:solidFill>
                          <a:schemeClr val="tx1"/>
                        </a:solidFill>
                        <a:latin typeface="微软雅黑" panose="020B0503020204020204" charset="-122"/>
                        <a:ea typeface="微软雅黑" panose="020B0503020204020204" charset="-122"/>
                        <a:cs typeface="微软雅黑" panose="020B0503020204020204" charset="-122"/>
                        <a:sym typeface="+mn-ea"/>
                      </a:endParaRPr>
                    </a:p>
                    <a:p>
                      <a:pPr indent="0">
                        <a:lnSpc>
                          <a:spcPct val="100000"/>
                        </a:lnSpc>
                      </a:pPr>
                      <a:r>
                        <a:rPr lang="en-US" altLang="zh-CN" sz="2400" b="1">
                          <a:solidFill>
                            <a:schemeClr val="tx1"/>
                          </a:solidFill>
                          <a:latin typeface="微软雅黑" panose="020B0503020204020204" charset="-122"/>
                          <a:ea typeface="微软雅黑" panose="020B0503020204020204" charset="-122"/>
                          <a:cs typeface="微软雅黑" panose="020B0503020204020204" charset="-122"/>
                          <a:sym typeface="+mn-ea"/>
                        </a:rPr>
                        <a:t>2</a:t>
                      </a:r>
                      <a:r>
                        <a:rPr lang="zh-CN" altLang="en-US" sz="2400" b="1">
                          <a:solidFill>
                            <a:schemeClr val="tx1"/>
                          </a:solidFill>
                          <a:latin typeface="微软雅黑" panose="020B0503020204020204" charset="-122"/>
                          <a:ea typeface="微软雅黑" panose="020B0503020204020204" charset="-122"/>
                          <a:cs typeface="微软雅黑" panose="020B0503020204020204" charset="-122"/>
                          <a:sym typeface="+mn-ea"/>
                        </a:rPr>
                        <a:t>、</a:t>
                      </a:r>
                      <a:r>
                        <a:rPr lang="zh-CN" altLang="en-US" sz="2400" b="1">
                          <a:solidFill>
                            <a:srgbClr val="FF0000"/>
                          </a:solidFill>
                          <a:latin typeface="微软雅黑" panose="020B0503020204020204" charset="-122"/>
                          <a:ea typeface="微软雅黑" panose="020B0503020204020204" charset="-122"/>
                          <a:cs typeface="微软雅黑" panose="020B0503020204020204" charset="-122"/>
                          <a:sym typeface="+mn-ea"/>
                        </a:rPr>
                        <a:t>中国共产党诞生</a:t>
                      </a:r>
                      <a:r>
                        <a:rPr lang="zh-CN" altLang="en-US" sz="2400" b="1">
                          <a:solidFill>
                            <a:schemeClr val="tx1"/>
                          </a:solidFill>
                          <a:latin typeface="微软雅黑" panose="020B0503020204020204" charset="-122"/>
                          <a:ea typeface="微软雅黑" panose="020B0503020204020204" charset="-122"/>
                          <a:cs typeface="微软雅黑" panose="020B0503020204020204" charset="-122"/>
                          <a:sym typeface="+mn-ea"/>
                        </a:rPr>
                        <a:t>：使中国革命面貌焕然一新；</a:t>
                      </a:r>
                      <a:endParaRPr lang="zh-CN" altLang="en-US" sz="2400" b="1">
                        <a:solidFill>
                          <a:schemeClr val="tx1"/>
                        </a:solidFill>
                        <a:latin typeface="微软雅黑" panose="020B0503020204020204" charset="-122"/>
                        <a:ea typeface="微软雅黑" panose="020B0503020204020204" charset="-122"/>
                        <a:cs typeface="微软雅黑" panose="020B0503020204020204" charset="-122"/>
                        <a:sym typeface="+mn-ea"/>
                      </a:endParaRPr>
                    </a:p>
                    <a:p>
                      <a:pPr indent="0">
                        <a:lnSpc>
                          <a:spcPct val="100000"/>
                        </a:lnSpc>
                      </a:pPr>
                      <a:r>
                        <a:rPr lang="en-US" altLang="zh-CN" sz="2400" b="1">
                          <a:solidFill>
                            <a:schemeClr val="tx1"/>
                          </a:solidFill>
                          <a:latin typeface="微软雅黑" panose="020B0503020204020204" charset="-122"/>
                          <a:ea typeface="微软雅黑" panose="020B0503020204020204" charset="-122"/>
                          <a:cs typeface="微软雅黑" panose="020B0503020204020204" charset="-122"/>
                          <a:sym typeface="+mn-ea"/>
                        </a:rPr>
                        <a:t>3</a:t>
                      </a:r>
                      <a:r>
                        <a:rPr lang="zh-CN" altLang="en-US" sz="2400" b="1">
                          <a:solidFill>
                            <a:schemeClr val="tx1"/>
                          </a:solidFill>
                          <a:latin typeface="微软雅黑" panose="020B0503020204020204" charset="-122"/>
                          <a:ea typeface="微软雅黑" panose="020B0503020204020204" charset="-122"/>
                          <a:cs typeface="微软雅黑" panose="020B0503020204020204" charset="-122"/>
                          <a:sym typeface="+mn-ea"/>
                        </a:rPr>
                        <a:t>、</a:t>
                      </a:r>
                      <a:r>
                        <a:rPr lang="zh-CN" altLang="en-US" sz="2400" b="1">
                          <a:solidFill>
                            <a:srgbClr val="FF0000"/>
                          </a:solidFill>
                          <a:latin typeface="微软雅黑" panose="020B0503020204020204" charset="-122"/>
                          <a:ea typeface="微软雅黑" panose="020B0503020204020204" charset="-122"/>
                          <a:cs typeface="微软雅黑" panose="020B0503020204020204" charset="-122"/>
                          <a:sym typeface="+mn-ea"/>
                        </a:rPr>
                        <a:t>第一次国共合作</a:t>
                      </a:r>
                      <a:r>
                        <a:rPr lang="zh-CN" altLang="en-US" sz="2400" b="1">
                          <a:solidFill>
                            <a:schemeClr val="tx1"/>
                          </a:solidFill>
                          <a:latin typeface="微软雅黑" panose="020B0503020204020204" charset="-122"/>
                          <a:ea typeface="微软雅黑" panose="020B0503020204020204" charset="-122"/>
                          <a:cs typeface="微软雅黑" panose="020B0503020204020204" charset="-122"/>
                          <a:sym typeface="+mn-ea"/>
                        </a:rPr>
                        <a:t>：掀起国民革命，北伐基本上推翻北洋军阀统治，沉重打击帝国主义；国民党右派背叛革命，发动反革命政变，合作破裂。</a:t>
                      </a:r>
                      <a:endParaRPr lang="zh-CN" altLang="en-US" sz="2400" b="1">
                        <a:solidFill>
                          <a:schemeClr val="tx1"/>
                        </a:solidFill>
                        <a:latin typeface="微软雅黑" panose="020B0503020204020204" charset="-122"/>
                        <a:ea typeface="微软雅黑" panose="020B0503020204020204" charset="-122"/>
                        <a:cs typeface="微软雅黑" panose="020B0503020204020204" charset="-122"/>
                        <a:sym typeface="+mn-ea"/>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1034550">
                <a:tc vMerge="1">
                  <a:tcPr anchor="ctr">
                    <a:lnL w="9525">
                      <a:solidFill>
                        <a:srgbClr val="B28E4E"/>
                      </a:solidFill>
                      <a:prstDash val="dash"/>
                    </a:lnL>
                    <a:lnR w="9525">
                      <a:solidFill>
                        <a:srgbClr val="B28E4E"/>
                      </a:solidFill>
                      <a:prstDash val="dash"/>
                    </a:lnR>
                    <a:lnT w="9525">
                      <a:solidFill>
                        <a:srgbClr val="B28E4E"/>
                      </a:solidFill>
                      <a:prstDash val="dash"/>
                    </a:lnT>
                    <a:lnB w="9525">
                      <a:solidFill>
                        <a:srgbClr val="B28E4E"/>
                      </a:solidFill>
                      <a:prstDash val="dash"/>
                    </a:lnB>
                    <a:solidFill>
                      <a:srgbClr val="FFFFFF"/>
                    </a:solidFill>
                  </a:tcPr>
                </a:tc>
                <a:tc>
                  <a:txBody>
                    <a:bodyPr wrap="square"/>
                    <a:lstStyle/>
                    <a:p>
                      <a:pPr fontAlgn="auto">
                        <a:lnSpc>
                          <a:spcPct val="100000"/>
                        </a:lnSpc>
                        <a:buNone/>
                      </a:pPr>
                      <a:r>
                        <a:rPr lang="zh-CN" altLang="en-US" sz="2400" b="1">
                          <a:solidFill>
                            <a:srgbClr val="C00000"/>
                          </a:solidFill>
                          <a:latin typeface="微软雅黑" panose="020B0503020204020204" charset="-122"/>
                          <a:ea typeface="微软雅黑" panose="020B0503020204020204" charset="-122"/>
                        </a:rPr>
                        <a:t>经济</a:t>
                      </a:r>
                      <a:endParaRPr lang="zh-CN" altLang="en-US" sz="2400" b="1">
                        <a:solidFill>
                          <a:srgbClr val="C00000"/>
                        </a:solidFill>
                        <a:latin typeface="微软雅黑" panose="020B0503020204020204" charset="-122"/>
                        <a:ea typeface="微软雅黑" panose="020B0503020204020204"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indent="0">
                        <a:lnSpc>
                          <a:spcPct val="100000"/>
                        </a:lnSpc>
                      </a:pPr>
                      <a:r>
                        <a:rPr lang="zh-CN" altLang="en-US" sz="2400" b="1">
                          <a:latin typeface="微软雅黑" panose="020B0503020204020204" charset="-122"/>
                          <a:ea typeface="微软雅黑" panose="020B0503020204020204" charset="-122"/>
                          <a:cs typeface="微软雅黑" panose="020B0503020204020204" charset="-122"/>
                          <a:sym typeface="+mn-ea"/>
                        </a:rPr>
                        <a:t>一战结束，</a:t>
                      </a:r>
                      <a:r>
                        <a:rPr lang="zh-CN" altLang="en-US" sz="2400" b="1">
                          <a:solidFill>
                            <a:srgbClr val="FF0000"/>
                          </a:solidFill>
                          <a:latin typeface="微软雅黑" panose="020B0503020204020204" charset="-122"/>
                          <a:ea typeface="微软雅黑" panose="020B0503020204020204" charset="-122"/>
                          <a:cs typeface="微软雅黑" panose="020B0503020204020204" charset="-122"/>
                          <a:sym typeface="+mn-ea"/>
                        </a:rPr>
                        <a:t>帝国主义卷土重来</a:t>
                      </a:r>
                      <a:r>
                        <a:rPr lang="zh-CN" altLang="en-US" sz="2400" b="1">
                          <a:latin typeface="微软雅黑" panose="020B0503020204020204" charset="-122"/>
                          <a:ea typeface="微软雅黑" panose="020B0503020204020204" charset="-122"/>
                          <a:cs typeface="微软雅黑" panose="020B0503020204020204" charset="-122"/>
                          <a:sym typeface="+mn-ea"/>
                        </a:rPr>
                        <a:t>，民族资本主义经济迅速萧条。</a:t>
                      </a:r>
                      <a:endParaRPr lang="zh-CN" altLang="en-US" sz="2400" b="1">
                        <a:latin typeface="微软雅黑" panose="020B0503020204020204" charset="-122"/>
                        <a:ea typeface="微软雅黑" panose="020B0503020204020204" charset="-122"/>
                        <a:cs typeface="微软雅黑" panose="020B0503020204020204" charset="-122"/>
                        <a:sym typeface="+mn-ea"/>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36053">
                <a:tc vMerge="1">
                  <a:tcPr anchor="ctr">
                    <a:lnL w="9525">
                      <a:solidFill>
                        <a:srgbClr val="B28E4E"/>
                      </a:solidFill>
                      <a:prstDash val="dash"/>
                    </a:lnL>
                    <a:lnR w="9525">
                      <a:solidFill>
                        <a:srgbClr val="B28E4E"/>
                      </a:solidFill>
                      <a:prstDash val="dash"/>
                    </a:lnR>
                    <a:lnT w="9525">
                      <a:solidFill>
                        <a:srgbClr val="B28E4E"/>
                      </a:solidFill>
                      <a:prstDash val="dash"/>
                    </a:lnT>
                    <a:lnB w="9525">
                      <a:solidFill>
                        <a:srgbClr val="B28E4E"/>
                      </a:solidFill>
                      <a:prstDash val="dash"/>
                    </a:lnB>
                    <a:solidFill>
                      <a:srgbClr val="FFFFFF"/>
                    </a:solidFill>
                  </a:tcPr>
                </a:tc>
                <a:tc>
                  <a:txBody>
                    <a:bodyPr wrap="square"/>
                    <a:lstStyle/>
                    <a:p>
                      <a:pPr fontAlgn="auto">
                        <a:lnSpc>
                          <a:spcPct val="100000"/>
                        </a:lnSpc>
                        <a:buNone/>
                      </a:pPr>
                      <a:r>
                        <a:rPr lang="zh-CN" altLang="en-US" sz="2400" b="1">
                          <a:solidFill>
                            <a:srgbClr val="C00000"/>
                          </a:solidFill>
                          <a:latin typeface="微软雅黑" panose="020B0503020204020204" charset="-122"/>
                          <a:ea typeface="微软雅黑" panose="020B0503020204020204" charset="-122"/>
                        </a:rPr>
                        <a:t>文化</a:t>
                      </a:r>
                      <a:endParaRPr lang="zh-CN" altLang="en-US" sz="2400" b="1">
                        <a:solidFill>
                          <a:srgbClr val="C00000"/>
                        </a:solidFill>
                        <a:latin typeface="微软雅黑" panose="020B0503020204020204" charset="-122"/>
                        <a:ea typeface="微软雅黑" panose="020B0503020204020204"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algn="l" fontAlgn="auto">
                        <a:lnSpc>
                          <a:spcPct val="100000"/>
                        </a:lnSpc>
                      </a:pPr>
                      <a:r>
                        <a:rPr lang="en-US" altLang="zh-CN" sz="2400" b="1">
                          <a:latin typeface="微软雅黑" panose="020B0503020204020204" charset="-122"/>
                          <a:ea typeface="微软雅黑" panose="020B0503020204020204" charset="-122"/>
                          <a:cs typeface="微软雅黑" panose="020B0503020204020204" charset="-122"/>
                          <a:sym typeface="+mn-ea"/>
                        </a:rPr>
                        <a:t>1</a:t>
                      </a:r>
                      <a:r>
                        <a:rPr lang="zh-CN" altLang="en-US" sz="2400" b="1">
                          <a:latin typeface="微软雅黑" panose="020B0503020204020204" charset="-122"/>
                          <a:ea typeface="微软雅黑" panose="020B0503020204020204" charset="-122"/>
                          <a:cs typeface="微软雅黑" panose="020B0503020204020204" charset="-122"/>
                          <a:sym typeface="+mn-ea"/>
                        </a:rPr>
                        <a:t>、五四运动后，</a:t>
                      </a:r>
                      <a:r>
                        <a:rPr lang="zh-CN" altLang="en-US" sz="2400" b="1">
                          <a:solidFill>
                            <a:srgbClr val="FF0000"/>
                          </a:solidFill>
                          <a:latin typeface="微软雅黑" panose="020B0503020204020204" charset="-122"/>
                          <a:ea typeface="微软雅黑" panose="020B0503020204020204" charset="-122"/>
                          <a:cs typeface="微软雅黑" panose="020B0503020204020204" charset="-122"/>
                          <a:sym typeface="+mn-ea"/>
                        </a:rPr>
                        <a:t>马克思主义广泛传播</a:t>
                      </a:r>
                      <a:r>
                        <a:rPr lang="zh-CN" altLang="en-US" sz="2400" b="1">
                          <a:latin typeface="微软雅黑" panose="020B0503020204020204" charset="-122"/>
                          <a:ea typeface="微软雅黑" panose="020B0503020204020204" charset="-122"/>
                          <a:cs typeface="微软雅黑" panose="020B0503020204020204" charset="-122"/>
                          <a:sym typeface="+mn-ea"/>
                        </a:rPr>
                        <a:t>，并与中国工人运动相结合；</a:t>
                      </a:r>
                      <a:endParaRPr lang="zh-CN" altLang="en-US" sz="2400" b="1">
                        <a:latin typeface="微软雅黑" panose="020B0503020204020204" charset="-122"/>
                        <a:ea typeface="微软雅黑" panose="020B0503020204020204" charset="-122"/>
                        <a:cs typeface="微软雅黑" panose="020B0503020204020204" charset="-122"/>
                        <a:sym typeface="+mn-ea"/>
                      </a:endParaRPr>
                    </a:p>
                    <a:p>
                      <a:pPr algn="l" fontAlgn="auto">
                        <a:lnSpc>
                          <a:spcPct val="100000"/>
                        </a:lnSpc>
                      </a:pPr>
                      <a:r>
                        <a:rPr lang="en-US" altLang="zh-CN" sz="2400" b="1">
                          <a:latin typeface="微软雅黑" panose="020B0503020204020204" charset="-122"/>
                          <a:ea typeface="微软雅黑" panose="020B0503020204020204" charset="-122"/>
                          <a:cs typeface="微软雅黑" panose="020B0503020204020204" charset="-122"/>
                          <a:sym typeface="+mn-ea"/>
                        </a:rPr>
                        <a:t>2</a:t>
                      </a:r>
                      <a:r>
                        <a:rPr lang="zh-CN" altLang="en-US" sz="2400" b="1">
                          <a:latin typeface="微软雅黑" panose="020B0503020204020204" charset="-122"/>
                          <a:ea typeface="微软雅黑" panose="020B0503020204020204" charset="-122"/>
                          <a:cs typeface="微软雅黑" panose="020B0503020204020204" charset="-122"/>
                          <a:sym typeface="+mn-ea"/>
                        </a:rPr>
                        <a:t>、先进知识分子从学习欧美到</a:t>
                      </a:r>
                      <a:r>
                        <a:rPr lang="zh-CN" altLang="en-US" sz="2400" b="1">
                          <a:solidFill>
                            <a:srgbClr val="FF0000"/>
                          </a:solidFill>
                          <a:latin typeface="微软雅黑" panose="020B0503020204020204" charset="-122"/>
                          <a:ea typeface="微软雅黑" panose="020B0503020204020204" charset="-122"/>
                          <a:cs typeface="微软雅黑" panose="020B0503020204020204" charset="-122"/>
                          <a:sym typeface="+mn-ea"/>
                        </a:rPr>
                        <a:t>以俄为师</a:t>
                      </a:r>
                      <a:r>
                        <a:rPr lang="zh-CN" altLang="en-US" sz="2400" b="1">
                          <a:latin typeface="微软雅黑" panose="020B0503020204020204" charset="-122"/>
                          <a:ea typeface="微软雅黑" panose="020B0503020204020204" charset="-122"/>
                          <a:cs typeface="微软雅黑" panose="020B0503020204020204" charset="-122"/>
                          <a:sym typeface="+mn-ea"/>
                        </a:rPr>
                        <a:t>；</a:t>
                      </a:r>
                      <a:endParaRPr lang="zh-CN" altLang="en-US" sz="2400" b="1">
                        <a:latin typeface="微软雅黑" panose="020B0503020204020204" charset="-122"/>
                        <a:ea typeface="微软雅黑" panose="020B0503020204020204" charset="-122"/>
                        <a:cs typeface="微软雅黑" panose="020B0503020204020204" charset="-122"/>
                        <a:sym typeface="+mn-ea"/>
                      </a:endParaRPr>
                    </a:p>
                    <a:p>
                      <a:pPr algn="l" fontAlgn="auto">
                        <a:lnSpc>
                          <a:spcPct val="100000"/>
                        </a:lnSpc>
                      </a:pPr>
                      <a:r>
                        <a:rPr lang="en-US" altLang="zh-CN" sz="2400" b="1">
                          <a:latin typeface="微软雅黑" panose="020B0503020204020204" charset="-122"/>
                          <a:ea typeface="微软雅黑" panose="020B0503020204020204" charset="-122"/>
                          <a:cs typeface="微软雅黑" panose="020B0503020204020204" charset="-122"/>
                          <a:sym typeface="+mn-ea"/>
                        </a:rPr>
                        <a:t>3</a:t>
                      </a:r>
                      <a:r>
                        <a:rPr lang="zh-CN" altLang="en-US" sz="2400" b="1">
                          <a:latin typeface="微软雅黑" panose="020B0503020204020204" charset="-122"/>
                          <a:ea typeface="微软雅黑" panose="020B0503020204020204" charset="-122"/>
                          <a:cs typeface="微软雅黑" panose="020B0503020204020204" charset="-122"/>
                          <a:sym typeface="+mn-ea"/>
                        </a:rPr>
                        <a:t>、孙中山提出</a:t>
                      </a:r>
                      <a:r>
                        <a:rPr lang="zh-CN" altLang="en-US" sz="2400" b="1">
                          <a:solidFill>
                            <a:srgbClr val="FF0000"/>
                          </a:solidFill>
                          <a:latin typeface="微软雅黑" panose="020B0503020204020204" charset="-122"/>
                          <a:ea typeface="微软雅黑" panose="020B0503020204020204" charset="-122"/>
                          <a:cs typeface="微软雅黑" panose="020B0503020204020204" charset="-122"/>
                          <a:sym typeface="+mn-ea"/>
                        </a:rPr>
                        <a:t>新三民主义</a:t>
                      </a:r>
                      <a:r>
                        <a:rPr lang="zh-CN" altLang="en-US" sz="2400" b="1">
                          <a:latin typeface="微软雅黑" panose="020B0503020204020204" charset="-122"/>
                          <a:ea typeface="微软雅黑" panose="020B0503020204020204" charset="-122"/>
                          <a:cs typeface="微软雅黑" panose="020B0503020204020204" charset="-122"/>
                          <a:sym typeface="+mn-ea"/>
                        </a:rPr>
                        <a:t>成为国共合作的思想基础；</a:t>
                      </a:r>
                      <a:endParaRPr lang="zh-CN" altLang="en-US" sz="2400" b="1">
                        <a:latin typeface="微软雅黑" panose="020B0503020204020204" charset="-122"/>
                        <a:ea typeface="微软雅黑" panose="020B0503020204020204" charset="-122"/>
                        <a:cs typeface="微软雅黑" panose="020B0503020204020204" charset="-122"/>
                        <a:sym typeface="+mn-ea"/>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190501" y="415925"/>
          <a:ext cx="11601450" cy="6053818"/>
        </p:xfrm>
        <a:graphic>
          <a:graphicData uri="http://schemas.openxmlformats.org/drawingml/2006/table">
            <a:tbl>
              <a:tblPr firstRow="1" bandRow="1">
                <a:tableStyleId>{5C22544A-7EE6-4342-B048-85BDC9FD1C3A}</a:tableStyleId>
              </a:tblPr>
              <a:tblGrid>
                <a:gridCol w="1197122"/>
                <a:gridCol w="10404328"/>
              </a:tblGrid>
              <a:tr h="1175748">
                <a:tc>
                  <a:txBody>
                    <a:bodyPr wrap="square"/>
                    <a:lstStyle/>
                    <a:p>
                      <a:pPr marL="0" algn="ctr" defTabSz="914400" rtl="0" eaLnBrk="1" latinLnBrk="0" hangingPunct="1"/>
                      <a:r>
                        <a:rPr lang="zh-CN" altLang="en-US" sz="1800" b="1" kern="1200">
                          <a:solidFill>
                            <a:srgbClr val="C00000"/>
                          </a:solidFill>
                          <a:latin typeface="微软雅黑" panose="020B0503020204020204" charset="-122"/>
                          <a:ea typeface="微软雅黑" panose="020B0503020204020204" charset="-122"/>
                          <a:cs typeface="+mn-cs"/>
                          <a:sym typeface="黑体" panose="02010609060101010101" pitchFamily="49" charset="-122"/>
                        </a:rPr>
                        <a:t>新民主</a:t>
                      </a:r>
                      <a:endParaRPr lang="en-US" altLang="zh-CN" sz="1800" b="1" kern="1200">
                        <a:solidFill>
                          <a:srgbClr val="C00000"/>
                        </a:solidFill>
                        <a:latin typeface="微软雅黑" panose="020B0503020204020204" charset="-122"/>
                        <a:ea typeface="微软雅黑" panose="020B0503020204020204" charset="-122"/>
                        <a:cs typeface="+mn-cs"/>
                        <a:sym typeface="黑体" panose="02010609060101010101" pitchFamily="49" charset="-122"/>
                      </a:endParaRPr>
                    </a:p>
                    <a:p>
                      <a:pPr marL="0" algn="ctr" defTabSz="914400" rtl="0" eaLnBrk="1" latinLnBrk="0" hangingPunct="1"/>
                      <a:r>
                        <a:rPr lang="zh-CN" altLang="en-US" sz="1800" b="1" kern="1200">
                          <a:solidFill>
                            <a:srgbClr val="C00000"/>
                          </a:solidFill>
                          <a:latin typeface="微软雅黑" panose="020B0503020204020204" charset="-122"/>
                          <a:ea typeface="微软雅黑" panose="020B0503020204020204" charset="-122"/>
                          <a:cs typeface="+mn-cs"/>
                          <a:sym typeface="黑体" panose="02010609060101010101" pitchFamily="49" charset="-122"/>
                        </a:rPr>
                        <a:t>主义革命</a:t>
                      </a:r>
                      <a:endParaRPr lang="zh-CN" altLang="en-US" sz="18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600" b="1" kern="1200">
                          <a:solidFill>
                            <a:schemeClr val="tx1"/>
                          </a:solidFill>
                          <a:latin typeface="微软雅黑" panose="020B0503020204020204" charset="-122"/>
                          <a:ea typeface="微软雅黑" panose="020B0503020204020204" charset="-122"/>
                          <a:cs typeface="+mn-cs"/>
                          <a:sym typeface="黑体" panose="02010609060101010101" pitchFamily="49" charset="-122"/>
                        </a:rPr>
                        <a:t>殖民地半殖民地国家中的</a:t>
                      </a:r>
                      <a:r>
                        <a:rPr lang="zh-CN" altLang="en-US" sz="1600" b="1" kern="1200">
                          <a:solidFill>
                            <a:srgbClr val="FF0000"/>
                          </a:solidFill>
                          <a:latin typeface="微软雅黑" panose="020B0503020204020204" charset="-122"/>
                          <a:ea typeface="微软雅黑" panose="020B0503020204020204" charset="-122"/>
                          <a:cs typeface="+mn-cs"/>
                          <a:sym typeface="黑体" panose="02010609060101010101" pitchFamily="49" charset="-122"/>
                        </a:rPr>
                        <a:t>无产阶级领导的资产阶级民主革命</a:t>
                      </a:r>
                      <a:r>
                        <a:rPr lang="zh-CN" altLang="en-US" sz="1600" b="1" kern="1200">
                          <a:solidFill>
                            <a:schemeClr val="tx1"/>
                          </a:solidFill>
                          <a:latin typeface="微软雅黑" panose="020B0503020204020204" charset="-122"/>
                          <a:ea typeface="微软雅黑" panose="020B0503020204020204" charset="-122"/>
                          <a:cs typeface="+mn-cs"/>
                          <a:sym typeface="黑体" panose="02010609060101010101" pitchFamily="49" charset="-122"/>
                        </a:rPr>
                        <a:t>。其所谓“新”，是相对于 </a:t>
                      </a:r>
                      <a:r>
                        <a:rPr lang="en-US" altLang="zh-CN" sz="1600" b="1" kern="1200">
                          <a:solidFill>
                            <a:schemeClr val="tx1"/>
                          </a:solidFill>
                          <a:latin typeface="微软雅黑" panose="020B0503020204020204" charset="-122"/>
                          <a:ea typeface="微软雅黑" panose="020B0503020204020204" charset="-122"/>
                          <a:cs typeface="+mn-cs"/>
                          <a:sym typeface="黑体" panose="02010609060101010101" pitchFamily="49" charset="-122"/>
                        </a:rPr>
                        <a:t>17-18 </a:t>
                      </a:r>
                      <a:r>
                        <a:rPr lang="zh-CN" altLang="en-US" sz="1600" b="1" kern="1200">
                          <a:solidFill>
                            <a:schemeClr val="tx1"/>
                          </a:solidFill>
                          <a:latin typeface="微软雅黑" panose="020B0503020204020204" charset="-122"/>
                          <a:ea typeface="微软雅黑" panose="020B0503020204020204" charset="-122"/>
                          <a:cs typeface="+mn-cs"/>
                          <a:sym typeface="黑体" panose="02010609060101010101" pitchFamily="49" charset="-122"/>
                        </a:rPr>
                        <a:t>世纪欧美国家发生的资产阶级领导的，旨在推翻封建专制主义压迫，确立资产阶级政治统治的旧民主主义革命。中国的新民主主义革命是从 </a:t>
                      </a:r>
                      <a:r>
                        <a:rPr lang="en-US" altLang="zh-CN" sz="1600" b="1" kern="1200">
                          <a:solidFill>
                            <a:srgbClr val="FF0000"/>
                          </a:solidFill>
                          <a:latin typeface="微软雅黑" panose="020B0503020204020204" charset="-122"/>
                          <a:ea typeface="微软雅黑" panose="020B0503020204020204" charset="-122"/>
                          <a:cs typeface="+mn-cs"/>
                          <a:sym typeface="黑体" panose="02010609060101010101" pitchFamily="49" charset="-122"/>
                        </a:rPr>
                        <a:t>1919 </a:t>
                      </a:r>
                      <a:r>
                        <a:rPr lang="zh-CN" altLang="en-US" sz="1600" b="1" kern="1200">
                          <a:solidFill>
                            <a:srgbClr val="FF0000"/>
                          </a:solidFill>
                          <a:latin typeface="微软雅黑" panose="020B0503020204020204" charset="-122"/>
                          <a:ea typeface="微软雅黑" panose="020B0503020204020204" charset="-122"/>
                          <a:cs typeface="+mn-cs"/>
                          <a:sym typeface="黑体" panose="02010609060101010101" pitchFamily="49" charset="-122"/>
                        </a:rPr>
                        <a:t>年五四运动开始的</a:t>
                      </a:r>
                      <a:r>
                        <a:rPr lang="zh-CN" altLang="en-US" sz="1600" b="1" kern="1200">
                          <a:solidFill>
                            <a:schemeClr val="tx1"/>
                          </a:solidFill>
                          <a:latin typeface="微软雅黑" panose="020B0503020204020204" charset="-122"/>
                          <a:ea typeface="微软雅黑" panose="020B0503020204020204" charset="-122"/>
                          <a:cs typeface="+mn-cs"/>
                          <a:sym typeface="黑体" panose="02010609060101010101" pitchFamily="49" charset="-122"/>
                        </a:rPr>
                        <a:t>，在此之前的近代以来的资产阶级民主革命为中国的旧民主主义革命。新民主主义革命是无产阶级领导的、人民大众的、反对帝国主义、封建主义、官僚资本主义的革命。它的</a:t>
                      </a:r>
                      <a:r>
                        <a:rPr lang="zh-CN" altLang="en-US" sz="1600" b="1" kern="1200">
                          <a:solidFill>
                            <a:srgbClr val="FF0000"/>
                          </a:solidFill>
                          <a:latin typeface="微软雅黑" panose="020B0503020204020204" charset="-122"/>
                          <a:ea typeface="微软雅黑" panose="020B0503020204020204" charset="-122"/>
                          <a:cs typeface="+mn-cs"/>
                          <a:sym typeface="黑体" panose="02010609060101010101" pitchFamily="49" charset="-122"/>
                        </a:rPr>
                        <a:t>目标是</a:t>
                      </a:r>
                      <a:r>
                        <a:rPr lang="zh-CN" altLang="en-US" sz="1600" b="1" kern="1200">
                          <a:solidFill>
                            <a:schemeClr val="tx1"/>
                          </a:solidFill>
                          <a:latin typeface="微软雅黑" panose="020B0503020204020204" charset="-122"/>
                          <a:ea typeface="微软雅黑" panose="020B0503020204020204" charset="-122"/>
                          <a:cs typeface="+mn-cs"/>
                          <a:sym typeface="黑体" panose="02010609060101010101" pitchFamily="49" charset="-122"/>
                        </a:rPr>
                        <a:t>无产阶级牢牢掌握革命领导权，</a:t>
                      </a:r>
                      <a:r>
                        <a:rPr lang="zh-CN" altLang="en-US" sz="1600" b="1" kern="1200">
                          <a:solidFill>
                            <a:srgbClr val="FF0000"/>
                          </a:solidFill>
                          <a:latin typeface="微软雅黑" panose="020B0503020204020204" charset="-122"/>
                          <a:ea typeface="微软雅黑" panose="020B0503020204020204" charset="-122"/>
                          <a:cs typeface="+mn-cs"/>
                          <a:sym typeface="黑体" panose="02010609060101010101" pitchFamily="49" charset="-122"/>
                        </a:rPr>
                        <a:t>彻底完成革命的任务，并及时实现由新民主主义向社会主义的过渡</a:t>
                      </a:r>
                      <a:r>
                        <a:rPr lang="zh-CN" altLang="en-US" sz="1600" b="1" kern="1200">
                          <a:solidFill>
                            <a:schemeClr val="tx1"/>
                          </a:solidFill>
                          <a:latin typeface="微软雅黑" panose="020B0503020204020204" charset="-122"/>
                          <a:ea typeface="微软雅黑" panose="020B0503020204020204" charset="-122"/>
                          <a:cs typeface="+mn-cs"/>
                          <a:sym typeface="黑体" panose="02010609060101010101" pitchFamily="49" charset="-122"/>
                        </a:rPr>
                        <a:t>。</a:t>
                      </a:r>
                      <a:r>
                        <a:rPr lang="en-US" altLang="zh-CN" sz="1600" b="1" kern="1200">
                          <a:solidFill>
                            <a:srgbClr val="FF0000"/>
                          </a:solidFill>
                          <a:latin typeface="微软雅黑" panose="020B0503020204020204" charset="-122"/>
                          <a:ea typeface="微软雅黑" panose="020B0503020204020204" charset="-122"/>
                          <a:cs typeface="+mn-cs"/>
                          <a:sym typeface="黑体" panose="02010609060101010101" pitchFamily="49" charset="-122"/>
                        </a:rPr>
                        <a:t>1949 </a:t>
                      </a:r>
                      <a:r>
                        <a:rPr lang="zh-CN" altLang="en-US" sz="1600" b="1" kern="1200">
                          <a:solidFill>
                            <a:srgbClr val="FF0000"/>
                          </a:solidFill>
                          <a:latin typeface="微软雅黑" panose="020B0503020204020204" charset="-122"/>
                          <a:ea typeface="微软雅黑" panose="020B0503020204020204" charset="-122"/>
                          <a:cs typeface="+mn-cs"/>
                          <a:sym typeface="黑体" panose="02010609060101010101" pitchFamily="49" charset="-122"/>
                        </a:rPr>
                        <a:t>年中华人民共和国的成立标志着我国新民主主义革命的基本结束和社会主义革命的开始。 </a:t>
                      </a:r>
                      <a:endParaRPr lang="zh-CN" altLang="en-US" sz="1600" b="1" kern="1200">
                        <a:solidFill>
                          <a:srgbClr val="FF0000"/>
                        </a:solidFill>
                        <a:latin typeface="微软雅黑" panose="020B0503020204020204" charset="-122"/>
                        <a:ea typeface="微软雅黑" panose="020B0503020204020204" charset="-122"/>
                        <a:cs typeface="+mn-cs"/>
                        <a:sym typeface="黑体" panose="02010609060101010101" pitchFamily="49" charset="-122"/>
                      </a:endParaRPr>
                    </a:p>
                  </a:txBody>
                  <a:tcPr vert="horz">
                    <a:solidFill>
                      <a:schemeClr val="bg1">
                        <a:lumMod val="85000"/>
                      </a:schemeClr>
                    </a:solidFill>
                  </a:tcPr>
                </a:tc>
              </a:tr>
              <a:tr h="1175748">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800" b="1" kern="1200">
                          <a:solidFill>
                            <a:srgbClr val="C00000"/>
                          </a:solidFill>
                          <a:latin typeface="微软雅黑" panose="020B0503020204020204" charset="-122"/>
                          <a:ea typeface="微软雅黑" panose="020B0503020204020204" charset="-122"/>
                          <a:cs typeface="+mn-cs"/>
                          <a:sym typeface="黑体" panose="02010609060101010101" pitchFamily="49" charset="-122"/>
                        </a:rPr>
                        <a:t>国民</a:t>
                      </a:r>
                      <a:endParaRPr lang="en-US" altLang="zh-CN" sz="1800" b="1" kern="1200">
                        <a:solidFill>
                          <a:srgbClr val="C00000"/>
                        </a:solidFill>
                        <a:latin typeface="微软雅黑" panose="020B0503020204020204" charset="-122"/>
                        <a:ea typeface="微软雅黑" panose="020B0503020204020204" charset="-122"/>
                        <a:cs typeface="+mn-cs"/>
                        <a:sym typeface="黑体" panose="02010609060101010101" pitchFamily="49" charset="-122"/>
                      </a:endParaRPr>
                    </a:p>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800" b="1" kern="1200">
                          <a:solidFill>
                            <a:srgbClr val="C00000"/>
                          </a:solidFill>
                          <a:latin typeface="微软雅黑" panose="020B0503020204020204" charset="-122"/>
                          <a:ea typeface="微软雅黑" panose="020B0503020204020204" charset="-122"/>
                          <a:cs typeface="+mn-cs"/>
                          <a:sym typeface="黑体" panose="02010609060101010101" pitchFamily="49" charset="-122"/>
                        </a:rPr>
                        <a:t>大革命 </a:t>
                      </a:r>
                      <a:endParaRPr lang="zh-CN" altLang="en-US" sz="1800" b="1" kern="1200">
                        <a:solidFill>
                          <a:srgbClr val="C00000"/>
                        </a:solidFill>
                        <a:latin typeface="微软雅黑" panose="020B0503020204020204" charset="-122"/>
                        <a:ea typeface="微软雅黑" panose="020B0503020204020204" charset="-122"/>
                        <a:cs typeface="+mn-cs"/>
                        <a:sym typeface="黑体" panose="02010609060101010101" pitchFamily="49" charset="-122"/>
                      </a:endParaRPr>
                    </a:p>
                    <a:p>
                      <a:pPr marL="0" algn="ctr" defTabSz="914400" rtl="0" eaLnBrk="1" latinLnBrk="0" hangingPunct="1"/>
                      <a:endParaRPr lang="zh-CN" altLang="en-US" sz="18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6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国共第一次合作之下</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共同反帝反封的民主革命运动，起点为 </a:t>
                      </a:r>
                      <a:r>
                        <a:rPr lang="en-US" altLang="zh-CN"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1924 </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年</a:t>
                      </a:r>
                      <a:r>
                        <a:rPr lang="zh-CN" altLang="en-US" sz="16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国民党一大</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召开，重新解释三民主义，建立了</a:t>
                      </a:r>
                      <a:r>
                        <a:rPr lang="zh-CN" altLang="en-US" sz="16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革命统一战线</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；失败标志为 </a:t>
                      </a:r>
                      <a:r>
                        <a:rPr lang="en-US" altLang="zh-CN"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1927 </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年四一二政变和七一五政变。高潮是</a:t>
                      </a:r>
                      <a:r>
                        <a:rPr lang="en-US" altLang="zh-CN" sz="16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1926</a:t>
                      </a:r>
                      <a:r>
                        <a:rPr lang="zh-CN" altLang="en-US" sz="16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年的北伐</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，北伐目标：打倒列强除军阀，从革命从珠江流域发展到长江流域，基本上消灭了北洋军阀吴佩孚、孙传芳和张作霖三派势力，也沉重打击了帝国主义在华势力。 </a:t>
                      </a:r>
                      <a:endPar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txBody>
                  <a:tcPr vert="horz">
                    <a:solidFill>
                      <a:schemeClr val="bg1">
                        <a:lumMod val="85000"/>
                      </a:schemeClr>
                    </a:solidFill>
                  </a:tcPr>
                </a:tc>
              </a:tr>
              <a:tr h="946150">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800" b="1" kern="1200">
                          <a:solidFill>
                            <a:srgbClr val="C00000"/>
                          </a:solidFill>
                          <a:latin typeface="微软雅黑" panose="020B0503020204020204" charset="-122"/>
                          <a:ea typeface="微软雅黑" panose="020B0503020204020204" charset="-122"/>
                          <a:cs typeface="+mn-cs"/>
                          <a:sym typeface="黑体" panose="02010609060101010101" pitchFamily="49" charset="-122"/>
                        </a:rPr>
                        <a:t>革命统一战线 </a:t>
                      </a:r>
                      <a:endParaRPr lang="zh-CN" altLang="en-US" sz="1800" b="1" kern="1200">
                        <a:solidFill>
                          <a:srgbClr val="C00000"/>
                        </a:solidFill>
                        <a:latin typeface="微软雅黑" panose="020B0503020204020204" charset="-122"/>
                        <a:ea typeface="微软雅黑" panose="020B0503020204020204" charset="-122"/>
                        <a:cs typeface="+mn-cs"/>
                        <a:sym typeface="黑体" panose="02010609060101010101" pitchFamily="49" charset="-122"/>
                      </a:endParaRPr>
                    </a:p>
                    <a:p>
                      <a:pPr marL="0" algn="ctr" defTabSz="914400" rtl="0" eaLnBrk="1" latinLnBrk="0" hangingPunct="1"/>
                      <a:endParaRPr lang="zh-CN" altLang="en-US" sz="18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en-US" altLang="zh-CN" sz="16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1924-1927 </a:t>
                      </a:r>
                      <a:r>
                        <a:rPr lang="zh-CN" altLang="en-US" sz="16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年国民大革命期间</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，以</a:t>
                      </a:r>
                      <a:r>
                        <a:rPr lang="zh-CN" altLang="en-US" sz="16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国共一次合作为基础，</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以工人阶级、农民阶级、民族资产阶级、小资产阶级共同参加的反帝反封的寻求国家统一的的</a:t>
                      </a:r>
                      <a:r>
                        <a:rPr lang="zh-CN" altLang="en-US" sz="16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统一战线</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，推动了国民革命运动轰轰烈烈的展开。</a:t>
                      </a:r>
                      <a:r>
                        <a:rPr lang="en-US" altLang="zh-CN"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1924</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年初国民党一大的召开标志该统一战线的正式建立。 </a:t>
                      </a:r>
                      <a:endPar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txBody>
                  <a:tcPr vert="horz">
                    <a:solidFill>
                      <a:schemeClr val="bg1">
                        <a:lumMod val="85000"/>
                      </a:schemeClr>
                    </a:solidFill>
                  </a:tcPr>
                </a:tc>
              </a:tr>
              <a:tr h="1062355">
                <a:tc>
                  <a:txBody>
                    <a:bodyPr wrap="square"/>
                    <a:lstStyle/>
                    <a:p>
                      <a:pPr marL="0" algn="ctr" defTabSz="914400" rtl="0" eaLnBrk="1" latinLnBrk="0" hangingPunct="1"/>
                      <a:r>
                        <a:rPr lang="zh-CN" altLang="en-US" sz="1800" b="1" kern="1200">
                          <a:solidFill>
                            <a:srgbClr val="C00000"/>
                          </a:solidFill>
                          <a:latin typeface="微软雅黑" panose="020B0503020204020204" charset="-122"/>
                          <a:ea typeface="微软雅黑" panose="020B0503020204020204" charset="-122"/>
                          <a:cs typeface="+mn-cs"/>
                        </a:rPr>
                        <a:t>三民主义 </a:t>
                      </a:r>
                      <a:endParaRPr lang="zh-CN" altLang="en-US" sz="1800" b="1" kern="1200">
                        <a:solidFill>
                          <a:srgbClr val="C00000"/>
                        </a:solidFill>
                        <a:latin typeface="微软雅黑" panose="020B0503020204020204" charset="-122"/>
                        <a:ea typeface="微软雅黑" panose="020B0503020204020204" charset="-122"/>
                        <a:cs typeface="+mn-cs"/>
                      </a:endParaRPr>
                    </a:p>
                    <a:p>
                      <a:pPr marL="0" algn="ctr" defTabSz="914400" rtl="0" eaLnBrk="1" latinLnBrk="0" hangingPunct="1"/>
                      <a:endParaRPr lang="zh-CN" altLang="en-US" sz="18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 即</a:t>
                      </a:r>
                      <a:r>
                        <a:rPr lang="zh-CN" altLang="en-US" sz="16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民族主义、民权主义、民生主义</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。孙中山提出的中国资产阶级民主革命的纲领。</a:t>
                      </a:r>
                      <a:r>
                        <a:rPr lang="en-US" altLang="zh-CN"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1905 </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年 </a:t>
                      </a:r>
                      <a:r>
                        <a:rPr lang="en-US" altLang="zh-CN"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8 </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月，</a:t>
                      </a:r>
                      <a:r>
                        <a:rPr lang="en-US" altLang="zh-CN"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同盟会宣言</a:t>
                      </a:r>
                      <a:r>
                        <a:rPr lang="en-US" altLang="zh-CN"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中提出“</a:t>
                      </a:r>
                      <a:r>
                        <a:rPr lang="zh-CN" altLang="en-US" sz="16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驱除鞑虏，恢复中华，建立民国，平均地权</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”的纲领。同年 </a:t>
                      </a:r>
                      <a:r>
                        <a:rPr lang="en-US" altLang="zh-CN"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11 </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月，在</a:t>
                      </a:r>
                      <a:r>
                        <a:rPr lang="en-US" altLang="zh-CN"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民报发刊词</a:t>
                      </a:r>
                      <a:r>
                        <a:rPr lang="en-US" altLang="zh-CN"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中阐明了</a:t>
                      </a:r>
                      <a:r>
                        <a:rPr lang="en-US" altLang="zh-CN"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民族、民权、民生</a:t>
                      </a:r>
                      <a:r>
                        <a:rPr lang="en-US" altLang="zh-CN"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三个主义，主张同时进行民族革命、政治革命和社会革命，推翻清朝封建专制制度，建立资产阶级民主共和国。</a:t>
                      </a:r>
                      <a:endPar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txBody>
                  <a:tcPr vert="horz">
                    <a:solidFill>
                      <a:schemeClr val="bg1">
                        <a:lumMod val="85000"/>
                      </a:schemeClr>
                    </a:solidFill>
                  </a:tcPr>
                </a:tc>
              </a:tr>
              <a:tr h="1062355">
                <a:tc>
                  <a:txBody>
                    <a:bodyPr wrap="square"/>
                    <a:lstStyle/>
                    <a:p>
                      <a:pPr marL="0" algn="ctr" defTabSz="914400" rtl="0" eaLnBrk="1" latinLnBrk="0" hangingPunct="1"/>
                      <a:r>
                        <a:rPr lang="zh-CN" altLang="en-US" sz="1800" b="1" kern="1200">
                          <a:solidFill>
                            <a:srgbClr val="C00000"/>
                          </a:solidFill>
                          <a:latin typeface="微软雅黑" panose="020B0503020204020204" charset="-122"/>
                          <a:ea typeface="微软雅黑" panose="020B0503020204020204" charset="-122"/>
                          <a:cs typeface="+mn-cs"/>
                        </a:rPr>
                        <a:t>新三民</a:t>
                      </a:r>
                      <a:endParaRPr lang="en-US" altLang="zh-CN" sz="1800" b="1" kern="1200">
                        <a:solidFill>
                          <a:srgbClr val="C00000"/>
                        </a:solidFill>
                        <a:latin typeface="微软雅黑" panose="020B0503020204020204" charset="-122"/>
                        <a:ea typeface="微软雅黑" panose="020B0503020204020204" charset="-122"/>
                        <a:cs typeface="+mn-cs"/>
                      </a:endParaRPr>
                    </a:p>
                    <a:p>
                      <a:pPr marL="0" algn="ctr" defTabSz="914400" rtl="0" eaLnBrk="1" latinLnBrk="0" hangingPunct="1"/>
                      <a:r>
                        <a:rPr lang="zh-CN" altLang="en-US" sz="1800" b="1" kern="1200">
                          <a:solidFill>
                            <a:srgbClr val="C00000"/>
                          </a:solidFill>
                          <a:latin typeface="微软雅黑" panose="020B0503020204020204" charset="-122"/>
                          <a:ea typeface="微软雅黑" panose="020B0503020204020204" charset="-122"/>
                          <a:cs typeface="+mn-cs"/>
                        </a:rPr>
                        <a:t>主义 </a:t>
                      </a:r>
                      <a:endParaRPr lang="zh-CN" altLang="en-US" sz="1800" b="1" kern="1200">
                        <a:solidFill>
                          <a:srgbClr val="C00000"/>
                        </a:solidFill>
                        <a:latin typeface="微软雅黑" panose="020B0503020204020204" charset="-122"/>
                        <a:ea typeface="微软雅黑" panose="020B0503020204020204" charset="-122"/>
                        <a:cs typeface="+mn-cs"/>
                      </a:endParaRPr>
                    </a:p>
                    <a:p>
                      <a:pPr marL="0" algn="ctr" defTabSz="914400" rtl="0" eaLnBrk="1" latinLnBrk="0" hangingPunct="1"/>
                      <a:endParaRPr lang="zh-CN" altLang="en-US" sz="18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与旧三民主义相比，新三民主义在民族主义方面，旧三民主义所突出的是“反满”，矛头指向清王朝，新三民主义则提出了</a:t>
                      </a:r>
                      <a:r>
                        <a:rPr lang="zh-CN" altLang="en-US" sz="16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反对帝国主义和民族平等</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的目标；在民权主义方面，过去只是抽象地提倡“自由、平等、博爱”，现在</a:t>
                      </a:r>
                      <a:r>
                        <a:rPr lang="zh-CN" altLang="en-US" sz="16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主张普遍平等的民权</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；在民生主义方面，过去有“平均地权”的政纲，现在则提出了</a:t>
                      </a:r>
                      <a:r>
                        <a:rPr lang="zh-CN" altLang="en-US" sz="16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平均地权和节制资本</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的办法，承认“</a:t>
                      </a:r>
                      <a:r>
                        <a:rPr lang="zh-CN" altLang="en-US" sz="16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耕者有其田</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a:t>
                      </a:r>
                      <a:r>
                        <a:rPr lang="en-US" altLang="zh-CN"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并谋求</a:t>
                      </a:r>
                      <a:r>
                        <a:rPr lang="zh-CN" altLang="en-US" sz="16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改善工人和农民的生活</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。因此，孙中山的新三民主义又被中国共产党人称为“革命的三民主义”和“新民主主义的三民主义”。</a:t>
                      </a:r>
                      <a:endPar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txBody>
                  <a:tcPr vert="horz">
                    <a:solidFill>
                      <a:schemeClr val="bg1">
                        <a:lumMod val="85000"/>
                      </a:schemeClr>
                    </a:solidFill>
                  </a:tcPr>
                </a:tc>
              </a:tr>
            </a:tbl>
          </a:graphicData>
        </a:graphic>
      </p:graphicFrame>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custDataLst>
              <p:tags r:id="rId1"/>
            </p:custDataLst>
          </p:nvPr>
        </p:nvSpPr>
        <p:spPr>
          <a:xfrm>
            <a:off x="0" y="0"/>
            <a:ext cx="12192000" cy="512897"/>
          </a:xfrm>
          <a:prstGeom prst="rect">
            <a:avLst/>
          </a:prstGeom>
          <a:solidFill>
            <a:srgbClr val="EC5F74">
              <a:lumMod val="60000"/>
              <a:lumOff val="40000"/>
            </a:srgbClr>
          </a:solidFill>
        </p:spPr>
        <p:txBody>
          <a:bodyPr wrap="square" rtlCol="0">
            <a:spAutoFit/>
          </a:bodyPr>
          <a:lstStyle/>
          <a:p>
            <a:pPr marL="0" marR="0" lvl="0" indent="0" algn="ctr" defTabSz="1219200" eaLnBrk="1" fontAlgn="auto" latinLnBrk="1" hangingPunct="1">
              <a:lnSpc>
                <a:spcPct val="100000"/>
              </a:lnSpc>
              <a:spcBef>
                <a:spcPct val="0"/>
              </a:spcBef>
              <a:spcAft>
                <a:spcPct val="0"/>
              </a:spcAft>
              <a:buClrTx/>
              <a:buSzTx/>
              <a:buFontTx/>
              <a:buNone/>
              <a:defRPr/>
            </a:pPr>
            <a:r>
              <a:rPr kumimoji="0" lang="zh-CN" altLang="en-US"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十一、国共十年对峙时期（</a:t>
            </a:r>
            <a:r>
              <a:rPr kumimoji="0" lang="en-US" altLang="zh-CN"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1927—1937</a:t>
            </a:r>
            <a:r>
              <a:rPr kumimoji="0" lang="zh-CN" altLang="en-US"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年）</a:t>
            </a:r>
            <a:endParaRPr kumimoji="0" lang="zh-CN" altLang="en-US"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endParaRPr>
          </a:p>
        </p:txBody>
      </p:sp>
      <p:graphicFrame>
        <p:nvGraphicFramePr>
          <p:cNvPr id="7" name="表格 6"/>
          <p:cNvGraphicFramePr>
            <a:graphicFrameLocks noGrp="1"/>
          </p:cNvGraphicFramePr>
          <p:nvPr>
            <p:custDataLst>
              <p:tags r:id="rId2"/>
            </p:custDataLst>
          </p:nvPr>
        </p:nvGraphicFramePr>
        <p:xfrm>
          <a:off x="162358" y="747047"/>
          <a:ext cx="11867284" cy="5756276"/>
        </p:xfrm>
        <a:graphic>
          <a:graphicData uri="http://schemas.openxmlformats.org/drawingml/2006/table">
            <a:tbl>
              <a:tblPr firstRow="1" bandRow="1">
                <a:tableStyleId>{5C22544A-7EE6-4342-B048-85BDC9FD1C3A}</a:tableStyleId>
              </a:tblPr>
              <a:tblGrid>
                <a:gridCol w="944455"/>
                <a:gridCol w="807712"/>
                <a:gridCol w="10115117"/>
              </a:tblGrid>
              <a:tr h="1354339">
                <a:tc rowSpan="3">
                  <a:txBody>
                    <a:bodyPr wrap="square"/>
                    <a:lstStyle/>
                    <a:p>
                      <a:pPr algn="ctr" fontAlgn="auto">
                        <a:lnSpc>
                          <a:spcPct val="100000"/>
                        </a:lnSpc>
                        <a:buClrTx/>
                        <a:buSzTx/>
                        <a:buFontTx/>
                        <a:buNone/>
                      </a:pPr>
                      <a:r>
                        <a:rPr lang="zh-CN" altLang="en-US" sz="2800" b="1">
                          <a:solidFill>
                            <a:srgbClr val="070707"/>
                          </a:solidFill>
                          <a:latin typeface="微软雅黑" panose="020B0503020204020204" charset="-122"/>
                          <a:ea typeface="微软雅黑" panose="020B0503020204020204" charset="-122"/>
                          <a:cs typeface="柳公权楷书" panose="02010600010101010101" charset="-122"/>
                        </a:rPr>
                        <a:t>具体表现</a:t>
                      </a:r>
                      <a:endParaRPr lang="zh-CN" altLang="en-US" sz="2800" b="1">
                        <a:solidFill>
                          <a:srgbClr val="070707"/>
                        </a:solidFill>
                        <a:latin typeface="微软雅黑" panose="020B0503020204020204" charset="-122"/>
                        <a:ea typeface="微软雅黑" panose="020B0503020204020204" charset="-122"/>
                        <a:cs typeface="柳公权楷书" panose="02010600010101010101"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fontAlgn="auto">
                        <a:lnSpc>
                          <a:spcPct val="100000"/>
                        </a:lnSpc>
                        <a:buNone/>
                      </a:pPr>
                      <a:r>
                        <a:rPr lang="zh-CN" altLang="en-US" sz="2800" b="1">
                          <a:solidFill>
                            <a:srgbClr val="C00000"/>
                          </a:solidFill>
                          <a:latin typeface="微软雅黑" panose="020B0503020204020204" charset="-122"/>
                          <a:ea typeface="微软雅黑" panose="020B0503020204020204" charset="-122"/>
                        </a:rPr>
                        <a:t>政治</a:t>
                      </a:r>
                      <a:endParaRPr lang="zh-CN" altLang="en-US" sz="2800" b="1">
                        <a:solidFill>
                          <a:srgbClr val="C00000"/>
                        </a:solidFill>
                        <a:latin typeface="微软雅黑" panose="020B0503020204020204" charset="-122"/>
                        <a:ea typeface="微软雅黑" panose="020B0503020204020204" charset="-122"/>
                        <a:cs typeface="柳公权楷书" panose="02010600010101010101"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indent="0">
                        <a:lnSpc>
                          <a:spcPct val="110000"/>
                        </a:lnSpc>
                      </a:pPr>
                      <a:r>
                        <a:rPr lang="zh-CN" altLang="en-US" sz="2800" b="1">
                          <a:solidFill>
                            <a:srgbClr val="FF0000"/>
                          </a:solidFill>
                          <a:latin typeface="微软雅黑" panose="020B0503020204020204" charset="-122"/>
                          <a:ea typeface="微软雅黑" panose="020B0503020204020204" charset="-122"/>
                          <a:cs typeface="微软雅黑" panose="020B0503020204020204" charset="-122"/>
                          <a:sym typeface="+mn-ea"/>
                        </a:rPr>
                        <a:t>南京国民政府：</a:t>
                      </a:r>
                      <a:r>
                        <a:rPr lang="zh-CN" altLang="en-US" sz="2800" b="1">
                          <a:solidFill>
                            <a:schemeClr val="tx1"/>
                          </a:solidFill>
                          <a:latin typeface="微软雅黑" panose="020B0503020204020204" charset="-122"/>
                          <a:ea typeface="微软雅黑" panose="020B0503020204020204" charset="-122"/>
                          <a:cs typeface="微软雅黑" panose="020B0503020204020204" charset="-122"/>
                          <a:sym typeface="+mn-ea"/>
                        </a:rPr>
                        <a:t>继续北伐和“</a:t>
                      </a:r>
                      <a:r>
                        <a:rPr lang="zh-CN" altLang="en-US" sz="2800" b="1">
                          <a:solidFill>
                            <a:srgbClr val="FF0000"/>
                          </a:solidFill>
                          <a:latin typeface="微软雅黑" panose="020B0503020204020204" charset="-122"/>
                          <a:ea typeface="微软雅黑" panose="020B0503020204020204" charset="-122"/>
                          <a:cs typeface="微软雅黑" panose="020B0503020204020204" charset="-122"/>
                          <a:sym typeface="+mn-ea"/>
                        </a:rPr>
                        <a:t>东北易帜</a:t>
                      </a:r>
                      <a:r>
                        <a:rPr lang="zh-CN" altLang="en-US" sz="2800" b="1">
                          <a:solidFill>
                            <a:schemeClr val="tx1"/>
                          </a:solidFill>
                          <a:latin typeface="微软雅黑" panose="020B0503020204020204" charset="-122"/>
                          <a:ea typeface="微软雅黑" panose="020B0503020204020204" charset="-122"/>
                          <a:cs typeface="微软雅黑" panose="020B0503020204020204" charset="-122"/>
                          <a:sym typeface="+mn-ea"/>
                        </a:rPr>
                        <a:t>”，形式上统一全国；发起</a:t>
                      </a:r>
                      <a:r>
                        <a:rPr lang="zh-CN" altLang="en-US" sz="2800" b="1">
                          <a:solidFill>
                            <a:srgbClr val="FF0000"/>
                          </a:solidFill>
                          <a:latin typeface="微软雅黑" panose="020B0503020204020204" charset="-122"/>
                          <a:ea typeface="微软雅黑" panose="020B0503020204020204" charset="-122"/>
                          <a:cs typeface="微软雅黑" panose="020B0503020204020204" charset="-122"/>
                          <a:sym typeface="+mn-ea"/>
                        </a:rPr>
                        <a:t>改订新约</a:t>
                      </a:r>
                      <a:r>
                        <a:rPr lang="zh-CN" altLang="en-US" sz="2800" b="1">
                          <a:solidFill>
                            <a:schemeClr val="tx1"/>
                          </a:solidFill>
                          <a:latin typeface="微软雅黑" panose="020B0503020204020204" charset="-122"/>
                          <a:ea typeface="微软雅黑" panose="020B0503020204020204" charset="-122"/>
                          <a:cs typeface="微软雅黑" panose="020B0503020204020204" charset="-122"/>
                          <a:sym typeface="+mn-ea"/>
                        </a:rPr>
                        <a:t>运动，取消不平等条约，收回部分关税自主权。</a:t>
                      </a:r>
                      <a:r>
                        <a:rPr lang="zh-CN" altLang="en-US" sz="2800" b="1">
                          <a:solidFill>
                            <a:srgbClr val="FF0000"/>
                          </a:solidFill>
                          <a:latin typeface="微软雅黑" panose="020B0503020204020204" charset="-122"/>
                          <a:ea typeface="微软雅黑" panose="020B0503020204020204" charset="-122"/>
                          <a:cs typeface="微软雅黑" panose="020B0503020204020204" charset="-122"/>
                          <a:sym typeface="+mn-ea"/>
                        </a:rPr>
                        <a:t>中国共产党：</a:t>
                      </a:r>
                      <a:r>
                        <a:rPr lang="zh-CN" altLang="en-US" sz="2800" b="1">
                          <a:solidFill>
                            <a:schemeClr val="tx1"/>
                          </a:solidFill>
                          <a:latin typeface="微软雅黑" panose="020B0503020204020204" charset="-122"/>
                          <a:ea typeface="微软雅黑" panose="020B0503020204020204" charset="-122"/>
                          <a:cs typeface="微软雅黑" panose="020B0503020204020204" charset="-122"/>
                          <a:sym typeface="+mn-ea"/>
                        </a:rPr>
                        <a:t>探索“</a:t>
                      </a:r>
                      <a:r>
                        <a:rPr lang="zh-CN" altLang="en-US" sz="2800" b="1">
                          <a:solidFill>
                            <a:srgbClr val="FF0000"/>
                          </a:solidFill>
                          <a:latin typeface="微软雅黑" panose="020B0503020204020204" charset="-122"/>
                          <a:ea typeface="微软雅黑" panose="020B0503020204020204" charset="-122"/>
                          <a:cs typeface="微软雅黑" panose="020B0503020204020204" charset="-122"/>
                          <a:sym typeface="+mn-ea"/>
                        </a:rPr>
                        <a:t>工农武装割据</a:t>
                      </a:r>
                      <a:r>
                        <a:rPr lang="zh-CN" altLang="en-US" sz="2800" b="1">
                          <a:solidFill>
                            <a:schemeClr val="tx1"/>
                          </a:solidFill>
                          <a:latin typeface="微软雅黑" panose="020B0503020204020204" charset="-122"/>
                          <a:ea typeface="微软雅黑" panose="020B0503020204020204" charset="-122"/>
                          <a:cs typeface="微软雅黑" panose="020B0503020204020204" charset="-122"/>
                          <a:sym typeface="+mn-ea"/>
                        </a:rPr>
                        <a:t>”的道路，工作重心逐渐从城市</a:t>
                      </a:r>
                      <a:r>
                        <a:rPr lang="zh-CN" altLang="en-US" sz="2800" b="1">
                          <a:solidFill>
                            <a:srgbClr val="FF0000"/>
                          </a:solidFill>
                          <a:latin typeface="微软雅黑" panose="020B0503020204020204" charset="-122"/>
                          <a:ea typeface="微软雅黑" panose="020B0503020204020204" charset="-122"/>
                          <a:cs typeface="微软雅黑" panose="020B0503020204020204" charset="-122"/>
                          <a:sym typeface="+mn-ea"/>
                        </a:rPr>
                        <a:t>转向农村</a:t>
                      </a:r>
                      <a:r>
                        <a:rPr lang="zh-CN" altLang="en-US" sz="2800" b="1">
                          <a:solidFill>
                            <a:schemeClr val="tx1"/>
                          </a:solidFill>
                          <a:latin typeface="微软雅黑" panose="020B0503020204020204" charset="-122"/>
                          <a:ea typeface="微软雅黑" panose="020B0503020204020204" charset="-122"/>
                          <a:cs typeface="微软雅黑" panose="020B0503020204020204" charset="-122"/>
                          <a:sym typeface="+mn-ea"/>
                        </a:rPr>
                        <a:t>；第五次反“围剿”的失利，进行</a:t>
                      </a:r>
                      <a:r>
                        <a:rPr lang="zh-CN" altLang="en-US" sz="2800" b="1">
                          <a:solidFill>
                            <a:srgbClr val="FF0000"/>
                          </a:solidFill>
                          <a:latin typeface="微软雅黑" panose="020B0503020204020204" charset="-122"/>
                          <a:ea typeface="微软雅黑" panose="020B0503020204020204" charset="-122"/>
                          <a:cs typeface="微软雅黑" panose="020B0503020204020204" charset="-122"/>
                          <a:sym typeface="+mn-ea"/>
                        </a:rPr>
                        <a:t>长征</a:t>
                      </a:r>
                      <a:r>
                        <a:rPr lang="zh-CN" altLang="en-US" sz="2800" b="1">
                          <a:solidFill>
                            <a:schemeClr val="tx1"/>
                          </a:solidFill>
                          <a:latin typeface="微软雅黑" panose="020B0503020204020204" charset="-122"/>
                          <a:ea typeface="微软雅黑" panose="020B0503020204020204" charset="-122"/>
                          <a:cs typeface="微软雅黑" panose="020B0503020204020204" charset="-122"/>
                          <a:sym typeface="+mn-ea"/>
                        </a:rPr>
                        <a:t>，</a:t>
                      </a:r>
                      <a:r>
                        <a:rPr lang="zh-CN" altLang="en-US" sz="2800" b="1">
                          <a:solidFill>
                            <a:srgbClr val="FF0000"/>
                          </a:solidFill>
                          <a:latin typeface="微软雅黑" panose="020B0503020204020204" charset="-122"/>
                          <a:ea typeface="微软雅黑" panose="020B0503020204020204" charset="-122"/>
                          <a:cs typeface="微软雅黑" panose="020B0503020204020204" charset="-122"/>
                          <a:sym typeface="+mn-ea"/>
                        </a:rPr>
                        <a:t>革命中心从南方转移到北方</a:t>
                      </a:r>
                      <a:r>
                        <a:rPr lang="zh-CN" altLang="en-US" sz="2800" b="1">
                          <a:solidFill>
                            <a:schemeClr val="tx1"/>
                          </a:solidFill>
                          <a:latin typeface="微软雅黑" panose="020B0503020204020204" charset="-122"/>
                          <a:ea typeface="微软雅黑" panose="020B0503020204020204" charset="-122"/>
                          <a:cs typeface="微软雅黑" panose="020B0503020204020204" charset="-122"/>
                          <a:sym typeface="+mn-ea"/>
                        </a:rPr>
                        <a:t>。中日</a:t>
                      </a:r>
                      <a:r>
                        <a:rPr lang="zh-CN" altLang="en-US" sz="2800" b="1">
                          <a:solidFill>
                            <a:srgbClr val="FF0000"/>
                          </a:solidFill>
                          <a:latin typeface="微软雅黑" panose="020B0503020204020204" charset="-122"/>
                          <a:ea typeface="微软雅黑" panose="020B0503020204020204" charset="-122"/>
                          <a:cs typeface="微软雅黑" panose="020B0503020204020204" charset="-122"/>
                          <a:sym typeface="+mn-ea"/>
                        </a:rPr>
                        <a:t>民族矛盾逐渐上升为主要矛盾</a:t>
                      </a:r>
                      <a:r>
                        <a:rPr lang="zh-CN" altLang="en-US" sz="2800" b="1">
                          <a:solidFill>
                            <a:schemeClr val="tx1"/>
                          </a:solidFill>
                          <a:latin typeface="微软雅黑" panose="020B0503020204020204" charset="-122"/>
                          <a:ea typeface="微软雅黑" panose="020B0503020204020204" charset="-122"/>
                          <a:cs typeface="微软雅黑" panose="020B0503020204020204" charset="-122"/>
                          <a:sym typeface="+mn-ea"/>
                        </a:rPr>
                        <a:t>，国共关系由合作走向对峙；</a:t>
                      </a:r>
                      <a:endParaRPr lang="zh-CN" altLang="en-US" sz="2800" b="1">
                        <a:solidFill>
                          <a:schemeClr val="tx1"/>
                        </a:solidFill>
                        <a:latin typeface="微软雅黑" panose="020B0503020204020204" charset="-122"/>
                        <a:ea typeface="微软雅黑" panose="020B0503020204020204" charset="-122"/>
                        <a:cs typeface="微软雅黑" panose="020B0503020204020204" charset="-122"/>
                        <a:sym typeface="+mn-ea"/>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1034550">
                <a:tc vMerge="1">
                  <a:tcPr anchor="ctr">
                    <a:lnL w="9525">
                      <a:solidFill>
                        <a:srgbClr val="B28E4E"/>
                      </a:solidFill>
                      <a:prstDash val="dash"/>
                    </a:lnL>
                    <a:lnR w="9525">
                      <a:solidFill>
                        <a:srgbClr val="B28E4E"/>
                      </a:solidFill>
                      <a:prstDash val="dash"/>
                    </a:lnR>
                    <a:lnT w="9525">
                      <a:solidFill>
                        <a:srgbClr val="B28E4E"/>
                      </a:solidFill>
                      <a:prstDash val="dash"/>
                    </a:lnT>
                    <a:lnB w="9525">
                      <a:solidFill>
                        <a:srgbClr val="B28E4E"/>
                      </a:solidFill>
                      <a:prstDash val="dash"/>
                    </a:lnB>
                    <a:solidFill>
                      <a:srgbClr val="FFFFFF"/>
                    </a:solidFill>
                  </a:tcPr>
                </a:tc>
                <a:tc>
                  <a:txBody>
                    <a:bodyPr wrap="square"/>
                    <a:lstStyle/>
                    <a:p>
                      <a:pPr fontAlgn="auto">
                        <a:lnSpc>
                          <a:spcPct val="100000"/>
                        </a:lnSpc>
                        <a:buNone/>
                      </a:pPr>
                      <a:r>
                        <a:rPr lang="zh-CN" altLang="en-US" sz="2800" b="1">
                          <a:solidFill>
                            <a:srgbClr val="C00000"/>
                          </a:solidFill>
                          <a:latin typeface="微软雅黑" panose="020B0503020204020204" charset="-122"/>
                          <a:ea typeface="微软雅黑" panose="020B0503020204020204" charset="-122"/>
                        </a:rPr>
                        <a:t>经济</a:t>
                      </a:r>
                      <a:endParaRPr lang="zh-CN" altLang="en-US" sz="2800" b="1">
                        <a:solidFill>
                          <a:srgbClr val="C00000"/>
                        </a:solidFill>
                        <a:latin typeface="微软雅黑" panose="020B0503020204020204" charset="-122"/>
                        <a:ea typeface="微软雅黑" panose="020B0503020204020204"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indent="0">
                        <a:lnSpc>
                          <a:spcPct val="110000"/>
                        </a:lnSpc>
                      </a:pPr>
                      <a:r>
                        <a:rPr lang="zh-CN" altLang="en-US" sz="2800" b="1">
                          <a:latin typeface="微软雅黑" panose="020B0503020204020204" charset="-122"/>
                          <a:ea typeface="微软雅黑" panose="020B0503020204020204" charset="-122"/>
                          <a:cs typeface="微软雅黑" panose="020B0503020204020204" charset="-122"/>
                          <a:sym typeface="+mn-ea"/>
                        </a:rPr>
                        <a:t>南京国民政府的</a:t>
                      </a:r>
                      <a:r>
                        <a:rPr lang="zh-CN" altLang="en-US" sz="2800" b="1">
                          <a:solidFill>
                            <a:srgbClr val="FF0000"/>
                          </a:solidFill>
                          <a:latin typeface="微软雅黑" panose="020B0503020204020204" charset="-122"/>
                          <a:ea typeface="微软雅黑" panose="020B0503020204020204" charset="-122"/>
                          <a:cs typeface="微软雅黑" panose="020B0503020204020204" charset="-122"/>
                          <a:sym typeface="+mn-ea"/>
                        </a:rPr>
                        <a:t>国民经济建设运动</a:t>
                      </a:r>
                      <a:r>
                        <a:rPr lang="zh-CN" altLang="en-US" sz="2800" b="1">
                          <a:latin typeface="微软雅黑" panose="020B0503020204020204" charset="-122"/>
                          <a:ea typeface="微软雅黑" panose="020B0503020204020204" charset="-122"/>
                          <a:cs typeface="微软雅黑" panose="020B0503020204020204" charset="-122"/>
                          <a:sym typeface="+mn-ea"/>
                        </a:rPr>
                        <a:t>和</a:t>
                      </a:r>
                      <a:r>
                        <a:rPr lang="zh-CN" altLang="en-US" sz="2800" b="1">
                          <a:solidFill>
                            <a:srgbClr val="FF0000"/>
                          </a:solidFill>
                          <a:latin typeface="微软雅黑" panose="020B0503020204020204" charset="-122"/>
                          <a:ea typeface="微软雅黑" panose="020B0503020204020204" charset="-122"/>
                          <a:cs typeface="微软雅黑" panose="020B0503020204020204" charset="-122"/>
                          <a:sym typeface="+mn-ea"/>
                        </a:rPr>
                        <a:t>币制改革</a:t>
                      </a:r>
                      <a:r>
                        <a:rPr lang="zh-CN" altLang="en-US" sz="2800" b="1">
                          <a:latin typeface="微软雅黑" panose="020B0503020204020204" charset="-122"/>
                          <a:ea typeface="微软雅黑" panose="020B0503020204020204" charset="-122"/>
                          <a:cs typeface="微软雅黑" panose="020B0503020204020204" charset="-122"/>
                          <a:sym typeface="+mn-ea"/>
                        </a:rPr>
                        <a:t>使民族资本主义迎来黄金时期；</a:t>
                      </a:r>
                      <a:r>
                        <a:rPr lang="zh-CN" altLang="en-US" sz="2800" b="1">
                          <a:solidFill>
                            <a:srgbClr val="FF0000"/>
                          </a:solidFill>
                          <a:latin typeface="微软雅黑" panose="020B0503020204020204" charset="-122"/>
                          <a:ea typeface="微软雅黑" panose="020B0503020204020204" charset="-122"/>
                          <a:cs typeface="微软雅黑" panose="020B0503020204020204" charset="-122"/>
                          <a:sym typeface="+mn-ea"/>
                        </a:rPr>
                        <a:t>官僚资本</a:t>
                      </a:r>
                      <a:r>
                        <a:rPr lang="zh-CN" altLang="en-US" sz="2800" b="1">
                          <a:latin typeface="微软雅黑" panose="020B0503020204020204" charset="-122"/>
                          <a:ea typeface="微软雅黑" panose="020B0503020204020204" charset="-122"/>
                          <a:cs typeface="微软雅黑" panose="020B0503020204020204" charset="-122"/>
                          <a:sym typeface="+mn-ea"/>
                        </a:rPr>
                        <a:t>则凭借国家权力迅速膨胀，聚敛起巨额财富</a:t>
                      </a:r>
                      <a:endParaRPr lang="zh-CN" altLang="en-US" sz="2800" b="1">
                        <a:latin typeface="微软雅黑" panose="020B0503020204020204" charset="-122"/>
                        <a:ea typeface="微软雅黑" panose="020B0503020204020204" charset="-122"/>
                        <a:cs typeface="微软雅黑" panose="020B0503020204020204" charset="-122"/>
                        <a:sym typeface="+mn-ea"/>
                      </a:endParaRPr>
                    </a:p>
                    <a:p>
                      <a:pPr indent="0">
                        <a:lnSpc>
                          <a:spcPct val="110000"/>
                        </a:lnSpc>
                      </a:pPr>
                      <a:r>
                        <a:rPr lang="zh-CN" altLang="en-US" sz="2800" b="1">
                          <a:latin typeface="微软雅黑" panose="020B0503020204020204" charset="-122"/>
                          <a:ea typeface="微软雅黑" panose="020B0503020204020204" charset="-122"/>
                          <a:cs typeface="微软雅黑" panose="020B0503020204020204" charset="-122"/>
                          <a:sym typeface="+mn-ea"/>
                        </a:rPr>
                        <a:t>中共在</a:t>
                      </a:r>
                      <a:r>
                        <a:rPr lang="zh-CN" altLang="en-US" sz="2800" b="1">
                          <a:solidFill>
                            <a:srgbClr val="FF0000"/>
                          </a:solidFill>
                          <a:latin typeface="微软雅黑" panose="020B0503020204020204" charset="-122"/>
                          <a:ea typeface="微软雅黑" panose="020B0503020204020204" charset="-122"/>
                          <a:cs typeface="微软雅黑" panose="020B0503020204020204" charset="-122"/>
                          <a:sym typeface="+mn-ea"/>
                        </a:rPr>
                        <a:t>农村革命根据地开展土地革命</a:t>
                      </a:r>
                      <a:r>
                        <a:rPr lang="zh-CN" altLang="en-US" sz="2800" b="1">
                          <a:latin typeface="微软雅黑" panose="020B0503020204020204" charset="-122"/>
                          <a:ea typeface="微软雅黑" panose="020B0503020204020204" charset="-122"/>
                          <a:cs typeface="微软雅黑" panose="020B0503020204020204" charset="-122"/>
                          <a:sym typeface="+mn-ea"/>
                        </a:rPr>
                        <a:t>，进行根据地建设。</a:t>
                      </a:r>
                      <a:endParaRPr lang="zh-CN" altLang="en-US" sz="2800" b="1">
                        <a:latin typeface="微软雅黑" panose="020B0503020204020204" charset="-122"/>
                        <a:ea typeface="微软雅黑" panose="020B0503020204020204" charset="-122"/>
                        <a:cs typeface="微软雅黑" panose="020B0503020204020204" charset="-122"/>
                        <a:sym typeface="+mn-ea"/>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36053">
                <a:tc vMerge="1">
                  <a:tcPr anchor="ctr">
                    <a:lnL w="9525">
                      <a:solidFill>
                        <a:srgbClr val="B28E4E"/>
                      </a:solidFill>
                      <a:prstDash val="dash"/>
                    </a:lnL>
                    <a:lnR w="9525">
                      <a:solidFill>
                        <a:srgbClr val="B28E4E"/>
                      </a:solidFill>
                      <a:prstDash val="dash"/>
                    </a:lnR>
                    <a:lnT w="9525">
                      <a:solidFill>
                        <a:srgbClr val="B28E4E"/>
                      </a:solidFill>
                      <a:prstDash val="dash"/>
                    </a:lnT>
                    <a:lnB w="9525">
                      <a:solidFill>
                        <a:srgbClr val="B28E4E"/>
                      </a:solidFill>
                      <a:prstDash val="dash"/>
                    </a:lnB>
                    <a:solidFill>
                      <a:srgbClr val="FFFFFF"/>
                    </a:solidFill>
                  </a:tcPr>
                </a:tc>
                <a:tc>
                  <a:txBody>
                    <a:bodyPr wrap="square"/>
                    <a:lstStyle/>
                    <a:p>
                      <a:pPr fontAlgn="auto">
                        <a:lnSpc>
                          <a:spcPct val="100000"/>
                        </a:lnSpc>
                        <a:buNone/>
                      </a:pPr>
                      <a:r>
                        <a:rPr lang="zh-CN" altLang="en-US" sz="2800" b="1">
                          <a:solidFill>
                            <a:srgbClr val="C00000"/>
                          </a:solidFill>
                          <a:latin typeface="微软雅黑" panose="020B0503020204020204" charset="-122"/>
                          <a:ea typeface="微软雅黑" panose="020B0503020204020204" charset="-122"/>
                        </a:rPr>
                        <a:t>文化</a:t>
                      </a:r>
                      <a:endParaRPr lang="zh-CN" altLang="en-US" sz="2800" b="1">
                        <a:solidFill>
                          <a:srgbClr val="C00000"/>
                        </a:solidFill>
                        <a:latin typeface="微软雅黑" panose="020B0503020204020204" charset="-122"/>
                        <a:ea typeface="微软雅黑" panose="020B0503020204020204"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algn="l" fontAlgn="auto">
                        <a:lnSpc>
                          <a:spcPts val="2540"/>
                        </a:lnSpc>
                      </a:pPr>
                      <a:r>
                        <a:rPr lang="zh-CN" altLang="en-US" sz="2800" b="1">
                          <a:latin typeface="微软雅黑" panose="020B0503020204020204" charset="-122"/>
                          <a:ea typeface="微软雅黑" panose="020B0503020204020204" charset="-122"/>
                          <a:cs typeface="微软雅黑" panose="020B0503020204020204" charset="-122"/>
                          <a:sym typeface="+mn-ea"/>
                        </a:rPr>
                        <a:t>毛泽东提出</a:t>
                      </a:r>
                      <a:r>
                        <a:rPr lang="zh-CN" altLang="en-US" sz="2800" b="1">
                          <a:solidFill>
                            <a:srgbClr val="FF0000"/>
                          </a:solidFill>
                          <a:latin typeface="微软雅黑" panose="020B0503020204020204" charset="-122"/>
                          <a:ea typeface="微软雅黑" panose="020B0503020204020204" charset="-122"/>
                          <a:cs typeface="微软雅黑" panose="020B0503020204020204" charset="-122"/>
                          <a:sym typeface="+mn-ea"/>
                        </a:rPr>
                        <a:t>工农武装割据理论</a:t>
                      </a:r>
                      <a:r>
                        <a:rPr lang="zh-CN" altLang="en-US" sz="2800" b="1">
                          <a:latin typeface="微软雅黑" panose="020B0503020204020204" charset="-122"/>
                          <a:ea typeface="微软雅黑" panose="020B0503020204020204" charset="-122"/>
                          <a:cs typeface="微软雅黑" panose="020B0503020204020204" charset="-122"/>
                          <a:sym typeface="+mn-ea"/>
                        </a:rPr>
                        <a:t>，标志着毛泽东思想</a:t>
                      </a:r>
                      <a:r>
                        <a:rPr lang="zh-CN" altLang="en-US" sz="2800" b="1">
                          <a:solidFill>
                            <a:srgbClr val="FF0000"/>
                          </a:solidFill>
                          <a:latin typeface="微软雅黑" panose="020B0503020204020204" charset="-122"/>
                          <a:ea typeface="微软雅黑" panose="020B0503020204020204" charset="-122"/>
                          <a:cs typeface="微软雅黑" panose="020B0503020204020204" charset="-122"/>
                          <a:sym typeface="+mn-ea"/>
                        </a:rPr>
                        <a:t>的形成</a:t>
                      </a:r>
                      <a:r>
                        <a:rPr lang="zh-CN" altLang="en-US" sz="2800" b="1">
                          <a:latin typeface="微软雅黑" panose="020B0503020204020204" charset="-122"/>
                          <a:ea typeface="微软雅黑" panose="020B0503020204020204" charset="-122"/>
                          <a:cs typeface="微软雅黑" panose="020B0503020204020204" charset="-122"/>
                          <a:sym typeface="+mn-ea"/>
                        </a:rPr>
                        <a:t>。</a:t>
                      </a:r>
                      <a:endParaRPr lang="zh-CN" altLang="en-US" sz="2800" b="1">
                        <a:latin typeface="微软雅黑" panose="020B0503020204020204" charset="-122"/>
                        <a:ea typeface="微软雅黑" panose="020B0503020204020204" charset="-122"/>
                        <a:cs typeface="微软雅黑" panose="020B0503020204020204" charset="-122"/>
                        <a:sym typeface="+mn-ea"/>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custDataLst>
              <p:tags r:id="rId1"/>
            </p:custDataLst>
          </p:nvPr>
        </p:nvGraphicFramePr>
        <p:xfrm>
          <a:off x="149225" y="591185"/>
          <a:ext cx="11867284" cy="5774405"/>
        </p:xfrm>
        <a:graphic>
          <a:graphicData uri="http://schemas.openxmlformats.org/drawingml/2006/table">
            <a:tbl>
              <a:tblPr firstRow="1" bandRow="1">
                <a:tableStyleId>{5C22544A-7EE6-4342-B048-85BDC9FD1C3A}</a:tableStyleId>
              </a:tblPr>
              <a:tblGrid>
                <a:gridCol w="944455"/>
                <a:gridCol w="959026"/>
                <a:gridCol w="9963803"/>
              </a:tblGrid>
              <a:tr h="640922">
                <a:tc>
                  <a:txBody>
                    <a:bodyPr wrap="square"/>
                    <a:lstStyle/>
                    <a:p>
                      <a:pPr algn="ctr" fontAlgn="auto">
                        <a:lnSpc>
                          <a:spcPct val="130000"/>
                        </a:lnSpc>
                        <a:buNone/>
                      </a:pPr>
                      <a:r>
                        <a:rPr lang="zh-CN" altLang="en-US" sz="2400" b="1">
                          <a:solidFill>
                            <a:srgbClr val="C00000"/>
                          </a:solidFill>
                          <a:latin typeface="微软雅黑" panose="020B0503020204020204" charset="-122"/>
                          <a:ea typeface="微软雅黑" panose="020B0503020204020204" charset="-122"/>
                          <a:cs typeface="柳公权楷书" panose="02010600010101010101" charset="-122"/>
                        </a:rPr>
                        <a:t>总体特征</a:t>
                      </a:r>
                      <a:endParaRPr lang="zh-CN" altLang="en-US" sz="2400" b="1">
                        <a:solidFill>
                          <a:srgbClr val="C00000"/>
                        </a:solidFill>
                        <a:latin typeface="微软雅黑" panose="020B0503020204020204" charset="-122"/>
                        <a:ea typeface="微软雅黑" panose="020B0503020204020204" charset="-122"/>
                        <a:cs typeface="柳公权楷书" panose="02010600010101010101"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2">
                  <a:txBody>
                    <a:bodyPr wrap="square"/>
                    <a:lstStyle/>
                    <a:p>
                      <a:pPr algn="l">
                        <a:lnSpc>
                          <a:spcPct val="130000"/>
                        </a:lnSpc>
                        <a:spcAft>
                          <a:spcPts val="600"/>
                        </a:spcAft>
                      </a:pPr>
                      <a:r>
                        <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rPr>
                        <a:t>社会转型；大动荡、大变革、大发展、大交融</a:t>
                      </a:r>
                      <a:endPar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endParaRPr>
                    </a:p>
                    <a:p>
                      <a:pPr algn="l">
                        <a:lnSpc>
                          <a:spcPct val="130000"/>
                        </a:lnSpc>
                        <a:spcAft>
                          <a:spcPts val="600"/>
                        </a:spcAft>
                      </a:pPr>
                      <a:endParaRPr lang="zh-CN" sz="2400" b="1">
                        <a:solidFill>
                          <a:srgbClr val="000000"/>
                        </a:solidFill>
                        <a:latin typeface="微软雅黑" panose="020B0503020204020204" charset="-122"/>
                        <a:ea typeface="微软雅黑" panose="020B0503020204020204" charset="-122"/>
                        <a:cs typeface="方正粗黑宋简繁" panose="02000000000000000000" charset="-122"/>
                        <a:sym typeface="+mn-ea"/>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cPr anchor="ctr">
                    <a:lnL w="9525">
                      <a:solidFill>
                        <a:srgbClr val="B28E4E"/>
                      </a:solidFill>
                      <a:prstDash val="dash"/>
                    </a:lnL>
                    <a:lnR w="9525">
                      <a:solidFill>
                        <a:srgbClr val="B28E4E"/>
                      </a:solidFill>
                      <a:prstDash val="dash"/>
                    </a:lnR>
                    <a:lnT w="9525">
                      <a:solidFill>
                        <a:srgbClr val="B28E4E"/>
                      </a:solidFill>
                      <a:prstDash val="dash"/>
                    </a:lnT>
                    <a:lnB w="9525">
                      <a:solidFill>
                        <a:srgbClr val="B28E4E"/>
                      </a:solidFill>
                      <a:prstDash val="dash"/>
                    </a:lnB>
                    <a:solidFill>
                      <a:srgbClr val="FFFFFF"/>
                    </a:solidFill>
                  </a:tcPr>
                </a:tc>
              </a:tr>
              <a:tr h="1354339">
                <a:tc rowSpan="5">
                  <a:txBody>
                    <a:bodyPr wrap="square"/>
                    <a:lstStyle/>
                    <a:p>
                      <a:pPr algn="ctr" fontAlgn="auto">
                        <a:lnSpc>
                          <a:spcPct val="130000"/>
                        </a:lnSpc>
                        <a:buClrTx/>
                        <a:buSzTx/>
                        <a:buFontTx/>
                        <a:buNone/>
                      </a:pPr>
                      <a:r>
                        <a:rPr lang="zh-CN" altLang="en-US" sz="2400" b="1">
                          <a:solidFill>
                            <a:srgbClr val="070707"/>
                          </a:solidFill>
                          <a:latin typeface="微软雅黑" panose="020B0503020204020204" charset="-122"/>
                          <a:ea typeface="微软雅黑" panose="020B0503020204020204" charset="-122"/>
                          <a:cs typeface="柳公权楷书" panose="02010600010101010101" charset="-122"/>
                        </a:rPr>
                        <a:t>具体表现</a:t>
                      </a:r>
                      <a:endParaRPr lang="zh-CN" altLang="en-US" sz="2400" b="1">
                        <a:solidFill>
                          <a:srgbClr val="070707"/>
                        </a:solidFill>
                        <a:latin typeface="微软雅黑" panose="020B0503020204020204" charset="-122"/>
                        <a:ea typeface="微软雅黑" panose="020B0503020204020204" charset="-122"/>
                        <a:cs typeface="柳公权楷书" panose="02010600010101010101"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fontAlgn="auto">
                        <a:lnSpc>
                          <a:spcPct val="130000"/>
                        </a:lnSpc>
                        <a:buNone/>
                      </a:pPr>
                      <a:r>
                        <a:rPr lang="zh-CN" altLang="en-US" sz="2400" b="1">
                          <a:solidFill>
                            <a:srgbClr val="C00000"/>
                          </a:solidFill>
                          <a:latin typeface="微软雅黑" panose="020B0503020204020204" charset="-122"/>
                          <a:ea typeface="微软雅黑" panose="020B0503020204020204" charset="-122"/>
                        </a:rPr>
                        <a:t>政治</a:t>
                      </a:r>
                      <a:endParaRPr lang="zh-CN" altLang="en-US" sz="2400" b="1">
                        <a:solidFill>
                          <a:srgbClr val="C00000"/>
                        </a:solidFill>
                        <a:latin typeface="微软雅黑" panose="020B0503020204020204" charset="-122"/>
                        <a:ea typeface="微软雅黑" panose="020B0503020204020204" charset="-122"/>
                        <a:cs typeface="柳公权楷书" panose="02010600010101010101"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algn="l" fontAlgn="auto">
                        <a:lnSpc>
                          <a:spcPct val="130000"/>
                        </a:lnSpc>
                        <a:spcAft>
                          <a:spcPct val="0"/>
                        </a:spcAft>
                        <a:buClrTx/>
                        <a:buSzTx/>
                        <a:buFontTx/>
                      </a:pPr>
                      <a:r>
                        <a:rPr lang="zh-CN" altLang="en-US" sz="2400" b="1">
                          <a:solidFill>
                            <a:srgbClr val="000000"/>
                          </a:solidFill>
                          <a:highlight>
                            <a:srgbClr val="FFFF00"/>
                          </a:highlight>
                          <a:latin typeface="微软雅黑" panose="020B0503020204020204" charset="-122"/>
                          <a:ea typeface="微软雅黑" panose="020B0503020204020204" charset="-122"/>
                          <a:cs typeface="方正粗黑宋简繁" panose="02000000000000000000" charset="-122"/>
                          <a:sym typeface="+mn-ea"/>
                        </a:rPr>
                        <a:t>权力下移</a:t>
                      </a:r>
                      <a:r>
                        <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rPr>
                        <a:t>：周王室衰微，诸侯崛起，争霸兼并战争频繁；</a:t>
                      </a:r>
                      <a:r>
                        <a:rPr lang="zh-CN" altLang="en-US" sz="2400" b="1">
                          <a:solidFill>
                            <a:srgbClr val="000000"/>
                          </a:solidFill>
                          <a:highlight>
                            <a:srgbClr val="FFFF00"/>
                          </a:highlight>
                          <a:latin typeface="微软雅黑" panose="020B0503020204020204" charset="-122"/>
                          <a:ea typeface="微软雅黑" panose="020B0503020204020204" charset="-122"/>
                          <a:cs typeface="方正粗黑宋简繁" panose="02000000000000000000" charset="-122"/>
                          <a:sym typeface="+mn-ea"/>
                        </a:rPr>
                        <a:t>礼崩乐坏</a:t>
                      </a:r>
                      <a:r>
                        <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rPr>
                        <a:t>：分封制、宗法制崩溃；国家由分裂走向统一；中央集权逐渐形成；贵族政治向官僚政治演变</a:t>
                      </a:r>
                      <a:endPar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1034550">
                <a:tc vMerge="1">
                  <a:tcPr anchor="ctr">
                    <a:lnL w="9525">
                      <a:solidFill>
                        <a:srgbClr val="B28E4E"/>
                      </a:solidFill>
                      <a:prstDash val="dash"/>
                    </a:lnL>
                    <a:lnR w="9525">
                      <a:solidFill>
                        <a:srgbClr val="B28E4E"/>
                      </a:solidFill>
                      <a:prstDash val="dash"/>
                    </a:lnR>
                    <a:lnT w="9525">
                      <a:solidFill>
                        <a:srgbClr val="B28E4E"/>
                      </a:solidFill>
                      <a:prstDash val="dash"/>
                    </a:lnT>
                    <a:lnB w="9525">
                      <a:solidFill>
                        <a:srgbClr val="B28E4E"/>
                      </a:solidFill>
                      <a:prstDash val="dash"/>
                    </a:lnB>
                    <a:solidFill>
                      <a:srgbClr val="FFFFFF"/>
                    </a:solidFill>
                  </a:tcPr>
                </a:tc>
                <a:tc>
                  <a:txBody>
                    <a:bodyPr wrap="square"/>
                    <a:lstStyle/>
                    <a:p>
                      <a:pPr fontAlgn="auto">
                        <a:lnSpc>
                          <a:spcPct val="130000"/>
                        </a:lnSpc>
                        <a:buNone/>
                      </a:pPr>
                      <a:r>
                        <a:rPr lang="zh-CN" altLang="en-US" sz="2400" b="1">
                          <a:solidFill>
                            <a:srgbClr val="C00000"/>
                          </a:solidFill>
                          <a:latin typeface="微软雅黑" panose="020B0503020204020204" charset="-122"/>
                          <a:ea typeface="微软雅黑" panose="020B0503020204020204" charset="-122"/>
                        </a:rPr>
                        <a:t>经济</a:t>
                      </a:r>
                      <a:endParaRPr lang="zh-CN" altLang="en-US" sz="2400" b="1">
                        <a:solidFill>
                          <a:srgbClr val="C00000"/>
                        </a:solidFill>
                        <a:latin typeface="微软雅黑" panose="020B0503020204020204" charset="-122"/>
                        <a:ea typeface="微软雅黑" panose="020B0503020204020204"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marL="0" marR="0" lvl="0" indent="0" algn="l" defTabSz="914400" rtl="0" eaLnBrk="1" fontAlgn="auto" latinLnBrk="0" hangingPunct="1">
                        <a:lnSpc>
                          <a:spcPct val="130000"/>
                        </a:lnSpc>
                        <a:spcBef>
                          <a:spcPct val="0"/>
                        </a:spcBef>
                        <a:spcAft>
                          <a:spcPct val="0"/>
                        </a:spcAft>
                        <a:buClrTx/>
                        <a:buSzTx/>
                        <a:buFontTx/>
                        <a:buNone/>
                        <a:defRPr/>
                      </a:pPr>
                      <a:r>
                        <a:rPr kumimoji="0" lang="zh-CN" altLang="zh-CN" sz="24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方正粗黑宋简繁" panose="02000000000000000000" charset="-122"/>
                          <a:sym typeface="+mn-ea"/>
                        </a:rPr>
                        <a:t>铁犁牛耕</a:t>
                      </a:r>
                      <a:r>
                        <a:rPr kumimoji="0" lang="zh-CN" altLang="zh-CN" sz="2400" b="1" i="0" u="none" strike="noStrike" kern="1200" cap="none" spc="0" normalizeH="0" baseline="0" noProof="0">
                          <a:ln>
                            <a:noFill/>
                          </a:ln>
                          <a:solidFill>
                            <a:srgbClr val="000000"/>
                          </a:solidFill>
                          <a:effectLst/>
                          <a:uLnTx/>
                          <a:uFillTx/>
                          <a:latin typeface="微软雅黑" panose="020B0503020204020204" charset="-122"/>
                          <a:ea typeface="微软雅黑" panose="020B0503020204020204" charset="-122"/>
                          <a:cs typeface="方正粗黑宋简繁" panose="02000000000000000000" charset="-122"/>
                          <a:sym typeface="+mn-ea"/>
                        </a:rPr>
                        <a:t>使用，</a:t>
                      </a:r>
                      <a:r>
                        <a:rPr kumimoji="0" lang="zh-CN" altLang="en-US" sz="2400" b="1" i="0" u="none" strike="noStrike" kern="1200" cap="none" spc="0" normalizeH="0" baseline="0" noProof="0">
                          <a:ln>
                            <a:noFill/>
                          </a:ln>
                          <a:solidFill>
                            <a:srgbClr val="000000"/>
                          </a:solidFill>
                          <a:effectLst/>
                          <a:uLnTx/>
                          <a:uFillTx/>
                          <a:latin typeface="微软雅黑" panose="020B0503020204020204" charset="-122"/>
                          <a:ea typeface="微软雅黑" panose="020B0503020204020204" charset="-122"/>
                          <a:cs typeface="方正粗黑宋简繁" panose="02000000000000000000" charset="-122"/>
                          <a:sym typeface="+mn-ea"/>
                        </a:rPr>
                        <a:t>生产力提高，井田制崩溃，</a:t>
                      </a:r>
                      <a:r>
                        <a:rPr kumimoji="0" lang="zh-CN" altLang="zh-CN" sz="24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方正粗黑宋简繁" panose="02000000000000000000" charset="-122"/>
                          <a:sym typeface="+mn-ea"/>
                        </a:rPr>
                        <a:t>土地私有制</a:t>
                      </a:r>
                      <a:r>
                        <a:rPr kumimoji="0" lang="zh-CN" altLang="zh-CN" sz="2400" b="1" i="0" u="none" strike="noStrike" kern="1200" cap="none" spc="0" normalizeH="0" baseline="0" noProof="0">
                          <a:ln>
                            <a:noFill/>
                          </a:ln>
                          <a:solidFill>
                            <a:srgbClr val="000000"/>
                          </a:solidFill>
                          <a:effectLst/>
                          <a:uLnTx/>
                          <a:uFillTx/>
                          <a:latin typeface="微软雅黑" panose="020B0503020204020204" charset="-122"/>
                          <a:ea typeface="微软雅黑" panose="020B0503020204020204" charset="-122"/>
                          <a:cs typeface="方正粗黑宋简繁" panose="02000000000000000000" charset="-122"/>
                          <a:sym typeface="+mn-ea"/>
                        </a:rPr>
                        <a:t>逐步确立，</a:t>
                      </a:r>
                      <a:r>
                        <a:rPr kumimoji="0" lang="zh-CN" altLang="zh-CN" sz="24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方正粗黑宋简繁" panose="02000000000000000000" charset="-122"/>
                          <a:sym typeface="+mn-ea"/>
                        </a:rPr>
                        <a:t>小农经济</a:t>
                      </a:r>
                      <a:r>
                        <a:rPr kumimoji="0" lang="zh-CN" altLang="zh-CN" sz="2400" b="1" i="0" u="none" strike="noStrike" kern="1200" cap="none" spc="0" normalizeH="0" baseline="0" noProof="0">
                          <a:ln>
                            <a:noFill/>
                          </a:ln>
                          <a:solidFill>
                            <a:srgbClr val="000000"/>
                          </a:solidFill>
                          <a:effectLst/>
                          <a:uLnTx/>
                          <a:uFillTx/>
                          <a:latin typeface="微软雅黑" panose="020B0503020204020204" charset="-122"/>
                          <a:ea typeface="微软雅黑" panose="020B0503020204020204" charset="-122"/>
                          <a:cs typeface="方正粗黑宋简繁" panose="02000000000000000000" charset="-122"/>
                          <a:sym typeface="+mn-ea"/>
                        </a:rPr>
                        <a:t>逐渐形成</a:t>
                      </a:r>
                      <a:r>
                        <a:rPr kumimoji="0" lang="zh-CN" altLang="en-US" sz="2400" b="1" i="0" u="none" strike="noStrike" kern="1200" cap="none" spc="0" normalizeH="0" baseline="0" noProof="0">
                          <a:ln>
                            <a:noFill/>
                          </a:ln>
                          <a:solidFill>
                            <a:srgbClr val="000000"/>
                          </a:solidFill>
                          <a:effectLst/>
                          <a:uLnTx/>
                          <a:uFillTx/>
                          <a:latin typeface="微软雅黑" panose="020B0503020204020204" charset="-122"/>
                          <a:ea typeface="微软雅黑" panose="020B0503020204020204" charset="-122"/>
                          <a:cs typeface="方正粗黑宋简繁" panose="02000000000000000000" charset="-122"/>
                          <a:sym typeface="+mn-ea"/>
                        </a:rPr>
                        <a:t>；私商兴起，打破工商食官</a:t>
                      </a:r>
                      <a:endParaRPr kumimoji="0" lang="zh-CN" altLang="zh-CN" sz="2400" b="1" i="0" u="none" strike="noStrike" kern="1200" cap="none" spc="0" normalizeH="0" baseline="0" noProof="0">
                        <a:ln>
                          <a:noFill/>
                        </a:ln>
                        <a:solidFill>
                          <a:srgbClr val="000000"/>
                        </a:solidFill>
                        <a:effectLst/>
                        <a:uLnTx/>
                        <a:uFillTx/>
                        <a:latin typeface="微软雅黑" panose="020B0503020204020204" charset="-122"/>
                        <a:ea typeface="微软雅黑" panose="020B0503020204020204" charset="-122"/>
                        <a:cs typeface="方正粗黑宋简繁" panose="02000000000000000000" charset="-122"/>
                        <a:sym typeface="+mn-ea"/>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640922">
                <a:tc vMerge="1">
                  <a:tcPr anchor="ctr">
                    <a:lnL w="9525">
                      <a:solidFill>
                        <a:srgbClr val="B28E4E"/>
                      </a:solidFill>
                      <a:prstDash val="dash"/>
                    </a:lnL>
                    <a:lnR w="9525">
                      <a:solidFill>
                        <a:srgbClr val="B28E4E"/>
                      </a:solidFill>
                      <a:prstDash val="dash"/>
                    </a:lnR>
                    <a:lnT w="9525">
                      <a:solidFill>
                        <a:srgbClr val="B28E4E"/>
                      </a:solidFill>
                      <a:prstDash val="dash"/>
                    </a:lnT>
                    <a:lnB w="9525">
                      <a:solidFill>
                        <a:srgbClr val="B28E4E"/>
                      </a:solidFill>
                      <a:prstDash val="dash"/>
                    </a:lnB>
                    <a:solidFill>
                      <a:srgbClr val="FFFFFF"/>
                    </a:solidFill>
                  </a:tcPr>
                </a:tc>
                <a:tc>
                  <a:txBody>
                    <a:bodyPr wrap="square"/>
                    <a:lstStyle/>
                    <a:p>
                      <a:pPr fontAlgn="auto">
                        <a:lnSpc>
                          <a:spcPct val="130000"/>
                        </a:lnSpc>
                        <a:buNone/>
                      </a:pPr>
                      <a:r>
                        <a:rPr lang="zh-CN" altLang="en-US" sz="2400" b="1">
                          <a:solidFill>
                            <a:srgbClr val="C00000"/>
                          </a:solidFill>
                          <a:latin typeface="微软雅黑" panose="020B0503020204020204" charset="-122"/>
                          <a:ea typeface="微软雅黑" panose="020B0503020204020204" charset="-122"/>
                        </a:rPr>
                        <a:t>文化</a:t>
                      </a:r>
                      <a:endParaRPr lang="zh-CN" altLang="en-US" sz="2400" b="1">
                        <a:solidFill>
                          <a:srgbClr val="C00000"/>
                        </a:solidFill>
                        <a:latin typeface="微软雅黑" panose="020B0503020204020204" charset="-122"/>
                        <a:ea typeface="微软雅黑" panose="020B0503020204020204"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algn="l" fontAlgn="auto">
                        <a:lnSpc>
                          <a:spcPct val="130000"/>
                        </a:lnSpc>
                        <a:spcBef>
                          <a:spcPct val="0"/>
                        </a:spcBef>
                        <a:spcAft>
                          <a:spcPct val="0"/>
                        </a:spcAft>
                        <a:buClrTx/>
                        <a:buSzTx/>
                        <a:buFontTx/>
                        <a:buNone/>
                      </a:pPr>
                      <a:r>
                        <a:rPr lang="zh-CN" altLang="en-US" sz="2400" b="1">
                          <a:solidFill>
                            <a:srgbClr val="000000"/>
                          </a:solidFill>
                          <a:latin typeface="微软雅黑" panose="020B0503020204020204" charset="-122"/>
                          <a:ea typeface="微软雅黑" panose="020B0503020204020204" charset="-122"/>
                          <a:cs typeface="微软雅黑" panose="020B0503020204020204" charset="-122"/>
                          <a:sym typeface="+mn-ea"/>
                        </a:rPr>
                        <a:t>私学兴起，学术下移，“百家争鸣”</a:t>
                      </a:r>
                      <a:endParaRPr lang="zh-CN" altLang="en-US" sz="2400" b="1">
                        <a:solidFill>
                          <a:srgbClr val="000000"/>
                        </a:solidFill>
                        <a:latin typeface="微软雅黑" panose="020B0503020204020204" charset="-122"/>
                        <a:ea typeface="微软雅黑" panose="020B0503020204020204" charset="-122"/>
                        <a:cs typeface="微软雅黑" panose="020B0503020204020204" charset="-122"/>
                        <a:sym typeface="+mn-ea"/>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13747">
                <a:tc vMerge="1">
                  <a:tcPr anchor="ctr">
                    <a:lnL w="9525">
                      <a:solidFill>
                        <a:srgbClr val="B28E4E"/>
                      </a:solidFill>
                      <a:prstDash val="dash"/>
                    </a:lnL>
                    <a:lnR w="9525">
                      <a:solidFill>
                        <a:srgbClr val="B28E4E"/>
                      </a:solidFill>
                      <a:prstDash val="dash"/>
                    </a:lnR>
                    <a:lnT w="9525">
                      <a:solidFill>
                        <a:srgbClr val="B28E4E"/>
                      </a:solidFill>
                      <a:prstDash val="dash"/>
                    </a:lnT>
                    <a:lnB w="9525">
                      <a:solidFill>
                        <a:srgbClr val="B28E4E"/>
                      </a:solidFill>
                      <a:prstDash val="dash"/>
                    </a:lnB>
                    <a:solidFill>
                      <a:srgbClr val="FFFFFF"/>
                    </a:solidFill>
                  </a:tcPr>
                </a:tc>
                <a:tc>
                  <a:txBody>
                    <a:bodyPr wrap="square"/>
                    <a:lstStyle/>
                    <a:p>
                      <a:pPr fontAlgn="auto">
                        <a:lnSpc>
                          <a:spcPct val="130000"/>
                        </a:lnSpc>
                        <a:buNone/>
                      </a:pPr>
                      <a:r>
                        <a:rPr lang="zh-CN" altLang="en-US" sz="2400" b="1">
                          <a:solidFill>
                            <a:srgbClr val="C00000"/>
                          </a:solidFill>
                          <a:latin typeface="微软雅黑" panose="020B0503020204020204" charset="-122"/>
                          <a:ea typeface="微软雅黑" panose="020B0503020204020204" charset="-122"/>
                        </a:rPr>
                        <a:t>阶级</a:t>
                      </a:r>
                      <a:endParaRPr lang="zh-CN" altLang="en-US" sz="2400" b="1">
                        <a:solidFill>
                          <a:srgbClr val="C00000"/>
                        </a:solidFill>
                        <a:latin typeface="微软雅黑" panose="020B0503020204020204" charset="-122"/>
                        <a:ea typeface="微软雅黑" panose="020B0503020204020204"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algn="l" fontAlgn="auto">
                        <a:lnSpc>
                          <a:spcPct val="130000"/>
                        </a:lnSpc>
                        <a:spcBef>
                          <a:spcPct val="0"/>
                        </a:spcBef>
                        <a:spcAft>
                          <a:spcPct val="0"/>
                        </a:spcAft>
                        <a:buClrTx/>
                        <a:buSzTx/>
                        <a:buFontTx/>
                        <a:buNone/>
                      </a:pPr>
                      <a:r>
                        <a:rPr lang="zh-CN" altLang="en-US" sz="2400" b="1">
                          <a:solidFill>
                            <a:srgbClr val="000000"/>
                          </a:solidFill>
                          <a:latin typeface="微软雅黑" panose="020B0503020204020204" charset="-122"/>
                          <a:ea typeface="微软雅黑" panose="020B0503020204020204" charset="-122"/>
                          <a:cs typeface="微软雅黑" panose="020B0503020204020204" charset="-122"/>
                          <a:sym typeface="+mn-ea"/>
                        </a:rPr>
                        <a:t>“士”阶层活跃；地主阶级和自耕农的兴起</a:t>
                      </a:r>
                      <a:endParaRPr lang="zh-CN" altLang="en-US" sz="2400" b="1">
                        <a:solidFill>
                          <a:srgbClr val="000000"/>
                        </a:solidFill>
                        <a:latin typeface="微软雅黑" panose="020B0503020204020204" charset="-122"/>
                        <a:ea typeface="微软雅黑" panose="020B0503020204020204" charset="-122"/>
                        <a:cs typeface="微软雅黑" panose="020B0503020204020204" charset="-122"/>
                        <a:sym typeface="+mn-ea"/>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1034550">
                <a:tc vMerge="1">
                  <a:tcPr anchor="ctr">
                    <a:lnL w="9525">
                      <a:solidFill>
                        <a:srgbClr val="B28E4E"/>
                      </a:solidFill>
                      <a:prstDash val="dash"/>
                    </a:lnL>
                    <a:lnR w="9525" cap="flat" cmpd="sng" algn="ctr">
                      <a:solidFill>
                        <a:srgbClr val="B28E4E"/>
                      </a:solidFill>
                      <a:prstDash val="dash"/>
                      <a:round/>
                      <a:headEnd type="none" w="med" len="med"/>
                      <a:tailEnd type="none" w="med" len="med"/>
                    </a:lnR>
                    <a:lnT w="12700" cap="flat" cmpd="sng" algn="ctr">
                      <a:solidFill>
                        <a:schemeClr val="tx1"/>
                      </a:solidFill>
                      <a:prstDash val="solid"/>
                      <a:round/>
                      <a:headEnd type="none" w="med" len="med"/>
                      <a:tailEnd type="none" w="med" len="med"/>
                    </a:lnT>
                    <a:lnB w="9525">
                      <a:solidFill>
                        <a:srgbClr val="B28E4E"/>
                      </a:solidFill>
                      <a:prstDash val="dash"/>
                    </a:lnB>
                    <a:solidFill>
                      <a:srgbClr val="FFFFFF"/>
                    </a:solidFill>
                  </a:tcPr>
                </a:tc>
                <a:tc>
                  <a:txBody>
                    <a:bodyPr wrap="square"/>
                    <a:lstStyle/>
                    <a:p>
                      <a:pPr algn="l" fontAlgn="auto">
                        <a:lnSpc>
                          <a:spcPct val="130000"/>
                        </a:lnSpc>
                        <a:buClrTx/>
                        <a:buSzTx/>
                        <a:buFontTx/>
                        <a:buNone/>
                      </a:pPr>
                      <a:r>
                        <a:rPr lang="zh-CN" altLang="en-US" sz="2400" b="1">
                          <a:solidFill>
                            <a:srgbClr val="C00000"/>
                          </a:solidFill>
                          <a:latin typeface="微软雅黑" panose="020B0503020204020204" charset="-122"/>
                          <a:ea typeface="微软雅黑" panose="020B0503020204020204" charset="-122"/>
                        </a:rPr>
                        <a:t>民族关系</a:t>
                      </a:r>
                      <a:endParaRPr lang="zh-CN" altLang="en-US" sz="2400" b="1">
                        <a:solidFill>
                          <a:srgbClr val="C00000"/>
                        </a:solidFill>
                        <a:latin typeface="微软雅黑" panose="020B0503020204020204" charset="-122"/>
                        <a:ea typeface="微软雅黑" panose="020B0503020204020204" charset="-122"/>
                      </a:endParaRPr>
                    </a:p>
                  </a:txBody>
                  <a:tcPr vert="horz" anchor="ctr">
                    <a:lnL w="9525" cap="flat" cmpd="sng" algn="ctr">
                      <a:solidFill>
                        <a:srgbClr val="B28E4E"/>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algn="l" fontAlgn="auto">
                        <a:lnSpc>
                          <a:spcPct val="130000"/>
                        </a:lnSpc>
                        <a:spcBef>
                          <a:spcPct val="0"/>
                        </a:spcBef>
                        <a:spcAft>
                          <a:spcPct val="0"/>
                        </a:spcAft>
                        <a:buClrTx/>
                        <a:buSzTx/>
                        <a:buFontTx/>
                        <a:buNone/>
                      </a:pPr>
                      <a:r>
                        <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rPr>
                        <a:t>民族交融，华夏认同观念增强，奠定了统一</a:t>
                      </a:r>
                      <a:endParaRPr lang="zh-CN" sz="2400" b="1">
                        <a:solidFill>
                          <a:srgbClr val="000000"/>
                        </a:solidFill>
                        <a:latin typeface="微软雅黑" panose="020B0503020204020204" charset="-122"/>
                        <a:ea typeface="微软雅黑" panose="020B0503020204020204" charset="-122"/>
                        <a:cs typeface="方正粗黑宋简繁" panose="02000000000000000000" charset="-122"/>
                        <a:sym typeface="+mn-ea"/>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12" name="文本框 11"/>
          <p:cNvSpPr txBox="1"/>
          <p:nvPr>
            <p:custDataLst>
              <p:tags r:id="rId2"/>
            </p:custDataLst>
          </p:nvPr>
        </p:nvSpPr>
        <p:spPr>
          <a:xfrm>
            <a:off x="0" y="0"/>
            <a:ext cx="12192000" cy="512897"/>
          </a:xfrm>
          <a:prstGeom prst="rect">
            <a:avLst/>
          </a:prstGeom>
          <a:solidFill>
            <a:srgbClr val="EC5F74">
              <a:lumMod val="60000"/>
              <a:lumOff val="40000"/>
            </a:srgbClr>
          </a:solidFill>
        </p:spPr>
        <p:txBody>
          <a:bodyPr wrap="square" rtlCol="0">
            <a:spAutoFit/>
          </a:bodyPr>
          <a:lstStyle/>
          <a:p>
            <a:pPr marL="0" marR="0" lvl="0" indent="0" algn="ctr" defTabSz="1219200" eaLnBrk="1" fontAlgn="auto" latinLnBrk="1" hangingPunct="1">
              <a:lnSpc>
                <a:spcPct val="100000"/>
              </a:lnSpc>
              <a:spcBef>
                <a:spcPct val="0"/>
              </a:spcBef>
              <a:spcAft>
                <a:spcPct val="0"/>
              </a:spcAft>
              <a:buClrTx/>
              <a:buSzTx/>
              <a:buFontTx/>
              <a:buNone/>
              <a:defRPr/>
            </a:pPr>
            <a:r>
              <a:rPr kumimoji="0" lang="zh-CN" altLang="en-US"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二、春秋战国时期</a:t>
            </a:r>
            <a:endParaRPr kumimoji="0" lang="zh-CN" altLang="en-US"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endParaRPr>
          </a:p>
        </p:txBody>
      </p:sp>
      <p:pic>
        <p:nvPicPr>
          <p:cNvPr id="2" name="Picture 2"/>
          <p:cNvPicPr>
            <a:picLocks noChangeAspect="1"/>
          </p:cNvPicPr>
          <p:nvPr/>
        </p:nvPicPr>
        <p:blipFill>
          <a:blip r:embed="rId3"/>
          <a:stretch>
            <a:fillRect/>
          </a:stretch>
        </p:blipFill>
        <p:spPr>
          <a:xfrm flipH="1">
            <a:off x="10820400" y="12293600"/>
            <a:ext cx="0" cy="0"/>
          </a:xfrm>
          <a:prstGeom prst="rect">
            <a:avLst/>
          </a:prstGeom>
          <a:ln>
            <a:noFill/>
          </a:ln>
        </p:spPr>
      </p:pic>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119062" y="640080"/>
          <a:ext cx="11953875" cy="5577840"/>
        </p:xfrm>
        <a:graphic>
          <a:graphicData uri="http://schemas.openxmlformats.org/drawingml/2006/table">
            <a:tbl>
              <a:tblPr firstRow="1" bandRow="1">
                <a:tableStyleId>{5C22544A-7EE6-4342-B048-85BDC9FD1C3A}</a:tableStyleId>
              </a:tblPr>
              <a:tblGrid>
                <a:gridCol w="1358756"/>
                <a:gridCol w="10595119"/>
              </a:tblGrid>
              <a:tr h="813455">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800" b="1" kern="1200">
                          <a:solidFill>
                            <a:srgbClr val="C00000"/>
                          </a:solidFill>
                          <a:latin typeface="微软雅黑" panose="020B0503020204020204" charset="-122"/>
                          <a:ea typeface="微软雅黑" panose="020B0503020204020204" charset="-122"/>
                          <a:cs typeface="+mn-cs"/>
                        </a:rPr>
                        <a:t>宁汉合流 </a:t>
                      </a:r>
                      <a:endParaRPr lang="zh-CN" altLang="en-US" sz="1800" b="1" kern="120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800" b="1" kern="1200">
                          <a:solidFill>
                            <a:srgbClr val="C00000"/>
                          </a:solidFill>
                          <a:latin typeface="微软雅黑" panose="020B0503020204020204" charset="-122"/>
                          <a:ea typeface="微软雅黑" panose="020B0503020204020204" charset="-122"/>
                          <a:cs typeface="+mn-cs"/>
                        </a:rPr>
                        <a:t> </a:t>
                      </a:r>
                      <a:endParaRPr lang="zh-CN" altLang="en-US" sz="18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r>
                        <a:rPr lang="zh-CN" altLang="en-US" sz="1800" b="1" kern="1200">
                          <a:solidFill>
                            <a:schemeClr val="tx1"/>
                          </a:solidFill>
                          <a:latin typeface="微软雅黑" panose="020B0503020204020204" charset="-122"/>
                          <a:ea typeface="微软雅黑" panose="020B0503020204020204" charset="-122"/>
                          <a:cs typeface="+mn-cs"/>
                        </a:rPr>
                        <a:t>指 </a:t>
                      </a:r>
                      <a:r>
                        <a:rPr lang="en-US" altLang="zh-CN" sz="1800" b="1" kern="1200">
                          <a:solidFill>
                            <a:srgbClr val="FF0000"/>
                          </a:solidFill>
                          <a:latin typeface="微软雅黑" panose="020B0503020204020204" charset="-122"/>
                          <a:ea typeface="微软雅黑" panose="020B0503020204020204" charset="-122"/>
                          <a:cs typeface="+mn-cs"/>
                        </a:rPr>
                        <a:t>1927 </a:t>
                      </a:r>
                      <a:r>
                        <a:rPr lang="zh-CN" altLang="en-US" sz="1800" b="1" kern="1200">
                          <a:solidFill>
                            <a:srgbClr val="FF0000"/>
                          </a:solidFill>
                          <a:latin typeface="微软雅黑" panose="020B0503020204020204" charset="-122"/>
                          <a:ea typeface="微软雅黑" panose="020B0503020204020204" charset="-122"/>
                          <a:cs typeface="+mn-cs"/>
                        </a:rPr>
                        <a:t>年武汉国民政府与南京国民政府的合组</a:t>
                      </a:r>
                      <a:r>
                        <a:rPr lang="zh-CN" altLang="en-US" sz="1800" b="1" kern="1200">
                          <a:solidFill>
                            <a:schemeClr val="tx1"/>
                          </a:solidFill>
                          <a:latin typeface="微软雅黑" panose="020B0503020204020204" charset="-122"/>
                          <a:ea typeface="微软雅黑" panose="020B0503020204020204" charset="-122"/>
                          <a:cs typeface="+mn-cs"/>
                        </a:rPr>
                        <a:t>。</a:t>
                      </a:r>
                      <a:r>
                        <a:rPr lang="en-US" altLang="zh-CN" sz="1800" b="1" kern="1200">
                          <a:solidFill>
                            <a:schemeClr val="tx1"/>
                          </a:solidFill>
                          <a:latin typeface="微软雅黑" panose="020B0503020204020204" charset="-122"/>
                          <a:ea typeface="微软雅黑" panose="020B0503020204020204" charset="-122"/>
                          <a:cs typeface="+mn-cs"/>
                        </a:rPr>
                        <a:t>1927 </a:t>
                      </a:r>
                      <a:r>
                        <a:rPr lang="zh-CN" altLang="en-US" sz="1800" b="1" kern="1200">
                          <a:solidFill>
                            <a:schemeClr val="tx1"/>
                          </a:solidFill>
                          <a:latin typeface="微软雅黑" panose="020B0503020204020204" charset="-122"/>
                          <a:ea typeface="微软雅黑" panose="020B0503020204020204" charset="-122"/>
                          <a:cs typeface="+mn-cs"/>
                        </a:rPr>
                        <a:t>年 </a:t>
                      </a:r>
                      <a:r>
                        <a:rPr lang="en-US" altLang="zh-CN" sz="1800" b="1" kern="1200">
                          <a:solidFill>
                            <a:schemeClr val="tx1"/>
                          </a:solidFill>
                          <a:latin typeface="微软雅黑" panose="020B0503020204020204" charset="-122"/>
                          <a:ea typeface="微软雅黑" panose="020B0503020204020204" charset="-122"/>
                          <a:cs typeface="+mn-cs"/>
                        </a:rPr>
                        <a:t>4 </a:t>
                      </a:r>
                      <a:r>
                        <a:rPr lang="zh-CN" altLang="en-US" sz="1800" b="1" kern="1200">
                          <a:solidFill>
                            <a:schemeClr val="tx1"/>
                          </a:solidFill>
                          <a:latin typeface="微软雅黑" panose="020B0503020204020204" charset="-122"/>
                          <a:ea typeface="微软雅黑" panose="020B0503020204020204" charset="-122"/>
                          <a:cs typeface="+mn-cs"/>
                        </a:rPr>
                        <a:t>月，蒋介石另立南京国民政府，造成宁汉分裂。</a:t>
                      </a:r>
                      <a:r>
                        <a:rPr lang="en-US" altLang="zh-CN" sz="1800" b="1" kern="1200">
                          <a:solidFill>
                            <a:schemeClr val="tx1"/>
                          </a:solidFill>
                          <a:latin typeface="微软雅黑" panose="020B0503020204020204" charset="-122"/>
                          <a:ea typeface="微软雅黑" panose="020B0503020204020204" charset="-122"/>
                          <a:cs typeface="+mn-cs"/>
                        </a:rPr>
                        <a:t>7 </a:t>
                      </a:r>
                      <a:r>
                        <a:rPr lang="zh-CN" altLang="en-US" sz="1800" b="1" kern="1200">
                          <a:solidFill>
                            <a:schemeClr val="tx1"/>
                          </a:solidFill>
                          <a:latin typeface="微软雅黑" panose="020B0503020204020204" charset="-122"/>
                          <a:ea typeface="微软雅黑" panose="020B0503020204020204" charset="-122"/>
                          <a:cs typeface="+mn-cs"/>
                        </a:rPr>
                        <a:t>月，汪精卫集团在武汉“分共”，使宁汉合流成为可能。 </a:t>
                      </a:r>
                      <a:r>
                        <a:rPr lang="en-US" altLang="zh-CN" sz="1800" b="1" kern="1200">
                          <a:solidFill>
                            <a:schemeClr val="tx1"/>
                          </a:solidFill>
                          <a:latin typeface="微软雅黑" panose="020B0503020204020204" charset="-122"/>
                          <a:ea typeface="微软雅黑" panose="020B0503020204020204" charset="-122"/>
                          <a:cs typeface="+mn-cs"/>
                        </a:rPr>
                        <a:t>7 </a:t>
                      </a:r>
                      <a:r>
                        <a:rPr lang="zh-CN" altLang="en-US" sz="1800" b="1" kern="1200">
                          <a:solidFill>
                            <a:schemeClr val="tx1"/>
                          </a:solidFill>
                          <a:latin typeface="微软雅黑" panose="020B0503020204020204" charset="-122"/>
                          <a:ea typeface="微软雅黑" panose="020B0503020204020204" charset="-122"/>
                          <a:cs typeface="+mn-cs"/>
                        </a:rPr>
                        <a:t>月 南京国民政府发表宁汉合作宣言，宣布国民党完成统一。</a:t>
                      </a:r>
                      <a:r>
                        <a:rPr lang="en-US" altLang="zh-CN" sz="1800" b="1" kern="1200">
                          <a:solidFill>
                            <a:schemeClr val="tx1"/>
                          </a:solidFill>
                          <a:latin typeface="微软雅黑" panose="020B0503020204020204" charset="-122"/>
                          <a:ea typeface="微软雅黑" panose="020B0503020204020204" charset="-122"/>
                          <a:cs typeface="+mn-cs"/>
                        </a:rPr>
                        <a:t>9 </a:t>
                      </a:r>
                      <a:r>
                        <a:rPr lang="zh-CN" altLang="en-US" sz="1800" b="1" kern="1200">
                          <a:solidFill>
                            <a:schemeClr val="tx1"/>
                          </a:solidFill>
                          <a:latin typeface="微软雅黑" panose="020B0503020204020204" charset="-122"/>
                          <a:ea typeface="微软雅黑" panose="020B0503020204020204" charset="-122"/>
                          <a:cs typeface="+mn-cs"/>
                        </a:rPr>
                        <a:t>月，国民党内的蒋介石集团同汪精卫集团在反共的基础上实行反革命合流。</a:t>
                      </a:r>
                      <a:endParaRPr lang="zh-CN" altLang="en-US" sz="1800" b="1" kern="1200">
                        <a:solidFill>
                          <a:schemeClr val="tx1"/>
                        </a:solidFill>
                        <a:latin typeface="微软雅黑" panose="020B0503020204020204" charset="-122"/>
                        <a:ea typeface="微软雅黑" panose="020B0503020204020204" charset="-122"/>
                        <a:cs typeface="+mn-cs"/>
                      </a:endParaRPr>
                    </a:p>
                  </a:txBody>
                  <a:tcPr vert="horz">
                    <a:solidFill>
                      <a:schemeClr val="bg1">
                        <a:lumMod val="85000"/>
                      </a:schemeClr>
                    </a:solidFill>
                  </a:tcPr>
                </a:tc>
              </a:tr>
              <a:tr h="813455">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800" b="1" kern="1200">
                          <a:solidFill>
                            <a:srgbClr val="C00000"/>
                          </a:solidFill>
                          <a:latin typeface="微软雅黑" panose="020B0503020204020204" charset="-122"/>
                          <a:ea typeface="微软雅黑" panose="020B0503020204020204" charset="-122"/>
                          <a:cs typeface="+mn-cs"/>
                          <a:sym typeface="黑体" panose="02010609060101010101" pitchFamily="49" charset="-122"/>
                        </a:rPr>
                        <a:t>东北易帜 </a:t>
                      </a:r>
                      <a:endParaRPr lang="zh-CN" altLang="en-US" sz="1800" b="1" kern="1200">
                        <a:solidFill>
                          <a:srgbClr val="C00000"/>
                        </a:solidFill>
                        <a:latin typeface="微软雅黑" panose="020B0503020204020204" charset="-122"/>
                        <a:ea typeface="微软雅黑" panose="020B0503020204020204" charset="-122"/>
                        <a:cs typeface="+mn-cs"/>
                        <a:sym typeface="黑体" panose="02010609060101010101" pitchFamily="49" charset="-122"/>
                      </a:endParaRPr>
                    </a:p>
                    <a:p>
                      <a:pPr marL="0" marR="0" lvl="0" indent="0" algn="ctr" defTabSz="914400" rtl="0" eaLnBrk="1" fontAlgn="auto" latinLnBrk="0" hangingPunct="1">
                        <a:lnSpc>
                          <a:spcPct val="100000"/>
                        </a:lnSpc>
                        <a:spcBef>
                          <a:spcPct val="0"/>
                        </a:spcBef>
                        <a:spcAft>
                          <a:spcPct val="0"/>
                        </a:spcAft>
                        <a:buClrTx/>
                        <a:buSzTx/>
                        <a:buFontTx/>
                        <a:buNone/>
                        <a:defRPr/>
                      </a:pPr>
                      <a:endParaRPr lang="zh-CN" altLang="en-US" sz="1800" b="1" kern="1200">
                        <a:solidFill>
                          <a:srgbClr val="C00000"/>
                        </a:solidFill>
                        <a:latin typeface="微软雅黑" panose="020B0503020204020204" charset="-122"/>
                        <a:ea typeface="微软雅黑" panose="020B0503020204020204" charset="-122"/>
                        <a:cs typeface="+mn-cs"/>
                        <a:sym typeface="黑体" panose="02010609060101010101" pitchFamily="49" charset="-122"/>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8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张学良在 </a:t>
                      </a:r>
                      <a:r>
                        <a:rPr lang="en-US" altLang="zh-CN" sz="18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1928 </a:t>
                      </a:r>
                      <a:r>
                        <a:rPr lang="zh-CN" altLang="en-US" sz="18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年 </a:t>
                      </a:r>
                      <a:r>
                        <a:rPr lang="en-US" altLang="zh-CN" sz="18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12 </a:t>
                      </a:r>
                      <a:r>
                        <a:rPr lang="zh-CN" altLang="en-US" sz="18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月 </a:t>
                      </a:r>
                      <a:r>
                        <a:rPr lang="en-US" altLang="zh-CN" sz="18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29 </a:t>
                      </a:r>
                      <a:r>
                        <a:rPr lang="zh-CN" altLang="en-US" sz="18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日通电全国宣布东北从即日起遵守三民主义，服从国民政府，</a:t>
                      </a:r>
                      <a:r>
                        <a:rPr lang="zh-CN" altLang="en-US" sz="18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将原北洋政府的红黄蓝白黑五色旗改为南京国民政府的青天白日旗</a:t>
                      </a:r>
                      <a:r>
                        <a:rPr lang="zh-CN" altLang="en-US" sz="18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。“东北易帜” 标志着北伐的结束、</a:t>
                      </a:r>
                      <a:r>
                        <a:rPr lang="zh-CN" altLang="en-US" sz="18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国民政府完成“形式统一”以及北洋政府的正式结束</a:t>
                      </a:r>
                      <a:r>
                        <a:rPr lang="zh-CN" altLang="en-US" sz="18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a:t>
                      </a:r>
                      <a:endParaRPr lang="zh-CN" altLang="en-US" sz="18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txBody>
                  <a:tcPr vert="horz">
                    <a:solidFill>
                      <a:schemeClr val="bg1">
                        <a:lumMod val="85000"/>
                      </a:schemeClr>
                    </a:solidFill>
                  </a:tcPr>
                </a:tc>
              </a:tr>
              <a:tr h="1295502">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800" b="1" kern="1200">
                          <a:solidFill>
                            <a:srgbClr val="C00000"/>
                          </a:solidFill>
                          <a:latin typeface="微软雅黑" panose="020B0503020204020204" charset="-122"/>
                          <a:ea typeface="微软雅黑" panose="020B0503020204020204" charset="-122"/>
                          <a:cs typeface="+mn-cs"/>
                        </a:rPr>
                        <a:t>改订新约</a:t>
                      </a:r>
                      <a:endParaRPr lang="en-US" altLang="zh-CN" sz="1800" b="1" kern="120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800" b="1" kern="1200">
                          <a:solidFill>
                            <a:srgbClr val="C00000"/>
                          </a:solidFill>
                          <a:latin typeface="微软雅黑" panose="020B0503020204020204" charset="-122"/>
                          <a:ea typeface="微软雅黑" panose="020B0503020204020204" charset="-122"/>
                          <a:cs typeface="+mn-cs"/>
                        </a:rPr>
                        <a:t>运动 </a:t>
                      </a:r>
                      <a:endParaRPr lang="zh-CN" altLang="en-US" sz="1800" b="1" kern="120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endParaRPr lang="zh-CN" altLang="en-US" sz="18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en-US" altLang="zh-CN" sz="1800" b="1">
                          <a:solidFill>
                            <a:schemeClr val="tx1"/>
                          </a:solidFill>
                          <a:latin typeface="微软雅黑" panose="020B0503020204020204" charset="-122"/>
                          <a:ea typeface="微软雅黑" panose="020B0503020204020204" charset="-122"/>
                          <a:cs typeface="华文新魏" panose="02010800040101010101" charset="-122"/>
                        </a:rPr>
                        <a:t>1928 </a:t>
                      </a:r>
                      <a:r>
                        <a:rPr lang="zh-CN" altLang="en-US" sz="1800" b="1">
                          <a:solidFill>
                            <a:schemeClr val="tx1"/>
                          </a:solidFill>
                          <a:latin typeface="微软雅黑" panose="020B0503020204020204" charset="-122"/>
                          <a:ea typeface="微软雅黑" panose="020B0503020204020204" charset="-122"/>
                          <a:cs typeface="华文新魏" panose="02010800040101010101" charset="-122"/>
                        </a:rPr>
                        <a:t>年，为了缓和中国人民的反帝斗争，制造对外“自主”形象，同时也为扩大税源，解决内战军费，</a:t>
                      </a:r>
                      <a:r>
                        <a:rPr lang="zh-CN" altLang="en-US" sz="1800" b="1">
                          <a:solidFill>
                            <a:srgbClr val="FF0000"/>
                          </a:solidFill>
                          <a:latin typeface="微软雅黑" panose="020B0503020204020204" charset="-122"/>
                          <a:ea typeface="微软雅黑" panose="020B0503020204020204" charset="-122"/>
                          <a:cs typeface="华文新魏" panose="02010800040101010101" charset="-122"/>
                        </a:rPr>
                        <a:t>南京国民政府</a:t>
                      </a:r>
                      <a:r>
                        <a:rPr lang="zh-CN" altLang="en-US" sz="1800" b="1">
                          <a:solidFill>
                            <a:schemeClr val="tx1"/>
                          </a:solidFill>
                          <a:latin typeface="微软雅黑" panose="020B0503020204020204" charset="-122"/>
                          <a:ea typeface="微软雅黑" panose="020B0503020204020204" charset="-122"/>
                          <a:cs typeface="华文新魏" panose="02010800040101010101" charset="-122"/>
                        </a:rPr>
                        <a:t>围绕</a:t>
                      </a:r>
                      <a:r>
                        <a:rPr lang="zh-CN" altLang="en-US" sz="1800" b="1">
                          <a:solidFill>
                            <a:srgbClr val="FF0000"/>
                          </a:solidFill>
                          <a:latin typeface="微软雅黑" panose="020B0503020204020204" charset="-122"/>
                          <a:ea typeface="微软雅黑" panose="020B0503020204020204" charset="-122"/>
                          <a:cs typeface="华文新魏" panose="02010800040101010101" charset="-122"/>
                        </a:rPr>
                        <a:t>实现关税自主和废除领事裁判权</a:t>
                      </a:r>
                      <a:r>
                        <a:rPr lang="zh-CN" altLang="en-US" sz="1800" b="1">
                          <a:solidFill>
                            <a:schemeClr val="tx1"/>
                          </a:solidFill>
                          <a:latin typeface="微软雅黑" panose="020B0503020204020204" charset="-122"/>
                          <a:ea typeface="微软雅黑" panose="020B0503020204020204" charset="-122"/>
                          <a:cs typeface="华文新魏" panose="02010800040101010101" charset="-122"/>
                        </a:rPr>
                        <a:t>的问题，发起了要求帝国主义支持的“改订新约运动”。美国为争得在华的外交优势，首先同中国缔结关税关系的条约。其它各国相继仿效美国，与中国签订了类似的新约。</a:t>
                      </a:r>
                      <a:r>
                        <a:rPr lang="zh-CN" altLang="en-US" sz="1800" b="1">
                          <a:solidFill>
                            <a:srgbClr val="FF0000"/>
                          </a:solidFill>
                          <a:latin typeface="微软雅黑" panose="020B0503020204020204" charset="-122"/>
                          <a:ea typeface="微软雅黑" panose="020B0503020204020204" charset="-122"/>
                          <a:cs typeface="华文新魏" panose="02010800040101010101" charset="-122"/>
                        </a:rPr>
                        <a:t>列强</a:t>
                      </a:r>
                      <a:r>
                        <a:rPr lang="zh-CN" altLang="en-US" sz="1800" b="1">
                          <a:solidFill>
                            <a:schemeClr val="tx1"/>
                          </a:solidFill>
                          <a:latin typeface="微软雅黑" panose="020B0503020204020204" charset="-122"/>
                          <a:ea typeface="微软雅黑" panose="020B0503020204020204" charset="-122"/>
                          <a:cs typeface="华文新魏" panose="02010800040101010101" charset="-122"/>
                        </a:rPr>
                        <a:t>用条约的形式，</a:t>
                      </a:r>
                      <a:r>
                        <a:rPr lang="zh-CN" altLang="en-US" sz="1800" b="1">
                          <a:solidFill>
                            <a:srgbClr val="FF0000"/>
                          </a:solidFill>
                          <a:latin typeface="微软雅黑" panose="020B0503020204020204" charset="-122"/>
                          <a:ea typeface="微软雅黑" panose="020B0503020204020204" charset="-122"/>
                          <a:cs typeface="华文新魏" panose="02010800040101010101" charset="-122"/>
                        </a:rPr>
                        <a:t>表面上承认中国在关税上有对等的权利</a:t>
                      </a:r>
                      <a:r>
                        <a:rPr lang="zh-CN" altLang="en-US" sz="1800" b="1">
                          <a:solidFill>
                            <a:schemeClr val="tx1"/>
                          </a:solidFill>
                          <a:latin typeface="微软雅黑" panose="020B0503020204020204" charset="-122"/>
                          <a:ea typeface="微软雅黑" panose="020B0503020204020204" charset="-122"/>
                          <a:cs typeface="华文新魏" panose="02010800040101010101" charset="-122"/>
                        </a:rPr>
                        <a:t>，但实际上由于中国经济落后，并不能从列强那里取得对等的利益。</a:t>
                      </a:r>
                      <a:r>
                        <a:rPr lang="zh-CN" altLang="en-US" sz="1800" b="1">
                          <a:solidFill>
                            <a:srgbClr val="FF0000"/>
                          </a:solidFill>
                          <a:latin typeface="微软雅黑" panose="020B0503020204020204" charset="-122"/>
                          <a:ea typeface="微软雅黑" panose="020B0503020204020204" charset="-122"/>
                          <a:cs typeface="华文新魏" panose="02010800040101010101" charset="-122"/>
                        </a:rPr>
                        <a:t>至于废除领事裁判权的交涉，由于列强借故拖延，双方迟迟不能签约</a:t>
                      </a:r>
                      <a:r>
                        <a:rPr lang="zh-CN" altLang="en-US" sz="1800" b="1">
                          <a:solidFill>
                            <a:schemeClr val="tx1"/>
                          </a:solidFill>
                          <a:latin typeface="微软雅黑" panose="020B0503020204020204" charset="-122"/>
                          <a:ea typeface="微软雅黑" panose="020B0503020204020204" charset="-122"/>
                          <a:cs typeface="华文新魏" panose="02010800040101010101" charset="-122"/>
                        </a:rPr>
                        <a:t>。 </a:t>
                      </a:r>
                      <a:endParaRPr lang="zh-CN" altLang="en-US" sz="1800" b="1">
                        <a:solidFill>
                          <a:schemeClr val="tx1"/>
                        </a:solidFill>
                        <a:latin typeface="微软雅黑" panose="020B0503020204020204" charset="-122"/>
                        <a:ea typeface="微软雅黑" panose="020B0503020204020204" charset="-122"/>
                        <a:cs typeface="华文新魏" panose="02010800040101010101" charset="-122"/>
                      </a:endParaRPr>
                    </a:p>
                  </a:txBody>
                  <a:tcPr vert="horz">
                    <a:solidFill>
                      <a:schemeClr val="bg1">
                        <a:lumMod val="85000"/>
                      </a:schemeClr>
                    </a:solidFill>
                  </a:tcPr>
                </a:tc>
              </a:tr>
              <a:tr h="1295502">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800" b="1" kern="1200">
                          <a:solidFill>
                            <a:srgbClr val="C00000"/>
                          </a:solidFill>
                          <a:latin typeface="微软雅黑" panose="020B0503020204020204" charset="-122"/>
                          <a:ea typeface="微软雅黑" panose="020B0503020204020204" charset="-122"/>
                          <a:cs typeface="+mn-cs"/>
                        </a:rPr>
                        <a:t>国民经济</a:t>
                      </a:r>
                      <a:endParaRPr lang="en-US" altLang="zh-CN" sz="1800" b="1" kern="120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800" b="1" kern="1200">
                          <a:solidFill>
                            <a:srgbClr val="C00000"/>
                          </a:solidFill>
                          <a:latin typeface="微软雅黑" panose="020B0503020204020204" charset="-122"/>
                          <a:ea typeface="微软雅黑" panose="020B0503020204020204" charset="-122"/>
                          <a:cs typeface="+mn-cs"/>
                        </a:rPr>
                        <a:t>建设运动 </a:t>
                      </a:r>
                      <a:endParaRPr lang="zh-CN" altLang="en-US" sz="1800" b="1" kern="120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endParaRPr lang="zh-CN" altLang="en-US" sz="18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800" b="1">
                          <a:solidFill>
                            <a:srgbClr val="FF0000"/>
                          </a:solidFill>
                          <a:latin typeface="微软雅黑" panose="020B0503020204020204" charset="-122"/>
                          <a:ea typeface="微软雅黑" panose="020B0503020204020204" charset="-122"/>
                          <a:cs typeface="华文新魏" panose="02010800040101010101" charset="-122"/>
                        </a:rPr>
                        <a:t>从 </a:t>
                      </a:r>
                      <a:r>
                        <a:rPr lang="en-US" altLang="zh-CN" sz="1800" b="1">
                          <a:solidFill>
                            <a:srgbClr val="FF0000"/>
                          </a:solidFill>
                          <a:latin typeface="微软雅黑" panose="020B0503020204020204" charset="-122"/>
                          <a:ea typeface="微软雅黑" panose="020B0503020204020204" charset="-122"/>
                          <a:cs typeface="华文新魏" panose="02010800040101010101" charset="-122"/>
                        </a:rPr>
                        <a:t>1935 </a:t>
                      </a:r>
                      <a:r>
                        <a:rPr lang="zh-CN" altLang="en-US" sz="1800" b="1">
                          <a:solidFill>
                            <a:srgbClr val="FF0000"/>
                          </a:solidFill>
                          <a:latin typeface="微软雅黑" panose="020B0503020204020204" charset="-122"/>
                          <a:ea typeface="微软雅黑" panose="020B0503020204020204" charset="-122"/>
                          <a:cs typeface="华文新魏" panose="02010800040101010101" charset="-122"/>
                        </a:rPr>
                        <a:t>年到全面抗战前</a:t>
                      </a:r>
                      <a:r>
                        <a:rPr lang="zh-CN" altLang="en-US" sz="1800" b="1">
                          <a:solidFill>
                            <a:schemeClr val="tx1"/>
                          </a:solidFill>
                          <a:latin typeface="微软雅黑" panose="020B0503020204020204" charset="-122"/>
                          <a:ea typeface="微软雅黑" panose="020B0503020204020204" charset="-122"/>
                          <a:cs typeface="华文新魏" panose="02010800040101010101" charset="-122"/>
                        </a:rPr>
                        <a:t>，为巩固统治，应对</a:t>
                      </a:r>
                      <a:r>
                        <a:rPr lang="zh-CN" altLang="en-US" sz="1800" b="1">
                          <a:solidFill>
                            <a:srgbClr val="FF0000"/>
                          </a:solidFill>
                          <a:latin typeface="微软雅黑" panose="020B0503020204020204" charset="-122"/>
                          <a:ea typeface="微软雅黑" panose="020B0503020204020204" charset="-122"/>
                          <a:cs typeface="华文新魏" panose="02010800040101010101" charset="-122"/>
                        </a:rPr>
                        <a:t>世界经济危机，国民政府开展的一个旨在全面发展经济的运动</a:t>
                      </a:r>
                      <a:r>
                        <a:rPr lang="zh-CN" altLang="en-US" sz="1800" b="1">
                          <a:solidFill>
                            <a:schemeClr val="tx1"/>
                          </a:solidFill>
                          <a:latin typeface="微软雅黑" panose="020B0503020204020204" charset="-122"/>
                          <a:ea typeface="微软雅黑" panose="020B0503020204020204" charset="-122"/>
                          <a:cs typeface="华文新魏" panose="02010800040101010101" charset="-122"/>
                        </a:rPr>
                        <a:t>。主要内容有：提倡振兴农业、鼓励垦牧、调节消费、振兴工业、开发矿产、流畅货运、调节金融。这场经济建设运动的作用不仅是发展了国民经济，增加了国民收入，而更重要的是，它是一场战前的经济动员运动。由于这场经济建设运动，是一场由政府号召并组织的、动员各界人士参加的群众性的经济建设运动。运动在当时国家经济残破、日寇侵逼、中日民族矛盾激化的背景下，确有其积极意义，</a:t>
                      </a:r>
                      <a:r>
                        <a:rPr lang="zh-CN" altLang="en-US" sz="1800" b="1">
                          <a:solidFill>
                            <a:srgbClr val="FF0000"/>
                          </a:solidFill>
                          <a:latin typeface="微软雅黑" panose="020B0503020204020204" charset="-122"/>
                          <a:ea typeface="微软雅黑" panose="020B0503020204020204" charset="-122"/>
                          <a:cs typeface="华文新魏" panose="02010800040101010101" charset="-122"/>
                        </a:rPr>
                        <a:t>为抗战奠定了物质基础</a:t>
                      </a:r>
                      <a:r>
                        <a:rPr lang="zh-CN" altLang="en-US" sz="1800" b="1">
                          <a:solidFill>
                            <a:schemeClr val="tx1"/>
                          </a:solidFill>
                          <a:latin typeface="微软雅黑" panose="020B0503020204020204" charset="-122"/>
                          <a:ea typeface="微软雅黑" panose="020B0503020204020204" charset="-122"/>
                          <a:cs typeface="华文新魏" panose="02010800040101010101" charset="-122"/>
                        </a:rPr>
                        <a:t>。对中国近代化有着深远影响。但是，由于国民政府的阶级本质和战时形势以及贪官污吏乘机渔利等原因，这场经济建设运动一部分计划未能兑现或执行得不够彻底。 </a:t>
                      </a:r>
                      <a:endParaRPr lang="zh-CN" altLang="en-US" sz="1800" b="1">
                        <a:solidFill>
                          <a:schemeClr val="tx1"/>
                        </a:solidFill>
                        <a:latin typeface="微软雅黑" panose="020B0503020204020204" charset="-122"/>
                        <a:ea typeface="微软雅黑" panose="020B0503020204020204" charset="-122"/>
                        <a:cs typeface="华文新魏" panose="02010800040101010101" charset="-122"/>
                      </a:endParaRPr>
                    </a:p>
                  </a:txBody>
                  <a:tcPr vert="horz">
                    <a:solidFill>
                      <a:schemeClr val="bg1">
                        <a:lumMod val="85000"/>
                      </a:schemeClr>
                    </a:solidFill>
                  </a:tcPr>
                </a:tc>
              </a:tr>
            </a:tbl>
          </a:graphicData>
        </a:graphic>
      </p:graphicFrame>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285750" y="199817"/>
          <a:ext cx="11372850" cy="6458366"/>
        </p:xfrm>
        <a:graphic>
          <a:graphicData uri="http://schemas.openxmlformats.org/drawingml/2006/table">
            <a:tbl>
              <a:tblPr firstRow="1" bandRow="1">
                <a:tableStyleId>{5C22544A-7EE6-4342-B048-85BDC9FD1C3A}</a:tableStyleId>
              </a:tblPr>
              <a:tblGrid>
                <a:gridCol w="1292713"/>
                <a:gridCol w="10080137"/>
              </a:tblGrid>
              <a:tr h="2603485">
                <a:tc>
                  <a:txBody>
                    <a:bodyPr wrap="square"/>
                    <a:lstStyle/>
                    <a:p>
                      <a:pPr marL="0" algn="ctr" defTabSz="914400" rtl="0" eaLnBrk="1" latinLnBrk="0" hangingPunct="1"/>
                      <a:r>
                        <a:rPr lang="zh-CN" altLang="en-US" sz="1600" b="1" kern="1200">
                          <a:solidFill>
                            <a:srgbClr val="C00000"/>
                          </a:solidFill>
                          <a:latin typeface="微软雅黑" panose="020B0503020204020204" charset="-122"/>
                          <a:ea typeface="微软雅黑" panose="020B0503020204020204" charset="-122"/>
                          <a:cs typeface="+mn-cs"/>
                        </a:rPr>
                        <a:t>左倾</a:t>
                      </a:r>
                      <a:endParaRPr lang="en-US" altLang="zh-CN" sz="1600" b="1" kern="1200">
                        <a:solidFill>
                          <a:srgbClr val="C00000"/>
                        </a:solidFill>
                        <a:latin typeface="微软雅黑" panose="020B0503020204020204" charset="-122"/>
                        <a:ea typeface="微软雅黑" panose="020B0503020204020204" charset="-122"/>
                        <a:cs typeface="+mn-cs"/>
                      </a:endParaRPr>
                    </a:p>
                    <a:p>
                      <a:pPr marL="0" algn="ctr" defTabSz="914400" rtl="0" eaLnBrk="1" latinLnBrk="0" hangingPunct="1"/>
                      <a:r>
                        <a:rPr lang="zh-CN" altLang="en-US" sz="1600" b="1" kern="1200">
                          <a:solidFill>
                            <a:srgbClr val="C00000"/>
                          </a:solidFill>
                          <a:latin typeface="微软雅黑" panose="020B0503020204020204" charset="-122"/>
                          <a:ea typeface="微软雅黑" panose="020B0503020204020204" charset="-122"/>
                          <a:cs typeface="+mn-cs"/>
                        </a:rPr>
                        <a:t>右倾</a:t>
                      </a:r>
                      <a:endParaRPr lang="en-US" altLang="zh-CN" sz="1600" b="1" kern="1200">
                        <a:solidFill>
                          <a:srgbClr val="C00000"/>
                        </a:solidFill>
                        <a:latin typeface="微软雅黑" panose="020B0503020204020204" charset="-122"/>
                        <a:ea typeface="微软雅黑" panose="020B0503020204020204" charset="-122"/>
                        <a:cs typeface="+mn-cs"/>
                      </a:endParaRPr>
                    </a:p>
                    <a:p>
                      <a:pPr marL="0" algn="ctr" defTabSz="914400" rtl="0" eaLnBrk="1" latinLnBrk="0" hangingPunct="1"/>
                      <a:r>
                        <a:rPr lang="zh-CN" altLang="en-US" sz="1600" b="1" kern="1200">
                          <a:solidFill>
                            <a:srgbClr val="C00000"/>
                          </a:solidFill>
                          <a:latin typeface="微软雅黑" panose="020B0503020204020204" charset="-122"/>
                          <a:ea typeface="微软雅黑" panose="020B0503020204020204" charset="-122"/>
                          <a:cs typeface="+mn-cs"/>
                        </a:rPr>
                        <a:t>左派</a:t>
                      </a:r>
                      <a:endParaRPr lang="en-US" altLang="zh-CN" sz="1600" b="1" kern="1200">
                        <a:solidFill>
                          <a:srgbClr val="C00000"/>
                        </a:solidFill>
                        <a:latin typeface="微软雅黑" panose="020B0503020204020204" charset="-122"/>
                        <a:ea typeface="微软雅黑" panose="020B0503020204020204" charset="-122"/>
                        <a:cs typeface="+mn-cs"/>
                      </a:endParaRPr>
                    </a:p>
                    <a:p>
                      <a:pPr marL="0" algn="ctr" defTabSz="914400" rtl="0" eaLnBrk="1" latinLnBrk="0" hangingPunct="1"/>
                      <a:r>
                        <a:rPr lang="zh-CN" altLang="en-US" sz="1600" b="1" kern="1200">
                          <a:solidFill>
                            <a:srgbClr val="C00000"/>
                          </a:solidFill>
                          <a:latin typeface="微软雅黑" panose="020B0503020204020204" charset="-122"/>
                          <a:ea typeface="微软雅黑" panose="020B0503020204020204" charset="-122"/>
                          <a:cs typeface="+mn-cs"/>
                        </a:rPr>
                        <a:t>右派 </a:t>
                      </a:r>
                      <a:endParaRPr lang="zh-CN" altLang="en-US" sz="1600" b="1" kern="1200">
                        <a:solidFill>
                          <a:srgbClr val="C00000"/>
                        </a:solidFill>
                        <a:latin typeface="微软雅黑" panose="020B0503020204020204" charset="-122"/>
                        <a:ea typeface="微软雅黑" panose="020B0503020204020204" charset="-122"/>
                        <a:cs typeface="+mn-cs"/>
                      </a:endParaRPr>
                    </a:p>
                    <a:p>
                      <a:pPr marL="0" algn="ctr" defTabSz="914400" rtl="0" eaLnBrk="1" latinLnBrk="0" hangingPunct="1"/>
                      <a:endParaRPr lang="en-US" altLang="zh-CN" sz="16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6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左倾</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：指</a:t>
                      </a:r>
                      <a:r>
                        <a:rPr lang="zh-CN" altLang="en-US" sz="16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政治上追求进步</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、同情劳动人民的倾向。而</a:t>
                      </a:r>
                      <a:r>
                        <a:rPr lang="zh-CN" altLang="en-US" sz="16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带引号的“左”倾往往以革命的负面出现</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，指忽视客观规律，夸大人的主观能动性，表现为急躁冒进、</a:t>
                      </a:r>
                      <a:r>
                        <a:rPr lang="zh-CN" altLang="en-US" sz="16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急于求成</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，如国共十年对峙时期的“左”倾冒险主义以及“文化大革命”等。 </a:t>
                      </a:r>
                      <a:endPar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p>
                      <a:pPr marL="0" marR="0" lvl="0" indent="0" algn="l" defTabSz="914400" rtl="0" eaLnBrk="1" fontAlgn="auto" latinLnBrk="0" hangingPunct="1">
                        <a:lnSpc>
                          <a:spcPct val="100000"/>
                        </a:lnSpc>
                        <a:spcBef>
                          <a:spcPct val="0"/>
                        </a:spcBef>
                        <a:spcAft>
                          <a:spcPct val="0"/>
                        </a:spcAft>
                        <a:buClrTx/>
                        <a:buSzTx/>
                        <a:buFontTx/>
                        <a:buNone/>
                        <a:defRPr/>
                      </a:pPr>
                      <a:r>
                        <a:rPr lang="zh-CN" altLang="en-US" sz="16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右倾</a:t>
                      </a:r>
                      <a:r>
                        <a:rPr lang="en-US" altLang="zh-CN"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 </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是指过分强调客观条件，忽视人的主观能动性，从而表现出</a:t>
                      </a:r>
                      <a:r>
                        <a:rPr lang="zh-CN" altLang="en-US" sz="16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保守、妥协、退让</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。右倾思想如果形成为系统完整的路线，并在实践中贯彻便成为右倾机会主义。如国民革命时期的陈独秀犯右倾机会主义错误。 </a:t>
                      </a:r>
                      <a:endPar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p>
                      <a:pPr marL="0" marR="0" lvl="0" indent="0" algn="l" defTabSz="914400" rtl="0" eaLnBrk="1" fontAlgn="auto" latinLnBrk="0" hangingPunct="1">
                        <a:lnSpc>
                          <a:spcPct val="100000"/>
                        </a:lnSpc>
                        <a:spcBef>
                          <a:spcPct val="0"/>
                        </a:spcBef>
                        <a:spcAft>
                          <a:spcPct val="0"/>
                        </a:spcAft>
                        <a:buClrTx/>
                        <a:buSzTx/>
                        <a:buFontTx/>
                        <a:buNone/>
                        <a:defRPr/>
                      </a:pPr>
                      <a:r>
                        <a:rPr lang="zh-CN" altLang="en-US" sz="16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左派</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：左派通常指激进派或革命派，具有更多的人民性，通常</a:t>
                      </a:r>
                      <a:r>
                        <a:rPr lang="zh-CN" altLang="en-US" sz="16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主张积极改革</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，建立新的意识形态和制度。如，国民党左派是指忠于孙中山的三民主义，遵守联俄、联共、扶助农工三大政策的这部分国民党人； </a:t>
                      </a:r>
                      <a:endPar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p>
                      <a:pPr marL="0" marR="0" lvl="0" indent="0" algn="l" defTabSz="914400" rtl="0" eaLnBrk="1" fontAlgn="auto" latinLnBrk="0" hangingPunct="1">
                        <a:lnSpc>
                          <a:spcPct val="100000"/>
                        </a:lnSpc>
                        <a:spcBef>
                          <a:spcPct val="0"/>
                        </a:spcBef>
                        <a:spcAft>
                          <a:spcPct val="0"/>
                        </a:spcAft>
                        <a:buClrTx/>
                        <a:buSzTx/>
                        <a:buFontTx/>
                        <a:buNone/>
                        <a:defRPr/>
                      </a:pPr>
                      <a:r>
                        <a:rPr lang="zh-CN" altLang="en-US" sz="16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右派</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：一般较为</a:t>
                      </a:r>
                      <a:r>
                        <a:rPr lang="zh-CN" altLang="en-US" sz="16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保守甚至是反动</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，主张渐进、缓慢的改革方式，强调维护旧有传统。如国民党右派是指背叛三大政策、反对和破坏国共合作的那部分国民党人。 </a:t>
                      </a:r>
                      <a:endPar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txBody>
                  <a:tcPr vert="horz">
                    <a:solidFill>
                      <a:schemeClr val="bg1">
                        <a:lumMod val="85000"/>
                      </a:schemeClr>
                    </a:solidFill>
                  </a:tcPr>
                </a:tc>
              </a:tr>
              <a:tr h="1492665">
                <a:tc>
                  <a:txBody>
                    <a:bodyPr wrap="square"/>
                    <a:lstStyle/>
                    <a:p>
                      <a:pPr marL="0" algn="ctr" defTabSz="914400" rtl="0" eaLnBrk="1" latinLnBrk="0" hangingPunct="1"/>
                      <a:r>
                        <a:rPr lang="zh-CN" altLang="en-US" sz="1600" b="1" kern="1200">
                          <a:solidFill>
                            <a:srgbClr val="C00000"/>
                          </a:solidFill>
                          <a:latin typeface="微软雅黑" panose="020B0503020204020204" charset="-122"/>
                          <a:ea typeface="微软雅黑" panose="020B0503020204020204" charset="-122"/>
                          <a:cs typeface="+mn-cs"/>
                        </a:rPr>
                        <a:t>工农武装</a:t>
                      </a:r>
                      <a:endParaRPr lang="en-US" altLang="zh-CN" sz="1600" b="1" kern="1200">
                        <a:solidFill>
                          <a:srgbClr val="C00000"/>
                        </a:solidFill>
                        <a:latin typeface="微软雅黑" panose="020B0503020204020204" charset="-122"/>
                        <a:ea typeface="微软雅黑" panose="020B0503020204020204" charset="-122"/>
                        <a:cs typeface="+mn-cs"/>
                      </a:endParaRPr>
                    </a:p>
                    <a:p>
                      <a:pPr marL="0" algn="ctr" defTabSz="914400" rtl="0" eaLnBrk="1" latinLnBrk="0" hangingPunct="1"/>
                      <a:r>
                        <a:rPr lang="zh-CN" altLang="en-US" sz="1600" b="1" kern="1200">
                          <a:solidFill>
                            <a:srgbClr val="C00000"/>
                          </a:solidFill>
                          <a:latin typeface="微软雅黑" panose="020B0503020204020204" charset="-122"/>
                          <a:ea typeface="微软雅黑" panose="020B0503020204020204" charset="-122"/>
                          <a:cs typeface="+mn-cs"/>
                        </a:rPr>
                        <a:t>割据理论</a:t>
                      </a:r>
                      <a:endParaRPr lang="zh-CN" altLang="en-US" sz="1600" b="1" kern="1200">
                        <a:solidFill>
                          <a:srgbClr val="C00000"/>
                        </a:solidFill>
                        <a:latin typeface="微软雅黑" panose="020B0503020204020204" charset="-122"/>
                        <a:ea typeface="微软雅黑" panose="020B0503020204020204" charset="-122"/>
                        <a:cs typeface="+mn-cs"/>
                      </a:endParaRPr>
                    </a:p>
                    <a:p>
                      <a:pPr marL="0" algn="ctr" defTabSz="914400" rtl="0" eaLnBrk="1" latinLnBrk="0" hangingPunct="1"/>
                      <a:endParaRPr lang="zh-CN" altLang="en-US" sz="16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毛泽东在十年对峙时期创立的伟大理论。基本内容是</a:t>
                      </a:r>
                      <a:r>
                        <a:rPr lang="zh-CN" altLang="en-US" sz="16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土地革命、武装斗争、根据地建设</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这三方面的有机结合。武装斗争是中国民主革命的主要斗争形式；土地革命是中国民主革命的中心内容；农村革命根据地是中国民主革命的战略阵地，是开展土地革命，进行武装斗争的基础和依托。三者相辅相成，缺一不可。“工农武装割据”理论，把马列主义普遍原理与中国革命的实践结合了起来，指明了中国革命胜利的方向，成为中国革命新道路理论的重要组成部分。 </a:t>
                      </a:r>
                      <a:endPar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txBody>
                  <a:tcPr vert="horz">
                    <a:solidFill>
                      <a:schemeClr val="bg1">
                        <a:lumMod val="85000"/>
                      </a:schemeClr>
                    </a:solidFill>
                  </a:tcPr>
                </a:tc>
              </a:tr>
              <a:tr h="1492665">
                <a:tc>
                  <a:txBody>
                    <a:bodyPr wrap="square"/>
                    <a:lstStyle/>
                    <a:p>
                      <a:pPr marL="0" algn="ctr" defTabSz="914400" rtl="0" eaLnBrk="1" latinLnBrk="0" hangingPunct="1"/>
                      <a:r>
                        <a:rPr lang="zh-CN" altLang="en-US" sz="1600" b="1" kern="1200">
                          <a:solidFill>
                            <a:srgbClr val="C00000"/>
                          </a:solidFill>
                          <a:latin typeface="微软雅黑" panose="020B0503020204020204" charset="-122"/>
                          <a:ea typeface="微软雅黑" panose="020B0503020204020204" charset="-122"/>
                          <a:cs typeface="+mn-cs"/>
                        </a:rPr>
                        <a:t>土地革命</a:t>
                      </a:r>
                      <a:endParaRPr lang="zh-CN" altLang="en-US" sz="16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新民主主义革命时期（</a:t>
                      </a:r>
                      <a:r>
                        <a:rPr lang="en-US" altLang="zh-CN" sz="16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1927-1937</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a:t>
                      </a:r>
                      <a:r>
                        <a:rPr lang="zh-CN" altLang="en-US" sz="16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废除封建地主土地所有制实现农民土地所有制的革命</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中国共产党领导的工农武装割据建立农村革命根据地时期，开展打土豪分田地，废除封建剥削制度。使广大贫雇农政治上翻了身、经济上分到土地，生活上有了保障，为了保卫胜利果实，积极参军参战，努力发展生产，有力的巩固了革命根据地，这种革命斗争在国共十年对峙时期称土地革命，在人民解放战争时期和新中国成立初期，又称为土地改革。 </a:t>
                      </a:r>
                      <a:endPar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txBody>
                  <a:tcPr vert="horz">
                    <a:solidFill>
                      <a:schemeClr val="bg1">
                        <a:lumMod val="85000"/>
                      </a:schemeClr>
                    </a:solidFill>
                  </a:tcPr>
                </a:tc>
              </a:tr>
              <a:tr h="869551">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600" b="1" kern="1200">
                          <a:solidFill>
                            <a:srgbClr val="C00000"/>
                          </a:solidFill>
                          <a:latin typeface="微软雅黑" panose="020B0503020204020204" charset="-122"/>
                          <a:ea typeface="微软雅黑" panose="020B0503020204020204" charset="-122"/>
                          <a:cs typeface="+mn-cs"/>
                          <a:sym typeface="黑体" panose="02010609060101010101" pitchFamily="49" charset="-122"/>
                        </a:rPr>
                        <a:t>苏维埃革命根据地 </a:t>
                      </a:r>
                      <a:endParaRPr lang="zh-CN" altLang="en-US" sz="1600" b="1" kern="1200">
                        <a:solidFill>
                          <a:srgbClr val="C00000"/>
                        </a:solidFill>
                        <a:latin typeface="微软雅黑" panose="020B0503020204020204" charset="-122"/>
                        <a:ea typeface="微软雅黑" panose="020B0503020204020204" charset="-122"/>
                        <a:cs typeface="+mn-cs"/>
                        <a:sym typeface="黑体" panose="02010609060101010101" pitchFamily="49" charset="-122"/>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特指国共十年对峙时期即 </a:t>
                      </a:r>
                      <a:r>
                        <a:rPr lang="en-US" altLang="zh-CN"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1927 </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年至 </a:t>
                      </a:r>
                      <a:r>
                        <a:rPr lang="en-US" altLang="zh-CN"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1937 </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年，中国共产党控制的地区。由于大部分革命根据地都建立了苏维埃政权，所以又被称作“苏区”。 </a:t>
                      </a:r>
                      <a:endPar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txBody>
                  <a:tcPr vert="horz">
                    <a:solidFill>
                      <a:schemeClr val="bg1">
                        <a:lumMod val="85000"/>
                      </a:schemeClr>
                    </a:solidFill>
                  </a:tcPr>
                </a:tc>
              </a:tr>
            </a:tbl>
          </a:graphicData>
        </a:graphic>
      </p:graphicFrame>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custDataLst>
              <p:tags r:id="rId1"/>
            </p:custDataLst>
          </p:nvPr>
        </p:nvSpPr>
        <p:spPr>
          <a:xfrm>
            <a:off x="0" y="0"/>
            <a:ext cx="12192000" cy="512897"/>
          </a:xfrm>
          <a:prstGeom prst="rect">
            <a:avLst/>
          </a:prstGeom>
          <a:solidFill>
            <a:srgbClr val="EC5F74">
              <a:lumMod val="60000"/>
              <a:lumOff val="40000"/>
            </a:srgbClr>
          </a:solidFill>
        </p:spPr>
        <p:txBody>
          <a:bodyPr wrap="square" rtlCol="0">
            <a:spAutoFit/>
          </a:bodyPr>
          <a:lstStyle/>
          <a:p>
            <a:pPr marL="0" marR="0" lvl="0" indent="0" algn="ctr" defTabSz="1219200" eaLnBrk="1" fontAlgn="auto" latinLnBrk="1" hangingPunct="1">
              <a:lnSpc>
                <a:spcPct val="100000"/>
              </a:lnSpc>
              <a:spcBef>
                <a:spcPct val="0"/>
              </a:spcBef>
              <a:spcAft>
                <a:spcPct val="0"/>
              </a:spcAft>
              <a:buClrTx/>
              <a:buSzTx/>
              <a:buFontTx/>
              <a:buNone/>
              <a:defRPr/>
            </a:pPr>
            <a:r>
              <a:rPr kumimoji="0" lang="zh-CN" altLang="en-US"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十二、抗日战争时期（</a:t>
            </a:r>
            <a:r>
              <a:rPr kumimoji="0" lang="en-US" altLang="zh-CN"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1937—1945</a:t>
            </a:r>
            <a:r>
              <a:rPr kumimoji="0" lang="zh-CN" altLang="en-US"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年）</a:t>
            </a:r>
            <a:endParaRPr kumimoji="0" lang="zh-CN" altLang="en-US"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endParaRPr>
          </a:p>
        </p:txBody>
      </p:sp>
      <p:graphicFrame>
        <p:nvGraphicFramePr>
          <p:cNvPr id="7" name="表格 6"/>
          <p:cNvGraphicFramePr>
            <a:graphicFrameLocks noGrp="1"/>
          </p:cNvGraphicFramePr>
          <p:nvPr>
            <p:custDataLst>
              <p:tags r:id="rId2"/>
            </p:custDataLst>
          </p:nvPr>
        </p:nvGraphicFramePr>
        <p:xfrm>
          <a:off x="162358" y="747047"/>
          <a:ext cx="11867284" cy="5522722"/>
        </p:xfrm>
        <a:graphic>
          <a:graphicData uri="http://schemas.openxmlformats.org/drawingml/2006/table">
            <a:tbl>
              <a:tblPr firstRow="1" bandRow="1">
                <a:tableStyleId>{5C22544A-7EE6-4342-B048-85BDC9FD1C3A}</a:tableStyleId>
              </a:tblPr>
              <a:tblGrid>
                <a:gridCol w="944455"/>
                <a:gridCol w="807712"/>
                <a:gridCol w="10115117"/>
              </a:tblGrid>
              <a:tr h="1354339">
                <a:tc rowSpan="3">
                  <a:txBody>
                    <a:bodyPr wrap="square"/>
                    <a:lstStyle/>
                    <a:p>
                      <a:pPr algn="ctr" fontAlgn="auto">
                        <a:lnSpc>
                          <a:spcPct val="100000"/>
                        </a:lnSpc>
                        <a:buClrTx/>
                        <a:buSzTx/>
                        <a:buFontTx/>
                        <a:buNone/>
                      </a:pPr>
                      <a:r>
                        <a:rPr lang="zh-CN" altLang="en-US" sz="2800" b="1">
                          <a:solidFill>
                            <a:srgbClr val="070707"/>
                          </a:solidFill>
                          <a:latin typeface="微软雅黑" panose="020B0503020204020204" charset="-122"/>
                          <a:ea typeface="微软雅黑" panose="020B0503020204020204" charset="-122"/>
                          <a:cs typeface="柳公权楷书" panose="02010600010101010101" charset="-122"/>
                        </a:rPr>
                        <a:t>具体表现</a:t>
                      </a:r>
                      <a:endParaRPr lang="zh-CN" altLang="en-US" sz="2800" b="1">
                        <a:solidFill>
                          <a:srgbClr val="070707"/>
                        </a:solidFill>
                        <a:latin typeface="微软雅黑" panose="020B0503020204020204" charset="-122"/>
                        <a:ea typeface="微软雅黑" panose="020B0503020204020204" charset="-122"/>
                        <a:cs typeface="柳公权楷书" panose="02010600010101010101"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fontAlgn="auto">
                        <a:lnSpc>
                          <a:spcPct val="100000"/>
                        </a:lnSpc>
                        <a:buNone/>
                      </a:pPr>
                      <a:r>
                        <a:rPr lang="zh-CN" altLang="en-US" sz="2400" b="1">
                          <a:solidFill>
                            <a:srgbClr val="C00000"/>
                          </a:solidFill>
                          <a:latin typeface="微软雅黑" panose="020B0503020204020204" charset="-122"/>
                          <a:ea typeface="微软雅黑" panose="020B0503020204020204" charset="-122"/>
                        </a:rPr>
                        <a:t>政治</a:t>
                      </a:r>
                      <a:endParaRPr lang="zh-CN" altLang="en-US" sz="2400" b="1">
                        <a:solidFill>
                          <a:srgbClr val="C00000"/>
                        </a:solidFill>
                        <a:latin typeface="微软雅黑" panose="020B0503020204020204" charset="-122"/>
                        <a:ea typeface="微软雅黑" panose="020B0503020204020204" charset="-122"/>
                        <a:cs typeface="柳公权楷书" panose="02010600010101010101"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indent="0">
                        <a:lnSpc>
                          <a:spcPct val="100000"/>
                        </a:lnSpc>
                      </a:pPr>
                      <a:r>
                        <a:rPr lang="en-US" altLang="zh-CN" sz="2400" b="1" kern="1200">
                          <a:solidFill>
                            <a:schemeClr val="dk1"/>
                          </a:solidFill>
                          <a:latin typeface="微软雅黑" panose="020B0503020204020204" charset="-122"/>
                          <a:ea typeface="微软雅黑" panose="020B0503020204020204" charset="-122"/>
                          <a:cs typeface="微软雅黑" panose="020B0503020204020204" charset="-122"/>
                          <a:sym typeface="+mn-ea"/>
                        </a:rPr>
                        <a:t>1</a:t>
                      </a:r>
                      <a:r>
                        <a:rPr lang="zh-CN" altLang="en-US" sz="2400" b="1" kern="1200">
                          <a:solidFill>
                            <a:schemeClr val="dk1"/>
                          </a:solidFill>
                          <a:latin typeface="微软雅黑" panose="020B0503020204020204" charset="-122"/>
                          <a:ea typeface="微软雅黑" panose="020B0503020204020204" charset="-122"/>
                          <a:cs typeface="微软雅黑" panose="020B0503020204020204" charset="-122"/>
                          <a:sym typeface="+mn-ea"/>
                        </a:rPr>
                        <a:t>、日本不断侵华，</a:t>
                      </a:r>
                      <a:r>
                        <a:rPr lang="zh-CN" altLang="en-US" sz="2400" b="1" kern="1200">
                          <a:solidFill>
                            <a:srgbClr val="FF0000"/>
                          </a:solidFill>
                          <a:latin typeface="微软雅黑" panose="020B0503020204020204" charset="-122"/>
                          <a:ea typeface="微软雅黑" panose="020B0503020204020204" charset="-122"/>
                          <a:cs typeface="微软雅黑" panose="020B0503020204020204" charset="-122"/>
                          <a:sym typeface="+mn-ea"/>
                        </a:rPr>
                        <a:t>民族矛盾逐渐成为主要矛盾（</a:t>
                      </a:r>
                      <a:r>
                        <a:rPr lang="en-US" altLang="zh-CN" sz="2400" b="1" kern="1200">
                          <a:solidFill>
                            <a:srgbClr val="FF0000"/>
                          </a:solidFill>
                          <a:latin typeface="微软雅黑" panose="020B0503020204020204" charset="-122"/>
                          <a:ea typeface="微软雅黑" panose="020B0503020204020204" charset="-122"/>
                          <a:cs typeface="微软雅黑" panose="020B0503020204020204" charset="-122"/>
                          <a:sym typeface="+mn-ea"/>
                        </a:rPr>
                        <a:t>1935</a:t>
                      </a:r>
                      <a:r>
                        <a:rPr lang="zh-CN" altLang="en-US" sz="2400" b="1" kern="1200">
                          <a:solidFill>
                            <a:srgbClr val="FF0000"/>
                          </a:solidFill>
                          <a:latin typeface="微软雅黑" panose="020B0503020204020204" charset="-122"/>
                          <a:ea typeface="微软雅黑" panose="020B0503020204020204" charset="-122"/>
                          <a:cs typeface="微软雅黑" panose="020B0503020204020204" charset="-122"/>
                          <a:sym typeface="+mn-ea"/>
                        </a:rPr>
                        <a:t>华北事变）</a:t>
                      </a:r>
                      <a:r>
                        <a:rPr lang="zh-CN" altLang="en-US" sz="2400" b="1" kern="1200">
                          <a:solidFill>
                            <a:schemeClr val="dk1"/>
                          </a:solidFill>
                          <a:latin typeface="微软雅黑" panose="020B0503020204020204" charset="-122"/>
                          <a:ea typeface="微软雅黑" panose="020B0503020204020204" charset="-122"/>
                          <a:cs typeface="微软雅黑" panose="020B0503020204020204" charset="-122"/>
                          <a:sym typeface="+mn-ea"/>
                        </a:rPr>
                        <a:t>；</a:t>
                      </a:r>
                      <a:endParaRPr lang="zh-CN" altLang="en-US" sz="2400" b="1" kern="1200">
                        <a:solidFill>
                          <a:schemeClr val="dk1"/>
                        </a:solidFill>
                        <a:latin typeface="微软雅黑" panose="020B0503020204020204" charset="-122"/>
                        <a:ea typeface="微软雅黑" panose="020B0503020204020204" charset="-122"/>
                        <a:cs typeface="微软雅黑" panose="020B0503020204020204" charset="-122"/>
                        <a:sym typeface="+mn-ea"/>
                      </a:endParaRPr>
                    </a:p>
                    <a:p>
                      <a:pPr indent="0">
                        <a:lnSpc>
                          <a:spcPct val="100000"/>
                        </a:lnSpc>
                      </a:pPr>
                      <a:r>
                        <a:rPr lang="en-US" altLang="zh-CN" sz="2400" b="1" kern="1200">
                          <a:solidFill>
                            <a:schemeClr val="dk1"/>
                          </a:solidFill>
                          <a:latin typeface="微软雅黑" panose="020B0503020204020204" charset="-122"/>
                          <a:ea typeface="微软雅黑" panose="020B0503020204020204" charset="-122"/>
                          <a:cs typeface="微软雅黑" panose="020B0503020204020204" charset="-122"/>
                          <a:sym typeface="+mn-ea"/>
                        </a:rPr>
                        <a:t>2</a:t>
                      </a:r>
                      <a:r>
                        <a:rPr lang="zh-CN" altLang="en-US" sz="2400" b="1" kern="1200">
                          <a:solidFill>
                            <a:schemeClr val="dk1"/>
                          </a:solidFill>
                          <a:latin typeface="微软雅黑" panose="020B0503020204020204" charset="-122"/>
                          <a:ea typeface="微软雅黑" panose="020B0503020204020204" charset="-122"/>
                          <a:cs typeface="微软雅黑" panose="020B0503020204020204" charset="-122"/>
                          <a:sym typeface="+mn-ea"/>
                        </a:rPr>
                        <a:t>、国共两党由对抗转向合作</a:t>
                      </a:r>
                      <a:r>
                        <a:rPr lang="en-US" altLang="zh-CN" sz="2400" b="1" kern="1200">
                          <a:solidFill>
                            <a:schemeClr val="dk1"/>
                          </a:solidFill>
                          <a:latin typeface="微软雅黑" panose="020B0503020204020204" charset="-122"/>
                          <a:ea typeface="微软雅黑" panose="020B0503020204020204" charset="-122"/>
                          <a:cs typeface="微软雅黑" panose="020B0503020204020204" charset="-122"/>
                          <a:sym typeface="+mn-ea"/>
                        </a:rPr>
                        <a:t>,</a:t>
                      </a:r>
                      <a:r>
                        <a:rPr lang="zh-CN" altLang="en-US" sz="2400" b="1" kern="1200">
                          <a:solidFill>
                            <a:srgbClr val="FF0000"/>
                          </a:solidFill>
                          <a:latin typeface="微软雅黑" panose="020B0503020204020204" charset="-122"/>
                          <a:ea typeface="微软雅黑" panose="020B0503020204020204" charset="-122"/>
                          <a:cs typeface="微软雅黑" panose="020B0503020204020204" charset="-122"/>
                          <a:sym typeface="+mn-ea"/>
                        </a:rPr>
                        <a:t>抗日民族统一战线逐渐形成</a:t>
                      </a:r>
                      <a:r>
                        <a:rPr lang="zh-CN" altLang="en-US" sz="2400" b="1" kern="1200">
                          <a:solidFill>
                            <a:schemeClr val="dk1"/>
                          </a:solidFill>
                          <a:latin typeface="微软雅黑" panose="020B0503020204020204" charset="-122"/>
                          <a:ea typeface="微软雅黑" panose="020B0503020204020204" charset="-122"/>
                          <a:cs typeface="微软雅黑" panose="020B0503020204020204" charset="-122"/>
                          <a:sym typeface="+mn-ea"/>
                        </a:rPr>
                        <a:t>，全民族团结抗日；</a:t>
                      </a:r>
                      <a:endParaRPr lang="zh-CN" altLang="en-US" sz="2400" b="1" kern="1200">
                        <a:solidFill>
                          <a:schemeClr val="dk1"/>
                        </a:solidFill>
                        <a:latin typeface="微软雅黑" panose="020B0503020204020204" charset="-122"/>
                        <a:ea typeface="微软雅黑" panose="020B0503020204020204" charset="-122"/>
                        <a:cs typeface="微软雅黑" panose="020B0503020204020204" charset="-122"/>
                        <a:sym typeface="+mn-ea"/>
                      </a:endParaRPr>
                    </a:p>
                    <a:p>
                      <a:pPr indent="0">
                        <a:lnSpc>
                          <a:spcPct val="100000"/>
                        </a:lnSpc>
                      </a:pPr>
                      <a:r>
                        <a:rPr lang="en-US" altLang="zh-CN" sz="2400" b="1" kern="1200">
                          <a:solidFill>
                            <a:schemeClr val="dk1"/>
                          </a:solidFill>
                          <a:latin typeface="微软雅黑" panose="020B0503020204020204" charset="-122"/>
                          <a:ea typeface="微软雅黑" panose="020B0503020204020204" charset="-122"/>
                          <a:cs typeface="微软雅黑" panose="020B0503020204020204" charset="-122"/>
                          <a:sym typeface="+mn-ea"/>
                        </a:rPr>
                        <a:t>3</a:t>
                      </a:r>
                      <a:r>
                        <a:rPr lang="zh-CN" altLang="en-US" sz="2400" b="1" kern="1200">
                          <a:solidFill>
                            <a:schemeClr val="dk1"/>
                          </a:solidFill>
                          <a:latin typeface="微软雅黑" panose="020B0503020204020204" charset="-122"/>
                          <a:ea typeface="微软雅黑" panose="020B0503020204020204" charset="-122"/>
                          <a:cs typeface="微软雅黑" panose="020B0503020204020204" charset="-122"/>
                          <a:sym typeface="+mn-ea"/>
                        </a:rPr>
                        <a:t>、这一时期</a:t>
                      </a:r>
                      <a:r>
                        <a:rPr lang="en-US" altLang="zh-CN" sz="2400" b="1" kern="1200">
                          <a:solidFill>
                            <a:schemeClr val="dk1"/>
                          </a:solidFill>
                          <a:latin typeface="微软雅黑" panose="020B0503020204020204" charset="-122"/>
                          <a:ea typeface="微软雅黑" panose="020B0503020204020204" charset="-122"/>
                          <a:cs typeface="微软雅黑" panose="020B0503020204020204" charset="-122"/>
                          <a:sym typeface="+mn-ea"/>
                        </a:rPr>
                        <a:t>,</a:t>
                      </a:r>
                      <a:r>
                        <a:rPr lang="zh-CN" altLang="en-US" sz="2400" b="1" kern="1200">
                          <a:solidFill>
                            <a:schemeClr val="dk1"/>
                          </a:solidFill>
                          <a:latin typeface="微软雅黑" panose="020B0503020204020204" charset="-122"/>
                          <a:ea typeface="微软雅黑" panose="020B0503020204020204" charset="-122"/>
                          <a:cs typeface="微软雅黑" panose="020B0503020204020204" charset="-122"/>
                          <a:sym typeface="+mn-ea"/>
                        </a:rPr>
                        <a:t>国民党</a:t>
                      </a:r>
                      <a:r>
                        <a:rPr lang="zh-CN" altLang="en-US" sz="2400" b="1" kern="1200">
                          <a:solidFill>
                            <a:srgbClr val="FF0000"/>
                          </a:solidFill>
                          <a:latin typeface="微软雅黑" panose="020B0503020204020204" charset="-122"/>
                          <a:ea typeface="微软雅黑" panose="020B0503020204020204" charset="-122"/>
                          <a:cs typeface="微软雅黑" panose="020B0503020204020204" charset="-122"/>
                          <a:sym typeface="+mn-ea"/>
                        </a:rPr>
                        <a:t>正面战场</a:t>
                      </a:r>
                      <a:r>
                        <a:rPr lang="zh-CN" altLang="en-US" sz="2400" b="1" kern="1200">
                          <a:solidFill>
                            <a:schemeClr val="dk1"/>
                          </a:solidFill>
                          <a:latin typeface="微软雅黑" panose="020B0503020204020204" charset="-122"/>
                          <a:ea typeface="微软雅黑" panose="020B0503020204020204" charset="-122"/>
                          <a:cs typeface="微软雅黑" panose="020B0503020204020204" charset="-122"/>
                          <a:sym typeface="+mn-ea"/>
                        </a:rPr>
                        <a:t>与中国共产党</a:t>
                      </a:r>
                      <a:r>
                        <a:rPr lang="zh-CN" altLang="en-US" sz="2400" b="1" kern="1200">
                          <a:solidFill>
                            <a:srgbClr val="FF0000"/>
                          </a:solidFill>
                          <a:latin typeface="微软雅黑" panose="020B0503020204020204" charset="-122"/>
                          <a:ea typeface="微软雅黑" panose="020B0503020204020204" charset="-122"/>
                          <a:cs typeface="微软雅黑" panose="020B0503020204020204" charset="-122"/>
                          <a:sym typeface="+mn-ea"/>
                        </a:rPr>
                        <a:t>敌后战场相互配合</a:t>
                      </a:r>
                      <a:r>
                        <a:rPr lang="en-US" altLang="zh-CN" sz="2400" b="1" kern="1200">
                          <a:solidFill>
                            <a:schemeClr val="dk1"/>
                          </a:solidFill>
                          <a:latin typeface="微软雅黑" panose="020B0503020204020204" charset="-122"/>
                          <a:ea typeface="微软雅黑" panose="020B0503020204020204" charset="-122"/>
                          <a:cs typeface="微软雅黑" panose="020B0503020204020204" charset="-122"/>
                          <a:sym typeface="+mn-ea"/>
                        </a:rPr>
                        <a:t>,</a:t>
                      </a:r>
                      <a:r>
                        <a:rPr lang="zh-CN" altLang="en-US" sz="2400" b="1" kern="1200">
                          <a:solidFill>
                            <a:schemeClr val="dk1"/>
                          </a:solidFill>
                          <a:latin typeface="微软雅黑" panose="020B0503020204020204" charset="-122"/>
                          <a:ea typeface="微软雅黑" panose="020B0503020204020204" charset="-122"/>
                          <a:cs typeface="微软雅黑" panose="020B0503020204020204" charset="-122"/>
                          <a:sym typeface="+mn-ea"/>
                        </a:rPr>
                        <a:t>沉重打击了日本侵略者，并最终取得胜利；</a:t>
                      </a:r>
                      <a:endParaRPr lang="zh-CN" altLang="en-US" sz="2400" b="1" kern="1200">
                        <a:solidFill>
                          <a:schemeClr val="dk1"/>
                        </a:solidFill>
                        <a:latin typeface="微软雅黑" panose="020B0503020204020204" charset="-122"/>
                        <a:ea typeface="微软雅黑" panose="020B0503020204020204" charset="-122"/>
                        <a:cs typeface="微软雅黑" panose="020B0503020204020204" charset="-122"/>
                        <a:sym typeface="+mn-ea"/>
                      </a:endParaRPr>
                    </a:p>
                    <a:p>
                      <a:pPr indent="0">
                        <a:lnSpc>
                          <a:spcPct val="100000"/>
                        </a:lnSpc>
                      </a:pPr>
                      <a:r>
                        <a:rPr lang="en-US" altLang="zh-CN" sz="2400" b="1" kern="1200">
                          <a:solidFill>
                            <a:schemeClr val="dk1"/>
                          </a:solidFill>
                          <a:latin typeface="微软雅黑" panose="020B0503020204020204" charset="-122"/>
                          <a:ea typeface="微软雅黑" panose="020B0503020204020204" charset="-122"/>
                          <a:cs typeface="微软雅黑" panose="020B0503020204020204" charset="-122"/>
                          <a:sym typeface="+mn-ea"/>
                        </a:rPr>
                        <a:t>4</a:t>
                      </a:r>
                      <a:r>
                        <a:rPr lang="zh-CN" altLang="en-US" sz="2400" b="1" kern="1200">
                          <a:solidFill>
                            <a:schemeClr val="dk1"/>
                          </a:solidFill>
                          <a:latin typeface="微软雅黑" panose="020B0503020204020204" charset="-122"/>
                          <a:ea typeface="微软雅黑" panose="020B0503020204020204" charset="-122"/>
                          <a:cs typeface="微软雅黑" panose="020B0503020204020204" charset="-122"/>
                          <a:sym typeface="+mn-ea"/>
                        </a:rPr>
                        <a:t>、中国战场是世界反法西斯战争的</a:t>
                      </a:r>
                      <a:r>
                        <a:rPr lang="zh-CN" altLang="en-US" sz="2400" b="1" kern="1200">
                          <a:solidFill>
                            <a:srgbClr val="FF0000"/>
                          </a:solidFill>
                          <a:latin typeface="微软雅黑" panose="020B0503020204020204" charset="-122"/>
                          <a:ea typeface="微软雅黑" panose="020B0503020204020204" charset="-122"/>
                          <a:cs typeface="微软雅黑" panose="020B0503020204020204" charset="-122"/>
                          <a:sym typeface="+mn-ea"/>
                        </a:rPr>
                        <a:t>东方主战场</a:t>
                      </a:r>
                      <a:r>
                        <a:rPr lang="en-US" altLang="zh-CN" sz="2400" b="1" kern="1200">
                          <a:solidFill>
                            <a:schemeClr val="dk1"/>
                          </a:solidFill>
                          <a:latin typeface="微软雅黑" panose="020B0503020204020204" charset="-122"/>
                          <a:ea typeface="微软雅黑" panose="020B0503020204020204" charset="-122"/>
                          <a:cs typeface="微软雅黑" panose="020B0503020204020204" charset="-122"/>
                          <a:sym typeface="+mn-ea"/>
                        </a:rPr>
                        <a:t>,</a:t>
                      </a:r>
                      <a:r>
                        <a:rPr lang="zh-CN" altLang="en-US" sz="2400" b="1" kern="1200">
                          <a:solidFill>
                            <a:schemeClr val="dk1"/>
                          </a:solidFill>
                          <a:latin typeface="微软雅黑" panose="020B0503020204020204" charset="-122"/>
                          <a:ea typeface="微软雅黑" panose="020B0503020204020204" charset="-122"/>
                          <a:cs typeface="微软雅黑" panose="020B0503020204020204" charset="-122"/>
                          <a:sym typeface="+mn-ea"/>
                        </a:rPr>
                        <a:t>为世界反法西斯战争的胜利作出了重要贡献。</a:t>
                      </a:r>
                      <a:endParaRPr lang="zh-CN" altLang="en-US" sz="2400" b="1" kern="1200">
                        <a:solidFill>
                          <a:schemeClr val="dk1"/>
                        </a:solidFill>
                        <a:latin typeface="微软雅黑" panose="020B0503020204020204" charset="-122"/>
                        <a:ea typeface="微软雅黑" panose="020B0503020204020204" charset="-122"/>
                        <a:cs typeface="微软雅黑" panose="020B0503020204020204" charset="-122"/>
                        <a:sym typeface="+mn-ea"/>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1034550">
                <a:tc vMerge="1">
                  <a:tcPr anchor="ctr">
                    <a:lnL w="9525">
                      <a:solidFill>
                        <a:srgbClr val="B28E4E"/>
                      </a:solidFill>
                      <a:prstDash val="dash"/>
                    </a:lnL>
                    <a:lnR w="9525">
                      <a:solidFill>
                        <a:srgbClr val="B28E4E"/>
                      </a:solidFill>
                      <a:prstDash val="dash"/>
                    </a:lnR>
                    <a:lnT w="9525">
                      <a:solidFill>
                        <a:srgbClr val="B28E4E"/>
                      </a:solidFill>
                      <a:prstDash val="dash"/>
                    </a:lnT>
                    <a:lnB w="9525">
                      <a:solidFill>
                        <a:srgbClr val="B28E4E"/>
                      </a:solidFill>
                      <a:prstDash val="dash"/>
                    </a:lnB>
                    <a:solidFill>
                      <a:srgbClr val="FFFFFF"/>
                    </a:solidFill>
                  </a:tcPr>
                </a:tc>
                <a:tc>
                  <a:txBody>
                    <a:bodyPr wrap="square"/>
                    <a:lstStyle/>
                    <a:p>
                      <a:pPr fontAlgn="auto">
                        <a:lnSpc>
                          <a:spcPct val="100000"/>
                        </a:lnSpc>
                        <a:buNone/>
                      </a:pPr>
                      <a:r>
                        <a:rPr lang="zh-CN" altLang="en-US" sz="2400" b="1">
                          <a:solidFill>
                            <a:srgbClr val="C00000"/>
                          </a:solidFill>
                          <a:latin typeface="微软雅黑" panose="020B0503020204020204" charset="-122"/>
                          <a:ea typeface="微软雅黑" panose="020B0503020204020204" charset="-122"/>
                        </a:rPr>
                        <a:t>经济</a:t>
                      </a:r>
                      <a:endParaRPr lang="zh-CN" altLang="en-US" sz="2400" b="1">
                        <a:solidFill>
                          <a:srgbClr val="C00000"/>
                        </a:solidFill>
                        <a:latin typeface="微软雅黑" panose="020B0503020204020204" charset="-122"/>
                        <a:ea typeface="微软雅黑" panose="020B0503020204020204"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indent="0">
                        <a:lnSpc>
                          <a:spcPct val="100000"/>
                        </a:lnSpc>
                      </a:pPr>
                      <a:r>
                        <a:rPr lang="en-US" altLang="zh-CN" sz="2400" b="1" kern="1200">
                          <a:solidFill>
                            <a:schemeClr val="dk1"/>
                          </a:solidFill>
                          <a:latin typeface="微软雅黑" panose="020B0503020204020204" charset="-122"/>
                          <a:ea typeface="微软雅黑" panose="020B0503020204020204" charset="-122"/>
                          <a:cs typeface="微软雅黑" panose="020B0503020204020204" charset="-122"/>
                          <a:sym typeface="+mn-ea"/>
                        </a:rPr>
                        <a:t>1</a:t>
                      </a:r>
                      <a:r>
                        <a:rPr lang="zh-CN" altLang="en-US" sz="2400" b="1" kern="1200">
                          <a:solidFill>
                            <a:schemeClr val="dk1"/>
                          </a:solidFill>
                          <a:latin typeface="微软雅黑" panose="020B0503020204020204" charset="-122"/>
                          <a:ea typeface="微软雅黑" panose="020B0503020204020204" charset="-122"/>
                          <a:cs typeface="微软雅黑" panose="020B0503020204020204" charset="-122"/>
                          <a:sym typeface="+mn-ea"/>
                        </a:rPr>
                        <a:t>、日本的野蛮掠夺和官僚资本的压榨，造成</a:t>
                      </a:r>
                      <a:r>
                        <a:rPr lang="zh-CN" altLang="en-US" sz="2400" b="1" kern="1200">
                          <a:solidFill>
                            <a:srgbClr val="FF0000"/>
                          </a:solidFill>
                          <a:latin typeface="微软雅黑" panose="020B0503020204020204" charset="-122"/>
                          <a:ea typeface="微软雅黑" panose="020B0503020204020204" charset="-122"/>
                          <a:cs typeface="微软雅黑" panose="020B0503020204020204" charset="-122"/>
                          <a:sym typeface="+mn-ea"/>
                        </a:rPr>
                        <a:t>民族资本主义经济日益萎缩</a:t>
                      </a:r>
                      <a:r>
                        <a:rPr lang="zh-CN" altLang="en-US" sz="2400" b="1" kern="1200">
                          <a:solidFill>
                            <a:schemeClr val="dk1"/>
                          </a:solidFill>
                          <a:latin typeface="微软雅黑" panose="020B0503020204020204" charset="-122"/>
                          <a:ea typeface="微软雅黑" panose="020B0503020204020204" charset="-122"/>
                          <a:cs typeface="微软雅黑" panose="020B0503020204020204" charset="-122"/>
                          <a:sym typeface="+mn-ea"/>
                        </a:rPr>
                        <a:t>；</a:t>
                      </a:r>
                      <a:endParaRPr lang="zh-CN" altLang="en-US" sz="2400" b="1" kern="1200">
                        <a:solidFill>
                          <a:schemeClr val="dk1"/>
                        </a:solidFill>
                        <a:latin typeface="微软雅黑" panose="020B0503020204020204" charset="-122"/>
                        <a:ea typeface="微软雅黑" panose="020B0503020204020204" charset="-122"/>
                        <a:cs typeface="微软雅黑" panose="020B0503020204020204" charset="-122"/>
                        <a:sym typeface="+mn-ea"/>
                      </a:endParaRPr>
                    </a:p>
                    <a:p>
                      <a:pPr indent="0">
                        <a:lnSpc>
                          <a:spcPct val="100000"/>
                        </a:lnSpc>
                      </a:pPr>
                      <a:r>
                        <a:rPr lang="en-US" altLang="zh-CN" sz="2400" b="1" kern="1200">
                          <a:solidFill>
                            <a:schemeClr val="dk1"/>
                          </a:solidFill>
                          <a:latin typeface="微软雅黑" panose="020B0503020204020204" charset="-122"/>
                          <a:ea typeface="微软雅黑" panose="020B0503020204020204" charset="-122"/>
                          <a:cs typeface="微软雅黑" panose="020B0503020204020204" charset="-122"/>
                          <a:sym typeface="+mn-ea"/>
                        </a:rPr>
                        <a:t>2</a:t>
                      </a:r>
                      <a:r>
                        <a:rPr lang="zh-CN" altLang="en-US" sz="2400" b="1" kern="1200">
                          <a:solidFill>
                            <a:schemeClr val="dk1"/>
                          </a:solidFill>
                          <a:latin typeface="微软雅黑" panose="020B0503020204020204" charset="-122"/>
                          <a:ea typeface="微软雅黑" panose="020B0503020204020204" charset="-122"/>
                          <a:cs typeface="微软雅黑" panose="020B0503020204020204" charset="-122"/>
                          <a:sym typeface="+mn-ea"/>
                        </a:rPr>
                        <a:t>、中共实行“</a:t>
                      </a:r>
                      <a:r>
                        <a:rPr lang="zh-CN" altLang="en-US" sz="2400" b="1" kern="1200">
                          <a:solidFill>
                            <a:srgbClr val="FF0000"/>
                          </a:solidFill>
                          <a:latin typeface="微软雅黑" panose="020B0503020204020204" charset="-122"/>
                          <a:ea typeface="微软雅黑" panose="020B0503020204020204" charset="-122"/>
                          <a:cs typeface="微软雅黑" panose="020B0503020204020204" charset="-122"/>
                          <a:sym typeface="+mn-ea"/>
                        </a:rPr>
                        <a:t>双减双交</a:t>
                      </a:r>
                      <a:r>
                        <a:rPr lang="zh-CN" altLang="en-US" sz="2400" b="1" kern="1200">
                          <a:solidFill>
                            <a:schemeClr val="dk1"/>
                          </a:solidFill>
                          <a:latin typeface="微软雅黑" panose="020B0503020204020204" charset="-122"/>
                          <a:ea typeface="微软雅黑" panose="020B0503020204020204" charset="-122"/>
                          <a:cs typeface="微软雅黑" panose="020B0503020204020204" charset="-122"/>
                          <a:sym typeface="+mn-ea"/>
                        </a:rPr>
                        <a:t>”政策既发展了抗日根据地的经济，又巩固了抗日民族统一战线；</a:t>
                      </a:r>
                      <a:endParaRPr lang="zh-CN" altLang="en-US" sz="2400" b="1" kern="1200">
                        <a:solidFill>
                          <a:schemeClr val="dk1"/>
                        </a:solidFill>
                        <a:latin typeface="微软雅黑" panose="020B0503020204020204" charset="-122"/>
                        <a:ea typeface="微软雅黑" panose="020B0503020204020204" charset="-122"/>
                        <a:cs typeface="微软雅黑" panose="020B0503020204020204" charset="-122"/>
                        <a:sym typeface="+mn-ea"/>
                      </a:endParaRPr>
                    </a:p>
                    <a:p>
                      <a:pPr indent="0">
                        <a:lnSpc>
                          <a:spcPct val="100000"/>
                        </a:lnSpc>
                      </a:pPr>
                      <a:r>
                        <a:rPr lang="en-US" altLang="zh-CN" sz="2400" b="1" kern="1200">
                          <a:solidFill>
                            <a:schemeClr val="dk1"/>
                          </a:solidFill>
                          <a:latin typeface="微软雅黑" panose="020B0503020204020204" charset="-122"/>
                          <a:ea typeface="微软雅黑" panose="020B0503020204020204" charset="-122"/>
                          <a:cs typeface="微软雅黑" panose="020B0503020204020204" charset="-122"/>
                          <a:sym typeface="+mn-ea"/>
                        </a:rPr>
                        <a:t>3</a:t>
                      </a:r>
                      <a:r>
                        <a:rPr lang="zh-CN" altLang="en-US" sz="2400" b="1" kern="1200">
                          <a:solidFill>
                            <a:schemeClr val="dk1"/>
                          </a:solidFill>
                          <a:latin typeface="微软雅黑" panose="020B0503020204020204" charset="-122"/>
                          <a:ea typeface="微软雅黑" panose="020B0503020204020204" charset="-122"/>
                          <a:cs typeface="微软雅黑" panose="020B0503020204020204" charset="-122"/>
                          <a:sym typeface="+mn-ea"/>
                        </a:rPr>
                        <a:t>、</a:t>
                      </a:r>
                      <a:r>
                        <a:rPr lang="zh-CN" altLang="en-US" sz="2400" b="1" kern="1200">
                          <a:solidFill>
                            <a:srgbClr val="FF0000"/>
                          </a:solidFill>
                          <a:latin typeface="微软雅黑" panose="020B0503020204020204" charset="-122"/>
                          <a:ea typeface="微软雅黑" panose="020B0503020204020204" charset="-122"/>
                          <a:cs typeface="微软雅黑" panose="020B0503020204020204" charset="-122"/>
                          <a:sym typeface="+mn-ea"/>
                        </a:rPr>
                        <a:t>工业内迁</a:t>
                      </a:r>
                      <a:r>
                        <a:rPr lang="zh-CN" altLang="en-US" sz="2400" b="1" kern="1200">
                          <a:solidFill>
                            <a:schemeClr val="dk1"/>
                          </a:solidFill>
                          <a:latin typeface="微软雅黑" panose="020B0503020204020204" charset="-122"/>
                          <a:ea typeface="微软雅黑" panose="020B0503020204020204" charset="-122"/>
                          <a:cs typeface="微软雅黑" panose="020B0503020204020204" charset="-122"/>
                          <a:sym typeface="+mn-ea"/>
                        </a:rPr>
                        <a:t>促进西南部地区工业发展，为抗战胜利奠定物质基础。</a:t>
                      </a:r>
                      <a:endParaRPr lang="zh-CN" altLang="en-US" sz="2400" b="1" kern="1200">
                        <a:solidFill>
                          <a:schemeClr val="dk1"/>
                        </a:solidFill>
                        <a:latin typeface="微软雅黑" panose="020B0503020204020204" charset="-122"/>
                        <a:ea typeface="微软雅黑" panose="020B0503020204020204" charset="-122"/>
                        <a:cs typeface="微软雅黑" panose="020B0503020204020204" charset="-122"/>
                        <a:sym typeface="+mn-ea"/>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36053">
                <a:tc vMerge="1">
                  <a:tcPr anchor="ctr">
                    <a:lnL w="9525">
                      <a:solidFill>
                        <a:srgbClr val="B28E4E"/>
                      </a:solidFill>
                      <a:prstDash val="dash"/>
                    </a:lnL>
                    <a:lnR w="9525">
                      <a:solidFill>
                        <a:srgbClr val="B28E4E"/>
                      </a:solidFill>
                      <a:prstDash val="dash"/>
                    </a:lnR>
                    <a:lnT w="9525">
                      <a:solidFill>
                        <a:srgbClr val="B28E4E"/>
                      </a:solidFill>
                      <a:prstDash val="dash"/>
                    </a:lnT>
                    <a:lnB w="9525">
                      <a:solidFill>
                        <a:srgbClr val="B28E4E"/>
                      </a:solidFill>
                      <a:prstDash val="dash"/>
                    </a:lnB>
                    <a:solidFill>
                      <a:srgbClr val="FFFFFF"/>
                    </a:solidFill>
                  </a:tcPr>
                </a:tc>
                <a:tc>
                  <a:txBody>
                    <a:bodyPr wrap="square"/>
                    <a:lstStyle/>
                    <a:p>
                      <a:pPr fontAlgn="auto">
                        <a:lnSpc>
                          <a:spcPct val="100000"/>
                        </a:lnSpc>
                        <a:buNone/>
                      </a:pPr>
                      <a:r>
                        <a:rPr lang="zh-CN" altLang="en-US" sz="2400" b="1">
                          <a:solidFill>
                            <a:srgbClr val="C00000"/>
                          </a:solidFill>
                          <a:latin typeface="微软雅黑" panose="020B0503020204020204" charset="-122"/>
                          <a:ea typeface="微软雅黑" panose="020B0503020204020204" charset="-122"/>
                        </a:rPr>
                        <a:t>文化</a:t>
                      </a:r>
                      <a:endParaRPr lang="zh-CN" altLang="en-US" sz="2400" b="1">
                        <a:solidFill>
                          <a:srgbClr val="C00000"/>
                        </a:solidFill>
                        <a:latin typeface="微软雅黑" panose="020B0503020204020204" charset="-122"/>
                        <a:ea typeface="微软雅黑" panose="020B0503020204020204"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indent="0" fontAlgn="auto">
                        <a:lnSpc>
                          <a:spcPts val="3280"/>
                        </a:lnSpc>
                      </a:pPr>
                      <a:r>
                        <a:rPr lang="en-US" altLang="zh-CN" sz="2400" b="1" kern="1200">
                          <a:solidFill>
                            <a:schemeClr val="dk1"/>
                          </a:solidFill>
                          <a:latin typeface="微软雅黑" panose="020B0503020204020204" charset="-122"/>
                          <a:ea typeface="微软雅黑" panose="020B0503020204020204" charset="-122"/>
                          <a:cs typeface="华文中宋" panose="02010600040101010101" pitchFamily="2" charset="-122"/>
                          <a:sym typeface="+mn-ea"/>
                        </a:rPr>
                        <a:t>1</a:t>
                      </a:r>
                      <a:r>
                        <a:rPr lang="zh-CN" altLang="en-US" sz="2400" b="1" kern="1200">
                          <a:solidFill>
                            <a:schemeClr val="dk1"/>
                          </a:solidFill>
                          <a:latin typeface="微软雅黑" panose="020B0503020204020204" charset="-122"/>
                          <a:ea typeface="微软雅黑" panose="020B0503020204020204" charset="-122"/>
                          <a:cs typeface="华文中宋" panose="02010600040101010101" pitchFamily="2" charset="-122"/>
                          <a:sym typeface="+mn-ea"/>
                        </a:rPr>
                        <a:t>、</a:t>
                      </a:r>
                      <a:r>
                        <a:rPr lang="zh-CN" altLang="en-US" sz="2400" b="1" kern="1200">
                          <a:solidFill>
                            <a:srgbClr val="FF0000"/>
                          </a:solidFill>
                          <a:latin typeface="微软雅黑" panose="020B0503020204020204" charset="-122"/>
                          <a:ea typeface="微软雅黑" panose="020B0503020204020204" charset="-122"/>
                          <a:cs typeface="华文中宋" panose="02010600040101010101" pitchFamily="2" charset="-122"/>
                          <a:sym typeface="+mn-ea"/>
                        </a:rPr>
                        <a:t>民族意识</a:t>
                      </a:r>
                      <a:r>
                        <a:rPr lang="zh-CN" altLang="en-US" sz="2400" b="1" kern="1200">
                          <a:solidFill>
                            <a:schemeClr val="dk1"/>
                          </a:solidFill>
                          <a:latin typeface="微软雅黑" panose="020B0503020204020204" charset="-122"/>
                          <a:ea typeface="微软雅黑" panose="020B0503020204020204" charset="-122"/>
                          <a:cs typeface="华文中宋" panose="02010600040101010101" pitchFamily="2" charset="-122"/>
                          <a:sym typeface="+mn-ea"/>
                        </a:rPr>
                        <a:t>高涨；</a:t>
                      </a:r>
                      <a:endParaRPr lang="zh-CN" altLang="en-US" sz="2400" b="1" kern="1200">
                        <a:solidFill>
                          <a:schemeClr val="dk1"/>
                        </a:solidFill>
                        <a:latin typeface="微软雅黑" panose="020B0503020204020204" charset="-122"/>
                        <a:ea typeface="微软雅黑" panose="020B0503020204020204" charset="-122"/>
                        <a:cs typeface="华文中宋" panose="02010600040101010101" pitchFamily="2" charset="-122"/>
                        <a:sym typeface="+mn-ea"/>
                      </a:endParaRPr>
                    </a:p>
                    <a:p>
                      <a:pPr indent="0" fontAlgn="auto">
                        <a:lnSpc>
                          <a:spcPts val="3280"/>
                        </a:lnSpc>
                      </a:pPr>
                      <a:r>
                        <a:rPr lang="en-US" altLang="zh-CN" sz="2400" b="1" kern="1200">
                          <a:solidFill>
                            <a:schemeClr val="dk1"/>
                          </a:solidFill>
                          <a:latin typeface="微软雅黑" panose="020B0503020204020204" charset="-122"/>
                          <a:ea typeface="微软雅黑" panose="020B0503020204020204" charset="-122"/>
                          <a:cs typeface="华文中宋" panose="02010600040101010101" pitchFamily="2" charset="-122"/>
                          <a:sym typeface="+mn-ea"/>
                        </a:rPr>
                        <a:t>2</a:t>
                      </a:r>
                      <a:r>
                        <a:rPr lang="zh-CN" altLang="en-US" sz="2400" b="1" kern="1200">
                          <a:solidFill>
                            <a:schemeClr val="dk1"/>
                          </a:solidFill>
                          <a:latin typeface="微软雅黑" panose="020B0503020204020204" charset="-122"/>
                          <a:ea typeface="微软雅黑" panose="020B0503020204020204" charset="-122"/>
                          <a:cs typeface="华文中宋" panose="02010600040101010101" pitchFamily="2" charset="-122"/>
                          <a:sym typeface="+mn-ea"/>
                        </a:rPr>
                        <a:t>、</a:t>
                      </a:r>
                      <a:r>
                        <a:rPr lang="zh-CN" altLang="en-US" sz="2400" b="1" kern="1200">
                          <a:solidFill>
                            <a:srgbClr val="FF0000"/>
                          </a:solidFill>
                          <a:latin typeface="微软雅黑" panose="020B0503020204020204" charset="-122"/>
                          <a:ea typeface="微软雅黑" panose="020B0503020204020204" charset="-122"/>
                          <a:cs typeface="华文中宋" panose="02010600040101010101" pitchFamily="2" charset="-122"/>
                          <a:sym typeface="+mn-ea"/>
                        </a:rPr>
                        <a:t>中共七大确立毛泽东思想为党的指导思想</a:t>
                      </a:r>
                      <a:r>
                        <a:rPr lang="zh-CN" altLang="en-US" sz="2400" b="1" kern="1200">
                          <a:solidFill>
                            <a:schemeClr val="dk1"/>
                          </a:solidFill>
                          <a:latin typeface="微软雅黑" panose="020B0503020204020204" charset="-122"/>
                          <a:ea typeface="微软雅黑" panose="020B0503020204020204" charset="-122"/>
                          <a:cs typeface="华文中宋" panose="02010600040101010101" pitchFamily="2" charset="-122"/>
                          <a:sym typeface="+mn-ea"/>
                        </a:rPr>
                        <a:t>；</a:t>
                      </a:r>
                      <a:endParaRPr lang="zh-CN" altLang="en-US" sz="2400" b="1" kern="1200">
                        <a:solidFill>
                          <a:schemeClr val="dk1"/>
                        </a:solidFill>
                        <a:latin typeface="微软雅黑" panose="020B0503020204020204" charset="-122"/>
                        <a:ea typeface="微软雅黑" panose="020B0503020204020204" charset="-122"/>
                        <a:cs typeface="华文中宋" panose="02010600040101010101" pitchFamily="2" charset="-122"/>
                        <a:sym typeface="+mn-ea"/>
                      </a:endParaRPr>
                    </a:p>
                    <a:p>
                      <a:pPr indent="0" fontAlgn="auto">
                        <a:lnSpc>
                          <a:spcPts val="3280"/>
                        </a:lnSpc>
                      </a:pPr>
                      <a:r>
                        <a:rPr lang="en-US" altLang="zh-CN" sz="2400" b="1" kern="1200">
                          <a:solidFill>
                            <a:schemeClr val="dk1"/>
                          </a:solidFill>
                          <a:latin typeface="微软雅黑" panose="020B0503020204020204" charset="-122"/>
                          <a:ea typeface="微软雅黑" panose="020B0503020204020204" charset="-122"/>
                          <a:cs typeface="华文中宋" panose="02010600040101010101" pitchFamily="2" charset="-122"/>
                          <a:sym typeface="+mn-ea"/>
                        </a:rPr>
                        <a:t>3</a:t>
                      </a:r>
                      <a:r>
                        <a:rPr lang="zh-CN" altLang="en-US" sz="2400" b="1" kern="1200">
                          <a:solidFill>
                            <a:schemeClr val="dk1"/>
                          </a:solidFill>
                          <a:latin typeface="微软雅黑" panose="020B0503020204020204" charset="-122"/>
                          <a:ea typeface="微软雅黑" panose="020B0503020204020204" charset="-122"/>
                          <a:cs typeface="华文中宋" panose="02010600040101010101" pitchFamily="2" charset="-122"/>
                          <a:sym typeface="+mn-ea"/>
                        </a:rPr>
                        <a:t>、</a:t>
                      </a:r>
                      <a:r>
                        <a:rPr lang="zh-CN" altLang="en-US" sz="2400" b="1" kern="1200">
                          <a:solidFill>
                            <a:srgbClr val="FF0000"/>
                          </a:solidFill>
                          <a:latin typeface="微软雅黑" panose="020B0503020204020204" charset="-122"/>
                          <a:ea typeface="微软雅黑" panose="020B0503020204020204" charset="-122"/>
                          <a:cs typeface="华文中宋" panose="02010600040101010101" pitchFamily="2" charset="-122"/>
                          <a:sym typeface="+mn-ea"/>
                        </a:rPr>
                        <a:t>高校内迁</a:t>
                      </a:r>
                      <a:r>
                        <a:rPr lang="zh-CN" altLang="en-US" sz="2400" b="1" kern="1200">
                          <a:solidFill>
                            <a:schemeClr val="dk1"/>
                          </a:solidFill>
                          <a:latin typeface="微软雅黑" panose="020B0503020204020204" charset="-122"/>
                          <a:ea typeface="微软雅黑" panose="020B0503020204020204" charset="-122"/>
                          <a:cs typeface="华文中宋" panose="02010600040101010101" pitchFamily="2" charset="-122"/>
                          <a:sym typeface="+mn-ea"/>
                        </a:rPr>
                        <a:t>，保存了重要科研力量。</a:t>
                      </a:r>
                      <a:endParaRPr lang="zh-CN" altLang="en-US" sz="2400" b="1" kern="1200">
                        <a:solidFill>
                          <a:schemeClr val="dk1"/>
                        </a:solidFill>
                        <a:latin typeface="微软雅黑" panose="020B0503020204020204" charset="-122"/>
                        <a:ea typeface="微软雅黑" panose="020B0503020204020204" charset="-122"/>
                        <a:cs typeface="华文中宋" panose="02010600040101010101" pitchFamily="2" charset="-122"/>
                        <a:sym typeface="+mn-ea"/>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119062" y="29007"/>
          <a:ext cx="11953875" cy="6736080"/>
        </p:xfrm>
        <a:graphic>
          <a:graphicData uri="http://schemas.openxmlformats.org/drawingml/2006/table">
            <a:tbl>
              <a:tblPr firstRow="1" bandRow="1">
                <a:tableStyleId>{5C22544A-7EE6-4342-B048-85BDC9FD1C3A}</a:tableStyleId>
              </a:tblPr>
              <a:tblGrid>
                <a:gridCol w="1358756"/>
                <a:gridCol w="10595119"/>
              </a:tblGrid>
              <a:tr h="1021314">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600" b="1" kern="1200">
                          <a:solidFill>
                            <a:srgbClr val="C00000"/>
                          </a:solidFill>
                          <a:latin typeface="微软雅黑" panose="020B0503020204020204" charset="-122"/>
                          <a:ea typeface="微软雅黑" panose="020B0503020204020204" charset="-122"/>
                          <a:cs typeface="+mn-cs"/>
                        </a:rPr>
                        <a:t>伪满洲国</a:t>
                      </a:r>
                      <a:r>
                        <a:rPr lang="zh-CN" altLang="en-US" sz="1600" b="1" kern="1200">
                          <a:solidFill>
                            <a:schemeClr val="tx1"/>
                          </a:solidFill>
                          <a:latin typeface="微软雅黑" panose="020B0503020204020204" charset="-122"/>
                          <a:ea typeface="微软雅黑" panose="020B0503020204020204" charset="-122"/>
                          <a:cs typeface="+mn-cs"/>
                        </a:rPr>
                        <a:t> </a:t>
                      </a:r>
                      <a:endParaRPr lang="zh-CN" altLang="en-US" sz="1600" b="1" kern="1200">
                        <a:solidFill>
                          <a:schemeClr val="tx1"/>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endParaRPr lang="zh-CN" altLang="en-US" sz="16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r>
                        <a:rPr lang="zh-CN" altLang="en-US" sz="1600" b="1" kern="1200">
                          <a:solidFill>
                            <a:srgbClr val="FF0000"/>
                          </a:solidFill>
                          <a:latin typeface="微软雅黑" panose="020B0503020204020204" charset="-122"/>
                          <a:ea typeface="微软雅黑" panose="020B0503020204020204" charset="-122"/>
                          <a:cs typeface="+mn-cs"/>
                        </a:rPr>
                        <a:t>日本帝国主义侵占中国东北后扶植的傀儡政权</a:t>
                      </a:r>
                      <a:r>
                        <a:rPr lang="zh-CN" altLang="en-US" sz="1600" b="1" kern="1200">
                          <a:solidFill>
                            <a:schemeClr val="tx1"/>
                          </a:solidFill>
                          <a:latin typeface="微软雅黑" panose="020B0503020204020204" charset="-122"/>
                          <a:ea typeface="微软雅黑" panose="020B0503020204020204" charset="-122"/>
                          <a:cs typeface="+mn-cs"/>
                        </a:rPr>
                        <a:t>，是其“以华制华”政策的重要体现。</a:t>
                      </a:r>
                      <a:r>
                        <a:rPr lang="en-US" altLang="zh-CN" sz="1600" b="1" kern="1200">
                          <a:solidFill>
                            <a:srgbClr val="FF0000"/>
                          </a:solidFill>
                          <a:latin typeface="微软雅黑" panose="020B0503020204020204" charset="-122"/>
                          <a:ea typeface="微软雅黑" panose="020B0503020204020204" charset="-122"/>
                          <a:cs typeface="+mn-cs"/>
                        </a:rPr>
                        <a:t>1932 </a:t>
                      </a:r>
                      <a:r>
                        <a:rPr lang="zh-CN" altLang="en-US" sz="1600" b="1" kern="1200">
                          <a:solidFill>
                            <a:srgbClr val="FF0000"/>
                          </a:solidFill>
                          <a:latin typeface="微软雅黑" panose="020B0503020204020204" charset="-122"/>
                          <a:ea typeface="微软雅黑" panose="020B0503020204020204" charset="-122"/>
                          <a:cs typeface="+mn-cs"/>
                        </a:rPr>
                        <a:t>年</a:t>
                      </a:r>
                      <a:r>
                        <a:rPr lang="zh-CN" altLang="en-US" sz="1600" b="1" kern="1200">
                          <a:solidFill>
                            <a:schemeClr val="tx1"/>
                          </a:solidFill>
                          <a:latin typeface="微软雅黑" panose="020B0503020204020204" charset="-122"/>
                          <a:ea typeface="微软雅黑" panose="020B0503020204020204" charset="-122"/>
                          <a:cs typeface="+mn-cs"/>
                        </a:rPr>
                        <a:t> </a:t>
                      </a:r>
                      <a:r>
                        <a:rPr lang="en-US" altLang="zh-CN" sz="1600" b="1" kern="1200">
                          <a:solidFill>
                            <a:schemeClr val="tx1"/>
                          </a:solidFill>
                          <a:latin typeface="微软雅黑" panose="020B0503020204020204" charset="-122"/>
                          <a:ea typeface="微软雅黑" panose="020B0503020204020204" charset="-122"/>
                          <a:cs typeface="+mn-cs"/>
                        </a:rPr>
                        <a:t>3 </a:t>
                      </a:r>
                      <a:r>
                        <a:rPr lang="zh-CN" altLang="en-US" sz="1600" b="1" kern="1200">
                          <a:solidFill>
                            <a:schemeClr val="tx1"/>
                          </a:solidFill>
                          <a:latin typeface="微软雅黑" panose="020B0503020204020204" charset="-122"/>
                          <a:ea typeface="微软雅黑" panose="020B0503020204020204" charset="-122"/>
                          <a:cs typeface="+mn-cs"/>
                        </a:rPr>
                        <a:t>月，日本侵略者宣布伪满洲国成立。清朝末代帝溥仪出任伪满洲国“执政”。日本控制了伪满洲国的整个政权。</a:t>
                      </a:r>
                      <a:r>
                        <a:rPr lang="en-US" altLang="zh-CN" sz="1600" b="1" kern="1200">
                          <a:solidFill>
                            <a:schemeClr val="tx1"/>
                          </a:solidFill>
                          <a:latin typeface="微软雅黑" panose="020B0503020204020204" charset="-122"/>
                          <a:ea typeface="微软雅黑" panose="020B0503020204020204" charset="-122"/>
                          <a:cs typeface="+mn-cs"/>
                        </a:rPr>
                        <a:t>1934</a:t>
                      </a:r>
                      <a:r>
                        <a:rPr lang="zh-CN" altLang="en-US" sz="1600" b="1" kern="1200">
                          <a:solidFill>
                            <a:schemeClr val="tx1"/>
                          </a:solidFill>
                          <a:latin typeface="微软雅黑" panose="020B0503020204020204" charset="-122"/>
                          <a:ea typeface="微软雅黑" panose="020B0503020204020204" charset="-122"/>
                          <a:cs typeface="+mn-cs"/>
                        </a:rPr>
                        <a:t>年</a:t>
                      </a:r>
                      <a:r>
                        <a:rPr lang="en-US" altLang="zh-CN" sz="1600" b="1" kern="1200">
                          <a:solidFill>
                            <a:schemeClr val="tx1"/>
                          </a:solidFill>
                          <a:latin typeface="微软雅黑" panose="020B0503020204020204" charset="-122"/>
                          <a:ea typeface="微软雅黑" panose="020B0503020204020204" charset="-122"/>
                          <a:cs typeface="+mn-cs"/>
                        </a:rPr>
                        <a:t>3</a:t>
                      </a:r>
                      <a:r>
                        <a:rPr lang="zh-CN" altLang="en-US" sz="1600" b="1" kern="1200">
                          <a:solidFill>
                            <a:schemeClr val="tx1"/>
                          </a:solidFill>
                          <a:latin typeface="微软雅黑" panose="020B0503020204020204" charset="-122"/>
                          <a:ea typeface="微软雅黑" panose="020B0503020204020204" charset="-122"/>
                          <a:cs typeface="+mn-cs"/>
                        </a:rPr>
                        <a:t>月，伪满洲国宣布改为“满洲帝国”，溥仪改称帝。</a:t>
                      </a:r>
                      <a:r>
                        <a:rPr lang="en-US" altLang="zh-CN" sz="1600" b="1" kern="1200">
                          <a:solidFill>
                            <a:schemeClr val="tx1"/>
                          </a:solidFill>
                          <a:latin typeface="微软雅黑" panose="020B0503020204020204" charset="-122"/>
                          <a:ea typeface="微软雅黑" panose="020B0503020204020204" charset="-122"/>
                          <a:cs typeface="+mn-cs"/>
                        </a:rPr>
                        <a:t>9 </a:t>
                      </a:r>
                      <a:r>
                        <a:rPr lang="zh-CN" altLang="en-US" sz="1600" b="1" kern="1200">
                          <a:solidFill>
                            <a:schemeClr val="tx1"/>
                          </a:solidFill>
                          <a:latin typeface="微软雅黑" panose="020B0503020204020204" charset="-122"/>
                          <a:ea typeface="微软雅黑" panose="020B0503020204020204" charset="-122"/>
                          <a:cs typeface="+mn-cs"/>
                        </a:rPr>
                        <a:t>月，伪满洲国与日本签订议定书，承认日本在“满洲”的一切权益，公开表明把东北从中国领土中分割出去。在日本人统治的 </a:t>
                      </a:r>
                      <a:r>
                        <a:rPr lang="en-US" altLang="zh-CN" sz="1600" b="1" kern="1200">
                          <a:solidFill>
                            <a:schemeClr val="tx1"/>
                          </a:solidFill>
                          <a:latin typeface="微软雅黑" panose="020B0503020204020204" charset="-122"/>
                          <a:ea typeface="微软雅黑" panose="020B0503020204020204" charset="-122"/>
                          <a:cs typeface="+mn-cs"/>
                        </a:rPr>
                        <a:t>14 </a:t>
                      </a:r>
                      <a:r>
                        <a:rPr lang="zh-CN" altLang="en-US" sz="1600" b="1" kern="1200">
                          <a:solidFill>
                            <a:schemeClr val="tx1"/>
                          </a:solidFill>
                          <a:latin typeface="微软雅黑" panose="020B0503020204020204" charset="-122"/>
                          <a:ea typeface="微软雅黑" panose="020B0503020204020204" charset="-122"/>
                          <a:cs typeface="+mn-cs"/>
                        </a:rPr>
                        <a:t>年里，日本侵略者实行了残酷的殖民统治和军事镇压。 </a:t>
                      </a:r>
                      <a:endParaRPr lang="zh-CN" altLang="en-US" sz="1600" b="1" kern="1200">
                        <a:solidFill>
                          <a:schemeClr val="tx1"/>
                        </a:solidFill>
                        <a:latin typeface="微软雅黑" panose="020B0503020204020204" charset="-122"/>
                        <a:ea typeface="微软雅黑" panose="020B0503020204020204" charset="-122"/>
                        <a:cs typeface="+mn-cs"/>
                      </a:endParaRPr>
                    </a:p>
                  </a:txBody>
                  <a:tcPr vert="horz">
                    <a:solidFill>
                      <a:schemeClr val="bg1">
                        <a:lumMod val="85000"/>
                      </a:schemeClr>
                    </a:solidFill>
                  </a:tcPr>
                </a:tc>
              </a:tr>
              <a:tr h="1021314">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600" b="1" kern="1200">
                          <a:solidFill>
                            <a:srgbClr val="C00000"/>
                          </a:solidFill>
                          <a:latin typeface="微软雅黑" panose="020B0503020204020204" charset="-122"/>
                          <a:ea typeface="微软雅黑" panose="020B0503020204020204" charset="-122"/>
                          <a:cs typeface="+mn-cs"/>
                          <a:sym typeface="黑体" panose="02010609060101010101" pitchFamily="49" charset="-122"/>
                        </a:rPr>
                        <a:t>三三制度</a:t>
                      </a:r>
                      <a:endParaRPr lang="zh-CN" altLang="en-US" sz="1600" b="1" kern="1200">
                        <a:solidFill>
                          <a:srgbClr val="C00000"/>
                        </a:solidFill>
                        <a:latin typeface="微软雅黑" panose="020B0503020204020204" charset="-122"/>
                        <a:ea typeface="微软雅黑" panose="020B0503020204020204" charset="-122"/>
                        <a:cs typeface="+mn-cs"/>
                        <a:sym typeface="黑体" panose="02010609060101010101" pitchFamily="49" charset="-122"/>
                      </a:endParaRPr>
                    </a:p>
                    <a:p>
                      <a:pPr marL="0" marR="0" lvl="0" indent="0" algn="ctr" defTabSz="914400" rtl="0" eaLnBrk="1" fontAlgn="auto" latinLnBrk="0" hangingPunct="1">
                        <a:lnSpc>
                          <a:spcPct val="100000"/>
                        </a:lnSpc>
                        <a:spcBef>
                          <a:spcPct val="0"/>
                        </a:spcBef>
                        <a:spcAft>
                          <a:spcPct val="0"/>
                        </a:spcAft>
                        <a:buClrTx/>
                        <a:buSzTx/>
                        <a:buFontTx/>
                        <a:buNone/>
                        <a:defRPr/>
                      </a:pPr>
                      <a:endParaRPr lang="zh-CN" altLang="en-US" sz="1600" b="1" kern="1200">
                        <a:solidFill>
                          <a:srgbClr val="C00000"/>
                        </a:solidFill>
                        <a:latin typeface="微软雅黑" panose="020B0503020204020204" charset="-122"/>
                        <a:ea typeface="微软雅黑" panose="020B0503020204020204" charset="-122"/>
                        <a:cs typeface="+mn-cs"/>
                        <a:sym typeface="黑体" panose="02010609060101010101" pitchFamily="49" charset="-122"/>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抗战进入</a:t>
                      </a:r>
                      <a:r>
                        <a:rPr lang="zh-CN" altLang="en-US" sz="16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相持阶段</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后，敌后抗日根据地加强政权建设的基本原则，是</a:t>
                      </a:r>
                      <a:r>
                        <a:rPr lang="zh-CN" altLang="en-US" sz="16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中国共产党抗日民族统一战线政策的具体体现</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。在政权机构和民意机关的人员名额分配上，代表工人阶级和贫农的共产党员、代表和联系广大小资产阶级的非党左派进步分子和代表中等资产阶级、开明绅士的中间分子各占三分之一。三三制原则的实行，</a:t>
                      </a:r>
                      <a:r>
                        <a:rPr lang="zh-CN" altLang="en-US" sz="16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使党团结了各抗日阶级、阶层，进一步发展和巩固了抗日民族统一战线。 </a:t>
                      </a:r>
                      <a:endParaRPr lang="zh-CN" altLang="en-US" sz="16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txBody>
                  <a:tcPr vert="horz">
                    <a:solidFill>
                      <a:schemeClr val="bg1">
                        <a:lumMod val="85000"/>
                      </a:schemeClr>
                    </a:solidFill>
                  </a:tcPr>
                </a:tc>
              </a:tr>
              <a:tr h="1254757">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600" b="1" kern="1200">
                          <a:solidFill>
                            <a:srgbClr val="C00000"/>
                          </a:solidFill>
                          <a:latin typeface="微软雅黑" panose="020B0503020204020204" charset="-122"/>
                          <a:ea typeface="微软雅黑" panose="020B0503020204020204" charset="-122"/>
                          <a:cs typeface="+mn-cs"/>
                        </a:rPr>
                        <a:t>陕甘宁边区</a:t>
                      </a:r>
                      <a:endParaRPr lang="zh-CN" altLang="en-US" sz="1600" b="1" kern="120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endParaRPr lang="zh-CN" altLang="en-US" sz="16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en-US" altLang="zh-CN" sz="1600" b="1">
                          <a:solidFill>
                            <a:schemeClr val="tx1"/>
                          </a:solidFill>
                          <a:latin typeface="微软雅黑" panose="020B0503020204020204" charset="-122"/>
                          <a:ea typeface="微软雅黑" panose="020B0503020204020204" charset="-122"/>
                          <a:cs typeface="华文新魏" panose="02010800040101010101" charset="-122"/>
                        </a:rPr>
                        <a:t>1935 </a:t>
                      </a:r>
                      <a:r>
                        <a:rPr lang="zh-CN" altLang="en-US" sz="1600" b="1">
                          <a:solidFill>
                            <a:schemeClr val="tx1"/>
                          </a:solidFill>
                          <a:latin typeface="微软雅黑" panose="020B0503020204020204" charset="-122"/>
                          <a:ea typeface="微软雅黑" panose="020B0503020204020204" charset="-122"/>
                          <a:cs typeface="华文新魏" panose="02010800040101010101" charset="-122"/>
                        </a:rPr>
                        <a:t>年 </a:t>
                      </a:r>
                      <a:r>
                        <a:rPr lang="en-US" altLang="zh-CN" sz="1600" b="1">
                          <a:solidFill>
                            <a:schemeClr val="tx1"/>
                          </a:solidFill>
                          <a:latin typeface="微软雅黑" panose="020B0503020204020204" charset="-122"/>
                          <a:ea typeface="微软雅黑" panose="020B0503020204020204" charset="-122"/>
                          <a:cs typeface="华文新魏" panose="02010800040101010101" charset="-122"/>
                        </a:rPr>
                        <a:t>10 </a:t>
                      </a:r>
                      <a:r>
                        <a:rPr lang="zh-CN" altLang="en-US" sz="1600" b="1">
                          <a:solidFill>
                            <a:schemeClr val="tx1"/>
                          </a:solidFill>
                          <a:latin typeface="微软雅黑" panose="020B0503020204020204" charset="-122"/>
                          <a:ea typeface="微软雅黑" panose="020B0503020204020204" charset="-122"/>
                          <a:cs typeface="华文新魏" panose="02010800040101010101" charset="-122"/>
                        </a:rPr>
                        <a:t>月，中央红军主力长征到达陕北后，建立了中华苏维埃人民共和国中央政府西北办事处，使陕北成为革命的中心根据地。</a:t>
                      </a:r>
                      <a:r>
                        <a:rPr lang="en-US" altLang="zh-CN" sz="1600" b="1">
                          <a:solidFill>
                            <a:schemeClr val="tx1"/>
                          </a:solidFill>
                          <a:latin typeface="微软雅黑" panose="020B0503020204020204" charset="-122"/>
                          <a:ea typeface="微软雅黑" panose="020B0503020204020204" charset="-122"/>
                          <a:cs typeface="华文新魏" panose="02010800040101010101" charset="-122"/>
                        </a:rPr>
                        <a:t>1937 </a:t>
                      </a:r>
                      <a:r>
                        <a:rPr lang="zh-CN" altLang="en-US" sz="1600" b="1">
                          <a:solidFill>
                            <a:schemeClr val="tx1"/>
                          </a:solidFill>
                          <a:latin typeface="微软雅黑" panose="020B0503020204020204" charset="-122"/>
                          <a:ea typeface="微软雅黑" panose="020B0503020204020204" charset="-122"/>
                          <a:cs typeface="华文新魏" panose="02010800040101010101" charset="-122"/>
                        </a:rPr>
                        <a:t>年至 </a:t>
                      </a:r>
                      <a:r>
                        <a:rPr lang="en-US" altLang="zh-CN" sz="1600" b="1">
                          <a:solidFill>
                            <a:schemeClr val="tx1"/>
                          </a:solidFill>
                          <a:latin typeface="微软雅黑" panose="020B0503020204020204" charset="-122"/>
                          <a:ea typeface="微软雅黑" panose="020B0503020204020204" charset="-122"/>
                          <a:cs typeface="华文新魏" panose="02010800040101010101" charset="-122"/>
                        </a:rPr>
                        <a:t>1949 </a:t>
                      </a:r>
                      <a:r>
                        <a:rPr lang="zh-CN" altLang="en-US" sz="1600" b="1">
                          <a:solidFill>
                            <a:schemeClr val="tx1"/>
                          </a:solidFill>
                          <a:latin typeface="微软雅黑" panose="020B0503020204020204" charset="-122"/>
                          <a:ea typeface="微软雅黑" panose="020B0503020204020204" charset="-122"/>
                          <a:cs typeface="华文新魏" panose="02010800040101010101" charset="-122"/>
                        </a:rPr>
                        <a:t>年之间，在中华民国内的一个行政区域，包括陕西北部，甘肃东部和宁夏的部分区域。</a:t>
                      </a:r>
                      <a:r>
                        <a:rPr lang="en-US" altLang="zh-CN" sz="1600" b="1">
                          <a:solidFill>
                            <a:srgbClr val="FF0000"/>
                          </a:solidFill>
                          <a:latin typeface="微软雅黑" panose="020B0503020204020204" charset="-122"/>
                          <a:ea typeface="微软雅黑" panose="020B0503020204020204" charset="-122"/>
                          <a:cs typeface="华文新魏" panose="02010800040101010101" charset="-122"/>
                        </a:rPr>
                        <a:t>1937 </a:t>
                      </a:r>
                      <a:r>
                        <a:rPr lang="zh-CN" altLang="en-US" sz="1600" b="1">
                          <a:solidFill>
                            <a:srgbClr val="FF0000"/>
                          </a:solidFill>
                          <a:latin typeface="微软雅黑" panose="020B0503020204020204" charset="-122"/>
                          <a:ea typeface="微软雅黑" panose="020B0503020204020204" charset="-122"/>
                          <a:cs typeface="华文新魏" panose="02010800040101010101" charset="-122"/>
                        </a:rPr>
                        <a:t>年 </a:t>
                      </a:r>
                      <a:r>
                        <a:rPr lang="en-US" altLang="zh-CN" sz="1600" b="1">
                          <a:solidFill>
                            <a:schemeClr val="tx1"/>
                          </a:solidFill>
                          <a:latin typeface="微软雅黑" panose="020B0503020204020204" charset="-122"/>
                          <a:ea typeface="微软雅黑" panose="020B0503020204020204" charset="-122"/>
                          <a:cs typeface="华文新魏" panose="02010800040101010101" charset="-122"/>
                        </a:rPr>
                        <a:t>9 </a:t>
                      </a:r>
                      <a:r>
                        <a:rPr lang="zh-CN" altLang="en-US" sz="1600" b="1">
                          <a:solidFill>
                            <a:schemeClr val="tx1"/>
                          </a:solidFill>
                          <a:latin typeface="微软雅黑" panose="020B0503020204020204" charset="-122"/>
                          <a:ea typeface="微软雅黑" panose="020B0503020204020204" charset="-122"/>
                          <a:cs typeface="华文新魏" panose="02010800040101010101" charset="-122"/>
                        </a:rPr>
                        <a:t>月 </a:t>
                      </a:r>
                      <a:r>
                        <a:rPr lang="en-US" altLang="zh-CN" sz="1600" b="1">
                          <a:solidFill>
                            <a:schemeClr val="tx1"/>
                          </a:solidFill>
                          <a:latin typeface="微软雅黑" panose="020B0503020204020204" charset="-122"/>
                          <a:ea typeface="微软雅黑" panose="020B0503020204020204" charset="-122"/>
                          <a:cs typeface="华文新魏" panose="02010800040101010101" charset="-122"/>
                        </a:rPr>
                        <a:t>6 </a:t>
                      </a:r>
                      <a:r>
                        <a:rPr lang="zh-CN" altLang="en-US" sz="1600" b="1">
                          <a:solidFill>
                            <a:schemeClr val="tx1"/>
                          </a:solidFill>
                          <a:latin typeface="微软雅黑" panose="020B0503020204020204" charset="-122"/>
                          <a:ea typeface="微软雅黑" panose="020B0503020204020204" charset="-122"/>
                          <a:cs typeface="华文新魏" panose="02010800040101010101" charset="-122"/>
                        </a:rPr>
                        <a:t>日，根据国共两党关于国共合作的协议，</a:t>
                      </a:r>
                      <a:r>
                        <a:rPr lang="zh-CN" altLang="en-US" sz="1600" b="1">
                          <a:solidFill>
                            <a:srgbClr val="FF0000"/>
                          </a:solidFill>
                          <a:latin typeface="微软雅黑" panose="020B0503020204020204" charset="-122"/>
                          <a:ea typeface="微软雅黑" panose="020B0503020204020204" charset="-122"/>
                          <a:cs typeface="华文新魏" panose="02010800040101010101" charset="-122"/>
                        </a:rPr>
                        <a:t>中国共产党将陕甘苏区改名为陕甘宁边区，并成立了边区政府</a:t>
                      </a:r>
                      <a:r>
                        <a:rPr lang="zh-CN" altLang="en-US" sz="1600" b="1">
                          <a:solidFill>
                            <a:schemeClr val="tx1"/>
                          </a:solidFill>
                          <a:latin typeface="微软雅黑" panose="020B0503020204020204" charset="-122"/>
                          <a:ea typeface="微软雅黑" panose="020B0503020204020204" charset="-122"/>
                          <a:cs typeface="华文新魏" panose="02010800040101010101" charset="-122"/>
                        </a:rPr>
                        <a:t>，林伯渠任主席，首府延安。抗日战争时期，陕甘宁边区是中共中央和中央军委所在地，是敌后抗日战争的政治指导中心和敌后抗日根据地的总后方。该边区在抗日战争中发挥了重要作用。 </a:t>
                      </a:r>
                      <a:endParaRPr lang="zh-CN" altLang="en-US" sz="1600" b="1">
                        <a:solidFill>
                          <a:schemeClr val="tx1"/>
                        </a:solidFill>
                        <a:latin typeface="微软雅黑" panose="020B0503020204020204" charset="-122"/>
                        <a:ea typeface="微软雅黑" panose="020B0503020204020204" charset="-122"/>
                        <a:cs typeface="华文新魏" panose="02010800040101010101" charset="-122"/>
                      </a:endParaRPr>
                    </a:p>
                  </a:txBody>
                  <a:tcPr vert="horz">
                    <a:solidFill>
                      <a:schemeClr val="bg1">
                        <a:lumMod val="85000"/>
                      </a:schemeClr>
                    </a:solidFill>
                  </a:tcPr>
                </a:tc>
              </a:tr>
              <a:tr h="498678">
                <a:tc>
                  <a:txBody>
                    <a:bodyPr wrap="square"/>
                    <a:lstStyle/>
                    <a:p>
                      <a:pPr marL="0" algn="ctr" defTabSz="914400" rtl="0" eaLnBrk="1" latinLnBrk="0" hangingPunct="1"/>
                      <a:r>
                        <a:rPr lang="zh-CN" altLang="en-US" sz="1600" b="1" kern="1200">
                          <a:solidFill>
                            <a:srgbClr val="C00000"/>
                          </a:solidFill>
                          <a:latin typeface="微软雅黑" panose="020B0503020204020204" charset="-122"/>
                          <a:ea typeface="微软雅黑" panose="020B0503020204020204" charset="-122"/>
                          <a:cs typeface="+mn-cs"/>
                        </a:rPr>
                        <a:t>沦陷区</a:t>
                      </a:r>
                      <a:r>
                        <a:rPr lang="en-US" altLang="zh-CN" sz="1600" b="1" kern="1200">
                          <a:solidFill>
                            <a:srgbClr val="C00000"/>
                          </a:solidFill>
                          <a:latin typeface="微软雅黑" panose="020B0503020204020204" charset="-122"/>
                          <a:ea typeface="微软雅黑" panose="020B0503020204020204" charset="-122"/>
                          <a:cs typeface="+mn-cs"/>
                        </a:rPr>
                        <a:t>&amp;</a:t>
                      </a:r>
                      <a:endParaRPr lang="en-US" altLang="zh-CN" sz="1600" b="1" kern="1200">
                        <a:solidFill>
                          <a:srgbClr val="C00000"/>
                        </a:solidFill>
                        <a:latin typeface="微软雅黑" panose="020B0503020204020204" charset="-122"/>
                        <a:ea typeface="微软雅黑" panose="020B0503020204020204" charset="-122"/>
                        <a:cs typeface="+mn-cs"/>
                      </a:endParaRPr>
                    </a:p>
                    <a:p>
                      <a:pPr marL="0" algn="ctr" defTabSz="914400" rtl="0" eaLnBrk="1" latinLnBrk="0" hangingPunct="1"/>
                      <a:r>
                        <a:rPr lang="zh-CN" altLang="en-US" sz="1600" b="1" kern="1200">
                          <a:solidFill>
                            <a:srgbClr val="C00000"/>
                          </a:solidFill>
                          <a:latin typeface="微软雅黑" panose="020B0503020204020204" charset="-122"/>
                          <a:ea typeface="微软雅黑" panose="020B0503020204020204" charset="-122"/>
                          <a:cs typeface="+mn-cs"/>
                        </a:rPr>
                        <a:t>国统区 </a:t>
                      </a:r>
                      <a:endParaRPr lang="zh-CN" altLang="en-US" sz="16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抗战时期，被日本占领的区域叫沦陷区；</a:t>
                      </a:r>
                      <a:endParaRPr lang="en-US" altLang="zh-CN"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p>
                      <a:pPr marL="0" marR="0" lvl="0" indent="0" algn="l" defTabSz="914400" rtl="0" eaLnBrk="1" fontAlgn="auto" latinLnBrk="0" hangingPunct="1">
                        <a:lnSpc>
                          <a:spcPct val="100000"/>
                        </a:lnSpc>
                        <a:spcBef>
                          <a:spcPct val="0"/>
                        </a:spcBef>
                        <a:spcAft>
                          <a:spcPct val="0"/>
                        </a:spcAft>
                        <a:buClrTx/>
                        <a:buSzTx/>
                        <a:buFontTx/>
                        <a:buNone/>
                        <a:defRPr/>
                      </a:pP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其他地区被国民党统治的叫国统区</a:t>
                      </a:r>
                      <a:endPar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txBody>
                  <a:tcPr vert="horz">
                    <a:solidFill>
                      <a:schemeClr val="bg1">
                        <a:lumMod val="85000"/>
                      </a:schemeClr>
                    </a:solidFill>
                  </a:tcPr>
                </a:tc>
              </a:tr>
              <a:tr h="523875">
                <a:tc>
                  <a:txBody>
                    <a:bodyPr wrap="square"/>
                    <a:lstStyle/>
                    <a:p>
                      <a:pPr marL="0" algn="ctr" defTabSz="914400" rtl="0" eaLnBrk="1" latinLnBrk="0" hangingPunct="1"/>
                      <a:r>
                        <a:rPr lang="zh-CN" altLang="en-US" sz="1600" b="1" kern="1200">
                          <a:solidFill>
                            <a:srgbClr val="C00000"/>
                          </a:solidFill>
                          <a:latin typeface="微软雅黑" panose="020B0503020204020204" charset="-122"/>
                          <a:ea typeface="微软雅黑" panose="020B0503020204020204" charset="-122"/>
                          <a:cs typeface="+mn-cs"/>
                        </a:rPr>
                        <a:t>抗日根据地</a:t>
                      </a:r>
                      <a:endParaRPr lang="zh-CN" altLang="en-US" sz="16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抗日战争时期，中国共产党在中国北方广大地区建立起来的反抗日本侵略统治的根据他</a:t>
                      </a:r>
                      <a:r>
                        <a:rPr lang="en-US" altLang="zh-CN"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始终牵制着大量日本侵华兵力，为抗日战争的完全胜利做出了决定性的贡献。 </a:t>
                      </a:r>
                      <a:endPar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txBody>
                  <a:tcPr vert="horz">
                    <a:solidFill>
                      <a:schemeClr val="bg1">
                        <a:lumMod val="85000"/>
                      </a:schemeClr>
                    </a:solidFill>
                  </a:tcPr>
                </a:tc>
              </a:tr>
              <a:tr h="838737">
                <a:tc>
                  <a:txBody>
                    <a:bodyPr wrap="square"/>
                    <a:lstStyle/>
                    <a:p>
                      <a:pPr marL="0" algn="ctr" defTabSz="914400" rtl="0" eaLnBrk="1" latinLnBrk="0" hangingPunct="1"/>
                      <a:r>
                        <a:rPr lang="zh-CN" altLang="en-US" sz="1600" b="1" kern="1200">
                          <a:solidFill>
                            <a:srgbClr val="C00000"/>
                          </a:solidFill>
                          <a:latin typeface="微软雅黑" panose="020B0503020204020204" charset="-122"/>
                          <a:ea typeface="微软雅黑" panose="020B0503020204020204" charset="-122"/>
                          <a:cs typeface="+mn-cs"/>
                        </a:rPr>
                        <a:t>第二条战线 </a:t>
                      </a:r>
                      <a:endParaRPr lang="zh-CN" altLang="en-US" sz="1600" b="1" kern="1200">
                        <a:solidFill>
                          <a:srgbClr val="C00000"/>
                        </a:solidFill>
                        <a:latin typeface="微软雅黑" panose="020B0503020204020204" charset="-122"/>
                        <a:ea typeface="微软雅黑" panose="020B0503020204020204" charset="-122"/>
                        <a:cs typeface="+mn-cs"/>
                      </a:endParaRPr>
                    </a:p>
                    <a:p>
                      <a:pPr marL="0" algn="ctr" defTabSz="914400" rtl="0" eaLnBrk="1" latinLnBrk="0" hangingPunct="1"/>
                      <a:endParaRPr lang="zh-CN" altLang="en-US" sz="16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以 </a:t>
                      </a:r>
                      <a:r>
                        <a:rPr lang="en-US" altLang="zh-CN"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1946 </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年冬爆发的“抗议美军暴行”为标志，国民党统治区广大爱国学生、工人、市民及其它阶层人民，在中国共产党领导下，反对美军暴行，反对蒋介石政权的内战、独裁、卖国政策的爱国民主运动，这一运动以学生为先锋，核心是</a:t>
                      </a:r>
                      <a:r>
                        <a:rPr lang="zh-CN" altLang="en-US" sz="16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反饥饿，反内战，反迫害</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，相对于中国共产党领导的人民武装反对国民党军队的军事斗争战线，故称第二条战线。第二条战线的形成，有力配合了解放军战场上的军事斗争，对推翻国民党反动统治发挥了重要作用。 </a:t>
                      </a:r>
                      <a:endPar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txBody>
                  <a:tcPr vert="horz">
                    <a:solidFill>
                      <a:schemeClr val="bg1">
                        <a:lumMod val="85000"/>
                      </a:schemeClr>
                    </a:solidFill>
                  </a:tcPr>
                </a:tc>
              </a:tr>
              <a:tr h="838737">
                <a:tc>
                  <a:txBody>
                    <a:bodyPr wrap="square"/>
                    <a:lstStyle/>
                    <a:p>
                      <a:pPr marL="0" algn="ctr" defTabSz="914400" rtl="0" eaLnBrk="1" latinLnBrk="0" hangingPunct="1"/>
                      <a:r>
                        <a:rPr lang="zh-CN" altLang="en-US" sz="1600" b="1" kern="1200">
                          <a:solidFill>
                            <a:srgbClr val="C00000"/>
                          </a:solidFill>
                          <a:latin typeface="微软雅黑" panose="020B0503020204020204" charset="-122"/>
                          <a:ea typeface="微软雅黑" panose="020B0503020204020204" charset="-122"/>
                          <a:cs typeface="+mn-cs"/>
                        </a:rPr>
                        <a:t>抗日民族</a:t>
                      </a:r>
                      <a:endParaRPr lang="en-US" altLang="zh-CN" sz="1600" b="1" kern="1200">
                        <a:solidFill>
                          <a:srgbClr val="C00000"/>
                        </a:solidFill>
                        <a:latin typeface="微软雅黑" panose="020B0503020204020204" charset="-122"/>
                        <a:ea typeface="微软雅黑" panose="020B0503020204020204" charset="-122"/>
                        <a:cs typeface="+mn-cs"/>
                      </a:endParaRPr>
                    </a:p>
                    <a:p>
                      <a:pPr marL="0" algn="ctr" defTabSz="914400" rtl="0" eaLnBrk="1" latinLnBrk="0" hangingPunct="1"/>
                      <a:r>
                        <a:rPr lang="zh-CN" altLang="en-US" sz="1600" b="1" kern="1200">
                          <a:solidFill>
                            <a:srgbClr val="C00000"/>
                          </a:solidFill>
                          <a:latin typeface="微软雅黑" panose="020B0503020204020204" charset="-122"/>
                          <a:ea typeface="微软雅黑" panose="020B0503020204020204" charset="-122"/>
                          <a:cs typeface="+mn-cs"/>
                        </a:rPr>
                        <a:t>统一战线 </a:t>
                      </a:r>
                      <a:endParaRPr lang="zh-CN" altLang="en-US" sz="1600" b="1" kern="1200">
                        <a:solidFill>
                          <a:srgbClr val="C00000"/>
                        </a:solidFill>
                        <a:latin typeface="微软雅黑" panose="020B0503020204020204" charset="-122"/>
                        <a:ea typeface="微软雅黑" panose="020B0503020204020204" charset="-122"/>
                        <a:cs typeface="+mn-cs"/>
                      </a:endParaRPr>
                    </a:p>
                    <a:p>
                      <a:pPr marL="0" algn="ctr" defTabSz="914400" rtl="0" eaLnBrk="1" latinLnBrk="0" hangingPunct="1"/>
                      <a:endParaRPr lang="zh-CN" altLang="en-US" sz="16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en-US" altLang="zh-CN"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1931 </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年九一八事变发生后，中日民族矛盾逐渐上升，引起中国国内阶级关系的变化，以国共二次合作为基础，工农商学兵各界各族人民、各民主党派、抗日团体、社会各阶层爱国人士和海外侨胞共同参加的全民族抗击日本侵略的统一战线。</a:t>
                      </a:r>
                      <a:r>
                        <a:rPr lang="en-US" altLang="zh-CN" sz="16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1937 </a:t>
                      </a:r>
                      <a:r>
                        <a:rPr lang="zh-CN" altLang="en-US" sz="16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年 </a:t>
                      </a:r>
                      <a:r>
                        <a:rPr lang="en-US" altLang="zh-CN" sz="16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9 </a:t>
                      </a:r>
                      <a:r>
                        <a:rPr lang="zh-CN" altLang="en-US" sz="16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月国民党中央通讯社公布中共中央提交的国共合作宣言标志该战线的正式建立，</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它保证了中国人民反对帝国主义侵略的第一次取得完全胜利，是</a:t>
                      </a:r>
                      <a:r>
                        <a:rPr lang="zh-CN" altLang="en-US" sz="16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抗日战争胜利的根本原因。 </a:t>
                      </a:r>
                      <a:endParaRPr lang="zh-CN" altLang="en-US" sz="16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txBody>
                  <a:tcPr vert="horz">
                    <a:solidFill>
                      <a:schemeClr val="bg1">
                        <a:lumMod val="85000"/>
                      </a:schemeClr>
                    </a:solidFill>
                  </a:tcPr>
                </a:tc>
              </a:tr>
            </a:tbl>
          </a:graphicData>
        </a:graphic>
      </p:graphicFrame>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119062" y="648132"/>
          <a:ext cx="11953875" cy="5855538"/>
        </p:xfrm>
        <a:graphic>
          <a:graphicData uri="http://schemas.openxmlformats.org/drawingml/2006/table">
            <a:tbl>
              <a:tblPr firstRow="1" bandRow="1">
                <a:tableStyleId>{5C22544A-7EE6-4342-B048-85BDC9FD1C3A}</a:tableStyleId>
              </a:tblPr>
              <a:tblGrid>
                <a:gridCol w="1452563"/>
                <a:gridCol w="10501312"/>
              </a:tblGrid>
              <a:tr h="399618">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000" b="1" kern="1200">
                          <a:solidFill>
                            <a:srgbClr val="C00000"/>
                          </a:solidFill>
                          <a:latin typeface="微软雅黑" panose="020B0503020204020204" charset="-122"/>
                          <a:ea typeface="微软雅黑" panose="020B0503020204020204" charset="-122"/>
                          <a:cs typeface="+mn-cs"/>
                        </a:rPr>
                        <a:t>以战养战 </a:t>
                      </a:r>
                      <a:endParaRPr lang="zh-CN" altLang="en-US" sz="20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r>
                        <a:rPr lang="zh-CN" altLang="en-US" sz="2000" b="1" kern="1200">
                          <a:solidFill>
                            <a:schemeClr val="tx1"/>
                          </a:solidFill>
                          <a:latin typeface="微软雅黑" panose="020B0503020204020204" charset="-122"/>
                          <a:ea typeface="微软雅黑" panose="020B0503020204020204" charset="-122"/>
                          <a:cs typeface="+mn-cs"/>
                        </a:rPr>
                        <a:t>意思是利用战争中获取来的人力、物力和财力，继续进行战争，以此来扩大战果。 </a:t>
                      </a:r>
                      <a:endParaRPr lang="zh-CN" altLang="en-US" sz="2000" b="1" kern="1200">
                        <a:solidFill>
                          <a:schemeClr val="tx1"/>
                        </a:solidFill>
                        <a:latin typeface="微软雅黑" panose="020B0503020204020204" charset="-122"/>
                        <a:ea typeface="微软雅黑" panose="020B0503020204020204" charset="-122"/>
                        <a:cs typeface="+mn-cs"/>
                      </a:endParaRPr>
                    </a:p>
                  </a:txBody>
                  <a:tcPr vert="horz">
                    <a:solidFill>
                      <a:schemeClr val="bg1">
                        <a:lumMod val="85000"/>
                      </a:schemeClr>
                    </a:solidFill>
                  </a:tcPr>
                </a:tc>
              </a:tr>
              <a:tr h="1021314">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000" b="1" kern="1200">
                          <a:solidFill>
                            <a:srgbClr val="C00000"/>
                          </a:solidFill>
                          <a:latin typeface="微软雅黑" panose="020B0503020204020204" charset="-122"/>
                          <a:ea typeface="微软雅黑" panose="020B0503020204020204" charset="-122"/>
                          <a:cs typeface="+mn-cs"/>
                          <a:sym typeface="黑体" panose="02010609060101010101" pitchFamily="49" charset="-122"/>
                        </a:rPr>
                        <a:t>正面战场</a:t>
                      </a:r>
                      <a:endParaRPr lang="en-US" altLang="zh-CN" sz="2000" b="1" kern="1200">
                        <a:solidFill>
                          <a:srgbClr val="C00000"/>
                        </a:solidFill>
                        <a:latin typeface="微软雅黑" panose="020B0503020204020204" charset="-122"/>
                        <a:ea typeface="微软雅黑" panose="020B0503020204020204" charset="-122"/>
                        <a:cs typeface="+mn-cs"/>
                        <a:sym typeface="黑体" panose="02010609060101010101" pitchFamily="49" charset="-122"/>
                      </a:endParaRPr>
                    </a:p>
                    <a:p>
                      <a:pPr marL="0" marR="0" lvl="0" indent="0" algn="ctr" defTabSz="914400" rtl="0" eaLnBrk="1" fontAlgn="auto" latinLnBrk="0" hangingPunct="1">
                        <a:lnSpc>
                          <a:spcPct val="100000"/>
                        </a:lnSpc>
                        <a:spcBef>
                          <a:spcPct val="0"/>
                        </a:spcBef>
                        <a:spcAft>
                          <a:spcPct val="0"/>
                        </a:spcAft>
                        <a:buClrTx/>
                        <a:buSzTx/>
                        <a:buFontTx/>
                        <a:buNone/>
                        <a:defRPr/>
                      </a:pPr>
                      <a:r>
                        <a:rPr lang="en-US" altLang="zh-CN" sz="2000" b="1" kern="1200">
                          <a:solidFill>
                            <a:srgbClr val="C00000"/>
                          </a:solidFill>
                          <a:latin typeface="微软雅黑" panose="020B0503020204020204" charset="-122"/>
                          <a:ea typeface="微软雅黑" panose="020B0503020204020204" charset="-122"/>
                          <a:cs typeface="+mn-cs"/>
                          <a:sym typeface="黑体" panose="02010609060101010101" pitchFamily="49" charset="-122"/>
                        </a:rPr>
                        <a:t>&amp;</a:t>
                      </a:r>
                      <a:endParaRPr lang="en-US" altLang="zh-CN" sz="2000" b="1" kern="1200">
                        <a:solidFill>
                          <a:srgbClr val="C00000"/>
                        </a:solidFill>
                        <a:latin typeface="微软雅黑" panose="020B0503020204020204" charset="-122"/>
                        <a:ea typeface="微软雅黑" panose="020B0503020204020204" charset="-122"/>
                        <a:cs typeface="+mn-cs"/>
                        <a:sym typeface="黑体" panose="02010609060101010101" pitchFamily="49" charset="-122"/>
                      </a:endParaRPr>
                    </a:p>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000" b="1" kern="1200">
                          <a:solidFill>
                            <a:srgbClr val="C00000"/>
                          </a:solidFill>
                          <a:latin typeface="微软雅黑" panose="020B0503020204020204" charset="-122"/>
                          <a:ea typeface="微软雅黑" panose="020B0503020204020204" charset="-122"/>
                          <a:cs typeface="+mn-cs"/>
                          <a:sym typeface="黑体" panose="02010609060101010101" pitchFamily="49" charset="-122"/>
                        </a:rPr>
                        <a:t>敌后战场 </a:t>
                      </a:r>
                      <a:endParaRPr lang="zh-CN" altLang="en-US" sz="2000" b="1" kern="1200">
                        <a:solidFill>
                          <a:srgbClr val="C00000"/>
                        </a:solidFill>
                        <a:latin typeface="微软雅黑" panose="020B0503020204020204" charset="-122"/>
                        <a:ea typeface="微软雅黑" panose="020B0503020204020204" charset="-122"/>
                        <a:cs typeface="+mn-cs"/>
                        <a:sym typeface="黑体" panose="02010609060101010101" pitchFamily="49" charset="-122"/>
                      </a:endParaRPr>
                    </a:p>
                    <a:p>
                      <a:pPr marL="0" marR="0" lvl="0" indent="0" algn="ctr" defTabSz="914400" rtl="0" eaLnBrk="1" fontAlgn="auto" latinLnBrk="0" hangingPunct="1">
                        <a:lnSpc>
                          <a:spcPct val="100000"/>
                        </a:lnSpc>
                        <a:spcBef>
                          <a:spcPct val="0"/>
                        </a:spcBef>
                        <a:spcAft>
                          <a:spcPct val="0"/>
                        </a:spcAft>
                        <a:buClrTx/>
                        <a:buSzTx/>
                        <a:buFontTx/>
                        <a:buNone/>
                        <a:defRPr/>
                      </a:pPr>
                      <a:endParaRPr lang="zh-CN" altLang="en-US" sz="2000" b="1" kern="1200">
                        <a:solidFill>
                          <a:srgbClr val="C00000"/>
                        </a:solidFill>
                        <a:latin typeface="微软雅黑" panose="020B0503020204020204" charset="-122"/>
                        <a:ea typeface="微软雅黑" panose="020B0503020204020204" charset="-122"/>
                        <a:cs typeface="+mn-cs"/>
                        <a:sym typeface="黑体" panose="02010609060101010101" pitchFamily="49" charset="-122"/>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20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抗日战争全面爆发后</a:t>
                      </a:r>
                      <a:r>
                        <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，国共两党合作抗日，</a:t>
                      </a:r>
                      <a:r>
                        <a:rPr lang="zh-CN" altLang="en-US" sz="20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国民党</a:t>
                      </a:r>
                      <a:r>
                        <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组织</a:t>
                      </a:r>
                      <a:r>
                        <a:rPr lang="zh-CN" altLang="en-US" sz="20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军队</a:t>
                      </a:r>
                      <a:r>
                        <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主要在</a:t>
                      </a:r>
                      <a:r>
                        <a:rPr lang="zh-CN" altLang="en-US" sz="20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正面战场</a:t>
                      </a:r>
                      <a:r>
                        <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直接抵抗日本的侵略进攻，淞沪会战、太原会战、徐州会战、武汉会战等消耗了日本大量有生力量，粉粹了日本速战灭亡中国的计划，但未能阻止有优势敌人的进攻，使抗日战争转入战略相持阶段。</a:t>
                      </a:r>
                      <a:r>
                        <a:rPr lang="zh-CN" altLang="en-US" sz="20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共产党则主要挺进敌后战场，开辟一系列敌后抗日根据地</a:t>
                      </a:r>
                      <a:r>
                        <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，将敌人的后方变成抗日的前方，牵制和打击日军，形成敌后战场，有力的配合了正面战场，特别是相持阶段后，敌后战场逐渐发展为抗日战争的主要战场。二者相互配合，推动了抗日形势的好转。 </a:t>
                      </a:r>
                      <a:endPar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txBody>
                  <a:tcPr vert="horz">
                    <a:solidFill>
                      <a:schemeClr val="bg1">
                        <a:lumMod val="85000"/>
                      </a:schemeClr>
                    </a:solidFill>
                  </a:tcPr>
                </a:tc>
              </a:tr>
              <a:tr h="1060447">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endParaRPr lang="zh-CN" altLang="en-US" sz="2000" b="1" kern="120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000" b="1" kern="1200">
                          <a:solidFill>
                            <a:srgbClr val="C00000"/>
                          </a:solidFill>
                          <a:latin typeface="微软雅黑" panose="020B0503020204020204" charset="-122"/>
                          <a:ea typeface="微软雅黑" panose="020B0503020204020204" charset="-122"/>
                          <a:cs typeface="+mn-cs"/>
                        </a:rPr>
                        <a:t>全面抗战路线</a:t>
                      </a:r>
                      <a:r>
                        <a:rPr lang="en-US" altLang="zh-CN" sz="2000" b="1" kern="1200">
                          <a:solidFill>
                            <a:srgbClr val="C00000"/>
                          </a:solidFill>
                          <a:latin typeface="微软雅黑" panose="020B0503020204020204" charset="-122"/>
                          <a:ea typeface="微软雅黑" panose="020B0503020204020204" charset="-122"/>
                          <a:cs typeface="+mn-cs"/>
                        </a:rPr>
                        <a:t>&amp;</a:t>
                      </a:r>
                      <a:endParaRPr lang="en-US" altLang="zh-CN" sz="2000" b="1" kern="120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000" b="1" kern="1200">
                          <a:solidFill>
                            <a:srgbClr val="C00000"/>
                          </a:solidFill>
                          <a:latin typeface="微软雅黑" panose="020B0503020204020204" charset="-122"/>
                          <a:ea typeface="微软雅黑" panose="020B0503020204020204" charset="-122"/>
                          <a:cs typeface="+mn-cs"/>
                        </a:rPr>
                        <a:t>片面抗战路线 </a:t>
                      </a:r>
                      <a:endParaRPr lang="zh-CN" altLang="en-US" sz="20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2000" b="1">
                          <a:solidFill>
                            <a:schemeClr val="tx1"/>
                          </a:solidFill>
                          <a:highlight>
                            <a:srgbClr val="FFFF00"/>
                          </a:highlight>
                          <a:latin typeface="微软雅黑" panose="020B0503020204020204" charset="-122"/>
                          <a:ea typeface="微软雅黑" panose="020B0503020204020204" charset="-122"/>
                          <a:cs typeface="华文新魏" panose="02010800040101010101" charset="-122"/>
                        </a:rPr>
                        <a:t>全面抗战路线</a:t>
                      </a:r>
                      <a:r>
                        <a:rPr lang="zh-CN" altLang="en-US" sz="2000" b="1">
                          <a:solidFill>
                            <a:schemeClr val="tx1"/>
                          </a:solidFill>
                          <a:latin typeface="微软雅黑" panose="020B0503020204020204" charset="-122"/>
                          <a:ea typeface="微软雅黑" panose="020B0503020204020204" charset="-122"/>
                          <a:cs typeface="华文新魏" panose="02010800040101010101" charset="-122"/>
                        </a:rPr>
                        <a:t>：</a:t>
                      </a:r>
                      <a:r>
                        <a:rPr lang="en-US" altLang="zh-CN" sz="2000" b="1">
                          <a:solidFill>
                            <a:schemeClr val="tx1"/>
                          </a:solidFill>
                          <a:latin typeface="微软雅黑" panose="020B0503020204020204" charset="-122"/>
                          <a:ea typeface="微软雅黑" panose="020B0503020204020204" charset="-122"/>
                          <a:cs typeface="华文新魏" panose="02010800040101010101" charset="-122"/>
                        </a:rPr>
                        <a:t>1937 </a:t>
                      </a:r>
                      <a:r>
                        <a:rPr lang="zh-CN" altLang="en-US" sz="2000" b="1">
                          <a:solidFill>
                            <a:schemeClr val="tx1"/>
                          </a:solidFill>
                          <a:latin typeface="微软雅黑" panose="020B0503020204020204" charset="-122"/>
                          <a:ea typeface="微软雅黑" panose="020B0503020204020204" charset="-122"/>
                          <a:cs typeface="华文新魏" panose="02010800040101010101" charset="-122"/>
                        </a:rPr>
                        <a:t>年，</a:t>
                      </a:r>
                      <a:r>
                        <a:rPr lang="zh-CN" altLang="en-US" sz="2000" b="1">
                          <a:solidFill>
                            <a:srgbClr val="FF0000"/>
                          </a:solidFill>
                          <a:latin typeface="微软雅黑" panose="020B0503020204020204" charset="-122"/>
                          <a:ea typeface="微软雅黑" panose="020B0503020204020204" charset="-122"/>
                          <a:cs typeface="华文新魏" panose="02010800040101010101" charset="-122"/>
                        </a:rPr>
                        <a:t>中国共产党</a:t>
                      </a:r>
                      <a:r>
                        <a:rPr lang="zh-CN" altLang="en-US" sz="2000" b="1">
                          <a:solidFill>
                            <a:schemeClr val="tx1"/>
                          </a:solidFill>
                          <a:latin typeface="微软雅黑" panose="020B0503020204020204" charset="-122"/>
                          <a:ea typeface="微软雅黑" panose="020B0503020204020204" charset="-122"/>
                          <a:cs typeface="华文新魏" panose="02010800040101010101" charset="-122"/>
                        </a:rPr>
                        <a:t>在陕北洛川召开会议，制定了全面抗战路线，即</a:t>
                      </a:r>
                      <a:r>
                        <a:rPr lang="zh-CN" altLang="en-US" sz="2000" b="1">
                          <a:solidFill>
                            <a:srgbClr val="FF0000"/>
                          </a:solidFill>
                          <a:latin typeface="微软雅黑" panose="020B0503020204020204" charset="-122"/>
                          <a:ea typeface="微软雅黑" panose="020B0503020204020204" charset="-122"/>
                          <a:cs typeface="华文新魏" panose="02010800040101010101" charset="-122"/>
                        </a:rPr>
                        <a:t>动员全民族一切力量</a:t>
                      </a:r>
                      <a:r>
                        <a:rPr lang="zh-CN" altLang="en-US" sz="2000" b="1">
                          <a:solidFill>
                            <a:schemeClr val="tx1"/>
                          </a:solidFill>
                          <a:latin typeface="微软雅黑" panose="020B0503020204020204" charset="-122"/>
                          <a:ea typeface="微软雅黑" panose="020B0503020204020204" charset="-122"/>
                          <a:cs typeface="华文新魏" panose="02010800040101010101" charset="-122"/>
                        </a:rPr>
                        <a:t>，争取抗战胜利的人民战争。</a:t>
                      </a:r>
                      <a:endParaRPr lang="en-US" altLang="zh-CN" sz="2000" b="1">
                        <a:solidFill>
                          <a:schemeClr val="tx1"/>
                        </a:solidFill>
                        <a:latin typeface="微软雅黑" panose="020B0503020204020204" charset="-122"/>
                        <a:ea typeface="微软雅黑" panose="020B0503020204020204" charset="-122"/>
                        <a:cs typeface="华文新魏" panose="02010800040101010101" charset="-122"/>
                      </a:endParaRPr>
                    </a:p>
                    <a:p>
                      <a:pPr marL="0" marR="0" lvl="0" indent="0" algn="l" defTabSz="914400" rtl="0" eaLnBrk="1" fontAlgn="auto" latinLnBrk="0" hangingPunct="1">
                        <a:lnSpc>
                          <a:spcPct val="100000"/>
                        </a:lnSpc>
                        <a:spcBef>
                          <a:spcPct val="0"/>
                        </a:spcBef>
                        <a:spcAft>
                          <a:spcPct val="0"/>
                        </a:spcAft>
                        <a:buClrTx/>
                        <a:buSzTx/>
                        <a:buFontTx/>
                        <a:buNone/>
                        <a:defRPr/>
                      </a:pPr>
                      <a:r>
                        <a:rPr lang="zh-CN" altLang="en-US" sz="2000" b="1">
                          <a:solidFill>
                            <a:schemeClr val="tx1"/>
                          </a:solidFill>
                          <a:latin typeface="微软雅黑" panose="020B0503020204020204" charset="-122"/>
                          <a:ea typeface="微软雅黑" panose="020B0503020204020204" charset="-122"/>
                          <a:cs typeface="华文新魏" panose="02010800040101010101" charset="-122"/>
                        </a:rPr>
                        <a:t> </a:t>
                      </a:r>
                      <a:endParaRPr lang="zh-CN" altLang="en-US" sz="2000" b="1">
                        <a:solidFill>
                          <a:schemeClr val="tx1"/>
                        </a:solidFill>
                        <a:latin typeface="微软雅黑" panose="020B0503020204020204" charset="-122"/>
                        <a:ea typeface="微软雅黑" panose="020B0503020204020204" charset="-122"/>
                        <a:cs typeface="华文新魏" panose="02010800040101010101" charset="-122"/>
                      </a:endParaRPr>
                    </a:p>
                    <a:p>
                      <a:pPr marL="0" marR="0" lvl="0" indent="0" algn="l" defTabSz="914400" rtl="0" eaLnBrk="1" fontAlgn="auto" latinLnBrk="0" hangingPunct="1">
                        <a:lnSpc>
                          <a:spcPct val="100000"/>
                        </a:lnSpc>
                        <a:spcBef>
                          <a:spcPct val="0"/>
                        </a:spcBef>
                        <a:spcAft>
                          <a:spcPct val="0"/>
                        </a:spcAft>
                        <a:buClrTx/>
                        <a:buSzTx/>
                        <a:buFontTx/>
                        <a:buNone/>
                        <a:defRPr/>
                      </a:pPr>
                      <a:r>
                        <a:rPr lang="zh-CN" altLang="en-US" sz="2000" b="1">
                          <a:solidFill>
                            <a:schemeClr val="tx1"/>
                          </a:solidFill>
                          <a:highlight>
                            <a:srgbClr val="FFFF00"/>
                          </a:highlight>
                          <a:latin typeface="微软雅黑" panose="020B0503020204020204" charset="-122"/>
                          <a:ea typeface="微软雅黑" panose="020B0503020204020204" charset="-122"/>
                          <a:cs typeface="华文新魏" panose="02010800040101010101" charset="-122"/>
                        </a:rPr>
                        <a:t>片面抗战路线</a:t>
                      </a:r>
                      <a:r>
                        <a:rPr lang="zh-CN" altLang="en-US" sz="2000" b="1">
                          <a:solidFill>
                            <a:schemeClr val="tx1"/>
                          </a:solidFill>
                          <a:latin typeface="微软雅黑" panose="020B0503020204020204" charset="-122"/>
                          <a:ea typeface="微软雅黑" panose="020B0503020204020204" charset="-122"/>
                          <a:cs typeface="华文新魏" panose="02010800040101010101" charset="-122"/>
                        </a:rPr>
                        <a:t>：是指</a:t>
                      </a:r>
                      <a:r>
                        <a:rPr lang="zh-CN" altLang="en-US" sz="2000" b="1">
                          <a:solidFill>
                            <a:srgbClr val="FF0000"/>
                          </a:solidFill>
                          <a:latin typeface="微软雅黑" panose="020B0503020204020204" charset="-122"/>
                          <a:ea typeface="微软雅黑" panose="020B0503020204020204" charset="-122"/>
                          <a:cs typeface="华文新魏" panose="02010800040101010101" charset="-122"/>
                        </a:rPr>
                        <a:t>国民党在正面战场推行的单纯依靠政府和军队</a:t>
                      </a:r>
                      <a:r>
                        <a:rPr lang="zh-CN" altLang="en-US" sz="2000" b="1">
                          <a:solidFill>
                            <a:schemeClr val="tx1"/>
                          </a:solidFill>
                          <a:latin typeface="微软雅黑" panose="020B0503020204020204" charset="-122"/>
                          <a:ea typeface="微软雅黑" panose="020B0503020204020204" charset="-122"/>
                          <a:cs typeface="华文新魏" panose="02010800040101010101" charset="-122"/>
                        </a:rPr>
                        <a:t>，没有广泛发动人民群众进行的抗战路线。 </a:t>
                      </a:r>
                      <a:endParaRPr lang="zh-CN" altLang="en-US" sz="2000" b="1">
                        <a:solidFill>
                          <a:schemeClr val="tx1"/>
                        </a:solidFill>
                        <a:latin typeface="微软雅黑" panose="020B0503020204020204" charset="-122"/>
                        <a:ea typeface="微软雅黑" panose="020B0503020204020204" charset="-122"/>
                        <a:cs typeface="华文新魏" panose="02010800040101010101" charset="-122"/>
                      </a:endParaRPr>
                    </a:p>
                  </a:txBody>
                  <a:tcPr vert="horz">
                    <a:solidFill>
                      <a:schemeClr val="bg1">
                        <a:lumMod val="85000"/>
                      </a:schemeClr>
                    </a:solidFill>
                  </a:tcPr>
                </a:tc>
              </a:tr>
              <a:tr h="498678">
                <a:tc>
                  <a:txBody>
                    <a:bodyPr wrap="square"/>
                    <a:lstStyle/>
                    <a:p>
                      <a:pPr marL="0" algn="ctr" defTabSz="914400" rtl="0" eaLnBrk="1" latinLnBrk="0" hangingPunct="1"/>
                      <a:r>
                        <a:rPr lang="zh-CN" altLang="en-US" sz="2000" b="1" kern="1200">
                          <a:solidFill>
                            <a:srgbClr val="C00000"/>
                          </a:solidFill>
                          <a:latin typeface="微软雅黑" panose="020B0503020204020204" charset="-122"/>
                          <a:ea typeface="微软雅黑" panose="020B0503020204020204" charset="-122"/>
                          <a:cs typeface="+mn-cs"/>
                        </a:rPr>
                        <a:t>新民主主义</a:t>
                      </a:r>
                      <a:endParaRPr lang="en-US" altLang="zh-CN" sz="2000" b="1" kern="1200">
                        <a:solidFill>
                          <a:srgbClr val="C00000"/>
                        </a:solidFill>
                        <a:latin typeface="微软雅黑" panose="020B0503020204020204" charset="-122"/>
                        <a:ea typeface="微软雅黑" panose="020B0503020204020204" charset="-122"/>
                        <a:cs typeface="+mn-cs"/>
                      </a:endParaRPr>
                    </a:p>
                    <a:p>
                      <a:pPr marL="0" algn="ctr" defTabSz="914400" rtl="0" eaLnBrk="1" latinLnBrk="0" hangingPunct="1"/>
                      <a:r>
                        <a:rPr lang="zh-CN" altLang="en-US" sz="2000" b="1" kern="1200">
                          <a:solidFill>
                            <a:srgbClr val="C00000"/>
                          </a:solidFill>
                          <a:latin typeface="微软雅黑" panose="020B0503020204020204" charset="-122"/>
                          <a:ea typeface="微软雅黑" panose="020B0503020204020204" charset="-122"/>
                          <a:cs typeface="+mn-cs"/>
                        </a:rPr>
                        <a:t>革命理论</a:t>
                      </a:r>
                      <a:endParaRPr lang="zh-CN" altLang="en-US" sz="20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2000" b="1">
                          <a:solidFill>
                            <a:schemeClr val="tx1"/>
                          </a:solidFill>
                          <a:latin typeface="微软雅黑" panose="020B0503020204020204" charset="-122"/>
                          <a:ea typeface="微软雅黑" panose="020B0503020204020204" charset="-122"/>
                          <a:cs typeface="华文新魏" panose="02010800040101010101" charset="-122"/>
                        </a:rPr>
                        <a:t>毛泽东思想的重要组成部分，是马克思主义中国化的重要理论成果。抗日战争时期，毛泽东他系统总结中国革命的独创性经验，于 </a:t>
                      </a:r>
                      <a:r>
                        <a:rPr lang="en-US" altLang="zh-CN" sz="2000" b="1">
                          <a:solidFill>
                            <a:schemeClr val="tx1"/>
                          </a:solidFill>
                          <a:latin typeface="微软雅黑" panose="020B0503020204020204" charset="-122"/>
                          <a:ea typeface="微软雅黑" panose="020B0503020204020204" charset="-122"/>
                          <a:cs typeface="华文新魏" panose="02010800040101010101" charset="-122"/>
                        </a:rPr>
                        <a:t>1939 </a:t>
                      </a:r>
                      <a:r>
                        <a:rPr lang="zh-CN" altLang="en-US" sz="2000" b="1">
                          <a:solidFill>
                            <a:schemeClr val="tx1"/>
                          </a:solidFill>
                          <a:latin typeface="微软雅黑" panose="020B0503020204020204" charset="-122"/>
                          <a:ea typeface="微软雅黑" panose="020B0503020204020204" charset="-122"/>
                          <a:cs typeface="华文新魏" panose="02010800040101010101" charset="-122"/>
                        </a:rPr>
                        <a:t>年底 </a:t>
                      </a:r>
                      <a:r>
                        <a:rPr lang="en-US" altLang="zh-CN" sz="2000" b="1">
                          <a:solidFill>
                            <a:srgbClr val="FF0000"/>
                          </a:solidFill>
                          <a:latin typeface="微软雅黑" panose="020B0503020204020204" charset="-122"/>
                          <a:ea typeface="微软雅黑" panose="020B0503020204020204" charset="-122"/>
                          <a:cs typeface="华文新魏" panose="02010800040101010101" charset="-122"/>
                        </a:rPr>
                        <a:t>1940 </a:t>
                      </a:r>
                      <a:r>
                        <a:rPr lang="zh-CN" altLang="en-US" sz="2000" b="1">
                          <a:solidFill>
                            <a:srgbClr val="FF0000"/>
                          </a:solidFill>
                          <a:latin typeface="微软雅黑" panose="020B0503020204020204" charset="-122"/>
                          <a:ea typeface="微软雅黑" panose="020B0503020204020204" charset="-122"/>
                          <a:cs typeface="华文新魏" panose="02010800040101010101" charset="-122"/>
                        </a:rPr>
                        <a:t>年初</a:t>
                      </a:r>
                      <a:r>
                        <a:rPr lang="zh-CN" altLang="en-US" sz="2000" b="1">
                          <a:solidFill>
                            <a:schemeClr val="tx1"/>
                          </a:solidFill>
                          <a:latin typeface="微软雅黑" panose="020B0503020204020204" charset="-122"/>
                          <a:ea typeface="微软雅黑" panose="020B0503020204020204" charset="-122"/>
                          <a:cs typeface="华文新魏" panose="02010800040101010101" charset="-122"/>
                        </a:rPr>
                        <a:t>先后发表</a:t>
                      </a:r>
                      <a:r>
                        <a:rPr lang="en-US" altLang="zh-CN" sz="2000" b="1">
                          <a:solidFill>
                            <a:schemeClr val="tx1"/>
                          </a:solidFill>
                          <a:latin typeface="微软雅黑" panose="020B0503020204020204" charset="-122"/>
                          <a:ea typeface="微软雅黑" panose="020B0503020204020204" charset="-122"/>
                          <a:cs typeface="华文新魏" panose="02010800040101010101" charset="-122"/>
                        </a:rPr>
                        <a:t>《&lt;</a:t>
                      </a:r>
                      <a:r>
                        <a:rPr lang="zh-CN" altLang="en-US" sz="2000" b="1">
                          <a:solidFill>
                            <a:schemeClr val="tx1"/>
                          </a:solidFill>
                          <a:latin typeface="微软雅黑" panose="020B0503020204020204" charset="-122"/>
                          <a:ea typeface="微软雅黑" panose="020B0503020204020204" charset="-122"/>
                          <a:cs typeface="华文新魏" panose="02010800040101010101" charset="-122"/>
                        </a:rPr>
                        <a:t>共产党人</a:t>
                      </a:r>
                      <a:r>
                        <a:rPr lang="en-US" altLang="zh-CN" sz="2000" b="1">
                          <a:solidFill>
                            <a:schemeClr val="tx1"/>
                          </a:solidFill>
                          <a:latin typeface="微软雅黑" panose="020B0503020204020204" charset="-122"/>
                          <a:ea typeface="微软雅黑" panose="020B0503020204020204" charset="-122"/>
                          <a:cs typeface="华文新魏" panose="02010800040101010101" charset="-122"/>
                        </a:rPr>
                        <a:t>&gt;</a:t>
                      </a:r>
                      <a:r>
                        <a:rPr lang="zh-CN" altLang="en-US" sz="2000" b="1">
                          <a:solidFill>
                            <a:schemeClr val="tx1"/>
                          </a:solidFill>
                          <a:latin typeface="微软雅黑" panose="020B0503020204020204" charset="-122"/>
                          <a:ea typeface="微软雅黑" panose="020B0503020204020204" charset="-122"/>
                          <a:cs typeface="华文新魏" panose="02010800040101010101" charset="-122"/>
                        </a:rPr>
                        <a:t>发刊词</a:t>
                      </a:r>
                      <a:r>
                        <a:rPr lang="en-US" altLang="zh-CN" sz="2000" b="1">
                          <a:solidFill>
                            <a:schemeClr val="tx1"/>
                          </a:solidFill>
                          <a:latin typeface="微软雅黑" panose="020B0503020204020204" charset="-122"/>
                          <a:ea typeface="微软雅黑" panose="020B0503020204020204" charset="-122"/>
                          <a:cs typeface="华文新魏" panose="02010800040101010101" charset="-122"/>
                        </a:rPr>
                        <a:t>》《</a:t>
                      </a:r>
                      <a:r>
                        <a:rPr lang="zh-CN" altLang="en-US" sz="2000" b="1">
                          <a:solidFill>
                            <a:schemeClr val="tx1"/>
                          </a:solidFill>
                          <a:latin typeface="微软雅黑" panose="020B0503020204020204" charset="-122"/>
                          <a:ea typeface="微软雅黑" panose="020B0503020204020204" charset="-122"/>
                          <a:cs typeface="华文新魏" panose="02010800040101010101" charset="-122"/>
                        </a:rPr>
                        <a:t>中国革命和中国共产党</a:t>
                      </a:r>
                      <a:r>
                        <a:rPr lang="en-US" altLang="zh-CN" sz="2000" b="1">
                          <a:solidFill>
                            <a:schemeClr val="tx1"/>
                          </a:solidFill>
                          <a:latin typeface="微软雅黑" panose="020B0503020204020204" charset="-122"/>
                          <a:ea typeface="微软雅黑" panose="020B0503020204020204" charset="-122"/>
                          <a:cs typeface="华文新魏" panose="02010800040101010101" charset="-122"/>
                        </a:rPr>
                        <a:t>》《</a:t>
                      </a:r>
                      <a:r>
                        <a:rPr lang="zh-CN" altLang="en-US" sz="2000" b="1">
                          <a:solidFill>
                            <a:schemeClr val="tx1"/>
                          </a:solidFill>
                          <a:latin typeface="微软雅黑" panose="020B0503020204020204" charset="-122"/>
                          <a:ea typeface="微软雅黑" panose="020B0503020204020204" charset="-122"/>
                          <a:cs typeface="华文新魏" panose="02010800040101010101" charset="-122"/>
                        </a:rPr>
                        <a:t>新民主主义论</a:t>
                      </a:r>
                      <a:r>
                        <a:rPr lang="en-US" altLang="zh-CN" sz="2000" b="1">
                          <a:solidFill>
                            <a:schemeClr val="tx1"/>
                          </a:solidFill>
                          <a:latin typeface="微软雅黑" panose="020B0503020204020204" charset="-122"/>
                          <a:ea typeface="微软雅黑" panose="020B0503020204020204" charset="-122"/>
                          <a:cs typeface="华文新魏" panose="02010800040101010101" charset="-122"/>
                        </a:rPr>
                        <a:t>》</a:t>
                      </a:r>
                      <a:r>
                        <a:rPr lang="zh-CN" altLang="en-US" sz="2000" b="1">
                          <a:solidFill>
                            <a:schemeClr val="tx1"/>
                          </a:solidFill>
                          <a:latin typeface="微软雅黑" panose="020B0503020204020204" charset="-122"/>
                          <a:ea typeface="微软雅黑" panose="020B0503020204020204" charset="-122"/>
                          <a:cs typeface="华文新魏" panose="02010800040101010101" charset="-122"/>
                        </a:rPr>
                        <a:t>等著作，</a:t>
                      </a:r>
                      <a:r>
                        <a:rPr lang="zh-CN" altLang="en-US" sz="2000" b="1">
                          <a:solidFill>
                            <a:srgbClr val="FF0000"/>
                          </a:solidFill>
                          <a:latin typeface="微软雅黑" panose="020B0503020204020204" charset="-122"/>
                          <a:ea typeface="微软雅黑" panose="020B0503020204020204" charset="-122"/>
                          <a:cs typeface="华文新魏" panose="02010800040101010101" charset="-122"/>
                        </a:rPr>
                        <a:t>完整地阐述了新民主主义理论</a:t>
                      </a:r>
                      <a:r>
                        <a:rPr lang="zh-CN" altLang="en-US" sz="2000" b="1">
                          <a:solidFill>
                            <a:schemeClr val="tx1"/>
                          </a:solidFill>
                          <a:latin typeface="微软雅黑" panose="020B0503020204020204" charset="-122"/>
                          <a:ea typeface="微软雅黑" panose="020B0503020204020204" charset="-122"/>
                          <a:cs typeface="华文新魏" panose="02010800040101010101" charset="-122"/>
                        </a:rPr>
                        <a:t>，对中国革命的性质、对象、任务、动力和前途等 一系列问题进行了系统论述，</a:t>
                      </a:r>
                      <a:r>
                        <a:rPr lang="zh-CN" altLang="en-US" sz="2000" b="1">
                          <a:solidFill>
                            <a:srgbClr val="FF0000"/>
                          </a:solidFill>
                          <a:latin typeface="微软雅黑" panose="020B0503020204020204" charset="-122"/>
                          <a:ea typeface="微软雅黑" panose="020B0503020204020204" charset="-122"/>
                          <a:cs typeface="华文新魏" panose="02010800040101010101" charset="-122"/>
                        </a:rPr>
                        <a:t>回答了中国向何处去这个关系重大的问题。 </a:t>
                      </a:r>
                      <a:endParaRPr lang="zh-CN" altLang="en-US" sz="2000" b="1">
                        <a:solidFill>
                          <a:srgbClr val="FF0000"/>
                        </a:solidFill>
                        <a:latin typeface="微软雅黑" panose="020B0503020204020204" charset="-122"/>
                        <a:ea typeface="微软雅黑" panose="020B0503020204020204" charset="-122"/>
                        <a:cs typeface="华文新魏" panose="02010800040101010101" charset="-122"/>
                      </a:endParaRPr>
                    </a:p>
                    <a:p>
                      <a:pPr marL="0" marR="0" lvl="0" indent="0" algn="l" defTabSz="914400" rtl="0" eaLnBrk="1" fontAlgn="auto" latinLnBrk="0" hangingPunct="1">
                        <a:lnSpc>
                          <a:spcPct val="100000"/>
                        </a:lnSpc>
                        <a:spcBef>
                          <a:spcPct val="0"/>
                        </a:spcBef>
                        <a:spcAft>
                          <a:spcPct val="0"/>
                        </a:spcAft>
                        <a:buClrTx/>
                        <a:buSzTx/>
                        <a:buFontTx/>
                        <a:buNone/>
                        <a:defRPr/>
                      </a:pPr>
                      <a:endParaRPr lang="zh-CN" altLang="en-US" sz="20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txBody>
                  <a:tcPr vert="horz">
                    <a:solidFill>
                      <a:schemeClr val="bg1">
                        <a:lumMod val="85000"/>
                      </a:schemeClr>
                    </a:solidFill>
                  </a:tcPr>
                </a:tc>
              </a:tr>
            </a:tbl>
          </a:graphicData>
        </a:graphic>
      </p:graphicFrame>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custDataLst>
              <p:tags r:id="rId1"/>
            </p:custDataLst>
          </p:nvPr>
        </p:nvSpPr>
        <p:spPr>
          <a:xfrm>
            <a:off x="0" y="0"/>
            <a:ext cx="12192000" cy="512897"/>
          </a:xfrm>
          <a:prstGeom prst="rect">
            <a:avLst/>
          </a:prstGeom>
          <a:solidFill>
            <a:srgbClr val="EC5F74">
              <a:lumMod val="60000"/>
              <a:lumOff val="40000"/>
            </a:srgbClr>
          </a:solidFill>
        </p:spPr>
        <p:txBody>
          <a:bodyPr wrap="square" rtlCol="0">
            <a:spAutoFit/>
          </a:bodyPr>
          <a:lstStyle/>
          <a:p>
            <a:pPr marL="0" marR="0" lvl="0" indent="0" algn="ctr" defTabSz="1219200" eaLnBrk="1" fontAlgn="auto" latinLnBrk="1" hangingPunct="1">
              <a:lnSpc>
                <a:spcPct val="100000"/>
              </a:lnSpc>
              <a:spcBef>
                <a:spcPct val="0"/>
              </a:spcBef>
              <a:spcAft>
                <a:spcPct val="0"/>
              </a:spcAft>
              <a:buClrTx/>
              <a:buSzTx/>
              <a:buFontTx/>
              <a:buNone/>
              <a:defRPr/>
            </a:pPr>
            <a:r>
              <a:rPr kumimoji="0" lang="zh-CN" altLang="en-US"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十三、解放战争时期（</a:t>
            </a:r>
            <a:r>
              <a:rPr kumimoji="0" lang="en-US" altLang="zh-CN"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19</a:t>
            </a:r>
            <a:r>
              <a:rPr lang="en-US" altLang="zh-CN" sz="2735" b="1" kern="0">
                <a:solidFill>
                  <a:prstClr val="white"/>
                </a:solidFill>
                <a:latin typeface="微软雅黑" panose="020B0503020204020204" charset="-122"/>
                <a:ea typeface="微软雅黑" panose="020B0503020204020204" charset="-122"/>
              </a:rPr>
              <a:t>46</a:t>
            </a:r>
            <a:r>
              <a:rPr kumimoji="0" lang="en-US" altLang="zh-CN"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—1949</a:t>
            </a:r>
            <a:r>
              <a:rPr kumimoji="0" lang="zh-CN" altLang="en-US"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年）</a:t>
            </a:r>
            <a:endParaRPr kumimoji="0" lang="zh-CN" altLang="en-US"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endParaRPr>
          </a:p>
        </p:txBody>
      </p:sp>
      <p:graphicFrame>
        <p:nvGraphicFramePr>
          <p:cNvPr id="7" name="表格 6"/>
          <p:cNvGraphicFramePr>
            <a:graphicFrameLocks noGrp="1"/>
          </p:cNvGraphicFramePr>
          <p:nvPr>
            <p:custDataLst>
              <p:tags r:id="rId2"/>
            </p:custDataLst>
          </p:nvPr>
        </p:nvGraphicFramePr>
        <p:xfrm>
          <a:off x="162358" y="632747"/>
          <a:ext cx="11867284" cy="5029052"/>
        </p:xfrm>
        <a:graphic>
          <a:graphicData uri="http://schemas.openxmlformats.org/drawingml/2006/table">
            <a:tbl>
              <a:tblPr firstRow="1" bandRow="1">
                <a:tableStyleId>{5C22544A-7EE6-4342-B048-85BDC9FD1C3A}</a:tableStyleId>
              </a:tblPr>
              <a:tblGrid>
                <a:gridCol w="944455"/>
                <a:gridCol w="454132"/>
                <a:gridCol w="10468697"/>
              </a:tblGrid>
              <a:tr h="841608">
                <a:tc gridSpan="2">
                  <a:txBody>
                    <a:bodyPr wrap="square"/>
                    <a:lstStyle/>
                    <a:p>
                      <a:pPr algn="ctr" fontAlgn="auto">
                        <a:lnSpc>
                          <a:spcPct val="100000"/>
                        </a:lnSpc>
                        <a:buClrTx/>
                        <a:buSzTx/>
                        <a:buFontTx/>
                        <a:buNone/>
                      </a:pPr>
                      <a:r>
                        <a:rPr lang="zh-CN" altLang="en-US" sz="2400" b="1">
                          <a:solidFill>
                            <a:srgbClr val="070707"/>
                          </a:solidFill>
                          <a:latin typeface="微软雅黑" panose="020B0503020204020204" charset="-122"/>
                          <a:ea typeface="微软雅黑" panose="020B0503020204020204" charset="-122"/>
                          <a:cs typeface="柳公权楷书" panose="02010600010101010101" charset="-122"/>
                        </a:rPr>
                        <a:t>总体特征</a:t>
                      </a:r>
                      <a:endParaRPr lang="zh-CN" altLang="en-US" sz="2400" b="1">
                        <a:solidFill>
                          <a:srgbClr val="070707"/>
                        </a:solidFill>
                        <a:latin typeface="微软雅黑" panose="020B0503020204020204" charset="-122"/>
                        <a:ea typeface="微软雅黑" panose="020B0503020204020204" charset="-122"/>
                        <a:cs typeface="柳公权楷书" panose="02010600010101010101"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indent="0">
                        <a:lnSpc>
                          <a:spcPct val="100000"/>
                        </a:lnSpc>
                      </a:pPr>
                      <a:r>
                        <a:rPr lang="zh-CN" altLang="en-US" sz="2400" b="1" kern="1200">
                          <a:solidFill>
                            <a:schemeClr val="dk1"/>
                          </a:solidFill>
                          <a:latin typeface="微软雅黑" panose="020B0503020204020204" charset="-122"/>
                          <a:ea typeface="微软雅黑" panose="020B0503020204020204" charset="-122"/>
                          <a:cs typeface="仿宋" panose="02010609060101010101" charset="-122"/>
                          <a:sym typeface="+mn-ea"/>
                        </a:rPr>
                        <a:t>第三次国内革命战争，新民主主义革命取得基本胜利，揭开了中国历史的新纪元。</a:t>
                      </a:r>
                      <a:endParaRPr lang="zh-CN" altLang="en-US" sz="2400" b="1" kern="1200">
                        <a:solidFill>
                          <a:schemeClr val="dk1"/>
                        </a:solidFill>
                        <a:latin typeface="微软雅黑" panose="020B0503020204020204" charset="-122"/>
                        <a:ea typeface="微软雅黑" panose="020B0503020204020204" charset="-122"/>
                        <a:cs typeface="微软雅黑" panose="020B0503020204020204" charset="-122"/>
                        <a:sym typeface="+mn-ea"/>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1354339">
                <a:tc rowSpan="3">
                  <a:txBody>
                    <a:bodyPr wrap="square"/>
                    <a:lstStyle/>
                    <a:p>
                      <a:pPr algn="ctr" fontAlgn="auto">
                        <a:lnSpc>
                          <a:spcPct val="100000"/>
                        </a:lnSpc>
                        <a:buClrTx/>
                        <a:buSzTx/>
                        <a:buFontTx/>
                        <a:buNone/>
                      </a:pPr>
                      <a:r>
                        <a:rPr lang="zh-CN" altLang="en-US" sz="2400" b="1">
                          <a:solidFill>
                            <a:srgbClr val="070707"/>
                          </a:solidFill>
                          <a:latin typeface="微软雅黑" panose="020B0503020204020204" charset="-122"/>
                          <a:ea typeface="微软雅黑" panose="020B0503020204020204" charset="-122"/>
                          <a:cs typeface="柳公权楷书" panose="02010600010101010101" charset="-122"/>
                        </a:rPr>
                        <a:t>具体表现</a:t>
                      </a:r>
                      <a:endParaRPr lang="zh-CN" altLang="en-US" sz="2400" b="1">
                        <a:solidFill>
                          <a:srgbClr val="070707"/>
                        </a:solidFill>
                        <a:latin typeface="微软雅黑" panose="020B0503020204020204" charset="-122"/>
                        <a:ea typeface="微软雅黑" panose="020B0503020204020204" charset="-122"/>
                        <a:cs typeface="柳公权楷书" panose="02010600010101010101"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fontAlgn="auto">
                        <a:lnSpc>
                          <a:spcPct val="100000"/>
                        </a:lnSpc>
                        <a:buNone/>
                      </a:pPr>
                      <a:r>
                        <a:rPr lang="zh-CN" altLang="en-US" sz="2400" b="1">
                          <a:solidFill>
                            <a:srgbClr val="C00000"/>
                          </a:solidFill>
                          <a:latin typeface="微软雅黑" panose="020B0503020204020204" charset="-122"/>
                          <a:ea typeface="微软雅黑" panose="020B0503020204020204" charset="-122"/>
                        </a:rPr>
                        <a:t>政治</a:t>
                      </a:r>
                      <a:endParaRPr lang="zh-CN" altLang="en-US" sz="2400" b="1">
                        <a:solidFill>
                          <a:srgbClr val="C00000"/>
                        </a:solidFill>
                        <a:latin typeface="微软雅黑" panose="020B0503020204020204" charset="-122"/>
                        <a:ea typeface="微软雅黑" panose="020B0503020204020204" charset="-122"/>
                        <a:cs typeface="柳公权楷书" panose="02010600010101010101"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indent="0">
                        <a:lnSpc>
                          <a:spcPct val="100000"/>
                        </a:lnSpc>
                      </a:pPr>
                      <a:r>
                        <a:rPr lang="en-US" altLang="zh-CN" sz="2400" b="1" kern="1200">
                          <a:solidFill>
                            <a:schemeClr val="dk1"/>
                          </a:solidFill>
                          <a:latin typeface="微软雅黑" panose="020B0503020204020204" charset="-122"/>
                          <a:ea typeface="微软雅黑" panose="020B0503020204020204" charset="-122"/>
                          <a:cs typeface="微软雅黑" panose="020B0503020204020204" charset="-122"/>
                          <a:sym typeface="+mn-ea"/>
                        </a:rPr>
                        <a:t>1</a:t>
                      </a:r>
                      <a:r>
                        <a:rPr lang="zh-CN" altLang="en-US" sz="2400" b="1" kern="1200">
                          <a:solidFill>
                            <a:schemeClr val="dk1"/>
                          </a:solidFill>
                          <a:latin typeface="微软雅黑" panose="020B0503020204020204" charset="-122"/>
                          <a:ea typeface="微软雅黑" panose="020B0503020204020204" charset="-122"/>
                          <a:cs typeface="微软雅黑" panose="020B0503020204020204" charset="-122"/>
                          <a:sym typeface="+mn-ea"/>
                        </a:rPr>
                        <a:t>、抗战胜利后，</a:t>
                      </a:r>
                      <a:r>
                        <a:rPr lang="zh-CN" altLang="en-US" sz="2400" b="1" kern="1200">
                          <a:solidFill>
                            <a:srgbClr val="FF0000"/>
                          </a:solidFill>
                          <a:latin typeface="微软雅黑" panose="020B0503020204020204" charset="-122"/>
                          <a:ea typeface="微软雅黑" panose="020B0503020204020204" charset="-122"/>
                          <a:cs typeface="微软雅黑" panose="020B0503020204020204" charset="-122"/>
                          <a:sym typeface="+mn-ea"/>
                        </a:rPr>
                        <a:t>中共争取和平民主</a:t>
                      </a:r>
                      <a:r>
                        <a:rPr lang="zh-CN" altLang="en-US" sz="2400" b="1" kern="1200">
                          <a:solidFill>
                            <a:schemeClr val="dk1"/>
                          </a:solidFill>
                          <a:latin typeface="微软雅黑" panose="020B0503020204020204" charset="-122"/>
                          <a:ea typeface="微软雅黑" panose="020B0503020204020204" charset="-122"/>
                          <a:cs typeface="微软雅黑" panose="020B0503020204020204" charset="-122"/>
                          <a:sym typeface="+mn-ea"/>
                        </a:rPr>
                        <a:t>，而</a:t>
                      </a:r>
                      <a:r>
                        <a:rPr lang="zh-CN" altLang="en-US" sz="2400" b="1" kern="1200">
                          <a:solidFill>
                            <a:srgbClr val="FF0000"/>
                          </a:solidFill>
                          <a:latin typeface="微软雅黑" panose="020B0503020204020204" charset="-122"/>
                          <a:ea typeface="微软雅黑" panose="020B0503020204020204" charset="-122"/>
                          <a:cs typeface="微软雅黑" panose="020B0503020204020204" charset="-122"/>
                          <a:sym typeface="+mn-ea"/>
                        </a:rPr>
                        <a:t>国民党坚持独裁和内战</a:t>
                      </a:r>
                      <a:r>
                        <a:rPr lang="zh-CN" altLang="en-US" sz="2400" b="1" kern="1200">
                          <a:solidFill>
                            <a:schemeClr val="dk1"/>
                          </a:solidFill>
                          <a:latin typeface="微软雅黑" panose="020B0503020204020204" charset="-122"/>
                          <a:ea typeface="微软雅黑" panose="020B0503020204020204" charset="-122"/>
                          <a:cs typeface="微软雅黑" panose="020B0503020204020204" charset="-122"/>
                          <a:sym typeface="+mn-ea"/>
                        </a:rPr>
                        <a:t>的方针。</a:t>
                      </a:r>
                      <a:endParaRPr lang="zh-CN" altLang="en-US" sz="2400" b="1" kern="1200">
                        <a:solidFill>
                          <a:schemeClr val="dk1"/>
                        </a:solidFill>
                        <a:latin typeface="微软雅黑" panose="020B0503020204020204" charset="-122"/>
                        <a:ea typeface="微软雅黑" panose="020B0503020204020204" charset="-122"/>
                        <a:cs typeface="微软雅黑" panose="020B0503020204020204" charset="-122"/>
                        <a:sym typeface="+mn-ea"/>
                      </a:endParaRPr>
                    </a:p>
                    <a:p>
                      <a:pPr indent="0">
                        <a:lnSpc>
                          <a:spcPct val="100000"/>
                        </a:lnSpc>
                      </a:pPr>
                      <a:r>
                        <a:rPr lang="en-US" altLang="zh-CN" sz="2400" b="1" kern="1200">
                          <a:solidFill>
                            <a:schemeClr val="dk1"/>
                          </a:solidFill>
                          <a:latin typeface="微软雅黑" panose="020B0503020204020204" charset="-122"/>
                          <a:ea typeface="微软雅黑" panose="020B0503020204020204" charset="-122"/>
                          <a:cs typeface="微软雅黑" panose="020B0503020204020204" charset="-122"/>
                          <a:sym typeface="+mn-ea"/>
                        </a:rPr>
                        <a:t>2</a:t>
                      </a:r>
                      <a:r>
                        <a:rPr lang="zh-CN" altLang="en-US" sz="2400" b="1" kern="1200">
                          <a:solidFill>
                            <a:schemeClr val="dk1"/>
                          </a:solidFill>
                          <a:latin typeface="微软雅黑" panose="020B0503020204020204" charset="-122"/>
                          <a:ea typeface="微软雅黑" panose="020B0503020204020204" charset="-122"/>
                          <a:cs typeface="微软雅黑" panose="020B0503020204020204" charset="-122"/>
                          <a:sym typeface="+mn-ea"/>
                        </a:rPr>
                        <a:t>、</a:t>
                      </a:r>
                      <a:r>
                        <a:rPr lang="zh-CN" altLang="en-US" sz="2400" b="1" kern="1200">
                          <a:solidFill>
                            <a:srgbClr val="FF0000"/>
                          </a:solidFill>
                          <a:latin typeface="微软雅黑" panose="020B0503020204020204" charset="-122"/>
                          <a:ea typeface="微软雅黑" panose="020B0503020204020204" charset="-122"/>
                          <a:cs typeface="微软雅黑" panose="020B0503020204020204" charset="-122"/>
                          <a:sym typeface="+mn-ea"/>
                        </a:rPr>
                        <a:t>主要矛盾转变</a:t>
                      </a:r>
                      <a:r>
                        <a:rPr lang="zh-CN" altLang="en-US" sz="2400" b="1" kern="1200">
                          <a:solidFill>
                            <a:schemeClr val="dk1"/>
                          </a:solidFill>
                          <a:latin typeface="微软雅黑" panose="020B0503020204020204" charset="-122"/>
                          <a:ea typeface="微软雅黑" panose="020B0503020204020204" charset="-122"/>
                          <a:cs typeface="微软雅黑" panose="020B0503020204020204" charset="-122"/>
                          <a:sym typeface="+mn-ea"/>
                        </a:rPr>
                        <a:t>为以共产党为代表的广大人民同美帝国主义支持的国民党反动派之间的矛盾。</a:t>
                      </a:r>
                      <a:endParaRPr lang="zh-CN" altLang="en-US" sz="2400" b="1" kern="1200">
                        <a:solidFill>
                          <a:schemeClr val="dk1"/>
                        </a:solidFill>
                        <a:latin typeface="微软雅黑" panose="020B0503020204020204" charset="-122"/>
                        <a:ea typeface="微软雅黑" panose="020B0503020204020204" charset="-122"/>
                        <a:cs typeface="微软雅黑" panose="020B0503020204020204" charset="-122"/>
                        <a:sym typeface="+mn-ea"/>
                      </a:endParaRPr>
                    </a:p>
                    <a:p>
                      <a:pPr indent="0">
                        <a:lnSpc>
                          <a:spcPct val="100000"/>
                        </a:lnSpc>
                      </a:pPr>
                      <a:r>
                        <a:rPr lang="en-US" altLang="zh-CN" sz="2400" b="1" kern="1200">
                          <a:solidFill>
                            <a:schemeClr val="dk1"/>
                          </a:solidFill>
                          <a:latin typeface="微软雅黑" panose="020B0503020204020204" charset="-122"/>
                          <a:ea typeface="微软雅黑" panose="020B0503020204020204" charset="-122"/>
                          <a:cs typeface="微软雅黑" panose="020B0503020204020204" charset="-122"/>
                          <a:sym typeface="+mn-ea"/>
                        </a:rPr>
                        <a:t>3</a:t>
                      </a:r>
                      <a:r>
                        <a:rPr lang="zh-CN" altLang="en-US" sz="2400" b="1" kern="1200">
                          <a:solidFill>
                            <a:schemeClr val="dk1"/>
                          </a:solidFill>
                          <a:latin typeface="微软雅黑" panose="020B0503020204020204" charset="-122"/>
                          <a:ea typeface="微软雅黑" panose="020B0503020204020204" charset="-122"/>
                          <a:cs typeface="微软雅黑" panose="020B0503020204020204" charset="-122"/>
                          <a:sym typeface="+mn-ea"/>
                        </a:rPr>
                        <a:t>、解放战争推翻南京国民政府反动统治，</a:t>
                      </a:r>
                      <a:r>
                        <a:rPr lang="zh-CN" altLang="en-US" sz="2400" b="1" kern="1200">
                          <a:solidFill>
                            <a:srgbClr val="FF0000"/>
                          </a:solidFill>
                          <a:latin typeface="微软雅黑" panose="020B0503020204020204" charset="-122"/>
                          <a:ea typeface="微软雅黑" panose="020B0503020204020204" charset="-122"/>
                          <a:cs typeface="微软雅黑" panose="020B0503020204020204" charset="-122"/>
                          <a:sym typeface="+mn-ea"/>
                        </a:rPr>
                        <a:t>新民主主义革命取得基本胜利</a:t>
                      </a:r>
                      <a:endParaRPr lang="zh-CN" altLang="en-US" sz="2400" b="1" kern="1200">
                        <a:solidFill>
                          <a:srgbClr val="FF0000"/>
                        </a:solidFill>
                        <a:latin typeface="微软雅黑" panose="020B0503020204020204" charset="-122"/>
                        <a:ea typeface="微软雅黑" panose="020B0503020204020204" charset="-122"/>
                        <a:cs typeface="微软雅黑" panose="020B0503020204020204" charset="-122"/>
                        <a:sym typeface="+mn-ea"/>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1034550">
                <a:tc vMerge="1">
                  <a:tcPr anchor="ctr">
                    <a:lnL w="9525">
                      <a:solidFill>
                        <a:srgbClr val="B28E4E"/>
                      </a:solidFill>
                      <a:prstDash val="dash"/>
                    </a:lnL>
                    <a:lnR w="9525">
                      <a:solidFill>
                        <a:srgbClr val="B28E4E"/>
                      </a:solidFill>
                      <a:prstDash val="dash"/>
                    </a:lnR>
                    <a:lnT w="9525">
                      <a:solidFill>
                        <a:srgbClr val="B28E4E"/>
                      </a:solidFill>
                      <a:prstDash val="dash"/>
                    </a:lnT>
                    <a:lnB w="9525">
                      <a:solidFill>
                        <a:srgbClr val="B28E4E"/>
                      </a:solidFill>
                      <a:prstDash val="dash"/>
                    </a:lnB>
                    <a:solidFill>
                      <a:srgbClr val="FFFFFF"/>
                    </a:solidFill>
                  </a:tcPr>
                </a:tc>
                <a:tc>
                  <a:txBody>
                    <a:bodyPr wrap="square"/>
                    <a:lstStyle/>
                    <a:p>
                      <a:pPr fontAlgn="auto">
                        <a:lnSpc>
                          <a:spcPct val="100000"/>
                        </a:lnSpc>
                        <a:buNone/>
                      </a:pPr>
                      <a:r>
                        <a:rPr lang="zh-CN" altLang="en-US" sz="2400" b="1">
                          <a:solidFill>
                            <a:srgbClr val="C00000"/>
                          </a:solidFill>
                          <a:latin typeface="微软雅黑" panose="020B0503020204020204" charset="-122"/>
                          <a:ea typeface="微软雅黑" panose="020B0503020204020204" charset="-122"/>
                        </a:rPr>
                        <a:t>经济</a:t>
                      </a:r>
                      <a:endParaRPr lang="zh-CN" altLang="en-US" sz="2400" b="1">
                        <a:solidFill>
                          <a:srgbClr val="C00000"/>
                        </a:solidFill>
                        <a:latin typeface="微软雅黑" panose="020B0503020204020204" charset="-122"/>
                        <a:ea typeface="微软雅黑" panose="020B0503020204020204"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algn="l" defTabSz="678180" eaLnBrk="0" fontAlgn="auto" latinLnBrk="1" hangingPunct="0">
                        <a:lnSpc>
                          <a:spcPts val="3300"/>
                        </a:lnSpc>
                      </a:pPr>
                      <a:r>
                        <a:rPr lang="en-US" altLang="zh-CN" sz="2400" b="1" kern="1200">
                          <a:solidFill>
                            <a:schemeClr val="dk1"/>
                          </a:solidFill>
                          <a:latin typeface="微软雅黑" panose="020B0503020204020204" charset="-122"/>
                          <a:ea typeface="微软雅黑" panose="020B0503020204020204" charset="-122"/>
                          <a:cs typeface="仿宋" panose="02010609060101010101" charset="-122"/>
                          <a:sym typeface="+mn-ea"/>
                        </a:rPr>
                        <a:t>1</a:t>
                      </a:r>
                      <a:r>
                        <a:rPr lang="zh-CN" altLang="en-US" sz="2400" b="1" kern="1200">
                          <a:solidFill>
                            <a:schemeClr val="dk1"/>
                          </a:solidFill>
                          <a:latin typeface="微软雅黑" panose="020B0503020204020204" charset="-122"/>
                          <a:ea typeface="微软雅黑" panose="020B0503020204020204" charset="-122"/>
                          <a:cs typeface="仿宋" panose="02010609060101010101" charset="-122"/>
                          <a:sym typeface="+mn-ea"/>
                        </a:rPr>
                        <a:t>、</a:t>
                      </a:r>
                      <a:r>
                        <a:rPr lang="zh-CN" altLang="en-US" sz="2400" b="1" kern="1200">
                          <a:solidFill>
                            <a:srgbClr val="FF0000"/>
                          </a:solidFill>
                          <a:latin typeface="微软雅黑" panose="020B0503020204020204" charset="-122"/>
                          <a:ea typeface="微软雅黑" panose="020B0503020204020204" charset="-122"/>
                          <a:cs typeface="仿宋" panose="02010609060101010101" charset="-122"/>
                          <a:sym typeface="+mn-ea"/>
                        </a:rPr>
                        <a:t>国统区通货膨胀</a:t>
                      </a:r>
                      <a:r>
                        <a:rPr lang="zh-CN" altLang="en-US" sz="2400" b="1" kern="1200">
                          <a:solidFill>
                            <a:schemeClr val="dk1"/>
                          </a:solidFill>
                          <a:latin typeface="微软雅黑" panose="020B0503020204020204" charset="-122"/>
                          <a:ea typeface="微软雅黑" panose="020B0503020204020204" charset="-122"/>
                          <a:sym typeface="+mn-ea"/>
                        </a:rPr>
                        <a:t>严重，</a:t>
                      </a:r>
                      <a:r>
                        <a:rPr lang="zh-CN" altLang="en-US" sz="2400" b="1" kern="1200">
                          <a:solidFill>
                            <a:schemeClr val="dk1"/>
                          </a:solidFill>
                          <a:latin typeface="微软雅黑" panose="020B0503020204020204" charset="-122"/>
                          <a:ea typeface="微软雅黑" panose="020B0503020204020204" charset="-122"/>
                          <a:cs typeface="仿宋" panose="02010609060101010101" charset="-122"/>
                          <a:sym typeface="+mn-ea"/>
                        </a:rPr>
                        <a:t>经济</a:t>
                      </a:r>
                      <a:r>
                        <a:rPr lang="zh-CN" altLang="en-US" sz="2400" b="1" kern="1200">
                          <a:solidFill>
                            <a:schemeClr val="dk1"/>
                          </a:solidFill>
                          <a:latin typeface="微软雅黑" panose="020B0503020204020204" charset="-122"/>
                          <a:ea typeface="微软雅黑" panose="020B0503020204020204" charset="-122"/>
                          <a:sym typeface="+mn-ea"/>
                        </a:rPr>
                        <a:t>面临</a:t>
                      </a:r>
                      <a:r>
                        <a:rPr lang="zh-CN" altLang="en-US" sz="2400" b="1" kern="1200">
                          <a:solidFill>
                            <a:schemeClr val="dk1"/>
                          </a:solidFill>
                          <a:latin typeface="微软雅黑" panose="020B0503020204020204" charset="-122"/>
                          <a:ea typeface="微软雅黑" panose="020B0503020204020204" charset="-122"/>
                          <a:cs typeface="仿宋" panose="02010609060101010101" charset="-122"/>
                          <a:sym typeface="+mn-ea"/>
                        </a:rPr>
                        <a:t>崩溃</a:t>
                      </a:r>
                      <a:r>
                        <a:rPr lang="zh-CN" altLang="en-US" sz="2400" b="1" kern="1200">
                          <a:solidFill>
                            <a:schemeClr val="dk1"/>
                          </a:solidFill>
                          <a:latin typeface="微软雅黑" panose="020B0503020204020204" charset="-122"/>
                          <a:ea typeface="微软雅黑" panose="020B0503020204020204" charset="-122"/>
                          <a:sym typeface="+mn-ea"/>
                        </a:rPr>
                        <a:t>；</a:t>
                      </a:r>
                      <a:endParaRPr lang="zh-CN" altLang="en-US" sz="2400" b="1" kern="1200">
                        <a:solidFill>
                          <a:schemeClr val="dk1"/>
                        </a:solidFill>
                        <a:latin typeface="微软雅黑" panose="020B0503020204020204" charset="-122"/>
                        <a:ea typeface="微软雅黑" panose="020B0503020204020204" charset="-122"/>
                      </a:endParaRPr>
                    </a:p>
                    <a:p>
                      <a:pPr algn="l" defTabSz="678180" eaLnBrk="0" fontAlgn="auto" latinLnBrk="1" hangingPunct="0">
                        <a:lnSpc>
                          <a:spcPts val="3300"/>
                        </a:lnSpc>
                      </a:pPr>
                      <a:r>
                        <a:rPr lang="en-US" altLang="zh-CN" sz="2400" b="1" kern="1200">
                          <a:solidFill>
                            <a:schemeClr val="dk1"/>
                          </a:solidFill>
                          <a:latin typeface="微软雅黑" panose="020B0503020204020204" charset="-122"/>
                          <a:ea typeface="微软雅黑" panose="020B0503020204020204" charset="-122"/>
                          <a:cs typeface="仿宋" panose="02010609060101010101" charset="-122"/>
                          <a:sym typeface="+mn-ea"/>
                        </a:rPr>
                        <a:t>2</a:t>
                      </a:r>
                      <a:r>
                        <a:rPr lang="zh-CN" altLang="en-US" sz="2400" b="1" kern="1200">
                          <a:solidFill>
                            <a:schemeClr val="dk1"/>
                          </a:solidFill>
                          <a:latin typeface="微软雅黑" panose="020B0503020204020204" charset="-122"/>
                          <a:ea typeface="微软雅黑" panose="020B0503020204020204" charset="-122"/>
                          <a:cs typeface="仿宋" panose="02010609060101010101" charset="-122"/>
                          <a:sym typeface="+mn-ea"/>
                        </a:rPr>
                        <a:t>、三座大山的压迫以及</a:t>
                      </a:r>
                      <a:r>
                        <a:rPr lang="zh-CN" altLang="en-US" sz="2400" b="1" kern="1200">
                          <a:solidFill>
                            <a:schemeClr val="dk1"/>
                          </a:solidFill>
                          <a:latin typeface="微软雅黑" panose="020B0503020204020204" charset="-122"/>
                          <a:ea typeface="微软雅黑" panose="020B0503020204020204" charset="-122"/>
                          <a:sym typeface="+mn-ea"/>
                        </a:rPr>
                        <a:t>战争的破坏，使</a:t>
                      </a:r>
                      <a:r>
                        <a:rPr lang="zh-CN" altLang="en-US" sz="2400" b="1" kern="1200">
                          <a:solidFill>
                            <a:srgbClr val="FF0000"/>
                          </a:solidFill>
                          <a:latin typeface="微软雅黑" panose="020B0503020204020204" charset="-122"/>
                          <a:ea typeface="微软雅黑" panose="020B0503020204020204" charset="-122"/>
                          <a:cs typeface="仿宋" panose="02010609060101010101" charset="-122"/>
                          <a:sym typeface="+mn-ea"/>
                        </a:rPr>
                        <a:t>民族工业</a:t>
                      </a:r>
                      <a:r>
                        <a:rPr lang="zh-CN" altLang="en-US" sz="2400" b="1" kern="1200">
                          <a:solidFill>
                            <a:srgbClr val="FF0000"/>
                          </a:solidFill>
                          <a:latin typeface="微软雅黑" panose="020B0503020204020204" charset="-122"/>
                          <a:ea typeface="微软雅黑" panose="020B0503020204020204" charset="-122"/>
                          <a:sym typeface="+mn-ea"/>
                        </a:rPr>
                        <a:t>陷入绝境</a:t>
                      </a:r>
                      <a:r>
                        <a:rPr lang="zh-CN" altLang="en-US" sz="2400" b="1" kern="1200">
                          <a:solidFill>
                            <a:schemeClr val="dk1"/>
                          </a:solidFill>
                          <a:latin typeface="微软雅黑" panose="020B0503020204020204" charset="-122"/>
                          <a:ea typeface="微软雅黑" panose="020B0503020204020204" charset="-122"/>
                          <a:sym typeface="+mn-ea"/>
                        </a:rPr>
                        <a:t>；</a:t>
                      </a:r>
                      <a:endParaRPr lang="zh-CN" altLang="en-US" sz="2400" b="1" kern="1200">
                        <a:solidFill>
                          <a:schemeClr val="dk1"/>
                        </a:solidFill>
                        <a:latin typeface="微软雅黑" panose="020B0503020204020204" charset="-122"/>
                        <a:ea typeface="微软雅黑" panose="020B0503020204020204" charset="-122"/>
                      </a:endParaRPr>
                    </a:p>
                    <a:p>
                      <a:pPr algn="l" defTabSz="678180" eaLnBrk="0" fontAlgn="auto" latinLnBrk="1" hangingPunct="0">
                        <a:lnSpc>
                          <a:spcPts val="3300"/>
                        </a:lnSpc>
                      </a:pPr>
                      <a:r>
                        <a:rPr lang="en-US" altLang="zh-CN" sz="2400" b="1" kern="1200">
                          <a:solidFill>
                            <a:schemeClr val="dk1"/>
                          </a:solidFill>
                          <a:latin typeface="微软雅黑" panose="020B0503020204020204" charset="-122"/>
                          <a:ea typeface="微软雅黑" panose="020B0503020204020204" charset="-122"/>
                          <a:sym typeface="+mn-ea"/>
                        </a:rPr>
                        <a:t>3</a:t>
                      </a:r>
                      <a:r>
                        <a:rPr lang="zh-CN" altLang="en-US" sz="2400" b="1" kern="1200">
                          <a:solidFill>
                            <a:schemeClr val="dk1"/>
                          </a:solidFill>
                          <a:latin typeface="微软雅黑" panose="020B0503020204020204" charset="-122"/>
                          <a:ea typeface="微软雅黑" panose="020B0503020204020204" charset="-122"/>
                          <a:sym typeface="+mn-ea"/>
                        </a:rPr>
                        <a:t>、中共在</a:t>
                      </a:r>
                      <a:r>
                        <a:rPr lang="zh-CN" altLang="en-US" sz="2400" b="1" kern="1200">
                          <a:solidFill>
                            <a:srgbClr val="FF0000"/>
                          </a:solidFill>
                          <a:latin typeface="微软雅黑" panose="020B0503020204020204" charset="-122"/>
                          <a:ea typeface="微软雅黑" panose="020B0503020204020204" charset="-122"/>
                          <a:sym typeface="+mn-ea"/>
                        </a:rPr>
                        <a:t>解放区</a:t>
                      </a:r>
                      <a:r>
                        <a:rPr lang="zh-CN" altLang="en-US" sz="2400" b="1" kern="1200">
                          <a:solidFill>
                            <a:schemeClr val="dk1"/>
                          </a:solidFill>
                          <a:latin typeface="微软雅黑" panose="020B0503020204020204" charset="-122"/>
                          <a:ea typeface="微软雅黑" panose="020B0503020204020204" charset="-122"/>
                          <a:sym typeface="+mn-ea"/>
                        </a:rPr>
                        <a:t>进行</a:t>
                      </a:r>
                      <a:r>
                        <a:rPr lang="zh-CN" altLang="en-US" sz="2400" b="1" kern="1200">
                          <a:solidFill>
                            <a:srgbClr val="FF0000"/>
                          </a:solidFill>
                          <a:latin typeface="微软雅黑" panose="020B0503020204020204" charset="-122"/>
                          <a:ea typeface="微软雅黑" panose="020B0503020204020204" charset="-122"/>
                          <a:cs typeface="仿宋" panose="02010609060101010101" charset="-122"/>
                          <a:sym typeface="+mn-ea"/>
                        </a:rPr>
                        <a:t>土地改革</a:t>
                      </a:r>
                      <a:r>
                        <a:rPr lang="zh-CN" altLang="en-US" sz="2400" b="1" kern="1200">
                          <a:solidFill>
                            <a:schemeClr val="dk1"/>
                          </a:solidFill>
                          <a:latin typeface="微软雅黑" panose="020B0503020204020204" charset="-122"/>
                          <a:ea typeface="微软雅黑" panose="020B0503020204020204" charset="-122"/>
                          <a:sym typeface="+mn-ea"/>
                        </a:rPr>
                        <a:t>，为解放战争的胜利奠定经济基础。</a:t>
                      </a:r>
                      <a:endParaRPr lang="zh-CN" altLang="en-US" sz="2400" b="1" kern="1200">
                        <a:solidFill>
                          <a:schemeClr val="dk1"/>
                        </a:solidFill>
                        <a:latin typeface="微软雅黑" panose="020B0503020204020204" charset="-122"/>
                        <a:ea typeface="微软雅黑" panose="020B0503020204020204" charset="-122"/>
                        <a:sym typeface="+mn-ea"/>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36053">
                <a:tc vMerge="1">
                  <a:tcPr anchor="ctr">
                    <a:lnL w="9525">
                      <a:solidFill>
                        <a:srgbClr val="B28E4E"/>
                      </a:solidFill>
                      <a:prstDash val="dash"/>
                    </a:lnL>
                    <a:lnR w="9525">
                      <a:solidFill>
                        <a:srgbClr val="B28E4E"/>
                      </a:solidFill>
                      <a:prstDash val="dash"/>
                    </a:lnR>
                    <a:lnT w="9525">
                      <a:solidFill>
                        <a:srgbClr val="B28E4E"/>
                      </a:solidFill>
                      <a:prstDash val="dash"/>
                    </a:lnT>
                    <a:lnB w="9525">
                      <a:solidFill>
                        <a:srgbClr val="B28E4E"/>
                      </a:solidFill>
                      <a:prstDash val="dash"/>
                    </a:lnB>
                    <a:solidFill>
                      <a:srgbClr val="FFFFFF"/>
                    </a:solidFill>
                  </a:tcPr>
                </a:tc>
                <a:tc>
                  <a:txBody>
                    <a:bodyPr wrap="square"/>
                    <a:lstStyle/>
                    <a:p>
                      <a:pPr fontAlgn="auto">
                        <a:lnSpc>
                          <a:spcPct val="100000"/>
                        </a:lnSpc>
                        <a:buNone/>
                      </a:pPr>
                      <a:r>
                        <a:rPr lang="zh-CN" altLang="en-US" sz="2400" b="1">
                          <a:solidFill>
                            <a:srgbClr val="C00000"/>
                          </a:solidFill>
                          <a:latin typeface="微软雅黑" panose="020B0503020204020204" charset="-122"/>
                          <a:ea typeface="微软雅黑" panose="020B0503020204020204" charset="-122"/>
                        </a:rPr>
                        <a:t>文化</a:t>
                      </a:r>
                      <a:endParaRPr lang="zh-CN" altLang="en-US" sz="2400" b="1">
                        <a:solidFill>
                          <a:srgbClr val="C00000"/>
                        </a:solidFill>
                        <a:latin typeface="微软雅黑" panose="020B0503020204020204" charset="-122"/>
                        <a:ea typeface="微软雅黑" panose="020B0503020204020204"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indent="0" fontAlgn="auto">
                        <a:lnSpc>
                          <a:spcPts val="3280"/>
                        </a:lnSpc>
                      </a:pPr>
                      <a:r>
                        <a:rPr lang="en-US" altLang="zh-CN" sz="2400" b="1" kern="1200">
                          <a:solidFill>
                            <a:schemeClr val="dk1"/>
                          </a:solidFill>
                          <a:latin typeface="微软雅黑" panose="020B0503020204020204" charset="-122"/>
                          <a:ea typeface="微软雅黑" panose="020B0503020204020204" charset="-122"/>
                          <a:cs typeface="华文中宋" panose="02010600040101010101" pitchFamily="2" charset="-122"/>
                          <a:sym typeface="+mn-ea"/>
                        </a:rPr>
                        <a:t>1</a:t>
                      </a:r>
                      <a:r>
                        <a:rPr lang="zh-CN" altLang="en-US" sz="2400" b="1" kern="1200">
                          <a:solidFill>
                            <a:schemeClr val="dk1"/>
                          </a:solidFill>
                          <a:latin typeface="微软雅黑" panose="020B0503020204020204" charset="-122"/>
                          <a:ea typeface="微软雅黑" panose="020B0503020204020204" charset="-122"/>
                          <a:cs typeface="华文中宋" panose="02010600040101010101" pitchFamily="2" charset="-122"/>
                          <a:sym typeface="+mn-ea"/>
                        </a:rPr>
                        <a:t>、</a:t>
                      </a:r>
                      <a:r>
                        <a:rPr lang="zh-CN" altLang="en-US" sz="2400" b="1" kern="1200">
                          <a:solidFill>
                            <a:srgbClr val="FF0000"/>
                          </a:solidFill>
                          <a:latin typeface="微软雅黑" panose="020B0503020204020204" charset="-122"/>
                          <a:ea typeface="微软雅黑" panose="020B0503020204020204" charset="-122"/>
                          <a:cs typeface="华文中宋" panose="02010600040101010101" pitchFamily="2" charset="-122"/>
                          <a:sym typeface="+mn-ea"/>
                        </a:rPr>
                        <a:t>中共七届二中全会</a:t>
                      </a:r>
                      <a:r>
                        <a:rPr lang="zh-CN" altLang="en-US" sz="2400" b="1" kern="1200">
                          <a:solidFill>
                            <a:schemeClr val="dk1"/>
                          </a:solidFill>
                          <a:latin typeface="微软雅黑" panose="020B0503020204020204" charset="-122"/>
                          <a:ea typeface="微软雅黑" panose="020B0503020204020204" charset="-122"/>
                          <a:cs typeface="华文中宋" panose="02010600040101010101" pitchFamily="2" charset="-122"/>
                          <a:sym typeface="+mn-ea"/>
                        </a:rPr>
                        <a:t>召开，党的</a:t>
                      </a:r>
                      <a:r>
                        <a:rPr lang="zh-CN" altLang="en-US" sz="2400" b="1" kern="1200">
                          <a:solidFill>
                            <a:srgbClr val="FF0000"/>
                          </a:solidFill>
                          <a:latin typeface="微软雅黑" panose="020B0503020204020204" charset="-122"/>
                          <a:ea typeface="微软雅黑" panose="020B0503020204020204" charset="-122"/>
                          <a:cs typeface="华文中宋" panose="02010600040101010101" pitchFamily="2" charset="-122"/>
                          <a:sym typeface="+mn-ea"/>
                        </a:rPr>
                        <a:t>工作重心</a:t>
                      </a:r>
                      <a:r>
                        <a:rPr lang="zh-CN" altLang="en-US" sz="2400" b="1" kern="1200">
                          <a:solidFill>
                            <a:schemeClr val="dk1"/>
                          </a:solidFill>
                          <a:latin typeface="微软雅黑" panose="020B0503020204020204" charset="-122"/>
                          <a:ea typeface="微软雅黑" panose="020B0503020204020204" charset="-122"/>
                          <a:cs typeface="华文中宋" panose="02010600040101010101" pitchFamily="2" charset="-122"/>
                          <a:sym typeface="+mn-ea"/>
                        </a:rPr>
                        <a:t>由乡村</a:t>
                      </a:r>
                      <a:r>
                        <a:rPr lang="zh-CN" altLang="en-US" sz="2400" b="1" kern="1200">
                          <a:solidFill>
                            <a:srgbClr val="FF0000"/>
                          </a:solidFill>
                          <a:latin typeface="微软雅黑" panose="020B0503020204020204" charset="-122"/>
                          <a:ea typeface="微软雅黑" panose="020B0503020204020204" charset="-122"/>
                          <a:cs typeface="华文中宋" panose="02010600040101010101" pitchFamily="2" charset="-122"/>
                          <a:sym typeface="+mn-ea"/>
                        </a:rPr>
                        <a:t>转移到城市</a:t>
                      </a:r>
                      <a:r>
                        <a:rPr lang="zh-CN" altLang="en-US" sz="2400" b="1" kern="1200">
                          <a:solidFill>
                            <a:schemeClr val="dk1"/>
                          </a:solidFill>
                          <a:latin typeface="微软雅黑" panose="020B0503020204020204" charset="-122"/>
                          <a:ea typeface="微软雅黑" panose="020B0503020204020204" charset="-122"/>
                          <a:cs typeface="华文中宋" panose="02010600040101010101" pitchFamily="2" charset="-122"/>
                          <a:sym typeface="+mn-ea"/>
                        </a:rPr>
                        <a:t>；</a:t>
                      </a:r>
                      <a:endParaRPr lang="zh-CN" altLang="en-US" sz="2400" b="1" kern="1200">
                        <a:solidFill>
                          <a:schemeClr val="dk1"/>
                        </a:solidFill>
                        <a:latin typeface="微软雅黑" panose="020B0503020204020204" charset="-122"/>
                        <a:ea typeface="微软雅黑" panose="020B0503020204020204" charset="-122"/>
                        <a:cs typeface="华文中宋" panose="02010600040101010101" pitchFamily="2" charset="-122"/>
                        <a:sym typeface="+mn-ea"/>
                      </a:endParaRPr>
                    </a:p>
                    <a:p>
                      <a:pPr indent="0" fontAlgn="auto">
                        <a:lnSpc>
                          <a:spcPts val="3280"/>
                        </a:lnSpc>
                      </a:pPr>
                      <a:r>
                        <a:rPr lang="en-US" altLang="zh-CN" sz="2400" b="1" kern="1200">
                          <a:solidFill>
                            <a:schemeClr val="dk1"/>
                          </a:solidFill>
                          <a:latin typeface="微软雅黑" panose="020B0503020204020204" charset="-122"/>
                          <a:ea typeface="微软雅黑" panose="020B0503020204020204" charset="-122"/>
                          <a:cs typeface="华文中宋" panose="02010600040101010101" pitchFamily="2" charset="-122"/>
                          <a:sym typeface="+mn-ea"/>
                        </a:rPr>
                        <a:t>2</a:t>
                      </a:r>
                      <a:r>
                        <a:rPr lang="zh-CN" altLang="en-US" sz="2400" b="1" kern="1200">
                          <a:solidFill>
                            <a:schemeClr val="dk1"/>
                          </a:solidFill>
                          <a:latin typeface="微软雅黑" panose="020B0503020204020204" charset="-122"/>
                          <a:ea typeface="微软雅黑" panose="020B0503020204020204" charset="-122"/>
                          <a:cs typeface="华文中宋" panose="02010600040101010101" pitchFamily="2" charset="-122"/>
                          <a:sym typeface="+mn-ea"/>
                        </a:rPr>
                        <a:t>、毛泽东发表</a:t>
                      </a:r>
                      <a:r>
                        <a:rPr lang="en-US" altLang="zh-CN" sz="2400" b="1" kern="1200">
                          <a:solidFill>
                            <a:srgbClr val="FF0000"/>
                          </a:solidFill>
                          <a:latin typeface="微软雅黑" panose="020B0503020204020204" charset="-122"/>
                          <a:ea typeface="微软雅黑" panose="020B0503020204020204" charset="-122"/>
                          <a:cs typeface="华文中宋" panose="02010600040101010101" pitchFamily="2" charset="-122"/>
                          <a:sym typeface="+mn-ea"/>
                        </a:rPr>
                        <a:t>《</a:t>
                      </a:r>
                      <a:r>
                        <a:rPr lang="zh-CN" altLang="en-US" sz="2400" b="1" kern="1200">
                          <a:solidFill>
                            <a:srgbClr val="FF0000"/>
                          </a:solidFill>
                          <a:latin typeface="微软雅黑" panose="020B0503020204020204" charset="-122"/>
                          <a:ea typeface="微软雅黑" panose="020B0503020204020204" charset="-122"/>
                          <a:cs typeface="华文中宋" panose="02010600040101010101" pitchFamily="2" charset="-122"/>
                          <a:sym typeface="+mn-ea"/>
                        </a:rPr>
                        <a:t>论人民民主专政</a:t>
                      </a:r>
                      <a:r>
                        <a:rPr lang="en-US" altLang="zh-CN" sz="2400" b="1" kern="1200">
                          <a:solidFill>
                            <a:srgbClr val="FF0000"/>
                          </a:solidFill>
                          <a:latin typeface="微软雅黑" panose="020B0503020204020204" charset="-122"/>
                          <a:ea typeface="微软雅黑" panose="020B0503020204020204" charset="-122"/>
                          <a:cs typeface="华文中宋" panose="02010600040101010101" pitchFamily="2" charset="-122"/>
                          <a:sym typeface="+mn-ea"/>
                        </a:rPr>
                        <a:t>》</a:t>
                      </a:r>
                      <a:r>
                        <a:rPr lang="zh-CN" altLang="en-US" sz="2400" b="1" kern="1200">
                          <a:solidFill>
                            <a:schemeClr val="dk1"/>
                          </a:solidFill>
                          <a:latin typeface="微软雅黑" panose="020B0503020204020204" charset="-122"/>
                          <a:ea typeface="微软雅黑" panose="020B0503020204020204" charset="-122"/>
                          <a:cs typeface="华文中宋" panose="02010600040101010101" pitchFamily="2" charset="-122"/>
                          <a:sym typeface="+mn-ea"/>
                        </a:rPr>
                        <a:t>，丰富了马克思主义理论，为新中国成立作了理论准备。</a:t>
                      </a:r>
                      <a:endParaRPr lang="zh-CN" altLang="en-US" sz="2400" b="1" kern="1200">
                        <a:solidFill>
                          <a:schemeClr val="dk1"/>
                        </a:solidFill>
                        <a:latin typeface="微软雅黑" panose="020B0503020204020204" charset="-122"/>
                        <a:ea typeface="微软雅黑" panose="020B0503020204020204" charset="-122"/>
                        <a:cs typeface="华文中宋" panose="02010600040101010101" pitchFamily="2" charset="-122"/>
                        <a:sym typeface="+mn-ea"/>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graphicFrame>
        <p:nvGraphicFramePr>
          <p:cNvPr id="2" name="表格 1"/>
          <p:cNvGraphicFramePr>
            <a:graphicFrameLocks noGrp="1"/>
          </p:cNvGraphicFramePr>
          <p:nvPr/>
        </p:nvGraphicFramePr>
        <p:xfrm>
          <a:off x="162358" y="5781649"/>
          <a:ext cx="11867284" cy="914400"/>
        </p:xfrm>
        <a:graphic>
          <a:graphicData uri="http://schemas.openxmlformats.org/drawingml/2006/table">
            <a:tbl>
              <a:tblPr firstRow="1" bandRow="1">
                <a:tableStyleId>{5C22544A-7EE6-4342-B048-85BDC9FD1C3A}</a:tableStyleId>
              </a:tblPr>
              <a:tblGrid>
                <a:gridCol w="1348913"/>
                <a:gridCol w="10518371"/>
              </a:tblGrid>
              <a:tr h="657415">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800" b="1" kern="1200">
                          <a:solidFill>
                            <a:srgbClr val="C00000"/>
                          </a:solidFill>
                          <a:latin typeface="微软雅黑" panose="020B0503020204020204" charset="-122"/>
                          <a:ea typeface="微软雅黑" panose="020B0503020204020204" charset="-122"/>
                          <a:cs typeface="+mn-cs"/>
                        </a:rPr>
                        <a:t>官僚资本</a:t>
                      </a:r>
                      <a:endParaRPr lang="en-US" altLang="zh-CN" sz="1800" b="1" kern="120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800" b="1" kern="1200">
                          <a:solidFill>
                            <a:srgbClr val="C00000"/>
                          </a:solidFill>
                          <a:latin typeface="微软雅黑" panose="020B0503020204020204" charset="-122"/>
                          <a:ea typeface="微软雅黑" panose="020B0503020204020204" charset="-122"/>
                          <a:cs typeface="+mn-cs"/>
                        </a:rPr>
                        <a:t>主义</a:t>
                      </a:r>
                      <a:endParaRPr lang="zh-CN" altLang="en-US" sz="18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r>
                        <a:rPr lang="zh-CN" altLang="en-US" sz="1800" b="1" kern="1200">
                          <a:solidFill>
                            <a:schemeClr val="tx1"/>
                          </a:solidFill>
                          <a:latin typeface="微软雅黑" panose="020B0503020204020204" charset="-122"/>
                          <a:ea typeface="微软雅黑" panose="020B0503020204020204" charset="-122"/>
                          <a:cs typeface="+mn-cs"/>
                        </a:rPr>
                        <a:t>南京国民政府官僚集团（</a:t>
                      </a:r>
                      <a:r>
                        <a:rPr lang="zh-CN" altLang="en-US" sz="1800" b="1" kern="1200">
                          <a:solidFill>
                            <a:srgbClr val="FF0000"/>
                          </a:solidFill>
                          <a:latin typeface="微软雅黑" panose="020B0503020204020204" charset="-122"/>
                          <a:ea typeface="微软雅黑" panose="020B0503020204020204" charset="-122"/>
                          <a:cs typeface="+mn-cs"/>
                        </a:rPr>
                        <a:t>蒋宋孔陈四大家族</a:t>
                      </a:r>
                      <a:r>
                        <a:rPr lang="zh-CN" altLang="en-US" sz="1800" b="1" kern="1200">
                          <a:solidFill>
                            <a:schemeClr val="tx1"/>
                          </a:solidFill>
                          <a:latin typeface="微软雅黑" panose="020B0503020204020204" charset="-122"/>
                          <a:ea typeface="微软雅黑" panose="020B0503020204020204" charset="-122"/>
                          <a:cs typeface="+mn-cs"/>
                        </a:rPr>
                        <a:t>）利用国家力量和政治特权建立的国家资本和大官僚私人资本。通过控制金融（四大银行）和商业（统购统销、专卖、限价），对民族资本主义进行打压渗透，官僚资本的日益膨胀阻碍了民族资本主义的发展。</a:t>
                      </a:r>
                      <a:endParaRPr lang="zh-CN" altLang="en-US" sz="1800" b="1" kern="1200">
                        <a:solidFill>
                          <a:schemeClr val="tx1"/>
                        </a:solidFill>
                        <a:latin typeface="微软雅黑" panose="020B0503020204020204" charset="-122"/>
                        <a:ea typeface="微软雅黑" panose="020B0503020204020204" charset="-122"/>
                        <a:cs typeface="+mn-cs"/>
                      </a:endParaRPr>
                    </a:p>
                  </a:txBody>
                  <a:tcPr vert="horz">
                    <a:solidFill>
                      <a:schemeClr val="bg1">
                        <a:lumMod val="85000"/>
                      </a:schemeClr>
                    </a:solidFill>
                  </a:tcPr>
                </a:tc>
              </a:tr>
            </a:tbl>
          </a:graphicData>
        </a:graphic>
      </p:graphicFrame>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452437" y="637818"/>
            <a:ext cx="11287125" cy="5262979"/>
          </a:xfrm>
          <a:prstGeom prst="rect">
            <a:avLst/>
          </a:prstGeom>
          <a:solidFill>
            <a:schemeClr val="bg1">
              <a:lumMod val="85000"/>
            </a:schemeClr>
          </a:solidFill>
        </p:spPr>
        <p:txBody>
          <a:bodyPr wrap="square">
            <a:spAutoFit/>
          </a:bodyPr>
          <a:lstStyle/>
          <a:p>
            <a:pPr marL="0" marR="0" algn="just"/>
            <a:r>
              <a:rPr lang="zh-CN" altLang="en-US" sz="2400" b="1" kern="0">
                <a:solidFill>
                  <a:srgbClr val="FF0000"/>
                </a:solidFill>
                <a:effectLst/>
                <a:latin typeface="微软雅黑" panose="020B0503020204020204" charset="-122"/>
                <a:ea typeface="微软雅黑" panose="020B0503020204020204" charset="-122"/>
              </a:rPr>
              <a:t>总结：中国近代政权更迭</a:t>
            </a:r>
            <a:endParaRPr lang="zh-CN" altLang="en-US" sz="2400" kern="100">
              <a:effectLst/>
              <a:latin typeface="微软雅黑" panose="020B0503020204020204" charset="-122"/>
              <a:ea typeface="微软雅黑" panose="020B0503020204020204" charset="-122"/>
            </a:endParaRPr>
          </a:p>
          <a:p>
            <a:pPr marL="0" marR="0" algn="just"/>
            <a:r>
              <a:rPr lang="zh-CN" altLang="en-US" sz="2400" b="1" kern="0">
                <a:effectLst/>
                <a:highlight>
                  <a:srgbClr val="FFFF00"/>
                </a:highlight>
                <a:latin typeface="微软雅黑" panose="020B0503020204020204" charset="-122"/>
                <a:ea typeface="微软雅黑" panose="020B0503020204020204" charset="-122"/>
              </a:rPr>
              <a:t>清政府</a:t>
            </a:r>
            <a:r>
              <a:rPr lang="zh-CN" altLang="en-US" sz="2400" b="1" kern="0">
                <a:effectLst/>
                <a:latin typeface="微软雅黑" panose="020B0503020204020204" charset="-122"/>
                <a:ea typeface="微软雅黑" panose="020B0503020204020204" charset="-122"/>
              </a:rPr>
              <a:t>（</a:t>
            </a:r>
            <a:r>
              <a:rPr lang="en-US" altLang="zh-CN" sz="2400" b="1" kern="0">
                <a:effectLst/>
                <a:latin typeface="微软雅黑" panose="020B0503020204020204" charset="-122"/>
                <a:ea typeface="微软雅黑" panose="020B0503020204020204" charset="-122"/>
              </a:rPr>
              <a:t>1840-1912</a:t>
            </a:r>
            <a:r>
              <a:rPr lang="zh-CN" altLang="en-US" sz="2400" b="1" kern="0">
                <a:effectLst/>
                <a:latin typeface="微软雅黑" panose="020B0503020204020204" charset="-122"/>
                <a:ea typeface="微软雅黑" panose="020B0503020204020204" charset="-122"/>
              </a:rPr>
              <a:t>）：代表封建地主阶级利益</a:t>
            </a:r>
            <a:endParaRPr lang="zh-CN" altLang="en-US" sz="2400" kern="100">
              <a:effectLst/>
              <a:latin typeface="微软雅黑" panose="020B0503020204020204" charset="-122"/>
              <a:ea typeface="微软雅黑" panose="020B0503020204020204" charset="-122"/>
            </a:endParaRPr>
          </a:p>
          <a:p>
            <a:pPr marL="0" marR="0" algn="just"/>
            <a:r>
              <a:rPr lang="zh-CN" altLang="en-US" sz="2400" b="1" kern="0">
                <a:effectLst/>
                <a:highlight>
                  <a:srgbClr val="FFFF00"/>
                </a:highlight>
                <a:latin typeface="微软雅黑" panose="020B0503020204020204" charset="-122"/>
                <a:ea typeface="微软雅黑" panose="020B0503020204020204" charset="-122"/>
              </a:rPr>
              <a:t>湖北军政府</a:t>
            </a:r>
            <a:r>
              <a:rPr lang="zh-CN" altLang="en-US" sz="2400" b="1" kern="0">
                <a:effectLst/>
                <a:latin typeface="微软雅黑" panose="020B0503020204020204" charset="-122"/>
                <a:ea typeface="微软雅黑" panose="020B0503020204020204" charset="-122"/>
              </a:rPr>
              <a:t>（</a:t>
            </a:r>
            <a:r>
              <a:rPr lang="en-US" altLang="zh-CN" sz="2400" b="1" kern="0">
                <a:effectLst/>
                <a:latin typeface="微软雅黑" panose="020B0503020204020204" charset="-122"/>
                <a:ea typeface="微软雅黑" panose="020B0503020204020204" charset="-122"/>
              </a:rPr>
              <a:t>1912</a:t>
            </a:r>
            <a:r>
              <a:rPr lang="zh-CN" altLang="en-US" sz="2400" b="1" kern="0">
                <a:effectLst/>
                <a:latin typeface="微软雅黑" panose="020B0503020204020204" charset="-122"/>
                <a:ea typeface="微软雅黑" panose="020B0503020204020204" charset="-122"/>
              </a:rPr>
              <a:t>）：武昌起义后临时组建的革命政府</a:t>
            </a:r>
            <a:endParaRPr lang="zh-CN" altLang="en-US" sz="2400" kern="100">
              <a:effectLst/>
              <a:latin typeface="微软雅黑" panose="020B0503020204020204" charset="-122"/>
              <a:ea typeface="微软雅黑" panose="020B0503020204020204" charset="-122"/>
            </a:endParaRPr>
          </a:p>
          <a:p>
            <a:pPr marL="0" marR="0" algn="just"/>
            <a:r>
              <a:rPr lang="zh-CN" altLang="en-US" sz="2400" b="1" kern="0">
                <a:effectLst/>
                <a:highlight>
                  <a:srgbClr val="FFFF00"/>
                </a:highlight>
                <a:latin typeface="微软雅黑" panose="020B0503020204020204" charset="-122"/>
                <a:ea typeface="微软雅黑" panose="020B0503020204020204" charset="-122"/>
              </a:rPr>
              <a:t>南京临时政府</a:t>
            </a:r>
            <a:r>
              <a:rPr lang="zh-CN" altLang="en-US" sz="2400" b="1" kern="0">
                <a:effectLst/>
                <a:latin typeface="微软雅黑" panose="020B0503020204020204" charset="-122"/>
                <a:ea typeface="微软雅黑" panose="020B0503020204020204" charset="-122"/>
              </a:rPr>
              <a:t>（</a:t>
            </a:r>
            <a:r>
              <a:rPr lang="en-US" altLang="zh-CN" sz="2400" b="1" kern="0">
                <a:effectLst/>
                <a:latin typeface="微软雅黑" panose="020B0503020204020204" charset="-122"/>
                <a:ea typeface="微软雅黑" panose="020B0503020204020204" charset="-122"/>
              </a:rPr>
              <a:t>1912.1.1-1912.3</a:t>
            </a:r>
            <a:r>
              <a:rPr lang="zh-CN" altLang="en-US" sz="2400" b="1" kern="0">
                <a:effectLst/>
                <a:latin typeface="微软雅黑" panose="020B0503020204020204" charset="-122"/>
                <a:ea typeface="微软雅黑" panose="020B0503020204020204" charset="-122"/>
              </a:rPr>
              <a:t>）：资产阶级性质的政府</a:t>
            </a:r>
            <a:endParaRPr lang="zh-CN" altLang="en-US" sz="2400" kern="100">
              <a:effectLst/>
              <a:latin typeface="微软雅黑" panose="020B0503020204020204" charset="-122"/>
              <a:ea typeface="微软雅黑" panose="020B0503020204020204" charset="-122"/>
            </a:endParaRPr>
          </a:p>
          <a:p>
            <a:pPr marL="0" marR="0" algn="just"/>
            <a:r>
              <a:rPr lang="zh-CN" altLang="en-US" sz="2400" b="1" kern="0">
                <a:effectLst/>
                <a:highlight>
                  <a:srgbClr val="FFFF00"/>
                </a:highlight>
                <a:latin typeface="微软雅黑" panose="020B0503020204020204" charset="-122"/>
                <a:ea typeface="微软雅黑" panose="020B0503020204020204" charset="-122"/>
              </a:rPr>
              <a:t>北洋军阀政府</a:t>
            </a:r>
            <a:r>
              <a:rPr lang="zh-CN" altLang="en-US" sz="2400" b="1" kern="0">
                <a:effectLst/>
                <a:latin typeface="微软雅黑" panose="020B0503020204020204" charset="-122"/>
                <a:ea typeface="微软雅黑" panose="020B0503020204020204" charset="-122"/>
              </a:rPr>
              <a:t>（</a:t>
            </a:r>
            <a:r>
              <a:rPr lang="en-US" altLang="zh-CN" sz="2400" b="1" kern="0">
                <a:effectLst/>
                <a:latin typeface="微软雅黑" panose="020B0503020204020204" charset="-122"/>
                <a:ea typeface="微软雅黑" panose="020B0503020204020204" charset="-122"/>
              </a:rPr>
              <a:t>1912-1928</a:t>
            </a:r>
            <a:r>
              <a:rPr lang="zh-CN" altLang="en-US" sz="2400" b="1" kern="0">
                <a:effectLst/>
                <a:latin typeface="微软雅黑" panose="020B0503020204020204" charset="-122"/>
                <a:ea typeface="微软雅黑" panose="020B0503020204020204" charset="-122"/>
              </a:rPr>
              <a:t>）：代表封建地主和军阀利益</a:t>
            </a:r>
            <a:endParaRPr lang="zh-CN" altLang="en-US" sz="2400" kern="100">
              <a:effectLst/>
              <a:latin typeface="微软雅黑" panose="020B0503020204020204" charset="-122"/>
              <a:ea typeface="微软雅黑" panose="020B0503020204020204" charset="-122"/>
            </a:endParaRPr>
          </a:p>
          <a:p>
            <a:pPr marL="0" marR="0" algn="just"/>
            <a:r>
              <a:rPr lang="zh-CN" altLang="en-US" sz="2400" b="1" kern="0">
                <a:effectLst/>
                <a:latin typeface="微软雅黑" panose="020B0503020204020204" charset="-122"/>
                <a:ea typeface="微软雅黑" panose="020B0503020204020204" charset="-122"/>
              </a:rPr>
              <a:t>（</a:t>
            </a:r>
            <a:r>
              <a:rPr lang="en-US" altLang="zh-CN" sz="2400" b="1" kern="0">
                <a:effectLst/>
                <a:latin typeface="微软雅黑" panose="020B0503020204020204" charset="-122"/>
                <a:ea typeface="微软雅黑" panose="020B0503020204020204" charset="-122"/>
              </a:rPr>
              <a:t>1912-1916</a:t>
            </a:r>
            <a:r>
              <a:rPr lang="zh-CN" altLang="en-US" sz="2400" b="1" kern="0">
                <a:effectLst/>
                <a:latin typeface="微软雅黑" panose="020B0503020204020204" charset="-122"/>
                <a:ea typeface="微软雅黑" panose="020B0503020204020204" charset="-122"/>
              </a:rPr>
              <a:t>袁世凯独裁；</a:t>
            </a:r>
            <a:r>
              <a:rPr lang="en-US" altLang="zh-CN" sz="2400" b="1" kern="0">
                <a:effectLst/>
                <a:latin typeface="微软雅黑" panose="020B0503020204020204" charset="-122"/>
                <a:ea typeface="微软雅黑" panose="020B0503020204020204" charset="-122"/>
              </a:rPr>
              <a:t>1916-1928</a:t>
            </a:r>
            <a:r>
              <a:rPr lang="zh-CN" altLang="en-US" sz="2400" b="1" kern="0">
                <a:effectLst/>
                <a:latin typeface="微软雅黑" panose="020B0503020204020204" charset="-122"/>
                <a:ea typeface="微软雅黑" panose="020B0503020204020204" charset="-122"/>
              </a:rPr>
              <a:t>军阀割据）</a:t>
            </a:r>
            <a:endParaRPr lang="zh-CN" altLang="en-US" sz="2400" kern="100">
              <a:effectLst/>
              <a:latin typeface="微软雅黑" panose="020B0503020204020204" charset="-122"/>
              <a:ea typeface="微软雅黑" panose="020B0503020204020204" charset="-122"/>
            </a:endParaRPr>
          </a:p>
          <a:p>
            <a:pPr marL="0" marR="0" algn="just"/>
            <a:r>
              <a:rPr lang="zh-CN" altLang="en-US" sz="2400" b="1" kern="0">
                <a:effectLst/>
                <a:highlight>
                  <a:srgbClr val="FFFF00"/>
                </a:highlight>
                <a:latin typeface="微软雅黑" panose="020B0503020204020204" charset="-122"/>
                <a:ea typeface="微软雅黑" panose="020B0503020204020204" charset="-122"/>
              </a:rPr>
              <a:t>国民政府</a:t>
            </a:r>
            <a:r>
              <a:rPr lang="zh-CN" altLang="en-US" sz="2400" b="1" kern="0">
                <a:effectLst/>
                <a:latin typeface="微软雅黑" panose="020B0503020204020204" charset="-122"/>
                <a:ea typeface="微软雅黑" panose="020B0503020204020204" charset="-122"/>
              </a:rPr>
              <a:t>（</a:t>
            </a:r>
            <a:r>
              <a:rPr lang="en-US" altLang="zh-CN" sz="2400" b="1" kern="0">
                <a:effectLst/>
                <a:latin typeface="微软雅黑" panose="020B0503020204020204" charset="-122"/>
                <a:ea typeface="微软雅黑" panose="020B0503020204020204" charset="-122"/>
              </a:rPr>
              <a:t>1925-1949</a:t>
            </a:r>
            <a:r>
              <a:rPr lang="zh-CN" altLang="en-US" sz="2400" b="1" kern="0">
                <a:effectLst/>
                <a:latin typeface="微软雅黑" panose="020B0503020204020204" charset="-122"/>
                <a:ea typeface="微软雅黑" panose="020B0503020204020204" charset="-122"/>
              </a:rPr>
              <a:t>）：</a:t>
            </a:r>
            <a:endParaRPr lang="zh-CN" altLang="en-US" sz="2400" kern="100">
              <a:effectLst/>
              <a:latin typeface="微软雅黑" panose="020B0503020204020204" charset="-122"/>
              <a:ea typeface="微软雅黑" panose="020B0503020204020204" charset="-122"/>
            </a:endParaRPr>
          </a:p>
          <a:p>
            <a:pPr marL="0" marR="0" algn="just"/>
            <a:r>
              <a:rPr lang="zh-CN" altLang="en-US" sz="2400" b="1" kern="0">
                <a:effectLst/>
                <a:latin typeface="微软雅黑" panose="020B0503020204020204" charset="-122"/>
                <a:ea typeface="微软雅黑" panose="020B0503020204020204" charset="-122"/>
              </a:rPr>
              <a:t>①广东国民政府：革命政府（</a:t>
            </a:r>
            <a:r>
              <a:rPr lang="en-US" altLang="zh-CN" sz="2400" b="1" kern="0">
                <a:effectLst/>
                <a:latin typeface="微软雅黑" panose="020B0503020204020204" charset="-122"/>
                <a:ea typeface="微软雅黑" panose="020B0503020204020204" charset="-122"/>
              </a:rPr>
              <a:t>1925.7—1926.12</a:t>
            </a:r>
            <a:r>
              <a:rPr lang="zh-CN" altLang="en-US" sz="2400" b="1" kern="0">
                <a:effectLst/>
                <a:latin typeface="微软雅黑" panose="020B0503020204020204" charset="-122"/>
                <a:ea typeface="微软雅黑" panose="020B0503020204020204" charset="-122"/>
              </a:rPr>
              <a:t>，汪精卫）</a:t>
            </a:r>
            <a:endParaRPr lang="zh-CN" altLang="en-US" sz="2400" kern="100">
              <a:effectLst/>
              <a:latin typeface="微软雅黑" panose="020B0503020204020204" charset="-122"/>
              <a:ea typeface="微软雅黑" panose="020B0503020204020204" charset="-122"/>
            </a:endParaRPr>
          </a:p>
          <a:p>
            <a:pPr marL="0" marR="0" algn="just"/>
            <a:r>
              <a:rPr lang="zh-CN" altLang="en-US" sz="2400" b="1" kern="0">
                <a:effectLst/>
                <a:latin typeface="微软雅黑" panose="020B0503020204020204" charset="-122"/>
                <a:ea typeface="微软雅黑" panose="020B0503020204020204" charset="-122"/>
              </a:rPr>
              <a:t>②武汉国民政府：革命政府（</a:t>
            </a:r>
            <a:r>
              <a:rPr lang="en-US" altLang="zh-CN" sz="2400" b="1" kern="0">
                <a:effectLst/>
                <a:latin typeface="微软雅黑" panose="020B0503020204020204" charset="-122"/>
                <a:ea typeface="微软雅黑" panose="020B0503020204020204" charset="-122"/>
              </a:rPr>
              <a:t>1926.11-1927.8</a:t>
            </a:r>
            <a:r>
              <a:rPr lang="zh-CN" altLang="en-US" sz="2400" b="1" kern="0">
                <a:effectLst/>
                <a:latin typeface="微软雅黑" panose="020B0503020204020204" charset="-122"/>
                <a:ea typeface="微软雅黑" panose="020B0503020204020204" charset="-122"/>
              </a:rPr>
              <a:t>，汪精卫，宁汉合流）</a:t>
            </a:r>
            <a:endParaRPr lang="zh-CN" altLang="en-US" sz="2400" kern="100">
              <a:effectLst/>
              <a:latin typeface="微软雅黑" panose="020B0503020204020204" charset="-122"/>
              <a:ea typeface="微软雅黑" panose="020B0503020204020204" charset="-122"/>
            </a:endParaRPr>
          </a:p>
          <a:p>
            <a:pPr marL="0" marR="0" algn="just"/>
            <a:r>
              <a:rPr lang="zh-CN" altLang="en-US" sz="2400" b="1" kern="0">
                <a:effectLst/>
                <a:latin typeface="微软雅黑" panose="020B0503020204020204" charset="-122"/>
                <a:ea typeface="微软雅黑" panose="020B0503020204020204" charset="-122"/>
              </a:rPr>
              <a:t>③南京国民政府：代表大地主大资产阶级的反动政府（</a:t>
            </a:r>
            <a:r>
              <a:rPr lang="en-US" altLang="zh-CN" sz="2400" b="1" kern="0">
                <a:effectLst/>
                <a:latin typeface="微软雅黑" panose="020B0503020204020204" charset="-122"/>
                <a:ea typeface="微软雅黑" panose="020B0503020204020204" charset="-122"/>
              </a:rPr>
              <a:t>1927-1949</a:t>
            </a:r>
            <a:r>
              <a:rPr lang="zh-CN" altLang="en-US" sz="2400" b="1" kern="0">
                <a:effectLst/>
                <a:latin typeface="微软雅黑" panose="020B0503020204020204" charset="-122"/>
                <a:ea typeface="微软雅黑" panose="020B0503020204020204" charset="-122"/>
              </a:rPr>
              <a:t>，蒋介石，宪政）</a:t>
            </a:r>
            <a:endParaRPr lang="zh-CN" altLang="en-US" sz="2400" kern="100">
              <a:effectLst/>
              <a:latin typeface="微软雅黑" panose="020B0503020204020204" charset="-122"/>
              <a:ea typeface="微软雅黑" panose="020B0503020204020204" charset="-122"/>
            </a:endParaRPr>
          </a:p>
          <a:p>
            <a:pPr marL="0" marR="0" algn="just"/>
            <a:r>
              <a:rPr lang="en-US" altLang="zh-CN" sz="2400" b="1" kern="0">
                <a:effectLst/>
                <a:latin typeface="微软雅黑" panose="020B0503020204020204" charset="-122"/>
                <a:ea typeface="微软雅黑" panose="020B0503020204020204" charset="-122"/>
              </a:rPr>
              <a:t>D.</a:t>
            </a:r>
            <a:r>
              <a:rPr lang="zh-CN" altLang="en-US" sz="2400" b="1" kern="0">
                <a:effectLst/>
                <a:latin typeface="微软雅黑" panose="020B0503020204020204" charset="-122"/>
                <a:ea typeface="微软雅黑" panose="020B0503020204020204" charset="-122"/>
              </a:rPr>
              <a:t>重庆国民政府：战时陪都（</a:t>
            </a:r>
            <a:r>
              <a:rPr lang="en-US" altLang="zh-CN" sz="2400" b="1" kern="0">
                <a:effectLst/>
                <a:latin typeface="微软雅黑" panose="020B0503020204020204" charset="-122"/>
                <a:ea typeface="微软雅黑" panose="020B0503020204020204" charset="-122"/>
              </a:rPr>
              <a:t>1937-1945</a:t>
            </a:r>
            <a:r>
              <a:rPr lang="zh-CN" altLang="en-US" sz="2400" b="1" kern="0">
                <a:effectLst/>
                <a:latin typeface="微软雅黑" panose="020B0503020204020204" charset="-122"/>
                <a:ea typeface="微软雅黑" panose="020B0503020204020204" charset="-122"/>
              </a:rPr>
              <a:t>）</a:t>
            </a:r>
            <a:endParaRPr lang="zh-CN" altLang="en-US" sz="2400" kern="100">
              <a:effectLst/>
              <a:latin typeface="微软雅黑" panose="020B0503020204020204" charset="-122"/>
              <a:ea typeface="微软雅黑" panose="020B0503020204020204" charset="-122"/>
            </a:endParaRPr>
          </a:p>
          <a:p>
            <a:pPr marL="0" marR="0" algn="just"/>
            <a:r>
              <a:rPr lang="zh-CN" altLang="en-US" sz="2400" b="1" kern="0">
                <a:effectLst/>
                <a:highlight>
                  <a:srgbClr val="FFFF00"/>
                </a:highlight>
                <a:latin typeface="微软雅黑" panose="020B0503020204020204" charset="-122"/>
                <a:ea typeface="微软雅黑" panose="020B0503020204020204" charset="-122"/>
              </a:rPr>
              <a:t>傀儡政权</a:t>
            </a:r>
            <a:endParaRPr lang="zh-CN" altLang="en-US" sz="2400" kern="100">
              <a:effectLst/>
              <a:highlight>
                <a:srgbClr val="FFFF00"/>
              </a:highlight>
              <a:latin typeface="微软雅黑" panose="020B0503020204020204" charset="-122"/>
              <a:ea typeface="微软雅黑" panose="020B0503020204020204" charset="-122"/>
            </a:endParaRPr>
          </a:p>
          <a:p>
            <a:pPr marL="0" marR="0" algn="just"/>
            <a:r>
              <a:rPr lang="zh-CN" altLang="en-US" sz="2400" b="1" kern="0">
                <a:effectLst/>
                <a:latin typeface="微软雅黑" panose="020B0503020204020204" charset="-122"/>
                <a:ea typeface="微软雅黑" panose="020B0503020204020204" charset="-122"/>
              </a:rPr>
              <a:t>伪满洲国（</a:t>
            </a:r>
            <a:r>
              <a:rPr lang="en-US" altLang="zh-CN" sz="2400" b="1" kern="0">
                <a:effectLst/>
                <a:latin typeface="微软雅黑" panose="020B0503020204020204" charset="-122"/>
                <a:ea typeface="微软雅黑" panose="020B0503020204020204" charset="-122"/>
              </a:rPr>
              <a:t>1932-1945</a:t>
            </a:r>
            <a:r>
              <a:rPr lang="zh-CN" altLang="en-US" sz="2400" b="1" kern="0">
                <a:effectLst/>
                <a:latin typeface="微软雅黑" panose="020B0503020204020204" charset="-122"/>
                <a:ea typeface="微软雅黑" panose="020B0503020204020204" charset="-122"/>
              </a:rPr>
              <a:t>，溥仪，涵盖东三省，“首都”吉林长春）</a:t>
            </a:r>
            <a:endParaRPr lang="zh-CN" altLang="en-US" sz="2400" kern="100">
              <a:effectLst/>
              <a:latin typeface="微软雅黑" panose="020B0503020204020204" charset="-122"/>
              <a:ea typeface="微软雅黑" panose="020B0503020204020204" charset="-122"/>
            </a:endParaRPr>
          </a:p>
          <a:p>
            <a:pPr marL="0" marR="0" algn="just"/>
            <a:r>
              <a:rPr lang="zh-CN" altLang="en-US" sz="2400" b="1" kern="0">
                <a:effectLst/>
                <a:latin typeface="微软雅黑" panose="020B0503020204020204" charset="-122"/>
                <a:ea typeface="微软雅黑" panose="020B0503020204020204" charset="-122"/>
              </a:rPr>
              <a:t>汪伪政府（</a:t>
            </a:r>
            <a:r>
              <a:rPr lang="en-US" altLang="zh-CN" sz="2400" b="1" kern="0">
                <a:effectLst/>
                <a:latin typeface="微软雅黑" panose="020B0503020204020204" charset="-122"/>
                <a:ea typeface="微软雅黑" panose="020B0503020204020204" charset="-122"/>
              </a:rPr>
              <a:t>1940.3-1945.8</a:t>
            </a:r>
            <a:r>
              <a:rPr lang="zh-CN" altLang="en-US" sz="2400" b="1" kern="0">
                <a:effectLst/>
                <a:latin typeface="微软雅黑" panose="020B0503020204020204" charset="-122"/>
                <a:ea typeface="微软雅黑" panose="020B0503020204020204" charset="-122"/>
              </a:rPr>
              <a:t>，汪精卫）</a:t>
            </a:r>
            <a:endParaRPr lang="zh-CN" altLang="en-US" sz="2400" kern="100">
              <a:effectLst/>
              <a:latin typeface="微软雅黑" panose="020B0503020204020204" charset="-122"/>
              <a:ea typeface="微软雅黑" panose="020B0503020204020204" charset="-122"/>
            </a:endParaRP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custDataLst>
              <p:tags r:id="rId1"/>
            </p:custDataLst>
          </p:nvPr>
        </p:nvSpPr>
        <p:spPr>
          <a:xfrm>
            <a:off x="0" y="0"/>
            <a:ext cx="12192000" cy="512897"/>
          </a:xfrm>
          <a:prstGeom prst="rect">
            <a:avLst/>
          </a:prstGeom>
          <a:solidFill>
            <a:srgbClr val="EC5F74">
              <a:lumMod val="60000"/>
              <a:lumOff val="40000"/>
            </a:srgbClr>
          </a:solidFill>
        </p:spPr>
        <p:txBody>
          <a:bodyPr wrap="square" rtlCol="0">
            <a:spAutoFit/>
          </a:bodyPr>
          <a:lstStyle/>
          <a:p>
            <a:pPr marL="0" marR="0" lvl="0" indent="0" algn="ctr" defTabSz="1219200" eaLnBrk="1" fontAlgn="auto" latinLnBrk="1" hangingPunct="1">
              <a:lnSpc>
                <a:spcPct val="100000"/>
              </a:lnSpc>
              <a:spcBef>
                <a:spcPct val="0"/>
              </a:spcBef>
              <a:spcAft>
                <a:spcPct val="0"/>
              </a:spcAft>
              <a:buClrTx/>
              <a:buSzTx/>
              <a:buFontTx/>
              <a:buNone/>
              <a:defRPr/>
            </a:pPr>
            <a:r>
              <a:rPr kumimoji="0" lang="zh-CN" altLang="en-US"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十四、过渡时期（</a:t>
            </a:r>
            <a:r>
              <a:rPr kumimoji="0" lang="en-US" altLang="zh-CN"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19</a:t>
            </a:r>
            <a:r>
              <a:rPr lang="en-US" altLang="zh-CN" sz="2735" b="1" kern="0">
                <a:solidFill>
                  <a:prstClr val="white"/>
                </a:solidFill>
                <a:latin typeface="微软雅黑" panose="020B0503020204020204" charset="-122"/>
                <a:ea typeface="微软雅黑" panose="020B0503020204020204" charset="-122"/>
              </a:rPr>
              <a:t>49</a:t>
            </a:r>
            <a:r>
              <a:rPr kumimoji="0" lang="en-US" altLang="zh-CN"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—1956</a:t>
            </a:r>
            <a:r>
              <a:rPr kumimoji="0" lang="zh-CN" altLang="en-US"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年）</a:t>
            </a:r>
            <a:endParaRPr kumimoji="0" lang="zh-CN" altLang="en-US"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endParaRPr>
          </a:p>
        </p:txBody>
      </p:sp>
      <p:graphicFrame>
        <p:nvGraphicFramePr>
          <p:cNvPr id="7" name="表格 6"/>
          <p:cNvGraphicFramePr>
            <a:graphicFrameLocks noGrp="1"/>
          </p:cNvGraphicFramePr>
          <p:nvPr>
            <p:custDataLst>
              <p:tags r:id="rId2"/>
            </p:custDataLst>
          </p:nvPr>
        </p:nvGraphicFramePr>
        <p:xfrm>
          <a:off x="162358" y="654683"/>
          <a:ext cx="11867284" cy="6112130"/>
        </p:xfrm>
        <a:graphic>
          <a:graphicData uri="http://schemas.openxmlformats.org/drawingml/2006/table">
            <a:tbl>
              <a:tblPr firstRow="1" bandRow="1">
                <a:tableStyleId>{5C22544A-7EE6-4342-B048-85BDC9FD1C3A}</a:tableStyleId>
              </a:tblPr>
              <a:tblGrid>
                <a:gridCol w="944455"/>
                <a:gridCol w="823587"/>
                <a:gridCol w="10099242"/>
              </a:tblGrid>
              <a:tr h="536808">
                <a:tc gridSpan="2">
                  <a:txBody>
                    <a:bodyPr wrap="square"/>
                    <a:lstStyle/>
                    <a:p>
                      <a:pPr algn="ctr" fontAlgn="auto">
                        <a:lnSpc>
                          <a:spcPct val="100000"/>
                        </a:lnSpc>
                        <a:buClrTx/>
                        <a:buSzTx/>
                        <a:buFontTx/>
                        <a:buNone/>
                      </a:pPr>
                      <a:r>
                        <a:rPr lang="zh-CN" altLang="en-US" sz="2600" b="1">
                          <a:solidFill>
                            <a:srgbClr val="070707"/>
                          </a:solidFill>
                          <a:latin typeface="微软雅黑" panose="020B0503020204020204" charset="-122"/>
                          <a:ea typeface="微软雅黑" panose="020B0503020204020204" charset="-122"/>
                          <a:cs typeface="柳公权楷书" panose="02010600010101010101" charset="-122"/>
                        </a:rPr>
                        <a:t>总体特征</a:t>
                      </a:r>
                      <a:endParaRPr lang="zh-CN" altLang="en-US" sz="2600" b="1">
                        <a:solidFill>
                          <a:srgbClr val="070707"/>
                        </a:solidFill>
                        <a:latin typeface="微软雅黑" panose="020B0503020204020204" charset="-122"/>
                        <a:ea typeface="微软雅黑" panose="020B0503020204020204" charset="-122"/>
                        <a:cs typeface="柳公权楷书" panose="02010600010101010101"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indent="0">
                        <a:lnSpc>
                          <a:spcPct val="100000"/>
                        </a:lnSpc>
                      </a:pPr>
                      <a:r>
                        <a:rPr lang="zh-CN" altLang="en-US" sz="2600" b="1" kern="1200">
                          <a:solidFill>
                            <a:schemeClr val="dk1"/>
                          </a:solidFill>
                          <a:latin typeface="微软雅黑" panose="020B0503020204020204" charset="-122"/>
                          <a:ea typeface="微软雅黑" panose="020B0503020204020204" charset="-122"/>
                          <a:cs typeface="仿宋" panose="02010609060101010101" charset="-122"/>
                          <a:sym typeface="+mn-ea"/>
                        </a:rPr>
                        <a:t>实现从</a:t>
                      </a:r>
                      <a:r>
                        <a:rPr lang="zh-CN" altLang="en-US" sz="2600" b="1" kern="1200">
                          <a:solidFill>
                            <a:srgbClr val="FF0000"/>
                          </a:solidFill>
                          <a:latin typeface="微软雅黑" panose="020B0503020204020204" charset="-122"/>
                          <a:ea typeface="微软雅黑" panose="020B0503020204020204" charset="-122"/>
                          <a:cs typeface="仿宋" panose="02010609060101010101" charset="-122"/>
                          <a:sym typeface="+mn-ea"/>
                        </a:rPr>
                        <a:t>新民主主义到社会主义</a:t>
                      </a:r>
                      <a:r>
                        <a:rPr lang="zh-CN" altLang="en-US" sz="2600" b="1" kern="1200">
                          <a:solidFill>
                            <a:schemeClr val="dk1"/>
                          </a:solidFill>
                          <a:latin typeface="微软雅黑" panose="020B0503020204020204" charset="-122"/>
                          <a:ea typeface="微软雅黑" panose="020B0503020204020204" charset="-122"/>
                          <a:cs typeface="仿宋" panose="02010609060101010101" charset="-122"/>
                          <a:sym typeface="+mn-ea"/>
                        </a:rPr>
                        <a:t>的历史性转变，全面确立</a:t>
                      </a:r>
                      <a:r>
                        <a:rPr lang="zh-CN" altLang="en-US" sz="2600" b="1" kern="1200">
                          <a:solidFill>
                            <a:srgbClr val="FF0000"/>
                          </a:solidFill>
                          <a:latin typeface="微软雅黑" panose="020B0503020204020204" charset="-122"/>
                          <a:ea typeface="微软雅黑" panose="020B0503020204020204" charset="-122"/>
                          <a:cs typeface="仿宋" panose="02010609060101010101" charset="-122"/>
                          <a:sym typeface="+mn-ea"/>
                        </a:rPr>
                        <a:t>社会主义基本制度</a:t>
                      </a:r>
                      <a:r>
                        <a:rPr lang="zh-CN" altLang="en-US" sz="2600" b="1" kern="1200">
                          <a:solidFill>
                            <a:schemeClr val="dk1"/>
                          </a:solidFill>
                          <a:latin typeface="微软雅黑" panose="020B0503020204020204" charset="-122"/>
                          <a:ea typeface="微软雅黑" panose="020B0503020204020204" charset="-122"/>
                          <a:cs typeface="仿宋" panose="02010609060101010101" charset="-122"/>
                          <a:sym typeface="+mn-ea"/>
                        </a:rPr>
                        <a:t>。</a:t>
                      </a:r>
                      <a:endParaRPr lang="zh-CN" altLang="en-US" sz="2600" b="1" kern="1200">
                        <a:solidFill>
                          <a:schemeClr val="dk1"/>
                        </a:solidFill>
                        <a:latin typeface="微软雅黑" panose="020B0503020204020204" charset="-122"/>
                        <a:ea typeface="微软雅黑" panose="020B0503020204020204" charset="-122"/>
                        <a:cs typeface="仿宋" panose="02010609060101010101" charset="-122"/>
                        <a:sym typeface="+mn-ea"/>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775855">
                <a:tc rowSpan="3">
                  <a:txBody>
                    <a:bodyPr wrap="square"/>
                    <a:lstStyle/>
                    <a:p>
                      <a:pPr algn="ctr" fontAlgn="auto">
                        <a:lnSpc>
                          <a:spcPct val="100000"/>
                        </a:lnSpc>
                        <a:buClrTx/>
                        <a:buSzTx/>
                        <a:buFontTx/>
                        <a:buNone/>
                      </a:pPr>
                      <a:r>
                        <a:rPr lang="zh-CN" altLang="en-US" sz="2600" b="1">
                          <a:solidFill>
                            <a:srgbClr val="070707"/>
                          </a:solidFill>
                          <a:latin typeface="微软雅黑" panose="020B0503020204020204" charset="-122"/>
                          <a:ea typeface="微软雅黑" panose="020B0503020204020204" charset="-122"/>
                          <a:cs typeface="柳公权楷书" panose="02010600010101010101" charset="-122"/>
                        </a:rPr>
                        <a:t>具体表现</a:t>
                      </a:r>
                      <a:endParaRPr lang="zh-CN" altLang="en-US" sz="2600" b="1">
                        <a:solidFill>
                          <a:srgbClr val="070707"/>
                        </a:solidFill>
                        <a:latin typeface="微软雅黑" panose="020B0503020204020204" charset="-122"/>
                        <a:ea typeface="微软雅黑" panose="020B0503020204020204" charset="-122"/>
                        <a:cs typeface="柳公权楷书" panose="02010600010101010101"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fontAlgn="auto">
                        <a:lnSpc>
                          <a:spcPct val="100000"/>
                        </a:lnSpc>
                        <a:buNone/>
                      </a:pPr>
                      <a:r>
                        <a:rPr lang="zh-CN" altLang="en-US" sz="2600" b="1">
                          <a:solidFill>
                            <a:srgbClr val="C00000"/>
                          </a:solidFill>
                          <a:latin typeface="微软雅黑" panose="020B0503020204020204" charset="-122"/>
                          <a:ea typeface="微软雅黑" panose="020B0503020204020204" charset="-122"/>
                        </a:rPr>
                        <a:t>政治</a:t>
                      </a:r>
                      <a:endParaRPr lang="zh-CN" altLang="en-US" sz="2600" b="1">
                        <a:solidFill>
                          <a:srgbClr val="C00000"/>
                        </a:solidFill>
                        <a:latin typeface="微软雅黑" panose="020B0503020204020204" charset="-122"/>
                        <a:ea typeface="微软雅黑" panose="020B0503020204020204" charset="-122"/>
                        <a:cs typeface="柳公权楷书" panose="02010600010101010101"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indent="0">
                        <a:lnSpc>
                          <a:spcPct val="100000"/>
                        </a:lnSpc>
                      </a:pPr>
                      <a:r>
                        <a:rPr lang="zh-CN" altLang="en-US" sz="2600" b="1" kern="1200">
                          <a:solidFill>
                            <a:schemeClr val="dk1"/>
                          </a:solidFill>
                          <a:latin typeface="微软雅黑" panose="020B0503020204020204" charset="-122"/>
                          <a:ea typeface="微软雅黑" panose="020B0503020204020204" charset="-122"/>
                          <a:cs typeface="微软雅黑" panose="020B0503020204020204" charset="-122"/>
                          <a:sym typeface="+mn-ea"/>
                        </a:rPr>
                        <a:t>巩固人民政权；</a:t>
                      </a:r>
                      <a:r>
                        <a:rPr lang="zh-CN" altLang="en-US" sz="2600" b="1" kern="1200">
                          <a:solidFill>
                            <a:srgbClr val="FF0000"/>
                          </a:solidFill>
                          <a:latin typeface="微软雅黑" panose="020B0503020204020204" charset="-122"/>
                          <a:ea typeface="微软雅黑" panose="020B0503020204020204" charset="-122"/>
                          <a:cs typeface="微软雅黑" panose="020B0503020204020204" charset="-122"/>
                          <a:sym typeface="+mn-ea"/>
                        </a:rPr>
                        <a:t>三大政治制度</a:t>
                      </a:r>
                      <a:r>
                        <a:rPr lang="zh-CN" altLang="en-US" sz="2600" b="1" kern="1200">
                          <a:solidFill>
                            <a:schemeClr val="dk1"/>
                          </a:solidFill>
                          <a:latin typeface="微软雅黑" panose="020B0503020204020204" charset="-122"/>
                          <a:ea typeface="微软雅黑" panose="020B0503020204020204" charset="-122"/>
                          <a:cs typeface="微软雅黑" panose="020B0503020204020204" charset="-122"/>
                          <a:sym typeface="+mn-ea"/>
                        </a:rPr>
                        <a:t>确立；</a:t>
                      </a:r>
                      <a:r>
                        <a:rPr lang="en-US" altLang="zh-CN" sz="2600" b="1" kern="1200">
                          <a:solidFill>
                            <a:schemeClr val="dk1"/>
                          </a:solidFill>
                          <a:latin typeface="微软雅黑" panose="020B0503020204020204" charset="-122"/>
                          <a:ea typeface="微软雅黑" panose="020B0503020204020204" charset="-122"/>
                          <a:cs typeface="微软雅黑" panose="020B0503020204020204" charset="-122"/>
                          <a:sym typeface="+mn-ea"/>
                        </a:rPr>
                        <a:t>1954</a:t>
                      </a:r>
                      <a:r>
                        <a:rPr lang="zh-CN" altLang="en-US" sz="2600" b="1" kern="1200">
                          <a:solidFill>
                            <a:schemeClr val="dk1"/>
                          </a:solidFill>
                          <a:latin typeface="微软雅黑" panose="020B0503020204020204" charset="-122"/>
                          <a:ea typeface="微软雅黑" panose="020B0503020204020204" charset="-122"/>
                          <a:cs typeface="微软雅黑" panose="020B0503020204020204" charset="-122"/>
                          <a:sym typeface="+mn-ea"/>
                        </a:rPr>
                        <a:t>第一部社会主义类型宪法</a:t>
                      </a:r>
                      <a:r>
                        <a:rPr lang="en-US" altLang="zh-CN" sz="2600" b="1" kern="1200">
                          <a:solidFill>
                            <a:schemeClr val="dk1"/>
                          </a:solidFill>
                          <a:latin typeface="微软雅黑" panose="020B0503020204020204" charset="-122"/>
                          <a:ea typeface="微软雅黑" panose="020B0503020204020204" charset="-122"/>
                          <a:cs typeface="微软雅黑" panose="020B0503020204020204" charset="-122"/>
                          <a:sym typeface="+mn-ea"/>
                        </a:rPr>
                        <a:t>《</a:t>
                      </a:r>
                      <a:r>
                        <a:rPr lang="zh-CN" altLang="en-US" sz="2600" b="1" kern="1200">
                          <a:solidFill>
                            <a:schemeClr val="dk1"/>
                          </a:solidFill>
                          <a:latin typeface="微软雅黑" panose="020B0503020204020204" charset="-122"/>
                          <a:ea typeface="微软雅黑" panose="020B0503020204020204" charset="-122"/>
                          <a:cs typeface="微软雅黑" panose="020B0503020204020204" charset="-122"/>
                          <a:sym typeface="+mn-ea"/>
                        </a:rPr>
                        <a:t>中华人民共和国</a:t>
                      </a:r>
                      <a:r>
                        <a:rPr lang="zh-CN" altLang="en-US" sz="2600" b="1" kern="1200">
                          <a:solidFill>
                            <a:srgbClr val="FF0000"/>
                          </a:solidFill>
                          <a:latin typeface="微软雅黑" panose="020B0503020204020204" charset="-122"/>
                          <a:ea typeface="微软雅黑" panose="020B0503020204020204" charset="-122"/>
                          <a:cs typeface="微软雅黑" panose="020B0503020204020204" charset="-122"/>
                          <a:sym typeface="+mn-ea"/>
                        </a:rPr>
                        <a:t>宪法</a:t>
                      </a:r>
                      <a:r>
                        <a:rPr lang="en-US" altLang="zh-CN" sz="2600" b="1" kern="1200">
                          <a:solidFill>
                            <a:schemeClr val="dk1"/>
                          </a:solidFill>
                          <a:latin typeface="微软雅黑" panose="020B0503020204020204" charset="-122"/>
                          <a:ea typeface="微软雅黑" panose="020B0503020204020204" charset="-122"/>
                          <a:cs typeface="微软雅黑" panose="020B0503020204020204" charset="-122"/>
                          <a:sym typeface="+mn-ea"/>
                        </a:rPr>
                        <a:t>》</a:t>
                      </a:r>
                      <a:r>
                        <a:rPr lang="zh-CN" altLang="en-US" sz="2600" b="1" kern="1200">
                          <a:solidFill>
                            <a:schemeClr val="dk1"/>
                          </a:solidFill>
                          <a:latin typeface="微软雅黑" panose="020B0503020204020204" charset="-122"/>
                          <a:ea typeface="微软雅黑" panose="020B0503020204020204" charset="-122"/>
                          <a:cs typeface="微软雅黑" panose="020B0503020204020204" charset="-122"/>
                          <a:sym typeface="+mn-ea"/>
                        </a:rPr>
                        <a:t>颁布，初步形成了中国特色社会主义的政治制度体系。</a:t>
                      </a:r>
                      <a:endParaRPr lang="zh-CN" altLang="en-US" sz="2600" b="1" kern="1200">
                        <a:solidFill>
                          <a:schemeClr val="dk1"/>
                        </a:solidFill>
                        <a:latin typeface="微软雅黑" panose="020B0503020204020204" charset="-122"/>
                        <a:ea typeface="微软雅黑" panose="020B0503020204020204" charset="-122"/>
                        <a:cs typeface="微软雅黑" panose="020B0503020204020204" charset="-122"/>
                        <a:sym typeface="+mn-ea"/>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1034550">
                <a:tc vMerge="1">
                  <a:tcPr anchor="ctr">
                    <a:lnL w="9525">
                      <a:solidFill>
                        <a:srgbClr val="B28E4E"/>
                      </a:solidFill>
                      <a:prstDash val="dash"/>
                    </a:lnL>
                    <a:lnR w="9525">
                      <a:solidFill>
                        <a:srgbClr val="B28E4E"/>
                      </a:solidFill>
                      <a:prstDash val="dash"/>
                    </a:lnR>
                    <a:lnT w="9525">
                      <a:solidFill>
                        <a:srgbClr val="B28E4E"/>
                      </a:solidFill>
                      <a:prstDash val="dash"/>
                    </a:lnT>
                    <a:lnB w="9525">
                      <a:solidFill>
                        <a:srgbClr val="B28E4E"/>
                      </a:solidFill>
                      <a:prstDash val="dash"/>
                    </a:lnB>
                    <a:solidFill>
                      <a:srgbClr val="FFFFFF"/>
                    </a:solidFill>
                  </a:tcPr>
                </a:tc>
                <a:tc>
                  <a:txBody>
                    <a:bodyPr wrap="square"/>
                    <a:lstStyle/>
                    <a:p>
                      <a:pPr fontAlgn="auto">
                        <a:lnSpc>
                          <a:spcPct val="100000"/>
                        </a:lnSpc>
                        <a:buNone/>
                      </a:pPr>
                      <a:r>
                        <a:rPr lang="zh-CN" altLang="en-US" sz="2600" b="1">
                          <a:solidFill>
                            <a:srgbClr val="C00000"/>
                          </a:solidFill>
                          <a:latin typeface="微软雅黑" panose="020B0503020204020204" charset="-122"/>
                          <a:ea typeface="微软雅黑" panose="020B0503020204020204" charset="-122"/>
                        </a:rPr>
                        <a:t>经济</a:t>
                      </a:r>
                      <a:endParaRPr lang="zh-CN" altLang="en-US" sz="2600" b="1">
                        <a:solidFill>
                          <a:srgbClr val="C00000"/>
                        </a:solidFill>
                        <a:latin typeface="微软雅黑" panose="020B0503020204020204" charset="-122"/>
                        <a:ea typeface="微软雅黑" panose="020B0503020204020204"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algn="l" defTabSz="678180" eaLnBrk="0" fontAlgn="auto" latinLnBrk="1" hangingPunct="0">
                        <a:lnSpc>
                          <a:spcPts val="3300"/>
                        </a:lnSpc>
                      </a:pPr>
                      <a:r>
                        <a:rPr lang="zh-CN" altLang="en-US" sz="2600" b="1" kern="1200">
                          <a:solidFill>
                            <a:schemeClr val="dk1"/>
                          </a:solidFill>
                          <a:latin typeface="微软雅黑" panose="020B0503020204020204" charset="-122"/>
                          <a:ea typeface="微软雅黑" panose="020B0503020204020204" charset="-122"/>
                          <a:cs typeface="仿宋" panose="02010609060101010101" charset="-122"/>
                          <a:sym typeface="+mn-ea"/>
                        </a:rPr>
                        <a:t>进行</a:t>
                      </a:r>
                      <a:r>
                        <a:rPr lang="zh-CN" altLang="en-US" sz="2600" b="1" kern="1200">
                          <a:solidFill>
                            <a:srgbClr val="FF0000"/>
                          </a:solidFill>
                          <a:latin typeface="微软雅黑" panose="020B0503020204020204" charset="-122"/>
                          <a:ea typeface="微软雅黑" panose="020B0503020204020204" charset="-122"/>
                          <a:cs typeface="仿宋" panose="02010609060101010101" charset="-122"/>
                          <a:sym typeface="+mn-ea"/>
                        </a:rPr>
                        <a:t>土地改革</a:t>
                      </a:r>
                      <a:r>
                        <a:rPr lang="zh-CN" altLang="en-US" sz="2600" b="1" kern="1200">
                          <a:solidFill>
                            <a:schemeClr val="dk1"/>
                          </a:solidFill>
                          <a:latin typeface="微软雅黑" panose="020B0503020204020204" charset="-122"/>
                          <a:ea typeface="微软雅黑" panose="020B0503020204020204" charset="-122"/>
                          <a:cs typeface="仿宋" panose="02010609060101010101" charset="-122"/>
                          <a:sym typeface="+mn-ea"/>
                        </a:rPr>
                        <a:t>；稳定物价，统一财经，调整工商业发展，全面恢复国民经济；实施</a:t>
                      </a:r>
                      <a:r>
                        <a:rPr lang="zh-CN" altLang="en-US" sz="2600" b="1" kern="1200">
                          <a:solidFill>
                            <a:srgbClr val="FF0000"/>
                          </a:solidFill>
                          <a:latin typeface="微软雅黑" panose="020B0503020204020204" charset="-122"/>
                          <a:ea typeface="微软雅黑" panose="020B0503020204020204" charset="-122"/>
                          <a:cs typeface="仿宋" panose="02010609060101010101" charset="-122"/>
                          <a:sym typeface="+mn-ea"/>
                        </a:rPr>
                        <a:t>“一五”计划</a:t>
                      </a:r>
                      <a:r>
                        <a:rPr lang="zh-CN" altLang="en-US" sz="2600" b="1" kern="1200">
                          <a:solidFill>
                            <a:schemeClr val="dk1"/>
                          </a:solidFill>
                          <a:latin typeface="微软雅黑" panose="020B0503020204020204" charset="-122"/>
                          <a:ea typeface="微软雅黑" panose="020B0503020204020204" charset="-122"/>
                          <a:cs typeface="仿宋" panose="02010609060101010101" charset="-122"/>
                          <a:sym typeface="+mn-ea"/>
                        </a:rPr>
                        <a:t>，我国开始改变工业落后的面貌；</a:t>
                      </a:r>
                      <a:r>
                        <a:rPr lang="zh-CN" altLang="en-US" sz="2600" b="1" kern="1200">
                          <a:solidFill>
                            <a:srgbClr val="FF0000"/>
                          </a:solidFill>
                          <a:latin typeface="微软雅黑" panose="020B0503020204020204" charset="-122"/>
                          <a:ea typeface="微软雅黑" panose="020B0503020204020204" charset="-122"/>
                          <a:cs typeface="仿宋" panose="02010609060101010101" charset="-122"/>
                          <a:sym typeface="+mn-ea"/>
                        </a:rPr>
                        <a:t>三大改造</a:t>
                      </a:r>
                      <a:r>
                        <a:rPr lang="zh-CN" altLang="en-US" sz="2600" b="1" kern="1200">
                          <a:solidFill>
                            <a:schemeClr val="dk1"/>
                          </a:solidFill>
                          <a:latin typeface="微软雅黑" panose="020B0503020204020204" charset="-122"/>
                          <a:ea typeface="微软雅黑" panose="020B0503020204020204" charset="-122"/>
                          <a:cs typeface="仿宋" panose="02010609060101010101" charset="-122"/>
                          <a:sym typeface="+mn-ea"/>
                        </a:rPr>
                        <a:t>完成，标志着生产资料公有制占绝对优势的社会主义经济制度在我国初步建立。</a:t>
                      </a:r>
                      <a:endParaRPr lang="zh-CN" altLang="en-US" sz="2600" b="1" kern="1200">
                        <a:solidFill>
                          <a:schemeClr val="dk1"/>
                        </a:solidFill>
                        <a:latin typeface="微软雅黑" panose="020B0503020204020204" charset="-122"/>
                        <a:ea typeface="微软雅黑" panose="020B0503020204020204" charset="-122"/>
                        <a:cs typeface="仿宋" panose="02010609060101010101" charset="-122"/>
                        <a:sym typeface="+mn-ea"/>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36053">
                <a:tc vMerge="1">
                  <a:tcPr anchor="ctr">
                    <a:lnL w="9525">
                      <a:solidFill>
                        <a:srgbClr val="B28E4E"/>
                      </a:solidFill>
                      <a:prstDash val="dash"/>
                    </a:lnL>
                    <a:lnR w="9525">
                      <a:solidFill>
                        <a:srgbClr val="B28E4E"/>
                      </a:solidFill>
                      <a:prstDash val="dash"/>
                    </a:lnR>
                    <a:lnT w="9525">
                      <a:solidFill>
                        <a:srgbClr val="B28E4E"/>
                      </a:solidFill>
                      <a:prstDash val="dash"/>
                    </a:lnT>
                    <a:lnB w="9525">
                      <a:solidFill>
                        <a:srgbClr val="B28E4E"/>
                      </a:solidFill>
                      <a:prstDash val="dash"/>
                    </a:lnB>
                    <a:solidFill>
                      <a:srgbClr val="FFFFFF"/>
                    </a:solidFill>
                  </a:tcPr>
                </a:tc>
                <a:tc>
                  <a:txBody>
                    <a:bodyPr wrap="square"/>
                    <a:lstStyle/>
                    <a:p>
                      <a:pPr fontAlgn="auto">
                        <a:lnSpc>
                          <a:spcPct val="100000"/>
                        </a:lnSpc>
                        <a:buNone/>
                      </a:pPr>
                      <a:r>
                        <a:rPr lang="zh-CN" altLang="en-US" sz="2600" b="1">
                          <a:solidFill>
                            <a:srgbClr val="C00000"/>
                          </a:solidFill>
                          <a:latin typeface="微软雅黑" panose="020B0503020204020204" charset="-122"/>
                          <a:ea typeface="微软雅黑" panose="020B0503020204020204" charset="-122"/>
                        </a:rPr>
                        <a:t>文化</a:t>
                      </a:r>
                      <a:endParaRPr lang="zh-CN" altLang="en-US" sz="2600" b="1">
                        <a:solidFill>
                          <a:srgbClr val="C00000"/>
                        </a:solidFill>
                        <a:latin typeface="微软雅黑" panose="020B0503020204020204" charset="-122"/>
                        <a:ea typeface="微软雅黑" panose="020B0503020204020204"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indent="0" fontAlgn="auto">
                        <a:lnSpc>
                          <a:spcPts val="3280"/>
                        </a:lnSpc>
                      </a:pPr>
                      <a:r>
                        <a:rPr lang="zh-CN" altLang="en-US" sz="2600" b="1" kern="1200">
                          <a:solidFill>
                            <a:schemeClr val="dk1"/>
                          </a:solidFill>
                          <a:latin typeface="微软雅黑" panose="020B0503020204020204" charset="-122"/>
                          <a:ea typeface="微软雅黑" panose="020B0503020204020204" charset="-122"/>
                          <a:cs typeface="华文中宋" panose="02010600040101010101" pitchFamily="2" charset="-122"/>
                          <a:sym typeface="+mn-ea"/>
                        </a:rPr>
                        <a:t>毛泽东思想继续发展；“双百”方针提出；新中国人民教育事业奠基。</a:t>
                      </a:r>
                      <a:endParaRPr lang="zh-CN" altLang="en-US" sz="2600" b="1" kern="1200">
                        <a:solidFill>
                          <a:schemeClr val="dk1"/>
                        </a:solidFill>
                        <a:latin typeface="微软雅黑" panose="020B0503020204020204" charset="-122"/>
                        <a:ea typeface="微软雅黑" panose="020B0503020204020204" charset="-122"/>
                        <a:cs typeface="华文中宋" panose="02010600040101010101" pitchFamily="2" charset="-122"/>
                        <a:sym typeface="+mn-ea"/>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36053">
                <a:tc>
                  <a:txBody>
                    <a:bodyPr wrap="square"/>
                    <a:lstStyle/>
                    <a:p>
                      <a:pPr algn="ctr" fontAlgn="auto">
                        <a:lnSpc>
                          <a:spcPct val="100000"/>
                        </a:lnSpc>
                        <a:buClrTx/>
                        <a:buSzTx/>
                        <a:buFontTx/>
                        <a:buNone/>
                      </a:pPr>
                      <a:endParaRPr lang="zh-CN" altLang="en-US" sz="2600" b="1">
                        <a:solidFill>
                          <a:srgbClr val="070707"/>
                        </a:solidFill>
                        <a:latin typeface="微软雅黑" panose="020B0503020204020204" charset="-122"/>
                        <a:ea typeface="微软雅黑" panose="020B0503020204020204" charset="-122"/>
                        <a:cs typeface="柳公权楷书" panose="02010600010101010101"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fontAlgn="auto">
                        <a:lnSpc>
                          <a:spcPct val="100000"/>
                        </a:lnSpc>
                        <a:buNone/>
                      </a:pPr>
                      <a:r>
                        <a:rPr lang="zh-CN" altLang="en-US" sz="2600" b="1">
                          <a:solidFill>
                            <a:srgbClr val="C00000"/>
                          </a:solidFill>
                          <a:latin typeface="微软雅黑" panose="020B0503020204020204" charset="-122"/>
                          <a:ea typeface="微软雅黑" panose="020B0503020204020204" charset="-122"/>
                        </a:rPr>
                        <a:t>外交</a:t>
                      </a:r>
                      <a:endParaRPr lang="zh-CN" altLang="en-US" sz="2600" b="1">
                        <a:solidFill>
                          <a:srgbClr val="C00000"/>
                        </a:solidFill>
                        <a:latin typeface="微软雅黑" panose="020B0503020204020204" charset="-122"/>
                        <a:ea typeface="微软雅黑" panose="020B0503020204020204"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indent="0" fontAlgn="auto">
                        <a:lnSpc>
                          <a:spcPts val="3280"/>
                        </a:lnSpc>
                      </a:pPr>
                      <a:r>
                        <a:rPr lang="zh-CN" altLang="en-US" sz="2600" b="1" kern="1200">
                          <a:solidFill>
                            <a:schemeClr val="dk1"/>
                          </a:solidFill>
                          <a:latin typeface="微软雅黑" panose="020B0503020204020204" charset="-122"/>
                          <a:ea typeface="微软雅黑" panose="020B0503020204020204" charset="-122"/>
                          <a:cs typeface="华文中宋" panose="02010600040101010101" pitchFamily="2" charset="-122"/>
                          <a:sym typeface="+mn-ea"/>
                        </a:rPr>
                        <a:t>西方帝国主义阵营孤立遏制新中国；奉行</a:t>
                      </a:r>
                      <a:r>
                        <a:rPr lang="zh-CN" altLang="en-US" sz="2600" b="1" kern="1200">
                          <a:solidFill>
                            <a:srgbClr val="FF0000"/>
                          </a:solidFill>
                          <a:latin typeface="微软雅黑" panose="020B0503020204020204" charset="-122"/>
                          <a:ea typeface="微软雅黑" panose="020B0503020204020204" charset="-122"/>
                          <a:cs typeface="华文中宋" panose="02010600040101010101" pitchFamily="2" charset="-122"/>
                          <a:sym typeface="+mn-ea"/>
                        </a:rPr>
                        <a:t>独立自主的和平外交</a:t>
                      </a:r>
                      <a:r>
                        <a:rPr lang="zh-CN" altLang="en-US" sz="2600" b="1" kern="1200">
                          <a:solidFill>
                            <a:schemeClr val="dk1"/>
                          </a:solidFill>
                          <a:latin typeface="微软雅黑" panose="020B0503020204020204" charset="-122"/>
                          <a:ea typeface="微软雅黑" panose="020B0503020204020204" charset="-122"/>
                          <a:cs typeface="华文中宋" panose="02010600040101010101" pitchFamily="2" charset="-122"/>
                          <a:sym typeface="+mn-ea"/>
                        </a:rPr>
                        <a:t>政策，一边倒，提出</a:t>
                      </a:r>
                      <a:r>
                        <a:rPr lang="zh-CN" altLang="en-US" sz="2600" b="1" kern="1200">
                          <a:solidFill>
                            <a:srgbClr val="FF0000"/>
                          </a:solidFill>
                          <a:latin typeface="微软雅黑" panose="020B0503020204020204" charset="-122"/>
                          <a:ea typeface="微软雅黑" panose="020B0503020204020204" charset="-122"/>
                          <a:cs typeface="华文中宋" panose="02010600040101010101" pitchFamily="2" charset="-122"/>
                          <a:sym typeface="+mn-ea"/>
                        </a:rPr>
                        <a:t>和平共处五项原则</a:t>
                      </a:r>
                      <a:r>
                        <a:rPr lang="zh-CN" altLang="en-US" sz="2600" b="1" kern="1200">
                          <a:solidFill>
                            <a:schemeClr val="dk1"/>
                          </a:solidFill>
                          <a:latin typeface="微软雅黑" panose="020B0503020204020204" charset="-122"/>
                          <a:ea typeface="微软雅黑" panose="020B0503020204020204" charset="-122"/>
                          <a:cs typeface="华文中宋" panose="02010600040101010101" pitchFamily="2" charset="-122"/>
                          <a:sym typeface="+mn-ea"/>
                        </a:rPr>
                        <a:t>和“求同存异”方针，</a:t>
                      </a:r>
                      <a:r>
                        <a:rPr lang="zh-CN" altLang="en-US" sz="2600" b="1" kern="1200">
                          <a:solidFill>
                            <a:srgbClr val="FF0000"/>
                          </a:solidFill>
                          <a:latin typeface="微软雅黑" panose="020B0503020204020204" charset="-122"/>
                          <a:ea typeface="微软雅黑" panose="020B0503020204020204" charset="-122"/>
                          <a:cs typeface="华文中宋" panose="02010600040101010101" pitchFamily="2" charset="-122"/>
                          <a:sym typeface="+mn-ea"/>
                        </a:rPr>
                        <a:t>外交政策走向成熟</a:t>
                      </a:r>
                      <a:r>
                        <a:rPr lang="zh-CN" altLang="en-US" sz="2600" b="1" kern="1200">
                          <a:solidFill>
                            <a:schemeClr val="dk1"/>
                          </a:solidFill>
                          <a:latin typeface="微软雅黑" panose="020B0503020204020204" charset="-122"/>
                          <a:ea typeface="微软雅黑" panose="020B0503020204020204" charset="-122"/>
                          <a:cs typeface="华文中宋" panose="02010600040101010101" pitchFamily="2" charset="-122"/>
                          <a:sym typeface="+mn-ea"/>
                        </a:rPr>
                        <a:t>，外交成果显著。</a:t>
                      </a:r>
                      <a:endParaRPr lang="zh-CN" altLang="en-US" sz="2600" b="1" kern="1200">
                        <a:solidFill>
                          <a:schemeClr val="dk1"/>
                        </a:solidFill>
                        <a:latin typeface="微软雅黑" panose="020B0503020204020204" charset="-122"/>
                        <a:ea typeface="微软雅黑" panose="020B0503020204020204" charset="-122"/>
                        <a:cs typeface="华文中宋" panose="02010600040101010101" pitchFamily="2" charset="-122"/>
                        <a:sym typeface="+mn-ea"/>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119062" y="122407"/>
          <a:ext cx="11953875" cy="6613186"/>
        </p:xfrm>
        <a:graphic>
          <a:graphicData uri="http://schemas.openxmlformats.org/drawingml/2006/table">
            <a:tbl>
              <a:tblPr firstRow="1" bandRow="1">
                <a:tableStyleId>{5C22544A-7EE6-4342-B048-85BDC9FD1C3A}</a:tableStyleId>
              </a:tblPr>
              <a:tblGrid>
                <a:gridCol w="1358756"/>
                <a:gridCol w="10595119"/>
              </a:tblGrid>
              <a:tr h="1333667">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600" b="1" kern="1200">
                          <a:solidFill>
                            <a:srgbClr val="C00000"/>
                          </a:solidFill>
                          <a:latin typeface="微软雅黑" panose="020B0503020204020204" charset="-122"/>
                          <a:ea typeface="微软雅黑" panose="020B0503020204020204" charset="-122"/>
                          <a:cs typeface="+mn-cs"/>
                        </a:rPr>
                        <a:t>新民主主义社会</a:t>
                      </a:r>
                      <a:endParaRPr lang="zh-CN" altLang="en-US" sz="1600" b="1" kern="120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endParaRPr lang="zh-CN" altLang="en-US" sz="16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r>
                        <a:rPr lang="zh-CN" altLang="en-US" sz="1600" b="1" kern="1200">
                          <a:solidFill>
                            <a:schemeClr val="tx1"/>
                          </a:solidFill>
                          <a:latin typeface="微软雅黑" panose="020B0503020204020204" charset="-122"/>
                          <a:ea typeface="微软雅黑" panose="020B0503020204020204" charset="-122"/>
                          <a:cs typeface="+mn-cs"/>
                        </a:rPr>
                        <a:t>从</a:t>
                      </a:r>
                      <a:r>
                        <a:rPr lang="zh-CN" altLang="en-US" sz="1600" b="1" kern="1200">
                          <a:solidFill>
                            <a:srgbClr val="C00000"/>
                          </a:solidFill>
                          <a:latin typeface="微软雅黑" panose="020B0503020204020204" charset="-122"/>
                          <a:ea typeface="微软雅黑" panose="020B0503020204020204" charset="-122"/>
                          <a:cs typeface="+mn-cs"/>
                        </a:rPr>
                        <a:t>中华人民共和国成立到社会主义改造基本完成</a:t>
                      </a:r>
                      <a:r>
                        <a:rPr lang="zh-CN" altLang="en-US" sz="1600" b="1" kern="1200">
                          <a:solidFill>
                            <a:schemeClr val="tx1"/>
                          </a:solidFill>
                          <a:latin typeface="微软雅黑" panose="020B0503020204020204" charset="-122"/>
                          <a:ea typeface="微软雅黑" panose="020B0503020204020204" charset="-122"/>
                          <a:cs typeface="+mn-cs"/>
                        </a:rPr>
                        <a:t>这一时期中国的社会性质，是我国从新民主主义到社会主义过渡的时期。这一时期，我国社会的性质是新民主主义社会。新民主主义社会有以下特征：在社会形态上，新民主主义社会不是一个独立的社会形态，而是由新民主主义转变到社会主义的过渡性的社会形态。在</a:t>
                      </a:r>
                      <a:r>
                        <a:rPr lang="zh-CN" altLang="en-US" sz="1600" b="1" kern="1200">
                          <a:solidFill>
                            <a:srgbClr val="C00000"/>
                          </a:solidFill>
                          <a:latin typeface="微软雅黑" panose="020B0503020204020204" charset="-122"/>
                          <a:ea typeface="微软雅黑" panose="020B0503020204020204" charset="-122"/>
                          <a:cs typeface="+mn-cs"/>
                        </a:rPr>
                        <a:t>政治上</a:t>
                      </a:r>
                      <a:r>
                        <a:rPr lang="zh-CN" altLang="en-US" sz="1600" b="1" kern="1200">
                          <a:solidFill>
                            <a:schemeClr val="tx1"/>
                          </a:solidFill>
                          <a:latin typeface="微软雅黑" panose="020B0503020204020204" charset="-122"/>
                          <a:ea typeface="微软雅黑" panose="020B0503020204020204" charset="-122"/>
                          <a:cs typeface="+mn-cs"/>
                        </a:rPr>
                        <a:t>实行以工人阶级为领导的各革命阶级联合专政的人民民主专政，民族资产阶级、其他小资产阶级作为一个阶级还存在，并在国家政权中占有一定地位；在</a:t>
                      </a:r>
                      <a:r>
                        <a:rPr lang="zh-CN" altLang="en-US" sz="1600" b="1" kern="1200">
                          <a:solidFill>
                            <a:srgbClr val="C00000"/>
                          </a:solidFill>
                          <a:latin typeface="微软雅黑" panose="020B0503020204020204" charset="-122"/>
                          <a:ea typeface="微软雅黑" panose="020B0503020204020204" charset="-122"/>
                          <a:cs typeface="+mn-cs"/>
                        </a:rPr>
                        <a:t>经济上</a:t>
                      </a:r>
                      <a:r>
                        <a:rPr lang="zh-CN" altLang="en-US" sz="1600" b="1" kern="1200">
                          <a:solidFill>
                            <a:schemeClr val="tx1"/>
                          </a:solidFill>
                          <a:latin typeface="微软雅黑" panose="020B0503020204020204" charset="-122"/>
                          <a:ea typeface="微软雅黑" panose="020B0503020204020204" charset="-122"/>
                          <a:cs typeface="+mn-cs"/>
                        </a:rPr>
                        <a:t>实行国营经济主导的包括国营经济、合作社经济、个体经济、私人资本主义和国家资本主义五种经济成分并存的新民主主义经济制度；在</a:t>
                      </a:r>
                      <a:r>
                        <a:rPr lang="zh-CN" altLang="en-US" sz="1600" b="1" kern="1200">
                          <a:solidFill>
                            <a:srgbClr val="C00000"/>
                          </a:solidFill>
                          <a:latin typeface="微软雅黑" panose="020B0503020204020204" charset="-122"/>
                          <a:ea typeface="微软雅黑" panose="020B0503020204020204" charset="-122"/>
                          <a:cs typeface="+mn-cs"/>
                        </a:rPr>
                        <a:t>文化上</a:t>
                      </a:r>
                      <a:r>
                        <a:rPr lang="zh-CN" altLang="en-US" sz="1600" b="1" kern="1200">
                          <a:solidFill>
                            <a:schemeClr val="tx1"/>
                          </a:solidFill>
                          <a:latin typeface="微软雅黑" panose="020B0503020204020204" charset="-122"/>
                          <a:ea typeface="微软雅黑" panose="020B0503020204020204" charset="-122"/>
                          <a:cs typeface="+mn-cs"/>
                        </a:rPr>
                        <a:t>实行发展以马克思主义为指导的民族的、科学的、大众的文化；</a:t>
                      </a:r>
                      <a:r>
                        <a:rPr lang="zh-CN" altLang="en-US" sz="1600" b="1" kern="1200">
                          <a:solidFill>
                            <a:srgbClr val="C00000"/>
                          </a:solidFill>
                          <a:latin typeface="微软雅黑" panose="020B0503020204020204" charset="-122"/>
                          <a:ea typeface="微软雅黑" panose="020B0503020204020204" charset="-122"/>
                          <a:cs typeface="+mn-cs"/>
                        </a:rPr>
                        <a:t>社会主要矛盾</a:t>
                      </a:r>
                      <a:r>
                        <a:rPr lang="zh-CN" altLang="en-US" sz="1600" b="1" kern="1200">
                          <a:solidFill>
                            <a:schemeClr val="tx1"/>
                          </a:solidFill>
                          <a:latin typeface="微软雅黑" panose="020B0503020204020204" charset="-122"/>
                          <a:ea typeface="微软雅黑" panose="020B0503020204020204" charset="-122"/>
                          <a:cs typeface="+mn-cs"/>
                        </a:rPr>
                        <a:t>：国内是无产阶级同资产阶级的矛盾，国外是中国同帝国主义国家之间的矛盾。</a:t>
                      </a:r>
                      <a:endParaRPr lang="zh-CN" altLang="en-US" sz="1600" b="1" kern="1200">
                        <a:solidFill>
                          <a:schemeClr val="tx1"/>
                        </a:solidFill>
                        <a:latin typeface="微软雅黑" panose="020B0503020204020204" charset="-122"/>
                        <a:ea typeface="微软雅黑" panose="020B0503020204020204" charset="-122"/>
                        <a:cs typeface="+mn-cs"/>
                      </a:endParaRPr>
                    </a:p>
                  </a:txBody>
                  <a:tcPr vert="horz">
                    <a:solidFill>
                      <a:schemeClr val="bg1">
                        <a:lumMod val="85000"/>
                      </a:schemeClr>
                    </a:solidFill>
                  </a:tcPr>
                </a:tc>
              </a:tr>
              <a:tr h="340540">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600" b="1">
                          <a:solidFill>
                            <a:srgbClr val="C0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过渡时期</a:t>
                      </a:r>
                      <a:endParaRPr lang="zh-CN" altLang="en-US" sz="1600" b="1" kern="1200">
                        <a:solidFill>
                          <a:srgbClr val="C00000"/>
                        </a:solidFill>
                        <a:latin typeface="微软雅黑" panose="020B0503020204020204" charset="-122"/>
                        <a:ea typeface="微软雅黑" panose="020B0503020204020204" charset="-122"/>
                        <a:cs typeface="+mn-cs"/>
                        <a:sym typeface="黑体" panose="02010609060101010101" pitchFamily="49" charset="-122"/>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一般指新民主主义社会向社会主义社会过渡。其中</a:t>
                      </a:r>
                      <a:r>
                        <a:rPr lang="en-US" altLang="zh-CN"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1949</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一</a:t>
                      </a:r>
                      <a:r>
                        <a:rPr lang="en-US" altLang="zh-CN"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1952</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年为国民经济恢复时期，</a:t>
                      </a:r>
                      <a:r>
                        <a:rPr lang="en-US" altLang="zh-CN"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1953---1956</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年为过渡时期。</a:t>
                      </a:r>
                      <a:endPar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txBody>
                  <a:tcPr vert="horz">
                    <a:solidFill>
                      <a:schemeClr val="bg1">
                        <a:lumMod val="85000"/>
                      </a:schemeClr>
                    </a:solidFill>
                  </a:tcPr>
                </a:tc>
              </a:tr>
              <a:tr h="1527288">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600" b="1">
                          <a:solidFill>
                            <a:srgbClr val="C00000"/>
                          </a:solidFill>
                          <a:latin typeface="微软雅黑" panose="020B0503020204020204" charset="-122"/>
                          <a:ea typeface="微软雅黑" panose="020B0503020204020204" charset="-122"/>
                          <a:cs typeface="华文新魏" panose="02010800040101010101" charset="-122"/>
                        </a:rPr>
                        <a:t>土地改革 </a:t>
                      </a:r>
                      <a:endParaRPr lang="en-US" altLang="zh-CN" sz="1600" b="1">
                        <a:solidFill>
                          <a:srgbClr val="C00000"/>
                        </a:solidFill>
                        <a:latin typeface="微软雅黑" panose="020B0503020204020204" charset="-122"/>
                        <a:ea typeface="微软雅黑" panose="020B0503020204020204" charset="-122"/>
                        <a:cs typeface="华文新魏" panose="02010800040101010101" charset="-122"/>
                      </a:endParaRPr>
                    </a:p>
                    <a:p>
                      <a:pPr marL="0" marR="0" lvl="0" indent="0" algn="ctr" defTabSz="914400" rtl="0" eaLnBrk="1" fontAlgn="auto" latinLnBrk="0" hangingPunct="1">
                        <a:lnSpc>
                          <a:spcPct val="100000"/>
                        </a:lnSpc>
                        <a:spcBef>
                          <a:spcPct val="0"/>
                        </a:spcBef>
                        <a:spcAft>
                          <a:spcPct val="0"/>
                        </a:spcAft>
                        <a:buClrTx/>
                        <a:buSzTx/>
                        <a:buFontTx/>
                        <a:buNone/>
                        <a:defRPr/>
                      </a:pPr>
                      <a:r>
                        <a:rPr lang="en-US" altLang="zh-CN" sz="1600" b="1">
                          <a:solidFill>
                            <a:srgbClr val="C00000"/>
                          </a:solidFill>
                          <a:latin typeface="微软雅黑" panose="020B0503020204020204" charset="-122"/>
                          <a:ea typeface="微软雅黑" panose="020B0503020204020204" charset="-122"/>
                          <a:cs typeface="华文新魏" panose="02010800040101010101" charset="-122"/>
                        </a:rPr>
                        <a:t>&amp;</a:t>
                      </a:r>
                      <a:endParaRPr lang="en-US" altLang="zh-CN" sz="1600" b="1">
                        <a:solidFill>
                          <a:srgbClr val="C00000"/>
                        </a:solidFill>
                        <a:latin typeface="微软雅黑" panose="020B0503020204020204" charset="-122"/>
                        <a:ea typeface="微软雅黑" panose="020B0503020204020204" charset="-122"/>
                        <a:cs typeface="华文新魏" panose="02010800040101010101" charset="-122"/>
                      </a:endParaRPr>
                    </a:p>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600" b="1">
                          <a:solidFill>
                            <a:srgbClr val="C00000"/>
                          </a:solidFill>
                          <a:latin typeface="微软雅黑" panose="020B0503020204020204" charset="-122"/>
                          <a:ea typeface="微软雅黑" panose="020B0503020204020204" charset="-122"/>
                          <a:cs typeface="华文新魏" panose="02010800040101010101" charset="-122"/>
                        </a:rPr>
                        <a:t>土地革命 </a:t>
                      </a:r>
                      <a:endParaRPr lang="zh-CN" altLang="en-US" sz="1600" b="1">
                        <a:solidFill>
                          <a:srgbClr val="C00000"/>
                        </a:solidFill>
                        <a:latin typeface="微软雅黑" panose="020B0503020204020204" charset="-122"/>
                        <a:ea typeface="微软雅黑" panose="020B0503020204020204" charset="-122"/>
                        <a:cs typeface="华文新魏" panose="02010800040101010101" charset="-122"/>
                      </a:endParaRPr>
                    </a:p>
                    <a:p>
                      <a:pPr marL="0" marR="0" lvl="0" indent="0" algn="ctr" defTabSz="914400" rtl="0" eaLnBrk="1" fontAlgn="auto" latinLnBrk="0" hangingPunct="1">
                        <a:lnSpc>
                          <a:spcPct val="100000"/>
                        </a:lnSpc>
                        <a:spcBef>
                          <a:spcPct val="0"/>
                        </a:spcBef>
                        <a:spcAft>
                          <a:spcPct val="0"/>
                        </a:spcAft>
                        <a:buClrTx/>
                        <a:buSzTx/>
                        <a:buFontTx/>
                        <a:buNone/>
                        <a:defRPr/>
                      </a:pPr>
                      <a:endParaRPr lang="zh-CN" altLang="en-US" sz="16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600" b="1">
                          <a:solidFill>
                            <a:schemeClr val="tx1"/>
                          </a:solidFill>
                          <a:latin typeface="微软雅黑" panose="020B0503020204020204" charset="-122"/>
                          <a:ea typeface="微软雅黑" panose="020B0503020204020204" charset="-122"/>
                          <a:cs typeface="华文新魏" panose="02010800040101010101" charset="-122"/>
                        </a:rPr>
                        <a:t>土地革命是</a:t>
                      </a:r>
                      <a:r>
                        <a:rPr lang="zh-CN" altLang="en-US" sz="1600" b="1">
                          <a:solidFill>
                            <a:srgbClr val="C00000"/>
                          </a:solidFill>
                          <a:latin typeface="微软雅黑" panose="020B0503020204020204" charset="-122"/>
                          <a:ea typeface="微软雅黑" panose="020B0503020204020204" charset="-122"/>
                          <a:cs typeface="华文新魏" panose="02010800040101010101" charset="-122"/>
                        </a:rPr>
                        <a:t>国共十年对峙</a:t>
                      </a:r>
                      <a:r>
                        <a:rPr lang="zh-CN" altLang="en-US" sz="1600" b="1">
                          <a:solidFill>
                            <a:schemeClr val="tx1"/>
                          </a:solidFill>
                          <a:latin typeface="微软雅黑" panose="020B0503020204020204" charset="-122"/>
                          <a:ea typeface="微软雅黑" panose="020B0503020204020204" charset="-122"/>
                          <a:cs typeface="华文新魏" panose="02010800040101010101" charset="-122"/>
                        </a:rPr>
                        <a:t>时期，中共领导的在农村革命根据地</a:t>
                      </a:r>
                      <a:r>
                        <a:rPr lang="zh-CN" altLang="en-US" sz="1600" b="1">
                          <a:solidFill>
                            <a:srgbClr val="C00000"/>
                          </a:solidFill>
                          <a:latin typeface="微软雅黑" panose="020B0503020204020204" charset="-122"/>
                          <a:ea typeface="微软雅黑" panose="020B0503020204020204" charset="-122"/>
                          <a:cs typeface="华文新魏" panose="02010800040101010101" charset="-122"/>
                        </a:rPr>
                        <a:t>打土豪分田地，废除封建剥削制度</a:t>
                      </a:r>
                      <a:r>
                        <a:rPr lang="zh-CN" altLang="en-US" sz="1600" b="1">
                          <a:solidFill>
                            <a:schemeClr val="tx1"/>
                          </a:solidFill>
                          <a:latin typeface="微软雅黑" panose="020B0503020204020204" charset="-122"/>
                          <a:ea typeface="微软雅黑" panose="020B0503020204020204" charset="-122"/>
                          <a:cs typeface="华文新魏" panose="02010800040101010101" charset="-122"/>
                        </a:rPr>
                        <a:t>。使广大贫雇农政治上翻了身、经济上分到土地，生活上有了保障，为了保卫胜利果实，积极参军参战，努力发展生产，有力的巩固了革命根据地，这种革命斗争在国共十年对峙时期称土地革命，在人民解放战争时期和新中国成立初期，又称为土地改革。 </a:t>
                      </a:r>
                      <a:endParaRPr lang="zh-CN" altLang="en-US" sz="1600" b="1">
                        <a:solidFill>
                          <a:schemeClr val="tx1"/>
                        </a:solidFill>
                        <a:latin typeface="微软雅黑" panose="020B0503020204020204" charset="-122"/>
                        <a:ea typeface="微软雅黑" panose="020B0503020204020204" charset="-122"/>
                        <a:cs typeface="华文新魏" panose="02010800040101010101" charset="-122"/>
                      </a:endParaRPr>
                    </a:p>
                    <a:p>
                      <a:pPr marL="0" marR="0" lvl="0" indent="0" algn="l" defTabSz="914400" rtl="0" eaLnBrk="1" fontAlgn="auto" latinLnBrk="0" hangingPunct="1">
                        <a:lnSpc>
                          <a:spcPct val="100000"/>
                        </a:lnSpc>
                        <a:spcBef>
                          <a:spcPct val="0"/>
                        </a:spcBef>
                        <a:spcAft>
                          <a:spcPct val="0"/>
                        </a:spcAft>
                        <a:buClrTx/>
                        <a:buSzTx/>
                        <a:buFontTx/>
                        <a:buNone/>
                        <a:defRPr/>
                      </a:pPr>
                      <a:r>
                        <a:rPr lang="zh-CN" altLang="en-US" sz="1600" b="1">
                          <a:solidFill>
                            <a:schemeClr val="tx1"/>
                          </a:solidFill>
                          <a:latin typeface="微软雅黑" panose="020B0503020204020204" charset="-122"/>
                          <a:ea typeface="微软雅黑" panose="020B0503020204020204" charset="-122"/>
                          <a:cs typeface="华文新魏" panose="02010800040101010101" charset="-122"/>
                        </a:rPr>
                        <a:t>土地改革是</a:t>
                      </a:r>
                      <a:r>
                        <a:rPr lang="en-US" altLang="zh-CN" sz="1600" b="1">
                          <a:solidFill>
                            <a:srgbClr val="C00000"/>
                          </a:solidFill>
                          <a:latin typeface="微软雅黑" panose="020B0503020204020204" charset="-122"/>
                          <a:ea typeface="微软雅黑" panose="020B0503020204020204" charset="-122"/>
                          <a:cs typeface="华文新魏" panose="02010800040101010101" charset="-122"/>
                        </a:rPr>
                        <a:t>1947 </a:t>
                      </a:r>
                      <a:r>
                        <a:rPr lang="zh-CN" altLang="en-US" sz="1600" b="1">
                          <a:solidFill>
                            <a:srgbClr val="C00000"/>
                          </a:solidFill>
                          <a:latin typeface="微软雅黑" panose="020B0503020204020204" charset="-122"/>
                          <a:ea typeface="微软雅黑" panose="020B0503020204020204" charset="-122"/>
                          <a:cs typeface="华文新魏" panose="02010800040101010101" charset="-122"/>
                        </a:rPr>
                        <a:t>年</a:t>
                      </a:r>
                      <a:r>
                        <a:rPr lang="zh-CN" altLang="en-US" sz="1600" b="1">
                          <a:solidFill>
                            <a:schemeClr val="tx1"/>
                          </a:solidFill>
                          <a:latin typeface="微软雅黑" panose="020B0503020204020204" charset="-122"/>
                          <a:ea typeface="微软雅黑" panose="020B0503020204020204" charset="-122"/>
                          <a:cs typeface="华文新魏" panose="02010800040101010101" charset="-122"/>
                        </a:rPr>
                        <a:t>中国共产党举行全国土地会议，通过了</a:t>
                      </a:r>
                      <a:r>
                        <a:rPr lang="en-US" altLang="zh-CN" sz="1600" b="1">
                          <a:solidFill>
                            <a:schemeClr val="tx1"/>
                          </a:solidFill>
                          <a:latin typeface="微软雅黑" panose="020B0503020204020204" charset="-122"/>
                          <a:ea typeface="微软雅黑" panose="020B0503020204020204" charset="-122"/>
                          <a:cs typeface="华文新魏" panose="02010800040101010101" charset="-122"/>
                        </a:rPr>
                        <a:t>《</a:t>
                      </a:r>
                      <a:r>
                        <a:rPr lang="zh-CN" altLang="en-US" sz="1600" b="1">
                          <a:solidFill>
                            <a:schemeClr val="tx1"/>
                          </a:solidFill>
                          <a:latin typeface="微软雅黑" panose="020B0503020204020204" charset="-122"/>
                          <a:ea typeface="微软雅黑" panose="020B0503020204020204" charset="-122"/>
                          <a:cs typeface="华文新魏" panose="02010800040101010101" charset="-122"/>
                        </a:rPr>
                        <a:t>中国土地法大纲</a:t>
                      </a:r>
                      <a:r>
                        <a:rPr lang="en-US" altLang="zh-CN" sz="1600" b="1">
                          <a:solidFill>
                            <a:schemeClr val="tx1"/>
                          </a:solidFill>
                          <a:latin typeface="微软雅黑" panose="020B0503020204020204" charset="-122"/>
                          <a:ea typeface="微软雅黑" panose="020B0503020204020204" charset="-122"/>
                          <a:cs typeface="华文新魏" panose="02010800040101010101" charset="-122"/>
                        </a:rPr>
                        <a:t>》</a:t>
                      </a:r>
                      <a:r>
                        <a:rPr lang="zh-CN" altLang="en-US" sz="1600" b="1">
                          <a:solidFill>
                            <a:schemeClr val="tx1"/>
                          </a:solidFill>
                          <a:latin typeface="微软雅黑" panose="020B0503020204020204" charset="-122"/>
                          <a:ea typeface="微软雅黑" panose="020B0503020204020204" charset="-122"/>
                          <a:cs typeface="华文新魏" panose="02010800040101010101" charset="-122"/>
                        </a:rPr>
                        <a:t>决定在解放区进行的土地运动。没收地主的土地，实行耕者有其田。解放区一亿多农民分到土地，极大激发了农民革命和生产的积极性，有力的推动解放战争的胜利。</a:t>
                      </a:r>
                      <a:r>
                        <a:rPr lang="zh-CN" altLang="en-US" sz="1600" b="1">
                          <a:solidFill>
                            <a:srgbClr val="C00000"/>
                          </a:solidFill>
                          <a:latin typeface="微软雅黑" panose="020B0503020204020204" charset="-122"/>
                          <a:ea typeface="微软雅黑" panose="020B0503020204020204" charset="-122"/>
                          <a:cs typeface="华文新魏" panose="02010800040101010101" charset="-122"/>
                        </a:rPr>
                        <a:t>新中国成立后</a:t>
                      </a:r>
                      <a:r>
                        <a:rPr lang="en-US" altLang="zh-CN" sz="1600" b="1">
                          <a:solidFill>
                            <a:srgbClr val="C00000"/>
                          </a:solidFill>
                          <a:latin typeface="微软雅黑" panose="020B0503020204020204" charset="-122"/>
                          <a:ea typeface="微软雅黑" panose="020B0503020204020204" charset="-122"/>
                          <a:cs typeface="华文新魏" panose="02010800040101010101" charset="-122"/>
                        </a:rPr>
                        <a:t>1950-1952</a:t>
                      </a:r>
                      <a:r>
                        <a:rPr lang="zh-CN" altLang="en-US" sz="1600" b="1">
                          <a:solidFill>
                            <a:srgbClr val="C00000"/>
                          </a:solidFill>
                          <a:latin typeface="微软雅黑" panose="020B0503020204020204" charset="-122"/>
                          <a:ea typeface="微软雅黑" panose="020B0503020204020204" charset="-122"/>
                          <a:cs typeface="华文新魏" panose="02010800040101010101" charset="-122"/>
                        </a:rPr>
                        <a:t>年又进一步推广到更多地区</a:t>
                      </a:r>
                      <a:r>
                        <a:rPr lang="zh-CN" altLang="en-US" sz="1600" b="1">
                          <a:solidFill>
                            <a:schemeClr val="tx1"/>
                          </a:solidFill>
                          <a:latin typeface="微软雅黑" panose="020B0503020204020204" charset="-122"/>
                          <a:ea typeface="微软雅黑" panose="020B0503020204020204" charset="-122"/>
                          <a:cs typeface="华文新魏" panose="02010800040101010101" charset="-122"/>
                        </a:rPr>
                        <a:t>，颁布了 </a:t>
                      </a:r>
                      <a:r>
                        <a:rPr lang="en-US" altLang="zh-CN" sz="1600" b="1">
                          <a:solidFill>
                            <a:schemeClr val="tx1"/>
                          </a:solidFill>
                          <a:latin typeface="微软雅黑" panose="020B0503020204020204" charset="-122"/>
                          <a:ea typeface="微软雅黑" panose="020B0503020204020204" charset="-122"/>
                          <a:cs typeface="华文新魏" panose="02010800040101010101" charset="-122"/>
                        </a:rPr>
                        <a:t>《</a:t>
                      </a:r>
                      <a:r>
                        <a:rPr lang="zh-CN" altLang="en-US" sz="1600" b="1">
                          <a:solidFill>
                            <a:schemeClr val="tx1"/>
                          </a:solidFill>
                          <a:latin typeface="微软雅黑" panose="020B0503020204020204" charset="-122"/>
                          <a:ea typeface="微软雅黑" panose="020B0503020204020204" charset="-122"/>
                          <a:cs typeface="华文新魏" panose="02010800040101010101" charset="-122"/>
                        </a:rPr>
                        <a:t>中华人民共和国土地改革法</a:t>
                      </a:r>
                      <a:r>
                        <a:rPr lang="en-US" altLang="zh-CN" sz="1600" b="1">
                          <a:solidFill>
                            <a:schemeClr val="tx1"/>
                          </a:solidFill>
                          <a:latin typeface="微软雅黑" panose="020B0503020204020204" charset="-122"/>
                          <a:ea typeface="微软雅黑" panose="020B0503020204020204" charset="-122"/>
                          <a:cs typeface="华文新魏" panose="02010800040101010101" charset="-122"/>
                        </a:rPr>
                        <a:t>》</a:t>
                      </a:r>
                      <a:r>
                        <a:rPr lang="zh-CN" altLang="en-US" sz="1600" b="1">
                          <a:solidFill>
                            <a:schemeClr val="tx1"/>
                          </a:solidFill>
                          <a:latin typeface="微软雅黑" panose="020B0503020204020204" charset="-122"/>
                          <a:ea typeface="微软雅黑" panose="020B0503020204020204" charset="-122"/>
                          <a:cs typeface="华文新魏" panose="02010800040101010101" charset="-122"/>
                        </a:rPr>
                        <a:t>，规定废除地主阶级封建剥削的土地所有制，实行农民的土地所有制，借以解放农村生产力，发展农业生产，为新中国的工业化开辟道路。</a:t>
                      </a:r>
                      <a:endParaRPr lang="zh-CN" altLang="en-US" sz="1600" b="1">
                        <a:solidFill>
                          <a:schemeClr val="tx1"/>
                        </a:solidFill>
                        <a:latin typeface="微软雅黑" panose="020B0503020204020204" charset="-122"/>
                        <a:ea typeface="微软雅黑" panose="020B0503020204020204" charset="-122"/>
                        <a:cs typeface="华文新魏" panose="02010800040101010101" charset="-122"/>
                      </a:endParaRPr>
                    </a:p>
                  </a:txBody>
                  <a:tcPr vert="horz">
                    <a:solidFill>
                      <a:schemeClr val="bg1">
                        <a:lumMod val="85000"/>
                      </a:schemeClr>
                    </a:solidFill>
                  </a:tcPr>
                </a:tc>
              </a:tr>
              <a:tr h="480618">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600" b="1">
                          <a:solidFill>
                            <a:srgbClr val="C0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银元之战</a:t>
                      </a:r>
                      <a:r>
                        <a:rPr lang="en-US" altLang="zh-CN" sz="1600" b="1">
                          <a:solidFill>
                            <a:srgbClr val="C0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&amp;</a:t>
                      </a:r>
                      <a:r>
                        <a:rPr lang="zh-CN" altLang="en-US" sz="1600" b="1">
                          <a:solidFill>
                            <a:srgbClr val="C0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米棉之战</a:t>
                      </a:r>
                      <a:endParaRPr lang="zh-CN" altLang="en-US" sz="1600" b="1">
                        <a:solidFill>
                          <a:srgbClr val="C0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银元之战：是</a:t>
                      </a:r>
                      <a:r>
                        <a:rPr lang="en-US" altLang="zh-CN"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1949</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年</a:t>
                      </a:r>
                      <a:r>
                        <a:rPr lang="en-US" altLang="zh-CN"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6</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月，人民政府为制止恶性通货膨胀、稳定物价，同投机资本进行的一场斗争。</a:t>
                      </a:r>
                      <a:endPar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p>
                      <a:pPr marL="0" marR="0" lvl="0" indent="0" algn="l" defTabSz="914400" rtl="0" eaLnBrk="1" fontAlgn="auto" latinLnBrk="0" hangingPunct="1">
                        <a:lnSpc>
                          <a:spcPct val="100000"/>
                        </a:lnSpc>
                        <a:spcBef>
                          <a:spcPct val="0"/>
                        </a:spcBef>
                        <a:spcAft>
                          <a:spcPct val="0"/>
                        </a:spcAft>
                        <a:buClrTx/>
                        <a:buSzTx/>
                        <a:buFontTx/>
                        <a:buNone/>
                        <a:defRPr/>
                      </a:pP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米棉之战：是新中国成立初期打击国内米棉投机活动的一场斗争。人民政府经过这些斗争，完全掌握了市场主动权。</a:t>
                      </a:r>
                      <a:endPar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txBody>
                  <a:tcPr vert="horz">
                    <a:solidFill>
                      <a:schemeClr val="bg1">
                        <a:lumMod val="85000"/>
                      </a:schemeClr>
                    </a:solidFill>
                  </a:tcPr>
                </a:tc>
              </a:tr>
              <a:tr h="678519">
                <a:tc>
                  <a:txBody>
                    <a:bodyPr wrap="square"/>
                    <a:lstStyle/>
                    <a:p>
                      <a:pPr marL="0" algn="ctr" defTabSz="914400" rtl="0" eaLnBrk="1" latinLnBrk="0" hangingPunct="1"/>
                      <a:r>
                        <a:rPr lang="zh-CN" altLang="en-US" sz="1600" b="1" kern="1200">
                          <a:solidFill>
                            <a:srgbClr val="C00000"/>
                          </a:solidFill>
                          <a:latin typeface="微软雅黑" panose="020B0503020204020204" charset="-122"/>
                          <a:ea typeface="微软雅黑" panose="020B0503020204020204" charset="-122"/>
                          <a:cs typeface="+mn-cs"/>
                        </a:rPr>
                        <a:t>过渡时期</a:t>
                      </a:r>
                      <a:endParaRPr lang="en-US" altLang="zh-CN" sz="1600" b="1" kern="1200">
                        <a:solidFill>
                          <a:srgbClr val="C00000"/>
                        </a:solidFill>
                        <a:latin typeface="微软雅黑" panose="020B0503020204020204" charset="-122"/>
                        <a:ea typeface="微软雅黑" panose="020B0503020204020204" charset="-122"/>
                        <a:cs typeface="+mn-cs"/>
                      </a:endParaRPr>
                    </a:p>
                    <a:p>
                      <a:pPr marL="0" algn="ctr" defTabSz="914400" rtl="0" eaLnBrk="1" latinLnBrk="0" hangingPunct="1"/>
                      <a:r>
                        <a:rPr lang="zh-CN" altLang="en-US" sz="1600" b="1" kern="1200">
                          <a:solidFill>
                            <a:srgbClr val="C00000"/>
                          </a:solidFill>
                          <a:latin typeface="微软雅黑" panose="020B0503020204020204" charset="-122"/>
                          <a:ea typeface="微软雅黑" panose="020B0503020204020204" charset="-122"/>
                          <a:cs typeface="+mn-cs"/>
                        </a:rPr>
                        <a:t>总路线 </a:t>
                      </a:r>
                      <a:endParaRPr lang="zh-CN" altLang="en-US" sz="1600" b="1" kern="1200">
                        <a:solidFill>
                          <a:srgbClr val="C00000"/>
                        </a:solidFill>
                        <a:latin typeface="微软雅黑" panose="020B0503020204020204" charset="-122"/>
                        <a:ea typeface="微软雅黑" panose="020B0503020204020204" charset="-122"/>
                        <a:cs typeface="+mn-cs"/>
                      </a:endParaRPr>
                    </a:p>
                    <a:p>
                      <a:pPr marL="0" algn="ctr" defTabSz="914400" rtl="0" eaLnBrk="1" latinLnBrk="0" hangingPunct="1"/>
                      <a:endParaRPr lang="zh-CN" altLang="en-US" sz="16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en-US" altLang="zh-CN" sz="1600" b="1">
                          <a:solidFill>
                            <a:srgbClr val="C0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1953 </a:t>
                      </a:r>
                      <a:r>
                        <a:rPr lang="zh-CN" altLang="en-US" sz="1600" b="1">
                          <a:solidFill>
                            <a:srgbClr val="C0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年 </a:t>
                      </a:r>
                      <a:r>
                        <a:rPr lang="en-US" altLang="zh-CN"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6 </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月，中央政治局召开会议，形成了过渡时期总路线的比较完整的表述。即：“从中华人民共和国成立到社会主义改造基本完成，这是一个过渡时期。党在这个过渡时期的总路线和总任务，是要在一个相当长的时期内，基本上实现国家工业化和对农业、手工业、资本主义工商业的社会主义改造。 </a:t>
                      </a:r>
                      <a:endPar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txBody>
                  <a:tcPr vert="horz">
                    <a:solidFill>
                      <a:schemeClr val="bg1">
                        <a:lumMod val="85000"/>
                      </a:schemeClr>
                    </a:solidFill>
                  </a:tcPr>
                </a:tc>
              </a:tr>
              <a:tr h="1030086">
                <a:tc>
                  <a:txBody>
                    <a:bodyPr wrap="square"/>
                    <a:lstStyle/>
                    <a:p>
                      <a:pPr marL="0" algn="ctr" defTabSz="914400" rtl="0" eaLnBrk="1" latinLnBrk="0" hangingPunct="1"/>
                      <a:r>
                        <a:rPr lang="zh-CN" altLang="en-US" sz="1600" b="1" kern="1200">
                          <a:solidFill>
                            <a:srgbClr val="C00000"/>
                          </a:solidFill>
                          <a:latin typeface="微软雅黑" panose="020B0503020204020204" charset="-122"/>
                          <a:ea typeface="微软雅黑" panose="020B0503020204020204" charset="-122"/>
                          <a:cs typeface="+mn-cs"/>
                        </a:rPr>
                        <a:t>一化三改</a:t>
                      </a:r>
                      <a:endParaRPr lang="zh-CN" altLang="en-US" sz="16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a:t>
                      </a:r>
                      <a:r>
                        <a:rPr lang="zh-CN" altLang="en-US" sz="1600" b="1">
                          <a:solidFill>
                            <a:srgbClr val="C0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一化</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”指的时国家工业化</a:t>
                      </a:r>
                      <a:r>
                        <a:rPr lang="en-US" altLang="zh-CN"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a:t>
                      </a:r>
                      <a:r>
                        <a:rPr lang="zh-CN" altLang="en-US" sz="1600" b="1">
                          <a:solidFill>
                            <a:srgbClr val="C0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社会主义工业化</a:t>
                      </a:r>
                      <a:r>
                        <a:rPr lang="en-US" altLang="zh-CN"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a:t>
                      </a:r>
                      <a:r>
                        <a:rPr lang="zh-CN" altLang="en-US" sz="1600" b="1">
                          <a:solidFill>
                            <a:srgbClr val="C0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实质</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是</a:t>
                      </a:r>
                      <a:r>
                        <a:rPr lang="zh-CN" altLang="en-US" sz="1600" b="1">
                          <a:solidFill>
                            <a:srgbClr val="C0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发展社会生产力</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a:t>
                      </a:r>
                      <a:r>
                        <a:rPr lang="zh-CN" altLang="en-US" sz="1600" b="1">
                          <a:solidFill>
                            <a:srgbClr val="C0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三大改造</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”有步骤地对农业、工业和资本主义工商业进行</a:t>
                      </a:r>
                      <a:r>
                        <a:rPr lang="zh-CN" altLang="en-US" sz="1600" b="1">
                          <a:solidFill>
                            <a:srgbClr val="C0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社会主义改造</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a:t>
                      </a:r>
                      <a:r>
                        <a:rPr lang="zh-CN" altLang="en-US" sz="1600" b="1">
                          <a:solidFill>
                            <a:srgbClr val="C0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实质是变革生产关系</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，将生产资料由私有制转变为社会主义公有制。</a:t>
                      </a:r>
                      <a:endPar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txBody>
                  <a:tcPr vert="horz">
                    <a:solidFill>
                      <a:schemeClr val="bg1">
                        <a:lumMod val="85000"/>
                      </a:schemeClr>
                    </a:solidFill>
                  </a:tcPr>
                </a:tc>
              </a:tr>
            </a:tbl>
          </a:graphicData>
        </a:graphic>
      </p:graphicFrame>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custDataLst>
              <p:tags r:id="rId1"/>
            </p:custDataLst>
          </p:nvPr>
        </p:nvSpPr>
        <p:spPr>
          <a:xfrm>
            <a:off x="0" y="0"/>
            <a:ext cx="12192000" cy="512897"/>
          </a:xfrm>
          <a:prstGeom prst="rect">
            <a:avLst/>
          </a:prstGeom>
          <a:solidFill>
            <a:srgbClr val="EC5F74">
              <a:lumMod val="60000"/>
              <a:lumOff val="40000"/>
            </a:srgbClr>
          </a:solidFill>
        </p:spPr>
        <p:txBody>
          <a:bodyPr wrap="square" rtlCol="0">
            <a:spAutoFit/>
          </a:bodyPr>
          <a:lstStyle/>
          <a:p>
            <a:pPr marL="0" marR="0" lvl="0" indent="0" algn="ctr" defTabSz="1219200" eaLnBrk="1" fontAlgn="auto" latinLnBrk="1" hangingPunct="1">
              <a:lnSpc>
                <a:spcPct val="100000"/>
              </a:lnSpc>
              <a:spcBef>
                <a:spcPct val="0"/>
              </a:spcBef>
              <a:spcAft>
                <a:spcPct val="0"/>
              </a:spcAft>
              <a:buClrTx/>
              <a:buSzTx/>
              <a:buFontTx/>
              <a:buNone/>
              <a:defRPr/>
            </a:pPr>
            <a:r>
              <a:rPr kumimoji="0" lang="zh-CN" altLang="en-US"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十五、社会主义建设在探索中曲折发展时期（</a:t>
            </a:r>
            <a:r>
              <a:rPr kumimoji="0" lang="en-US" altLang="zh-CN"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19</a:t>
            </a:r>
            <a:r>
              <a:rPr lang="en-US" altLang="zh-CN" sz="2735" b="1" kern="0">
                <a:solidFill>
                  <a:prstClr val="white"/>
                </a:solidFill>
                <a:latin typeface="微软雅黑" panose="020B0503020204020204" charset="-122"/>
                <a:ea typeface="微软雅黑" panose="020B0503020204020204" charset="-122"/>
              </a:rPr>
              <a:t>56</a:t>
            </a:r>
            <a:r>
              <a:rPr kumimoji="0" lang="en-US" altLang="zh-CN"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—1976</a:t>
            </a:r>
            <a:r>
              <a:rPr kumimoji="0" lang="zh-CN" altLang="en-US"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年）</a:t>
            </a:r>
            <a:endParaRPr kumimoji="0" lang="zh-CN" altLang="en-US"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endParaRPr>
          </a:p>
        </p:txBody>
      </p:sp>
      <p:graphicFrame>
        <p:nvGraphicFramePr>
          <p:cNvPr id="7" name="表格 6"/>
          <p:cNvGraphicFramePr>
            <a:graphicFrameLocks noGrp="1"/>
          </p:cNvGraphicFramePr>
          <p:nvPr>
            <p:custDataLst>
              <p:tags r:id="rId2"/>
            </p:custDataLst>
          </p:nvPr>
        </p:nvGraphicFramePr>
        <p:xfrm>
          <a:off x="162358" y="747047"/>
          <a:ext cx="11867284" cy="4754362"/>
        </p:xfrm>
        <a:graphic>
          <a:graphicData uri="http://schemas.openxmlformats.org/drawingml/2006/table">
            <a:tbl>
              <a:tblPr firstRow="1" bandRow="1">
                <a:tableStyleId>{5C22544A-7EE6-4342-B048-85BDC9FD1C3A}</a:tableStyleId>
              </a:tblPr>
              <a:tblGrid>
                <a:gridCol w="944455"/>
                <a:gridCol w="823587"/>
                <a:gridCol w="10099242"/>
              </a:tblGrid>
              <a:tr h="564517">
                <a:tc gridSpan="2">
                  <a:txBody>
                    <a:bodyPr wrap="square"/>
                    <a:lstStyle/>
                    <a:p>
                      <a:pPr algn="ctr" fontAlgn="auto">
                        <a:lnSpc>
                          <a:spcPct val="100000"/>
                        </a:lnSpc>
                        <a:buClrTx/>
                        <a:buSzTx/>
                        <a:buFontTx/>
                        <a:buNone/>
                      </a:pPr>
                      <a:r>
                        <a:rPr lang="zh-CN" altLang="en-US" sz="2800" b="1">
                          <a:solidFill>
                            <a:srgbClr val="070707"/>
                          </a:solidFill>
                          <a:latin typeface="微软雅黑" panose="020B0503020204020204" charset="-122"/>
                          <a:ea typeface="微软雅黑" panose="020B0503020204020204" charset="-122"/>
                          <a:cs typeface="柳公权楷书" panose="02010600010101010101" charset="-122"/>
                        </a:rPr>
                        <a:t>总体特征</a:t>
                      </a:r>
                      <a:endParaRPr lang="zh-CN" altLang="en-US" sz="2800" b="1">
                        <a:solidFill>
                          <a:srgbClr val="070707"/>
                        </a:solidFill>
                        <a:latin typeface="微软雅黑" panose="020B0503020204020204" charset="-122"/>
                        <a:ea typeface="微软雅黑" panose="020B0503020204020204" charset="-122"/>
                        <a:cs typeface="柳公权楷书" panose="02010600010101010101"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indent="0">
                        <a:lnSpc>
                          <a:spcPct val="100000"/>
                        </a:lnSpc>
                      </a:pPr>
                      <a:r>
                        <a:rPr lang="zh-CN" altLang="en-US" sz="2800" b="1" kern="1200">
                          <a:solidFill>
                            <a:schemeClr val="dk1"/>
                          </a:solidFill>
                          <a:latin typeface="微软雅黑" panose="020B0503020204020204" charset="-122"/>
                          <a:ea typeface="微软雅黑" panose="020B0503020204020204" charset="-122"/>
                          <a:cs typeface="仿宋" panose="02010609060101010101" charset="-122"/>
                          <a:sym typeface="+mn-ea"/>
                        </a:rPr>
                        <a:t>是社会主义现代化道路的曲折探索时期，成就与教训并存。</a:t>
                      </a:r>
                      <a:endParaRPr lang="zh-CN" altLang="en-US" sz="2800" b="1" kern="1200">
                        <a:solidFill>
                          <a:schemeClr val="dk1"/>
                        </a:solidFill>
                        <a:latin typeface="微软雅黑" panose="020B0503020204020204" charset="-122"/>
                        <a:ea typeface="微软雅黑" panose="020B0503020204020204" charset="-122"/>
                        <a:cs typeface="仿宋" panose="02010609060101010101" charset="-122"/>
                        <a:sym typeface="+mn-ea"/>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951345">
                <a:tc rowSpan="3">
                  <a:txBody>
                    <a:bodyPr wrap="square"/>
                    <a:lstStyle/>
                    <a:p>
                      <a:pPr algn="ctr" fontAlgn="auto">
                        <a:lnSpc>
                          <a:spcPct val="100000"/>
                        </a:lnSpc>
                        <a:buClrTx/>
                        <a:buSzTx/>
                        <a:buFontTx/>
                        <a:buNone/>
                      </a:pPr>
                      <a:r>
                        <a:rPr lang="zh-CN" altLang="en-US" sz="2800" b="1">
                          <a:solidFill>
                            <a:srgbClr val="070707"/>
                          </a:solidFill>
                          <a:latin typeface="微软雅黑" panose="020B0503020204020204" charset="-122"/>
                          <a:ea typeface="微软雅黑" panose="020B0503020204020204" charset="-122"/>
                          <a:cs typeface="柳公权楷书" panose="02010600010101010101" charset="-122"/>
                        </a:rPr>
                        <a:t>具体表现</a:t>
                      </a:r>
                      <a:endParaRPr lang="zh-CN" altLang="en-US" sz="2800" b="1">
                        <a:solidFill>
                          <a:srgbClr val="070707"/>
                        </a:solidFill>
                        <a:latin typeface="微软雅黑" panose="020B0503020204020204" charset="-122"/>
                        <a:ea typeface="微软雅黑" panose="020B0503020204020204" charset="-122"/>
                        <a:cs typeface="柳公权楷书" panose="02010600010101010101"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fontAlgn="auto">
                        <a:lnSpc>
                          <a:spcPct val="100000"/>
                        </a:lnSpc>
                        <a:buNone/>
                      </a:pPr>
                      <a:r>
                        <a:rPr lang="zh-CN" altLang="en-US" sz="2800" b="1">
                          <a:solidFill>
                            <a:srgbClr val="C00000"/>
                          </a:solidFill>
                          <a:latin typeface="微软雅黑" panose="020B0503020204020204" charset="-122"/>
                          <a:ea typeface="微软雅黑" panose="020B0503020204020204" charset="-122"/>
                        </a:rPr>
                        <a:t>政治</a:t>
                      </a:r>
                      <a:endParaRPr lang="zh-CN" altLang="en-US" sz="2800" b="1">
                        <a:solidFill>
                          <a:srgbClr val="C00000"/>
                        </a:solidFill>
                        <a:latin typeface="微软雅黑" panose="020B0503020204020204" charset="-122"/>
                        <a:ea typeface="微软雅黑" panose="020B0503020204020204" charset="-122"/>
                        <a:cs typeface="柳公权楷书" panose="02010600010101010101"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indent="0">
                        <a:lnSpc>
                          <a:spcPct val="100000"/>
                        </a:lnSpc>
                      </a:pPr>
                      <a:r>
                        <a:rPr lang="zh-CN" altLang="en-US" sz="2800" b="1" kern="1200">
                          <a:solidFill>
                            <a:srgbClr val="FF0000"/>
                          </a:solidFill>
                          <a:latin typeface="微软雅黑" panose="020B0503020204020204" charset="-122"/>
                          <a:ea typeface="微软雅黑" panose="020B0503020204020204" charset="-122"/>
                          <a:cs typeface="微软雅黑" panose="020B0503020204020204" charset="-122"/>
                          <a:sym typeface="+mn-ea"/>
                        </a:rPr>
                        <a:t>中共八大</a:t>
                      </a:r>
                      <a:r>
                        <a:rPr lang="zh-CN" altLang="en-US" sz="2800" b="1" kern="1200">
                          <a:solidFill>
                            <a:schemeClr val="dk1"/>
                          </a:solidFill>
                          <a:latin typeface="微软雅黑" panose="020B0503020204020204" charset="-122"/>
                          <a:ea typeface="微软雅黑" panose="020B0503020204020204" charset="-122"/>
                          <a:cs typeface="微软雅黑" panose="020B0503020204020204" charset="-122"/>
                          <a:sym typeface="+mn-ea"/>
                        </a:rPr>
                        <a:t>正确分析中国的国情，但不久</a:t>
                      </a:r>
                      <a:r>
                        <a:rPr lang="zh-CN" altLang="en-US" sz="2800" b="1" kern="1200">
                          <a:solidFill>
                            <a:srgbClr val="FF0000"/>
                          </a:solidFill>
                          <a:latin typeface="微软雅黑" panose="020B0503020204020204" charset="-122"/>
                          <a:ea typeface="微软雅黑" panose="020B0503020204020204" charset="-122"/>
                          <a:cs typeface="微软雅黑" panose="020B0503020204020204" charset="-122"/>
                          <a:sym typeface="+mn-ea"/>
                        </a:rPr>
                        <a:t>“左”倾错误</a:t>
                      </a:r>
                      <a:r>
                        <a:rPr lang="zh-CN" altLang="en-US" sz="2800" b="1" kern="1200">
                          <a:solidFill>
                            <a:schemeClr val="dk1"/>
                          </a:solidFill>
                          <a:latin typeface="微软雅黑" panose="020B0503020204020204" charset="-122"/>
                          <a:ea typeface="微软雅黑" panose="020B0503020204020204" charset="-122"/>
                          <a:cs typeface="微软雅黑" panose="020B0503020204020204" charset="-122"/>
                          <a:sym typeface="+mn-ea"/>
                        </a:rPr>
                        <a:t>占主导，转向强调阶级斗争； “</a:t>
                      </a:r>
                      <a:r>
                        <a:rPr lang="zh-CN" altLang="en-US" sz="2800" b="1" kern="1200">
                          <a:solidFill>
                            <a:srgbClr val="FF0000"/>
                          </a:solidFill>
                          <a:latin typeface="微软雅黑" panose="020B0503020204020204" charset="-122"/>
                          <a:ea typeface="微软雅黑" panose="020B0503020204020204" charset="-122"/>
                          <a:cs typeface="微软雅黑" panose="020B0503020204020204" charset="-122"/>
                          <a:sym typeface="+mn-ea"/>
                        </a:rPr>
                        <a:t>文化大革命</a:t>
                      </a:r>
                      <a:r>
                        <a:rPr lang="zh-CN" altLang="en-US" sz="2800" b="1" kern="1200">
                          <a:solidFill>
                            <a:schemeClr val="dk1"/>
                          </a:solidFill>
                          <a:latin typeface="微软雅黑" panose="020B0503020204020204" charset="-122"/>
                          <a:ea typeface="微软雅黑" panose="020B0503020204020204" charset="-122"/>
                          <a:cs typeface="微软雅黑" panose="020B0503020204020204" charset="-122"/>
                          <a:sym typeface="+mn-ea"/>
                        </a:rPr>
                        <a:t>”时期，民主法制遭到破坏。</a:t>
                      </a:r>
                      <a:endParaRPr lang="zh-CN" altLang="en-US" sz="2800" b="1" kern="1200">
                        <a:solidFill>
                          <a:schemeClr val="dk1"/>
                        </a:solidFill>
                        <a:latin typeface="微软雅黑" panose="020B0503020204020204" charset="-122"/>
                        <a:ea typeface="微软雅黑" panose="020B0503020204020204" charset="-122"/>
                        <a:cs typeface="微软雅黑" panose="020B0503020204020204" charset="-122"/>
                        <a:sym typeface="+mn-ea"/>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1034550">
                <a:tc vMerge="1">
                  <a:tcPr anchor="ctr">
                    <a:lnL w="9525">
                      <a:solidFill>
                        <a:srgbClr val="B28E4E"/>
                      </a:solidFill>
                      <a:prstDash val="dash"/>
                    </a:lnL>
                    <a:lnR w="9525">
                      <a:solidFill>
                        <a:srgbClr val="B28E4E"/>
                      </a:solidFill>
                      <a:prstDash val="dash"/>
                    </a:lnR>
                    <a:lnT w="9525">
                      <a:solidFill>
                        <a:srgbClr val="B28E4E"/>
                      </a:solidFill>
                      <a:prstDash val="dash"/>
                    </a:lnT>
                    <a:lnB w="9525">
                      <a:solidFill>
                        <a:srgbClr val="B28E4E"/>
                      </a:solidFill>
                      <a:prstDash val="dash"/>
                    </a:lnB>
                    <a:solidFill>
                      <a:srgbClr val="FFFFFF"/>
                    </a:solidFill>
                  </a:tcPr>
                </a:tc>
                <a:tc>
                  <a:txBody>
                    <a:bodyPr wrap="square"/>
                    <a:lstStyle/>
                    <a:p>
                      <a:pPr fontAlgn="auto">
                        <a:lnSpc>
                          <a:spcPct val="100000"/>
                        </a:lnSpc>
                        <a:buNone/>
                      </a:pPr>
                      <a:r>
                        <a:rPr lang="zh-CN" altLang="en-US" sz="2800" b="1">
                          <a:solidFill>
                            <a:srgbClr val="C00000"/>
                          </a:solidFill>
                          <a:latin typeface="微软雅黑" panose="020B0503020204020204" charset="-122"/>
                          <a:ea typeface="微软雅黑" panose="020B0503020204020204" charset="-122"/>
                        </a:rPr>
                        <a:t>经济</a:t>
                      </a:r>
                      <a:endParaRPr lang="zh-CN" altLang="en-US" sz="2800" b="1">
                        <a:solidFill>
                          <a:srgbClr val="C00000"/>
                        </a:solidFill>
                        <a:latin typeface="微软雅黑" panose="020B0503020204020204" charset="-122"/>
                        <a:ea typeface="微软雅黑" panose="020B0503020204020204"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algn="l" defTabSz="678180" eaLnBrk="0" fontAlgn="auto" latinLnBrk="1" hangingPunct="0">
                        <a:lnSpc>
                          <a:spcPts val="3300"/>
                        </a:lnSpc>
                      </a:pPr>
                      <a:r>
                        <a:rPr lang="zh-CN" altLang="en-US" sz="2800" b="1" kern="1200">
                          <a:solidFill>
                            <a:srgbClr val="FF0000"/>
                          </a:solidFill>
                          <a:latin typeface="微软雅黑" panose="020B0503020204020204" charset="-122"/>
                          <a:ea typeface="微软雅黑" panose="020B0503020204020204" charset="-122"/>
                          <a:cs typeface="仿宋" panose="02010609060101010101" charset="-122"/>
                          <a:sym typeface="+mn-ea"/>
                        </a:rPr>
                        <a:t>“大跃进”、人民公社化运动、“文化大革命”</a:t>
                      </a:r>
                      <a:r>
                        <a:rPr lang="zh-CN" altLang="en-US" sz="2800" b="1" kern="1200">
                          <a:solidFill>
                            <a:schemeClr val="dk1"/>
                          </a:solidFill>
                          <a:latin typeface="微软雅黑" panose="020B0503020204020204" charset="-122"/>
                          <a:ea typeface="微软雅黑" panose="020B0503020204020204" charset="-122"/>
                          <a:cs typeface="仿宋" panose="02010609060101010101" charset="-122"/>
                          <a:sym typeface="+mn-ea"/>
                        </a:rPr>
                        <a:t>严重影响了社会经济的健康发展；从“一五”时期起到四五时期，我国建立起独立的、比较完整的工业体系和国民经济体系。</a:t>
                      </a:r>
                      <a:endParaRPr lang="zh-CN" altLang="en-US" sz="2800" b="1" kern="1200">
                        <a:solidFill>
                          <a:schemeClr val="dk1"/>
                        </a:solidFill>
                        <a:latin typeface="微软雅黑" panose="020B0503020204020204" charset="-122"/>
                        <a:ea typeface="微软雅黑" panose="020B0503020204020204" charset="-122"/>
                        <a:cs typeface="仿宋" panose="02010609060101010101" charset="-122"/>
                        <a:sym typeface="+mn-ea"/>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36053">
                <a:tc vMerge="1">
                  <a:tcPr anchor="ctr">
                    <a:lnL w="9525">
                      <a:solidFill>
                        <a:srgbClr val="B28E4E"/>
                      </a:solidFill>
                      <a:prstDash val="dash"/>
                    </a:lnL>
                    <a:lnR w="9525">
                      <a:solidFill>
                        <a:srgbClr val="B28E4E"/>
                      </a:solidFill>
                      <a:prstDash val="dash"/>
                    </a:lnR>
                    <a:lnT w="9525">
                      <a:solidFill>
                        <a:srgbClr val="B28E4E"/>
                      </a:solidFill>
                      <a:prstDash val="dash"/>
                    </a:lnT>
                    <a:lnB w="9525">
                      <a:solidFill>
                        <a:srgbClr val="B28E4E"/>
                      </a:solidFill>
                      <a:prstDash val="dash"/>
                    </a:lnB>
                    <a:solidFill>
                      <a:srgbClr val="FFFFFF"/>
                    </a:solidFill>
                  </a:tcPr>
                </a:tc>
                <a:tc>
                  <a:txBody>
                    <a:bodyPr wrap="square"/>
                    <a:lstStyle/>
                    <a:p>
                      <a:pPr fontAlgn="auto">
                        <a:lnSpc>
                          <a:spcPct val="100000"/>
                        </a:lnSpc>
                        <a:buNone/>
                      </a:pPr>
                      <a:r>
                        <a:rPr lang="zh-CN" altLang="en-US" sz="2800" b="1">
                          <a:solidFill>
                            <a:srgbClr val="C00000"/>
                          </a:solidFill>
                          <a:latin typeface="微软雅黑" panose="020B0503020204020204" charset="-122"/>
                          <a:ea typeface="微软雅黑" panose="020B0503020204020204" charset="-122"/>
                        </a:rPr>
                        <a:t>文化</a:t>
                      </a:r>
                      <a:endParaRPr lang="zh-CN" altLang="en-US" sz="2800" b="1">
                        <a:solidFill>
                          <a:srgbClr val="C00000"/>
                        </a:solidFill>
                        <a:latin typeface="微软雅黑" panose="020B0503020204020204" charset="-122"/>
                        <a:ea typeface="微软雅黑" panose="020B0503020204020204"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indent="0" fontAlgn="auto">
                        <a:lnSpc>
                          <a:spcPts val="3280"/>
                        </a:lnSpc>
                      </a:pPr>
                      <a:r>
                        <a:rPr lang="en-US" altLang="zh-CN" sz="2800" b="1" kern="1200">
                          <a:solidFill>
                            <a:schemeClr val="dk1"/>
                          </a:solidFill>
                          <a:latin typeface="微软雅黑" panose="020B0503020204020204" charset="-122"/>
                          <a:ea typeface="微软雅黑" panose="020B0503020204020204" charset="-122"/>
                          <a:cs typeface="华文中宋" panose="02010600040101010101" pitchFamily="2" charset="-122"/>
                          <a:sym typeface="+mn-ea"/>
                        </a:rPr>
                        <a:t>1956</a:t>
                      </a:r>
                      <a:r>
                        <a:rPr lang="zh-CN" altLang="en-US" sz="2800" b="1" kern="1200">
                          <a:solidFill>
                            <a:schemeClr val="dk1"/>
                          </a:solidFill>
                          <a:latin typeface="微软雅黑" panose="020B0503020204020204" charset="-122"/>
                          <a:ea typeface="微软雅黑" panose="020B0503020204020204" charset="-122"/>
                          <a:cs typeface="华文中宋" panose="02010600040101010101" pitchFamily="2" charset="-122"/>
                          <a:sym typeface="+mn-ea"/>
                        </a:rPr>
                        <a:t>年，毛泽东提出</a:t>
                      </a:r>
                      <a:r>
                        <a:rPr lang="zh-CN" altLang="en-US" sz="2800" b="1" kern="1200">
                          <a:solidFill>
                            <a:srgbClr val="FF0000"/>
                          </a:solidFill>
                          <a:latin typeface="微软雅黑" panose="020B0503020204020204" charset="-122"/>
                          <a:ea typeface="微软雅黑" panose="020B0503020204020204" charset="-122"/>
                          <a:cs typeface="华文中宋" panose="02010600040101010101" pitchFamily="2" charset="-122"/>
                          <a:sym typeface="+mn-ea"/>
                        </a:rPr>
                        <a:t>“双百”方针</a:t>
                      </a:r>
                      <a:r>
                        <a:rPr lang="zh-CN" altLang="en-US" sz="2800" b="1" kern="1200">
                          <a:solidFill>
                            <a:schemeClr val="dk1"/>
                          </a:solidFill>
                          <a:latin typeface="微软雅黑" panose="020B0503020204020204" charset="-122"/>
                          <a:ea typeface="微软雅黑" panose="020B0503020204020204" charset="-122"/>
                          <a:cs typeface="华文中宋" panose="02010600040101010101" pitchFamily="2" charset="-122"/>
                          <a:sym typeface="+mn-ea"/>
                        </a:rPr>
                        <a:t>，在这一方针指导下，新中国文学、艺术、教育事业蓬勃发展。</a:t>
                      </a:r>
                      <a:endParaRPr lang="zh-CN" altLang="en-US" sz="2800" b="1" kern="1200">
                        <a:solidFill>
                          <a:schemeClr val="dk1"/>
                        </a:solidFill>
                        <a:latin typeface="微软雅黑" panose="020B0503020204020204" charset="-122"/>
                        <a:ea typeface="微软雅黑" panose="020B0503020204020204" charset="-122"/>
                        <a:cs typeface="华文中宋" panose="02010600040101010101" pitchFamily="2" charset="-122"/>
                        <a:sym typeface="+mn-ea"/>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36053">
                <a:tc>
                  <a:txBody>
                    <a:bodyPr wrap="square"/>
                    <a:lstStyle/>
                    <a:p>
                      <a:pPr algn="ctr" fontAlgn="auto">
                        <a:lnSpc>
                          <a:spcPct val="100000"/>
                        </a:lnSpc>
                        <a:buClrTx/>
                        <a:buSzTx/>
                        <a:buFontTx/>
                        <a:buNone/>
                      </a:pPr>
                      <a:endParaRPr lang="zh-CN" altLang="en-US" sz="2800" b="1">
                        <a:solidFill>
                          <a:srgbClr val="070707"/>
                        </a:solidFill>
                        <a:latin typeface="微软雅黑" panose="020B0503020204020204" charset="-122"/>
                        <a:ea typeface="微软雅黑" panose="020B0503020204020204" charset="-122"/>
                        <a:cs typeface="柳公权楷书" panose="02010600010101010101"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fontAlgn="auto">
                        <a:lnSpc>
                          <a:spcPct val="100000"/>
                        </a:lnSpc>
                        <a:buNone/>
                      </a:pPr>
                      <a:r>
                        <a:rPr lang="zh-CN" altLang="en-US" sz="2800" b="1">
                          <a:solidFill>
                            <a:srgbClr val="C00000"/>
                          </a:solidFill>
                          <a:latin typeface="微软雅黑" panose="020B0503020204020204" charset="-122"/>
                          <a:ea typeface="微软雅黑" panose="020B0503020204020204" charset="-122"/>
                        </a:rPr>
                        <a:t>外交</a:t>
                      </a:r>
                      <a:endParaRPr lang="zh-CN" altLang="en-US" sz="2800" b="1">
                        <a:solidFill>
                          <a:srgbClr val="C00000"/>
                        </a:solidFill>
                        <a:latin typeface="微软雅黑" panose="020B0503020204020204" charset="-122"/>
                        <a:ea typeface="微软雅黑" panose="020B0503020204020204"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indent="0" fontAlgn="auto">
                        <a:lnSpc>
                          <a:spcPts val="3280"/>
                        </a:lnSpc>
                      </a:pPr>
                      <a:r>
                        <a:rPr lang="en-US" altLang="zh-CN" sz="2800" b="1" kern="1200">
                          <a:solidFill>
                            <a:schemeClr val="dk1"/>
                          </a:solidFill>
                          <a:latin typeface="微软雅黑" panose="020B0503020204020204" charset="-122"/>
                          <a:ea typeface="微软雅黑" panose="020B0503020204020204" charset="-122"/>
                          <a:cs typeface="华文中宋" panose="02010600040101010101" pitchFamily="2" charset="-122"/>
                          <a:sym typeface="+mn-ea"/>
                        </a:rPr>
                        <a:t>20</a:t>
                      </a:r>
                      <a:r>
                        <a:rPr lang="zh-CN" altLang="en-US" sz="2800" b="1" kern="1200">
                          <a:solidFill>
                            <a:schemeClr val="dk1"/>
                          </a:solidFill>
                          <a:latin typeface="微软雅黑" panose="020B0503020204020204" charset="-122"/>
                          <a:ea typeface="微软雅黑" panose="020B0503020204020204" charset="-122"/>
                          <a:cs typeface="华文中宋" panose="02010600040101010101" pitchFamily="2" charset="-122"/>
                          <a:sym typeface="+mn-ea"/>
                        </a:rPr>
                        <a:t>世纪六十年代，</a:t>
                      </a:r>
                      <a:r>
                        <a:rPr lang="zh-CN" altLang="en-US" sz="2800" b="1" kern="1200">
                          <a:solidFill>
                            <a:srgbClr val="FF0000"/>
                          </a:solidFill>
                          <a:latin typeface="微软雅黑" panose="020B0503020204020204" charset="-122"/>
                          <a:ea typeface="微软雅黑" panose="020B0503020204020204" charset="-122"/>
                          <a:cs typeface="华文中宋" panose="02010600040101010101" pitchFamily="2" charset="-122"/>
                          <a:sym typeface="+mn-ea"/>
                        </a:rPr>
                        <a:t>中苏关系恶化</a:t>
                      </a:r>
                      <a:r>
                        <a:rPr lang="zh-CN" altLang="en-US" sz="2800" b="1" kern="1200">
                          <a:solidFill>
                            <a:schemeClr val="dk1"/>
                          </a:solidFill>
                          <a:latin typeface="微软雅黑" panose="020B0503020204020204" charset="-122"/>
                          <a:ea typeface="微软雅黑" panose="020B0503020204020204" charset="-122"/>
                          <a:cs typeface="华文中宋" panose="02010600040101010101" pitchFamily="2" charset="-122"/>
                          <a:sym typeface="+mn-ea"/>
                        </a:rPr>
                        <a:t>；</a:t>
                      </a:r>
                      <a:r>
                        <a:rPr lang="en-US" altLang="zh-CN" sz="2800" b="1" kern="1200">
                          <a:solidFill>
                            <a:schemeClr val="dk1"/>
                          </a:solidFill>
                          <a:latin typeface="微软雅黑" panose="020B0503020204020204" charset="-122"/>
                          <a:ea typeface="微软雅黑" panose="020B0503020204020204" charset="-122"/>
                          <a:cs typeface="华文中宋" panose="02010600040101010101" pitchFamily="2" charset="-122"/>
                          <a:sym typeface="+mn-ea"/>
                        </a:rPr>
                        <a:t>20</a:t>
                      </a:r>
                      <a:r>
                        <a:rPr lang="zh-CN" altLang="en-US" sz="2800" b="1" kern="1200">
                          <a:solidFill>
                            <a:schemeClr val="dk1"/>
                          </a:solidFill>
                          <a:latin typeface="微软雅黑" panose="020B0503020204020204" charset="-122"/>
                          <a:ea typeface="微软雅黑" panose="020B0503020204020204" charset="-122"/>
                          <a:cs typeface="华文中宋" panose="02010600040101010101" pitchFamily="2" charset="-122"/>
                          <a:sym typeface="+mn-ea"/>
                        </a:rPr>
                        <a:t>世纪</a:t>
                      </a:r>
                      <a:r>
                        <a:rPr lang="en-US" altLang="zh-CN" sz="2800" b="1" kern="1200">
                          <a:solidFill>
                            <a:schemeClr val="dk1"/>
                          </a:solidFill>
                          <a:latin typeface="微软雅黑" panose="020B0503020204020204" charset="-122"/>
                          <a:ea typeface="微软雅黑" panose="020B0503020204020204" charset="-122"/>
                          <a:cs typeface="华文中宋" panose="02010600040101010101" pitchFamily="2" charset="-122"/>
                          <a:sym typeface="+mn-ea"/>
                        </a:rPr>
                        <a:t>70</a:t>
                      </a:r>
                      <a:r>
                        <a:rPr lang="zh-CN" altLang="en-US" sz="2800" b="1" kern="1200">
                          <a:solidFill>
                            <a:schemeClr val="dk1"/>
                          </a:solidFill>
                          <a:latin typeface="微软雅黑" panose="020B0503020204020204" charset="-122"/>
                          <a:ea typeface="微软雅黑" panose="020B0503020204020204" charset="-122"/>
                          <a:cs typeface="华文中宋" panose="02010600040101010101" pitchFamily="2" charset="-122"/>
                          <a:sym typeface="+mn-ea"/>
                        </a:rPr>
                        <a:t>年代，</a:t>
                      </a:r>
                      <a:r>
                        <a:rPr lang="zh-CN" altLang="en-US" sz="2800" b="1" kern="1200">
                          <a:solidFill>
                            <a:srgbClr val="FF0000"/>
                          </a:solidFill>
                          <a:latin typeface="微软雅黑" panose="020B0503020204020204" charset="-122"/>
                          <a:ea typeface="微软雅黑" panose="020B0503020204020204" charset="-122"/>
                          <a:cs typeface="华文中宋" panose="02010600040101010101" pitchFamily="2" charset="-122"/>
                          <a:sym typeface="+mn-ea"/>
                        </a:rPr>
                        <a:t>中国调整与西方国家的关系</a:t>
                      </a:r>
                      <a:r>
                        <a:rPr lang="en-US" altLang="zh-CN" sz="2800" b="1" kern="1200">
                          <a:solidFill>
                            <a:srgbClr val="FF0000"/>
                          </a:solidFill>
                          <a:latin typeface="微软雅黑" panose="020B0503020204020204" charset="-122"/>
                          <a:ea typeface="微软雅黑" panose="020B0503020204020204" charset="-122"/>
                          <a:cs typeface="华文中宋" panose="02010600040101010101" pitchFamily="2" charset="-122"/>
                          <a:sym typeface="+mn-ea"/>
                        </a:rPr>
                        <a:t>,</a:t>
                      </a:r>
                      <a:r>
                        <a:rPr lang="zh-CN" altLang="en-US" sz="2800" b="1" kern="1200">
                          <a:solidFill>
                            <a:srgbClr val="FF0000"/>
                          </a:solidFill>
                          <a:latin typeface="微软雅黑" panose="020B0503020204020204" charset="-122"/>
                          <a:ea typeface="微软雅黑" panose="020B0503020204020204" charset="-122"/>
                          <a:cs typeface="华文中宋" panose="02010600040101010101" pitchFamily="2" charset="-122"/>
                          <a:sym typeface="+mn-ea"/>
                        </a:rPr>
                        <a:t>打开了外交新局面</a:t>
                      </a:r>
                      <a:r>
                        <a:rPr lang="zh-CN" altLang="en-US" sz="2800" b="1" kern="1200">
                          <a:solidFill>
                            <a:schemeClr val="dk1"/>
                          </a:solidFill>
                          <a:latin typeface="微软雅黑" panose="020B0503020204020204" charset="-122"/>
                          <a:ea typeface="微软雅黑" panose="020B0503020204020204" charset="-122"/>
                          <a:cs typeface="华文中宋" panose="02010600040101010101" pitchFamily="2" charset="-122"/>
                          <a:sym typeface="+mn-ea"/>
                        </a:rPr>
                        <a:t>；</a:t>
                      </a:r>
                      <a:endParaRPr lang="zh-CN" altLang="en-US" sz="2800" b="1" kern="1200">
                        <a:solidFill>
                          <a:schemeClr val="dk1"/>
                        </a:solidFill>
                        <a:latin typeface="微软雅黑" panose="020B0503020204020204" charset="-122"/>
                        <a:ea typeface="微软雅黑" panose="020B0503020204020204" charset="-122"/>
                        <a:cs typeface="华文中宋" panose="02010600040101010101" pitchFamily="2" charset="-122"/>
                        <a:sym typeface="+mn-ea"/>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154203" y="43180"/>
          <a:ext cx="11883594" cy="6771640"/>
        </p:xfrm>
        <a:graphic>
          <a:graphicData uri="http://schemas.openxmlformats.org/drawingml/2006/table">
            <a:tbl>
              <a:tblPr firstRow="1" bandRow="1">
                <a:tableStyleId>{5C22544A-7EE6-4342-B048-85BDC9FD1C3A}</a:tableStyleId>
              </a:tblPr>
              <a:tblGrid>
                <a:gridCol w="1379033"/>
                <a:gridCol w="10504561"/>
              </a:tblGrid>
              <a:tr h="370840">
                <a:tc>
                  <a:txBody>
                    <a:bodyPr wrap="square"/>
                    <a:lstStyle/>
                    <a:p>
                      <a:pPr marL="0" algn="l" defTabSz="914400" rtl="0" eaLnBrk="1" latinLnBrk="0" hangingPunct="1"/>
                      <a:r>
                        <a:rPr lang="zh-CN" altLang="en-US" sz="1800" b="1" kern="1200">
                          <a:solidFill>
                            <a:srgbClr val="C00000"/>
                          </a:solidFill>
                          <a:latin typeface="微软雅黑" panose="020B0503020204020204" charset="-122"/>
                          <a:ea typeface="微软雅黑" panose="020B0503020204020204" charset="-122"/>
                          <a:cs typeface="华文新魏" panose="02010800040101010101" charset="-122"/>
                        </a:rPr>
                        <a:t>华夏认同</a:t>
                      </a:r>
                      <a:endParaRPr lang="zh-CN" altLang="en-US" sz="1800" b="1" kern="1200">
                        <a:solidFill>
                          <a:srgbClr val="C00000"/>
                        </a:solidFill>
                        <a:latin typeface="微软雅黑" panose="020B0503020204020204" charset="-122"/>
                        <a:ea typeface="微软雅黑" panose="020B0503020204020204" charset="-122"/>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zh-CN" sz="1800" b="1">
                          <a:solidFill>
                            <a:schemeClr val="tx1"/>
                          </a:solidFill>
                          <a:latin typeface="微软雅黑" panose="020B0503020204020204" charset="-122"/>
                          <a:ea typeface="微软雅黑" panose="020B0503020204020204" charset="-122"/>
                        </a:rPr>
                        <a:t>华夏本义指衣冠华美又重礼仪。华夏作为文化、政治实体，在春秋战国时被周边少数民族所认同，包括</a:t>
                      </a:r>
                      <a:r>
                        <a:rPr lang="zh-CN" altLang="zh-CN" sz="1800" b="1">
                          <a:solidFill>
                            <a:srgbClr val="C00000"/>
                          </a:solidFill>
                          <a:latin typeface="微软雅黑" panose="020B0503020204020204" charset="-122"/>
                          <a:ea typeface="微软雅黑" panose="020B0503020204020204" charset="-122"/>
                        </a:rPr>
                        <a:t>政治认同、文化认同、血缘认同</a:t>
                      </a:r>
                      <a:r>
                        <a:rPr lang="zh-CN" altLang="zh-CN" sz="1800" b="1">
                          <a:solidFill>
                            <a:schemeClr val="tx1"/>
                          </a:solidFill>
                          <a:latin typeface="微软雅黑" panose="020B0503020204020204" charset="-122"/>
                          <a:ea typeface="微软雅黑" panose="020B0503020204020204" charset="-122"/>
                        </a:rPr>
                        <a:t>。</a:t>
                      </a:r>
                      <a:r>
                        <a:rPr lang="zh-CN" altLang="en-US" sz="1800" b="1">
                          <a:solidFill>
                            <a:schemeClr val="tx1"/>
                          </a:solidFill>
                          <a:latin typeface="微软雅黑" panose="020B0503020204020204" charset="-122"/>
                          <a:ea typeface="微软雅黑" panose="020B0503020204020204" charset="-122"/>
                        </a:rPr>
                        <a:t> 华夏认同促进了民族交融</a:t>
                      </a:r>
                      <a:r>
                        <a:rPr lang="en-US" altLang="zh-CN" sz="1800" b="1">
                          <a:solidFill>
                            <a:schemeClr val="tx1"/>
                          </a:solidFill>
                          <a:latin typeface="微软雅黑" panose="020B0503020204020204" charset="-122"/>
                          <a:ea typeface="微软雅黑" panose="020B0503020204020204" charset="-122"/>
                        </a:rPr>
                        <a:t>,</a:t>
                      </a:r>
                      <a:r>
                        <a:rPr lang="zh-CN" altLang="en-US" sz="1800" b="1">
                          <a:solidFill>
                            <a:schemeClr val="tx1"/>
                          </a:solidFill>
                          <a:latin typeface="微软雅黑" panose="020B0503020204020204" charset="-122"/>
                          <a:ea typeface="微软雅黑" panose="020B0503020204020204" charset="-122"/>
                        </a:rPr>
                        <a:t>为统一多民族国家形成奠基； 利于中华文明多元一体的文化格局的发展。</a:t>
                      </a:r>
                      <a:endParaRPr lang="zh-CN" altLang="en-US" sz="1800" b="1">
                        <a:solidFill>
                          <a:schemeClr val="tx1"/>
                        </a:solidFill>
                        <a:latin typeface="微软雅黑" panose="020B0503020204020204" charset="-122"/>
                        <a:ea typeface="微软雅黑" panose="020B0503020204020204" charset="-122"/>
                      </a:endParaRPr>
                    </a:p>
                  </a:txBody>
                  <a:tcPr vert="horz">
                    <a:solidFill>
                      <a:schemeClr val="bg1">
                        <a:lumMod val="85000"/>
                      </a:schemeClr>
                    </a:solidFill>
                  </a:tcPr>
                </a:tc>
              </a:tr>
              <a:tr h="370840">
                <a:tc>
                  <a:txBody>
                    <a:bodyPr wrap="square"/>
                    <a:lstStyle/>
                    <a:p>
                      <a:pPr marL="0" algn="l" defTabSz="914400" rtl="0" eaLnBrk="1" latinLnBrk="0" hangingPunct="1"/>
                      <a:r>
                        <a:rPr lang="zh-CN" altLang="en-US" sz="1800" b="1" kern="1200">
                          <a:solidFill>
                            <a:srgbClr val="C00000"/>
                          </a:solidFill>
                          <a:latin typeface="微软雅黑" panose="020B0503020204020204" charset="-122"/>
                          <a:ea typeface="微软雅黑" panose="020B0503020204020204" charset="-122"/>
                        </a:rPr>
                        <a:t>精耕细作</a:t>
                      </a:r>
                      <a:endParaRPr lang="zh-CN" altLang="en-US" sz="1800" b="1" kern="1200">
                        <a:solidFill>
                          <a:srgbClr val="C00000"/>
                        </a:solidFill>
                        <a:latin typeface="微软雅黑" panose="020B0503020204020204" charset="-122"/>
                        <a:ea typeface="微软雅黑" panose="020B0503020204020204" charset="-122"/>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18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华文新魏" panose="02010800040101010101" charset="-122"/>
                        </a:rPr>
                        <a:t>通过投入更多生产资料和劳动，改进生产工具和技术，</a:t>
                      </a:r>
                      <a:r>
                        <a:rPr kumimoji="0" lang="zh-CN" altLang="en-US" sz="18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华文新魏" panose="02010800040101010101" charset="-122"/>
                        </a:rPr>
                        <a:t>提高有限土地面积的农作物产量</a:t>
                      </a:r>
                      <a:r>
                        <a:rPr kumimoji="0" lang="zh-CN" altLang="en-US" sz="18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华文新魏" panose="02010800040101010101" charset="-122"/>
                        </a:rPr>
                        <a:t>。表现</a:t>
                      </a:r>
                      <a:r>
                        <a:rPr kumimoji="0" lang="en-US" altLang="zh-CN" sz="18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华文新魏" panose="02010800040101010101" charset="-122"/>
                        </a:rPr>
                        <a:t>:</a:t>
                      </a:r>
                      <a:r>
                        <a:rPr kumimoji="0" lang="zh-CN" altLang="en-US" sz="18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华文新魏" panose="02010800040101010101" charset="-122"/>
                        </a:rPr>
                        <a:t>生产工具和劳动技术</a:t>
                      </a:r>
                      <a:r>
                        <a:rPr kumimoji="0" lang="zh-CN" altLang="en-US" sz="18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华文新魏" panose="02010800040101010101" charset="-122"/>
                        </a:rPr>
                        <a:t>的不断提高</a:t>
                      </a:r>
                      <a:r>
                        <a:rPr kumimoji="0" lang="en-US" altLang="zh-CN" sz="18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华文新魏" panose="02010800040101010101" charset="-122"/>
                        </a:rPr>
                        <a:t>(</a:t>
                      </a:r>
                      <a:r>
                        <a:rPr kumimoji="0" lang="zh-CN" altLang="en-US" sz="18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华文新魏" panose="02010800040101010101" charset="-122"/>
                        </a:rPr>
                        <a:t>铁器牛耕、唐代曲辕型、明清引进高产作物</a:t>
                      </a:r>
                      <a:r>
                        <a:rPr kumimoji="0" lang="en-US" altLang="zh-CN" sz="18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华文新魏" panose="02010800040101010101" charset="-122"/>
                        </a:rPr>
                        <a:t>)</a:t>
                      </a:r>
                      <a:r>
                        <a:rPr kumimoji="0" lang="zh-CN" altLang="en-US" sz="18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华文新魏" panose="02010800040101010101" charset="-122"/>
                        </a:rPr>
                        <a:t>、</a:t>
                      </a:r>
                      <a:r>
                        <a:rPr kumimoji="0" lang="zh-CN" altLang="en-US" sz="18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华文新魏" panose="02010800040101010101" charset="-122"/>
                        </a:rPr>
                        <a:t>水利工程</a:t>
                      </a:r>
                      <a:r>
                        <a:rPr kumimoji="0" lang="zh-CN" altLang="en-US" sz="18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华文新魏" panose="02010800040101010101" charset="-122"/>
                        </a:rPr>
                        <a:t>的完善和</a:t>
                      </a:r>
                      <a:r>
                        <a:rPr kumimoji="0" lang="zh-CN" altLang="en-US" sz="18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华文新魏" panose="02010800040101010101" charset="-122"/>
                        </a:rPr>
                        <a:t>灌溉工具</a:t>
                      </a:r>
                      <a:r>
                        <a:rPr kumimoji="0" lang="zh-CN" altLang="en-US" sz="18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华文新魏" panose="02010800040101010101" charset="-122"/>
                        </a:rPr>
                        <a:t>的发明、以家庭为单位</a:t>
                      </a:r>
                      <a:r>
                        <a:rPr kumimoji="0" lang="zh-CN" altLang="en-US" sz="18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华文新魏" panose="02010800040101010101" charset="-122"/>
                        </a:rPr>
                        <a:t>男耕女织</a:t>
                      </a:r>
                      <a:r>
                        <a:rPr kumimoji="0" lang="zh-CN" altLang="en-US" sz="18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华文新魏" panose="02010800040101010101" charset="-122"/>
                        </a:rPr>
                        <a:t>的个体劳作方式、</a:t>
                      </a:r>
                      <a:r>
                        <a:rPr kumimoji="0" lang="zh-CN" altLang="en-US" sz="18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华文新魏" panose="02010800040101010101" charset="-122"/>
                        </a:rPr>
                        <a:t>多种作物的轮作</a:t>
                      </a:r>
                      <a:r>
                        <a:rPr kumimoji="0" lang="zh-CN" altLang="en-US" sz="18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华文新魏" panose="02010800040101010101" charset="-122"/>
                        </a:rPr>
                        <a:t>等。</a:t>
                      </a:r>
                      <a:endParaRPr kumimoji="0" lang="zh-CN" altLang="en-US" sz="18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华文新魏" panose="02010800040101010101" charset="-122"/>
                      </a:endParaRPr>
                    </a:p>
                  </a:txBody>
                  <a:tcPr vert="horz">
                    <a:solidFill>
                      <a:schemeClr val="bg1">
                        <a:lumMod val="85000"/>
                      </a:schemeClr>
                    </a:solidFill>
                  </a:tcPr>
                </a:tc>
              </a:tr>
              <a:tr h="370840">
                <a:tc>
                  <a:txBody>
                    <a:bodyPr wrap="square"/>
                    <a:lstStyle/>
                    <a:p>
                      <a:r>
                        <a:rPr lang="zh-CN" altLang="en-US" sz="1800" b="1">
                          <a:solidFill>
                            <a:srgbClr val="C00000"/>
                          </a:solidFill>
                          <a:latin typeface="微软雅黑" panose="020B0503020204020204" charset="-122"/>
                          <a:ea typeface="微软雅黑" panose="020B0503020204020204" charset="-122"/>
                          <a:cs typeface="华文新魏" panose="02010800040101010101" charset="-122"/>
                        </a:rPr>
                        <a:t>自然经济结构</a:t>
                      </a:r>
                      <a:endParaRPr lang="zh-CN" altLang="en-US" sz="1800">
                        <a:solidFill>
                          <a:srgbClr val="C00000"/>
                        </a:solidFill>
                        <a:latin typeface="微软雅黑" panose="020B0503020204020204" charset="-122"/>
                        <a:ea typeface="微软雅黑" panose="020B0503020204020204" charset="-122"/>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8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指古代以</a:t>
                      </a:r>
                      <a:r>
                        <a:rPr lang="zh-CN" altLang="en-US" sz="18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农耕经济为主，手工业和商业为辅的经济构成特征</a:t>
                      </a:r>
                      <a:r>
                        <a:rPr lang="zh-CN" altLang="en-US" sz="18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。在农业结构中，又以粮食种植业为主，桑、麻、棉、茶等经济作物为辅。随着生产力的发展</a:t>
                      </a:r>
                      <a:r>
                        <a:rPr lang="en-US" altLang="zh-CN" sz="18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a:t>
                      </a:r>
                      <a:r>
                        <a:rPr lang="zh-CN" altLang="en-US" sz="1800" b="1">
                          <a:solidFill>
                            <a:srgbClr val="C0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这种结构不断发生变化，主要体现在经济作物的种植比例提高</a:t>
                      </a:r>
                      <a:r>
                        <a:rPr lang="zh-CN" altLang="en-US" sz="18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a:t>
                      </a:r>
                      <a:endParaRPr lang="zh-CN" altLang="en-US" sz="18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txBody>
                  <a:tcPr vert="horz">
                    <a:solidFill>
                      <a:schemeClr val="bg1">
                        <a:lumMod val="85000"/>
                      </a:schemeClr>
                    </a:solidFill>
                  </a:tcPr>
                </a:tc>
              </a:tr>
              <a:tr h="370840">
                <a:tc>
                  <a:txBody>
                    <a:bodyPr wrap="square"/>
                    <a:lstStyle/>
                    <a:p>
                      <a:r>
                        <a:rPr lang="zh-CN" altLang="en-US" sz="1800" b="1" kern="1200">
                          <a:solidFill>
                            <a:srgbClr val="C00000"/>
                          </a:solidFill>
                          <a:latin typeface="微软雅黑" panose="020B0503020204020204" charset="-122"/>
                          <a:ea typeface="微软雅黑" panose="020B0503020204020204" charset="-122"/>
                        </a:rPr>
                        <a:t>自然经济</a:t>
                      </a:r>
                      <a:endParaRPr lang="zh-CN" altLang="en-US" sz="1800" b="1" kern="1200">
                        <a:solidFill>
                          <a:srgbClr val="C00000"/>
                        </a:solidFill>
                        <a:latin typeface="微软雅黑" panose="020B0503020204020204" charset="-122"/>
                        <a:ea typeface="微软雅黑" panose="020B0503020204020204" charset="-122"/>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800" b="1">
                          <a:solidFill>
                            <a:schemeClr val="tx1"/>
                          </a:solidFill>
                          <a:latin typeface="微软雅黑" panose="020B0503020204020204" charset="-122"/>
                          <a:ea typeface="微软雅黑" panose="020B0503020204020204" charset="-122"/>
                          <a:cs typeface="华文新魏" panose="02010800040101010101" charset="-122"/>
                        </a:rPr>
                        <a:t>最本质的属性是物质生产的</a:t>
                      </a:r>
                      <a:r>
                        <a:rPr lang="zh-CN" altLang="en-US" sz="1800" b="1">
                          <a:solidFill>
                            <a:srgbClr val="FF0000"/>
                          </a:solidFill>
                          <a:latin typeface="微软雅黑" panose="020B0503020204020204" charset="-122"/>
                          <a:ea typeface="微软雅黑" panose="020B0503020204020204" charset="-122"/>
                          <a:cs typeface="华文新魏" panose="02010800040101010101" charset="-122"/>
                        </a:rPr>
                        <a:t>自给自足</a:t>
                      </a:r>
                      <a:r>
                        <a:rPr lang="zh-CN" altLang="en-US" sz="1800" b="1">
                          <a:solidFill>
                            <a:schemeClr val="tx1"/>
                          </a:solidFill>
                          <a:latin typeface="微软雅黑" panose="020B0503020204020204" charset="-122"/>
                          <a:ea typeface="微软雅黑" panose="020B0503020204020204" charset="-122"/>
                          <a:cs typeface="华文新魏" panose="02010800040101010101" charset="-122"/>
                        </a:rPr>
                        <a:t>，和商品经济相对立</a:t>
                      </a:r>
                      <a:r>
                        <a:rPr kumimoji="0" lang="en-US" altLang="zh-CN" sz="18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华文新魏" panose="02010800040101010101" charset="-122"/>
                        </a:rPr>
                        <a:t>(</a:t>
                      </a:r>
                      <a:r>
                        <a:rPr kumimoji="0" lang="zh-CN" altLang="en-US" sz="1800" b="1" i="0" u="none" strike="noStrike" kern="1200" cap="none" spc="0" normalizeH="0" baseline="0" noProof="0">
                          <a:ln>
                            <a:noFill/>
                          </a:ln>
                          <a:solidFill>
                            <a:prstClr val="black"/>
                          </a:solidFill>
                          <a:effectLst/>
                          <a:highlight>
                            <a:srgbClr val="FFFF00"/>
                          </a:highlight>
                          <a:uLnTx/>
                          <a:uFillTx/>
                          <a:latin typeface="微软雅黑" panose="020B0503020204020204" charset="-122"/>
                          <a:ea typeface="微软雅黑" panose="020B0503020204020204" charset="-122"/>
                          <a:cs typeface="华文新魏" panose="02010800040101010101" charset="-122"/>
                        </a:rPr>
                        <a:t>侧重于生产目的</a:t>
                      </a:r>
                      <a:r>
                        <a:rPr kumimoji="0" lang="en-US" altLang="zh-CN" sz="18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华文新魏" panose="02010800040101010101" charset="-122"/>
                        </a:rPr>
                        <a:t>)</a:t>
                      </a:r>
                      <a:endParaRPr kumimoji="0" lang="zh-CN" altLang="en-US" sz="18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华文新魏" panose="02010800040101010101" charset="-122"/>
                      </a:endParaRPr>
                    </a:p>
                    <a:p>
                      <a:pPr marL="0" marR="0" lvl="0" indent="0" algn="l" defTabSz="914400" rtl="0" eaLnBrk="1" fontAlgn="auto" latinLnBrk="0" hangingPunct="1">
                        <a:lnSpc>
                          <a:spcPct val="100000"/>
                        </a:lnSpc>
                        <a:spcBef>
                          <a:spcPct val="0"/>
                        </a:spcBef>
                        <a:spcAft>
                          <a:spcPct val="0"/>
                        </a:spcAft>
                        <a:buClrTx/>
                        <a:buSzTx/>
                        <a:buFontTx/>
                        <a:buNone/>
                        <a:defRPr/>
                      </a:pPr>
                      <a:endParaRPr lang="en-US" altLang="zh-CN" sz="2400" b="1">
                        <a:solidFill>
                          <a:schemeClr val="tx1"/>
                        </a:solidFill>
                        <a:latin typeface="微软雅黑" panose="020B0503020204020204" charset="-122"/>
                        <a:ea typeface="微软雅黑" panose="020B0503020204020204" charset="-122"/>
                        <a:cs typeface="华文新魏" panose="02010800040101010101" charset="-122"/>
                      </a:endParaRPr>
                    </a:p>
                  </a:txBody>
                  <a:tcPr vert="horz">
                    <a:solidFill>
                      <a:schemeClr val="bg1">
                        <a:lumMod val="85000"/>
                      </a:schemeClr>
                    </a:solidFill>
                  </a:tcPr>
                </a:tc>
              </a:tr>
              <a:tr h="370840">
                <a:tc>
                  <a:txBody>
                    <a:bodyPr wrap="square"/>
                    <a:lstStyle/>
                    <a:p>
                      <a:pPr marL="0" algn="l" defTabSz="914400" rtl="0" eaLnBrk="1" latinLnBrk="0" hangingPunct="1"/>
                      <a:r>
                        <a:rPr lang="zh-CN" altLang="zh-CN" sz="1800" b="1" kern="1200">
                          <a:solidFill>
                            <a:srgbClr val="C00000"/>
                          </a:solidFill>
                          <a:latin typeface="微软雅黑" panose="020B0503020204020204" charset="-122"/>
                          <a:ea typeface="微软雅黑" panose="020B0503020204020204" charset="-122"/>
                          <a:cs typeface="+mn-cs"/>
                        </a:rPr>
                        <a:t>小农经济</a:t>
                      </a:r>
                      <a:endParaRPr lang="zh-CN" altLang="en-US" sz="18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8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本质的属性是</a:t>
                      </a:r>
                      <a:r>
                        <a:rPr lang="zh-CN" altLang="en-US" sz="18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家庭经营</a:t>
                      </a:r>
                      <a:r>
                        <a:rPr lang="zh-CN" altLang="en-US" sz="18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a:t>
                      </a:r>
                      <a:r>
                        <a:rPr lang="zh-CN" altLang="en-US" sz="18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农业和家庭手工业相结合</a:t>
                      </a:r>
                      <a:r>
                        <a:rPr lang="zh-CN" altLang="en-US" sz="18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，经营规模狭小。</a:t>
                      </a:r>
                      <a:r>
                        <a:rPr lang="zh-CN" altLang="en-US" sz="18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春秋战国时期产生</a:t>
                      </a:r>
                      <a:r>
                        <a:rPr lang="zh-CN" altLang="en-US" sz="18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，具有</a:t>
                      </a:r>
                      <a:r>
                        <a:rPr lang="en-US" altLang="en-US" sz="1800" b="1" kern="1200" err="1">
                          <a:solidFill>
                            <a:schemeClr val="tx1"/>
                          </a:solidFill>
                          <a:latin typeface="微软雅黑" panose="020B0503020204020204" charset="-122"/>
                          <a:ea typeface="微软雅黑" panose="020B0503020204020204" charset="-122"/>
                          <a:cs typeface="华文新魏" panose="02010800040101010101" charset="-122"/>
                        </a:rPr>
                        <a:t>分散性</a:t>
                      </a:r>
                      <a:r>
                        <a:rPr lang="zh-CN" altLang="en-US" sz="1800" b="1" kern="1200">
                          <a:solidFill>
                            <a:schemeClr val="tx1"/>
                          </a:solidFill>
                          <a:latin typeface="微软雅黑" panose="020B0503020204020204" charset="-122"/>
                          <a:ea typeface="微软雅黑" panose="020B0503020204020204" charset="-122"/>
                          <a:cs typeface="华文新魏" panose="02010800040101010101" charset="-122"/>
                        </a:rPr>
                        <a:t>、</a:t>
                      </a:r>
                      <a:r>
                        <a:rPr lang="en-US" altLang="en-US" sz="1800" b="1" kern="1200" err="1">
                          <a:solidFill>
                            <a:schemeClr val="tx1"/>
                          </a:solidFill>
                          <a:latin typeface="微软雅黑" panose="020B0503020204020204" charset="-122"/>
                          <a:ea typeface="微软雅黑" panose="020B0503020204020204" charset="-122"/>
                          <a:cs typeface="华文新魏" panose="02010800040101010101" charset="-122"/>
                        </a:rPr>
                        <a:t>封闭性</a:t>
                      </a:r>
                      <a:r>
                        <a:rPr lang="zh-CN" altLang="en-US" sz="1800" b="1" kern="1200">
                          <a:solidFill>
                            <a:schemeClr val="tx1"/>
                          </a:solidFill>
                          <a:latin typeface="微软雅黑" panose="020B0503020204020204" charset="-122"/>
                          <a:ea typeface="微软雅黑" panose="020B0503020204020204" charset="-122"/>
                          <a:cs typeface="华文新魏" panose="02010800040101010101" charset="-122"/>
                        </a:rPr>
                        <a:t>、</a:t>
                      </a:r>
                      <a:r>
                        <a:rPr lang="en-US" altLang="en-US" sz="1800" b="1" kern="1200" err="1">
                          <a:solidFill>
                            <a:schemeClr val="tx1"/>
                          </a:solidFill>
                          <a:latin typeface="微软雅黑" panose="020B0503020204020204" charset="-122"/>
                          <a:ea typeface="微软雅黑" panose="020B0503020204020204" charset="-122"/>
                          <a:cs typeface="华文新魏" panose="02010800040101010101" charset="-122"/>
                        </a:rPr>
                        <a:t>稳定性</a:t>
                      </a:r>
                      <a:r>
                        <a:rPr lang="zh-CN" altLang="en-US" sz="1800" b="1" kern="1200">
                          <a:solidFill>
                            <a:schemeClr val="tx1"/>
                          </a:solidFill>
                          <a:latin typeface="微软雅黑" panose="020B0503020204020204" charset="-122"/>
                          <a:ea typeface="微软雅黑" panose="020B0503020204020204" charset="-122"/>
                          <a:cs typeface="华文新魏" panose="02010800040101010101" charset="-122"/>
                        </a:rPr>
                        <a:t>、</a:t>
                      </a:r>
                      <a:r>
                        <a:rPr lang="en-US" altLang="en-US" sz="1800" b="1" kern="1200" err="1">
                          <a:solidFill>
                            <a:schemeClr val="tx1"/>
                          </a:solidFill>
                          <a:latin typeface="微软雅黑" panose="020B0503020204020204" charset="-122"/>
                          <a:ea typeface="微软雅黑" panose="020B0503020204020204" charset="-122"/>
                          <a:cs typeface="华文新魏" panose="02010800040101010101" charset="-122"/>
                        </a:rPr>
                        <a:t>落后性 </a:t>
                      </a:r>
                      <a:r>
                        <a:rPr lang="zh-CN" altLang="en-US" sz="1800" b="1" kern="1200">
                          <a:solidFill>
                            <a:schemeClr val="tx1"/>
                          </a:solidFill>
                          <a:latin typeface="微软雅黑" panose="020B0503020204020204" charset="-122"/>
                          <a:ea typeface="微软雅黑" panose="020B0503020204020204" charset="-122"/>
                          <a:cs typeface="华文新魏" panose="02010800040101010101" charset="-122"/>
                        </a:rPr>
                        <a:t>、</a:t>
                      </a:r>
                      <a:r>
                        <a:rPr lang="en-US" altLang="en-US" sz="1800" b="1" kern="1200" err="1">
                          <a:solidFill>
                            <a:schemeClr val="tx1"/>
                          </a:solidFill>
                          <a:latin typeface="微软雅黑" panose="020B0503020204020204" charset="-122"/>
                          <a:ea typeface="微软雅黑" panose="020B0503020204020204" charset="-122"/>
                          <a:cs typeface="华文新魏" panose="02010800040101010101" charset="-122"/>
                        </a:rPr>
                        <a:t>脆弱性</a:t>
                      </a:r>
                      <a:r>
                        <a:rPr lang="zh-CN" altLang="en-US" sz="1800" b="1" kern="1200">
                          <a:solidFill>
                            <a:schemeClr val="tx1"/>
                          </a:solidFill>
                          <a:latin typeface="微软雅黑" panose="020B0503020204020204" charset="-122"/>
                          <a:ea typeface="微软雅黑" panose="020B0503020204020204" charset="-122"/>
                          <a:cs typeface="华文新魏" panose="02010800040101010101" charset="-122"/>
                        </a:rPr>
                        <a:t>、保守性。封建社会</a:t>
                      </a:r>
                      <a:r>
                        <a:rPr lang="zh-CN" altLang="en-US" sz="1800" b="1" kern="1200">
                          <a:solidFill>
                            <a:srgbClr val="FF0000"/>
                          </a:solidFill>
                          <a:latin typeface="微软雅黑" panose="020B0503020204020204" charset="-122"/>
                          <a:ea typeface="微软雅黑" panose="020B0503020204020204" charset="-122"/>
                          <a:cs typeface="华文新魏" panose="02010800040101010101" charset="-122"/>
                        </a:rPr>
                        <a:t>前期</a:t>
                      </a:r>
                      <a:r>
                        <a:rPr lang="zh-CN" altLang="en-US" sz="1800" b="1" kern="1200">
                          <a:solidFill>
                            <a:schemeClr val="tx1"/>
                          </a:solidFill>
                          <a:latin typeface="微软雅黑" panose="020B0503020204020204" charset="-122"/>
                          <a:ea typeface="微软雅黑" panose="020B0503020204020204" charset="-122"/>
                          <a:cs typeface="华文新魏" panose="02010800040101010101" charset="-122"/>
                        </a:rPr>
                        <a:t>有利于</a:t>
                      </a:r>
                      <a:r>
                        <a:rPr lang="zh-CN" altLang="en-US" sz="1800" b="1" kern="1200">
                          <a:solidFill>
                            <a:schemeClr val="tx1"/>
                          </a:solidFill>
                          <a:latin typeface="微软雅黑" panose="020B0503020204020204" charset="-122"/>
                          <a:ea typeface="微软雅黑" panose="020B0503020204020204" charset="-122"/>
                          <a:cs typeface="Times New Roman" panose="02020603050405020304" charset="0"/>
                        </a:rPr>
                        <a:t>调动农民生产积极性，推动精耕细作技术发展，促进社会经济的发展。在封建社会</a:t>
                      </a:r>
                      <a:r>
                        <a:rPr lang="zh-CN" altLang="en-US" sz="1800" b="1" kern="1200">
                          <a:solidFill>
                            <a:srgbClr val="FF0000"/>
                          </a:solidFill>
                          <a:latin typeface="微软雅黑" panose="020B0503020204020204" charset="-122"/>
                          <a:ea typeface="微软雅黑" panose="020B0503020204020204" charset="-122"/>
                          <a:cs typeface="Times New Roman" panose="02020603050405020304" charset="0"/>
                        </a:rPr>
                        <a:t>后期</a:t>
                      </a:r>
                      <a:r>
                        <a:rPr lang="zh-CN" altLang="en-US" sz="1800" b="1" kern="1200">
                          <a:solidFill>
                            <a:schemeClr val="tx1"/>
                          </a:solidFill>
                          <a:latin typeface="微软雅黑" panose="020B0503020204020204" charset="-122"/>
                          <a:ea typeface="微软雅黑" panose="020B0503020204020204" charset="-122"/>
                          <a:cs typeface="Times New Roman" panose="02020603050405020304" charset="0"/>
                        </a:rPr>
                        <a:t>阻碍生产力发展，阻碍资本主义萌芽和发展，造成中国的落后。</a:t>
                      </a:r>
                      <a:r>
                        <a:rPr kumimoji="0" lang="en-US" altLang="zh-CN" sz="18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华文新魏" panose="02010800040101010101" charset="-122"/>
                          <a:sym typeface="黑体" panose="02010609060101010101" pitchFamily="49" charset="-122"/>
                        </a:rPr>
                        <a:t>(</a:t>
                      </a:r>
                      <a:r>
                        <a:rPr kumimoji="0" lang="zh-CN" altLang="en-US" sz="1800" b="1" i="0" u="none" strike="noStrike" kern="1200" cap="none" spc="0" normalizeH="0" baseline="0" noProof="0">
                          <a:ln>
                            <a:noFill/>
                          </a:ln>
                          <a:solidFill>
                            <a:prstClr val="black"/>
                          </a:solidFill>
                          <a:effectLst/>
                          <a:highlight>
                            <a:srgbClr val="FFFF00"/>
                          </a:highlight>
                          <a:uLnTx/>
                          <a:uFillTx/>
                          <a:latin typeface="微软雅黑" panose="020B0503020204020204" charset="-122"/>
                          <a:ea typeface="微软雅黑" panose="020B0503020204020204" charset="-122"/>
                          <a:cs typeface="华文新魏" panose="02010800040101010101" charset="-122"/>
                          <a:sym typeface="黑体" panose="02010609060101010101" pitchFamily="49" charset="-122"/>
                        </a:rPr>
                        <a:t>侧重于经营规模</a:t>
                      </a:r>
                      <a:r>
                        <a:rPr kumimoji="0" lang="en-US" altLang="zh-CN" sz="18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华文新魏" panose="02010800040101010101" charset="-122"/>
                          <a:sym typeface="黑体" panose="02010609060101010101" pitchFamily="49" charset="-122"/>
                        </a:rPr>
                        <a:t>)</a:t>
                      </a:r>
                      <a:endParaRPr lang="zh-CN" altLang="en-US"/>
                    </a:p>
                  </a:txBody>
                  <a:tcPr vert="horz">
                    <a:solidFill>
                      <a:schemeClr val="bg1">
                        <a:lumMod val="85000"/>
                      </a:schemeClr>
                    </a:solidFill>
                  </a:tcPr>
                </a:tc>
              </a:tr>
              <a:tr h="370840">
                <a:tc>
                  <a:txBody>
                    <a:bodyPr wrap="square"/>
                    <a:lstStyle/>
                    <a:p>
                      <a:pPr marL="0" algn="l" defTabSz="914400" rtl="0" eaLnBrk="1" latinLnBrk="0" hangingPunct="1"/>
                      <a:r>
                        <a:rPr lang="zh-CN" altLang="zh-CN" sz="1800" b="1" kern="1200">
                          <a:solidFill>
                            <a:srgbClr val="C00000"/>
                          </a:solidFill>
                          <a:latin typeface="微软雅黑" panose="020B0503020204020204" charset="-122"/>
                          <a:ea typeface="微软雅黑" panose="020B0503020204020204" charset="-122"/>
                          <a:cs typeface="+mn-cs"/>
                        </a:rPr>
                        <a:t>自耕农经济</a:t>
                      </a:r>
                      <a:endParaRPr lang="zh-CN" altLang="en-US" sz="18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8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最本质的属性是家庭经营的</a:t>
                      </a:r>
                      <a:r>
                        <a:rPr lang="zh-CN" altLang="en-US" sz="1800" b="1">
                          <a:solidFill>
                            <a:srgbClr val="FF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土地属于自己的</a:t>
                      </a:r>
                      <a:r>
                        <a:rPr kumimoji="0" lang="en-US" altLang="zh-CN" sz="18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华文新魏" panose="02010800040101010101" charset="-122"/>
                          <a:sym typeface="黑体" panose="02010609060101010101" pitchFamily="49" charset="-122"/>
                        </a:rPr>
                        <a:t>(</a:t>
                      </a:r>
                      <a:r>
                        <a:rPr kumimoji="0" lang="zh-CN" altLang="en-US" sz="1800" b="1" i="0" u="none" strike="noStrike" kern="1200" cap="none" spc="0" normalizeH="0" baseline="0" noProof="0">
                          <a:ln>
                            <a:noFill/>
                          </a:ln>
                          <a:solidFill>
                            <a:prstClr val="black"/>
                          </a:solidFill>
                          <a:effectLst/>
                          <a:highlight>
                            <a:srgbClr val="FFFF00"/>
                          </a:highlight>
                          <a:uLnTx/>
                          <a:uFillTx/>
                          <a:latin typeface="微软雅黑" panose="020B0503020204020204" charset="-122"/>
                          <a:ea typeface="微软雅黑" panose="020B0503020204020204" charset="-122"/>
                          <a:cs typeface="华文新魏" panose="02010800040101010101" charset="-122"/>
                          <a:sym typeface="黑体" panose="02010609060101010101" pitchFamily="49" charset="-122"/>
                        </a:rPr>
                        <a:t>侧重于生产资料的占有形式</a:t>
                      </a:r>
                      <a:r>
                        <a:rPr kumimoji="0" lang="en-US" altLang="zh-CN" sz="18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华文新魏" panose="02010800040101010101" charset="-122"/>
                          <a:sym typeface="黑体" panose="02010609060101010101" pitchFamily="49" charset="-122"/>
                        </a:rPr>
                        <a:t>)</a:t>
                      </a:r>
                      <a:endParaRPr kumimoji="0" lang="zh-CN" altLang="en-US" sz="18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txBody>
                  <a:tcPr vert="horz">
                    <a:solidFill>
                      <a:schemeClr val="bg1">
                        <a:lumMod val="85000"/>
                      </a:schemeClr>
                    </a:solidFill>
                  </a:tcPr>
                </a:tc>
              </a:tr>
              <a:tr h="370840">
                <a:tc>
                  <a:txBody>
                    <a:bodyPr wrap="square"/>
                    <a:lstStyle/>
                    <a:p>
                      <a:pPr marL="0" algn="l" defTabSz="914400" rtl="0" eaLnBrk="1" latinLnBrk="0" hangingPunct="1"/>
                      <a:r>
                        <a:rPr lang="zh-CN" altLang="en-US" sz="1800" b="1" kern="1200">
                          <a:solidFill>
                            <a:srgbClr val="C00000"/>
                          </a:solidFill>
                          <a:latin typeface="微软雅黑" panose="020B0503020204020204" charset="-122"/>
                          <a:ea typeface="微软雅黑" panose="020B0503020204020204" charset="-122"/>
                          <a:cs typeface="+mn-cs"/>
                        </a:rPr>
                        <a:t>商品经济</a:t>
                      </a:r>
                      <a:endParaRPr lang="zh-CN" altLang="en-US" sz="18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18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mn-cs"/>
                        </a:rPr>
                        <a:t>与自然经济对应，</a:t>
                      </a:r>
                      <a:r>
                        <a:rPr kumimoji="0" lang="zh-CN" altLang="en-US" sz="1800" b="1" i="0" u="none" strike="noStrike" kern="1200" cap="none" spc="0" normalizeH="0" baseline="0" noProof="0">
                          <a:ln>
                            <a:noFill/>
                          </a:ln>
                          <a:solidFill>
                            <a:prstClr val="black"/>
                          </a:solidFill>
                          <a:effectLst/>
                          <a:highlight>
                            <a:srgbClr val="FFFF00"/>
                          </a:highlight>
                          <a:uLnTx/>
                          <a:uFillTx/>
                          <a:latin typeface="微软雅黑" panose="020B0503020204020204" charset="-122"/>
                          <a:ea typeface="微软雅黑" panose="020B0503020204020204" charset="-122"/>
                          <a:cs typeface="+mn-cs"/>
                        </a:rPr>
                        <a:t>生产的目的是</a:t>
                      </a:r>
                      <a:r>
                        <a:rPr kumimoji="0" lang="zh-CN" altLang="en-US" sz="1800" b="1" i="0" u="none" strike="noStrike" kern="1200" cap="none" spc="0" normalizeH="0" baseline="0" noProof="0">
                          <a:ln>
                            <a:noFill/>
                          </a:ln>
                          <a:solidFill>
                            <a:srgbClr val="FF0000"/>
                          </a:solidFill>
                          <a:effectLst/>
                          <a:highlight>
                            <a:srgbClr val="FFFF00"/>
                          </a:highlight>
                          <a:uLnTx/>
                          <a:uFillTx/>
                          <a:latin typeface="微软雅黑" panose="020B0503020204020204" charset="-122"/>
                          <a:ea typeface="微软雅黑" panose="020B0503020204020204" charset="-122"/>
                          <a:cs typeface="+mn-cs"/>
                        </a:rPr>
                        <a:t>为了交换</a:t>
                      </a:r>
                      <a:r>
                        <a:rPr kumimoji="0" lang="zh-CN" altLang="en-US" sz="1800" b="1" i="0" u="none" strike="noStrike" kern="1200" cap="none" spc="0" normalizeH="0" baseline="0" noProof="0">
                          <a:ln>
                            <a:noFill/>
                          </a:ln>
                          <a:solidFill>
                            <a:srgbClr val="FF0000"/>
                          </a:solidFill>
                          <a:effectLst/>
                          <a:uLnTx/>
                          <a:uFillTx/>
                          <a:latin typeface="微软雅黑" panose="020B0503020204020204" charset="-122"/>
                          <a:ea typeface="微软雅黑" panose="020B0503020204020204" charset="-122"/>
                          <a:cs typeface="+mn-cs"/>
                        </a:rPr>
                        <a:t>。</a:t>
                      </a:r>
                      <a:r>
                        <a:rPr kumimoji="0" lang="zh-CN" altLang="en-US" sz="18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mn-cs"/>
                        </a:rPr>
                        <a:t>商品经济不断发展，商品间交换主要由市场调配时，就是市场经济。</a:t>
                      </a:r>
                      <a:endParaRPr kumimoji="0" lang="zh-CN" altLang="en-US" sz="1800" b="1" i="0" u="none" strike="noStrike" kern="1200" cap="none" spc="0" normalizeH="0" baseline="0" noProof="0">
                        <a:ln>
                          <a:noFill/>
                        </a:ln>
                        <a:solidFill>
                          <a:prstClr val="black"/>
                        </a:solidFill>
                        <a:effectLst/>
                        <a:uLnTx/>
                        <a:uFillTx/>
                        <a:latin typeface="微软雅黑" panose="020B0503020204020204" charset="-122"/>
                        <a:ea typeface="微软雅黑" panose="020B0503020204020204" charset="-122"/>
                        <a:cs typeface="+mn-cs"/>
                      </a:endParaRPr>
                    </a:p>
                  </a:txBody>
                  <a:tcPr vert="horz">
                    <a:solidFill>
                      <a:schemeClr val="bg1">
                        <a:lumMod val="85000"/>
                      </a:schemeClr>
                    </a:solidFill>
                  </a:tcPr>
                </a:tc>
              </a:tr>
              <a:tr h="370840">
                <a:tc>
                  <a:txBody>
                    <a:bodyPr wrap="square"/>
                    <a:lstStyle/>
                    <a:p>
                      <a:pPr algn="ctr" latinLnBrk="1" hangingPunct="0">
                        <a:lnSpc>
                          <a:spcPct val="100000"/>
                        </a:lnSpc>
                      </a:pPr>
                      <a:r>
                        <a:rPr lang="en-US" altLang="zh-CN" sz="1800" b="1" i="0" err="1">
                          <a:solidFill>
                            <a:srgbClr val="C00000"/>
                          </a:solidFill>
                          <a:latin typeface="微软雅黑" panose="020B0503020204020204" charset="-122"/>
                          <a:ea typeface="微软雅黑" panose="020B0503020204020204" charset="-122"/>
                          <a:cs typeface="Times New Roman" panose="02020603050405020304" pitchFamily="34" charset="-120"/>
                        </a:rPr>
                        <a:t>重农抑商</a:t>
                      </a:r>
                      <a:endParaRPr lang="en-US" altLang="zh-CN" sz="1800" b="1">
                        <a:solidFill>
                          <a:srgbClr val="C00000"/>
                        </a:solidFill>
                        <a:latin typeface="微软雅黑" panose="020B0503020204020204" charset="-122"/>
                        <a:ea typeface="微软雅黑" panose="020B0503020204020204" charset="-122"/>
                      </a:endParaRPr>
                    </a:p>
                  </a:txBody>
                  <a:tcPr marL="72000" marR="72000" marT="0" marB="0" vert="horz" anchor="ctr">
                    <a:solidFill>
                      <a:schemeClr val="bg1">
                        <a:lumMod val="85000"/>
                      </a:schemeClr>
                    </a:solidFill>
                  </a:tcPr>
                </a:tc>
                <a:tc>
                  <a:txBody>
                    <a:bodyPr wrap="square"/>
                    <a:lstStyle/>
                    <a:p>
                      <a:pPr algn="l" latinLnBrk="1" hangingPunct="0">
                        <a:lnSpc>
                          <a:spcPct val="100000"/>
                        </a:lnSpc>
                      </a:pPr>
                      <a:r>
                        <a:rPr lang="en-US" altLang="zh-CN" sz="1800" b="1" i="0">
                          <a:solidFill>
                            <a:srgbClr val="000000"/>
                          </a:solidFill>
                          <a:latin typeface="微软雅黑" panose="020B0503020204020204" charset="-122"/>
                          <a:ea typeface="微软雅黑" panose="020B0503020204020204" charset="-122"/>
                          <a:cs typeface="Times New Roman" panose="02020603050405020304" pitchFamily="34" charset="-120"/>
                        </a:rPr>
                        <a:t>（1）历程：秦国</a:t>
                      </a:r>
                      <a:r>
                        <a:rPr lang="en-US" altLang="zh-CN" sz="1800" b="1" i="0">
                          <a:solidFill>
                            <a:srgbClr val="FF0000"/>
                          </a:solidFill>
                          <a:latin typeface="微软雅黑" panose="020B0503020204020204" charset="-122"/>
                          <a:ea typeface="微软雅黑" panose="020B0503020204020204" charset="-122"/>
                          <a:cs typeface="Times New Roman" panose="02020603050405020304" pitchFamily="34" charset="-120"/>
                        </a:rPr>
                        <a:t>商鞅首倡</a:t>
                      </a:r>
                      <a:r>
                        <a:rPr lang="en-US" altLang="zh-CN" sz="1800" b="1" i="0" spc="-100">
                          <a:solidFill>
                            <a:srgbClr val="000000"/>
                          </a:solidFill>
                          <a:latin typeface="微软雅黑" panose="020B0503020204020204" charset="-122"/>
                          <a:ea typeface="微软雅黑" panose="020B0503020204020204" charset="-122"/>
                          <a:cs typeface="Times New Roman" panose="02020603050405020304" pitchFamily="34" charset="-120"/>
                        </a:rPr>
                        <a:t>，</a:t>
                      </a:r>
                      <a:r>
                        <a:rPr lang="en-US" altLang="zh-CN" sz="1800" b="1" i="0">
                          <a:solidFill>
                            <a:srgbClr val="000000"/>
                          </a:solidFill>
                          <a:latin typeface="微软雅黑" panose="020B0503020204020204" charset="-122"/>
                          <a:ea typeface="微软雅黑" panose="020B0503020204020204" charset="-122"/>
                          <a:cs typeface="Times New Roman" panose="02020603050405020304" pitchFamily="34" charset="-120"/>
                        </a:rPr>
                        <a:t>历代沿用</a:t>
                      </a:r>
                      <a:r>
                        <a:rPr lang="zh-CN" altLang="en-US" sz="1800" b="1" i="0">
                          <a:solidFill>
                            <a:srgbClr val="000000"/>
                          </a:solidFill>
                          <a:latin typeface="微软雅黑" panose="020B0503020204020204" charset="-122"/>
                          <a:ea typeface="微软雅黑" panose="020B0503020204020204" charset="-122"/>
                          <a:cs typeface="Times New Roman" panose="02020603050405020304" pitchFamily="34" charset="-120"/>
                        </a:rPr>
                        <a:t>。</a:t>
                      </a:r>
                      <a:r>
                        <a:rPr lang="zh-CN" altLang="en-US" sz="1800" b="1" i="0">
                          <a:solidFill>
                            <a:srgbClr val="FF0000"/>
                          </a:solidFill>
                          <a:latin typeface="微软雅黑" panose="020B0503020204020204" charset="-122"/>
                          <a:ea typeface="微软雅黑" panose="020B0503020204020204" charset="-122"/>
                          <a:cs typeface="Times New Roman" panose="02020603050405020304" pitchFamily="34" charset="-120"/>
                        </a:rPr>
                        <a:t>其中中唐以后到宋朝松动</a:t>
                      </a:r>
                      <a:endParaRPr lang="en-US" altLang="zh-CN" sz="1800" b="1">
                        <a:solidFill>
                          <a:srgbClr val="FF0000"/>
                        </a:solidFill>
                        <a:latin typeface="微软雅黑" panose="020B0503020204020204" charset="-122"/>
                        <a:ea typeface="微软雅黑" panose="020B0503020204020204" charset="-122"/>
                      </a:endParaRPr>
                    </a:p>
                    <a:p>
                      <a:pPr algn="l" latinLnBrk="1" hangingPunct="0">
                        <a:lnSpc>
                          <a:spcPct val="100000"/>
                        </a:lnSpc>
                      </a:pPr>
                      <a:r>
                        <a:rPr lang="en-US" altLang="zh-CN" sz="1800" b="1" i="0">
                          <a:solidFill>
                            <a:srgbClr val="000000"/>
                          </a:solidFill>
                          <a:latin typeface="微软雅黑" panose="020B0503020204020204" charset="-122"/>
                          <a:ea typeface="微软雅黑" panose="020B0503020204020204" charset="-122"/>
                          <a:cs typeface="Times New Roman" panose="02020603050405020304" pitchFamily="34" charset="-120"/>
                        </a:rPr>
                        <a:t>（2）主要内容：</a:t>
                      </a:r>
                      <a:r>
                        <a:rPr lang="en-US" altLang="zh-CN" sz="1800" b="1" i="0">
                          <a:solidFill>
                            <a:srgbClr val="FF0000"/>
                          </a:solidFill>
                          <a:latin typeface="微软雅黑" panose="020B0503020204020204" charset="-122"/>
                          <a:ea typeface="微软雅黑" panose="020B0503020204020204" charset="-122"/>
                          <a:cs typeface="Times New Roman" panose="02020603050405020304" pitchFamily="34" charset="-120"/>
                        </a:rPr>
                        <a:t>农本商末</a:t>
                      </a:r>
                      <a:r>
                        <a:rPr lang="en-US" altLang="zh-CN" sz="1800" b="1" i="0" spc="-100">
                          <a:solidFill>
                            <a:srgbClr val="000000"/>
                          </a:solidFill>
                          <a:latin typeface="微软雅黑" panose="020B0503020204020204" charset="-122"/>
                          <a:ea typeface="微软雅黑" panose="020B0503020204020204" charset="-122"/>
                          <a:cs typeface="Times New Roman" panose="02020603050405020304" pitchFamily="34" charset="-120"/>
                        </a:rPr>
                        <a:t>、</a:t>
                      </a:r>
                      <a:r>
                        <a:rPr lang="en-US" altLang="zh-CN" sz="1800" b="1" i="0">
                          <a:solidFill>
                            <a:srgbClr val="000000"/>
                          </a:solidFill>
                          <a:latin typeface="微软雅黑" panose="020B0503020204020204" charset="-122"/>
                          <a:ea typeface="微软雅黑" panose="020B0503020204020204" charset="-122"/>
                          <a:cs typeface="Times New Roman" panose="02020603050405020304" pitchFamily="34" charset="-120"/>
                        </a:rPr>
                        <a:t>限制商人</a:t>
                      </a:r>
                      <a:r>
                        <a:rPr lang="en-US" altLang="zh-CN" sz="1800" b="1" i="0" spc="-100">
                          <a:solidFill>
                            <a:srgbClr val="000000"/>
                          </a:solidFill>
                          <a:latin typeface="微软雅黑" panose="020B0503020204020204" charset="-122"/>
                          <a:ea typeface="微软雅黑" panose="020B0503020204020204" charset="-122"/>
                          <a:cs typeface="Times New Roman" panose="02020603050405020304" pitchFamily="34" charset="-120"/>
                        </a:rPr>
                        <a:t>、</a:t>
                      </a:r>
                      <a:r>
                        <a:rPr lang="en-US" altLang="zh-CN" sz="1800" b="1" i="0">
                          <a:solidFill>
                            <a:srgbClr val="000000"/>
                          </a:solidFill>
                          <a:latin typeface="微软雅黑" panose="020B0503020204020204" charset="-122"/>
                          <a:ea typeface="微软雅黑" panose="020B0503020204020204" charset="-122"/>
                          <a:cs typeface="Times New Roman" panose="02020603050405020304" pitchFamily="34" charset="-120"/>
                        </a:rPr>
                        <a:t>官营政策等</a:t>
                      </a:r>
                      <a:endParaRPr lang="en-US" altLang="zh-CN" sz="1800" b="1" i="0">
                        <a:solidFill>
                          <a:srgbClr val="000000"/>
                        </a:solidFill>
                        <a:latin typeface="微软雅黑" panose="020B0503020204020204" charset="-122"/>
                        <a:ea typeface="微软雅黑" panose="020B0503020204020204" charset="-122"/>
                        <a:cs typeface="Times New Roman" panose="02020603050405020304" pitchFamily="34" charset="-120"/>
                      </a:endParaRPr>
                    </a:p>
                    <a:p>
                      <a:pPr marL="0" lvl="0" indent="0" algn="l" latinLnBrk="1" hangingPunct="0">
                        <a:lnSpc>
                          <a:spcPct val="100000"/>
                        </a:lnSpc>
                      </a:pPr>
                      <a:r>
                        <a:rPr lang="en-US" altLang="zh-CN" sz="1800" b="1" i="0">
                          <a:solidFill>
                            <a:srgbClr val="000000"/>
                          </a:solidFill>
                          <a:latin typeface="微软雅黑" panose="020B0503020204020204" charset="-122"/>
                          <a:ea typeface="微软雅黑" panose="020B0503020204020204" charset="-122"/>
                          <a:cs typeface="Times New Roman" panose="02020603050405020304" pitchFamily="34" charset="-120"/>
                        </a:rPr>
                        <a:t>（3）意义：</a:t>
                      </a:r>
                      <a:r>
                        <a:rPr lang="zh-CN" altLang="en-US" sz="1800" b="1" i="0">
                          <a:solidFill>
                            <a:srgbClr val="FF0000"/>
                          </a:solidFill>
                          <a:latin typeface="微软雅黑" panose="020B0503020204020204" charset="-122"/>
                          <a:ea typeface="微软雅黑" panose="020B0503020204020204" charset="-122"/>
                          <a:cs typeface="Times New Roman" panose="02020603050405020304" pitchFamily="34" charset="-120"/>
                        </a:rPr>
                        <a:t>前期</a:t>
                      </a:r>
                      <a:r>
                        <a:rPr lang="en-US" altLang="zh-CN" sz="1800" b="1" i="0" err="1">
                          <a:solidFill>
                            <a:srgbClr val="000000"/>
                          </a:solidFill>
                          <a:latin typeface="微软雅黑" panose="020B0503020204020204" charset="-122"/>
                          <a:ea typeface="微软雅黑" panose="020B0503020204020204" charset="-122"/>
                          <a:cs typeface="Times New Roman" panose="02020603050405020304" pitchFamily="34" charset="-120"/>
                        </a:rPr>
                        <a:t>促进了小农经济的发展，巩固了封建统治，但</a:t>
                      </a:r>
                      <a:r>
                        <a:rPr lang="zh-CN" altLang="en-US" sz="1800" b="1" i="0">
                          <a:solidFill>
                            <a:srgbClr val="FF0000"/>
                          </a:solidFill>
                          <a:latin typeface="微软雅黑" panose="020B0503020204020204" charset="-122"/>
                          <a:ea typeface="微软雅黑" panose="020B0503020204020204" charset="-122"/>
                          <a:cs typeface="Times New Roman" panose="02020603050405020304" pitchFamily="34" charset="-120"/>
                        </a:rPr>
                        <a:t>后期</a:t>
                      </a:r>
                      <a:r>
                        <a:rPr lang="en-US" altLang="zh-CN" sz="1800" b="1" i="0" err="1">
                          <a:solidFill>
                            <a:srgbClr val="000000"/>
                          </a:solidFill>
                          <a:latin typeface="微软雅黑" panose="020B0503020204020204" charset="-122"/>
                          <a:ea typeface="微软雅黑" panose="020B0503020204020204" charset="-122"/>
                          <a:cs typeface="Times New Roman" panose="02020603050405020304" pitchFamily="34" charset="-120"/>
                        </a:rPr>
                        <a:t>阻碍了商品经济的发展和中国社会的转型</a:t>
                      </a:r>
                      <a:endParaRPr lang="en-US" altLang="zh-CN" sz="1800" b="1" i="0">
                        <a:solidFill>
                          <a:srgbClr val="000000"/>
                        </a:solidFill>
                        <a:latin typeface="微软雅黑" panose="020B0503020204020204" charset="-122"/>
                        <a:ea typeface="微软雅黑" panose="020B0503020204020204" charset="-122"/>
                        <a:cs typeface="Times New Roman" panose="02020603050405020304" pitchFamily="34" charset="-120"/>
                      </a:endParaRPr>
                    </a:p>
                  </a:txBody>
                  <a:tcPr marL="72000" marR="72000" marT="0" marB="0" vert="horz" anchor="ctr">
                    <a:solidFill>
                      <a:schemeClr val="bg1">
                        <a:lumMod val="85000"/>
                      </a:schemeClr>
                    </a:solidFill>
                  </a:tcPr>
                </a:tc>
              </a:tr>
            </a:tbl>
          </a:graphicData>
        </a:graphic>
      </p:graphicFrame>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119062" y="237130"/>
          <a:ext cx="11953875" cy="6383740"/>
        </p:xfrm>
        <a:graphic>
          <a:graphicData uri="http://schemas.openxmlformats.org/drawingml/2006/table">
            <a:tbl>
              <a:tblPr firstRow="1" bandRow="1">
                <a:tableStyleId>{5C22544A-7EE6-4342-B048-85BDC9FD1C3A}</a:tableStyleId>
              </a:tblPr>
              <a:tblGrid>
                <a:gridCol w="1358756"/>
                <a:gridCol w="10595119"/>
              </a:tblGrid>
              <a:tr h="885583">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800" b="1" kern="1200">
                          <a:solidFill>
                            <a:srgbClr val="C00000"/>
                          </a:solidFill>
                          <a:latin typeface="微软雅黑" panose="020B0503020204020204" charset="-122"/>
                          <a:ea typeface="微软雅黑" panose="020B0503020204020204" charset="-122"/>
                          <a:cs typeface="+mn-cs"/>
                        </a:rPr>
                        <a:t>社会主义</a:t>
                      </a:r>
                      <a:endParaRPr lang="en-US" altLang="zh-CN" sz="1800" b="1" kern="120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800" b="1" kern="1200">
                          <a:solidFill>
                            <a:srgbClr val="C00000"/>
                          </a:solidFill>
                          <a:latin typeface="微软雅黑" panose="020B0503020204020204" charset="-122"/>
                          <a:ea typeface="微软雅黑" panose="020B0503020204020204" charset="-122"/>
                          <a:cs typeface="+mn-cs"/>
                        </a:rPr>
                        <a:t>建设总路线 </a:t>
                      </a:r>
                      <a:endParaRPr lang="zh-CN" altLang="en-US" sz="1800" b="1" kern="120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endParaRPr lang="zh-CN" altLang="en-US" sz="18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r>
                        <a:rPr lang="en-US" altLang="zh-CN" sz="1600" b="1" kern="1200">
                          <a:solidFill>
                            <a:srgbClr val="C00000"/>
                          </a:solidFill>
                          <a:latin typeface="微软雅黑" panose="020B0503020204020204" charset="-122"/>
                          <a:ea typeface="微软雅黑" panose="020B0503020204020204" charset="-122"/>
                          <a:cs typeface="+mn-cs"/>
                        </a:rPr>
                        <a:t>1958 </a:t>
                      </a:r>
                      <a:r>
                        <a:rPr lang="zh-CN" altLang="en-US" sz="1600" b="1" kern="1200">
                          <a:solidFill>
                            <a:schemeClr val="tx1"/>
                          </a:solidFill>
                          <a:latin typeface="微软雅黑" panose="020B0503020204020204" charset="-122"/>
                          <a:ea typeface="微软雅黑" panose="020B0503020204020204" charset="-122"/>
                          <a:cs typeface="+mn-cs"/>
                        </a:rPr>
                        <a:t>年 </a:t>
                      </a:r>
                      <a:r>
                        <a:rPr lang="en-US" altLang="zh-CN" sz="1600" b="1" kern="1200">
                          <a:solidFill>
                            <a:schemeClr val="tx1"/>
                          </a:solidFill>
                          <a:latin typeface="微软雅黑" panose="020B0503020204020204" charset="-122"/>
                          <a:ea typeface="微软雅黑" panose="020B0503020204020204" charset="-122"/>
                          <a:cs typeface="+mn-cs"/>
                        </a:rPr>
                        <a:t>5 </a:t>
                      </a:r>
                      <a:r>
                        <a:rPr lang="zh-CN" altLang="en-US" sz="1600" b="1" kern="1200">
                          <a:solidFill>
                            <a:schemeClr val="tx1"/>
                          </a:solidFill>
                          <a:latin typeface="微软雅黑" panose="020B0503020204020204" charset="-122"/>
                          <a:ea typeface="微软雅黑" panose="020B0503020204020204" charset="-122"/>
                          <a:cs typeface="+mn-cs"/>
                        </a:rPr>
                        <a:t>月，中共八大二次会议正式制定了“</a:t>
                      </a:r>
                      <a:r>
                        <a:rPr lang="zh-CN" altLang="en-US" sz="1600" b="1" kern="1200">
                          <a:solidFill>
                            <a:srgbClr val="C00000"/>
                          </a:solidFill>
                          <a:latin typeface="微软雅黑" panose="020B0503020204020204" charset="-122"/>
                          <a:ea typeface="微软雅黑" panose="020B0503020204020204" charset="-122"/>
                          <a:cs typeface="+mn-cs"/>
                        </a:rPr>
                        <a:t>鼓足干劲、力争上游、多快好省地建设社会主义</a:t>
                      </a:r>
                      <a:r>
                        <a:rPr lang="zh-CN" altLang="en-US" sz="1600" b="1" kern="1200">
                          <a:solidFill>
                            <a:schemeClr val="tx1"/>
                          </a:solidFill>
                          <a:latin typeface="微软雅黑" panose="020B0503020204020204" charset="-122"/>
                          <a:ea typeface="微软雅黑" panose="020B0503020204020204" charset="-122"/>
                          <a:cs typeface="+mn-cs"/>
                        </a:rPr>
                        <a:t>”的总路线。总路线既</a:t>
                      </a:r>
                      <a:r>
                        <a:rPr lang="zh-CN" altLang="en-US" sz="1600" b="1" kern="1200">
                          <a:solidFill>
                            <a:srgbClr val="C00000"/>
                          </a:solidFill>
                          <a:latin typeface="微软雅黑" panose="020B0503020204020204" charset="-122"/>
                          <a:ea typeface="微软雅黑" panose="020B0503020204020204" charset="-122"/>
                          <a:cs typeface="+mn-cs"/>
                        </a:rPr>
                        <a:t>反映了广大人民群众迫切要求改变经济文化落后状况的普遍愿望</a:t>
                      </a:r>
                      <a:r>
                        <a:rPr lang="zh-CN" altLang="en-US" sz="1600" b="1" kern="1200">
                          <a:solidFill>
                            <a:schemeClr val="tx1"/>
                          </a:solidFill>
                          <a:latin typeface="微软雅黑" panose="020B0503020204020204" charset="-122"/>
                          <a:ea typeface="微软雅黑" panose="020B0503020204020204" charset="-122"/>
                          <a:cs typeface="+mn-cs"/>
                        </a:rPr>
                        <a:t>，也反映了中国共产党在探索社会主义建设道路中的积极成果。但是这条总路线忽视了客观经济规律，</a:t>
                      </a:r>
                      <a:r>
                        <a:rPr lang="zh-CN" altLang="en-US" sz="1600" b="1" kern="1200">
                          <a:solidFill>
                            <a:srgbClr val="C00000"/>
                          </a:solidFill>
                          <a:latin typeface="微软雅黑" panose="020B0503020204020204" charset="-122"/>
                          <a:ea typeface="微软雅黑" panose="020B0503020204020204" charset="-122"/>
                          <a:cs typeface="+mn-cs"/>
                        </a:rPr>
                        <a:t>片面强调人的主观能动性</a:t>
                      </a:r>
                      <a:r>
                        <a:rPr lang="zh-CN" altLang="en-US" sz="1600" b="1" kern="1200">
                          <a:solidFill>
                            <a:schemeClr val="tx1"/>
                          </a:solidFill>
                          <a:latin typeface="微软雅黑" panose="020B0503020204020204" charset="-122"/>
                          <a:ea typeface="微软雅黑" panose="020B0503020204020204" charset="-122"/>
                          <a:cs typeface="+mn-cs"/>
                        </a:rPr>
                        <a:t>，导致后来经济工作中出现一系列问题，造成了严重后果。 </a:t>
                      </a:r>
                      <a:endParaRPr lang="zh-CN" altLang="en-US" sz="1600" b="1" kern="1200">
                        <a:solidFill>
                          <a:schemeClr val="tx1"/>
                        </a:solidFill>
                        <a:latin typeface="微软雅黑" panose="020B0503020204020204" charset="-122"/>
                        <a:ea typeface="微软雅黑" panose="020B0503020204020204" charset="-122"/>
                        <a:cs typeface="+mn-cs"/>
                      </a:endParaRPr>
                    </a:p>
                  </a:txBody>
                  <a:tcPr vert="horz">
                    <a:solidFill>
                      <a:schemeClr val="bg1">
                        <a:lumMod val="85000"/>
                      </a:schemeClr>
                    </a:solidFill>
                  </a:tcPr>
                </a:tc>
              </a:tr>
              <a:tr h="853066">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800" b="1">
                          <a:solidFill>
                            <a:srgbClr val="C0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大跃进</a:t>
                      </a:r>
                      <a:endParaRPr lang="zh-CN" altLang="en-US" sz="1800" b="1">
                        <a:solidFill>
                          <a:srgbClr val="C0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p>
                      <a:pPr marL="0" marR="0" lvl="0" indent="0" algn="ctr" defTabSz="914400" rtl="0" eaLnBrk="1" fontAlgn="auto" latinLnBrk="0" hangingPunct="1">
                        <a:lnSpc>
                          <a:spcPct val="100000"/>
                        </a:lnSpc>
                        <a:spcBef>
                          <a:spcPct val="0"/>
                        </a:spcBef>
                        <a:spcAft>
                          <a:spcPct val="0"/>
                        </a:spcAft>
                        <a:buClrTx/>
                        <a:buSzTx/>
                        <a:buFontTx/>
                        <a:buNone/>
                        <a:defRPr/>
                      </a:pPr>
                      <a:endParaRPr lang="zh-CN" altLang="en-US" sz="1800" b="1" kern="1200">
                        <a:solidFill>
                          <a:srgbClr val="C00000"/>
                        </a:solidFill>
                        <a:latin typeface="微软雅黑" panose="020B0503020204020204" charset="-122"/>
                        <a:ea typeface="微软雅黑" panose="020B0503020204020204" charset="-122"/>
                        <a:cs typeface="+mn-cs"/>
                        <a:sym typeface="黑体" panose="02010609060101010101" pitchFamily="49" charset="-122"/>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en-US" altLang="zh-CN"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1958</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a:t>
                      </a:r>
                      <a:r>
                        <a:rPr lang="en-US" altLang="zh-CN"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1960 </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年全国范围内试图在工业和农业上“跃进”的极“左”路线社会主义建设运动。</a:t>
                      </a:r>
                      <a:r>
                        <a:rPr lang="en-US" altLang="zh-CN"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1958 </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年</a:t>
                      </a:r>
                      <a:r>
                        <a:rPr lang="en-US" altLang="zh-CN"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5</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月八大二次会议后在全国展开，</a:t>
                      </a:r>
                      <a:r>
                        <a:rPr lang="en-US" altLang="zh-CN"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8 </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月北戴河政治局扩大会议以后达到高潮。“大跃进”的标志是高指标、瞎指挥、浮夸风和共产风。从 </a:t>
                      </a:r>
                      <a:r>
                        <a:rPr lang="en-US" altLang="zh-CN"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1960 </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年冬开始，这场脱离实际的运动逐渐停止。 </a:t>
                      </a:r>
                      <a:endPar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txBody>
                  <a:tcPr vert="horz">
                    <a:solidFill>
                      <a:schemeClr val="bg1">
                        <a:lumMod val="85000"/>
                      </a:schemeClr>
                    </a:solidFill>
                  </a:tcPr>
                </a:tc>
              </a:tr>
              <a:tr h="813567">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800" b="1">
                          <a:solidFill>
                            <a:srgbClr val="C00000"/>
                          </a:solidFill>
                          <a:latin typeface="微软雅黑" panose="020B0503020204020204" charset="-122"/>
                          <a:ea typeface="微软雅黑" panose="020B0503020204020204" charset="-122"/>
                          <a:cs typeface="华文新魏" panose="02010800040101010101" charset="-122"/>
                        </a:rPr>
                        <a:t>人民公社化运动 </a:t>
                      </a:r>
                      <a:endParaRPr lang="zh-CN" altLang="en-US" sz="1800" b="1">
                        <a:solidFill>
                          <a:srgbClr val="C00000"/>
                        </a:solidFill>
                        <a:latin typeface="微软雅黑" panose="020B0503020204020204" charset="-122"/>
                        <a:ea typeface="微软雅黑" panose="020B0503020204020204" charset="-122"/>
                        <a:cs typeface="华文新魏" panose="02010800040101010101" charset="-122"/>
                      </a:endParaRPr>
                    </a:p>
                    <a:p>
                      <a:pPr marL="0" marR="0" lvl="0" indent="0" algn="ctr" defTabSz="914400" rtl="0" eaLnBrk="1" fontAlgn="auto" latinLnBrk="0" hangingPunct="1">
                        <a:lnSpc>
                          <a:spcPct val="100000"/>
                        </a:lnSpc>
                        <a:spcBef>
                          <a:spcPct val="0"/>
                        </a:spcBef>
                        <a:spcAft>
                          <a:spcPct val="0"/>
                        </a:spcAft>
                        <a:buClrTx/>
                        <a:buSzTx/>
                        <a:buFontTx/>
                        <a:buNone/>
                        <a:defRPr/>
                      </a:pPr>
                      <a:endParaRPr lang="zh-CN" altLang="en-US" sz="18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en-US" altLang="zh-CN" sz="1600" b="1">
                          <a:solidFill>
                            <a:schemeClr val="tx1"/>
                          </a:solidFill>
                          <a:latin typeface="微软雅黑" panose="020B0503020204020204" charset="-122"/>
                          <a:ea typeface="微软雅黑" panose="020B0503020204020204" charset="-122"/>
                          <a:cs typeface="华文新魏" panose="02010800040101010101" charset="-122"/>
                        </a:rPr>
                        <a:t>1958 </a:t>
                      </a:r>
                      <a:r>
                        <a:rPr lang="zh-CN" altLang="en-US" sz="1600" b="1">
                          <a:solidFill>
                            <a:schemeClr val="tx1"/>
                          </a:solidFill>
                          <a:latin typeface="微软雅黑" panose="020B0503020204020204" charset="-122"/>
                          <a:ea typeface="微软雅黑" panose="020B0503020204020204" charset="-122"/>
                          <a:cs typeface="华文新魏" panose="02010800040101010101" charset="-122"/>
                        </a:rPr>
                        <a:t>年，中国共产党在全面开展社会主义建设中，为探索中国社会主义建设道路所作的一项重大决策。它违背了生产关系要与生产力相适应的关系。特点：一大（规模大）二公（公有化程度高），一平（平均主义）二调（无偿调拨）。</a:t>
                      </a:r>
                      <a:r>
                        <a:rPr lang="en-US" altLang="zh-CN" sz="1600" b="1">
                          <a:solidFill>
                            <a:schemeClr val="tx1"/>
                          </a:solidFill>
                          <a:latin typeface="微软雅黑" panose="020B0503020204020204" charset="-122"/>
                          <a:ea typeface="微软雅黑" panose="020B0503020204020204" charset="-122"/>
                          <a:cs typeface="华文新魏" panose="02010800040101010101" charset="-122"/>
                        </a:rPr>
                        <a:t>1983 </a:t>
                      </a:r>
                      <a:r>
                        <a:rPr lang="zh-CN" altLang="en-US" sz="1600" b="1">
                          <a:solidFill>
                            <a:schemeClr val="tx1"/>
                          </a:solidFill>
                          <a:latin typeface="微软雅黑" panose="020B0503020204020204" charset="-122"/>
                          <a:ea typeface="微软雅黑" panose="020B0503020204020204" charset="-122"/>
                          <a:cs typeface="华文新魏" panose="02010800040101010101" charset="-122"/>
                        </a:rPr>
                        <a:t>年以后，取消人民公社制度，在人民公社的基础上重建乡体制，乡重新被确立为农村基层行政单位。 </a:t>
                      </a:r>
                      <a:endParaRPr lang="zh-CN" altLang="en-US" sz="1600" b="1">
                        <a:solidFill>
                          <a:schemeClr val="tx1"/>
                        </a:solidFill>
                        <a:latin typeface="微软雅黑" panose="020B0503020204020204" charset="-122"/>
                        <a:ea typeface="微软雅黑" panose="020B0503020204020204" charset="-122"/>
                        <a:cs typeface="华文新魏" panose="02010800040101010101" charset="-122"/>
                      </a:endParaRPr>
                    </a:p>
                  </a:txBody>
                  <a:tcPr vert="horz">
                    <a:solidFill>
                      <a:schemeClr val="bg1">
                        <a:lumMod val="85000"/>
                      </a:schemeClr>
                    </a:solidFill>
                  </a:tcPr>
                </a:tc>
              </a:tr>
              <a:tr h="1172034">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800" b="1">
                          <a:solidFill>
                            <a:srgbClr val="C0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八字方针 </a:t>
                      </a:r>
                      <a:endParaRPr lang="zh-CN" altLang="en-US" sz="1800" b="1">
                        <a:solidFill>
                          <a:srgbClr val="C0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p>
                      <a:pPr marL="0" algn="ctr" defTabSz="914400" rtl="0" eaLnBrk="1" latinLnBrk="0" hangingPunct="1"/>
                      <a:endParaRPr lang="zh-CN" altLang="en-US" sz="18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a:t>
                      </a:r>
                      <a:r>
                        <a:rPr lang="zh-CN" altLang="en-US" sz="1600" b="1">
                          <a:solidFill>
                            <a:srgbClr val="C0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调整、巩固、充实、提高”的调整国民经济八字方针，是 </a:t>
                      </a:r>
                      <a:r>
                        <a:rPr lang="en-US" altLang="zh-CN" sz="1600" b="1">
                          <a:solidFill>
                            <a:srgbClr val="C0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20 </a:t>
                      </a:r>
                      <a:r>
                        <a:rPr lang="zh-CN" altLang="en-US" sz="1600" b="1">
                          <a:solidFill>
                            <a:srgbClr val="C0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世纪 </a:t>
                      </a:r>
                      <a:r>
                        <a:rPr lang="en-US" altLang="zh-CN" sz="1600" b="1">
                          <a:solidFill>
                            <a:srgbClr val="C0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60 </a:t>
                      </a:r>
                      <a:r>
                        <a:rPr lang="zh-CN" altLang="en-US" sz="1600" b="1">
                          <a:solidFill>
                            <a:srgbClr val="C0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年代初期</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对当时严重困难的国民经济实行全面调整的背景下提出的。“八字方针”的</a:t>
                      </a:r>
                      <a:r>
                        <a:rPr lang="zh-CN" altLang="en-US" sz="1600" b="1">
                          <a:solidFill>
                            <a:srgbClr val="C0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中心是调整</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，即适当时</a:t>
                      </a:r>
                      <a:r>
                        <a:rPr lang="zh-CN" altLang="en-US" sz="1600" b="1">
                          <a:solidFill>
                            <a:srgbClr val="C0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调整农业、轻工业和重工业的相互关系</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，生产和基本建设的相互关系，经济和文教事业、国防事业的相互关系，积累和消费的相互关系，以及财政、信贷和物资的相互关系。到 </a:t>
                      </a:r>
                      <a:r>
                        <a:rPr lang="en-US" altLang="zh-CN"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1962 </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年，经济逐步得到恢复和发展；</a:t>
                      </a:r>
                      <a:r>
                        <a:rPr lang="en-US" altLang="zh-CN"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1965 </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年，国民经济调整任务基本完成。 </a:t>
                      </a:r>
                      <a:endPar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txBody>
                  <a:tcPr vert="horz">
                    <a:solidFill>
                      <a:schemeClr val="bg1">
                        <a:lumMod val="85000"/>
                      </a:schemeClr>
                    </a:solidFill>
                  </a:tcPr>
                </a:tc>
              </a:tr>
              <a:tr h="947826">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800" b="1">
                          <a:solidFill>
                            <a:srgbClr val="C0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七千人大会 </a:t>
                      </a:r>
                      <a:endParaRPr lang="zh-CN" altLang="en-US" sz="1800" b="1">
                        <a:solidFill>
                          <a:srgbClr val="C0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p>
                      <a:pPr marL="0" algn="ctr" defTabSz="914400" rtl="0" eaLnBrk="1" latinLnBrk="0" hangingPunct="1"/>
                      <a:endParaRPr lang="zh-CN" altLang="en-US" sz="18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en-US" altLang="zh-CN"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1962 </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年 </a:t>
                      </a:r>
                      <a:r>
                        <a:rPr lang="en-US" altLang="zh-CN"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1 </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月至 </a:t>
                      </a:r>
                      <a:r>
                        <a:rPr lang="en-US" altLang="zh-CN"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2 </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月，中共中央在北京召开了扩大的工作会议。七千人大会参加会议的各级领导干部共计 </a:t>
                      </a:r>
                      <a:r>
                        <a:rPr lang="en-US" altLang="zh-CN"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7000 </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多人，因此，又称“七千人大会”。在会上，刘少奇代表中央作报告，初步总结了大跃进以来的经验教训。报告明确指出，当前全党的任务是切实抓好国民经济的调整工作。毛泽东在会上作了</a:t>
                      </a:r>
                      <a:r>
                        <a:rPr lang="en-US" altLang="zh-CN"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关于民主集中制问题</a:t>
                      </a:r>
                      <a:r>
                        <a:rPr lang="en-US" altLang="zh-CN"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的讲话。这次会议对于统一全党认识，进一步贯彻八字方针，扭转国民经济困难局面具有重大的作用。 </a:t>
                      </a:r>
                      <a:endPar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txBody>
                  <a:tcPr vert="horz">
                    <a:solidFill>
                      <a:schemeClr val="bg1">
                        <a:lumMod val="85000"/>
                      </a:schemeClr>
                    </a:solidFill>
                  </a:tcPr>
                </a:tc>
              </a:tr>
              <a:tr h="947826">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800" b="1">
                          <a:solidFill>
                            <a:srgbClr val="C0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三线建设 </a:t>
                      </a:r>
                      <a:endParaRPr lang="zh-CN" altLang="en-US" sz="1800" b="1">
                        <a:solidFill>
                          <a:srgbClr val="C0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p>
                      <a:pPr marL="0" algn="ctr" defTabSz="914400" rtl="0" eaLnBrk="1" latinLnBrk="0" hangingPunct="1"/>
                      <a:endParaRPr lang="zh-CN" altLang="en-US" sz="18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en-US" altLang="zh-CN" sz="1600" b="1">
                          <a:solidFill>
                            <a:srgbClr val="C0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20 </a:t>
                      </a:r>
                      <a:r>
                        <a:rPr lang="zh-CN" altLang="en-US" sz="1600" b="1">
                          <a:solidFill>
                            <a:srgbClr val="C0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世纪 </a:t>
                      </a:r>
                      <a:r>
                        <a:rPr lang="en-US" altLang="zh-CN" sz="1600" b="1">
                          <a:solidFill>
                            <a:srgbClr val="C0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60 </a:t>
                      </a:r>
                      <a:r>
                        <a:rPr lang="zh-CN" altLang="en-US" sz="1600" b="1">
                          <a:solidFill>
                            <a:srgbClr val="C0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年代前期，面对日趋紧张的国际形势和美苏日益严峻的战争威胁</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，党中央、毛泽东作出重大战略决策：从经济建设和国防建设的战略布局考虑，将全国划分为一线、二、三线，</a:t>
                      </a:r>
                      <a:r>
                        <a:rPr lang="zh-CN" altLang="en-US" sz="1600" b="1">
                          <a:solidFill>
                            <a:srgbClr val="C0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将建设重点放在西南、西北</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。三线建设即自 </a:t>
                      </a:r>
                      <a:r>
                        <a:rPr lang="en-US" altLang="zh-CN"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1964 </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年开始，中华人民共和国政府在中国中西部地区的 </a:t>
                      </a:r>
                      <a:r>
                        <a:rPr lang="en-US" altLang="zh-CN"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13 </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省、自治区进行的一场以“</a:t>
                      </a:r>
                      <a:r>
                        <a:rPr lang="zh-CN" altLang="en-US" sz="1600" b="1">
                          <a:solidFill>
                            <a:srgbClr val="C0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战备、备荒、为人民</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”为指导方针的大规模国防、科技、工业和交通基本设施建设。三线建设，是推进我国现代化进程的重要步骤，对于提高国家的</a:t>
                      </a:r>
                      <a:r>
                        <a:rPr lang="zh-CN" altLang="en-US" sz="1600" b="1">
                          <a:solidFill>
                            <a:srgbClr val="C0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国防</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能力和</a:t>
                      </a:r>
                      <a:r>
                        <a:rPr lang="zh-CN" altLang="en-US" sz="1600" b="1">
                          <a:solidFill>
                            <a:srgbClr val="C0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改善我国国民经济布局</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a:t>
                      </a:r>
                      <a:r>
                        <a:rPr lang="zh-CN" altLang="en-US" sz="1600" b="1">
                          <a:solidFill>
                            <a:srgbClr val="C00000"/>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推进中西部地区的经济社会</a:t>
                      </a:r>
                      <a:r>
                        <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rPr>
                        <a:t>发展具有重要意义。 </a:t>
                      </a:r>
                      <a:endParaRPr lang="zh-CN" altLang="en-US" sz="1600" b="1">
                        <a:solidFill>
                          <a:schemeClr val="tx1"/>
                        </a:solidFill>
                        <a:latin typeface="微软雅黑" panose="020B0503020204020204" charset="-122"/>
                        <a:ea typeface="微软雅黑" panose="020B0503020204020204" charset="-122"/>
                        <a:cs typeface="华文新魏" panose="02010800040101010101" charset="-122"/>
                        <a:sym typeface="黑体" panose="02010609060101010101" pitchFamily="49" charset="-122"/>
                      </a:endParaRPr>
                    </a:p>
                  </a:txBody>
                  <a:tcPr vert="horz">
                    <a:solidFill>
                      <a:schemeClr val="bg1">
                        <a:lumMod val="85000"/>
                      </a:schemeClr>
                    </a:solidFill>
                  </a:tcPr>
                </a:tc>
              </a:tr>
            </a:tbl>
          </a:graphicData>
        </a:graphic>
      </p:graphicFrame>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custDataLst>
              <p:tags r:id="rId1"/>
            </p:custDataLst>
          </p:nvPr>
        </p:nvSpPr>
        <p:spPr>
          <a:xfrm>
            <a:off x="0" y="0"/>
            <a:ext cx="12192000" cy="512897"/>
          </a:xfrm>
          <a:prstGeom prst="rect">
            <a:avLst/>
          </a:prstGeom>
          <a:solidFill>
            <a:srgbClr val="EC5F74">
              <a:lumMod val="60000"/>
              <a:lumOff val="40000"/>
            </a:srgbClr>
          </a:solidFill>
        </p:spPr>
        <p:txBody>
          <a:bodyPr wrap="square" rtlCol="0">
            <a:spAutoFit/>
          </a:bodyPr>
          <a:lstStyle/>
          <a:p>
            <a:pPr marL="0" marR="0" lvl="0" indent="0" algn="ctr" defTabSz="1219200" eaLnBrk="1" fontAlgn="auto" latinLnBrk="1" hangingPunct="1">
              <a:lnSpc>
                <a:spcPct val="100000"/>
              </a:lnSpc>
              <a:spcBef>
                <a:spcPct val="0"/>
              </a:spcBef>
              <a:spcAft>
                <a:spcPct val="0"/>
              </a:spcAft>
              <a:buClrTx/>
              <a:buSzTx/>
              <a:buFontTx/>
              <a:buNone/>
              <a:defRPr/>
            </a:pPr>
            <a:r>
              <a:rPr kumimoji="0" lang="zh-CN" altLang="en-US"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十六、改革开放新时期（</a:t>
            </a:r>
            <a:r>
              <a:rPr kumimoji="0" lang="en-US" altLang="zh-CN"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19</a:t>
            </a:r>
            <a:r>
              <a:rPr lang="en-US" altLang="zh-CN" sz="2735" b="1" kern="0">
                <a:solidFill>
                  <a:prstClr val="white"/>
                </a:solidFill>
                <a:latin typeface="微软雅黑" panose="020B0503020204020204" charset="-122"/>
                <a:ea typeface="微软雅黑" panose="020B0503020204020204" charset="-122"/>
              </a:rPr>
              <a:t>78</a:t>
            </a:r>
            <a:r>
              <a:rPr kumimoji="0" lang="zh-CN" altLang="en-US"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年以来）</a:t>
            </a:r>
            <a:endParaRPr kumimoji="0" lang="zh-CN" altLang="en-US"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endParaRPr>
          </a:p>
        </p:txBody>
      </p:sp>
      <p:graphicFrame>
        <p:nvGraphicFramePr>
          <p:cNvPr id="7" name="表格 6"/>
          <p:cNvGraphicFramePr>
            <a:graphicFrameLocks noGrp="1"/>
          </p:cNvGraphicFramePr>
          <p:nvPr>
            <p:custDataLst>
              <p:tags r:id="rId2"/>
            </p:custDataLst>
          </p:nvPr>
        </p:nvGraphicFramePr>
        <p:xfrm>
          <a:off x="162358" y="747047"/>
          <a:ext cx="11867284" cy="5577840"/>
        </p:xfrm>
        <a:graphic>
          <a:graphicData uri="http://schemas.openxmlformats.org/drawingml/2006/table">
            <a:tbl>
              <a:tblPr firstRow="1" bandRow="1">
                <a:tableStyleId>{5C22544A-7EE6-4342-B048-85BDC9FD1C3A}</a:tableStyleId>
              </a:tblPr>
              <a:tblGrid>
                <a:gridCol w="944455"/>
                <a:gridCol w="823587"/>
                <a:gridCol w="10099242"/>
              </a:tblGrid>
              <a:tr h="1354339">
                <a:tc rowSpan="3">
                  <a:txBody>
                    <a:bodyPr wrap="square"/>
                    <a:lstStyle/>
                    <a:p>
                      <a:pPr algn="ctr" fontAlgn="auto">
                        <a:lnSpc>
                          <a:spcPct val="100000"/>
                        </a:lnSpc>
                        <a:buClrTx/>
                        <a:buSzTx/>
                        <a:buFontTx/>
                        <a:buNone/>
                      </a:pPr>
                      <a:r>
                        <a:rPr lang="zh-CN" altLang="en-US" sz="3200" b="1">
                          <a:solidFill>
                            <a:srgbClr val="070707"/>
                          </a:solidFill>
                          <a:latin typeface="微软雅黑" panose="020B0503020204020204" charset="-122"/>
                          <a:ea typeface="微软雅黑" panose="020B0503020204020204" charset="-122"/>
                          <a:cs typeface="柳公权楷书" panose="02010600010101010101" charset="-122"/>
                        </a:rPr>
                        <a:t>具体表现</a:t>
                      </a:r>
                      <a:endParaRPr lang="zh-CN" altLang="en-US" sz="3200" b="1">
                        <a:solidFill>
                          <a:srgbClr val="070707"/>
                        </a:solidFill>
                        <a:latin typeface="微软雅黑" panose="020B0503020204020204" charset="-122"/>
                        <a:ea typeface="微软雅黑" panose="020B0503020204020204" charset="-122"/>
                        <a:cs typeface="柳公权楷书" panose="02010600010101010101"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fontAlgn="auto">
                        <a:lnSpc>
                          <a:spcPct val="100000"/>
                        </a:lnSpc>
                        <a:buNone/>
                      </a:pPr>
                      <a:r>
                        <a:rPr lang="zh-CN" altLang="en-US" sz="3200" b="1">
                          <a:solidFill>
                            <a:srgbClr val="C00000"/>
                          </a:solidFill>
                          <a:latin typeface="微软雅黑" panose="020B0503020204020204" charset="-122"/>
                          <a:ea typeface="微软雅黑" panose="020B0503020204020204" charset="-122"/>
                        </a:rPr>
                        <a:t>政治</a:t>
                      </a:r>
                      <a:endParaRPr lang="zh-CN" altLang="en-US" sz="3200" b="1">
                        <a:solidFill>
                          <a:srgbClr val="C00000"/>
                        </a:solidFill>
                        <a:latin typeface="微软雅黑" panose="020B0503020204020204" charset="-122"/>
                        <a:ea typeface="微软雅黑" panose="020B0503020204020204" charset="-122"/>
                        <a:cs typeface="柳公权楷书" panose="02010600010101010101"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indent="0">
                        <a:lnSpc>
                          <a:spcPct val="100000"/>
                        </a:lnSpc>
                      </a:pPr>
                      <a:r>
                        <a:rPr lang="zh-CN" altLang="en-US" sz="3200" b="1" kern="1200">
                          <a:solidFill>
                            <a:schemeClr val="dk1"/>
                          </a:solidFill>
                          <a:latin typeface="微软雅黑" panose="020B0503020204020204" charset="-122"/>
                          <a:ea typeface="微软雅黑" panose="020B0503020204020204" charset="-122"/>
                          <a:cs typeface="微软雅黑" panose="020B0503020204020204" charset="-122"/>
                          <a:sym typeface="+mn-ea"/>
                        </a:rPr>
                        <a:t>不断完善和发展</a:t>
                      </a:r>
                      <a:r>
                        <a:rPr lang="zh-CN" altLang="en-US" sz="3200" b="1" kern="1200">
                          <a:solidFill>
                            <a:srgbClr val="FF0000"/>
                          </a:solidFill>
                          <a:latin typeface="微软雅黑" panose="020B0503020204020204" charset="-122"/>
                          <a:ea typeface="微软雅黑" panose="020B0503020204020204" charset="-122"/>
                          <a:cs typeface="微软雅黑" panose="020B0503020204020204" charset="-122"/>
                          <a:sym typeface="+mn-ea"/>
                        </a:rPr>
                        <a:t>中国特色社会主义制度</a:t>
                      </a:r>
                      <a:r>
                        <a:rPr lang="zh-CN" altLang="en-US" sz="3200" b="1" kern="1200">
                          <a:solidFill>
                            <a:schemeClr val="dk1"/>
                          </a:solidFill>
                          <a:latin typeface="微软雅黑" panose="020B0503020204020204" charset="-122"/>
                          <a:ea typeface="微软雅黑" panose="020B0503020204020204" charset="-122"/>
                          <a:cs typeface="微软雅黑" panose="020B0503020204020204" charset="-122"/>
                          <a:sym typeface="+mn-ea"/>
                        </a:rPr>
                        <a:t>，推进</a:t>
                      </a:r>
                      <a:r>
                        <a:rPr lang="zh-CN" altLang="en-US" sz="3200" b="1" kern="1200">
                          <a:solidFill>
                            <a:srgbClr val="FF0000"/>
                          </a:solidFill>
                          <a:latin typeface="微软雅黑" panose="020B0503020204020204" charset="-122"/>
                          <a:ea typeface="微软雅黑" panose="020B0503020204020204" charset="-122"/>
                          <a:cs typeface="微软雅黑" panose="020B0503020204020204" charset="-122"/>
                          <a:sym typeface="+mn-ea"/>
                        </a:rPr>
                        <a:t>国家治理体系和治理能力</a:t>
                      </a:r>
                      <a:r>
                        <a:rPr lang="zh-CN" altLang="en-US" sz="3200" b="1" kern="1200">
                          <a:solidFill>
                            <a:schemeClr val="dk1"/>
                          </a:solidFill>
                          <a:latin typeface="微软雅黑" panose="020B0503020204020204" charset="-122"/>
                          <a:ea typeface="微软雅黑" panose="020B0503020204020204" charset="-122"/>
                          <a:cs typeface="微软雅黑" panose="020B0503020204020204" charset="-122"/>
                          <a:sym typeface="+mn-ea"/>
                        </a:rPr>
                        <a:t>的现代化改革。“一国两制”促进了祖国统一大业的发展；外交领域成就突出，中国特色大国外交形成了</a:t>
                      </a:r>
                      <a:r>
                        <a:rPr lang="zh-CN" altLang="en-US" sz="3200" b="1" kern="1200">
                          <a:solidFill>
                            <a:srgbClr val="FF0000"/>
                          </a:solidFill>
                          <a:latin typeface="微软雅黑" panose="020B0503020204020204" charset="-122"/>
                          <a:ea typeface="微软雅黑" panose="020B0503020204020204" charset="-122"/>
                          <a:cs typeface="微软雅黑" panose="020B0503020204020204" charset="-122"/>
                          <a:sym typeface="+mn-ea"/>
                        </a:rPr>
                        <a:t>全方位、多层次、立体化的外交布局</a:t>
                      </a:r>
                      <a:r>
                        <a:rPr lang="zh-CN" altLang="en-US" sz="3200" b="1" kern="1200">
                          <a:solidFill>
                            <a:schemeClr val="dk1"/>
                          </a:solidFill>
                          <a:latin typeface="微软雅黑" panose="020B0503020204020204" charset="-122"/>
                          <a:ea typeface="微软雅黑" panose="020B0503020204020204" charset="-122"/>
                          <a:cs typeface="微软雅黑" panose="020B0503020204020204" charset="-122"/>
                          <a:sym typeface="+mn-ea"/>
                        </a:rPr>
                        <a:t>。</a:t>
                      </a:r>
                      <a:endParaRPr lang="zh-CN" altLang="en-US" sz="3200" b="1" kern="1200">
                        <a:solidFill>
                          <a:schemeClr val="dk1"/>
                        </a:solidFill>
                        <a:latin typeface="微软雅黑" panose="020B0503020204020204" charset="-122"/>
                        <a:ea typeface="微软雅黑" panose="020B0503020204020204" charset="-122"/>
                        <a:cs typeface="微软雅黑" panose="020B0503020204020204" charset="-122"/>
                        <a:sym typeface="+mn-ea"/>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1034550">
                <a:tc vMerge="1">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fontAlgn="auto">
                        <a:lnSpc>
                          <a:spcPct val="100000"/>
                        </a:lnSpc>
                        <a:buNone/>
                      </a:pPr>
                      <a:r>
                        <a:rPr lang="zh-CN" altLang="en-US" sz="3200" b="1">
                          <a:solidFill>
                            <a:srgbClr val="C00000"/>
                          </a:solidFill>
                          <a:latin typeface="微软雅黑" panose="020B0503020204020204" charset="-122"/>
                          <a:ea typeface="微软雅黑" panose="020B0503020204020204" charset="-122"/>
                        </a:rPr>
                        <a:t>经济</a:t>
                      </a:r>
                      <a:endParaRPr lang="zh-CN" altLang="en-US" sz="3200" b="1">
                        <a:solidFill>
                          <a:srgbClr val="C00000"/>
                        </a:solidFill>
                        <a:latin typeface="微软雅黑" panose="020B0503020204020204" charset="-122"/>
                        <a:ea typeface="微软雅黑" panose="020B0503020204020204"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algn="l" defTabSz="678180" eaLnBrk="0" fontAlgn="auto" latinLnBrk="1" hangingPunct="0">
                        <a:lnSpc>
                          <a:spcPts val="3300"/>
                        </a:lnSpc>
                      </a:pPr>
                      <a:r>
                        <a:rPr lang="zh-CN" altLang="en-US" sz="3200" b="1" kern="1200">
                          <a:solidFill>
                            <a:schemeClr val="dk1"/>
                          </a:solidFill>
                          <a:latin typeface="微软雅黑" panose="020B0503020204020204" charset="-122"/>
                          <a:ea typeface="微软雅黑" panose="020B0503020204020204" charset="-122"/>
                          <a:cs typeface="仿宋" panose="02010609060101010101" charset="-122"/>
                          <a:sym typeface="+mn-ea"/>
                        </a:rPr>
                        <a:t>经济体制</a:t>
                      </a:r>
                      <a:r>
                        <a:rPr lang="zh-CN" altLang="en-US" sz="3200" b="1" kern="1200">
                          <a:solidFill>
                            <a:srgbClr val="FF0000"/>
                          </a:solidFill>
                          <a:latin typeface="微软雅黑" panose="020B0503020204020204" charset="-122"/>
                          <a:ea typeface="微软雅黑" panose="020B0503020204020204" charset="-122"/>
                          <a:cs typeface="仿宋" panose="02010609060101010101" charset="-122"/>
                          <a:sym typeface="+mn-ea"/>
                        </a:rPr>
                        <a:t>改革全面展开</a:t>
                      </a:r>
                      <a:r>
                        <a:rPr lang="zh-CN" altLang="en-US" sz="3200" b="1" kern="1200">
                          <a:solidFill>
                            <a:schemeClr val="dk1"/>
                          </a:solidFill>
                          <a:latin typeface="微软雅黑" panose="020B0503020204020204" charset="-122"/>
                          <a:ea typeface="微软雅黑" panose="020B0503020204020204" charset="-122"/>
                          <a:cs typeface="仿宋" panose="02010609060101010101" charset="-122"/>
                          <a:sym typeface="+mn-ea"/>
                        </a:rPr>
                        <a:t>，从</a:t>
                      </a:r>
                      <a:r>
                        <a:rPr lang="zh-CN" altLang="en-US" sz="3200" b="1" kern="1200">
                          <a:solidFill>
                            <a:srgbClr val="FF0000"/>
                          </a:solidFill>
                          <a:latin typeface="微软雅黑" panose="020B0503020204020204" charset="-122"/>
                          <a:ea typeface="微软雅黑" panose="020B0503020204020204" charset="-122"/>
                          <a:cs typeface="仿宋" panose="02010609060101010101" charset="-122"/>
                          <a:sym typeface="+mn-ea"/>
                        </a:rPr>
                        <a:t>农村</a:t>
                      </a:r>
                      <a:r>
                        <a:rPr lang="zh-CN" altLang="en-US" sz="3200" b="1" kern="1200">
                          <a:solidFill>
                            <a:schemeClr val="dk1"/>
                          </a:solidFill>
                          <a:latin typeface="微软雅黑" panose="020B0503020204020204" charset="-122"/>
                          <a:ea typeface="微软雅黑" panose="020B0503020204020204" charset="-122"/>
                          <a:cs typeface="仿宋" panose="02010609060101010101" charset="-122"/>
                          <a:sym typeface="+mn-ea"/>
                        </a:rPr>
                        <a:t>家庭联产承包责任制到</a:t>
                      </a:r>
                      <a:r>
                        <a:rPr lang="zh-CN" altLang="en-US" sz="3200" b="1" kern="1200">
                          <a:solidFill>
                            <a:srgbClr val="FF0000"/>
                          </a:solidFill>
                          <a:latin typeface="微软雅黑" panose="020B0503020204020204" charset="-122"/>
                          <a:ea typeface="微软雅黑" panose="020B0503020204020204" charset="-122"/>
                          <a:cs typeface="仿宋" panose="02010609060101010101" charset="-122"/>
                          <a:sym typeface="+mn-ea"/>
                        </a:rPr>
                        <a:t>城市</a:t>
                      </a:r>
                      <a:r>
                        <a:rPr lang="zh-CN" altLang="en-US" sz="3200" b="1" kern="1200">
                          <a:solidFill>
                            <a:schemeClr val="dk1"/>
                          </a:solidFill>
                          <a:latin typeface="微软雅黑" panose="020B0503020204020204" charset="-122"/>
                          <a:ea typeface="微软雅黑" panose="020B0503020204020204" charset="-122"/>
                          <a:cs typeface="仿宋" panose="02010609060101010101" charset="-122"/>
                          <a:sym typeface="+mn-ea"/>
                        </a:rPr>
                        <a:t>国有企业改革，逐渐形成</a:t>
                      </a:r>
                      <a:r>
                        <a:rPr lang="zh-CN" altLang="en-US" sz="3200" b="1" kern="1200">
                          <a:solidFill>
                            <a:srgbClr val="FF0000"/>
                          </a:solidFill>
                          <a:latin typeface="微软雅黑" panose="020B0503020204020204" charset="-122"/>
                          <a:ea typeface="微软雅黑" panose="020B0503020204020204" charset="-122"/>
                          <a:cs typeface="仿宋" panose="02010609060101010101" charset="-122"/>
                          <a:sym typeface="+mn-ea"/>
                        </a:rPr>
                        <a:t>社会主义市场经济体制</a:t>
                      </a:r>
                      <a:r>
                        <a:rPr lang="zh-CN" altLang="en-US" sz="3200" b="1" kern="1200">
                          <a:solidFill>
                            <a:schemeClr val="dk1"/>
                          </a:solidFill>
                          <a:latin typeface="微软雅黑" panose="020B0503020204020204" charset="-122"/>
                          <a:ea typeface="微软雅黑" panose="020B0503020204020204" charset="-122"/>
                          <a:cs typeface="仿宋" panose="02010609060101010101" charset="-122"/>
                          <a:sym typeface="+mn-ea"/>
                        </a:rPr>
                        <a:t>。对外开放不断深化，逐渐形成了</a:t>
                      </a:r>
                      <a:r>
                        <a:rPr lang="zh-CN" altLang="en-US" sz="3200" b="1" kern="1200">
                          <a:solidFill>
                            <a:srgbClr val="FF0000"/>
                          </a:solidFill>
                          <a:latin typeface="微软雅黑" panose="020B0503020204020204" charset="-122"/>
                          <a:ea typeface="微软雅黑" panose="020B0503020204020204" charset="-122"/>
                          <a:cs typeface="仿宋" panose="02010609060101010101" charset="-122"/>
                          <a:sym typeface="+mn-ea"/>
                        </a:rPr>
                        <a:t>全方位、多层次、宽领域的对外开放格局</a:t>
                      </a:r>
                      <a:r>
                        <a:rPr lang="zh-CN" altLang="en-US" sz="3200" b="1" kern="1200">
                          <a:solidFill>
                            <a:schemeClr val="dk1"/>
                          </a:solidFill>
                          <a:latin typeface="微软雅黑" panose="020B0503020204020204" charset="-122"/>
                          <a:ea typeface="微软雅黑" panose="020B0503020204020204" charset="-122"/>
                          <a:cs typeface="仿宋" panose="02010609060101010101" charset="-122"/>
                          <a:sym typeface="+mn-ea"/>
                        </a:rPr>
                        <a:t>。</a:t>
                      </a:r>
                      <a:endParaRPr lang="zh-CN" altLang="en-US" sz="3200" b="1" kern="1200">
                        <a:solidFill>
                          <a:schemeClr val="dk1"/>
                        </a:solidFill>
                        <a:latin typeface="微软雅黑" panose="020B0503020204020204" charset="-122"/>
                        <a:ea typeface="微软雅黑" panose="020B0503020204020204" charset="-122"/>
                        <a:cs typeface="仿宋" panose="02010609060101010101" charset="-122"/>
                        <a:sym typeface="+mn-ea"/>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36053">
                <a:tc vMerge="1">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fontAlgn="auto">
                        <a:lnSpc>
                          <a:spcPct val="100000"/>
                        </a:lnSpc>
                        <a:buNone/>
                      </a:pPr>
                      <a:r>
                        <a:rPr lang="zh-CN" altLang="en-US" sz="3200" b="1">
                          <a:solidFill>
                            <a:srgbClr val="C00000"/>
                          </a:solidFill>
                          <a:latin typeface="微软雅黑" panose="020B0503020204020204" charset="-122"/>
                          <a:ea typeface="微软雅黑" panose="020B0503020204020204" charset="-122"/>
                        </a:rPr>
                        <a:t>文化</a:t>
                      </a:r>
                      <a:endParaRPr lang="zh-CN" altLang="en-US" sz="3200" b="1">
                        <a:solidFill>
                          <a:srgbClr val="C00000"/>
                        </a:solidFill>
                        <a:latin typeface="微软雅黑" panose="020B0503020204020204" charset="-122"/>
                        <a:ea typeface="微软雅黑" panose="020B0503020204020204"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indent="0" fontAlgn="auto">
                        <a:lnSpc>
                          <a:spcPts val="3280"/>
                        </a:lnSpc>
                      </a:pPr>
                      <a:r>
                        <a:rPr lang="zh-CN" altLang="en-US" sz="3200" b="1" kern="1200">
                          <a:solidFill>
                            <a:srgbClr val="FF0000"/>
                          </a:solidFill>
                          <a:latin typeface="微软雅黑" panose="020B0503020204020204" charset="-122"/>
                          <a:ea typeface="微软雅黑" panose="020B0503020204020204" charset="-122"/>
                          <a:cs typeface="华文中宋" panose="02010600040101010101" pitchFamily="2" charset="-122"/>
                          <a:sym typeface="+mn-ea"/>
                        </a:rPr>
                        <a:t>中国特色社会主义理论体系</a:t>
                      </a:r>
                      <a:r>
                        <a:rPr lang="zh-CN" altLang="en-US" sz="3200" b="1" kern="1200">
                          <a:solidFill>
                            <a:schemeClr val="dk1"/>
                          </a:solidFill>
                          <a:latin typeface="微软雅黑" panose="020B0503020204020204" charset="-122"/>
                          <a:ea typeface="微软雅黑" panose="020B0503020204020204" charset="-122"/>
                          <a:cs typeface="华文中宋" panose="02010600040101010101" pitchFamily="2" charset="-122"/>
                          <a:sym typeface="+mn-ea"/>
                        </a:rPr>
                        <a:t>逐渐形成，是中国共产党领导改革开放和现代化建设伟大实践的理论结晶。</a:t>
                      </a:r>
                      <a:r>
                        <a:rPr lang="zh-CN" altLang="en-US" sz="3200" b="1" kern="1200">
                          <a:solidFill>
                            <a:srgbClr val="FF0000"/>
                          </a:solidFill>
                          <a:latin typeface="微软雅黑" panose="020B0503020204020204" charset="-122"/>
                          <a:ea typeface="微软雅黑" panose="020B0503020204020204" charset="-122"/>
                          <a:cs typeface="华文中宋" panose="02010600040101010101" pitchFamily="2" charset="-122"/>
                          <a:sym typeface="+mn-ea"/>
                        </a:rPr>
                        <a:t>社会主义核心价值观</a:t>
                      </a:r>
                      <a:r>
                        <a:rPr lang="zh-CN" altLang="en-US" sz="3200" b="1" kern="1200">
                          <a:solidFill>
                            <a:schemeClr val="dk1"/>
                          </a:solidFill>
                          <a:latin typeface="微软雅黑" panose="020B0503020204020204" charset="-122"/>
                          <a:ea typeface="微软雅黑" panose="020B0503020204020204" charset="-122"/>
                          <a:cs typeface="华文中宋" panose="02010600040101010101" pitchFamily="2" charset="-122"/>
                          <a:sym typeface="+mn-ea"/>
                        </a:rPr>
                        <a:t>是当代中国精神的集中体现，凝结着全体人同的价值追求。</a:t>
                      </a:r>
                      <a:endParaRPr lang="zh-CN" altLang="en-US" sz="3200" b="1" kern="1200">
                        <a:solidFill>
                          <a:schemeClr val="dk1"/>
                        </a:solidFill>
                        <a:latin typeface="微软雅黑" panose="020B0503020204020204" charset="-122"/>
                        <a:ea typeface="微软雅黑" panose="020B0503020204020204" charset="-122"/>
                        <a:cs typeface="华文中宋" panose="02010600040101010101" pitchFamily="2" charset="-122"/>
                        <a:sym typeface="+mn-ea"/>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119062" y="314757"/>
          <a:ext cx="11953875" cy="6339840"/>
        </p:xfrm>
        <a:graphic>
          <a:graphicData uri="http://schemas.openxmlformats.org/drawingml/2006/table">
            <a:tbl>
              <a:tblPr firstRow="1" bandRow="1">
                <a:tableStyleId>{5C22544A-7EE6-4342-B048-85BDC9FD1C3A}</a:tableStyleId>
              </a:tblPr>
              <a:tblGrid>
                <a:gridCol w="1452563"/>
                <a:gridCol w="10501312"/>
              </a:tblGrid>
              <a:tr h="330606">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800" b="1" kern="1200">
                          <a:solidFill>
                            <a:srgbClr val="C00000"/>
                          </a:solidFill>
                          <a:latin typeface="微软雅黑" panose="020B0503020204020204" charset="-122"/>
                          <a:ea typeface="微软雅黑" panose="020B0503020204020204" charset="-122"/>
                          <a:cs typeface="+mn-cs"/>
                        </a:rPr>
                        <a:t>计划经济</a:t>
                      </a:r>
                      <a:endParaRPr lang="zh-CN" altLang="en-US" sz="18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r>
                        <a:rPr lang="zh-CN" altLang="en-US" sz="2000" b="1" kern="1200">
                          <a:solidFill>
                            <a:schemeClr val="tx1"/>
                          </a:solidFill>
                          <a:latin typeface="微软雅黑" panose="020B0503020204020204" charset="-122"/>
                          <a:ea typeface="微软雅黑" panose="020B0503020204020204" charset="-122"/>
                          <a:cs typeface="+mn-cs"/>
                        </a:rPr>
                        <a:t>单一公有制、排斥市场、行政手段管理、高度集中、指令性。</a:t>
                      </a:r>
                      <a:endParaRPr lang="zh-CN" altLang="en-US" sz="2000" b="1" kern="1200">
                        <a:solidFill>
                          <a:schemeClr val="tx1"/>
                        </a:solidFill>
                        <a:latin typeface="微软雅黑" panose="020B0503020204020204" charset="-122"/>
                        <a:ea typeface="微软雅黑" panose="020B0503020204020204" charset="-122"/>
                        <a:cs typeface="+mn-cs"/>
                      </a:endParaRPr>
                    </a:p>
                  </a:txBody>
                  <a:tcPr vert="horz">
                    <a:solidFill>
                      <a:schemeClr val="bg1">
                        <a:lumMod val="85000"/>
                      </a:schemeClr>
                    </a:solidFill>
                  </a:tcPr>
                </a:tc>
              </a:tr>
              <a:tr h="654888">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800" b="1" kern="1200">
                          <a:solidFill>
                            <a:srgbClr val="C00000"/>
                          </a:solidFill>
                          <a:latin typeface="微软雅黑" panose="020B0503020204020204" charset="-122"/>
                          <a:ea typeface="微软雅黑" panose="020B0503020204020204" charset="-122"/>
                          <a:cs typeface="+mn-cs"/>
                        </a:rPr>
                        <a:t>社会主义</a:t>
                      </a:r>
                      <a:endParaRPr lang="en-US" altLang="zh-CN" sz="1800" b="1" kern="120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800" b="1" kern="1200">
                          <a:solidFill>
                            <a:srgbClr val="C00000"/>
                          </a:solidFill>
                          <a:latin typeface="微软雅黑" panose="020B0503020204020204" charset="-122"/>
                          <a:ea typeface="微软雅黑" panose="020B0503020204020204" charset="-122"/>
                          <a:cs typeface="+mn-cs"/>
                        </a:rPr>
                        <a:t>市场经济体制</a:t>
                      </a:r>
                      <a:endParaRPr lang="zh-CN" altLang="en-US" sz="18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en-US" altLang="zh-CN" sz="2000" b="1" kern="1200">
                          <a:solidFill>
                            <a:srgbClr val="C00000"/>
                          </a:solidFill>
                          <a:latin typeface="微软雅黑" panose="020B0503020204020204" charset="-122"/>
                          <a:ea typeface="微软雅黑" panose="020B0503020204020204" charset="-122"/>
                          <a:cs typeface="+mn-cs"/>
                        </a:rPr>
                        <a:t>1992</a:t>
                      </a:r>
                      <a:r>
                        <a:rPr lang="zh-CN" altLang="en-US" sz="2000" b="1" kern="1200">
                          <a:solidFill>
                            <a:srgbClr val="C00000"/>
                          </a:solidFill>
                          <a:latin typeface="微软雅黑" panose="020B0503020204020204" charset="-122"/>
                          <a:ea typeface="微软雅黑" panose="020B0503020204020204" charset="-122"/>
                          <a:cs typeface="+mn-cs"/>
                        </a:rPr>
                        <a:t>年党的十四大首次提出，</a:t>
                      </a:r>
                      <a:r>
                        <a:rPr lang="en-US" altLang="zh-CN" sz="2000" b="1" kern="1200">
                          <a:solidFill>
                            <a:srgbClr val="C00000"/>
                          </a:solidFill>
                          <a:latin typeface="微软雅黑" panose="020B0503020204020204" charset="-122"/>
                          <a:ea typeface="微软雅黑" panose="020B0503020204020204" charset="-122"/>
                          <a:cs typeface="+mn-cs"/>
                        </a:rPr>
                        <a:t>21</a:t>
                      </a:r>
                      <a:r>
                        <a:rPr lang="zh-CN" altLang="en-US" sz="2000" b="1" kern="1200">
                          <a:solidFill>
                            <a:srgbClr val="C00000"/>
                          </a:solidFill>
                          <a:latin typeface="微软雅黑" panose="020B0503020204020204" charset="-122"/>
                          <a:ea typeface="微软雅黑" panose="020B0503020204020204" charset="-122"/>
                          <a:cs typeface="+mn-cs"/>
                        </a:rPr>
                        <a:t>世纪初初步确立</a:t>
                      </a:r>
                      <a:r>
                        <a:rPr lang="zh-CN" altLang="en-US" sz="2000" b="1" kern="1200">
                          <a:solidFill>
                            <a:schemeClr val="tx1"/>
                          </a:solidFill>
                          <a:latin typeface="微软雅黑" panose="020B0503020204020204" charset="-122"/>
                          <a:ea typeface="微软雅黑" panose="020B0503020204020204" charset="-122"/>
                          <a:cs typeface="+mn-cs"/>
                        </a:rPr>
                        <a:t>。基本特征：从所有制层面来看，是以公有制为主，多种所有制并存；以实现共同富裕为目标；国家能够对市场经济的运行实行有力的宏观调控</a:t>
                      </a:r>
                      <a:endParaRPr lang="zh-CN" altLang="en-US" sz="2000" b="1" kern="1200">
                        <a:solidFill>
                          <a:schemeClr val="tx1"/>
                        </a:solidFill>
                        <a:latin typeface="微软雅黑" panose="020B0503020204020204" charset="-122"/>
                        <a:ea typeface="微软雅黑" panose="020B0503020204020204" charset="-122"/>
                        <a:cs typeface="+mn-cs"/>
                      </a:endParaRPr>
                    </a:p>
                  </a:txBody>
                  <a:tcPr vert="horz">
                    <a:solidFill>
                      <a:schemeClr val="bg1">
                        <a:lumMod val="85000"/>
                      </a:schemeClr>
                    </a:solidFill>
                  </a:tcPr>
                </a:tc>
              </a:tr>
              <a:tr h="657415">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800" b="1" kern="1200">
                          <a:solidFill>
                            <a:srgbClr val="C00000"/>
                          </a:solidFill>
                          <a:latin typeface="微软雅黑" panose="020B0503020204020204" charset="-122"/>
                          <a:ea typeface="微软雅黑" panose="020B0503020204020204" charset="-122"/>
                          <a:cs typeface="+mn-cs"/>
                        </a:rPr>
                        <a:t>农村经济体制改革</a:t>
                      </a:r>
                      <a:endParaRPr lang="zh-CN" altLang="en-US" sz="1800" b="1" kern="120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endParaRPr lang="zh-CN" altLang="en-US" sz="18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r>
                        <a:rPr lang="zh-CN" altLang="en-US" sz="2000" b="1" kern="1200">
                          <a:solidFill>
                            <a:srgbClr val="C00000"/>
                          </a:solidFill>
                          <a:latin typeface="微软雅黑" panose="020B0503020204020204" charset="-122"/>
                          <a:ea typeface="微软雅黑" panose="020B0503020204020204" charset="-122"/>
                          <a:cs typeface="+mn-cs"/>
                        </a:rPr>
                        <a:t>家庭联产</a:t>
                      </a:r>
                      <a:r>
                        <a:rPr lang="zh-CN" altLang="en-US" sz="2000" b="1" kern="1200">
                          <a:solidFill>
                            <a:schemeClr val="tx1"/>
                          </a:solidFill>
                          <a:latin typeface="微软雅黑" panose="020B0503020204020204" charset="-122"/>
                          <a:ea typeface="微软雅黑" panose="020B0503020204020204" charset="-122"/>
                          <a:cs typeface="+mn-cs"/>
                        </a:rPr>
                        <a:t>承包责任制（个体生产、包产到户、自负盈亏、扩大生产自主权）；</a:t>
                      </a:r>
                      <a:endParaRPr lang="zh-CN" altLang="en-US" sz="2000" b="1" kern="1200">
                        <a:solidFill>
                          <a:schemeClr val="tx1"/>
                        </a:solidFill>
                        <a:latin typeface="微软雅黑" panose="020B0503020204020204" charset="-122"/>
                        <a:ea typeface="微软雅黑" panose="020B0503020204020204" charset="-122"/>
                        <a:cs typeface="+mn-cs"/>
                      </a:endParaRPr>
                    </a:p>
                    <a:p>
                      <a:r>
                        <a:rPr lang="zh-CN" altLang="en-US" sz="2000" b="1" kern="1200">
                          <a:solidFill>
                            <a:schemeClr val="tx1"/>
                          </a:solidFill>
                          <a:latin typeface="微软雅黑" panose="020B0503020204020204" charset="-122"/>
                          <a:ea typeface="微软雅黑" panose="020B0503020204020204" charset="-122"/>
                          <a:cs typeface="+mn-cs"/>
                        </a:rPr>
                        <a:t>发展</a:t>
                      </a:r>
                      <a:r>
                        <a:rPr lang="zh-CN" altLang="en-US" sz="2000" b="1" kern="1200">
                          <a:solidFill>
                            <a:srgbClr val="C00000"/>
                          </a:solidFill>
                          <a:latin typeface="微软雅黑" panose="020B0503020204020204" charset="-122"/>
                          <a:ea typeface="微软雅黑" panose="020B0503020204020204" charset="-122"/>
                          <a:cs typeface="+mn-cs"/>
                        </a:rPr>
                        <a:t>乡镇企业</a:t>
                      </a:r>
                      <a:r>
                        <a:rPr lang="zh-CN" altLang="en-US" sz="2000" b="1" kern="1200">
                          <a:solidFill>
                            <a:schemeClr val="tx1"/>
                          </a:solidFill>
                          <a:latin typeface="微软雅黑" panose="020B0503020204020204" charset="-122"/>
                          <a:ea typeface="微软雅黑" panose="020B0503020204020204" charset="-122"/>
                          <a:cs typeface="+mn-cs"/>
                        </a:rPr>
                        <a:t>（和非农产业；</a:t>
                      </a:r>
                      <a:endParaRPr lang="zh-CN" altLang="en-US" sz="2000" b="1" kern="1200">
                        <a:solidFill>
                          <a:schemeClr val="tx1"/>
                        </a:solidFill>
                        <a:latin typeface="微软雅黑" panose="020B0503020204020204" charset="-122"/>
                        <a:ea typeface="微软雅黑" panose="020B0503020204020204" charset="-122"/>
                        <a:cs typeface="+mn-cs"/>
                      </a:endParaRPr>
                    </a:p>
                    <a:p>
                      <a:r>
                        <a:rPr lang="zh-CN" altLang="en-US" sz="2000" b="1" kern="1200">
                          <a:solidFill>
                            <a:srgbClr val="C00000"/>
                          </a:solidFill>
                          <a:latin typeface="微软雅黑" panose="020B0503020204020204" charset="-122"/>
                          <a:ea typeface="微软雅黑" panose="020B0503020204020204" charset="-122"/>
                          <a:cs typeface="+mn-cs"/>
                        </a:rPr>
                        <a:t>撤</a:t>
                      </a:r>
                      <a:r>
                        <a:rPr lang="zh-CN" altLang="en-US" sz="2000" b="1" kern="1200">
                          <a:solidFill>
                            <a:schemeClr val="tx1"/>
                          </a:solidFill>
                          <a:latin typeface="微软雅黑" panose="020B0503020204020204" charset="-122"/>
                          <a:ea typeface="微软雅黑" panose="020B0503020204020204" charset="-122"/>
                          <a:cs typeface="+mn-cs"/>
                        </a:rPr>
                        <a:t>销人民公</a:t>
                      </a:r>
                      <a:r>
                        <a:rPr lang="zh-CN" altLang="en-US" sz="2000" b="1" kern="1200">
                          <a:solidFill>
                            <a:srgbClr val="C00000"/>
                          </a:solidFill>
                          <a:latin typeface="微软雅黑" panose="020B0503020204020204" charset="-122"/>
                          <a:ea typeface="微软雅黑" panose="020B0503020204020204" charset="-122"/>
                          <a:cs typeface="+mn-cs"/>
                        </a:rPr>
                        <a:t>社</a:t>
                      </a:r>
                      <a:r>
                        <a:rPr lang="zh-CN" altLang="en-US" sz="2000" b="1" kern="1200">
                          <a:solidFill>
                            <a:schemeClr val="tx1"/>
                          </a:solidFill>
                          <a:latin typeface="微软雅黑" panose="020B0503020204020204" charset="-122"/>
                          <a:ea typeface="微软雅黑" panose="020B0503020204020204" charset="-122"/>
                          <a:cs typeface="+mn-cs"/>
                        </a:rPr>
                        <a:t>，恢复</a:t>
                      </a:r>
                      <a:r>
                        <a:rPr lang="zh-CN" altLang="en-US" sz="2000" b="1" kern="1200">
                          <a:solidFill>
                            <a:srgbClr val="C00000"/>
                          </a:solidFill>
                          <a:latin typeface="微软雅黑" panose="020B0503020204020204" charset="-122"/>
                          <a:ea typeface="微软雅黑" panose="020B0503020204020204" charset="-122"/>
                          <a:cs typeface="+mn-cs"/>
                        </a:rPr>
                        <a:t>乡</a:t>
                      </a:r>
                      <a:r>
                        <a:rPr lang="zh-CN" altLang="en-US" sz="2000" b="1" kern="1200">
                          <a:solidFill>
                            <a:schemeClr val="tx1"/>
                          </a:solidFill>
                          <a:latin typeface="微软雅黑" panose="020B0503020204020204" charset="-122"/>
                          <a:ea typeface="微软雅黑" panose="020B0503020204020204" charset="-122"/>
                          <a:cs typeface="+mn-cs"/>
                        </a:rPr>
                        <a:t>（镇）村建制。</a:t>
                      </a:r>
                      <a:endParaRPr lang="zh-CN" altLang="en-US" sz="2000" b="1" kern="1200">
                        <a:solidFill>
                          <a:schemeClr val="tx1"/>
                        </a:solidFill>
                        <a:latin typeface="微软雅黑" panose="020B0503020204020204" charset="-122"/>
                        <a:ea typeface="微软雅黑" panose="020B0503020204020204" charset="-122"/>
                        <a:cs typeface="+mn-cs"/>
                      </a:endParaRPr>
                    </a:p>
                  </a:txBody>
                  <a:tcPr vert="horz">
                    <a:solidFill>
                      <a:schemeClr val="bg1">
                        <a:lumMod val="85000"/>
                      </a:schemeClr>
                    </a:solidFill>
                  </a:tcPr>
                </a:tc>
              </a:tr>
              <a:tr h="1172034">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800" b="1" kern="1200">
                          <a:solidFill>
                            <a:srgbClr val="C00000"/>
                          </a:solidFill>
                          <a:latin typeface="微软雅黑" panose="020B0503020204020204" charset="-122"/>
                          <a:ea typeface="微软雅黑" panose="020B0503020204020204" charset="-122"/>
                          <a:cs typeface="+mn-cs"/>
                        </a:rPr>
                        <a:t>现代企业</a:t>
                      </a:r>
                      <a:endParaRPr lang="en-US" altLang="zh-CN" sz="1800" b="1" kern="120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800" b="1" kern="1200">
                          <a:solidFill>
                            <a:srgbClr val="C00000"/>
                          </a:solidFill>
                          <a:latin typeface="微软雅黑" panose="020B0503020204020204" charset="-122"/>
                          <a:ea typeface="微软雅黑" panose="020B0503020204020204" charset="-122"/>
                          <a:cs typeface="+mn-cs"/>
                        </a:rPr>
                        <a:t>制度</a:t>
                      </a:r>
                      <a:endParaRPr lang="zh-CN" altLang="en-US" sz="18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en-US" altLang="zh-CN" sz="2000" b="1" kern="1200">
                          <a:solidFill>
                            <a:schemeClr val="tx1"/>
                          </a:solidFill>
                          <a:latin typeface="微软雅黑" panose="020B0503020204020204" charset="-122"/>
                          <a:ea typeface="微软雅黑" panose="020B0503020204020204" charset="-122"/>
                          <a:cs typeface="+mn-cs"/>
                        </a:rPr>
                        <a:t>1992 </a:t>
                      </a:r>
                      <a:r>
                        <a:rPr lang="zh-CN" altLang="en-US" sz="2000" b="1" kern="1200">
                          <a:solidFill>
                            <a:schemeClr val="tx1"/>
                          </a:solidFill>
                          <a:latin typeface="微软雅黑" panose="020B0503020204020204" charset="-122"/>
                          <a:ea typeface="微软雅黑" panose="020B0503020204020204" charset="-122"/>
                          <a:cs typeface="+mn-cs"/>
                        </a:rPr>
                        <a:t>年中共十四大提出了建立社会主义市场经济的目标，还确立了进一步深化国营企业改革的目标</a:t>
                      </a:r>
                      <a:r>
                        <a:rPr lang="en-US" altLang="zh-CN" sz="2000" b="1" kern="1200">
                          <a:solidFill>
                            <a:schemeClr val="tx1"/>
                          </a:solidFill>
                          <a:latin typeface="微软雅黑" panose="020B0503020204020204" charset="-122"/>
                          <a:ea typeface="微软雅黑" panose="020B0503020204020204" charset="-122"/>
                          <a:cs typeface="+mn-cs"/>
                        </a:rPr>
                        <a:t>——</a:t>
                      </a:r>
                      <a:r>
                        <a:rPr lang="zh-CN" altLang="en-US" sz="2000" b="1" kern="1200">
                          <a:solidFill>
                            <a:schemeClr val="tx1"/>
                          </a:solidFill>
                          <a:latin typeface="微软雅黑" panose="020B0503020204020204" charset="-122"/>
                          <a:ea typeface="微软雅黑" panose="020B0503020204020204" charset="-122"/>
                          <a:cs typeface="+mn-cs"/>
                        </a:rPr>
                        <a:t>建立现代企业制度。当时建立现代企业制度，就是对国有大中型企业实行规范化的公司制改革，使企业成为适应市场的法人实体和竞争主体，以适应发展社会化大生产和市场经济的要求。现代企业制度以市场经济为基础，以</a:t>
                      </a:r>
                      <a:r>
                        <a:rPr lang="zh-CN" altLang="en-US" sz="2000" b="1" kern="1200">
                          <a:solidFill>
                            <a:srgbClr val="C00000"/>
                          </a:solidFill>
                          <a:latin typeface="微软雅黑" panose="020B0503020204020204" charset="-122"/>
                          <a:ea typeface="微软雅黑" panose="020B0503020204020204" charset="-122"/>
                          <a:cs typeface="+mn-cs"/>
                        </a:rPr>
                        <a:t>企业法人制度为主体</a:t>
                      </a:r>
                      <a:r>
                        <a:rPr lang="zh-CN" altLang="en-US" sz="2000" b="1" kern="1200">
                          <a:solidFill>
                            <a:schemeClr val="tx1"/>
                          </a:solidFill>
                          <a:latin typeface="微软雅黑" panose="020B0503020204020204" charset="-122"/>
                          <a:ea typeface="微软雅黑" panose="020B0503020204020204" charset="-122"/>
                          <a:cs typeface="+mn-cs"/>
                        </a:rPr>
                        <a:t>，</a:t>
                      </a:r>
                      <a:r>
                        <a:rPr lang="zh-CN" altLang="en-US" sz="2000" b="1" kern="1200">
                          <a:solidFill>
                            <a:srgbClr val="C00000"/>
                          </a:solidFill>
                          <a:latin typeface="微软雅黑" panose="020B0503020204020204" charset="-122"/>
                          <a:ea typeface="微软雅黑" panose="020B0503020204020204" charset="-122"/>
                          <a:cs typeface="+mn-cs"/>
                        </a:rPr>
                        <a:t>以公司制度为核心，以产权清晰、权责明确、政企分开、管理科学为条件的新型企业制度</a:t>
                      </a:r>
                      <a:r>
                        <a:rPr lang="zh-CN" altLang="en-US" sz="2000" b="1" kern="1200">
                          <a:solidFill>
                            <a:schemeClr val="tx1"/>
                          </a:solidFill>
                          <a:latin typeface="微软雅黑" panose="020B0503020204020204" charset="-122"/>
                          <a:ea typeface="微软雅黑" panose="020B0503020204020204" charset="-122"/>
                          <a:cs typeface="+mn-cs"/>
                        </a:rPr>
                        <a:t>，也是具有中国特色的一种企业制度。</a:t>
                      </a:r>
                      <a:r>
                        <a:rPr lang="en-US" altLang="zh-CN" sz="2000" b="1" kern="1200">
                          <a:solidFill>
                            <a:schemeClr val="tx1"/>
                          </a:solidFill>
                          <a:latin typeface="微软雅黑" panose="020B0503020204020204" charset="-122"/>
                          <a:ea typeface="微软雅黑" panose="020B0503020204020204" charset="-122"/>
                          <a:cs typeface="+mn-cs"/>
                        </a:rPr>
                        <a:t>1993 </a:t>
                      </a:r>
                      <a:r>
                        <a:rPr lang="zh-CN" altLang="en-US" sz="2000" b="1" kern="1200">
                          <a:solidFill>
                            <a:schemeClr val="tx1"/>
                          </a:solidFill>
                          <a:latin typeface="微软雅黑" panose="020B0503020204020204" charset="-122"/>
                          <a:ea typeface="微软雅黑" panose="020B0503020204020204" charset="-122"/>
                          <a:cs typeface="+mn-cs"/>
                        </a:rPr>
                        <a:t>年 </a:t>
                      </a:r>
                      <a:r>
                        <a:rPr lang="en-US" altLang="zh-CN" sz="2000" b="1" kern="1200">
                          <a:solidFill>
                            <a:schemeClr val="tx1"/>
                          </a:solidFill>
                          <a:latin typeface="微软雅黑" panose="020B0503020204020204" charset="-122"/>
                          <a:ea typeface="微软雅黑" panose="020B0503020204020204" charset="-122"/>
                          <a:cs typeface="+mn-cs"/>
                        </a:rPr>
                        <a:t>12 </a:t>
                      </a:r>
                      <a:r>
                        <a:rPr lang="zh-CN" altLang="en-US" sz="2000" b="1" kern="1200">
                          <a:solidFill>
                            <a:schemeClr val="tx1"/>
                          </a:solidFill>
                          <a:latin typeface="微软雅黑" panose="020B0503020204020204" charset="-122"/>
                          <a:ea typeface="微软雅黑" panose="020B0503020204020204" charset="-122"/>
                          <a:cs typeface="+mn-cs"/>
                        </a:rPr>
                        <a:t>月通过相关法律，</a:t>
                      </a:r>
                      <a:r>
                        <a:rPr lang="en-US" altLang="zh-CN" sz="2000" b="1" kern="1200">
                          <a:solidFill>
                            <a:schemeClr val="tx1"/>
                          </a:solidFill>
                          <a:latin typeface="微软雅黑" panose="020B0503020204020204" charset="-122"/>
                          <a:ea typeface="微软雅黑" panose="020B0503020204020204" charset="-122"/>
                          <a:cs typeface="+mn-cs"/>
                        </a:rPr>
                        <a:t>1994</a:t>
                      </a:r>
                      <a:r>
                        <a:rPr lang="zh-CN" altLang="en-US" sz="2000" b="1" kern="1200">
                          <a:solidFill>
                            <a:schemeClr val="tx1"/>
                          </a:solidFill>
                          <a:latin typeface="微软雅黑" panose="020B0503020204020204" charset="-122"/>
                          <a:ea typeface="微软雅黑" panose="020B0503020204020204" charset="-122"/>
                          <a:cs typeface="+mn-cs"/>
                        </a:rPr>
                        <a:t>年现代企业制度建立。  </a:t>
                      </a:r>
                      <a:endParaRPr lang="zh-CN" altLang="en-US" sz="2000" b="1" kern="1200">
                        <a:solidFill>
                          <a:schemeClr val="tx1"/>
                        </a:solidFill>
                        <a:latin typeface="微软雅黑" panose="020B0503020204020204" charset="-122"/>
                        <a:ea typeface="微软雅黑" panose="020B0503020204020204" charset="-122"/>
                        <a:cs typeface="+mn-cs"/>
                      </a:endParaRPr>
                    </a:p>
                  </a:txBody>
                  <a:tcPr vert="horz">
                    <a:solidFill>
                      <a:schemeClr val="bg1">
                        <a:lumMod val="85000"/>
                      </a:schemeClr>
                    </a:solidFill>
                  </a:tcPr>
                </a:tc>
              </a:tr>
              <a:tr h="603885">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800" b="1" kern="1200">
                          <a:solidFill>
                            <a:srgbClr val="C00000"/>
                          </a:solidFill>
                          <a:latin typeface="微软雅黑" panose="020B0503020204020204" charset="-122"/>
                          <a:ea typeface="微软雅黑" panose="020B0503020204020204" charset="-122"/>
                          <a:cs typeface="+mn-cs"/>
                        </a:rPr>
                        <a:t>南方谈话 </a:t>
                      </a:r>
                      <a:endParaRPr lang="zh-CN" altLang="en-US" sz="18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r>
                        <a:rPr lang="en-US" altLang="zh-CN" sz="2000" b="1" kern="1200">
                          <a:solidFill>
                            <a:schemeClr val="tx1"/>
                          </a:solidFill>
                          <a:latin typeface="微软雅黑" panose="020B0503020204020204" charset="-122"/>
                          <a:ea typeface="微软雅黑" panose="020B0503020204020204" charset="-122"/>
                          <a:cs typeface="+mn-cs"/>
                        </a:rPr>
                        <a:t>1992 </a:t>
                      </a:r>
                      <a:r>
                        <a:rPr lang="zh-CN" altLang="en-US" sz="2000" b="1" kern="1200">
                          <a:solidFill>
                            <a:schemeClr val="tx1"/>
                          </a:solidFill>
                          <a:latin typeface="微软雅黑" panose="020B0503020204020204" charset="-122"/>
                          <a:ea typeface="微软雅黑" panose="020B0503020204020204" charset="-122"/>
                          <a:cs typeface="+mn-cs"/>
                        </a:rPr>
                        <a:t>年邓小平南巡，阐述了建立社会主义市场经济的理论基本原则，论述社会主义本质。这对我国的改革开放和社会主义现代化建设，对开好党的十四大，都具有重大而深远的意义。 </a:t>
                      </a:r>
                      <a:endParaRPr lang="zh-CN" altLang="en-US" sz="2000" b="1" kern="1200">
                        <a:solidFill>
                          <a:schemeClr val="tx1"/>
                        </a:solidFill>
                        <a:latin typeface="微软雅黑" panose="020B0503020204020204" charset="-122"/>
                        <a:ea typeface="微软雅黑" panose="020B0503020204020204" charset="-122"/>
                        <a:cs typeface="+mn-cs"/>
                      </a:endParaRPr>
                    </a:p>
                  </a:txBody>
                  <a:tcPr vert="horz">
                    <a:solidFill>
                      <a:schemeClr val="bg1">
                        <a:lumMod val="85000"/>
                      </a:schemeClr>
                    </a:solidFill>
                  </a:tcPr>
                </a:tc>
              </a:tr>
              <a:tr h="0">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800" b="1" kern="1200">
                          <a:solidFill>
                            <a:srgbClr val="C00000"/>
                          </a:solidFill>
                          <a:latin typeface="微软雅黑" panose="020B0503020204020204" charset="-122"/>
                          <a:ea typeface="微软雅黑" panose="020B0503020204020204" charset="-122"/>
                          <a:cs typeface="+mn-cs"/>
                        </a:rPr>
                        <a:t>中国特色</a:t>
                      </a:r>
                      <a:endParaRPr lang="en-US" altLang="zh-CN" sz="1800" b="1" kern="120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800" b="1" kern="1200">
                          <a:solidFill>
                            <a:srgbClr val="C00000"/>
                          </a:solidFill>
                          <a:latin typeface="微软雅黑" panose="020B0503020204020204" charset="-122"/>
                          <a:ea typeface="微软雅黑" panose="020B0503020204020204" charset="-122"/>
                          <a:cs typeface="+mn-cs"/>
                        </a:rPr>
                        <a:t>社会主义理论体系 </a:t>
                      </a:r>
                      <a:endParaRPr lang="zh-CN" altLang="en-US" sz="1800" b="1" kern="1200">
                        <a:solidFill>
                          <a:srgbClr val="C00000"/>
                        </a:solidFill>
                        <a:latin typeface="微软雅黑" panose="020B0503020204020204" charset="-122"/>
                        <a:ea typeface="微软雅黑" panose="020B0503020204020204" charset="-122"/>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endParaRPr lang="zh-CN" altLang="en-US" sz="18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r>
                        <a:rPr lang="zh-CN" altLang="en-US" sz="2000" b="1" kern="1200">
                          <a:solidFill>
                            <a:schemeClr val="tx1"/>
                          </a:solidFill>
                          <a:latin typeface="微软雅黑" panose="020B0503020204020204" charset="-122"/>
                          <a:ea typeface="微软雅黑" panose="020B0503020204020204" charset="-122"/>
                          <a:cs typeface="+mn-cs"/>
                        </a:rPr>
                        <a:t>包括</a:t>
                      </a:r>
                      <a:r>
                        <a:rPr lang="zh-CN" altLang="en-US" sz="2000" b="1" kern="1200">
                          <a:solidFill>
                            <a:srgbClr val="C00000"/>
                          </a:solidFill>
                          <a:latin typeface="微软雅黑" panose="020B0503020204020204" charset="-122"/>
                          <a:ea typeface="微软雅黑" panose="020B0503020204020204" charset="-122"/>
                          <a:cs typeface="+mn-cs"/>
                        </a:rPr>
                        <a:t>邓小平理论、“三个代表”重要思想、科学发展观、习近平新时代中国特色社会主义思想</a:t>
                      </a:r>
                      <a:r>
                        <a:rPr lang="zh-CN" altLang="en-US" sz="2000" b="1" kern="1200">
                          <a:solidFill>
                            <a:schemeClr val="tx1"/>
                          </a:solidFill>
                          <a:latin typeface="微软雅黑" panose="020B0503020204020204" charset="-122"/>
                          <a:ea typeface="微软雅黑" panose="020B0503020204020204" charset="-122"/>
                          <a:cs typeface="+mn-cs"/>
                        </a:rPr>
                        <a:t>等中国共产党指导思想在内的科学理论体系。这个理论体系坚持和发展了马克思列宁主义、毛泽东思想，是中国共产党集体智慧的结晶，是马克思主义中国化的成果，是中国共产党最可宝贵的政治和精神财富，是中国各族人民团结奋斗的共同思想基础。</a:t>
                      </a:r>
                      <a:endParaRPr lang="zh-CN" altLang="en-US" sz="2000" b="1" kern="1200">
                        <a:solidFill>
                          <a:schemeClr val="tx1"/>
                        </a:solidFill>
                        <a:latin typeface="微软雅黑" panose="020B0503020204020204" charset="-122"/>
                        <a:ea typeface="微软雅黑" panose="020B0503020204020204" charset="-122"/>
                        <a:cs typeface="+mn-cs"/>
                      </a:endParaRPr>
                    </a:p>
                  </a:txBody>
                  <a:tcPr vert="horz">
                    <a:solidFill>
                      <a:schemeClr val="bg1">
                        <a:lumMod val="85000"/>
                      </a:schemeClr>
                    </a:solidFill>
                  </a:tcPr>
                </a:tc>
              </a:tr>
            </a:tbl>
          </a:graphicData>
        </a:graphic>
      </p:graphicFrame>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custDataLst>
              <p:tags r:id="rId1"/>
            </p:custDataLst>
          </p:nvPr>
        </p:nvSpPr>
        <p:spPr>
          <a:xfrm>
            <a:off x="0" y="0"/>
            <a:ext cx="12192000" cy="512897"/>
          </a:xfrm>
          <a:prstGeom prst="rect">
            <a:avLst/>
          </a:prstGeom>
          <a:solidFill>
            <a:srgbClr val="EC5F74">
              <a:lumMod val="60000"/>
              <a:lumOff val="40000"/>
            </a:srgbClr>
          </a:solidFill>
        </p:spPr>
        <p:txBody>
          <a:bodyPr wrap="square" rtlCol="0">
            <a:spAutoFit/>
          </a:bodyPr>
          <a:lstStyle/>
          <a:p>
            <a:pPr marL="0" marR="0" lvl="0" indent="0" algn="ctr" defTabSz="1219200" eaLnBrk="1" fontAlgn="auto" latinLnBrk="1" hangingPunct="1">
              <a:lnSpc>
                <a:spcPct val="100000"/>
              </a:lnSpc>
              <a:spcBef>
                <a:spcPct val="0"/>
              </a:spcBef>
              <a:spcAft>
                <a:spcPct val="0"/>
              </a:spcAft>
              <a:buClrTx/>
              <a:buSzTx/>
              <a:buFontTx/>
              <a:buNone/>
              <a:defRPr/>
            </a:pPr>
            <a:r>
              <a:rPr kumimoji="0" lang="zh-CN" altLang="en-US"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三、秦汉</a:t>
            </a:r>
            <a:endParaRPr kumimoji="0" lang="zh-CN" altLang="en-US"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endParaRPr>
          </a:p>
        </p:txBody>
      </p:sp>
      <p:graphicFrame>
        <p:nvGraphicFramePr>
          <p:cNvPr id="7" name="表格 6"/>
          <p:cNvGraphicFramePr>
            <a:graphicFrameLocks noGrp="1"/>
          </p:cNvGraphicFramePr>
          <p:nvPr>
            <p:custDataLst>
              <p:tags r:id="rId2"/>
            </p:custDataLst>
          </p:nvPr>
        </p:nvGraphicFramePr>
        <p:xfrm>
          <a:off x="162358" y="665075"/>
          <a:ext cx="11867284" cy="5833629"/>
        </p:xfrm>
        <a:graphic>
          <a:graphicData uri="http://schemas.openxmlformats.org/drawingml/2006/table">
            <a:tbl>
              <a:tblPr firstRow="1" bandRow="1">
                <a:tableStyleId>{5C22544A-7EE6-4342-B048-85BDC9FD1C3A}</a:tableStyleId>
              </a:tblPr>
              <a:tblGrid>
                <a:gridCol w="944455"/>
                <a:gridCol w="959026"/>
                <a:gridCol w="9963803"/>
              </a:tblGrid>
              <a:tr h="640922">
                <a:tc>
                  <a:txBody>
                    <a:bodyPr wrap="square"/>
                    <a:lstStyle/>
                    <a:p>
                      <a:pPr algn="ctr" fontAlgn="auto">
                        <a:lnSpc>
                          <a:spcPct val="130000"/>
                        </a:lnSpc>
                        <a:buNone/>
                      </a:pPr>
                      <a:r>
                        <a:rPr lang="zh-CN" altLang="en-US" sz="2400" b="1">
                          <a:solidFill>
                            <a:srgbClr val="C00000"/>
                          </a:solidFill>
                          <a:latin typeface="微软雅黑" panose="020B0503020204020204" charset="-122"/>
                          <a:ea typeface="微软雅黑" panose="020B0503020204020204" charset="-122"/>
                          <a:cs typeface="柳公权楷书" panose="02010600010101010101" charset="-122"/>
                        </a:rPr>
                        <a:t>总体特征</a:t>
                      </a:r>
                      <a:endParaRPr lang="zh-CN" altLang="en-US" sz="2400" b="1">
                        <a:solidFill>
                          <a:srgbClr val="C00000"/>
                        </a:solidFill>
                        <a:latin typeface="微软雅黑" panose="020B0503020204020204" charset="-122"/>
                        <a:ea typeface="微软雅黑" panose="020B0503020204020204" charset="-122"/>
                        <a:cs typeface="柳公权楷书" panose="02010600010101010101"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2">
                  <a:txBody>
                    <a:bodyPr wrap="square"/>
                    <a:lstStyle/>
                    <a:p>
                      <a:pPr algn="l">
                        <a:lnSpc>
                          <a:spcPct val="130000"/>
                        </a:lnSpc>
                        <a:spcAft>
                          <a:spcPts val="600"/>
                        </a:spcAft>
                      </a:pPr>
                      <a:r>
                        <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rPr>
                        <a:t>我国统一多民族封建国家的形成与初步发展时期，奠定了大一统中央集权国家治理的基本模式。</a:t>
                      </a:r>
                      <a:endPar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cPr anchor="ctr">
                    <a:lnL w="9525">
                      <a:solidFill>
                        <a:srgbClr val="B28E4E"/>
                      </a:solidFill>
                      <a:prstDash val="dash"/>
                    </a:lnL>
                    <a:lnR w="9525">
                      <a:solidFill>
                        <a:srgbClr val="B28E4E"/>
                      </a:solidFill>
                      <a:prstDash val="dash"/>
                    </a:lnR>
                    <a:lnT w="9525">
                      <a:solidFill>
                        <a:srgbClr val="B28E4E"/>
                      </a:solidFill>
                      <a:prstDash val="dash"/>
                    </a:lnT>
                    <a:lnB w="9525">
                      <a:solidFill>
                        <a:srgbClr val="B28E4E"/>
                      </a:solidFill>
                      <a:prstDash val="dash"/>
                    </a:lnB>
                    <a:solidFill>
                      <a:srgbClr val="FFFFFF"/>
                    </a:solidFill>
                  </a:tcPr>
                </a:tc>
              </a:tr>
              <a:tr h="1354339">
                <a:tc rowSpan="4">
                  <a:txBody>
                    <a:bodyPr wrap="square"/>
                    <a:lstStyle/>
                    <a:p>
                      <a:pPr algn="ctr" fontAlgn="auto">
                        <a:lnSpc>
                          <a:spcPct val="130000"/>
                        </a:lnSpc>
                        <a:buClrTx/>
                        <a:buSzTx/>
                        <a:buFontTx/>
                        <a:buNone/>
                      </a:pPr>
                      <a:r>
                        <a:rPr lang="zh-CN" altLang="en-US" sz="2400" b="1">
                          <a:solidFill>
                            <a:srgbClr val="070707"/>
                          </a:solidFill>
                          <a:latin typeface="微软雅黑" panose="020B0503020204020204" charset="-122"/>
                          <a:ea typeface="微软雅黑" panose="020B0503020204020204" charset="-122"/>
                          <a:cs typeface="柳公权楷书" panose="02010600010101010101" charset="-122"/>
                        </a:rPr>
                        <a:t>具体表现</a:t>
                      </a:r>
                      <a:endParaRPr lang="zh-CN" altLang="en-US" sz="2400" b="1">
                        <a:solidFill>
                          <a:srgbClr val="070707"/>
                        </a:solidFill>
                        <a:latin typeface="微软雅黑" panose="020B0503020204020204" charset="-122"/>
                        <a:ea typeface="微软雅黑" panose="020B0503020204020204" charset="-122"/>
                        <a:cs typeface="柳公权楷书" panose="02010600010101010101"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fontAlgn="auto">
                        <a:lnSpc>
                          <a:spcPct val="130000"/>
                        </a:lnSpc>
                        <a:buNone/>
                      </a:pPr>
                      <a:r>
                        <a:rPr lang="zh-CN" altLang="en-US" sz="2400" b="1">
                          <a:solidFill>
                            <a:srgbClr val="C00000"/>
                          </a:solidFill>
                          <a:latin typeface="微软雅黑" panose="020B0503020204020204" charset="-122"/>
                          <a:ea typeface="微软雅黑" panose="020B0503020204020204" charset="-122"/>
                        </a:rPr>
                        <a:t>政治</a:t>
                      </a:r>
                      <a:endParaRPr lang="zh-CN" altLang="en-US" sz="2400" b="1">
                        <a:solidFill>
                          <a:srgbClr val="C00000"/>
                        </a:solidFill>
                        <a:latin typeface="微软雅黑" panose="020B0503020204020204" charset="-122"/>
                        <a:ea typeface="微软雅黑" panose="020B0503020204020204" charset="-122"/>
                        <a:cs typeface="柳公权楷书" panose="02010600010101010101"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algn="l" fontAlgn="auto">
                        <a:lnSpc>
                          <a:spcPct val="130000"/>
                        </a:lnSpc>
                        <a:spcAft>
                          <a:spcPct val="0"/>
                        </a:spcAft>
                        <a:buClrTx/>
                        <a:buSzTx/>
                        <a:buFontTx/>
                      </a:pPr>
                      <a:r>
                        <a:rPr lang="zh-CN" altLang="en-US" sz="2400" b="1">
                          <a:solidFill>
                            <a:srgbClr val="FF0000"/>
                          </a:solidFill>
                          <a:latin typeface="微软雅黑" panose="020B0503020204020204" charset="-122"/>
                          <a:ea typeface="微软雅黑" panose="020B0503020204020204" charset="-122"/>
                          <a:cs typeface="方正粗黑宋简繁" panose="02000000000000000000" charset="-122"/>
                          <a:sym typeface="+mn-ea"/>
                        </a:rPr>
                        <a:t>秦朝</a:t>
                      </a:r>
                      <a:r>
                        <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rPr>
                        <a:t>大一统国家建立，</a:t>
                      </a:r>
                      <a:r>
                        <a:rPr lang="zh-CN" altLang="en-US" sz="2400" b="1">
                          <a:solidFill>
                            <a:srgbClr val="FF0000"/>
                          </a:solidFill>
                          <a:latin typeface="微软雅黑" panose="020B0503020204020204" charset="-122"/>
                          <a:ea typeface="微软雅黑" panose="020B0503020204020204" charset="-122"/>
                          <a:cs typeface="方正粗黑宋简繁" panose="02000000000000000000" charset="-122"/>
                          <a:sym typeface="+mn-ea"/>
                        </a:rPr>
                        <a:t>中央集权制度确立</a:t>
                      </a:r>
                      <a:r>
                        <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rPr>
                        <a:t>，郡县制成为官僚政治取代贵族政治的重要标志</a:t>
                      </a:r>
                      <a:r>
                        <a:rPr lang="en-US" altLang="zh-CN" sz="2400" b="1">
                          <a:solidFill>
                            <a:srgbClr val="000000"/>
                          </a:solidFill>
                          <a:latin typeface="微软雅黑" panose="020B0503020204020204" charset="-122"/>
                          <a:ea typeface="微软雅黑" panose="020B0503020204020204" charset="-122"/>
                          <a:cs typeface="方正粗黑宋简繁" panose="02000000000000000000" charset="-122"/>
                          <a:sym typeface="+mn-ea"/>
                        </a:rPr>
                        <a:t>;</a:t>
                      </a:r>
                      <a:r>
                        <a:rPr lang="zh-CN" altLang="en-US" sz="2400" b="1">
                          <a:solidFill>
                            <a:srgbClr val="FF0000"/>
                          </a:solidFill>
                          <a:latin typeface="微软雅黑" panose="020B0503020204020204" charset="-122"/>
                          <a:ea typeface="微软雅黑" panose="020B0503020204020204" charset="-122"/>
                          <a:cs typeface="方正粗黑宋简繁" panose="02000000000000000000" charset="-122"/>
                          <a:sym typeface="+mn-ea"/>
                        </a:rPr>
                        <a:t>汉承秦制</a:t>
                      </a:r>
                      <a:r>
                        <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rPr>
                        <a:t>，中央集权不断加强，官僚政治进一步完善。</a:t>
                      </a:r>
                      <a:endPar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1034550">
                <a:tc vMerge="1">
                  <a:tcPr anchor="ctr">
                    <a:lnL w="9525">
                      <a:solidFill>
                        <a:srgbClr val="B28E4E"/>
                      </a:solidFill>
                      <a:prstDash val="dash"/>
                    </a:lnL>
                    <a:lnR w="9525">
                      <a:solidFill>
                        <a:srgbClr val="B28E4E"/>
                      </a:solidFill>
                      <a:prstDash val="dash"/>
                    </a:lnR>
                    <a:lnT w="9525">
                      <a:solidFill>
                        <a:srgbClr val="B28E4E"/>
                      </a:solidFill>
                      <a:prstDash val="dash"/>
                    </a:lnT>
                    <a:lnB w="9525">
                      <a:solidFill>
                        <a:srgbClr val="B28E4E"/>
                      </a:solidFill>
                      <a:prstDash val="dash"/>
                    </a:lnB>
                    <a:solidFill>
                      <a:srgbClr val="FFFFFF"/>
                    </a:solidFill>
                  </a:tcPr>
                </a:tc>
                <a:tc>
                  <a:txBody>
                    <a:bodyPr wrap="square"/>
                    <a:lstStyle/>
                    <a:p>
                      <a:pPr fontAlgn="auto">
                        <a:lnSpc>
                          <a:spcPct val="130000"/>
                        </a:lnSpc>
                        <a:buNone/>
                      </a:pPr>
                      <a:r>
                        <a:rPr lang="zh-CN" altLang="en-US" sz="2400" b="1">
                          <a:solidFill>
                            <a:srgbClr val="C00000"/>
                          </a:solidFill>
                          <a:latin typeface="微软雅黑" panose="020B0503020204020204" charset="-122"/>
                          <a:ea typeface="微软雅黑" panose="020B0503020204020204" charset="-122"/>
                        </a:rPr>
                        <a:t>经济</a:t>
                      </a:r>
                      <a:endParaRPr lang="zh-CN" altLang="en-US" sz="2400" b="1">
                        <a:solidFill>
                          <a:srgbClr val="C00000"/>
                        </a:solidFill>
                        <a:latin typeface="微软雅黑" panose="020B0503020204020204" charset="-122"/>
                        <a:ea typeface="微软雅黑" panose="020B0503020204020204"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a:lnSpc>
                          <a:spcPct val="100000"/>
                        </a:lnSpc>
                        <a:spcAft>
                          <a:spcPct val="0"/>
                        </a:spcAft>
                      </a:pPr>
                      <a:r>
                        <a:rPr lang="zh-CN" altLang="en-US" sz="2400" b="1">
                          <a:latin typeface="微软雅黑" panose="020B0503020204020204" charset="-122"/>
                          <a:ea typeface="微软雅黑" panose="020B0503020204020204" charset="-122"/>
                          <a:cs typeface="微软雅黑" panose="020B0503020204020204" charset="-122"/>
                          <a:sym typeface="+mn-ea"/>
                        </a:rPr>
                        <a:t>秦汉</a:t>
                      </a:r>
                      <a:r>
                        <a:rPr lang="zh-CN" altLang="zh-CN" sz="2400" b="1">
                          <a:latin typeface="微软雅黑" panose="020B0503020204020204" charset="-122"/>
                          <a:ea typeface="微软雅黑" panose="020B0503020204020204" charset="-122"/>
                          <a:cs typeface="微软雅黑" panose="020B0503020204020204" charset="-122"/>
                          <a:sym typeface="+mn-ea"/>
                        </a:rPr>
                        <a:t>封建经济初步发展;</a:t>
                      </a:r>
                      <a:r>
                        <a:rPr lang="zh-CN" altLang="en-US" sz="2400" b="1">
                          <a:latin typeface="微软雅黑" panose="020B0503020204020204" charset="-122"/>
                          <a:ea typeface="微软雅黑" panose="020B0503020204020204" charset="-122"/>
                          <a:cs typeface="微软雅黑" panose="020B0503020204020204" charset="-122"/>
                          <a:sym typeface="+mn-ea"/>
                        </a:rPr>
                        <a:t>汉代</a:t>
                      </a:r>
                      <a:r>
                        <a:rPr lang="zh-CN" altLang="zh-CN" sz="2400" b="1">
                          <a:latin typeface="微软雅黑" panose="020B0503020204020204" charset="-122"/>
                          <a:ea typeface="微软雅黑" panose="020B0503020204020204" charset="-122"/>
                          <a:cs typeface="微软雅黑" panose="020B0503020204020204" charset="-122"/>
                          <a:sym typeface="+mn-ea"/>
                        </a:rPr>
                        <a:t>铁犁牛耕推广到全国, </a:t>
                      </a:r>
                      <a:r>
                        <a:rPr lang="zh-CN" altLang="zh-CN" sz="2400" b="1">
                          <a:solidFill>
                            <a:srgbClr val="FF0000"/>
                          </a:solidFill>
                          <a:latin typeface="微软雅黑" panose="020B0503020204020204" charset="-122"/>
                          <a:ea typeface="微软雅黑" panose="020B0503020204020204" charset="-122"/>
                          <a:cs typeface="微软雅黑" panose="020B0503020204020204" charset="-122"/>
                          <a:sym typeface="+mn-ea"/>
                        </a:rPr>
                        <a:t>生产力</a:t>
                      </a:r>
                      <a:r>
                        <a:rPr lang="zh-CN" altLang="zh-CN" sz="2400" b="1">
                          <a:latin typeface="微软雅黑" panose="020B0503020204020204" charset="-122"/>
                          <a:ea typeface="微软雅黑" panose="020B0503020204020204" charset="-122"/>
                          <a:cs typeface="微软雅黑" panose="020B0503020204020204" charset="-122"/>
                          <a:sym typeface="+mn-ea"/>
                        </a:rPr>
                        <a:t>进步,</a:t>
                      </a:r>
                      <a:r>
                        <a:rPr lang="zh-CN" altLang="zh-CN" sz="2400" b="1">
                          <a:solidFill>
                            <a:schemeClr val="tx1"/>
                          </a:solidFill>
                          <a:latin typeface="微软雅黑" panose="020B0503020204020204" charset="-122"/>
                          <a:ea typeface="微软雅黑" panose="020B0503020204020204" charset="-122"/>
                          <a:cs typeface="微软雅黑" panose="020B0503020204020204" charset="-122"/>
                          <a:sym typeface="+mn-ea"/>
                        </a:rPr>
                        <a:t>封建土地私有制</a:t>
                      </a:r>
                      <a:r>
                        <a:rPr lang="zh-CN" altLang="zh-CN" sz="2400" b="1">
                          <a:latin typeface="微软雅黑" panose="020B0503020204020204" charset="-122"/>
                          <a:ea typeface="微软雅黑" panose="020B0503020204020204" charset="-122"/>
                          <a:cs typeface="微软雅黑" panose="020B0503020204020204" charset="-122"/>
                          <a:sym typeface="+mn-ea"/>
                        </a:rPr>
                        <a:t>和租佃关系发展,</a:t>
                      </a:r>
                      <a:r>
                        <a:rPr lang="zh-CN" altLang="zh-CN" sz="2400" b="1">
                          <a:solidFill>
                            <a:srgbClr val="FF0000"/>
                          </a:solidFill>
                          <a:latin typeface="微软雅黑" panose="020B0503020204020204" charset="-122"/>
                          <a:ea typeface="微软雅黑" panose="020B0503020204020204" charset="-122"/>
                          <a:cs typeface="微软雅黑" panose="020B0503020204020204" charset="-122"/>
                          <a:sym typeface="+mn-ea"/>
                        </a:rPr>
                        <a:t>汉代田庄经济</a:t>
                      </a:r>
                      <a:r>
                        <a:rPr lang="zh-CN" altLang="zh-CN" sz="2400" b="1">
                          <a:latin typeface="微软雅黑" panose="020B0503020204020204" charset="-122"/>
                          <a:ea typeface="微软雅黑" panose="020B0503020204020204" charset="-122"/>
                          <a:cs typeface="微软雅黑" panose="020B0503020204020204" charset="-122"/>
                          <a:sym typeface="+mn-ea"/>
                        </a:rPr>
                        <a:t>兴起; </a:t>
                      </a:r>
                      <a:r>
                        <a:rPr lang="zh-CN" altLang="zh-CN" sz="2400" b="1">
                          <a:solidFill>
                            <a:srgbClr val="FF0000"/>
                          </a:solidFill>
                          <a:latin typeface="微软雅黑" panose="020B0503020204020204" charset="-122"/>
                          <a:ea typeface="微软雅黑" panose="020B0503020204020204" charset="-122"/>
                          <a:cs typeface="微软雅黑" panose="020B0503020204020204" charset="-122"/>
                          <a:sym typeface="+mn-ea"/>
                        </a:rPr>
                        <a:t>陆上和海上丝绸之路</a:t>
                      </a:r>
                      <a:r>
                        <a:rPr lang="zh-CN" altLang="zh-CN" sz="2400" b="1">
                          <a:latin typeface="微软雅黑" panose="020B0503020204020204" charset="-122"/>
                          <a:ea typeface="微软雅黑" panose="020B0503020204020204" charset="-122"/>
                          <a:cs typeface="微软雅黑" panose="020B0503020204020204" charset="-122"/>
                          <a:sym typeface="+mn-ea"/>
                        </a:rPr>
                        <a:t>的</a:t>
                      </a:r>
                      <a:r>
                        <a:rPr lang="zh-CN" altLang="zh-CN" sz="2400" b="1">
                          <a:solidFill>
                            <a:srgbClr val="FF0000"/>
                          </a:solidFill>
                          <a:latin typeface="微软雅黑" panose="020B0503020204020204" charset="-122"/>
                          <a:ea typeface="微软雅黑" panose="020B0503020204020204" charset="-122"/>
                          <a:cs typeface="微软雅黑" panose="020B0503020204020204" charset="-122"/>
                          <a:sym typeface="+mn-ea"/>
                        </a:rPr>
                        <a:t>开辟</a:t>
                      </a:r>
                      <a:r>
                        <a:rPr lang="zh-CN" altLang="zh-CN" sz="2400" b="1">
                          <a:latin typeface="微软雅黑" panose="020B0503020204020204" charset="-122"/>
                          <a:ea typeface="微软雅黑" panose="020B0503020204020204" charset="-122"/>
                          <a:cs typeface="微软雅黑" panose="020B0503020204020204" charset="-122"/>
                          <a:sym typeface="+mn-ea"/>
                        </a:rPr>
                        <a:t>沟通了中西方的贸易往来。</a:t>
                      </a:r>
                      <a:endParaRPr lang="zh-CN" altLang="en-US" sz="2400" b="1">
                        <a:solidFill>
                          <a:schemeClr val="tx1"/>
                        </a:solidFill>
                        <a:latin typeface="微软雅黑" panose="020B0503020204020204" charset="-122"/>
                        <a:ea typeface="微软雅黑" panose="020B0503020204020204" charset="-122"/>
                        <a:cs typeface="微软雅黑" panose="020B0503020204020204" charset="-122"/>
                        <a:sym typeface="+mn-ea"/>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640922">
                <a:tc vMerge="1">
                  <a:tcPr anchor="ctr">
                    <a:lnL w="9525">
                      <a:solidFill>
                        <a:srgbClr val="B28E4E"/>
                      </a:solidFill>
                      <a:prstDash val="dash"/>
                    </a:lnL>
                    <a:lnR w="9525">
                      <a:solidFill>
                        <a:srgbClr val="B28E4E"/>
                      </a:solidFill>
                      <a:prstDash val="dash"/>
                    </a:lnR>
                    <a:lnT w="9525">
                      <a:solidFill>
                        <a:srgbClr val="B28E4E"/>
                      </a:solidFill>
                      <a:prstDash val="dash"/>
                    </a:lnT>
                    <a:lnB w="9525">
                      <a:solidFill>
                        <a:srgbClr val="B28E4E"/>
                      </a:solidFill>
                      <a:prstDash val="dash"/>
                    </a:lnB>
                    <a:solidFill>
                      <a:srgbClr val="FFFFFF"/>
                    </a:solidFill>
                  </a:tcPr>
                </a:tc>
                <a:tc>
                  <a:txBody>
                    <a:bodyPr wrap="square"/>
                    <a:lstStyle/>
                    <a:p>
                      <a:pPr fontAlgn="auto">
                        <a:lnSpc>
                          <a:spcPct val="130000"/>
                        </a:lnSpc>
                        <a:buNone/>
                      </a:pPr>
                      <a:r>
                        <a:rPr lang="zh-CN" altLang="en-US" sz="2400" b="1">
                          <a:solidFill>
                            <a:srgbClr val="C00000"/>
                          </a:solidFill>
                          <a:latin typeface="微软雅黑" panose="020B0503020204020204" charset="-122"/>
                          <a:ea typeface="微软雅黑" panose="020B0503020204020204" charset="-122"/>
                        </a:rPr>
                        <a:t>文化</a:t>
                      </a:r>
                      <a:endParaRPr lang="zh-CN" altLang="en-US" sz="2400" b="1">
                        <a:solidFill>
                          <a:srgbClr val="C00000"/>
                        </a:solidFill>
                        <a:latin typeface="微软雅黑" panose="020B0503020204020204" charset="-122"/>
                        <a:ea typeface="微软雅黑" panose="020B0503020204020204"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a:lnSpc>
                          <a:spcPct val="100000"/>
                        </a:lnSpc>
                        <a:spcAft>
                          <a:spcPct val="0"/>
                        </a:spcAft>
                      </a:pPr>
                      <a:r>
                        <a:rPr lang="zh-CN" altLang="zh-CN" sz="2400" b="1">
                          <a:latin typeface="微软雅黑" panose="020B0503020204020204" charset="-122"/>
                          <a:ea typeface="微软雅黑" panose="020B0503020204020204" charset="-122"/>
                          <a:cs typeface="微软雅黑" panose="020B0503020204020204" charset="-122"/>
                          <a:sym typeface="+mn-ea"/>
                        </a:rPr>
                        <a:t>经历了从</a:t>
                      </a:r>
                      <a:r>
                        <a:rPr lang="zh-CN" altLang="zh-CN" sz="2400" b="1">
                          <a:solidFill>
                            <a:srgbClr val="FF0000"/>
                          </a:solidFill>
                          <a:latin typeface="微软雅黑" panose="020B0503020204020204" charset="-122"/>
                          <a:ea typeface="微软雅黑" panose="020B0503020204020204" charset="-122"/>
                          <a:cs typeface="微软雅黑" panose="020B0503020204020204" charset="-122"/>
                          <a:sym typeface="+mn-ea"/>
                        </a:rPr>
                        <a:t>推崇法家、奉行黄老思想</a:t>
                      </a:r>
                      <a:r>
                        <a:rPr lang="zh-CN" altLang="zh-CN" sz="2400" b="1">
                          <a:latin typeface="微软雅黑" panose="020B0503020204020204" charset="-122"/>
                          <a:ea typeface="微软雅黑" panose="020B0503020204020204" charset="-122"/>
                          <a:cs typeface="微软雅黑" panose="020B0503020204020204" charset="-122"/>
                          <a:sym typeface="+mn-ea"/>
                        </a:rPr>
                        <a:t>到</a:t>
                      </a:r>
                      <a:r>
                        <a:rPr lang="zh-CN" altLang="zh-CN" sz="2400" b="1">
                          <a:solidFill>
                            <a:srgbClr val="FF0000"/>
                          </a:solidFill>
                          <a:latin typeface="微软雅黑" panose="020B0503020204020204" charset="-122"/>
                          <a:ea typeface="微软雅黑" panose="020B0503020204020204" charset="-122"/>
                          <a:cs typeface="微软雅黑" panose="020B0503020204020204" charset="-122"/>
                          <a:sym typeface="+mn-ea"/>
                        </a:rPr>
                        <a:t>汉武帝尊崇儒术</a:t>
                      </a:r>
                      <a:r>
                        <a:rPr lang="zh-CN" altLang="zh-CN" sz="2400" b="1">
                          <a:latin typeface="微软雅黑" panose="020B0503020204020204" charset="-122"/>
                          <a:ea typeface="微软雅黑" panose="020B0503020204020204" charset="-122"/>
                          <a:cs typeface="微软雅黑" panose="020B0503020204020204" charset="-122"/>
                          <a:sym typeface="+mn-ea"/>
                        </a:rPr>
                        <a:t>的演变,儒学成为封建社会的主流意识形态;佛教传入,道教兴起。</a:t>
                      </a:r>
                      <a:endParaRPr lang="zh-CN" altLang="en-US" sz="2400" b="1">
                        <a:solidFill>
                          <a:schemeClr val="tx1"/>
                        </a:solidFill>
                        <a:latin typeface="微软雅黑" panose="020B0503020204020204" charset="-122"/>
                        <a:ea typeface="微软雅黑" panose="020B0503020204020204" charset="-122"/>
                        <a:cs typeface="微软雅黑" panose="020B0503020204020204" charset="-122"/>
                        <a:sym typeface="+mn-ea"/>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1034550">
                <a:tc vMerge="1">
                  <a:tcPr anchor="ctr">
                    <a:lnL w="9525">
                      <a:solidFill>
                        <a:srgbClr val="B28E4E"/>
                      </a:solidFill>
                      <a:prstDash val="dash"/>
                    </a:lnL>
                    <a:lnR w="9525" cap="flat" cmpd="sng" algn="ctr">
                      <a:solidFill>
                        <a:srgbClr val="B28E4E"/>
                      </a:solidFill>
                      <a:prstDash val="dash"/>
                      <a:round/>
                      <a:headEnd type="none" w="med" len="med"/>
                      <a:tailEnd type="none" w="med" len="med"/>
                    </a:lnR>
                    <a:lnT w="12700" cap="flat" cmpd="sng" algn="ctr">
                      <a:solidFill>
                        <a:schemeClr val="tx1"/>
                      </a:solidFill>
                      <a:prstDash val="solid"/>
                      <a:round/>
                      <a:headEnd type="none" w="med" len="med"/>
                      <a:tailEnd type="none" w="med" len="med"/>
                    </a:lnT>
                    <a:lnB w="9525">
                      <a:solidFill>
                        <a:srgbClr val="B28E4E"/>
                      </a:solidFill>
                      <a:prstDash val="dash"/>
                    </a:lnB>
                    <a:solidFill>
                      <a:srgbClr val="FFFFFF"/>
                    </a:solidFill>
                  </a:tcPr>
                </a:tc>
                <a:tc>
                  <a:txBody>
                    <a:bodyPr wrap="square"/>
                    <a:lstStyle/>
                    <a:p>
                      <a:pPr algn="l" fontAlgn="auto">
                        <a:lnSpc>
                          <a:spcPct val="130000"/>
                        </a:lnSpc>
                        <a:buClrTx/>
                        <a:buSzTx/>
                        <a:buFontTx/>
                        <a:buNone/>
                      </a:pPr>
                      <a:r>
                        <a:rPr lang="zh-CN" altLang="en-US" sz="2400" b="1">
                          <a:solidFill>
                            <a:srgbClr val="C00000"/>
                          </a:solidFill>
                          <a:latin typeface="微软雅黑" panose="020B0503020204020204" charset="-122"/>
                          <a:ea typeface="微软雅黑" panose="020B0503020204020204" charset="-122"/>
                        </a:rPr>
                        <a:t>民族关系</a:t>
                      </a:r>
                      <a:endParaRPr lang="zh-CN" altLang="en-US" sz="2400" b="1">
                        <a:solidFill>
                          <a:srgbClr val="C00000"/>
                        </a:solidFill>
                        <a:latin typeface="微软雅黑" panose="020B0503020204020204" charset="-122"/>
                        <a:ea typeface="微软雅黑" panose="020B0503020204020204" charset="-122"/>
                      </a:endParaRPr>
                    </a:p>
                  </a:txBody>
                  <a:tcPr vert="horz" anchor="ctr">
                    <a:lnL w="9525" cap="flat" cmpd="sng" algn="ctr">
                      <a:solidFill>
                        <a:srgbClr val="B28E4E"/>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algn="l" fontAlgn="auto">
                        <a:lnSpc>
                          <a:spcPct val="130000"/>
                        </a:lnSpc>
                        <a:spcBef>
                          <a:spcPct val="0"/>
                        </a:spcBef>
                        <a:spcAft>
                          <a:spcPct val="0"/>
                        </a:spcAft>
                        <a:buClrTx/>
                        <a:buSzTx/>
                        <a:buFontTx/>
                        <a:buNone/>
                      </a:pPr>
                      <a:r>
                        <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rPr>
                        <a:t>秦汉加强了对边疆少数民族的有效管辖</a:t>
                      </a:r>
                      <a:r>
                        <a:rPr lang="en-US" altLang="zh-CN" sz="2400" b="1">
                          <a:solidFill>
                            <a:srgbClr val="000000"/>
                          </a:solidFill>
                          <a:latin typeface="微软雅黑" panose="020B0503020204020204" charset="-122"/>
                          <a:ea typeface="微软雅黑" panose="020B0503020204020204" charset="-122"/>
                          <a:cs typeface="方正粗黑宋简繁" panose="02000000000000000000" charset="-122"/>
                          <a:sym typeface="+mn-ea"/>
                        </a:rPr>
                        <a:t>,</a:t>
                      </a:r>
                      <a:r>
                        <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rPr>
                        <a:t>拓展了疆域，是统一多民族国家形成与发展时期。</a:t>
                      </a:r>
                      <a:endPar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endParaRPr>
                    </a:p>
                    <a:p>
                      <a:pPr algn="l" fontAlgn="auto">
                        <a:lnSpc>
                          <a:spcPct val="130000"/>
                        </a:lnSpc>
                        <a:spcBef>
                          <a:spcPct val="0"/>
                        </a:spcBef>
                        <a:spcAft>
                          <a:spcPct val="0"/>
                        </a:spcAft>
                        <a:buClrTx/>
                        <a:buSzTx/>
                        <a:buFontTx/>
                        <a:buNone/>
                      </a:pPr>
                      <a:endParaRPr lang="zh-CN" sz="2400" b="1">
                        <a:solidFill>
                          <a:srgbClr val="000000"/>
                        </a:solidFill>
                        <a:latin typeface="微软雅黑" panose="020B0503020204020204" charset="-122"/>
                        <a:ea typeface="微软雅黑" panose="020B0503020204020204" charset="-122"/>
                        <a:cs typeface="方正粗黑宋简繁" panose="02000000000000000000" charset="-122"/>
                        <a:sym typeface="+mn-ea"/>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163728" y="135370"/>
          <a:ext cx="11864544" cy="6426643"/>
        </p:xfrm>
        <a:graphic>
          <a:graphicData uri="http://schemas.openxmlformats.org/drawingml/2006/table">
            <a:tbl>
              <a:tblPr firstRow="1" bandRow="1">
                <a:tableStyleId>{5C22544A-7EE6-4342-B048-85BDC9FD1C3A}</a:tableStyleId>
              </a:tblPr>
              <a:tblGrid>
                <a:gridCol w="1064708"/>
                <a:gridCol w="10799836"/>
              </a:tblGrid>
              <a:tr h="1185706">
                <a:tc>
                  <a:txBody>
                    <a:bodyPr wrap="square"/>
                    <a:lstStyle/>
                    <a:p>
                      <a:pPr algn="ctr"/>
                      <a:r>
                        <a:rPr lang="zh-CN" altLang="en-US" sz="1600" b="1">
                          <a:solidFill>
                            <a:srgbClr val="C00000"/>
                          </a:solidFill>
                          <a:latin typeface="微软雅黑" panose="020B0503020204020204" charset="-122"/>
                          <a:ea typeface="微软雅黑" panose="020B0503020204020204" charset="-122"/>
                          <a:cs typeface="华文新魏" panose="02010800040101010101" charset="-122"/>
                        </a:rPr>
                        <a:t>专制主义</a:t>
                      </a:r>
                      <a:endParaRPr lang="en-US" altLang="zh-CN" sz="1600" b="1">
                        <a:solidFill>
                          <a:srgbClr val="C00000"/>
                        </a:solidFill>
                        <a:latin typeface="微软雅黑" panose="020B0503020204020204" charset="-122"/>
                        <a:ea typeface="微软雅黑" panose="020B0503020204020204" charset="-122"/>
                        <a:cs typeface="华文新魏" panose="02010800040101010101" charset="-122"/>
                      </a:endParaRPr>
                    </a:p>
                    <a:p>
                      <a:pPr algn="ctr"/>
                      <a:r>
                        <a:rPr lang="zh-CN" altLang="en-US" sz="1600" b="1">
                          <a:solidFill>
                            <a:srgbClr val="C00000"/>
                          </a:solidFill>
                          <a:latin typeface="微软雅黑" panose="020B0503020204020204" charset="-122"/>
                          <a:ea typeface="微软雅黑" panose="020B0503020204020204" charset="-122"/>
                          <a:cs typeface="华文新魏" panose="02010800040101010101" charset="-122"/>
                        </a:rPr>
                        <a:t>中央集权</a:t>
                      </a:r>
                      <a:endParaRPr lang="zh-CN" altLang="en-US" sz="1600">
                        <a:solidFill>
                          <a:srgbClr val="C00000"/>
                        </a:solidFill>
                        <a:latin typeface="微软雅黑" panose="020B0503020204020204" charset="-122"/>
                        <a:ea typeface="微软雅黑" panose="020B0503020204020204" charset="-122"/>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zh-CN" sz="1600" b="1">
                          <a:solidFill>
                            <a:srgbClr val="C00000"/>
                          </a:solidFill>
                          <a:latin typeface="微软雅黑" panose="020B0503020204020204" charset="-122"/>
                          <a:ea typeface="微软雅黑" panose="020B0503020204020204" charset="-122"/>
                        </a:rPr>
                        <a:t>中央集权</a:t>
                      </a:r>
                      <a:r>
                        <a:rPr lang="zh-CN" altLang="zh-CN" sz="1600" b="1">
                          <a:solidFill>
                            <a:schemeClr val="tx1"/>
                          </a:solidFill>
                          <a:latin typeface="微软雅黑" panose="020B0503020204020204" charset="-122"/>
                          <a:ea typeface="微软雅黑" panose="020B0503020204020204" charset="-122"/>
                        </a:rPr>
                        <a:t>是相对于地方分权而言，处理的是</a:t>
                      </a:r>
                      <a:r>
                        <a:rPr lang="zh-CN" altLang="zh-CN" sz="1600" b="1">
                          <a:solidFill>
                            <a:srgbClr val="C00000"/>
                          </a:solidFill>
                          <a:latin typeface="微软雅黑" panose="020B0503020204020204" charset="-122"/>
                          <a:ea typeface="微软雅黑" panose="020B0503020204020204" charset="-122"/>
                        </a:rPr>
                        <a:t>中央和地方的关系</a:t>
                      </a:r>
                      <a:r>
                        <a:rPr lang="zh-CN" altLang="zh-CN" sz="1600" b="1">
                          <a:solidFill>
                            <a:schemeClr val="tx1"/>
                          </a:solidFill>
                          <a:latin typeface="微软雅黑" panose="020B0503020204020204" charset="-122"/>
                          <a:ea typeface="微软雅黑" panose="020B0503020204020204" charset="-122"/>
                        </a:rPr>
                        <a:t>是一种管理方式。</a:t>
                      </a:r>
                      <a:r>
                        <a:rPr lang="zh-CN" altLang="zh-CN" sz="1600" b="1">
                          <a:solidFill>
                            <a:srgbClr val="C00000"/>
                          </a:solidFill>
                          <a:latin typeface="微软雅黑" panose="020B0503020204020204" charset="-122"/>
                          <a:ea typeface="微软雅黑" panose="020B0503020204020204" charset="-122"/>
                        </a:rPr>
                        <a:t>地方</a:t>
                      </a:r>
                      <a:r>
                        <a:rPr lang="zh-CN" altLang="zh-CN" sz="1600" b="1">
                          <a:solidFill>
                            <a:schemeClr val="tx1"/>
                          </a:solidFill>
                          <a:latin typeface="微软雅黑" panose="020B0503020204020204" charset="-122"/>
                          <a:ea typeface="微软雅黑" panose="020B0503020204020204" charset="-122"/>
                        </a:rPr>
                        <a:t>政府在政治、经济、军事方面没有独立性，</a:t>
                      </a:r>
                      <a:r>
                        <a:rPr lang="zh-CN" altLang="zh-CN" sz="1600" b="1">
                          <a:solidFill>
                            <a:srgbClr val="C00000"/>
                          </a:solidFill>
                          <a:latin typeface="微软雅黑" panose="020B0503020204020204" charset="-122"/>
                          <a:ea typeface="微软雅黑" panose="020B0503020204020204" charset="-122"/>
                        </a:rPr>
                        <a:t>必须服从中央</a:t>
                      </a:r>
                      <a:r>
                        <a:rPr lang="zh-CN" altLang="zh-CN" sz="1600" b="1">
                          <a:solidFill>
                            <a:schemeClr val="tx1"/>
                          </a:solidFill>
                          <a:latin typeface="微软雅黑" panose="020B0503020204020204" charset="-122"/>
                          <a:ea typeface="微软雅黑" panose="020B0503020204020204" charset="-122"/>
                        </a:rPr>
                        <a:t>。</a:t>
                      </a:r>
                      <a:r>
                        <a:rPr lang="zh-CN" altLang="zh-CN" sz="1600" b="1">
                          <a:solidFill>
                            <a:srgbClr val="00B050"/>
                          </a:solidFill>
                          <a:latin typeface="微软雅黑" panose="020B0503020204020204" charset="-122"/>
                          <a:ea typeface="微软雅黑" panose="020B0503020204020204" charset="-122"/>
                        </a:rPr>
                        <a:t>专制主义</a:t>
                      </a:r>
                      <a:r>
                        <a:rPr lang="zh-CN" altLang="zh-CN" sz="1600" b="1">
                          <a:solidFill>
                            <a:schemeClr val="tx1"/>
                          </a:solidFill>
                          <a:latin typeface="微软雅黑" panose="020B0503020204020204" charset="-122"/>
                          <a:ea typeface="微软雅黑" panose="020B0503020204020204" charset="-122"/>
                        </a:rPr>
                        <a:t>是一种</a:t>
                      </a:r>
                      <a:r>
                        <a:rPr lang="zh-CN" altLang="zh-CN" sz="1600" b="1">
                          <a:solidFill>
                            <a:srgbClr val="00B050"/>
                          </a:solidFill>
                          <a:latin typeface="微软雅黑" panose="020B0503020204020204" charset="-122"/>
                          <a:ea typeface="微软雅黑" panose="020B0503020204020204" charset="-122"/>
                        </a:rPr>
                        <a:t>决策方式</a:t>
                      </a:r>
                      <a:r>
                        <a:rPr lang="zh-CN" altLang="zh-CN" sz="1600" b="1">
                          <a:solidFill>
                            <a:schemeClr val="tx1"/>
                          </a:solidFill>
                          <a:latin typeface="微软雅黑" panose="020B0503020204020204" charset="-122"/>
                          <a:ea typeface="微软雅黑" panose="020B0503020204020204" charset="-122"/>
                        </a:rPr>
                        <a:t>，主要特征是</a:t>
                      </a:r>
                      <a:r>
                        <a:rPr lang="zh-CN" altLang="zh-CN" sz="1600" b="1">
                          <a:solidFill>
                            <a:srgbClr val="00B050"/>
                          </a:solidFill>
                          <a:latin typeface="微软雅黑" panose="020B0503020204020204" charset="-122"/>
                          <a:ea typeface="微软雅黑" panose="020B0503020204020204" charset="-122"/>
                        </a:rPr>
                        <a:t>皇帝个人专断独裁</a:t>
                      </a:r>
                      <a:r>
                        <a:rPr lang="zh-CN" altLang="zh-CN" sz="1600" b="1">
                          <a:solidFill>
                            <a:schemeClr val="tx1"/>
                          </a:solidFill>
                          <a:latin typeface="微软雅黑" panose="020B0503020204020204" charset="-122"/>
                          <a:ea typeface="微软雅黑" panose="020B0503020204020204" charset="-122"/>
                        </a:rPr>
                        <a:t>，集国家权力于一身。但皇帝不可能一个人完成专制独裁，需要相关机构以及国家机器的协助。因此专制主义体现在官僚机构，行政区划以及法律等方面。其中主要表现为官僚机构中的</a:t>
                      </a:r>
                      <a:r>
                        <a:rPr lang="zh-CN" altLang="zh-CN" sz="1600" b="1">
                          <a:solidFill>
                            <a:srgbClr val="00B050"/>
                          </a:solidFill>
                          <a:latin typeface="微软雅黑" panose="020B0503020204020204" charset="-122"/>
                          <a:ea typeface="微软雅黑" panose="020B0503020204020204" charset="-122"/>
                        </a:rPr>
                        <a:t>君臣关系</a:t>
                      </a:r>
                      <a:r>
                        <a:rPr lang="zh-CN" altLang="zh-CN" sz="1600" b="1">
                          <a:solidFill>
                            <a:schemeClr val="tx1"/>
                          </a:solidFill>
                          <a:latin typeface="微软雅黑" panose="020B0503020204020204" charset="-122"/>
                          <a:ea typeface="微软雅黑" panose="020B0503020204020204" charset="-122"/>
                        </a:rPr>
                        <a:t>。</a:t>
                      </a:r>
                      <a:endParaRPr lang="zh-CN" altLang="zh-CN" sz="1600" b="1">
                        <a:solidFill>
                          <a:schemeClr val="tx1"/>
                        </a:solidFill>
                        <a:latin typeface="微软雅黑" panose="020B0503020204020204" charset="-122"/>
                        <a:ea typeface="微软雅黑" panose="020B0503020204020204" charset="-122"/>
                      </a:endParaRPr>
                    </a:p>
                  </a:txBody>
                  <a:tcPr vert="horz">
                    <a:solidFill>
                      <a:schemeClr val="bg1">
                        <a:lumMod val="85000"/>
                      </a:schemeClr>
                    </a:solidFill>
                  </a:tcPr>
                </a:tc>
              </a:tr>
              <a:tr h="638457">
                <a:tc>
                  <a:txBody>
                    <a:bodyPr wrap="square"/>
                    <a:lstStyle/>
                    <a:p>
                      <a:pPr algn="ctr"/>
                      <a:r>
                        <a:rPr lang="zh-CN" altLang="en-US" sz="1600" b="1">
                          <a:solidFill>
                            <a:srgbClr val="C00000"/>
                          </a:solidFill>
                          <a:latin typeface="微软雅黑" panose="020B0503020204020204" charset="-122"/>
                          <a:ea typeface="微软雅黑" panose="020B0503020204020204" charset="-122"/>
                          <a:cs typeface="华文新魏" panose="02010800040101010101" charset="-122"/>
                        </a:rPr>
                        <a:t>大一统</a:t>
                      </a:r>
                      <a:endParaRPr lang="zh-CN" altLang="en-US" sz="1600">
                        <a:solidFill>
                          <a:srgbClr val="C00000"/>
                        </a:solidFill>
                        <a:latin typeface="微软雅黑" panose="020B0503020204020204" charset="-122"/>
                        <a:ea typeface="微软雅黑" panose="020B0503020204020204" charset="-122"/>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zh-CN" sz="1600" b="1">
                          <a:solidFill>
                            <a:schemeClr val="tx1"/>
                          </a:solidFill>
                          <a:latin typeface="微软雅黑" panose="020B0503020204020204" charset="-122"/>
                          <a:ea typeface="微软雅黑" panose="020B0503020204020204" charset="-122"/>
                        </a:rPr>
                        <a:t>早期国家建立的理论基础。春秋产生，秦汉逐渐引申为国家</a:t>
                      </a:r>
                      <a:r>
                        <a:rPr lang="zh-CN" altLang="zh-CN" sz="1600" b="1">
                          <a:solidFill>
                            <a:srgbClr val="C00000"/>
                          </a:solidFill>
                          <a:latin typeface="微软雅黑" panose="020B0503020204020204" charset="-122"/>
                          <a:ea typeface="微软雅黑" panose="020B0503020204020204" charset="-122"/>
                        </a:rPr>
                        <a:t>政治、经济、文化、边疆、民族等高度统一</a:t>
                      </a:r>
                      <a:r>
                        <a:rPr lang="zh-CN" altLang="zh-CN" sz="1600" b="1">
                          <a:solidFill>
                            <a:schemeClr val="tx1"/>
                          </a:solidFill>
                          <a:latin typeface="微软雅黑" panose="020B0503020204020204" charset="-122"/>
                          <a:ea typeface="微软雅黑" panose="020B0503020204020204" charset="-122"/>
                        </a:rPr>
                        <a:t>。不仅是版图覆盖范围，更在于</a:t>
                      </a:r>
                      <a:r>
                        <a:rPr lang="zh-CN" altLang="zh-CN" sz="1600" b="1">
                          <a:solidFill>
                            <a:srgbClr val="C00000"/>
                          </a:solidFill>
                          <a:latin typeface="微软雅黑" panose="020B0503020204020204" charset="-122"/>
                          <a:ea typeface="微软雅黑" panose="020B0503020204020204" charset="-122"/>
                        </a:rPr>
                        <a:t>君主专制中央集权的官僚制统治</a:t>
                      </a:r>
                      <a:r>
                        <a:rPr lang="zh-CN" altLang="zh-CN" sz="1600" b="1">
                          <a:solidFill>
                            <a:schemeClr val="tx1"/>
                          </a:solidFill>
                          <a:latin typeface="微软雅黑" panose="020B0503020204020204" charset="-122"/>
                          <a:ea typeface="微软雅黑" panose="020B0503020204020204" charset="-122"/>
                        </a:rPr>
                        <a:t>，政权组织结构更加紧密</a:t>
                      </a:r>
                      <a:endParaRPr lang="zh-CN" altLang="en-US" sz="1600" b="1">
                        <a:solidFill>
                          <a:schemeClr val="tx1"/>
                        </a:solidFill>
                        <a:latin typeface="微软雅黑" panose="020B0503020204020204" charset="-122"/>
                        <a:ea typeface="微软雅黑" panose="020B0503020204020204" charset="-122"/>
                      </a:endParaRPr>
                    </a:p>
                  </a:txBody>
                  <a:tcPr vert="horz">
                    <a:solidFill>
                      <a:schemeClr val="bg1">
                        <a:lumMod val="85000"/>
                      </a:schemeClr>
                    </a:solidFill>
                  </a:tcPr>
                </a:tc>
              </a:tr>
              <a:tr h="638457">
                <a:tc>
                  <a:txBody>
                    <a:bodyPr wrap="square"/>
                    <a:lstStyle/>
                    <a:p>
                      <a:pPr marL="0" algn="ctr" defTabSz="914400" rtl="0" eaLnBrk="1" latinLnBrk="0" hangingPunct="1"/>
                      <a:r>
                        <a:rPr lang="zh-CN" altLang="en-US" sz="1600" b="1" kern="1200">
                          <a:solidFill>
                            <a:srgbClr val="C00000"/>
                          </a:solidFill>
                          <a:latin typeface="微软雅黑" panose="020B0503020204020204" charset="-122"/>
                          <a:ea typeface="微软雅黑" panose="020B0503020204020204" charset="-122"/>
                        </a:rPr>
                        <a:t>文景之治</a:t>
                      </a:r>
                      <a:endParaRPr lang="zh-CN" altLang="en-US" sz="1600" b="1" kern="1200">
                        <a:solidFill>
                          <a:srgbClr val="C00000"/>
                        </a:solidFill>
                        <a:latin typeface="微软雅黑" panose="020B0503020204020204" charset="-122"/>
                        <a:ea typeface="微软雅黑" panose="020B0503020204020204" charset="-122"/>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600" b="1">
                          <a:solidFill>
                            <a:schemeClr val="tx1"/>
                          </a:solidFill>
                          <a:latin typeface="微软雅黑" panose="020B0503020204020204" charset="-122"/>
                          <a:ea typeface="微软雅黑" panose="020B0503020204020204" charset="-122"/>
                        </a:rPr>
                        <a:t>西汉文、景两帝时经过</a:t>
                      </a:r>
                      <a:r>
                        <a:rPr lang="zh-CN" altLang="en-US" sz="1600" b="1">
                          <a:solidFill>
                            <a:srgbClr val="FF0000"/>
                          </a:solidFill>
                          <a:latin typeface="微软雅黑" panose="020B0503020204020204" charset="-122"/>
                          <a:ea typeface="微软雅黑" panose="020B0503020204020204" charset="-122"/>
                        </a:rPr>
                        <a:t>休养生息后出现的盛世局面</a:t>
                      </a:r>
                      <a:r>
                        <a:rPr lang="zh-CN" altLang="en-US" sz="1600" b="1">
                          <a:solidFill>
                            <a:schemeClr val="tx1"/>
                          </a:solidFill>
                          <a:latin typeface="微软雅黑" panose="020B0503020204020204" charset="-122"/>
                          <a:ea typeface="微软雅黑" panose="020B0503020204020204" charset="-122"/>
                        </a:rPr>
                        <a:t>。汉初经济残破、百废待兴，文景两帝推崇</a:t>
                      </a:r>
                      <a:r>
                        <a:rPr lang="zh-CN" altLang="en-US" sz="1600" b="1">
                          <a:solidFill>
                            <a:srgbClr val="FF0000"/>
                          </a:solidFill>
                          <a:latin typeface="微软雅黑" panose="020B0503020204020204" charset="-122"/>
                          <a:ea typeface="微软雅黑" panose="020B0503020204020204" charset="-122"/>
                        </a:rPr>
                        <a:t>黄老之术，采取“与民休息”、“轻徭薄赋”</a:t>
                      </a:r>
                      <a:r>
                        <a:rPr lang="zh-CN" altLang="en-US" sz="1600" b="1">
                          <a:solidFill>
                            <a:schemeClr val="tx1"/>
                          </a:solidFill>
                          <a:latin typeface="微软雅黑" panose="020B0503020204020204" charset="-122"/>
                          <a:ea typeface="微软雅黑" panose="020B0503020204020204" charset="-122"/>
                        </a:rPr>
                        <a:t>等措施使生产恢复发展，国力增强，出现了稳定的景象。但是，治世之下也隐藏着众多弊病、如诸侯王势力坐大、商贾势力膨胀及匈奴扰边等。 </a:t>
                      </a:r>
                      <a:endParaRPr lang="zh-CN" altLang="en-US" sz="1600" b="1">
                        <a:solidFill>
                          <a:schemeClr val="tx1"/>
                        </a:solidFill>
                        <a:latin typeface="微软雅黑" panose="020B0503020204020204" charset="-122"/>
                        <a:ea typeface="微软雅黑" panose="020B0503020204020204" charset="-122"/>
                      </a:endParaRPr>
                    </a:p>
                  </a:txBody>
                  <a:tcPr vert="horz">
                    <a:solidFill>
                      <a:schemeClr val="bg1">
                        <a:lumMod val="85000"/>
                      </a:schemeClr>
                    </a:solidFill>
                  </a:tcPr>
                </a:tc>
              </a:tr>
              <a:tr h="638457">
                <a:tc>
                  <a:txBody>
                    <a:bodyPr wrap="square"/>
                    <a:lstStyle/>
                    <a:p>
                      <a:pPr algn="ctr"/>
                      <a:r>
                        <a:rPr lang="zh-CN" altLang="en-US" sz="1600" b="1" kern="1200">
                          <a:solidFill>
                            <a:srgbClr val="C00000"/>
                          </a:solidFill>
                          <a:latin typeface="微软雅黑" panose="020B0503020204020204" charset="-122"/>
                          <a:ea typeface="微软雅黑" panose="020B0503020204020204" charset="-122"/>
                          <a:cs typeface="+mn-cs"/>
                        </a:rPr>
                        <a:t>七国之乱</a:t>
                      </a:r>
                      <a:endParaRPr lang="zh-CN" altLang="en-US" sz="16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600" b="1">
                          <a:solidFill>
                            <a:schemeClr val="tx1"/>
                          </a:solidFill>
                          <a:latin typeface="微软雅黑" panose="020B0503020204020204" charset="-122"/>
                          <a:ea typeface="微软雅黑" panose="020B0503020204020204" charset="-122"/>
                        </a:rPr>
                        <a:t>西</a:t>
                      </a:r>
                      <a:r>
                        <a:rPr lang="zh-CN" altLang="en-US" sz="1600" b="1">
                          <a:solidFill>
                            <a:srgbClr val="FF0000"/>
                          </a:solidFill>
                          <a:latin typeface="微软雅黑" panose="020B0503020204020204" charset="-122"/>
                          <a:ea typeface="微软雅黑" panose="020B0503020204020204" charset="-122"/>
                        </a:rPr>
                        <a:t>汉景帝时期的一次诸侯国叛乱</a:t>
                      </a:r>
                      <a:r>
                        <a:rPr lang="zh-CN" altLang="en-US" sz="1600" b="1">
                          <a:solidFill>
                            <a:schemeClr val="tx1"/>
                          </a:solidFill>
                          <a:latin typeface="微软雅黑" panose="020B0503020204020204" charset="-122"/>
                          <a:ea typeface="微软雅黑" panose="020B0503020204020204" charset="-122"/>
                        </a:rPr>
                        <a:t>。汉景帝即位后，御史大夫晁错提议削弱诸侯王势力、加强中央集权。景帝三年（前 </a:t>
                      </a:r>
                      <a:r>
                        <a:rPr lang="en-US" altLang="zh-CN" sz="1600" b="1">
                          <a:solidFill>
                            <a:schemeClr val="tx1"/>
                          </a:solidFill>
                          <a:latin typeface="微软雅黑" panose="020B0503020204020204" charset="-122"/>
                          <a:ea typeface="微软雅黑" panose="020B0503020204020204" charset="-122"/>
                        </a:rPr>
                        <a:t>154</a:t>
                      </a:r>
                      <a:r>
                        <a:rPr lang="zh-CN" altLang="en-US" sz="1600" b="1">
                          <a:solidFill>
                            <a:schemeClr val="tx1"/>
                          </a:solidFill>
                          <a:latin typeface="微软雅黑" panose="020B0503020204020204" charset="-122"/>
                          <a:ea typeface="微软雅黑" panose="020B0503020204020204" charset="-122"/>
                        </a:rPr>
                        <a:t>），汉景帝采用晁错的</a:t>
                      </a:r>
                      <a:r>
                        <a:rPr lang="en-US" altLang="zh-CN" sz="1600" b="1">
                          <a:solidFill>
                            <a:schemeClr val="tx1"/>
                          </a:solidFill>
                          <a:latin typeface="微软雅黑" panose="020B0503020204020204" charset="-122"/>
                          <a:ea typeface="微软雅黑" panose="020B0503020204020204" charset="-122"/>
                        </a:rPr>
                        <a:t>《</a:t>
                      </a:r>
                      <a:r>
                        <a:rPr lang="zh-CN" altLang="en-US" sz="1600" b="1">
                          <a:solidFill>
                            <a:schemeClr val="tx1"/>
                          </a:solidFill>
                          <a:latin typeface="微软雅黑" panose="020B0503020204020204" charset="-122"/>
                          <a:ea typeface="微软雅黑" panose="020B0503020204020204" charset="-122"/>
                        </a:rPr>
                        <a:t>削藩策</a:t>
                      </a:r>
                      <a:r>
                        <a:rPr lang="en-US" altLang="zh-CN" sz="1600" b="1">
                          <a:solidFill>
                            <a:schemeClr val="tx1"/>
                          </a:solidFill>
                          <a:latin typeface="微软雅黑" panose="020B0503020204020204" charset="-122"/>
                          <a:ea typeface="微软雅黑" panose="020B0503020204020204" charset="-122"/>
                        </a:rPr>
                        <a:t>》</a:t>
                      </a:r>
                      <a:r>
                        <a:rPr lang="zh-CN" altLang="en-US" sz="1600" b="1">
                          <a:solidFill>
                            <a:schemeClr val="tx1"/>
                          </a:solidFill>
                          <a:latin typeface="微软雅黑" panose="020B0503020204020204" charset="-122"/>
                          <a:ea typeface="微软雅黑" panose="020B0503020204020204" charset="-122"/>
                        </a:rPr>
                        <a:t>，先后下诏削夺楚、赵等诸侯国的封地。这时吴王刘濞就联合楚王、赵王、济南王、淄川王、胶西王、胶东王等刘姓宗室诸侯王，以“清君侧”为名发动叛乱。由于梁国的坚守和汉将周亚夫所率汉军的进击，叛乱在三个月内被平定。七国之乱是地方割据势力与中央专制皇权之间矛盾的爆发。</a:t>
                      </a:r>
                      <a:r>
                        <a:rPr lang="zh-CN" altLang="en-US" sz="1600" b="1">
                          <a:solidFill>
                            <a:srgbClr val="FF0000"/>
                          </a:solidFill>
                          <a:latin typeface="微软雅黑" panose="020B0503020204020204" charset="-122"/>
                          <a:ea typeface="微软雅黑" panose="020B0503020204020204" charset="-122"/>
                        </a:rPr>
                        <a:t>七国之乱的平定，标志着西汉诸侯王势力的威胁基本被清除，中央集权得到巩固和加强。 </a:t>
                      </a:r>
                      <a:endParaRPr lang="zh-CN" altLang="en-US" sz="1600" b="1">
                        <a:solidFill>
                          <a:srgbClr val="FF0000"/>
                        </a:solidFill>
                        <a:latin typeface="微软雅黑" panose="020B0503020204020204" charset="-122"/>
                        <a:ea typeface="微软雅黑" panose="020B0503020204020204" charset="-122"/>
                      </a:endParaRPr>
                    </a:p>
                  </a:txBody>
                  <a:tcPr vert="horz">
                    <a:solidFill>
                      <a:schemeClr val="bg1">
                        <a:lumMod val="85000"/>
                      </a:schemeClr>
                    </a:solidFill>
                  </a:tcPr>
                </a:tc>
              </a:tr>
              <a:tr h="638457">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600" b="1" kern="1200">
                          <a:solidFill>
                            <a:srgbClr val="C00000"/>
                          </a:solidFill>
                          <a:latin typeface="微软雅黑" panose="020B0503020204020204" charset="-122"/>
                          <a:ea typeface="微软雅黑" panose="020B0503020204020204" charset="-122"/>
                          <a:cs typeface="+mn-cs"/>
                        </a:rPr>
                        <a:t>清谈</a:t>
                      </a:r>
                      <a:endParaRPr lang="zh-CN" altLang="en-US" sz="1600" b="1" kern="1200">
                        <a:solidFill>
                          <a:srgbClr val="C00000"/>
                        </a:solidFill>
                        <a:latin typeface="微软雅黑" panose="020B0503020204020204" charset="-122"/>
                        <a:ea typeface="微软雅黑" panose="020B0503020204020204" charset="-122"/>
                        <a:cs typeface="+mn-cs"/>
                      </a:endParaRPr>
                    </a:p>
                    <a:p>
                      <a:pPr algn="ctr"/>
                      <a:endParaRPr lang="zh-CN" altLang="en-US" sz="1600">
                        <a:solidFill>
                          <a:srgbClr val="C00000"/>
                        </a:solidFill>
                        <a:latin typeface="微软雅黑" panose="020B0503020204020204" charset="-122"/>
                        <a:ea typeface="微软雅黑" panose="020B0503020204020204" charset="-122"/>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600" b="1">
                          <a:solidFill>
                            <a:schemeClr val="tx1"/>
                          </a:solidFill>
                          <a:latin typeface="微软雅黑" panose="020B0503020204020204" charset="-122"/>
                          <a:ea typeface="微软雅黑" panose="020B0503020204020204" charset="-122"/>
                        </a:rPr>
                        <a:t>士大夫品评时政或人物，</a:t>
                      </a:r>
                      <a:r>
                        <a:rPr lang="zh-CN" altLang="en-US" sz="1600" b="1">
                          <a:solidFill>
                            <a:srgbClr val="FF0000"/>
                          </a:solidFill>
                          <a:latin typeface="微软雅黑" panose="020B0503020204020204" charset="-122"/>
                          <a:ea typeface="微软雅黑" panose="020B0503020204020204" charset="-122"/>
                        </a:rPr>
                        <a:t>东汉后期</a:t>
                      </a:r>
                      <a:r>
                        <a:rPr lang="zh-CN" altLang="en-US" sz="1600" b="1">
                          <a:solidFill>
                            <a:schemeClr val="tx1"/>
                          </a:solidFill>
                          <a:latin typeface="微软雅黑" panose="020B0503020204020204" charset="-122"/>
                          <a:ea typeface="微软雅黑" panose="020B0503020204020204" charset="-122"/>
                        </a:rPr>
                        <a:t>，宦官专政不仅使政治黑暗，而且也垄断了仕途。读书人上进无门，就与一些正直官员结合，在朝野形成一个庞大的</a:t>
                      </a:r>
                      <a:r>
                        <a:rPr lang="zh-CN" altLang="en-US" sz="1600" b="1">
                          <a:solidFill>
                            <a:srgbClr val="FF0000"/>
                          </a:solidFill>
                          <a:latin typeface="微软雅黑" panose="020B0503020204020204" charset="-122"/>
                          <a:ea typeface="微软雅黑" panose="020B0503020204020204" charset="-122"/>
                        </a:rPr>
                        <a:t>官僚士大夫反宦官专权</a:t>
                      </a:r>
                      <a:r>
                        <a:rPr lang="zh-CN" altLang="en-US" sz="1600" b="1">
                          <a:solidFill>
                            <a:schemeClr val="tx1"/>
                          </a:solidFill>
                          <a:latin typeface="微软雅黑" panose="020B0503020204020204" charset="-122"/>
                          <a:ea typeface="微软雅黑" panose="020B0503020204020204" charset="-122"/>
                        </a:rPr>
                        <a:t>的社会政治力量。他们</a:t>
                      </a:r>
                      <a:r>
                        <a:rPr lang="zh-CN" altLang="en-US" sz="1600" b="1">
                          <a:solidFill>
                            <a:srgbClr val="FF0000"/>
                          </a:solidFill>
                          <a:latin typeface="微软雅黑" panose="020B0503020204020204" charset="-122"/>
                          <a:ea typeface="微软雅黑" panose="020B0503020204020204" charset="-122"/>
                        </a:rPr>
                        <a:t>品评人物，抨击时政，称为清议</a:t>
                      </a:r>
                      <a:r>
                        <a:rPr lang="zh-CN" altLang="en-US" sz="1600" b="1">
                          <a:solidFill>
                            <a:schemeClr val="tx1"/>
                          </a:solidFill>
                          <a:latin typeface="微软雅黑" panose="020B0503020204020204" charset="-122"/>
                          <a:ea typeface="微软雅黑" panose="020B0503020204020204" charset="-122"/>
                        </a:rPr>
                        <a:t>。清议，在当时起到了</a:t>
                      </a:r>
                      <a:r>
                        <a:rPr lang="zh-CN" altLang="en-US" sz="1600" b="1">
                          <a:solidFill>
                            <a:srgbClr val="FF0000"/>
                          </a:solidFill>
                          <a:latin typeface="微软雅黑" panose="020B0503020204020204" charset="-122"/>
                          <a:ea typeface="微软雅黑" panose="020B0503020204020204" charset="-122"/>
                        </a:rPr>
                        <a:t>激浊扬清</a:t>
                      </a:r>
                      <a:r>
                        <a:rPr lang="zh-CN" altLang="en-US" sz="1600" b="1">
                          <a:solidFill>
                            <a:schemeClr val="tx1"/>
                          </a:solidFill>
                          <a:latin typeface="微软雅黑" panose="020B0503020204020204" charset="-122"/>
                          <a:ea typeface="微软雅黑" panose="020B0503020204020204" charset="-122"/>
                        </a:rPr>
                        <a:t>的作用。 </a:t>
                      </a:r>
                      <a:endParaRPr lang="zh-CN" altLang="en-US" sz="1600" b="1">
                        <a:solidFill>
                          <a:schemeClr val="tx1"/>
                        </a:solidFill>
                        <a:latin typeface="微软雅黑" panose="020B0503020204020204" charset="-122"/>
                        <a:ea typeface="微软雅黑" panose="020B0503020204020204" charset="-122"/>
                      </a:endParaRPr>
                    </a:p>
                  </a:txBody>
                  <a:tcPr vert="horz">
                    <a:solidFill>
                      <a:schemeClr val="bg1">
                        <a:lumMod val="85000"/>
                      </a:schemeClr>
                    </a:solidFill>
                  </a:tcPr>
                </a:tc>
              </a:tr>
              <a:tr h="638457">
                <a:tc>
                  <a:txBody>
                    <a:bodyPr wrap="square"/>
                    <a:lstStyle/>
                    <a:p>
                      <a:pPr algn="ctr"/>
                      <a:r>
                        <a:rPr lang="zh-CN" altLang="en-US" sz="1600" b="1" kern="1200">
                          <a:solidFill>
                            <a:srgbClr val="C00000"/>
                          </a:solidFill>
                          <a:latin typeface="微软雅黑" panose="020B0503020204020204" charset="-122"/>
                          <a:ea typeface="微软雅黑" panose="020B0503020204020204" charset="-122"/>
                        </a:rPr>
                        <a:t>党锢之祸 </a:t>
                      </a:r>
                      <a:endParaRPr lang="zh-CN" altLang="en-US" sz="1600" b="1" kern="1200">
                        <a:solidFill>
                          <a:srgbClr val="C00000"/>
                        </a:solidFill>
                        <a:latin typeface="微软雅黑" panose="020B0503020204020204" charset="-122"/>
                        <a:ea typeface="微软雅黑" panose="020B0503020204020204" charset="-122"/>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600" b="1">
                          <a:solidFill>
                            <a:srgbClr val="FF0000"/>
                          </a:solidFill>
                          <a:latin typeface="微软雅黑" panose="020B0503020204020204" charset="-122"/>
                          <a:ea typeface="微软雅黑" panose="020B0503020204020204" charset="-122"/>
                        </a:rPr>
                        <a:t>东汉后期，宦官迫害士族官僚和儒生的事件</a:t>
                      </a:r>
                      <a:r>
                        <a:rPr lang="zh-CN" altLang="en-US" sz="1600" b="1">
                          <a:solidFill>
                            <a:schemeClr val="tx1"/>
                          </a:solidFill>
                          <a:latin typeface="微软雅黑" panose="020B0503020204020204" charset="-122"/>
                          <a:ea typeface="微软雅黑" panose="020B0503020204020204" charset="-122"/>
                        </a:rPr>
                        <a:t>。事件因宦官以“党人”罪名禁锢士人终身而得名。宦官依靠皇权，两次向党人发动大规模和残酷的迫害活动。当时的言论以及日后的史学家多同情士大夫们，并认为党锢之祸伤汉朝根本，</a:t>
                      </a:r>
                      <a:r>
                        <a:rPr lang="zh-CN" altLang="en-US" sz="1600" b="1">
                          <a:solidFill>
                            <a:srgbClr val="FF0000"/>
                          </a:solidFill>
                          <a:latin typeface="微软雅黑" panose="020B0503020204020204" charset="-122"/>
                          <a:ea typeface="微软雅黑" panose="020B0503020204020204" charset="-122"/>
                        </a:rPr>
                        <a:t>为黄巾之乱和东汉的最终灭亡埋下伏笔。 </a:t>
                      </a:r>
                      <a:endParaRPr lang="zh-CN" altLang="en-US" sz="1600" b="1">
                        <a:solidFill>
                          <a:srgbClr val="FF0000"/>
                        </a:solidFill>
                        <a:latin typeface="微软雅黑" panose="020B0503020204020204" charset="-122"/>
                        <a:ea typeface="微软雅黑" panose="020B0503020204020204" charset="-122"/>
                      </a:endParaRPr>
                    </a:p>
                  </a:txBody>
                  <a:tcPr vert="horz">
                    <a:solidFill>
                      <a:schemeClr val="bg1">
                        <a:lumMod val="85000"/>
                      </a:schemeClr>
                    </a:solidFill>
                  </a:tcPr>
                </a:tc>
              </a:tr>
              <a:tr h="638457">
                <a:tc>
                  <a:txBody>
                    <a:bodyPr wrap="square"/>
                    <a:lstStyle/>
                    <a:p>
                      <a:pPr algn="ctr"/>
                      <a:r>
                        <a:rPr lang="zh-CN" altLang="en-US" sz="1600" b="1" kern="1200">
                          <a:solidFill>
                            <a:srgbClr val="C00000"/>
                          </a:solidFill>
                          <a:latin typeface="微软雅黑" panose="020B0503020204020204" charset="-122"/>
                          <a:ea typeface="微软雅黑" panose="020B0503020204020204" charset="-122"/>
                        </a:rPr>
                        <a:t>田庄经济</a:t>
                      </a:r>
                      <a:endParaRPr lang="zh-CN" altLang="en-US" sz="1600" b="1" kern="1200">
                        <a:solidFill>
                          <a:srgbClr val="C00000"/>
                        </a:solidFill>
                        <a:latin typeface="微软雅黑" panose="020B0503020204020204" charset="-122"/>
                        <a:ea typeface="微软雅黑" panose="020B0503020204020204" charset="-122"/>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600" b="1">
                          <a:solidFill>
                            <a:schemeClr val="tx1"/>
                          </a:solidFill>
                          <a:latin typeface="微软雅黑" panose="020B0503020204020204" charset="-122"/>
                          <a:ea typeface="微软雅黑" panose="020B0503020204020204" charset="-122"/>
                        </a:rPr>
                        <a:t>西汉末年，豪强地主已经用田庄的形式剥削农民。东汉王朝建立后，由于封建大土地所有制的盛行，土地兼并和西汉末年的战乱等原因，豪强地主建立了一个个封建地主田庄。田庄经济特点：规模大，多种经营，集体劳作，自给自足。聚族而居，宾客相附，带有浓厚的宗族宗法色彩。庄园拥有自己的武装</a:t>
                      </a:r>
                      <a:r>
                        <a:rPr lang="en-US" altLang="zh-CN" sz="1600" b="1">
                          <a:solidFill>
                            <a:schemeClr val="tx1"/>
                          </a:solidFill>
                          <a:latin typeface="微软雅黑" panose="020B0503020204020204" charset="-122"/>
                          <a:ea typeface="微软雅黑" panose="020B0503020204020204" charset="-122"/>
                        </a:rPr>
                        <a:t>——</a:t>
                      </a:r>
                      <a:r>
                        <a:rPr lang="zh-CN" altLang="en-US" sz="1600" b="1">
                          <a:solidFill>
                            <a:schemeClr val="tx1"/>
                          </a:solidFill>
                          <a:latin typeface="微软雅黑" panose="020B0503020204020204" charset="-122"/>
                          <a:ea typeface="微软雅黑" panose="020B0503020204020204" charset="-122"/>
                        </a:rPr>
                        <a:t>部曲。 </a:t>
                      </a:r>
                      <a:endParaRPr lang="zh-CN" altLang="en-US" sz="1600" b="1">
                        <a:solidFill>
                          <a:schemeClr val="tx1"/>
                        </a:solidFill>
                        <a:latin typeface="微软雅黑" panose="020B0503020204020204" charset="-122"/>
                        <a:ea typeface="微软雅黑" panose="020B0503020204020204" charset="-122"/>
                      </a:endParaRPr>
                    </a:p>
                  </a:txBody>
                  <a:tcPr vert="horz">
                    <a:solidFill>
                      <a:schemeClr val="bg1">
                        <a:lumMod val="85000"/>
                      </a:schemeClr>
                    </a:solidFill>
                  </a:tcPr>
                </a:tc>
              </a:tr>
            </a:tbl>
          </a:graphicData>
        </a:graphic>
      </p:graphicFrame>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163728" y="30480"/>
          <a:ext cx="11864544" cy="6797040"/>
        </p:xfrm>
        <a:graphic>
          <a:graphicData uri="http://schemas.openxmlformats.org/drawingml/2006/table">
            <a:tbl>
              <a:tblPr firstRow="1" bandRow="1">
                <a:tableStyleId>{5C22544A-7EE6-4342-B048-85BDC9FD1C3A}</a:tableStyleId>
              </a:tblPr>
              <a:tblGrid>
                <a:gridCol w="1064708"/>
                <a:gridCol w="10799836"/>
              </a:tblGrid>
              <a:tr h="1185706">
                <a:tc>
                  <a:txBody>
                    <a:bodyPr wrap="square"/>
                    <a:lstStyle/>
                    <a:p>
                      <a:pPr algn="ctr"/>
                      <a:r>
                        <a:rPr lang="zh-CN" altLang="en-US" sz="1600">
                          <a:solidFill>
                            <a:srgbClr val="C00000"/>
                          </a:solidFill>
                          <a:latin typeface="微软雅黑" panose="020B0503020204020204" charset="-122"/>
                          <a:ea typeface="微软雅黑" panose="020B0503020204020204" charset="-122"/>
                        </a:rPr>
                        <a:t>均输平准</a:t>
                      </a:r>
                      <a:endParaRPr lang="zh-CN" altLang="en-US" sz="1600">
                        <a:solidFill>
                          <a:srgbClr val="C00000"/>
                        </a:solidFill>
                        <a:latin typeface="微软雅黑" panose="020B0503020204020204" charset="-122"/>
                        <a:ea typeface="微软雅黑" panose="020B0503020204020204" charset="-122"/>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600" b="1">
                          <a:solidFill>
                            <a:srgbClr val="FF0000"/>
                          </a:solidFill>
                          <a:latin typeface="微软雅黑" panose="020B0503020204020204" charset="-122"/>
                          <a:ea typeface="微软雅黑" panose="020B0503020204020204" charset="-122"/>
                        </a:rPr>
                        <a:t>汉武帝加强中央集权</a:t>
                      </a:r>
                      <a:r>
                        <a:rPr lang="zh-CN" altLang="en-US" sz="1600" b="1">
                          <a:solidFill>
                            <a:schemeClr val="tx1"/>
                          </a:solidFill>
                          <a:latin typeface="微软雅黑" panose="020B0503020204020204" charset="-122"/>
                          <a:ea typeface="微软雅黑" panose="020B0503020204020204" charset="-122"/>
                        </a:rPr>
                        <a:t>而进行的经济改革之一。</a:t>
                      </a:r>
                      <a:endParaRPr lang="zh-CN" altLang="en-US" sz="1600" b="1">
                        <a:solidFill>
                          <a:schemeClr val="tx1"/>
                        </a:solidFill>
                        <a:latin typeface="微软雅黑" panose="020B0503020204020204" charset="-122"/>
                        <a:ea typeface="微软雅黑" panose="020B0503020204020204" charset="-122"/>
                      </a:endParaRPr>
                    </a:p>
                    <a:p>
                      <a:pPr marL="0" marR="0" lvl="0" indent="0" algn="l" defTabSz="914400" rtl="0" eaLnBrk="1" fontAlgn="auto" latinLnBrk="0" hangingPunct="1">
                        <a:lnSpc>
                          <a:spcPct val="100000"/>
                        </a:lnSpc>
                        <a:spcBef>
                          <a:spcPct val="0"/>
                        </a:spcBef>
                        <a:spcAft>
                          <a:spcPct val="0"/>
                        </a:spcAft>
                        <a:buClrTx/>
                        <a:buSzTx/>
                        <a:buFontTx/>
                        <a:buNone/>
                        <a:defRPr/>
                      </a:pPr>
                      <a:r>
                        <a:rPr lang="zh-CN" altLang="en-US" sz="1600" b="1">
                          <a:solidFill>
                            <a:schemeClr val="tx1"/>
                          </a:solidFill>
                          <a:latin typeface="微软雅黑" panose="020B0503020204020204" charset="-122"/>
                          <a:ea typeface="微软雅黑" panose="020B0503020204020204" charset="-122"/>
                        </a:rPr>
                        <a:t> </a:t>
                      </a:r>
                      <a:r>
                        <a:rPr lang="zh-CN" altLang="en-US" sz="1600" b="1">
                          <a:solidFill>
                            <a:srgbClr val="FF0000"/>
                          </a:solidFill>
                          <a:latin typeface="微软雅黑" panose="020B0503020204020204" charset="-122"/>
                          <a:ea typeface="微软雅黑" panose="020B0503020204020204" charset="-122"/>
                        </a:rPr>
                        <a:t>均输</a:t>
                      </a:r>
                      <a:r>
                        <a:rPr lang="zh-CN" altLang="en-US" sz="1600" b="1">
                          <a:solidFill>
                            <a:schemeClr val="tx1"/>
                          </a:solidFill>
                          <a:latin typeface="微软雅黑" panose="020B0503020204020204" charset="-122"/>
                          <a:ea typeface="微软雅黑" panose="020B0503020204020204" charset="-122"/>
                        </a:rPr>
                        <a:t>即设均输官到全国各地，各地上贡的物产直接在当地或运往邻地高价地区出售</a:t>
                      </a:r>
                      <a:r>
                        <a:rPr lang="en-US" altLang="zh-CN" sz="1600" b="1">
                          <a:solidFill>
                            <a:schemeClr val="tx1"/>
                          </a:solidFill>
                          <a:latin typeface="微软雅黑" panose="020B0503020204020204" charset="-122"/>
                          <a:ea typeface="微软雅黑" panose="020B0503020204020204" charset="-122"/>
                        </a:rPr>
                        <a:t>;</a:t>
                      </a:r>
                      <a:r>
                        <a:rPr lang="zh-CN" altLang="en-US" sz="1600" b="1">
                          <a:solidFill>
                            <a:schemeClr val="tx1"/>
                          </a:solidFill>
                          <a:latin typeface="微软雅黑" panose="020B0503020204020204" charset="-122"/>
                          <a:ea typeface="微软雅黑" panose="020B0503020204020204" charset="-122"/>
                        </a:rPr>
                        <a:t>然后按朝廷需要或市场行情酌情购买一些货物运回朝廷，或者将这些商品交由平准官再次出售，变成现金交给朝廷。这种</a:t>
                      </a:r>
                      <a:r>
                        <a:rPr lang="zh-CN" altLang="en-US" sz="1600" b="1">
                          <a:solidFill>
                            <a:srgbClr val="FF0000"/>
                          </a:solidFill>
                          <a:latin typeface="微软雅黑" panose="020B0503020204020204" charset="-122"/>
                          <a:ea typeface="微软雅黑" panose="020B0503020204020204" charset="-122"/>
                        </a:rPr>
                        <a:t>将各地贡物变成现金</a:t>
                      </a:r>
                      <a:r>
                        <a:rPr lang="zh-CN" altLang="en-US" sz="1600" b="1">
                          <a:solidFill>
                            <a:schemeClr val="tx1"/>
                          </a:solidFill>
                          <a:latin typeface="微软雅黑" panose="020B0503020204020204" charset="-122"/>
                          <a:ea typeface="微软雅黑" panose="020B0503020204020204" charset="-122"/>
                        </a:rPr>
                        <a:t>乃至再用这些现金投资商业的做法与朝廷平抑物价的平准制度相配合，极大增加了政府的收入。</a:t>
                      </a:r>
                      <a:endParaRPr lang="zh-CN" altLang="en-US" sz="1600" b="1">
                        <a:solidFill>
                          <a:schemeClr val="tx1"/>
                        </a:solidFill>
                        <a:latin typeface="微软雅黑" panose="020B0503020204020204" charset="-122"/>
                        <a:ea typeface="微软雅黑" panose="020B0503020204020204" charset="-122"/>
                      </a:endParaRPr>
                    </a:p>
                    <a:p>
                      <a:pPr marL="0" marR="0" lvl="0" indent="0" algn="l" defTabSz="914400" rtl="0" eaLnBrk="1" fontAlgn="auto" latinLnBrk="0" hangingPunct="1">
                        <a:lnSpc>
                          <a:spcPct val="100000"/>
                        </a:lnSpc>
                        <a:spcBef>
                          <a:spcPct val="0"/>
                        </a:spcBef>
                        <a:spcAft>
                          <a:spcPct val="0"/>
                        </a:spcAft>
                        <a:buClrTx/>
                        <a:buSzTx/>
                        <a:buFontTx/>
                        <a:buNone/>
                        <a:defRPr/>
                      </a:pPr>
                      <a:r>
                        <a:rPr lang="zh-CN" altLang="en-US" sz="1600" b="1">
                          <a:solidFill>
                            <a:schemeClr val="tx1"/>
                          </a:solidFill>
                          <a:latin typeface="微软雅黑" panose="020B0503020204020204" charset="-122"/>
                          <a:ea typeface="微软雅黑" panose="020B0503020204020204" charset="-122"/>
                        </a:rPr>
                        <a:t> </a:t>
                      </a:r>
                      <a:r>
                        <a:rPr lang="zh-CN" altLang="en-US" sz="1600" b="1">
                          <a:solidFill>
                            <a:srgbClr val="FF0000"/>
                          </a:solidFill>
                          <a:latin typeface="微软雅黑" panose="020B0503020204020204" charset="-122"/>
                          <a:ea typeface="微软雅黑" panose="020B0503020204020204" charset="-122"/>
                        </a:rPr>
                        <a:t>平准</a:t>
                      </a:r>
                      <a:r>
                        <a:rPr lang="zh-CN" altLang="en-US" sz="1600" b="1">
                          <a:solidFill>
                            <a:schemeClr val="tx1"/>
                          </a:solidFill>
                          <a:latin typeface="微软雅黑" panose="020B0503020204020204" charset="-122"/>
                          <a:ea typeface="微软雅黑" panose="020B0503020204020204" charset="-122"/>
                        </a:rPr>
                        <a:t>是一种通过</a:t>
                      </a:r>
                      <a:r>
                        <a:rPr lang="zh-CN" altLang="en-US" sz="1600" b="1">
                          <a:solidFill>
                            <a:srgbClr val="FF0000"/>
                          </a:solidFill>
                          <a:latin typeface="微软雅黑" panose="020B0503020204020204" charset="-122"/>
                          <a:ea typeface="微软雅黑" panose="020B0503020204020204" charset="-122"/>
                        </a:rPr>
                        <a:t>贵时抛售、贱时收买</a:t>
                      </a:r>
                      <a:r>
                        <a:rPr lang="zh-CN" altLang="en-US" sz="1600" b="1">
                          <a:solidFill>
                            <a:schemeClr val="tx1"/>
                          </a:solidFill>
                          <a:latin typeface="微软雅黑" panose="020B0503020204020204" charset="-122"/>
                          <a:ea typeface="微软雅黑" panose="020B0503020204020204" charset="-122"/>
                        </a:rPr>
                        <a:t>的方式稳定市场价格的一种经济措施。同时，平准官也统辖均输官带回长安的货物和被朝廷垄断的铁器等商品的买卖。由此，国库收入迅速增加。平准制度表面上是为了避免贪婪的商贾囤积居奇，平抑物价，而实际上则只是将商人的巨额利润转移到了朝廷手里， 乃是一种国家商业垄断。平准制度成为后世历代朝廷解决财政困境、增加国库收入的重要手段。 </a:t>
                      </a:r>
                      <a:endParaRPr lang="zh-CN" altLang="zh-CN" sz="1600" b="1">
                        <a:solidFill>
                          <a:schemeClr val="tx1"/>
                        </a:solidFill>
                        <a:latin typeface="微软雅黑" panose="020B0503020204020204" charset="-122"/>
                        <a:ea typeface="微软雅黑" panose="020B0503020204020204" charset="-122"/>
                      </a:endParaRPr>
                    </a:p>
                  </a:txBody>
                  <a:tcPr vert="horz">
                    <a:solidFill>
                      <a:schemeClr val="bg1">
                        <a:lumMod val="85000"/>
                      </a:schemeClr>
                    </a:solidFill>
                  </a:tcPr>
                </a:tc>
              </a:tr>
              <a:tr h="638457">
                <a:tc>
                  <a:txBody>
                    <a:bodyPr wrap="square"/>
                    <a:lstStyle/>
                    <a:p>
                      <a:pPr algn="ctr"/>
                      <a:r>
                        <a:rPr lang="zh-CN" altLang="en-US" sz="1600" b="1">
                          <a:solidFill>
                            <a:srgbClr val="C00000"/>
                          </a:solidFill>
                          <a:latin typeface="微软雅黑" panose="020B0503020204020204" charset="-122"/>
                          <a:ea typeface="微软雅黑" panose="020B0503020204020204" charset="-122"/>
                        </a:rPr>
                        <a:t>编户齐民</a:t>
                      </a:r>
                      <a:endParaRPr lang="zh-CN" altLang="en-US" sz="1600">
                        <a:solidFill>
                          <a:srgbClr val="C00000"/>
                        </a:solidFill>
                        <a:latin typeface="微软雅黑" panose="020B0503020204020204" charset="-122"/>
                        <a:ea typeface="微软雅黑" panose="020B0503020204020204" charset="-122"/>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600" b="1">
                          <a:solidFill>
                            <a:schemeClr val="tx1"/>
                          </a:solidFill>
                          <a:latin typeface="微软雅黑" panose="020B0503020204020204" charset="-122"/>
                          <a:ea typeface="微软雅黑" panose="020B0503020204020204" charset="-122"/>
                        </a:rPr>
                        <a:t>以户为单位来管理人民，是谓“编户”，所有人统统是国君的臣民，是谓“齐民”。</a:t>
                      </a:r>
                      <a:r>
                        <a:rPr lang="zh-CN" altLang="en-US" sz="1600" b="1">
                          <a:solidFill>
                            <a:srgbClr val="FF0000"/>
                          </a:solidFill>
                          <a:latin typeface="微软雅黑" panose="020B0503020204020204" charset="-122"/>
                          <a:ea typeface="微软雅黑" panose="020B0503020204020204" charset="-122"/>
                        </a:rPr>
                        <a:t>西汉</a:t>
                      </a:r>
                      <a:r>
                        <a:rPr lang="zh-CN" altLang="en-US" sz="1600" b="1">
                          <a:solidFill>
                            <a:schemeClr val="tx1"/>
                          </a:solidFill>
                          <a:latin typeface="微软雅黑" panose="020B0503020204020204" charset="-122"/>
                          <a:ea typeface="微软雅黑" panose="020B0503020204020204" charset="-122"/>
                        </a:rPr>
                        <a:t>统治者为了加强对农民的控制，推行</a:t>
                      </a:r>
                      <a:r>
                        <a:rPr lang="zh-CN" altLang="en-US" sz="1600" b="1">
                          <a:solidFill>
                            <a:srgbClr val="FF0000"/>
                          </a:solidFill>
                          <a:latin typeface="微软雅黑" panose="020B0503020204020204" charset="-122"/>
                          <a:ea typeface="微软雅黑" panose="020B0503020204020204" charset="-122"/>
                        </a:rPr>
                        <a:t>严密的编户制度，对全国人口进行登记</a:t>
                      </a:r>
                      <a:r>
                        <a:rPr lang="zh-CN" altLang="en-US" sz="1600" b="1">
                          <a:solidFill>
                            <a:schemeClr val="tx1"/>
                          </a:solidFill>
                          <a:latin typeface="微软雅黑" panose="020B0503020204020204" charset="-122"/>
                          <a:ea typeface="微软雅黑" panose="020B0503020204020204" charset="-122"/>
                        </a:rPr>
                        <a:t>。户口簿上写明每个人的年龄、性别、 土地财产、社会关系以及身高、肤色、相貌特征等。并规定编户不许无故迁移，每年八月进行一次户口检查。户籍是政府收取租税、征发徭役、兵役的主要依据。编户农民对国家的负担主要有田租、人口税和更赋。西汉田租较轻，人口税和更赋较重，这对无地和少地的编户是不利的。</a:t>
                      </a:r>
                      <a:endParaRPr lang="zh-CN" altLang="en-US" sz="1600" b="1">
                        <a:solidFill>
                          <a:schemeClr val="tx1"/>
                        </a:solidFill>
                        <a:latin typeface="微软雅黑" panose="020B0503020204020204" charset="-122"/>
                        <a:ea typeface="微软雅黑" panose="020B0503020204020204" charset="-122"/>
                      </a:endParaRPr>
                    </a:p>
                  </a:txBody>
                  <a:tcPr vert="horz">
                    <a:solidFill>
                      <a:schemeClr val="bg1">
                        <a:lumMod val="85000"/>
                      </a:schemeClr>
                    </a:solidFill>
                  </a:tcPr>
                </a:tc>
              </a:tr>
              <a:tr h="638457">
                <a:tc>
                  <a:txBody>
                    <a:bodyPr wrap="square"/>
                    <a:lstStyle/>
                    <a:p>
                      <a:pPr marL="0" algn="ctr" defTabSz="914400" rtl="0" eaLnBrk="1" latinLnBrk="0" hangingPunct="1"/>
                      <a:r>
                        <a:rPr lang="zh-CN" altLang="en-US" sz="1600" b="1" kern="1200">
                          <a:solidFill>
                            <a:srgbClr val="C00000"/>
                          </a:solidFill>
                          <a:latin typeface="微软雅黑" panose="020B0503020204020204" charset="-122"/>
                          <a:ea typeface="微软雅黑" panose="020B0503020204020204" charset="-122"/>
                        </a:rPr>
                        <a:t>算缗告缗</a:t>
                      </a:r>
                      <a:endParaRPr lang="zh-CN" altLang="en-US" sz="1600" b="1" kern="1200">
                        <a:solidFill>
                          <a:srgbClr val="C00000"/>
                        </a:solidFill>
                        <a:latin typeface="微软雅黑" panose="020B0503020204020204" charset="-122"/>
                        <a:ea typeface="微软雅黑" panose="020B0503020204020204" charset="-122"/>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600" b="1">
                          <a:solidFill>
                            <a:srgbClr val="FF0000"/>
                          </a:solidFill>
                          <a:latin typeface="微软雅黑" panose="020B0503020204020204" charset="-122"/>
                          <a:ea typeface="微软雅黑" panose="020B0503020204020204" charset="-122"/>
                        </a:rPr>
                        <a:t>算缗</a:t>
                      </a:r>
                      <a:r>
                        <a:rPr lang="zh-CN" altLang="en-US" sz="1600" b="1">
                          <a:solidFill>
                            <a:schemeClr val="tx1"/>
                          </a:solidFill>
                          <a:latin typeface="微软雅黑" panose="020B0503020204020204" charset="-122"/>
                          <a:ea typeface="微软雅黑" panose="020B0503020204020204" charset="-122"/>
                        </a:rPr>
                        <a:t>是</a:t>
                      </a:r>
                      <a:r>
                        <a:rPr lang="zh-CN" altLang="en-US" sz="1600" b="1">
                          <a:solidFill>
                            <a:srgbClr val="FF0000"/>
                          </a:solidFill>
                          <a:latin typeface="微软雅黑" panose="020B0503020204020204" charset="-122"/>
                          <a:ea typeface="微软雅黑" panose="020B0503020204020204" charset="-122"/>
                        </a:rPr>
                        <a:t>汉武帝时国家向商人征收的一种财产税</a:t>
                      </a:r>
                      <a:r>
                        <a:rPr lang="zh-CN" altLang="en-US" sz="1600" b="1">
                          <a:solidFill>
                            <a:schemeClr val="tx1"/>
                          </a:solidFill>
                          <a:latin typeface="微软雅黑" panose="020B0503020204020204" charset="-122"/>
                          <a:ea typeface="微软雅黑" panose="020B0503020204020204" charset="-122"/>
                        </a:rPr>
                        <a:t>。把大工商业主和高利贷者从农民身上剥削来的财物收归国有，是历史上大规模的抑商运动。增加了国家收入，打击了奴隶制残余，缓和了土地兼并，有利于封建经济基础的巩固，但是也迟滞了商品经济的发展。 </a:t>
                      </a:r>
                      <a:endParaRPr lang="zh-CN" altLang="en-US" sz="1600" b="1">
                        <a:solidFill>
                          <a:schemeClr val="tx1"/>
                        </a:solidFill>
                        <a:latin typeface="微软雅黑" panose="020B0503020204020204" charset="-122"/>
                        <a:ea typeface="微软雅黑" panose="020B0503020204020204" charset="-122"/>
                      </a:endParaRPr>
                    </a:p>
                    <a:p>
                      <a:pPr marL="0" marR="0" lvl="0" indent="0" algn="l" defTabSz="914400" rtl="0" eaLnBrk="1" fontAlgn="auto" latinLnBrk="0" hangingPunct="1">
                        <a:lnSpc>
                          <a:spcPct val="100000"/>
                        </a:lnSpc>
                        <a:spcBef>
                          <a:spcPct val="0"/>
                        </a:spcBef>
                        <a:spcAft>
                          <a:spcPct val="0"/>
                        </a:spcAft>
                        <a:buClrTx/>
                        <a:buSzTx/>
                        <a:buFontTx/>
                        <a:buNone/>
                        <a:defRPr/>
                      </a:pPr>
                      <a:r>
                        <a:rPr lang="zh-CN" altLang="en-US" sz="1600" b="1">
                          <a:solidFill>
                            <a:srgbClr val="FF0000"/>
                          </a:solidFill>
                          <a:latin typeface="微软雅黑" panose="020B0503020204020204" charset="-122"/>
                          <a:ea typeface="微软雅黑" panose="020B0503020204020204" charset="-122"/>
                        </a:rPr>
                        <a:t>告缗</a:t>
                      </a:r>
                      <a:r>
                        <a:rPr lang="zh-CN" altLang="en-US" sz="1600" b="1">
                          <a:solidFill>
                            <a:schemeClr val="tx1"/>
                          </a:solidFill>
                          <a:latin typeface="微软雅黑" panose="020B0503020204020204" charset="-122"/>
                          <a:ea typeface="微软雅黑" panose="020B0503020204020204" charset="-122"/>
                        </a:rPr>
                        <a:t>是当时</a:t>
                      </a:r>
                      <a:r>
                        <a:rPr lang="zh-CN" altLang="en-US" sz="1600" b="1">
                          <a:solidFill>
                            <a:srgbClr val="FF0000"/>
                          </a:solidFill>
                          <a:latin typeface="微软雅黑" panose="020B0503020204020204" charset="-122"/>
                          <a:ea typeface="微软雅黑" panose="020B0503020204020204" charset="-122"/>
                        </a:rPr>
                        <a:t>反商人瞒产漏税的一种强制办法</a:t>
                      </a:r>
                      <a:r>
                        <a:rPr lang="zh-CN" altLang="en-US" sz="1600" b="1">
                          <a:solidFill>
                            <a:schemeClr val="tx1"/>
                          </a:solidFill>
                          <a:latin typeface="微软雅黑" panose="020B0503020204020204" charset="-122"/>
                          <a:ea typeface="微软雅黑" panose="020B0503020204020204" charset="-122"/>
                        </a:rPr>
                        <a:t>。为汉武帝的内外功业提供了物质保证，起到了加强专制主义中央集权制度的作用。但西汉后期，商人与官僚、地主逐渐合流，加剧了土地兼并，直接导致当时严重的社会危机。这两项法令，实际上都是秦和汉初以来抑商政策在新的历史形势下的继续和发展</a:t>
                      </a:r>
                      <a:endParaRPr lang="zh-CN" altLang="en-US" sz="1600" b="1">
                        <a:solidFill>
                          <a:schemeClr val="tx1"/>
                        </a:solidFill>
                        <a:latin typeface="微软雅黑" panose="020B0503020204020204" charset="-122"/>
                        <a:ea typeface="微软雅黑" panose="020B0503020204020204" charset="-122"/>
                      </a:endParaRPr>
                    </a:p>
                  </a:txBody>
                  <a:tcPr vert="horz">
                    <a:solidFill>
                      <a:schemeClr val="bg1">
                        <a:lumMod val="85000"/>
                      </a:schemeClr>
                    </a:solidFill>
                  </a:tcPr>
                </a:tc>
              </a:tr>
              <a:tr h="638457">
                <a:tc>
                  <a:txBody>
                    <a:bodyPr wrap="square"/>
                    <a:lstStyle/>
                    <a:p>
                      <a:pPr marL="0" algn="ctr" defTabSz="914400" rtl="0" eaLnBrk="1" latinLnBrk="0" hangingPunct="1"/>
                      <a:r>
                        <a:rPr lang="zh-CN" altLang="en-US" sz="1600" b="1" kern="1200">
                          <a:solidFill>
                            <a:srgbClr val="C00000"/>
                          </a:solidFill>
                          <a:latin typeface="微软雅黑" panose="020B0503020204020204" charset="-122"/>
                          <a:ea typeface="微软雅黑" panose="020B0503020204020204" charset="-122"/>
                        </a:rPr>
                        <a:t>天人合一</a:t>
                      </a:r>
                      <a:endParaRPr lang="en-US" altLang="zh-CN" sz="1600" b="1" kern="1200">
                        <a:solidFill>
                          <a:srgbClr val="C00000"/>
                        </a:solidFill>
                        <a:latin typeface="微软雅黑" panose="020B0503020204020204" charset="-122"/>
                        <a:ea typeface="微软雅黑" panose="020B0503020204020204" charset="-122"/>
                      </a:endParaRPr>
                    </a:p>
                    <a:p>
                      <a:pPr marL="0" algn="ctr" defTabSz="914400" rtl="0" eaLnBrk="1" latinLnBrk="0" hangingPunct="1"/>
                      <a:r>
                        <a:rPr lang="zh-CN" altLang="en-US" sz="1600" b="1" kern="1200">
                          <a:solidFill>
                            <a:srgbClr val="C00000"/>
                          </a:solidFill>
                          <a:latin typeface="微软雅黑" panose="020B0503020204020204" charset="-122"/>
                          <a:ea typeface="微软雅黑" panose="020B0503020204020204" charset="-122"/>
                        </a:rPr>
                        <a:t>天人感应</a:t>
                      </a:r>
                      <a:endParaRPr lang="zh-CN" altLang="en-US" sz="1600" b="1" kern="1200">
                        <a:solidFill>
                          <a:srgbClr val="C00000"/>
                        </a:solidFill>
                        <a:latin typeface="微软雅黑" panose="020B0503020204020204" charset="-122"/>
                        <a:ea typeface="微软雅黑" panose="020B0503020204020204" charset="-122"/>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600" b="1">
                          <a:solidFill>
                            <a:srgbClr val="FF0000"/>
                          </a:solidFill>
                          <a:latin typeface="微软雅黑" panose="020B0503020204020204" charset="-122"/>
                          <a:ea typeface="微软雅黑" panose="020B0503020204020204" charset="-122"/>
                        </a:rPr>
                        <a:t>天人合一</a:t>
                      </a:r>
                      <a:r>
                        <a:rPr lang="zh-CN" altLang="en-US" sz="1600" b="1">
                          <a:solidFill>
                            <a:schemeClr val="tx1"/>
                          </a:solidFill>
                          <a:latin typeface="微软雅黑" panose="020B0503020204020204" charset="-122"/>
                          <a:ea typeface="微软雅黑" panose="020B0503020204020204" charset="-122"/>
                        </a:rPr>
                        <a:t>指天与人的关系紧密相联，不可分割。 强调</a:t>
                      </a:r>
                      <a:r>
                        <a:rPr lang="zh-CN" altLang="en-US" sz="1600" b="1">
                          <a:solidFill>
                            <a:srgbClr val="FF0000"/>
                          </a:solidFill>
                          <a:latin typeface="微软雅黑" panose="020B0503020204020204" charset="-122"/>
                          <a:ea typeface="微软雅黑" panose="020B0503020204020204" charset="-122"/>
                        </a:rPr>
                        <a:t>天道与人道、自然与人为的和谐统一</a:t>
                      </a:r>
                      <a:r>
                        <a:rPr lang="zh-CN" altLang="en-US" sz="1600" b="1">
                          <a:solidFill>
                            <a:schemeClr val="tx1"/>
                          </a:solidFill>
                          <a:latin typeface="微软雅黑" panose="020B0503020204020204" charset="-122"/>
                          <a:ea typeface="微软雅黑" panose="020B0503020204020204" charset="-122"/>
                        </a:rPr>
                        <a:t>。 </a:t>
                      </a:r>
                      <a:endParaRPr lang="zh-CN" altLang="en-US" sz="1600" b="1">
                        <a:solidFill>
                          <a:schemeClr val="tx1"/>
                        </a:solidFill>
                        <a:latin typeface="微软雅黑" panose="020B0503020204020204" charset="-122"/>
                        <a:ea typeface="微软雅黑" panose="020B0503020204020204" charset="-122"/>
                      </a:endParaRPr>
                    </a:p>
                    <a:p>
                      <a:pPr marL="0" marR="0" lvl="0" indent="0" algn="l" defTabSz="914400" rtl="0" eaLnBrk="1" fontAlgn="auto" latinLnBrk="0" hangingPunct="1">
                        <a:lnSpc>
                          <a:spcPct val="100000"/>
                        </a:lnSpc>
                        <a:spcBef>
                          <a:spcPct val="0"/>
                        </a:spcBef>
                        <a:spcAft>
                          <a:spcPct val="0"/>
                        </a:spcAft>
                        <a:buClrTx/>
                        <a:buSzTx/>
                        <a:buFontTx/>
                        <a:buNone/>
                        <a:defRPr/>
                      </a:pPr>
                      <a:r>
                        <a:rPr lang="zh-CN" altLang="en-US" sz="1600" b="1">
                          <a:solidFill>
                            <a:srgbClr val="FF0000"/>
                          </a:solidFill>
                          <a:latin typeface="微软雅黑" panose="020B0503020204020204" charset="-122"/>
                          <a:ea typeface="微软雅黑" panose="020B0503020204020204" charset="-122"/>
                        </a:rPr>
                        <a:t>天人感应：</a:t>
                      </a:r>
                      <a:r>
                        <a:rPr lang="zh-CN" altLang="en-US" sz="1600" b="1">
                          <a:solidFill>
                            <a:schemeClr val="tx1"/>
                          </a:solidFill>
                          <a:latin typeface="微软雅黑" panose="020B0503020204020204" charset="-122"/>
                          <a:ea typeface="微软雅黑" panose="020B0503020204020204" charset="-122"/>
                        </a:rPr>
                        <a:t>董仲舒认为， 天和人同类相通，相互感应，天能干预人事，人亦能感应上天。所以天子必须按天意行事，如果政通人和，天就会降下祥瑞以示鼓励，如违背天意（天子无道），上天就会降灾予以警告和惩罚。</a:t>
                      </a:r>
                      <a:r>
                        <a:rPr lang="zh-CN" altLang="en-US" sz="1600" b="1">
                          <a:solidFill>
                            <a:srgbClr val="FF0000"/>
                          </a:solidFill>
                          <a:latin typeface="微软雅黑" panose="020B0503020204020204" charset="-122"/>
                          <a:ea typeface="微软雅黑" panose="020B0503020204020204" charset="-122"/>
                        </a:rPr>
                        <a:t>既为封建专制制度提供了理论依据，又用“天”对君权加以约束，要求其实行仁政。</a:t>
                      </a:r>
                      <a:endParaRPr lang="zh-CN" altLang="en-US" sz="1600" b="1">
                        <a:solidFill>
                          <a:srgbClr val="FF0000"/>
                        </a:solidFill>
                        <a:latin typeface="微软雅黑" panose="020B0503020204020204" charset="-122"/>
                        <a:ea typeface="微软雅黑" panose="020B0503020204020204" charset="-122"/>
                      </a:endParaRPr>
                    </a:p>
                  </a:txBody>
                  <a:tcPr vert="horz">
                    <a:solidFill>
                      <a:schemeClr val="bg1">
                        <a:lumMod val="85000"/>
                      </a:schemeClr>
                    </a:solidFill>
                  </a:tcPr>
                </a:tc>
              </a:tr>
              <a:tr h="638457">
                <a:tc>
                  <a:txBody>
                    <a:bodyPr wrap="square"/>
                    <a:lstStyle/>
                    <a:p>
                      <a:pPr marL="0" algn="ctr" defTabSz="914400" rtl="0" eaLnBrk="1" latinLnBrk="0" hangingPunct="1"/>
                      <a:r>
                        <a:rPr lang="zh-CN" altLang="en-US" sz="1600" b="1" kern="1200">
                          <a:solidFill>
                            <a:srgbClr val="C00000"/>
                          </a:solidFill>
                          <a:latin typeface="微软雅黑" panose="020B0503020204020204" charset="-122"/>
                          <a:ea typeface="微软雅黑" panose="020B0503020204020204" charset="-122"/>
                        </a:rPr>
                        <a:t>外儒内法</a:t>
                      </a:r>
                      <a:endParaRPr lang="zh-CN" altLang="en-US" sz="1600" b="1" kern="1200">
                        <a:solidFill>
                          <a:srgbClr val="C00000"/>
                        </a:solidFill>
                        <a:latin typeface="微软雅黑" panose="020B0503020204020204" charset="-122"/>
                        <a:ea typeface="微软雅黑" panose="020B0503020204020204" charset="-122"/>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600" b="1">
                          <a:solidFill>
                            <a:schemeClr val="tx1"/>
                          </a:solidFill>
                          <a:latin typeface="微软雅黑" panose="020B0503020204020204" charset="-122"/>
                          <a:ea typeface="微软雅黑" panose="020B0503020204020204" charset="-122"/>
                        </a:rPr>
                        <a:t>政治事功与伦理劝导，是历代统治者稳固其统治的两大核心手段，也是构成外儒内法这一中华文化的重要成因。一般而言，</a:t>
                      </a:r>
                      <a:r>
                        <a:rPr lang="zh-CN" altLang="en-US" sz="1600" b="1">
                          <a:solidFill>
                            <a:srgbClr val="FF0000"/>
                          </a:solidFill>
                          <a:latin typeface="微软雅黑" panose="020B0503020204020204" charset="-122"/>
                          <a:ea typeface="微软雅黑" panose="020B0503020204020204" charset="-122"/>
                        </a:rPr>
                        <a:t>儒学重仁政</a:t>
                      </a:r>
                      <a:r>
                        <a:rPr lang="zh-CN" altLang="en-US" sz="1600" b="1">
                          <a:solidFill>
                            <a:schemeClr val="tx1"/>
                          </a:solidFill>
                          <a:latin typeface="微软雅黑" panose="020B0503020204020204" charset="-122"/>
                          <a:ea typeface="微软雅黑" panose="020B0503020204020204" charset="-122"/>
                        </a:rPr>
                        <a:t>，讲究以</a:t>
                      </a:r>
                      <a:r>
                        <a:rPr lang="zh-CN" altLang="en-US" sz="1600" b="1">
                          <a:solidFill>
                            <a:srgbClr val="FF0000"/>
                          </a:solidFill>
                          <a:latin typeface="微软雅黑" panose="020B0503020204020204" charset="-122"/>
                          <a:ea typeface="微软雅黑" panose="020B0503020204020204" charset="-122"/>
                        </a:rPr>
                        <a:t>伦理劝导</a:t>
                      </a:r>
                      <a:r>
                        <a:rPr lang="zh-CN" altLang="en-US" sz="1600" b="1">
                          <a:solidFill>
                            <a:schemeClr val="tx1"/>
                          </a:solidFill>
                          <a:latin typeface="微软雅黑" panose="020B0503020204020204" charset="-122"/>
                          <a:ea typeface="微软雅黑" panose="020B0503020204020204" charset="-122"/>
                        </a:rPr>
                        <a:t>实施统治，而</a:t>
                      </a:r>
                      <a:r>
                        <a:rPr lang="zh-CN" altLang="en-US" sz="1600" b="1">
                          <a:solidFill>
                            <a:srgbClr val="FF0000"/>
                          </a:solidFill>
                          <a:latin typeface="微软雅黑" panose="020B0503020204020204" charset="-122"/>
                          <a:ea typeface="微软雅黑" panose="020B0503020204020204" charset="-122"/>
                        </a:rPr>
                        <a:t>法家讲法制</a:t>
                      </a:r>
                      <a:r>
                        <a:rPr lang="zh-CN" altLang="en-US" sz="1600" b="1">
                          <a:solidFill>
                            <a:schemeClr val="tx1"/>
                          </a:solidFill>
                          <a:latin typeface="微软雅黑" panose="020B0503020204020204" charset="-122"/>
                          <a:ea typeface="微软雅黑" panose="020B0503020204020204" charset="-122"/>
                        </a:rPr>
                        <a:t>，重在</a:t>
                      </a:r>
                      <a:r>
                        <a:rPr lang="zh-CN" altLang="en-US" sz="1600" b="1">
                          <a:solidFill>
                            <a:srgbClr val="FF0000"/>
                          </a:solidFill>
                          <a:latin typeface="微软雅黑" panose="020B0503020204020204" charset="-122"/>
                          <a:ea typeface="微软雅黑" panose="020B0503020204020204" charset="-122"/>
                        </a:rPr>
                        <a:t>政治事功</a:t>
                      </a:r>
                      <a:r>
                        <a:rPr lang="zh-CN" altLang="en-US" sz="1600" b="1">
                          <a:solidFill>
                            <a:schemeClr val="tx1"/>
                          </a:solidFill>
                          <a:latin typeface="微软雅黑" panose="020B0503020204020204" charset="-122"/>
                          <a:ea typeface="微软雅黑" panose="020B0503020204020204" charset="-122"/>
                        </a:rPr>
                        <a:t>。但这两种思想在</a:t>
                      </a:r>
                      <a:r>
                        <a:rPr lang="zh-CN" altLang="en-US" sz="1600" b="1">
                          <a:solidFill>
                            <a:srgbClr val="FF0000"/>
                          </a:solidFill>
                          <a:latin typeface="微软雅黑" panose="020B0503020204020204" charset="-122"/>
                          <a:ea typeface="微软雅黑" panose="020B0503020204020204" charset="-122"/>
                        </a:rPr>
                        <a:t>汉代时即彼此杂糅，形成了互补的统治术</a:t>
                      </a:r>
                      <a:endParaRPr lang="zh-CN" altLang="en-US" sz="1600" b="1">
                        <a:solidFill>
                          <a:srgbClr val="FF0000"/>
                        </a:solidFill>
                        <a:latin typeface="微软雅黑" panose="020B0503020204020204" charset="-122"/>
                        <a:ea typeface="微软雅黑" panose="020B0503020204020204" charset="-122"/>
                      </a:endParaRPr>
                    </a:p>
                  </a:txBody>
                  <a:tcPr vert="horz">
                    <a:solidFill>
                      <a:schemeClr val="bg1">
                        <a:lumMod val="85000"/>
                      </a:schemeClr>
                    </a:solidFill>
                  </a:tcPr>
                </a:tc>
              </a:tr>
            </a:tbl>
          </a:graphicData>
        </a:graphic>
      </p:graphicFrame>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custDataLst>
              <p:tags r:id="rId1"/>
            </p:custDataLst>
          </p:nvPr>
        </p:nvSpPr>
        <p:spPr>
          <a:xfrm>
            <a:off x="0" y="0"/>
            <a:ext cx="12192000" cy="512897"/>
          </a:xfrm>
          <a:prstGeom prst="rect">
            <a:avLst/>
          </a:prstGeom>
          <a:solidFill>
            <a:srgbClr val="EC5F74">
              <a:lumMod val="60000"/>
              <a:lumOff val="40000"/>
            </a:srgbClr>
          </a:solidFill>
        </p:spPr>
        <p:txBody>
          <a:bodyPr wrap="square" rtlCol="0">
            <a:spAutoFit/>
          </a:bodyPr>
          <a:lstStyle/>
          <a:p>
            <a:pPr marL="0" marR="0" lvl="0" indent="0" algn="ctr" defTabSz="1219200" eaLnBrk="1" fontAlgn="auto" latinLnBrk="1" hangingPunct="1">
              <a:lnSpc>
                <a:spcPct val="100000"/>
              </a:lnSpc>
              <a:spcBef>
                <a:spcPct val="0"/>
              </a:spcBef>
              <a:spcAft>
                <a:spcPct val="0"/>
              </a:spcAft>
              <a:buClrTx/>
              <a:buSzTx/>
              <a:buFontTx/>
              <a:buNone/>
              <a:defRPr/>
            </a:pPr>
            <a:r>
              <a:rPr kumimoji="0" lang="zh-CN" altLang="en-US"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rPr>
              <a:t>四、魏晋南北朝</a:t>
            </a:r>
            <a:endParaRPr kumimoji="0" lang="zh-CN" altLang="en-US" sz="2735" b="1" i="0" u="none" strike="noStrike" kern="0" cap="none" spc="0" normalizeH="0" baseline="0" noProof="0">
              <a:ln>
                <a:noFill/>
              </a:ln>
              <a:solidFill>
                <a:prstClr val="white"/>
              </a:solidFill>
              <a:effectLst/>
              <a:uLnTx/>
              <a:uFillTx/>
              <a:latin typeface="微软雅黑" panose="020B0503020204020204" charset="-122"/>
              <a:ea typeface="微软雅黑" panose="020B0503020204020204" charset="-122"/>
            </a:endParaRPr>
          </a:p>
        </p:txBody>
      </p:sp>
      <p:graphicFrame>
        <p:nvGraphicFramePr>
          <p:cNvPr id="7" name="表格 6"/>
          <p:cNvGraphicFramePr>
            <a:graphicFrameLocks noGrp="1"/>
          </p:cNvGraphicFramePr>
          <p:nvPr>
            <p:custDataLst>
              <p:tags r:id="rId2"/>
            </p:custDataLst>
          </p:nvPr>
        </p:nvGraphicFramePr>
        <p:xfrm>
          <a:off x="162358" y="665075"/>
          <a:ext cx="11867284" cy="5214592"/>
        </p:xfrm>
        <a:graphic>
          <a:graphicData uri="http://schemas.openxmlformats.org/drawingml/2006/table">
            <a:tbl>
              <a:tblPr firstRow="1" bandRow="1">
                <a:tableStyleId>{5C22544A-7EE6-4342-B048-85BDC9FD1C3A}</a:tableStyleId>
              </a:tblPr>
              <a:tblGrid>
                <a:gridCol w="944455"/>
                <a:gridCol w="959026"/>
                <a:gridCol w="9963803"/>
              </a:tblGrid>
              <a:tr h="640922">
                <a:tc>
                  <a:txBody>
                    <a:bodyPr wrap="square"/>
                    <a:lstStyle/>
                    <a:p>
                      <a:pPr algn="ctr" fontAlgn="auto">
                        <a:lnSpc>
                          <a:spcPct val="130000"/>
                        </a:lnSpc>
                        <a:buNone/>
                      </a:pPr>
                      <a:r>
                        <a:rPr lang="zh-CN" altLang="en-US" sz="2400" b="1">
                          <a:solidFill>
                            <a:srgbClr val="C00000"/>
                          </a:solidFill>
                          <a:latin typeface="微软雅黑" panose="020B0503020204020204" charset="-122"/>
                          <a:ea typeface="微软雅黑" panose="020B0503020204020204" charset="-122"/>
                          <a:cs typeface="柳公权楷书" panose="02010600010101010101" charset="-122"/>
                        </a:rPr>
                        <a:t>总体特征</a:t>
                      </a:r>
                      <a:endParaRPr lang="zh-CN" altLang="en-US" sz="2400" b="1">
                        <a:solidFill>
                          <a:srgbClr val="C00000"/>
                        </a:solidFill>
                        <a:latin typeface="微软雅黑" panose="020B0503020204020204" charset="-122"/>
                        <a:ea typeface="微软雅黑" panose="020B0503020204020204" charset="-122"/>
                        <a:cs typeface="柳公权楷书" panose="02010600010101010101"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2">
                  <a:txBody>
                    <a:bodyPr wrap="square"/>
                    <a:lstStyle/>
                    <a:p>
                      <a:pPr algn="l">
                        <a:lnSpc>
                          <a:spcPct val="130000"/>
                        </a:lnSpc>
                        <a:spcAft>
                          <a:spcPts val="600"/>
                        </a:spcAft>
                      </a:pPr>
                      <a:r>
                        <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rPr>
                        <a:t>三国两晋南北朝</a:t>
                      </a:r>
                      <a:r>
                        <a:rPr lang="en-US" altLang="zh-CN" sz="2400" b="1">
                          <a:solidFill>
                            <a:srgbClr val="000000"/>
                          </a:solidFill>
                          <a:latin typeface="微软雅黑" panose="020B0503020204020204" charset="-122"/>
                          <a:ea typeface="微软雅黑" panose="020B0503020204020204" charset="-122"/>
                          <a:cs typeface="方正粗黑宋简繁" panose="02000000000000000000" charset="-122"/>
                          <a:sym typeface="+mn-ea"/>
                        </a:rPr>
                        <a:t>(220—589</a:t>
                      </a:r>
                      <a:r>
                        <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rPr>
                        <a:t>年</a:t>
                      </a:r>
                      <a:r>
                        <a:rPr lang="en-US" altLang="zh-CN" sz="2400" b="1">
                          <a:solidFill>
                            <a:srgbClr val="000000"/>
                          </a:solidFill>
                          <a:latin typeface="微软雅黑" panose="020B0503020204020204" charset="-122"/>
                          <a:ea typeface="微软雅黑" panose="020B0503020204020204" charset="-122"/>
                          <a:cs typeface="方正粗黑宋简繁" panose="02000000000000000000" charset="-122"/>
                          <a:sym typeface="+mn-ea"/>
                        </a:rPr>
                        <a:t>) </a:t>
                      </a:r>
                      <a:r>
                        <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rPr>
                        <a:t>是国家分裂和民族交融时期，也是政治、经济、文化大变革时期，上承秦汉帝国、下启隋唐帝国，为隋唐的大一统奠定基础。</a:t>
                      </a:r>
                      <a:endParaRPr lang="zh-CN" altLang="en-US" sz="2400" b="1">
                        <a:solidFill>
                          <a:srgbClr val="000000"/>
                        </a:solidFill>
                        <a:latin typeface="微软雅黑" panose="020B0503020204020204" charset="-122"/>
                        <a:ea typeface="微软雅黑" panose="020B0503020204020204" charset="-122"/>
                        <a:cs typeface="方正粗黑宋简繁" panose="02000000000000000000" charset="-122"/>
                        <a:sym typeface="+mn-ea"/>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cPr anchor="ctr">
                    <a:lnL w="9525">
                      <a:solidFill>
                        <a:srgbClr val="B28E4E"/>
                      </a:solidFill>
                      <a:prstDash val="dash"/>
                    </a:lnL>
                    <a:lnR w="9525">
                      <a:solidFill>
                        <a:srgbClr val="B28E4E"/>
                      </a:solidFill>
                      <a:prstDash val="dash"/>
                    </a:lnR>
                    <a:lnT w="9525">
                      <a:solidFill>
                        <a:srgbClr val="B28E4E"/>
                      </a:solidFill>
                      <a:prstDash val="dash"/>
                    </a:lnT>
                    <a:lnB w="9525">
                      <a:solidFill>
                        <a:srgbClr val="B28E4E"/>
                      </a:solidFill>
                      <a:prstDash val="dash"/>
                    </a:lnB>
                    <a:solidFill>
                      <a:srgbClr val="FFFFFF"/>
                    </a:solidFill>
                  </a:tcPr>
                </a:tc>
              </a:tr>
              <a:tr h="1354339">
                <a:tc rowSpan="4">
                  <a:txBody>
                    <a:bodyPr wrap="square"/>
                    <a:lstStyle/>
                    <a:p>
                      <a:pPr algn="ctr" fontAlgn="auto">
                        <a:lnSpc>
                          <a:spcPct val="130000"/>
                        </a:lnSpc>
                        <a:buClrTx/>
                        <a:buSzTx/>
                        <a:buFontTx/>
                        <a:buNone/>
                      </a:pPr>
                      <a:r>
                        <a:rPr lang="zh-CN" altLang="en-US" sz="2400" b="1">
                          <a:solidFill>
                            <a:srgbClr val="070707"/>
                          </a:solidFill>
                          <a:latin typeface="微软雅黑" panose="020B0503020204020204" charset="-122"/>
                          <a:ea typeface="微软雅黑" panose="020B0503020204020204" charset="-122"/>
                          <a:cs typeface="柳公权楷书" panose="02010600010101010101" charset="-122"/>
                        </a:rPr>
                        <a:t>具体表现</a:t>
                      </a:r>
                      <a:endParaRPr lang="zh-CN" altLang="en-US" sz="2400" b="1">
                        <a:solidFill>
                          <a:srgbClr val="070707"/>
                        </a:solidFill>
                        <a:latin typeface="微软雅黑" panose="020B0503020204020204" charset="-122"/>
                        <a:ea typeface="微软雅黑" panose="020B0503020204020204" charset="-122"/>
                        <a:cs typeface="柳公权楷书" panose="02010600010101010101"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fontAlgn="auto">
                        <a:lnSpc>
                          <a:spcPct val="130000"/>
                        </a:lnSpc>
                        <a:buNone/>
                      </a:pPr>
                      <a:r>
                        <a:rPr lang="zh-CN" altLang="en-US" sz="2400" b="1">
                          <a:solidFill>
                            <a:srgbClr val="C00000"/>
                          </a:solidFill>
                          <a:latin typeface="微软雅黑" panose="020B0503020204020204" charset="-122"/>
                          <a:ea typeface="微软雅黑" panose="020B0503020204020204" charset="-122"/>
                        </a:rPr>
                        <a:t>政治</a:t>
                      </a:r>
                      <a:endParaRPr lang="zh-CN" altLang="en-US" sz="2400" b="1">
                        <a:solidFill>
                          <a:srgbClr val="C00000"/>
                        </a:solidFill>
                        <a:latin typeface="微软雅黑" panose="020B0503020204020204" charset="-122"/>
                        <a:ea typeface="微软雅黑" panose="020B0503020204020204" charset="-122"/>
                        <a:cs typeface="柳公权楷书" panose="02010600010101010101"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algn="l">
                        <a:lnSpc>
                          <a:spcPct val="150000"/>
                        </a:lnSpc>
                        <a:spcAft>
                          <a:spcPct val="0"/>
                        </a:spcAft>
                        <a:tabLst>
                          <a:tab pos="1620520" algn="l"/>
                        </a:tabLst>
                      </a:pPr>
                      <a:r>
                        <a:rPr lang="zh-CN" sz="2400" b="1" kern="100">
                          <a:solidFill>
                            <a:schemeClr val="tx1"/>
                          </a:solidFill>
                          <a:effectLst/>
                          <a:latin typeface="微软雅黑" panose="020B0503020204020204" charset="-122"/>
                          <a:ea typeface="微软雅黑" panose="020B0503020204020204" charset="-122"/>
                          <a:cs typeface="微软雅黑" panose="020B0503020204020204" charset="-122"/>
                          <a:sym typeface="+mn-ea"/>
                        </a:rPr>
                        <a:t>国家分裂</a:t>
                      </a:r>
                      <a:r>
                        <a:rPr lang="zh-CN" altLang="en-US" sz="2400" b="1" kern="100">
                          <a:solidFill>
                            <a:schemeClr val="tx1"/>
                          </a:solidFill>
                          <a:effectLst/>
                          <a:latin typeface="微软雅黑" panose="020B0503020204020204" charset="-122"/>
                          <a:ea typeface="微软雅黑" panose="020B0503020204020204" charset="-122"/>
                          <a:cs typeface="微软雅黑" panose="020B0503020204020204" charset="-122"/>
                          <a:sym typeface="+mn-ea"/>
                        </a:rPr>
                        <a:t>，</a:t>
                      </a:r>
                      <a:r>
                        <a:rPr lang="zh-CN" altLang="en-US" sz="2400" b="1" kern="100">
                          <a:solidFill>
                            <a:srgbClr val="FF0000"/>
                          </a:solidFill>
                          <a:effectLst/>
                          <a:latin typeface="微软雅黑" panose="020B0503020204020204" charset="-122"/>
                          <a:ea typeface="微软雅黑" panose="020B0503020204020204" charset="-122"/>
                          <a:cs typeface="微软雅黑" panose="020B0503020204020204" charset="-122"/>
                          <a:sym typeface="+mn-ea"/>
                        </a:rPr>
                        <a:t>政治动荡</a:t>
                      </a:r>
                      <a:r>
                        <a:rPr lang="zh-CN" altLang="en-US" sz="2400" b="1" kern="100">
                          <a:solidFill>
                            <a:schemeClr val="tx1"/>
                          </a:solidFill>
                          <a:effectLst/>
                          <a:latin typeface="微软雅黑" panose="020B0503020204020204" charset="-122"/>
                          <a:ea typeface="微软雅黑" panose="020B0503020204020204" charset="-122"/>
                          <a:cs typeface="微软雅黑" panose="020B0503020204020204" charset="-122"/>
                          <a:sym typeface="+mn-ea"/>
                        </a:rPr>
                        <a:t>但分裂中孕育新的大一统趋势。</a:t>
                      </a:r>
                      <a:r>
                        <a:rPr lang="zh-CN" altLang="zh-CN" sz="2400" b="1" kern="100">
                          <a:solidFill>
                            <a:srgbClr val="FF0000"/>
                          </a:solidFill>
                          <a:effectLst/>
                          <a:latin typeface="微软雅黑" panose="020B0503020204020204" charset="-122"/>
                          <a:ea typeface="微软雅黑" panose="020B0503020204020204" charset="-122"/>
                          <a:cs typeface="微软雅黑" panose="020B0503020204020204" charset="-122"/>
                          <a:sym typeface="+mn-ea"/>
                        </a:rPr>
                        <a:t>门阀士族崛起</a:t>
                      </a:r>
                      <a:r>
                        <a:rPr lang="zh-CN" altLang="en-US" sz="2400" b="1" kern="100">
                          <a:solidFill>
                            <a:srgbClr val="FF0000"/>
                          </a:solidFill>
                          <a:effectLst/>
                          <a:latin typeface="微软雅黑" panose="020B0503020204020204" charset="-122"/>
                          <a:ea typeface="微软雅黑" panose="020B0503020204020204" charset="-122"/>
                          <a:cs typeface="微软雅黑" panose="020B0503020204020204" charset="-122"/>
                          <a:sym typeface="+mn-ea"/>
                        </a:rPr>
                        <a:t>，专制皇权遭到削弱</a:t>
                      </a:r>
                      <a:r>
                        <a:rPr lang="zh-CN" sz="2400" b="1" kern="100">
                          <a:solidFill>
                            <a:schemeClr val="tx1"/>
                          </a:solidFill>
                          <a:effectLst/>
                          <a:latin typeface="微软雅黑" panose="020B0503020204020204" charset="-122"/>
                          <a:ea typeface="微软雅黑" panose="020B0503020204020204" charset="-122"/>
                          <a:cs typeface="微软雅黑" panose="020B0503020204020204" charset="-122"/>
                          <a:sym typeface="+mn-ea"/>
                        </a:rPr>
                        <a:t>。</a:t>
                      </a:r>
                      <a:r>
                        <a:rPr lang="zh-CN" altLang="en-US" sz="2400" b="1" kern="100">
                          <a:solidFill>
                            <a:schemeClr val="tx1"/>
                          </a:solidFill>
                          <a:effectLst/>
                          <a:latin typeface="微软雅黑" panose="020B0503020204020204" charset="-122"/>
                          <a:ea typeface="微软雅黑" panose="020B0503020204020204" charset="-122"/>
                          <a:cs typeface="微软雅黑" panose="020B0503020204020204" charset="-122"/>
                          <a:sym typeface="+mn-ea"/>
                        </a:rPr>
                        <a:t>各民族政权的制度建设为隋唐盛世奠定了基础；</a:t>
                      </a:r>
                      <a:endParaRPr lang="zh-CN" altLang="en-US" sz="2400" b="1" kern="100">
                        <a:solidFill>
                          <a:schemeClr val="tx1"/>
                        </a:solidFill>
                        <a:effectLst/>
                        <a:latin typeface="微软雅黑" panose="020B0503020204020204" charset="-122"/>
                        <a:ea typeface="微软雅黑" panose="020B0503020204020204" charset="-122"/>
                        <a:cs typeface="微软雅黑" panose="020B0503020204020204" charset="-122"/>
                        <a:sym typeface="+mn-ea"/>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1034550">
                <a:tc vMerge="1">
                  <a:tcPr anchor="ctr">
                    <a:lnL w="9525">
                      <a:solidFill>
                        <a:srgbClr val="B28E4E"/>
                      </a:solidFill>
                      <a:prstDash val="dash"/>
                    </a:lnL>
                    <a:lnR w="9525">
                      <a:solidFill>
                        <a:srgbClr val="B28E4E"/>
                      </a:solidFill>
                      <a:prstDash val="dash"/>
                    </a:lnR>
                    <a:lnT w="9525">
                      <a:solidFill>
                        <a:srgbClr val="B28E4E"/>
                      </a:solidFill>
                      <a:prstDash val="dash"/>
                    </a:lnT>
                    <a:lnB w="9525">
                      <a:solidFill>
                        <a:srgbClr val="B28E4E"/>
                      </a:solidFill>
                      <a:prstDash val="dash"/>
                    </a:lnB>
                    <a:solidFill>
                      <a:srgbClr val="FFFFFF"/>
                    </a:solidFill>
                  </a:tcPr>
                </a:tc>
                <a:tc>
                  <a:txBody>
                    <a:bodyPr wrap="square"/>
                    <a:lstStyle/>
                    <a:p>
                      <a:pPr fontAlgn="auto">
                        <a:lnSpc>
                          <a:spcPct val="130000"/>
                        </a:lnSpc>
                        <a:buNone/>
                      </a:pPr>
                      <a:r>
                        <a:rPr lang="zh-CN" altLang="en-US" sz="2400" b="1">
                          <a:solidFill>
                            <a:srgbClr val="C00000"/>
                          </a:solidFill>
                          <a:latin typeface="微软雅黑" panose="020B0503020204020204" charset="-122"/>
                          <a:ea typeface="微软雅黑" panose="020B0503020204020204" charset="-122"/>
                        </a:rPr>
                        <a:t>经济</a:t>
                      </a:r>
                      <a:endParaRPr lang="zh-CN" altLang="en-US" sz="2400" b="1">
                        <a:solidFill>
                          <a:srgbClr val="C00000"/>
                        </a:solidFill>
                        <a:latin typeface="微软雅黑" panose="020B0503020204020204" charset="-122"/>
                        <a:ea typeface="微软雅黑" panose="020B0503020204020204"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indent="0" algn="just" fontAlgn="auto">
                        <a:lnSpc>
                          <a:spcPct val="115000"/>
                        </a:lnSpc>
                        <a:spcAft>
                          <a:spcPct val="0"/>
                        </a:spcAft>
                        <a:tabLst>
                          <a:tab pos="1620520" algn="l"/>
                        </a:tabLst>
                      </a:pPr>
                      <a:r>
                        <a:rPr lang="zh-CN" altLang="en-US" sz="2400" b="1" kern="100">
                          <a:solidFill>
                            <a:schemeClr val="tx1"/>
                          </a:solidFill>
                          <a:effectLst/>
                          <a:latin typeface="微软雅黑" panose="020B0503020204020204" charset="-122"/>
                          <a:ea typeface="微软雅黑" panose="020B0503020204020204" charset="-122"/>
                          <a:cs typeface="微软雅黑" panose="020B0503020204020204" charset="-122"/>
                          <a:sym typeface="+mn-ea"/>
                        </a:rPr>
                        <a:t>北方经济曲折发展，北人南迁，</a:t>
                      </a:r>
                      <a:r>
                        <a:rPr lang="zh-CN" sz="2400" b="1" kern="100">
                          <a:solidFill>
                            <a:srgbClr val="FF0000"/>
                          </a:solidFill>
                          <a:effectLst/>
                          <a:latin typeface="微软雅黑" panose="020B0503020204020204" charset="-122"/>
                          <a:ea typeface="微软雅黑" panose="020B0503020204020204" charset="-122"/>
                          <a:cs typeface="微软雅黑" panose="020B0503020204020204" charset="-122"/>
                          <a:sym typeface="+mn-ea"/>
                        </a:rPr>
                        <a:t>江南</a:t>
                      </a:r>
                      <a:r>
                        <a:rPr lang="zh-CN" sz="2400" b="1" kern="100">
                          <a:solidFill>
                            <a:schemeClr val="tx1"/>
                          </a:solidFill>
                          <a:effectLst/>
                          <a:latin typeface="微软雅黑" panose="020B0503020204020204" charset="-122"/>
                          <a:ea typeface="微软雅黑" panose="020B0503020204020204" charset="-122"/>
                          <a:cs typeface="微软雅黑" panose="020B0503020204020204" charset="-122"/>
                          <a:sym typeface="+mn-ea"/>
                        </a:rPr>
                        <a:t>经济获得</a:t>
                      </a:r>
                      <a:r>
                        <a:rPr lang="zh-CN" altLang="en-US" sz="2400" b="1" kern="100">
                          <a:solidFill>
                            <a:srgbClr val="FF0000"/>
                          </a:solidFill>
                          <a:effectLst/>
                          <a:latin typeface="微软雅黑" panose="020B0503020204020204" charset="-122"/>
                          <a:ea typeface="微软雅黑" panose="020B0503020204020204" charset="-122"/>
                          <a:cs typeface="微软雅黑" panose="020B0503020204020204" charset="-122"/>
                          <a:sym typeface="+mn-ea"/>
                        </a:rPr>
                        <a:t>初步</a:t>
                      </a:r>
                      <a:r>
                        <a:rPr lang="zh-CN" sz="2400" b="1" kern="100">
                          <a:solidFill>
                            <a:srgbClr val="FF0000"/>
                          </a:solidFill>
                          <a:effectLst/>
                          <a:latin typeface="微软雅黑" panose="020B0503020204020204" charset="-122"/>
                          <a:ea typeface="微软雅黑" panose="020B0503020204020204" charset="-122"/>
                          <a:cs typeface="微软雅黑" panose="020B0503020204020204" charset="-122"/>
                          <a:sym typeface="+mn-ea"/>
                        </a:rPr>
                        <a:t>开发</a:t>
                      </a:r>
                      <a:r>
                        <a:rPr lang="zh-CN" altLang="en-US" sz="2400" b="1" kern="100">
                          <a:solidFill>
                            <a:schemeClr val="tx1"/>
                          </a:solidFill>
                          <a:effectLst/>
                          <a:latin typeface="微软雅黑" panose="020B0503020204020204" charset="-122"/>
                          <a:ea typeface="微软雅黑" panose="020B0503020204020204" charset="-122"/>
                          <a:cs typeface="微软雅黑" panose="020B0503020204020204" charset="-122"/>
                          <a:sym typeface="+mn-ea"/>
                        </a:rPr>
                        <a:t>，南北经济趋于平衡</a:t>
                      </a:r>
                      <a:r>
                        <a:rPr lang="en-US" altLang="zh-CN" sz="2400" b="1" kern="100">
                          <a:solidFill>
                            <a:schemeClr val="tx1"/>
                          </a:solidFill>
                          <a:effectLst/>
                          <a:latin typeface="微软雅黑" panose="020B0503020204020204" charset="-122"/>
                          <a:ea typeface="微软雅黑" panose="020B0503020204020204" charset="-122"/>
                          <a:cs typeface="微软雅黑" panose="020B0503020204020204" charset="-122"/>
                          <a:sym typeface="+mn-ea"/>
                        </a:rPr>
                        <a:t>,</a:t>
                      </a:r>
                      <a:r>
                        <a:rPr lang="zh-CN" altLang="en-US" sz="2400" b="1" kern="100">
                          <a:solidFill>
                            <a:schemeClr val="tx1"/>
                          </a:solidFill>
                          <a:effectLst/>
                          <a:latin typeface="微软雅黑" panose="020B0503020204020204" charset="-122"/>
                          <a:ea typeface="微软雅黑" panose="020B0503020204020204" charset="-122"/>
                          <a:cs typeface="微软雅黑" panose="020B0503020204020204" charset="-122"/>
                          <a:sym typeface="+mn-ea"/>
                        </a:rPr>
                        <a:t>为经济重心的</a:t>
                      </a:r>
                      <a:r>
                        <a:rPr lang="zh-CN" altLang="en-US" sz="2400" b="1" kern="100">
                          <a:solidFill>
                            <a:srgbClr val="FF0000"/>
                          </a:solidFill>
                          <a:effectLst/>
                          <a:latin typeface="微软雅黑" panose="020B0503020204020204" charset="-122"/>
                          <a:ea typeface="微软雅黑" panose="020B0503020204020204" charset="-122"/>
                          <a:cs typeface="微软雅黑" panose="020B0503020204020204" charset="-122"/>
                          <a:sym typeface="+mn-ea"/>
                        </a:rPr>
                        <a:t>南移奠</a:t>
                      </a:r>
                      <a:r>
                        <a:rPr lang="zh-CN" altLang="en-US" sz="2400" b="1" kern="100">
                          <a:solidFill>
                            <a:schemeClr val="tx1"/>
                          </a:solidFill>
                          <a:effectLst/>
                          <a:latin typeface="微软雅黑" panose="020B0503020204020204" charset="-122"/>
                          <a:ea typeface="微软雅黑" panose="020B0503020204020204" charset="-122"/>
                          <a:cs typeface="微软雅黑" panose="020B0503020204020204" charset="-122"/>
                          <a:sym typeface="+mn-ea"/>
                        </a:rPr>
                        <a:t>定了</a:t>
                      </a:r>
                      <a:r>
                        <a:rPr lang="zh-CN" altLang="en-US" sz="2400" b="1" kern="100">
                          <a:solidFill>
                            <a:srgbClr val="FF0000"/>
                          </a:solidFill>
                          <a:effectLst/>
                          <a:latin typeface="微软雅黑" panose="020B0503020204020204" charset="-122"/>
                          <a:ea typeface="微软雅黑" panose="020B0503020204020204" charset="-122"/>
                          <a:cs typeface="微软雅黑" panose="020B0503020204020204" charset="-122"/>
                          <a:sym typeface="+mn-ea"/>
                        </a:rPr>
                        <a:t>基</a:t>
                      </a:r>
                      <a:r>
                        <a:rPr lang="zh-CN" altLang="en-US" sz="2400" b="1" kern="100">
                          <a:solidFill>
                            <a:schemeClr val="tx1"/>
                          </a:solidFill>
                          <a:effectLst/>
                          <a:latin typeface="微软雅黑" panose="020B0503020204020204" charset="-122"/>
                          <a:ea typeface="微软雅黑" panose="020B0503020204020204" charset="-122"/>
                          <a:cs typeface="微软雅黑" panose="020B0503020204020204" charset="-122"/>
                          <a:sym typeface="+mn-ea"/>
                        </a:rPr>
                        <a:t>础</a:t>
                      </a:r>
                      <a:r>
                        <a:rPr lang="zh-CN" sz="2400" b="1" kern="100">
                          <a:solidFill>
                            <a:schemeClr val="tx1"/>
                          </a:solidFill>
                          <a:effectLst/>
                          <a:latin typeface="微软雅黑" panose="020B0503020204020204" charset="-122"/>
                          <a:ea typeface="微软雅黑" panose="020B0503020204020204" charset="-122"/>
                          <a:cs typeface="微软雅黑" panose="020B0503020204020204" charset="-122"/>
                          <a:sym typeface="+mn-ea"/>
                        </a:rPr>
                        <a:t>。</a:t>
                      </a:r>
                      <a:r>
                        <a:rPr lang="zh-CN" altLang="en-US" sz="2400" b="1" kern="100">
                          <a:solidFill>
                            <a:schemeClr val="tx1"/>
                          </a:solidFill>
                          <a:effectLst/>
                          <a:latin typeface="微软雅黑" panose="020B0503020204020204" charset="-122"/>
                          <a:ea typeface="微软雅黑" panose="020B0503020204020204" charset="-122"/>
                          <a:cs typeface="微软雅黑" panose="020B0503020204020204" charset="-122"/>
                          <a:sym typeface="+mn-ea"/>
                        </a:rPr>
                        <a:t>庄园经济和寺庙经济盛行。</a:t>
                      </a:r>
                      <a:endParaRPr lang="zh-CN" altLang="en-US" sz="2400" b="1">
                        <a:solidFill>
                          <a:schemeClr val="tx1"/>
                        </a:solidFill>
                        <a:latin typeface="微软雅黑" panose="020B0503020204020204" charset="-122"/>
                        <a:ea typeface="微软雅黑" panose="020B0503020204020204" charset="-122"/>
                        <a:cs typeface="微软雅黑" panose="020B0503020204020204" charset="-122"/>
                        <a:sym typeface="+mn-ea"/>
                      </a:endParaRPr>
                    </a:p>
                  </a:txBody>
                  <a:tcPr vert="horz">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640922">
                <a:tc vMerge="1">
                  <a:tcPr anchor="ctr">
                    <a:lnL w="9525">
                      <a:solidFill>
                        <a:srgbClr val="B28E4E"/>
                      </a:solidFill>
                      <a:prstDash val="dash"/>
                    </a:lnL>
                    <a:lnR w="9525">
                      <a:solidFill>
                        <a:srgbClr val="B28E4E"/>
                      </a:solidFill>
                      <a:prstDash val="dash"/>
                    </a:lnR>
                    <a:lnT w="9525">
                      <a:solidFill>
                        <a:srgbClr val="B28E4E"/>
                      </a:solidFill>
                      <a:prstDash val="dash"/>
                    </a:lnT>
                    <a:lnB w="9525">
                      <a:solidFill>
                        <a:srgbClr val="B28E4E"/>
                      </a:solidFill>
                      <a:prstDash val="dash"/>
                    </a:lnB>
                    <a:solidFill>
                      <a:srgbClr val="FFFFFF"/>
                    </a:solidFill>
                  </a:tcPr>
                </a:tc>
                <a:tc>
                  <a:txBody>
                    <a:bodyPr wrap="square"/>
                    <a:lstStyle/>
                    <a:p>
                      <a:pPr fontAlgn="auto">
                        <a:lnSpc>
                          <a:spcPct val="130000"/>
                        </a:lnSpc>
                        <a:buNone/>
                      </a:pPr>
                      <a:r>
                        <a:rPr lang="zh-CN" altLang="en-US" sz="2400" b="1">
                          <a:solidFill>
                            <a:srgbClr val="C00000"/>
                          </a:solidFill>
                          <a:latin typeface="微软雅黑" panose="020B0503020204020204" charset="-122"/>
                          <a:ea typeface="微软雅黑" panose="020B0503020204020204" charset="-122"/>
                        </a:rPr>
                        <a:t>文化</a:t>
                      </a:r>
                      <a:endParaRPr lang="zh-CN" altLang="en-US" sz="2400" b="1">
                        <a:solidFill>
                          <a:srgbClr val="C00000"/>
                        </a:solidFill>
                        <a:latin typeface="微软雅黑" panose="020B0503020204020204" charset="-122"/>
                        <a:ea typeface="微软雅黑" panose="020B0503020204020204" charset="-122"/>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a:buNone/>
                      </a:pPr>
                      <a:r>
                        <a:rPr lang="zh-CN" sz="2400" b="1" kern="100">
                          <a:solidFill>
                            <a:schemeClr val="tx1"/>
                          </a:solidFill>
                          <a:effectLst/>
                          <a:latin typeface="微软雅黑" panose="020B0503020204020204" charset="-122"/>
                          <a:ea typeface="微软雅黑" panose="020B0503020204020204" charset="-122"/>
                          <a:cs typeface="微软雅黑" panose="020B0503020204020204" charset="-122"/>
                          <a:sym typeface="+mn-ea"/>
                        </a:rPr>
                        <a:t>道教广为传播，佛教盛行，儒学也有了新发展，文学艺术成就突出。</a:t>
                      </a:r>
                      <a:endParaRPr lang="zh-CN" altLang="en-US" sz="2400" b="1">
                        <a:solidFill>
                          <a:schemeClr val="tx1"/>
                        </a:solidFill>
                        <a:latin typeface="微软雅黑" panose="020B0503020204020204" charset="-122"/>
                        <a:ea typeface="微软雅黑" panose="020B0503020204020204" charset="-122"/>
                        <a:cs typeface="微软雅黑" panose="020B0503020204020204" charset="-122"/>
                        <a:sym typeface="+mn-ea"/>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1034550">
                <a:tc vMerge="1">
                  <a:tcPr anchor="ctr">
                    <a:lnL w="9525">
                      <a:solidFill>
                        <a:srgbClr val="B28E4E"/>
                      </a:solidFill>
                      <a:prstDash val="dash"/>
                    </a:lnL>
                    <a:lnR w="9525" cap="flat" cmpd="sng" algn="ctr">
                      <a:solidFill>
                        <a:srgbClr val="B28E4E"/>
                      </a:solidFill>
                      <a:prstDash val="dash"/>
                      <a:round/>
                      <a:headEnd type="none" w="med" len="med"/>
                      <a:tailEnd type="none" w="med" len="med"/>
                    </a:lnR>
                    <a:lnT w="12700" cap="flat" cmpd="sng" algn="ctr">
                      <a:solidFill>
                        <a:schemeClr val="tx1"/>
                      </a:solidFill>
                      <a:prstDash val="solid"/>
                      <a:round/>
                      <a:headEnd type="none" w="med" len="med"/>
                      <a:tailEnd type="none" w="med" len="med"/>
                    </a:lnT>
                    <a:lnB w="9525">
                      <a:solidFill>
                        <a:srgbClr val="B28E4E"/>
                      </a:solidFill>
                      <a:prstDash val="dash"/>
                    </a:lnB>
                    <a:solidFill>
                      <a:srgbClr val="FFFFFF"/>
                    </a:solidFill>
                  </a:tcPr>
                </a:tc>
                <a:tc>
                  <a:txBody>
                    <a:bodyPr wrap="square"/>
                    <a:lstStyle/>
                    <a:p>
                      <a:pPr algn="l" fontAlgn="auto">
                        <a:lnSpc>
                          <a:spcPct val="130000"/>
                        </a:lnSpc>
                        <a:buClrTx/>
                        <a:buSzTx/>
                        <a:buFontTx/>
                        <a:buNone/>
                      </a:pPr>
                      <a:r>
                        <a:rPr lang="zh-CN" altLang="en-US" sz="2400" b="1">
                          <a:solidFill>
                            <a:srgbClr val="C00000"/>
                          </a:solidFill>
                          <a:latin typeface="微软雅黑" panose="020B0503020204020204" charset="-122"/>
                          <a:ea typeface="微软雅黑" panose="020B0503020204020204" charset="-122"/>
                        </a:rPr>
                        <a:t>民族关系</a:t>
                      </a:r>
                      <a:endParaRPr lang="zh-CN" altLang="en-US" sz="2400" b="1">
                        <a:solidFill>
                          <a:srgbClr val="C00000"/>
                        </a:solidFill>
                        <a:latin typeface="微软雅黑" panose="020B0503020204020204" charset="-122"/>
                        <a:ea typeface="微软雅黑" panose="020B0503020204020204" charset="-122"/>
                      </a:endParaRPr>
                    </a:p>
                  </a:txBody>
                  <a:tcPr vert="horz" anchor="ctr">
                    <a:lnL w="9525" cap="flat" cmpd="sng" algn="ctr">
                      <a:solidFill>
                        <a:srgbClr val="B28E4E"/>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wrap="square"/>
                    <a:lstStyle/>
                    <a:p>
                      <a:pPr>
                        <a:buNone/>
                      </a:pPr>
                      <a:r>
                        <a:rPr lang="zh-CN" sz="2400" b="1" kern="100">
                          <a:solidFill>
                            <a:schemeClr val="tx1"/>
                          </a:solidFill>
                          <a:effectLst/>
                          <a:latin typeface="微软雅黑" panose="020B0503020204020204" charset="-122"/>
                          <a:ea typeface="微软雅黑" panose="020B0503020204020204" charset="-122"/>
                          <a:cs typeface="微软雅黑" panose="020B0503020204020204" charset="-122"/>
                          <a:sym typeface="+mn-ea"/>
                        </a:rPr>
                        <a:t>民族政权并立与</a:t>
                      </a:r>
                      <a:r>
                        <a:rPr lang="zh-CN" sz="2400" b="1" kern="100">
                          <a:solidFill>
                            <a:srgbClr val="FF0000"/>
                          </a:solidFill>
                          <a:effectLst/>
                          <a:latin typeface="微软雅黑" panose="020B0503020204020204" charset="-122"/>
                          <a:ea typeface="微软雅黑" panose="020B0503020204020204" charset="-122"/>
                          <a:cs typeface="微软雅黑" panose="020B0503020204020204" charset="-122"/>
                          <a:sym typeface="+mn-ea"/>
                        </a:rPr>
                        <a:t>民族交融</a:t>
                      </a:r>
                      <a:r>
                        <a:rPr lang="zh-CN" sz="2400" b="1" kern="100">
                          <a:solidFill>
                            <a:schemeClr val="tx1"/>
                          </a:solidFill>
                          <a:effectLst/>
                          <a:latin typeface="微软雅黑" panose="020B0503020204020204" charset="-122"/>
                          <a:ea typeface="微软雅黑" panose="020B0503020204020204" charset="-122"/>
                          <a:cs typeface="微软雅黑" panose="020B0503020204020204" charset="-122"/>
                          <a:sym typeface="+mn-ea"/>
                        </a:rPr>
                        <a:t>。少数民族入主中原，出现了民族交融局面，尤其是</a:t>
                      </a:r>
                      <a:r>
                        <a:rPr lang="zh-CN" sz="2400" b="1" kern="100">
                          <a:solidFill>
                            <a:srgbClr val="FF0000"/>
                          </a:solidFill>
                          <a:effectLst/>
                          <a:latin typeface="微软雅黑" panose="020B0503020204020204" charset="-122"/>
                          <a:ea typeface="微软雅黑" panose="020B0503020204020204" charset="-122"/>
                          <a:cs typeface="微软雅黑" panose="020B0503020204020204" charset="-122"/>
                          <a:sym typeface="+mn-ea"/>
                        </a:rPr>
                        <a:t>北魏孝文帝改革</a:t>
                      </a:r>
                      <a:r>
                        <a:rPr lang="zh-CN" sz="2400" b="1" kern="100">
                          <a:solidFill>
                            <a:schemeClr val="tx1"/>
                          </a:solidFill>
                          <a:effectLst/>
                          <a:latin typeface="微软雅黑" panose="020B0503020204020204" charset="-122"/>
                          <a:ea typeface="微软雅黑" panose="020B0503020204020204" charset="-122"/>
                          <a:cs typeface="微软雅黑" panose="020B0503020204020204" charset="-122"/>
                          <a:sym typeface="+mn-ea"/>
                        </a:rPr>
                        <a:t>的汉化政策。多民族交融成为魏晋时期的重要历史特征。</a:t>
                      </a:r>
                      <a:endParaRPr lang="zh-CN" altLang="en-US" sz="2400" b="1">
                        <a:solidFill>
                          <a:schemeClr val="tx1"/>
                        </a:solidFill>
                        <a:latin typeface="微软雅黑" panose="020B0503020204020204" charset="-122"/>
                        <a:ea typeface="微软雅黑" panose="020B0503020204020204" charset="-122"/>
                        <a:cs typeface="微软雅黑" panose="020B0503020204020204" charset="-122"/>
                        <a:sym typeface="+mn-ea"/>
                      </a:endParaRPr>
                    </a:p>
                  </a:txBody>
                  <a:tcPr vert="horz"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163728" y="85898"/>
          <a:ext cx="11864544" cy="5669280"/>
        </p:xfrm>
        <a:graphic>
          <a:graphicData uri="http://schemas.openxmlformats.org/drawingml/2006/table">
            <a:tbl>
              <a:tblPr firstRow="1" bandRow="1">
                <a:tableStyleId>{5C22544A-7EE6-4342-B048-85BDC9FD1C3A}</a:tableStyleId>
              </a:tblPr>
              <a:tblGrid>
                <a:gridCol w="1064708"/>
                <a:gridCol w="10799836"/>
              </a:tblGrid>
              <a:tr h="971422">
                <a:tc>
                  <a:txBody>
                    <a:bodyPr wrap="square"/>
                    <a:lstStyle/>
                    <a:p>
                      <a:pPr marL="0" algn="ctr" defTabSz="914400" rtl="0" eaLnBrk="1" latinLnBrk="0" hangingPunct="1"/>
                      <a:r>
                        <a:rPr lang="zh-CN" altLang="en-US" sz="1600" b="1" kern="1200">
                          <a:solidFill>
                            <a:srgbClr val="C00000"/>
                          </a:solidFill>
                          <a:latin typeface="微软雅黑" panose="020B0503020204020204" charset="-122"/>
                          <a:ea typeface="微软雅黑" panose="020B0503020204020204" charset="-122"/>
                          <a:cs typeface="+mn-cs"/>
                        </a:rPr>
                        <a:t>士族</a:t>
                      </a:r>
                      <a:endParaRPr lang="en-US" altLang="zh-CN" sz="1600" b="1" kern="1200">
                        <a:solidFill>
                          <a:srgbClr val="C00000"/>
                        </a:solidFill>
                        <a:latin typeface="微软雅黑" panose="020B0503020204020204" charset="-122"/>
                        <a:ea typeface="微软雅黑" panose="020B0503020204020204" charset="-122"/>
                        <a:cs typeface="+mn-cs"/>
                      </a:endParaRPr>
                    </a:p>
                    <a:p>
                      <a:pPr marL="0" algn="ctr" defTabSz="914400" rtl="0" eaLnBrk="1" latinLnBrk="0" hangingPunct="1"/>
                      <a:r>
                        <a:rPr lang="en-US" altLang="zh-CN" sz="1600" b="1" kern="1200">
                          <a:solidFill>
                            <a:srgbClr val="C00000"/>
                          </a:solidFill>
                          <a:latin typeface="微软雅黑" panose="020B0503020204020204" charset="-122"/>
                          <a:ea typeface="微软雅黑" panose="020B0503020204020204" charset="-122"/>
                          <a:cs typeface="+mn-cs"/>
                        </a:rPr>
                        <a:t>&amp;</a:t>
                      </a:r>
                      <a:endParaRPr lang="en-US" altLang="zh-CN" sz="1600" b="1" kern="1200">
                        <a:solidFill>
                          <a:srgbClr val="C00000"/>
                        </a:solidFill>
                        <a:latin typeface="微软雅黑" panose="020B0503020204020204" charset="-122"/>
                        <a:ea typeface="微软雅黑" panose="020B0503020204020204" charset="-122"/>
                        <a:cs typeface="+mn-cs"/>
                      </a:endParaRPr>
                    </a:p>
                    <a:p>
                      <a:pPr marL="0" algn="ctr" defTabSz="914400" rtl="0" eaLnBrk="1" latinLnBrk="0" hangingPunct="1"/>
                      <a:r>
                        <a:rPr lang="zh-CN" altLang="en-US" sz="1600" b="1" kern="1200">
                          <a:solidFill>
                            <a:srgbClr val="C00000"/>
                          </a:solidFill>
                          <a:latin typeface="微软雅黑" panose="020B0503020204020204" charset="-122"/>
                          <a:ea typeface="微软雅黑" panose="020B0503020204020204" charset="-122"/>
                          <a:cs typeface="+mn-cs"/>
                        </a:rPr>
                        <a:t>庶族</a:t>
                      </a:r>
                      <a:endParaRPr lang="zh-CN" altLang="en-US" sz="1600" b="1" kern="1200">
                        <a:solidFill>
                          <a:srgbClr val="C00000"/>
                        </a:solidFill>
                        <a:latin typeface="微软雅黑" panose="020B0503020204020204" charset="-122"/>
                        <a:ea typeface="微软雅黑" panose="020B0503020204020204" charset="-122"/>
                        <a:cs typeface="+mn-cs"/>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600" b="1" kern="1200">
                          <a:solidFill>
                            <a:schemeClr val="tx1"/>
                          </a:solidFill>
                          <a:latin typeface="微软雅黑" panose="020B0503020204020204" charset="-122"/>
                          <a:ea typeface="微软雅黑" panose="020B0503020204020204" charset="-122"/>
                          <a:cs typeface="+mn-cs"/>
                        </a:rPr>
                        <a:t>士族：</a:t>
                      </a:r>
                      <a:r>
                        <a:rPr lang="zh-CN" altLang="en-US" sz="1600" b="1" kern="1200">
                          <a:solidFill>
                            <a:srgbClr val="FF0000"/>
                          </a:solidFill>
                          <a:latin typeface="微软雅黑" panose="020B0503020204020204" charset="-122"/>
                          <a:ea typeface="微软雅黑" panose="020B0503020204020204" charset="-122"/>
                          <a:cs typeface="+mn-cs"/>
                        </a:rPr>
                        <a:t>门阀士族是以宗族为纽带所形成的封建贵族特权的集团</a:t>
                      </a:r>
                      <a:r>
                        <a:rPr lang="zh-CN" altLang="en-US" sz="1600" b="1" kern="1200">
                          <a:solidFill>
                            <a:schemeClr val="tx1"/>
                          </a:solidFill>
                          <a:latin typeface="微软雅黑" panose="020B0503020204020204" charset="-122"/>
                          <a:ea typeface="微软雅黑" panose="020B0503020204020204" charset="-122"/>
                          <a:cs typeface="+mn-cs"/>
                        </a:rPr>
                        <a:t>，萌生于东汉，</a:t>
                      </a:r>
                      <a:r>
                        <a:rPr lang="zh-CN" altLang="en-US" sz="1600" b="1" kern="1200">
                          <a:solidFill>
                            <a:srgbClr val="FF0000"/>
                          </a:solidFill>
                          <a:latin typeface="微软雅黑" panose="020B0503020204020204" charset="-122"/>
                          <a:ea typeface="微软雅黑" panose="020B0503020204020204" charset="-122"/>
                          <a:cs typeface="+mn-cs"/>
                        </a:rPr>
                        <a:t>鼎盛于东晋</a:t>
                      </a:r>
                      <a:r>
                        <a:rPr lang="zh-CN" altLang="en-US" sz="1600" b="1" kern="1200">
                          <a:solidFill>
                            <a:schemeClr val="tx1"/>
                          </a:solidFill>
                          <a:latin typeface="微软雅黑" panose="020B0503020204020204" charset="-122"/>
                          <a:ea typeface="微软雅黑" panose="020B0503020204020204" charset="-122"/>
                          <a:cs typeface="+mn-cs"/>
                        </a:rPr>
                        <a:t>，从东晋末至南朝逐渐衰落。门阀士族在</a:t>
                      </a:r>
                      <a:r>
                        <a:rPr lang="zh-CN" altLang="en-US" sz="1600" b="1" kern="1200">
                          <a:solidFill>
                            <a:srgbClr val="FF0000"/>
                          </a:solidFill>
                          <a:latin typeface="微软雅黑" panose="020B0503020204020204" charset="-122"/>
                          <a:ea typeface="微软雅黑" panose="020B0503020204020204" charset="-122"/>
                          <a:cs typeface="+mn-cs"/>
                        </a:rPr>
                        <a:t>政治上</a:t>
                      </a:r>
                      <a:r>
                        <a:rPr lang="zh-CN" altLang="en-US" sz="1600" b="1" kern="1200">
                          <a:solidFill>
                            <a:schemeClr val="tx1"/>
                          </a:solidFill>
                          <a:latin typeface="微软雅黑" panose="020B0503020204020204" charset="-122"/>
                          <a:ea typeface="微软雅黑" panose="020B0503020204020204" charset="-122"/>
                          <a:cs typeface="+mn-cs"/>
                        </a:rPr>
                        <a:t>，世代为官，标榜门第，构成了强大的社会政治势力。</a:t>
                      </a:r>
                      <a:r>
                        <a:rPr lang="zh-CN" altLang="en-US" sz="1600" b="1" kern="1200">
                          <a:solidFill>
                            <a:srgbClr val="FF0000"/>
                          </a:solidFill>
                          <a:latin typeface="微软雅黑" panose="020B0503020204020204" charset="-122"/>
                          <a:ea typeface="微软雅黑" panose="020B0503020204020204" charset="-122"/>
                          <a:cs typeface="+mn-cs"/>
                        </a:rPr>
                        <a:t>经济上</a:t>
                      </a:r>
                      <a:r>
                        <a:rPr lang="zh-CN" altLang="en-US" sz="1600" b="1" kern="1200">
                          <a:solidFill>
                            <a:schemeClr val="tx1"/>
                          </a:solidFill>
                          <a:latin typeface="微软雅黑" panose="020B0503020204020204" charset="-122"/>
                          <a:ea typeface="微软雅黑" panose="020B0503020204020204" charset="-122"/>
                          <a:cs typeface="+mn-cs"/>
                        </a:rPr>
                        <a:t>，兼并农民土地，形成庄园经济。门阀政治成为魏晋南北朝时期的重要特征。 </a:t>
                      </a:r>
                      <a:endParaRPr lang="zh-CN" altLang="en-US" sz="1600" b="1" kern="1200">
                        <a:solidFill>
                          <a:schemeClr val="tx1"/>
                        </a:solidFill>
                        <a:latin typeface="微软雅黑" panose="020B0503020204020204" charset="-122"/>
                        <a:ea typeface="微软雅黑" panose="020B0503020204020204" charset="-122"/>
                        <a:cs typeface="+mn-cs"/>
                      </a:endParaRPr>
                    </a:p>
                    <a:p>
                      <a:pPr marL="0" marR="0" lvl="0" indent="0" algn="l" defTabSz="914400" rtl="0" eaLnBrk="1" fontAlgn="auto" latinLnBrk="0" hangingPunct="1">
                        <a:lnSpc>
                          <a:spcPct val="100000"/>
                        </a:lnSpc>
                        <a:spcBef>
                          <a:spcPct val="0"/>
                        </a:spcBef>
                        <a:spcAft>
                          <a:spcPct val="0"/>
                        </a:spcAft>
                        <a:buClrTx/>
                        <a:buSzTx/>
                        <a:buFontTx/>
                        <a:buNone/>
                        <a:defRPr/>
                      </a:pPr>
                      <a:r>
                        <a:rPr lang="zh-CN" altLang="en-US" sz="1600" b="1" kern="1200">
                          <a:solidFill>
                            <a:schemeClr val="tx1"/>
                          </a:solidFill>
                          <a:latin typeface="微软雅黑" panose="020B0503020204020204" charset="-122"/>
                          <a:ea typeface="微软雅黑" panose="020B0503020204020204" charset="-122"/>
                          <a:cs typeface="+mn-cs"/>
                        </a:rPr>
                        <a:t>庶族：门阀之外的</a:t>
                      </a:r>
                      <a:r>
                        <a:rPr lang="zh-CN" altLang="en-US" sz="1600" b="1" kern="1200">
                          <a:solidFill>
                            <a:srgbClr val="FF0000"/>
                          </a:solidFill>
                          <a:latin typeface="微软雅黑" panose="020B0503020204020204" charset="-122"/>
                          <a:ea typeface="微软雅黑" panose="020B0503020204020204" charset="-122"/>
                          <a:cs typeface="+mn-cs"/>
                        </a:rPr>
                        <a:t>中小地主阶层通称庶族</a:t>
                      </a:r>
                      <a:r>
                        <a:rPr lang="zh-CN" altLang="en-US" sz="1600" b="1" kern="1200">
                          <a:solidFill>
                            <a:schemeClr val="tx1"/>
                          </a:solidFill>
                          <a:latin typeface="微软雅黑" panose="020B0503020204020204" charset="-122"/>
                          <a:ea typeface="微软雅黑" panose="020B0503020204020204" charset="-122"/>
                          <a:cs typeface="+mn-cs"/>
                        </a:rPr>
                        <a:t>，他们社会政治地位低下，只能担任一些低官浊职。到南朝时，庶族的地位有所提高。唐朝时，庶族的地位进一步得到了提高。 </a:t>
                      </a:r>
                      <a:endParaRPr lang="zh-CN" altLang="zh-CN" sz="1600" b="1" kern="1200">
                        <a:solidFill>
                          <a:schemeClr val="tx1"/>
                        </a:solidFill>
                        <a:latin typeface="微软雅黑" panose="020B0503020204020204" charset="-122"/>
                        <a:ea typeface="微软雅黑" panose="020B0503020204020204" charset="-122"/>
                        <a:cs typeface="+mn-cs"/>
                      </a:endParaRPr>
                    </a:p>
                  </a:txBody>
                  <a:tcPr vert="horz">
                    <a:solidFill>
                      <a:schemeClr val="bg1">
                        <a:lumMod val="85000"/>
                      </a:schemeClr>
                    </a:solidFill>
                  </a:tcPr>
                </a:tc>
              </a:tr>
              <a:tr h="638457">
                <a:tc>
                  <a:txBody>
                    <a:bodyPr wrap="square"/>
                    <a:lstStyle/>
                    <a:p>
                      <a:pPr algn="ctr"/>
                      <a:r>
                        <a:rPr lang="zh-CN" altLang="en-US" sz="1600" b="1">
                          <a:solidFill>
                            <a:srgbClr val="C00000"/>
                          </a:solidFill>
                          <a:latin typeface="微软雅黑" panose="020B0503020204020204" charset="-122"/>
                          <a:ea typeface="微软雅黑" panose="020B0503020204020204" charset="-122"/>
                        </a:rPr>
                        <a:t>门阀士族政治</a:t>
                      </a:r>
                      <a:endParaRPr lang="zh-CN" altLang="en-US" sz="1600">
                        <a:solidFill>
                          <a:srgbClr val="C00000"/>
                        </a:solidFill>
                        <a:latin typeface="微软雅黑" panose="020B0503020204020204" charset="-122"/>
                        <a:ea typeface="微软雅黑" panose="020B0503020204020204" charset="-122"/>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600" b="1">
                          <a:solidFill>
                            <a:schemeClr val="tx1"/>
                          </a:solidFill>
                          <a:latin typeface="微软雅黑" panose="020B0503020204020204" charset="-122"/>
                          <a:ea typeface="微软雅黑" panose="020B0503020204020204" charset="-122"/>
                        </a:rPr>
                        <a:t>魏晋南北朝时盛行。西汉武帝以后，崇尚儒学，官僚多以经术起家，他们授徒讲学，门生故吏遍天下，形成一种社会力量，其子孙承家学，继续为官；久而久之到东汉中叶出现了</a:t>
                      </a:r>
                      <a:r>
                        <a:rPr lang="zh-CN" altLang="en-US" sz="1600" b="1">
                          <a:solidFill>
                            <a:srgbClr val="FF0000"/>
                          </a:solidFill>
                          <a:latin typeface="微软雅黑" panose="020B0503020204020204" charset="-122"/>
                          <a:ea typeface="微软雅黑" panose="020B0503020204020204" charset="-122"/>
                        </a:rPr>
                        <a:t>世代为官的大姓豪族</a:t>
                      </a:r>
                      <a:r>
                        <a:rPr lang="zh-CN" altLang="en-US" sz="1600" b="1">
                          <a:solidFill>
                            <a:schemeClr val="tx1"/>
                          </a:solidFill>
                          <a:latin typeface="微软雅黑" panose="020B0503020204020204" charset="-122"/>
                          <a:ea typeface="微软雅黑" panose="020B0503020204020204" charset="-122"/>
                        </a:rPr>
                        <a:t>；到了魏晋南北朝时期，由于九品中正制以门第为主要依据，门阀士族几乎垄断了仕途，形成了</a:t>
                      </a:r>
                      <a:r>
                        <a:rPr lang="en-US" altLang="zh-CN" sz="1600" b="1">
                          <a:solidFill>
                            <a:schemeClr val="tx1"/>
                          </a:solidFill>
                          <a:latin typeface="微软雅黑" panose="020B0503020204020204" charset="-122"/>
                          <a:ea typeface="微软雅黑" panose="020B0503020204020204" charset="-122"/>
                        </a:rPr>
                        <a:t>“</a:t>
                      </a:r>
                      <a:r>
                        <a:rPr lang="zh-CN" altLang="en-US" sz="1600" b="1">
                          <a:solidFill>
                            <a:schemeClr val="tx1"/>
                          </a:solidFill>
                          <a:latin typeface="微软雅黑" panose="020B0503020204020204" charset="-122"/>
                          <a:ea typeface="微软雅黑" panose="020B0503020204020204" charset="-122"/>
                        </a:rPr>
                        <a:t>累世公卿 </a:t>
                      </a:r>
                      <a:r>
                        <a:rPr lang="en-US" altLang="zh-CN" sz="1600" b="1">
                          <a:solidFill>
                            <a:schemeClr val="tx1"/>
                          </a:solidFill>
                          <a:latin typeface="微软雅黑" panose="020B0503020204020204" charset="-122"/>
                          <a:ea typeface="微软雅黑" panose="020B0503020204020204" charset="-122"/>
                        </a:rPr>
                        <a:t>”</a:t>
                      </a:r>
                      <a:r>
                        <a:rPr lang="zh-CN" altLang="en-US" sz="1600" b="1">
                          <a:solidFill>
                            <a:schemeClr val="tx1"/>
                          </a:solidFill>
                          <a:latin typeface="微软雅黑" panose="020B0503020204020204" charset="-122"/>
                          <a:ea typeface="微软雅黑" panose="020B0503020204020204" charset="-122"/>
                        </a:rPr>
                        <a:t>的现象，形成了典型的门阀政治。（中国古代官宦人家的大门外有两根柱子，左边的称</a:t>
                      </a:r>
                      <a:r>
                        <a:rPr lang="en-US" altLang="zh-CN" sz="1600" b="1">
                          <a:solidFill>
                            <a:schemeClr val="tx1"/>
                          </a:solidFill>
                          <a:latin typeface="微软雅黑" panose="020B0503020204020204" charset="-122"/>
                          <a:ea typeface="微软雅黑" panose="020B0503020204020204" charset="-122"/>
                        </a:rPr>
                        <a:t>“</a:t>
                      </a:r>
                      <a:r>
                        <a:rPr lang="zh-CN" altLang="en-US" sz="1600" b="1">
                          <a:solidFill>
                            <a:schemeClr val="tx1"/>
                          </a:solidFill>
                          <a:latin typeface="微软雅黑" panose="020B0503020204020204" charset="-122"/>
                          <a:ea typeface="微软雅黑" panose="020B0503020204020204" charset="-122"/>
                        </a:rPr>
                        <a:t>阀</a:t>
                      </a:r>
                      <a:r>
                        <a:rPr lang="en-US" altLang="zh-CN" sz="1600" b="1">
                          <a:solidFill>
                            <a:schemeClr val="tx1"/>
                          </a:solidFill>
                          <a:latin typeface="微软雅黑" panose="020B0503020204020204" charset="-122"/>
                          <a:ea typeface="微软雅黑" panose="020B0503020204020204" charset="-122"/>
                        </a:rPr>
                        <a:t>”</a:t>
                      </a:r>
                      <a:r>
                        <a:rPr lang="zh-CN" altLang="en-US" sz="1600" b="1">
                          <a:solidFill>
                            <a:schemeClr val="tx1"/>
                          </a:solidFill>
                          <a:latin typeface="微软雅黑" panose="020B0503020204020204" charset="-122"/>
                          <a:ea typeface="微软雅黑" panose="020B0503020204020204" charset="-122"/>
                        </a:rPr>
                        <a:t>，右边的叫 </a:t>
                      </a:r>
                      <a:r>
                        <a:rPr lang="en-US" altLang="zh-CN" sz="1600" b="1">
                          <a:solidFill>
                            <a:schemeClr val="tx1"/>
                          </a:solidFill>
                          <a:latin typeface="微软雅黑" panose="020B0503020204020204" charset="-122"/>
                          <a:ea typeface="微软雅黑" panose="020B0503020204020204" charset="-122"/>
                        </a:rPr>
                        <a:t>“</a:t>
                      </a:r>
                      <a:r>
                        <a:rPr lang="zh-CN" altLang="en-US" sz="1600" b="1">
                          <a:solidFill>
                            <a:schemeClr val="tx1"/>
                          </a:solidFill>
                          <a:latin typeface="微软雅黑" panose="020B0503020204020204" charset="-122"/>
                          <a:ea typeface="微软雅黑" panose="020B0503020204020204" charset="-122"/>
                        </a:rPr>
                        <a:t>阅</a:t>
                      </a:r>
                      <a:r>
                        <a:rPr lang="en-US" altLang="zh-CN" sz="1600" b="1">
                          <a:solidFill>
                            <a:schemeClr val="tx1"/>
                          </a:solidFill>
                          <a:latin typeface="微软雅黑" panose="020B0503020204020204" charset="-122"/>
                          <a:ea typeface="微软雅黑" panose="020B0503020204020204" charset="-122"/>
                        </a:rPr>
                        <a:t>”</a:t>
                      </a:r>
                      <a:r>
                        <a:rPr lang="zh-CN" altLang="en-US" sz="1600" b="1">
                          <a:solidFill>
                            <a:schemeClr val="tx1"/>
                          </a:solidFill>
                          <a:latin typeface="微软雅黑" panose="020B0503020204020204" charset="-122"/>
                          <a:ea typeface="微软雅黑" panose="020B0503020204020204" charset="-122"/>
                        </a:rPr>
                        <a:t>，用来张贴功状。后人就把世代为官的人家称为阀阅、门阀世族、士族。</a:t>
                      </a:r>
                      <a:r>
                        <a:rPr lang="zh-CN" altLang="en-US" sz="1600" b="1">
                          <a:solidFill>
                            <a:srgbClr val="FF0000"/>
                          </a:solidFill>
                          <a:latin typeface="微软雅黑" panose="020B0503020204020204" charset="-122"/>
                          <a:ea typeface="微软雅黑" panose="020B0503020204020204" charset="-122"/>
                        </a:rPr>
                        <a:t>东晋门阀士族达到鼎盛</a:t>
                      </a:r>
                      <a:r>
                        <a:rPr lang="en-US" altLang="zh-CN" sz="1600" b="1">
                          <a:solidFill>
                            <a:schemeClr val="tx1"/>
                          </a:solidFill>
                          <a:latin typeface="微软雅黑" panose="020B0503020204020204" charset="-122"/>
                          <a:ea typeface="微软雅黑" panose="020B0503020204020204" charset="-122"/>
                        </a:rPr>
                        <a:t>) </a:t>
                      </a:r>
                      <a:endParaRPr lang="zh-CN" altLang="en-US" sz="1600" b="1">
                        <a:solidFill>
                          <a:schemeClr val="tx1"/>
                        </a:solidFill>
                        <a:latin typeface="微软雅黑" panose="020B0503020204020204" charset="-122"/>
                        <a:ea typeface="微软雅黑" panose="020B0503020204020204" charset="-122"/>
                      </a:endParaRPr>
                    </a:p>
                  </a:txBody>
                  <a:tcPr vert="horz">
                    <a:solidFill>
                      <a:schemeClr val="bg1">
                        <a:lumMod val="85000"/>
                      </a:schemeClr>
                    </a:solidFill>
                  </a:tcPr>
                </a:tc>
              </a:tr>
              <a:tr h="638457">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600" b="1" kern="1200">
                          <a:solidFill>
                            <a:srgbClr val="C00000"/>
                          </a:solidFill>
                          <a:latin typeface="微软雅黑" panose="020B0503020204020204" charset="-122"/>
                          <a:ea typeface="微软雅黑" panose="020B0503020204020204" charset="-122"/>
                          <a:cs typeface="+mn-cs"/>
                        </a:rPr>
                        <a:t>八王之乱 </a:t>
                      </a:r>
                      <a:endParaRPr lang="zh-CN" altLang="en-US" sz="1600" b="1" kern="1200">
                        <a:solidFill>
                          <a:srgbClr val="C00000"/>
                        </a:solidFill>
                        <a:latin typeface="微软雅黑" panose="020B0503020204020204" charset="-122"/>
                        <a:ea typeface="微软雅黑" panose="020B0503020204020204" charset="-122"/>
                        <a:cs typeface="+mn-cs"/>
                      </a:endParaRPr>
                    </a:p>
                    <a:p>
                      <a:pPr marL="0" algn="ctr" defTabSz="914400" rtl="0" eaLnBrk="1" latinLnBrk="0" hangingPunct="1"/>
                      <a:endParaRPr lang="zh-CN" altLang="en-US" sz="1600" b="1" kern="1200">
                        <a:solidFill>
                          <a:srgbClr val="C00000"/>
                        </a:solidFill>
                        <a:latin typeface="微软雅黑" panose="020B0503020204020204" charset="-122"/>
                        <a:ea typeface="微软雅黑" panose="020B0503020204020204" charset="-122"/>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600" b="1">
                          <a:solidFill>
                            <a:srgbClr val="FF0000"/>
                          </a:solidFill>
                          <a:latin typeface="微软雅黑" panose="020B0503020204020204" charset="-122"/>
                          <a:ea typeface="微软雅黑" panose="020B0503020204020204" charset="-122"/>
                        </a:rPr>
                        <a:t>西晋</a:t>
                      </a:r>
                      <a:r>
                        <a:rPr lang="zh-CN" altLang="en-US" sz="1600" b="1">
                          <a:solidFill>
                            <a:schemeClr val="tx1"/>
                          </a:solidFill>
                          <a:latin typeface="微软雅黑" panose="020B0503020204020204" charset="-122"/>
                          <a:ea typeface="微软雅黑" panose="020B0503020204020204" charset="-122"/>
                        </a:rPr>
                        <a:t>时期的一场</a:t>
                      </a:r>
                      <a:r>
                        <a:rPr lang="zh-CN" altLang="en-US" sz="1600" b="1">
                          <a:solidFill>
                            <a:srgbClr val="FF0000"/>
                          </a:solidFill>
                          <a:latin typeface="微软雅黑" panose="020B0503020204020204" charset="-122"/>
                          <a:ea typeface="微软雅黑" panose="020B0503020204020204" charset="-122"/>
                        </a:rPr>
                        <a:t>皇族为争夺中央政权而引发的内乱</a:t>
                      </a:r>
                      <a:r>
                        <a:rPr lang="zh-CN" altLang="en-US" sz="1600" b="1">
                          <a:solidFill>
                            <a:schemeClr val="tx1"/>
                          </a:solidFill>
                          <a:latin typeface="微软雅黑" panose="020B0503020204020204" charset="-122"/>
                          <a:ea typeface="微软雅黑" panose="020B0503020204020204" charset="-122"/>
                        </a:rPr>
                        <a:t>，因皇后贾南风干政弄权所引发。西晋皇族中参与这场动乱的王不止八个，但八王为主要参与者，且</a:t>
                      </a:r>
                      <a:r>
                        <a:rPr lang="en-US" altLang="zh-CN" sz="1600" b="1">
                          <a:solidFill>
                            <a:schemeClr val="tx1"/>
                          </a:solidFill>
                          <a:latin typeface="微软雅黑" panose="020B0503020204020204" charset="-122"/>
                          <a:ea typeface="微软雅黑" panose="020B0503020204020204" charset="-122"/>
                        </a:rPr>
                        <a:t>《</a:t>
                      </a:r>
                      <a:r>
                        <a:rPr lang="zh-CN" altLang="en-US" sz="1600" b="1">
                          <a:solidFill>
                            <a:schemeClr val="tx1"/>
                          </a:solidFill>
                          <a:latin typeface="微软雅黑" panose="020B0503020204020204" charset="-122"/>
                          <a:ea typeface="微软雅黑" panose="020B0503020204020204" charset="-122"/>
                        </a:rPr>
                        <a:t>晋书</a:t>
                      </a:r>
                      <a:r>
                        <a:rPr lang="en-US" altLang="zh-CN" sz="1600" b="1">
                          <a:solidFill>
                            <a:schemeClr val="tx1"/>
                          </a:solidFill>
                          <a:latin typeface="微软雅黑" panose="020B0503020204020204" charset="-122"/>
                          <a:ea typeface="微软雅黑" panose="020B0503020204020204" charset="-122"/>
                        </a:rPr>
                        <a:t>》</a:t>
                      </a:r>
                      <a:r>
                        <a:rPr lang="zh-CN" altLang="en-US" sz="1600" b="1">
                          <a:solidFill>
                            <a:schemeClr val="tx1"/>
                          </a:solidFill>
                          <a:latin typeface="微软雅黑" panose="020B0503020204020204" charset="-122"/>
                          <a:ea typeface="微软雅黑" panose="020B0503020204020204" charset="-122"/>
                        </a:rPr>
                        <a:t>将八王汇为一列传，故史称这次动乱为“八王之乱”。“八王之乱”是中国历史上最为严重的皇族内乱之一，当时社会经济遭到严重的破坏，</a:t>
                      </a:r>
                      <a:r>
                        <a:rPr lang="zh-CN" altLang="en-US" sz="1600" b="1">
                          <a:solidFill>
                            <a:srgbClr val="FF0000"/>
                          </a:solidFill>
                          <a:latin typeface="微软雅黑" panose="020B0503020204020204" charset="-122"/>
                          <a:ea typeface="微软雅黑" panose="020B0503020204020204" charset="-122"/>
                        </a:rPr>
                        <a:t>加速了西晋的灭亡</a:t>
                      </a:r>
                      <a:r>
                        <a:rPr lang="zh-CN" altLang="en-US" sz="1600" b="1">
                          <a:solidFill>
                            <a:schemeClr val="tx1"/>
                          </a:solidFill>
                          <a:latin typeface="微软雅黑" panose="020B0503020204020204" charset="-122"/>
                          <a:ea typeface="微软雅黑" panose="020B0503020204020204" charset="-122"/>
                        </a:rPr>
                        <a:t>。 </a:t>
                      </a:r>
                      <a:endParaRPr lang="zh-CN" altLang="en-US" sz="1600" b="1">
                        <a:solidFill>
                          <a:schemeClr val="tx1"/>
                        </a:solidFill>
                        <a:latin typeface="微软雅黑" panose="020B0503020204020204" charset="-122"/>
                        <a:ea typeface="微软雅黑" panose="020B0503020204020204" charset="-122"/>
                      </a:endParaRPr>
                    </a:p>
                  </a:txBody>
                  <a:tcPr vert="horz">
                    <a:solidFill>
                      <a:schemeClr val="bg1">
                        <a:lumMod val="85000"/>
                      </a:schemeClr>
                    </a:solidFill>
                  </a:tcPr>
                </a:tc>
              </a:tr>
              <a:tr h="638457">
                <a:tc>
                  <a:txBody>
                    <a:bodyPr wrap="square"/>
                    <a:lstStyle/>
                    <a:p>
                      <a:pPr marL="0" algn="ctr" defTabSz="914400" rtl="0" eaLnBrk="1" latinLnBrk="0" hangingPunct="1"/>
                      <a:r>
                        <a:rPr lang="zh-CN" altLang="en-US" sz="1600" b="1" kern="1200">
                          <a:solidFill>
                            <a:srgbClr val="C00000"/>
                          </a:solidFill>
                          <a:latin typeface="微软雅黑" panose="020B0503020204020204" charset="-122"/>
                          <a:ea typeface="微软雅黑" panose="020B0503020204020204" charset="-122"/>
                        </a:rPr>
                        <a:t>永嘉之乱 </a:t>
                      </a:r>
                      <a:endParaRPr lang="zh-CN" altLang="en-US" sz="1600" b="1" kern="1200">
                        <a:solidFill>
                          <a:srgbClr val="C00000"/>
                        </a:solidFill>
                        <a:latin typeface="微软雅黑" panose="020B0503020204020204" charset="-122"/>
                        <a:ea typeface="微软雅黑" panose="020B0503020204020204" charset="-122"/>
                      </a:endParaRPr>
                    </a:p>
                    <a:p>
                      <a:pPr marL="0" algn="ctr" defTabSz="914400" rtl="0" eaLnBrk="1" latinLnBrk="0" hangingPunct="1"/>
                      <a:endParaRPr lang="en-US" altLang="zh-CN" sz="1600" b="1" kern="1200">
                        <a:solidFill>
                          <a:srgbClr val="C00000"/>
                        </a:solidFill>
                        <a:latin typeface="微软雅黑" panose="020B0503020204020204" charset="-122"/>
                        <a:ea typeface="微软雅黑" panose="020B0503020204020204" charset="-122"/>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600" b="1">
                          <a:solidFill>
                            <a:schemeClr val="tx1"/>
                          </a:solidFill>
                          <a:latin typeface="微软雅黑" panose="020B0503020204020204" charset="-122"/>
                          <a:ea typeface="微软雅黑" panose="020B0503020204020204" charset="-122"/>
                        </a:rPr>
                        <a:t>西晋怀帝永嘉五年，匈奴军队在刘渊之子刘聪率领下击败西晋京师洛阳的守军，攻陷洛阳并大肆抢掠杀戮，更俘掳晋怀帝等王公大臣的一场乱事。 “永嘉之乱”破坏了北方的经济和生产秩序，导致了大量人口南迁。“永嘉之乱”致使中国再次走向分裂，中国北部进入战乱不休的五胡十六国；南方则建立起东晋政权，史称</a:t>
                      </a:r>
                      <a:r>
                        <a:rPr lang="zh-CN" altLang="en-US" sz="1600" b="1">
                          <a:solidFill>
                            <a:srgbClr val="FF0000"/>
                          </a:solidFill>
                          <a:latin typeface="微软雅黑" panose="020B0503020204020204" charset="-122"/>
                          <a:ea typeface="微软雅黑" panose="020B0503020204020204" charset="-122"/>
                        </a:rPr>
                        <a:t>“衣冠南渡”。 </a:t>
                      </a:r>
                      <a:endParaRPr lang="zh-CN" altLang="en-US" sz="1600" b="1">
                        <a:solidFill>
                          <a:srgbClr val="FF0000"/>
                        </a:solidFill>
                        <a:latin typeface="微软雅黑" panose="020B0503020204020204" charset="-122"/>
                        <a:ea typeface="微软雅黑" panose="020B0503020204020204" charset="-122"/>
                      </a:endParaRPr>
                    </a:p>
                  </a:txBody>
                  <a:tcPr vert="horz">
                    <a:solidFill>
                      <a:schemeClr val="bg1">
                        <a:lumMod val="85000"/>
                      </a:schemeClr>
                    </a:solidFill>
                  </a:tcPr>
                </a:tc>
              </a:tr>
              <a:tr h="0">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600" b="1" kern="1200">
                          <a:solidFill>
                            <a:srgbClr val="C00000"/>
                          </a:solidFill>
                          <a:latin typeface="微软雅黑" panose="020B0503020204020204" charset="-122"/>
                          <a:ea typeface="微软雅黑" panose="020B0503020204020204" charset="-122"/>
                          <a:cs typeface="+mn-cs"/>
                        </a:rPr>
                        <a:t>土断</a:t>
                      </a:r>
                      <a:endParaRPr lang="zh-CN" altLang="en-US" sz="1600" b="1" kern="1200">
                        <a:solidFill>
                          <a:srgbClr val="C00000"/>
                        </a:solidFill>
                        <a:latin typeface="微软雅黑" panose="020B0503020204020204" charset="-122"/>
                        <a:ea typeface="微软雅黑" panose="020B0503020204020204" charset="-122"/>
                        <a:cs typeface="+mn-cs"/>
                      </a:endParaRPr>
                    </a:p>
                    <a:p>
                      <a:pPr marL="0" algn="ctr" defTabSz="914400" rtl="0" eaLnBrk="1" latinLnBrk="0" hangingPunct="1"/>
                      <a:endParaRPr lang="zh-CN" altLang="en-US" sz="1600" b="1" kern="1200">
                        <a:solidFill>
                          <a:srgbClr val="C00000"/>
                        </a:solidFill>
                        <a:latin typeface="微软雅黑" panose="020B0503020204020204" charset="-122"/>
                        <a:ea typeface="微软雅黑" panose="020B0503020204020204" charset="-122"/>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600" b="1">
                          <a:solidFill>
                            <a:schemeClr val="tx1"/>
                          </a:solidFill>
                          <a:latin typeface="微软雅黑" panose="020B0503020204020204" charset="-122"/>
                          <a:ea typeface="微软雅黑" panose="020B0503020204020204" charset="-122"/>
                        </a:rPr>
                        <a:t>东晋后期和南朝，政府为增加赋役，不时将侨居户口编入所居郡县户籍，称作“土断”，使</a:t>
                      </a:r>
                      <a:r>
                        <a:rPr lang="zh-CN" altLang="en-US" sz="1600" b="1">
                          <a:solidFill>
                            <a:srgbClr val="FF0000"/>
                          </a:solidFill>
                          <a:latin typeface="微软雅黑" panose="020B0503020204020204" charset="-122"/>
                          <a:ea typeface="微软雅黑" panose="020B0503020204020204" charset="-122"/>
                        </a:rPr>
                        <a:t>白籍土著化</a:t>
                      </a:r>
                      <a:r>
                        <a:rPr lang="zh-CN" altLang="en-US" sz="1600" b="1">
                          <a:solidFill>
                            <a:schemeClr val="tx1"/>
                          </a:solidFill>
                          <a:latin typeface="微软雅黑" panose="020B0503020204020204" charset="-122"/>
                          <a:ea typeface="微软雅黑" panose="020B0503020204020204" charset="-122"/>
                        </a:rPr>
                        <a:t>，承担赋役。 </a:t>
                      </a:r>
                      <a:endParaRPr lang="zh-CN" altLang="en-US" sz="1600" b="1">
                        <a:solidFill>
                          <a:schemeClr val="tx1"/>
                        </a:solidFill>
                        <a:latin typeface="微软雅黑" panose="020B0503020204020204" charset="-122"/>
                        <a:ea typeface="微软雅黑" panose="020B0503020204020204" charset="-122"/>
                      </a:endParaRPr>
                    </a:p>
                  </a:txBody>
                  <a:tcPr vert="horz">
                    <a:solidFill>
                      <a:schemeClr val="bg1">
                        <a:lumMod val="85000"/>
                      </a:schemeClr>
                    </a:solidFill>
                  </a:tcPr>
                </a:tc>
              </a:tr>
              <a:tr h="638457">
                <a:tc>
                  <a:txBody>
                    <a:bodyPr wrap="square"/>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1600" b="1" kern="1200">
                          <a:solidFill>
                            <a:srgbClr val="C00000"/>
                          </a:solidFill>
                          <a:latin typeface="微软雅黑" panose="020B0503020204020204" charset="-122"/>
                          <a:ea typeface="微软雅黑" panose="020B0503020204020204" charset="-122"/>
                          <a:cs typeface="+mn-cs"/>
                        </a:rPr>
                        <a:t>寺院经济 </a:t>
                      </a:r>
                      <a:endParaRPr lang="zh-CN" altLang="en-US" sz="1600" b="1" kern="1200">
                        <a:solidFill>
                          <a:srgbClr val="C00000"/>
                        </a:solidFill>
                        <a:latin typeface="微软雅黑" panose="020B0503020204020204" charset="-122"/>
                        <a:ea typeface="微软雅黑" panose="020B0503020204020204" charset="-122"/>
                        <a:cs typeface="+mn-cs"/>
                      </a:endParaRPr>
                    </a:p>
                    <a:p>
                      <a:pPr marL="0" algn="ctr" defTabSz="914400" rtl="0" eaLnBrk="1" latinLnBrk="0" hangingPunct="1"/>
                      <a:endParaRPr lang="zh-CN" altLang="en-US" sz="1600" b="1" kern="1200">
                        <a:solidFill>
                          <a:srgbClr val="C00000"/>
                        </a:solidFill>
                        <a:latin typeface="微软雅黑" panose="020B0503020204020204" charset="-122"/>
                        <a:ea typeface="微软雅黑" panose="020B0503020204020204" charset="-122"/>
                      </a:endParaRPr>
                    </a:p>
                  </a:txBody>
                  <a:tcPr vert="horz">
                    <a:solidFill>
                      <a:schemeClr val="bg1">
                        <a:lumMod val="85000"/>
                      </a:schemeClr>
                    </a:solidFill>
                  </a:tcPr>
                </a:tc>
                <a:tc>
                  <a:txBody>
                    <a:bodyPr wrap="square"/>
                    <a:lstStyle/>
                    <a:p>
                      <a:pPr marL="0" marR="0" lvl="0" indent="0" algn="l" defTabSz="914400" rtl="0" eaLnBrk="1" fontAlgn="auto" latinLnBrk="0" hangingPunct="1">
                        <a:lnSpc>
                          <a:spcPct val="100000"/>
                        </a:lnSpc>
                        <a:spcBef>
                          <a:spcPct val="0"/>
                        </a:spcBef>
                        <a:spcAft>
                          <a:spcPct val="0"/>
                        </a:spcAft>
                        <a:buClrTx/>
                        <a:buSzTx/>
                        <a:buFontTx/>
                        <a:buNone/>
                        <a:defRPr/>
                      </a:pPr>
                      <a:r>
                        <a:rPr lang="zh-CN" altLang="en-US" sz="1600" b="1">
                          <a:solidFill>
                            <a:schemeClr val="tx1"/>
                          </a:solidFill>
                          <a:latin typeface="微软雅黑" panose="020B0503020204020204" charset="-122"/>
                          <a:ea typeface="微软雅黑" panose="020B0503020204020204" charset="-122"/>
                        </a:rPr>
                        <a:t>魏晋南北朝，佛教传入中国，</a:t>
                      </a:r>
                      <a:r>
                        <a:rPr lang="zh-CN" altLang="en-US" sz="1600" b="1">
                          <a:solidFill>
                            <a:srgbClr val="FF0000"/>
                          </a:solidFill>
                          <a:latin typeface="微软雅黑" panose="020B0503020204020204" charset="-122"/>
                          <a:ea typeface="微软雅黑" panose="020B0503020204020204" charset="-122"/>
                        </a:rPr>
                        <a:t>寺院僧侣一直享受着国家的免税政策</a:t>
                      </a:r>
                      <a:r>
                        <a:rPr lang="zh-CN" altLang="en-US" sz="1600" b="1">
                          <a:solidFill>
                            <a:schemeClr val="tx1"/>
                          </a:solidFill>
                          <a:latin typeface="微软雅黑" panose="020B0503020204020204" charset="-122"/>
                          <a:ea typeface="微软雅黑" panose="020B0503020204020204" charset="-122"/>
                        </a:rPr>
                        <a:t>，从而形成以寺院为中心的独特的封建地主经济形式</a:t>
                      </a:r>
                      <a:r>
                        <a:rPr lang="en-US" altLang="zh-CN" sz="1600" b="1">
                          <a:solidFill>
                            <a:schemeClr val="tx1"/>
                          </a:solidFill>
                          <a:latin typeface="微软雅黑" panose="020B0503020204020204" charset="-122"/>
                          <a:ea typeface="微软雅黑" panose="020B0503020204020204" charset="-122"/>
                        </a:rPr>
                        <a:t>﹣﹣</a:t>
                      </a:r>
                      <a:r>
                        <a:rPr lang="zh-CN" altLang="en-US" sz="1600" b="1">
                          <a:solidFill>
                            <a:schemeClr val="tx1"/>
                          </a:solidFill>
                          <a:latin typeface="微软雅黑" panose="020B0503020204020204" charset="-122"/>
                          <a:ea typeface="微软雅黑" panose="020B0503020204020204" charset="-122"/>
                        </a:rPr>
                        <a:t>寺院经济。南朝时，寺院经济恶性膨胀，</a:t>
                      </a:r>
                      <a:r>
                        <a:rPr lang="zh-CN" altLang="en-US" sz="1600" b="1">
                          <a:solidFill>
                            <a:srgbClr val="FF0000"/>
                          </a:solidFill>
                          <a:latin typeface="微软雅黑" panose="020B0503020204020204" charset="-122"/>
                          <a:ea typeface="微软雅黑" panose="020B0503020204020204" charset="-122"/>
                        </a:rPr>
                        <a:t>占有了许多劳动力</a:t>
                      </a:r>
                      <a:r>
                        <a:rPr lang="zh-CN" altLang="en-US" sz="1600" b="1">
                          <a:solidFill>
                            <a:schemeClr val="tx1"/>
                          </a:solidFill>
                          <a:latin typeface="微软雅黑" panose="020B0503020204020204" charset="-122"/>
                          <a:ea typeface="微软雅黑" panose="020B0503020204020204" charset="-122"/>
                        </a:rPr>
                        <a:t>，白徒、养女等都是被剥削者，是寺院的依附农民，不在户籍。封建国家和地主庄园、寺院庄园争夺劳动力的矛盾很尖锐。 </a:t>
                      </a:r>
                      <a:endParaRPr lang="zh-CN" altLang="en-US" sz="1600" b="1">
                        <a:solidFill>
                          <a:schemeClr val="tx1"/>
                        </a:solidFill>
                        <a:latin typeface="微软雅黑" panose="020B0503020204020204" charset="-122"/>
                        <a:ea typeface="微软雅黑" panose="020B0503020204020204" charset="-122"/>
                      </a:endParaRPr>
                    </a:p>
                  </a:txBody>
                  <a:tcPr vert="horz">
                    <a:solidFill>
                      <a:schemeClr val="bg1">
                        <a:lumMod val="85000"/>
                      </a:schemeClr>
                    </a:solidFill>
                  </a:tcPr>
                </a:tc>
              </a:tr>
            </a:tbl>
          </a:graphicData>
        </a:graphic>
      </p:graphicFrame>
    </p:spTree>
  </p:cSld>
  <p:clrMapOvr>
    <a:masterClrMapping/>
  </p:clrMapOvr>
  <p:transition/>
</p:sld>
</file>

<file path=ppt/tags/tag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10.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 name="KSO_WM_UNIT_TABLE_BEAUTIFY" val="smartTable{57fa8470-4a38-43e1-b97d-b9e1cfffd324}"/>
  <p:tag name="TABLE_COLORIDX" val="a"/>
  <p:tag name="TABLE_ENDDRAG_ORIGIN_RECT" val="936*330"/>
  <p:tag name="TABLE_ENDDRAG_RECT" val="13*62*936*330"/>
  <p:tag name="TABLE_SKINIDX" val="2"/>
</p:tagLst>
</file>

<file path=ppt/tags/tag12.xml><?xml version="1.0" encoding="utf-8"?>
<p:tagLst xmlns:p="http://schemas.openxmlformats.org/presentationml/2006/main">
  <p:tag name="KSO_WM_BEAUTIFY_FLAG" val=""/>
</p:tagLst>
</file>

<file path=ppt/tags/tag13.xml><?xml version="1.0" encoding="utf-8"?>
<p:tagLst xmlns:p="http://schemas.openxmlformats.org/presentationml/2006/main">
  <p:tag name="KSO_WM_BEAUTIFY_FLAG" val=""/>
  <p:tag name="KSO_WM_UNIT_TABLE_BEAUTIFY" val="smartTable{57fa8470-4a38-43e1-b97d-b9e1cfffd324}"/>
  <p:tag name="TABLE_COLORIDX" val="a"/>
  <p:tag name="TABLE_ENDDRAG_ORIGIN_RECT" val="936*330"/>
  <p:tag name="TABLE_ENDDRAG_RECT" val="13*62*936*330"/>
  <p:tag name="TABLE_SKINIDX" val="2"/>
</p:tagLst>
</file>

<file path=ppt/tags/tag14.xml><?xml version="1.0" encoding="utf-8"?>
<p:tagLst xmlns:p="http://schemas.openxmlformats.org/presentationml/2006/main">
  <p:tag name="KSO_WM_BEAUTIFY_FLAG" val=""/>
</p:tagLst>
</file>

<file path=ppt/tags/tag15.xml><?xml version="1.0" encoding="utf-8"?>
<p:tagLst xmlns:p="http://schemas.openxmlformats.org/presentationml/2006/main">
  <p:tag name="KSO_WM_BEAUTIFY_FLAG" val=""/>
  <p:tag name="KSO_WM_UNIT_TABLE_BEAUTIFY" val="smartTable{57fa8470-4a38-43e1-b97d-b9e1cfffd324}"/>
  <p:tag name="TABLE_COLORIDX" val="a"/>
  <p:tag name="TABLE_ENDDRAG_ORIGIN_RECT" val="936*330"/>
  <p:tag name="TABLE_ENDDRAG_RECT" val="13*62*936*330"/>
  <p:tag name="TABLE_SKINIDX" val="2"/>
</p:tagLst>
</file>

<file path=ppt/tags/tag16.xml><?xml version="1.0" encoding="utf-8"?>
<p:tagLst xmlns:p="http://schemas.openxmlformats.org/presentationml/2006/main">
  <p:tag name="KSO_WM_BEAUTIFY_FLAG" val=""/>
</p:tagLst>
</file>

<file path=ppt/tags/tag17.xml><?xml version="1.0" encoding="utf-8"?>
<p:tagLst xmlns:p="http://schemas.openxmlformats.org/presentationml/2006/main">
  <p:tag name="KSO_WM_BEAUTIFY_FLAG" val=""/>
  <p:tag name="KSO_WM_UNIT_TABLE_BEAUTIFY" val="smartTable{57fa8470-4a38-43e1-b97d-b9e1cfffd324}"/>
  <p:tag name="TABLE_COLORIDX" val="a"/>
  <p:tag name="TABLE_ENDDRAG_ORIGIN_RECT" val="936*330"/>
  <p:tag name="TABLE_ENDDRAG_RECT" val="13*62*936*330"/>
  <p:tag name="TABLE_SKINIDX" val="2"/>
</p:tagLst>
</file>

<file path=ppt/tags/tag18.xml><?xml version="1.0" encoding="utf-8"?>
<p:tagLst xmlns:p="http://schemas.openxmlformats.org/presentationml/2006/main">
  <p:tag name="KSO_WM_BEAUTIFY_FLAG" val=""/>
</p:tagLst>
</file>

<file path=ppt/tags/tag19.xml><?xml version="1.0" encoding="utf-8"?>
<p:tagLst xmlns:p="http://schemas.openxmlformats.org/presentationml/2006/main">
  <p:tag name="KSO_WM_BEAUTIFY_FLAG" val=""/>
  <p:tag name="KSO_WM_UNIT_TABLE_BEAUTIFY" val="smartTable{57fa8470-4a38-43e1-b97d-b9e1cfffd324}"/>
  <p:tag name="TABLE_COLORIDX" val="a"/>
  <p:tag name="TABLE_ENDDRAG_ORIGIN_RECT" val="936*330"/>
  <p:tag name="TABLE_ENDDRAG_RECT" val="13*62*936*330"/>
  <p:tag name="TABLE_SKINIDX" val="2"/>
</p:tagLst>
</file>

<file path=ppt/tags/tag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20.xml><?xml version="1.0" encoding="utf-8"?>
<p:tagLst xmlns:p="http://schemas.openxmlformats.org/presentationml/2006/main">
  <p:tag name="KSO_WM_BEAUTIFY_FLAG" val=""/>
</p:tagLst>
</file>

<file path=ppt/tags/tag21.xml><?xml version="1.0" encoding="utf-8"?>
<p:tagLst xmlns:p="http://schemas.openxmlformats.org/presentationml/2006/main">
  <p:tag name="KSO_WM_BEAUTIFY_FLAG" val=""/>
  <p:tag name="KSO_WM_UNIT_TABLE_BEAUTIFY" val="smartTable{57fa8470-4a38-43e1-b97d-b9e1cfffd324}"/>
  <p:tag name="TABLE_COLORIDX" val="a"/>
  <p:tag name="TABLE_ENDDRAG_ORIGIN_RECT" val="936*330"/>
  <p:tag name="TABLE_ENDDRAG_RECT" val="13*62*936*330"/>
  <p:tag name="TABLE_SKINIDX" val="2"/>
</p:tagLst>
</file>

<file path=ppt/tags/tag22.xml><?xml version="1.0" encoding="utf-8"?>
<p:tagLst xmlns:p="http://schemas.openxmlformats.org/presentationml/2006/main">
  <p:tag name="KSO_WM_BEAUTIFY_FLAG" val=""/>
</p:tagLst>
</file>

<file path=ppt/tags/tag23.xml><?xml version="1.0" encoding="utf-8"?>
<p:tagLst xmlns:p="http://schemas.openxmlformats.org/presentationml/2006/main">
  <p:tag name="KSO_WM_BEAUTIFY_FLAG" val=""/>
  <p:tag name="KSO_WM_UNIT_TABLE_BEAUTIFY" val="smartTable{57fa8470-4a38-43e1-b97d-b9e1cfffd324}"/>
  <p:tag name="TABLE_COLORIDX" val="a"/>
  <p:tag name="TABLE_ENDDRAG_ORIGIN_RECT" val="936*330"/>
  <p:tag name="TABLE_ENDDRAG_RECT" val="13*62*936*330"/>
  <p:tag name="TABLE_SKINIDX" val="2"/>
</p:tagLst>
</file>

<file path=ppt/tags/tag24.xml><?xml version="1.0" encoding="utf-8"?>
<p:tagLst xmlns:p="http://schemas.openxmlformats.org/presentationml/2006/main">
  <p:tag name="KSO_WM_BEAUTIFY_FLAG" val=""/>
</p:tagLst>
</file>

<file path=ppt/tags/tag25.xml><?xml version="1.0" encoding="utf-8"?>
<p:tagLst xmlns:p="http://schemas.openxmlformats.org/presentationml/2006/main">
  <p:tag name="KSO_WM_BEAUTIFY_FLAG" val=""/>
  <p:tag name="KSO_WM_UNIT_TABLE_BEAUTIFY" val="smartTable{57fa8470-4a38-43e1-b97d-b9e1cfffd324}"/>
  <p:tag name="TABLE_COLORIDX" val="a"/>
  <p:tag name="TABLE_ENDDRAG_ORIGIN_RECT" val="936*330"/>
  <p:tag name="TABLE_ENDDRAG_RECT" val="13*62*936*330"/>
  <p:tag name="TABLE_SKINIDX" val="2"/>
</p:tagLst>
</file>

<file path=ppt/tags/tag26.xml><?xml version="1.0" encoding="utf-8"?>
<p:tagLst xmlns:p="http://schemas.openxmlformats.org/presentationml/2006/main">
  <p:tag name="KSO_WM_BEAUTIFY_FLAG" val=""/>
</p:tagLst>
</file>

<file path=ppt/tags/tag27.xml><?xml version="1.0" encoding="utf-8"?>
<p:tagLst xmlns:p="http://schemas.openxmlformats.org/presentationml/2006/main">
  <p:tag name="KSO_WM_BEAUTIFY_FLAG" val=""/>
  <p:tag name="KSO_WM_UNIT_TABLE_BEAUTIFY" val="smartTable{57fa8470-4a38-43e1-b97d-b9e1cfffd324}"/>
  <p:tag name="TABLE_COLORIDX" val="a"/>
  <p:tag name="TABLE_ENDDRAG_ORIGIN_RECT" val="936*330"/>
  <p:tag name="TABLE_ENDDRAG_RECT" val="13*62*936*330"/>
  <p:tag name="TABLE_SKINIDX" val="2"/>
</p:tagLst>
</file>

<file path=ppt/tags/tag28.xml><?xml version="1.0" encoding="utf-8"?>
<p:tagLst xmlns:p="http://schemas.openxmlformats.org/presentationml/2006/main">
  <p:tag name="KSO_WM_BEAUTIFY_FLAG" val=""/>
</p:tagLst>
</file>

<file path=ppt/tags/tag29.xml><?xml version="1.0" encoding="utf-8"?>
<p:tagLst xmlns:p="http://schemas.openxmlformats.org/presentationml/2006/main">
  <p:tag name="KSO_WM_BEAUTIFY_FLAG" val=""/>
  <p:tag name="KSO_WM_UNIT_TABLE_BEAUTIFY" val="smartTable{57fa8470-4a38-43e1-b97d-b9e1cfffd324}"/>
  <p:tag name="TABLE_COLORIDX" val="a"/>
  <p:tag name="TABLE_ENDDRAG_ORIGIN_RECT" val="936*330"/>
  <p:tag name="TABLE_ENDDRAG_RECT" val="13*62*936*330"/>
  <p:tag name="TABLE_SKINIDX" val="2"/>
</p:tagLst>
</file>

<file path=ppt/tags/tag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0.xml><?xml version="1.0" encoding="utf-8"?>
<p:tagLst xmlns:p="http://schemas.openxmlformats.org/presentationml/2006/main">
  <p:tag name="KSO_WM_BEAUTIFY_FLAG" val=""/>
</p:tagLst>
</file>

<file path=ppt/tags/tag31.xml><?xml version="1.0" encoding="utf-8"?>
<p:tagLst xmlns:p="http://schemas.openxmlformats.org/presentationml/2006/main">
  <p:tag name="KSO_WM_BEAUTIFY_FLAG" val=""/>
  <p:tag name="KSO_WM_UNIT_TABLE_BEAUTIFY" val="smartTable{57fa8470-4a38-43e1-b97d-b9e1cfffd324}"/>
  <p:tag name="TABLE_COLORIDX" val="a"/>
  <p:tag name="TABLE_ENDDRAG_ORIGIN_RECT" val="936*330"/>
  <p:tag name="TABLE_ENDDRAG_RECT" val="13*62*936*330"/>
  <p:tag name="TABLE_SKINIDX" val="2"/>
</p:tagLst>
</file>

<file path=ppt/tags/tag32.xml><?xml version="1.0" encoding="utf-8"?>
<p:tagLst xmlns:p="http://schemas.openxmlformats.org/presentationml/2006/main">
  <p:tag name="KSO_WM_BEAUTIFY_FLAG" val=""/>
</p:tagLst>
</file>

<file path=ppt/tags/tag33.xml><?xml version="1.0" encoding="utf-8"?>
<p:tagLst xmlns:p="http://schemas.openxmlformats.org/presentationml/2006/main">
  <p:tag name="KSO_WM_BEAUTIFY_FLAG" val=""/>
  <p:tag name="KSO_WM_UNIT_TABLE_BEAUTIFY" val="smartTable{57fa8470-4a38-43e1-b97d-b9e1cfffd324}"/>
  <p:tag name="TABLE_COLORIDX" val="a"/>
  <p:tag name="TABLE_ENDDRAG_ORIGIN_RECT" val="936*330"/>
  <p:tag name="TABLE_ENDDRAG_RECT" val="13*62*936*330"/>
  <p:tag name="TABLE_SKINIDX" val="2"/>
</p:tagLst>
</file>

<file path=ppt/tags/tag34.xml><?xml version="1.0" encoding="utf-8"?>
<p:tagLst xmlns:p="http://schemas.openxmlformats.org/presentationml/2006/main">
  <p:tag name="KSO_WM_BEAUTIFY_FLAG" val=""/>
</p:tagLst>
</file>

<file path=ppt/tags/tag35.xml><?xml version="1.0" encoding="utf-8"?>
<p:tagLst xmlns:p="http://schemas.openxmlformats.org/presentationml/2006/main">
  <p:tag name="KSO_WM_BEAUTIFY_FLAG" val=""/>
  <p:tag name="KSO_WM_UNIT_TABLE_BEAUTIFY" val="smartTable{57fa8470-4a38-43e1-b97d-b9e1cfffd324}"/>
  <p:tag name="TABLE_COLORIDX" val="a"/>
  <p:tag name="TABLE_ENDDRAG_ORIGIN_RECT" val="936*330"/>
  <p:tag name="TABLE_ENDDRAG_RECT" val="13*62*936*330"/>
  <p:tag name="TABLE_SKINIDX" val="2"/>
</p:tagLst>
</file>

<file path=ppt/tags/tag36.xml><?xml version="1.0" encoding="utf-8"?>
<p:tagLst xmlns:p="http://schemas.openxmlformats.org/presentationml/2006/main">
  <p:tag name="KSO_WM_BEAUTIFY_FLAG" val=""/>
</p:tagLst>
</file>

<file path=ppt/tags/tag37.xml><?xml version="1.0" encoding="utf-8"?>
<p:tagLst xmlns:p="http://schemas.openxmlformats.org/presentationml/2006/main">
  <p:tag name="KSO_WM_BEAUTIFY_FLAG" val=""/>
  <p:tag name="KSO_WM_UNIT_TABLE_BEAUTIFY" val="smartTable{57fa8470-4a38-43e1-b97d-b9e1cfffd324}"/>
  <p:tag name="TABLE_COLORIDX" val="a"/>
  <p:tag name="TABLE_ENDDRAG_ORIGIN_RECT" val="936*330"/>
  <p:tag name="TABLE_ENDDRAG_RECT" val="13*62*936*330"/>
  <p:tag name="TABLE_SKINIDX" val="2"/>
</p:tagLst>
</file>

<file path=ppt/tags/tag38.xml><?xml version="1.0" encoding="utf-8"?>
<p:tagLst xmlns:p="http://schemas.openxmlformats.org/presentationml/2006/main">
  <p:tag name="AS_OS" val="Unix 3.10 unknown"/>
  <p:tag name="AS_RELEASE_DATE" val="2023.03.31"/>
  <p:tag name="AS_TITLE" val="Aspose.Slides for Java"/>
  <p:tag name="AS_VERSION" val="23.3"/>
  <p:tag name="KSO_WPP_MARK_KEY" val="10df87b9-acaa-4ebc-976e-7542d5c5b231"/>
</p:tagLst>
</file>

<file path=ppt/tags/tag4.xml><?xml version="1.0" encoding="utf-8"?>
<p:tagLst xmlns:p="http://schemas.openxmlformats.org/presentationml/2006/main">
  <p:tag name="KSO_WM_BEAUTIFY_FLAG" val=""/>
</p:tagLst>
</file>

<file path=ppt/tags/tag5.xml><?xml version="1.0" encoding="utf-8"?>
<p:tagLst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6.xml><?xml version="1.0" encoding="utf-8"?>
<p:tagLst xmlns:p="http://schemas.openxmlformats.org/presentationml/2006/main">
  <p:tag name="KSO_WM_UNIT_TABLE_BEAUTIFY" val="smartTable{7938826b-0750-4cea-adae-ae610c7298de}"/>
  <p:tag name="TABLE_ENDDRAG_ORIGIN_RECT" val="920*497"/>
  <p:tag name="TABLE_ENDDRAG_RECT" val="16*21*920*497"/>
</p:tagLst>
</file>

<file path=ppt/tags/tag7.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 name="KSO_WM_UNIT_TABLE_BEAUTIFY" val="smartTable{57fa8470-4a38-43e1-b97d-b9e1cfffd324}"/>
  <p:tag name="TABLE_COLORIDX" val="a"/>
  <p:tag name="TABLE_ENDDRAG_ORIGIN_RECT" val="936*330"/>
  <p:tag name="TABLE_ENDDRAG_RECT" val="13*62*936*330"/>
  <p:tag name="TABLE_SKINIDX" val="2"/>
</p:tagLst>
</file>

<file path=ppt/tags/tag9.xml><?xml version="1.0" encoding="utf-8"?>
<p:tagLst xmlns:p="http://schemas.openxmlformats.org/presentationml/2006/main">
  <p:tag name="KSO_WM_BEAUTIFY_FLAG" val=""/>
</p:tagLst>
</file>

<file path=ppt/theme/theme1.xml><?xml version="1.0" encoding="utf-8"?>
<a:theme xmlns:a="http://schemas.openxmlformats.org/drawingml/2006/main" name="自定义设计方案">
  <a:themeElements>
    <a:clrScheme name="新版空白演示配色">
      <a:dk1>
        <a:sysClr val="windowText" lastClr="000000"/>
      </a:dk1>
      <a:lt1>
        <a:sysClr val="window" lastClr="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等线 Light"/>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等线"/>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等线 Light"/>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等线"/>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28263</Words>
  <Application>WPS 演示</Application>
  <PresentationFormat/>
  <Paragraphs>1169</Paragraphs>
  <Slides>42</Slides>
  <Notes>1</Notes>
  <HiddenSlides>0</HiddenSlides>
  <MMClips>0</MMClips>
  <ScaleCrop>false</ScaleCrop>
  <HeadingPairs>
    <vt:vector size="6" baseType="variant">
      <vt:variant>
        <vt:lpstr>已用的字体</vt:lpstr>
      </vt:variant>
      <vt:variant>
        <vt:i4>19</vt:i4>
      </vt:variant>
      <vt:variant>
        <vt:lpstr>主题</vt:lpstr>
      </vt:variant>
      <vt:variant>
        <vt:i4>2</vt:i4>
      </vt:variant>
      <vt:variant>
        <vt:lpstr>幻灯片标题</vt:lpstr>
      </vt:variant>
      <vt:variant>
        <vt:i4>42</vt:i4>
      </vt:variant>
    </vt:vector>
  </HeadingPairs>
  <TitlesOfParts>
    <vt:vector size="63" baseType="lpstr">
      <vt:lpstr>Arial</vt:lpstr>
      <vt:lpstr>宋体</vt:lpstr>
      <vt:lpstr>Wingdings</vt:lpstr>
      <vt:lpstr>黑体</vt:lpstr>
      <vt:lpstr>Wingdings</vt:lpstr>
      <vt:lpstr>个性印章</vt:lpstr>
      <vt:lpstr>微软雅黑</vt:lpstr>
      <vt:lpstr>华文新魏</vt:lpstr>
      <vt:lpstr>柳公权楷书</vt:lpstr>
      <vt:lpstr>方正粗黑宋简繁</vt:lpstr>
      <vt:lpstr>Times New Roman</vt:lpstr>
      <vt:lpstr>Times New Roman</vt:lpstr>
      <vt:lpstr>Arial Unicode MS</vt:lpstr>
      <vt:lpstr>等线</vt:lpstr>
      <vt:lpstr>Arial</vt:lpstr>
      <vt:lpstr>华文中宋</vt:lpstr>
      <vt:lpstr>仿宋</vt:lpstr>
      <vt:lpstr>等线 Light</vt:lpstr>
      <vt:lpstr>Calibri</vt:lpstr>
      <vt:lpstr>自定义设计方案</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学科网</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rbm.xkw.com</dc:creator>
  <cp:lastModifiedBy>时差</cp:lastModifiedBy>
  <cp:revision>2</cp:revision>
  <cp:lastPrinted>2025-02-27T16:48:00Z</cp:lastPrinted>
  <dcterms:created xsi:type="dcterms:W3CDTF">2025-02-27T16:48:00Z</dcterms:created>
  <dcterms:modified xsi:type="dcterms:W3CDTF">2025-02-28T07:00:34Z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y fmtid="{D5CDD505-2E9C-101B-9397-08002B2CF9AE}" pid="6" name="ICV">
    <vt:lpwstr>5D97B8D6806F4FB78E16C02918C02E60</vt:lpwstr>
  </property>
  <property fmtid="{D5CDD505-2E9C-101B-9397-08002B2CF9AE}" pid="7" name="KSOProductBuildVer">
    <vt:lpwstr>2052-11.1.0.12165</vt:lpwstr>
  </property>
</Properties>
</file>