
<file path=[Content_Types].xml><?xml version="1.0" encoding="utf-8"?>
<Types xmlns="http://schemas.openxmlformats.org/package/2006/content-types">
  <Default Extension="xml" ContentType="application/xml"/>
  <Default Extension="png" ContentType="image/png"/>
  <Default Extension="jpeg" ContentType="image/jpeg"/>
  <Default Extension="JPG" ContentType="image/.jpg"/>
  <Default Extension="rels" ContentType="application/vnd.openxmlformats-package.relationships+xml"/>
  <Override PartName="/customXml/itemProps340.xml" ContentType="application/vnd.openxmlformats-officedocument.customXmlProperties+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xml" ContentType="application/vnd.openxmlformats-officedocument.presentationml.tags+xml"/>
  <Override PartName="/ppt/tags/tag341.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Override1.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9"/>
  </p:notesMasterIdLst>
  <p:sldIdLst>
    <p:sldId id="257" r:id="rId3"/>
    <p:sldId id="259" r:id="rId4"/>
    <p:sldId id="260" r:id="rId5"/>
    <p:sldId id="316" r:id="rId6"/>
    <p:sldId id="274" r:id="rId7"/>
    <p:sldId id="262" r:id="rId8"/>
    <p:sldId id="276" r:id="rId10"/>
    <p:sldId id="277" r:id="rId11"/>
    <p:sldId id="278" r:id="rId12"/>
    <p:sldId id="288" r:id="rId13"/>
    <p:sldId id="289" r:id="rId14"/>
    <p:sldId id="290" r:id="rId15"/>
    <p:sldId id="318" r:id="rId16"/>
    <p:sldId id="291" r:id="rId17"/>
    <p:sldId id="292" r:id="rId18"/>
    <p:sldId id="317" r:id="rId19"/>
    <p:sldId id="273" r:id="rId20"/>
    <p:sldId id="323" r:id="rId21"/>
    <p:sldId id="261" r:id="rId22"/>
    <p:sldId id="296" r:id="rId23"/>
    <p:sldId id="279" r:id="rId24"/>
    <p:sldId id="280" r:id="rId25"/>
    <p:sldId id="281" r:id="rId26"/>
    <p:sldId id="282" r:id="rId27"/>
    <p:sldId id="283" r:id="rId28"/>
    <p:sldId id="284" r:id="rId29"/>
    <p:sldId id="285" r:id="rId30"/>
    <p:sldId id="322" r:id="rId31"/>
    <p:sldId id="287" r:id="rId32"/>
    <p:sldId id="297" r:id="rId33"/>
    <p:sldId id="319" r:id="rId34"/>
    <p:sldId id="263" r:id="rId35"/>
    <p:sldId id="355" r:id="rId36"/>
    <p:sldId id="356" r:id="rId37"/>
    <p:sldId id="357" r:id="rId38"/>
    <p:sldId id="358" r:id="rId39"/>
    <p:sldId id="359" r:id="rId40"/>
    <p:sldId id="360" r:id="rId41"/>
    <p:sldId id="361" r:id="rId42"/>
    <p:sldId id="362" r:id="rId43"/>
    <p:sldId id="363" r:id="rId44"/>
    <p:sldId id="364" r:id="rId45"/>
    <p:sldId id="365" r:id="rId46"/>
    <p:sldId id="366" r:id="rId47"/>
    <p:sldId id="367" r:id="rId48"/>
    <p:sldId id="368" r:id="rId49"/>
    <p:sldId id="369" r:id="rId50"/>
    <p:sldId id="370" r:id="rId51"/>
    <p:sldId id="371" r:id="rId52"/>
    <p:sldId id="372" r:id="rId53"/>
    <p:sldId id="373" r:id="rId54"/>
    <p:sldId id="374" r:id="rId55"/>
    <p:sldId id="375" r:id="rId56"/>
    <p:sldId id="376" r:id="rId57"/>
    <p:sldId id="377" r:id="rId58"/>
    <p:sldId id="378" r:id="rId59"/>
    <p:sldId id="379" r:id="rId60"/>
    <p:sldId id="380" r:id="rId61"/>
    <p:sldId id="381" r:id="rId62"/>
    <p:sldId id="382" r:id="rId63"/>
    <p:sldId id="383" r:id="rId64"/>
    <p:sldId id="391" r:id="rId65"/>
    <p:sldId id="392" r:id="rId66"/>
    <p:sldId id="393" r:id="rId67"/>
    <p:sldId id="394" r:id="rId68"/>
    <p:sldId id="395" r:id="rId69"/>
    <p:sldId id="396" r:id="rId70"/>
    <p:sldId id="397" r:id="rId71"/>
    <p:sldId id="398" r:id="rId72"/>
    <p:sldId id="399" r:id="rId73"/>
    <p:sldId id="400" r:id="rId74"/>
    <p:sldId id="401" r:id="rId75"/>
    <p:sldId id="402" r:id="rId76"/>
    <p:sldId id="403" r:id="rId77"/>
    <p:sldId id="404" r:id="rId78"/>
    <p:sldId id="405" r:id="rId79"/>
    <p:sldId id="406" r:id="rId80"/>
    <p:sldId id="407" r:id="rId81"/>
    <p:sldId id="408" r:id="rId82"/>
    <p:sldId id="409" r:id="rId83"/>
    <p:sldId id="410" r:id="rId84"/>
    <p:sldId id="411" r:id="rId85"/>
    <p:sldId id="412" r:id="rId86"/>
    <p:sldId id="413" r:id="rId87"/>
    <p:sldId id="414" r:id="rId88"/>
    <p:sldId id="415" r:id="rId89"/>
    <p:sldId id="416" r:id="rId90"/>
    <p:sldId id="417" r:id="rId91"/>
    <p:sldId id="418" r:id="rId92"/>
    <p:sldId id="419" r:id="rId93"/>
    <p:sldId id="420" r:id="rId94"/>
    <p:sldId id="421" r:id="rId95"/>
    <p:sldId id="422" r:id="rId96"/>
    <p:sldId id="423" r:id="rId97"/>
    <p:sldId id="424" r:id="rId98"/>
    <p:sldId id="425" r:id="rId99"/>
    <p:sldId id="426" r:id="rId100"/>
    <p:sldId id="427" r:id="rId101"/>
    <p:sldId id="428" r:id="rId102"/>
    <p:sldId id="429" r:id="rId103"/>
    <p:sldId id="430" r:id="rId104"/>
    <p:sldId id="431" r:id="rId105"/>
    <p:sldId id="432" r:id="rId106"/>
    <p:sldId id="433" r:id="rId107"/>
    <p:sldId id="434" r:id="rId108"/>
    <p:sldId id="435" r:id="rId109"/>
    <p:sldId id="436" r:id="rId110"/>
    <p:sldId id="437" r:id="rId111"/>
    <p:sldId id="438" r:id="rId112"/>
    <p:sldId id="439" r:id="rId113"/>
    <p:sldId id="440" r:id="rId114"/>
    <p:sldId id="441" r:id="rId115"/>
    <p:sldId id="442" r:id="rId116"/>
    <p:sldId id="443" r:id="rId117"/>
    <p:sldId id="444" r:id="rId118"/>
    <p:sldId id="445" r:id="rId119"/>
    <p:sldId id="272" r:id="rId120"/>
  </p:sldIdLst>
  <p:sldSz cx="12192000" cy="6858000" type="screen4x3"/>
  <p:notesSz cx="6858000" cy="9144000"/>
  <p:custDataLst>
    <p:tags r:id="rId127"/>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哒哒 熊猫" initials="哒哒" lastIdx="1" clrIdx="0"/>
  <p:cmAuthor id="7" name="雨林木风" initials="雨" lastIdx="0" clrIdx="0"/>
  <p:cmAuthor id="0" name="幸全" initials="" lastIdx="0" clrIdx="0"/>
  <p:cmAuthor id="2" name="Administrator" initials="A" lastIdx="0" clrIdx="1"/>
  <p:cmAuthor id="3" name="Author" initials="A" lastIdx="0" clrIdx="2"/>
  <p:cmAuthor id="4" name="dell" initials="d" lastIdx="0" clrIdx="2"/>
  <p:cmAuthor id="6" name="lenovo" initials="l" lastIdx="0" clrIdx="0"/>
  <p:cmAuthor id="8" name="PC" initials="P" lastIdx="1" clrIdx="7"/>
  <p:cmAuthor id="5" name="kingsoft" initials="k" lastIdx="0" clrIdx="0"/>
  <p:cmAuthor id="10" name="朱丽华" initials="朱" lastIdx="1" clrIdx="9"/>
  <p:cmAuthor id="9" name="hx" initials="h" lastIdx="2" clrIdx="8"/>
  <p:cmAuthor id="12" name="Mia Vida Villanueva" initials="M" lastIdx="0" clrIdx="0"/>
  <p:cmAuthor id="29" name="骆倩怡_Znauj26B" initials="骆" lastIdx="0" clrIdx="0"/>
  <p:cmAuthor id="30" name="xy08649_ueq2eE3q" initials="x" lastIdx="0" clrIdx="0"/>
  <p:cmAuthor id="11" name="meflyup" initials="m" lastIdx="0" clrIdx="0"/>
  <p:cmAuthor id="13" name="Lenovo" initials="L" lastIdx="0" clrIdx="14"/>
  <p:cmAuthor id="14" name="zq" initials="z" lastIdx="0" clrIdx="0"/>
  <p:cmAuthor id="15" name="志龙 姜" initials="志" lastIdx="0" clrIdx="0"/>
  <p:cmAuthor id="16" name="SHMILY" initials="S" lastIdx="0" clrIdx="0"/>
  <p:cmAuthor id="17" name="Tracy Chen" initials="T" lastIdx="0" clrIdx="0"/>
  <p:cmAuthor id="18" name="dongwc0205" initials="d" lastIdx="0" clrIdx="15"/>
  <p:cmAuthor id="19" name="Hi_ Young" initials="H" lastIdx="0" clrIdx="0"/>
  <p:cmAuthor id="20" name="pangyt" initials="p" lastIdx="0" clrIdx="0"/>
  <p:cmAuthor id="21" name="easonyoun" initials="e" lastIdx="0" clrIdx="0"/>
  <p:cmAuthor id="22" name="zhouyangfan" initials="z" lastIdx="0" clrIdx="0"/>
  <p:cmAuthor id="23" name="tplife" initials="t" lastIdx="0" clrIdx="0"/>
  <p:cmAuthor id="24" name="??" initials="?" lastIdx="0" clrIdx="0"/>
  <p:cmAuthor id="25" name="宋洁然" initials="宋" lastIdx="0" clrIdx="1"/>
  <p:cmAuthor id="26" name="Mars" initials="M" lastIdx="0" clrIdx="10"/>
  <p:cmAuthor id="28" name=" " initials=" " lastIdx="1" clrIdx="25"/>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E833610-59F2-4A23-9D98-9360F4FC647C}" styleName="表样式 1 17">
    <a:wholeTbl>
      <a:tcTxStyle>
        <a:fontRef idx="none">
          <a:srgbClr val="000000"/>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w="9525" cmpd="sng">
              <a:solidFill>
                <a:schemeClr val="accent1">
                  <a:lumMod val="40000"/>
                  <a:lumOff val="60000"/>
                </a:schemeClr>
              </a:solidFill>
            </a:ln>
          </a:insideV>
        </a:tcBdr>
        <a:fill>
          <a:solidFill>
            <a:srgbClr val="FFFFFF"/>
          </a:solidFill>
        </a:fill>
      </a:tcStyle>
    </a:wholeTbl>
    <a:band2H>
      <a:tcStyle>
        <a:tcBdr/>
        <a:fill>
          <a:solidFill>
            <a:schemeClr val="accent1">
              <a:lumMod val="10000"/>
              <a:lumOff val="90000"/>
            </a:schemeClr>
          </a:solidFill>
        </a:fill>
      </a:tcStyle>
    </a:band2H>
    <a:band1V>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10000"/>
              <a:lumOff val="90000"/>
            </a:schemeClr>
          </a:solidFill>
        </a:fill>
      </a:tcStyle>
    </a:band1V>
    <a:band2V>
      <a:tcStyle>
        <a:tcBdr>
          <a:left>
            <a:ln w="9525" cmpd="sng">
              <a:solidFill>
                <a:schemeClr val="accent1">
                  <a:lumMod val="40000"/>
                  <a:lumOff val="60000"/>
                </a:schemeClr>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tcStyle>
    </a:band2V>
    <a:lastCol>
      <a:tcTxStyle b="on">
        <a:fontRef idx="none">
          <a:srgbClr val="08090C"/>
        </a:fontRef>
      </a:tcTxStyle>
      <a:tcStyle>
        <a:tcBdr>
          <a:left>
            <a:ln w="9525" cmpd="sng">
              <a:solidFill>
                <a:schemeClr val="accent1">
                  <a:lumMod val="40000"/>
                  <a:lumOff val="60000"/>
                </a:schemeClr>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20000"/>
              <a:lumOff val="80000"/>
            </a:schemeClr>
          </a:solidFill>
        </a:fill>
      </a:tcStyle>
    </a:lastCol>
    <a:firstCol>
      <a:tcTxStyle b="on">
        <a:fontRef idx="none">
          <a:schemeClr val="accent1"/>
        </a:fontRef>
      </a:tcTxStyle>
      <a:tcStyle>
        <a:tcBdr>
          <a:left>
            <a:ln w="9525" cmpd="sng">
              <a:solidFill>
                <a:schemeClr val="accent1"/>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rgbClr val="FFFFFF"/>
          </a:solidFill>
        </a:fill>
      </a:tcStyle>
    </a:firstCol>
    <a:lastRow>
      <a:tcTxStyle b="on">
        <a:fontRef idx="none">
          <a:schemeClr val="accent1"/>
        </a:fontRef>
      </a:tcTxStyle>
      <a:tcStyle>
        <a:tcBdr>
          <a:left>
            <a:ln w="9525" cmpd="sng">
              <a:solidFill>
                <a:schemeClr val="accent1"/>
              </a:solidFill>
            </a:ln>
          </a:left>
          <a:right>
            <a:ln w="9525" cmpd="sng">
              <a:solidFill>
                <a:schemeClr val="accent1"/>
              </a:solidFill>
            </a:ln>
          </a:right>
          <a:top>
            <a:ln w="9525" cmpd="sng">
              <a:solidFill>
                <a:schemeClr val="accent1">
                  <a:lumMod val="40000"/>
                  <a:lumOff val="60000"/>
                </a:schemeClr>
              </a:solidFill>
            </a:ln>
          </a:top>
          <a:bottom>
            <a:ln w="9525" cmpd="sng">
              <a:solidFill>
                <a:schemeClr val="accent1"/>
              </a:solidFill>
            </a:ln>
          </a:bottom>
          <a:insideH>
            <a:ln>
              <a:noFill/>
            </a:ln>
          </a:insideH>
          <a:insideV>
            <a:ln>
              <a:noFill/>
            </a:ln>
          </a:insideV>
        </a:tcBdr>
      </a:tcStyle>
    </a:lastRow>
    <a:firstRow>
      <a:tcTxStyle b="on">
        <a:fontRef idx="none">
          <a:schemeClr val="accent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lumMod val="40000"/>
                  <a:lumOff val="60000"/>
                </a:schemeClr>
              </a:solidFill>
            </a:ln>
          </a:bottom>
          <a:insideH>
            <a:ln>
              <a:noFill/>
            </a:ln>
          </a:insideH>
          <a:insideV>
            <a:ln w="9525" cmpd="sng">
              <a:solidFill>
                <a:schemeClr val="accent1">
                  <a:lumMod val="40000"/>
                  <a:lumOff val="60000"/>
                </a:schemeClr>
              </a:solidFill>
            </a:ln>
          </a:insideV>
        </a:tcBdr>
        <a:fill>
          <a:solidFill>
            <a:srgbClr val="FFFFFF"/>
          </a:solidFill>
        </a:fill>
      </a:tcStyle>
    </a:firstRow>
  </a:tblStyle>
  <a:tblStyle styleId="{EEFF88D5-93C0-45F5-8857-995A819D2606}" styleName="表样式 1 17">
    <a:wholeTbl>
      <a:tcTxStyle>
        <a:fontRef idx="none">
          <a:srgbClr val="000000"/>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w="9525" cmpd="sng">
              <a:solidFill>
                <a:schemeClr val="accent1">
                  <a:lumMod val="40000"/>
                  <a:lumOff val="60000"/>
                </a:schemeClr>
              </a:solidFill>
            </a:ln>
          </a:insideV>
        </a:tcBdr>
        <a:fill>
          <a:solidFill>
            <a:srgbClr val="FFFFFF"/>
          </a:solidFill>
        </a:fill>
      </a:tcStyle>
    </a:wholeTbl>
    <a:band2H>
      <a:tcStyle>
        <a:tcBdr/>
        <a:fill>
          <a:solidFill>
            <a:schemeClr val="accent1">
              <a:lumMod val="10000"/>
              <a:lumOff val="90000"/>
            </a:schemeClr>
          </a:solidFill>
        </a:fill>
      </a:tcStyle>
    </a:band2H>
    <a:band1V>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10000"/>
              <a:lumOff val="90000"/>
            </a:schemeClr>
          </a:solidFill>
        </a:fill>
      </a:tcStyle>
    </a:band1V>
    <a:band2V>
      <a:tcStyle>
        <a:tcBdr>
          <a:left>
            <a:ln w="9525" cmpd="sng">
              <a:solidFill>
                <a:schemeClr val="accent1">
                  <a:lumMod val="40000"/>
                  <a:lumOff val="60000"/>
                </a:schemeClr>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tcStyle>
    </a:band2V>
    <a:lastCol>
      <a:tcTxStyle b="on">
        <a:fontRef idx="none">
          <a:srgbClr val="08090C"/>
        </a:fontRef>
      </a:tcTxStyle>
      <a:tcStyle>
        <a:tcBdr>
          <a:left>
            <a:ln w="9525" cmpd="sng">
              <a:solidFill>
                <a:schemeClr val="accent1">
                  <a:lumMod val="40000"/>
                  <a:lumOff val="60000"/>
                </a:schemeClr>
              </a:solidFill>
            </a:ln>
          </a:left>
          <a:right>
            <a:ln w="9525" cmpd="sng">
              <a:solidFill>
                <a:schemeClr val="accent1"/>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chemeClr val="accent1">
              <a:lumMod val="20000"/>
              <a:lumOff val="80000"/>
            </a:schemeClr>
          </a:solidFill>
        </a:fill>
      </a:tcStyle>
    </a:lastCol>
    <a:firstCol>
      <a:tcTxStyle b="on">
        <a:fontRef idx="none">
          <a:schemeClr val="accent1"/>
        </a:fontRef>
      </a:tcTxStyle>
      <a:tcStyle>
        <a:tcBdr>
          <a:left>
            <a:ln w="9525" cmpd="sng">
              <a:solidFill>
                <a:schemeClr val="accent1"/>
              </a:solidFill>
            </a:ln>
          </a:left>
          <a:right>
            <a:ln w="9525" cmpd="sng">
              <a:solidFill>
                <a:schemeClr val="accent1">
                  <a:lumMod val="40000"/>
                  <a:lumOff val="60000"/>
                </a:schemeClr>
              </a:solidFill>
            </a:ln>
          </a:right>
          <a:top>
            <a:ln w="9525" cmpd="sng">
              <a:solidFill>
                <a:schemeClr val="accent1"/>
              </a:solidFill>
            </a:ln>
          </a:top>
          <a:bottom>
            <a:ln w="9525" cmpd="sng">
              <a:solidFill>
                <a:schemeClr val="accent1"/>
              </a:solidFill>
            </a:ln>
          </a:bottom>
          <a:insideH>
            <a:ln w="9525" cmpd="sng">
              <a:solidFill>
                <a:schemeClr val="accent1">
                  <a:lumMod val="40000"/>
                  <a:lumOff val="60000"/>
                </a:schemeClr>
              </a:solidFill>
            </a:ln>
          </a:insideH>
          <a:insideV>
            <a:ln>
              <a:noFill/>
            </a:ln>
          </a:insideV>
        </a:tcBdr>
        <a:fill>
          <a:solidFill>
            <a:srgbClr val="FFFFFF"/>
          </a:solidFill>
        </a:fill>
      </a:tcStyle>
    </a:firstCol>
    <a:lastRow>
      <a:tcTxStyle b="on">
        <a:fontRef idx="none">
          <a:schemeClr val="accent1"/>
        </a:fontRef>
      </a:tcTxStyle>
      <a:tcStyle>
        <a:tcBdr>
          <a:left>
            <a:ln w="9525" cmpd="sng">
              <a:solidFill>
                <a:schemeClr val="accent1"/>
              </a:solidFill>
            </a:ln>
          </a:left>
          <a:right>
            <a:ln w="9525" cmpd="sng">
              <a:solidFill>
                <a:schemeClr val="accent1"/>
              </a:solidFill>
            </a:ln>
          </a:right>
          <a:top>
            <a:ln w="9525" cmpd="sng">
              <a:solidFill>
                <a:schemeClr val="accent1">
                  <a:lumMod val="40000"/>
                  <a:lumOff val="60000"/>
                </a:schemeClr>
              </a:solidFill>
            </a:ln>
          </a:top>
          <a:bottom>
            <a:ln w="9525" cmpd="sng">
              <a:solidFill>
                <a:schemeClr val="accent1"/>
              </a:solidFill>
            </a:ln>
          </a:bottom>
          <a:insideH>
            <a:ln>
              <a:noFill/>
            </a:ln>
          </a:insideH>
          <a:insideV>
            <a:ln>
              <a:noFill/>
            </a:ln>
          </a:insideV>
        </a:tcBdr>
      </a:tcStyle>
    </a:lastRow>
    <a:firstRow>
      <a:tcTxStyle b="on">
        <a:fontRef idx="none">
          <a:schemeClr val="accent1"/>
        </a:fontRef>
      </a:tcTxStyle>
      <a:tcStyle>
        <a:tcBdr>
          <a:left>
            <a:ln w="9525" cmpd="sng">
              <a:solidFill>
                <a:schemeClr val="accent1"/>
              </a:solidFill>
            </a:ln>
          </a:left>
          <a:right>
            <a:ln w="9525" cmpd="sng">
              <a:solidFill>
                <a:schemeClr val="accent1"/>
              </a:solidFill>
            </a:ln>
          </a:right>
          <a:top>
            <a:ln w="9525" cmpd="sng">
              <a:solidFill>
                <a:schemeClr val="accent1"/>
              </a:solidFill>
            </a:ln>
          </a:top>
          <a:bottom>
            <a:ln w="9525" cmpd="sng">
              <a:solidFill>
                <a:schemeClr val="accent1">
                  <a:lumMod val="40000"/>
                  <a:lumOff val="60000"/>
                </a:schemeClr>
              </a:solidFill>
            </a:ln>
          </a:bottom>
          <a:insideH>
            <a:ln>
              <a:noFill/>
            </a:ln>
          </a:insideH>
          <a:insideV>
            <a:ln w="9525" cmpd="sng">
              <a:solidFill>
                <a:schemeClr val="accent1">
                  <a:lumMod val="40000"/>
                  <a:lumOff val="60000"/>
                </a:schemeClr>
              </a:solidFill>
            </a:ln>
          </a:insideV>
        </a:tcBdr>
        <a:fill>
          <a:solidFill>
            <a:srgbClr val="FFFFFF"/>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778" autoAdjust="0"/>
    <p:restoredTop sz="94660"/>
  </p:normalViewPr>
  <p:slideViewPr>
    <p:cSldViewPr snapToGrid="0" showGuides="1">
      <p:cViewPr varScale="1">
        <p:scale>
          <a:sx n="99" d="100"/>
          <a:sy n="99" d="100"/>
        </p:scale>
        <p:origin x="84" y="582"/>
      </p:cViewPr>
      <p:guideLst>
        <p:guide orient="horz" pos="2160"/>
        <p:guide pos="3838"/>
      </p:guideLst>
    </p:cSldViewPr>
  </p:slideViewPr>
  <p:notesTextViewPr>
    <p:cViewPr>
      <p:scale>
        <a:sx n="3" d="2"/>
        <a:sy n="3" d="2"/>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9" Type="http://schemas.openxmlformats.org/officeDocument/2006/relationships/slide" Target="slides/slide96.xml"/><Relationship Id="rId98" Type="http://schemas.openxmlformats.org/officeDocument/2006/relationships/slide" Target="slides/slide95.xml"/><Relationship Id="rId97" Type="http://schemas.openxmlformats.org/officeDocument/2006/relationships/slide" Target="slides/slide94.xml"/><Relationship Id="rId96" Type="http://schemas.openxmlformats.org/officeDocument/2006/relationships/slide" Target="slides/slide93.xml"/><Relationship Id="rId95" Type="http://schemas.openxmlformats.org/officeDocument/2006/relationships/slide" Target="slides/slide92.xml"/><Relationship Id="rId94" Type="http://schemas.openxmlformats.org/officeDocument/2006/relationships/slide" Target="slides/slide91.xml"/><Relationship Id="rId93" Type="http://schemas.openxmlformats.org/officeDocument/2006/relationships/slide" Target="slides/slide90.xml"/><Relationship Id="rId92" Type="http://schemas.openxmlformats.org/officeDocument/2006/relationships/slide" Target="slides/slide89.xml"/><Relationship Id="rId91" Type="http://schemas.openxmlformats.org/officeDocument/2006/relationships/slide" Target="slides/slide88.xml"/><Relationship Id="rId90" Type="http://schemas.openxmlformats.org/officeDocument/2006/relationships/slide" Target="slides/slide87.xml"/><Relationship Id="rId9" Type="http://schemas.openxmlformats.org/officeDocument/2006/relationships/notesMaster" Target="notesMasters/notesMaster1.xml"/><Relationship Id="rId89" Type="http://schemas.openxmlformats.org/officeDocument/2006/relationships/slide" Target="slides/slide86.xml"/><Relationship Id="rId88" Type="http://schemas.openxmlformats.org/officeDocument/2006/relationships/slide" Target="slides/slide85.xml"/><Relationship Id="rId87" Type="http://schemas.openxmlformats.org/officeDocument/2006/relationships/slide" Target="slides/slide84.xml"/><Relationship Id="rId86" Type="http://schemas.openxmlformats.org/officeDocument/2006/relationships/slide" Target="slides/slide83.xml"/><Relationship Id="rId85" Type="http://schemas.openxmlformats.org/officeDocument/2006/relationships/slide" Target="slides/slide82.xml"/><Relationship Id="rId84" Type="http://schemas.openxmlformats.org/officeDocument/2006/relationships/slide" Target="slides/slide81.xml"/><Relationship Id="rId83" Type="http://schemas.openxmlformats.org/officeDocument/2006/relationships/slide" Target="slides/slide80.xml"/><Relationship Id="rId82" Type="http://schemas.openxmlformats.org/officeDocument/2006/relationships/slide" Target="slides/slide79.xml"/><Relationship Id="rId81" Type="http://schemas.openxmlformats.org/officeDocument/2006/relationships/slide" Target="slides/slide78.xml"/><Relationship Id="rId80" Type="http://schemas.openxmlformats.org/officeDocument/2006/relationships/slide" Target="slides/slide77.xml"/><Relationship Id="rId8" Type="http://schemas.openxmlformats.org/officeDocument/2006/relationships/slide" Target="slides/slide6.xml"/><Relationship Id="rId79" Type="http://schemas.openxmlformats.org/officeDocument/2006/relationships/slide" Target="slides/slide76.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5.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4.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3.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slide" Target="slides/slide2.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7" Type="http://schemas.openxmlformats.org/officeDocument/2006/relationships/tags" Target="tags/tag341.xml"/><Relationship Id="rId126" Type="http://schemas.openxmlformats.org/officeDocument/2006/relationships/customXml" Target="../customXml/item1.xml"/><Relationship Id="rId125" Type="http://schemas.openxmlformats.org/officeDocument/2006/relationships/customXmlProps" Target="../customXml/itemProps340.xml"/><Relationship Id="rId124" Type="http://schemas.openxmlformats.org/officeDocument/2006/relationships/commentAuthors" Target="commentAuthors.xml"/><Relationship Id="rId123" Type="http://schemas.openxmlformats.org/officeDocument/2006/relationships/tableStyles" Target="tableStyles.xml"/><Relationship Id="rId122" Type="http://schemas.openxmlformats.org/officeDocument/2006/relationships/viewProps" Target="viewProps.xml"/><Relationship Id="rId121" Type="http://schemas.openxmlformats.org/officeDocument/2006/relationships/presProps" Target="presProps.xml"/><Relationship Id="rId120" Type="http://schemas.openxmlformats.org/officeDocument/2006/relationships/slide" Target="slides/slide117.xml"/><Relationship Id="rId12" Type="http://schemas.openxmlformats.org/officeDocument/2006/relationships/slide" Target="slides/slide9.xml"/><Relationship Id="rId119" Type="http://schemas.openxmlformats.org/officeDocument/2006/relationships/slide" Target="slides/slide116.xml"/><Relationship Id="rId118" Type="http://schemas.openxmlformats.org/officeDocument/2006/relationships/slide" Target="slides/slide115.xml"/><Relationship Id="rId117" Type="http://schemas.openxmlformats.org/officeDocument/2006/relationships/slide" Target="slides/slide114.xml"/><Relationship Id="rId116" Type="http://schemas.openxmlformats.org/officeDocument/2006/relationships/slide" Target="slides/slide113.xml"/><Relationship Id="rId115" Type="http://schemas.openxmlformats.org/officeDocument/2006/relationships/slide" Target="slides/slide112.xml"/><Relationship Id="rId114" Type="http://schemas.openxmlformats.org/officeDocument/2006/relationships/slide" Target="slides/slide111.xml"/><Relationship Id="rId113" Type="http://schemas.openxmlformats.org/officeDocument/2006/relationships/slide" Target="slides/slide110.xml"/><Relationship Id="rId112" Type="http://schemas.openxmlformats.org/officeDocument/2006/relationships/slide" Target="slides/slide109.xml"/><Relationship Id="rId111" Type="http://schemas.openxmlformats.org/officeDocument/2006/relationships/slide" Target="slides/slide108.xml"/><Relationship Id="rId110" Type="http://schemas.openxmlformats.org/officeDocument/2006/relationships/slide" Target="slides/slide107.xml"/><Relationship Id="rId11" Type="http://schemas.openxmlformats.org/officeDocument/2006/relationships/slide" Target="slides/slide8.xml"/><Relationship Id="rId109" Type="http://schemas.openxmlformats.org/officeDocument/2006/relationships/slide" Target="slides/slide106.xml"/><Relationship Id="rId108" Type="http://schemas.openxmlformats.org/officeDocument/2006/relationships/slide" Target="slides/slide105.xml"/><Relationship Id="rId107" Type="http://schemas.openxmlformats.org/officeDocument/2006/relationships/slide" Target="slides/slide104.xml"/><Relationship Id="rId106" Type="http://schemas.openxmlformats.org/officeDocument/2006/relationships/slide" Target="slides/slide103.xml"/><Relationship Id="rId105" Type="http://schemas.openxmlformats.org/officeDocument/2006/relationships/slide" Target="slides/slide102.xml"/><Relationship Id="rId104" Type="http://schemas.openxmlformats.org/officeDocument/2006/relationships/slide" Target="slides/slide101.xml"/><Relationship Id="rId103" Type="http://schemas.openxmlformats.org/officeDocument/2006/relationships/slide" Target="slides/slide100.xml"/><Relationship Id="rId102" Type="http://schemas.openxmlformats.org/officeDocument/2006/relationships/slide" Target="slides/slide99.xml"/><Relationship Id="rId101" Type="http://schemas.openxmlformats.org/officeDocument/2006/relationships/slide" Target="slides/slide98.xml"/><Relationship Id="rId100" Type="http://schemas.openxmlformats.org/officeDocument/2006/relationships/slide" Target="slides/slide97.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3.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4.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5.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6.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7.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8.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9.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0.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1.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2.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3.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4.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5.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7.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8.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9.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0.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1.xml"/></Relationships>
</file>

<file path=ppt/notesSlides/_rels/notesSlide4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2.xml"/></Relationships>
</file>

<file path=ppt/notesSlides/_rels/notesSlide4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3.xml"/></Relationships>
</file>

<file path=ppt/notesSlides/_rels/notesSlide4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6.xml"/></Relationships>
</file>

<file path=ppt/notesSlides/_rels/notesSlide4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7.xml"/></Relationships>
</file>

<file path=ppt/notesSlides/_rels/notesSlide4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9.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5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1.xml"/></Relationships>
</file>

<file path=ppt/notesSlides/_rels/notesSlide5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2.xml"/></Relationships>
</file>

<file path=ppt/notesSlides/_rels/notesSlide5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3.xml"/></Relationships>
</file>

<file path=ppt/notesSlides/_rels/notesSlide5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6.xml"/></Relationships>
</file>

<file path=ppt/notesSlides/_rels/notesSlide5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7.xml"/></Relationships>
</file>

<file path=ppt/notesSlides/_rels/notesSlide5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0.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E618C8CB-CBE6-4205-A880-B04A0269D2FB}" type="slidenum">
              <a:rPr kumimoji="0" lang="zh-CN" altLang="en-US" sz="1200" b="0" i="0" u="none" strike="noStrike" kern="1200" cap="none" spc="0" normalizeH="0" baseline="0" noProof="0" smtClean="0">
                <a:ln>
                  <a:noFill/>
                </a:ln>
                <a:solidFill>
                  <a:prstClr val="black"/>
                </a:solidFill>
                <a:effectLst/>
                <a:uLnTx/>
                <a:uFillTx/>
                <a:latin typeface="HarmonyOS Sans SC" panose="00000800000000000000" charset="-122"/>
                <a:ea typeface="HarmonyOS Sans SC" panose="00000800000000000000" charset="-122"/>
                <a:cs typeface="+mn-cs"/>
              </a:rPr>
            </a:fld>
            <a:endParaRPr kumimoji="0" lang="zh-CN" altLang="en-US" sz="1200" b="0" i="0" u="none" strike="noStrike" kern="1200" cap="none" spc="0" normalizeH="0" baseline="0" noProof="0" dirty="0">
              <a:ln>
                <a:noFill/>
              </a:ln>
              <a:solidFill>
                <a:prstClr val="black"/>
              </a:solidFill>
              <a:effectLst/>
              <a:uLnTx/>
              <a:uFillTx/>
              <a:latin typeface="HarmonyOS Sans SC" panose="00000800000000000000" charset="-122"/>
              <a:ea typeface="HarmonyOS Sans SC" panose="00000800000000000000" charset="-122"/>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tags" Target="../tags/tag49.xml"/><Relationship Id="rId2" Type="http://schemas.openxmlformats.org/officeDocument/2006/relationships/tags" Target="../tags/tag48.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5.xml"/><Relationship Id="rId5" Type="http://schemas.openxmlformats.org/officeDocument/2006/relationships/tags" Target="../tags/tag14.xml"/><Relationship Id="rId4" Type="http://schemas.openxmlformats.org/officeDocument/2006/relationships/tags" Target="../tags/tag13.xml"/><Relationship Id="rId3" Type="http://schemas.openxmlformats.org/officeDocument/2006/relationships/tags" Target="../tags/tag12.xml"/><Relationship Id="rId2" Type="http://schemas.openxmlformats.org/officeDocument/2006/relationships/tags" Target="../tags/tag1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21.xml"/><Relationship Id="rId6" Type="http://schemas.openxmlformats.org/officeDocument/2006/relationships/tags" Target="../tags/tag20.xml"/><Relationship Id="rId5" Type="http://schemas.openxmlformats.org/officeDocument/2006/relationships/tags" Target="../tags/tag19.xml"/><Relationship Id="rId4" Type="http://schemas.openxmlformats.org/officeDocument/2006/relationships/tags" Target="../tags/tag18.xml"/><Relationship Id="rId3" Type="http://schemas.openxmlformats.org/officeDocument/2006/relationships/tags" Target="../tags/tag17.xml"/><Relationship Id="rId2" Type="http://schemas.openxmlformats.org/officeDocument/2006/relationships/tags" Target="../tags/tag16.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9.xml"/><Relationship Id="rId8" Type="http://schemas.openxmlformats.org/officeDocument/2006/relationships/tags" Target="../tags/tag28.xml"/><Relationship Id="rId7" Type="http://schemas.openxmlformats.org/officeDocument/2006/relationships/tags" Target="../tags/tag27.xml"/><Relationship Id="rId6" Type="http://schemas.openxmlformats.org/officeDocument/2006/relationships/tags" Target="../tags/tag26.xml"/><Relationship Id="rId5" Type="http://schemas.openxmlformats.org/officeDocument/2006/relationships/tags" Target="../tags/tag25.xml"/><Relationship Id="rId4" Type="http://schemas.openxmlformats.org/officeDocument/2006/relationships/tags" Target="../tags/tag24.xml"/><Relationship Id="rId3" Type="http://schemas.openxmlformats.org/officeDocument/2006/relationships/tags" Target="../tags/tag23.xml"/><Relationship Id="rId2" Type="http://schemas.openxmlformats.org/officeDocument/2006/relationships/tags" Target="../tags/tag22.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6.xml"/><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7" Type="http://schemas.openxmlformats.org/officeDocument/2006/relationships/tags" Target="../tags/tag42.xml"/><Relationship Id="rId6" Type="http://schemas.openxmlformats.org/officeDocument/2006/relationships/tags" Target="../tags/tag41.xml"/><Relationship Id="rId5" Type="http://schemas.openxmlformats.org/officeDocument/2006/relationships/tags" Target="../tags/tag40.xml"/><Relationship Id="rId4" Type="http://schemas.openxmlformats.org/officeDocument/2006/relationships/tags" Target="../tags/tag39.xml"/><Relationship Id="rId3" Type="http://schemas.openxmlformats.org/officeDocument/2006/relationships/tags" Target="../tags/tag38.xml"/><Relationship Id="rId2" Type="http://schemas.openxmlformats.org/officeDocument/2006/relationships/tags" Target="../tags/tag37.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7.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p:nvPr>
            <p:ph type="ctrTitle"/>
            <p:custDataLst>
              <p:tags r:id="rId2"/>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dirty="0"/>
              <a:t>单击此处编辑母版标题样式</a:t>
            </a:r>
            <a:endParaRPr lang="zh-CN" altLang="en-US" dirty="0"/>
          </a:p>
        </p:txBody>
      </p:sp>
      <p:sp>
        <p:nvSpPr>
          <p:cNvPr id="3" name="副标题 2"/>
          <p:cNvSpPr/>
          <p:nvPr>
            <p:ph type="subTitle" idx="1"/>
            <p:custDataLst>
              <p:tags r:id="rId3"/>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sp>
        <p:nvSpPr>
          <p:cNvPr id="16" name="日期占位符 15"/>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17" name="页脚占位符 16"/>
          <p:cNvSpPr/>
          <p:nvPr>
            <p:ph type="ftr" sz="quarter" idx="11"/>
            <p:custDataLst>
              <p:tags r:id="rId5"/>
            </p:custDataLst>
          </p:nvPr>
        </p:nvSpPr>
        <p:spPr/>
        <p:txBody>
          <a:bodyPr/>
          <a:lstStyle/>
          <a:p>
            <a:endParaRPr lang="zh-CN" altLang="en-US" dirty="0"/>
          </a:p>
        </p:txBody>
      </p:sp>
      <p:sp>
        <p:nvSpPr>
          <p:cNvPr id="18" name="灯片编号占位符 17"/>
          <p:cNvSpPr/>
          <p:nvPr>
            <p:ph type="sldNum" sz="quarter" idx="12"/>
            <p:custDataLst>
              <p:tags r:id="rId6"/>
            </p:custDataLst>
          </p:nvPr>
        </p:nvSpPr>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3"/>
            </p:custDataLst>
          </p:nvPr>
        </p:nvSpPr>
        <p:spPr/>
        <p:txBody>
          <a:bodyPr/>
          <a:lstStyle/>
          <a:p>
            <a:endParaRPr lang="zh-CN" altLang="en-US"/>
          </a:p>
        </p:txBody>
      </p:sp>
      <p:sp>
        <p:nvSpPr>
          <p:cNvPr id="5" name="灯片编号占位符 4"/>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2" name="标题 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dirty="0"/>
              <a:t>单击此处编辑母版文本样式</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5" name="图片 4"/>
          <p:cNvPicPr>
            <a:picLocks noChangeAspect="1"/>
          </p:cNvPicPr>
          <p:nvPr userDrawn="1"/>
        </p:nvPicPr>
        <p:blipFill rotWithShape="1">
          <a:blip r:embed="rId2">
            <a:extLst>
              <a:ext uri="{28A0092B-C50C-407E-A947-70E740481C1C}">
                <a14:useLocalDpi xmlns:a14="http://schemas.microsoft.com/office/drawing/2010/main" val="0"/>
              </a:ext>
            </a:extLst>
          </a:blip>
          <a:srcRect t="69020" r="72852" b="479"/>
          <a:stretch>
            <a:fillRect/>
          </a:stretch>
        </p:blipFill>
        <p:spPr>
          <a:xfrm>
            <a:off x="1" y="0"/>
            <a:ext cx="2641600" cy="2091765"/>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标题幻灯片">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idx="1"/>
            <p:custDataLst>
              <p:tags r:id="rId3"/>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6" name="页脚占位符 5"/>
          <p:cNvSpPr/>
          <p:nvPr>
            <p:ph type="ftr" sz="quarter" idx="11"/>
            <p:custDataLst>
              <p:tags r:id="rId6"/>
            </p:custDataLst>
          </p:nvPr>
        </p:nvSpPr>
        <p:spPr/>
        <p:txBody>
          <a:bodyPr/>
          <a:lstStyle/>
          <a:p>
            <a:endParaRPr lang="zh-CN" altLang="en-US"/>
          </a:p>
        </p:txBody>
      </p:sp>
      <p:sp>
        <p:nvSpPr>
          <p:cNvPr id="7" name="灯片编号占位符 6"/>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p:nvPr>
            <p:ph type="dt" sz="half" idx="10"/>
            <p:custDataLst>
              <p:tags r:id="rId7"/>
            </p:custDataLst>
          </p:nvPr>
        </p:nvSpPr>
        <p:spPr/>
        <p:txBody>
          <a:bodyPr/>
          <a:lstStyle/>
          <a:p>
            <a:fld id="{760FBDFE-C587-4B4C-A407-44438C67B59E}" type="datetimeFigureOut">
              <a:rPr lang="zh-CN" altLang="en-US" smtClean="0"/>
            </a:fld>
            <a:endParaRPr lang="zh-CN" altLang="en-US"/>
          </a:p>
        </p:txBody>
      </p:sp>
      <p:sp>
        <p:nvSpPr>
          <p:cNvPr id="8" name="页脚占位符 7"/>
          <p:cNvSpPr/>
          <p:nvPr>
            <p:ph type="ftr" sz="quarter" idx="11"/>
            <p:custDataLst>
              <p:tags r:id="rId8"/>
            </p:custDataLst>
          </p:nvPr>
        </p:nvSpPr>
        <p:spPr/>
        <p:txBody>
          <a:bodyPr/>
          <a:lstStyle/>
          <a:p>
            <a:endParaRPr lang="zh-CN" altLang="en-US"/>
          </a:p>
        </p:txBody>
      </p:sp>
      <p:sp>
        <p:nvSpPr>
          <p:cNvPr id="9" name="灯片编号占位符 8"/>
          <p:cNvSpPr/>
          <p:nvPr>
            <p:ph type="sldNum" sz="quarter" idx="12"/>
            <p:custDataLst>
              <p:tags r:id="rId9"/>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p:nvPr>
            <p:ph type="dt" sz="half" idx="10"/>
            <p:custDataLst>
              <p:tags r:id="rId3"/>
            </p:custDataLst>
          </p:nvPr>
        </p:nvSpPr>
        <p:spPr/>
        <p:txBody>
          <a:bodyPr/>
          <a:lstStyle/>
          <a:p>
            <a:fld id="{760FBDFE-C587-4B4C-A407-44438C67B59E}" type="datetimeFigureOut">
              <a:rPr lang="zh-CN" altLang="en-US" smtClean="0"/>
            </a:fld>
            <a:endParaRPr lang="zh-CN" altLang="en-US"/>
          </a:p>
        </p:txBody>
      </p:sp>
      <p:sp>
        <p:nvSpPr>
          <p:cNvPr id="4" name="页脚占位符 3"/>
          <p:cNvSpPr/>
          <p:nvPr>
            <p:ph type="ftr" sz="quarter" idx="11"/>
            <p:custDataLst>
              <p:tags r:id="rId4"/>
            </p:custDataLst>
          </p:nvPr>
        </p:nvSpPr>
        <p:spPr/>
        <p:txBody>
          <a:bodyPr/>
          <a:lstStyle/>
          <a:p>
            <a:endParaRPr lang="zh-CN" altLang="en-US"/>
          </a:p>
        </p:txBody>
      </p:sp>
      <p:sp>
        <p:nvSpPr>
          <p:cNvPr id="5" name="灯片编号占位符 4"/>
          <p:cNvSpPr/>
          <p:nvPr>
            <p:ph type="sldNum" sz="quarter" idx="12"/>
            <p:custDataLst>
              <p:tags r:id="rId5"/>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p:nvPr>
            <p:ph type="ftr" sz="quarter" idx="11"/>
            <p:custDataLst>
              <p:tags r:id="rId3"/>
            </p:custDataLst>
          </p:nvPr>
        </p:nvSpPr>
        <p:spPr/>
        <p:txBody>
          <a:bodyPr/>
          <a:lstStyle/>
          <a:p>
            <a:endParaRPr lang="zh-CN" altLang="en-US"/>
          </a:p>
        </p:txBody>
      </p:sp>
      <p:sp>
        <p:nvSpPr>
          <p:cNvPr id="4" name="灯片编号占位符 3"/>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p:nvPr>
            <p:ph type="pic" idx="1"/>
            <p:custDataLst>
              <p:tags r:id="rId2"/>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p:nvPr>
            <p:ph type="body" sz="half" idx="2"/>
            <p:custDataLst>
              <p:tags r:id="rId3"/>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p:nvPr>
            <p:ph type="dt" sz="half" idx="10"/>
            <p:custDataLst>
              <p:tags r:id="rId4"/>
            </p:custDataLst>
          </p:nvPr>
        </p:nvSpPr>
        <p:spPr/>
        <p:txBody>
          <a:bodyPr/>
          <a:lstStyle/>
          <a:p>
            <a:fld id="{9EFD9D74-47D9-4702-A33C-335B63B48DBF}" type="datetimeFigureOut">
              <a:rPr lang="zh-CN" altLang="en-US" smtClean="0"/>
            </a:fld>
            <a:endParaRPr lang="zh-CN" altLang="en-US" dirty="0"/>
          </a:p>
        </p:txBody>
      </p:sp>
      <p:sp>
        <p:nvSpPr>
          <p:cNvPr id="6" name="页脚占位符 5"/>
          <p:cNvSpPr/>
          <p:nvPr>
            <p:ph type="ftr" sz="quarter" idx="11"/>
            <p:custDataLst>
              <p:tags r:id="rId5"/>
            </p:custDataLst>
          </p:nvPr>
        </p:nvSpPr>
        <p:spPr/>
        <p:txBody>
          <a:bodyPr/>
          <a:lstStyle/>
          <a:p>
            <a:endParaRPr lang="zh-CN" altLang="en-US" dirty="0"/>
          </a:p>
        </p:txBody>
      </p:sp>
      <p:sp>
        <p:nvSpPr>
          <p:cNvPr id="7" name="灯片编号占位符 6"/>
          <p:cNvSpPr/>
          <p:nvPr>
            <p:ph type="sldNum" sz="quarter" idx="12"/>
            <p:custDataLst>
              <p:tags r:id="rId6"/>
            </p:custDataLst>
          </p:nvPr>
        </p:nvSpPr>
        <p:spPr/>
        <p:txBody>
          <a:bodyPr/>
          <a:lstStyle/>
          <a:p>
            <a:fld id="{FABC47A4-756D-490B-A52F-7D9E2C9FC05F}" type="slidenum">
              <a:rPr lang="zh-CN" altLang="en-US" smtClean="0"/>
            </a:fld>
            <a:endParaRPr lang="zh-CN" altLang="en-US"/>
          </a:p>
        </p:txBody>
      </p:sp>
      <p:sp>
        <p:nvSpPr>
          <p:cNvPr id="9" name="标题 8"/>
          <p:cNvSpPr/>
          <p:nvPr>
            <p:ph type="title"/>
            <p:custDataLst>
              <p:tags r:id="rId7"/>
            </p:custDataLst>
          </p:nvPr>
        </p:nvSpPr>
        <p:spPr/>
        <p:txBody>
          <a:bodyPr/>
          <a:p>
            <a:r>
              <a:rPr lang="zh-CN" altLang="en-US"/>
              <a:t>单击此处编辑母版标题样式</a:t>
            </a:r>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5" name="页脚占位符 4"/>
          <p:cNvSpPr/>
          <p:nvPr>
            <p:ph type="ftr" sz="quarter" idx="11"/>
            <p:custDataLst>
              <p:tags r:id="rId5"/>
            </p:custDataLst>
          </p:nvPr>
        </p:nvSpPr>
        <p:spPr/>
        <p:txBody>
          <a:bodyPr/>
          <a:lstStyle/>
          <a:p>
            <a:endParaRPr lang="zh-CN" altLang="en-US"/>
          </a:p>
        </p:txBody>
      </p:sp>
      <p:sp>
        <p:nvSpPr>
          <p:cNvPr id="6" name="灯片编号占位符 5"/>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1.xml"/><Relationship Id="rId17" Type="http://schemas.openxmlformats.org/officeDocument/2006/relationships/tags" Target="../tags/tag60.xml"/><Relationship Id="rId16" Type="http://schemas.openxmlformats.org/officeDocument/2006/relationships/tags" Target="../tags/tag59.xml"/><Relationship Id="rId15" Type="http://schemas.openxmlformats.org/officeDocument/2006/relationships/tags" Target="../tags/tag58.xml"/><Relationship Id="rId14" Type="http://schemas.openxmlformats.org/officeDocument/2006/relationships/tags" Target="../tags/tag57.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p:nvPr>
            <p:ph type="title"/>
            <p:custDataLst>
              <p:tags r:id="rId14"/>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p:nvPr>
            <p:ph type="body" idx="1"/>
            <p:custDataLst>
              <p:tags r:id="rId15"/>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p:nvPr>
            <p:ph type="dt" sz="half" idx="2"/>
            <p:custDataLst>
              <p:tags r:id="rId16"/>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defRPr>
            </a:lvl1pPr>
          </a:lstStyle>
          <a:p>
            <a:fld id="{760FBDFE-C587-4B4C-A407-44438C67B59E}" type="datetimeFigureOut">
              <a:rPr lang="zh-CN" altLang="en-US" smtClean="0"/>
            </a:fld>
            <a:endParaRPr lang="zh-CN" altLang="en-US"/>
          </a:p>
        </p:txBody>
      </p:sp>
      <p:sp>
        <p:nvSpPr>
          <p:cNvPr id="5" name="页脚占位符 4"/>
          <p:cNvSpPr/>
          <p:nvPr>
            <p:ph type="ftr" sz="quarter" idx="3"/>
            <p:custDataLst>
              <p:tags r:id="rId17"/>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defRPr>
            </a:lvl1pPr>
          </a:lstStyle>
          <a:p>
            <a:endParaRPr lang="zh-CN" altLang="en-US" dirty="0"/>
          </a:p>
        </p:txBody>
      </p:sp>
      <p:sp>
        <p:nvSpPr>
          <p:cNvPr id="6" name="灯片编号占位符 5"/>
          <p:cNvSpPr/>
          <p:nvPr>
            <p:ph type="sldNum" sz="quarter" idx="4"/>
            <p:custDataLst>
              <p:tags r:id="rId18"/>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defRPr>
            </a:lvl1pPr>
          </a:lstStyle>
          <a:p>
            <a:fld id="{49AE70B2-8BF9-45C0-BB95-33D1B9D3A854}" type="slidenum">
              <a:rPr lang="zh-CN" altLang="en-US" smtClean="0"/>
            </a:fld>
            <a:endParaRPr lang="zh-CN"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fontAlgn="auto" latinLnBrk="0" hangingPunct="1">
        <a:lnSpc>
          <a:spcPct val="100000"/>
        </a:lnSpc>
        <a:spcBef>
          <a:spcPct val="0"/>
        </a:spcBef>
        <a:buNone/>
        <a:defRPr sz="3600" b="0"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pitchFamily="2" charset="2"/>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notesSlide" Target="../notesSlides/notesSlide5.xml"/><Relationship Id="rId8" Type="http://schemas.openxmlformats.org/officeDocument/2006/relationships/slideLayout" Target="../slideLayouts/slideLayout12.xml"/><Relationship Id="rId7" Type="http://schemas.openxmlformats.org/officeDocument/2006/relationships/tags" Target="../tags/tag107.xml"/><Relationship Id="rId6" Type="http://schemas.openxmlformats.org/officeDocument/2006/relationships/tags" Target="../tags/tag106.xml"/><Relationship Id="rId5" Type="http://schemas.openxmlformats.org/officeDocument/2006/relationships/tags" Target="../tags/tag105.xml"/><Relationship Id="rId4" Type="http://schemas.openxmlformats.org/officeDocument/2006/relationships/tags" Target="../tags/tag104.xml"/><Relationship Id="rId3" Type="http://schemas.openxmlformats.org/officeDocument/2006/relationships/tags" Target="../tags/tag103.xml"/><Relationship Id="rId2" Type="http://schemas.openxmlformats.org/officeDocument/2006/relationships/tags" Target="../tags/tag102.xml"/><Relationship Id="rId1" Type="http://schemas.openxmlformats.org/officeDocument/2006/relationships/tags" Target="../tags/tag101.xml"/></Relationships>
</file>

<file path=ppt/slides/_rels/slide100.xml.rels><?xml version="1.0" encoding="UTF-8" standalone="yes"?>
<Relationships xmlns="http://schemas.openxmlformats.org/package/2006/relationships"><Relationship Id="rId5" Type="http://schemas.openxmlformats.org/officeDocument/2006/relationships/notesSlide" Target="../notesSlides/notesSlide55.xml"/><Relationship Id="rId4" Type="http://schemas.openxmlformats.org/officeDocument/2006/relationships/slideLayout" Target="../slideLayouts/slideLayout7.xml"/><Relationship Id="rId3" Type="http://schemas.openxmlformats.org/officeDocument/2006/relationships/tags" Target="../tags/tag318.xml"/><Relationship Id="rId2" Type="http://schemas.openxmlformats.org/officeDocument/2006/relationships/tags" Target="../tags/tag317.xml"/><Relationship Id="rId1" Type="http://schemas.openxmlformats.org/officeDocument/2006/relationships/tags" Target="../tags/tag316.xml"/></Relationships>
</file>

<file path=ppt/slides/_rels/slide101.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320.xml"/><Relationship Id="rId2" Type="http://schemas.openxmlformats.org/officeDocument/2006/relationships/image" Target="../media/image3.png"/><Relationship Id="rId1" Type="http://schemas.openxmlformats.org/officeDocument/2006/relationships/tags" Target="../tags/tag319.xml"/></Relationships>
</file>

<file path=ppt/slides/_rels/slide10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1.xml"/></Relationships>
</file>

<file path=ppt/slides/_rels/slide10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2.xml"/></Relationships>
</file>

<file path=ppt/slides/_rels/slide10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3.xml"/></Relationships>
</file>

<file path=ppt/slides/_rels/slide10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4.xml"/></Relationships>
</file>

<file path=ppt/slides/_rels/slide10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5.xml"/></Relationships>
</file>

<file path=ppt/slides/_rels/slide107.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6.xml"/></Relationships>
</file>

<file path=ppt/slides/_rels/slide108.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7.xml"/></Relationships>
</file>

<file path=ppt/slides/_rels/slide109.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8.xml"/></Relationships>
</file>

<file path=ppt/slides/_rels/slide11.xml.rels><?xml version="1.0" encoding="UTF-8" standalone="yes"?>
<Relationships xmlns="http://schemas.openxmlformats.org/package/2006/relationships"><Relationship Id="rId9" Type="http://schemas.openxmlformats.org/officeDocument/2006/relationships/notesSlide" Target="../notesSlides/notesSlide6.xml"/><Relationship Id="rId8" Type="http://schemas.openxmlformats.org/officeDocument/2006/relationships/slideLayout" Target="../slideLayouts/slideLayout12.xml"/><Relationship Id="rId7" Type="http://schemas.openxmlformats.org/officeDocument/2006/relationships/tags" Target="../tags/tag114.xml"/><Relationship Id="rId6" Type="http://schemas.openxmlformats.org/officeDocument/2006/relationships/tags" Target="../tags/tag113.xml"/><Relationship Id="rId5" Type="http://schemas.openxmlformats.org/officeDocument/2006/relationships/tags" Target="../tags/tag112.xml"/><Relationship Id="rId4" Type="http://schemas.openxmlformats.org/officeDocument/2006/relationships/tags" Target="../tags/tag111.xml"/><Relationship Id="rId3" Type="http://schemas.openxmlformats.org/officeDocument/2006/relationships/tags" Target="../tags/tag110.xml"/><Relationship Id="rId2" Type="http://schemas.openxmlformats.org/officeDocument/2006/relationships/tags" Target="../tags/tag109.xml"/><Relationship Id="rId1" Type="http://schemas.openxmlformats.org/officeDocument/2006/relationships/tags" Target="../tags/tag108.xml"/></Relationships>
</file>

<file path=ppt/slides/_rels/slide11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29.xml"/></Relationships>
</file>

<file path=ppt/slides/_rels/slide111.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0.xml"/></Relationships>
</file>

<file path=ppt/slides/_rels/slide112.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1.xml"/></Relationships>
</file>

<file path=ppt/slides/_rels/slide113.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2.xml"/></Relationships>
</file>

<file path=ppt/slides/_rels/slide11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3.xml"/></Relationships>
</file>

<file path=ppt/slides/_rels/slide11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4.xml"/></Relationships>
</file>

<file path=ppt/slides/_rels/slide116.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335.xml"/></Relationships>
</file>

<file path=ppt/slides/_rels/slide117.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339.xml"/><Relationship Id="rId5" Type="http://schemas.openxmlformats.org/officeDocument/2006/relationships/image" Target="../media/image10.png"/><Relationship Id="rId4" Type="http://schemas.openxmlformats.org/officeDocument/2006/relationships/tags" Target="../tags/tag338.xml"/><Relationship Id="rId3" Type="http://schemas.openxmlformats.org/officeDocument/2006/relationships/tags" Target="../tags/tag337.xml"/><Relationship Id="rId2" Type="http://schemas.openxmlformats.org/officeDocument/2006/relationships/image" Target="../media/image3.png"/><Relationship Id="rId1" Type="http://schemas.openxmlformats.org/officeDocument/2006/relationships/tags" Target="../tags/tag336.xml"/></Relationships>
</file>

<file path=ppt/slides/_rels/slide12.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12.xml"/><Relationship Id="rId7" Type="http://schemas.openxmlformats.org/officeDocument/2006/relationships/tags" Target="../tags/tag121.xml"/><Relationship Id="rId6" Type="http://schemas.openxmlformats.org/officeDocument/2006/relationships/tags" Target="../tags/tag120.xml"/><Relationship Id="rId5" Type="http://schemas.openxmlformats.org/officeDocument/2006/relationships/tags" Target="../tags/tag119.xml"/><Relationship Id="rId4" Type="http://schemas.openxmlformats.org/officeDocument/2006/relationships/tags" Target="../tags/tag118.xml"/><Relationship Id="rId3" Type="http://schemas.openxmlformats.org/officeDocument/2006/relationships/tags" Target="../tags/tag117.xml"/><Relationship Id="rId2" Type="http://schemas.openxmlformats.org/officeDocument/2006/relationships/tags" Target="../tags/tag116.xml"/><Relationship Id="rId1" Type="http://schemas.openxmlformats.org/officeDocument/2006/relationships/tags" Target="../tags/tag115.xml"/></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8.xml"/><Relationship Id="rId5" Type="http://schemas.openxmlformats.org/officeDocument/2006/relationships/slideLayout" Target="../slideLayouts/slideLayout12.xml"/><Relationship Id="rId4" Type="http://schemas.openxmlformats.org/officeDocument/2006/relationships/image" Target="../media/image4.png"/><Relationship Id="rId3" Type="http://schemas.openxmlformats.org/officeDocument/2006/relationships/tags" Target="../tags/tag124.xml"/><Relationship Id="rId2" Type="http://schemas.openxmlformats.org/officeDocument/2006/relationships/tags" Target="../tags/tag123.xml"/><Relationship Id="rId1" Type="http://schemas.openxmlformats.org/officeDocument/2006/relationships/tags" Target="../tags/tag122.xml"/></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9.xml"/><Relationship Id="rId7" Type="http://schemas.openxmlformats.org/officeDocument/2006/relationships/slideLayout" Target="../slideLayouts/slideLayout12.xml"/><Relationship Id="rId6" Type="http://schemas.openxmlformats.org/officeDocument/2006/relationships/tags" Target="../tags/tag130.xml"/><Relationship Id="rId5" Type="http://schemas.openxmlformats.org/officeDocument/2006/relationships/tags" Target="../tags/tag129.xml"/><Relationship Id="rId4" Type="http://schemas.openxmlformats.org/officeDocument/2006/relationships/tags" Target="../tags/tag128.xml"/><Relationship Id="rId3" Type="http://schemas.openxmlformats.org/officeDocument/2006/relationships/tags" Target="../tags/tag127.xml"/><Relationship Id="rId2" Type="http://schemas.openxmlformats.org/officeDocument/2006/relationships/tags" Target="../tags/tag126.xml"/><Relationship Id="rId1" Type="http://schemas.openxmlformats.org/officeDocument/2006/relationships/tags" Target="../tags/tag125.xml"/></Relationships>
</file>

<file path=ppt/slides/_rels/slide15.xml.rels><?xml version="1.0" encoding="UTF-8" standalone="yes"?>
<Relationships xmlns="http://schemas.openxmlformats.org/package/2006/relationships"><Relationship Id="rId8" Type="http://schemas.openxmlformats.org/officeDocument/2006/relationships/notesSlide" Target="../notesSlides/notesSlide10.xml"/><Relationship Id="rId7" Type="http://schemas.openxmlformats.org/officeDocument/2006/relationships/slideLayout" Target="../slideLayouts/slideLayout12.xml"/><Relationship Id="rId6" Type="http://schemas.openxmlformats.org/officeDocument/2006/relationships/tags" Target="../tags/tag136.xml"/><Relationship Id="rId5" Type="http://schemas.openxmlformats.org/officeDocument/2006/relationships/tags" Target="../tags/tag135.xml"/><Relationship Id="rId4" Type="http://schemas.openxmlformats.org/officeDocument/2006/relationships/tags" Target="../tags/tag134.xml"/><Relationship Id="rId3" Type="http://schemas.openxmlformats.org/officeDocument/2006/relationships/tags" Target="../tags/tag133.xml"/><Relationship Id="rId2" Type="http://schemas.openxmlformats.org/officeDocument/2006/relationships/tags" Target="../tags/tag132.xml"/><Relationship Id="rId1" Type="http://schemas.openxmlformats.org/officeDocument/2006/relationships/tags" Target="../tags/tag131.xml"/></Relationships>
</file>

<file path=ppt/slides/_rels/slide16.xml.rels><?xml version="1.0" encoding="UTF-8" standalone="yes"?>
<Relationships xmlns="http://schemas.openxmlformats.org/package/2006/relationships"><Relationship Id="rId7" Type="http://schemas.openxmlformats.org/officeDocument/2006/relationships/notesSlide" Target="../notesSlides/notesSlide11.xml"/><Relationship Id="rId6" Type="http://schemas.openxmlformats.org/officeDocument/2006/relationships/slideLayout" Target="../slideLayouts/slideLayout12.xml"/><Relationship Id="rId5" Type="http://schemas.openxmlformats.org/officeDocument/2006/relationships/tags" Target="../tags/tag141.xml"/><Relationship Id="rId4" Type="http://schemas.openxmlformats.org/officeDocument/2006/relationships/tags" Target="../tags/tag140.xml"/><Relationship Id="rId3" Type="http://schemas.openxmlformats.org/officeDocument/2006/relationships/tags" Target="../tags/tag139.xml"/><Relationship Id="rId2" Type="http://schemas.openxmlformats.org/officeDocument/2006/relationships/tags" Target="../tags/tag138.xml"/><Relationship Id="rId1" Type="http://schemas.openxmlformats.org/officeDocument/2006/relationships/tags" Target="../tags/tag137.xml"/></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image" Target="../media/image3.png"/><Relationship Id="rId2" Type="http://schemas.openxmlformats.org/officeDocument/2006/relationships/tags" Target="../tags/tag143.xml"/><Relationship Id="rId1" Type="http://schemas.openxmlformats.org/officeDocument/2006/relationships/tags" Target="../tags/tag142.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tags" Target="../tags/tag145.xml"/><Relationship Id="rId1" Type="http://schemas.openxmlformats.org/officeDocument/2006/relationships/tags" Target="../tags/tag144.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tags" Target="../tags/tag147.xml"/><Relationship Id="rId1" Type="http://schemas.openxmlformats.org/officeDocument/2006/relationships/tags" Target="../tags/tag146.xml"/></Relationships>
</file>

<file path=ppt/slides/_rels/slide2.xml.rels><?xml version="1.0" encoding="UTF-8" standalone="yes"?>
<Relationships xmlns="http://schemas.openxmlformats.org/package/2006/relationships"><Relationship Id="rId9" Type="http://schemas.openxmlformats.org/officeDocument/2006/relationships/tags" Target="../tags/tag70.xml"/><Relationship Id="rId8" Type="http://schemas.openxmlformats.org/officeDocument/2006/relationships/tags" Target="../tags/tag69.xml"/><Relationship Id="rId7" Type="http://schemas.openxmlformats.org/officeDocument/2006/relationships/tags" Target="../tags/tag68.xml"/><Relationship Id="rId6" Type="http://schemas.openxmlformats.org/officeDocument/2006/relationships/tags" Target="../tags/tag67.xml"/><Relationship Id="rId5" Type="http://schemas.openxmlformats.org/officeDocument/2006/relationships/tags" Target="../tags/tag66.xml"/><Relationship Id="rId4" Type="http://schemas.openxmlformats.org/officeDocument/2006/relationships/tags" Target="../tags/tag65.xml"/><Relationship Id="rId3" Type="http://schemas.openxmlformats.org/officeDocument/2006/relationships/tags" Target="../tags/tag64.xml"/><Relationship Id="rId2" Type="http://schemas.openxmlformats.org/officeDocument/2006/relationships/tags" Target="../tags/tag63.xml"/><Relationship Id="rId13" Type="http://schemas.openxmlformats.org/officeDocument/2006/relationships/slideLayout" Target="../slideLayouts/slideLayout13.xml"/><Relationship Id="rId12" Type="http://schemas.openxmlformats.org/officeDocument/2006/relationships/tags" Target="../tags/tag73.xml"/><Relationship Id="rId11" Type="http://schemas.openxmlformats.org/officeDocument/2006/relationships/tags" Target="../tags/tag72.xml"/><Relationship Id="rId10" Type="http://schemas.openxmlformats.org/officeDocument/2006/relationships/tags" Target="../tags/tag71.xml"/><Relationship Id="rId1" Type="http://schemas.openxmlformats.org/officeDocument/2006/relationships/tags" Target="../tags/tag62.xml"/></Relationships>
</file>

<file path=ppt/slides/_rels/slide20.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tags" Target="../tags/tag149.xml"/><Relationship Id="rId1" Type="http://schemas.openxmlformats.org/officeDocument/2006/relationships/tags" Target="../tags/tag148.xml"/></Relationships>
</file>

<file path=ppt/slides/_rels/slide21.xml.rels><?xml version="1.0" encoding="UTF-8" standalone="yes"?>
<Relationships xmlns="http://schemas.openxmlformats.org/package/2006/relationships"><Relationship Id="rId9" Type="http://schemas.openxmlformats.org/officeDocument/2006/relationships/notesSlide" Target="../notesSlides/notesSlide15.xml"/><Relationship Id="rId8" Type="http://schemas.openxmlformats.org/officeDocument/2006/relationships/slideLayout" Target="../slideLayouts/slideLayout8.xml"/><Relationship Id="rId7" Type="http://schemas.openxmlformats.org/officeDocument/2006/relationships/themeOverride" Target="../theme/themeOverride1.xml"/><Relationship Id="rId6" Type="http://schemas.openxmlformats.org/officeDocument/2006/relationships/tags" Target="../tags/tag155.xml"/><Relationship Id="rId5" Type="http://schemas.openxmlformats.org/officeDocument/2006/relationships/tags" Target="../tags/tag154.xml"/><Relationship Id="rId4" Type="http://schemas.openxmlformats.org/officeDocument/2006/relationships/tags" Target="../tags/tag153.xml"/><Relationship Id="rId3" Type="http://schemas.openxmlformats.org/officeDocument/2006/relationships/tags" Target="../tags/tag152.xml"/><Relationship Id="rId2" Type="http://schemas.openxmlformats.org/officeDocument/2006/relationships/tags" Target="../tags/tag151.xml"/><Relationship Id="rId1" Type="http://schemas.openxmlformats.org/officeDocument/2006/relationships/tags" Target="../tags/tag150.xml"/></Relationships>
</file>

<file path=ppt/slides/_rels/slide22.xml.rels><?xml version="1.0" encoding="UTF-8" standalone="yes"?>
<Relationships xmlns="http://schemas.openxmlformats.org/package/2006/relationships"><Relationship Id="rId8" Type="http://schemas.openxmlformats.org/officeDocument/2006/relationships/notesSlide" Target="../notesSlides/notesSlide16.xml"/><Relationship Id="rId7" Type="http://schemas.openxmlformats.org/officeDocument/2006/relationships/slideLayout" Target="../slideLayouts/slideLayout12.xml"/><Relationship Id="rId6" Type="http://schemas.openxmlformats.org/officeDocument/2006/relationships/tags" Target="../tags/tag161.xml"/><Relationship Id="rId5" Type="http://schemas.openxmlformats.org/officeDocument/2006/relationships/tags" Target="../tags/tag160.xml"/><Relationship Id="rId4" Type="http://schemas.openxmlformats.org/officeDocument/2006/relationships/tags" Target="../tags/tag159.xml"/><Relationship Id="rId3" Type="http://schemas.openxmlformats.org/officeDocument/2006/relationships/tags" Target="../tags/tag158.xml"/><Relationship Id="rId2" Type="http://schemas.openxmlformats.org/officeDocument/2006/relationships/tags" Target="../tags/tag157.xml"/><Relationship Id="rId1" Type="http://schemas.openxmlformats.org/officeDocument/2006/relationships/tags" Target="../tags/tag156.xml"/></Relationships>
</file>

<file path=ppt/slides/_rels/slide23.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12.xml"/><Relationship Id="rId6" Type="http://schemas.openxmlformats.org/officeDocument/2006/relationships/tags" Target="../tags/tag167.xml"/><Relationship Id="rId5" Type="http://schemas.openxmlformats.org/officeDocument/2006/relationships/tags" Target="../tags/tag166.xml"/><Relationship Id="rId4" Type="http://schemas.openxmlformats.org/officeDocument/2006/relationships/tags" Target="../tags/tag165.xml"/><Relationship Id="rId3" Type="http://schemas.openxmlformats.org/officeDocument/2006/relationships/tags" Target="../tags/tag164.xml"/><Relationship Id="rId2" Type="http://schemas.openxmlformats.org/officeDocument/2006/relationships/tags" Target="../tags/tag163.xml"/><Relationship Id="rId1" Type="http://schemas.openxmlformats.org/officeDocument/2006/relationships/tags" Target="../tags/tag162.xml"/></Relationships>
</file>

<file path=ppt/slides/_rels/slide24.xml.rels><?xml version="1.0" encoding="UTF-8" standalone="yes"?>
<Relationships xmlns="http://schemas.openxmlformats.org/package/2006/relationships"><Relationship Id="rId8" Type="http://schemas.openxmlformats.org/officeDocument/2006/relationships/notesSlide" Target="../notesSlides/notesSlide18.xml"/><Relationship Id="rId7" Type="http://schemas.openxmlformats.org/officeDocument/2006/relationships/slideLayout" Target="../slideLayouts/slideLayout12.xml"/><Relationship Id="rId6" Type="http://schemas.openxmlformats.org/officeDocument/2006/relationships/tags" Target="../tags/tag173.xml"/><Relationship Id="rId5" Type="http://schemas.openxmlformats.org/officeDocument/2006/relationships/tags" Target="../tags/tag172.xml"/><Relationship Id="rId4" Type="http://schemas.openxmlformats.org/officeDocument/2006/relationships/tags" Target="../tags/tag171.xml"/><Relationship Id="rId3" Type="http://schemas.openxmlformats.org/officeDocument/2006/relationships/tags" Target="../tags/tag170.xml"/><Relationship Id="rId2" Type="http://schemas.openxmlformats.org/officeDocument/2006/relationships/tags" Target="../tags/tag169.xml"/><Relationship Id="rId1" Type="http://schemas.openxmlformats.org/officeDocument/2006/relationships/tags" Target="../tags/tag168.xml"/></Relationships>
</file>

<file path=ppt/slides/_rels/slide25.xml.rels><?xml version="1.0" encoding="UTF-8" standalone="yes"?>
<Relationships xmlns="http://schemas.openxmlformats.org/package/2006/relationships"><Relationship Id="rId8" Type="http://schemas.openxmlformats.org/officeDocument/2006/relationships/notesSlide" Target="../notesSlides/notesSlide19.xml"/><Relationship Id="rId7" Type="http://schemas.openxmlformats.org/officeDocument/2006/relationships/slideLayout" Target="../slideLayouts/slideLayout12.xml"/><Relationship Id="rId6" Type="http://schemas.openxmlformats.org/officeDocument/2006/relationships/tags" Target="../tags/tag179.xml"/><Relationship Id="rId5" Type="http://schemas.openxmlformats.org/officeDocument/2006/relationships/tags" Target="../tags/tag178.xml"/><Relationship Id="rId4" Type="http://schemas.openxmlformats.org/officeDocument/2006/relationships/tags" Target="../tags/tag177.xml"/><Relationship Id="rId3" Type="http://schemas.openxmlformats.org/officeDocument/2006/relationships/tags" Target="../tags/tag176.xml"/><Relationship Id="rId2" Type="http://schemas.openxmlformats.org/officeDocument/2006/relationships/tags" Target="../tags/tag175.xml"/><Relationship Id="rId1" Type="http://schemas.openxmlformats.org/officeDocument/2006/relationships/tags" Target="../tags/tag174.xml"/></Relationships>
</file>

<file path=ppt/slides/_rels/slide26.xml.rels><?xml version="1.0" encoding="UTF-8" standalone="yes"?>
<Relationships xmlns="http://schemas.openxmlformats.org/package/2006/relationships"><Relationship Id="rId9" Type="http://schemas.openxmlformats.org/officeDocument/2006/relationships/notesSlide" Target="../notesSlides/notesSlide20.xml"/><Relationship Id="rId8" Type="http://schemas.openxmlformats.org/officeDocument/2006/relationships/slideLayout" Target="../slideLayouts/slideLayout12.xml"/><Relationship Id="rId7" Type="http://schemas.openxmlformats.org/officeDocument/2006/relationships/tags" Target="../tags/tag186.xml"/><Relationship Id="rId6" Type="http://schemas.openxmlformats.org/officeDocument/2006/relationships/tags" Target="../tags/tag185.xml"/><Relationship Id="rId5" Type="http://schemas.openxmlformats.org/officeDocument/2006/relationships/tags" Target="../tags/tag184.xml"/><Relationship Id="rId4" Type="http://schemas.openxmlformats.org/officeDocument/2006/relationships/tags" Target="../tags/tag183.xml"/><Relationship Id="rId3" Type="http://schemas.openxmlformats.org/officeDocument/2006/relationships/tags" Target="../tags/tag182.xml"/><Relationship Id="rId2" Type="http://schemas.openxmlformats.org/officeDocument/2006/relationships/tags" Target="../tags/tag181.xml"/><Relationship Id="rId1" Type="http://schemas.openxmlformats.org/officeDocument/2006/relationships/tags" Target="../tags/tag180.xml"/></Relationships>
</file>

<file path=ppt/slides/_rels/slide27.xml.rels><?xml version="1.0" encoding="UTF-8" standalone="yes"?>
<Relationships xmlns="http://schemas.openxmlformats.org/package/2006/relationships"><Relationship Id="rId9" Type="http://schemas.openxmlformats.org/officeDocument/2006/relationships/notesSlide" Target="../notesSlides/notesSlide21.xml"/><Relationship Id="rId8" Type="http://schemas.openxmlformats.org/officeDocument/2006/relationships/slideLayout" Target="../slideLayouts/slideLayout12.xml"/><Relationship Id="rId7" Type="http://schemas.openxmlformats.org/officeDocument/2006/relationships/tags" Target="../tags/tag193.xml"/><Relationship Id="rId6" Type="http://schemas.openxmlformats.org/officeDocument/2006/relationships/tags" Target="../tags/tag192.xml"/><Relationship Id="rId5" Type="http://schemas.openxmlformats.org/officeDocument/2006/relationships/tags" Target="../tags/tag191.xml"/><Relationship Id="rId4" Type="http://schemas.openxmlformats.org/officeDocument/2006/relationships/tags" Target="../tags/tag190.xml"/><Relationship Id="rId3" Type="http://schemas.openxmlformats.org/officeDocument/2006/relationships/tags" Target="../tags/tag189.xml"/><Relationship Id="rId2" Type="http://schemas.openxmlformats.org/officeDocument/2006/relationships/tags" Target="../tags/tag188.xml"/><Relationship Id="rId1" Type="http://schemas.openxmlformats.org/officeDocument/2006/relationships/tags" Target="../tags/tag187.xml"/></Relationships>
</file>

<file path=ppt/slides/_rels/slide28.xml.rels><?xml version="1.0" encoding="UTF-8" standalone="yes"?>
<Relationships xmlns="http://schemas.openxmlformats.org/package/2006/relationships"><Relationship Id="rId7" Type="http://schemas.openxmlformats.org/officeDocument/2006/relationships/notesSlide" Target="../notesSlides/notesSlide22.xml"/><Relationship Id="rId6" Type="http://schemas.openxmlformats.org/officeDocument/2006/relationships/slideLayout" Target="../slideLayouts/slideLayout12.xml"/><Relationship Id="rId5" Type="http://schemas.openxmlformats.org/officeDocument/2006/relationships/tags" Target="../tags/tag198.xml"/><Relationship Id="rId4" Type="http://schemas.openxmlformats.org/officeDocument/2006/relationships/tags" Target="../tags/tag197.xml"/><Relationship Id="rId3" Type="http://schemas.openxmlformats.org/officeDocument/2006/relationships/tags" Target="../tags/tag196.xml"/><Relationship Id="rId2" Type="http://schemas.openxmlformats.org/officeDocument/2006/relationships/tags" Target="../tags/tag195.xml"/><Relationship Id="rId1" Type="http://schemas.openxmlformats.org/officeDocument/2006/relationships/tags" Target="../tags/tag194.xml"/></Relationships>
</file>

<file path=ppt/slides/_rels/slide29.xml.rels><?xml version="1.0" encoding="UTF-8" standalone="yes"?>
<Relationships xmlns="http://schemas.openxmlformats.org/package/2006/relationships"><Relationship Id="rId8" Type="http://schemas.openxmlformats.org/officeDocument/2006/relationships/notesSlide" Target="../notesSlides/notesSlide23.xml"/><Relationship Id="rId7" Type="http://schemas.openxmlformats.org/officeDocument/2006/relationships/slideLayout" Target="../slideLayouts/slideLayout12.xml"/><Relationship Id="rId6" Type="http://schemas.openxmlformats.org/officeDocument/2006/relationships/tags" Target="../tags/tag204.xml"/><Relationship Id="rId5" Type="http://schemas.openxmlformats.org/officeDocument/2006/relationships/tags" Target="../tags/tag203.xml"/><Relationship Id="rId4" Type="http://schemas.openxmlformats.org/officeDocument/2006/relationships/tags" Target="../tags/tag202.xml"/><Relationship Id="rId3" Type="http://schemas.openxmlformats.org/officeDocument/2006/relationships/tags" Target="../tags/tag201.xml"/><Relationship Id="rId2" Type="http://schemas.openxmlformats.org/officeDocument/2006/relationships/tags" Target="../tags/tag200.xml"/><Relationship Id="rId1" Type="http://schemas.openxmlformats.org/officeDocument/2006/relationships/tags" Target="../tags/tag199.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3.png"/><Relationship Id="rId1" Type="http://schemas.openxmlformats.org/officeDocument/2006/relationships/tags" Target="../tags/tag74.xml"/></Relationships>
</file>

<file path=ppt/slides/_rels/slide30.xml.rels><?xml version="1.0" encoding="UTF-8" standalone="yes"?>
<Relationships xmlns="http://schemas.openxmlformats.org/package/2006/relationships"><Relationship Id="rId8" Type="http://schemas.openxmlformats.org/officeDocument/2006/relationships/notesSlide" Target="../notesSlides/notesSlide24.xml"/><Relationship Id="rId7" Type="http://schemas.openxmlformats.org/officeDocument/2006/relationships/slideLayout" Target="../slideLayouts/slideLayout12.xml"/><Relationship Id="rId6" Type="http://schemas.openxmlformats.org/officeDocument/2006/relationships/tags" Target="../tags/tag210.xml"/><Relationship Id="rId5" Type="http://schemas.openxmlformats.org/officeDocument/2006/relationships/tags" Target="../tags/tag209.xml"/><Relationship Id="rId4" Type="http://schemas.openxmlformats.org/officeDocument/2006/relationships/tags" Target="../tags/tag208.xml"/><Relationship Id="rId3" Type="http://schemas.openxmlformats.org/officeDocument/2006/relationships/tags" Target="../tags/tag207.xml"/><Relationship Id="rId2" Type="http://schemas.openxmlformats.org/officeDocument/2006/relationships/tags" Target="../tags/tag206.xml"/><Relationship Id="rId1" Type="http://schemas.openxmlformats.org/officeDocument/2006/relationships/tags" Target="../tags/tag205.xml"/></Relationships>
</file>

<file path=ppt/slides/_rels/slide31.xml.rels><?xml version="1.0" encoding="UTF-8" standalone="yes"?>
<Relationships xmlns="http://schemas.openxmlformats.org/package/2006/relationships"><Relationship Id="rId7" Type="http://schemas.openxmlformats.org/officeDocument/2006/relationships/notesSlide" Target="../notesSlides/notesSlide25.xml"/><Relationship Id="rId6" Type="http://schemas.openxmlformats.org/officeDocument/2006/relationships/slideLayout" Target="../slideLayouts/slideLayout12.xml"/><Relationship Id="rId5" Type="http://schemas.openxmlformats.org/officeDocument/2006/relationships/tags" Target="../tags/tag215.xml"/><Relationship Id="rId4" Type="http://schemas.openxmlformats.org/officeDocument/2006/relationships/tags" Target="../tags/tag214.xml"/><Relationship Id="rId3" Type="http://schemas.openxmlformats.org/officeDocument/2006/relationships/tags" Target="../tags/tag213.xml"/><Relationship Id="rId2" Type="http://schemas.openxmlformats.org/officeDocument/2006/relationships/tags" Target="../tags/tag212.xml"/><Relationship Id="rId1" Type="http://schemas.openxmlformats.org/officeDocument/2006/relationships/tags" Target="../tags/tag211.xml"/></Relationships>
</file>

<file path=ppt/slides/_rels/slide3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7.xml"/><Relationship Id="rId2" Type="http://schemas.openxmlformats.org/officeDocument/2006/relationships/image" Target="../media/image3.png"/><Relationship Id="rId1" Type="http://schemas.openxmlformats.org/officeDocument/2006/relationships/tags" Target="../tags/tag216.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5.jpeg"/><Relationship Id="rId1" Type="http://schemas.openxmlformats.org/officeDocument/2006/relationships/image" Target="../media/image1.pn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5.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4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tags" Target="../tags/tag76.xml"/></Relationships>
</file>

<file path=ppt/slides/_rels/slide50.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image" Target="../media/image6.png"/><Relationship Id="rId1" Type="http://schemas.openxmlformats.org/officeDocument/2006/relationships/image" Target="../media/image1.png"/></Relationships>
</file>

<file path=ppt/slides/_rels/slide5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2.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4.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5.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7.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8.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2.xml"/><Relationship Id="rId6" Type="http://schemas.openxmlformats.org/officeDocument/2006/relationships/tags" Target="../tags/tag82.xml"/><Relationship Id="rId5" Type="http://schemas.openxmlformats.org/officeDocument/2006/relationships/tags" Target="../tags/tag81.xml"/><Relationship Id="rId4" Type="http://schemas.openxmlformats.org/officeDocument/2006/relationships/tags" Target="../tags/tag80.xml"/><Relationship Id="rId3" Type="http://schemas.openxmlformats.org/officeDocument/2006/relationships/tags" Target="../tags/tag79.xml"/><Relationship Id="rId2" Type="http://schemas.openxmlformats.org/officeDocument/2006/relationships/tags" Target="../tags/tag78.xml"/><Relationship Id="rId1" Type="http://schemas.openxmlformats.org/officeDocument/2006/relationships/tags" Target="../tags/tag77.xml"/></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1.png"/></Relationships>
</file>

<file path=ppt/slides/_rels/slide62.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19.xml"/><Relationship Id="rId2" Type="http://schemas.openxmlformats.org/officeDocument/2006/relationships/image" Target="../media/image3.png"/><Relationship Id="rId1" Type="http://schemas.openxmlformats.org/officeDocument/2006/relationships/tags" Target="../tags/tag218.xml"/></Relationships>
</file>

<file path=ppt/slides/_rels/slide63.xml.rels><?xml version="1.0" encoding="UTF-8" standalone="yes"?>
<Relationships xmlns="http://schemas.openxmlformats.org/package/2006/relationships"><Relationship Id="rId6" Type="http://schemas.openxmlformats.org/officeDocument/2006/relationships/notesSlide" Target="../notesSlides/notesSlide26.xml"/><Relationship Id="rId5" Type="http://schemas.openxmlformats.org/officeDocument/2006/relationships/slideLayout" Target="../slideLayouts/slideLayout7.xml"/><Relationship Id="rId4" Type="http://schemas.openxmlformats.org/officeDocument/2006/relationships/image" Target="../media/image7.jpeg"/><Relationship Id="rId3" Type="http://schemas.openxmlformats.org/officeDocument/2006/relationships/tags" Target="../tags/tag222.xml"/><Relationship Id="rId2" Type="http://schemas.openxmlformats.org/officeDocument/2006/relationships/tags" Target="../tags/tag221.xml"/><Relationship Id="rId1" Type="http://schemas.openxmlformats.org/officeDocument/2006/relationships/tags" Target="../tags/tag220.xml"/></Relationships>
</file>

<file path=ppt/slides/_rels/slide64.xml.rels><?xml version="1.0" encoding="UTF-8" standalone="yes"?>
<Relationships xmlns="http://schemas.openxmlformats.org/package/2006/relationships"><Relationship Id="rId4" Type="http://schemas.openxmlformats.org/officeDocument/2006/relationships/notesSlide" Target="../notesSlides/notesSlide27.xml"/><Relationship Id="rId3" Type="http://schemas.openxmlformats.org/officeDocument/2006/relationships/slideLayout" Target="../slideLayouts/slideLayout7.xml"/><Relationship Id="rId2" Type="http://schemas.openxmlformats.org/officeDocument/2006/relationships/tags" Target="../tags/tag224.xml"/><Relationship Id="rId1" Type="http://schemas.openxmlformats.org/officeDocument/2006/relationships/tags" Target="../tags/tag223.xml"/></Relationships>
</file>

<file path=ppt/slides/_rels/slide65.xml.rels><?xml version="1.0" encoding="UTF-8" standalone="yes"?>
<Relationships xmlns="http://schemas.openxmlformats.org/package/2006/relationships"><Relationship Id="rId5" Type="http://schemas.openxmlformats.org/officeDocument/2006/relationships/notesSlide" Target="../notesSlides/notesSlide28.xml"/><Relationship Id="rId4" Type="http://schemas.openxmlformats.org/officeDocument/2006/relationships/slideLayout" Target="../slideLayouts/slideLayout7.xml"/><Relationship Id="rId3" Type="http://schemas.openxmlformats.org/officeDocument/2006/relationships/tags" Target="../tags/tag227.xml"/><Relationship Id="rId2" Type="http://schemas.openxmlformats.org/officeDocument/2006/relationships/tags" Target="../tags/tag226.xml"/><Relationship Id="rId1" Type="http://schemas.openxmlformats.org/officeDocument/2006/relationships/tags" Target="../tags/tag225.xml"/></Relationships>
</file>

<file path=ppt/slides/_rels/slide66.xml.rels><?xml version="1.0" encoding="UTF-8" standalone="yes"?>
<Relationships xmlns="http://schemas.openxmlformats.org/package/2006/relationships"><Relationship Id="rId5" Type="http://schemas.openxmlformats.org/officeDocument/2006/relationships/notesSlide" Target="../notesSlides/notesSlide29.xml"/><Relationship Id="rId4" Type="http://schemas.openxmlformats.org/officeDocument/2006/relationships/slideLayout" Target="../slideLayouts/slideLayout7.xml"/><Relationship Id="rId3" Type="http://schemas.openxmlformats.org/officeDocument/2006/relationships/tags" Target="../tags/tag230.xml"/><Relationship Id="rId2" Type="http://schemas.openxmlformats.org/officeDocument/2006/relationships/tags" Target="../tags/tag229.xml"/><Relationship Id="rId1" Type="http://schemas.openxmlformats.org/officeDocument/2006/relationships/tags" Target="../tags/tag228.xml"/></Relationships>
</file>

<file path=ppt/slides/_rels/slide67.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7.xml"/><Relationship Id="rId3" Type="http://schemas.openxmlformats.org/officeDocument/2006/relationships/tags" Target="../tags/tag233.xml"/><Relationship Id="rId2" Type="http://schemas.openxmlformats.org/officeDocument/2006/relationships/tags" Target="../tags/tag232.xml"/><Relationship Id="rId1" Type="http://schemas.openxmlformats.org/officeDocument/2006/relationships/tags" Target="../tags/tag231.xml"/></Relationships>
</file>

<file path=ppt/slides/_rels/slide68.xml.rels><?xml version="1.0" encoding="UTF-8" standalone="yes"?>
<Relationships xmlns="http://schemas.openxmlformats.org/package/2006/relationships"><Relationship Id="rId5" Type="http://schemas.openxmlformats.org/officeDocument/2006/relationships/notesSlide" Target="../notesSlides/notesSlide31.xml"/><Relationship Id="rId4" Type="http://schemas.openxmlformats.org/officeDocument/2006/relationships/slideLayout" Target="../slideLayouts/slideLayout7.xml"/><Relationship Id="rId3" Type="http://schemas.openxmlformats.org/officeDocument/2006/relationships/tags" Target="../tags/tag236.xml"/><Relationship Id="rId2" Type="http://schemas.openxmlformats.org/officeDocument/2006/relationships/tags" Target="../tags/tag235.xml"/><Relationship Id="rId1" Type="http://schemas.openxmlformats.org/officeDocument/2006/relationships/tags" Target="../tags/tag234.xml"/></Relationships>
</file>

<file path=ppt/slides/_rels/slide69.xml.rels><?xml version="1.0" encoding="UTF-8" standalone="yes"?>
<Relationships xmlns="http://schemas.openxmlformats.org/package/2006/relationships"><Relationship Id="rId5" Type="http://schemas.openxmlformats.org/officeDocument/2006/relationships/notesSlide" Target="../notesSlides/notesSlide32.xml"/><Relationship Id="rId4" Type="http://schemas.openxmlformats.org/officeDocument/2006/relationships/slideLayout" Target="../slideLayouts/slideLayout7.xml"/><Relationship Id="rId3" Type="http://schemas.openxmlformats.org/officeDocument/2006/relationships/tags" Target="../tags/tag239.xml"/><Relationship Id="rId2" Type="http://schemas.openxmlformats.org/officeDocument/2006/relationships/tags" Target="../tags/tag238.xml"/><Relationship Id="rId1" Type="http://schemas.openxmlformats.org/officeDocument/2006/relationships/tags" Target="../tags/tag237.xml"/></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2.xml"/><Relationship Id="rId6" Type="http://schemas.openxmlformats.org/officeDocument/2006/relationships/tags" Target="../tags/tag88.xml"/><Relationship Id="rId5" Type="http://schemas.openxmlformats.org/officeDocument/2006/relationships/tags" Target="../tags/tag87.xml"/><Relationship Id="rId4" Type="http://schemas.openxmlformats.org/officeDocument/2006/relationships/tags" Target="../tags/tag86.xml"/><Relationship Id="rId3" Type="http://schemas.openxmlformats.org/officeDocument/2006/relationships/tags" Target="../tags/tag85.xml"/><Relationship Id="rId2" Type="http://schemas.openxmlformats.org/officeDocument/2006/relationships/tags" Target="../tags/tag84.xml"/><Relationship Id="rId1" Type="http://schemas.openxmlformats.org/officeDocument/2006/relationships/tags" Target="../tags/tag83.xml"/></Relationships>
</file>

<file path=ppt/slides/_rels/slide70.xml.rels><?xml version="1.0" encoding="UTF-8" standalone="yes"?>
<Relationships xmlns="http://schemas.openxmlformats.org/package/2006/relationships"><Relationship Id="rId5" Type="http://schemas.openxmlformats.org/officeDocument/2006/relationships/notesSlide" Target="../notesSlides/notesSlide33.xml"/><Relationship Id="rId4" Type="http://schemas.openxmlformats.org/officeDocument/2006/relationships/slideLayout" Target="../slideLayouts/slideLayout7.xml"/><Relationship Id="rId3" Type="http://schemas.openxmlformats.org/officeDocument/2006/relationships/tags" Target="../tags/tag242.xml"/><Relationship Id="rId2" Type="http://schemas.openxmlformats.org/officeDocument/2006/relationships/tags" Target="../tags/tag241.xml"/><Relationship Id="rId1" Type="http://schemas.openxmlformats.org/officeDocument/2006/relationships/tags" Target="../tags/tag240.xml"/></Relationships>
</file>

<file path=ppt/slides/_rels/slide71.xml.rels><?xml version="1.0" encoding="UTF-8" standalone="yes"?>
<Relationships xmlns="http://schemas.openxmlformats.org/package/2006/relationships"><Relationship Id="rId5" Type="http://schemas.openxmlformats.org/officeDocument/2006/relationships/notesSlide" Target="../notesSlides/notesSlide34.xml"/><Relationship Id="rId4" Type="http://schemas.openxmlformats.org/officeDocument/2006/relationships/slideLayout" Target="../slideLayouts/slideLayout7.xml"/><Relationship Id="rId3" Type="http://schemas.openxmlformats.org/officeDocument/2006/relationships/tags" Target="../tags/tag245.xml"/><Relationship Id="rId2" Type="http://schemas.openxmlformats.org/officeDocument/2006/relationships/tags" Target="../tags/tag244.xml"/><Relationship Id="rId1" Type="http://schemas.openxmlformats.org/officeDocument/2006/relationships/tags" Target="../tags/tag243.xml"/></Relationships>
</file>

<file path=ppt/slides/_rels/slide72.xml.rels><?xml version="1.0" encoding="UTF-8" standalone="yes"?>
<Relationships xmlns="http://schemas.openxmlformats.org/package/2006/relationships"><Relationship Id="rId5" Type="http://schemas.openxmlformats.org/officeDocument/2006/relationships/notesSlide" Target="../notesSlides/notesSlide35.xml"/><Relationship Id="rId4" Type="http://schemas.openxmlformats.org/officeDocument/2006/relationships/slideLayout" Target="../slideLayouts/slideLayout7.xml"/><Relationship Id="rId3" Type="http://schemas.openxmlformats.org/officeDocument/2006/relationships/tags" Target="../tags/tag248.xml"/><Relationship Id="rId2" Type="http://schemas.openxmlformats.org/officeDocument/2006/relationships/tags" Target="../tags/tag247.xml"/><Relationship Id="rId1" Type="http://schemas.openxmlformats.org/officeDocument/2006/relationships/tags" Target="../tags/tag246.xml"/></Relationships>
</file>

<file path=ppt/slides/_rels/slide73.xml.rels><?xml version="1.0" encoding="UTF-8" standalone="yes"?>
<Relationships xmlns="http://schemas.openxmlformats.org/package/2006/relationships"><Relationship Id="rId5" Type="http://schemas.openxmlformats.org/officeDocument/2006/relationships/notesSlide" Target="../notesSlides/notesSlide36.xml"/><Relationship Id="rId4" Type="http://schemas.openxmlformats.org/officeDocument/2006/relationships/slideLayout" Target="../slideLayouts/slideLayout7.xml"/><Relationship Id="rId3" Type="http://schemas.openxmlformats.org/officeDocument/2006/relationships/tags" Target="../tags/tag251.xml"/><Relationship Id="rId2" Type="http://schemas.openxmlformats.org/officeDocument/2006/relationships/tags" Target="../tags/tag250.xml"/><Relationship Id="rId1" Type="http://schemas.openxmlformats.org/officeDocument/2006/relationships/tags" Target="../tags/tag249.xml"/></Relationships>
</file>

<file path=ppt/slides/_rels/slide74.xml.rels><?xml version="1.0" encoding="UTF-8" standalone="yes"?>
<Relationships xmlns="http://schemas.openxmlformats.org/package/2006/relationships"><Relationship Id="rId5" Type="http://schemas.openxmlformats.org/officeDocument/2006/relationships/notesSlide" Target="../notesSlides/notesSlide37.xml"/><Relationship Id="rId4" Type="http://schemas.openxmlformats.org/officeDocument/2006/relationships/slideLayout" Target="../slideLayouts/slideLayout7.xml"/><Relationship Id="rId3" Type="http://schemas.openxmlformats.org/officeDocument/2006/relationships/tags" Target="../tags/tag254.xml"/><Relationship Id="rId2" Type="http://schemas.openxmlformats.org/officeDocument/2006/relationships/tags" Target="../tags/tag253.xml"/><Relationship Id="rId1" Type="http://schemas.openxmlformats.org/officeDocument/2006/relationships/tags" Target="../tags/tag252.xml"/></Relationships>
</file>

<file path=ppt/slides/_rels/slide75.xml.rels><?xml version="1.0" encoding="UTF-8" standalone="yes"?>
<Relationships xmlns="http://schemas.openxmlformats.org/package/2006/relationships"><Relationship Id="rId5" Type="http://schemas.openxmlformats.org/officeDocument/2006/relationships/notesSlide" Target="../notesSlides/notesSlide38.xml"/><Relationship Id="rId4" Type="http://schemas.openxmlformats.org/officeDocument/2006/relationships/slideLayout" Target="../slideLayouts/slideLayout7.xml"/><Relationship Id="rId3" Type="http://schemas.openxmlformats.org/officeDocument/2006/relationships/tags" Target="../tags/tag257.xml"/><Relationship Id="rId2" Type="http://schemas.openxmlformats.org/officeDocument/2006/relationships/tags" Target="../tags/tag256.xml"/><Relationship Id="rId1" Type="http://schemas.openxmlformats.org/officeDocument/2006/relationships/tags" Target="../tags/tag255.xml"/></Relationships>
</file>

<file path=ppt/slides/_rels/slide76.xml.rels><?xml version="1.0" encoding="UTF-8" standalone="yes"?>
<Relationships xmlns="http://schemas.openxmlformats.org/package/2006/relationships"><Relationship Id="rId5" Type="http://schemas.openxmlformats.org/officeDocument/2006/relationships/notesSlide" Target="../notesSlides/notesSlide39.xml"/><Relationship Id="rId4" Type="http://schemas.openxmlformats.org/officeDocument/2006/relationships/slideLayout" Target="../slideLayouts/slideLayout7.xml"/><Relationship Id="rId3" Type="http://schemas.openxmlformats.org/officeDocument/2006/relationships/tags" Target="../tags/tag260.xml"/><Relationship Id="rId2" Type="http://schemas.openxmlformats.org/officeDocument/2006/relationships/tags" Target="../tags/tag259.xml"/><Relationship Id="rId1" Type="http://schemas.openxmlformats.org/officeDocument/2006/relationships/tags" Target="../tags/tag258.xml"/></Relationships>
</file>

<file path=ppt/slides/_rels/slide77.xml.rels><?xml version="1.0" encoding="UTF-8" standalone="yes"?>
<Relationships xmlns="http://schemas.openxmlformats.org/package/2006/relationships"><Relationship Id="rId5" Type="http://schemas.openxmlformats.org/officeDocument/2006/relationships/notesSlide" Target="../notesSlides/notesSlide40.xml"/><Relationship Id="rId4" Type="http://schemas.openxmlformats.org/officeDocument/2006/relationships/slideLayout" Target="../slideLayouts/slideLayout7.xml"/><Relationship Id="rId3" Type="http://schemas.openxmlformats.org/officeDocument/2006/relationships/tags" Target="../tags/tag263.xml"/><Relationship Id="rId2" Type="http://schemas.openxmlformats.org/officeDocument/2006/relationships/tags" Target="../tags/tag262.xml"/><Relationship Id="rId1" Type="http://schemas.openxmlformats.org/officeDocument/2006/relationships/tags" Target="../tags/tag261.xml"/></Relationships>
</file>

<file path=ppt/slides/_rels/slide78.xml.rels><?xml version="1.0" encoding="UTF-8" standalone="yes"?>
<Relationships xmlns="http://schemas.openxmlformats.org/package/2006/relationships"><Relationship Id="rId5" Type="http://schemas.openxmlformats.org/officeDocument/2006/relationships/notesSlide" Target="../notesSlides/notesSlide41.xml"/><Relationship Id="rId4" Type="http://schemas.openxmlformats.org/officeDocument/2006/relationships/slideLayout" Target="../slideLayouts/slideLayout7.xml"/><Relationship Id="rId3" Type="http://schemas.openxmlformats.org/officeDocument/2006/relationships/tags" Target="../tags/tag266.xml"/><Relationship Id="rId2" Type="http://schemas.openxmlformats.org/officeDocument/2006/relationships/tags" Target="../tags/tag265.xml"/><Relationship Id="rId1" Type="http://schemas.openxmlformats.org/officeDocument/2006/relationships/tags" Target="../tags/tag264.xml"/></Relationships>
</file>

<file path=ppt/slides/_rels/slide79.xml.rels><?xml version="1.0" encoding="UTF-8" standalone="yes"?>
<Relationships xmlns="http://schemas.openxmlformats.org/package/2006/relationships"><Relationship Id="rId5" Type="http://schemas.openxmlformats.org/officeDocument/2006/relationships/notesSlide" Target="../notesSlides/notesSlide42.xml"/><Relationship Id="rId4" Type="http://schemas.openxmlformats.org/officeDocument/2006/relationships/slideLayout" Target="../slideLayouts/slideLayout7.xml"/><Relationship Id="rId3" Type="http://schemas.openxmlformats.org/officeDocument/2006/relationships/tags" Target="../tags/tag269.xml"/><Relationship Id="rId2" Type="http://schemas.openxmlformats.org/officeDocument/2006/relationships/tags" Target="../tags/tag268.xml"/><Relationship Id="rId1" Type="http://schemas.openxmlformats.org/officeDocument/2006/relationships/tags" Target="../tags/tag267.xml"/></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2.xml"/><Relationship Id="rId6" Type="http://schemas.openxmlformats.org/officeDocument/2006/relationships/tags" Target="../tags/tag94.xml"/><Relationship Id="rId5" Type="http://schemas.openxmlformats.org/officeDocument/2006/relationships/tags" Target="../tags/tag93.xml"/><Relationship Id="rId4" Type="http://schemas.openxmlformats.org/officeDocument/2006/relationships/tags" Target="../tags/tag92.xml"/><Relationship Id="rId3" Type="http://schemas.openxmlformats.org/officeDocument/2006/relationships/tags" Target="../tags/tag91.xml"/><Relationship Id="rId2" Type="http://schemas.openxmlformats.org/officeDocument/2006/relationships/tags" Target="../tags/tag90.xml"/><Relationship Id="rId1" Type="http://schemas.openxmlformats.org/officeDocument/2006/relationships/tags" Target="../tags/tag89.xml"/></Relationships>
</file>

<file path=ppt/slides/_rels/slide80.xml.rels><?xml version="1.0" encoding="UTF-8" standalone="yes"?>
<Relationships xmlns="http://schemas.openxmlformats.org/package/2006/relationships"><Relationship Id="rId5" Type="http://schemas.openxmlformats.org/officeDocument/2006/relationships/notesSlide" Target="../notesSlides/notesSlide43.xml"/><Relationship Id="rId4" Type="http://schemas.openxmlformats.org/officeDocument/2006/relationships/slideLayout" Target="../slideLayouts/slideLayout7.xml"/><Relationship Id="rId3" Type="http://schemas.openxmlformats.org/officeDocument/2006/relationships/tags" Target="../tags/tag272.xml"/><Relationship Id="rId2" Type="http://schemas.openxmlformats.org/officeDocument/2006/relationships/tags" Target="../tags/tag271.xml"/><Relationship Id="rId1" Type="http://schemas.openxmlformats.org/officeDocument/2006/relationships/tags" Target="../tags/tag270.xml"/></Relationships>
</file>

<file path=ppt/slides/_rels/slide81.xml.rels><?xml version="1.0" encoding="UTF-8" standalone="yes"?>
<Relationships xmlns="http://schemas.openxmlformats.org/package/2006/relationships"><Relationship Id="rId5" Type="http://schemas.openxmlformats.org/officeDocument/2006/relationships/notesSlide" Target="../notesSlides/notesSlide44.xml"/><Relationship Id="rId4" Type="http://schemas.openxmlformats.org/officeDocument/2006/relationships/slideLayout" Target="../slideLayouts/slideLayout7.xml"/><Relationship Id="rId3" Type="http://schemas.openxmlformats.org/officeDocument/2006/relationships/tags" Target="../tags/tag275.xml"/><Relationship Id="rId2" Type="http://schemas.openxmlformats.org/officeDocument/2006/relationships/tags" Target="../tags/tag274.xml"/><Relationship Id="rId1" Type="http://schemas.openxmlformats.org/officeDocument/2006/relationships/tags" Target="../tags/tag273.xml"/></Relationships>
</file>

<file path=ppt/slides/_rels/slide82.xml.rels><?xml version="1.0" encoding="UTF-8" standalone="yes"?>
<Relationships xmlns="http://schemas.openxmlformats.org/package/2006/relationships"><Relationship Id="rId5" Type="http://schemas.openxmlformats.org/officeDocument/2006/relationships/notesSlide" Target="../notesSlides/notesSlide45.xml"/><Relationship Id="rId4" Type="http://schemas.openxmlformats.org/officeDocument/2006/relationships/slideLayout" Target="../slideLayouts/slideLayout7.xml"/><Relationship Id="rId3" Type="http://schemas.openxmlformats.org/officeDocument/2006/relationships/tags" Target="../tags/tag278.xml"/><Relationship Id="rId2" Type="http://schemas.openxmlformats.org/officeDocument/2006/relationships/tags" Target="../tags/tag277.xml"/><Relationship Id="rId1" Type="http://schemas.openxmlformats.org/officeDocument/2006/relationships/tags" Target="../tags/tag276.xml"/></Relationships>
</file>

<file path=ppt/slides/_rels/slide83.xml.rels><?xml version="1.0" encoding="UTF-8" standalone="yes"?>
<Relationships xmlns="http://schemas.openxmlformats.org/package/2006/relationships"><Relationship Id="rId5" Type="http://schemas.openxmlformats.org/officeDocument/2006/relationships/notesSlide" Target="../notesSlides/notesSlide46.xml"/><Relationship Id="rId4" Type="http://schemas.openxmlformats.org/officeDocument/2006/relationships/slideLayout" Target="../slideLayouts/slideLayout7.xml"/><Relationship Id="rId3" Type="http://schemas.openxmlformats.org/officeDocument/2006/relationships/tags" Target="../tags/tag281.xml"/><Relationship Id="rId2" Type="http://schemas.openxmlformats.org/officeDocument/2006/relationships/tags" Target="../tags/tag280.xml"/><Relationship Id="rId1" Type="http://schemas.openxmlformats.org/officeDocument/2006/relationships/tags" Target="../tags/tag279.xml"/></Relationships>
</file>

<file path=ppt/slides/_rels/slide84.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83.xml"/><Relationship Id="rId2" Type="http://schemas.openxmlformats.org/officeDocument/2006/relationships/image" Target="../media/image3.png"/><Relationship Id="rId1" Type="http://schemas.openxmlformats.org/officeDocument/2006/relationships/tags" Target="../tags/tag28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5" Type="http://schemas.openxmlformats.org/officeDocument/2006/relationships/notesSlide" Target="../notesSlides/notesSlide47.xml"/><Relationship Id="rId4" Type="http://schemas.openxmlformats.org/officeDocument/2006/relationships/slideLayout" Target="../slideLayouts/slideLayout7.xml"/><Relationship Id="rId3" Type="http://schemas.openxmlformats.org/officeDocument/2006/relationships/tags" Target="../tags/tag286.xml"/><Relationship Id="rId2" Type="http://schemas.openxmlformats.org/officeDocument/2006/relationships/tags" Target="../tags/tag285.xml"/><Relationship Id="rId1" Type="http://schemas.openxmlformats.org/officeDocument/2006/relationships/tags" Target="../tags/tag284.xml"/></Relationships>
</file>

<file path=ppt/slides/_rels/slide87.xml.rels><?xml version="1.0" encoding="UTF-8" standalone="yes"?>
<Relationships xmlns="http://schemas.openxmlformats.org/package/2006/relationships"><Relationship Id="rId4" Type="http://schemas.openxmlformats.org/officeDocument/2006/relationships/notesSlide" Target="../notesSlides/notesSlide48.xml"/><Relationship Id="rId3" Type="http://schemas.openxmlformats.org/officeDocument/2006/relationships/slideLayout" Target="../slideLayouts/slideLayout7.xml"/><Relationship Id="rId2" Type="http://schemas.openxmlformats.org/officeDocument/2006/relationships/tags" Target="../tags/tag288.xml"/><Relationship Id="rId1" Type="http://schemas.openxmlformats.org/officeDocument/2006/relationships/tags" Target="../tags/tag287.xml"/></Relationships>
</file>

<file path=ppt/slides/_rels/slide88.xml.rels><?xml version="1.0" encoding="UTF-8" standalone="yes"?>
<Relationships xmlns="http://schemas.openxmlformats.org/package/2006/relationships"><Relationship Id="rId4" Type="http://schemas.openxmlformats.org/officeDocument/2006/relationships/slideLayout" Target="../slideLayouts/slideLayout1.xml"/><Relationship Id="rId3" Type="http://schemas.openxmlformats.org/officeDocument/2006/relationships/tags" Target="../tags/tag290.xml"/><Relationship Id="rId2" Type="http://schemas.openxmlformats.org/officeDocument/2006/relationships/image" Target="../media/image3.png"/><Relationship Id="rId1" Type="http://schemas.openxmlformats.org/officeDocument/2006/relationships/tags" Target="../tags/tag289.xml"/></Relationships>
</file>

<file path=ppt/slides/_rels/slide89.xml.rels><?xml version="1.0" encoding="UTF-8" standalone="yes"?>
<Relationships xmlns="http://schemas.openxmlformats.org/package/2006/relationships"><Relationship Id="rId3" Type="http://schemas.openxmlformats.org/officeDocument/2006/relationships/notesSlide" Target="../notesSlides/notesSlide49.xml"/><Relationship Id="rId2" Type="http://schemas.openxmlformats.org/officeDocument/2006/relationships/slideLayout" Target="../slideLayouts/slideLayout7.xml"/><Relationship Id="rId1" Type="http://schemas.openxmlformats.org/officeDocument/2006/relationships/tags" Target="../tags/tag291.xml"/></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4.xml"/><Relationship Id="rId7" Type="http://schemas.openxmlformats.org/officeDocument/2006/relationships/slideLayout" Target="../slideLayouts/slideLayout12.xml"/><Relationship Id="rId6" Type="http://schemas.openxmlformats.org/officeDocument/2006/relationships/tags" Target="../tags/tag100.xml"/><Relationship Id="rId5" Type="http://schemas.openxmlformats.org/officeDocument/2006/relationships/tags" Target="../tags/tag99.xml"/><Relationship Id="rId4" Type="http://schemas.openxmlformats.org/officeDocument/2006/relationships/tags" Target="../tags/tag98.xml"/><Relationship Id="rId3" Type="http://schemas.openxmlformats.org/officeDocument/2006/relationships/tags" Target="../tags/tag97.xml"/><Relationship Id="rId2" Type="http://schemas.openxmlformats.org/officeDocument/2006/relationships/tags" Target="../tags/tag96.xml"/><Relationship Id="rId1" Type="http://schemas.openxmlformats.org/officeDocument/2006/relationships/tags" Target="../tags/tag95.xml"/></Relationships>
</file>

<file path=ppt/slides/_rels/slide90.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293.xml"/><Relationship Id="rId1" Type="http://schemas.openxmlformats.org/officeDocument/2006/relationships/tags" Target="../tags/tag292.xml"/></Relationships>
</file>

<file path=ppt/slides/_rels/slide91.xml.rels><?xml version="1.0" encoding="UTF-8" standalone="yes"?>
<Relationships xmlns="http://schemas.openxmlformats.org/package/2006/relationships"><Relationship Id="rId5" Type="http://schemas.openxmlformats.org/officeDocument/2006/relationships/notesSlide" Target="../notesSlides/notesSlide50.xml"/><Relationship Id="rId4" Type="http://schemas.openxmlformats.org/officeDocument/2006/relationships/slideLayout" Target="../slideLayouts/slideLayout7.xml"/><Relationship Id="rId3" Type="http://schemas.openxmlformats.org/officeDocument/2006/relationships/tags" Target="../tags/tag296.xml"/><Relationship Id="rId2" Type="http://schemas.openxmlformats.org/officeDocument/2006/relationships/tags" Target="../tags/tag295.xml"/><Relationship Id="rId1" Type="http://schemas.openxmlformats.org/officeDocument/2006/relationships/tags" Target="../tags/tag294.xml"/></Relationships>
</file>

<file path=ppt/slides/_rels/slide92.xml.rels><?xml version="1.0" encoding="UTF-8" standalone="yes"?>
<Relationships xmlns="http://schemas.openxmlformats.org/package/2006/relationships"><Relationship Id="rId5" Type="http://schemas.openxmlformats.org/officeDocument/2006/relationships/notesSlide" Target="../notesSlides/notesSlide51.xml"/><Relationship Id="rId4" Type="http://schemas.openxmlformats.org/officeDocument/2006/relationships/slideLayout" Target="../slideLayouts/slideLayout7.xml"/><Relationship Id="rId3" Type="http://schemas.openxmlformats.org/officeDocument/2006/relationships/tags" Target="../tags/tag299.xml"/><Relationship Id="rId2" Type="http://schemas.openxmlformats.org/officeDocument/2006/relationships/tags" Target="../tags/tag298.xml"/><Relationship Id="rId1" Type="http://schemas.openxmlformats.org/officeDocument/2006/relationships/tags" Target="../tags/tag297.xml"/></Relationships>
</file>

<file path=ppt/slides/_rels/slide93.xml.rels><?xml version="1.0" encoding="UTF-8" standalone="yes"?>
<Relationships xmlns="http://schemas.openxmlformats.org/package/2006/relationships"><Relationship Id="rId5" Type="http://schemas.openxmlformats.org/officeDocument/2006/relationships/notesSlide" Target="../notesSlides/notesSlide52.xml"/><Relationship Id="rId4" Type="http://schemas.openxmlformats.org/officeDocument/2006/relationships/slideLayout" Target="../slideLayouts/slideLayout7.xml"/><Relationship Id="rId3" Type="http://schemas.openxmlformats.org/officeDocument/2006/relationships/tags" Target="../tags/tag302.xml"/><Relationship Id="rId2" Type="http://schemas.openxmlformats.org/officeDocument/2006/relationships/tags" Target="../tags/tag301.xml"/><Relationship Id="rId1" Type="http://schemas.openxmlformats.org/officeDocument/2006/relationships/tags" Target="../tags/tag300.xml"/></Relationships>
</file>

<file path=ppt/slides/_rels/slide94.xml.rels><?xml version="1.0" encoding="UTF-8" standalone="yes"?>
<Relationships xmlns="http://schemas.openxmlformats.org/package/2006/relationships"><Relationship Id="rId8" Type="http://schemas.openxmlformats.org/officeDocument/2006/relationships/slideLayout" Target="../slideLayouts/slideLayout1.xml"/><Relationship Id="rId7" Type="http://schemas.openxmlformats.org/officeDocument/2006/relationships/tags" Target="../tags/tag308.xml"/><Relationship Id="rId6" Type="http://schemas.openxmlformats.org/officeDocument/2006/relationships/image" Target="../media/image8.png"/><Relationship Id="rId5" Type="http://schemas.openxmlformats.org/officeDocument/2006/relationships/tags" Target="../tags/tag307.xml"/><Relationship Id="rId4" Type="http://schemas.openxmlformats.org/officeDocument/2006/relationships/tags" Target="../tags/tag306.xml"/><Relationship Id="rId3" Type="http://schemas.openxmlformats.org/officeDocument/2006/relationships/tags" Target="../tags/tag305.xml"/><Relationship Id="rId2" Type="http://schemas.openxmlformats.org/officeDocument/2006/relationships/tags" Target="../tags/tag304.xml"/><Relationship Id="rId1" Type="http://schemas.openxmlformats.org/officeDocument/2006/relationships/tags" Target="../tags/tag303.xml"/></Relationships>
</file>

<file path=ppt/slides/_rels/slide9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9.png"/><Relationship Id="rId1" Type="http://schemas.openxmlformats.org/officeDocument/2006/relationships/tags" Target="../tags/tag309.xml"/></Relationships>
</file>

<file path=ppt/slides/_rels/slide96.xml.rels><?xml version="1.0" encoding="UTF-8" standalone="yes"?>
<Relationships xmlns="http://schemas.openxmlformats.org/package/2006/relationships"><Relationship Id="rId5" Type="http://schemas.openxmlformats.org/officeDocument/2006/relationships/notesSlide" Target="../notesSlides/notesSlide53.xml"/><Relationship Id="rId4" Type="http://schemas.openxmlformats.org/officeDocument/2006/relationships/slideLayout" Target="../slideLayouts/slideLayout7.xml"/><Relationship Id="rId3" Type="http://schemas.openxmlformats.org/officeDocument/2006/relationships/tags" Target="../tags/tag312.xml"/><Relationship Id="rId2" Type="http://schemas.openxmlformats.org/officeDocument/2006/relationships/tags" Target="../tags/tag311.xml"/><Relationship Id="rId1" Type="http://schemas.openxmlformats.org/officeDocument/2006/relationships/tags" Target="../tags/tag310.xml"/></Relationships>
</file>

<file path=ppt/slides/_rels/slide97.xml.rels><?xml version="1.0" encoding="UTF-8" standalone="yes"?>
<Relationships xmlns="http://schemas.openxmlformats.org/package/2006/relationships"><Relationship Id="rId5" Type="http://schemas.openxmlformats.org/officeDocument/2006/relationships/notesSlide" Target="../notesSlides/notesSlide54.xml"/><Relationship Id="rId4" Type="http://schemas.openxmlformats.org/officeDocument/2006/relationships/slideLayout" Target="../slideLayouts/slideLayout7.xml"/><Relationship Id="rId3" Type="http://schemas.openxmlformats.org/officeDocument/2006/relationships/tags" Target="../tags/tag315.xml"/><Relationship Id="rId2" Type="http://schemas.openxmlformats.org/officeDocument/2006/relationships/tags" Target="../tags/tag314.xml"/><Relationship Id="rId1" Type="http://schemas.openxmlformats.org/officeDocument/2006/relationships/tags" Target="../tags/tag3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635" y="1304290"/>
            <a:ext cx="12192635" cy="3433445"/>
          </a:xfrm>
          <a:prstGeom prst="rect">
            <a:avLst/>
          </a:prstGeom>
          <a:solidFill>
            <a:srgbClr val="FDE9DA"/>
          </a:solidFill>
        </p:spPr>
        <p:txBody>
          <a:bodyPr wrap="square" rtlCol="0">
            <a:noAutofit/>
          </a:bodyPr>
          <a:p>
            <a:endParaRPr lang="zh-CN" altLang="en-US" sz="2400"/>
          </a:p>
        </p:txBody>
      </p:sp>
      <p:sp>
        <p:nvSpPr>
          <p:cNvPr id="4" name="文本框 3"/>
          <p:cNvSpPr txBox="1"/>
          <p:nvPr/>
        </p:nvSpPr>
        <p:spPr>
          <a:xfrm>
            <a:off x="390525" y="1873885"/>
            <a:ext cx="11261725" cy="1753235"/>
          </a:xfrm>
          <a:prstGeom prst="rect">
            <a:avLst/>
          </a:prstGeom>
          <a:noFill/>
        </p:spPr>
        <p:txBody>
          <a:bodyPr wrap="square" rtlCol="0">
            <a:spAutoFit/>
          </a:bodyPr>
          <a:p>
            <a:r>
              <a:rPr lang="zh-CN" altLang="en-US"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南通市</a:t>
            </a:r>
            <a:r>
              <a:rPr lang="en-US" altLang="zh-CN"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2025</a:t>
            </a:r>
            <a:r>
              <a:rPr lang="zh-CN" altLang="en-US"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届高三第一次调研测试</a:t>
            </a:r>
            <a:endParaRPr lang="zh-CN" altLang="en-US"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a:p>
            <a:r>
              <a:rPr lang="en-US" altLang="zh-CN"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          </a:t>
            </a:r>
            <a:r>
              <a:rPr lang="zh-CN" altLang="en-US"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rPr>
              <a:t>语文试题课件</a:t>
            </a:r>
            <a:endParaRPr lang="en-US" altLang="zh-CN" sz="5400" b="1" spc="300" dirty="0">
              <a:solidFill>
                <a:srgbClr val="693325"/>
              </a:solidFill>
              <a:effectLst>
                <a:outerShdw blurRad="38100" dist="25400" dir="5400000" algn="ctr" rotWithShape="0">
                  <a:srgbClr val="6E747A">
                    <a:alpha val="43000"/>
                  </a:srgbClr>
                </a:outerShdw>
              </a:effectLst>
              <a:latin typeface="黑体" panose="02010609060101010101" charset="-122"/>
              <a:ea typeface="黑体" panose="02010609060101010101" charset="-122"/>
              <a:cs typeface="黑体" panose="02010609060101010101"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825500"/>
            <a:ext cx="7350125" cy="5633085"/>
          </a:xfrm>
          <a:prstGeom prst="rect">
            <a:avLst/>
          </a:prstGeom>
          <a:noFill/>
          <a:ln w="9525">
            <a:noFill/>
          </a:ln>
        </p:spPr>
        <p:txBody>
          <a:bodyPr wrap="square">
            <a:noAutofit/>
          </a:bodyPr>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1.</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下列对材料相关内容的理解和分析，</a:t>
            </a:r>
            <a:r>
              <a:rPr lang="zh-CN" altLang="en-US" sz="2400" kern="1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不正确</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的一项是</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明体达用、体用贯通</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的思想兼具历史深度与时代精神，蕴含马克思主义真理，是中华文化建设应该遵循的根本原则。</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B.“</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理论的价值在于改变世界，而非仅仅解释世界</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，马克思这句话强调理论要能指导实践，而并不只是诠释客观世界。</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C.</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民歌具有流变性，这一特点使民歌的风格逐渐发生改变，</a:t>
            </a:r>
            <a:r>
              <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不断由情歌向颂歌转型，生发出庄严、博大、宽广等新的情感。</a:t>
            </a:r>
            <a:endPar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D.</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民歌是中国传统音乐文化的表现形式之一，蕴含着文化发展的选择和路向，其基因血脉在留传过程中不断地被保存、延续。</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选择题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2885" y="397510"/>
            <a:ext cx="1239520"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试题分析</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custDataLst>
              <p:tags r:id="rId7"/>
            </p:custDataLst>
          </p:nvPr>
        </p:nvSpPr>
        <p:spPr>
          <a:xfrm>
            <a:off x="7777480" y="808355"/>
            <a:ext cx="3919855" cy="1198880"/>
          </a:xfrm>
          <a:prstGeom prst="rect">
            <a:avLst/>
          </a:prstGeom>
          <a:noFill/>
          <a:ln w="9525">
            <a:noFill/>
          </a:ln>
        </p:spPr>
        <p:txBody>
          <a:bodyPr wrap="square">
            <a:spAutoFit/>
          </a:bodyPr>
          <a:p>
            <a:pPr indent="0" fontAlgn="auto"/>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en-US" sz="2400" dirty="0">
                <a:latin typeface="楷体" panose="02010609060101010101" charset="-122"/>
                <a:ea typeface="楷体" panose="02010609060101010101" charset="-122"/>
                <a:sym typeface="+mn-ea"/>
              </a:rPr>
              <a:t>本题考查学生对文本内容的理解和分析能力。</a:t>
            </a:r>
            <a:endParaRPr lang="en-US" sz="2400" b="0" dirty="0">
              <a:solidFill>
                <a:srgbClr val="000000"/>
              </a:solidFill>
              <a:latin typeface="宋体" panose="02010600030101010101" pitchFamily="2" charset="-122"/>
            </a:endParaRPr>
          </a:p>
        </p:txBody>
      </p:sp>
      <p:sp>
        <p:nvSpPr>
          <p:cNvPr id="16" name="文本框 15"/>
          <p:cNvSpPr txBox="1"/>
          <p:nvPr/>
        </p:nvSpPr>
        <p:spPr>
          <a:xfrm>
            <a:off x="7777320" y="2006933"/>
            <a:ext cx="4570730" cy="581025"/>
          </a:xfrm>
          <a:prstGeom prst="rect">
            <a:avLst/>
          </a:prstGeom>
          <a:noFill/>
          <a:ln w="9525">
            <a:noFill/>
          </a:ln>
        </p:spPr>
        <p:txBody>
          <a:bodyPr wrap="square">
            <a:noAutofit/>
          </a:bodyPr>
          <a:p>
            <a:pPr indent="0" fontAlgn="auto"/>
            <a:r>
              <a:rPr lang="zh-CN" sz="2400" dirty="0">
                <a:solidFill>
                  <a:srgbClr val="FF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C</a:t>
            </a:r>
            <a:endParaRPr lang="en-US" sz="2400" dirty="0">
              <a:solidFill>
                <a:srgbClr val="FF0000"/>
              </a:solidFill>
              <a:latin typeface="宋体" panose="02010600030101010101" pitchFamily="2" charset="-122"/>
              <a:ea typeface="黑体" panose="02010609060101010101" charset="-122"/>
              <a:sym typeface="+mn-ea"/>
            </a:endParaRPr>
          </a:p>
          <a:p>
            <a:endParaRPr lang="en-US" sz="2400" dirty="0">
              <a:solidFill>
                <a:srgbClr val="000000"/>
              </a:solidFill>
              <a:latin typeface="宋体" panose="02010600030101010101" pitchFamily="2" charset="-122"/>
              <a:ea typeface="黑体" panose="02010609060101010101" charset="-122"/>
              <a:sym typeface="+mn-ea"/>
            </a:endParaRPr>
          </a:p>
        </p:txBody>
      </p:sp>
      <p:sp>
        <p:nvSpPr>
          <p:cNvPr id="17" name="文本框 16"/>
          <p:cNvSpPr txBox="1"/>
          <p:nvPr/>
        </p:nvSpPr>
        <p:spPr>
          <a:xfrm>
            <a:off x="7842885" y="2458085"/>
            <a:ext cx="3920490" cy="2553335"/>
          </a:xfrm>
          <a:prstGeom prst="rect">
            <a:avLst/>
          </a:prstGeom>
          <a:noFill/>
          <a:ln w="9525">
            <a:noFill/>
          </a:ln>
        </p:spPr>
        <p:txBody>
          <a:bodyPr wrap="square">
            <a:spAutoFit/>
          </a:bodyPr>
          <a:p>
            <a:pPr marL="201295" indent="-201295"/>
            <a:r>
              <a:rPr lang="zh-CN" sz="2000" b="0" dirty="0">
                <a:solidFill>
                  <a:srgbClr val="000000"/>
                </a:solidFill>
                <a:ea typeface="黑体" panose="02010609060101010101" charset="-122"/>
              </a:rPr>
              <a:t>【</a:t>
            </a: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解析</a:t>
            </a:r>
            <a:r>
              <a:rPr lang="zh-CN" sz="2000" b="0" dirty="0">
                <a:solidFill>
                  <a:srgbClr val="000000"/>
                </a:solidFill>
                <a:ea typeface="黑体" panose="02010609060101010101" charset="-122"/>
              </a:rPr>
              <a:t>】</a:t>
            </a:r>
            <a:endParaRPr lang="zh-CN" altLang="en-US" sz="2000" b="0" dirty="0">
              <a:solidFill>
                <a:srgbClr val="000000"/>
              </a:solidFill>
              <a:ea typeface="宋体" panose="02010600030101010101" pitchFamily="2" charset="-122"/>
            </a:endParaRPr>
          </a:p>
          <a:p>
            <a:r>
              <a:rPr lang="en-US" altLang="zh-CN" sz="2000" b="1" kern="100" dirty="0">
                <a:latin typeface="楷体" panose="02010609060101010101" charset="-122"/>
                <a:ea typeface="楷体" panose="02010609060101010101" charset="-122"/>
                <a:cs typeface="宋体" panose="02010600030101010101" pitchFamily="2" charset="-122"/>
                <a:sym typeface="+mn-ea"/>
              </a:rPr>
              <a:t>C</a:t>
            </a:r>
            <a:r>
              <a:rPr lang="zh-CN" altLang="en-US" sz="2000" b="1" kern="100" dirty="0">
                <a:latin typeface="楷体" panose="02010609060101010101" charset="-122"/>
                <a:ea typeface="楷体" panose="02010609060101010101" charset="-122"/>
                <a:cs typeface="宋体" panose="02010600030101010101" pitchFamily="2" charset="-122"/>
                <a:sym typeface="+mn-ea"/>
              </a:rPr>
              <a:t>项，以偏概全，材料中只是以《东方红》为例，讲民歌的</a:t>
            </a:r>
            <a:r>
              <a:rPr lang="en-US" altLang="zh-CN" sz="2000" b="1" kern="100" dirty="0">
                <a:latin typeface="楷体" panose="02010609060101010101" charset="-122"/>
                <a:ea typeface="楷体" panose="02010609060101010101" charset="-122"/>
                <a:cs typeface="宋体" panose="02010600030101010101" pitchFamily="2" charset="-122"/>
                <a:sym typeface="+mn-ea"/>
              </a:rPr>
              <a:t>“</a:t>
            </a:r>
            <a:r>
              <a:rPr lang="zh-CN" altLang="en-US" sz="2000" b="1" kern="100" dirty="0">
                <a:latin typeface="楷体" panose="02010609060101010101" charset="-122"/>
                <a:ea typeface="楷体" panose="02010609060101010101" charset="-122"/>
                <a:cs typeface="宋体" panose="02010600030101010101" pitchFamily="2" charset="-122"/>
                <a:sym typeface="+mn-ea"/>
              </a:rPr>
              <a:t>流变性</a:t>
            </a:r>
            <a:r>
              <a:rPr lang="en-US" altLang="zh-CN" sz="2000" b="1" kern="100" dirty="0">
                <a:latin typeface="楷体" panose="02010609060101010101" charset="-122"/>
                <a:ea typeface="楷体" panose="02010609060101010101" charset="-122"/>
                <a:cs typeface="宋体" panose="02010600030101010101" pitchFamily="2" charset="-122"/>
                <a:sym typeface="+mn-ea"/>
              </a:rPr>
              <a:t>”</a:t>
            </a:r>
            <a:r>
              <a:rPr lang="zh-CN" altLang="en-US" sz="2000" b="1" kern="100" dirty="0">
                <a:latin typeface="楷体" panose="02010609060101010101" charset="-122"/>
                <a:ea typeface="楷体" panose="02010609060101010101" charset="-122"/>
                <a:cs typeface="宋体" panose="02010600030101010101" pitchFamily="2" charset="-122"/>
                <a:sym typeface="+mn-ea"/>
              </a:rPr>
              <a:t>，</a:t>
            </a:r>
            <a:r>
              <a:rPr lang="en-US" altLang="zh-CN" sz="2000" b="1" kern="100" dirty="0">
                <a:latin typeface="楷体" panose="02010609060101010101" charset="-122"/>
                <a:ea typeface="楷体" panose="02010609060101010101" charset="-122"/>
                <a:cs typeface="宋体" panose="02010600030101010101" pitchFamily="2" charset="-122"/>
                <a:sym typeface="+mn-ea"/>
              </a:rPr>
              <a:t>“</a:t>
            </a:r>
            <a:r>
              <a:rPr lang="zh-CN" altLang="en-US" sz="2000" b="1" kern="100" dirty="0">
                <a:latin typeface="楷体" panose="02010609060101010101" charset="-122"/>
                <a:ea typeface="楷体" panose="02010609060101010101" charset="-122"/>
                <a:cs typeface="宋体" panose="02010600030101010101" pitchFamily="2" charset="-122"/>
                <a:sym typeface="+mn-ea"/>
              </a:rPr>
              <a:t>情歌向颂歌转型，生发出庄严、博大、宽广等新的情感”，是《东方红》的流变特点，并不是所有民歌的流变特点。</a:t>
            </a:r>
            <a:endParaRPr lang="en-US" altLang="zh-CN" sz="20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760" y="673735"/>
            <a:ext cx="5567045" cy="607568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endParaRPr lang="en-US" altLang="zh-CN" sz="2400">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a:latin typeface="仿宋" panose="02010609060101010101" charset="-122"/>
                <a:ea typeface="仿宋" panose="02010609060101010101" charset="-122"/>
                <a:cs typeface="仿宋" panose="02010609060101010101" charset="-122"/>
              </a:rPr>
              <a:t>当然，那不是我。</a:t>
            </a:r>
            <a:endParaRPr lang="zh-CN" altLang="en-US" sz="2400">
              <a:latin typeface="仿宋" panose="02010609060101010101" charset="-122"/>
              <a:ea typeface="仿宋" panose="02010609060101010101" charset="-122"/>
              <a:cs typeface="仿宋" panose="02010609060101010101" charset="-122"/>
            </a:endParaRPr>
          </a:p>
          <a:p>
            <a:pPr marR="0" lvl="0" indent="0" algn="l" defTabSz="914400" rtl="0" fontAlgn="auto">
              <a:lnSpc>
                <a:spcPts val="3860"/>
              </a:lnSpc>
              <a:spcBef>
                <a:spcPts val="0"/>
              </a:spcBef>
              <a:spcAft>
                <a:spcPts val="0"/>
              </a:spcAft>
              <a:buClrTx/>
              <a:buSzTx/>
              <a:buFontTx/>
              <a:buNone/>
            </a:pPr>
            <a:r>
              <a:rPr lang="zh-CN" altLang="en-US" sz="2400">
                <a:latin typeface="仿宋" panose="02010609060101010101" charset="-122"/>
                <a:ea typeface="仿宋" panose="02010609060101010101" charset="-122"/>
                <a:cs typeface="仿宋" panose="02010609060101010101" charset="-122"/>
              </a:rPr>
              <a:t>但是，那不是我吗</a:t>
            </a:r>
            <a:r>
              <a:rPr lang="en-US" altLang="zh-CN" sz="2400">
                <a:latin typeface="仿宋" panose="02010609060101010101" charset="-122"/>
                <a:ea typeface="仿宋" panose="02010609060101010101" charset="-122"/>
                <a:cs typeface="仿宋" panose="02010609060101010101" charset="-122"/>
              </a:rPr>
              <a:t>?</a:t>
            </a:r>
            <a:endParaRPr lang="en-US" altLang="zh-CN" sz="2400">
              <a:latin typeface="仿宋" panose="02010609060101010101" charset="-122"/>
              <a:ea typeface="仿宋" panose="02010609060101010101" charset="-122"/>
              <a:cs typeface="仿宋" panose="02010609060101010101" charset="-122"/>
            </a:endParaRPr>
          </a:p>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22.</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文末说</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当然，那不是我</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，又说</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但是，那不是我吗</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，你认为是否矛盾</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请简要分析。</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(5</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分</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endPar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84074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本题考查学生语句理解的能力。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882005" y="1663065"/>
            <a:ext cx="5756275" cy="1941830"/>
          </a:xfrm>
          <a:prstGeom prst="rect">
            <a:avLst/>
          </a:prstGeom>
          <a:noFill/>
        </p:spPr>
        <p:txBody>
          <a:bodyPr wrap="square" rtlCol="0">
            <a:noAutofit/>
          </a:bodyPr>
          <a:p>
            <a:r>
              <a:rPr lang="zh-CN" sz="2000">
                <a:solidFill>
                  <a:srgbClr val="000000"/>
                </a:solidFill>
                <a:ea typeface="黑体" panose="02010609060101010101" charset="-122"/>
              </a:rPr>
              <a:t>【解题思路】</a:t>
            </a:r>
            <a:endParaRPr lang="zh-CN" sz="2000">
              <a:solidFill>
                <a:srgbClr val="000000"/>
              </a:solidFill>
              <a:ea typeface="黑体" panose="02010609060101010101" charset="-122"/>
            </a:endParaRPr>
          </a:p>
          <a:p>
            <a:r>
              <a:rPr lang="zh-CN" altLang="en-US" sz="2000" dirty="0">
                <a:latin typeface="仿宋" panose="02010609060101010101" charset="-122"/>
                <a:ea typeface="仿宋" panose="02010609060101010101" charset="-122"/>
              </a:rPr>
              <a:t>第一步：审清题干，明确要求。题干包含</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你认为是否矛盾</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请简要分析</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dirty="0">
                <a:latin typeface="仿宋" panose="02010609060101010101" charset="-122"/>
                <a:ea typeface="仿宋" panose="02010609060101010101" charset="-122"/>
                <a:sym typeface="+mn-ea"/>
              </a:rPr>
              <a:t>两个要求</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第二步：回读原文，</a:t>
            </a:r>
            <a:r>
              <a:rPr lang="zh-CN" altLang="en-US" sz="2000" dirty="0">
                <a:solidFill>
                  <a:srgbClr val="FF0000"/>
                </a:solidFill>
                <a:latin typeface="仿宋" panose="02010609060101010101" charset="-122"/>
                <a:ea typeface="仿宋" panose="02010609060101010101" charset="-122"/>
              </a:rPr>
              <a:t>表明观点</a:t>
            </a:r>
            <a:r>
              <a:rPr lang="zh-CN" altLang="en-US" sz="2000" dirty="0">
                <a:latin typeface="仿宋" panose="02010609060101010101" charset="-122"/>
                <a:ea typeface="仿宋" panose="02010609060101010101" charset="-122"/>
              </a:rPr>
              <a:t>。</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第三步：从句子语气及表达的内容方面阐释原因。</a:t>
            </a:r>
            <a:endParaRPr lang="zh-CN" altLang="en-US" sz="2000" dirty="0">
              <a:latin typeface="仿宋" panose="02010609060101010101" charset="-122"/>
              <a:ea typeface="仿宋" panose="02010609060101010101" charset="-122"/>
            </a:endParaRPr>
          </a:p>
        </p:txBody>
      </p:sp>
      <p:sp>
        <p:nvSpPr>
          <p:cNvPr id="9" name="文本框 8"/>
          <p:cNvSpPr txBox="1"/>
          <p:nvPr/>
        </p:nvSpPr>
        <p:spPr>
          <a:xfrm>
            <a:off x="5975350" y="3763010"/>
            <a:ext cx="5834380" cy="1653540"/>
          </a:xfrm>
          <a:prstGeom prst="rect">
            <a:avLst/>
          </a:prstGeom>
          <a:noFill/>
        </p:spPr>
        <p:txBody>
          <a:bodyPr wrap="square" rtlCol="0">
            <a:noAutofit/>
          </a:bodyPr>
          <a:p>
            <a:r>
              <a:rPr lang="zh-CN" altLang="en-US"/>
              <a:t>【</a:t>
            </a:r>
            <a:r>
              <a:rPr lang="zh-CN" sz="2000">
                <a:solidFill>
                  <a:srgbClr val="000000"/>
                </a:solidFill>
                <a:ea typeface="黑体" panose="02010609060101010101" charset="-122"/>
              </a:rPr>
              <a:t>参考答案】</a:t>
            </a:r>
            <a:endParaRPr lang="zh-CN" altLang="en-US"/>
          </a:p>
          <a:p>
            <a:r>
              <a:rPr lang="zh-CN" altLang="en-US" sz="2000" b="1" dirty="0">
                <a:solidFill>
                  <a:srgbClr val="FF0000"/>
                </a:solidFill>
                <a:latin typeface="仿宋" panose="02010609060101010101" charset="-122"/>
                <a:ea typeface="仿宋" panose="02010609060101010101" charset="-122"/>
              </a:rPr>
              <a:t>不矛盾。</a:t>
            </a:r>
            <a:r>
              <a:rPr lang="en-US" altLang="en-US" sz="2000" b="1" dirty="0">
                <a:solidFill>
                  <a:srgbClr val="FF0000"/>
                </a:solidFill>
                <a:latin typeface="仿宋" panose="02010609060101010101" charset="-122"/>
                <a:ea typeface="仿宋" panose="02010609060101010101" charset="-122"/>
              </a:rPr>
              <a:t>①</a:t>
            </a:r>
            <a:r>
              <a:rPr lang="zh-CN" altLang="en-US" sz="2000" b="1" dirty="0">
                <a:solidFill>
                  <a:srgbClr val="FF0000"/>
                </a:solidFill>
                <a:latin typeface="仿宋" panose="02010609060101010101" charset="-122"/>
                <a:ea typeface="仿宋" panose="02010609060101010101" charset="-122"/>
              </a:rPr>
              <a:t>第一处用陈述语气，表明那个孩子并不是</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我</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，强调</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我</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已失去了孩子的活力；</a:t>
            </a:r>
            <a:r>
              <a:rPr lang="en-US" altLang="en-US" sz="2000" b="1" dirty="0">
                <a:solidFill>
                  <a:srgbClr val="FF0000"/>
                </a:solidFill>
                <a:latin typeface="仿宋" panose="02010609060101010101" charset="-122"/>
                <a:ea typeface="仿宋" panose="02010609060101010101" charset="-122"/>
              </a:rPr>
              <a:t>②</a:t>
            </a:r>
            <a:r>
              <a:rPr lang="zh-CN" altLang="en-US" sz="2000" b="1" dirty="0">
                <a:solidFill>
                  <a:srgbClr val="FF0000"/>
                </a:solidFill>
                <a:latin typeface="仿宋" panose="02010609060101010101" charset="-122"/>
                <a:ea typeface="仿宋" panose="02010609060101010101" charset="-122"/>
              </a:rPr>
              <a:t>第二处用反问语气，暗示</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我</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仍希望像孩子一样快乐生活，积极面对人生。</a:t>
            </a:r>
            <a:endParaRPr lang="zh-CN" altLang="en-US" sz="2000" b="1" dirty="0">
              <a:solidFill>
                <a:srgbClr val="FF0000"/>
              </a:solidFill>
              <a:latin typeface="仿宋" panose="02010609060101010101" charset="-122"/>
              <a:ea typeface="仿宋" panose="02010609060101010101" charset="-122"/>
            </a:endParaRPr>
          </a:p>
          <a:p>
            <a:endParaRPr lang="zh-CN" altLang="en-US" sz="2000" b="1" dirty="0">
              <a:solidFill>
                <a:srgbClr val="FF0000"/>
              </a:solidFill>
              <a:latin typeface="仿宋" panose="02010609060101010101" charset="-122"/>
              <a:ea typeface="仿宋" panose="02010609060101010101" charset="-122"/>
            </a:endParaRPr>
          </a:p>
        </p:txBody>
      </p:sp>
      <p:sp>
        <p:nvSpPr>
          <p:cNvPr id="10" name="文本框 9"/>
          <p:cNvSpPr txBox="1"/>
          <p:nvPr/>
        </p:nvSpPr>
        <p:spPr>
          <a:xfrm>
            <a:off x="5975350" y="5670550"/>
            <a:ext cx="5834380" cy="622935"/>
          </a:xfrm>
          <a:prstGeom prst="rect">
            <a:avLst/>
          </a:prstGeom>
          <a:noFill/>
        </p:spPr>
        <p:txBody>
          <a:bodyPr wrap="square" rtlCol="0">
            <a:noAutofit/>
          </a:bodyPr>
          <a:p>
            <a:r>
              <a:rPr lang="zh-CN" altLang="en-US"/>
              <a:t>【评分建议】</a:t>
            </a:r>
            <a:endParaRPr lang="zh-CN" altLang="en-US"/>
          </a:p>
          <a:p>
            <a:r>
              <a:rPr lang="zh-CN" altLang="en-US" sz="2000" dirty="0">
                <a:latin typeface="仿宋" panose="02010609060101010101" charset="-122"/>
                <a:ea typeface="仿宋" panose="02010609060101010101" charset="-122"/>
              </a:rPr>
              <a:t> 评分建议：观点</a:t>
            </a:r>
            <a:r>
              <a:rPr lang="en-US" altLang="zh-CN" sz="2000" dirty="0">
                <a:latin typeface="仿宋" panose="02010609060101010101" charset="-122"/>
                <a:ea typeface="仿宋" panose="02010609060101010101" charset="-122"/>
              </a:rPr>
              <a:t>1</a:t>
            </a:r>
            <a:r>
              <a:rPr lang="zh-CN" altLang="en-US" sz="2000" dirty="0">
                <a:latin typeface="仿宋" panose="02010609060101010101" charset="-122"/>
                <a:ea typeface="仿宋" panose="02010609060101010101" charset="-122"/>
              </a:rPr>
              <a:t>分，解说一点</a:t>
            </a:r>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分；意思对即可。</a:t>
            </a:r>
            <a:endParaRPr lang="zh-CN" altLang="en-US" sz="2000" dirty="0">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2400" b="0" i="0" u="none" strike="noStrike" kern="1200" cap="none" spc="0" normalizeH="0" baseline="0" noProof="0">
              <a:ln>
                <a:noFill/>
              </a:ln>
              <a:solidFill>
                <a:prstClr val="white"/>
              </a:solidFill>
              <a:effectLst/>
              <a:uLnTx/>
              <a:uFillTx/>
              <a:latin typeface="Century Gothic" panose="020B0502020202020204"/>
              <a:ea typeface="微软雅黑 Light" panose="020B0502040204020203" charset="-122"/>
              <a:cs typeface="+mn-cs"/>
            </a:endParaRPr>
          </a:p>
        </p:txBody>
      </p:sp>
      <p:sp>
        <p:nvSpPr>
          <p:cNvPr id="7" name="矩形 6"/>
          <p:cNvSpPr/>
          <p:nvPr/>
        </p:nvSpPr>
        <p:spPr bwMode="auto">
          <a:xfrm>
            <a:off x="2037819" y="2826391"/>
            <a:ext cx="8116363" cy="912495"/>
          </a:xfrm>
          <a:prstGeom prst="rect">
            <a:avLst/>
          </a:prstGeom>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5335" b="0" i="0" u="none" strike="noStrike" kern="100" cap="none" spc="0" normalizeH="0" baseline="0" noProof="0">
                <a:ln>
                  <a:noFill/>
                </a:ln>
                <a:solidFill>
                  <a:srgbClr val="AE8A77"/>
                </a:solidFill>
                <a:effectLst/>
                <a:uLnTx/>
                <a:uFillTx/>
                <a:latin typeface="思源宋体" charset="-122"/>
                <a:ea typeface="思源宋体" charset="-122"/>
                <a:cs typeface="思源宋体" charset="-122"/>
              </a:rPr>
              <a:t>作文</a:t>
            </a:r>
            <a:endParaRPr kumimoji="0" lang="zh-CN" altLang="en-US" sz="5335" b="0" i="0" u="none" strike="noStrike" kern="100" cap="none" spc="0" normalizeH="0" baseline="0" noProof="0">
              <a:ln>
                <a:noFill/>
              </a:ln>
              <a:solidFill>
                <a:srgbClr val="AE8A77"/>
              </a:solidFill>
              <a:effectLst/>
              <a:uLnTx/>
              <a:uFillTx/>
              <a:latin typeface="思源宋体" charset="-122"/>
              <a:ea typeface="思源宋体" charset="-122"/>
              <a:cs typeface="思源宋体" charset="-122"/>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b="0" i="0" u="none" strike="noStrike" kern="1200" cap="none" spc="0" normalizeH="0" baseline="0" noProof="0">
                <a:ln>
                  <a:noFill/>
                </a:ln>
                <a:solidFill>
                  <a:srgbClr val="A47D69"/>
                </a:solidFill>
                <a:effectLst/>
                <a:uLnTx/>
                <a:uFillTx/>
                <a:latin typeface="思源宋体" charset="-122"/>
                <a:ea typeface="思源宋体" charset="-122"/>
                <a:cs typeface="思源宋体" charset="-122"/>
                <a:sym typeface="+mn-lt"/>
              </a:rPr>
              <a:t>肆</a:t>
            </a:r>
            <a:endParaRPr kumimoji="0" lang="zh-CN" altLang="en-US" sz="9600" b="0" i="0" u="none" strike="noStrike" kern="1200" cap="none" spc="0" normalizeH="0" baseline="0" noProof="0" dirty="0">
              <a:ln>
                <a:noFill/>
              </a:ln>
              <a:solidFill>
                <a:srgbClr val="A47D69"/>
              </a:solidFill>
              <a:effectLst/>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
        <p:nvSpPr>
          <p:cNvPr id="3" name="文本框 2"/>
          <p:cNvSpPr txBox="1"/>
          <p:nvPr>
            <p:custDataLst>
              <p:tags r:id="rId3"/>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en-US" altLang="zh-CN" sz="2800">
                <a:latin typeface="宋体" panose="02010600030101010101" pitchFamily="2" charset="-122"/>
                <a:ea typeface="宋体" panose="02010600030101010101" pitchFamily="2" charset="-122"/>
              </a:rPr>
              <a:t>23.</a:t>
            </a:r>
            <a:r>
              <a:rPr lang="zh-CN" altLang="en-US" sz="2800">
                <a:latin typeface="宋体" panose="02010600030101010101" pitchFamily="2" charset="-122"/>
                <a:ea typeface="宋体" panose="02010600030101010101" pitchFamily="2" charset="-122"/>
              </a:rPr>
              <a:t>阅读下面的材料，根据要求写作。</a:t>
            </a:r>
            <a:r>
              <a:rPr lang="en-US" altLang="zh-CN" sz="2800">
                <a:latin typeface="宋体" panose="02010600030101010101" pitchFamily="2" charset="-122"/>
                <a:ea typeface="宋体" panose="02010600030101010101" pitchFamily="2" charset="-122"/>
              </a:rPr>
              <a:t>(60</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a:t>
            </a:r>
            <a:endParaRPr lang="en-US" altLang="zh-CN"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《咬文嚼字》发布</a:t>
            </a:r>
            <a:r>
              <a:rPr lang="en-US" altLang="zh-CN" sz="2800">
                <a:latin typeface="楷体" panose="02010609060101010101" charset="-122"/>
                <a:ea typeface="楷体" panose="02010609060101010101" charset="-122"/>
                <a:cs typeface="楷体" panose="02010609060101010101" charset="-122"/>
              </a:rPr>
              <a:t>“2024</a:t>
            </a:r>
            <a:r>
              <a:rPr lang="zh-CN" altLang="en-US" sz="2800">
                <a:latin typeface="楷体" panose="02010609060101010101" charset="-122"/>
                <a:ea typeface="楷体" panose="02010609060101010101" charset="-122"/>
                <a:cs typeface="楷体" panose="02010609060101010101" charset="-122"/>
              </a:rPr>
              <a:t>年十大流行语</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，如</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智能向善</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硬控</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班味</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松弛感</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其实，流行语还有很多很多。当下，不少人喜欢使用流行语。</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你对此有怎样的联想和感悟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请写一篇文章。</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要求：选准角度，确定立意，明确文体，自拟标题；不要套作，不得抄袭；不得泄露个人信息；不少于</a:t>
            </a:r>
            <a:r>
              <a:rPr lang="en-US" altLang="zh-CN" sz="2800">
                <a:latin typeface="宋体" panose="02010600030101010101" pitchFamily="2" charset="-122"/>
                <a:ea typeface="宋体" panose="02010600030101010101" pitchFamily="2" charset="-122"/>
              </a:rPr>
              <a:t>800</a:t>
            </a:r>
            <a:r>
              <a:rPr lang="zh-CN" altLang="en-US" sz="2800">
                <a:latin typeface="宋体" panose="02010600030101010101" pitchFamily="2" charset="-122"/>
                <a:ea typeface="宋体" panose="02010600030101010101" pitchFamily="2" charset="-122"/>
              </a:rPr>
              <a:t>字。</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原题再现</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这是一道现象类思辨性的作文题。</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材料首先以《咬文嚼字》发布的</a:t>
            </a:r>
            <a:r>
              <a:rPr lang="en-US" altLang="zh-CN" sz="2800">
                <a:latin typeface="宋体" panose="02010600030101010101" pitchFamily="2" charset="-122"/>
                <a:ea typeface="宋体" panose="02010600030101010101" pitchFamily="2" charset="-122"/>
              </a:rPr>
              <a:t>“2024</a:t>
            </a:r>
            <a:r>
              <a:rPr lang="zh-CN" altLang="en-US" sz="2800">
                <a:latin typeface="宋体" panose="02010600030101010101" pitchFamily="2" charset="-122"/>
                <a:ea typeface="宋体" panose="02010600030101010101" pitchFamily="2" charset="-122"/>
              </a:rPr>
              <a:t>年十大流行语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为引子，并列举了其中几个，如</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智能向善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硬控</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班味</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松弛感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，随后通过省略号表示流行语远不止这些，引导学生关注流行语，为考生提供了写作的切入点。第二句</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其实，流行语还有很多很多。</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承接上句，突出了流行语的多样性和广泛性，同时暗示无需将写作限定在流行语具体词句上。第三句</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当下，不少人喜欢使用流行语。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进一步强调了流行语的影响力和在现实生活中应用的普遍性。</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本道作文题彰显时代性，贴近学生生活实际，引导学生围绕</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这一话题，思考流行语背后的社会文化现象，以及流行语对个人和社会的影响。话题内容明确，选题立意简易，便于学生联想与感悟，写出具有时代感和个人见解的文章。</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本题写作范围广泛，考生可以自由选择角度和立意，既可以探讨流行语的来源、流行的原因、流行语对语言的影响、流行语与社会变迁的关系</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命题</a:t>
            </a:r>
            <a:r>
              <a:rPr lang="zh-CN" altLang="en-US" sz="2400" b="1">
                <a:solidFill>
                  <a:schemeClr val="accent3">
                    <a:lumMod val="75000"/>
                  </a:schemeClr>
                </a:solidFill>
                <a:latin typeface="黑体" panose="02010609060101010101" charset="-122"/>
                <a:ea typeface="黑体" panose="02010609060101010101" charset="-122"/>
                <a:sym typeface="+mn-ea"/>
              </a:rPr>
              <a:t>分析</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latin typeface="宋体" panose="02010600030101010101" pitchFamily="2" charset="-122"/>
                <a:ea typeface="宋体" panose="02010600030101010101" pitchFamily="2" charset="-122"/>
                <a:sym typeface="+mn-ea"/>
              </a:rPr>
              <a:t>等；也可以从个人角度出发，谈自己对流行语的态度和使用体验；还可以从文化和语言的角度，分析流行语的价值和局限。</a:t>
            </a:r>
            <a:r>
              <a:rPr lang="zh-CN" altLang="en-US" sz="2800">
                <a:latin typeface="宋体" panose="02010600030101010101" pitchFamily="2" charset="-122"/>
                <a:ea typeface="宋体" panose="02010600030101010101" pitchFamily="2" charset="-122"/>
              </a:rPr>
              <a:t>例如，既可以写自己对流行语的理性分析，也可以写自己对流行语的感性体验；既可以写流行语的正面作用，也可以写其可能带来的负面影响；既可以关注流行语的兴起与衰落，也可以探讨流行语整体的发展趋势和规律；既可以分析流行语反映的社会现象、文化心理、价值观念，还可以思考流行语与个人身份、群体认同、社会变迁等方面的关系，等等。</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无论选择哪个角度，都应注重挖掘流行语背后的深层含义和价值，体现自己的独特思考和感悟；无论选择哪个角度，都应具有一定的思辨性，突出流行语的多面性，赋予正面的价值导向，激发更多的人正确理解和使用流行语。</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你对此有怎样的联想和感悟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表示写作应是和材料有关的联想生发，并对材料的要点进行思考。写作任务中的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你</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提醒考生在行文时要凸显自己的身份意识，写出自己独特的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联想和感悟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审题</a:t>
            </a:r>
            <a:r>
              <a:rPr lang="zh-CN" altLang="en-US" sz="2400" b="1">
                <a:solidFill>
                  <a:schemeClr val="accent3">
                    <a:lumMod val="75000"/>
                  </a:schemeClr>
                </a:solidFill>
                <a:latin typeface="黑体" panose="02010609060101010101" charset="-122"/>
                <a:ea typeface="黑体" panose="02010609060101010101" charset="-122"/>
                <a:sym typeface="+mn-ea"/>
              </a:rPr>
              <a:t>立意</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latin typeface="宋体" panose="02010600030101010101" pitchFamily="2" charset="-122"/>
                <a:ea typeface="宋体" panose="02010600030101010101" pitchFamily="2" charset="-122"/>
              </a:rPr>
              <a:t>要求部分强调了角度、立意、文体等注意点。其中，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选准角度，确定立意</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是一个明确的指引，提醒考生立意要清楚，确定角度，最好有所侧重，围绕核心话题选好角度谋篇布局，完成写作；</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明确文体</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是指文体不限，意味着考生可以发挥自己的写作特长，选择最擅长的写作形式，但无论选择何种文体均应符合相应的文体特征，不可模糊不清。若选择应用性文体，应充分体现具体交际情境，并能达成交际目的。</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命题分析</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en-US" altLang="zh-CN" sz="2800">
                <a:highlight>
                  <a:srgbClr val="FFFF00"/>
                </a:highlight>
                <a:latin typeface="宋体" panose="02010600030101010101" pitchFamily="2" charset="-122"/>
                <a:ea typeface="宋体" panose="02010600030101010101" pitchFamily="2" charset="-122"/>
                <a:sym typeface="+mn-ea"/>
              </a:rPr>
              <a:t>1.</a:t>
            </a:r>
            <a:r>
              <a:rPr lang="zh-CN" altLang="en-US" sz="2800">
                <a:highlight>
                  <a:srgbClr val="FFFF00"/>
                </a:highlight>
                <a:latin typeface="宋体" panose="02010600030101010101" pitchFamily="2" charset="-122"/>
                <a:ea typeface="宋体" panose="02010600030101010101" pitchFamily="2" charset="-122"/>
                <a:sym typeface="+mn-ea"/>
              </a:rPr>
              <a:t>从肯定流行语的价值的角度</a:t>
            </a:r>
            <a:r>
              <a:rPr lang="zh-CN" altLang="en-US" sz="2800">
                <a:highlight>
                  <a:srgbClr val="FFFF00"/>
                </a:highlight>
                <a:latin typeface="宋体" panose="02010600030101010101" pitchFamily="2" charset="-122"/>
                <a:ea typeface="宋体" panose="02010600030101010101" pitchFamily="2" charset="-122"/>
                <a:sym typeface="+mn-ea"/>
              </a:rPr>
              <a:t>立意，挖掘流行</a:t>
            </a:r>
            <a:r>
              <a:rPr lang="en-US" altLang="zh-CN" sz="2800">
                <a:highlight>
                  <a:srgbClr val="FFFF00"/>
                </a:highlight>
                <a:latin typeface="宋体" panose="02010600030101010101" pitchFamily="2" charset="-122"/>
                <a:ea typeface="宋体" panose="02010600030101010101" pitchFamily="2" charset="-122"/>
                <a:sym typeface="+mn-ea"/>
              </a:rPr>
              <a:t>“</a:t>
            </a:r>
            <a:r>
              <a:rPr lang="zh-CN" altLang="en-US" sz="2800">
                <a:highlight>
                  <a:srgbClr val="FFFF00"/>
                </a:highlight>
                <a:latin typeface="宋体" panose="02010600030101010101" pitchFamily="2" charset="-122"/>
                <a:ea typeface="宋体" panose="02010600030101010101" pitchFamily="2" charset="-122"/>
                <a:sym typeface="+mn-ea"/>
              </a:rPr>
              <a:t>语</a:t>
            </a:r>
            <a:r>
              <a:rPr lang="en-US" altLang="zh-CN" sz="2800">
                <a:highlight>
                  <a:srgbClr val="FFFF00"/>
                </a:highlight>
                <a:latin typeface="宋体" panose="02010600030101010101" pitchFamily="2" charset="-122"/>
                <a:ea typeface="宋体" panose="02010600030101010101" pitchFamily="2" charset="-122"/>
                <a:sym typeface="+mn-ea"/>
              </a:rPr>
              <a:t>”</a:t>
            </a:r>
            <a:r>
              <a:rPr lang="zh-CN" altLang="en-US" sz="2800">
                <a:highlight>
                  <a:srgbClr val="FFFF00"/>
                </a:highlight>
                <a:latin typeface="宋体" panose="02010600030101010101" pitchFamily="2" charset="-122"/>
                <a:ea typeface="宋体" panose="02010600030101010101" pitchFamily="2" charset="-122"/>
                <a:sym typeface="+mn-ea"/>
              </a:rPr>
              <a:t>，助力</a:t>
            </a:r>
            <a:r>
              <a:rPr lang="en-US" altLang="zh-CN" sz="2800">
                <a:highlight>
                  <a:srgbClr val="FFFF00"/>
                </a:highlight>
                <a:latin typeface="宋体" panose="02010600030101010101" pitchFamily="2" charset="-122"/>
                <a:ea typeface="宋体" panose="02010600030101010101" pitchFamily="2" charset="-122"/>
                <a:sym typeface="+mn-ea"/>
              </a:rPr>
              <a:t>“</a:t>
            </a:r>
            <a:r>
              <a:rPr lang="zh-CN" altLang="en-US" sz="2800">
                <a:highlight>
                  <a:srgbClr val="FFFF00"/>
                </a:highlight>
                <a:latin typeface="宋体" panose="02010600030101010101" pitchFamily="2" charset="-122"/>
                <a:ea typeface="宋体" panose="02010600030101010101" pitchFamily="2" charset="-122"/>
                <a:sym typeface="+mn-ea"/>
              </a:rPr>
              <a:t>时代</a:t>
            </a:r>
            <a:r>
              <a:rPr lang="en-US" altLang="zh-CN" sz="2800">
                <a:highlight>
                  <a:srgbClr val="FFFF00"/>
                </a:highlight>
                <a:latin typeface="宋体" panose="02010600030101010101" pitchFamily="2" charset="-122"/>
                <a:ea typeface="宋体" panose="02010600030101010101" pitchFamily="2" charset="-122"/>
                <a:sym typeface="+mn-ea"/>
              </a:rPr>
              <a:t>”</a:t>
            </a:r>
            <a:r>
              <a:rPr lang="zh-CN" altLang="en-US" sz="2800">
                <a:highlight>
                  <a:srgbClr val="FFFF00"/>
                </a:highlight>
                <a:latin typeface="宋体" panose="02010600030101010101" pitchFamily="2" charset="-122"/>
                <a:ea typeface="宋体" panose="02010600030101010101" pitchFamily="2" charset="-122"/>
                <a:sym typeface="+mn-ea"/>
              </a:rPr>
              <a:t>长青。</a:t>
            </a:r>
            <a:r>
              <a:rPr lang="zh-CN" altLang="en-US" sz="2800">
                <a:latin typeface="宋体" panose="02010600030101010101" pitchFamily="2" charset="-122"/>
                <a:ea typeface="宋体" panose="02010600030101010101" pitchFamily="2" charset="-122"/>
                <a:sym typeface="+mn-ea"/>
              </a:rPr>
              <a:t>因为</a:t>
            </a:r>
            <a:r>
              <a:rPr lang="zh-CN" altLang="en-US" sz="2800">
                <a:latin typeface="宋体" panose="02010600030101010101" pitchFamily="2" charset="-122"/>
                <a:ea typeface="宋体" panose="02010600030101010101" pitchFamily="2" charset="-122"/>
                <a:sym typeface="+mn-ea"/>
              </a:rPr>
              <a:t>流行语有着</a:t>
            </a:r>
            <a:r>
              <a:rPr lang="zh-CN" altLang="en-US" sz="2800">
                <a:highlight>
                  <a:srgbClr val="FFFF00"/>
                </a:highlight>
                <a:latin typeface="宋体" panose="02010600030101010101" pitchFamily="2" charset="-122"/>
                <a:ea typeface="宋体" panose="02010600030101010101" pitchFamily="2" charset="-122"/>
                <a:sym typeface="+mn-ea"/>
              </a:rPr>
              <a:t>积极</a:t>
            </a:r>
            <a:r>
              <a:rPr lang="zh-CN" altLang="en-US" sz="2800">
                <a:latin typeface="宋体" panose="02010600030101010101" pitchFamily="2" charset="-122"/>
                <a:ea typeface="宋体" panose="02010600030101010101" pitchFamily="2" charset="-122"/>
                <a:sym typeface="+mn-ea"/>
              </a:rPr>
              <a:t>的影响：如拉近人与人之间的距离，增强交流的趣味性，丰富语言表达等。</a:t>
            </a:r>
            <a:endParaRPr lang="zh-CN" altLang="en-US" sz="2800">
              <a:latin typeface="宋体" panose="02010600030101010101" pitchFamily="2" charset="-122"/>
              <a:ea typeface="宋体" panose="02010600030101010101" pitchFamily="2" charset="-122"/>
            </a:endParaRPr>
          </a:p>
          <a:p>
            <a:r>
              <a:rPr lang="en-US" altLang="zh-CN" sz="2800">
                <a:highlight>
                  <a:srgbClr val="FFFF00"/>
                </a:highlight>
                <a:latin typeface="宋体" panose="02010600030101010101" pitchFamily="2" charset="-122"/>
                <a:ea typeface="宋体" panose="02010600030101010101" pitchFamily="2" charset="-122"/>
              </a:rPr>
              <a:t>2.</a:t>
            </a:r>
            <a:r>
              <a:rPr lang="zh-CN" altLang="en-US" sz="2800">
                <a:highlight>
                  <a:srgbClr val="FFFF00"/>
                </a:highlight>
                <a:latin typeface="宋体" panose="02010600030101010101" pitchFamily="2" charset="-122"/>
                <a:ea typeface="宋体" panose="02010600030101010101" pitchFamily="2" charset="-122"/>
              </a:rPr>
              <a:t>从分析流行语局限的角度</a:t>
            </a:r>
            <a:r>
              <a:rPr lang="zh-CN" altLang="en-US" sz="2800">
                <a:highlight>
                  <a:srgbClr val="FFFF00"/>
                </a:highlight>
                <a:latin typeface="宋体" panose="02010600030101010101" pitchFamily="2" charset="-122"/>
                <a:ea typeface="宋体" panose="02010600030101010101" pitchFamily="2" charset="-122"/>
              </a:rPr>
              <a:t>立意，理性对待</a:t>
            </a:r>
            <a:r>
              <a:rPr lang="en-US" altLang="zh-CN" sz="2800">
                <a:highlight>
                  <a:srgbClr val="FFFF00"/>
                </a:highlight>
                <a:latin typeface="宋体" panose="02010600030101010101" pitchFamily="2" charset="-122"/>
                <a:ea typeface="宋体" panose="02010600030101010101" pitchFamily="2" charset="-122"/>
              </a:rPr>
              <a:t>“</a:t>
            </a:r>
            <a:r>
              <a:rPr lang="zh-CN" altLang="en-US" sz="2800">
                <a:highlight>
                  <a:srgbClr val="FFFF00"/>
                </a:highlight>
                <a:latin typeface="宋体" panose="02010600030101010101" pitchFamily="2" charset="-122"/>
                <a:ea typeface="宋体" panose="02010600030101010101" pitchFamily="2" charset="-122"/>
              </a:rPr>
              <a:t>流行语</a:t>
            </a:r>
            <a:r>
              <a:rPr lang="en-US" altLang="zh-CN" sz="2800">
                <a:highlight>
                  <a:srgbClr val="FFFF00"/>
                </a:highlight>
                <a:latin typeface="宋体" panose="02010600030101010101" pitchFamily="2" charset="-122"/>
                <a:ea typeface="宋体" panose="02010600030101010101" pitchFamily="2" charset="-122"/>
              </a:rPr>
              <a:t>”</a:t>
            </a:r>
            <a:r>
              <a:rPr lang="zh-CN" altLang="en-US" sz="2800">
                <a:highlight>
                  <a:srgbClr val="FFFF00"/>
                </a:highlight>
                <a:latin typeface="宋体" panose="02010600030101010101" pitchFamily="2" charset="-122"/>
                <a:ea typeface="宋体" panose="02010600030101010101" pitchFamily="2" charset="-122"/>
              </a:rPr>
              <a:t>，坚守语言文化</a:t>
            </a:r>
            <a:r>
              <a:rPr lang="en-US" altLang="en-US" sz="2800">
                <a:highlight>
                  <a:srgbClr val="FFFF00"/>
                </a:highlight>
                <a:latin typeface="宋体" panose="02010600030101010101" pitchFamily="2" charset="-122"/>
                <a:ea typeface="宋体" panose="02010600030101010101" pitchFamily="2" charset="-122"/>
              </a:rPr>
              <a:t> </a:t>
            </a:r>
            <a:r>
              <a:rPr lang="zh-CN" sz="2800">
                <a:highlight>
                  <a:srgbClr val="FFFF00"/>
                </a:highlight>
                <a:latin typeface="宋体" panose="02010600030101010101" pitchFamily="2" charset="-122"/>
                <a:ea typeface="宋体" panose="02010600030101010101" pitchFamily="2" charset="-122"/>
              </a:rPr>
              <a:t>。</a:t>
            </a:r>
            <a:r>
              <a:rPr lang="zh-CN" sz="2800">
                <a:latin typeface="宋体" panose="02010600030101010101" pitchFamily="2" charset="-122"/>
                <a:ea typeface="宋体" panose="02010600030101010101" pitchFamily="2" charset="-122"/>
              </a:rPr>
              <a:t>因为</a:t>
            </a:r>
            <a:r>
              <a:rPr lang="zh-CN" altLang="en-US" sz="2800">
                <a:latin typeface="宋体" panose="02010600030101010101" pitchFamily="2" charset="-122"/>
                <a:ea typeface="宋体" panose="02010600030101010101" pitchFamily="2" charset="-122"/>
              </a:rPr>
              <a:t>流行语除了有积极影响外，还有着</a:t>
            </a:r>
            <a:r>
              <a:rPr lang="zh-CN" altLang="en-US" sz="2800">
                <a:highlight>
                  <a:srgbClr val="FFFF00"/>
                </a:highlight>
                <a:latin typeface="宋体" panose="02010600030101010101" pitchFamily="2" charset="-122"/>
                <a:ea typeface="宋体" panose="02010600030101010101" pitchFamily="2" charset="-122"/>
              </a:rPr>
              <a:t>消极</a:t>
            </a:r>
            <a:r>
              <a:rPr lang="zh-CN" altLang="en-US" sz="2800">
                <a:latin typeface="宋体" panose="02010600030101010101" pitchFamily="2" charset="-122"/>
                <a:ea typeface="宋体" panose="02010600030101010101" pitchFamily="2" charset="-122"/>
              </a:rPr>
              <a:t>的影响：过度依赖流行语可能导致语言表达的单一化，思考深度的欠缺，甚至文化内涵的缺失</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所以要理性地看待、辩证地对待流行语。</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r>
              <a:rPr lang="en-US" altLang="zh-CN" sz="2800">
                <a:highlight>
                  <a:srgbClr val="FFFF00"/>
                </a:highlight>
                <a:latin typeface="宋体" panose="02010600030101010101" pitchFamily="2" charset="-122"/>
                <a:ea typeface="宋体" panose="02010600030101010101" pitchFamily="2" charset="-122"/>
              </a:rPr>
              <a:t>3.</a:t>
            </a:r>
            <a:r>
              <a:rPr lang="zh-CN" altLang="en-US" sz="2800">
                <a:highlight>
                  <a:srgbClr val="FFFF00"/>
                </a:highlight>
                <a:latin typeface="宋体" panose="02010600030101010101" pitchFamily="2" charset="-122"/>
                <a:ea typeface="宋体" panose="02010600030101010101" pitchFamily="2" charset="-122"/>
              </a:rPr>
              <a:t>可以从分析探究流行语背后的含义、本质，</a:t>
            </a:r>
            <a:r>
              <a:rPr lang="zh-CN" altLang="en-US" sz="2800">
                <a:highlight>
                  <a:srgbClr val="FFFF00"/>
                </a:highlight>
                <a:latin typeface="宋体" panose="02010600030101010101" pitchFamily="2" charset="-122"/>
                <a:ea typeface="宋体" panose="02010600030101010101" pitchFamily="2" charset="-122"/>
              </a:rPr>
              <a:t>产生的根源的角度立意。</a:t>
            </a:r>
            <a:r>
              <a:rPr lang="zh-CN" altLang="en-US" sz="2800">
                <a:latin typeface="宋体" panose="02010600030101010101" pitchFamily="2" charset="-122"/>
                <a:ea typeface="宋体" panose="02010600030101010101" pitchFamily="2" charset="-122"/>
              </a:rPr>
              <a:t>流行语反映时代特征：不同时期的流行语记录着特定时代的印记，如科技发展催生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智能向善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等，可探讨流行语如何映射当下社会的发展与变革。可以探讨</a:t>
            </a:r>
            <a:r>
              <a:rPr lang="zh-CN" altLang="en-US" sz="2800">
                <a:latin typeface="宋体" panose="02010600030101010101" pitchFamily="2" charset="-122"/>
                <a:ea typeface="宋体" panose="02010600030101010101" pitchFamily="2" charset="-122"/>
                <a:sym typeface="+mn-ea"/>
              </a:rPr>
              <a:t>流行语</a:t>
            </a:r>
            <a:r>
              <a:rPr lang="zh-CN" altLang="en-US" sz="2800">
                <a:latin typeface="宋体" panose="02010600030101010101" pitchFamily="2" charset="-122"/>
                <a:ea typeface="宋体" panose="02010600030101010101" pitchFamily="2" charset="-122"/>
                <a:sym typeface="+mn-ea"/>
              </a:rPr>
              <a:t>如何反映的人生态度、价值追求，社会心理</a:t>
            </a:r>
            <a:r>
              <a:rPr lang="zh-CN" altLang="en-US" sz="2800">
                <a:latin typeface="宋体" panose="02010600030101010101" pitchFamily="2" charset="-122"/>
                <a:ea typeface="宋体" panose="02010600030101010101" pitchFamily="2" charset="-122"/>
                <a:sym typeface="+mn-ea"/>
              </a:rPr>
              <a:t>问题。</a:t>
            </a:r>
            <a:endParaRPr lang="en-US" altLang="zh-CN"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审题</a:t>
            </a:r>
            <a:r>
              <a:rPr lang="zh-CN" altLang="en-US" sz="2400" b="1">
                <a:solidFill>
                  <a:schemeClr val="accent3">
                    <a:lumMod val="75000"/>
                  </a:schemeClr>
                </a:solidFill>
                <a:latin typeface="黑体" panose="02010609060101010101" charset="-122"/>
                <a:ea typeface="黑体" panose="02010609060101010101" charset="-122"/>
                <a:sym typeface="+mn-ea"/>
              </a:rPr>
              <a:t>立意</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highlight>
                  <a:srgbClr val="FFFF00"/>
                </a:highlight>
                <a:latin typeface="宋体" panose="02010600030101010101" pitchFamily="2" charset="-122"/>
                <a:ea typeface="宋体" panose="02010600030101010101" pitchFamily="2" charset="-122"/>
              </a:rPr>
              <a:t>（一）判分原则</a:t>
            </a:r>
            <a:endParaRPr lang="zh-CN" altLang="en-US" sz="2800">
              <a:highlight>
                <a:srgbClr val="FFFF00"/>
              </a:highlight>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作文阅卷要公正公平，坚持内容与形式统一的原则，注重考查考生运用祖国语言文字表情达意的能力，要从切题、立意、选材、结构、文体等写作基本能力和语文素养诸方面进行综合衡量，精准量分。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需注意的是：若出现具有个性化文体样式的作文，如杂文、剧本、故事新编等，只要形式、内容均恰当，要敢打高分。</a:t>
            </a:r>
            <a:endParaRPr lang="zh-CN" altLang="en-US" sz="2800">
              <a:latin typeface="宋体" panose="02010600030101010101" pitchFamily="2" charset="-122"/>
              <a:ea typeface="宋体" panose="02010600030101010101" pitchFamily="2" charset="-122"/>
            </a:endParaRPr>
          </a:p>
          <a:p>
            <a:r>
              <a:rPr lang="zh-CN" altLang="en-US" sz="2800">
                <a:highlight>
                  <a:srgbClr val="FFFF00"/>
                </a:highlight>
                <a:latin typeface="宋体" panose="02010600030101010101" pitchFamily="2" charset="-122"/>
                <a:ea typeface="宋体" panose="02010600030101010101" pitchFamily="2" charset="-122"/>
              </a:rPr>
              <a:t>（二）评分等级</a:t>
            </a:r>
            <a:endParaRPr lang="zh-CN" altLang="en-US" sz="2800">
              <a:highlight>
                <a:srgbClr val="FFFF00"/>
              </a:highlight>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本次评分为七等。一等</a:t>
            </a:r>
            <a:r>
              <a:rPr lang="en-US" altLang="zh-CN" sz="2800">
                <a:latin typeface="宋体" panose="02010600030101010101" pitchFamily="2" charset="-122"/>
                <a:ea typeface="宋体" panose="02010600030101010101" pitchFamily="2" charset="-122"/>
              </a:rPr>
              <a:t>55-60</a:t>
            </a:r>
            <a:r>
              <a:rPr lang="zh-CN" altLang="en-US" sz="2800">
                <a:latin typeface="宋体" panose="02010600030101010101" pitchFamily="2" charset="-122"/>
                <a:ea typeface="宋体" panose="02010600030101010101" pitchFamily="2" charset="-122"/>
              </a:rPr>
              <a:t>，二等</a:t>
            </a:r>
            <a:r>
              <a:rPr lang="en-US" altLang="zh-CN" sz="2800">
                <a:latin typeface="宋体" panose="02010600030101010101" pitchFamily="2" charset="-122"/>
                <a:ea typeface="宋体" panose="02010600030101010101" pitchFamily="2" charset="-122"/>
              </a:rPr>
              <a:t>51-54</a:t>
            </a:r>
            <a:r>
              <a:rPr lang="zh-CN" altLang="en-US" sz="2800">
                <a:latin typeface="宋体" panose="02010600030101010101" pitchFamily="2" charset="-122"/>
                <a:ea typeface="宋体" panose="02010600030101010101" pitchFamily="2" charset="-122"/>
              </a:rPr>
              <a:t>，三等</a:t>
            </a:r>
            <a:r>
              <a:rPr lang="en-US" altLang="zh-CN" sz="2800">
                <a:latin typeface="宋体" panose="02010600030101010101" pitchFamily="2" charset="-122"/>
                <a:ea typeface="宋体" panose="02010600030101010101" pitchFamily="2" charset="-122"/>
              </a:rPr>
              <a:t>46-50</a:t>
            </a:r>
            <a:r>
              <a:rPr lang="zh-CN" altLang="en-US" sz="2800">
                <a:latin typeface="宋体" panose="02010600030101010101" pitchFamily="2" charset="-122"/>
                <a:ea typeface="宋体" panose="02010600030101010101" pitchFamily="2" charset="-122"/>
              </a:rPr>
              <a:t>，四等</a:t>
            </a:r>
            <a:r>
              <a:rPr lang="en-US" altLang="zh-CN" sz="2800">
                <a:latin typeface="宋体" panose="02010600030101010101" pitchFamily="2" charset="-122"/>
                <a:ea typeface="宋体" panose="02010600030101010101" pitchFamily="2" charset="-122"/>
              </a:rPr>
              <a:t>41-45</a:t>
            </a:r>
            <a:r>
              <a:rPr lang="zh-CN" altLang="en-US" sz="2800">
                <a:latin typeface="宋体" panose="02010600030101010101" pitchFamily="2" charset="-122"/>
                <a:ea typeface="宋体" panose="02010600030101010101" pitchFamily="2" charset="-122"/>
              </a:rPr>
              <a:t>，五等</a:t>
            </a:r>
            <a:r>
              <a:rPr lang="en-US" altLang="zh-CN" sz="2800">
                <a:latin typeface="宋体" panose="02010600030101010101" pitchFamily="2" charset="-122"/>
                <a:ea typeface="宋体" panose="02010600030101010101" pitchFamily="2" charset="-122"/>
              </a:rPr>
              <a:t>36-40</a:t>
            </a:r>
            <a:r>
              <a:rPr lang="zh-CN" altLang="en-US" sz="2800">
                <a:latin typeface="宋体" panose="02010600030101010101" pitchFamily="2" charset="-122"/>
                <a:ea typeface="宋体" panose="02010600030101010101" pitchFamily="2" charset="-122"/>
              </a:rPr>
              <a:t>，六等</a:t>
            </a:r>
            <a:r>
              <a:rPr lang="en-US" altLang="zh-CN" sz="2800">
                <a:latin typeface="宋体" panose="02010600030101010101" pitchFamily="2" charset="-122"/>
                <a:ea typeface="宋体" panose="02010600030101010101" pitchFamily="2" charset="-122"/>
              </a:rPr>
              <a:t>26-35</a:t>
            </a:r>
            <a:r>
              <a:rPr lang="zh-CN" altLang="en-US" sz="2800">
                <a:latin typeface="宋体" panose="02010600030101010101" pitchFamily="2" charset="-122"/>
                <a:ea typeface="宋体" panose="02010600030101010101" pitchFamily="2" charset="-122"/>
              </a:rPr>
              <a:t>，七等</a:t>
            </a:r>
            <a:r>
              <a:rPr lang="en-US" altLang="zh-CN" sz="2800">
                <a:latin typeface="宋体" panose="02010600030101010101" pitchFamily="2" charset="-122"/>
                <a:ea typeface="宋体" panose="02010600030101010101" pitchFamily="2" charset="-122"/>
              </a:rPr>
              <a:t>0-25</a:t>
            </a:r>
            <a:r>
              <a:rPr lang="zh-CN" altLang="en-US" sz="2800">
                <a:latin typeface="宋体" panose="02010600030101010101" pitchFamily="2" charset="-122"/>
                <a:ea typeface="宋体" panose="02010600030101010101" pitchFamily="2" charset="-122"/>
              </a:rPr>
              <a:t>。</a:t>
            </a:r>
            <a:endParaRPr lang="zh-CN" altLang="en-US" sz="2800">
              <a:latin typeface="宋体" panose="02010600030101010101" pitchFamily="2" charset="-122"/>
              <a:ea typeface="宋体" panose="02010600030101010101" pitchFamily="2" charset="-122"/>
            </a:endParaRPr>
          </a:p>
          <a:p>
            <a:r>
              <a:rPr lang="zh-CN" altLang="en-US" sz="2800">
                <a:highlight>
                  <a:srgbClr val="FFFF00"/>
                </a:highlight>
                <a:latin typeface="宋体" panose="02010600030101010101" pitchFamily="2" charset="-122"/>
                <a:ea typeface="宋体" panose="02010600030101010101" pitchFamily="2" charset="-122"/>
              </a:rPr>
              <a:t>（三）评分提示</a:t>
            </a:r>
            <a:endParaRPr lang="zh-CN" altLang="en-US" sz="2800">
              <a:highlight>
                <a:srgbClr val="FFFF00"/>
              </a:highlight>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1.</a:t>
            </a:r>
            <a:r>
              <a:rPr lang="en-US" altLang="en-US"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考生若只写一个或只是列举一些流行语，简单提及流行语在日常交际中的存在，而不能延伸到对流行语现象层面进行深入的分析，在四等酌情赋分。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2. </a:t>
            </a:r>
            <a:r>
              <a:rPr lang="zh-CN" altLang="en-US" sz="2800">
                <a:latin typeface="宋体" panose="02010600030101010101" pitchFamily="2" charset="-122"/>
                <a:ea typeface="宋体" panose="02010600030101010101" pitchFamily="2" charset="-122"/>
              </a:rPr>
              <a:t>考生能表达对流行语的态度和使用体验，或较为全面地分析流行语的</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评分</a:t>
            </a:r>
            <a:r>
              <a:rPr lang="zh-CN" altLang="en-US" sz="2400" b="1">
                <a:solidFill>
                  <a:schemeClr val="accent3">
                    <a:lumMod val="75000"/>
                  </a:schemeClr>
                </a:solidFill>
                <a:latin typeface="黑体" panose="02010609060101010101" charset="-122"/>
                <a:ea typeface="黑体" panose="02010609060101010101" charset="-122"/>
                <a:sym typeface="+mn-ea"/>
              </a:rPr>
              <a:t>细则</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latin typeface="宋体" panose="02010600030101010101" pitchFamily="2" charset="-122"/>
                <a:ea typeface="宋体" panose="02010600030101010101" pitchFamily="2" charset="-122"/>
              </a:rPr>
              <a:t>社会现象、文化心理、价值观念等，或探讨流行语对语言发展的影响，层次分明，逻辑清晰，可在三等酌情赋分。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3. </a:t>
            </a:r>
            <a:r>
              <a:rPr lang="zh-CN" altLang="en-US" sz="2800">
                <a:latin typeface="宋体" panose="02010600030101010101" pitchFamily="2" charset="-122"/>
                <a:ea typeface="宋体" panose="02010600030101010101" pitchFamily="2" charset="-122"/>
              </a:rPr>
              <a:t>考生能深入剖析流行语背后的深层含义和价值，提出独到的见解和深刻的思考，展现出较强的逻辑思维和批判性思维能力，则在二等以上赋分。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4. </a:t>
            </a:r>
            <a:r>
              <a:rPr lang="zh-CN" altLang="en-US" sz="2800">
                <a:latin typeface="宋体" panose="02010600030101010101" pitchFamily="2" charset="-122"/>
                <a:ea typeface="宋体" panose="02010600030101010101" pitchFamily="2" charset="-122"/>
              </a:rPr>
              <a:t>考生无视材料要求，完全脱离话题，则赋分不高于</a:t>
            </a:r>
            <a:r>
              <a:rPr lang="en-US" altLang="zh-CN" sz="2800">
                <a:latin typeface="宋体" panose="02010600030101010101" pitchFamily="2" charset="-122"/>
                <a:ea typeface="宋体" panose="02010600030101010101" pitchFamily="2" charset="-122"/>
              </a:rPr>
              <a:t>30</a:t>
            </a:r>
            <a:r>
              <a:rPr lang="zh-CN" altLang="en-US" sz="2800">
                <a:latin typeface="宋体" panose="02010600030101010101" pitchFamily="2" charset="-122"/>
                <a:ea typeface="宋体" panose="02010600030101010101" pitchFamily="2" charset="-122"/>
              </a:rPr>
              <a:t>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对角度精当、见解独特、思想深刻、结构精巧、有文采、有意蕴的作文，应敢打高分。</a:t>
            </a:r>
            <a:endParaRPr lang="zh-CN" altLang="en-US" sz="2800">
              <a:latin typeface="宋体" panose="02010600030101010101" pitchFamily="2" charset="-122"/>
              <a:ea typeface="宋体" panose="02010600030101010101" pitchFamily="2" charset="-122"/>
            </a:endParaRPr>
          </a:p>
          <a:p>
            <a:r>
              <a:rPr lang="zh-CN" altLang="en-US" sz="2800">
                <a:highlight>
                  <a:srgbClr val="FFFF00"/>
                </a:highlight>
                <a:latin typeface="宋体" panose="02010600030101010101" pitchFamily="2" charset="-122"/>
                <a:ea typeface="宋体" panose="02010600030101010101" pitchFamily="2" charset="-122"/>
              </a:rPr>
              <a:t>（四）个案处理</a:t>
            </a:r>
            <a:endParaRPr lang="zh-CN" altLang="en-US" sz="2800">
              <a:highlight>
                <a:srgbClr val="FFFF00"/>
              </a:highlight>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．经</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查重</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，确认抄袭的，其中二分之一篇幅与原作相同的，原则上不超过</a:t>
            </a:r>
            <a:r>
              <a:rPr lang="en-US" altLang="zh-CN" sz="2800">
                <a:latin typeface="宋体" panose="02010600030101010101" pitchFamily="2" charset="-122"/>
                <a:ea typeface="宋体" panose="02010600030101010101" pitchFamily="2" charset="-122"/>
              </a:rPr>
              <a:t>23</a:t>
            </a:r>
            <a:r>
              <a:rPr lang="zh-CN" altLang="en-US" sz="2800">
                <a:latin typeface="宋体" panose="02010600030101010101" pitchFamily="2" charset="-122"/>
                <a:ea typeface="宋体" panose="02010600030101010101" pitchFamily="2" charset="-122"/>
              </a:rPr>
              <a:t>分；三分之二篇幅与原作相同的，原则上不超过</a:t>
            </a:r>
            <a:r>
              <a:rPr lang="en-US" altLang="zh-CN" sz="2800">
                <a:latin typeface="宋体" panose="02010600030101010101" pitchFamily="2" charset="-122"/>
                <a:ea typeface="宋体" panose="02010600030101010101" pitchFamily="2" charset="-122"/>
              </a:rPr>
              <a:t>10</a:t>
            </a:r>
            <a:r>
              <a:rPr lang="zh-CN" altLang="en-US" sz="2800">
                <a:latin typeface="宋体" panose="02010600030101010101" pitchFamily="2" charset="-122"/>
                <a:ea typeface="宋体" panose="02010600030101010101" pitchFamily="2" charset="-122"/>
              </a:rPr>
              <a:t>分；内容基本相同的，最高不超过</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．写成诗歌的，一律提交专家组处理。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sym typeface="+mn-ea"/>
              </a:rPr>
              <a:t>3</a:t>
            </a:r>
            <a:r>
              <a:rPr lang="zh-CN" altLang="en-US" sz="2800">
                <a:latin typeface="宋体" panose="02010600030101010101" pitchFamily="2" charset="-122"/>
                <a:ea typeface="宋体" panose="02010600030101010101" pitchFamily="2" charset="-122"/>
                <a:sym typeface="+mn-ea"/>
              </a:rPr>
              <a:t>．完篇而字数不足，正常评分之后，再扣字数不足分，每少</a:t>
            </a:r>
            <a:r>
              <a:rPr lang="en-US" altLang="zh-CN" sz="2800">
                <a:latin typeface="宋体" panose="02010600030101010101" pitchFamily="2" charset="-122"/>
                <a:ea typeface="宋体" panose="02010600030101010101" pitchFamily="2" charset="-122"/>
                <a:sym typeface="+mn-ea"/>
              </a:rPr>
              <a:t>50</a:t>
            </a:r>
            <a:r>
              <a:rPr lang="zh-CN" altLang="en-US" sz="2800">
                <a:latin typeface="宋体" panose="02010600030101010101" pitchFamily="2" charset="-122"/>
                <a:ea typeface="宋体" panose="02010600030101010101" pitchFamily="2" charset="-122"/>
                <a:sym typeface="+mn-ea"/>
              </a:rPr>
              <a:t>字扣</a:t>
            </a:r>
            <a:r>
              <a:rPr lang="en-US" altLang="zh-CN" sz="2800">
                <a:latin typeface="宋体" panose="02010600030101010101" pitchFamily="2" charset="-122"/>
                <a:ea typeface="宋体" panose="02010600030101010101" pitchFamily="2" charset="-122"/>
                <a:sym typeface="+mn-ea"/>
              </a:rPr>
              <a:t>1</a:t>
            </a:r>
            <a:r>
              <a:rPr lang="zh-CN" altLang="en-US" sz="2800">
                <a:latin typeface="宋体" panose="02010600030101010101" pitchFamily="2" charset="-122"/>
                <a:ea typeface="宋体" panose="02010600030101010101" pitchFamily="2" charset="-122"/>
                <a:sym typeface="+mn-ea"/>
              </a:rPr>
              <a:t>分，扣满</a:t>
            </a:r>
            <a:r>
              <a:rPr lang="en-US" altLang="zh-CN" sz="2800">
                <a:latin typeface="宋体" panose="02010600030101010101" pitchFamily="2" charset="-122"/>
                <a:ea typeface="宋体" panose="02010600030101010101" pitchFamily="2" charset="-122"/>
                <a:sym typeface="+mn-ea"/>
              </a:rPr>
              <a:t>3</a:t>
            </a:r>
            <a:r>
              <a:rPr lang="zh-CN" altLang="en-US" sz="2800">
                <a:latin typeface="宋体" panose="02010600030101010101" pitchFamily="2" charset="-122"/>
                <a:ea typeface="宋体" panose="02010600030101010101" pitchFamily="2" charset="-122"/>
                <a:sym typeface="+mn-ea"/>
              </a:rPr>
              <a:t>分为止；明显未完篇的文章，视篇幅和内容的实际情况而定，但最</a:t>
            </a:r>
            <a:endParaRPr lang="zh-CN" altLang="en-US" sz="2800">
              <a:latin typeface="宋体" panose="02010600030101010101" pitchFamily="2" charset="-122"/>
              <a:ea typeface="宋体" panose="02010600030101010101" pitchFamily="2" charset="-122"/>
            </a:endParaRPr>
          </a:p>
          <a:p>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评分</a:t>
            </a:r>
            <a:r>
              <a:rPr lang="zh-CN" altLang="en-US" sz="2400" b="1">
                <a:solidFill>
                  <a:schemeClr val="accent3">
                    <a:lumMod val="75000"/>
                  </a:schemeClr>
                </a:solidFill>
                <a:latin typeface="黑体" panose="02010609060101010101" charset="-122"/>
                <a:ea typeface="黑体" panose="02010609060101010101" charset="-122"/>
                <a:sym typeface="+mn-ea"/>
              </a:rPr>
              <a:t>细则</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latin typeface="宋体" panose="02010600030101010101" pitchFamily="2" charset="-122"/>
                <a:ea typeface="宋体" panose="02010600030101010101" pitchFamily="2" charset="-122"/>
              </a:rPr>
              <a:t>高不能超过</a:t>
            </a:r>
            <a:r>
              <a:rPr lang="en-US" altLang="zh-CN" sz="2800">
                <a:latin typeface="宋体" panose="02010600030101010101" pitchFamily="2" charset="-122"/>
                <a:ea typeface="宋体" panose="02010600030101010101" pitchFamily="2" charset="-122"/>
              </a:rPr>
              <a:t>40</a:t>
            </a:r>
            <a:r>
              <a:rPr lang="zh-CN" altLang="en-US" sz="2800">
                <a:latin typeface="宋体" panose="02010600030101010101" pitchFamily="2" charset="-122"/>
                <a:ea typeface="宋体" panose="02010600030101010101" pitchFamily="2" charset="-122"/>
              </a:rPr>
              <a:t>分（不满</a:t>
            </a:r>
            <a:r>
              <a:rPr lang="en-US" altLang="zh-CN" sz="2800">
                <a:latin typeface="宋体" panose="02010600030101010101" pitchFamily="2" charset="-122"/>
                <a:ea typeface="宋体" panose="02010600030101010101" pitchFamily="2" charset="-122"/>
              </a:rPr>
              <a:t>100</a:t>
            </a:r>
            <a:r>
              <a:rPr lang="zh-CN" altLang="en-US" sz="2800">
                <a:latin typeface="宋体" panose="02010600030101010101" pitchFamily="2" charset="-122"/>
                <a:ea typeface="宋体" panose="02010600030101010101" pitchFamily="2" charset="-122"/>
              </a:rPr>
              <a:t>字，</a:t>
            </a:r>
            <a:r>
              <a:rPr lang="en-US" altLang="zh-CN" sz="2800">
                <a:latin typeface="宋体" panose="02010600030101010101" pitchFamily="2" charset="-122"/>
                <a:ea typeface="宋体" panose="02010600030101010101" pitchFamily="2" charset="-122"/>
              </a:rPr>
              <a:t>0</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200</a:t>
            </a:r>
            <a:r>
              <a:rPr lang="zh-CN" altLang="en-US" sz="2800">
                <a:latin typeface="宋体" panose="02010600030101010101" pitchFamily="2" charset="-122"/>
                <a:ea typeface="宋体" panose="02010600030101010101" pitchFamily="2" charset="-122"/>
              </a:rPr>
              <a:t>字左右，</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8</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300</a:t>
            </a:r>
            <a:r>
              <a:rPr lang="zh-CN" altLang="en-US" sz="2800">
                <a:latin typeface="宋体" panose="02010600030101010101" pitchFamily="2" charset="-122"/>
                <a:ea typeface="宋体" panose="02010600030101010101" pitchFamily="2" charset="-122"/>
              </a:rPr>
              <a:t>字左右，</a:t>
            </a:r>
            <a:r>
              <a:rPr lang="en-US" altLang="zh-CN" sz="2800">
                <a:latin typeface="宋体" panose="02010600030101010101" pitchFamily="2" charset="-122"/>
                <a:ea typeface="宋体" panose="02010600030101010101" pitchFamily="2" charset="-122"/>
              </a:rPr>
              <a:t>9</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15</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400</a:t>
            </a:r>
            <a:r>
              <a:rPr lang="zh-CN" altLang="en-US" sz="2800">
                <a:latin typeface="宋体" panose="02010600030101010101" pitchFamily="2" charset="-122"/>
                <a:ea typeface="宋体" panose="02010600030101010101" pitchFamily="2" charset="-122"/>
              </a:rPr>
              <a:t>字左右，</a:t>
            </a:r>
            <a:r>
              <a:rPr lang="en-US" altLang="zh-CN" sz="2800">
                <a:latin typeface="宋体" panose="02010600030101010101" pitchFamily="2" charset="-122"/>
                <a:ea typeface="宋体" panose="02010600030101010101" pitchFamily="2" charset="-122"/>
              </a:rPr>
              <a:t>16</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25</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500</a:t>
            </a:r>
            <a:r>
              <a:rPr lang="zh-CN" altLang="en-US" sz="2800">
                <a:latin typeface="宋体" panose="02010600030101010101" pitchFamily="2" charset="-122"/>
                <a:ea typeface="宋体" panose="02010600030101010101" pitchFamily="2" charset="-122"/>
              </a:rPr>
              <a:t>字左右，</a:t>
            </a:r>
            <a:r>
              <a:rPr lang="en-US" altLang="zh-CN" sz="2800">
                <a:latin typeface="宋体" panose="02010600030101010101" pitchFamily="2" charset="-122"/>
                <a:ea typeface="宋体" panose="02010600030101010101" pitchFamily="2" charset="-122"/>
              </a:rPr>
              <a:t>26</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35</a:t>
            </a:r>
            <a:r>
              <a:rPr lang="zh-CN" altLang="en-US" sz="2800">
                <a:latin typeface="宋体" panose="02010600030101010101" pitchFamily="2" charset="-122"/>
                <a:ea typeface="宋体" panose="02010600030101010101" pitchFamily="2" charset="-122"/>
              </a:rPr>
              <a:t>分；</a:t>
            </a:r>
            <a:r>
              <a:rPr lang="en-US" altLang="zh-CN" sz="2800">
                <a:latin typeface="宋体" panose="02010600030101010101" pitchFamily="2" charset="-122"/>
                <a:ea typeface="宋体" panose="02010600030101010101" pitchFamily="2" charset="-122"/>
              </a:rPr>
              <a:t>600</a:t>
            </a:r>
            <a:r>
              <a:rPr lang="zh-CN" altLang="en-US" sz="2800">
                <a:latin typeface="宋体" panose="02010600030101010101" pitchFamily="2" charset="-122"/>
                <a:ea typeface="宋体" panose="02010600030101010101" pitchFamily="2" charset="-122"/>
              </a:rPr>
              <a:t>字左右，</a:t>
            </a:r>
            <a:r>
              <a:rPr lang="en-US" altLang="zh-CN" sz="2800">
                <a:latin typeface="宋体" panose="02010600030101010101" pitchFamily="2" charset="-122"/>
                <a:ea typeface="宋体" panose="02010600030101010101" pitchFamily="2" charset="-122"/>
              </a:rPr>
              <a:t>36</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40</a:t>
            </a:r>
            <a:r>
              <a:rPr lang="zh-CN" altLang="en-US" sz="2800">
                <a:latin typeface="宋体" panose="02010600030101010101" pitchFamily="2" charset="-122"/>
                <a:ea typeface="宋体" panose="02010600030101010101" pitchFamily="2" charset="-122"/>
              </a:rPr>
              <a:t>分）；未完篇的文章不再扣字数不足分。</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．游戏考试、游戏人生、格调低下的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问题卷</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，评分最高不得超过</a:t>
            </a:r>
            <a:r>
              <a:rPr lang="en-US" altLang="zh-CN" sz="2800">
                <a:latin typeface="宋体" panose="02010600030101010101" pitchFamily="2" charset="-122"/>
                <a:ea typeface="宋体" panose="02010600030101010101" pitchFamily="2" charset="-122"/>
              </a:rPr>
              <a:t>35</a:t>
            </a:r>
            <a:r>
              <a:rPr lang="zh-CN" altLang="en-US" sz="2800">
                <a:latin typeface="宋体" panose="02010600030101010101" pitchFamily="2" charset="-122"/>
                <a:ea typeface="宋体" panose="02010600030101010101" pitchFamily="2" charset="-122"/>
              </a:rPr>
              <a:t>分；凡思想情感庸俗低下，即使是切题完篇，评分最高不得超过</a:t>
            </a:r>
            <a:r>
              <a:rPr lang="en-US" altLang="zh-CN" sz="2800">
                <a:latin typeface="宋体" panose="02010600030101010101" pitchFamily="2" charset="-122"/>
                <a:ea typeface="宋体" panose="02010600030101010101" pitchFamily="2" charset="-122"/>
              </a:rPr>
              <a:t>17</a:t>
            </a:r>
            <a:r>
              <a:rPr lang="zh-CN" altLang="en-US" sz="2800">
                <a:latin typeface="宋体" panose="02010600030101010101" pitchFamily="2" charset="-122"/>
                <a:ea typeface="宋体" panose="02010600030101010101" pitchFamily="2" charset="-122"/>
              </a:rPr>
              <a:t>分；如果内容恶俗不堪，评分最高不超过</a:t>
            </a:r>
            <a:r>
              <a:rPr lang="en-US" altLang="zh-CN" sz="2800">
                <a:latin typeface="宋体" panose="02010600030101010101" pitchFamily="2" charset="-122"/>
                <a:ea typeface="宋体" panose="02010600030101010101" pitchFamily="2" charset="-122"/>
              </a:rPr>
              <a:t>8</a:t>
            </a:r>
            <a:r>
              <a:rPr lang="zh-CN" altLang="en-US" sz="2800">
                <a:latin typeface="宋体" panose="02010600030101010101" pitchFamily="2" charset="-122"/>
                <a:ea typeface="宋体" panose="02010600030101010101" pitchFamily="2" charset="-122"/>
              </a:rPr>
              <a:t>分；政治倾向有问题的，一律提交专家组处理。</a:t>
            </a:r>
            <a:r>
              <a:rPr lang="en-US" altLang="zh-CN" sz="2800">
                <a:latin typeface="宋体" panose="02010600030101010101" pitchFamily="2" charset="-122"/>
                <a:ea typeface="宋体" panose="02010600030101010101" pitchFamily="2" charset="-122"/>
              </a:rPr>
              <a:t> </a:t>
            </a:r>
            <a:endParaRPr lang="en-US" altLang="zh-CN"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．卷面、错别字扣分，每错（别）字扣</a:t>
            </a:r>
            <a:r>
              <a:rPr lang="en-US" altLang="zh-CN" sz="2800">
                <a:latin typeface="宋体" panose="02010600030101010101" pitchFamily="2" charset="-122"/>
                <a:ea typeface="宋体" panose="02010600030101010101" pitchFamily="2" charset="-122"/>
              </a:rPr>
              <a:t>1 </a:t>
            </a:r>
            <a:r>
              <a:rPr lang="zh-CN" altLang="en-US" sz="2800">
                <a:latin typeface="宋体" panose="02010600030101010101" pitchFamily="2" charset="-122"/>
                <a:ea typeface="宋体" panose="02010600030101010101" pitchFamily="2" charset="-122"/>
              </a:rPr>
              <a:t>分，扣满</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分为止。</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6</a:t>
            </a:r>
            <a:r>
              <a:rPr lang="zh-CN" altLang="en-US" sz="2800">
                <a:latin typeface="宋体" panose="02010600030101010101" pitchFamily="2" charset="-122"/>
                <a:ea typeface="宋体" panose="02010600030101010101" pitchFamily="2" charset="-122"/>
              </a:rPr>
              <a:t>．不写作文题目的，扣</a:t>
            </a:r>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分。</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评分</a:t>
            </a:r>
            <a:r>
              <a:rPr lang="zh-CN" altLang="en-US" sz="2400" b="1">
                <a:solidFill>
                  <a:schemeClr val="accent3">
                    <a:lumMod val="75000"/>
                  </a:schemeClr>
                </a:solidFill>
                <a:latin typeface="黑体" panose="02010609060101010101" charset="-122"/>
                <a:ea typeface="黑体" panose="02010609060101010101" charset="-122"/>
                <a:sym typeface="+mn-ea"/>
              </a:rPr>
              <a:t>细则</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825500"/>
            <a:ext cx="7350125" cy="5633085"/>
          </a:xfrm>
          <a:prstGeom prst="rect">
            <a:avLst/>
          </a:prstGeom>
          <a:noFill/>
          <a:ln w="9525">
            <a:noFill/>
          </a:ln>
        </p:spPr>
        <p:txBody>
          <a:bodyPr wrap="square">
            <a:noAutofit/>
          </a:bodyPr>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2.</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根据材料内容，下列说法不正确的一项是</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中华文明没有中断的根本原因，</a:t>
            </a:r>
            <a:r>
              <a:rPr lang="zh-CN" altLang="en-US" sz="2400" kern="100"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在于不断赋予</a:t>
            </a:r>
            <a:r>
              <a:rPr lang="en-US" altLang="zh-CN" sz="2400" kern="100"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明体达用、体用贯通</a:t>
            </a:r>
            <a:r>
              <a:rPr lang="en-US" altLang="zh-CN" sz="2400" kern="100"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solidFill>
                  <a:srgbClr val="C00000"/>
                </a:solidFill>
                <a:effectLst/>
                <a:latin typeface="宋体" panose="02010600030101010101" pitchFamily="2" charset="-122"/>
                <a:ea typeface="宋体" panose="02010600030101010101" pitchFamily="2" charset="-122"/>
                <a:cs typeface="宋体" panose="02010600030101010101" pitchFamily="2" charset="-122"/>
              </a:rPr>
              <a:t>以新的内容和形态。</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B.</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将中华优秀传统文化中的智慧应用于当代中国文化建设，必须遵循马克思主义的实践品格。</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C.</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由于时代、区域、人们审美等方面的流变，有些民歌面临危机，需要我们加以保护并传承发展。</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D.</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挖掘民歌的文化内涵，结合现代化手段，可以创作出既蕴含传统精髓又具有时代新意的作品。</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选择题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2885" y="397510"/>
            <a:ext cx="1239520"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试题分析</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custDataLst>
              <p:tags r:id="rId7"/>
            </p:custDataLst>
          </p:nvPr>
        </p:nvSpPr>
        <p:spPr>
          <a:xfrm>
            <a:off x="7777480" y="808355"/>
            <a:ext cx="3919855" cy="829945"/>
          </a:xfrm>
          <a:prstGeom prst="rect">
            <a:avLst/>
          </a:prstGeom>
          <a:noFill/>
          <a:ln w="9525">
            <a:noFill/>
          </a:ln>
        </p:spPr>
        <p:txBody>
          <a:bodyPr wrap="square">
            <a:spAutoFit/>
          </a:bodyPr>
          <a:p>
            <a:pPr indent="0" fontAlgn="auto"/>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en-US" sz="2400" b="1" dirty="0">
                <a:latin typeface="仿宋" panose="02010609060101010101" charset="-122"/>
                <a:ea typeface="仿宋" panose="02010609060101010101" charset="-122"/>
                <a:sym typeface="+mn-ea"/>
              </a:rPr>
              <a:t>本题考查学生对材料内容的信息推断能力。</a:t>
            </a:r>
            <a:endParaRPr lang="en-US" sz="2400" b="0" dirty="0">
              <a:solidFill>
                <a:srgbClr val="000000"/>
              </a:solidFill>
              <a:latin typeface="宋体" panose="02010600030101010101" pitchFamily="2" charset="-122"/>
            </a:endParaRPr>
          </a:p>
        </p:txBody>
      </p:sp>
      <p:sp>
        <p:nvSpPr>
          <p:cNvPr id="16" name="文本框 15"/>
          <p:cNvSpPr txBox="1"/>
          <p:nvPr/>
        </p:nvSpPr>
        <p:spPr>
          <a:xfrm>
            <a:off x="7777320" y="2006933"/>
            <a:ext cx="4570730" cy="581025"/>
          </a:xfrm>
          <a:prstGeom prst="rect">
            <a:avLst/>
          </a:prstGeom>
          <a:noFill/>
          <a:ln w="9525">
            <a:noFill/>
          </a:ln>
        </p:spPr>
        <p:txBody>
          <a:bodyPr wrap="square">
            <a:noAutofit/>
          </a:bodyPr>
          <a:p>
            <a:pPr indent="0" fontAlgn="auto"/>
            <a:r>
              <a:rPr lang="zh-CN" sz="2400" dirty="0">
                <a:solidFill>
                  <a:srgbClr val="FF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A</a:t>
            </a:r>
            <a:endParaRPr lang="en-US" sz="2400" dirty="0">
              <a:solidFill>
                <a:srgbClr val="FF0000"/>
              </a:solidFill>
              <a:latin typeface="宋体" panose="02010600030101010101" pitchFamily="2" charset="-122"/>
              <a:ea typeface="黑体" panose="02010609060101010101" charset="-122"/>
              <a:sym typeface="+mn-ea"/>
            </a:endParaRPr>
          </a:p>
          <a:p>
            <a:endParaRPr lang="en-US" sz="2400" dirty="0">
              <a:solidFill>
                <a:srgbClr val="000000"/>
              </a:solidFill>
              <a:latin typeface="宋体" panose="02010600030101010101" pitchFamily="2" charset="-122"/>
              <a:ea typeface="黑体" panose="02010609060101010101" charset="-122"/>
              <a:sym typeface="+mn-ea"/>
            </a:endParaRPr>
          </a:p>
        </p:txBody>
      </p:sp>
      <p:sp>
        <p:nvSpPr>
          <p:cNvPr id="17" name="文本框 16"/>
          <p:cNvSpPr txBox="1"/>
          <p:nvPr/>
        </p:nvSpPr>
        <p:spPr>
          <a:xfrm>
            <a:off x="7842885" y="2458085"/>
            <a:ext cx="3920490" cy="1310640"/>
          </a:xfrm>
          <a:prstGeom prst="rect">
            <a:avLst/>
          </a:prstGeom>
          <a:noFill/>
          <a:ln w="9525">
            <a:noFill/>
          </a:ln>
        </p:spPr>
        <p:txBody>
          <a:bodyPr wrap="square">
            <a:spAutoFit/>
          </a:bodyPr>
          <a:p>
            <a:pPr marL="201295" indent="-201295"/>
            <a:r>
              <a:rPr lang="zh-CN" sz="2000" b="0" dirty="0">
                <a:solidFill>
                  <a:srgbClr val="000000"/>
                </a:solidFill>
                <a:ea typeface="黑体" panose="02010609060101010101" charset="-122"/>
              </a:rPr>
              <a:t>【</a:t>
            </a: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解析</a:t>
            </a:r>
            <a:r>
              <a:rPr lang="zh-CN" sz="2000" b="0" dirty="0">
                <a:solidFill>
                  <a:srgbClr val="000000"/>
                </a:solidFill>
                <a:ea typeface="黑体" panose="02010609060101010101" charset="-122"/>
              </a:rPr>
              <a:t>】</a:t>
            </a:r>
            <a:endParaRPr lang="zh-CN" altLang="en-US" sz="2000" b="0" dirty="0">
              <a:solidFill>
                <a:srgbClr val="000000"/>
              </a:solidFill>
              <a:ea typeface="宋体" panose="02010600030101010101" pitchFamily="2" charset="-122"/>
            </a:endParaRPr>
          </a:p>
          <a:p>
            <a:r>
              <a:rPr lang="en-US" altLang="zh-CN" sz="2000" b="1" kern="100" dirty="0">
                <a:latin typeface="楷体" panose="02010609060101010101" charset="-122"/>
                <a:ea typeface="楷体" panose="02010609060101010101" charset="-122"/>
                <a:cs typeface="宋体" panose="02010600030101010101" pitchFamily="2" charset="-122"/>
                <a:sym typeface="+mn-ea"/>
              </a:rPr>
              <a:t>A</a:t>
            </a:r>
            <a:r>
              <a:rPr lang="zh-CN" altLang="en-US" sz="2000" b="1" kern="100" dirty="0">
                <a:latin typeface="楷体" panose="02010609060101010101" charset="-122"/>
                <a:ea typeface="楷体" panose="02010609060101010101" charset="-122"/>
                <a:cs typeface="宋体" panose="02010600030101010101" pitchFamily="2" charset="-122"/>
                <a:sym typeface="+mn-ea"/>
              </a:rPr>
              <a:t>项，</a:t>
            </a:r>
            <a:r>
              <a:rPr lang="en-US" altLang="zh-CN" sz="2000" b="1" kern="100" dirty="0">
                <a:latin typeface="楷体" panose="02010609060101010101" charset="-122"/>
                <a:ea typeface="楷体" panose="02010609060101010101" charset="-122"/>
                <a:cs typeface="宋体" panose="02010600030101010101" pitchFamily="2" charset="-122"/>
                <a:sym typeface="+mn-ea"/>
              </a:rPr>
              <a:t>张冠李戴</a:t>
            </a:r>
            <a:r>
              <a:rPr lang="zh-CN" altLang="en-US" sz="2000" b="1" kern="100" dirty="0">
                <a:latin typeface="楷体" panose="02010609060101010101" charset="-122"/>
                <a:ea typeface="楷体" panose="02010609060101010101" charset="-122"/>
                <a:cs typeface="宋体" panose="02010600030101010101" pitchFamily="2" charset="-122"/>
                <a:sym typeface="+mn-ea"/>
              </a:rPr>
              <a:t>。根本原因是没有背离或者抛弃过中华民族的核心价值观和精神传统。</a:t>
            </a:r>
            <a:endPar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447675"/>
            <a:ext cx="11704320" cy="6332855"/>
          </a:xfrm>
          <a:prstGeom prst="rect">
            <a:avLst/>
          </a:prstGeom>
          <a:noFill/>
          <a:ln>
            <a:solidFill>
              <a:srgbClr val="FDE9DA"/>
            </a:solidFill>
          </a:ln>
        </p:spPr>
        <p:txBody>
          <a:bodyPr wrap="square" rtlCol="0">
            <a:noAutofit/>
          </a:bodyPr>
          <a:p>
            <a:pPr indent="0" algn="ctr" fontAlgn="auto">
              <a:lnSpc>
                <a:spcPts val="3060"/>
              </a:lnSpc>
            </a:pP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流行语，需</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冷</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思考</a:t>
            </a:r>
            <a:endParaRPr lang="zh-CN" altLang="en-US" sz="2800">
              <a:latin typeface="宋体" panose="02010600030101010101" pitchFamily="2" charset="-122"/>
              <a:ea typeface="宋体" panose="02010600030101010101" pitchFamily="2" charset="-122"/>
            </a:endParaRPr>
          </a:p>
          <a:p>
            <a:pPr indent="0" algn="ctr" fontAlgn="auto">
              <a:lnSpc>
                <a:spcPts val="3060"/>
              </a:lnSpc>
            </a:pPr>
            <a:r>
              <a:rPr lang="zh-CN" altLang="en-US" sz="2000">
                <a:latin typeface="宋体" panose="02010600030101010101" pitchFamily="2" charset="-122"/>
                <a:ea typeface="宋体" panose="02010600030101010101" pitchFamily="2" charset="-122"/>
              </a:rPr>
              <a:t>（范文原文来自于三山语文公众号）</a:t>
            </a:r>
            <a:endParaRPr lang="zh-CN" altLang="en-US" sz="20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在信息飞速传播的当下，流行语如潮水般不断涌现。从</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智能向善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到</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班味</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，从</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硬控</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到</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松弛感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，它们频繁地出现在我们的社交媒体、日常交流之中，成为一种独特的文化现象。</a:t>
            </a:r>
            <a:r>
              <a:rPr lang="zh-CN" altLang="en-US" sz="2800">
                <a:highlight>
                  <a:srgbClr val="FFFF00"/>
                </a:highlight>
                <a:latin typeface="宋体" panose="02010600030101010101" pitchFamily="2" charset="-122"/>
                <a:ea typeface="宋体" panose="02010600030101010101" pitchFamily="2" charset="-122"/>
              </a:rPr>
              <a:t>然而，面对这股流行语的热潮，我们需要保持一份冷静，进行深入的思考。</a:t>
            </a:r>
            <a:endParaRPr lang="zh-CN" altLang="en-US" sz="2800">
              <a:highlight>
                <a:srgbClr val="FFFF00"/>
              </a:highlight>
              <a:latin typeface="宋体" panose="02010600030101010101" pitchFamily="2" charset="-122"/>
              <a:ea typeface="宋体" panose="02010600030101010101" pitchFamily="2" charset="-122"/>
            </a:endParaRPr>
          </a:p>
          <a:p>
            <a:pPr indent="0" fontAlgn="auto">
              <a:lnSpc>
                <a:spcPts val="3060"/>
              </a:lnSpc>
            </a:pPr>
            <a:r>
              <a:rPr lang="en-US" altLang="zh-CN" sz="2800">
                <a:solidFill>
                  <a:srgbClr val="FF0000"/>
                </a:solidFill>
                <a:latin typeface="宋体" panose="02010600030101010101" pitchFamily="2" charset="-122"/>
                <a:ea typeface="宋体" panose="02010600030101010101" pitchFamily="2" charset="-122"/>
              </a:rPr>
              <a:t>    </a:t>
            </a:r>
            <a:r>
              <a:rPr lang="zh-CN" altLang="en-US" sz="2800">
                <a:solidFill>
                  <a:srgbClr val="FF0000"/>
                </a:solidFill>
                <a:latin typeface="宋体" panose="02010600030101010101" pitchFamily="2" charset="-122"/>
                <a:ea typeface="宋体" panose="02010600030101010101" pitchFamily="2" charset="-122"/>
              </a:rPr>
              <a:t>文章第一段先概述材料，然后评论分析，最后提出中心论点，文章开头</a:t>
            </a:r>
            <a:r>
              <a:rPr lang="zh-CN" altLang="en-US" sz="2800">
                <a:solidFill>
                  <a:srgbClr val="FF0000"/>
                </a:solidFill>
                <a:latin typeface="宋体" panose="02010600030101010101" pitchFamily="2" charset="-122"/>
                <a:ea typeface="宋体" panose="02010600030101010101" pitchFamily="2" charset="-122"/>
              </a:rPr>
              <a:t>简明扼要。</a:t>
            </a:r>
            <a:endParaRPr lang="zh-CN" altLang="en-US" sz="2800">
              <a:latin typeface="宋体" panose="02010600030101010101" pitchFamily="2" charset="-122"/>
              <a:ea typeface="宋体" panose="02010600030101010101" pitchFamily="2" charset="-122"/>
            </a:endParaRPr>
          </a:p>
          <a:p>
            <a:pPr indent="0" fontAlgn="auto">
              <a:lnSpc>
                <a:spcPts val="3060"/>
              </a:lnSpc>
            </a:pPr>
            <a:r>
              <a:rPr lang="zh-CN"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zh-CN" altLang="en-US" sz="2800">
                <a:highlight>
                  <a:srgbClr val="FFFF00"/>
                </a:highlight>
                <a:latin typeface="宋体" panose="02010600030101010101" pitchFamily="2" charset="-122"/>
                <a:ea typeface="宋体" panose="02010600030101010101" pitchFamily="2" charset="-122"/>
              </a:rPr>
              <a:t>流行语的广泛传播，无疑反映了时代的特征与人们的心态。</a:t>
            </a:r>
            <a:r>
              <a:rPr lang="zh-CN" altLang="en-US" sz="2800">
                <a:latin typeface="宋体" panose="02010600030101010101" pitchFamily="2" charset="-122"/>
                <a:ea typeface="宋体" panose="02010600030101010101" pitchFamily="2" charset="-122"/>
              </a:rPr>
              <a:t>它们像是一面镜子，映照出社会的发展与变迁。</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智能向善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体现了在科技飞速发展的今天，人们对人工智能应用方向的关注与期望，彰显出追求科技造福人类的美好愿景；</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松弛感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则反映出在快节奏生活下，人们对从容、自在生活状态的向往。这些流行语以简洁且富有感染力的方式，表达了大众内心的某种诉求或情感，成为人们交流时的热门词汇。</a:t>
            </a:r>
            <a:endParaRPr lang="zh-CN" altLang="en-US" sz="2800">
              <a:latin typeface="宋体" panose="02010600030101010101" pitchFamily="2" charset="-122"/>
              <a:ea typeface="宋体" panose="02010600030101010101" pitchFamily="2" charset="-122"/>
            </a:endParaRPr>
          </a:p>
          <a:p>
            <a:pPr indent="0" fontAlgn="auto">
              <a:lnSpc>
                <a:spcPts val="3060"/>
              </a:lnSpc>
            </a:pPr>
            <a:r>
              <a:rPr lang="en-US" altLang="zh-CN" sz="2800">
                <a:solidFill>
                  <a:srgbClr val="FF0000"/>
                </a:solidFill>
                <a:latin typeface="宋体" panose="02010600030101010101" pitchFamily="2" charset="-122"/>
                <a:ea typeface="宋体" panose="02010600030101010101" pitchFamily="2" charset="-122"/>
              </a:rPr>
              <a:t>    </a:t>
            </a:r>
            <a:r>
              <a:rPr lang="zh-CN" altLang="en-US" sz="2800">
                <a:solidFill>
                  <a:srgbClr val="FF0000"/>
                </a:solidFill>
                <a:latin typeface="宋体" panose="02010600030101010101" pitchFamily="2" charset="-122"/>
                <a:ea typeface="宋体" panose="02010600030101010101" pitchFamily="2" charset="-122"/>
              </a:rPr>
              <a:t>第二段从挖掘流行语产生原因的角度提出分论点，运用了比喻论证，生动形象。</a:t>
            </a:r>
            <a:endParaRPr lang="zh-CN" altLang="en-US" sz="2800">
              <a:solidFill>
                <a:srgbClr val="FF0000"/>
              </a:solidFill>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范文</a:t>
            </a:r>
            <a:r>
              <a:rPr lang="zh-CN" altLang="en-US" sz="2400" b="1">
                <a:solidFill>
                  <a:schemeClr val="accent3">
                    <a:lumMod val="75000"/>
                  </a:schemeClr>
                </a:solidFill>
                <a:latin typeface="黑体" panose="02010609060101010101" charset="-122"/>
                <a:ea typeface="黑体" panose="02010609060101010101" charset="-122"/>
                <a:sym typeface="+mn-ea"/>
              </a:rPr>
              <a:t>分析</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447675"/>
            <a:ext cx="11704320" cy="6332855"/>
          </a:xfrm>
          <a:prstGeom prst="rect">
            <a:avLst/>
          </a:prstGeom>
          <a:noFill/>
          <a:ln>
            <a:solidFill>
              <a:srgbClr val="FDE9DA"/>
            </a:solidFill>
          </a:ln>
        </p:spPr>
        <p:txBody>
          <a:bodyPr wrap="square" rtlCol="0">
            <a:noAutofit/>
          </a:bodyPr>
          <a:p>
            <a:pPr indent="0" algn="l" fontAlgn="auto">
              <a:lnSpc>
                <a:spcPts val="3060"/>
              </a:lnSpc>
            </a:pPr>
            <a:r>
              <a:rPr lang="en-US" altLang="zh-CN" sz="2800">
                <a:solidFill>
                  <a:srgbClr val="FF0000"/>
                </a:solidFill>
                <a:latin typeface="宋体" panose="02010600030101010101" pitchFamily="2" charset="-122"/>
                <a:ea typeface="宋体" panose="02010600030101010101" pitchFamily="2" charset="-122"/>
              </a:rPr>
              <a:t>   </a:t>
            </a:r>
            <a:r>
              <a:rPr lang="en-US" altLang="zh-CN" sz="2800">
                <a:solidFill>
                  <a:schemeClr val="tx1"/>
                </a:solidFill>
                <a:highlight>
                  <a:srgbClr val="FFFF00"/>
                </a:highlight>
                <a:latin typeface="宋体" panose="02010600030101010101" pitchFamily="2" charset="-122"/>
                <a:ea typeface="宋体" panose="02010600030101010101" pitchFamily="2" charset="-122"/>
              </a:rPr>
              <a:t> </a:t>
            </a:r>
            <a:r>
              <a:rPr lang="zh-CN" altLang="en-US" sz="2800">
                <a:solidFill>
                  <a:schemeClr val="tx1"/>
                </a:solidFill>
                <a:highlight>
                  <a:srgbClr val="FFFF00"/>
                </a:highlight>
                <a:latin typeface="宋体" panose="02010600030101010101" pitchFamily="2" charset="-122"/>
                <a:ea typeface="宋体" panose="02010600030101010101" pitchFamily="2" charset="-122"/>
              </a:rPr>
              <a:t>但是，流行语在带来表达便利与情感共鸣的同时，也存在一些不容忽视的问题。</a:t>
            </a:r>
            <a:r>
              <a:rPr lang="zh-CN" altLang="en-US" sz="2800">
                <a:solidFill>
                  <a:schemeClr val="tx1"/>
                </a:solidFill>
                <a:latin typeface="宋体" panose="02010600030101010101" pitchFamily="2" charset="-122"/>
                <a:ea typeface="宋体" panose="02010600030101010101" pitchFamily="2" charset="-122"/>
              </a:rPr>
              <a:t>部分流行语的传播存在盲目跟风的现象。很多人在不了解其确切含义和使用语境的情况下，就随意使用，导致语言表达的空洞与肤浅。比如一些网络热梗，仅仅因为在网络上广泛传播，就被大量滥用，失去了原本的意义。而且，过度依赖流行语可能会限制我们的语言表达能力。当我们习惯用千篇一律的流行语来表达自己时，会逐渐丧失用丰富、细腻的语言去描述事物和表达情感的能力。长此以往，我们的语言宝库将变得单调乏味。</a:t>
            </a:r>
            <a:endParaRPr lang="zh-CN" altLang="en-US" sz="2800">
              <a:solidFill>
                <a:schemeClr val="tx1"/>
              </a:solidFill>
              <a:latin typeface="宋体" panose="02010600030101010101" pitchFamily="2" charset="-122"/>
              <a:ea typeface="宋体" panose="02010600030101010101" pitchFamily="2" charset="-122"/>
            </a:endParaRPr>
          </a:p>
          <a:p>
            <a:pPr indent="0" algn="l" fontAlgn="auto">
              <a:lnSpc>
                <a:spcPts val="3060"/>
              </a:lnSpc>
            </a:pPr>
            <a:r>
              <a:rPr lang="en-US" altLang="zh-CN" sz="2800">
                <a:solidFill>
                  <a:schemeClr val="tx1"/>
                </a:solidFill>
                <a:latin typeface="宋体" panose="02010600030101010101" pitchFamily="2" charset="-122"/>
                <a:ea typeface="宋体" panose="02010600030101010101" pitchFamily="2" charset="-122"/>
              </a:rPr>
              <a:t>  </a:t>
            </a:r>
            <a:r>
              <a:rPr lang="en-US" altLang="zh-CN" sz="2800">
                <a:solidFill>
                  <a:srgbClr val="FF0000"/>
                </a:solidFill>
                <a:latin typeface="宋体" panose="02010600030101010101" pitchFamily="2" charset="-122"/>
                <a:ea typeface="宋体" panose="02010600030101010101" pitchFamily="2" charset="-122"/>
              </a:rPr>
              <a:t> </a:t>
            </a:r>
            <a:r>
              <a:rPr lang="zh-CN" altLang="en-US" sz="2800">
                <a:solidFill>
                  <a:srgbClr val="FF0000"/>
                </a:solidFill>
                <a:latin typeface="宋体" panose="02010600030101010101" pitchFamily="2" charset="-122"/>
                <a:ea typeface="宋体" panose="02010600030101010101" pitchFamily="2" charset="-122"/>
              </a:rPr>
              <a:t>本段从流行语的局限性、负面影响的角度提出分论点进行论证。</a:t>
            </a:r>
            <a:endParaRPr lang="zh-CN" altLang="en-US" sz="2800">
              <a:solidFill>
                <a:srgbClr val="FF0000"/>
              </a:solidFill>
              <a:latin typeface="宋体" panose="02010600030101010101" pitchFamily="2" charset="-122"/>
              <a:ea typeface="宋体" panose="02010600030101010101" pitchFamily="2" charset="-122"/>
            </a:endParaRPr>
          </a:p>
          <a:p>
            <a:pPr indent="0" algn="l" fontAlgn="auto">
              <a:lnSpc>
                <a:spcPts val="3060"/>
              </a:lnSpc>
            </a:pPr>
            <a:r>
              <a:rPr lang="en-US" altLang="zh-CN" sz="2800">
                <a:solidFill>
                  <a:srgbClr val="FF0000"/>
                </a:solidFill>
                <a:latin typeface="宋体" panose="02010600030101010101" pitchFamily="2" charset="-122"/>
                <a:ea typeface="宋体" panose="02010600030101010101" pitchFamily="2" charset="-122"/>
              </a:rPr>
              <a:t>  </a:t>
            </a:r>
            <a:r>
              <a:rPr lang="en-US" altLang="zh-CN" sz="2800">
                <a:solidFill>
                  <a:srgbClr val="FF0000"/>
                </a:solidFill>
                <a:highlight>
                  <a:srgbClr val="FFFF00"/>
                </a:highlight>
                <a:latin typeface="宋体" panose="02010600030101010101" pitchFamily="2" charset="-122"/>
                <a:ea typeface="宋体" panose="02010600030101010101" pitchFamily="2" charset="-122"/>
              </a:rPr>
              <a:t> </a:t>
            </a:r>
            <a:r>
              <a:rPr lang="zh-CN" altLang="en-US" sz="2800">
                <a:solidFill>
                  <a:schemeClr val="tx1"/>
                </a:solidFill>
                <a:highlight>
                  <a:srgbClr val="FFFF00"/>
                </a:highlight>
                <a:latin typeface="宋体" panose="02010600030101010101" pitchFamily="2" charset="-122"/>
                <a:ea typeface="宋体" panose="02010600030101010101" pitchFamily="2" charset="-122"/>
              </a:rPr>
              <a:t>因此，对于流行语，我们要秉持理性的态度，进行</a:t>
            </a:r>
            <a:r>
              <a:rPr lang="en-US" altLang="zh-CN" sz="2800">
                <a:solidFill>
                  <a:schemeClr val="tx1"/>
                </a:solidFill>
                <a:highlight>
                  <a:srgbClr val="FFFF00"/>
                </a:highlight>
                <a:latin typeface="宋体" panose="02010600030101010101" pitchFamily="2" charset="-122"/>
                <a:ea typeface="宋体" panose="02010600030101010101" pitchFamily="2" charset="-122"/>
              </a:rPr>
              <a:t>“</a:t>
            </a:r>
            <a:r>
              <a:rPr lang="zh-CN" altLang="en-US" sz="2800">
                <a:solidFill>
                  <a:schemeClr val="tx1"/>
                </a:solidFill>
                <a:highlight>
                  <a:srgbClr val="FFFF00"/>
                </a:highlight>
                <a:latin typeface="宋体" panose="02010600030101010101" pitchFamily="2" charset="-122"/>
                <a:ea typeface="宋体" panose="02010600030101010101" pitchFamily="2" charset="-122"/>
              </a:rPr>
              <a:t>冷</a:t>
            </a:r>
            <a:r>
              <a:rPr lang="en-US" altLang="zh-CN" sz="2800">
                <a:solidFill>
                  <a:schemeClr val="tx1"/>
                </a:solidFill>
                <a:highlight>
                  <a:srgbClr val="FFFF00"/>
                </a:highlight>
                <a:latin typeface="宋体" panose="02010600030101010101" pitchFamily="2" charset="-122"/>
                <a:ea typeface="宋体" panose="02010600030101010101" pitchFamily="2" charset="-122"/>
              </a:rPr>
              <a:t>”</a:t>
            </a:r>
            <a:r>
              <a:rPr lang="zh-CN" altLang="en-US" sz="2800">
                <a:solidFill>
                  <a:schemeClr val="tx1"/>
                </a:solidFill>
                <a:highlight>
                  <a:srgbClr val="FFFF00"/>
                </a:highlight>
                <a:latin typeface="宋体" panose="02010600030101010101" pitchFamily="2" charset="-122"/>
                <a:ea typeface="宋体" panose="02010600030101010101" pitchFamily="2" charset="-122"/>
              </a:rPr>
              <a:t>思考。</a:t>
            </a:r>
            <a:r>
              <a:rPr lang="zh-CN" altLang="en-US" sz="2800">
                <a:solidFill>
                  <a:schemeClr val="tx1"/>
                </a:solidFill>
                <a:latin typeface="宋体" panose="02010600030101010101" pitchFamily="2" charset="-122"/>
                <a:ea typeface="宋体" panose="02010600030101010101" pitchFamily="2" charset="-122"/>
              </a:rPr>
              <a:t>一方面，我们要善于从流行语中洞察时代的脉搏和大众的心理，利用其生动形象的特点丰富我们的表达。另一方面，我们不能被流行语牵着鼻子走，要保持自己独立的语言思考能力。在使用流行语时，要确保准确理解其内涵，根据具体的语境恰当运用，避免盲目跟风和滥用。同时，我们也要不断提升自己的语言素养，丰富词汇量，学会用多样化的语言来表达自己的想法和感受。</a:t>
            </a:r>
            <a:r>
              <a:rPr lang="zh-CN" altLang="en-US" sz="2800">
                <a:solidFill>
                  <a:srgbClr val="FF0000"/>
                </a:solidFill>
                <a:latin typeface="宋体" panose="02010600030101010101" pitchFamily="2" charset="-122"/>
                <a:ea typeface="宋体" panose="02010600030101010101" pitchFamily="2" charset="-122"/>
              </a:rPr>
              <a:t>本段辩证地分析对待流行语我们应该怎么去做，逻辑严密。</a:t>
            </a:r>
            <a:endParaRPr lang="zh-CN" altLang="en-US" sz="2800">
              <a:solidFill>
                <a:srgbClr val="FF0000"/>
              </a:solidFill>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范文</a:t>
            </a:r>
            <a:r>
              <a:rPr lang="zh-CN" altLang="en-US" sz="2400" b="1">
                <a:solidFill>
                  <a:schemeClr val="accent3">
                    <a:lumMod val="75000"/>
                  </a:schemeClr>
                </a:solidFill>
                <a:latin typeface="黑体" panose="02010609060101010101" charset="-122"/>
                <a:ea typeface="黑体" panose="02010609060101010101" charset="-122"/>
                <a:sym typeface="+mn-ea"/>
              </a:rPr>
              <a:t>分析</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447675"/>
            <a:ext cx="11704320" cy="6332855"/>
          </a:xfrm>
          <a:prstGeom prst="rect">
            <a:avLst/>
          </a:prstGeom>
          <a:noFill/>
          <a:ln>
            <a:solidFill>
              <a:srgbClr val="FDE9DA"/>
            </a:solidFill>
          </a:ln>
        </p:spPr>
        <p:txBody>
          <a:bodyPr wrap="square" rtlCol="0">
            <a:noAutofit/>
          </a:bodyPr>
          <a:p>
            <a:pPr indent="0" algn="l" fontAlgn="auto">
              <a:lnSpc>
                <a:spcPts val="3060"/>
              </a:lnSpc>
            </a:pPr>
            <a:r>
              <a:rPr lang="en-US" altLang="zh-CN" sz="2800">
                <a:solidFill>
                  <a:srgbClr val="FF0000"/>
                </a:solidFill>
                <a:latin typeface="宋体" panose="02010600030101010101" pitchFamily="2" charset="-122"/>
                <a:ea typeface="宋体" panose="02010600030101010101" pitchFamily="2" charset="-122"/>
              </a:rPr>
              <a:t>    </a:t>
            </a:r>
            <a:r>
              <a:rPr lang="zh-CN" altLang="en-US" sz="2800">
                <a:solidFill>
                  <a:schemeClr val="tx1"/>
                </a:solidFill>
                <a:latin typeface="宋体" panose="02010600030101010101" pitchFamily="2" charset="-122"/>
                <a:ea typeface="宋体" panose="02010600030101010101" pitchFamily="2" charset="-122"/>
              </a:rPr>
              <a:t>流行语的热潮是时代发展的必然产物，它既带来了机遇，也带来了挑战。我们要在这股热潮中保持清醒的头脑，通过</a:t>
            </a:r>
            <a:r>
              <a:rPr lang="en-US" altLang="zh-CN" sz="2800">
                <a:solidFill>
                  <a:schemeClr val="tx1"/>
                </a:solidFill>
                <a:latin typeface="宋体" panose="02010600030101010101" pitchFamily="2" charset="-122"/>
                <a:ea typeface="宋体" panose="02010600030101010101" pitchFamily="2" charset="-122"/>
              </a:rPr>
              <a:t>“</a:t>
            </a:r>
            <a:r>
              <a:rPr lang="zh-CN" altLang="en-US" sz="2800">
                <a:solidFill>
                  <a:schemeClr val="tx1"/>
                </a:solidFill>
                <a:latin typeface="宋体" panose="02010600030101010101" pitchFamily="2" charset="-122"/>
                <a:ea typeface="宋体" panose="02010600030101010101" pitchFamily="2" charset="-122"/>
              </a:rPr>
              <a:t>冷</a:t>
            </a:r>
            <a:r>
              <a:rPr lang="en-US" altLang="zh-CN" sz="2800">
                <a:solidFill>
                  <a:schemeClr val="tx1"/>
                </a:solidFill>
                <a:latin typeface="宋体" panose="02010600030101010101" pitchFamily="2" charset="-122"/>
                <a:ea typeface="宋体" panose="02010600030101010101" pitchFamily="2" charset="-122"/>
              </a:rPr>
              <a:t>”</a:t>
            </a:r>
            <a:r>
              <a:rPr lang="zh-CN" altLang="en-US" sz="2800">
                <a:solidFill>
                  <a:schemeClr val="tx1"/>
                </a:solidFill>
                <a:latin typeface="宋体" panose="02010600030101010101" pitchFamily="2" charset="-122"/>
                <a:ea typeface="宋体" panose="02010600030101010101" pitchFamily="2" charset="-122"/>
              </a:rPr>
              <a:t>思考，让流行语真正成为我们表达思想、传递情感的有力工具，而不是阻碍我们语言发展和思维深化的绊脚石。</a:t>
            </a:r>
            <a:endParaRPr lang="zh-CN" altLang="en-US" sz="2800">
              <a:solidFill>
                <a:schemeClr val="tx1"/>
              </a:solidFill>
              <a:latin typeface="宋体" panose="02010600030101010101" pitchFamily="2" charset="-122"/>
              <a:ea typeface="宋体" panose="02010600030101010101" pitchFamily="2" charset="-122"/>
            </a:endParaRPr>
          </a:p>
          <a:p>
            <a:pPr indent="0" algn="l" fontAlgn="auto">
              <a:lnSpc>
                <a:spcPts val="3060"/>
              </a:lnSpc>
            </a:pPr>
            <a:r>
              <a:rPr lang="en-US" altLang="zh-CN" sz="2800">
                <a:solidFill>
                  <a:schemeClr val="tx1"/>
                </a:solidFill>
                <a:latin typeface="宋体" panose="02010600030101010101" pitchFamily="2" charset="-122"/>
                <a:ea typeface="宋体" panose="02010600030101010101" pitchFamily="2" charset="-122"/>
              </a:rPr>
              <a:t>    </a:t>
            </a:r>
            <a:r>
              <a:rPr lang="zh-CN" altLang="en-US" sz="2800">
                <a:solidFill>
                  <a:srgbClr val="FF0000"/>
                </a:solidFill>
                <a:latin typeface="宋体" panose="02010600030101010101" pitchFamily="2" charset="-122"/>
                <a:ea typeface="宋体" panose="02010600030101010101" pitchFamily="2" charset="-122"/>
              </a:rPr>
              <a:t>本段继续辩证地分析流行语，回扣中心论点，结构严谨。</a:t>
            </a:r>
            <a:endParaRPr lang="zh-CN" altLang="en-US" sz="2800">
              <a:solidFill>
                <a:srgbClr val="FF0000"/>
              </a:solidFill>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范文</a:t>
            </a:r>
            <a:r>
              <a:rPr lang="zh-CN" altLang="en-US" sz="2400" b="1">
                <a:solidFill>
                  <a:schemeClr val="accent3">
                    <a:lumMod val="75000"/>
                  </a:schemeClr>
                </a:solidFill>
                <a:latin typeface="黑体" panose="02010609060101010101" charset="-122"/>
                <a:ea typeface="黑体" panose="02010609060101010101" charset="-122"/>
                <a:sym typeface="+mn-ea"/>
              </a:rPr>
              <a:t>分析</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据《咬文嚼字》编辑部称，今年流行语折射出的时代特征十分明显，主要表现在以下几个方面：</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智能时代已经来临</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以</a:t>
            </a:r>
            <a:r>
              <a:rPr lang="en-US" altLang="zh-CN" sz="2800">
                <a:latin typeface="宋体" panose="02010600030101010101" pitchFamily="2" charset="-122"/>
                <a:ea typeface="宋体" panose="02010600030101010101" pitchFamily="2" charset="-122"/>
              </a:rPr>
              <a:t>00</a:t>
            </a:r>
            <a:r>
              <a:rPr lang="zh-CN" altLang="en-US" sz="2800">
                <a:latin typeface="宋体" panose="02010600030101010101" pitchFamily="2" charset="-122"/>
                <a:ea typeface="宋体" panose="02010600030101010101" pitchFamily="2" charset="-122"/>
              </a:rPr>
              <a:t>后为代表的年轻一代正成为社会关注焦点</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老年群体成为社会发展更为重要的推动力量</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在这份调查中，</a:t>
            </a:r>
            <a:r>
              <a:rPr lang="en-US" altLang="zh-CN" sz="2800">
                <a:latin typeface="宋体" panose="02010600030101010101" pitchFamily="2" charset="-122"/>
                <a:ea typeface="宋体" panose="02010600030101010101" pitchFamily="2" charset="-122"/>
              </a:rPr>
              <a:t>00</a:t>
            </a:r>
            <a:r>
              <a:rPr lang="zh-CN" altLang="en-US" sz="2800">
                <a:latin typeface="宋体" panose="02010600030101010101" pitchFamily="2" charset="-122"/>
                <a:ea typeface="宋体" panose="02010600030101010101" pitchFamily="2" charset="-122"/>
              </a:rPr>
              <a:t>后最推崇的流行语是</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抽象</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90</a:t>
            </a:r>
            <a:r>
              <a:rPr lang="zh-CN" altLang="en-US" sz="2800">
                <a:latin typeface="宋体" panose="02010600030101010101" pitchFamily="2" charset="-122"/>
                <a:ea typeface="宋体" panose="02010600030101010101" pitchFamily="2" charset="-122"/>
              </a:rPr>
              <a:t>后最推崇的是</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偷感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。值得一提的是，小红书发布的</a:t>
            </a:r>
            <a:r>
              <a:rPr lang="en-US" altLang="zh-CN" sz="2800">
                <a:latin typeface="宋体" panose="02010600030101010101" pitchFamily="2" charset="-122"/>
                <a:ea typeface="宋体" panose="02010600030101010101" pitchFamily="2" charset="-122"/>
              </a:rPr>
              <a:t>2024</a:t>
            </a:r>
            <a:r>
              <a:rPr lang="zh-CN" altLang="en-US" sz="2800">
                <a:latin typeface="宋体" panose="02010600030101010101" pitchFamily="2" charset="-122"/>
                <a:ea typeface="宋体" panose="02010600030101010101" pitchFamily="2" charset="-122"/>
              </a:rPr>
              <a:t>年度关键词正是</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抽象</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。但以社会学和语言学的标准来看，</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抽象</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的词义还比较模糊，所以没有入选《咬文嚼字》的年度流行语。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青春上海</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小孩哥</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小孩姐</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的称呼变化，是年轻人对年龄界限的模糊与跨越。或认真，或戏谑地对年龄与成熟度进行重新定义，是人们以更加包容、开放的心态去面对生活中不同阶段与角色的折射，也是社会对年轻一代的理解与接纳。</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光明网</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流行语的兴起，离不开时代的助推与社会活动的活跃。比如</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数智化</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未来产业</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无疑折射出科技变革对经济和生活的深刻影响；</a:t>
            </a:r>
            <a:r>
              <a:rPr lang="en-US" altLang="zh-CN" sz="2800">
                <a:latin typeface="宋体" panose="02010600030101010101" pitchFamily="2" charset="-122"/>
                <a:ea typeface="宋体" panose="02010600030101010101" pitchFamily="2" charset="-122"/>
              </a:rPr>
              <a:t>“city</a:t>
            </a:r>
            <a:r>
              <a:rPr lang="zh-CN" altLang="en-US" sz="2800">
                <a:latin typeface="宋体" panose="02010600030101010101" pitchFamily="2" charset="-122"/>
                <a:ea typeface="宋体" panose="02010600030101010101" pitchFamily="2" charset="-122"/>
              </a:rPr>
              <a:t>不</a:t>
            </a:r>
            <a:r>
              <a:rPr lang="en-US" altLang="zh-CN" sz="2800">
                <a:latin typeface="宋体" panose="02010600030101010101" pitchFamily="2" charset="-122"/>
                <a:ea typeface="宋体" panose="02010600030101010101" pitchFamily="2" charset="-122"/>
              </a:rPr>
              <a:t>city”“</a:t>
            </a:r>
            <a:r>
              <a:rPr lang="zh-CN" altLang="en-US" sz="2800">
                <a:latin typeface="宋体" panose="02010600030101010101" pitchFamily="2" charset="-122"/>
                <a:ea typeface="宋体" panose="02010600030101010101" pitchFamily="2" charset="-122"/>
              </a:rPr>
              <a:t>松弛感</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等则体现了城市生活的多样化和现代人对精神状态的关注。</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素材</a:t>
            </a:r>
            <a:r>
              <a:rPr lang="zh-CN" altLang="en-US" sz="2400" b="1">
                <a:solidFill>
                  <a:schemeClr val="accent3">
                    <a:lumMod val="75000"/>
                  </a:schemeClr>
                </a:solidFill>
                <a:latin typeface="黑体" panose="02010609060101010101" charset="-122"/>
                <a:ea typeface="黑体" panose="02010609060101010101" charset="-122"/>
                <a:sym typeface="+mn-ea"/>
              </a:rPr>
              <a:t>积累</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pPr indent="0" fontAlgn="auto">
              <a:lnSpc>
                <a:spcPts val="3060"/>
              </a:lnSpc>
            </a:pP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啥时候回来的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前两天</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啥时候走啊</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过两天</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考研考的咋样</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就那样</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能考多少分</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不到</a:t>
            </a:r>
            <a:r>
              <a:rPr lang="en-US" altLang="zh-CN" sz="2800">
                <a:latin typeface="宋体" panose="02010600030101010101" pitchFamily="2" charset="-122"/>
                <a:ea typeface="宋体" panose="02010600030101010101" pitchFamily="2" charset="-122"/>
              </a:rPr>
              <a:t>500”……</a:t>
            </a:r>
            <a:r>
              <a:rPr lang="zh-CN" altLang="en-US" sz="2800">
                <a:latin typeface="宋体" panose="02010600030101010101" pitchFamily="2" charset="-122"/>
                <a:ea typeface="宋体" panose="02010600030101010101" pitchFamily="2" charset="-122"/>
              </a:rPr>
              <a:t>当</a:t>
            </a:r>
            <a:r>
              <a:rPr lang="en-US" altLang="zh-CN" sz="2800">
                <a:latin typeface="宋体" panose="02010600030101010101" pitchFamily="2" charset="-122"/>
                <a:ea typeface="宋体" panose="02010600030101010101" pitchFamily="2" charset="-122"/>
              </a:rPr>
              <a:t>2024</a:t>
            </a:r>
            <a:r>
              <a:rPr lang="zh-CN" altLang="en-US" sz="2800">
                <a:latin typeface="宋体" panose="02010600030101010101" pitchFamily="2" charset="-122"/>
                <a:ea typeface="宋体" panose="02010600030101010101" pitchFamily="2" charset="-122"/>
              </a:rPr>
              <a:t>年亲戚询问考研成绩时，年轻人主打一个</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已读乱回</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，看似回复了实际却又没有回复。</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这个世界终究还是颠成了我喜欢的样子</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，一众网友在评论区纷纷晒出了自己的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，一瞬间，</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似乎成了大家面对纷繁世界的一种抗争武器，礼貌性回复的同时又暗戳戳维护了自己的权益，美妙而风靡的</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，在网络上成为了年轻人最爽快的发泄口。</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放下个人素质，享受缺德人生。拒绝精神内耗，有事直接发疯。与其委屈自己，不如为难别人。</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所谓</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，指的是一种极度夸张、无序、情绪饱满的文字句式，其效果令人发疯抓狂。　　</a:t>
            </a:r>
            <a:endParaRPr lang="zh-CN" altLang="en-US" sz="28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作为一种互联网发展时代下的产物，能够释放人们的真情实感，也是乏味生活的一剂良药，而</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发疯文学</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的背后，潜藏着年轻人对现实的无奈，面对现实不公，他人越界，生活焦虑，</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发疯</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能让对方据而远之，变相妥协，即使没有实际用途，自己也能疏通</a:t>
            </a:r>
            <a:r>
              <a:rPr lang="zh-CN" altLang="en-US" sz="2800">
                <a:latin typeface="宋体" panose="02010600030101010101" pitchFamily="2" charset="-122"/>
                <a:ea typeface="宋体" panose="02010600030101010101" pitchFamily="2" charset="-122"/>
              </a:rPr>
              <a:t>心理，发泄情绪。</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素材</a:t>
            </a:r>
            <a:r>
              <a:rPr lang="zh-CN" altLang="en-US" sz="2400" b="1">
                <a:solidFill>
                  <a:schemeClr val="accent3">
                    <a:lumMod val="75000"/>
                  </a:schemeClr>
                </a:solidFill>
                <a:latin typeface="黑体" panose="02010609060101010101" charset="-122"/>
                <a:ea typeface="黑体" panose="02010609060101010101" charset="-122"/>
                <a:sym typeface="+mn-ea"/>
              </a:rPr>
              <a:t>积累</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r>
              <a:rPr lang="zh-CN" altLang="en-US" sz="2800">
                <a:latin typeface="宋体" panose="02010600030101010101" pitchFamily="2" charset="-122"/>
                <a:ea typeface="宋体" panose="02010600030101010101" pitchFamily="2" charset="-122"/>
              </a:rPr>
              <a:t>海淀区</a:t>
            </a:r>
            <a:r>
              <a:rPr lang="en-US" altLang="zh-CN" sz="2800">
                <a:latin typeface="宋体" panose="02010600030101010101" pitchFamily="2" charset="-122"/>
                <a:ea typeface="宋体" panose="02010600030101010101" pitchFamily="2" charset="-122"/>
              </a:rPr>
              <a:t>2022</a:t>
            </a:r>
            <a:r>
              <a:rPr lang="zh-CN" altLang="en-US" sz="2800">
                <a:latin typeface="宋体" panose="02010600030101010101" pitchFamily="2" charset="-122"/>
                <a:ea typeface="宋体" panose="02010600030101010101" pitchFamily="2" charset="-122"/>
              </a:rPr>
              <a:t>届高三年级期末作文</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r>
              <a:rPr lang="en-US" altLang="en-US" sz="2800">
                <a:latin typeface="宋体" panose="02010600030101010101" pitchFamily="2" charset="-122"/>
                <a:ea typeface="宋体" panose="02010600030101010101" pitchFamily="2" charset="-122"/>
              </a:rPr>
              <a:t> </a:t>
            </a:r>
            <a:r>
              <a:rPr 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zh-CN" altLang="en-US" sz="2800">
                <a:latin typeface="楷体" panose="02010609060101010101" charset="-122"/>
                <a:ea typeface="楷体" panose="02010609060101010101" charset="-122"/>
                <a:cs typeface="楷体" panose="02010609060101010101" charset="-122"/>
              </a:rPr>
              <a:t>近年来，一些流行语令人印象深刻。如，</a:t>
            </a:r>
            <a:r>
              <a:rPr lang="en-US" altLang="zh-CN" sz="2800">
                <a:latin typeface="楷体" panose="02010609060101010101" charset="-122"/>
                <a:ea typeface="楷体" panose="02010609060101010101" charset="-122"/>
                <a:cs typeface="楷体" panose="02010609060101010101" charset="-122"/>
              </a:rPr>
              <a:t>2019</a:t>
            </a:r>
            <a:r>
              <a:rPr lang="zh-CN" altLang="en-US" sz="2800">
                <a:latin typeface="楷体" panose="02010609060101010101" charset="-122"/>
                <a:ea typeface="楷体" panose="02010609060101010101" charset="-122"/>
                <a:cs typeface="楷体" panose="02010609060101010101" charset="-122"/>
              </a:rPr>
              <a:t>年，</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阿中</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垃圾分类</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硬核</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等；</a:t>
            </a:r>
            <a:r>
              <a:rPr lang="en-US" altLang="zh-CN" sz="2800">
                <a:latin typeface="楷体" panose="02010609060101010101" charset="-122"/>
                <a:ea typeface="楷体" panose="02010609060101010101" charset="-122"/>
                <a:cs typeface="楷体" panose="02010609060101010101" charset="-122"/>
              </a:rPr>
              <a:t>2020</a:t>
            </a:r>
            <a:r>
              <a:rPr lang="zh-CN" altLang="en-US" sz="2800">
                <a:latin typeface="楷体" panose="02010609060101010101" charset="-122"/>
                <a:ea typeface="楷体" panose="02010609060101010101" charset="-122"/>
                <a:cs typeface="楷体" panose="02010609060101010101" charset="-122"/>
              </a:rPr>
              <a:t>年，</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逆行者</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云监工</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飒</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等；</a:t>
            </a:r>
            <a:r>
              <a:rPr lang="en-US" altLang="zh-CN" sz="2800">
                <a:latin typeface="楷体" panose="02010609060101010101" charset="-122"/>
                <a:ea typeface="楷体" panose="02010609060101010101" charset="-122"/>
                <a:cs typeface="楷体" panose="02010609060101010101" charset="-122"/>
              </a:rPr>
              <a:t>2021</a:t>
            </a:r>
            <a:r>
              <a:rPr lang="zh-CN" altLang="en-US" sz="2800">
                <a:latin typeface="楷体" panose="02010609060101010101" charset="-122"/>
                <a:ea typeface="楷体" panose="02010609060101010101" charset="-122"/>
                <a:cs typeface="楷体" panose="02010609060101010101" charset="-122"/>
              </a:rPr>
              <a:t>年，</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强国有我</a:t>
            </a:r>
            <a:r>
              <a:rPr lang="en-US" altLang="zh-CN" sz="2800">
                <a:latin typeface="楷体" panose="02010609060101010101" charset="-122"/>
                <a:ea typeface="楷体" panose="02010609060101010101" charset="-122"/>
                <a:cs typeface="楷体" panose="02010609060101010101" charset="-122"/>
              </a:rPr>
              <a:t>” “</a:t>
            </a:r>
            <a:r>
              <a:rPr lang="zh-CN" altLang="en-US" sz="2800">
                <a:latin typeface="楷体" panose="02010609060101010101" charset="-122"/>
                <a:ea typeface="楷体" panose="02010609060101010101" charset="-122"/>
                <a:cs typeface="楷体" panose="02010609060101010101" charset="-122"/>
              </a:rPr>
              <a:t>碳中和</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格局</a:t>
            </a:r>
            <a:r>
              <a:rPr lang="en-US" altLang="zh-CN" sz="2800">
                <a:latin typeface="楷体" panose="02010609060101010101" charset="-122"/>
                <a:ea typeface="楷体" panose="02010609060101010101" charset="-122"/>
                <a:cs typeface="楷体" panose="02010609060101010101" charset="-122"/>
              </a:rPr>
              <a:t>”</a:t>
            </a:r>
            <a:r>
              <a:rPr lang="zh-CN" altLang="en-US" sz="2800">
                <a:latin typeface="楷体" panose="02010609060101010101" charset="-122"/>
                <a:ea typeface="楷体" panose="02010609060101010101" charset="-122"/>
                <a:cs typeface="楷体" panose="02010609060101010101" charset="-122"/>
              </a:rPr>
              <a:t>等。</a:t>
            </a:r>
            <a:r>
              <a:rPr lang="en-US" altLang="en-US" sz="2800">
                <a:latin typeface="楷体" panose="02010609060101010101" charset="-122"/>
                <a:ea typeface="楷体" panose="02010609060101010101" charset="-122"/>
                <a:cs typeface="楷体" panose="02010609060101010101" charset="-122"/>
              </a:rPr>
              <a:t> </a:t>
            </a:r>
            <a:r>
              <a:rPr lang="en-US" altLang="zh-CN" sz="2800">
                <a:latin typeface="楷体" panose="02010609060101010101" charset="-122"/>
                <a:ea typeface="楷体" panose="02010609060101010101" charset="-122"/>
                <a:cs typeface="楷体" panose="02010609060101010101"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纵观近几年的流行语，它们引发了你哪些联想与思考？请根据以上材料，写一篇文章，文体不限。</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要求：自选角度，自拟标题，思想健康，内容充实。</a:t>
            </a:r>
            <a:endParaRPr lang="zh-CN"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【审题】</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材料从流行语入题，不只让考生泛泛思考</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流行</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，而是思考流行的价值和意义。</a:t>
            </a:r>
            <a:endParaRPr lang="zh-CN" altLang="en-US" sz="2800">
              <a:latin typeface="宋体" panose="02010600030101010101" pitchFamily="2" charset="-122"/>
              <a:ea typeface="宋体" panose="02010600030101010101" pitchFamily="2" charset="-122"/>
            </a:endParaRPr>
          </a:p>
          <a:p>
            <a:r>
              <a:rPr lang="zh-CN"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如标题可定为：</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endParaRPr lang="en-US" altLang="zh-CN" sz="2800">
              <a:latin typeface="宋体" panose="02010600030101010101" pitchFamily="2" charset="-122"/>
              <a:ea typeface="宋体" panose="02010600030101010101" pitchFamily="2" charset="-122"/>
            </a:endParaRPr>
          </a:p>
          <a:p>
            <a:r>
              <a:rPr lang="en-US" altLang="en-US" sz="2800">
                <a:latin typeface="宋体" panose="02010600030101010101" pitchFamily="2" charset="-122"/>
                <a:ea typeface="宋体" panose="02010600030101010101" pitchFamily="2" charset="-122"/>
              </a:rPr>
              <a:t> </a:t>
            </a:r>
            <a:r>
              <a:rPr 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1</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rPr>
              <a:t>流行语，不止于</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流行</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2</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rPr>
              <a:t>流行，文化共鸣</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r>
              <a:rPr lang="en-US" altLang="zh-CN" sz="2800">
                <a:latin typeface="宋体" panose="02010600030101010101" pitchFamily="2" charset="-122"/>
                <a:ea typeface="宋体" panose="02010600030101010101" pitchFamily="2" charset="-122"/>
              </a:rPr>
              <a:t>    3</a:t>
            </a:r>
            <a:r>
              <a:rPr lang="en-US" altLang="zh-CN" sz="2800">
                <a:latin typeface="宋体" panose="02010600030101010101" pitchFamily="2" charset="-122"/>
                <a:ea typeface="宋体" panose="02010600030101010101" pitchFamily="2" charset="-122"/>
                <a:sym typeface="+mn-ea"/>
              </a:rPr>
              <a:t>.</a:t>
            </a:r>
            <a:r>
              <a:rPr lang="zh-CN" altLang="en-US" sz="2800">
                <a:latin typeface="宋体" panose="02010600030101010101" pitchFamily="2" charset="-122"/>
                <a:ea typeface="宋体" panose="02010600030101010101" pitchFamily="2" charset="-122"/>
              </a:rPr>
              <a:t>流行语，时代的印记</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关联</a:t>
            </a:r>
            <a:r>
              <a:rPr lang="zh-CN" altLang="en-US" sz="2400" b="1">
                <a:solidFill>
                  <a:schemeClr val="accent3">
                    <a:lumMod val="75000"/>
                  </a:schemeClr>
                </a:solidFill>
                <a:latin typeface="黑体" panose="02010609060101010101" charset="-122"/>
                <a:ea typeface="黑体" panose="02010609060101010101" charset="-122"/>
                <a:sym typeface="+mn-ea"/>
              </a:rPr>
              <a:t>试题</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525780"/>
            <a:ext cx="11704320" cy="6170295"/>
          </a:xfrm>
          <a:prstGeom prst="rect">
            <a:avLst/>
          </a:prstGeom>
          <a:noFill/>
          <a:ln>
            <a:solidFill>
              <a:srgbClr val="FDE9DA"/>
            </a:solidFill>
          </a:ln>
        </p:spPr>
        <p:txBody>
          <a:bodyPr wrap="square" rtlCol="0">
            <a:noAutofit/>
          </a:bodyPr>
          <a:p>
            <a:pPr indent="0" fontAlgn="auto">
              <a:lnSpc>
                <a:spcPts val="3060"/>
              </a:lnSpc>
            </a:pP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2024</a:t>
            </a:r>
            <a:r>
              <a:rPr lang="zh-CN" altLang="en-US" sz="2800">
                <a:latin typeface="宋体" panose="02010600030101010101" pitchFamily="2" charset="-122"/>
                <a:ea typeface="宋体" panose="02010600030101010101" pitchFamily="2" charset="-122"/>
              </a:rPr>
              <a:t>年名校模拟）</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《咬文嚼字》编辑部</a:t>
            </a:r>
            <a:r>
              <a:rPr lang="en-US" altLang="zh-CN" sz="2800">
                <a:latin typeface="宋体" panose="02010600030101010101" pitchFamily="2" charset="-122"/>
                <a:ea typeface="宋体" panose="02010600030101010101" pitchFamily="2" charset="-122"/>
              </a:rPr>
              <a:t>12</a:t>
            </a:r>
            <a:r>
              <a:rPr lang="zh-CN" altLang="en-US" sz="2800">
                <a:latin typeface="宋体" panose="02010600030101010101" pitchFamily="2" charset="-122"/>
                <a:ea typeface="宋体" panose="02010600030101010101" pitchFamily="2" charset="-122"/>
              </a:rPr>
              <a:t>月</a:t>
            </a:r>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日公布了</a:t>
            </a:r>
            <a:r>
              <a:rPr lang="en-US" altLang="zh-CN" sz="2800">
                <a:latin typeface="宋体" panose="02010600030101010101" pitchFamily="2" charset="-122"/>
                <a:ea typeface="宋体" panose="02010600030101010101" pitchFamily="2" charset="-122"/>
              </a:rPr>
              <a:t>“2023</a:t>
            </a:r>
            <a:r>
              <a:rPr lang="zh-CN" altLang="en-US" sz="2800">
                <a:latin typeface="宋体" panose="02010600030101010101" pitchFamily="2" charset="-122"/>
                <a:ea typeface="宋体" panose="02010600030101010101" pitchFamily="2" charset="-122"/>
              </a:rPr>
              <a:t>年十大流行语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新质生产力</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双向奔赴；</a:t>
            </a:r>
            <a:r>
              <a:rPr lang="en-US" altLang="zh-CN" sz="2800">
                <a:latin typeface="宋体" panose="02010600030101010101" pitchFamily="2" charset="-122"/>
                <a:ea typeface="宋体" panose="02010600030101010101" pitchFamily="2" charset="-122"/>
              </a:rPr>
              <a:t>3.</a:t>
            </a:r>
            <a:r>
              <a:rPr lang="zh-CN" altLang="en-US" sz="2800">
                <a:latin typeface="宋体" panose="02010600030101010101" pitchFamily="2" charset="-122"/>
                <a:ea typeface="宋体" panose="02010600030101010101" pitchFamily="2" charset="-122"/>
              </a:rPr>
              <a:t>人工智能大模型；</a:t>
            </a:r>
            <a:r>
              <a:rPr lang="en-US" altLang="zh-CN" sz="2800">
                <a:latin typeface="宋体" panose="02010600030101010101" pitchFamily="2" charset="-122"/>
                <a:ea typeface="宋体" panose="02010600030101010101" pitchFamily="2" charset="-122"/>
              </a:rPr>
              <a:t>4.</a:t>
            </a:r>
            <a:r>
              <a:rPr lang="zh-CN" altLang="en-US" sz="2800">
                <a:latin typeface="宋体" panose="02010600030101010101" pitchFamily="2" charset="-122"/>
                <a:ea typeface="宋体" panose="02010600030101010101" pitchFamily="2" charset="-122"/>
              </a:rPr>
              <a:t>村超；</a:t>
            </a:r>
            <a:r>
              <a:rPr lang="en-US" altLang="zh-CN" sz="2800">
                <a:latin typeface="宋体" panose="02010600030101010101" pitchFamily="2" charset="-122"/>
                <a:ea typeface="宋体" panose="02010600030101010101" pitchFamily="2" charset="-122"/>
              </a:rPr>
              <a:t>5.</a:t>
            </a:r>
            <a:r>
              <a:rPr lang="zh-CN" altLang="en-US" sz="2800">
                <a:latin typeface="宋体" panose="02010600030101010101" pitchFamily="2" charset="-122"/>
                <a:ea typeface="宋体" panose="02010600030101010101" pitchFamily="2" charset="-122"/>
              </a:rPr>
              <a:t>特种兵式旅游；</a:t>
            </a:r>
            <a:r>
              <a:rPr lang="en-US" altLang="zh-CN" sz="2800">
                <a:latin typeface="宋体" panose="02010600030101010101" pitchFamily="2" charset="-122"/>
                <a:ea typeface="宋体" panose="02010600030101010101" pitchFamily="2" charset="-122"/>
              </a:rPr>
              <a:t>6.</a:t>
            </a:r>
            <a:r>
              <a:rPr lang="zh-CN" altLang="en-US" sz="2800">
                <a:latin typeface="宋体" panose="02010600030101010101" pitchFamily="2" charset="-122"/>
                <a:ea typeface="宋体" panose="02010600030101010101" pitchFamily="2" charset="-122"/>
              </a:rPr>
              <a:t>显眼包；</a:t>
            </a:r>
            <a:r>
              <a:rPr lang="en-US" altLang="zh-CN" sz="2800">
                <a:latin typeface="宋体" panose="02010600030101010101" pitchFamily="2" charset="-122"/>
                <a:ea typeface="宋体" panose="02010600030101010101" pitchFamily="2" charset="-122"/>
              </a:rPr>
              <a:t>7.</a:t>
            </a:r>
            <a:r>
              <a:rPr lang="zh-CN" altLang="en-US" sz="2800">
                <a:latin typeface="宋体" panose="02010600030101010101" pitchFamily="2" charset="-122"/>
                <a:ea typeface="宋体" panose="02010600030101010101" pitchFamily="2" charset="-122"/>
              </a:rPr>
              <a:t>搭子；</a:t>
            </a:r>
            <a:r>
              <a:rPr lang="en-US" altLang="zh-CN" sz="2800">
                <a:latin typeface="宋体" panose="02010600030101010101" pitchFamily="2" charset="-122"/>
                <a:ea typeface="宋体" panose="02010600030101010101" pitchFamily="2" charset="-122"/>
              </a:rPr>
              <a:t>8.</a:t>
            </a:r>
            <a:r>
              <a:rPr lang="zh-CN" altLang="en-US" sz="2800">
                <a:latin typeface="宋体" panose="02010600030101010101" pitchFamily="2" charset="-122"/>
                <a:ea typeface="宋体" panose="02010600030101010101" pitchFamily="2" charset="-122"/>
              </a:rPr>
              <a:t>多巴胺</a:t>
            </a:r>
            <a:r>
              <a:rPr lang="en-US"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9.</a:t>
            </a:r>
            <a:r>
              <a:rPr lang="zh-CN" altLang="en-US" sz="2800">
                <a:latin typeface="宋体" panose="02010600030101010101" pitchFamily="2" charset="-122"/>
                <a:ea typeface="宋体" panose="02010600030101010101" pitchFamily="2" charset="-122"/>
              </a:rPr>
              <a:t>情绪价值；</a:t>
            </a:r>
            <a:r>
              <a:rPr lang="en-US" altLang="zh-CN" sz="2800">
                <a:latin typeface="宋体" panose="02010600030101010101" pitchFamily="2" charset="-122"/>
                <a:ea typeface="宋体" panose="02010600030101010101" pitchFamily="2" charset="-122"/>
              </a:rPr>
              <a:t>10.</a:t>
            </a:r>
            <a:r>
              <a:rPr lang="zh-CN" altLang="en-US" sz="2800">
                <a:latin typeface="宋体" panose="02010600030101010101" pitchFamily="2" charset="-122"/>
                <a:ea typeface="宋体" panose="02010600030101010101" pitchFamily="2" charset="-122"/>
              </a:rPr>
              <a:t>质疑</a:t>
            </a:r>
            <a:r>
              <a:rPr lang="en-US"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，理解</a:t>
            </a:r>
            <a:r>
              <a:rPr lang="en-US"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，成为</a:t>
            </a:r>
            <a:r>
              <a:rPr lang="en-US" altLang="en-US"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读了上述内容，你有怎样的想法？请选择其中的两到三个流行语，写一篇文章来表达你的观点和思考。</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en-US" altLang="en-US" sz="28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要求：（</a:t>
            </a:r>
            <a:r>
              <a:rPr lang="en-US" altLang="zh-CN" sz="2800">
                <a:latin typeface="宋体" panose="02010600030101010101" pitchFamily="2" charset="-122"/>
                <a:ea typeface="宋体" panose="02010600030101010101" pitchFamily="2" charset="-122"/>
              </a:rPr>
              <a:t>1</a:t>
            </a:r>
            <a:r>
              <a:rPr lang="zh-CN" altLang="en-US" sz="2800">
                <a:latin typeface="宋体" panose="02010600030101010101" pitchFamily="2" charset="-122"/>
                <a:ea typeface="宋体" panose="02010600030101010101" pitchFamily="2" charset="-122"/>
              </a:rPr>
              <a:t>）文体自选、立意自定、标题自拟；（</a:t>
            </a:r>
            <a:r>
              <a:rPr lang="en-US" altLang="zh-CN" sz="2800">
                <a:latin typeface="宋体" panose="02010600030101010101" pitchFamily="2" charset="-122"/>
                <a:ea typeface="宋体" panose="02010600030101010101" pitchFamily="2" charset="-122"/>
              </a:rPr>
              <a:t>2</a:t>
            </a:r>
            <a:r>
              <a:rPr lang="zh-CN" altLang="en-US" sz="2800">
                <a:latin typeface="宋体" panose="02010600030101010101" pitchFamily="2" charset="-122"/>
                <a:ea typeface="宋体" panose="02010600030101010101" pitchFamily="2" charset="-122"/>
              </a:rPr>
              <a:t>）正确使用标点符合，不得抄袭或套作。</a:t>
            </a:r>
            <a:endParaRPr lang="zh-CN" altLang="en-US" sz="2800">
              <a:latin typeface="宋体" panose="02010600030101010101" pitchFamily="2" charset="-122"/>
              <a:ea typeface="宋体" panose="02010600030101010101" pitchFamily="2" charset="-122"/>
            </a:endParaRPr>
          </a:p>
          <a:p>
            <a:pPr indent="0" fontAlgn="auto">
              <a:lnSpc>
                <a:spcPts val="3060"/>
              </a:lnSpc>
            </a:pP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【审题】</a:t>
            </a:r>
            <a:endParaRPr lang="zh-CN" altLang="en-US" sz="2800">
              <a:latin typeface="宋体" panose="02010600030101010101" pitchFamily="2" charset="-122"/>
              <a:ea typeface="宋体" panose="02010600030101010101" pitchFamily="2" charset="-122"/>
            </a:endParaRPr>
          </a:p>
          <a:p>
            <a:pPr indent="0" fontAlgn="auto">
              <a:lnSpc>
                <a:spcPts val="3060"/>
              </a:lnSpc>
            </a:pPr>
            <a:r>
              <a:rPr lang="zh-CN"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zh-CN" altLang="en-US" sz="2800">
                <a:latin typeface="宋体" panose="02010600030101010101" pitchFamily="2" charset="-122"/>
                <a:ea typeface="宋体" panose="02010600030101010101" pitchFamily="2" charset="-122"/>
              </a:rPr>
              <a:t>这是任务驱动型作文。先对</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十大流行语</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进行梳理，</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双向奔赴</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搭子</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适合学生身份；</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特种兵式旅游</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显眼包</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适合当代青年；</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新质生产力</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人工智能大模型</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适合国家发展；</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多巴胺</a:t>
            </a:r>
            <a:r>
              <a:rPr lang="en-US" altLang="zh-CN" sz="2800">
                <a:latin typeface="宋体" panose="02010600030101010101" pitchFamily="2" charset="-122"/>
                <a:ea typeface="宋体" panose="02010600030101010101" pitchFamily="2" charset="-122"/>
              </a:rPr>
              <a:t>XX”“</a:t>
            </a:r>
            <a:r>
              <a:rPr lang="zh-CN" altLang="en-US" sz="2800">
                <a:latin typeface="宋体" panose="02010600030101010101" pitchFamily="2" charset="-122"/>
                <a:ea typeface="宋体" panose="02010600030101010101" pitchFamily="2" charset="-122"/>
              </a:rPr>
              <a:t>情绪价值</a:t>
            </a:r>
            <a:r>
              <a:rPr lang="en-US" altLang="zh-CN" sz="2800">
                <a:latin typeface="宋体" panose="02010600030101010101" pitchFamily="2" charset="-122"/>
                <a:ea typeface="宋体" panose="02010600030101010101" pitchFamily="2" charset="-122"/>
              </a:rPr>
              <a:t>”</a:t>
            </a:r>
            <a:r>
              <a:rPr lang="zh-CN" altLang="en-US" sz="2800">
                <a:latin typeface="宋体" panose="02010600030101010101" pitchFamily="2" charset="-122"/>
                <a:ea typeface="宋体" panose="02010600030101010101" pitchFamily="2" charset="-122"/>
              </a:rPr>
              <a:t>适合工作和生活状态。然后选择自己好驾驭的进行组合，确定立意。</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r>
              <a:rPr lang="en-US" altLang="zh-CN" sz="2800">
                <a:latin typeface="宋体" panose="02010600030101010101" pitchFamily="2" charset="-122"/>
                <a:ea typeface="宋体" panose="02010600030101010101" pitchFamily="2" charset="-122"/>
              </a:rPr>
              <a:t> </a:t>
            </a:r>
            <a:r>
              <a:rPr lang="en-US" altLang="en-US" sz="2800">
                <a:latin typeface="宋体" panose="02010600030101010101" pitchFamily="2" charset="-122"/>
                <a:ea typeface="宋体" panose="02010600030101010101" pitchFamily="2" charset="-122"/>
              </a:rPr>
              <a:t> </a:t>
            </a:r>
            <a:endParaRPr lang="zh-CN" altLang="en-US" sz="2800">
              <a:latin typeface="宋体" panose="02010600030101010101" pitchFamily="2" charset="-122"/>
              <a:ea typeface="宋体" panose="02010600030101010101" pitchFamily="2" charset="-122"/>
            </a:endParaRPr>
          </a:p>
        </p:txBody>
      </p:sp>
      <p:sp>
        <p:nvSpPr>
          <p:cNvPr id="52" name="矩形 51"/>
          <p:cNvSpPr/>
          <p:nvPr/>
        </p:nvSpPr>
        <p:spPr>
          <a:xfrm>
            <a:off x="27305" y="167640"/>
            <a:ext cx="546735" cy="1524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 name="文本框 2"/>
          <p:cNvSpPr txBox="1"/>
          <p:nvPr/>
        </p:nvSpPr>
        <p:spPr>
          <a:xfrm>
            <a:off x="721995" y="635"/>
            <a:ext cx="1759585" cy="525145"/>
          </a:xfrm>
          <a:prstGeom prst="rect">
            <a:avLst/>
          </a:prstGeom>
          <a:noFill/>
        </p:spPr>
        <p:txBody>
          <a:bodyPr wrap="square" rtlCol="0" anchor="t">
            <a:noAutofit/>
          </a:bodyPr>
          <a:p>
            <a:r>
              <a:rPr lang="zh-CN" altLang="en-US" sz="2400" b="1">
                <a:solidFill>
                  <a:schemeClr val="accent3">
                    <a:lumMod val="75000"/>
                  </a:schemeClr>
                </a:solidFill>
                <a:latin typeface="黑体" panose="02010609060101010101" charset="-122"/>
                <a:ea typeface="黑体" panose="02010609060101010101" charset="-122"/>
                <a:sym typeface="+mn-ea"/>
              </a:rPr>
              <a:t>关联</a:t>
            </a:r>
            <a:r>
              <a:rPr lang="zh-CN" altLang="en-US" sz="2400" b="1">
                <a:solidFill>
                  <a:schemeClr val="accent3">
                    <a:lumMod val="75000"/>
                  </a:schemeClr>
                </a:solidFill>
                <a:latin typeface="黑体" panose="02010609060101010101" charset="-122"/>
                <a:ea typeface="黑体" panose="02010609060101010101" charset="-122"/>
                <a:sym typeface="+mn-ea"/>
              </a:rPr>
              <a:t>试题</a:t>
            </a:r>
            <a:endParaRPr lang="zh-CN" altLang="en-US" sz="2400" b="1">
              <a:solidFill>
                <a:schemeClr val="accent3">
                  <a:lumMod val="75000"/>
                </a:schemeClr>
              </a:solidFill>
              <a:latin typeface="黑体" panose="02010609060101010101" charset="-122"/>
              <a:ea typeface="黑体" panose="02010609060101010101" charset="-122"/>
              <a:sym typeface="+mn-ea"/>
            </a:endParaRPr>
          </a:p>
        </p:txBody>
      </p:sp>
    </p:spTree>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0" y="1524000"/>
            <a:ext cx="12192635" cy="3216911"/>
          </a:xfrm>
          <a:prstGeom prst="rect">
            <a:avLst/>
          </a:prstGeom>
          <a:solidFill>
            <a:schemeClr val="accent2">
              <a:lumMod val="20000"/>
              <a:lumOff val="80000"/>
            </a:schemeClr>
          </a:solidFill>
        </p:spPr>
        <p:txBody>
          <a:bodyPr wrap="square" rtlCol="0">
            <a:noAutofit/>
          </a:bodyPr>
          <a:p>
            <a:endParaRPr lang="zh-CN" altLang="en-US"/>
          </a:p>
        </p:txBody>
      </p:sp>
      <p:pic>
        <p:nvPicPr>
          <p:cNvPr id="3" name="图片 2" descr="图标镂空"/>
          <p:cNvPicPr>
            <a:picLocks noChangeAspect="1"/>
          </p:cNvPicPr>
          <p:nvPr>
            <p:custDataLst>
              <p:tags r:id="rId1"/>
            </p:custDataLst>
          </p:nvPr>
        </p:nvPicPr>
        <p:blipFill>
          <a:blip r:embed="rId2"/>
          <a:srcRect l="12064" t="11428" r="12701" b="13975"/>
          <a:stretch>
            <a:fillRect/>
          </a:stretch>
        </p:blipFill>
        <p:spPr>
          <a:xfrm>
            <a:off x="7475855" y="1953260"/>
            <a:ext cx="577215" cy="582931"/>
          </a:xfrm>
          <a:prstGeom prst="rect">
            <a:avLst/>
          </a:prstGeom>
        </p:spPr>
      </p:pic>
      <p:sp>
        <p:nvSpPr>
          <p:cNvPr id="6" name="文本框 5"/>
          <p:cNvSpPr txBox="1"/>
          <p:nvPr>
            <p:custDataLst>
              <p:tags r:id="rId3"/>
            </p:custDataLst>
          </p:nvPr>
        </p:nvSpPr>
        <p:spPr>
          <a:xfrm>
            <a:off x="3336925" y="4871720"/>
            <a:ext cx="7263131" cy="583565"/>
          </a:xfrm>
          <a:prstGeom prst="rect">
            <a:avLst/>
          </a:prstGeom>
          <a:noFill/>
        </p:spPr>
        <p:txBody>
          <a:bodyPr wrap="square" rtlCol="0" anchor="t">
            <a:spAutoFit/>
          </a:bodyPr>
          <a:p>
            <a:r>
              <a:rPr lang="zh-CN" sz="3200" dirty="0">
                <a:latin typeface="楷体" panose="02010609060101010101" charset="-122"/>
                <a:ea typeface="楷体" panose="02010609060101010101" charset="-122"/>
                <a:cs typeface="楷体" panose="02010609060101010101" charset="-122"/>
                <a:sym typeface="+mn-ea"/>
              </a:rPr>
              <a:t>苏派语文夜雨群主微信：</a:t>
            </a:r>
            <a:r>
              <a:rPr lang="en-US" altLang="zh-CN" sz="3200" dirty="0">
                <a:latin typeface="楷体" panose="02010609060101010101" charset="-122"/>
                <a:ea typeface="楷体" panose="02010609060101010101" charset="-122"/>
                <a:cs typeface="楷体" panose="02010609060101010101" charset="-122"/>
                <a:sym typeface="+mn-ea"/>
              </a:rPr>
              <a:t>3129594196</a:t>
            </a:r>
            <a:endParaRPr lang="en-US" altLang="zh-CN" sz="3200" dirty="0">
              <a:latin typeface="楷体" panose="02010609060101010101" charset="-122"/>
              <a:ea typeface="楷体" panose="02010609060101010101" charset="-122"/>
              <a:cs typeface="楷体" panose="02010609060101010101" charset="-122"/>
              <a:sym typeface="+mn-ea"/>
            </a:endParaRPr>
          </a:p>
        </p:txBody>
      </p:sp>
      <p:sp>
        <p:nvSpPr>
          <p:cNvPr id="23" name="文本框 22"/>
          <p:cNvSpPr txBox="1"/>
          <p:nvPr>
            <p:custDataLst>
              <p:tags r:id="rId4"/>
            </p:custDataLst>
          </p:nvPr>
        </p:nvSpPr>
        <p:spPr>
          <a:xfrm>
            <a:off x="3782695" y="1953260"/>
            <a:ext cx="4919980" cy="2122805"/>
          </a:xfrm>
          <a:prstGeom prst="rect">
            <a:avLst/>
          </a:prstGeom>
          <a:noFill/>
          <a:ln w="57150" cmpd="sng">
            <a:noFill/>
            <a:prstDash val="solid"/>
          </a:ln>
          <a:effectLst>
            <a:outerShdw blurRad="50800" dist="38100" dir="5400000" algn="t" rotWithShape="0">
              <a:prstClr val="black">
                <a:alpha val="40000"/>
              </a:prstClr>
            </a:outerShdw>
          </a:effectLst>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wrap="square" rtlCol="0">
            <a:spAutoFit/>
          </a:bodyPr>
          <a:p>
            <a:r>
              <a:rPr lang="zh-CN" altLang="en-US" sz="6600">
                <a:solidFill>
                  <a:schemeClr val="accent1"/>
                </a:solidFill>
                <a:latin typeface="华文琥珀" panose="02010800040101010101" charset="-122"/>
                <a:ea typeface="华文琥珀" panose="02010800040101010101" charset="-122"/>
              </a:rPr>
              <a:t>感谢您的</a:t>
            </a:r>
            <a:endParaRPr lang="zh-CN" altLang="en-US" sz="6600">
              <a:solidFill>
                <a:schemeClr val="accent1"/>
              </a:solidFill>
              <a:latin typeface="华文琥珀" panose="02010800040101010101" charset="-122"/>
              <a:ea typeface="华文琥珀" panose="02010800040101010101" charset="-122"/>
            </a:endParaRPr>
          </a:p>
          <a:p>
            <a:r>
              <a:rPr lang="zh-CN" altLang="en-US" sz="6600">
                <a:solidFill>
                  <a:schemeClr val="accent1"/>
                </a:solidFill>
                <a:latin typeface="华文琥珀" panose="02010800040101010101" charset="-122"/>
                <a:ea typeface="华文琥珀" panose="02010800040101010101" charset="-122"/>
              </a:rPr>
              <a:t>信任与支持</a:t>
            </a:r>
            <a:endParaRPr lang="zh-CN" altLang="en-US" sz="6600">
              <a:solidFill>
                <a:schemeClr val="accent1"/>
              </a:solidFill>
              <a:latin typeface="华文琥珀" panose="02010800040101010101" charset="-122"/>
              <a:ea typeface="华文琥珀" panose="02010800040101010101" charset="-122"/>
            </a:endParaRPr>
          </a:p>
        </p:txBody>
      </p:sp>
      <p:pic>
        <p:nvPicPr>
          <p:cNvPr id="118" name="图片 117"/>
          <p:cNvPicPr/>
          <p:nvPr/>
        </p:nvPicPr>
        <p:blipFill>
          <a:blip r:embed="rId5">
            <a:clrChange>
              <a:clrFrom>
                <a:srgbClr val="CCE7D6">
                  <a:alpha val="100000"/>
                </a:srgbClr>
              </a:clrFrom>
              <a:clrTo>
                <a:srgbClr val="CCE7D6">
                  <a:alpha val="100000"/>
                  <a:alpha val="0"/>
                </a:srgbClr>
              </a:clrTo>
            </a:clrChange>
          </a:blip>
          <a:srcRect b="10921"/>
          <a:stretch>
            <a:fillRect/>
          </a:stretch>
        </p:blipFill>
        <p:spPr>
          <a:xfrm>
            <a:off x="9821545" y="537211"/>
            <a:ext cx="2312671" cy="4231640"/>
          </a:xfrm>
          <a:prstGeom prst="rect">
            <a:avLst/>
          </a:prstGeom>
          <a:noFill/>
          <a:ln w="9525">
            <a:noFill/>
          </a:ln>
        </p:spPr>
      </p:pic>
      <p:sp>
        <p:nvSpPr>
          <p:cNvPr id="2" name="文本框 1"/>
          <p:cNvSpPr txBox="1"/>
          <p:nvPr>
            <p:custDataLst>
              <p:tags r:id="rId6"/>
            </p:custDataLst>
          </p:nvPr>
        </p:nvSpPr>
        <p:spPr>
          <a:xfrm>
            <a:off x="931164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par>
                                <p:cTn id="8" presetID="9" presetClass="entr" presetSubtype="0" fill="hold" grpId="1"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dissolve">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88847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510413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736600"/>
            <a:ext cx="4963160" cy="5721985"/>
          </a:xfrm>
          <a:prstGeom prst="rect">
            <a:avLst/>
          </a:prstGeom>
          <a:noFill/>
          <a:ln w="9525">
            <a:noFill/>
          </a:ln>
        </p:spPr>
        <p:txBody>
          <a:bodyPr wrap="square">
            <a:noAutofit/>
          </a:bodyPr>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下列说法中，最能体现</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明体达用</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核心思想的一项是</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师夷长技以制夷。</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B.</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学而不思则罔，思而不学则殆。</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C.</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穷理以致其知，反躬以践其实。</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D.</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读书破万卷，下笔如有神。</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custDataLst>
              <p:tags r:id="rId4"/>
            </p:custDataLst>
          </p:nvPr>
        </p:nvSpPr>
        <p:spPr>
          <a:xfrm>
            <a:off x="5465445" y="472440"/>
            <a:ext cx="636333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241300" y="39751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选择题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5556885" y="255905"/>
            <a:ext cx="1239520"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试题分析</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custDataLst>
              <p:tags r:id="rId7"/>
            </p:custDataLst>
          </p:nvPr>
        </p:nvSpPr>
        <p:spPr>
          <a:xfrm>
            <a:off x="5620385" y="734695"/>
            <a:ext cx="5684520" cy="706755"/>
          </a:xfrm>
          <a:prstGeom prst="rect">
            <a:avLst/>
          </a:prstGeom>
          <a:noFill/>
          <a:ln w="9525">
            <a:noFill/>
          </a:ln>
        </p:spPr>
        <p:txBody>
          <a:bodyPr wrap="square">
            <a:spAutoFit/>
          </a:bodyPr>
          <a:p>
            <a:pPr indent="0" fontAlgn="auto"/>
            <a:r>
              <a:rPr lang="zh-CN" sz="2000" b="0" dirty="0">
                <a:solidFill>
                  <a:srgbClr val="000000"/>
                </a:solidFill>
                <a:ea typeface="宋体" panose="02010600030101010101" pitchFamily="2" charset="-122"/>
              </a:rPr>
              <a:t>【</a:t>
            </a:r>
            <a:r>
              <a:rPr lang="zh-CN" sz="2000" b="0" dirty="0">
                <a:solidFill>
                  <a:srgbClr val="000000"/>
                </a:solidFill>
                <a:ea typeface="黑体" panose="02010609060101010101" charset="-122"/>
              </a:rPr>
              <a:t>考查目标】</a:t>
            </a:r>
            <a:r>
              <a:rPr lang="zh-CN" altLang="en-US" sz="2000" b="1" dirty="0">
                <a:latin typeface="仿宋" panose="02010609060101010101" charset="-122"/>
                <a:ea typeface="仿宋" panose="02010609060101010101" charset="-122"/>
                <a:sym typeface="+mn-ea"/>
              </a:rPr>
              <a:t>本题考查学生分析论点与论据关系的能力。</a:t>
            </a:r>
            <a:endParaRPr lang="en-US" sz="2000" b="0" dirty="0">
              <a:solidFill>
                <a:srgbClr val="000000"/>
              </a:solidFill>
              <a:latin typeface="宋体" panose="02010600030101010101" pitchFamily="2" charset="-122"/>
            </a:endParaRPr>
          </a:p>
        </p:txBody>
      </p:sp>
      <p:sp>
        <p:nvSpPr>
          <p:cNvPr id="16" name="文本框 15"/>
          <p:cNvSpPr txBox="1"/>
          <p:nvPr/>
        </p:nvSpPr>
        <p:spPr>
          <a:xfrm>
            <a:off x="5620225" y="1260808"/>
            <a:ext cx="4570730" cy="581025"/>
          </a:xfrm>
          <a:prstGeom prst="rect">
            <a:avLst/>
          </a:prstGeom>
          <a:noFill/>
          <a:ln w="9525">
            <a:noFill/>
          </a:ln>
        </p:spPr>
        <p:txBody>
          <a:bodyPr wrap="square">
            <a:noAutofit/>
          </a:bodyPr>
          <a:p>
            <a:pPr indent="0" fontAlgn="auto"/>
            <a:r>
              <a:rPr lang="zh-CN" sz="2400" dirty="0">
                <a:solidFill>
                  <a:srgbClr val="FF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C</a:t>
            </a:r>
            <a:endParaRPr lang="en-US" sz="2400" dirty="0">
              <a:solidFill>
                <a:srgbClr val="FF0000"/>
              </a:solidFill>
              <a:latin typeface="宋体" panose="02010600030101010101" pitchFamily="2" charset="-122"/>
              <a:ea typeface="黑体" panose="02010609060101010101" charset="-122"/>
              <a:sym typeface="+mn-ea"/>
            </a:endParaRPr>
          </a:p>
          <a:p>
            <a:endParaRPr lang="en-US" sz="2400" dirty="0">
              <a:solidFill>
                <a:srgbClr val="000000"/>
              </a:solidFill>
              <a:latin typeface="宋体" panose="02010600030101010101" pitchFamily="2" charset="-122"/>
              <a:ea typeface="黑体" panose="02010609060101010101" charset="-122"/>
              <a:sym typeface="+mn-ea"/>
            </a:endParaRPr>
          </a:p>
        </p:txBody>
      </p:sp>
      <p:sp>
        <p:nvSpPr>
          <p:cNvPr id="17" name="文本框 16"/>
          <p:cNvSpPr txBox="1"/>
          <p:nvPr/>
        </p:nvSpPr>
        <p:spPr>
          <a:xfrm>
            <a:off x="5558155" y="1656715"/>
            <a:ext cx="6388100" cy="4945380"/>
          </a:xfrm>
          <a:prstGeom prst="rect">
            <a:avLst/>
          </a:prstGeom>
          <a:noFill/>
          <a:ln w="9525">
            <a:noFill/>
          </a:ln>
        </p:spPr>
        <p:txBody>
          <a:bodyPr wrap="square">
            <a:noAutofit/>
          </a:bodyPr>
          <a:p>
            <a:pPr marL="201295" indent="-201295"/>
            <a:r>
              <a:rPr lang="zh-CN" sz="2000" b="0" dirty="0">
                <a:solidFill>
                  <a:srgbClr val="000000"/>
                </a:solidFill>
                <a:ea typeface="黑体" panose="02010609060101010101" charset="-122"/>
              </a:rPr>
              <a:t>【</a:t>
            </a: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解析</a:t>
            </a:r>
            <a:r>
              <a:rPr lang="zh-CN" sz="2000" b="0" dirty="0">
                <a:solidFill>
                  <a:srgbClr val="000000"/>
                </a:solidFill>
                <a:ea typeface="黑体" panose="02010609060101010101" charset="-122"/>
              </a:rPr>
              <a:t>】</a:t>
            </a:r>
            <a:endParaRPr lang="zh-CN" altLang="en-US" sz="2000" b="0" dirty="0">
              <a:solidFill>
                <a:srgbClr val="000000"/>
              </a:solidFill>
              <a:ea typeface="宋体" panose="02010600030101010101" pitchFamily="2" charset="-122"/>
            </a:endParaRPr>
          </a:p>
          <a:p>
            <a:r>
              <a:rPr lang="zh-CN" altLang="en-US" sz="2000" b="1" kern="100" dirty="0">
                <a:latin typeface="楷体" panose="02010609060101010101" charset="-122"/>
                <a:ea typeface="楷体" panose="02010609060101010101" charset="-122"/>
                <a:cs typeface="宋体" panose="02010600030101010101" pitchFamily="2" charset="-122"/>
                <a:sym typeface="+mn-ea"/>
              </a:rPr>
              <a:t>结合材料一“明体达用”</a:t>
            </a:r>
            <a:r>
              <a:rPr lang="zh-CN" altLang="en-US" sz="2000" b="1" kern="100" dirty="0">
                <a:highlight>
                  <a:srgbClr val="FFFF00"/>
                </a:highlight>
                <a:latin typeface="楷体" panose="02010609060101010101" charset="-122"/>
                <a:ea typeface="楷体" panose="02010609060101010101" charset="-122"/>
                <a:cs typeface="宋体" panose="02010600030101010101" pitchFamily="2" charset="-122"/>
                <a:sym typeface="+mn-ea"/>
              </a:rPr>
              <a:t>强调理论与实践的紧密结合，要求我们在理论指导下进行实践，并通过实践来丰富和发展理论。</a:t>
            </a:r>
            <a:endParaRPr lang="zh-CN" altLang="en-US" sz="2000" b="1" kern="100" dirty="0">
              <a:highlight>
                <a:srgbClr val="FFFF00"/>
              </a:highlight>
              <a:latin typeface="楷体" panose="02010609060101010101" charset="-122"/>
              <a:ea typeface="楷体" panose="02010609060101010101" charset="-122"/>
              <a:cs typeface="宋体" panose="02010600030101010101" pitchFamily="2" charset="-122"/>
            </a:endParaRPr>
          </a:p>
          <a:p>
            <a:r>
              <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rPr>
              <a:t>A项“</a:t>
            </a:r>
            <a:r>
              <a:rPr lang="zh-CN" altLang="en-US" sz="2000" b="1" kern="100" dirty="0">
                <a:latin typeface="楷体" panose="02010609060101010101" charset="-122"/>
                <a:ea typeface="楷体" panose="02010609060101010101" charset="-122"/>
                <a:cs typeface="宋体" panose="02010600030101010101" pitchFamily="2" charset="-122"/>
                <a:sym typeface="+mn-ea"/>
              </a:rPr>
              <a:t>师夷长技以制夷”，</a:t>
            </a:r>
            <a:r>
              <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rPr>
              <a:t>通过学习西方的先进技术来增强自身的实力，从而有效抵御外来侵略。（取长补短）</a:t>
            </a:r>
            <a:endPar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r>
              <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rPr>
              <a:t>B项“</a:t>
            </a:r>
            <a:r>
              <a:rPr lang="zh-CN" altLang="en-US" sz="2000" b="1" kern="100" dirty="0">
                <a:latin typeface="楷体" panose="02010609060101010101" charset="-122"/>
                <a:ea typeface="楷体" panose="02010609060101010101" charset="-122"/>
                <a:cs typeface="宋体" panose="02010600030101010101" pitchFamily="2" charset="-122"/>
                <a:sym typeface="+mn-ea"/>
              </a:rPr>
              <a:t>学而不思则罔，思而不学则殆”，强调的是“学习”与“思考”的逻辑关系。</a:t>
            </a:r>
            <a:endParaRPr lang="zh-CN" altLang="en-US" sz="2000" b="1" kern="100" dirty="0">
              <a:latin typeface="楷体" panose="02010609060101010101" charset="-122"/>
              <a:ea typeface="楷体" panose="02010609060101010101" charset="-122"/>
              <a:cs typeface="宋体" panose="02010600030101010101" pitchFamily="2" charset="-122"/>
              <a:sym typeface="+mn-ea"/>
            </a:endParaRPr>
          </a:p>
          <a:p>
            <a:r>
              <a:rPr lang="zh-CN" altLang="en-US" sz="2000" b="1" kern="100" dirty="0">
                <a:latin typeface="楷体" panose="02010609060101010101" charset="-122"/>
                <a:ea typeface="楷体" panose="02010609060101010101" charset="-122"/>
                <a:cs typeface="宋体" panose="02010600030101010101" pitchFamily="2" charset="-122"/>
                <a:sym typeface="+mn-ea"/>
              </a:rPr>
              <a:t>C项“穷理以致其知，反躬以践其实”，源自宋代学者黄干对朱熹为学特点的概括。它要求人们在日常生活中不断学习新知识，提升自我认知，同时积极将所学知识应用于实践，通过实际行动来检验和提升自己的修养。</a:t>
            </a:r>
            <a:endParaRPr lang="zh-CN" altLang="en-US" sz="2000" b="1" kern="100" dirty="0">
              <a:latin typeface="楷体" panose="02010609060101010101" charset="-122"/>
              <a:ea typeface="楷体" panose="02010609060101010101" charset="-122"/>
              <a:cs typeface="宋体" panose="02010600030101010101" pitchFamily="2" charset="-122"/>
            </a:endParaRPr>
          </a:p>
          <a:p>
            <a:r>
              <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rPr>
              <a:t>D项“</a:t>
            </a:r>
            <a:r>
              <a:rPr lang="zh-CN" altLang="en-US" sz="2000" b="1" kern="100" dirty="0">
                <a:latin typeface="楷体" panose="02010609060101010101" charset="-122"/>
                <a:ea typeface="楷体" panose="02010609060101010101" charset="-122"/>
                <a:cs typeface="宋体" panose="02010600030101010101" pitchFamily="2" charset="-122"/>
                <a:sym typeface="+mn-ea"/>
              </a:rPr>
              <a:t>强调了读书对于写作的重要性，也体现了古人对于学问的执着追求”</a:t>
            </a:r>
            <a:r>
              <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rPr>
              <a:t>。</a:t>
            </a:r>
            <a:endPar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706755"/>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a:p>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pic>
        <p:nvPicPr>
          <p:cNvPr id="12" name="图片 1" descr="1706185919017"/>
          <p:cNvPicPr>
            <a:picLocks noChangeAspect="1"/>
          </p:cNvPicPr>
          <p:nvPr/>
        </p:nvPicPr>
        <p:blipFill>
          <a:blip r:embed="rId4"/>
          <a:stretch>
            <a:fillRect/>
          </a:stretch>
        </p:blipFill>
        <p:spPr>
          <a:xfrm>
            <a:off x="319405" y="339090"/>
            <a:ext cx="11569700" cy="6182995"/>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706755"/>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a:p>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612140"/>
            <a:ext cx="11559540" cy="5633085"/>
          </a:xfrm>
          <a:prstGeom prst="rect">
            <a:avLst/>
          </a:prstGeom>
          <a:noFill/>
          <a:ln w="9525">
            <a:noFill/>
          </a:ln>
        </p:spPr>
        <p:txBody>
          <a:bodyPr wrap="square">
            <a:noAutofit/>
          </a:bodyPr>
          <a:p>
            <a:pPr indent="0" algn="l" fontAlgn="auto">
              <a:lnSpc>
                <a:spcPct val="10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4.</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有西方哲学家认为，中国思想在理论上只有零散的想法，缺乏思辨性，也没有完整的体系。请结合材料一对这一观点加以反驳。</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(4</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主观题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0" name="文本框 9"/>
          <p:cNvSpPr txBox="1"/>
          <p:nvPr>
            <p:custDataLst>
              <p:tags r:id="rId5"/>
            </p:custDataLst>
          </p:nvPr>
        </p:nvSpPr>
        <p:spPr>
          <a:xfrm>
            <a:off x="419735" y="1383665"/>
            <a:ext cx="11245215" cy="778510"/>
          </a:xfrm>
          <a:prstGeom prst="rect">
            <a:avLst/>
          </a:prstGeom>
          <a:noFill/>
          <a:ln w="9525">
            <a:noFill/>
          </a:ln>
        </p:spPr>
        <p:txBody>
          <a:bodyPr wrap="square">
            <a:noAutofit/>
          </a:bodyPr>
          <a:p>
            <a:pPr indent="0" fontAlgn="auto"/>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en-US" sz="2400" b="1" dirty="0">
                <a:latin typeface="仿宋" panose="02010609060101010101" charset="-122"/>
                <a:ea typeface="仿宋" panose="02010609060101010101" charset="-122"/>
                <a:sym typeface="+mn-ea"/>
              </a:rPr>
              <a:t>考查学生对文中重要内容的</a:t>
            </a:r>
            <a:r>
              <a:rPr lang="zh-CN" altLang="en-US" sz="2400" b="1" dirty="0">
                <a:latin typeface="仿宋" panose="02010609060101010101" charset="-122"/>
                <a:ea typeface="仿宋" panose="02010609060101010101" charset="-122"/>
                <a:cs typeface="仿宋" panose="02010609060101010101" charset="-122"/>
                <a:sym typeface="+mn-ea"/>
              </a:rPr>
              <a:t>提炼与运用</a:t>
            </a:r>
            <a:r>
              <a:rPr lang="zh-CN" altLang="en-US" sz="2400" b="1" dirty="0">
                <a:latin typeface="仿宋" panose="02010609060101010101" charset="-122"/>
                <a:ea typeface="仿宋" panose="02010609060101010101" charset="-122"/>
                <a:sym typeface="+mn-ea"/>
              </a:rPr>
              <a:t>，能利用文本信息解决实际问题的能力。</a:t>
            </a:r>
            <a:endParaRPr lang="en-US" altLang="zh-CN"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custDataLst>
              <p:tags r:id="rId6"/>
            </p:custDataLst>
          </p:nvPr>
        </p:nvSpPr>
        <p:spPr>
          <a:xfrm>
            <a:off x="419100" y="2162175"/>
            <a:ext cx="11245850" cy="1790065"/>
          </a:xfrm>
          <a:prstGeom prst="rect">
            <a:avLst/>
          </a:prstGeom>
          <a:noFill/>
          <a:ln w="9525">
            <a:noFill/>
          </a:ln>
        </p:spPr>
        <p:txBody>
          <a:bodyPr wrap="square">
            <a:noAutofit/>
          </a:bodyPr>
          <a:p>
            <a:pPr indent="0" fontAlgn="auto"/>
            <a:r>
              <a:rPr lang="zh-CN" sz="2200" b="0" dirty="0">
                <a:solidFill>
                  <a:srgbClr val="000000"/>
                </a:solidFill>
                <a:ea typeface="宋体" panose="02010600030101010101" pitchFamily="2" charset="-122"/>
              </a:rPr>
              <a:t>【</a:t>
            </a:r>
            <a:r>
              <a:rPr lang="zh-CN" altLang="en-US" sz="2200" dirty="0">
                <a:solidFill>
                  <a:srgbClr val="000000"/>
                </a:solidFill>
                <a:ea typeface="黑体" panose="02010609060101010101" charset="-122"/>
              </a:rPr>
              <a:t>解题思路</a:t>
            </a:r>
            <a:r>
              <a:rPr lang="zh-CN" sz="2200" b="0" dirty="0">
                <a:solidFill>
                  <a:srgbClr val="000000"/>
                </a:solidFill>
                <a:ea typeface="黑体" panose="02010609060101010101" charset="-122"/>
              </a:rPr>
              <a:t>】</a:t>
            </a:r>
            <a:r>
              <a:rPr lang="zh-CN" altLang="en-US" sz="2200" b="1" dirty="0">
                <a:latin typeface="仿宋" panose="02010609060101010101" charset="-122"/>
                <a:ea typeface="仿宋" panose="02010609060101010101" charset="-122"/>
                <a:cs typeface="仿宋" panose="02010609060101010101" charset="-122"/>
              </a:rPr>
              <a:t>反驳西方哲学家的观点，即要证明中国思想具有思辨性，且有完整的体系。</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材料一指出</a:t>
            </a:r>
            <a:r>
              <a:rPr lang="en-US" altLang="zh-CN" sz="22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明体达用、体用贯通</a:t>
            </a:r>
            <a:r>
              <a:rPr lang="en-US" altLang="zh-CN" sz="22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强调理论与实践结合，这体现了严密的思辨性。</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“明体达用、体用贯通这一思想既传承了中华民族的优秀文化传统，又蕴含着马克思主义真理的精髓；既有历史的纵深，还充分彰显了当今的时代精神</a:t>
            </a:r>
            <a:r>
              <a:rPr lang="zh-CN" altLang="en-US" sz="2200" b="1" dirty="0">
                <a:latin typeface="仿宋" panose="02010609060101010101" charset="-122"/>
                <a:ea typeface="仿宋" panose="02010609060101010101" charset="-122"/>
                <a:cs typeface="仿宋" panose="02010609060101010101" charset="-122"/>
                <a:sym typeface="+mn-ea"/>
              </a:rPr>
              <a:t>”</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，体现了中国思想理论的一惯性，</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形成了完整体系，有力反驳了西学哲学的观点。</a:t>
            </a:r>
            <a:endParaRPr lang="zh-CN" altLang="en-US" sz="22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419100" y="4183380"/>
            <a:ext cx="11311255" cy="2306955"/>
          </a:xfrm>
          <a:prstGeom prst="rect">
            <a:avLst/>
          </a:prstGeom>
          <a:noFill/>
        </p:spPr>
        <p:txBody>
          <a:bodyPr wrap="square" rtlCol="0">
            <a:spAutoFit/>
          </a:bodyPr>
          <a:p>
            <a:r>
              <a:rPr lang="zh-CN" altLang="zh-CN" sz="2400" dirty="0">
                <a:solidFill>
                  <a:srgbClr val="000000"/>
                </a:solidFill>
                <a:ea typeface="黑体" panose="02010609060101010101" charset="-122"/>
                <a:sym typeface="+mn-ea"/>
              </a:rPr>
              <a:t>【参考答案】</a:t>
            </a:r>
            <a:endParaRPr lang="en-US" altLang="zh-CN" sz="2400" dirty="0">
              <a:latin typeface="仿宋" panose="02010609060101010101" charset="-122"/>
              <a:ea typeface="仿宋" panose="02010609060101010101" charset="-122"/>
              <a:cs typeface="楷体" panose="02010609060101010101" charset="-122"/>
            </a:endParaRPr>
          </a:p>
          <a:p>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①</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经世致用</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明体达用、体用贯通</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等思想都强调理论与实践的紧密结合，有着严密的思辨性；</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②</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经世致用</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明体达用、体用贯通</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等思想在发展中不断完善、创新，有着完整的思想体系。</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(4</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分</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评分建议：一点</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2</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分，意思对即可。如有其他答案，言之成理可酌情赋分。</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706755"/>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a:p>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734695"/>
            <a:ext cx="11559540" cy="5633085"/>
          </a:xfrm>
          <a:prstGeom prst="rect">
            <a:avLst/>
          </a:prstGeom>
          <a:noFill/>
          <a:ln w="9525">
            <a:noFill/>
          </a:ln>
        </p:spPr>
        <p:txBody>
          <a:bodyPr wrap="square">
            <a:noAutofit/>
          </a:bodyPr>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5.</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学习小组开展关于</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非物质文化遗产</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的讨论。有同学认为，在非物质文化遗产的传承发展中，</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体用贯通</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的思想有着积极意义。请结合材料谈谈你的看法。</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(6</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主观题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0" name="文本框 9"/>
          <p:cNvSpPr txBox="1"/>
          <p:nvPr>
            <p:custDataLst>
              <p:tags r:id="rId5"/>
            </p:custDataLst>
          </p:nvPr>
        </p:nvSpPr>
        <p:spPr>
          <a:xfrm>
            <a:off x="419490" y="1850456"/>
            <a:ext cx="9259570" cy="452755"/>
          </a:xfrm>
          <a:prstGeom prst="rect">
            <a:avLst/>
          </a:prstGeom>
          <a:noFill/>
          <a:ln w="9525">
            <a:noFill/>
          </a:ln>
        </p:spPr>
        <p:txBody>
          <a:bodyPr wrap="square">
            <a:noAutofit/>
          </a:bodyPr>
          <a:p>
            <a:pPr indent="0" fontAlgn="auto"/>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考查学生对相关内容的整合概括及迁移运用能力。</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custDataLst>
              <p:tags r:id="rId6"/>
            </p:custDataLst>
          </p:nvPr>
        </p:nvSpPr>
        <p:spPr>
          <a:xfrm>
            <a:off x="419735" y="2349500"/>
            <a:ext cx="10905490" cy="1946275"/>
          </a:xfrm>
          <a:prstGeom prst="rect">
            <a:avLst/>
          </a:prstGeom>
          <a:noFill/>
          <a:ln w="9525">
            <a:noFill/>
          </a:ln>
        </p:spPr>
        <p:txBody>
          <a:bodyPr wrap="square">
            <a:noAutofit/>
          </a:bodyPr>
          <a:p>
            <a:pPr indent="0" fontAlgn="auto"/>
            <a:r>
              <a:rPr lang="zh-CN" sz="2400" b="0" dirty="0">
                <a:solidFill>
                  <a:srgbClr val="000000"/>
                </a:solidFill>
                <a:ea typeface="宋体" panose="02010600030101010101" pitchFamily="2" charset="-122"/>
              </a:rPr>
              <a:t>【</a:t>
            </a:r>
            <a:r>
              <a:rPr lang="zh-CN" altLang="en-US" sz="2400" dirty="0">
                <a:solidFill>
                  <a:srgbClr val="000000"/>
                </a:solidFill>
                <a:ea typeface="黑体" panose="02010609060101010101" charset="-122"/>
              </a:rPr>
              <a:t>解题思路</a:t>
            </a:r>
            <a:r>
              <a:rPr lang="zh-CN" sz="2400" b="0" dirty="0">
                <a:solidFill>
                  <a:srgbClr val="000000"/>
                </a:solidFill>
                <a:ea typeface="黑体" panose="02010609060101010101" charset="-122"/>
              </a:rPr>
              <a:t>】</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材料二，阐释了</a:t>
            </a:r>
            <a:r>
              <a:rPr lang="zh-CN" altLang="en-US" sz="2000" b="1" dirty="0">
                <a:latin typeface="仿宋" panose="02010609060101010101" charset="-122"/>
                <a:ea typeface="仿宋" panose="02010609060101010101" charset="-122"/>
                <a:cs typeface="仿宋" panose="02010609060101010101" charset="-122"/>
                <a:sym typeface="+mn-ea"/>
              </a:rPr>
              <a:t>“体用贯通”</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在民歌传承发展中的积极意义，</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更好地处理非遗文化中变与不变的关系</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守正创新，使非遗文化满足人们的精神需求，焕发蓬勃生机</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而民歌属于</a:t>
            </a:r>
            <a:r>
              <a:rPr lang="zh-CN" altLang="en-US" sz="2000" b="1" dirty="0">
                <a:latin typeface="仿宋" panose="02010609060101010101" charset="-122"/>
                <a:ea typeface="仿宋" panose="02010609060101010101" charset="-122"/>
                <a:cs typeface="仿宋" panose="02010609060101010101" charset="-122"/>
                <a:sym typeface="+mn-ea"/>
              </a:rPr>
              <a:t>“非物质文化遗产”，所以可以将文本中信息</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迁移到</a:t>
            </a:r>
            <a:r>
              <a:rPr lang="zh-CN" altLang="en-US" sz="2000" b="1" dirty="0">
                <a:latin typeface="仿宋" panose="02010609060101010101" charset="-122"/>
                <a:ea typeface="仿宋" panose="02010609060101010101" charset="-122"/>
                <a:cs typeface="仿宋" panose="02010609060101010101" charset="-122"/>
                <a:sym typeface="+mn-ea"/>
              </a:rPr>
              <a:t>“非物质文化遗产”的传承与发展</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中；另外材料一中整体上阐释了</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明体达用、体用贯通</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在文化传承与发展中的重要意义，</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在新时代背景下推动文化的传承与发展，为中华民族的伟大复兴贡献智慧和力量</a:t>
            </a:r>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，同样可以迁移运用文本信息，在此基础上整合信息，分点作答即可。</a:t>
            </a:r>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419735" y="4295775"/>
            <a:ext cx="11311255" cy="2306955"/>
          </a:xfrm>
          <a:prstGeom prst="rect">
            <a:avLst/>
          </a:prstGeom>
          <a:noFill/>
        </p:spPr>
        <p:txBody>
          <a:bodyPr wrap="square" rtlCol="0">
            <a:spAutoFit/>
          </a:bodyPr>
          <a:p>
            <a:r>
              <a:rPr lang="zh-CN" altLang="zh-CN" sz="2400" dirty="0">
                <a:solidFill>
                  <a:srgbClr val="000000"/>
                </a:solidFill>
                <a:ea typeface="黑体" panose="02010609060101010101" charset="-122"/>
                <a:sym typeface="+mn-ea"/>
              </a:rPr>
              <a:t>【参考答案】</a:t>
            </a:r>
            <a:endParaRPr lang="en-US" altLang="zh-CN" sz="2400" dirty="0">
              <a:latin typeface="仿宋" panose="02010609060101010101" charset="-122"/>
              <a:ea typeface="仿宋" panose="02010609060101010101" charset="-122"/>
              <a:cs typeface="楷体" panose="02010609060101010101" charset="-122"/>
            </a:endParaRPr>
          </a:p>
          <a:p>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①</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它能更好地处理非遗文化中变与不变的关系，让非遗文化在发展中顺应时代潮流；</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②</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它能守正创新，使非遗文化满足人们的精神需求，焕发蓬勃生机；</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③</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它能在新时代背景下推动非遗文化的传承与发展，为中华民族的伟大复兴贡献智慧和力量。</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(6</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分</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sym typeface="+mn-ea"/>
              </a:rPr>
              <a:t>)</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评分建议：一点</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2</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分，意思对即可。如有其他答案，言之成理可酌情赋分。</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down)">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706755"/>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zh-CN" altLang="en-US" sz="2000">
                <a:solidFill>
                  <a:srgbClr val="AD8555"/>
                </a:solidFill>
                <a:latin typeface="思源宋体" charset="-122"/>
                <a:ea typeface="思源宋体" charset="-122"/>
                <a:cs typeface="思源宋体" charset="-122"/>
                <a:sym typeface="汉仪中圆简" panose="02010600000101010101" charset="-122"/>
              </a:rPr>
              <a:t>Ⅰ</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a:p>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必备知识</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graphicFrame>
        <p:nvGraphicFramePr>
          <p:cNvPr id="13" name="表格 12"/>
          <p:cNvGraphicFramePr/>
          <p:nvPr>
            <p:custDataLst>
              <p:tags r:id="rId5"/>
            </p:custDataLst>
          </p:nvPr>
        </p:nvGraphicFramePr>
        <p:xfrm>
          <a:off x="498475" y="899160"/>
          <a:ext cx="11198225" cy="4554220"/>
        </p:xfrm>
        <a:graphic>
          <a:graphicData uri="http://schemas.openxmlformats.org/drawingml/2006/table">
            <a:tbl>
              <a:tblPr firstRow="1" firstCol="1" bandRow="1">
                <a:tableStyleId>{DE833610-59F2-4A23-9D98-9360F4FC647C}</a:tableStyleId>
              </a:tblPr>
              <a:tblGrid>
                <a:gridCol w="2934970"/>
                <a:gridCol w="8263255"/>
              </a:tblGrid>
              <a:tr h="530860">
                <a:tc gridSpan="2">
                  <a:txBody>
                    <a:bodyPr/>
                    <a:p>
                      <a:pPr algn="ctr">
                        <a:lnSpc>
                          <a:spcPct val="120000"/>
                        </a:lnSpc>
                        <a:buNone/>
                      </a:pPr>
                      <a:r>
                        <a:rPr lang="zh-CN" altLang="en-US" sz="2800">
                          <a:solidFill>
                            <a:schemeClr val="tx1"/>
                          </a:solidFill>
                        </a:rPr>
                        <a:t>立足文本</a:t>
                      </a:r>
                      <a:r>
                        <a:rPr lang="en-US" altLang="zh-CN" sz="2800">
                          <a:solidFill>
                            <a:schemeClr val="tx1"/>
                          </a:solidFill>
                        </a:rPr>
                        <a:t>,</a:t>
                      </a:r>
                      <a:r>
                        <a:rPr lang="zh-CN" altLang="en-US" sz="2800">
                          <a:solidFill>
                            <a:schemeClr val="tx1"/>
                          </a:solidFill>
                        </a:rPr>
                        <a:t>借</a:t>
                      </a:r>
                      <a:r>
                        <a:rPr lang="en-US" altLang="zh-CN" sz="2800">
                          <a:solidFill>
                            <a:schemeClr val="tx1"/>
                          </a:solidFill>
                        </a:rPr>
                        <a:t>“</a:t>
                      </a:r>
                      <a:r>
                        <a:rPr lang="zh-CN" altLang="en-US" sz="2800">
                          <a:solidFill>
                            <a:schemeClr val="tx1"/>
                          </a:solidFill>
                        </a:rPr>
                        <a:t>题</a:t>
                      </a:r>
                      <a:r>
                        <a:rPr lang="en-US" altLang="zh-CN" sz="2800">
                          <a:solidFill>
                            <a:schemeClr val="tx1"/>
                          </a:solidFill>
                        </a:rPr>
                        <a:t>”</a:t>
                      </a:r>
                      <a:r>
                        <a:rPr lang="zh-CN" altLang="en-US" sz="2800">
                          <a:solidFill>
                            <a:schemeClr val="tx1"/>
                          </a:solidFill>
                        </a:rPr>
                        <a:t>发挥</a:t>
                      </a:r>
                      <a:endParaRPr lang="zh-CN" altLang="en-US" sz="2800">
                        <a:solidFill>
                          <a:schemeClr val="tx1"/>
                        </a:solidFill>
                      </a:endParaRPr>
                    </a:p>
                  </a:txBody>
                  <a:tcPr/>
                </a:tc>
                <a:tc hMerge="1">
                  <a:tcPr/>
                </a:tc>
              </a:tr>
              <a:tr h="278130">
                <a:tc>
                  <a:txBody>
                    <a:bodyPr/>
                    <a:p>
                      <a:pPr algn="ctr">
                        <a:lnSpc>
                          <a:spcPct val="120000"/>
                        </a:lnSpc>
                        <a:buNone/>
                      </a:pPr>
                      <a:r>
                        <a:rPr lang="zh-CN" altLang="en-US" sz="2800">
                          <a:solidFill>
                            <a:schemeClr val="tx1"/>
                          </a:solidFill>
                        </a:rPr>
                        <a:t>用法</a:t>
                      </a:r>
                      <a:endParaRPr lang="zh-CN" altLang="en-US" sz="2800">
                        <a:solidFill>
                          <a:schemeClr val="tx1"/>
                        </a:solidFill>
                      </a:endParaRPr>
                    </a:p>
                  </a:txBody>
                  <a:tcPr/>
                </a:tc>
                <a:tc>
                  <a:txBody>
                    <a:bodyPr/>
                    <a:p>
                      <a:pPr algn="ctr">
                        <a:lnSpc>
                          <a:spcPct val="120000"/>
                        </a:lnSpc>
                        <a:buNone/>
                      </a:pPr>
                      <a:r>
                        <a:rPr lang="zh-CN" altLang="en-US" sz="2800" b="1">
                          <a:solidFill>
                            <a:schemeClr val="tx1"/>
                          </a:solidFill>
                        </a:rPr>
                        <a:t>分析</a:t>
                      </a:r>
                      <a:endParaRPr lang="zh-CN" altLang="en-US" sz="2800" b="1">
                        <a:solidFill>
                          <a:schemeClr val="tx1"/>
                        </a:solidFill>
                      </a:endParaRPr>
                    </a:p>
                  </a:txBody>
                  <a:tcPr/>
                </a:tc>
              </a:tr>
              <a:tr h="813435">
                <a:tc>
                  <a:txBody>
                    <a:bodyPr/>
                    <a:p>
                      <a:pPr algn="l">
                        <a:lnSpc>
                          <a:spcPct val="120000"/>
                        </a:lnSpc>
                        <a:buNone/>
                      </a:pPr>
                      <a:r>
                        <a:rPr lang="zh-CN" altLang="en-US" sz="2400" b="0">
                          <a:solidFill>
                            <a:srgbClr val="000000"/>
                          </a:solidFill>
                        </a:rPr>
                        <a:t>阅读文本，明确文本内的思想或观点</a:t>
                      </a:r>
                      <a:endParaRPr lang="zh-CN" altLang="en-US" sz="2400" b="0">
                        <a:solidFill>
                          <a:srgbClr val="000000"/>
                        </a:solidFill>
                      </a:endParaRPr>
                    </a:p>
                  </a:txBody>
                  <a:tcPr/>
                </a:tc>
                <a:tc>
                  <a:txBody>
                    <a:bodyPr/>
                    <a:p>
                      <a:pPr>
                        <a:lnSpc>
                          <a:spcPct val="120000"/>
                        </a:lnSpc>
                        <a:buNone/>
                      </a:pPr>
                      <a:r>
                        <a:rPr lang="zh-CN" altLang="en-US" sz="2400"/>
                        <a:t>运用文本内的思想或观点去评析文本外的现象或事物，首先要弄懂文本内的思想或观点的实质是什么。在非连续性文本中，一些题目明确要求运用</a:t>
                      </a:r>
                      <a:r>
                        <a:rPr lang="en-US" altLang="zh-CN" sz="2400"/>
                        <a:t>“</a:t>
                      </a:r>
                      <a:r>
                        <a:rPr lang="zh-CN" altLang="en-US" sz="2400"/>
                        <a:t>部分文本</a:t>
                      </a:r>
                      <a:r>
                        <a:rPr lang="en-US" altLang="zh-CN" sz="2400"/>
                        <a:t>”</a:t>
                      </a:r>
                      <a:r>
                        <a:rPr lang="zh-CN" altLang="en-US" sz="2400"/>
                        <a:t>的思想或观点去评析，阅读时要特别注意。</a:t>
                      </a:r>
                      <a:endParaRPr lang="zh-CN" altLang="en-US" sz="2400"/>
                    </a:p>
                  </a:txBody>
                  <a:tcPr>
                    <a:solidFill>
                      <a:schemeClr val="bg1"/>
                    </a:solidFill>
                  </a:tcPr>
                </a:tc>
              </a:tr>
              <a:tr h="813435">
                <a:tc>
                  <a:txBody>
                    <a:bodyPr/>
                    <a:p>
                      <a:pPr algn="l">
                        <a:lnSpc>
                          <a:spcPct val="120000"/>
                        </a:lnSpc>
                        <a:buNone/>
                      </a:pPr>
                      <a:r>
                        <a:rPr lang="zh-CN" altLang="en-US" sz="2400" b="0">
                          <a:solidFill>
                            <a:srgbClr val="000000"/>
                          </a:solidFill>
                        </a:rPr>
                        <a:t>建立文本内观点与文本外事物间的联系</a:t>
                      </a:r>
                      <a:endParaRPr lang="zh-CN" altLang="en-US" sz="2400" b="0">
                        <a:solidFill>
                          <a:srgbClr val="000000"/>
                        </a:solidFill>
                      </a:endParaRPr>
                    </a:p>
                  </a:txBody>
                  <a:tcPr/>
                </a:tc>
                <a:tc>
                  <a:txBody>
                    <a:bodyPr/>
                    <a:p>
                      <a:pPr>
                        <a:lnSpc>
                          <a:spcPct val="120000"/>
                        </a:lnSpc>
                        <a:buNone/>
                      </a:pPr>
                      <a:r>
                        <a:rPr lang="zh-CN" altLang="en-US" sz="2400"/>
                        <a:t>建立文本内思想或观点与文本外事物之间的内在联系</a:t>
                      </a:r>
                      <a:r>
                        <a:rPr lang="en-US" altLang="zh-CN" sz="2400"/>
                        <a:t>,</a:t>
                      </a:r>
                      <a:r>
                        <a:rPr lang="zh-CN" altLang="en-US" sz="2400"/>
                        <a:t>是解题的关键。只有内外结合，评析时才不会脱离文本内的思想。</a:t>
                      </a:r>
                      <a:endParaRPr lang="zh-CN" altLang="en-US" sz="2400"/>
                    </a:p>
                  </a:txBody>
                  <a:tcPr/>
                </a:tc>
              </a:tr>
              <a:tr h="813435">
                <a:tc>
                  <a:txBody>
                    <a:bodyPr/>
                    <a:p>
                      <a:pPr algn="l">
                        <a:lnSpc>
                          <a:spcPct val="120000"/>
                        </a:lnSpc>
                        <a:buNone/>
                      </a:pPr>
                      <a:r>
                        <a:rPr lang="zh-CN" altLang="en-US" sz="2400" b="0">
                          <a:solidFill>
                            <a:srgbClr val="000000"/>
                          </a:solidFill>
                        </a:rPr>
                        <a:t>审准题于,明确文本外的现象或事物</a:t>
                      </a:r>
                      <a:endParaRPr lang="zh-CN" altLang="en-US" sz="2400" b="0">
                        <a:solidFill>
                          <a:srgbClr val="000000"/>
                        </a:solidFill>
                      </a:endParaRPr>
                    </a:p>
                  </a:txBody>
                  <a:tcPr/>
                </a:tc>
                <a:tc>
                  <a:txBody>
                    <a:bodyPr/>
                    <a:p>
                      <a:pPr>
                        <a:lnSpc>
                          <a:spcPct val="120000"/>
                        </a:lnSpc>
                        <a:buNone/>
                      </a:pPr>
                      <a:r>
                        <a:rPr lang="zh-CN" altLang="en-US" sz="2400"/>
                        <a:t>文本外的现象或事物在文本内找不到</a:t>
                      </a:r>
                      <a:r>
                        <a:rPr lang="en-US" altLang="zh-CN" sz="2400"/>
                        <a:t>,</a:t>
                      </a:r>
                      <a:r>
                        <a:rPr lang="zh-CN" altLang="en-US" sz="2400"/>
                        <a:t>需要学生对其进行仔细审查。审查时</a:t>
                      </a:r>
                      <a:r>
                        <a:rPr lang="en-US" altLang="zh-CN" sz="2400"/>
                        <a:t>,</a:t>
                      </a:r>
                      <a:r>
                        <a:rPr lang="zh-CN" altLang="en-US" sz="2400"/>
                        <a:t>要尽量沿着文本内的引导方向进行思考。</a:t>
                      </a:r>
                      <a:endParaRPr lang="zh-CN" altLang="en-US" sz="2400"/>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142805" y="3215011"/>
            <a:ext cx="8116363" cy="912495"/>
          </a:xfrm>
          <a:prstGeom prst="rect">
            <a:avLst/>
          </a:prstGeom>
        </p:spPr>
        <p:txBody>
          <a:bodyPr wrap="square">
            <a:spAutoFit/>
          </a:bodyPr>
          <a:lstStyle/>
          <a:p>
            <a:pPr algn="ctr">
              <a:defRPr/>
            </a:pPr>
            <a:r>
              <a:rPr lang="zh-CN" altLang="en-US" sz="5335" dirty="0">
                <a:solidFill>
                  <a:schemeClr val="bg1">
                    <a:lumMod val="25000"/>
                  </a:schemeClr>
                </a:solidFill>
                <a:latin typeface="Colonna" pitchFamily="2" charset="0"/>
                <a:ea typeface="方正清刻本悦宋简体" pitchFamily="2" charset="-122"/>
                <a:sym typeface="+mn-ea"/>
              </a:rPr>
              <a:t>现代文阅读</a:t>
            </a:r>
            <a:r>
              <a:rPr lang="zh-CN" altLang="en-US" sz="5335" dirty="0">
                <a:solidFill>
                  <a:schemeClr val="bg1">
                    <a:lumMod val="25000"/>
                  </a:schemeClr>
                </a:solidFill>
                <a:latin typeface="Colonna" pitchFamily="2" charset="0"/>
                <a:ea typeface="方正清刻本悦宋简体" pitchFamily="2" charset="-122"/>
                <a:sym typeface="+mn-ea"/>
              </a:rPr>
              <a:t>Ⅱ</a:t>
            </a:r>
            <a:endParaRPr lang="zh-CN" altLang="en-US" sz="5335" b="1" kern="100" noProof="0" dirty="0">
              <a:ln>
                <a:noFill/>
              </a:ln>
              <a:solidFill>
                <a:schemeClr val="tx1"/>
              </a:solidFill>
              <a:effectLst/>
              <a:uLnTx/>
              <a:uFillTx/>
              <a:latin typeface="微软雅黑" panose="020B0503020204020204" charset="-122"/>
              <a:ea typeface="微软雅黑" panose="020B0503020204020204" charset="-122"/>
              <a:cs typeface="楷体" panose="02010609060101010101" charset="-122"/>
              <a:sym typeface="+mn-ea"/>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a:solidFill>
                  <a:srgbClr val="A47D69"/>
                </a:solidFill>
                <a:latin typeface="思源宋体" charset="-122"/>
                <a:ea typeface="思源宋体" charset="-122"/>
                <a:cs typeface="思源宋体" charset="-122"/>
                <a:sym typeface="+mn-lt"/>
              </a:rPr>
              <a:t>壹</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sp>
        <p:nvSpPr>
          <p:cNvPr id="3" name="文本框 2"/>
          <p:cNvSpPr txBox="1"/>
          <p:nvPr>
            <p:custDataLst>
              <p:tags r:id="rId1"/>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pic>
        <p:nvPicPr>
          <p:cNvPr id="5" name="图片 4" descr="图标镂空"/>
          <p:cNvPicPr>
            <a:picLocks noChangeAspect="1"/>
          </p:cNvPicPr>
          <p:nvPr>
            <p:custDataLst>
              <p:tags r:id="rId2"/>
            </p:custDataLst>
          </p:nvPr>
        </p:nvPicPr>
        <p:blipFill>
          <a:blip r:embed="rId3"/>
          <a:srcRect l="12064" t="11428" r="12701" b="13975"/>
          <a:stretch>
            <a:fillRect/>
          </a:stretch>
        </p:blipFill>
        <p:spPr>
          <a:xfrm>
            <a:off x="7661487" y="2110740"/>
            <a:ext cx="629920" cy="625687"/>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2147" y="808567"/>
            <a:ext cx="11704320" cy="5697220"/>
          </a:xfrm>
          <a:prstGeom prst="rect">
            <a:avLst/>
          </a:prstGeom>
          <a:noFill/>
          <a:ln>
            <a:solidFill>
              <a:srgbClr val="FDE9DA"/>
            </a:solidFill>
          </a:ln>
        </p:spPr>
        <p:txBody>
          <a:bodyPr wrap="square" rtlCol="0">
            <a:noAutofit/>
          </a:bodyPr>
          <a:p>
            <a:endParaRPr lang="zh-CN" altLang="en-US" sz="2400"/>
          </a:p>
        </p:txBody>
      </p:sp>
      <p:sp>
        <p:nvSpPr>
          <p:cNvPr id="8" name="文本框 7"/>
          <p:cNvSpPr txBox="1"/>
          <p:nvPr>
            <p:custDataLst>
              <p:tags r:id="rId2"/>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graphicFrame>
        <p:nvGraphicFramePr>
          <p:cNvPr id="6" name="表格 5"/>
          <p:cNvGraphicFramePr/>
          <p:nvPr/>
        </p:nvGraphicFramePr>
        <p:xfrm>
          <a:off x="949008" y="872490"/>
          <a:ext cx="10448925" cy="5486400"/>
        </p:xfrm>
        <a:graphic>
          <a:graphicData uri="http://schemas.openxmlformats.org/drawingml/2006/table">
            <a:tbl>
              <a:tblPr/>
              <a:tblGrid>
                <a:gridCol w="1201738"/>
                <a:gridCol w="1746250"/>
                <a:gridCol w="1860550"/>
                <a:gridCol w="5640387"/>
              </a:tblGrid>
              <a:tr h="177800">
                <a:tc rowSpan="2">
                  <a:txBody>
                    <a:bodyPr/>
                    <a:p>
                      <a:pPr indent="0" algn="ctr">
                        <a:buNone/>
                      </a:pPr>
                      <a:r>
                        <a:rPr lang="en-US" sz="1800" b="1">
                          <a:solidFill>
                            <a:schemeClr val="bg1"/>
                          </a:solidFill>
                          <a:latin typeface="楷体" panose="02010609060101010101" charset="-122"/>
                          <a:ea typeface="楷体" panose="02010609060101010101" charset="-122"/>
                          <a:cs typeface="楷体" panose="02010609060101010101" charset="-122"/>
                        </a:rPr>
                        <a:t>年份</a:t>
                      </a:r>
                      <a:endParaRPr lang="en-US" altLang="en-US" sz="1800" b="1">
                        <a:solidFill>
                          <a:schemeClr val="bg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rowSpan="2">
                  <a:txBody>
                    <a:bodyPr/>
                    <a:p>
                      <a:pPr indent="0" algn="ctr">
                        <a:buNone/>
                      </a:pPr>
                      <a:r>
                        <a:rPr lang="en-US" sz="1800" b="1">
                          <a:solidFill>
                            <a:schemeClr val="bg1"/>
                          </a:solidFill>
                          <a:latin typeface="楷体" panose="02010609060101010101" charset="-122"/>
                          <a:ea typeface="楷体" panose="02010609060101010101" charset="-122"/>
                          <a:cs typeface="楷体" panose="02010609060101010101" charset="-122"/>
                        </a:rPr>
                        <a:t>卷别</a:t>
                      </a:r>
                      <a:endParaRPr lang="en-US" altLang="en-US" sz="1800" b="1">
                        <a:solidFill>
                          <a:schemeClr val="bg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gridSpan="2">
                  <a:txBody>
                    <a:bodyPr/>
                    <a:p>
                      <a:pPr indent="0" algn="ctr">
                        <a:buNone/>
                      </a:pPr>
                      <a:r>
                        <a:rPr lang="en-US" sz="1800" b="1">
                          <a:solidFill>
                            <a:schemeClr val="bg1"/>
                          </a:solidFill>
                          <a:latin typeface="楷体" panose="02010609060101010101" charset="-122"/>
                          <a:ea typeface="楷体" panose="02010609060101010101" charset="-122"/>
                          <a:cs typeface="楷体" panose="02010609060101010101" charset="-122"/>
                        </a:rPr>
                        <a:t>试题简析</a:t>
                      </a:r>
                      <a:endParaRPr lang="en-US" altLang="en-US" sz="1800" b="1">
                        <a:solidFill>
                          <a:schemeClr val="bg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r h="17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1">
                          <a:solidFill>
                            <a:schemeClr val="bg1"/>
                          </a:solidFill>
                          <a:latin typeface="楷体" panose="02010609060101010101" charset="-122"/>
                          <a:ea typeface="楷体" panose="02010609060101010101" charset="-122"/>
                          <a:cs typeface="楷体" panose="02010609060101010101" charset="-122"/>
                        </a:rPr>
                        <a:t>题材</a:t>
                      </a:r>
                      <a:endParaRPr lang="en-US" altLang="en-US" sz="1800" b="1">
                        <a:solidFill>
                          <a:schemeClr val="bg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c>
                  <a:txBody>
                    <a:bodyPr/>
                    <a:p>
                      <a:pPr indent="0" algn="ctr">
                        <a:buNone/>
                      </a:pPr>
                      <a:r>
                        <a:rPr lang="en-US" sz="1800" b="1">
                          <a:solidFill>
                            <a:schemeClr val="bg1"/>
                          </a:solidFill>
                          <a:latin typeface="楷体" panose="02010609060101010101" charset="-122"/>
                          <a:ea typeface="楷体" panose="02010609060101010101" charset="-122"/>
                          <a:cs typeface="楷体" panose="02010609060101010101" charset="-122"/>
                        </a:rPr>
                        <a:t>考点</a:t>
                      </a:r>
                      <a:endParaRPr lang="en-US" altLang="en-US" sz="1800" b="1">
                        <a:solidFill>
                          <a:schemeClr val="bg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2">
                        <a:lumMod val="60000"/>
                        <a:lumOff val="40000"/>
                      </a:schemeClr>
                    </a:solidFill>
                  </a:tcPr>
                </a:tc>
              </a:tr>
              <a:tr h="177800">
                <a:tc rowSpan="2">
                  <a:txBody>
                    <a:bodyPr/>
                    <a:p>
                      <a:pPr indent="0" algn="ctr">
                        <a:buNone/>
                      </a:pPr>
                      <a:r>
                        <a:rPr lang="en-US" sz="1800" b="0">
                          <a:latin typeface="楷体" panose="02010609060101010101" charset="-122"/>
                          <a:ea typeface="楷体" panose="02010609060101010101" charset="-122"/>
                          <a:cs typeface="楷体" panose="02010609060101010101" charset="-122"/>
                        </a:rPr>
                        <a:t>2024</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新高考Ⅰ卷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当代散文回忆性</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客观+艺术特征鉴赏+主观语句理解+鉴赏评论</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新高考Ⅱ卷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革命小说敌后工作</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客观+内容理解+主观内涵体会+分析鉴赏</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rowSpan="2">
                  <a:txBody>
                    <a:bodyPr/>
                    <a:p>
                      <a:pPr indent="0" algn="ctr">
                        <a:buNone/>
                      </a:pPr>
                      <a:r>
                        <a:rPr lang="en-US" sz="1800" b="0">
                          <a:latin typeface="楷体" panose="02010609060101010101" charset="-122"/>
                          <a:ea typeface="楷体" panose="02010609060101010101" charset="-122"/>
                          <a:cs typeface="楷体" panose="02010609060101010101" charset="-122"/>
                        </a:rPr>
                        <a:t>2023</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新高考Ⅰ卷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散文化小说/乡土小说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理解内容+分析鉴赏重要句子+概括人物形象（心理）+撰写文学短评</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新高考Ⅱ卷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散文化小说/乡土小说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理解内容+分析鉴赏艺术特色+鉴赏艺术技巧+分析词语意蕴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rowSpan="2">
                  <a:txBody>
                    <a:bodyPr/>
                    <a:p>
                      <a:pPr indent="0" algn="ctr">
                        <a:buNone/>
                      </a:pPr>
                      <a:r>
                        <a:rPr lang="en-US" sz="1800" b="0">
                          <a:latin typeface="楷体" panose="02010609060101010101" charset="-122"/>
                          <a:ea typeface="楷体" panose="02010609060101010101" charset="-122"/>
                          <a:cs typeface="楷体" panose="02010609060101010101" charset="-122"/>
                        </a:rPr>
                        <a:t>2022</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新高考Ⅰ卷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历史小说/散文化小说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分析鉴赏内容和艺术特色+理解重点情节+概括人物形象+理解人物改写艺术</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新高考Ⅱ卷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写人叙事散文</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理解内容+分析鉴赏艺术+标题作用+细节分析</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rowSpan="2">
                  <a:txBody>
                    <a:bodyPr/>
                    <a:p>
                      <a:pPr indent="0" algn="ctr">
                        <a:buNone/>
                      </a:pPr>
                      <a:r>
                        <a:rPr lang="en-US" sz="1800" b="0">
                          <a:latin typeface="楷体" panose="02010609060101010101" charset="-122"/>
                          <a:ea typeface="楷体" panose="02010609060101010101" charset="-122"/>
                          <a:cs typeface="楷体" panose="02010609060101010101" charset="-122"/>
                        </a:rPr>
                        <a:t>2021</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新高考Ⅰ卷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红色小说/抗战小说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理解内容+分析鉴赏艺术特色+赏析叙事手法+分析物象含义</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667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新高考Ⅱ卷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叙事散文</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分析鉴赏内容和艺术特色+理解分析内容+语言赏析+内容概括</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rowSpan="2">
                  <a:txBody>
                    <a:bodyPr/>
                    <a:p>
                      <a:pPr indent="0" algn="ctr">
                        <a:buNone/>
                      </a:pPr>
                      <a:r>
                        <a:rPr lang="en-US" sz="1800" b="0">
                          <a:latin typeface="楷体" panose="02010609060101010101" charset="-122"/>
                          <a:ea typeface="楷体" panose="02010609060101010101" charset="-122"/>
                          <a:cs typeface="楷体" panose="02010609060101010101" charset="-122"/>
                        </a:rPr>
                        <a:t>2020</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新高考Ⅰ卷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文化游记</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理解内容+分析鉴赏艺术特色+语言赏析+内容概括</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177800">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p>
                      <a:pPr indent="0" algn="ctr">
                        <a:buNone/>
                      </a:pPr>
                      <a:r>
                        <a:rPr lang="en-US" sz="1800" b="0">
                          <a:latin typeface="楷体" panose="02010609060101010101" charset="-122"/>
                          <a:ea typeface="楷体" panose="02010609060101010101" charset="-122"/>
                          <a:cs typeface="楷体" panose="02010609060101010101" charset="-122"/>
                        </a:rPr>
                        <a:t>新高考Ⅱ卷</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散文化小说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p>
                      <a:pPr indent="0" algn="ctr">
                        <a:buNone/>
                      </a:pPr>
                      <a:r>
                        <a:rPr lang="en-US" sz="1800" b="1">
                          <a:latin typeface="楷体" panose="02010609060101010101" charset="-122"/>
                          <a:ea typeface="楷体" panose="02010609060101010101" charset="-122"/>
                          <a:cs typeface="楷体" panose="02010609060101010101" charset="-122"/>
                        </a:rPr>
                        <a:t>理解内容+分析鉴赏艺术特色+分析细节含义+分析句子意蕴</a:t>
                      </a:r>
                      <a:endParaRPr lang="en-US" altLang="en-US" sz="1800" b="1">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0">
                <a:tc>
                  <a:txBody>
                    <a:bodyPr/>
                    <a:p>
                      <a:pPr indent="0" algn="ctr">
                        <a:buNone/>
                      </a:pPr>
                      <a:r>
                        <a:rPr lang="en-US" sz="1800" b="0">
                          <a:latin typeface="楷体" panose="02010609060101010101" charset="-122"/>
                          <a:ea typeface="楷体" panose="02010609060101010101" charset="-122"/>
                          <a:cs typeface="楷体" panose="02010609060101010101" charset="-122"/>
                        </a:rPr>
                        <a:t>命题趋势</a:t>
                      </a:r>
                      <a:endParaRPr lang="en-US" altLang="en-US" sz="1800" b="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gridSpan="3">
                  <a:txBody>
                    <a:bodyPr/>
                    <a:p>
                      <a:pPr indent="0" algn="ctr">
                        <a:buNone/>
                      </a:pPr>
                      <a:r>
                        <a:rPr lang="en-US" sz="1800" b="1" dirty="0" err="1">
                          <a:latin typeface="楷体" panose="02010609060101010101" charset="-122"/>
                          <a:ea typeface="楷体" panose="02010609060101010101" charset="-122"/>
                          <a:cs typeface="楷体" panose="02010609060101010101" charset="-122"/>
                        </a:rPr>
                        <a:t>散文与小说并重，重点放在理解、分析综合和鉴赏评价三个层级上</a:t>
                      </a:r>
                      <a:endParaRPr lang="en-US" altLang="en-US" sz="1800" b="1" dirty="0">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hMerge="1">
                  <a:tcP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c hMerge="1">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tr>
            </a:tbl>
          </a:graphicData>
        </a:graphic>
      </p:graphicFrame>
      <p:sp>
        <p:nvSpPr>
          <p:cNvPr id="10" name="深度视觉·原创设计 https://www.docer.com/works?userid=22383862"/>
          <p:cNvSpPr/>
          <p:nvPr/>
        </p:nvSpPr>
        <p:spPr>
          <a:xfrm>
            <a:off x="515620" y="214630"/>
            <a:ext cx="2555875" cy="501015"/>
          </a:xfrm>
          <a:prstGeom prst="roundRect">
            <a:avLst>
              <a:gd name="adj" fmla="val 0"/>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l">
              <a:buClrTx/>
              <a:buSzTx/>
              <a:buFontTx/>
            </a:pPr>
            <a:r>
              <a:rPr lang="zh-CN" altLang="en-US" sz="2400" dirty="0">
                <a:solidFill>
                  <a:schemeClr val="tx1"/>
                </a:solidFill>
                <a:cs typeface="+mn-ea"/>
                <a:sym typeface="+mn-ea"/>
              </a:rPr>
              <a:t>五年考情</a:t>
            </a:r>
            <a:r>
              <a:rPr lang="en-US" altLang="zh-CN" sz="2400" dirty="0">
                <a:solidFill>
                  <a:schemeClr val="tx1"/>
                </a:solidFill>
                <a:cs typeface="+mn-ea"/>
                <a:sym typeface="+mn-ea"/>
              </a:rPr>
              <a:t> ·</a:t>
            </a:r>
            <a:r>
              <a:rPr lang="zh-CN" altLang="en-US" sz="2400" dirty="0">
                <a:solidFill>
                  <a:schemeClr val="tx1"/>
                </a:solidFill>
                <a:cs typeface="+mn-ea"/>
                <a:sym typeface="+mn-ea"/>
              </a:rPr>
              <a:t>探规律</a:t>
            </a:r>
            <a:endParaRPr lang="zh-CN" altLang="en-US" sz="2400" dirty="0">
              <a:solidFill>
                <a:schemeClr val="tx1"/>
              </a:solidFill>
              <a:cs typeface="+mn-ea"/>
              <a:sym typeface="+mn-ea"/>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p:nvPr/>
        </p:nvSpPr>
        <p:spPr>
          <a:xfrm>
            <a:off x="241300" y="156633"/>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整体分析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2147" y="808567"/>
            <a:ext cx="11704320" cy="5697220"/>
          </a:xfrm>
          <a:prstGeom prst="rect">
            <a:avLst/>
          </a:prstGeom>
          <a:noFill/>
          <a:ln>
            <a:solidFill>
              <a:srgbClr val="FDE9DA"/>
            </a:solidFill>
          </a:ln>
        </p:spPr>
        <p:txBody>
          <a:bodyPr wrap="square" rtlCol="0">
            <a:noAutofit/>
          </a:bodyPr>
          <a:p>
            <a:endParaRPr lang="zh-CN" altLang="en-US" sz="2400"/>
          </a:p>
        </p:txBody>
      </p:sp>
      <p:sp>
        <p:nvSpPr>
          <p:cNvPr id="8" name="文本框 7"/>
          <p:cNvSpPr txBox="1"/>
          <p:nvPr>
            <p:custDataLst>
              <p:tags r:id="rId2"/>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
        <p:nvSpPr>
          <p:cNvPr id="2" name="文本框 1"/>
          <p:cNvSpPr txBox="1"/>
          <p:nvPr/>
        </p:nvSpPr>
        <p:spPr>
          <a:xfrm>
            <a:off x="347980" y="940214"/>
            <a:ext cx="11329495" cy="3743960"/>
          </a:xfrm>
          <a:prstGeom prst="rect">
            <a:avLst/>
          </a:prstGeom>
          <a:noFill/>
        </p:spPr>
        <p:txBody>
          <a:bodyPr wrap="square" rtlCol="0">
            <a:spAutoFit/>
          </a:bodyPr>
          <a:p>
            <a:pPr>
              <a:lnSpc>
                <a:spcPct val="110000"/>
              </a:lnSpc>
            </a:pPr>
            <a:r>
              <a:rPr kumimoji="1" lang="en-US" altLang="zh-CN" sz="2400" dirty="0"/>
              <a:t>【</a:t>
            </a:r>
            <a:r>
              <a:rPr kumimoji="1" lang="zh-CN" altLang="en-US" sz="2400" dirty="0"/>
              <a:t>试题分析</a:t>
            </a:r>
            <a:r>
              <a:rPr kumimoji="1" lang="en-US" altLang="zh-CN" sz="2400" dirty="0"/>
              <a:t>】</a:t>
            </a:r>
            <a:endParaRPr kumimoji="1" lang="en-US" altLang="zh-CN" sz="2400" dirty="0"/>
          </a:p>
          <a:p>
            <a:pPr>
              <a:lnSpc>
                <a:spcPct val="110000"/>
              </a:lnSpc>
            </a:pPr>
            <a:r>
              <a:rPr kumimoji="1" lang="zh-CN" altLang="en-US" sz="2400" dirty="0"/>
              <a:t>材料出处</a:t>
            </a:r>
            <a:endParaRPr kumimoji="1" lang="en-US" altLang="zh-CN" sz="2400" dirty="0"/>
          </a:p>
          <a:p>
            <a:pPr>
              <a:lnSpc>
                <a:spcPct val="110000"/>
              </a:lnSpc>
            </a:pPr>
            <a:r>
              <a:rPr lang="zh-CN" altLang="en-US" sz="2400" kern="100" dirty="0">
                <a:latin typeface="Calibri" panose="020F0502020204030204" charset="0"/>
                <a:ea typeface="宋体" panose="02010600030101010101" pitchFamily="2" charset="-122"/>
              </a:rPr>
              <a:t>牵风记</a:t>
            </a:r>
            <a:r>
              <a:rPr lang="en-US" altLang="zh-CN" sz="2400" kern="100" dirty="0">
                <a:latin typeface="Calibri" panose="020F0502020204030204" charset="0"/>
                <a:ea typeface="宋体" panose="02010600030101010101" pitchFamily="2" charset="-122"/>
              </a:rPr>
              <a:t>(</a:t>
            </a:r>
            <a:r>
              <a:rPr lang="zh-CN" altLang="en-US" sz="2400" kern="100" dirty="0">
                <a:latin typeface="Calibri" panose="020F0502020204030204" charset="0"/>
                <a:ea typeface="宋体" panose="02010600030101010101" pitchFamily="2" charset="-122"/>
              </a:rPr>
              <a:t>节选</a:t>
            </a:r>
            <a:r>
              <a:rPr lang="en-US" altLang="zh-CN" sz="2400" kern="100" dirty="0">
                <a:latin typeface="Calibri" panose="020F0502020204030204" charset="0"/>
                <a:ea typeface="宋体" panose="02010600030101010101" pitchFamily="2" charset="-122"/>
              </a:rPr>
              <a:t>)   </a:t>
            </a:r>
            <a:r>
              <a:rPr lang="zh-CN" altLang="en-US" sz="2400" kern="100" dirty="0">
                <a:latin typeface="Calibri" panose="020F0502020204030204" charset="0"/>
                <a:ea typeface="宋体" panose="02010600030101010101" pitchFamily="2" charset="-122"/>
              </a:rPr>
              <a:t>徐怀中      选自</a:t>
            </a:r>
            <a:r>
              <a:rPr lang="en-US" altLang="zh-CN" sz="2400" kern="100" dirty="0">
                <a:latin typeface="Calibri" panose="020F0502020204030204" charset="0"/>
                <a:ea typeface="宋体" panose="02010600030101010101" pitchFamily="2" charset="-122"/>
              </a:rPr>
              <a:t>《</a:t>
            </a:r>
            <a:r>
              <a:rPr lang="zh-CN" altLang="en-US" sz="2400" kern="100" dirty="0">
                <a:latin typeface="Calibri" panose="020F0502020204030204" charset="0"/>
                <a:ea typeface="宋体" panose="02010600030101010101" pitchFamily="2" charset="-122"/>
                <a:sym typeface="+mn-ea"/>
              </a:rPr>
              <a:t>牵风记</a:t>
            </a:r>
            <a:r>
              <a:rPr lang="en-US" altLang="zh-CN" sz="2400" kern="100" dirty="0">
                <a:latin typeface="Calibri" panose="020F0502020204030204" charset="0"/>
                <a:ea typeface="宋体" panose="02010600030101010101" pitchFamily="2" charset="-122"/>
              </a:rPr>
              <a:t>》</a:t>
            </a:r>
            <a:endParaRPr lang="en-US" altLang="zh-CN" sz="2400" kern="100" dirty="0">
              <a:latin typeface="Calibri" panose="020F0502020204030204" charset="0"/>
              <a:ea typeface="宋体" panose="02010600030101010101" pitchFamily="2" charset="-122"/>
            </a:endParaRPr>
          </a:p>
          <a:p>
            <a:pPr>
              <a:lnSpc>
                <a:spcPct val="110000"/>
              </a:lnSpc>
            </a:pPr>
            <a:r>
              <a:rPr kumimoji="1" lang="zh-CN" altLang="en-US" sz="2400" dirty="0"/>
              <a:t>材料命题分析：</a:t>
            </a:r>
            <a:endParaRPr kumimoji="1" lang="zh-CN" altLang="en-US" sz="2400" dirty="0"/>
          </a:p>
          <a:p>
            <a:pPr indent="271780" algn="just">
              <a:lnSpc>
                <a:spcPct val="11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6</a:t>
            </a:r>
            <a:r>
              <a:rPr lang="zh-CN" altLang="zh-CN" sz="2400" kern="100" dirty="0">
                <a:effectLst/>
                <a:latin typeface="Calibri" panose="020F0502020204030204" charset="0"/>
                <a:ea typeface="宋体" panose="02010600030101010101" pitchFamily="2" charset="-122"/>
                <a:cs typeface="宋体" panose="02010600030101010101" pitchFamily="2" charset="-122"/>
              </a:rPr>
              <a:t>．下列对文本相关</a:t>
            </a:r>
            <a:r>
              <a:rPr lang="zh-CN" altLang="zh-CN" sz="2400" kern="100" dirty="0">
                <a:effectLst/>
                <a:highlight>
                  <a:srgbClr val="FFFF00"/>
                </a:highlight>
                <a:latin typeface="Calibri" panose="020F0502020204030204" charset="0"/>
                <a:ea typeface="宋体" panose="02010600030101010101" pitchFamily="2" charset="-122"/>
                <a:cs typeface="宋体" panose="02010600030101010101" pitchFamily="2" charset="-122"/>
              </a:rPr>
              <a:t>内容和艺术特色</a:t>
            </a:r>
            <a:r>
              <a:rPr lang="zh-CN" altLang="zh-CN" sz="2400" kern="100" dirty="0">
                <a:effectLst/>
                <a:latin typeface="Calibri" panose="020F0502020204030204" charset="0"/>
                <a:ea typeface="宋体" panose="02010600030101010101" pitchFamily="2" charset="-122"/>
                <a:cs typeface="宋体" panose="02010600030101010101" pitchFamily="2" charset="-122"/>
              </a:rPr>
              <a:t>的分析鉴赏，</a:t>
            </a:r>
            <a:r>
              <a:rPr lang="zh-CN" altLang="zh-CN" sz="2400" kern="100" dirty="0">
                <a:effectLst/>
                <a:highlight>
                  <a:srgbClr val="FFFF00"/>
                </a:highlight>
                <a:latin typeface="Calibri" panose="020F0502020204030204" charset="0"/>
                <a:ea typeface="宋体" panose="02010600030101010101" pitchFamily="2" charset="-122"/>
                <a:cs typeface="宋体" panose="02010600030101010101" pitchFamily="2" charset="-122"/>
              </a:rPr>
              <a:t>正确</a:t>
            </a:r>
            <a:r>
              <a:rPr lang="zh-CN" altLang="zh-CN" sz="2400" kern="100" dirty="0">
                <a:effectLst/>
                <a:latin typeface="Calibri" panose="020F0502020204030204" charset="0"/>
                <a:ea typeface="宋体" panose="02010600030101010101" pitchFamily="2" charset="-122"/>
                <a:cs typeface="宋体" panose="02010600030101010101" pitchFamily="2" charset="-122"/>
              </a:rPr>
              <a:t>的一项是（</a:t>
            </a:r>
            <a:r>
              <a:rPr lang="en-US" altLang="zh-CN" sz="2400" kern="100" dirty="0">
                <a:effectLst/>
                <a:latin typeface="Calibri" panose="020F0502020204030204" charset="0"/>
                <a:ea typeface="宋体" panose="02010600030101010101" pitchFamily="2" charset="-122"/>
                <a:cs typeface="宋体" panose="02010600030101010101" pitchFamily="2" charset="-122"/>
              </a:rPr>
              <a:t>3</a:t>
            </a:r>
            <a:r>
              <a:rPr lang="zh-CN" altLang="zh-CN" sz="2400" kern="100" dirty="0">
                <a:effectLst/>
                <a:latin typeface="Calibri" panose="020F0502020204030204" charset="0"/>
                <a:ea typeface="宋体" panose="02010600030101010101" pitchFamily="2" charset="-122"/>
                <a:cs typeface="宋体" panose="02010600030101010101" pitchFamily="2" charset="-122"/>
              </a:rPr>
              <a:t>分）</a:t>
            </a:r>
            <a:endParaRPr lang="zh-CN" altLang="zh-CN" sz="2400" kern="100" dirty="0">
              <a:effectLst/>
              <a:latin typeface="Calibri" panose="020F0502020204030204" charset="0"/>
              <a:ea typeface="宋体" panose="02010600030101010101" pitchFamily="2" charset="-122"/>
              <a:cs typeface="宋体" panose="02010600030101010101" pitchFamily="2" charset="-122"/>
            </a:endParaRPr>
          </a:p>
          <a:p>
            <a:pPr indent="271780" algn="just">
              <a:lnSpc>
                <a:spcPct val="11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7</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zh-CN" altLang="en-US" sz="2400" kern="100" dirty="0">
                <a:effectLst/>
                <a:latin typeface="Calibri" panose="020F0502020204030204" charset="0"/>
                <a:ea typeface="宋体" panose="02010600030101010101" pitchFamily="2" charset="-122"/>
                <a:cs typeface="宋体" panose="02010600030101010101" pitchFamily="2" charset="-122"/>
              </a:rPr>
              <a:t>关于曹水儿牵马徒涉息县淮河渡口这个情节，下列说法</a:t>
            </a:r>
            <a:r>
              <a:rPr lang="zh-CN" altLang="zh-CN" sz="2400" kern="100" dirty="0">
                <a:effectLst/>
                <a:highlight>
                  <a:srgbClr val="FFFF00"/>
                </a:highlight>
                <a:latin typeface="Calibri" panose="020F0502020204030204" charset="0"/>
                <a:ea typeface="宋体" panose="02010600030101010101" pitchFamily="2" charset="-122"/>
                <a:cs typeface="宋体" panose="02010600030101010101" pitchFamily="2" charset="-122"/>
              </a:rPr>
              <a:t>不正确</a:t>
            </a:r>
            <a:r>
              <a:rPr lang="zh-CN" altLang="en-US" sz="2400" kern="100" dirty="0">
                <a:effectLst/>
                <a:latin typeface="Calibri" panose="020F0502020204030204" charset="0"/>
                <a:ea typeface="宋体" panose="02010600030101010101" pitchFamily="2" charset="-122"/>
                <a:cs typeface="宋体" panose="02010600030101010101" pitchFamily="2" charset="-122"/>
              </a:rPr>
              <a:t>的一项是</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en-US" altLang="zh-CN" sz="2400" kern="100" dirty="0">
                <a:effectLst/>
                <a:latin typeface="Calibri" panose="020F0502020204030204" charset="0"/>
                <a:ea typeface="宋体" panose="02010600030101010101" pitchFamily="2" charset="-122"/>
                <a:cs typeface="宋体" panose="02010600030101010101" pitchFamily="2" charset="-122"/>
              </a:rPr>
              <a:t>3</a:t>
            </a:r>
            <a:r>
              <a:rPr lang="zh-CN" altLang="zh-CN" sz="2400" kern="100" dirty="0">
                <a:effectLst/>
                <a:latin typeface="Calibri" panose="020F0502020204030204" charset="0"/>
                <a:ea typeface="宋体" panose="02010600030101010101" pitchFamily="2" charset="-122"/>
                <a:cs typeface="宋体" panose="02010600030101010101" pitchFamily="2" charset="-122"/>
              </a:rPr>
              <a:t>分）</a:t>
            </a:r>
            <a:endParaRPr lang="zh-CN" altLang="zh-CN" sz="2400" kern="100" dirty="0">
              <a:effectLst/>
              <a:latin typeface="Calibri" panose="020F0502020204030204" charset="0"/>
              <a:ea typeface="宋体" panose="02010600030101010101" pitchFamily="2" charset="-122"/>
              <a:cs typeface="宋体" panose="02010600030101010101" pitchFamily="2" charset="-122"/>
            </a:endParaRPr>
          </a:p>
          <a:p>
            <a:pPr indent="271780" algn="just">
              <a:lnSpc>
                <a:spcPct val="11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8</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zh-CN" altLang="en-US" sz="2400" kern="100" dirty="0">
                <a:effectLst/>
                <a:latin typeface="Calibri" panose="020F0502020204030204" charset="0"/>
                <a:ea typeface="宋体" panose="02010600030101010101" pitchFamily="2" charset="-122"/>
                <a:cs typeface="宋体" panose="02010600030101010101" pitchFamily="2" charset="-122"/>
              </a:rPr>
              <a:t>文本从</a:t>
            </a:r>
            <a:r>
              <a:rPr lang="zh-CN" altLang="en-US" sz="2400" kern="100" dirty="0">
                <a:effectLst/>
                <a:highlight>
                  <a:srgbClr val="FFFF00"/>
                </a:highlight>
                <a:latin typeface="Calibri" panose="020F0502020204030204" charset="0"/>
                <a:ea typeface="宋体" panose="02010600030101010101" pitchFamily="2" charset="-122"/>
                <a:cs typeface="宋体" panose="02010600030101010101" pitchFamily="2" charset="-122"/>
              </a:rPr>
              <a:t>多个角度侧面</a:t>
            </a:r>
            <a:r>
              <a:rPr lang="zh-CN" altLang="en-US" sz="2400" kern="100" dirty="0">
                <a:effectLst/>
                <a:latin typeface="Calibri" panose="020F0502020204030204" charset="0"/>
                <a:ea typeface="宋体" panose="02010600030101010101" pitchFamily="2" charset="-122"/>
                <a:cs typeface="宋体" panose="02010600030101010101" pitchFamily="2" charset="-122"/>
              </a:rPr>
              <a:t>表现战马滩枣的特性，请简要说明。</a:t>
            </a:r>
            <a:r>
              <a:rPr lang="en-US" altLang="zh-CN" sz="2400" kern="100" dirty="0">
                <a:effectLst/>
                <a:latin typeface="Calibri" panose="020F0502020204030204" charset="0"/>
                <a:ea typeface="宋体" panose="02010600030101010101" pitchFamily="2" charset="-122"/>
                <a:cs typeface="宋体" panose="02010600030101010101" pitchFamily="2" charset="-122"/>
              </a:rPr>
              <a:t>(4</a:t>
            </a:r>
            <a:r>
              <a:rPr lang="zh-CN" altLang="en-US" sz="2400" kern="100" dirty="0">
                <a:effectLst/>
                <a:latin typeface="Calibri" panose="020F0502020204030204" charset="0"/>
                <a:ea typeface="宋体" panose="02010600030101010101" pitchFamily="2" charset="-122"/>
                <a:cs typeface="宋体" panose="02010600030101010101" pitchFamily="2" charset="-122"/>
              </a:rPr>
              <a:t>分</a:t>
            </a:r>
            <a:r>
              <a:rPr lang="en-US" altLang="zh-CN" sz="2400" kern="100" dirty="0">
                <a:effectLst/>
                <a:latin typeface="Calibri" panose="020F0502020204030204" charset="0"/>
                <a:ea typeface="宋体" panose="02010600030101010101" pitchFamily="2" charset="-122"/>
                <a:cs typeface="宋体" panose="02010600030101010101" pitchFamily="2" charset="-122"/>
              </a:rPr>
              <a:t>)</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en-US" altLang="zh-CN" sz="2400" kern="100" dirty="0">
                <a:effectLst/>
                <a:latin typeface="Calibri" panose="020F0502020204030204" charset="0"/>
                <a:ea typeface="宋体" panose="02010600030101010101" pitchFamily="2" charset="-122"/>
                <a:cs typeface="宋体" panose="02010600030101010101" pitchFamily="2" charset="-122"/>
              </a:rPr>
              <a:t>4</a:t>
            </a:r>
            <a:r>
              <a:rPr lang="zh-CN" altLang="zh-CN" sz="2400" kern="100" dirty="0">
                <a:effectLst/>
                <a:latin typeface="Calibri" panose="020F0502020204030204" charset="0"/>
                <a:ea typeface="宋体" panose="02010600030101010101" pitchFamily="2" charset="-122"/>
                <a:cs typeface="宋体" panose="02010600030101010101" pitchFamily="2" charset="-122"/>
              </a:rPr>
              <a:t>分）</a:t>
            </a:r>
            <a:endParaRPr lang="zh-CN" altLang="zh-CN" sz="2400" kern="100" dirty="0">
              <a:effectLst/>
              <a:latin typeface="Calibri" panose="020F0502020204030204" charset="0"/>
              <a:ea typeface="宋体" panose="02010600030101010101" pitchFamily="2" charset="-122"/>
              <a:cs typeface="宋体" panose="02010600030101010101" pitchFamily="2" charset="-122"/>
            </a:endParaRPr>
          </a:p>
          <a:p>
            <a:pPr indent="271780" algn="just">
              <a:lnSpc>
                <a:spcPct val="11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9</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zh-CN" altLang="en-US" sz="2400" kern="100" dirty="0">
                <a:effectLst/>
                <a:latin typeface="Calibri" panose="020F0502020204030204" charset="0"/>
                <a:ea typeface="宋体" panose="02010600030101010101" pitchFamily="2" charset="-122"/>
                <a:cs typeface="宋体" panose="02010600030101010101" pitchFamily="2" charset="-122"/>
              </a:rPr>
              <a:t>在行军过程中，战马滩枣被赋予重要地位，作者这样设计是否合理</a:t>
            </a:r>
            <a:r>
              <a:rPr lang="en-US" altLang="zh-CN" sz="2400" kern="100" dirty="0">
                <a:effectLst/>
                <a:latin typeface="Calibri" panose="020F0502020204030204" charset="0"/>
                <a:ea typeface="宋体" panose="02010600030101010101" pitchFamily="2" charset="-122"/>
                <a:cs typeface="宋体" panose="02010600030101010101" pitchFamily="2" charset="-122"/>
              </a:rPr>
              <a:t>?</a:t>
            </a:r>
            <a:r>
              <a:rPr lang="zh-CN" altLang="en-US" sz="2400" kern="100" dirty="0">
                <a:effectLst/>
                <a:latin typeface="Calibri" panose="020F0502020204030204" charset="0"/>
                <a:ea typeface="宋体" panose="02010600030101010101" pitchFamily="2" charset="-122"/>
                <a:cs typeface="宋体" panose="02010600030101010101" pitchFamily="2" charset="-122"/>
              </a:rPr>
              <a:t>请谈谈你的认识。</a:t>
            </a:r>
            <a:r>
              <a:rPr lang="zh-CN" altLang="zh-CN" sz="2400" kern="100" dirty="0">
                <a:effectLst/>
                <a:latin typeface="Calibri" panose="020F0502020204030204" charset="0"/>
                <a:ea typeface="宋体" panose="02010600030101010101" pitchFamily="2" charset="-122"/>
                <a:cs typeface="宋体" panose="02010600030101010101" pitchFamily="2" charset="-122"/>
              </a:rPr>
              <a:t>（</a:t>
            </a:r>
            <a:r>
              <a:rPr lang="en-US" altLang="zh-CN" sz="2400" kern="100" dirty="0">
                <a:effectLst/>
                <a:latin typeface="Calibri" panose="020F0502020204030204" charset="0"/>
                <a:ea typeface="宋体" panose="02010600030101010101" pitchFamily="2" charset="-122"/>
                <a:cs typeface="宋体" panose="02010600030101010101" pitchFamily="2" charset="-122"/>
              </a:rPr>
              <a:t>6</a:t>
            </a:r>
            <a:r>
              <a:rPr lang="zh-CN" altLang="zh-CN" sz="2400" kern="100" dirty="0">
                <a:effectLst/>
                <a:latin typeface="Calibri" panose="020F0502020204030204" charset="0"/>
                <a:ea typeface="宋体" panose="02010600030101010101" pitchFamily="2" charset="-122"/>
                <a:cs typeface="宋体" panose="02010600030101010101" pitchFamily="2" charset="-122"/>
              </a:rPr>
              <a:t>分）</a:t>
            </a:r>
            <a:endParaRPr lang="zh-CN" altLang="zh-CN" sz="2400" kern="100" dirty="0">
              <a:effectLst/>
              <a:latin typeface="Calibri" panose="020F0502020204030204" charset="0"/>
              <a:ea typeface="宋体" panose="02010600030101010101" pitchFamily="2" charset="-122"/>
              <a:cs typeface="宋体" panose="02010600030101010101" pitchFamily="2" charset="-122"/>
            </a:endParaRPr>
          </a:p>
        </p:txBody>
      </p:sp>
      <p:sp>
        <p:nvSpPr>
          <p:cNvPr id="5" name="文本框 4"/>
          <p:cNvSpPr txBox="1"/>
          <p:nvPr/>
        </p:nvSpPr>
        <p:spPr>
          <a:xfrm>
            <a:off x="419735" y="4758690"/>
            <a:ext cx="11412855" cy="1630045"/>
          </a:xfrm>
          <a:prstGeom prst="rect">
            <a:avLst/>
          </a:prstGeom>
          <a:noFill/>
        </p:spPr>
        <p:txBody>
          <a:bodyPr wrap="square" rtlCol="0">
            <a:spAutoFit/>
          </a:bodyPr>
          <a:p>
            <a:r>
              <a:rPr lang="zh-CN" altLang="en-US" sz="2000" b="1" dirty="0">
                <a:solidFill>
                  <a:schemeClr val="accent1">
                    <a:lumMod val="75000"/>
                  </a:schemeClr>
                </a:solidFill>
                <a:sym typeface="+mn-ea"/>
              </a:rPr>
              <a:t>考查方向：</a:t>
            </a:r>
            <a:endParaRPr lang="zh-CN" altLang="en-US" sz="2000" b="1" dirty="0">
              <a:solidFill>
                <a:srgbClr val="FF0000"/>
              </a:solidFill>
            </a:endParaRPr>
          </a:p>
          <a:p>
            <a:pPr algn="l">
              <a:buClrTx/>
              <a:buSzTx/>
              <a:buFontTx/>
            </a:pPr>
            <a:r>
              <a:rPr lang="zh-CN" altLang="en-US" sz="2000" b="1" dirty="0">
                <a:solidFill>
                  <a:schemeClr val="accent4">
                    <a:lumMod val="75000"/>
                  </a:schemeClr>
                </a:solidFill>
                <a:sym typeface="+mn-ea"/>
              </a:rPr>
              <a:t>    </a:t>
            </a:r>
            <a:r>
              <a:rPr lang="en-US" altLang="zh-CN" sz="2000" b="1" dirty="0">
                <a:solidFill>
                  <a:schemeClr val="accent4">
                    <a:lumMod val="75000"/>
                  </a:schemeClr>
                </a:solidFill>
                <a:sym typeface="+mn-ea"/>
              </a:rPr>
              <a:t>   </a:t>
            </a:r>
            <a:r>
              <a:rPr lang="zh-CN" altLang="en-US" sz="2000"/>
              <a:t>重点考查了学生对文学类文本中的内容主旨、表现形式、表达技巧、情节作用等各方面的理解能力，并落实了从多个角度、多个方面表达自己的理解和感受，对文学作品的构思、设计提出自己的看法或质疑</a:t>
            </a:r>
            <a:r>
              <a:rPr lang="en-US" altLang="zh-CN" sz="2000"/>
              <a:t>”</a:t>
            </a:r>
            <a:r>
              <a:rPr lang="zh-CN" altLang="en-US" sz="2000"/>
              <a:t>的要求。</a:t>
            </a:r>
            <a:endParaRPr lang="zh-CN" altLang="en-US" sz="2000"/>
          </a:p>
          <a:p>
            <a:pPr algn="l">
              <a:buClrTx/>
              <a:buSzTx/>
              <a:buFontTx/>
            </a:pPr>
            <a:endParaRPr lang="zh-CN" altLang="en-US"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椭圆 44"/>
          <p:cNvSpPr/>
          <p:nvPr>
            <p:custDataLst>
              <p:tags r:id="rId1"/>
            </p:custDataLst>
          </p:nvPr>
        </p:nvSpPr>
        <p:spPr>
          <a:xfrm>
            <a:off x="7301392" y="2508400"/>
            <a:ext cx="359183" cy="359183"/>
          </a:xfrm>
          <a:prstGeom prst="ellipse">
            <a:avLst/>
          </a:prstGeom>
          <a:solidFill>
            <a:srgbClr val="FDD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5" name="椭圆 4"/>
          <p:cNvSpPr/>
          <p:nvPr>
            <p:custDataLst>
              <p:tags r:id="rId2"/>
            </p:custDataLst>
          </p:nvPr>
        </p:nvSpPr>
        <p:spPr>
          <a:xfrm>
            <a:off x="7301392" y="1021903"/>
            <a:ext cx="359183" cy="359183"/>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6" name="椭圆 45"/>
          <p:cNvSpPr/>
          <p:nvPr>
            <p:custDataLst>
              <p:tags r:id="rId3"/>
            </p:custDataLst>
          </p:nvPr>
        </p:nvSpPr>
        <p:spPr>
          <a:xfrm>
            <a:off x="7301392" y="5543959"/>
            <a:ext cx="359183" cy="359183"/>
          </a:xfrm>
          <a:prstGeom prst="ellipse">
            <a:avLst/>
          </a:prstGeom>
          <a:solidFill>
            <a:srgbClr val="FDDA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椭圆 46"/>
          <p:cNvSpPr/>
          <p:nvPr>
            <p:custDataLst>
              <p:tags r:id="rId4"/>
            </p:custDataLst>
          </p:nvPr>
        </p:nvSpPr>
        <p:spPr>
          <a:xfrm>
            <a:off x="7301392" y="4057461"/>
            <a:ext cx="359183" cy="359183"/>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0" name="文本框 19"/>
          <p:cNvSpPr txBox="1"/>
          <p:nvPr/>
        </p:nvSpPr>
        <p:spPr>
          <a:xfrm>
            <a:off x="549280" y="2174348"/>
            <a:ext cx="2806996" cy="1198880"/>
          </a:xfrm>
          <a:prstGeom prst="rect">
            <a:avLst/>
          </a:prstGeom>
        </p:spPr>
        <p:txBody>
          <a:bodyPr wrap="square">
            <a:spAutoFit/>
          </a:bodyPr>
          <a:lstStyle>
            <a:defPPr>
              <a:defRPr lang="en-US"/>
            </a:defPPr>
            <a:lvl1pPr algn="ctr">
              <a:defRPr sz="6000" kern="100">
                <a:solidFill>
                  <a:schemeClr val="bg1"/>
                </a:solidFill>
                <a:latin typeface="+mj-ea"/>
                <a:ea typeface="+mj-ea"/>
                <a:cs typeface="Times New Roman" panose="02020603050405020304" pitchFamily="18" charset="0"/>
              </a:defRPr>
            </a:lvl1pPr>
          </a:lstStyle>
          <a:p>
            <a:r>
              <a:rPr lang="zh-CN" altLang="en-US" sz="7200">
                <a:solidFill>
                  <a:srgbClr val="AD8555"/>
                </a:solidFill>
                <a:latin typeface="思源宋体" charset="-122"/>
                <a:ea typeface="思源宋体" charset="-122"/>
                <a:cs typeface="思源宋体" charset="-122"/>
              </a:rPr>
              <a:t>目录</a:t>
            </a:r>
            <a:endParaRPr lang="zh-CN" altLang="en-US" sz="7200">
              <a:solidFill>
                <a:srgbClr val="AD8555"/>
              </a:solidFill>
              <a:latin typeface="思源宋体" charset="-122"/>
              <a:ea typeface="思源宋体" charset="-122"/>
              <a:cs typeface="思源宋体" charset="-122"/>
            </a:endParaRPr>
          </a:p>
        </p:txBody>
      </p:sp>
      <p:sp>
        <p:nvSpPr>
          <p:cNvPr id="22" name="矩形 21"/>
          <p:cNvSpPr/>
          <p:nvPr/>
        </p:nvSpPr>
        <p:spPr>
          <a:xfrm>
            <a:off x="1048538" y="3416712"/>
            <a:ext cx="1808480" cy="5835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en-US" altLang="zh-CN" sz="3200" i="0" kern="1200" cap="none" spc="0" normalizeH="0" baseline="0" noProof="0">
                <a:ln>
                  <a:noFill/>
                </a:ln>
                <a:solidFill>
                  <a:srgbClr val="AD8555"/>
                </a:solidFill>
                <a:uLnTx/>
                <a:uFillTx/>
                <a:latin typeface="思源宋体" charset="-122"/>
                <a:ea typeface="思源宋体" charset="-122"/>
                <a:cs typeface="思源宋体" charset="-122"/>
                <a:sym typeface="+mn-lt"/>
              </a:rPr>
              <a:t>CONTENTS</a:t>
            </a:r>
            <a:endParaRPr kumimoji="0" lang="en-US" altLang="zh-CN" sz="3200" i="0" kern="1200" cap="none" spc="0" normalizeH="0" baseline="0" noProof="0" dirty="0">
              <a:ln>
                <a:noFill/>
              </a:ln>
              <a:solidFill>
                <a:srgbClr val="AD8555"/>
              </a:solidFill>
              <a:uLnTx/>
              <a:uFillTx/>
              <a:latin typeface="思源宋体" charset="-122"/>
              <a:ea typeface="思源宋体" charset="-122"/>
              <a:cs typeface="思源宋体" charset="-122"/>
              <a:sym typeface="+mn-lt"/>
            </a:endParaRPr>
          </a:p>
        </p:txBody>
      </p:sp>
      <p:sp>
        <p:nvSpPr>
          <p:cNvPr id="24" name="文本框 23"/>
          <p:cNvSpPr txBox="1"/>
          <p:nvPr>
            <p:custDataLst>
              <p:tags r:id="rId5"/>
            </p:custDataLst>
          </p:nvPr>
        </p:nvSpPr>
        <p:spPr>
          <a:xfrm>
            <a:off x="6637621" y="905920"/>
            <a:ext cx="1233376" cy="912495"/>
          </a:xfrm>
          <a:prstGeom prst="rect">
            <a:avLst/>
          </a:prstGeom>
        </p:spPr>
        <p:txBody>
          <a:bodyPr wrap="square">
            <a:spAutoFit/>
          </a:bodyPr>
          <a:lstStyle>
            <a:defPPr>
              <a:defRPr lang="en-US"/>
            </a:defPPr>
            <a:lvl1pPr algn="ctr">
              <a:defRPr sz="6000" kern="100">
                <a:solidFill>
                  <a:schemeClr val="bg1"/>
                </a:solidFill>
                <a:latin typeface="+mj-ea"/>
                <a:ea typeface="+mj-ea"/>
                <a:cs typeface="Times New Roman" panose="02020603050405020304" pitchFamily="18" charset="0"/>
              </a:defRPr>
            </a:lvl1pPr>
          </a:lstStyle>
          <a:p>
            <a:r>
              <a:rPr lang="zh-CN" altLang="en-US" sz="5335">
                <a:solidFill>
                  <a:srgbClr val="AD8555"/>
                </a:solidFill>
                <a:latin typeface="思源宋体" charset="-122"/>
                <a:ea typeface="思源宋体" charset="-122"/>
                <a:cs typeface="思源宋体" charset="-122"/>
              </a:rPr>
              <a:t>壹</a:t>
            </a:r>
            <a:endParaRPr lang="zh-CN" altLang="en-US" sz="5335">
              <a:solidFill>
                <a:srgbClr val="AD8555"/>
              </a:solidFill>
              <a:latin typeface="思源宋体" charset="-122"/>
              <a:ea typeface="思源宋体" charset="-122"/>
              <a:cs typeface="思源宋体" charset="-122"/>
            </a:endParaRPr>
          </a:p>
        </p:txBody>
      </p:sp>
      <p:sp>
        <p:nvSpPr>
          <p:cNvPr id="25" name="矩形 24"/>
          <p:cNvSpPr/>
          <p:nvPr>
            <p:custDataLst>
              <p:tags r:id="rId6"/>
            </p:custDataLst>
          </p:nvPr>
        </p:nvSpPr>
        <p:spPr>
          <a:xfrm>
            <a:off x="7687660" y="1116819"/>
            <a:ext cx="2760304" cy="501650"/>
          </a:xfrm>
          <a:prstGeom prst="rect">
            <a:avLst/>
          </a:prstGeom>
        </p:spPr>
        <p:txBody>
          <a:bodyPr wrap="square">
            <a:spAutoFit/>
          </a:bodyPr>
          <a:lstStyle/>
          <a:p>
            <a:r>
              <a:rPr lang="zh-CN" altLang="en-US" sz="2665" kern="100">
                <a:solidFill>
                  <a:srgbClr val="AD8555"/>
                </a:solidFill>
                <a:latin typeface="思源宋体" charset="-122"/>
                <a:ea typeface="思源宋体" charset="-122"/>
                <a:cs typeface="思源宋体" charset="-122"/>
                <a:sym typeface="+mn-lt"/>
              </a:rPr>
              <a:t>现代文阅读</a:t>
            </a:r>
            <a:endParaRPr lang="zh-CN" altLang="en-US" sz="2665" kern="100" dirty="0">
              <a:solidFill>
                <a:srgbClr val="AD8555"/>
              </a:solidFill>
              <a:latin typeface="思源宋体" charset="-122"/>
              <a:ea typeface="思源宋体" charset="-122"/>
              <a:cs typeface="思源宋体" charset="-122"/>
              <a:sym typeface="+mn-lt"/>
            </a:endParaRPr>
          </a:p>
        </p:txBody>
      </p:sp>
      <p:sp>
        <p:nvSpPr>
          <p:cNvPr id="30" name="文本框 29"/>
          <p:cNvSpPr txBox="1"/>
          <p:nvPr>
            <p:custDataLst>
              <p:tags r:id="rId7"/>
            </p:custDataLst>
          </p:nvPr>
        </p:nvSpPr>
        <p:spPr>
          <a:xfrm>
            <a:off x="6637621" y="2391021"/>
            <a:ext cx="1233376" cy="912495"/>
          </a:xfrm>
          <a:prstGeom prst="rect">
            <a:avLst/>
          </a:prstGeom>
        </p:spPr>
        <p:txBody>
          <a:bodyPr wrap="square">
            <a:spAutoFit/>
          </a:bodyPr>
          <a:lstStyle>
            <a:defPPr>
              <a:defRPr lang="en-US"/>
            </a:defPPr>
            <a:lvl1pPr algn="ctr">
              <a:defRPr sz="6000" kern="100">
                <a:solidFill>
                  <a:schemeClr val="bg1"/>
                </a:solidFill>
                <a:latin typeface="+mj-ea"/>
                <a:ea typeface="+mj-ea"/>
                <a:cs typeface="Times New Roman" panose="02020603050405020304" pitchFamily="18" charset="0"/>
              </a:defRPr>
            </a:lvl1pPr>
          </a:lstStyle>
          <a:p>
            <a:r>
              <a:rPr lang="zh-CN" altLang="en-US" sz="5335">
                <a:solidFill>
                  <a:srgbClr val="AD8555"/>
                </a:solidFill>
                <a:latin typeface="思源宋体" charset="-122"/>
                <a:ea typeface="思源宋体" charset="-122"/>
                <a:cs typeface="思源宋体" charset="-122"/>
              </a:rPr>
              <a:t>贰</a:t>
            </a:r>
            <a:endParaRPr lang="zh-CN" altLang="en-US" sz="5335">
              <a:solidFill>
                <a:srgbClr val="AD8555"/>
              </a:solidFill>
              <a:latin typeface="思源宋体" charset="-122"/>
              <a:ea typeface="思源宋体" charset="-122"/>
              <a:cs typeface="思源宋体" charset="-122"/>
            </a:endParaRPr>
          </a:p>
        </p:txBody>
      </p:sp>
      <p:sp>
        <p:nvSpPr>
          <p:cNvPr id="32" name="矩形 31"/>
          <p:cNvSpPr/>
          <p:nvPr>
            <p:custDataLst>
              <p:tags r:id="rId8"/>
            </p:custDataLst>
          </p:nvPr>
        </p:nvSpPr>
        <p:spPr>
          <a:xfrm>
            <a:off x="7687660" y="2601920"/>
            <a:ext cx="2760304" cy="501650"/>
          </a:xfrm>
          <a:prstGeom prst="rect">
            <a:avLst/>
          </a:prstGeom>
        </p:spPr>
        <p:txBody>
          <a:bodyPr wrap="square">
            <a:spAutoFit/>
          </a:bodyPr>
          <a:lstStyle/>
          <a:p>
            <a:r>
              <a:rPr lang="zh-CN" altLang="en-US" sz="2665" kern="100">
                <a:solidFill>
                  <a:srgbClr val="AD8555"/>
                </a:solidFill>
                <a:latin typeface="思源宋体" charset="-122"/>
                <a:ea typeface="思源宋体" charset="-122"/>
                <a:cs typeface="思源宋体" charset="-122"/>
                <a:sym typeface="+mn-lt"/>
              </a:rPr>
              <a:t>古诗文阅读</a:t>
            </a:r>
            <a:endParaRPr lang="zh-CN" altLang="en-US" sz="2665" kern="100">
              <a:solidFill>
                <a:srgbClr val="AD8555"/>
              </a:solidFill>
              <a:latin typeface="思源宋体" charset="-122"/>
              <a:ea typeface="思源宋体" charset="-122"/>
              <a:cs typeface="思源宋体" charset="-122"/>
              <a:sym typeface="+mn-lt"/>
            </a:endParaRPr>
          </a:p>
        </p:txBody>
      </p:sp>
      <p:sp>
        <p:nvSpPr>
          <p:cNvPr id="36" name="文本框 35"/>
          <p:cNvSpPr txBox="1"/>
          <p:nvPr>
            <p:custDataLst>
              <p:tags r:id="rId9"/>
            </p:custDataLst>
          </p:nvPr>
        </p:nvSpPr>
        <p:spPr>
          <a:xfrm>
            <a:off x="6637621" y="3876123"/>
            <a:ext cx="1233376" cy="912495"/>
          </a:xfrm>
          <a:prstGeom prst="rect">
            <a:avLst/>
          </a:prstGeom>
        </p:spPr>
        <p:txBody>
          <a:bodyPr wrap="square">
            <a:spAutoFit/>
          </a:bodyPr>
          <a:lstStyle>
            <a:defPPr>
              <a:defRPr lang="en-US"/>
            </a:defPPr>
            <a:lvl1pPr algn="ctr">
              <a:defRPr sz="6000" kern="100">
                <a:solidFill>
                  <a:schemeClr val="bg1"/>
                </a:solidFill>
                <a:latin typeface="+mj-ea"/>
                <a:ea typeface="+mj-ea"/>
                <a:cs typeface="Times New Roman" panose="02020603050405020304" pitchFamily="18" charset="0"/>
              </a:defRPr>
            </a:lvl1pPr>
          </a:lstStyle>
          <a:p>
            <a:r>
              <a:rPr lang="zh-CN" altLang="en-US" sz="5335">
                <a:solidFill>
                  <a:srgbClr val="AD8555"/>
                </a:solidFill>
                <a:latin typeface="思源宋体" charset="-122"/>
                <a:ea typeface="思源宋体" charset="-122"/>
                <a:cs typeface="思源宋体" charset="-122"/>
              </a:rPr>
              <a:t>叁</a:t>
            </a:r>
            <a:endParaRPr lang="zh-CN" altLang="en-US" sz="5335">
              <a:solidFill>
                <a:srgbClr val="AD8555"/>
              </a:solidFill>
              <a:latin typeface="思源宋体" charset="-122"/>
              <a:ea typeface="思源宋体" charset="-122"/>
              <a:cs typeface="思源宋体" charset="-122"/>
            </a:endParaRPr>
          </a:p>
        </p:txBody>
      </p:sp>
      <p:sp>
        <p:nvSpPr>
          <p:cNvPr id="38" name="矩形 37"/>
          <p:cNvSpPr/>
          <p:nvPr>
            <p:custDataLst>
              <p:tags r:id="rId10"/>
            </p:custDataLst>
          </p:nvPr>
        </p:nvSpPr>
        <p:spPr>
          <a:xfrm>
            <a:off x="7687660" y="4087021"/>
            <a:ext cx="2760304" cy="501650"/>
          </a:xfrm>
          <a:prstGeom prst="rect">
            <a:avLst/>
          </a:prstGeom>
        </p:spPr>
        <p:txBody>
          <a:bodyPr wrap="square">
            <a:spAutoFit/>
          </a:bodyPr>
          <a:lstStyle/>
          <a:p>
            <a:r>
              <a:rPr lang="zh-CN" altLang="en-US" sz="2665" kern="100">
                <a:solidFill>
                  <a:srgbClr val="AD8555"/>
                </a:solidFill>
                <a:latin typeface="思源宋体" charset="-122"/>
                <a:ea typeface="思源宋体" charset="-122"/>
                <a:cs typeface="思源宋体" charset="-122"/>
                <a:sym typeface="+mn-lt"/>
              </a:rPr>
              <a:t>语言文字运用</a:t>
            </a:r>
            <a:endParaRPr lang="zh-CN" altLang="en-US" sz="2665" kern="100">
              <a:solidFill>
                <a:srgbClr val="AD8555"/>
              </a:solidFill>
              <a:latin typeface="思源宋体" charset="-122"/>
              <a:ea typeface="思源宋体" charset="-122"/>
              <a:cs typeface="思源宋体" charset="-122"/>
              <a:sym typeface="+mn-lt"/>
            </a:endParaRPr>
          </a:p>
        </p:txBody>
      </p:sp>
      <p:sp>
        <p:nvSpPr>
          <p:cNvPr id="41" name="文本框 40"/>
          <p:cNvSpPr txBox="1"/>
          <p:nvPr>
            <p:custDataLst>
              <p:tags r:id="rId11"/>
            </p:custDataLst>
          </p:nvPr>
        </p:nvSpPr>
        <p:spPr>
          <a:xfrm>
            <a:off x="6637621" y="5361224"/>
            <a:ext cx="1233376" cy="912495"/>
          </a:xfrm>
          <a:prstGeom prst="rect">
            <a:avLst/>
          </a:prstGeom>
        </p:spPr>
        <p:txBody>
          <a:bodyPr wrap="square">
            <a:spAutoFit/>
          </a:bodyPr>
          <a:lstStyle>
            <a:defPPr>
              <a:defRPr lang="en-US"/>
            </a:defPPr>
            <a:lvl1pPr algn="ctr">
              <a:defRPr sz="6000" kern="100">
                <a:solidFill>
                  <a:schemeClr val="bg1"/>
                </a:solidFill>
                <a:latin typeface="+mj-ea"/>
                <a:ea typeface="+mj-ea"/>
                <a:cs typeface="Times New Roman" panose="02020603050405020304" pitchFamily="18" charset="0"/>
              </a:defRPr>
            </a:lvl1pPr>
          </a:lstStyle>
          <a:p>
            <a:r>
              <a:rPr lang="zh-CN" altLang="en-US" sz="5335">
                <a:solidFill>
                  <a:srgbClr val="AD8555"/>
                </a:solidFill>
                <a:latin typeface="思源宋体" charset="-122"/>
                <a:ea typeface="思源宋体" charset="-122"/>
                <a:cs typeface="思源宋体" charset="-122"/>
              </a:rPr>
              <a:t>肆</a:t>
            </a:r>
            <a:endParaRPr lang="zh-CN" altLang="en-US" sz="5335">
              <a:solidFill>
                <a:srgbClr val="AD8555"/>
              </a:solidFill>
              <a:latin typeface="思源宋体" charset="-122"/>
              <a:ea typeface="思源宋体" charset="-122"/>
              <a:cs typeface="思源宋体" charset="-122"/>
            </a:endParaRPr>
          </a:p>
        </p:txBody>
      </p:sp>
      <p:sp>
        <p:nvSpPr>
          <p:cNvPr id="42" name="矩形 41"/>
          <p:cNvSpPr/>
          <p:nvPr>
            <p:custDataLst>
              <p:tags r:id="rId12"/>
            </p:custDataLst>
          </p:nvPr>
        </p:nvSpPr>
        <p:spPr>
          <a:xfrm>
            <a:off x="7687660" y="5572123"/>
            <a:ext cx="2760304" cy="501650"/>
          </a:xfrm>
          <a:prstGeom prst="rect">
            <a:avLst/>
          </a:prstGeom>
        </p:spPr>
        <p:txBody>
          <a:bodyPr wrap="square">
            <a:spAutoFit/>
          </a:bodyPr>
          <a:lstStyle/>
          <a:p>
            <a:r>
              <a:rPr lang="zh-CN" altLang="en-US" sz="2665" kern="100">
                <a:solidFill>
                  <a:srgbClr val="AD8555"/>
                </a:solidFill>
                <a:latin typeface="思源宋体" charset="-122"/>
                <a:ea typeface="思源宋体" charset="-122"/>
                <a:cs typeface="思源宋体" charset="-122"/>
                <a:sym typeface="+mn-lt"/>
              </a:rPr>
              <a:t>作文</a:t>
            </a:r>
            <a:endParaRPr lang="zh-CN" altLang="en-US" sz="2665" kern="100">
              <a:solidFill>
                <a:srgbClr val="AD8555"/>
              </a:solidFill>
              <a:latin typeface="思源宋体" charset="-122"/>
              <a:ea typeface="思源宋体" charset="-122"/>
              <a:cs typeface="思源宋体" charset="-122"/>
              <a:sym typeface="+mn-lt"/>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p:nvPr/>
        </p:nvSpPr>
        <p:spPr>
          <a:xfrm>
            <a:off x="241300" y="262890"/>
            <a:ext cx="3048000" cy="511175"/>
          </a:xfrm>
          <a:solidFill>
            <a:srgbClr val="FFC000"/>
          </a:solidFill>
          <a:ln>
            <a:solidFill>
              <a:schemeClr val="accent1"/>
            </a:solidFill>
          </a:ln>
        </p:spPr>
        <p:txBody>
          <a:bodyPr vert="horz" lIns="120000" tIns="62400" rIns="120000" bIns="62400" rtlCol="0" anchor="ctr" anchorCtr="0">
            <a:normAutofit fontScale="25000"/>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endParaRPr lang="zh-CN" altLang="en-US"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r>
              <a:rPr lang="zh-CN" altLang="en-US" sz="12800">
                <a:solidFill>
                  <a:srgbClr val="AD8555"/>
                </a:solidFill>
                <a:latin typeface="思源宋体" charset="-122"/>
                <a:ea typeface="思源宋体" charset="-122"/>
                <a:cs typeface="思源宋体" charset="-122"/>
                <a:sym typeface="+mn-ea"/>
              </a:rPr>
              <a:t>作家作品</a:t>
            </a:r>
            <a:endParaRPr lang="zh-CN" altLang="en-US" sz="12800">
              <a:solidFill>
                <a:srgbClr val="AD8555"/>
              </a:solidFill>
              <a:latin typeface="思源宋体" charset="-122"/>
              <a:ea typeface="思源宋体" charset="-122"/>
              <a:cs typeface="思源宋体" charset="-122"/>
              <a:sym typeface="+mn-ea"/>
            </a:endParaRPr>
          </a:p>
          <a:p>
            <a:endParaRPr lang="zh-CN" altLang="en-US" sz="12800">
              <a:solidFill>
                <a:srgbClr val="AD8555"/>
              </a:solidFill>
              <a:latin typeface="思源宋体" charset="-122"/>
              <a:ea typeface="思源宋体" charset="-122"/>
              <a:cs typeface="思源宋体" charset="-122"/>
              <a:sym typeface="+mn-ea"/>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512" y="580602"/>
            <a:ext cx="11704320" cy="5697220"/>
          </a:xfrm>
          <a:prstGeom prst="rect">
            <a:avLst/>
          </a:prstGeom>
          <a:noFill/>
          <a:ln>
            <a:solidFill>
              <a:srgbClr val="FDE9DA"/>
            </a:solidFill>
          </a:ln>
        </p:spPr>
        <p:txBody>
          <a:bodyPr wrap="square" rtlCol="0">
            <a:noAutofit/>
          </a:bodyPr>
          <a:p>
            <a:endParaRPr lang="zh-CN" altLang="en-US" sz="2400"/>
          </a:p>
        </p:txBody>
      </p:sp>
      <p:sp>
        <p:nvSpPr>
          <p:cNvPr id="8" name="文本框 7"/>
          <p:cNvSpPr txBox="1"/>
          <p:nvPr>
            <p:custDataLst>
              <p:tags r:id="rId2"/>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
        <p:nvSpPr>
          <p:cNvPr id="5" name="文本框 4"/>
          <p:cNvSpPr txBox="1"/>
          <p:nvPr/>
        </p:nvSpPr>
        <p:spPr>
          <a:xfrm>
            <a:off x="314325" y="774065"/>
            <a:ext cx="11553825" cy="5384800"/>
          </a:xfrm>
          <a:prstGeom prst="rect">
            <a:avLst/>
          </a:prstGeom>
          <a:noFill/>
        </p:spPr>
        <p:txBody>
          <a:bodyPr wrap="square" rtlCol="0">
            <a:spAutoFit/>
          </a:bodyPr>
          <a:p>
            <a:pPr algn="l">
              <a:buClrTx/>
              <a:buSzTx/>
              <a:buFontTx/>
            </a:pPr>
            <a:r>
              <a:rPr lang="en-US" altLang="zh-CN" sz="2400" b="1">
                <a:latin typeface="宋体" panose="02010600030101010101" pitchFamily="2" charset="-122"/>
                <a:ea typeface="宋体" panose="02010600030101010101" pitchFamily="2" charset="-122"/>
                <a:cs typeface="宋体" panose="02010600030101010101" pitchFamily="2" charset="-122"/>
              </a:rPr>
              <a:t>   </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徐怀中（</a:t>
            </a:r>
            <a:r>
              <a:rPr lang="en-US" altLang="zh-CN" sz="2000" b="1">
                <a:latin typeface="宋体" panose="02010600030101010101" pitchFamily="2" charset="-122"/>
                <a:ea typeface="宋体" panose="02010600030101010101" pitchFamily="2" charset="-122"/>
                <a:cs typeface="宋体" panose="02010600030101010101" pitchFamily="2" charset="-122"/>
              </a:rPr>
              <a:t>1929</a:t>
            </a:r>
            <a:r>
              <a:rPr lang="zh-CN" altLang="en-US" sz="2000" b="1">
                <a:latin typeface="宋体" panose="02010600030101010101" pitchFamily="2" charset="-122"/>
                <a:ea typeface="宋体" panose="02010600030101010101" pitchFamily="2" charset="-122"/>
                <a:cs typeface="宋体" panose="02010600030101010101" pitchFamily="2" charset="-122"/>
              </a:rPr>
              <a:t>年</a:t>
            </a:r>
            <a:r>
              <a:rPr lang="en-US" altLang="zh-CN" sz="2000" b="1">
                <a:latin typeface="宋体" panose="02010600030101010101" pitchFamily="2" charset="-122"/>
                <a:ea typeface="宋体" panose="02010600030101010101" pitchFamily="2" charset="-122"/>
                <a:cs typeface="宋体" panose="02010600030101010101" pitchFamily="2" charset="-122"/>
              </a:rPr>
              <a:t>9</a:t>
            </a:r>
            <a:r>
              <a:rPr lang="zh-CN" altLang="en-US" sz="2000" b="1">
                <a:latin typeface="宋体" panose="02010600030101010101" pitchFamily="2" charset="-122"/>
                <a:ea typeface="宋体" panose="02010600030101010101" pitchFamily="2" charset="-122"/>
                <a:cs typeface="宋体" panose="02010600030101010101" pitchFamily="2" charset="-122"/>
              </a:rPr>
              <a:t>月</a:t>
            </a:r>
            <a:r>
              <a:rPr lang="en-US" altLang="zh-CN" sz="2000" b="1">
                <a:latin typeface="宋体" panose="02010600030101010101" pitchFamily="2" charset="-122"/>
                <a:ea typeface="宋体" panose="02010600030101010101" pitchFamily="2" charset="-122"/>
                <a:cs typeface="宋体" panose="02010600030101010101" pitchFamily="2" charset="-122"/>
              </a:rPr>
              <a:t>29</a:t>
            </a:r>
            <a:r>
              <a:rPr lang="zh-CN" altLang="en-US" sz="2000" b="1">
                <a:latin typeface="宋体" panose="02010600030101010101" pitchFamily="2" charset="-122"/>
                <a:ea typeface="宋体" panose="02010600030101010101" pitchFamily="2" charset="-122"/>
                <a:cs typeface="宋体" panose="02010600030101010101" pitchFamily="2" charset="-122"/>
              </a:rPr>
              <a:t>日</a:t>
            </a:r>
            <a:r>
              <a:rPr lang="en-US" altLang="zh-CN" sz="2000" b="1">
                <a:latin typeface="宋体" panose="02010600030101010101" pitchFamily="2" charset="-122"/>
                <a:ea typeface="宋体" panose="02010600030101010101" pitchFamily="2" charset="-122"/>
                <a:cs typeface="宋体" panose="02010600030101010101" pitchFamily="2" charset="-122"/>
              </a:rPr>
              <a:t>-2023</a:t>
            </a:r>
            <a:r>
              <a:rPr lang="zh-CN" altLang="en-US" sz="2000" b="1">
                <a:latin typeface="宋体" panose="02010600030101010101" pitchFamily="2" charset="-122"/>
                <a:ea typeface="宋体" panose="02010600030101010101" pitchFamily="2" charset="-122"/>
                <a:cs typeface="宋体" panose="02010600030101010101" pitchFamily="2" charset="-122"/>
              </a:rPr>
              <a:t>年</a:t>
            </a:r>
            <a:r>
              <a:rPr lang="en-US" altLang="zh-CN" sz="2000" b="1">
                <a:latin typeface="宋体" panose="02010600030101010101" pitchFamily="2" charset="-122"/>
                <a:ea typeface="宋体" panose="02010600030101010101" pitchFamily="2" charset="-122"/>
                <a:cs typeface="宋体" panose="02010600030101010101" pitchFamily="2" charset="-122"/>
              </a:rPr>
              <a:t>1</a:t>
            </a:r>
            <a:r>
              <a:rPr lang="zh-CN" altLang="en-US" sz="2000" b="1">
                <a:latin typeface="宋体" panose="02010600030101010101" pitchFamily="2" charset="-122"/>
                <a:ea typeface="宋体" panose="02010600030101010101" pitchFamily="2" charset="-122"/>
                <a:cs typeface="宋体" panose="02010600030101010101" pitchFamily="2" charset="-122"/>
              </a:rPr>
              <a:t>月</a:t>
            </a:r>
            <a:r>
              <a:rPr lang="en-US" altLang="zh-CN" sz="2000" b="1">
                <a:latin typeface="宋体" panose="02010600030101010101" pitchFamily="2" charset="-122"/>
                <a:ea typeface="宋体" panose="02010600030101010101" pitchFamily="2" charset="-122"/>
                <a:cs typeface="宋体" panose="02010600030101010101" pitchFamily="2" charset="-122"/>
              </a:rPr>
              <a:t>13</a:t>
            </a:r>
            <a:r>
              <a:rPr lang="zh-CN" altLang="en-US" sz="2000" b="1">
                <a:latin typeface="宋体" panose="02010600030101010101" pitchFamily="2" charset="-122"/>
                <a:ea typeface="宋体" panose="02010600030101010101" pitchFamily="2" charset="-122"/>
                <a:cs typeface="宋体" panose="02010600030101010101" pitchFamily="2" charset="-122"/>
              </a:rPr>
              <a:t>日），原名许怀忠，男，汉族，出生于河北省邯郸市山底村，</a:t>
            </a:r>
            <a:r>
              <a:rPr lang="en-US" altLang="zh-CN" sz="2000" b="1">
                <a:latin typeface="宋体" panose="02010600030101010101" pitchFamily="2" charset="-122"/>
                <a:ea typeface="宋体" panose="02010600030101010101" pitchFamily="2" charset="-122"/>
                <a:cs typeface="宋体" panose="02010600030101010101" pitchFamily="2" charset="-122"/>
              </a:rPr>
              <a:t>1941</a:t>
            </a:r>
            <a:r>
              <a:rPr lang="zh-CN" altLang="en-US" sz="2000" b="1">
                <a:latin typeface="宋体" panose="02010600030101010101" pitchFamily="2" charset="-122"/>
                <a:ea typeface="宋体" panose="02010600030101010101" pitchFamily="2" charset="-122"/>
                <a:cs typeface="宋体" panose="02010600030101010101" pitchFamily="2" charset="-122"/>
              </a:rPr>
              <a:t>年考入太行边区政府太行联合中学，</a:t>
            </a:r>
            <a:r>
              <a:rPr lang="en-US" altLang="zh-CN" sz="2000" b="1">
                <a:latin typeface="宋体" panose="02010600030101010101" pitchFamily="2" charset="-122"/>
                <a:ea typeface="宋体" panose="02010600030101010101" pitchFamily="2" charset="-122"/>
                <a:cs typeface="宋体" panose="02010600030101010101" pitchFamily="2" charset="-122"/>
              </a:rPr>
              <a:t>1945</a:t>
            </a:r>
            <a:r>
              <a:rPr lang="zh-CN" altLang="en-US" sz="2000" b="1">
                <a:latin typeface="宋体" panose="02010600030101010101" pitchFamily="2" charset="-122"/>
                <a:ea typeface="宋体" panose="02010600030101010101" pitchFamily="2" charset="-122"/>
                <a:cs typeface="宋体" panose="02010600030101010101" pitchFamily="2" charset="-122"/>
              </a:rPr>
              <a:t>年</a:t>
            </a:r>
            <a:r>
              <a:rPr lang="en-US" altLang="zh-CN" sz="2000" b="1">
                <a:latin typeface="宋体" panose="02010600030101010101" pitchFamily="2" charset="-122"/>
                <a:ea typeface="宋体" panose="02010600030101010101" pitchFamily="2" charset="-122"/>
                <a:cs typeface="宋体" panose="02010600030101010101" pitchFamily="2" charset="-122"/>
              </a:rPr>
              <a:t>2</a:t>
            </a:r>
            <a:r>
              <a:rPr lang="zh-CN" altLang="en-US" sz="2000" b="1">
                <a:latin typeface="宋体" panose="02010600030101010101" pitchFamily="2" charset="-122"/>
                <a:ea typeface="宋体" panose="02010600030101010101" pitchFamily="2" charset="-122"/>
                <a:cs typeface="宋体" panose="02010600030101010101" pitchFamily="2" charset="-122"/>
              </a:rPr>
              <a:t>月毕业，参加第十八集团军总部前线剧团，从事美术宣传工作。同年参加八路军，次年加入中国共产党。</a:t>
            </a:r>
            <a:endParaRPr lang="en-US" alt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历任第十八集团军前方政治部前线剧团团员，解放军晋冀鲁豫野战军及第二野战军政治部文工团团员、美术组长，西南军区政治部文工团研究员、创作员，云南军区政治部文化部干事、秘书，《解放军报》副刊编辑、记者，解放军总政治部文化部创作员，昆明军区政治部创作员、宣传部副部长、文化部副部长，八一电影制片厂编剧，解放军艺术学院文学系主任，解放军总政治部文化部副部长、部长。少将军衔。</a:t>
            </a:r>
            <a:endParaRPr lang="en-US" alt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en-US" altLang="zh-CN" sz="2000" b="1">
                <a:latin typeface="宋体" panose="02010600030101010101" pitchFamily="2" charset="-122"/>
                <a:ea typeface="宋体" panose="02010600030101010101" pitchFamily="2" charset="-122"/>
                <a:cs typeface="宋体" panose="02010600030101010101" pitchFamily="2" charset="-122"/>
              </a:rPr>
              <a:t>    2023</a:t>
            </a:r>
            <a:r>
              <a:rPr lang="zh-CN" altLang="en-US" sz="2000" b="1">
                <a:latin typeface="宋体" panose="02010600030101010101" pitchFamily="2" charset="-122"/>
                <a:ea typeface="宋体" panose="02010600030101010101" pitchFamily="2" charset="-122"/>
                <a:cs typeface="宋体" panose="02010600030101010101" pitchFamily="2" charset="-122"/>
              </a:rPr>
              <a:t>年</a:t>
            </a:r>
            <a:r>
              <a:rPr lang="en-US" altLang="zh-CN" sz="2000" b="1">
                <a:latin typeface="宋体" panose="02010600030101010101" pitchFamily="2" charset="-122"/>
                <a:ea typeface="宋体" panose="02010600030101010101" pitchFamily="2" charset="-122"/>
                <a:cs typeface="宋体" panose="02010600030101010101" pitchFamily="2" charset="-122"/>
              </a:rPr>
              <a:t>1</a:t>
            </a:r>
            <a:r>
              <a:rPr lang="zh-CN" altLang="en-US" sz="2000" b="1">
                <a:latin typeface="宋体" panose="02010600030101010101" pitchFamily="2" charset="-122"/>
                <a:ea typeface="宋体" panose="02010600030101010101" pitchFamily="2" charset="-122"/>
                <a:cs typeface="宋体" panose="02010600030101010101" pitchFamily="2" charset="-122"/>
              </a:rPr>
              <a:t>月</a:t>
            </a:r>
            <a:r>
              <a:rPr lang="en-US" altLang="zh-CN" sz="2000" b="1">
                <a:latin typeface="宋体" panose="02010600030101010101" pitchFamily="2" charset="-122"/>
                <a:ea typeface="宋体" panose="02010600030101010101" pitchFamily="2" charset="-122"/>
                <a:cs typeface="宋体" panose="02010600030101010101" pitchFamily="2" charset="-122"/>
              </a:rPr>
              <a:t>13</a:t>
            </a:r>
            <a:r>
              <a:rPr lang="zh-CN" altLang="en-US" sz="2000" b="1">
                <a:latin typeface="宋体" panose="02010600030101010101" pitchFamily="2" charset="-122"/>
                <a:ea typeface="宋体" panose="02010600030101010101" pitchFamily="2" charset="-122"/>
                <a:cs typeface="宋体" panose="02010600030101010101" pitchFamily="2" charset="-122"/>
              </a:rPr>
              <a:t>日，徐怀中同志因病在北京逝世，享年</a:t>
            </a:r>
            <a:r>
              <a:rPr lang="en-US" altLang="zh-CN" sz="2000" b="1">
                <a:latin typeface="宋体" panose="02010600030101010101" pitchFamily="2" charset="-122"/>
                <a:ea typeface="宋体" panose="02010600030101010101" pitchFamily="2" charset="-122"/>
                <a:cs typeface="宋体" panose="02010600030101010101" pitchFamily="2" charset="-122"/>
              </a:rPr>
              <a:t>93</a:t>
            </a:r>
            <a:r>
              <a:rPr lang="zh-CN" altLang="en-US" sz="2000" b="1">
                <a:latin typeface="宋体" panose="02010600030101010101" pitchFamily="2" charset="-122"/>
                <a:ea typeface="宋体" panose="02010600030101010101" pitchFamily="2" charset="-122"/>
                <a:cs typeface="宋体" panose="02010600030101010101" pitchFamily="2" charset="-122"/>
              </a:rPr>
              <a:t>岁。</a:t>
            </a:r>
            <a:endParaRPr lang="zh-CN" altLang="en-US"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altLang="en-US" sz="2000" b="1">
                <a:latin typeface="宋体" panose="02010600030101010101" pitchFamily="2" charset="-122"/>
                <a:ea typeface="宋体" panose="02010600030101010101" pitchFamily="2" charset="-122"/>
                <a:cs typeface="宋体" panose="02010600030101010101" pitchFamily="2" charset="-122"/>
              </a:rPr>
              <a:t>【主要作品】《底色》（</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报告文学</a:t>
            </a:r>
            <a:r>
              <a:rPr lang="zh-CN" altLang="en-US" sz="2000" b="1">
                <a:latin typeface="宋体" panose="02010600030101010101" pitchFamily="2" charset="-122"/>
                <a:ea typeface="宋体" panose="02010600030101010101" pitchFamily="2" charset="-122"/>
                <a:cs typeface="宋体" panose="02010600030101010101" pitchFamily="2" charset="-122"/>
              </a:rPr>
              <a:t>）、《牵风记》（</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长篇小说</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《我们播种爱情》</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（长篇小说）</a:t>
            </a:r>
            <a:r>
              <a:rPr lang="zh-CN"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rPr>
              <a:t>《西线轶事》</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（中篇小说）</a:t>
            </a:r>
            <a:r>
              <a:rPr lang="zh-CN" altLang="en-US" sz="2000" b="1">
                <a:latin typeface="宋体" panose="02010600030101010101" pitchFamily="2" charset="-122"/>
                <a:ea typeface="宋体" panose="02010600030101010101" pitchFamily="2" charset="-122"/>
                <a:cs typeface="宋体" panose="02010600030101010101" pitchFamily="2" charset="-122"/>
              </a:rPr>
              <a:t>。《</a:t>
            </a:r>
            <a:r>
              <a:rPr lang="zh-CN" altLang="en-US" sz="2000" b="1">
                <a:latin typeface="宋体" panose="02010600030101010101" pitchFamily="2" charset="-122"/>
                <a:ea typeface="宋体" panose="02010600030101010101" pitchFamily="2" charset="-122"/>
                <a:cs typeface="宋体" panose="02010600030101010101" pitchFamily="2" charset="-122"/>
                <a:sym typeface="+mn-ea"/>
              </a:rPr>
              <a:t>地上的长虹</a:t>
            </a:r>
            <a:r>
              <a:rPr lang="zh-CN" altLang="en-US" sz="2000" b="1">
                <a:latin typeface="宋体" panose="02010600030101010101" pitchFamily="2" charset="-122"/>
                <a:ea typeface="宋体" panose="02010600030101010101" pitchFamily="2" charset="-122"/>
                <a:cs typeface="宋体" panose="02010600030101010101" pitchFamily="2" charset="-122"/>
              </a:rPr>
              <a:t>》（中篇小说）、《没有翅膀的天使》（中、短篇小说集）</a:t>
            </a:r>
            <a:r>
              <a:rPr lang="zh-CN" sz="2000" b="1">
                <a:latin typeface="宋体" panose="02010600030101010101" pitchFamily="2" charset="-122"/>
                <a:ea typeface="宋体" panose="02010600030101010101" pitchFamily="2" charset="-122"/>
                <a:cs typeface="宋体" panose="02010600030101010101" pitchFamily="2" charset="-122"/>
              </a:rPr>
              <a:t>。</a:t>
            </a:r>
            <a:endParaRPr lang="zh-CN" sz="2000" b="1">
              <a:latin typeface="宋体" panose="02010600030101010101" pitchFamily="2" charset="-122"/>
              <a:ea typeface="宋体" panose="02010600030101010101" pitchFamily="2" charset="-122"/>
              <a:cs typeface="宋体" panose="02010600030101010101" pitchFamily="2" charset="-122"/>
            </a:endParaRPr>
          </a:p>
          <a:p>
            <a:pPr algn="l">
              <a:buClrTx/>
              <a:buSzTx/>
              <a:buFontTx/>
            </a:pPr>
            <a:r>
              <a:rPr lang="zh-CN" sz="2000" b="1">
                <a:latin typeface="宋体" panose="02010600030101010101" pitchFamily="2" charset="-122"/>
                <a:ea typeface="宋体" panose="02010600030101010101" pitchFamily="2" charset="-122"/>
                <a:cs typeface="宋体" panose="02010600030101010101" pitchFamily="2" charset="-122"/>
              </a:rPr>
              <a:t> </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《牵风记》是当代作家徐怀中创作的长篇小说，</a:t>
            </a:r>
            <a:r>
              <a:rPr lang="en-US" altLang="zh-CN" sz="2000" b="1">
                <a:latin typeface="宋体" panose="02010600030101010101" pitchFamily="2" charset="-122"/>
                <a:ea typeface="宋体" panose="02010600030101010101" pitchFamily="2" charset="-122"/>
                <a:cs typeface="宋体" panose="02010600030101010101" pitchFamily="2" charset="-122"/>
              </a:rPr>
              <a:t>2018</a:t>
            </a:r>
            <a:r>
              <a:rPr lang="zh-CN" altLang="en-US" sz="2000" b="1">
                <a:latin typeface="宋体" panose="02010600030101010101" pitchFamily="2" charset="-122"/>
                <a:ea typeface="宋体" panose="02010600030101010101" pitchFamily="2" charset="-122"/>
                <a:cs typeface="宋体" panose="02010600030101010101" pitchFamily="2" charset="-122"/>
              </a:rPr>
              <a:t>年发表于《人民文学》，</a:t>
            </a:r>
            <a:r>
              <a:rPr lang="en-US" altLang="zh-CN" sz="2000" b="1">
                <a:latin typeface="宋体" panose="02010600030101010101" pitchFamily="2" charset="-122"/>
                <a:ea typeface="宋体" panose="02010600030101010101" pitchFamily="2" charset="-122"/>
                <a:cs typeface="宋体" panose="02010600030101010101" pitchFamily="2" charset="-122"/>
              </a:rPr>
              <a:t>2019</a:t>
            </a:r>
            <a:r>
              <a:rPr lang="zh-CN" altLang="en-US" sz="2000" b="1">
                <a:latin typeface="宋体" panose="02010600030101010101" pitchFamily="2" charset="-122"/>
                <a:ea typeface="宋体" panose="02010600030101010101" pitchFamily="2" charset="-122"/>
                <a:cs typeface="宋体" panose="02010600030101010101" pitchFamily="2" charset="-122"/>
              </a:rPr>
              <a:t>年</a:t>
            </a:r>
            <a:r>
              <a:rPr lang="en-US" altLang="zh-CN" sz="2000" b="1">
                <a:latin typeface="宋体" panose="02010600030101010101" pitchFamily="2" charset="-122"/>
                <a:ea typeface="宋体" panose="02010600030101010101" pitchFamily="2" charset="-122"/>
                <a:cs typeface="宋体" panose="02010600030101010101" pitchFamily="2" charset="-122"/>
              </a:rPr>
              <a:t>8</a:t>
            </a:r>
            <a:r>
              <a:rPr lang="zh-CN" altLang="en-US" sz="2000" b="1">
                <a:latin typeface="宋体" panose="02010600030101010101" pitchFamily="2" charset="-122"/>
                <a:ea typeface="宋体" panose="02010600030101010101" pitchFamily="2" charset="-122"/>
                <a:cs typeface="宋体" panose="02010600030101010101" pitchFamily="2" charset="-122"/>
              </a:rPr>
              <a:t>月获得第十届茅盾文学奖。</a:t>
            </a:r>
            <a:r>
              <a:rPr lang="en-US" altLang="zh-CN" sz="2000" b="1">
                <a:latin typeface="宋体" panose="02010600030101010101" pitchFamily="2" charset="-122"/>
                <a:ea typeface="宋体" panose="02010600030101010101" pitchFamily="2" charset="-122"/>
                <a:cs typeface="宋体" panose="02010600030101010101" pitchFamily="2" charset="-122"/>
              </a:rPr>
              <a:t> </a:t>
            </a:r>
            <a:r>
              <a:rPr lang="zh-CN" altLang="en-US" sz="2000" b="1">
                <a:latin typeface="宋体" panose="02010600030101010101" pitchFamily="2" charset="-122"/>
                <a:ea typeface="宋体" panose="02010600030101010101" pitchFamily="2" charset="-122"/>
                <a:cs typeface="宋体" panose="02010600030101010101" pitchFamily="2" charset="-122"/>
              </a:rPr>
              <a:t>该小说以</a:t>
            </a:r>
            <a:r>
              <a:rPr lang="en-US" altLang="zh-CN" sz="2000" b="1">
                <a:latin typeface="宋体" panose="02010600030101010101" pitchFamily="2" charset="-122"/>
                <a:ea typeface="宋体" panose="02010600030101010101" pitchFamily="2" charset="-122"/>
                <a:cs typeface="宋体" panose="02010600030101010101" pitchFamily="2" charset="-122"/>
              </a:rPr>
              <a:t>1947</a:t>
            </a:r>
            <a:r>
              <a:rPr lang="zh-CN" altLang="en-US" sz="2000" b="1">
                <a:latin typeface="宋体" panose="02010600030101010101" pitchFamily="2" charset="-122"/>
                <a:ea typeface="宋体" panose="02010600030101010101" pitchFamily="2" charset="-122"/>
                <a:cs typeface="宋体" panose="02010600030101010101" pitchFamily="2" charset="-122"/>
              </a:rPr>
              <a:t>年晋冀鲁豫野战军挺进大别山为历史背景，讲述女主角汪可逾入伍投奔光明却在</a:t>
            </a:r>
            <a:r>
              <a:rPr lang="en-US" altLang="zh-CN" sz="2000" b="1">
                <a:latin typeface="宋体" panose="02010600030101010101" pitchFamily="2" charset="-122"/>
                <a:ea typeface="宋体" panose="02010600030101010101" pitchFamily="2" charset="-122"/>
                <a:cs typeface="宋体" panose="02010600030101010101" pitchFamily="2" charset="-122"/>
              </a:rPr>
              <a:t>19</a:t>
            </a:r>
            <a:r>
              <a:rPr lang="zh-CN" altLang="en-US" sz="2000" b="1">
                <a:latin typeface="宋体" panose="02010600030101010101" pitchFamily="2" charset="-122"/>
                <a:ea typeface="宋体" panose="02010600030101010101" pitchFamily="2" charset="-122"/>
                <a:cs typeface="宋体" panose="02010600030101010101" pitchFamily="2" charset="-122"/>
              </a:rPr>
              <a:t>岁不幸牺牲的壮烈故事。小说围绕着三个人和一匹马的故事，以现实主义与浪漫主义相结合的方式描写战争，以特别的胆略探寻战火中的爱恋与人性，为大众展示了牺牲者的平凡和格局的伟大，描绘出了普通人丰富的精神世界。</a:t>
            </a:r>
            <a:endParaRPr lang="zh-CN" altLang="en-US" sz="2000" b="1">
              <a:latin typeface="宋体" panose="02010600030101010101" pitchFamily="2" charset="-122"/>
              <a:ea typeface="宋体" panose="02010600030101010101" pitchFamily="2" charset="-122"/>
              <a:cs typeface="宋体" panose="02010600030101010101" pitchFamily="2" charset="-122"/>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304165" y="732155"/>
            <a:ext cx="7376795" cy="5870575"/>
          </a:xfrm>
          <a:prstGeom prst="rect">
            <a:avLst/>
          </a:prstGeom>
          <a:noFill/>
          <a:ln w="9525">
            <a:noFill/>
          </a:ln>
        </p:spPr>
        <p:txBody>
          <a:bodyPr wrap="square">
            <a:noAutofit/>
          </a:bodyPr>
          <a:p>
            <a:pPr indent="271780" algn="ctr"/>
            <a:r>
              <a:rPr lang="zh-CN" altLang="en-US" sz="2000" kern="100" dirty="0">
                <a:effectLst/>
                <a:latin typeface="黑体" panose="02010609060101010101" charset="-122"/>
                <a:ea typeface="黑体" panose="02010609060101010101" charset="-122"/>
                <a:cs typeface="黑体" panose="02010609060101010101" charset="-122"/>
              </a:rPr>
              <a:t>牵风记</a:t>
            </a:r>
            <a:r>
              <a:rPr lang="en-US" altLang="zh-CN" sz="2000" kern="100" dirty="0">
                <a:effectLst/>
                <a:latin typeface="黑体" panose="02010609060101010101" charset="-122"/>
                <a:ea typeface="黑体" panose="02010609060101010101" charset="-122"/>
                <a:cs typeface="黑体" panose="02010609060101010101" charset="-122"/>
              </a:rPr>
              <a:t>(</a:t>
            </a:r>
            <a:r>
              <a:rPr lang="zh-CN" altLang="en-US" sz="2000" kern="100" dirty="0">
                <a:effectLst/>
                <a:latin typeface="黑体" panose="02010609060101010101" charset="-122"/>
                <a:ea typeface="黑体" panose="02010609060101010101" charset="-122"/>
                <a:cs typeface="黑体" panose="02010609060101010101" charset="-122"/>
              </a:rPr>
              <a:t>节选</a:t>
            </a:r>
            <a:r>
              <a:rPr lang="en-US" altLang="zh-CN" sz="2000" kern="100" dirty="0">
                <a:effectLst/>
                <a:latin typeface="黑体" panose="02010609060101010101" charset="-122"/>
                <a:ea typeface="黑体" panose="02010609060101010101" charset="-122"/>
                <a:cs typeface="黑体" panose="02010609060101010101" charset="-122"/>
              </a:rPr>
              <a:t>)</a:t>
            </a:r>
            <a:endParaRPr lang="en-US" altLang="zh-CN" sz="2000" kern="100" dirty="0">
              <a:effectLst/>
              <a:latin typeface="黑体" panose="02010609060101010101" charset="-122"/>
              <a:ea typeface="黑体" panose="02010609060101010101" charset="-122"/>
              <a:cs typeface="黑体" panose="02010609060101010101" charset="-122"/>
            </a:endParaRPr>
          </a:p>
          <a:p>
            <a:pPr indent="271780" algn="ctr"/>
            <a:r>
              <a:rPr lang="zh-CN" altLang="en-US" sz="2000" kern="100" dirty="0">
                <a:effectLst/>
                <a:latin typeface="宋体" panose="02010600030101010101" pitchFamily="2" charset="-122"/>
                <a:ea typeface="宋体" panose="02010600030101010101" pitchFamily="2" charset="-122"/>
                <a:cs typeface="宋体" panose="02010600030101010101" pitchFamily="2" charset="-122"/>
              </a:rPr>
              <a:t>徐怀中</a:t>
            </a:r>
            <a:endParaRPr lang="zh-CN" altLang="en-US" sz="2000" kern="100" dirty="0">
              <a:effectLst/>
              <a:latin typeface="宋体" panose="02010600030101010101" pitchFamily="2" charset="-122"/>
              <a:ea typeface="宋体" panose="02010600030101010101" pitchFamily="2" charset="-122"/>
              <a:cs typeface="宋体" panose="02010600030101010101" pitchFamily="2" charset="-122"/>
            </a:endParaRPr>
          </a:p>
          <a:p>
            <a:pPr indent="271780" algn="just"/>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大部队南下所遇到的第一个关口，不是敌军据守，而是一道天然障碍</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横在面前的黄泛区。</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抗日战争时期，国民政府强行让黄河从花园口决堤改道，以阻止日军，造成了宽二十余公里的黄水滥泥区。那里浅则没膝，深则及脐。（</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6A</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①</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部队过黄泛区时，都找了向导带路。</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结果证明，由于受旱涝无常的影响，黄泛区地貌一年四季变化很大，向导们画出的路线图，无一不是</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去年的皇历</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sym typeface="+mn-ea"/>
              </a:rPr>
              <a:t>6A8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②</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zh-CN" altLang="en-US" sz="2000" kern="100" dirty="0">
                <a:effectLst/>
                <a:latin typeface="楷体" panose="02010609060101010101" charset="-122"/>
                <a:ea typeface="楷体" panose="02010609060101010101" charset="-122"/>
                <a:cs typeface="宋体" panose="02010600030101010101" pitchFamily="2" charset="-122"/>
              </a:rPr>
              <a:t>。骑兵通讯员曹水儿和参谋汪可逾两人掉队了，他俩不能去找向导，行动时一旦对外暴露，连个帮手都没有。不过曹水儿不在乎：我们有战马滩枣！</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滩枣凭着它超乎寻常的</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灵敏与直感</a:t>
            </a:r>
            <a:r>
              <a:rPr lang="zh-CN" altLang="en-US" sz="2000" kern="100" dirty="0">
                <a:effectLst/>
                <a:latin typeface="楷体" panose="02010609060101010101" charset="-122"/>
                <a:ea typeface="楷体" panose="02010609060101010101" charset="-122"/>
                <a:cs typeface="宋体" panose="02010600030101010101" pitchFamily="2" charset="-122"/>
              </a:rPr>
              <a:t>，追踪着野战军大部队的行迹。</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在漫无边际的黄泛区（</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sym typeface="+mn-ea"/>
              </a:rPr>
              <a:t>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①</a:t>
            </a:r>
            <a:r>
              <a:rPr lang="zh-CN" altLang="en-US"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a:t>
            </a:r>
            <a:r>
              <a:rPr lang="zh-CN" altLang="en-US" sz="2000" kern="100" dirty="0">
                <a:effectLst/>
                <a:latin typeface="楷体" panose="02010609060101010101" charset="-122"/>
                <a:ea typeface="楷体" panose="02010609060101010101" charset="-122"/>
                <a:cs typeface="宋体" panose="02010600030101010101" pitchFamily="2" charset="-122"/>
              </a:rPr>
              <a:t>，它随时可以确定什么地方泥泞太深，不可踏入；什么地方无须过于谨慎，仰着脖颈蹚过去就是。</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汪可逾一路上都是骑马的，过黄泛区时就不行了，马背上驮一个人，重量太大，很容易下陷。滩枣在前面曲曲弯弯地探索前进，曹水儿和汪可逾跟随在后。他俩两眼紧盯着马蹄印迹走，从不敢随意迈一脚出去。</a:t>
            </a:r>
            <a:endParaRPr lang="zh-CN" altLang="en-US"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nvSpPr>
        <p:spPr>
          <a:xfrm>
            <a:off x="7843520" y="875665"/>
            <a:ext cx="3928110" cy="2338070"/>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6</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A.</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对黄泛区的介绍，除了交代其形成原因，更强调了</a:t>
            </a:r>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浅则没膝，深则及脐</a:t>
            </a:r>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的行军艰难，只有向导带领才能走出黄水滥泥区。</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错误</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r>
              <a:rPr lang="zh-CN" altLang="en-US" sz="1800" b="1" kern="100" dirty="0">
                <a:latin typeface="楷体" panose="02010609060101010101" charset="-122"/>
                <a:ea typeface="楷体" panose="02010609060101010101" charset="-122"/>
                <a:cs typeface="宋体" panose="02010600030101010101" pitchFamily="2" charset="-122"/>
                <a:sym typeface="+mn-ea"/>
              </a:rPr>
              <a:t>（结合文本即使有向导也未必能顺利走出黄水</a:t>
            </a:r>
            <a:r>
              <a:rPr lang="zh-CN" altLang="en-US" b="1" kern="100" dirty="0">
                <a:latin typeface="楷体" panose="02010609060101010101" charset="-122"/>
                <a:ea typeface="楷体" panose="02010609060101010101" charset="-122"/>
                <a:cs typeface="宋体" panose="02010600030101010101" pitchFamily="2" charset="-122"/>
                <a:sym typeface="+mn-ea"/>
              </a:rPr>
              <a:t>滥泥区，此处介绍黄泛区，强调环境恶劣，行军艰难，更能突出战马滩枣的灵敏与直感。</a:t>
            </a:r>
            <a:r>
              <a:rPr lang="zh-CN" altLang="en-US" sz="1800" b="1" kern="100" dirty="0">
                <a:latin typeface="楷体" panose="02010609060101010101" charset="-122"/>
                <a:ea typeface="楷体" panose="02010609060101010101" charset="-122"/>
                <a:cs typeface="宋体" panose="02010600030101010101" pitchFamily="2" charset="-122"/>
                <a:sym typeface="+mn-ea"/>
              </a:rPr>
              <a:t>）</a:t>
            </a: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
        <p:nvSpPr>
          <p:cNvPr id="8" name="文本框 7"/>
          <p:cNvSpPr txBox="1"/>
          <p:nvPr/>
        </p:nvSpPr>
        <p:spPr>
          <a:xfrm>
            <a:off x="7875905" y="4845685"/>
            <a:ext cx="4070350" cy="953135"/>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8</a:t>
            </a:r>
            <a:r>
              <a:rPr kumimoji="1" lang="zh-CN" altLang="en-US" sz="2000" dirty="0">
                <a:latin typeface="楷体" panose="02010609060101010101" charset="-122"/>
                <a:ea typeface="楷体" panose="02010609060101010101" charset="-122"/>
                <a:sym typeface="+mn-ea"/>
              </a:rPr>
              <a:t>题</a:t>
            </a:r>
            <a:r>
              <a:rPr lang="en-US" altLang="zh-CN"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②</a:t>
            </a:r>
            <a:r>
              <a:rPr lang="zh-CN" altLang="en-US" sz="1800" b="1" kern="100" dirty="0">
                <a:latin typeface="楷体" panose="02010609060101010101" charset="-122"/>
                <a:ea typeface="楷体" panose="02010609060101010101" charset="-122"/>
                <a:cs typeface="宋体" panose="02010600030101010101" pitchFamily="2" charset="-122"/>
                <a:sym typeface="+mn-ea"/>
              </a:rPr>
              <a:t>，即使有向导也未必能顺利走出黄水</a:t>
            </a:r>
            <a:r>
              <a:rPr lang="zh-CN" altLang="en-US" b="1" kern="100" dirty="0">
                <a:latin typeface="楷体" panose="02010609060101010101" charset="-122"/>
                <a:ea typeface="楷体" panose="02010609060101010101" charset="-122"/>
                <a:cs typeface="宋体" panose="02010600030101010101" pitchFamily="2" charset="-122"/>
                <a:sym typeface="+mn-ea"/>
              </a:rPr>
              <a:t>滥泥区，侧面展现战马滩枣的灵敏与直感。</a:t>
            </a:r>
            <a:r>
              <a:rPr lang="zh-CN" altLang="en-US" sz="1800" b="1" kern="100" dirty="0">
                <a:latin typeface="楷体" panose="02010609060101010101" charset="-122"/>
                <a:ea typeface="楷体" panose="02010609060101010101" charset="-122"/>
                <a:cs typeface="宋体" panose="02010600030101010101" pitchFamily="2" charset="-122"/>
                <a:sym typeface="+mn-ea"/>
              </a:rPr>
              <a:t>）</a:t>
            </a: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
        <p:nvSpPr>
          <p:cNvPr id="10" name="文本框 9"/>
          <p:cNvSpPr txBox="1"/>
          <p:nvPr/>
        </p:nvSpPr>
        <p:spPr>
          <a:xfrm>
            <a:off x="7875905" y="3502025"/>
            <a:ext cx="3895725" cy="675640"/>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8</a:t>
            </a:r>
            <a:r>
              <a:rPr kumimoji="1" lang="zh-CN" altLang="en-US" sz="2000" dirty="0">
                <a:latin typeface="楷体" panose="02010609060101010101" charset="-122"/>
                <a:ea typeface="楷体" panose="02010609060101010101" charset="-122"/>
                <a:sym typeface="+mn-ea"/>
              </a:rPr>
              <a:t>题</a:t>
            </a:r>
            <a:r>
              <a:rPr lang="en-US" altLang="zh-CN"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①</a:t>
            </a:r>
            <a:r>
              <a:rPr lang="zh-CN" altLang="en-US" sz="1800" b="1" kern="100" dirty="0">
                <a:latin typeface="楷体" panose="02010609060101010101" charset="-122"/>
                <a:ea typeface="楷体" panose="02010609060101010101" charset="-122"/>
                <a:cs typeface="宋体" panose="02010600030101010101" pitchFamily="2" charset="-122"/>
                <a:sym typeface="+mn-ea"/>
              </a:rPr>
              <a:t>，通过恶劣的自然环境侧面写出马能准确识途的灵性）</a:t>
            </a: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8" grpId="0" bldLvl="0" animBg="1"/>
      <p:bldP spid="10" grpId="0" bldLvl="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53618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732155"/>
            <a:ext cx="7426960" cy="5870575"/>
          </a:xfrm>
          <a:prstGeom prst="rect">
            <a:avLst/>
          </a:prstGeom>
          <a:noFill/>
          <a:ln w="9525">
            <a:noFill/>
          </a:ln>
        </p:spPr>
        <p:txBody>
          <a:bodyPr wrap="square">
            <a:noAutofit/>
          </a:bodyPr>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滩枣为什么朝着回返方向走出去老远，迂回了好大好大一个圈子，又兜了回来</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曹水儿猛然醒悟，原来它是为了避开大面积的滥泥区！老军马仿佛在绕行一个隐形的迷宫，七绕八绕，走了多少</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冤枉路</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，终于准确无误地抵达迷宫的出口。（</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6B</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大部队艰难徒涉，不敢放慢脚步，也不敢稍事休息，否则会身不由己地向下陷，越陷越深，只有一鼓作气不停地向前冲。终于如蚯蚓一般，部队从数十公里的污泥中钻了出来。</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过了黄泛区，就顺利多了，一路越过豫东地区涡河、沙河、颍河、洪河，八月二十三日进抵河南正阳县境内的汝河一线。</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曹水儿、汪可逾两人，也尾随大部队赶到了汝河北岸。</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听枪声炮声便知道，前面激战正酣。（</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③</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a:t>
            </a:r>
            <a:endPar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汝河是汉江的一个较大的支流，河面宽六七十米，但水深近三米，无法徒涉。忽然，曹水儿兴奋地叫起来，一道浮桥出现在眼前。自不待言，这是大部队在密集的炮火下，用十多条木船连接搭建的。浮桥宽约四米，桥面填满了树枝，铺了厚厚一层土。</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汪参谋坐稳了！</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271780" algn="l"/>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骑兵通讯员大吼，</a:t>
            </a:r>
            <a:r>
              <a:rPr lang="zh-CN" altLang="en-US" sz="2000" kern="100" dirty="0">
                <a:effectLst/>
                <a:highlight>
                  <a:srgbClr val="000000">
                    <a:alpha val="0"/>
                  </a:srgbClr>
                </a:highlight>
                <a:latin typeface="楷体" panose="02010609060101010101" charset="-122"/>
                <a:ea typeface="楷体" panose="02010609060101010101" charset="-122"/>
                <a:cs typeface="宋体" panose="02010600030101010101" pitchFamily="2" charset="-122"/>
              </a:rPr>
              <a:t>在战马后臀猛力拍了一掌。滩枣四蹄腾空而起，载着汪可逾飞速驰过浮桥，曹水儿紧随其后。</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敌人迫击炮集群射击，炮弹打过来，上下游连连激起高高的水柱。</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6C</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③</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a:t>
            </a:r>
            <a:endPar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endParaRPr>
          </a:p>
          <a:p>
            <a:pPr indent="271780" algn="l"/>
            <a:endPar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843520" y="472440"/>
            <a:ext cx="398526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6" name="文本框 15"/>
          <p:cNvSpPr txBox="1"/>
          <p:nvPr/>
        </p:nvSpPr>
        <p:spPr>
          <a:xfrm>
            <a:off x="7941310" y="779780"/>
            <a:ext cx="3797935" cy="1236345"/>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6</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B.</a:t>
            </a:r>
            <a:r>
              <a:rPr lang="zh-CN" altLang="en-US" b="1" kern="100" dirty="0">
                <a:latin typeface="楷体" panose="02010609060101010101" charset="-122"/>
                <a:ea typeface="楷体" panose="02010609060101010101" charset="-122"/>
                <a:cs typeface="宋体" panose="02010600030101010101" pitchFamily="2" charset="-122"/>
                <a:sym typeface="+mn-ea"/>
              </a:rPr>
              <a:t>曹水儿对滩枣领着他们兜圈子，开始不解，后来“猛然醒悟”，说明他对战马意图的领悟与战马本身的行为并不同步。</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
        <p:nvSpPr>
          <p:cNvPr id="17" name="文本框 16"/>
          <p:cNvSpPr txBox="1"/>
          <p:nvPr/>
        </p:nvSpPr>
        <p:spPr>
          <a:xfrm>
            <a:off x="7941945" y="2863850"/>
            <a:ext cx="3797300" cy="675640"/>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8</a:t>
            </a:r>
            <a:r>
              <a:rPr kumimoji="1" lang="zh-CN" altLang="en-US" sz="2000" dirty="0">
                <a:latin typeface="楷体" panose="02010609060101010101" charset="-122"/>
                <a:ea typeface="楷体" panose="02010609060101010101" charset="-122"/>
                <a:sym typeface="+mn-ea"/>
              </a:rPr>
              <a:t>题</a:t>
            </a:r>
            <a:r>
              <a:rPr lang="en-US" altLang="zh-CN"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③</a:t>
            </a:r>
            <a:r>
              <a:rPr lang="zh-CN" altLang="en-US" sz="1800" b="1" kern="100" dirty="0">
                <a:latin typeface="楷体" panose="02010609060101010101" charset="-122"/>
                <a:ea typeface="楷体" panose="02010609060101010101" charset="-122"/>
                <a:cs typeface="宋体" panose="02010600030101010101" pitchFamily="2" charset="-122"/>
                <a:sym typeface="+mn-ea"/>
              </a:rPr>
              <a:t>，通过紧张激烈的战斗场景侧面写出马的野性。）</a:t>
            </a: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
        <p:nvSpPr>
          <p:cNvPr id="18" name="文本框 17"/>
          <p:cNvSpPr txBox="1"/>
          <p:nvPr/>
        </p:nvSpPr>
        <p:spPr>
          <a:xfrm>
            <a:off x="7941310" y="3876675"/>
            <a:ext cx="3796665" cy="2621280"/>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6</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C.</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汪可逾骑马过浮桥，</a:t>
            </a:r>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敌人迫击炮集群射击</a:t>
            </a:r>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，是以炮火随时会致人死亡的环境来映衬她的英勇无畏，表现她驾驭战马的高超本领。</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错误</a:t>
            </a:r>
            <a:r>
              <a:rPr lang="zh-CN" altLang="en-US" b="1" kern="100" dirty="0">
                <a:latin typeface="楷体" panose="02010609060101010101" charset="-122"/>
                <a:ea typeface="楷体" panose="02010609060101010101" charset="-122"/>
                <a:cs typeface="宋体" panose="02010600030101010101" pitchFamily="2" charset="-122"/>
                <a:sym typeface="+mn-ea"/>
              </a:rPr>
              <a:t>（</a:t>
            </a:r>
            <a:r>
              <a:rPr lang="en-US" altLang="zh-CN" b="1" kern="100" dirty="0">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敌人迫击炮集群射击</a:t>
            </a:r>
            <a:r>
              <a:rPr lang="en-US" altLang="zh-CN" b="1" kern="100" dirty="0">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是为了渲染紧张危险的氛围，突出过浮桥的艰难，以及战马滩枣的实战能力而非表现汪可逾的驾驭战马的高超本领；）</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dissolve">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ssolv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7" grpId="0" bldLvl="0" animBg="1"/>
      <p:bldP spid="18" grpId="0" bldLvl="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现代文阅读Ⅰ</a:t>
            </a:r>
            <a:endParaRPr lang="zh-CN"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732155"/>
            <a:ext cx="7350125" cy="5870575"/>
          </a:xfrm>
          <a:prstGeom prst="rect">
            <a:avLst/>
          </a:prstGeom>
          <a:noFill/>
          <a:ln w="9525">
            <a:noFill/>
          </a:ln>
        </p:spPr>
        <p:txBody>
          <a:bodyPr wrap="square">
            <a:noAutofit/>
          </a:bodyPr>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上岸后便是一片开阔地，不时受到炮击。</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8</a:t>
            </a:r>
            <a:r>
              <a:rPr lang="en-US" altLang="zh-CN" sz="2000"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③</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sym typeface="+mn-ea"/>
              </a:rPr>
              <a:t>）</a:t>
            </a:r>
            <a:r>
              <a:rPr lang="zh-CN" altLang="en-US" sz="2000" kern="100" dirty="0">
                <a:effectLst/>
                <a:latin typeface="楷体" panose="02010609060101010101" charset="-122"/>
                <a:ea typeface="楷体" panose="02010609060101010101" charset="-122"/>
                <a:cs typeface="宋体" panose="02010600030101010101" pitchFamily="2" charset="-122"/>
              </a:rPr>
              <a:t>这下让曹水儿犯难了，他们再没有任何地形地物可以利用，人员马匹全都暴露无遗。他担心汪参谋，一旦有事，连一个急救包也没有，两手空空的怎么救援她</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但绝不可犹豫不决，后面追兵说到就到了，不当俘虏的话，就只能硬着头皮快速通过。只有让汪参谋乘马先行一步，飞速通过开阔地，他从后面跑步跟上来。汪可逾一听要哭了，说什么也不同意她一个人先走。</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曹水儿急了：</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汪参谋！你是首长，不过眼下你得绝对服从我！</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汪可逾忽然来主意了，她试探着说：</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可不可以两个人同乘一匹马</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骑兵通讯员无可奈何地说：</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那就看滩枣的</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实战</a:t>
            </a:r>
            <a:r>
              <a:rPr lang="zh-CN" altLang="en-US" sz="2000" kern="100" dirty="0">
                <a:effectLst/>
                <a:latin typeface="楷体" panose="02010609060101010101" charset="-122"/>
                <a:ea typeface="楷体" panose="02010609060101010101" charset="-122"/>
                <a:cs typeface="宋体" panose="02010600030101010101" pitchFamily="2" charset="-122"/>
              </a:rPr>
              <a:t>发挥了，我们试试看！</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 </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他扳住鞍桥，纵身上马，弯下腰去拉汪参谋。她被拎了起来，顺势一个骗腿</a:t>
            </a:r>
            <a:r>
              <a:rPr lang="en-US" altLang="en-US" sz="2000" kern="100" baseline="30000" dirty="0">
                <a:solidFill>
                  <a:schemeClr val="tx1"/>
                </a:solidFill>
                <a:effectLst/>
                <a:highlight>
                  <a:srgbClr val="FFFF00"/>
                </a:highlight>
                <a:uFillTx/>
                <a:latin typeface="楷体" panose="02010609060101010101" charset="-122"/>
                <a:ea typeface="楷体" panose="02010609060101010101" charset="-122"/>
                <a:cs typeface="宋体" panose="02010600030101010101" pitchFamily="2" charset="-122"/>
              </a:rPr>
              <a:t>①</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，坐在骑兵通讯员身后，两臂环抱，手紧紧抓住了他腰间的军用皮带。</a:t>
            </a:r>
            <a:endPar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endParaRPr lang="zh-CN" altLang="en-US"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7" name="文本框 16"/>
          <p:cNvSpPr txBox="1"/>
          <p:nvPr/>
        </p:nvSpPr>
        <p:spPr>
          <a:xfrm>
            <a:off x="7842885" y="861060"/>
            <a:ext cx="3895725" cy="675640"/>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8</a:t>
            </a:r>
            <a:r>
              <a:rPr kumimoji="1" lang="zh-CN" altLang="en-US" sz="2000" dirty="0">
                <a:latin typeface="楷体" panose="02010609060101010101" charset="-122"/>
                <a:ea typeface="楷体" panose="02010609060101010101" charset="-122"/>
                <a:sym typeface="+mn-ea"/>
              </a:rPr>
              <a:t>题</a:t>
            </a:r>
            <a:r>
              <a:rPr lang="en-US" altLang="zh-CN" kern="100" dirty="0">
                <a:solidFill>
                  <a:srgbClr val="C00000"/>
                </a:solidFill>
                <a:effectLst/>
                <a:highlight>
                  <a:srgbClr val="FFFF00"/>
                </a:highlight>
                <a:latin typeface="Calibri" panose="020F0502020204030204" charset="0"/>
                <a:ea typeface="楷体" panose="02010609060101010101" charset="-122"/>
                <a:cs typeface="宋体" panose="02010600030101010101" pitchFamily="2" charset="-122"/>
                <a:sym typeface="+mn-ea"/>
              </a:rPr>
              <a:t>③</a:t>
            </a:r>
            <a:r>
              <a:rPr lang="zh-CN" altLang="en-US" sz="1800" b="1" kern="100" dirty="0">
                <a:latin typeface="楷体" panose="02010609060101010101" charset="-122"/>
                <a:ea typeface="楷体" panose="02010609060101010101" charset="-122"/>
                <a:cs typeface="宋体" panose="02010600030101010101" pitchFamily="2" charset="-122"/>
                <a:sym typeface="+mn-ea"/>
              </a:rPr>
              <a:t>，通过紧张激烈的战斗场景侧面写出马的野性。）</a:t>
            </a:r>
            <a:endParaRPr lang="zh-CN" altLang="en-US" sz="1800" b="1" kern="100" dirty="0">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dissolv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bldLvl="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highlight>
                <a:srgbClr val="FFFF00"/>
              </a:highlight>
            </a:endParaRPr>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03135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732155"/>
            <a:ext cx="7030720" cy="5870575"/>
          </a:xfrm>
          <a:prstGeom prst="rect">
            <a:avLst/>
          </a:prstGeom>
          <a:noFill/>
          <a:ln w="9525">
            <a:noFill/>
          </a:ln>
        </p:spPr>
        <p:txBody>
          <a:bodyPr wrap="square">
            <a:noAutofit/>
          </a:bodyPr>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 </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一马双跨腾空而去，身后荡起一团团尘土，如一缕黄色烟雾迅速延伸开来。滩枣野性勃发，</a:t>
            </a:r>
            <a:r>
              <a:rPr lang="zh-CN" altLang="en-US" sz="2000" kern="100" dirty="0">
                <a:effectLst/>
                <a:latin typeface="楷体" panose="02010609060101010101" charset="-122"/>
                <a:ea typeface="楷体" panose="02010609060101010101" charset="-122"/>
                <a:cs typeface="宋体" panose="02010600030101010101" pitchFamily="2" charset="-122"/>
              </a:rPr>
              <a:t>背上的两人似有若无，它身体的倾斜度愈来愈大，展现出其超强的腿部力量与卓越的平衡感。</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不断有迫击炮弹轰来，或在前或在后，或较远或更近，弹片噗噗地不断从耳边飞过，弹着点掀起的泥土唰唰地从空中溅落下来。然而，尘土飞扬中，滩枣见首不见尾，硬是驮着两人飞过了那标示死亡的开阔地。（</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6D</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endPar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曹水儿他们尾随大军，从汝河南岸一口气赶到了息县淮河渡口。见沿岸一支部队正在待命渡河，随即上前打听，你们是哪个部队的</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那些大兵一个个疲惫不堪，不耐烦搭理他。曹水儿又问，我们独九旅在什么位置</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对方没好气，暴躁地对他说：</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你们九旅早过河了！</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不知道水情可否徒涉，也不了解对岸有无敌情，既然自己部队已经上了南岸，还等什么</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过河！</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阴沉的夜晚，滩枣刚刚入水，水便淹到了它的腹部。马背上的汪参谋连忙脱下布鞋，两条小腿浸在水里。虽然是曹水儿牵着缰绳，其实他是在信马由缰，深深浅浅迈出的每一步，完全由老军马拿定主意。不知用了多长时间，两人</a:t>
            </a:r>
            <a:r>
              <a:rPr lang="zh-CN" altLang="en-US" sz="2000" kern="100" dirty="0">
                <a:solidFill>
                  <a:srgbClr val="00B050"/>
                </a:solidFill>
                <a:effectLst/>
                <a:highlight>
                  <a:srgbClr val="FFFF00"/>
                </a:highlight>
                <a:latin typeface="楷体" panose="02010609060101010101" charset="-122"/>
                <a:ea typeface="楷体" panose="02010609060101010101" charset="-122"/>
                <a:cs typeface="宋体" panose="02010600030101010101" pitchFamily="2" charset="-122"/>
              </a:rPr>
              <a:t>慢慢吞吞</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地终于上了南岸。（</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7</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endParaRPr lang="zh-CN" altLang="en-US"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341235" y="472440"/>
            <a:ext cx="448754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6" name="文本框 15"/>
          <p:cNvSpPr txBox="1"/>
          <p:nvPr/>
        </p:nvSpPr>
        <p:spPr>
          <a:xfrm>
            <a:off x="7416165" y="779780"/>
            <a:ext cx="4325620" cy="1739900"/>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6</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D.</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滩枣驮着两人飞过标示死亡的开阔地，速度快，画面感强，惊心动魄，闪烁着英雄主义的光辉，</a:t>
            </a:r>
            <a:r>
              <a:rPr lang="zh-CN" altLang="en-US" b="1" kern="100" dirty="0">
                <a:solidFill>
                  <a:srgbClr val="C00000"/>
                </a:solidFill>
                <a:latin typeface="楷体" panose="02010609060101010101" charset="-122"/>
                <a:ea typeface="楷体" panose="02010609060101010101" charset="-122"/>
                <a:cs typeface="宋体" panose="02010600030101010101" pitchFamily="2" charset="-122"/>
                <a:sym typeface="+mn-ea"/>
              </a:rPr>
              <a:t>直接表现</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了解放军战士无往而不胜。</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错误</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（滩枣驮着网大飞过开阔地，是从侧面表现解放军战士无往而不胜并非直接表现。）</a:t>
            </a:r>
            <a:endPar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15" name="文本框 14"/>
          <p:cNvSpPr txBox="1"/>
          <p:nvPr/>
        </p:nvSpPr>
        <p:spPr>
          <a:xfrm>
            <a:off x="7416165" y="3758565"/>
            <a:ext cx="4325620" cy="2882900"/>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7</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C.</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补叙曹水儿牵马徒涉时的情形，主要是为了表现部队首长在困难面前积极寻找出路。</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错误</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补叙</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以及“主要是为了表现部队首长在困难面前积极寻找出路。”错误。</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曹水儿牵马徒涉的情形</a:t>
            </a:r>
            <a:r>
              <a:rPr lang="en-US" altLang="zh-CN" b="1" dirty="0">
                <a:latin typeface="仿宋" panose="02010609060101010101" charset="-122"/>
                <a:ea typeface="仿宋" panose="02010609060101010101" charset="-122"/>
                <a:cs typeface="仿宋" panose="02010609060101010101" charset="-122"/>
                <a:sym typeface="+mn-ea"/>
              </a:rPr>
              <a:t>”</a:t>
            </a:r>
            <a:r>
              <a:rPr lang="zh-CN" altLang="en-US" b="1" dirty="0">
                <a:latin typeface="仿宋" panose="02010609060101010101" charset="-122"/>
                <a:ea typeface="仿宋" panose="02010609060101010101" charset="-122"/>
                <a:cs typeface="仿宋" panose="02010609060101010101" charset="-122"/>
                <a:sym typeface="+mn-ea"/>
              </a:rPr>
              <a:t>，叙述方式是不是补叙，此处主要是为了解释大部队改变渡河方式的原因，而非主要表现部队首长在困难面前积极寻找出路。</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a:t>
            </a:r>
            <a:endPar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17" name="文本框 16"/>
          <p:cNvSpPr txBox="1"/>
          <p:nvPr/>
        </p:nvSpPr>
        <p:spPr>
          <a:xfrm>
            <a:off x="7416165" y="2646680"/>
            <a:ext cx="4325620" cy="984885"/>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7</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A.</a:t>
            </a:r>
            <a:r>
              <a:rPr lang="zh-CN" altLang="en-US" b="1" kern="100" dirty="0">
                <a:latin typeface="楷体" panose="02010609060101010101" charset="-122"/>
                <a:ea typeface="楷体" panose="02010609060101010101" charset="-122"/>
                <a:cs typeface="宋体" panose="02010600030101010101" pitchFamily="2" charset="-122"/>
                <a:sym typeface="+mn-ea"/>
              </a:rPr>
              <a:t>曹水儿牵马徒涉的行为是冒险的，这样写更突出了他们追赶自己部队的急切心理。</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ldLvl="0" animBg="1"/>
      <p:bldP spid="15" grpId="0" bldLvl="0" animBg="1"/>
      <p:bldP spid="17" grpId="0" bldLvl="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732155"/>
            <a:ext cx="7350125" cy="5870575"/>
          </a:xfrm>
          <a:prstGeom prst="rect">
            <a:avLst/>
          </a:prstGeom>
          <a:noFill/>
          <a:ln w="9525">
            <a:noFill/>
          </a:ln>
        </p:spPr>
        <p:txBody>
          <a:bodyPr wrap="square">
            <a:noAutofit/>
          </a:bodyPr>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已经继续向南边进发的两人并不知道，在渡口北岸待命渡河的是野战军总部及六纵部队。连续几天大雨，淮河早已满漕，水流湍急，不可徒涉。</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7B</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a:t>
            </a:r>
            <a:r>
              <a:rPr lang="zh-CN" altLang="en-US" sz="2000" kern="100" dirty="0">
                <a:solidFill>
                  <a:schemeClr val="tx1"/>
                </a:solidFill>
                <a:effectLst/>
                <a:latin typeface="楷体" panose="02010609060101010101" charset="-122"/>
                <a:ea typeface="楷体" panose="02010609060101010101" charset="-122"/>
                <a:cs typeface="宋体" panose="02010600030101010101" pitchFamily="2" charset="-122"/>
              </a:rPr>
              <a:t>敌人将沿河上下的船只全部烧毁，只剩下几只破损的小划子，即便修复起来，一次也渡不了几个人，对于上万人的大部队来说更是无济于事。</a:t>
            </a:r>
            <a:endPar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两天后曹水儿碰到了从北边赶过来的大部队的一个老乡。</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老乡告诉他，他牵马徒涉的那个夜晚，野战军“一号”首长正亲自用一根竹竿在测量水情，布置架设浮桥事宜。首长看到了一个场景，派卫士长送去一张字条，是写给野战军参谋长的：“我亲眼得见，一个饲养员牵马从上游不远处过河，并已到达南岸。架桥任务取消，全部徒涉过河。”</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(7D)</a:t>
            </a:r>
            <a:endPar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endParaRPr>
          </a:p>
          <a:p>
            <a:pPr indent="0" algn="l"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受命围追堵截的国军共计二十三个旅，先后抵达淮河一线，其中整编第八十五师走在最前面。这个季节淮河本无大水，偏是国军刚抵达河边，洪峰应时赶到。他们既不可能徒涉，也无法架桥，只能眼睁睁看着解放军登上南岸扬长而去。</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0" algn="r" fontAlgn="auto"/>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有删改</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0" algn="l" fontAlgn="auto"/>
            <a:r>
              <a:rPr lang="zh-CN" altLang="en-US" sz="2000" kern="100" dirty="0">
                <a:effectLst/>
                <a:latin typeface="楷体" panose="02010609060101010101" charset="-122"/>
                <a:ea typeface="楷体" panose="02010609060101010101" charset="-122"/>
                <a:cs typeface="宋体" panose="02010600030101010101" pitchFamily="2" charset="-122"/>
              </a:rPr>
              <a:t>【注】</a:t>
            </a:r>
            <a:r>
              <a:rPr lang="en-US" altLang="en-US" sz="2000" kern="100" dirty="0">
                <a:effectLst/>
                <a:latin typeface="楷体" panose="02010609060101010101" charset="-122"/>
                <a:ea typeface="楷体" panose="02010609060101010101" charset="-122"/>
                <a:cs typeface="宋体" panose="02010600030101010101" pitchFamily="2" charset="-122"/>
              </a:rPr>
              <a:t>①</a:t>
            </a:r>
            <a:r>
              <a:rPr lang="zh-CN" altLang="en-US" sz="2000" kern="100" dirty="0">
                <a:effectLst/>
                <a:latin typeface="楷体" panose="02010609060101010101" charset="-122"/>
                <a:ea typeface="楷体" panose="02010609060101010101" charset="-122"/>
                <a:cs typeface="宋体" panose="02010600030101010101" pitchFamily="2" charset="-122"/>
              </a:rPr>
              <a:t>骗腿：指侧身抬起一条腿，跨过马背骑到马身上的动作。</a:t>
            </a:r>
            <a:endParaRPr lang="zh-CN" altLang="en-US"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nvSpPr>
        <p:spPr>
          <a:xfrm>
            <a:off x="7842885" y="808355"/>
            <a:ext cx="3898900" cy="1729740"/>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7</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B.</a:t>
            </a:r>
            <a:r>
              <a:rPr lang="zh-CN" b="1" dirty="0">
                <a:solidFill>
                  <a:schemeClr val="tx1"/>
                </a:solidFill>
                <a:latin typeface="仿宋" panose="02010609060101010101" charset="-122"/>
                <a:ea typeface="仿宋" panose="02010609060101010101" charset="-122"/>
                <a:cs typeface="仿宋" panose="02010609060101010101" charset="-122"/>
                <a:sym typeface="+mn-ea"/>
              </a:rPr>
              <a:t>涉水过河“慢慢吞吞”，暗示前几天淮河发大水无法徒涉，这次渡河需要摸索前行。</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（此段</a:t>
            </a:r>
            <a:r>
              <a:rPr lang="zh-CN" altLang="en-US" b="1" kern="100" dirty="0">
                <a:latin typeface="楷体" panose="02010609060101010101" charset="-122"/>
                <a:ea typeface="楷体" panose="02010609060101010101" charset="-122"/>
                <a:cs typeface="宋体" panose="02010600030101010101" pitchFamily="2" charset="-122"/>
                <a:sym typeface="+mn-ea"/>
              </a:rPr>
              <a:t>补充交代了大部队无法无法徒涉，与前文涉水过河“慢慢吞吞”相呼应。</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a:t>
            </a:r>
            <a:endPar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
        <p:nvSpPr>
          <p:cNvPr id="12" name="文本框 11"/>
          <p:cNvSpPr txBox="1"/>
          <p:nvPr/>
        </p:nvSpPr>
        <p:spPr>
          <a:xfrm>
            <a:off x="7842885" y="3086735"/>
            <a:ext cx="3898900" cy="1729740"/>
          </a:xfrm>
          <a:prstGeom prst="rect">
            <a:avLst/>
          </a:prstGeom>
          <a:noFill/>
          <a:ln>
            <a:solidFill>
              <a:schemeClr val="accent2">
                <a:lumMod val="20000"/>
                <a:lumOff val="80000"/>
              </a:schemeClr>
            </a:solidFill>
          </a:ln>
        </p:spPr>
        <p:txBody>
          <a:bodyPr wrap="square" rtlCol="0">
            <a:no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7</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D.</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曹水儿徒涉成功，大部队也因此改变方法，顺利过河，这个情节充满了戏剧性。</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pPr>
              <a:lnSpc>
                <a:spcPct val="100000"/>
              </a:lnSpc>
            </a:pPr>
            <a:endParaRPr lang="zh-CN" altLang="en-US" sz="18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2" grpId="0" bldLvl="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654939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300" y="825500"/>
            <a:ext cx="6681470" cy="5633085"/>
          </a:xfrm>
          <a:prstGeom prst="rect">
            <a:avLst/>
          </a:prstGeom>
          <a:noFill/>
          <a:ln w="9525">
            <a:noFill/>
          </a:ln>
        </p:spPr>
        <p:txBody>
          <a:bodyPr wrap="square">
            <a:noAutofit/>
          </a:bodyPr>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6.</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下列对文本相关</a:t>
            </a:r>
            <a:r>
              <a:rPr lang="zh-CN" altLang="en-US" sz="2400" kern="1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内容和艺术特色</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的分析鉴赏，</a:t>
            </a:r>
            <a:r>
              <a:rPr lang="zh-CN" altLang="en-US" sz="2400" kern="100" dirty="0">
                <a:effectLst/>
                <a:highlight>
                  <a:srgbClr val="FFFF00"/>
                </a:highlight>
                <a:latin typeface="宋体" panose="02010600030101010101" pitchFamily="2" charset="-122"/>
                <a:ea typeface="宋体" panose="02010600030101010101" pitchFamily="2" charset="-122"/>
                <a:cs typeface="宋体" panose="02010600030101010101" pitchFamily="2" charset="-122"/>
              </a:rPr>
              <a:t>正确</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的一项是</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对黄泛区的介绍，除了交代其形成原因，更强调了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浅则没膝，深则及脐</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的行军艰难，</a:t>
            </a:r>
            <a:r>
              <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只有向导带领才能走出黄水滥泥区</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B.</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曹水儿对滩枣领着他们兜圈子，开始不解，后来</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猛然醒悟</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，说明他对战马意图的领悟与战马本身的行为并不同步。</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C.</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汪可逾骑马过浮桥，</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敌人迫击炮集群射击</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，是以炮火随时会致人死亡的环境来映衬她的英勇无畏，</a:t>
            </a:r>
            <a:r>
              <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表现她驾驭战马的高超本领</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D.</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滩枣驮着两人飞过标示死亡的开阔地，速度快，画面感强，惊心动魄，闪烁着英雄主义的光辉，</a:t>
            </a:r>
            <a:r>
              <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直接表现了解放军战士无往而不胜</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custDataLst>
              <p:tags r:id="rId4"/>
            </p:custDataLst>
          </p:nvPr>
        </p:nvSpPr>
        <p:spPr>
          <a:xfrm>
            <a:off x="6922135" y="472440"/>
            <a:ext cx="490664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选择题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019290" y="397510"/>
            <a:ext cx="1239520"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试题分析</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custDataLst>
              <p:tags r:id="rId7"/>
            </p:custDataLst>
          </p:nvPr>
        </p:nvSpPr>
        <p:spPr>
          <a:xfrm>
            <a:off x="6922770" y="798195"/>
            <a:ext cx="4676775" cy="706755"/>
          </a:xfrm>
          <a:prstGeom prst="rect">
            <a:avLst/>
          </a:prstGeom>
          <a:noFill/>
          <a:ln w="9525">
            <a:noFill/>
          </a:ln>
        </p:spPr>
        <p:txBody>
          <a:bodyPr wrap="square">
            <a:spAutoFit/>
          </a:bodyPr>
          <a:p>
            <a:pPr indent="0" fontAlgn="auto"/>
            <a:r>
              <a:rPr lang="zh-CN" sz="2000" b="0" dirty="0">
                <a:solidFill>
                  <a:srgbClr val="000000"/>
                </a:solidFill>
                <a:ea typeface="宋体" panose="02010600030101010101" pitchFamily="2" charset="-122"/>
              </a:rPr>
              <a:t>【</a:t>
            </a:r>
            <a:r>
              <a:rPr lang="zh-CN" sz="2000" b="0" dirty="0">
                <a:solidFill>
                  <a:srgbClr val="000000"/>
                </a:solidFill>
                <a:ea typeface="黑体" panose="02010609060101010101" charset="-122"/>
              </a:rPr>
              <a:t>考查目标】</a:t>
            </a:r>
            <a:r>
              <a:rPr lang="zh-CN" altLang="zh-CN" sz="2000" b="1" dirty="0">
                <a:latin typeface="仿宋" panose="02010609060101010101" charset="-122"/>
                <a:ea typeface="仿宋" panose="02010609060101010101" charset="-122"/>
                <a:cs typeface="仿宋" panose="02010609060101010101" charset="-122"/>
                <a:sym typeface="等线" panose="02010600030101010101" charset="-122"/>
              </a:rPr>
              <a:t>本题考查考生对文学作品内容理解</a:t>
            </a:r>
            <a:r>
              <a:rPr lang="zh-CN" altLang="en-US" sz="2000" b="1" dirty="0">
                <a:latin typeface="仿宋" panose="02010609060101010101" charset="-122"/>
                <a:ea typeface="仿宋" panose="02010609060101010101" charset="-122"/>
                <a:cs typeface="仿宋" panose="02010609060101010101" charset="-122"/>
                <a:sym typeface="等线" panose="02010600030101010101" charset="-122"/>
              </a:rPr>
              <a:t>和艺术特色的鉴赏</a:t>
            </a:r>
            <a:r>
              <a:rPr lang="zh-CN" altLang="zh-CN" sz="2000" b="1" dirty="0">
                <a:latin typeface="仿宋" panose="02010609060101010101" charset="-122"/>
                <a:ea typeface="仿宋" panose="02010609060101010101" charset="-122"/>
                <a:cs typeface="仿宋" panose="02010609060101010101" charset="-122"/>
                <a:sym typeface="等线" panose="02010600030101010101" charset="-122"/>
              </a:rPr>
              <a:t>能力。</a:t>
            </a:r>
            <a:endParaRPr lang="en-US" sz="2000" b="0" dirty="0">
              <a:solidFill>
                <a:srgbClr val="000000"/>
              </a:solidFill>
              <a:latin typeface="宋体" panose="02010600030101010101" pitchFamily="2" charset="-122"/>
            </a:endParaRPr>
          </a:p>
        </p:txBody>
      </p:sp>
      <p:sp>
        <p:nvSpPr>
          <p:cNvPr id="16" name="文本框 15"/>
          <p:cNvSpPr txBox="1"/>
          <p:nvPr/>
        </p:nvSpPr>
        <p:spPr>
          <a:xfrm>
            <a:off x="7019130" y="1590373"/>
            <a:ext cx="4570730" cy="581025"/>
          </a:xfrm>
          <a:prstGeom prst="rect">
            <a:avLst/>
          </a:prstGeom>
          <a:noFill/>
          <a:ln w="9525">
            <a:noFill/>
          </a:ln>
        </p:spPr>
        <p:txBody>
          <a:bodyPr wrap="square">
            <a:noAutofit/>
          </a:bodyPr>
          <a:p>
            <a:pPr indent="0" fontAlgn="auto"/>
            <a:r>
              <a:rPr lang="zh-CN" sz="2400" dirty="0">
                <a:solidFill>
                  <a:srgbClr val="FF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B</a:t>
            </a:r>
            <a:endParaRPr lang="en-US" sz="2400" dirty="0">
              <a:solidFill>
                <a:srgbClr val="FF0000"/>
              </a:solidFill>
              <a:latin typeface="宋体" panose="02010600030101010101" pitchFamily="2" charset="-122"/>
              <a:ea typeface="黑体" panose="02010609060101010101" charset="-122"/>
              <a:sym typeface="+mn-ea"/>
            </a:endParaRPr>
          </a:p>
          <a:p>
            <a:endParaRPr lang="en-US" sz="2400" dirty="0">
              <a:solidFill>
                <a:srgbClr val="000000"/>
              </a:solidFill>
              <a:latin typeface="宋体" panose="02010600030101010101" pitchFamily="2" charset="-122"/>
              <a:ea typeface="黑体" panose="02010609060101010101" charset="-122"/>
              <a:sym typeface="+mn-ea"/>
            </a:endParaRPr>
          </a:p>
        </p:txBody>
      </p:sp>
      <p:sp>
        <p:nvSpPr>
          <p:cNvPr id="17" name="文本框 16"/>
          <p:cNvSpPr txBox="1"/>
          <p:nvPr/>
        </p:nvSpPr>
        <p:spPr>
          <a:xfrm>
            <a:off x="7019925" y="2174240"/>
            <a:ext cx="4735195" cy="4284345"/>
          </a:xfrm>
          <a:prstGeom prst="rect">
            <a:avLst/>
          </a:prstGeom>
          <a:noFill/>
          <a:ln w="9525">
            <a:noFill/>
          </a:ln>
        </p:spPr>
        <p:txBody>
          <a:bodyPr wrap="square">
            <a:noAutofit/>
          </a:bodyPr>
          <a:p>
            <a:pPr marL="201295" indent="-201295"/>
            <a:r>
              <a:rPr lang="zh-CN" sz="2000" b="0" dirty="0">
                <a:solidFill>
                  <a:srgbClr val="000000"/>
                </a:solidFill>
                <a:ea typeface="黑体" panose="02010609060101010101" charset="-122"/>
              </a:rPr>
              <a:t>【</a:t>
            </a: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解析</a:t>
            </a:r>
            <a:r>
              <a:rPr lang="zh-CN" sz="2000" b="0" dirty="0">
                <a:solidFill>
                  <a:srgbClr val="000000"/>
                </a:solidFill>
                <a:ea typeface="黑体" panose="02010609060101010101" charset="-122"/>
              </a:rPr>
              <a:t>】</a:t>
            </a:r>
            <a:endParaRPr lang="zh-CN" altLang="en-US" sz="2000" b="0" dirty="0">
              <a:solidFill>
                <a:srgbClr val="000000"/>
              </a:solidFill>
              <a:ea typeface="宋体" panose="02010600030101010101" pitchFamily="2" charset="-122"/>
            </a:endParaRPr>
          </a:p>
          <a:p>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A</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项</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只有向导带领才能走出黄水滥泥区</a:t>
            </a:r>
            <a:r>
              <a:rPr lang="en-US" altLang="zh-CN"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错误，</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即使有向导也无法识途，此处介绍黄泛区，强调环境恶劣，行军艰难，更能突出战马滩枣的灵性。</a:t>
            </a:r>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a:p>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C</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项</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表现她驾驭战马的高超本领</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”错误，</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是为了渲染紧张危险的氛围，突出过浮桥的艰难，以及战马滩枣的实战能力而非表现汪可逾的驾驭战马的高超本领；</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a:p>
            <a:r>
              <a:rPr lang="en-US" altLang="zh-CN" sz="2000" b="1" dirty="0">
                <a:solidFill>
                  <a:schemeClr val="tx1"/>
                </a:solidFill>
                <a:latin typeface="仿宋" panose="02010609060101010101" charset="-122"/>
                <a:ea typeface="仿宋" panose="02010609060101010101" charset="-122"/>
                <a:cs typeface="仿宋" panose="02010609060101010101" charset="-122"/>
                <a:sym typeface="+mn-ea"/>
              </a:rPr>
              <a:t>D</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项</a:t>
            </a:r>
            <a:r>
              <a:rPr lang="zh-CN" altLang="en-US" sz="20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sym typeface="+mn-ea"/>
              </a:rPr>
              <a:t>“直接表现了解放军战士无往而不胜”错误，</a:t>
            </a:r>
            <a:r>
              <a:rPr lang="zh-CN" altLang="en-US" sz="2000" b="1" dirty="0">
                <a:solidFill>
                  <a:schemeClr val="tx1"/>
                </a:solidFill>
                <a:highlight>
                  <a:srgbClr val="FFFF00"/>
                </a:highlight>
                <a:latin typeface="仿宋" panose="02010609060101010101" charset="-122"/>
                <a:ea typeface="仿宋" panose="02010609060101010101" charset="-122"/>
                <a:cs typeface="仿宋" panose="02010609060101010101" charset="-122"/>
                <a:sym typeface="+mn-ea"/>
              </a:rPr>
              <a:t>侧面</a:t>
            </a:r>
            <a:r>
              <a:rPr lang="zh-CN" altLang="en-US" sz="2000" b="1" dirty="0">
                <a:solidFill>
                  <a:schemeClr val="tx1"/>
                </a:solidFill>
                <a:latin typeface="仿宋" panose="02010609060101010101" charset="-122"/>
                <a:ea typeface="仿宋" panose="02010609060101010101" charset="-122"/>
                <a:cs typeface="仿宋" panose="02010609060101010101" charset="-122"/>
                <a:sym typeface="+mn-ea"/>
              </a:rPr>
              <a:t>展现解放军战士的神勇。</a:t>
            </a:r>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a:p>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734695"/>
            <a:ext cx="7350125" cy="5633085"/>
          </a:xfrm>
          <a:prstGeom prst="rect">
            <a:avLst/>
          </a:prstGeom>
          <a:noFill/>
          <a:ln w="9525">
            <a:noFill/>
          </a:ln>
        </p:spPr>
        <p:txBody>
          <a:bodyPr wrap="square">
            <a:noAutofit/>
          </a:bodyPr>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7.</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关于曹水儿牵马徒涉息县淮河渡口这个情节，下列说法不正确的一项是</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(3</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曹水儿牵马徒涉的行为是冒险的，这样写更突出了他们追赶自己部队的急切心理。</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B.</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涉水过河</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慢慢吞吞</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，暗示前几天淮河发大水无法徒涉，这次渡河需要摸索前行。</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C.</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补叙曹水儿牵马徒涉时的情形，</a:t>
            </a:r>
            <a:r>
              <a:rPr lang="zh-CN" altLang="en-US" sz="2400" kern="100" dirty="0">
                <a:solidFill>
                  <a:srgbClr val="FF0000"/>
                </a:solidFill>
                <a:effectLst/>
                <a:latin typeface="宋体" panose="02010600030101010101" pitchFamily="2" charset="-122"/>
                <a:ea typeface="宋体" panose="02010600030101010101" pitchFamily="2" charset="-122"/>
                <a:cs typeface="宋体" panose="02010600030101010101" pitchFamily="2" charset="-122"/>
              </a:rPr>
              <a:t>主要是为了表现部队首长在困难面前积极寻找出路。</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D.</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曹水儿徒涉成功，大部队也因此改变方法，顺利过河，这个情节充满了戏剧性。</a:t>
            </a:r>
            <a:endParaRPr lang="zh-CN" altLang="en-US"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选择题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2885" y="397510"/>
            <a:ext cx="1239520"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试题分析</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custDataLst>
              <p:tags r:id="rId7"/>
            </p:custDataLst>
          </p:nvPr>
        </p:nvSpPr>
        <p:spPr>
          <a:xfrm>
            <a:off x="7711440" y="771525"/>
            <a:ext cx="3919855" cy="1450975"/>
          </a:xfrm>
          <a:prstGeom prst="rect">
            <a:avLst/>
          </a:prstGeom>
          <a:noFill/>
          <a:ln w="9525">
            <a:noFill/>
          </a:ln>
        </p:spPr>
        <p:txBody>
          <a:bodyPr wrap="square">
            <a:noAutofit/>
          </a:bodyPr>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zh-CN" altLang="en-US" sz="2200" b="0" dirty="0">
                <a:solidFill>
                  <a:srgbClr val="000000"/>
                </a:solidFill>
                <a:latin typeface="仿宋" panose="02010609060101010101" charset="-122"/>
                <a:ea typeface="仿宋" panose="02010609060101010101" charset="-122"/>
                <a:cs typeface="仿宋" panose="02010609060101010101" charset="-122"/>
                <a:sym typeface="等线" panose="02010600030101010101" charset="-122"/>
              </a:rPr>
              <a:t>考查对小说情节作用的理解，要求考生分析特定情节在推动故事发展、塑造人物、表达主题等方面的作用。</a:t>
            </a:r>
            <a:endParaRPr lang="zh-CN" altLang="en-US" sz="2200" b="0" dirty="0">
              <a:solidFill>
                <a:srgbClr val="000000"/>
              </a:solidFill>
              <a:latin typeface="仿宋" panose="02010609060101010101" charset="-122"/>
              <a:ea typeface="仿宋" panose="02010609060101010101" charset="-122"/>
              <a:cs typeface="仿宋" panose="02010609060101010101" charset="-122"/>
              <a:sym typeface="等线" panose="02010600030101010101" charset="-122"/>
            </a:endParaRPr>
          </a:p>
          <a:p>
            <a:pPr indent="0" fontAlgn="auto"/>
            <a:endParaRPr lang="en-US" sz="2200" b="0" dirty="0">
              <a:solidFill>
                <a:srgbClr val="000000"/>
              </a:solidFill>
              <a:latin typeface="宋体" panose="02010600030101010101" pitchFamily="2" charset="-122"/>
            </a:endParaRPr>
          </a:p>
        </p:txBody>
      </p:sp>
      <p:sp>
        <p:nvSpPr>
          <p:cNvPr id="16" name="文本框 15"/>
          <p:cNvSpPr txBox="1"/>
          <p:nvPr/>
        </p:nvSpPr>
        <p:spPr>
          <a:xfrm>
            <a:off x="7777320" y="2162508"/>
            <a:ext cx="4570730" cy="581025"/>
          </a:xfrm>
          <a:prstGeom prst="rect">
            <a:avLst/>
          </a:prstGeom>
          <a:noFill/>
          <a:ln w="9525">
            <a:noFill/>
          </a:ln>
        </p:spPr>
        <p:txBody>
          <a:bodyPr wrap="square">
            <a:noAutofit/>
          </a:bodyPr>
          <a:p>
            <a:pPr indent="0" fontAlgn="auto"/>
            <a:r>
              <a:rPr lang="zh-CN" sz="2400" dirty="0">
                <a:solidFill>
                  <a:srgbClr val="FF0000"/>
                </a:solidFill>
                <a:ea typeface="黑体" panose="02010609060101010101" charset="-122"/>
                <a:sym typeface="+mn-ea"/>
              </a:rPr>
              <a:t>【参考答案】</a:t>
            </a:r>
            <a:r>
              <a:rPr lang="en-US" altLang="zh-CN" sz="2400" dirty="0">
                <a:solidFill>
                  <a:srgbClr val="FF0000"/>
                </a:solidFill>
                <a:ea typeface="黑体" panose="02010609060101010101" charset="-122"/>
                <a:sym typeface="+mn-ea"/>
              </a:rPr>
              <a:t>C</a:t>
            </a:r>
            <a:endParaRPr lang="en-US" sz="2400" dirty="0">
              <a:solidFill>
                <a:srgbClr val="FF0000"/>
              </a:solidFill>
              <a:latin typeface="宋体" panose="02010600030101010101" pitchFamily="2" charset="-122"/>
              <a:ea typeface="黑体" panose="02010609060101010101" charset="-122"/>
              <a:sym typeface="+mn-ea"/>
            </a:endParaRPr>
          </a:p>
          <a:p>
            <a:endParaRPr lang="en-US" sz="2400" dirty="0">
              <a:solidFill>
                <a:srgbClr val="000000"/>
              </a:solidFill>
              <a:latin typeface="宋体" panose="02010600030101010101" pitchFamily="2" charset="-122"/>
              <a:ea typeface="黑体" panose="02010609060101010101" charset="-122"/>
              <a:sym typeface="+mn-ea"/>
            </a:endParaRPr>
          </a:p>
        </p:txBody>
      </p:sp>
      <p:sp>
        <p:nvSpPr>
          <p:cNvPr id="17" name="文本框 16"/>
          <p:cNvSpPr txBox="1"/>
          <p:nvPr/>
        </p:nvSpPr>
        <p:spPr>
          <a:xfrm>
            <a:off x="7777480" y="2663825"/>
            <a:ext cx="3853815" cy="3309620"/>
          </a:xfrm>
          <a:prstGeom prst="rect">
            <a:avLst/>
          </a:prstGeom>
          <a:noFill/>
          <a:ln w="9525">
            <a:noFill/>
          </a:ln>
        </p:spPr>
        <p:txBody>
          <a:bodyPr wrap="square">
            <a:noAutofit/>
          </a:bodyPr>
          <a:p>
            <a:pPr marL="201295" indent="-201295"/>
            <a:r>
              <a:rPr lang="zh-CN" sz="2000" b="0" dirty="0">
                <a:solidFill>
                  <a:srgbClr val="000000"/>
                </a:solidFill>
                <a:ea typeface="黑体" panose="02010609060101010101" charset="-122"/>
              </a:rPr>
              <a:t>【</a:t>
            </a:r>
            <a:r>
              <a:rPr lang="zh-CN" altLang="en-US" sz="2000" b="1" dirty="0">
                <a:solidFill>
                  <a:srgbClr val="000000"/>
                </a:solidFill>
                <a:latin typeface="仿宋" panose="02010609060101010101" charset="-122"/>
                <a:ea typeface="仿宋" panose="02010609060101010101" charset="-122"/>
                <a:cs typeface="仿宋" panose="02010609060101010101" charset="-122"/>
                <a:sym typeface="+mn-ea"/>
              </a:rPr>
              <a:t>解析</a:t>
            </a:r>
            <a:r>
              <a:rPr lang="zh-CN" sz="2000" b="0" dirty="0">
                <a:solidFill>
                  <a:srgbClr val="000000"/>
                </a:solidFill>
                <a:ea typeface="黑体" panose="02010609060101010101" charset="-122"/>
              </a:rPr>
              <a:t>】</a:t>
            </a:r>
            <a:endParaRPr lang="zh-CN" sz="2000" b="0" dirty="0">
              <a:solidFill>
                <a:srgbClr val="000000"/>
              </a:solidFill>
              <a:ea typeface="黑体" panose="02010609060101010101" charset="-122"/>
            </a:endParaRPr>
          </a:p>
          <a:p>
            <a:pPr marL="201295" indent="-201295"/>
            <a:r>
              <a:rPr lang="en-US" altLang="zh-CN" sz="2000" b="1" dirty="0">
                <a:latin typeface="仿宋" panose="02010609060101010101" charset="-122"/>
                <a:ea typeface="仿宋" panose="02010609060101010101" charset="-122"/>
                <a:cs typeface="仿宋" panose="02010609060101010101" charset="-122"/>
                <a:sym typeface="+mn-ea"/>
              </a:rPr>
              <a:t>“</a:t>
            </a:r>
            <a:r>
              <a:rPr lang="zh-CN" altLang="en-US" sz="2000" b="1" dirty="0">
                <a:latin typeface="仿宋" panose="02010609060101010101" charset="-122"/>
                <a:ea typeface="仿宋" panose="02010609060101010101" charset="-122"/>
                <a:cs typeface="仿宋" panose="02010609060101010101" charset="-122"/>
                <a:sym typeface="+mn-ea"/>
              </a:rPr>
              <a:t>补叙</a:t>
            </a:r>
            <a:r>
              <a:rPr lang="en-US" altLang="zh-CN" sz="2000" b="1" dirty="0">
                <a:latin typeface="仿宋" panose="02010609060101010101" charset="-122"/>
                <a:ea typeface="仿宋" panose="02010609060101010101" charset="-122"/>
                <a:cs typeface="仿宋" panose="02010609060101010101" charset="-122"/>
                <a:sym typeface="+mn-ea"/>
              </a:rPr>
              <a:t>”</a:t>
            </a:r>
            <a:r>
              <a:rPr lang="zh-CN" altLang="en-US" sz="2000" b="1" dirty="0">
                <a:latin typeface="仿宋" panose="02010609060101010101" charset="-122"/>
                <a:ea typeface="仿宋" panose="02010609060101010101" charset="-122"/>
                <a:cs typeface="仿宋" panose="02010609060101010101" charset="-122"/>
                <a:sym typeface="+mn-ea"/>
              </a:rPr>
              <a:t>以及“主要是为了表现部队首长在困难面前积极寻找出路。”错误。</a:t>
            </a:r>
            <a:r>
              <a:rPr lang="en-US" altLang="zh-CN" sz="2000" b="1" dirty="0">
                <a:latin typeface="仿宋" panose="02010609060101010101" charset="-122"/>
                <a:ea typeface="仿宋" panose="02010609060101010101" charset="-122"/>
                <a:cs typeface="仿宋" panose="02010609060101010101" charset="-122"/>
                <a:sym typeface="+mn-ea"/>
              </a:rPr>
              <a:t>“</a:t>
            </a:r>
            <a:r>
              <a:rPr lang="zh-CN" altLang="en-US" sz="2000" b="1" dirty="0">
                <a:latin typeface="仿宋" panose="02010609060101010101" charset="-122"/>
                <a:ea typeface="仿宋" panose="02010609060101010101" charset="-122"/>
                <a:cs typeface="仿宋" panose="02010609060101010101" charset="-122"/>
                <a:sym typeface="+mn-ea"/>
              </a:rPr>
              <a:t>曹水儿牵马徒涉的情形</a:t>
            </a:r>
            <a:r>
              <a:rPr lang="en-US" altLang="zh-CN" sz="2000" b="1" dirty="0">
                <a:latin typeface="仿宋" panose="02010609060101010101" charset="-122"/>
                <a:ea typeface="仿宋" panose="02010609060101010101" charset="-122"/>
                <a:cs typeface="仿宋" panose="02010609060101010101" charset="-122"/>
                <a:sym typeface="+mn-ea"/>
              </a:rPr>
              <a:t>”</a:t>
            </a:r>
            <a:r>
              <a:rPr lang="zh-CN" altLang="en-US" sz="2000" b="1" dirty="0">
                <a:latin typeface="仿宋" panose="02010609060101010101" charset="-122"/>
                <a:ea typeface="仿宋" panose="02010609060101010101" charset="-122"/>
                <a:cs typeface="仿宋" panose="02010609060101010101" charset="-122"/>
                <a:sym typeface="+mn-ea"/>
              </a:rPr>
              <a:t>，叙述方式是不是补叙，此处主要是为了解释大部队改变渡河方式的原因，而非主要表现部队首长在困难面前积极寻找出路。</a:t>
            </a:r>
            <a:endParaRPr lang="zh-CN" altLang="en-US" sz="2000" b="1" kern="100" dirty="0">
              <a:solidFill>
                <a:schemeClr val="tx1"/>
              </a:solidFill>
              <a:latin typeface="楷体" panose="02010609060101010101" charset="-122"/>
              <a:ea typeface="楷体" panose="02010609060101010101" charset="-122"/>
              <a:cs typeface="宋体" panose="02010600030101010101" pitchFamily="2" charset="-122"/>
              <a:sym typeface="+mn-ea"/>
            </a:endParaRPr>
          </a:p>
          <a:p>
            <a:pPr marL="201295" indent="-201295"/>
            <a:endParaRPr lang="zh-CN" altLang="en-US" sz="2000" b="1" dirty="0">
              <a:latin typeface="仿宋" panose="02010609060101010101" charset="-122"/>
              <a:ea typeface="仿宋" panose="02010609060101010101" charset="-122"/>
              <a:cs typeface="仿宋" panose="02010609060101010101" charset="-122"/>
            </a:endParaRPr>
          </a:p>
          <a:p>
            <a:endParaRPr lang="zh-CN" altLang="en-US" sz="2000" b="1" dirty="0">
              <a:solidFill>
                <a:schemeClr val="tx1"/>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heel(1)">
                                      <p:cBhvr>
                                        <p:cTn id="7" dur="2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ppt_x"/>
                                          </p:val>
                                        </p:tav>
                                        <p:tav tm="100000">
                                          <p:val>
                                            <p:strVal val="#ppt_x"/>
                                          </p:val>
                                        </p:tav>
                                      </p:tavLst>
                                    </p:anim>
                                    <p:anim calcmode="lin" valueType="num">
                                      <p:cBhvr additive="base">
                                        <p:cTn id="13"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wipe(down)">
                                      <p:cBhvr>
                                        <p:cTn id="1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180975" y="39751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必备知识</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graphicFrame>
        <p:nvGraphicFramePr>
          <p:cNvPr id="13" name="表格 12"/>
          <p:cNvGraphicFramePr/>
          <p:nvPr>
            <p:custDataLst>
              <p:tags r:id="rId5"/>
            </p:custDataLst>
          </p:nvPr>
        </p:nvGraphicFramePr>
        <p:xfrm>
          <a:off x="274955" y="618490"/>
          <a:ext cx="11711940" cy="6122670"/>
        </p:xfrm>
        <a:graphic>
          <a:graphicData uri="http://schemas.openxmlformats.org/drawingml/2006/table">
            <a:tbl>
              <a:tblPr firstRow="1" firstCol="1" bandRow="1">
                <a:tableStyleId>{EEFF88D5-93C0-45F5-8857-995A819D2606}</a:tableStyleId>
              </a:tblPr>
              <a:tblGrid>
                <a:gridCol w="834390"/>
                <a:gridCol w="5797550"/>
                <a:gridCol w="5080000"/>
              </a:tblGrid>
              <a:tr h="394335">
                <a:tc gridSpan="3">
                  <a:txBody>
                    <a:bodyPr/>
                    <a:p>
                      <a:pPr algn="ctr">
                        <a:lnSpc>
                          <a:spcPct val="120000"/>
                        </a:lnSpc>
                        <a:buClrTx/>
                        <a:buSzTx/>
                        <a:buFontTx/>
                        <a:buNone/>
                      </a:pPr>
                      <a:r>
                        <a:rPr lang="zh-CN" altLang="en-US" sz="2400">
                          <a:sym typeface="+mn-ea"/>
                        </a:rPr>
                        <a:t>叙述顺序</a:t>
                      </a:r>
                      <a:endParaRPr lang="zh-CN" altLang="en-US" sz="2400"/>
                    </a:p>
                  </a:txBody>
                  <a:tcPr/>
                </a:tc>
                <a:tc hMerge="1">
                  <a:tcPr/>
                </a:tc>
                <a:tc hMerge="1">
                  <a:tcPr/>
                </a:tc>
              </a:tr>
              <a:tr h="384810">
                <a:tc>
                  <a:txBody>
                    <a:bodyPr/>
                    <a:p>
                      <a:pPr algn="ctr">
                        <a:lnSpc>
                          <a:spcPct val="120000"/>
                        </a:lnSpc>
                        <a:buClrTx/>
                        <a:buSzTx/>
                        <a:buFontTx/>
                        <a:buNone/>
                      </a:pPr>
                      <a:r>
                        <a:rPr lang="zh-CN" altLang="en-US" sz="2000"/>
                        <a:t>类别</a:t>
                      </a:r>
                      <a:endParaRPr lang="zh-CN" altLang="en-US" sz="2000"/>
                    </a:p>
                  </a:txBody>
                  <a:tcPr/>
                </a:tc>
                <a:tc>
                  <a:txBody>
                    <a:bodyPr/>
                    <a:p>
                      <a:pPr algn="ctr">
                        <a:lnSpc>
                          <a:spcPct val="120000"/>
                        </a:lnSpc>
                        <a:buClrTx/>
                        <a:buSzTx/>
                        <a:buFontTx/>
                        <a:buNone/>
                      </a:pPr>
                      <a:r>
                        <a:rPr lang="zh-CN" altLang="en-US" sz="2000" b="1">
                          <a:solidFill>
                            <a:schemeClr val="accent1"/>
                          </a:solidFill>
                        </a:rPr>
                        <a:t>释义</a:t>
                      </a:r>
                      <a:endParaRPr lang="zh-CN" altLang="en-US" sz="2000" b="1">
                        <a:solidFill>
                          <a:schemeClr val="accent1"/>
                        </a:solidFill>
                      </a:endParaRPr>
                    </a:p>
                  </a:txBody>
                  <a:tcPr/>
                </a:tc>
                <a:tc>
                  <a:txBody>
                    <a:bodyPr/>
                    <a:p>
                      <a:pPr algn="ctr">
                        <a:lnSpc>
                          <a:spcPct val="120000"/>
                        </a:lnSpc>
                        <a:buClrTx/>
                        <a:buSzTx/>
                        <a:buFontTx/>
                        <a:buNone/>
                      </a:pPr>
                      <a:r>
                        <a:rPr lang="zh-CN" altLang="en-US" sz="2000" b="1">
                          <a:solidFill>
                            <a:schemeClr val="accent1"/>
                          </a:solidFill>
                        </a:rPr>
                        <a:t>作用</a:t>
                      </a:r>
                      <a:endParaRPr lang="zh-CN" altLang="en-US" sz="2000" b="1">
                        <a:solidFill>
                          <a:schemeClr val="accent1"/>
                        </a:solidFill>
                      </a:endParaRPr>
                    </a:p>
                  </a:txBody>
                  <a:tcPr/>
                </a:tc>
              </a:tr>
              <a:tr h="302895">
                <a:tc>
                  <a:txBody>
                    <a:bodyPr/>
                    <a:p>
                      <a:pPr algn="ctr">
                        <a:lnSpc>
                          <a:spcPct val="120000"/>
                        </a:lnSpc>
                        <a:buClrTx/>
                        <a:buSzTx/>
                        <a:buFontTx/>
                        <a:buNone/>
                      </a:pPr>
                      <a:r>
                        <a:rPr lang="zh-CN" altLang="en-US" sz="1800" b="0">
                          <a:solidFill>
                            <a:srgbClr val="000000"/>
                          </a:solidFill>
                        </a:rPr>
                        <a:t>顺叙</a:t>
                      </a:r>
                      <a:endParaRPr lang="zh-CN" altLang="en-US" sz="1800" b="0">
                        <a:solidFill>
                          <a:srgbClr val="000000"/>
                        </a:solidFill>
                      </a:endParaRPr>
                    </a:p>
                  </a:txBody>
                  <a:tcPr/>
                </a:tc>
                <a:tc rowSpan="2">
                  <a:txBody>
                    <a:bodyPr/>
                    <a:p>
                      <a:pPr algn="l">
                        <a:lnSpc>
                          <a:spcPct val="120000"/>
                        </a:lnSpc>
                        <a:buNone/>
                      </a:pPr>
                      <a:r>
                        <a:rPr lang="zh-CN" altLang="en-US" sz="1800"/>
                        <a:t>按照事件发生、发展的先后顺序来写。</a:t>
                      </a:r>
                      <a:endParaRPr lang="zh-CN" altLang="en-US" sz="1800"/>
                    </a:p>
                  </a:txBody>
                  <a:tcPr>
                    <a:solidFill>
                      <a:schemeClr val="bg1"/>
                    </a:solidFill>
                  </a:tcPr>
                </a:tc>
                <a:tc rowSpan="2">
                  <a:txBody>
                    <a:bodyPr/>
                    <a:p>
                      <a:pPr>
                        <a:lnSpc>
                          <a:spcPct val="120000"/>
                        </a:lnSpc>
                        <a:buNone/>
                      </a:pPr>
                      <a:r>
                        <a:rPr lang="zh-CN" altLang="en-US" sz="1800">
                          <a:solidFill>
                            <a:srgbClr val="000000"/>
                          </a:solidFill>
                        </a:rPr>
                        <a:t>情节发展脉络分明，层次清晰。</a:t>
                      </a:r>
                      <a:endParaRPr lang="zh-CN" altLang="en-US" sz="1800">
                        <a:solidFill>
                          <a:srgbClr val="000000"/>
                        </a:solidFill>
                      </a:endParaRPr>
                    </a:p>
                  </a:txBody>
                  <a:tcPr>
                    <a:solidFill>
                      <a:schemeClr val="bg1"/>
                    </a:solidFill>
                  </a:tcPr>
                </a:tc>
              </a:tr>
              <a:tr h="0">
                <a:tc rowSpan="2">
                  <a:txBody>
                    <a:bodyPr/>
                    <a:p>
                      <a:pPr algn="ctr">
                        <a:lnSpc>
                          <a:spcPct val="120000"/>
                        </a:lnSpc>
                        <a:buClrTx/>
                        <a:buSzTx/>
                        <a:buFontTx/>
                        <a:buNone/>
                      </a:pPr>
                      <a:r>
                        <a:rPr lang="zh-CN" altLang="en-US" sz="1800" b="0">
                          <a:solidFill>
                            <a:srgbClr val="000000"/>
                          </a:solidFill>
                        </a:rPr>
                        <a:t>倒</a:t>
                      </a:r>
                      <a:r>
                        <a:rPr lang="zh-CN" altLang="en-US" sz="1800" b="0">
                          <a:solidFill>
                            <a:srgbClr val="000000"/>
                          </a:solidFill>
                          <a:sym typeface="+mn-ea"/>
                        </a:rPr>
                        <a:t>叙</a:t>
                      </a:r>
                      <a:endParaRPr lang="zh-CN" altLang="en-US" sz="1800" b="0">
                        <a:solidFill>
                          <a:srgbClr val="000000"/>
                        </a:solidFill>
                        <a:sym typeface="+mn-ea"/>
                      </a:endParaRPr>
                    </a:p>
                  </a:txBody>
                  <a:tcPr/>
                </a:tc>
                <a:tc vMerge="1">
                  <a:tcPr/>
                </a:tc>
                <a:tc vMerge="1">
                  <a:tcPr/>
                </a:tc>
              </a:tr>
              <a:tr h="280670">
                <a:tc vMerge="1">
                  <a:tcPr/>
                </a:tc>
                <a:tc>
                  <a:txBody>
                    <a:bodyPr/>
                    <a:p>
                      <a:pPr algn="l">
                        <a:lnSpc>
                          <a:spcPct val="120000"/>
                        </a:lnSpc>
                        <a:buNone/>
                      </a:pPr>
                      <a:r>
                        <a:rPr lang="zh-CN" altLang="en-US" sz="1800">
                          <a:solidFill>
                            <a:srgbClr val="000000"/>
                          </a:solidFill>
                        </a:rPr>
                        <a:t>不</a:t>
                      </a:r>
                      <a:r>
                        <a:rPr lang="zh-CN" altLang="en-US" sz="1800">
                          <a:solidFill>
                            <a:srgbClr val="000000"/>
                          </a:solidFill>
                          <a:sym typeface="+mn-ea"/>
                        </a:rPr>
                        <a:t>按事件发生、发展的先后顺序来写，而是把发生在后面的情节或结局先行提出，然后在按顺序叙述下去。</a:t>
                      </a:r>
                      <a:endParaRPr lang="zh-CN" altLang="en-US" sz="1800">
                        <a:solidFill>
                          <a:srgbClr val="000000"/>
                        </a:solidFill>
                      </a:endParaRPr>
                    </a:p>
                  </a:txBody>
                  <a:tcPr>
                    <a:solidFill>
                      <a:schemeClr val="bg1"/>
                    </a:solidFill>
                  </a:tcPr>
                </a:tc>
                <a:tc>
                  <a:txBody>
                    <a:bodyPr/>
                    <a:p>
                      <a:pPr>
                        <a:lnSpc>
                          <a:spcPct val="120000"/>
                        </a:lnSpc>
                        <a:buNone/>
                      </a:pPr>
                      <a:r>
                        <a:rPr lang="zh-CN" altLang="en-US" sz="1800">
                          <a:solidFill>
                            <a:srgbClr val="000000"/>
                          </a:solidFill>
                        </a:rPr>
                        <a:t>制造悬念，引人入胜。</a:t>
                      </a:r>
                      <a:endParaRPr lang="zh-CN" altLang="en-US" sz="1800">
                        <a:solidFill>
                          <a:srgbClr val="000000"/>
                        </a:solidFill>
                      </a:endParaRPr>
                    </a:p>
                  </a:txBody>
                  <a:tcPr>
                    <a:solidFill>
                      <a:schemeClr val="bg1"/>
                    </a:solidFill>
                  </a:tcPr>
                </a:tc>
              </a:tr>
              <a:tr h="280670">
                <a:tc>
                  <a:txBody>
                    <a:bodyPr/>
                    <a:p>
                      <a:pPr algn="ctr">
                        <a:lnSpc>
                          <a:spcPct val="120000"/>
                        </a:lnSpc>
                        <a:buClrTx/>
                        <a:buSzTx/>
                        <a:buFontTx/>
                        <a:buNone/>
                      </a:pPr>
                      <a:r>
                        <a:rPr lang="zh-CN" altLang="en-US" sz="1800" b="0">
                          <a:solidFill>
                            <a:srgbClr val="000000"/>
                          </a:solidFill>
                        </a:rPr>
                        <a:t>插叙</a:t>
                      </a:r>
                      <a:endParaRPr lang="zh-CN" altLang="en-US" sz="1800" b="0">
                        <a:solidFill>
                          <a:srgbClr val="000000"/>
                        </a:solidFill>
                      </a:endParaRPr>
                    </a:p>
                  </a:txBody>
                  <a:tcPr/>
                </a:tc>
                <a:tc>
                  <a:txBody>
                    <a:bodyPr/>
                    <a:p>
                      <a:pPr algn="l">
                        <a:lnSpc>
                          <a:spcPct val="120000"/>
                        </a:lnSpc>
                        <a:buNone/>
                      </a:pPr>
                      <a:r>
                        <a:rPr lang="zh-CN" altLang="en-US" sz="1800">
                          <a:solidFill>
                            <a:srgbClr val="000000"/>
                          </a:solidFill>
                        </a:rPr>
                        <a:t>在叙述主要事件的过程中,根据表达的需要,暂时中断主线而插入另外一些与中心事件有关的内容的叙述叙述完插人的事件后再接上原来的事件写。插叙内容不影响主要事件的表达。</a:t>
                      </a:r>
                      <a:endParaRPr lang="zh-CN" altLang="en-US" sz="1800">
                        <a:solidFill>
                          <a:srgbClr val="000000"/>
                        </a:solidFill>
                      </a:endParaRPr>
                    </a:p>
                  </a:txBody>
                  <a:tcPr>
                    <a:solidFill>
                      <a:schemeClr val="bg1"/>
                    </a:solidFill>
                  </a:tcPr>
                </a:tc>
                <a:tc>
                  <a:txBody>
                    <a:bodyPr/>
                    <a:p>
                      <a:pPr>
                        <a:lnSpc>
                          <a:spcPct val="120000"/>
                        </a:lnSpc>
                        <a:buNone/>
                      </a:pPr>
                      <a:r>
                        <a:rPr lang="zh-CN" altLang="en-US" sz="1800">
                          <a:solidFill>
                            <a:srgbClr val="000000"/>
                          </a:solidFill>
                        </a:rPr>
                        <a:t>(1)对主要情节或中心事件做必要的铺垫、照应、补充、说明,使情节更完整,结构更严密,内容更充实，人物形象更鲜明,主题更突出。(2)叙述的过程中宕开一笔,避免了平铺直叙,使小说曲折有致、摇曳生姿,能增加阅读趣味。</a:t>
                      </a:r>
                      <a:endParaRPr lang="zh-CN" altLang="en-US" sz="1800">
                        <a:solidFill>
                          <a:srgbClr val="000000"/>
                        </a:solidFill>
                      </a:endParaRPr>
                    </a:p>
                  </a:txBody>
                  <a:tcPr>
                    <a:solidFill>
                      <a:schemeClr val="bg1"/>
                    </a:solidFill>
                  </a:tcPr>
                </a:tc>
              </a:tr>
              <a:tr h="280670">
                <a:tc>
                  <a:txBody>
                    <a:bodyPr/>
                    <a:p>
                      <a:pPr algn="ctr">
                        <a:lnSpc>
                          <a:spcPct val="120000"/>
                        </a:lnSpc>
                        <a:buClrTx/>
                        <a:buSzTx/>
                        <a:buFontTx/>
                        <a:buNone/>
                      </a:pPr>
                      <a:r>
                        <a:rPr lang="zh-CN" altLang="en-US" sz="1800" b="0">
                          <a:solidFill>
                            <a:srgbClr val="000000"/>
                          </a:solidFill>
                        </a:rPr>
                        <a:t>补叙</a:t>
                      </a:r>
                      <a:endParaRPr lang="zh-CN" altLang="en-US" sz="1800" b="0">
                        <a:solidFill>
                          <a:srgbClr val="000000"/>
                        </a:solidFill>
                      </a:endParaRPr>
                    </a:p>
                  </a:txBody>
                  <a:tcPr/>
                </a:tc>
                <a:tc>
                  <a:txBody>
                    <a:bodyPr/>
                    <a:p>
                      <a:pPr algn="l">
                        <a:lnSpc>
                          <a:spcPct val="120000"/>
                        </a:lnSpc>
                        <a:buNone/>
                      </a:pPr>
                      <a:r>
                        <a:rPr lang="zh-CN" altLang="en-US" sz="1800">
                          <a:solidFill>
                            <a:srgbClr val="000000"/>
                          </a:solidFill>
                        </a:rPr>
                        <a:t>也叫追叙,在行文中用两三句话或一小段话对前边说的人或事做一些补充的交代,使事件的整个过程更加清晰完整。</a:t>
                      </a:r>
                      <a:endParaRPr lang="zh-CN" altLang="en-US" sz="1800">
                        <a:solidFill>
                          <a:srgbClr val="000000"/>
                        </a:solidFill>
                      </a:endParaRPr>
                    </a:p>
                  </a:txBody>
                  <a:tcPr>
                    <a:solidFill>
                      <a:schemeClr val="bg1"/>
                    </a:solidFill>
                  </a:tcPr>
                </a:tc>
                <a:tc>
                  <a:txBody>
                    <a:bodyPr/>
                    <a:p>
                      <a:pPr algn="l">
                        <a:lnSpc>
                          <a:spcPct val="120000"/>
                        </a:lnSpc>
                        <a:buClrTx/>
                        <a:buSzTx/>
                        <a:buNone/>
                      </a:pPr>
                      <a:r>
                        <a:rPr lang="zh-CN" altLang="en-US" sz="1800">
                          <a:solidFill>
                            <a:srgbClr val="000000"/>
                          </a:solidFill>
                        </a:rPr>
                        <a:t>(1)对上文的内容做补充交代,有助于更好地表达主题。(2)使文章结构完整,行文跌宕起伏,收到出人意料的效果。</a:t>
                      </a:r>
                      <a:endParaRPr lang="zh-CN" altLang="en-US" sz="1800">
                        <a:solidFill>
                          <a:srgbClr val="000000"/>
                        </a:solidFill>
                      </a:endParaRPr>
                    </a:p>
                  </a:txBody>
                  <a:tcPr>
                    <a:solidFill>
                      <a:schemeClr val="bg1"/>
                    </a:solidFill>
                  </a:tcPr>
                </a:tc>
              </a:tr>
              <a:tr h="280670">
                <a:tc>
                  <a:txBody>
                    <a:bodyPr/>
                    <a:p>
                      <a:pPr algn="ctr">
                        <a:lnSpc>
                          <a:spcPct val="120000"/>
                        </a:lnSpc>
                        <a:buClrTx/>
                        <a:buSzTx/>
                        <a:buFontTx/>
                        <a:buNone/>
                      </a:pPr>
                      <a:r>
                        <a:rPr lang="zh-CN" altLang="en-US" sz="1800" b="0">
                          <a:solidFill>
                            <a:srgbClr val="000000"/>
                          </a:solidFill>
                        </a:rPr>
                        <a:t>平叙</a:t>
                      </a:r>
                      <a:endParaRPr lang="zh-CN" altLang="en-US" sz="1800" b="0">
                        <a:solidFill>
                          <a:srgbClr val="000000"/>
                        </a:solidFill>
                      </a:endParaRPr>
                    </a:p>
                  </a:txBody>
                  <a:tcPr/>
                </a:tc>
                <a:tc>
                  <a:txBody>
                    <a:bodyPr/>
                    <a:p>
                      <a:pPr algn="l">
                        <a:lnSpc>
                          <a:spcPct val="120000"/>
                        </a:lnSpc>
                        <a:buNone/>
                      </a:pPr>
                      <a:r>
                        <a:rPr lang="zh-CN" altLang="en-US" sz="1800">
                          <a:solidFill>
                            <a:srgbClr val="000000"/>
                          </a:solidFill>
                        </a:rPr>
                        <a:t>就是平行叙述,即叙述同一时间内不同地点所发生的两件或两件以上的事。通常是先叙一件,再叙一件,常称为“花开两朵,各表一枝”,因此又叫作分叙。</a:t>
                      </a:r>
                      <a:endParaRPr lang="zh-CN" altLang="en-US" sz="1800">
                        <a:solidFill>
                          <a:srgbClr val="000000"/>
                        </a:solidFill>
                      </a:endParaRPr>
                    </a:p>
                  </a:txBody>
                  <a:tcPr>
                    <a:solidFill>
                      <a:schemeClr val="bg1"/>
                    </a:solidFill>
                  </a:tcPr>
                </a:tc>
                <a:tc>
                  <a:txBody>
                    <a:bodyPr/>
                    <a:p>
                      <a:pPr>
                        <a:lnSpc>
                          <a:spcPct val="120000"/>
                        </a:lnSpc>
                        <a:buNone/>
                      </a:pPr>
                      <a:r>
                        <a:rPr lang="zh-CN" altLang="en-US" sz="1800">
                          <a:solidFill>
                            <a:srgbClr val="000000"/>
                          </a:solidFill>
                        </a:rPr>
                        <a:t>(1)条理清楚,便于了解事情的来龙去脉。</a:t>
                      </a:r>
                      <a:endParaRPr lang="zh-CN" altLang="en-US" sz="1800">
                        <a:solidFill>
                          <a:srgbClr val="000000"/>
                        </a:solidFill>
                      </a:endParaRPr>
                    </a:p>
                    <a:p>
                      <a:pPr>
                        <a:lnSpc>
                          <a:spcPct val="120000"/>
                        </a:lnSpc>
                        <a:buNone/>
                      </a:pPr>
                      <a:r>
                        <a:rPr lang="zh-CN" altLang="en-US" sz="1800">
                          <a:solidFill>
                            <a:srgbClr val="000000"/>
                          </a:solidFill>
                        </a:rPr>
                        <a:t>(2)拓展作品容量。</a:t>
                      </a:r>
                      <a:endParaRPr lang="zh-CN" altLang="en-US" sz="1800">
                        <a:solidFill>
                          <a:srgbClr val="000000"/>
                        </a:solidFill>
                      </a:endParaRPr>
                    </a:p>
                  </a:txBody>
                  <a:tcPr>
                    <a:solidFill>
                      <a:schemeClr val="bg1"/>
                    </a:solidFill>
                  </a:tcPr>
                </a:tc>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612775"/>
            <a:ext cx="11559540" cy="5633085"/>
          </a:xfrm>
          <a:prstGeom prst="rect">
            <a:avLst/>
          </a:prstGeom>
          <a:noFill/>
          <a:ln w="9525">
            <a:noFill/>
          </a:ln>
        </p:spPr>
        <p:txBody>
          <a:bodyPr wrap="square">
            <a:noAutofit/>
          </a:bodyPr>
          <a:p>
            <a:pPr indent="0" algn="l" fontAlgn="auto">
              <a:lnSpc>
                <a:spcPct val="15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8.</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文本从多个角度侧面表现战马滩枣的特性，请简要说明。</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(4</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主观题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0" name="文本框 9"/>
          <p:cNvSpPr txBox="1"/>
          <p:nvPr>
            <p:custDataLst>
              <p:tags r:id="rId5"/>
            </p:custDataLst>
          </p:nvPr>
        </p:nvSpPr>
        <p:spPr>
          <a:xfrm>
            <a:off x="365760" y="1272540"/>
            <a:ext cx="10935335" cy="833120"/>
          </a:xfrm>
          <a:prstGeom prst="rect">
            <a:avLst/>
          </a:prstGeom>
          <a:noFill/>
          <a:ln w="9525">
            <a:noFill/>
          </a:ln>
        </p:spPr>
        <p:txBody>
          <a:bodyPr wrap="square">
            <a:noAutofit/>
          </a:bodyPr>
          <a:p>
            <a:pPr indent="0" fontAlgn="auto"/>
            <a:r>
              <a:rPr lang="zh-CN" sz="2200" b="0" dirty="0">
                <a:solidFill>
                  <a:srgbClr val="000000"/>
                </a:solidFill>
                <a:ea typeface="宋体" panose="02010600030101010101" pitchFamily="2" charset="-122"/>
              </a:rPr>
              <a:t>【</a:t>
            </a:r>
            <a:r>
              <a:rPr lang="zh-CN" sz="2200" b="0" dirty="0">
                <a:solidFill>
                  <a:srgbClr val="000000"/>
                </a:solidFill>
                <a:ea typeface="黑体" panose="02010609060101010101" charset="-122"/>
              </a:rPr>
              <a:t>考查目标】</a:t>
            </a:r>
            <a:r>
              <a:rPr lang="zh-CN" altLang="zh-CN" sz="2200" b="1" dirty="0">
                <a:solidFill>
                  <a:schemeClr val="tx1"/>
                </a:solidFill>
                <a:latin typeface="仿宋" panose="02010609060101010101" charset="-122"/>
                <a:ea typeface="仿宋" panose="02010609060101010101" charset="-122"/>
                <a:cs typeface="仿宋" panose="02010609060101010101" charset="-122"/>
                <a:sym typeface="+mn-ea"/>
              </a:rPr>
              <a:t>本题考查</a:t>
            </a:r>
            <a:r>
              <a:rPr lang="zh-CN" altLang="en-US" sz="2200" b="1" dirty="0">
                <a:solidFill>
                  <a:schemeClr val="tx1"/>
                </a:solidFill>
                <a:latin typeface="仿宋" panose="02010609060101010101" charset="-122"/>
                <a:ea typeface="仿宋" panose="02010609060101010101" charset="-122"/>
                <a:cs typeface="仿宋" panose="02010609060101010101" charset="-122"/>
                <a:sym typeface="+mn-ea"/>
              </a:rPr>
              <a:t>小说中侧面描写手法的运用及效果分析，要求考生理解侧面</a:t>
            </a:r>
            <a:r>
              <a:rPr lang="zh-CN" altLang="zh-CN" sz="2200" b="1" dirty="0">
                <a:solidFill>
                  <a:schemeClr val="tx1"/>
                </a:solidFill>
                <a:latin typeface="仿宋" panose="02010609060101010101" charset="-122"/>
                <a:ea typeface="仿宋" panose="02010609060101010101" charset="-122"/>
                <a:cs typeface="仿宋" panose="02010609060101010101" charset="-122"/>
                <a:sym typeface="+mn-ea"/>
              </a:rPr>
              <a:t>描写的概念，并能在文本中准确筛选相关内容，能够分析其对塑造形象方面的作用。</a:t>
            </a:r>
            <a:endParaRPr lang="en-US" altLang="zh-CN" sz="22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custDataLst>
              <p:tags r:id="rId6"/>
            </p:custDataLst>
          </p:nvPr>
        </p:nvSpPr>
        <p:spPr>
          <a:xfrm>
            <a:off x="365760" y="2025015"/>
            <a:ext cx="11041380" cy="2416175"/>
          </a:xfrm>
          <a:prstGeom prst="rect">
            <a:avLst/>
          </a:prstGeom>
          <a:noFill/>
          <a:ln w="9525">
            <a:noFill/>
          </a:ln>
        </p:spPr>
        <p:txBody>
          <a:bodyPr wrap="square">
            <a:noAutofit/>
          </a:bodyPr>
          <a:p>
            <a:pPr indent="0" algn="l" fontAlgn="auto"/>
            <a:r>
              <a:rPr lang="zh-CN" sz="2200" b="0" dirty="0">
                <a:solidFill>
                  <a:srgbClr val="000000"/>
                </a:solidFill>
                <a:ea typeface="黑体" panose="02010609060101010101" charset="-122"/>
              </a:rPr>
              <a:t>【</a:t>
            </a:r>
            <a:r>
              <a:rPr lang="zh-CN" sz="2200" dirty="0">
                <a:solidFill>
                  <a:srgbClr val="000000"/>
                </a:solidFill>
                <a:ea typeface="黑体" panose="02010609060101010101" charset="-122"/>
              </a:rPr>
              <a:t>解题思路</a:t>
            </a:r>
            <a:r>
              <a:rPr lang="zh-CN" sz="2200" b="0" dirty="0">
                <a:solidFill>
                  <a:srgbClr val="000000"/>
                </a:solidFill>
                <a:ea typeface="黑体" panose="02010609060101010101" charset="-122"/>
              </a:rPr>
              <a:t>】</a:t>
            </a:r>
            <a:r>
              <a:rPr lang="zh-CN" altLang="en-US" sz="2200" b="1" dirty="0">
                <a:latin typeface="仿宋" panose="02010609060101010101" charset="-122"/>
                <a:ea typeface="仿宋" panose="02010609060101010101" charset="-122"/>
                <a:cs typeface="仿宋" panose="02010609060101010101" charset="-122"/>
              </a:rPr>
              <a:t>侧面描写是指在文学创作中，作者通过对周围人物或环境的描绘来表现所要描写的对象，以使其鲜明突出，即间接地对描写对象进行刻画描绘。</a:t>
            </a:r>
            <a:endParaRPr lang="zh-CN" altLang="en-US" sz="2200" b="1" dirty="0">
              <a:latin typeface="仿宋" panose="02010609060101010101" charset="-122"/>
              <a:ea typeface="仿宋" panose="02010609060101010101" charset="-122"/>
              <a:cs typeface="仿宋" panose="02010609060101010101" charset="-122"/>
            </a:endParaRPr>
          </a:p>
          <a:p>
            <a:pPr indent="0" algn="l" fontAlgn="auto"/>
            <a:r>
              <a:rPr lang="zh-CN" altLang="en-US" sz="2200" b="1" dirty="0">
                <a:latin typeface="仿宋" panose="02010609060101010101" charset="-122"/>
                <a:ea typeface="仿宋" panose="02010609060101010101" charset="-122"/>
                <a:cs typeface="仿宋" panose="02010609060101010101" charset="-122"/>
              </a:rPr>
              <a:t> </a:t>
            </a:r>
            <a:r>
              <a:rPr lang="en-US" altLang="zh-CN" sz="2200" b="1" dirty="0">
                <a:latin typeface="仿宋" panose="02010609060101010101" charset="-122"/>
                <a:ea typeface="仿宋" panose="02010609060101010101" charset="-122"/>
                <a:cs typeface="仿宋" panose="02010609060101010101" charset="-122"/>
              </a:rPr>
              <a:t>   </a:t>
            </a:r>
            <a:r>
              <a:rPr lang="zh-CN" altLang="zh-CN" sz="2200" b="1" dirty="0">
                <a:latin typeface="仿宋" panose="02010609060101010101" charset="-122"/>
                <a:ea typeface="仿宋" panose="02010609060101010101" charset="-122"/>
                <a:cs typeface="仿宋" panose="02010609060101010101" charset="-122"/>
              </a:rPr>
              <a:t>首先在文本中准确筛选出侧面描写的内容：第</a:t>
            </a:r>
            <a:r>
              <a:rPr lang="en-US" altLang="zh-CN" sz="2200" b="1" dirty="0">
                <a:latin typeface="仿宋" panose="02010609060101010101" charset="-122"/>
                <a:ea typeface="仿宋" panose="02010609060101010101" charset="-122"/>
                <a:cs typeface="仿宋" panose="02010609060101010101" charset="-122"/>
              </a:rPr>
              <a:t>2</a:t>
            </a:r>
            <a:r>
              <a:rPr lang="zh-CN" altLang="en-US" sz="2200" b="1" dirty="0">
                <a:latin typeface="仿宋" panose="02010609060101010101" charset="-122"/>
                <a:ea typeface="仿宋" panose="02010609060101010101" charset="-122"/>
                <a:cs typeface="仿宋" panose="02010609060101010101" charset="-122"/>
              </a:rPr>
              <a:t>节，</a:t>
            </a:r>
            <a:r>
              <a:rPr lang="zh-CN" altLang="en-US" sz="22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向导们画出的路线图，无一不是</a:t>
            </a:r>
            <a:r>
              <a:rPr lang="en-US" altLang="zh-CN" sz="22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zh-CN" altLang="en-US" sz="22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去年的皇历</a:t>
            </a:r>
            <a:r>
              <a:rPr lang="en-US" altLang="zh-CN" sz="22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zh-CN" altLang="en-US" sz="2200" kern="100" dirty="0">
                <a:effectLst/>
                <a:latin typeface="楷体" panose="02010609060101010101" charset="-122"/>
                <a:ea typeface="楷体" panose="02010609060101010101" charset="-122"/>
                <a:cs typeface="宋体" panose="02010600030101010101" pitchFamily="2" charset="-122"/>
                <a:sym typeface="+mn-ea"/>
              </a:rPr>
              <a:t>，而滩枣凭着它超乎寻常的灵敏与直感，追踪着野战军大部队的行迹；</a:t>
            </a:r>
            <a:r>
              <a:rPr lang="zh-CN" altLang="zh-CN" sz="2200" b="1" dirty="0">
                <a:latin typeface="仿宋" panose="02010609060101010101" charset="-122"/>
                <a:ea typeface="仿宋" panose="02010609060101010101" charset="-122"/>
                <a:cs typeface="仿宋" panose="02010609060101010101" charset="-122"/>
              </a:rPr>
              <a:t>第</a:t>
            </a:r>
            <a:r>
              <a:rPr lang="en-US" altLang="zh-CN" sz="2200" b="1" dirty="0">
                <a:latin typeface="仿宋" panose="02010609060101010101" charset="-122"/>
                <a:ea typeface="仿宋" panose="02010609060101010101" charset="-122"/>
                <a:cs typeface="仿宋" panose="02010609060101010101" charset="-122"/>
              </a:rPr>
              <a:t>3-5</a:t>
            </a:r>
            <a:r>
              <a:rPr lang="zh-CN" altLang="en-US" sz="2200" b="1" dirty="0">
                <a:latin typeface="仿宋" panose="02010609060101010101" charset="-122"/>
                <a:ea typeface="仿宋" panose="02010609060101010101" charset="-122"/>
                <a:cs typeface="仿宋" panose="02010609060101010101" charset="-122"/>
              </a:rPr>
              <a:t>节</a:t>
            </a:r>
            <a:r>
              <a:rPr lang="zh-CN" altLang="zh-CN" sz="2200" b="1" dirty="0">
                <a:latin typeface="仿宋" panose="02010609060101010101" charset="-122"/>
                <a:ea typeface="仿宋" panose="02010609060101010101" charset="-122"/>
                <a:cs typeface="仿宋" panose="02010609060101010101" charset="-122"/>
                <a:sym typeface="+mn-ea"/>
              </a:rPr>
              <a:t>在黄泛区，滩枣能避开滥泥区，带领曹水儿和汪可逾前行；第</a:t>
            </a:r>
            <a:r>
              <a:rPr lang="en-US" altLang="zh-CN" sz="2200" b="1" dirty="0">
                <a:latin typeface="仿宋" panose="02010609060101010101" charset="-122"/>
                <a:ea typeface="仿宋" panose="02010609060101010101" charset="-122"/>
                <a:cs typeface="仿宋" panose="02010609060101010101" charset="-122"/>
                <a:sym typeface="+mn-ea"/>
              </a:rPr>
              <a:t>9-19</a:t>
            </a:r>
            <a:r>
              <a:rPr lang="zh-CN" altLang="en-US" sz="2200" b="1" dirty="0">
                <a:latin typeface="仿宋" panose="02010609060101010101" charset="-122"/>
                <a:ea typeface="仿宋" panose="02010609060101010101" charset="-122"/>
                <a:cs typeface="仿宋" panose="02010609060101010101" charset="-122"/>
                <a:sym typeface="+mn-ea"/>
              </a:rPr>
              <a:t>节</a:t>
            </a:r>
            <a:r>
              <a:rPr lang="zh-CN" altLang="zh-CN" sz="2200" b="1" dirty="0">
                <a:latin typeface="仿宋" panose="02010609060101010101" charset="-122"/>
                <a:ea typeface="仿宋" panose="02010609060101010101" charset="-122"/>
                <a:cs typeface="仿宋" panose="02010609060101010101" charset="-122"/>
                <a:sym typeface="+mn-ea"/>
              </a:rPr>
              <a:t>在过浮桥和穿越开阔地时，面对敌人的炮火，滩枣野性勃发展现出超强能力。然后结合题干中的</a:t>
            </a:r>
            <a:r>
              <a:rPr lang="en-US" altLang="zh-CN" sz="2200" b="1" dirty="0">
                <a:latin typeface="仿宋" panose="02010609060101010101" charset="-122"/>
                <a:ea typeface="仿宋" panose="02010609060101010101" charset="-122"/>
                <a:cs typeface="仿宋" panose="02010609060101010101" charset="-122"/>
                <a:sym typeface="+mn-ea"/>
              </a:rPr>
              <a:t>“</a:t>
            </a:r>
            <a:r>
              <a:rPr lang="zh-CN" altLang="en-US" sz="2200" b="1" dirty="0">
                <a:latin typeface="仿宋" panose="02010609060101010101" charset="-122"/>
                <a:ea typeface="仿宋" panose="02010609060101010101" charset="-122"/>
                <a:cs typeface="仿宋" panose="02010609060101010101" charset="-122"/>
                <a:sym typeface="+mn-ea"/>
              </a:rPr>
              <a:t>多个角度</a:t>
            </a:r>
            <a:r>
              <a:rPr lang="en-US" altLang="zh-CN" sz="2200" b="1" dirty="0">
                <a:latin typeface="仿宋" panose="02010609060101010101" charset="-122"/>
                <a:ea typeface="仿宋" panose="02010609060101010101" charset="-122"/>
                <a:cs typeface="仿宋" panose="02010609060101010101" charset="-122"/>
                <a:sym typeface="+mn-ea"/>
              </a:rPr>
              <a:t>”</a:t>
            </a:r>
            <a:r>
              <a:rPr lang="zh-CN" altLang="en-US" sz="2200" b="1" dirty="0">
                <a:latin typeface="仿宋" panose="02010609060101010101" charset="-122"/>
                <a:ea typeface="仿宋" panose="02010609060101010101" charset="-122"/>
                <a:cs typeface="仿宋" panose="02010609060101010101" charset="-122"/>
                <a:sym typeface="+mn-ea"/>
              </a:rPr>
              <a:t>进行提炼、概括，分点作答即可。</a:t>
            </a:r>
            <a:endParaRPr lang="zh-CN" altLang="en-US" sz="2200" b="1" dirty="0">
              <a:latin typeface="仿宋" panose="02010609060101010101" charset="-122"/>
              <a:ea typeface="仿宋" panose="02010609060101010101" charset="-122"/>
              <a:cs typeface="仿宋" panose="02010609060101010101" charset="-122"/>
              <a:sym typeface="+mn-ea"/>
            </a:endParaRPr>
          </a:p>
        </p:txBody>
      </p:sp>
      <p:sp>
        <p:nvSpPr>
          <p:cNvPr id="12" name="文本框 11"/>
          <p:cNvSpPr txBox="1"/>
          <p:nvPr/>
        </p:nvSpPr>
        <p:spPr>
          <a:xfrm>
            <a:off x="419735" y="4598670"/>
            <a:ext cx="11311255" cy="1938020"/>
          </a:xfrm>
          <a:prstGeom prst="rect">
            <a:avLst/>
          </a:prstGeom>
          <a:noFill/>
          <a:ln>
            <a:solidFill>
              <a:schemeClr val="accent2">
                <a:lumMod val="20000"/>
                <a:lumOff val="80000"/>
              </a:schemeClr>
            </a:solidFill>
          </a:ln>
        </p:spPr>
        <p:txBody>
          <a:bodyPr wrap="square" rtlCol="0">
            <a:spAutoFit/>
          </a:bodyPr>
          <a:p>
            <a:r>
              <a:rPr lang="zh-CN" altLang="zh-CN" sz="2400" dirty="0">
                <a:solidFill>
                  <a:srgbClr val="000000"/>
                </a:solidFill>
                <a:ea typeface="黑体" panose="02010609060101010101" charset="-122"/>
                <a:sym typeface="+mn-ea"/>
              </a:rPr>
              <a:t>【参考答案】</a:t>
            </a:r>
            <a:endParaRPr lang="en-US" altLang="zh-CN" sz="2400" dirty="0">
              <a:latin typeface="仿宋" panose="02010609060101010101" charset="-122"/>
              <a:ea typeface="仿宋" panose="02010609060101010101" charset="-122"/>
              <a:cs typeface="楷体" panose="02010609060101010101" charset="-122"/>
            </a:endParaRPr>
          </a:p>
          <a:p>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(4</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①</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通过恶劣的</a:t>
            </a:r>
            <a:r>
              <a:rPr lang="zh-CN" altLang="en-US" sz="2400" dirty="0">
                <a:solidFill>
                  <a:srgbClr val="FF0000"/>
                </a:solidFill>
                <a:effectLst/>
                <a:highlight>
                  <a:srgbClr val="FFFF00"/>
                </a:highlight>
                <a:latin typeface="楷体" panose="02010609060101010101" charset="-122"/>
                <a:ea typeface="楷体" panose="02010609060101010101" charset="-122"/>
                <a:cs typeface="Times New Roman" panose="02020603050405020304" pitchFamily="18" charset="0"/>
              </a:rPr>
              <a:t>自然环境</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侧面写出马能准确识途的灵性；</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②</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通过</a:t>
            </a:r>
            <a:r>
              <a:rPr lang="zh-CN" altLang="en-US" sz="2400" dirty="0">
                <a:solidFill>
                  <a:srgbClr val="FF0000"/>
                </a:solidFill>
                <a:effectLst/>
                <a:highlight>
                  <a:srgbClr val="FFFF00"/>
                </a:highlight>
                <a:latin typeface="楷体" panose="02010609060101010101" charset="-122"/>
                <a:ea typeface="楷体" panose="02010609060101010101" charset="-122"/>
                <a:cs typeface="Times New Roman" panose="02020603050405020304" pitchFamily="18" charset="0"/>
              </a:rPr>
              <a:t>向导无法识途</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、曹水儿随马而行侧面写出马的灵性；</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③</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通过紧张激烈的</a:t>
            </a:r>
            <a:r>
              <a:rPr lang="zh-CN" altLang="en-US" sz="2400" dirty="0">
                <a:solidFill>
                  <a:srgbClr val="FF0000"/>
                </a:solidFill>
                <a:effectLst/>
                <a:highlight>
                  <a:srgbClr val="FFFF00"/>
                </a:highlight>
                <a:latin typeface="楷体" panose="02010609060101010101" charset="-122"/>
                <a:ea typeface="楷体" panose="02010609060101010101" charset="-122"/>
                <a:cs typeface="Times New Roman" panose="02020603050405020304" pitchFamily="18" charset="0"/>
              </a:rPr>
              <a:t>战斗场景</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侧面写出马的野性。</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评分建议：一点</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2</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分，答对两点得</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4</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分；意思对即可。</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如有其他答案，言之成理可酌情赋分。</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bldLvl="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142805" y="3215011"/>
            <a:ext cx="8116363" cy="912495"/>
          </a:xfrm>
          <a:prstGeom prst="rect">
            <a:avLst/>
          </a:prstGeom>
        </p:spPr>
        <p:txBody>
          <a:bodyPr wrap="square">
            <a:spAutoFit/>
          </a:bodyPr>
          <a:lstStyle/>
          <a:p>
            <a:pPr algn="ctr">
              <a:defRPr/>
            </a:pPr>
            <a:r>
              <a:rPr lang="zh-CN" altLang="en-US" sz="5335" dirty="0">
                <a:solidFill>
                  <a:schemeClr val="bg1">
                    <a:lumMod val="25000"/>
                  </a:schemeClr>
                </a:solidFill>
                <a:latin typeface="Colonna" pitchFamily="2" charset="0"/>
                <a:ea typeface="方正清刻本悦宋简体" pitchFamily="2" charset="-122"/>
                <a:sym typeface="+mn-ea"/>
              </a:rPr>
              <a:t>现代文阅读</a:t>
            </a:r>
            <a:r>
              <a:rPr lang="en-US" altLang="zh-CN" sz="5335" dirty="0">
                <a:solidFill>
                  <a:schemeClr val="bg1">
                    <a:lumMod val="25000"/>
                  </a:schemeClr>
                </a:solidFill>
                <a:latin typeface="宋体" panose="02010600030101010101" pitchFamily="2" charset="-122"/>
                <a:ea typeface="宋体" panose="02010600030101010101" pitchFamily="2" charset="-122"/>
                <a:sym typeface="+mn-ea"/>
              </a:rPr>
              <a:t>Ⅰ</a:t>
            </a:r>
            <a:endParaRPr lang="zh-CN" altLang="en-US" sz="5335" kern="100">
              <a:solidFill>
                <a:srgbClr val="AE8A77"/>
              </a:solidFill>
              <a:latin typeface="思源宋体" charset="-122"/>
              <a:ea typeface="思源宋体" charset="-122"/>
              <a:cs typeface="思源宋体" charset="-122"/>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lang="zh-CN" altLang="en-US" sz="9600">
                <a:solidFill>
                  <a:srgbClr val="A47D69"/>
                </a:solidFill>
                <a:latin typeface="思源宋体" charset="-122"/>
                <a:ea typeface="思源宋体" charset="-122"/>
                <a:cs typeface="思源宋体" charset="-122"/>
                <a:sym typeface="+mn-lt"/>
              </a:rPr>
              <a:t>壹</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734695"/>
            <a:ext cx="11559540" cy="5868035"/>
          </a:xfrm>
          <a:prstGeom prst="rect">
            <a:avLst/>
          </a:prstGeom>
          <a:noFill/>
          <a:ln w="9525">
            <a:noFill/>
          </a:ln>
        </p:spPr>
        <p:txBody>
          <a:bodyPr wrap="square">
            <a:noAutofit/>
          </a:bodyPr>
          <a:p>
            <a:pPr indent="0" algn="l" fontAlgn="auto">
              <a:lnSpc>
                <a:spcPct val="100000"/>
              </a:lnSpc>
            </a:pP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9.</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在行军过程中，战马滩枣被赋予重要地位，作者这样设计是否合理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请谈谈你的认识。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(6</a:t>
            </a:r>
            <a:r>
              <a:rPr lang="zh-CN" altLang="en-US" sz="2400" kern="100" dirty="0">
                <a:effectLst/>
                <a:latin typeface="宋体" panose="02010600030101010101" pitchFamily="2" charset="-122"/>
                <a:ea typeface="宋体" panose="02010600030101010101" pitchFamily="2" charset="-122"/>
                <a:cs typeface="宋体" panose="02010600030101010101" pitchFamily="2" charset="-122"/>
              </a:rPr>
              <a:t>分</a:t>
            </a:r>
            <a:r>
              <a:rPr lang="en-US" altLang="zh-CN" sz="2400" kern="100" dirty="0">
                <a:effectLst/>
                <a:latin typeface="宋体" panose="02010600030101010101" pitchFamily="2" charset="-122"/>
                <a:ea typeface="宋体" panose="02010600030101010101" pitchFamily="2" charset="-122"/>
                <a:cs typeface="宋体" panose="02010600030101010101" pitchFamily="2" charset="-122"/>
              </a:rPr>
              <a:t>)</a:t>
            </a:r>
            <a:endParaRPr lang="en-US" altLang="zh-CN" sz="2400" kern="100" dirty="0">
              <a:effectLst/>
              <a:latin typeface="宋体" panose="02010600030101010101" pitchFamily="2" charset="-122"/>
              <a:ea typeface="宋体" panose="02010600030101010101" pitchFamily="2" charset="-122"/>
              <a:cs typeface="宋体" panose="02010600030101010101" pitchFamily="2" charset="-122"/>
            </a:endParaRPr>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主观题</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0" name="文本框 9"/>
          <p:cNvSpPr txBox="1"/>
          <p:nvPr>
            <p:custDataLst>
              <p:tags r:id="rId5"/>
            </p:custDataLst>
          </p:nvPr>
        </p:nvSpPr>
        <p:spPr>
          <a:xfrm>
            <a:off x="241935" y="1441450"/>
            <a:ext cx="11569065" cy="639445"/>
          </a:xfrm>
          <a:prstGeom prst="rect">
            <a:avLst/>
          </a:prstGeom>
          <a:noFill/>
          <a:ln w="9525">
            <a:noFill/>
          </a:ln>
        </p:spPr>
        <p:txBody>
          <a:bodyPr wrap="square">
            <a:noAutofit/>
          </a:bodyPr>
          <a:p>
            <a:pPr indent="0" fontAlgn="auto"/>
            <a:r>
              <a:rPr lang="zh-CN" sz="2400" b="0" dirty="0">
                <a:solidFill>
                  <a:srgbClr val="000000"/>
                </a:solidFill>
                <a:ea typeface="宋体" panose="02010600030101010101" pitchFamily="2" charset="-122"/>
              </a:rPr>
              <a:t>【</a:t>
            </a:r>
            <a:r>
              <a:rPr lang="zh-CN" sz="2400" b="0" dirty="0">
                <a:solidFill>
                  <a:srgbClr val="000000"/>
                </a:solidFill>
                <a:ea typeface="黑体" panose="02010609060101010101" charset="-122"/>
              </a:rPr>
              <a:t>考查目标】</a:t>
            </a:r>
            <a:r>
              <a:rPr lang="zh-CN" altLang="zh-CN" sz="2400" b="1" dirty="0">
                <a:solidFill>
                  <a:schemeClr val="tx1"/>
                </a:solidFill>
                <a:latin typeface="仿宋" panose="02010609060101010101" charset="-122"/>
                <a:ea typeface="仿宋" panose="02010609060101010101" charset="-122"/>
                <a:cs typeface="仿宋" panose="02010609060101010101" charset="-122"/>
                <a:sym typeface="+mn-ea"/>
              </a:rPr>
              <a:t>本题考查文学作品中的物象的作用，以及</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对小说情节设计合理性的探究。本题是一道开放性的题型，要求学生明确自己的观点、态度，培养学生的批判性思维。</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8" name="文本框 7"/>
          <p:cNvSpPr txBox="1"/>
          <p:nvPr>
            <p:custDataLst>
              <p:tags r:id="rId6"/>
            </p:custDataLst>
          </p:nvPr>
        </p:nvSpPr>
        <p:spPr>
          <a:xfrm>
            <a:off x="180975" y="2258695"/>
            <a:ext cx="11372215" cy="1946910"/>
          </a:xfrm>
          <a:prstGeom prst="rect">
            <a:avLst/>
          </a:prstGeom>
          <a:noFill/>
          <a:ln w="9525">
            <a:noFill/>
          </a:ln>
        </p:spPr>
        <p:txBody>
          <a:bodyPr wrap="square">
            <a:noAutofit/>
          </a:bodyPr>
          <a:p>
            <a:pPr indent="0" fontAlgn="auto"/>
            <a:r>
              <a:rPr lang="zh-CN" sz="2400" b="0" dirty="0">
                <a:solidFill>
                  <a:srgbClr val="000000"/>
                </a:solidFill>
                <a:ea typeface="宋体" panose="02010600030101010101" pitchFamily="2" charset="-122"/>
              </a:rPr>
              <a:t>【</a:t>
            </a:r>
            <a:r>
              <a:rPr lang="zh-CN" altLang="en-US" sz="2400" dirty="0">
                <a:solidFill>
                  <a:srgbClr val="000000"/>
                </a:solidFill>
                <a:ea typeface="黑体" panose="02010609060101010101" charset="-122"/>
              </a:rPr>
              <a:t>解题思路</a:t>
            </a:r>
            <a:r>
              <a:rPr lang="zh-CN" sz="2400" b="0" dirty="0">
                <a:solidFill>
                  <a:srgbClr val="000000"/>
                </a:solidFill>
                <a:ea typeface="黑体" panose="02010609060101010101" charset="-122"/>
              </a:rPr>
              <a:t>】</a:t>
            </a:r>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认为合理，从情节上，滩枣找路体现了行军途中的艰难险阻；从人物塑造上，人与马相互配合，以马的出色表现衬托战士的神勇；从艺术效果上，强化马的作用使故事吏具传奇色彩。</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a:p>
            <a:pPr indent="0" fontAlgn="auto"/>
            <a:r>
              <a:rPr lang="zh-CN" altLang="en-US" sz="2400" b="1" dirty="0">
                <a:solidFill>
                  <a:schemeClr val="tx1"/>
                </a:solidFill>
                <a:latin typeface="仿宋" panose="02010609060101010101" charset="-122"/>
                <a:ea typeface="仿宋" panose="02010609060101010101" charset="-122"/>
                <a:cs typeface="仿宋" panose="02010609060101010101" charset="-122"/>
                <a:sym typeface="+mn-ea"/>
              </a:rPr>
              <a:t>认为不合理，从人物与马的关系看，过分强调马可能削弱战士的地位；从对战争氛围的营造看，可能淡化战争的惨烈；从生活真实角度，马的超强灵性可能脱离实际。</a:t>
            </a:r>
            <a:endParaRPr lang="zh-CN" altLang="en-US" sz="2400" b="1" dirty="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12" name="文本框 11"/>
          <p:cNvSpPr txBox="1"/>
          <p:nvPr/>
        </p:nvSpPr>
        <p:spPr>
          <a:xfrm>
            <a:off x="180975" y="4295775"/>
            <a:ext cx="11630025" cy="2306955"/>
          </a:xfrm>
          <a:prstGeom prst="rect">
            <a:avLst/>
          </a:prstGeom>
          <a:noFill/>
          <a:ln w="12700" cmpd="sng">
            <a:solidFill>
              <a:schemeClr val="accent2">
                <a:lumMod val="20000"/>
                <a:lumOff val="80000"/>
              </a:schemeClr>
            </a:solidFill>
            <a:prstDash val="solid"/>
          </a:ln>
        </p:spPr>
        <p:txBody>
          <a:bodyPr wrap="square" rtlCol="0">
            <a:spAutoFit/>
          </a:bodyPr>
          <a:p>
            <a:r>
              <a:rPr lang="zh-CN" altLang="zh-CN" sz="2400" dirty="0">
                <a:solidFill>
                  <a:srgbClr val="000000"/>
                </a:solidFill>
                <a:ea typeface="黑体" panose="02010609060101010101" charset="-122"/>
                <a:sym typeface="+mn-ea"/>
              </a:rPr>
              <a:t>【参考答案】</a:t>
            </a:r>
            <a:endParaRPr lang="en-US" altLang="zh-CN" sz="2400" dirty="0">
              <a:latin typeface="仿宋" panose="02010609060101010101" charset="-122"/>
              <a:ea typeface="仿宋" panose="02010609060101010101" charset="-122"/>
              <a:cs typeface="楷体" panose="02010609060101010101" charset="-122"/>
            </a:endParaRPr>
          </a:p>
          <a:p>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(6</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示例一：合理。</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①</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用马找路，突出行军艰难；</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②</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以马写人，突出战士的神勇；</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③</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强化马的作用，增强故事的传奇色彩。</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示例二：不合理。</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①</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过于夸大马作用，削弱了战士在战争中的重要地位；</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②</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过分渲染对马的描写，淡化了战争的惨烈；</a:t>
            </a:r>
            <a:r>
              <a:rPr lang="en-US"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③</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过度凸显马的灵性，缺少生活的真实感。</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a:p>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评分建议：一点</a:t>
            </a:r>
            <a:r>
              <a:rPr lang="en-US" altLang="zh-CN" sz="2400" dirty="0">
                <a:solidFill>
                  <a:srgbClr val="FF0000"/>
                </a:solidFill>
                <a:effectLst/>
                <a:latin typeface="楷体" panose="02010609060101010101" charset="-122"/>
                <a:ea typeface="楷体" panose="02010609060101010101" charset="-122"/>
                <a:cs typeface="Times New Roman" panose="02020603050405020304" pitchFamily="18" charset="0"/>
              </a:rPr>
              <a:t>2</a:t>
            </a:r>
            <a:r>
              <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rPr>
              <a:t>分，意思对即可。如有其他答案，言之成理可酌情赋分。</a:t>
            </a:r>
            <a:endParaRPr lang="zh-CN" altLang="en-US" sz="2400" dirty="0">
              <a:solidFill>
                <a:srgbClr val="FF0000"/>
              </a:solidFill>
              <a:effectLst/>
              <a:latin typeface="楷体" panose="02010609060101010101" charset="-122"/>
              <a:ea typeface="楷体" panose="02010609060101010101" charset="-122"/>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8" grpId="0"/>
      <p:bldP spid="12" grpId="0" bldLvl="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751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a:t>
            </a:r>
            <a:r>
              <a:rPr lang="en-US" altLang="en-US" sz="2000">
                <a:solidFill>
                  <a:srgbClr val="AD8555"/>
                </a:solidFill>
                <a:latin typeface="思源宋体" charset="-122"/>
                <a:ea typeface="思源宋体" charset="-122"/>
                <a:cs typeface="思源宋体" charset="-122"/>
                <a:sym typeface="汉仪中圆简" panose="02010600000101010101" charset="-122"/>
              </a:rPr>
              <a:t>Ⅱ</a:t>
            </a:r>
            <a:endParaRPr lang="en-US"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1164082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29" name="文本框 28"/>
          <p:cNvSpPr txBox="1"/>
          <p:nvPr>
            <p:custDataLst>
              <p:tags r:id="rId4"/>
            </p:custDataLst>
          </p:nvPr>
        </p:nvSpPr>
        <p:spPr>
          <a:xfrm>
            <a:off x="498475" y="398780"/>
            <a:ext cx="1080135" cy="337185"/>
          </a:xfrm>
          <a:prstGeom prst="rect">
            <a:avLst/>
          </a:prstGeom>
          <a:solidFill>
            <a:schemeClr val="accent5">
              <a:lumMod val="20000"/>
              <a:lumOff val="80000"/>
            </a:schemeClr>
          </a:solidFill>
        </p:spPr>
        <p:txBody>
          <a:bodyPr wrap="square" rtlCol="0">
            <a:spAutoFit/>
          </a:bodyPr>
          <a:p>
            <a:r>
              <a:rPr lang="zh-CN" sz="1600" noProof="0" dirty="0">
                <a:solidFill>
                  <a:srgbClr val="152340"/>
                </a:solidFill>
                <a:latin typeface="汉仪雅酷黑 65W" charset="-122"/>
                <a:ea typeface="汉仪雅酷黑 65W" charset="-122"/>
                <a:cs typeface="思源黑体 CN Light" charset="-122"/>
                <a:sym typeface="方正悠黑体" charset="-122"/>
              </a:rPr>
              <a:t>必备知识</a:t>
            </a:r>
            <a:endParaRPr lang="zh-CN" sz="1600" noProof="0" dirty="0">
              <a:solidFill>
                <a:srgbClr val="152340"/>
              </a:solidFill>
              <a:latin typeface="汉仪雅酷黑 65W" charset="-122"/>
              <a:ea typeface="汉仪雅酷黑 65W" charset="-122"/>
              <a:cs typeface="思源黑体 CN Light" charset="-122"/>
              <a:sym typeface="方正悠黑体" charset="-122"/>
            </a:endParaRPr>
          </a:p>
        </p:txBody>
      </p:sp>
      <p:graphicFrame>
        <p:nvGraphicFramePr>
          <p:cNvPr id="13" name="表格 12"/>
          <p:cNvGraphicFramePr/>
          <p:nvPr>
            <p:custDataLst>
              <p:tags r:id="rId5"/>
            </p:custDataLst>
          </p:nvPr>
        </p:nvGraphicFramePr>
        <p:xfrm>
          <a:off x="328930" y="808355"/>
          <a:ext cx="11450955" cy="5473700"/>
        </p:xfrm>
        <a:graphic>
          <a:graphicData uri="http://schemas.openxmlformats.org/drawingml/2006/table">
            <a:tbl>
              <a:tblPr firstRow="1" firstCol="1" bandRow="1">
                <a:tableStyleId>{EEFF88D5-93C0-45F5-8857-995A819D2606}</a:tableStyleId>
              </a:tblPr>
              <a:tblGrid>
                <a:gridCol w="748665"/>
                <a:gridCol w="1222375"/>
                <a:gridCol w="9479915"/>
              </a:tblGrid>
              <a:tr h="617855">
                <a:tc gridSpan="3">
                  <a:txBody>
                    <a:bodyPr/>
                    <a:p>
                      <a:pPr algn="ctr">
                        <a:lnSpc>
                          <a:spcPct val="120000"/>
                        </a:lnSpc>
                        <a:buNone/>
                      </a:pPr>
                      <a:r>
                        <a:rPr lang="zh-CN" altLang="en-US" sz="2800">
                          <a:solidFill>
                            <a:schemeClr val="tx1"/>
                          </a:solidFill>
                          <a:sym typeface="+mn-ea"/>
                        </a:rPr>
                        <a:t>对作品进行个性化阅读和有创意的解读</a:t>
                      </a:r>
                      <a:endParaRPr lang="zh-CN" altLang="en-US" sz="2800"/>
                    </a:p>
                  </a:txBody>
                  <a:tcPr/>
                </a:tc>
                <a:tc hMerge="1">
                  <a:tcPr/>
                </a:tc>
                <a:tc hMerge="1">
                  <a:tcPr/>
                </a:tc>
              </a:tr>
              <a:tr h="543560">
                <a:tc rowSpan="3">
                  <a:txBody>
                    <a:bodyPr/>
                    <a:p>
                      <a:pPr algn="ctr">
                        <a:lnSpc>
                          <a:spcPct val="120000"/>
                        </a:lnSpc>
                        <a:buNone/>
                      </a:pPr>
                      <a:endParaRPr lang="zh-CN" altLang="en-US" sz="2400"/>
                    </a:p>
                    <a:p>
                      <a:pPr algn="ctr">
                        <a:lnSpc>
                          <a:spcPct val="120000"/>
                        </a:lnSpc>
                        <a:buNone/>
                      </a:pPr>
                      <a:r>
                        <a:rPr lang="zh-CN" altLang="en-US" sz="2400"/>
                        <a:t>特点</a:t>
                      </a:r>
                      <a:endParaRPr lang="zh-CN" altLang="en-US" sz="2400"/>
                    </a:p>
                  </a:txBody>
                  <a:tcPr/>
                </a:tc>
                <a:tc>
                  <a:txBody>
                    <a:bodyPr/>
                    <a:p>
                      <a:pPr algn="ctr">
                        <a:lnSpc>
                          <a:spcPct val="120000"/>
                        </a:lnSpc>
                        <a:buNone/>
                      </a:pPr>
                      <a:r>
                        <a:rPr lang="zh-CN" altLang="en-US" sz="2400"/>
                        <a:t>选择性</a:t>
                      </a:r>
                      <a:endParaRPr lang="zh-CN" altLang="en-US" sz="2400"/>
                    </a:p>
                  </a:txBody>
                  <a:tcPr/>
                </a:tc>
                <a:tc>
                  <a:txBody>
                    <a:bodyPr/>
                    <a:p>
                      <a:pPr algn="ctr">
                        <a:lnSpc>
                          <a:spcPct val="120000"/>
                        </a:lnSpc>
                        <a:buNone/>
                      </a:pPr>
                      <a:r>
                        <a:rPr lang="zh-CN" altLang="en-US" sz="2000"/>
                        <a:t>通常提供两种或两种以上不同的看法</a:t>
                      </a:r>
                      <a:r>
                        <a:rPr lang="en-US" altLang="zh-CN" sz="2000"/>
                        <a:t>,</a:t>
                      </a:r>
                      <a:r>
                        <a:rPr lang="zh-CN" altLang="en-US" sz="2000"/>
                        <a:t>要求同学们选择其中的一种作答</a:t>
                      </a:r>
                      <a:r>
                        <a:rPr lang="en-US" altLang="zh-CN" sz="2000"/>
                        <a:t>,</a:t>
                      </a:r>
                      <a:r>
                        <a:rPr lang="zh-CN" altLang="en-US" sz="2000"/>
                        <a:t>并说明理由。</a:t>
                      </a:r>
                      <a:endParaRPr lang="zh-CN" altLang="en-US" sz="2000"/>
                    </a:p>
                  </a:txBody>
                  <a:tcPr/>
                </a:tc>
              </a:tr>
              <a:tr h="629920">
                <a:tc vMerge="1">
                  <a:tcPr/>
                </a:tc>
                <a:tc>
                  <a:txBody>
                    <a:bodyPr/>
                    <a:p>
                      <a:pPr algn="ctr">
                        <a:lnSpc>
                          <a:spcPct val="120000"/>
                        </a:lnSpc>
                        <a:buNone/>
                      </a:pPr>
                      <a:r>
                        <a:rPr lang="zh-CN" altLang="en-US" sz="2400"/>
                        <a:t>开放性</a:t>
                      </a:r>
                      <a:endParaRPr lang="zh-CN" altLang="en-US" sz="2400"/>
                    </a:p>
                  </a:txBody>
                  <a:tcPr/>
                </a:tc>
                <a:tc>
                  <a:txBody>
                    <a:bodyPr/>
                    <a:p>
                      <a:pPr>
                        <a:lnSpc>
                          <a:spcPct val="120000"/>
                        </a:lnSpc>
                        <a:buNone/>
                      </a:pPr>
                      <a:r>
                        <a:rPr lang="zh-CN" altLang="en-US" sz="2400"/>
                        <a:t>大多是建立在假设的基础之上的</a:t>
                      </a:r>
                      <a:r>
                        <a:rPr lang="en-US" altLang="zh-CN" sz="2400"/>
                        <a:t>,</a:t>
                      </a:r>
                      <a:r>
                        <a:rPr lang="zh-CN" altLang="en-US" sz="2400"/>
                        <a:t>思维的空间比较广阔。</a:t>
                      </a:r>
                      <a:endParaRPr lang="zh-CN" altLang="en-US" sz="2400"/>
                    </a:p>
                  </a:txBody>
                  <a:tcPr/>
                </a:tc>
              </a:tr>
              <a:tr h="610235">
                <a:tc vMerge="1">
                  <a:tcPr/>
                </a:tc>
                <a:tc>
                  <a:txBody>
                    <a:bodyPr/>
                    <a:p>
                      <a:pPr algn="ctr">
                        <a:lnSpc>
                          <a:spcPct val="120000"/>
                        </a:lnSpc>
                        <a:buNone/>
                      </a:pPr>
                      <a:r>
                        <a:rPr lang="zh-CN" altLang="en-US" sz="2400"/>
                        <a:t>联系性</a:t>
                      </a:r>
                      <a:endParaRPr lang="zh-CN" altLang="en-US" sz="2400"/>
                    </a:p>
                  </a:txBody>
                  <a:tcPr/>
                </a:tc>
                <a:tc>
                  <a:txBody>
                    <a:bodyPr/>
                    <a:p>
                      <a:pPr>
                        <a:lnSpc>
                          <a:spcPct val="120000"/>
                        </a:lnSpc>
                        <a:buNone/>
                      </a:pPr>
                      <a:r>
                        <a:rPr lang="zh-CN" altLang="en-US" sz="2400"/>
                        <a:t>一个题目有时包括几个有关联的点</a:t>
                      </a:r>
                      <a:r>
                        <a:rPr lang="en-US" altLang="zh-CN" sz="2400"/>
                        <a:t>,</a:t>
                      </a:r>
                      <a:r>
                        <a:rPr lang="zh-CN" altLang="en-US" sz="2400"/>
                        <a:t>将答题者的思维引向深入。</a:t>
                      </a:r>
                      <a:endParaRPr lang="zh-CN" altLang="en-US" sz="2400"/>
                    </a:p>
                  </a:txBody>
                  <a:tcPr/>
                </a:tc>
              </a:tr>
              <a:tr h="543560">
                <a:tc rowSpan="4">
                  <a:txBody>
                    <a:bodyPr/>
                    <a:p>
                      <a:pPr algn="ctr">
                        <a:lnSpc>
                          <a:spcPct val="120000"/>
                        </a:lnSpc>
                        <a:buNone/>
                      </a:pPr>
                      <a:endParaRPr lang="zh-CN" altLang="en-US" sz="2400"/>
                    </a:p>
                    <a:p>
                      <a:pPr algn="ctr">
                        <a:lnSpc>
                          <a:spcPct val="120000"/>
                        </a:lnSpc>
                        <a:buNone/>
                      </a:pPr>
                      <a:r>
                        <a:rPr lang="zh-CN" altLang="en-US" sz="2400"/>
                        <a:t>技法</a:t>
                      </a:r>
                      <a:endParaRPr lang="zh-CN" altLang="en-US" sz="2400"/>
                    </a:p>
                  </a:txBody>
                  <a:tcPr/>
                </a:tc>
                <a:tc gridSpan="2">
                  <a:txBody>
                    <a:bodyPr/>
                    <a:p>
                      <a:pPr>
                        <a:lnSpc>
                          <a:spcPct val="120000"/>
                        </a:lnSpc>
                        <a:buNone/>
                      </a:pPr>
                      <a:r>
                        <a:rPr lang="en-US" altLang="zh-CN" sz="2400"/>
                        <a:t>1.</a:t>
                      </a:r>
                      <a:r>
                        <a:rPr lang="zh-CN" altLang="en-US" sz="2400"/>
                        <a:t>要用</a:t>
                      </a:r>
                      <a:r>
                        <a:rPr lang="en-US" altLang="zh-CN" sz="2400"/>
                        <a:t>“</a:t>
                      </a:r>
                      <a:r>
                        <a:rPr lang="zh-CN" altLang="en-US" sz="2400"/>
                        <a:t>我对这个问题是这样看的</a:t>
                      </a:r>
                      <a:r>
                        <a:rPr lang="en-US" altLang="zh-CN" sz="2400"/>
                        <a:t>”,</a:t>
                      </a:r>
                      <a:r>
                        <a:rPr lang="zh-CN" altLang="en-US" sz="2400"/>
                        <a:t>或</a:t>
                      </a:r>
                      <a:r>
                        <a:rPr lang="en-US" altLang="zh-CN" sz="2400"/>
                        <a:t>“</a:t>
                      </a:r>
                      <a:r>
                        <a:rPr lang="zh-CN" altLang="en-US" sz="2400"/>
                        <a:t>我认为怎样</a:t>
                      </a:r>
                      <a:r>
                        <a:rPr lang="en-US" altLang="zh-CN" sz="2400"/>
                        <a:t>”“</a:t>
                      </a:r>
                      <a:r>
                        <a:rPr lang="zh-CN" altLang="en-US" sz="2400"/>
                        <a:t>我觉得如何</a:t>
                      </a:r>
                      <a:r>
                        <a:rPr lang="en-US" altLang="zh-CN" sz="2400"/>
                        <a:t>”</a:t>
                      </a:r>
                      <a:r>
                        <a:rPr lang="zh-CN" altLang="en-US" sz="2400"/>
                        <a:t>等句式来表述。</a:t>
                      </a:r>
                      <a:endParaRPr lang="zh-CN" altLang="en-US" sz="2400"/>
                    </a:p>
                  </a:txBody>
                  <a:tcPr/>
                </a:tc>
                <a:tc hMerge="1">
                  <a:tcPr/>
                </a:tc>
              </a:tr>
              <a:tr h="542925">
                <a:tc vMerge="1">
                  <a:tcPr/>
                </a:tc>
                <a:tc gridSpan="2">
                  <a:txBody>
                    <a:bodyPr/>
                    <a:p>
                      <a:pPr>
                        <a:lnSpc>
                          <a:spcPct val="120000"/>
                        </a:lnSpc>
                        <a:buNone/>
                      </a:pPr>
                      <a:r>
                        <a:rPr lang="en-US" altLang="zh-CN" sz="2400"/>
                        <a:t>2.</a:t>
                      </a:r>
                      <a:r>
                        <a:rPr lang="zh-CN" altLang="en-US" sz="2400"/>
                        <a:t>准确理解和把握原文的立场、观点、态度和情感。</a:t>
                      </a:r>
                      <a:endParaRPr lang="zh-CN" altLang="en-US" sz="2400"/>
                    </a:p>
                  </a:txBody>
                  <a:tcPr/>
                </a:tc>
                <a:tc hMerge="1">
                  <a:tcPr/>
                </a:tc>
              </a:tr>
              <a:tr h="993140">
                <a:tc vMerge="1">
                  <a:tcPr/>
                </a:tc>
                <a:tc gridSpan="2">
                  <a:txBody>
                    <a:bodyPr/>
                    <a:p>
                      <a:pPr>
                        <a:lnSpc>
                          <a:spcPct val="120000"/>
                        </a:lnSpc>
                        <a:buNone/>
                      </a:pPr>
                      <a:r>
                        <a:rPr lang="en-US" altLang="zh-CN" sz="2400"/>
                        <a:t>3.</a:t>
                      </a:r>
                      <a:r>
                        <a:rPr lang="zh-CN" altLang="en-US" sz="2400"/>
                        <a:t>有时需要联系实际举例。例子与要表达的内容相吻合</a:t>
                      </a:r>
                      <a:r>
                        <a:rPr lang="en-US" altLang="zh-CN" sz="2400"/>
                        <a:t>,</a:t>
                      </a:r>
                      <a:r>
                        <a:rPr lang="zh-CN" altLang="en-US" sz="2400"/>
                        <a:t>能印证作者</a:t>
                      </a:r>
                      <a:r>
                        <a:rPr lang="en-US" altLang="zh-CN" sz="2400"/>
                        <a:t>(</a:t>
                      </a:r>
                      <a:r>
                        <a:rPr lang="zh-CN" altLang="en-US" sz="2400"/>
                        <a:t>或你的</a:t>
                      </a:r>
                      <a:r>
                        <a:rPr lang="en-US" altLang="zh-CN" sz="2400"/>
                        <a:t>)</a:t>
                      </a:r>
                      <a:r>
                        <a:rPr lang="zh-CN" altLang="en-US" sz="2400"/>
                        <a:t>立场、态度和情感。</a:t>
                      </a:r>
                      <a:endParaRPr lang="zh-CN" altLang="en-US" sz="2400"/>
                    </a:p>
                  </a:txBody>
                  <a:tcPr/>
                </a:tc>
                <a:tc hMerge="1">
                  <a:tcPr/>
                </a:tc>
              </a:tr>
              <a:tr h="992505">
                <a:tc vMerge="1">
                  <a:tcPr/>
                </a:tc>
                <a:tc gridSpan="2">
                  <a:txBody>
                    <a:bodyPr/>
                    <a:p>
                      <a:pPr>
                        <a:lnSpc>
                          <a:spcPct val="120000"/>
                        </a:lnSpc>
                        <a:buNone/>
                      </a:pPr>
                      <a:r>
                        <a:rPr lang="en-US" altLang="zh-CN" sz="2400"/>
                        <a:t>4.</a:t>
                      </a:r>
                      <a:r>
                        <a:rPr lang="zh-CN" altLang="en-US" sz="2400"/>
                        <a:t>写出你自己的评价分析。评价要紧扣作者的观点立场、态度情感</a:t>
                      </a:r>
                      <a:r>
                        <a:rPr lang="en-US" altLang="zh-CN" sz="2400"/>
                        <a:t>,</a:t>
                      </a:r>
                      <a:r>
                        <a:rPr lang="zh-CN" altLang="en-US" sz="2400"/>
                        <a:t>要结合举例</a:t>
                      </a:r>
                      <a:r>
                        <a:rPr lang="en-US" altLang="zh-CN" sz="2400"/>
                        <a:t>,</a:t>
                      </a:r>
                      <a:r>
                        <a:rPr lang="zh-CN" altLang="en-US" sz="2400"/>
                        <a:t>要有自己的看法。</a:t>
                      </a:r>
                      <a:endParaRPr lang="zh-CN" altLang="en-US" sz="2400"/>
                    </a:p>
                  </a:txBody>
                  <a:tcPr/>
                </a:tc>
                <a:tc hMerge="1">
                  <a:tcPr/>
                </a:tc>
              </a:tr>
            </a:tbl>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037819" y="2826391"/>
            <a:ext cx="8116363" cy="912495"/>
          </a:xfrm>
          <a:prstGeom prst="rect">
            <a:avLst/>
          </a:prstGeom>
        </p:spPr>
        <p:txBody>
          <a:bodyPr wrap="square">
            <a:spAutoFit/>
          </a:bodyPr>
          <a:lstStyle/>
          <a:p>
            <a:pPr algn="ctr">
              <a:defRPr/>
            </a:pPr>
            <a:r>
              <a:rPr lang="zh-CN" altLang="en-US" sz="5335" kern="100">
                <a:solidFill>
                  <a:srgbClr val="AD8555"/>
                </a:solidFill>
                <a:latin typeface="思源宋体" charset="-122"/>
                <a:ea typeface="思源宋体" charset="-122"/>
                <a:cs typeface="思源宋体" charset="-122"/>
                <a:sym typeface="+mn-lt"/>
              </a:rPr>
              <a:t>古诗文阅读</a:t>
            </a:r>
            <a:endParaRPr lang="zh-CN" altLang="en-US" sz="5335" kern="100">
              <a:solidFill>
                <a:srgbClr val="AE8A77"/>
              </a:solidFill>
              <a:latin typeface="思源宋体" charset="-122"/>
              <a:ea typeface="思源宋体" charset="-122"/>
              <a:cs typeface="思源宋体" charset="-122"/>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kern="1200" cap="none" spc="0" normalizeH="0" baseline="0" noProof="0">
                <a:ln>
                  <a:noFill/>
                </a:ln>
                <a:solidFill>
                  <a:srgbClr val="A47D69"/>
                </a:solidFill>
                <a:uLnTx/>
                <a:uFillTx/>
                <a:latin typeface="思源宋体" charset="-122"/>
                <a:ea typeface="思源宋体" charset="-122"/>
                <a:cs typeface="思源宋体" charset="-122"/>
                <a:sym typeface="+mn-lt"/>
              </a:rPr>
              <a:t>贰</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
        <p:nvSpPr>
          <p:cNvPr id="3" name="文本框 2"/>
          <p:cNvSpPr txBox="1"/>
          <p:nvPr>
            <p:custDataLst>
              <p:tags r:id="rId3"/>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266050" y="123783"/>
            <a:ext cx="3238500" cy="807720"/>
          </a:xfrm>
          <a:prstGeom prst="rect">
            <a:avLst/>
          </a:prstGeom>
          <a:noFill/>
        </p:spPr>
        <p:txBody>
          <a:bodyPr anchor="ctr"/>
          <a:lstStyle/>
          <a:p>
            <a:pPr marL="0" algn="l">
              <a:lnSpc>
                <a:spcPts val="3400"/>
              </a:lnSpc>
            </a:pPr>
            <a:r>
              <a:rPr lang="zh-CN" altLang="en-US" sz="3200" b="0" i="0" dirty="0">
                <a:solidFill>
                  <a:srgbClr val="AD8555">
                    <a:alpha val="100000"/>
                  </a:srgbClr>
                </a:solidFill>
                <a:latin typeface="思源宋体"/>
                <a:ea typeface="思源宋体"/>
              </a:rPr>
              <a:t>整体分析</a:t>
            </a:r>
            <a:endParaRPr lang="zh-CN" altLang="en-US" sz="3200" b="0" i="0" dirty="0">
              <a:solidFill>
                <a:srgbClr val="AD8555">
                  <a:alpha val="100000"/>
                </a:srgbClr>
              </a:solidFill>
              <a:latin typeface="思源宋体"/>
              <a:ea typeface="思源宋体"/>
            </a:endParaRPr>
          </a:p>
        </p:txBody>
      </p:sp>
      <p:sp>
        <p:nvSpPr>
          <p:cNvPr id="6" name="文本4"/>
          <p:cNvSpPr txBox="1"/>
          <p:nvPr/>
        </p:nvSpPr>
        <p:spPr>
          <a:xfrm>
            <a:off x="2454069" y="691258"/>
            <a:ext cx="8764267" cy="1608611"/>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7" name="形状1"/>
          <p:cNvSpPr txBox="1"/>
          <p:nvPr/>
        </p:nvSpPr>
        <p:spPr>
          <a:xfrm>
            <a:off x="2054828" y="518817"/>
            <a:ext cx="9913620" cy="967464"/>
          </a:xfrm>
          <a:prstGeom prst="rect">
            <a:avLst/>
          </a:prstGeom>
          <a:solidFill>
            <a:srgbClr val="FFFFFF">
              <a:alpha val="0"/>
            </a:srgbClr>
          </a:solidFill>
          <a:ln w="19050">
            <a:solidFill>
              <a:srgbClr val="FDE9DA">
                <a:alpha val="100000"/>
              </a:srgbClr>
            </a:solidFill>
            <a:prstDash val="solid"/>
          </a:ln>
        </p:spPr>
        <p:txBody>
          <a:bodyPr anchor="ctr"/>
          <a:lstStyle/>
          <a:p>
            <a:pPr marL="0" algn="l">
              <a:lnSpc>
                <a:spcPts val="3600"/>
              </a:lnSpc>
            </a:pPr>
            <a:r>
              <a:rPr lang="zh-CN" altLang="en-US" sz="3000" b="1" i="0" dirty="0">
                <a:solidFill>
                  <a:srgbClr val="000000">
                    <a:alpha val="100000"/>
                  </a:srgbClr>
                </a:solidFill>
                <a:latin typeface="宋体" panose="02010600030101010101" pitchFamily="2" charset="-122"/>
                <a:ea typeface="宋体" panose="02010600030101010101" pitchFamily="2" charset="-122"/>
              </a:rPr>
              <a:t>材料一：节选自《贞观政要·卷六·礼乐》</a:t>
            </a:r>
            <a:endParaRPr lang="zh-CN" altLang="en-US" sz="3000" b="1" i="0" dirty="0">
              <a:solidFill>
                <a:srgbClr val="000000">
                  <a:alpha val="100000"/>
                </a:srgbClr>
              </a:solidFill>
              <a:latin typeface="宋体" panose="02010600030101010101" pitchFamily="2" charset="-122"/>
              <a:ea typeface="宋体" panose="02010600030101010101" pitchFamily="2" charset="-122"/>
            </a:endParaRPr>
          </a:p>
          <a:p>
            <a:pPr marL="0" algn="l">
              <a:lnSpc>
                <a:spcPts val="3600"/>
              </a:lnSpc>
            </a:pPr>
            <a:r>
              <a:rPr lang="zh-CN" altLang="en-US" sz="3000" b="1" i="0" dirty="0">
                <a:solidFill>
                  <a:srgbClr val="000000">
                    <a:alpha val="100000"/>
                  </a:srgbClr>
                </a:solidFill>
                <a:latin typeface="宋体" panose="02010600030101010101" pitchFamily="2" charset="-122"/>
                <a:ea typeface="宋体" panose="02010600030101010101" pitchFamily="2" charset="-122"/>
              </a:rPr>
              <a:t>材料二：《荀子·乐论》</a:t>
            </a:r>
            <a:endParaRPr lang="zh-CN" altLang="en-US" sz="3000" b="1" i="0" dirty="0">
              <a:solidFill>
                <a:srgbClr val="000000">
                  <a:alpha val="100000"/>
                </a:srgbClr>
              </a:solidFill>
              <a:latin typeface="宋体" panose="02010600030101010101" pitchFamily="2" charset="-122"/>
              <a:ea typeface="宋体" panose="02010600030101010101" pitchFamily="2" charset="-122"/>
            </a:endParaRPr>
          </a:p>
        </p:txBody>
      </p:sp>
      <p:grpSp>
        <p:nvGrpSpPr>
          <p:cNvPr id="8" name="组合1"/>
          <p:cNvGrpSpPr/>
          <p:nvPr/>
        </p:nvGrpSpPr>
        <p:grpSpPr>
          <a:xfrm>
            <a:off x="9564224" y="-44091"/>
            <a:ext cx="2546566" cy="557845"/>
            <a:chOff x="0" y="0"/>
            <a:chExt cx="2546566" cy="557845"/>
          </a:xfrm>
        </p:grpSpPr>
        <p:sp>
          <p:nvSpPr>
            <p:cNvPr id="9" name="形状5"/>
            <p:cNvSpPr txBox="1"/>
            <p:nvPr/>
          </p:nvSpPr>
          <p:spPr>
            <a:xfrm>
              <a:off x="0" y="0"/>
              <a:ext cx="2546566" cy="460369"/>
            </a:xfrm>
            <a:prstGeom prst="rect">
              <a:avLst/>
            </a:prstGeom>
            <a:solidFill>
              <a:srgbClr val="FDE9DA">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2546566" cy="557845"/>
            </a:xfrm>
            <a:prstGeom prst="rect">
              <a:avLst/>
            </a:prstGeom>
            <a:noFill/>
          </p:spPr>
          <p:txBody>
            <a:bodyPr anchor="t"/>
            <a:lstStyle/>
            <a:p>
              <a:pPr marL="0" algn="l">
                <a:lnSpc>
                  <a:spcPts val="2800"/>
                </a:lnSpc>
              </a:pPr>
              <a:r>
                <a:rPr lang="zh-CN" altLang="en-US" sz="2400" b="1" i="0" dirty="0">
                  <a:solidFill>
                    <a:srgbClr val="262626">
                      <a:alpha val="100000"/>
                    </a:srgbClr>
                  </a:solidFill>
                  <a:latin typeface="仿宋" panose="02010609060101010101" charset="-122"/>
                  <a:ea typeface="仿宋" panose="02010609060101010101" charset="-122"/>
                </a:rPr>
                <a:t>苏派高中语文</a:t>
              </a:r>
              <a:endParaRPr lang="zh-CN" altLang="en-US" sz="2400" b="1" i="0" dirty="0">
                <a:solidFill>
                  <a:srgbClr val="262626">
                    <a:alpha val="100000"/>
                  </a:srgbClr>
                </a:solidFill>
                <a:latin typeface="仿宋" panose="02010609060101010101" charset="-122"/>
                <a:ea typeface="仿宋" panose="02010609060101010101" charset="-122"/>
              </a:endParaRPr>
            </a:p>
          </p:txBody>
        </p:sp>
      </p:grpSp>
      <p:sp>
        <p:nvSpPr>
          <p:cNvPr id="11" name="形状2"/>
          <p:cNvSpPr txBox="1"/>
          <p:nvPr/>
        </p:nvSpPr>
        <p:spPr>
          <a:xfrm>
            <a:off x="2066915" y="1659369"/>
            <a:ext cx="9842182" cy="4948914"/>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12" name="文本5"/>
          <p:cNvSpPr txBox="1"/>
          <p:nvPr/>
        </p:nvSpPr>
        <p:spPr>
          <a:xfrm>
            <a:off x="2109664" y="1742751"/>
            <a:ext cx="9803454" cy="4810125"/>
          </a:xfrm>
          <a:prstGeom prst="rect">
            <a:avLst/>
          </a:prstGeom>
          <a:noFill/>
        </p:spPr>
        <p:txBody>
          <a:bodyPr anchor="t"/>
          <a:lstStyle/>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10.材料一画波浪线的部分有三处需要断句，请用铅笔将答题卡上相应位置的答案标号涂黑，每涂对一处给1分，涂黑超过三处不给分。(3分)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今《玉树》《伴侣》A之曲B其声C具存D联E能为公奏F之G知公H必不悲耳。</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11.下列对文中加点的词语及相关内容的解说，不正确的一项是(3分)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12.下列对原文有关内容的理解和分析，不正确的一项是(3分)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13.把文中画横线的句子翻译成现代汉语。(8分)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(1)然雅乐止得陈其梗概，若委曲写之，则其状易识。(4分)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(2)乐则不能无形，形而不为道，则不能无乱。(4分)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a:p>
            <a:pPr marL="0" algn="l"/>
            <a:r>
              <a:rPr lang="zh-CN" altLang="en-US" sz="2400" b="1" i="0" dirty="0">
                <a:solidFill>
                  <a:srgbClr val="000000">
                    <a:alpha val="100000"/>
                  </a:srgbClr>
                </a:solidFill>
                <a:latin typeface="宋体" panose="02010600030101010101" pitchFamily="2" charset="-122"/>
                <a:ea typeface="宋体" panose="02010600030101010101" pitchFamily="2" charset="-122"/>
              </a:rPr>
              <a:t>14.荀子认为古代圣王“故修其行，正其乐，而天下顺焉”，材料一中唐太宗是如何“正其乐”的?请简要概括。(3分)</a:t>
            </a:r>
            <a:endParaRPr lang="zh-CN" altLang="en-US" sz="2400" b="1" i="0" dirty="0">
              <a:solidFill>
                <a:srgbClr val="000000">
                  <a:alpha val="100000"/>
                </a:srgbClr>
              </a:solidFill>
              <a:latin typeface="宋体" panose="02010600030101010101" pitchFamily="2" charset="-122"/>
              <a:ea typeface="宋体" panose="02010600030101010101" pitchFamily="2" charset="-122"/>
            </a:endParaRPr>
          </a:p>
        </p:txBody>
      </p:sp>
      <p:sp>
        <p:nvSpPr>
          <p:cNvPr id="13" name="形状3"/>
          <p:cNvSpPr txBox="1"/>
          <p:nvPr/>
        </p:nvSpPr>
        <p:spPr>
          <a:xfrm>
            <a:off x="420529" y="695468"/>
            <a:ext cx="1679572" cy="701516"/>
          </a:xfrm>
          <a:prstGeom prst="rightArrow">
            <a:avLst/>
          </a:prstGeom>
          <a:solidFill>
            <a:srgbClr val="318F79">
              <a:alpha val="100000"/>
            </a:srgbClr>
          </a:solidFill>
          <a:ln w="12700">
            <a:solidFill>
              <a:srgbClr val="256B5B">
                <a:alpha val="100000"/>
              </a:srgbClr>
            </a:solidFill>
            <a:prstDash val="solid"/>
            <a:headEnd type="none" w="med" len="med"/>
            <a:tailEnd type="none" w="med" len="med"/>
          </a:ln>
        </p:spPr>
        <p:txBody>
          <a:bodyPr anchor="ctr"/>
          <a:lstStyle/>
          <a:p>
            <a:pPr marL="0" algn="ctr"/>
            <a:r>
              <a:rPr lang="zh-CN" altLang="en-US" sz="2200" b="0" i="0" dirty="0">
                <a:solidFill>
                  <a:srgbClr val="000000">
                    <a:alpha val="100000"/>
                  </a:srgbClr>
                </a:solidFill>
                <a:latin typeface="微软雅黑" panose="020B0503020204020204" charset="-122"/>
                <a:ea typeface="微软雅黑" panose="020B0503020204020204" charset="-122"/>
              </a:rPr>
              <a:t>材料出处</a:t>
            </a:r>
            <a:endParaRPr lang="zh-CN" altLang="en-US" sz="2200" b="0" i="0" dirty="0">
              <a:solidFill>
                <a:srgbClr val="000000">
                  <a:alpha val="100000"/>
                </a:srgbClr>
              </a:solidFill>
              <a:latin typeface="微软雅黑" panose="020B0503020204020204" charset="-122"/>
              <a:ea typeface="微软雅黑" panose="020B0503020204020204" charset="-122"/>
            </a:endParaRPr>
          </a:p>
        </p:txBody>
      </p:sp>
      <p:sp>
        <p:nvSpPr>
          <p:cNvPr id="14" name="形状4"/>
          <p:cNvSpPr txBox="1"/>
          <p:nvPr/>
        </p:nvSpPr>
        <p:spPr>
          <a:xfrm>
            <a:off x="342586" y="2521191"/>
            <a:ext cx="1724225" cy="701516"/>
          </a:xfrm>
          <a:prstGeom prst="rightArrow">
            <a:avLst/>
          </a:prstGeom>
          <a:solidFill>
            <a:srgbClr val="318F79">
              <a:alpha val="100000"/>
            </a:srgbClr>
          </a:solidFill>
          <a:ln w="12700">
            <a:solidFill>
              <a:srgbClr val="256B5B">
                <a:alpha val="100000"/>
              </a:srgbClr>
            </a:solidFill>
            <a:prstDash val="solid"/>
            <a:headEnd type="none" w="med" len="med"/>
            <a:tailEnd type="none" w="med" len="med"/>
          </a:ln>
        </p:spPr>
        <p:txBody>
          <a:bodyPr anchor="ctr"/>
          <a:lstStyle/>
          <a:p>
            <a:pPr marL="0" algn="ctr"/>
          </a:p>
        </p:txBody>
      </p:sp>
      <p:sp>
        <p:nvSpPr>
          <p:cNvPr id="15" name="文本6"/>
          <p:cNvSpPr txBox="1"/>
          <p:nvPr/>
        </p:nvSpPr>
        <p:spPr>
          <a:xfrm>
            <a:off x="413928" y="2593610"/>
            <a:ext cx="1843726" cy="557835"/>
          </a:xfrm>
          <a:prstGeom prst="rect">
            <a:avLst/>
          </a:prstGeom>
          <a:noFill/>
        </p:spPr>
        <p:txBody>
          <a:bodyPr anchor="t"/>
          <a:lstStyle/>
          <a:p>
            <a:pPr marL="0" algn="l">
              <a:lnSpc>
                <a:spcPts val="2800"/>
              </a:lnSpc>
            </a:pPr>
            <a:r>
              <a:rPr lang="zh-CN" altLang="en-US" sz="2400" b="0" i="0" dirty="0">
                <a:solidFill>
                  <a:srgbClr val="000000">
                    <a:alpha val="100000"/>
                  </a:srgbClr>
                </a:solidFill>
                <a:latin typeface="微软雅黑" panose="020B0503020204020204" charset="-122"/>
                <a:ea typeface="微软雅黑" panose="020B0503020204020204" charset="-122"/>
              </a:rPr>
              <a:t>命题设计</a:t>
            </a:r>
            <a:endParaRPr lang="zh-CN" altLang="en-US" sz="2400" b="0" i="0" dirty="0">
              <a:solidFill>
                <a:srgbClr val="000000">
                  <a:alpha val="100000"/>
                </a:srgbClr>
              </a:solidFill>
              <a:latin typeface="微软雅黑" panose="020B0503020204020204" charset="-122"/>
              <a:ea typeface="微软雅黑" panose="020B0503020204020204" charset="-122"/>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09365" y="738273"/>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文本4"/>
          <p:cNvSpPr txBox="1"/>
          <p:nvPr/>
        </p:nvSpPr>
        <p:spPr>
          <a:xfrm>
            <a:off x="211445" y="916000"/>
            <a:ext cx="11668125" cy="6276975"/>
          </a:xfrm>
          <a:prstGeom prst="rect">
            <a:avLst/>
          </a:prstGeom>
          <a:noFill/>
        </p:spPr>
        <p:txBody>
          <a:bodyPr anchor="t"/>
          <a:lstStyle/>
          <a:p>
            <a:pPr marL="0" algn="l"/>
            <a:r>
              <a:rPr lang="zh-CN" altLang="en-US" sz="2400" b="1" i="0" dirty="0">
                <a:solidFill>
                  <a:srgbClr val="000000">
                    <a:alpha val="100000"/>
                  </a:srgbClr>
                </a:solidFill>
                <a:latin typeface="楷体" panose="02010609060101010101" charset="-122"/>
                <a:ea typeface="楷体" panose="02010609060101010101" charset="-122"/>
              </a:rPr>
              <a:t>    吴兢(670-749年)，唐朝汴州浚仪(今河南开封)人。出生于唐高宗总章三年 (670年)，病逝于唐玄宗天宝八年(749 年)。吴为人正直不阿，勤奋好学，对古代经书都有一定的研究，特别是对历史有较深的造诣。青年时期，他结识了当代著名人物魏元忠、朱敬则等，并从他们那里得到了不少的教益。约在武周圣历三年(700 年)前后，当时武三思领导修撰国史，武三思等人以朋党为界限.记事不实，吴兢具有忠于历史的赤诚，愤而私撰《唐书》《唐春秋》，意欲为后人留下信史。唐中宗时，他任右补阙，与刘知几等人共修《则天实录》。书成后，转任起居郎，又迁水部郎中。开元初，自请继续修史，得准与刘知几撰《睿宗实录》，并重修《则天实录》。刘知几去世后，张说为相，见到书中记载张易之诱他诬陷魏元忠之事，感到不安。颇有政治见识的吴兢，对澄清了七八年混乱局面的唐玄宗很敬仰，他热切地希望颇有作为的新皇帝能够吸取老皇帝教训，重整旗鼓，治国安邦，使唐王朝得以长期统治下去。因此，他大胆而直率地向皇帝上了一道奏书要求皇帝纳谏。吴兢得到唐玄宗的重视和信任，约在开元三年(715 年)前后，升任谏议大夫、太子左庶子等官，并兼文馆学士。不久，又任卫尉少卿兼修国史。开元十七年(729 年)，吴被贬官，出任荆州司马，后又历任地方郡守，辗转迁任不得重用，寂寞地度过了自己的晚年。</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7" name="形状1"/>
          <p:cNvSpPr txBox="1"/>
          <p:nvPr/>
        </p:nvSpPr>
        <p:spPr>
          <a:xfrm>
            <a:off x="44625" y="855431"/>
            <a:ext cx="11913279" cy="5840559"/>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8" name="文本5"/>
          <p:cNvSpPr txBox="1"/>
          <p:nvPr/>
        </p:nvSpPr>
        <p:spPr>
          <a:xfrm>
            <a:off x="276892" y="-514"/>
            <a:ext cx="1955568" cy="538162"/>
          </a:xfrm>
          <a:prstGeom prst="rect">
            <a:avLst/>
          </a:prstGeom>
          <a:noFill/>
        </p:spPr>
        <p:txBody>
          <a:bodyPr anchor="t"/>
          <a:lstStyle/>
          <a:p>
            <a:pPr marL="0" algn="l"/>
            <a:r>
              <a:rPr lang="zh-CN" altLang="en-US" sz="2400" b="0" i="0" dirty="0">
                <a:solidFill>
                  <a:srgbClr val="000000">
                    <a:alpha val="100000"/>
                  </a:srgbClr>
                </a:solidFill>
                <a:latin typeface="楷体" panose="02010609060101010101" charset="-122"/>
                <a:ea typeface="楷体" panose="02010609060101010101" charset="-122"/>
              </a:rPr>
              <a:t>作者介绍</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9" name="形状2"/>
          <p:cNvSpPr txBox="1"/>
          <p:nvPr/>
        </p:nvSpPr>
        <p:spPr>
          <a:xfrm>
            <a:off x="211550" y="4820"/>
            <a:ext cx="1634604" cy="735159"/>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4"/>
          <p:cNvSpPr txBox="1"/>
          <p:nvPr/>
        </p:nvSpPr>
        <p:spPr>
          <a:xfrm>
            <a:off x="117767" y="893331"/>
            <a:ext cx="11668125" cy="6276975"/>
          </a:xfrm>
          <a:prstGeom prst="rect">
            <a:avLst/>
          </a:prstGeom>
          <a:noFill/>
        </p:spPr>
        <p:txBody>
          <a:bodyPr anchor="t"/>
          <a:lstStyle/>
          <a:p>
            <a:pPr marL="0" algn="l"/>
            <a:r>
              <a:rPr lang="zh-CN" altLang="en-US" sz="2500" b="0" i="0" dirty="0">
                <a:solidFill>
                  <a:srgbClr val="000000">
                    <a:alpha val="100000"/>
                  </a:srgbClr>
                </a:solidFill>
                <a:latin typeface="微软雅黑" panose="020B0503020204020204" charset="-122"/>
                <a:ea typeface="微软雅黑" panose="020B0503020204020204" charset="-122"/>
              </a:rPr>
              <a:t>     </a:t>
            </a:r>
            <a:r>
              <a:rPr lang="zh-CN" altLang="en-US" sz="2500" b="0" i="0" dirty="0">
                <a:solidFill>
                  <a:srgbClr val="000000">
                    <a:alpha val="100000"/>
                  </a:srgbClr>
                </a:solidFill>
                <a:latin typeface="楷体" panose="02010609060101010101" charset="-122"/>
                <a:ea typeface="楷体" panose="02010609060101010101" charset="-122"/>
              </a:rPr>
              <a:t>《贞观政要》分类编录了唐太宗与魏征、房玄龄、杜如晦等君臣之间有关国家大事的问答“贞观”是唐太宗李以及大臣争议和所上谏疏，并旁及政治设施、刑法等等，“用备观戒”。“贞观政要”即“贞世民的年号。“政”指“令”、“政策”，“要”指“要领”、“要点”观年间的施政要领”。《贞观政要》虽记载史实，但不按时间顺序组织全书，而是从总结唐太宗治国施政经验，告诫当今皇上的意图出发，将君臣问答、奏疏、方略等材料，按照为君之道.任贤纳谏、君臣鉴戒、教戒太子、道德伦理、正身修德、崇尚儒术、固本宽刑、征伐安边、善始慎终等一系列专题内容归类排列，使这部著作既有史实，又有很强的政论色彩，既是唐太宗贞观之治的历史记录，又蕴含着丰富的治国安民的政治观点和成功的施政经验。</a:t>
            </a:r>
            <a:endParaRPr lang="zh-CN" altLang="en-US" sz="2500" b="0" i="0" dirty="0">
              <a:solidFill>
                <a:srgbClr val="000000">
                  <a:alpha val="100000"/>
                </a:srgbClr>
              </a:solidFill>
              <a:latin typeface="楷体" panose="02010609060101010101" charset="-122"/>
              <a:ea typeface="楷体" panose="02010609060101010101" charset="-122"/>
            </a:endParaRPr>
          </a:p>
        </p:txBody>
      </p:sp>
      <p:sp>
        <p:nvSpPr>
          <p:cNvPr id="6" name="形状1"/>
          <p:cNvSpPr txBox="1"/>
          <p:nvPr/>
        </p:nvSpPr>
        <p:spPr>
          <a:xfrm>
            <a:off x="-34814" y="658054"/>
            <a:ext cx="11973401" cy="5840559"/>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7" name="文本5"/>
          <p:cNvSpPr txBox="1"/>
          <p:nvPr/>
        </p:nvSpPr>
        <p:spPr>
          <a:xfrm>
            <a:off x="276892" y="-514"/>
            <a:ext cx="1955568" cy="538162"/>
          </a:xfrm>
          <a:prstGeom prst="rect">
            <a:avLst/>
          </a:prstGeom>
          <a:noFill/>
        </p:spPr>
        <p:txBody>
          <a:bodyPr anchor="t"/>
          <a:lstStyle/>
          <a:p>
            <a:pPr marL="0" algn="l"/>
            <a:r>
              <a:rPr lang="zh-CN" altLang="en-US" sz="2400" b="0" i="0" dirty="0">
                <a:solidFill>
                  <a:srgbClr val="000000">
                    <a:alpha val="100000"/>
                  </a:srgbClr>
                </a:solidFill>
                <a:latin typeface="楷体" panose="02010609060101010101" charset="-122"/>
                <a:ea typeface="楷体" panose="02010609060101010101" charset="-122"/>
              </a:rPr>
              <a:t>作品介绍</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8" name="形状2"/>
          <p:cNvSpPr txBox="1"/>
          <p:nvPr/>
        </p:nvSpPr>
        <p:spPr>
          <a:xfrm>
            <a:off x="117777" y="5153"/>
            <a:ext cx="1907858" cy="533343"/>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4" name="文本2"/>
          <p:cNvSpPr txBox="1"/>
          <p:nvPr/>
        </p:nvSpPr>
        <p:spPr>
          <a:xfrm>
            <a:off x="793718" y="762143"/>
            <a:ext cx="7210501" cy="5546598"/>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文本3"/>
          <p:cNvSpPr txBox="1"/>
          <p:nvPr/>
        </p:nvSpPr>
        <p:spPr>
          <a:xfrm>
            <a:off x="353435" y="978894"/>
            <a:ext cx="7210425" cy="5410200"/>
          </a:xfrm>
          <a:prstGeom prst="rect">
            <a:avLst/>
          </a:prstGeom>
          <a:noFill/>
        </p:spPr>
        <p:txBody>
          <a:bodyPr anchor="t"/>
          <a:lstStyle/>
          <a:p>
            <a:pPr marL="0" algn="l"/>
            <a:r>
              <a:rPr lang="zh-CN" altLang="en-US" sz="2400" b="1" i="0" dirty="0">
                <a:solidFill>
                  <a:srgbClr val="000000">
                    <a:alpha val="100000"/>
                  </a:srgbClr>
                </a:solidFill>
                <a:latin typeface="楷体" panose="02010609060101010101" charset="-122"/>
                <a:ea typeface="楷体" panose="02010609060101010101" charset="-122"/>
              </a:rPr>
              <a:t>    荀子（约前313～前238），名况，战国后期赵国人，时人尊称为荀卿，汉时避汉宣帝刘询讳称为孙卿。年五十，始游学于齐国，曾在齐国首都临淄（今山东淄博市）的稷下学宫任祭酒。因遭谗而适楚国，任兰陵（今山东省兰陵县）令。以后失官家居，著书立说，死后葬于兰陵（兰陵县有荀子墓）。著名学者韩非、李斯均是他的学生。《荀子》全书一共32篇，是他和弟子们整理或记录他人言行的文字，但其观点与荀子的一贯主张是一致的。在前27篇中，也有几篇，如《议兵》、《大略》等可能是他的学生整理而成的。</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6" name="形状1"/>
          <p:cNvSpPr txBox="1"/>
          <p:nvPr/>
        </p:nvSpPr>
        <p:spPr>
          <a:xfrm>
            <a:off x="97546" y="686000"/>
            <a:ext cx="7722279" cy="5698874"/>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514"/>
            <a:ext cx="2755668" cy="538162"/>
          </a:xfrm>
          <a:prstGeom prst="rect">
            <a:avLst/>
          </a:prstGeom>
          <a:noFill/>
        </p:spPr>
        <p:txBody>
          <a:bodyPr anchor="t"/>
          <a:lstStyle/>
          <a:p>
            <a:pPr marL="0" algn="l"/>
            <a:r>
              <a:rPr lang="zh-CN" altLang="en-US" sz="2400" b="0" i="0" dirty="0">
                <a:solidFill>
                  <a:srgbClr val="000000">
                    <a:alpha val="100000"/>
                  </a:srgbClr>
                </a:solidFill>
                <a:latin typeface="楷体" panose="02010609060101010101" charset="-122"/>
                <a:ea typeface="楷体" panose="02010609060101010101" charset="-122"/>
              </a:rPr>
              <a:t>作者及作品介绍</a:t>
            </a:r>
            <a:endParaRPr lang="zh-CN" altLang="en-US" sz="2400" b="0" i="0" dirty="0">
              <a:solidFill>
                <a:srgbClr val="000000">
                  <a:alpha val="100000"/>
                </a:srgbClr>
              </a:solidFill>
              <a:latin typeface="楷体" panose="02010609060101010101" charset="-122"/>
              <a:ea typeface="楷体" panose="02010609060101010101" charset="-122"/>
            </a:endParaRPr>
          </a:p>
        </p:txBody>
      </p:sp>
      <p:sp>
        <p:nvSpPr>
          <p:cNvPr id="8" name="形状2"/>
          <p:cNvSpPr txBox="1"/>
          <p:nvPr/>
        </p:nvSpPr>
        <p:spPr>
          <a:xfrm>
            <a:off x="97507" y="5267"/>
            <a:ext cx="2641873" cy="53334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pic>
        <p:nvPicPr>
          <p:cNvPr id="9" name="图片2"/>
          <p:cNvPicPr>
            <a:picLocks noChangeAspect="1"/>
          </p:cNvPicPr>
          <p:nvPr/>
        </p:nvPicPr>
        <p:blipFill>
          <a:blip r:embed="rId2"/>
          <a:srcRect r="500" b="4569"/>
          <a:stretch>
            <a:fillRect/>
          </a:stretch>
        </p:blipFill>
        <p:spPr>
          <a:xfrm>
            <a:off x="8004200" y="435407"/>
            <a:ext cx="4104523" cy="6040374"/>
          </a:xfrm>
          <a:prstGeom prst="rect">
            <a:avLst/>
          </a:prstGeom>
        </p:spPr>
      </p:pic>
      <p:sp>
        <p:nvSpPr>
          <p:cNvPr id="10" name="文本5"/>
          <p:cNvSpPr txBox="1"/>
          <p:nvPr/>
        </p:nvSpPr>
        <p:spPr>
          <a:xfrm>
            <a:off x="203401" y="836801"/>
            <a:ext cx="7552854" cy="5477447"/>
          </a:xfrm>
          <a:prstGeom prst="rect">
            <a:avLst/>
          </a:prstGeom>
          <a:noFill/>
        </p:spPr>
        <p:txBody>
          <a:bodyPr anchor="t"/>
          <a:lstStyle/>
          <a:p>
            <a:pPr marL="0" algn="l"/>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660302" y="4541482"/>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98717" y="669693"/>
            <a:ext cx="4779645" cy="59679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文本解读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5014417" y="485061"/>
            <a:ext cx="6974557" cy="61566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9" name="组合2"/>
          <p:cNvGrpSpPr/>
          <p:nvPr/>
        </p:nvGrpSpPr>
        <p:grpSpPr>
          <a:xfrm>
            <a:off x="833542" y="417366"/>
            <a:ext cx="784225" cy="433421"/>
            <a:chOff x="0" y="0"/>
            <a:chExt cx="784225" cy="433421"/>
          </a:xfrm>
        </p:grpSpPr>
        <p:sp>
          <p:nvSpPr>
            <p:cNvPr id="10"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11"/>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2" name="组合3"/>
          <p:cNvGrpSpPr/>
          <p:nvPr/>
        </p:nvGrpSpPr>
        <p:grpSpPr>
          <a:xfrm>
            <a:off x="5480571" y="417871"/>
            <a:ext cx="784225" cy="433421"/>
            <a:chOff x="0" y="0"/>
            <a:chExt cx="784225" cy="433421"/>
          </a:xfrm>
        </p:grpSpPr>
        <p:sp>
          <p:nvSpPr>
            <p:cNvPr id="13"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12"/>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解读</a:t>
              </a:r>
              <a:endParaRPr lang="zh-CN" altLang="en-US" sz="1600" b="0" i="0" dirty="0">
                <a:solidFill>
                  <a:srgbClr val="000000">
                    <a:alpha val="100000"/>
                  </a:srgbClr>
                </a:solidFill>
                <a:latin typeface="汉仪雅酷黑 65W"/>
                <a:ea typeface="汉仪雅酷黑 65W"/>
              </a:endParaRPr>
            </a:p>
          </p:txBody>
        </p:sp>
      </p:grpSp>
      <p:sp>
        <p:nvSpPr>
          <p:cNvPr id="15" name="文本5"/>
          <p:cNvSpPr txBox="1"/>
          <p:nvPr/>
        </p:nvSpPr>
        <p:spPr>
          <a:xfrm>
            <a:off x="7038537" y="-145171"/>
            <a:ext cx="5546541" cy="769938"/>
          </a:xfrm>
          <a:prstGeom prst="rect">
            <a:avLst/>
          </a:prstGeom>
          <a:noFill/>
        </p:spPr>
        <p:txBody>
          <a:bodyPr anchor="t"/>
          <a:lstStyle/>
          <a:p>
            <a:pPr marL="0" algn="l"/>
          </a:p>
          <a:p>
            <a:pPr marL="0" algn="l"/>
            <a:r>
              <a:rPr lang="zh-CN" altLang="en-US" sz="2000" b="0" i="0" dirty="0">
                <a:solidFill>
                  <a:srgbClr val="000000">
                    <a:alpha val="100000"/>
                  </a:srgbClr>
                </a:solidFill>
                <a:latin typeface="楷体" panose="02010609060101010101" charset="-122"/>
                <a:ea typeface="楷体" panose="02010609060101010101" charset="-122"/>
              </a:rPr>
              <a:t>　　</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16" name="文本8"/>
          <p:cNvSpPr txBox="1"/>
          <p:nvPr/>
        </p:nvSpPr>
        <p:spPr>
          <a:xfrm>
            <a:off x="4882420" y="714346"/>
            <a:ext cx="6835407" cy="1928812"/>
          </a:xfrm>
          <a:prstGeom prst="rect">
            <a:avLst/>
          </a:prstGeom>
          <a:noFill/>
        </p:spPr>
        <p:txBody>
          <a:bodyPr anchor="t"/>
          <a:lstStyle/>
          <a:p>
            <a:pPr marL="0" algn="l"/>
          </a:p>
          <a:p>
            <a:pPr marL="0" algn="l"/>
          </a:p>
          <a:p>
            <a:pPr marL="0" algn="l"/>
          </a:p>
          <a:p>
            <a:pPr marL="0" algn="l"/>
          </a:p>
          <a:p>
            <a:pPr marL="0" algn="l"/>
          </a:p>
          <a:p>
            <a:pPr marL="0" algn="l"/>
          </a:p>
        </p:txBody>
      </p:sp>
      <p:sp>
        <p:nvSpPr>
          <p:cNvPr id="17" name="文本9"/>
          <p:cNvSpPr txBox="1"/>
          <p:nvPr/>
        </p:nvSpPr>
        <p:spPr>
          <a:xfrm>
            <a:off x="277320" y="714289"/>
            <a:ext cx="4500124" cy="5899347"/>
          </a:xfrm>
          <a:prstGeom prst="rect">
            <a:avLst/>
          </a:prstGeom>
          <a:noFill/>
        </p:spPr>
        <p:txBody>
          <a:bodyPr anchor="t"/>
          <a:lstStyle/>
          <a:p>
            <a:pPr marL="0" algn="l"/>
            <a:r>
              <a:rPr lang="zh-CN" altLang="en-US" sz="2000" b="1" i="0" dirty="0">
                <a:solidFill>
                  <a:srgbClr val="000000">
                    <a:alpha val="100000"/>
                  </a:srgbClr>
                </a:solidFill>
                <a:latin typeface="黑体" panose="02010609060101010101" charset="-122"/>
                <a:ea typeface="黑体" panose="02010609060101010101" charset="-122"/>
              </a:rPr>
              <a:t>材料一：</a:t>
            </a:r>
            <a:endParaRPr lang="zh-CN" altLang="en-US" sz="2000" b="1" i="0" dirty="0">
              <a:solidFill>
                <a:srgbClr val="000000">
                  <a:alpha val="100000"/>
                </a:srgbClr>
              </a:solidFill>
              <a:latin typeface="黑体" panose="02010609060101010101" charset="-122"/>
              <a:ea typeface="黑体" panose="02010609060101010101" charset="-122"/>
            </a:endParaRPr>
          </a:p>
          <a:p>
            <a:pPr marL="0" algn="l"/>
            <a:r>
              <a:rPr lang="zh-CN" altLang="en-US" sz="2000" b="1" i="0" dirty="0">
                <a:solidFill>
                  <a:srgbClr val="000000">
                    <a:alpha val="100000"/>
                  </a:srgbClr>
                </a:solidFill>
                <a:latin typeface="楷体" panose="02010609060101010101" charset="-122"/>
                <a:ea typeface="楷体" panose="02010609060101010101" charset="-122"/>
              </a:rPr>
              <a:t>1.太常少卿祖孝孙奏所定新乐。太宗曰：“礼乐之作，是圣人缘物设教，以为撙节。治政善恶，岂此之由?”御史大夫杜淹对曰：“前代兴亡，实由于乐。陈将亡也为《玉树后庭花》，齐将亡也而为《伴侣曲》，行路闻之，莫不悲泣，所谓亡国之音。以是观之，实由于乐。”太宗曰：“不然，夫音声岂能感人?欢者闻之则悦，哀者听之则悲。悲悦在于人心，非由乐也。将亡之政，其人心苦，然苦心相感，故闻之则悲耳。何乐声哀怨，能使悦者悲乎?</a:t>
            </a:r>
            <a:r>
              <a:rPr lang="zh-CN" altLang="en-US" sz="2000" b="1" i="0" u="sng" dirty="0">
                <a:solidFill>
                  <a:srgbClr val="000000">
                    <a:alpha val="100000"/>
                  </a:srgbClr>
                </a:solidFill>
                <a:latin typeface="楷体" panose="02010609060101010101" charset="-122"/>
                <a:ea typeface="楷体" panose="02010609060101010101" charset="-122"/>
              </a:rPr>
              <a:t>今《玉树》《伴侣》之曲其声具存朕能为公奏之知公必不悲耳。</a:t>
            </a:r>
            <a:r>
              <a:rPr lang="zh-CN" altLang="en-US" sz="2000" b="1" i="0" dirty="0">
                <a:solidFill>
                  <a:srgbClr val="000000">
                    <a:alpha val="100000"/>
                  </a:srgbClr>
                </a:solidFill>
                <a:latin typeface="楷体" panose="02010609060101010101" charset="-122"/>
                <a:ea typeface="楷体" panose="02010609060101010101" charset="-122"/>
              </a:rPr>
              <a:t>”尚书右丞魏徵进曰：“古人称：礼云，礼云，玉帛云乎哉！乐云，乐云，钟鼓云乎哉！乐在人和，不由音调。”太宗然之。</a:t>
            </a:r>
            <a:endParaRPr lang="zh-CN" altLang="en-US" sz="2000" b="1" i="0" dirty="0">
              <a:solidFill>
                <a:srgbClr val="000000">
                  <a:alpha val="100000"/>
                </a:srgbClr>
              </a:solidFill>
              <a:latin typeface="楷体" panose="02010609060101010101" charset="-122"/>
              <a:ea typeface="楷体" panose="02010609060101010101" charset="-122"/>
            </a:endParaRPr>
          </a:p>
        </p:txBody>
      </p:sp>
      <p:sp>
        <p:nvSpPr>
          <p:cNvPr id="18" name="文本10"/>
          <p:cNvSpPr txBox="1"/>
          <p:nvPr/>
        </p:nvSpPr>
        <p:spPr>
          <a:xfrm>
            <a:off x="5010198" y="836409"/>
            <a:ext cx="6707962" cy="5761787"/>
          </a:xfrm>
          <a:prstGeom prst="rect">
            <a:avLst/>
          </a:prstGeom>
          <a:noFill/>
        </p:spPr>
        <p:txBody>
          <a:bodyPr anchor="t"/>
          <a:lstStyle/>
          <a:p>
            <a:pPr marL="0" algn="l"/>
            <a:r>
              <a:rPr lang="zh-CN" altLang="en-US" sz="2400" b="1" i="0" dirty="0">
                <a:solidFill>
                  <a:srgbClr val="FF0000">
                    <a:alpha val="100000"/>
                  </a:srgbClr>
                </a:solidFill>
                <a:latin typeface="楷体" panose="02010609060101010101" charset="-122"/>
                <a:ea typeface="楷体" panose="02010609060101010101" charset="-122"/>
              </a:rPr>
              <a:t>    本段主要探讨的是“音乐”“政治”“人心”的关系。</a:t>
            </a:r>
            <a:endParaRPr lang="zh-CN" altLang="en-US" sz="2400" b="1" i="0" dirty="0">
              <a:solidFill>
                <a:srgbClr val="FF0000">
                  <a:alpha val="100000"/>
                </a:srgbClr>
              </a:solidFill>
              <a:latin typeface="楷体" panose="02010609060101010101" charset="-122"/>
              <a:ea typeface="楷体" panose="02010609060101010101" charset="-122"/>
            </a:endParaRPr>
          </a:p>
          <a:p>
            <a:pPr marL="0" algn="l"/>
            <a:r>
              <a:rPr lang="zh-CN" altLang="en-US" sz="2400" b="1" i="0" dirty="0">
                <a:solidFill>
                  <a:srgbClr val="FF0000">
                    <a:alpha val="100000"/>
                  </a:srgbClr>
                </a:solidFill>
                <a:latin typeface="楷体" panose="02010609060101010101" charset="-122"/>
                <a:ea typeface="楷体" panose="02010609060101010101" charset="-122"/>
              </a:rPr>
              <a:t>    从祖孝孙呈献所奏新乐说起，唐太宗认为礼乐仅仅是圣人用来调节性情、施行教化的。音乐不是政治败坏的原因。</a:t>
            </a:r>
            <a:endParaRPr lang="zh-CN" altLang="en-US" sz="2400" b="1" i="0" dirty="0">
              <a:solidFill>
                <a:srgbClr val="FF0000">
                  <a:alpha val="100000"/>
                </a:srgbClr>
              </a:solidFill>
              <a:latin typeface="楷体" panose="02010609060101010101" charset="-122"/>
              <a:ea typeface="楷体" panose="02010609060101010101" charset="-122"/>
            </a:endParaRPr>
          </a:p>
          <a:p>
            <a:pPr marL="0" algn="l"/>
            <a:r>
              <a:rPr lang="zh-CN" altLang="en-US" sz="2400" b="1" i="0" dirty="0">
                <a:solidFill>
                  <a:srgbClr val="FF0000">
                    <a:alpha val="100000"/>
                  </a:srgbClr>
                </a:solidFill>
                <a:latin typeface="楷体" panose="02010609060101010101" charset="-122"/>
                <a:ea typeface="楷体" panose="02010609060101010101" charset="-122"/>
              </a:rPr>
              <a:t>    御史大夫杜淹用</a:t>
            </a:r>
            <a:r>
              <a:rPr lang="zh-CN" altLang="en-US" sz="2400" b="1" i="0" dirty="0">
                <a:solidFill>
                  <a:srgbClr val="FF0000">
                    <a:alpha val="100000"/>
                  </a:srgbClr>
                </a:solidFill>
                <a:latin typeface="楷体" panose="02010609060101010101" charset="-122"/>
                <a:ea typeface="楷体" panose="02010609060101010101" charset="-122"/>
              </a:rPr>
              <a:t>《玉树后庭花》《伴侣曲》为例，论证国家的衰败，由音乐导致。</a:t>
            </a:r>
            <a:endParaRPr lang="zh-CN" altLang="en-US" sz="2400" b="1" i="0" dirty="0">
              <a:solidFill>
                <a:srgbClr val="FF0000">
                  <a:alpha val="100000"/>
                </a:srgbClr>
              </a:solidFill>
              <a:latin typeface="楷体" panose="02010609060101010101" charset="-122"/>
              <a:ea typeface="楷体" panose="02010609060101010101" charset="-122"/>
            </a:endParaRPr>
          </a:p>
          <a:p>
            <a:pPr marL="0" algn="l"/>
            <a:r>
              <a:rPr lang="zh-CN" altLang="en-US" sz="2400" b="1" i="0" dirty="0">
                <a:solidFill>
                  <a:srgbClr val="FF0000">
                    <a:alpha val="100000"/>
                  </a:srgbClr>
                </a:solidFill>
                <a:latin typeface="楷体" panose="02010609060101010101" charset="-122"/>
                <a:ea typeface="楷体" panose="02010609060101010101" charset="-122"/>
              </a:rPr>
              <a:t>    太宗反驳认为音乐不能决定人心的悲欢，而在于“悲悦在于人心”即人心当时的感情悲喜。音乐更不是政治败坏的原因，而是政治败坏的反映。</a:t>
            </a:r>
            <a:endParaRPr lang="zh-CN" altLang="en-US" sz="2400" b="1" i="0" dirty="0">
              <a:solidFill>
                <a:srgbClr val="FF0000">
                  <a:alpha val="100000"/>
                </a:srgbClr>
              </a:solidFill>
              <a:latin typeface="楷体" panose="02010609060101010101" charset="-122"/>
              <a:ea typeface="楷体" panose="02010609060101010101" charset="-122"/>
            </a:endParaRPr>
          </a:p>
          <a:p>
            <a:pPr marL="0" algn="l"/>
            <a:r>
              <a:rPr lang="zh-CN" altLang="en-US" sz="2400" b="1" i="0" dirty="0">
                <a:solidFill>
                  <a:srgbClr val="FF0000">
                    <a:alpha val="100000"/>
                  </a:srgbClr>
                </a:solidFill>
                <a:latin typeface="楷体" panose="02010609060101010101" charset="-122"/>
                <a:ea typeface="楷体" panose="02010609060101010101" charset="-122"/>
              </a:rPr>
              <a:t>    最后魏徵强调礼乐的本质在于敬意和谐，不在于物质形式。</a:t>
            </a:r>
            <a:endParaRPr lang="zh-CN" altLang="en-US" sz="24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660302" y="4541482"/>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98717" y="669693"/>
            <a:ext cx="4779645" cy="59679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文本解读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5070996" y="485061"/>
            <a:ext cx="6974557" cy="61566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9" name="组合1"/>
          <p:cNvGrpSpPr/>
          <p:nvPr/>
        </p:nvGrpSpPr>
        <p:grpSpPr>
          <a:xfrm>
            <a:off x="833542" y="417366"/>
            <a:ext cx="784225" cy="433421"/>
            <a:chOff x="0" y="0"/>
            <a:chExt cx="784225" cy="433421"/>
          </a:xfrm>
        </p:grpSpPr>
        <p:sp>
          <p:nvSpPr>
            <p:cNvPr id="10" name="形状3"/>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5480571" y="417871"/>
            <a:ext cx="784225" cy="433421"/>
            <a:chOff x="0" y="0"/>
            <a:chExt cx="784225" cy="433421"/>
          </a:xfrm>
        </p:grpSpPr>
        <p:sp>
          <p:nvSpPr>
            <p:cNvPr id="13"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解读</a:t>
              </a:r>
              <a:endParaRPr lang="zh-CN" altLang="en-US" sz="1600" b="0" i="0" dirty="0">
                <a:solidFill>
                  <a:srgbClr val="000000">
                    <a:alpha val="100000"/>
                  </a:srgbClr>
                </a:solidFill>
                <a:latin typeface="汉仪雅酷黑 65W"/>
                <a:ea typeface="汉仪雅酷黑 65W"/>
              </a:endParaRPr>
            </a:p>
          </p:txBody>
        </p:sp>
      </p:grpSp>
      <p:sp>
        <p:nvSpPr>
          <p:cNvPr id="15" name="文本5"/>
          <p:cNvSpPr txBox="1"/>
          <p:nvPr/>
        </p:nvSpPr>
        <p:spPr>
          <a:xfrm>
            <a:off x="7038537" y="-145171"/>
            <a:ext cx="5546541" cy="769938"/>
          </a:xfrm>
          <a:prstGeom prst="rect">
            <a:avLst/>
          </a:prstGeom>
          <a:noFill/>
        </p:spPr>
        <p:txBody>
          <a:bodyPr anchor="t"/>
          <a:lstStyle/>
          <a:p>
            <a:pPr marL="0" algn="l"/>
          </a:p>
          <a:p>
            <a:pPr marL="0" algn="l"/>
            <a:r>
              <a:rPr lang="zh-CN" altLang="en-US" sz="2000" b="0" i="0" dirty="0">
                <a:solidFill>
                  <a:srgbClr val="000000">
                    <a:alpha val="100000"/>
                  </a:srgbClr>
                </a:solidFill>
                <a:latin typeface="楷体" panose="02010609060101010101" charset="-122"/>
                <a:ea typeface="楷体" panose="02010609060101010101" charset="-122"/>
              </a:rPr>
              <a:t>　　</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16" name="文本6"/>
          <p:cNvSpPr txBox="1"/>
          <p:nvPr/>
        </p:nvSpPr>
        <p:spPr>
          <a:xfrm>
            <a:off x="4882420" y="714346"/>
            <a:ext cx="6835407" cy="1928812"/>
          </a:xfrm>
          <a:prstGeom prst="rect">
            <a:avLst/>
          </a:prstGeom>
          <a:noFill/>
        </p:spPr>
        <p:txBody>
          <a:bodyPr anchor="t"/>
          <a:lstStyle/>
          <a:p>
            <a:pPr marL="0" algn="l"/>
          </a:p>
          <a:p>
            <a:pPr marL="0" algn="l"/>
          </a:p>
          <a:p>
            <a:pPr marL="0" algn="l"/>
          </a:p>
          <a:p>
            <a:pPr marL="0" algn="l"/>
          </a:p>
          <a:p>
            <a:pPr marL="0" algn="l"/>
          </a:p>
          <a:p>
            <a:pPr marL="0" algn="l"/>
          </a:p>
        </p:txBody>
      </p:sp>
      <p:sp>
        <p:nvSpPr>
          <p:cNvPr id="17" name="文本7"/>
          <p:cNvSpPr txBox="1"/>
          <p:nvPr/>
        </p:nvSpPr>
        <p:spPr>
          <a:xfrm>
            <a:off x="219679" y="828955"/>
            <a:ext cx="4500785" cy="5926645"/>
          </a:xfrm>
          <a:prstGeom prst="rect">
            <a:avLst/>
          </a:prstGeom>
          <a:noFill/>
        </p:spPr>
        <p:txBody>
          <a:bodyPr anchor="t"/>
          <a:lstStyle/>
          <a:p>
            <a:pPr marL="0" algn="l"/>
            <a:r>
              <a:rPr lang="zh-CN" altLang="en-US" sz="2200" b="1" i="0" dirty="0">
                <a:solidFill>
                  <a:srgbClr val="000000">
                    <a:alpha val="100000"/>
                  </a:srgbClr>
                </a:solidFill>
                <a:latin typeface="楷体" panose="02010609060101010101" charset="-122"/>
                <a:ea typeface="楷体" panose="02010609060101010101" charset="-122"/>
              </a:rPr>
              <a:t>2.贞观七年，太常卿萧瑀奏言：“今《破阵乐舞》</a:t>
            </a:r>
            <a:r>
              <a:rPr lang="zh-CN" altLang="en-US" sz="2200" b="1" i="0" baseline="30000" dirty="0">
                <a:solidFill>
                  <a:srgbClr val="000000">
                    <a:alpha val="100000"/>
                  </a:srgbClr>
                </a:solidFill>
                <a:latin typeface="楷体" panose="02010609060101010101" charset="-122"/>
                <a:ea typeface="楷体" panose="02010609060101010101" charset="-122"/>
              </a:rPr>
              <a:t>①</a:t>
            </a:r>
            <a:r>
              <a:rPr lang="zh-CN" altLang="en-US" sz="2200" b="1" i="0" dirty="0">
                <a:solidFill>
                  <a:srgbClr val="000000">
                    <a:alpha val="100000"/>
                  </a:srgbClr>
                </a:solidFill>
                <a:latin typeface="楷体" panose="02010609060101010101" charset="-122"/>
                <a:ea typeface="楷体" panose="02010609060101010101" charset="-122"/>
              </a:rPr>
              <a:t>天下之所共传，然美盛德之形容，尚有所未尽。前后之所破刘武周、薛举、窦建德、王世充等，臣愿图其形状，以写战胜攻取之容。”太宗曰：“朕当四方未定，因为天下救焚拯溺，故不获已，乃行战伐之事，所以人间遂有此舞，国家因兹亦制其曲。</a:t>
            </a:r>
            <a:r>
              <a:rPr lang="zh-CN" altLang="en-US" sz="2200" b="1" i="0" u="sng" dirty="0">
                <a:solidFill>
                  <a:srgbClr val="000000">
                    <a:alpha val="100000"/>
                  </a:srgbClr>
                </a:solidFill>
                <a:latin typeface="楷体" panose="02010609060101010101" charset="-122"/>
                <a:ea typeface="楷体" panose="02010609060101010101" charset="-122"/>
              </a:rPr>
              <a:t>然雅乐止得陈其梗概，若委曲写之，则其状易识</a:t>
            </a:r>
            <a:r>
              <a:rPr lang="zh-CN" altLang="en-US" sz="2200" b="1" i="0" dirty="0">
                <a:solidFill>
                  <a:srgbClr val="000000">
                    <a:alpha val="100000"/>
                  </a:srgbClr>
                </a:solidFill>
                <a:latin typeface="楷体" panose="02010609060101010101" charset="-122"/>
                <a:ea typeface="楷体" panose="02010609060101010101" charset="-122"/>
              </a:rPr>
              <a:t>。朕以见在将相，多有曾经受彼驱使者，既经为一日君臣，今若重见其被擒获之势，必当有所不忍。我为此等，所以不为也。”萧瑀谢曰：“此事非臣思虑所及。”</a:t>
            </a:r>
            <a:endParaRPr lang="zh-CN" altLang="en-US" sz="2200" b="1" i="0" dirty="0">
              <a:solidFill>
                <a:srgbClr val="000000">
                  <a:alpha val="100000"/>
                </a:srgbClr>
              </a:solidFill>
              <a:latin typeface="楷体" panose="02010609060101010101" charset="-122"/>
              <a:ea typeface="楷体" panose="02010609060101010101" charset="-122"/>
            </a:endParaRPr>
          </a:p>
          <a:p>
            <a:pPr marL="0" algn="l"/>
            <a:r>
              <a:rPr lang="zh-CN" altLang="en-US" sz="2200" b="1" i="0" dirty="0">
                <a:solidFill>
                  <a:srgbClr val="000000">
                    <a:alpha val="100000"/>
                  </a:srgbClr>
                </a:solidFill>
                <a:latin typeface="仿宋" panose="02010609060101010101" charset="-122"/>
                <a:ea typeface="仿宋" panose="02010609060101010101" charset="-122"/>
              </a:rPr>
              <a:t>(节选自《贞观政要·卷六·礼乐》)</a:t>
            </a:r>
            <a:endParaRPr lang="zh-CN" altLang="en-US" sz="2200" b="1" i="0" dirty="0">
              <a:solidFill>
                <a:srgbClr val="000000">
                  <a:alpha val="100000"/>
                </a:srgbClr>
              </a:solidFill>
              <a:latin typeface="仿宋" panose="02010609060101010101" charset="-122"/>
              <a:ea typeface="仿宋" panose="02010609060101010101" charset="-122"/>
            </a:endParaRPr>
          </a:p>
        </p:txBody>
      </p:sp>
      <p:sp>
        <p:nvSpPr>
          <p:cNvPr id="18" name="文本8"/>
          <p:cNvSpPr txBox="1"/>
          <p:nvPr/>
        </p:nvSpPr>
        <p:spPr>
          <a:xfrm>
            <a:off x="5355295" y="918482"/>
            <a:ext cx="6405276" cy="5672780"/>
          </a:xfrm>
          <a:prstGeom prst="rect">
            <a:avLst/>
          </a:prstGeom>
          <a:noFill/>
        </p:spPr>
        <p:txBody>
          <a:bodyPr anchor="t"/>
          <a:lstStyle/>
          <a:p>
            <a:pPr marL="0" algn="l"/>
            <a:r>
              <a:rPr lang="zh-CN" altLang="en-US" sz="2600" b="1" i="0" dirty="0">
                <a:solidFill>
                  <a:srgbClr val="FF0000">
                    <a:alpha val="100000"/>
                  </a:srgbClr>
                </a:solidFill>
                <a:latin typeface="楷体" panose="02010609060101010101" charset="-122"/>
                <a:ea typeface="楷体" panose="02010609060101010101" charset="-122"/>
              </a:rPr>
              <a:t>    第二段的论证焦点在于要不要把《破阵乐舞》通过绘画的形式呈现出来。</a:t>
            </a:r>
            <a:endParaRPr lang="zh-CN" altLang="en-US" sz="2600" b="1" i="0" dirty="0">
              <a:solidFill>
                <a:srgbClr val="FF0000">
                  <a:alpha val="100000"/>
                </a:srgbClr>
              </a:solidFill>
              <a:latin typeface="楷体" panose="02010609060101010101" charset="-122"/>
              <a:ea typeface="楷体" panose="02010609060101010101" charset="-122"/>
            </a:endParaRPr>
          </a:p>
          <a:p>
            <a:pPr marL="0" algn="l"/>
            <a:r>
              <a:rPr lang="zh-CN" altLang="en-US" sz="2600" b="1" i="0" dirty="0">
                <a:solidFill>
                  <a:srgbClr val="FF0000">
                    <a:alpha val="100000"/>
                  </a:srgbClr>
                </a:solidFill>
                <a:latin typeface="楷体" panose="02010609060101010101" charset="-122"/>
                <a:ea typeface="楷体" panose="02010609060101010101" charset="-122"/>
              </a:rPr>
              <a:t>    萧瑀主张画《破阵乐舞》图来弥补《破阵乐舞》展现太宗曾为秦王时讨伐、俘虏刘武周等人的丰功伟绩的不足。</a:t>
            </a:r>
            <a:endParaRPr lang="zh-CN" altLang="en-US" sz="2600" b="1" i="0" dirty="0">
              <a:solidFill>
                <a:srgbClr val="FF0000">
                  <a:alpha val="100000"/>
                </a:srgbClr>
              </a:solidFill>
              <a:latin typeface="楷体" panose="02010609060101010101" charset="-122"/>
              <a:ea typeface="楷体" panose="02010609060101010101" charset="-122"/>
            </a:endParaRPr>
          </a:p>
          <a:p>
            <a:pPr marL="0" algn="l"/>
            <a:r>
              <a:rPr lang="zh-CN" altLang="en-US" sz="2600" b="1" i="0" dirty="0">
                <a:solidFill>
                  <a:srgbClr val="FF0000">
                    <a:alpha val="100000"/>
                  </a:srgbClr>
                </a:solidFill>
                <a:latin typeface="楷体" panose="02010609060101010101" charset="-122"/>
                <a:ea typeface="楷体" panose="02010609060101010101" charset="-122"/>
              </a:rPr>
              <a:t>    可是唐太宗反对，因为他认为朝臣中有很多人来自这些敌对阵营，尚存君臣之情，他们看到旧主被俘虏的画面，必定伤心不忍。唐太宗从体恤这些臣子的情感上拒绝乐萧瑀的请求。</a:t>
            </a:r>
            <a:endParaRPr lang="zh-CN" altLang="en-US" sz="26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64006" y="2866368"/>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660302" y="4541482"/>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98717" y="669693"/>
            <a:ext cx="5332095" cy="59679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文本解读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6096095" y="485061"/>
            <a:ext cx="5892870" cy="6156665"/>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9" name="组合1"/>
          <p:cNvGrpSpPr/>
          <p:nvPr/>
        </p:nvGrpSpPr>
        <p:grpSpPr>
          <a:xfrm>
            <a:off x="833542" y="417366"/>
            <a:ext cx="784225" cy="433421"/>
            <a:chOff x="0" y="0"/>
            <a:chExt cx="784225" cy="433421"/>
          </a:xfrm>
        </p:grpSpPr>
        <p:sp>
          <p:nvSpPr>
            <p:cNvPr id="10" name="形状3"/>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6416535" y="417443"/>
            <a:ext cx="784225" cy="433421"/>
            <a:chOff x="0" y="0"/>
            <a:chExt cx="784225" cy="433421"/>
          </a:xfrm>
        </p:grpSpPr>
        <p:sp>
          <p:nvSpPr>
            <p:cNvPr id="13"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解读</a:t>
              </a:r>
              <a:endParaRPr lang="zh-CN" altLang="en-US" sz="1600" b="0" i="0" dirty="0">
                <a:solidFill>
                  <a:srgbClr val="000000">
                    <a:alpha val="100000"/>
                  </a:srgbClr>
                </a:solidFill>
                <a:latin typeface="汉仪雅酷黑 65W"/>
                <a:ea typeface="汉仪雅酷黑 65W"/>
              </a:endParaRPr>
            </a:p>
          </p:txBody>
        </p:sp>
      </p:grpSp>
      <p:sp>
        <p:nvSpPr>
          <p:cNvPr id="15" name="文本5"/>
          <p:cNvSpPr txBox="1"/>
          <p:nvPr/>
        </p:nvSpPr>
        <p:spPr>
          <a:xfrm>
            <a:off x="7038537" y="-145171"/>
            <a:ext cx="5546541" cy="769938"/>
          </a:xfrm>
          <a:prstGeom prst="rect">
            <a:avLst/>
          </a:prstGeom>
          <a:noFill/>
        </p:spPr>
        <p:txBody>
          <a:bodyPr anchor="t"/>
          <a:lstStyle/>
          <a:p>
            <a:pPr marL="0" algn="l"/>
          </a:p>
          <a:p>
            <a:pPr marL="0" algn="l"/>
            <a:r>
              <a:rPr lang="zh-CN" altLang="en-US" sz="2000" b="0" i="0" dirty="0">
                <a:solidFill>
                  <a:srgbClr val="000000">
                    <a:alpha val="100000"/>
                  </a:srgbClr>
                </a:solidFill>
                <a:latin typeface="楷体" panose="02010609060101010101" charset="-122"/>
                <a:ea typeface="楷体" panose="02010609060101010101" charset="-122"/>
              </a:rPr>
              <a:t>　　</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16" name="文本6"/>
          <p:cNvSpPr txBox="1"/>
          <p:nvPr/>
        </p:nvSpPr>
        <p:spPr>
          <a:xfrm>
            <a:off x="6096257" y="714346"/>
            <a:ext cx="5621560" cy="5632847"/>
          </a:xfrm>
          <a:prstGeom prst="rect">
            <a:avLst/>
          </a:prstGeom>
          <a:noFill/>
        </p:spPr>
        <p:txBody>
          <a:bodyPr anchor="t"/>
          <a:lstStyle/>
          <a:p>
            <a:pPr marL="0" algn="l"/>
          </a:p>
          <a:p>
            <a:pPr marL="0" algn="l"/>
            <a:r>
              <a:rPr lang="zh-CN" altLang="en-US" sz="2400" b="0" i="0" dirty="0">
                <a:solidFill>
                  <a:srgbClr val="FF0000">
                    <a:alpha val="100000"/>
                  </a:srgbClr>
                </a:solidFill>
                <a:latin typeface="楷体" panose="02010609060101010101" charset="-122"/>
                <a:ea typeface="楷体" panose="02010609060101010101" charset="-122"/>
              </a:rPr>
              <a:t>    材料二的焦点是“性情”“音乐”“政治”之间的关系，荀子认为，音乐起源于人情，也是人心人情释放的必要途径。因此，君王要用音乐感化人心，移风易俗，从而使百姓之间和睦。做到这些的前提条件是君王要有高尚的道德修养，端正礼乐，这样百姓才会归顺他。</a:t>
            </a:r>
            <a:endParaRPr lang="zh-CN" altLang="en-US" sz="2400" b="0" i="0" dirty="0">
              <a:solidFill>
                <a:srgbClr val="FF0000">
                  <a:alpha val="100000"/>
                </a:srgbClr>
              </a:solidFill>
              <a:latin typeface="楷体" panose="02010609060101010101" charset="-122"/>
              <a:ea typeface="楷体" panose="02010609060101010101" charset="-122"/>
            </a:endParaRPr>
          </a:p>
          <a:p>
            <a:pPr marL="0" algn="l"/>
          </a:p>
        </p:txBody>
      </p:sp>
      <p:sp>
        <p:nvSpPr>
          <p:cNvPr id="17" name="文本7"/>
          <p:cNvSpPr txBox="1"/>
          <p:nvPr/>
        </p:nvSpPr>
        <p:spPr>
          <a:xfrm>
            <a:off x="309210" y="934764"/>
            <a:ext cx="5125612" cy="5412334"/>
          </a:xfrm>
          <a:prstGeom prst="rect">
            <a:avLst/>
          </a:prstGeom>
          <a:noFill/>
        </p:spPr>
        <p:txBody>
          <a:bodyPr anchor="t"/>
          <a:lstStyle/>
          <a:p>
            <a:pPr marL="0" algn="l"/>
            <a:r>
              <a:rPr lang="zh-CN" altLang="en-US" sz="2300" b="1" i="0" dirty="0">
                <a:solidFill>
                  <a:srgbClr val="000000">
                    <a:alpha val="100000"/>
                  </a:srgbClr>
                </a:solidFill>
                <a:latin typeface="黑体" panose="02010609060101010101" charset="-122"/>
                <a:ea typeface="黑体" panose="02010609060101010101" charset="-122"/>
              </a:rPr>
              <a:t>材料二：</a:t>
            </a:r>
            <a:endParaRPr lang="zh-CN" altLang="en-US" sz="2300" b="1" i="0" dirty="0">
              <a:solidFill>
                <a:srgbClr val="000000">
                  <a:alpha val="100000"/>
                </a:srgbClr>
              </a:solidFill>
              <a:latin typeface="黑体" panose="02010609060101010101" charset="-122"/>
              <a:ea typeface="黑体" panose="02010609060101010101" charset="-122"/>
            </a:endParaRPr>
          </a:p>
          <a:p>
            <a:pPr marL="0" algn="l"/>
            <a:r>
              <a:rPr lang="zh-CN" altLang="en-US" sz="2300" b="0" i="0" dirty="0">
                <a:solidFill>
                  <a:srgbClr val="000000">
                    <a:alpha val="100000"/>
                  </a:srgbClr>
                </a:solidFill>
                <a:latin typeface="楷体" panose="02010609060101010101" charset="-122"/>
                <a:ea typeface="楷体" panose="02010609060101010101" charset="-122"/>
              </a:rPr>
              <a:t>夫乐者，乐也，人情之所必不免也。故人不能无乐，乐则必发于声音，形于动静；而人之道，声音动静，性术之变尽是矣。</a:t>
            </a:r>
            <a:r>
              <a:rPr lang="zh-CN" altLang="en-US" sz="2300" b="0" i="0" u="sng" dirty="0">
                <a:solidFill>
                  <a:srgbClr val="000000">
                    <a:alpha val="100000"/>
                  </a:srgbClr>
                </a:solidFill>
                <a:latin typeface="楷体" panose="02010609060101010101" charset="-122"/>
                <a:ea typeface="楷体" panose="02010609060101010101" charset="-122"/>
              </a:rPr>
              <a:t>乐则不能无形，形而不为道，则不能无乱。</a:t>
            </a:r>
            <a:r>
              <a:rPr lang="zh-CN" altLang="en-US" sz="2300" b="0" i="0" dirty="0">
                <a:solidFill>
                  <a:srgbClr val="000000">
                    <a:alpha val="100000"/>
                  </a:srgbClr>
                </a:solidFill>
                <a:latin typeface="楷体" panose="02010609060101010101" charset="-122"/>
                <a:ea typeface="楷体" panose="02010609060101010101" charset="-122"/>
              </a:rPr>
              <a:t>先王恶其乱也，故制《雅》《颂》之声以道之，使其声足以乐而不流，使其文足以辨而不</a:t>
            </a:r>
            <a:r>
              <a:rPr lang="zh-CN" altLang="en-US" sz="2500" b="0" i="0" dirty="0">
                <a:solidFill>
                  <a:srgbClr val="000000">
                    <a:alpha val="100000"/>
                  </a:srgbClr>
                </a:solidFill>
                <a:latin typeface="楷体" panose="02010609060101010101" charset="-122"/>
                <a:ea typeface="楷体" panose="02010609060101010101" charset="-122"/>
              </a:rPr>
              <a:t>諰</a:t>
            </a:r>
            <a:r>
              <a:rPr lang="zh-CN" altLang="en-US" sz="2300" b="0" i="0" baseline="30000" dirty="0">
                <a:solidFill>
                  <a:srgbClr val="000000">
                    <a:alpha val="100000"/>
                  </a:srgbClr>
                </a:solidFill>
                <a:latin typeface="楷体" panose="02010609060101010101" charset="-122"/>
                <a:ea typeface="楷体" panose="02010609060101010101" charset="-122"/>
              </a:rPr>
              <a:t>②</a:t>
            </a:r>
            <a:r>
              <a:rPr lang="zh-CN" altLang="en-US" sz="2300" b="0" i="0" dirty="0">
                <a:solidFill>
                  <a:srgbClr val="000000">
                    <a:alpha val="100000"/>
                  </a:srgbClr>
                </a:solidFill>
                <a:latin typeface="楷体" panose="02010609060101010101" charset="-122"/>
                <a:ea typeface="楷体" panose="02010609060101010101" charset="-122"/>
              </a:rPr>
              <a:t>。乐者，圣人之所乐也，而可以善民心，其感人深，其移风易俗，故先王道之以礼乐而民和睦。夫民有好恶之情而无喜怒之应则乱。先王恶其乱也，故修其行，正其乐，而天下顺焉。</a:t>
            </a:r>
            <a:endParaRPr lang="zh-CN" altLang="en-US" sz="2300" b="0" i="0" dirty="0">
              <a:solidFill>
                <a:srgbClr val="000000">
                  <a:alpha val="100000"/>
                </a:srgbClr>
              </a:solidFill>
              <a:latin typeface="楷体" panose="02010609060101010101" charset="-122"/>
              <a:ea typeface="楷体" panose="02010609060101010101" charset="-122"/>
            </a:endParaRPr>
          </a:p>
          <a:p>
            <a:pPr marL="0" algn="r"/>
            <a:r>
              <a:rPr lang="zh-CN" altLang="en-US" sz="2300" b="0" i="0" dirty="0">
                <a:solidFill>
                  <a:srgbClr val="000000">
                    <a:alpha val="100000"/>
                  </a:srgbClr>
                </a:solidFill>
                <a:latin typeface="仿宋" panose="02010609060101010101" charset="-122"/>
                <a:ea typeface="仿宋" panose="02010609060101010101" charset="-122"/>
              </a:rPr>
              <a:t>(节选自《荀子·乐论》)</a:t>
            </a:r>
            <a:endParaRPr lang="zh-CN" altLang="en-US" sz="2300" b="0" i="0" dirty="0">
              <a:solidFill>
                <a:srgbClr val="00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p:nvPr/>
        </p:nvSpPr>
        <p:spPr>
          <a:xfrm>
            <a:off x="241935" y="-212"/>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整体分析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605790"/>
            <a:ext cx="11704320" cy="5899785"/>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nvSpPr>
        <p:spPr>
          <a:xfrm>
            <a:off x="241935" y="658495"/>
            <a:ext cx="11621135" cy="5631180"/>
          </a:xfrm>
          <a:prstGeom prst="rect">
            <a:avLst/>
          </a:prstGeom>
          <a:noFill/>
        </p:spPr>
        <p:txBody>
          <a:bodyPr wrap="square" rtlCol="0">
            <a:spAutoFit/>
          </a:bodyPr>
          <a:p>
            <a:r>
              <a:rPr kumimoji="1" lang="zh-CN" altLang="en-US" sz="2400" b="1" dirty="0">
                <a:latin typeface="黑体" panose="02010609060101010101" charset="-122"/>
                <a:ea typeface="黑体" panose="02010609060101010101" charset="-122"/>
              </a:rPr>
              <a:t>【总体分析】</a:t>
            </a:r>
            <a:endParaRPr kumimoji="1" lang="zh-CN" altLang="en-US" sz="2400" b="1" dirty="0">
              <a:latin typeface="黑体" panose="02010609060101010101" charset="-122"/>
              <a:ea typeface="黑体" panose="02010609060101010101" charset="-122"/>
            </a:endParaRPr>
          </a:p>
          <a:p>
            <a:r>
              <a:rPr lang="en-US" altLang="zh-CN" sz="2400" dirty="0">
                <a:latin typeface="等线" panose="02010600030101010101" charset="-122"/>
                <a:ea typeface="等线" panose="02010600030101010101" charset="-122"/>
                <a:sym typeface="+mn-ea"/>
              </a:rPr>
              <a:t>      </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两则材料分别摘编自董振华《深刻理解</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明体达用、体用贯通</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的鲜明特征》（</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2024</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年</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11</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月</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29</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日刊载于《光明网》</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）、张天彤《坚持体用贯通传承好民歌的文化价值》（</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024</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年</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07</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月</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26</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日</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 </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刊载于《学习时报》</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）。两篇文章的作者均系著名的专家学者，</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董振华是中央党校（国家行政学院）哲学教研部主任、教授</a:t>
            </a:r>
            <a:r>
              <a:rPr lang="zh-CN" sz="2400" kern="100" dirty="0">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张天彤是中国音乐学院声乐歌剧系（中国声乐艺术研究院）党总支书记，教授，博士生导师。</a:t>
            </a:r>
            <a:endParaRPr lang="zh-CN" altLang="en-US" sz="2400" kern="100" dirty="0">
              <a:effectLst/>
              <a:latin typeface="楷体" panose="02010609060101010101" charset="-122"/>
              <a:ea typeface="楷体" panose="02010609060101010101" charset="-122"/>
              <a:cs typeface="宋体" panose="02010600030101010101" pitchFamily="2" charset="-122"/>
              <a:sym typeface="+mn-ea"/>
            </a:endParaRPr>
          </a:p>
          <a:p>
            <a:r>
              <a:rPr lang="zh-CN" altLang="en-US" sz="2400" kern="100" dirty="0">
                <a:effectLst/>
                <a:latin typeface="楷体" panose="02010609060101010101" charset="-122"/>
                <a:ea typeface="楷体" panose="02010609060101010101" charset="-122"/>
                <a:cs typeface="宋体" panose="02010600030101010101" pitchFamily="2" charset="-122"/>
                <a:sym typeface="+mn-ea"/>
              </a:rPr>
              <a:t> </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   </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两则选文均是专家学者的最新的研究成果，均涉及传统文化的传承及发展，强调了</a:t>
            </a:r>
            <a:r>
              <a:rPr lang="en-US" altLang="zh-CN"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明体达用、体用贯通</a:t>
            </a:r>
            <a:r>
              <a:rPr lang="en-US" altLang="zh-CN"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这一理念的重要意义，但材料一侧重于整体上的宏观指导，而材料二更侧重于微观、具体地阐释</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明体达用、体用贯通</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这一理念在</a:t>
            </a:r>
            <a:r>
              <a:rPr lang="en-US" altLang="zh-CN"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民歌</a:t>
            </a:r>
            <a:r>
              <a:rPr lang="en-US" altLang="zh-CN"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a:t>
            </a:r>
            <a:r>
              <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的传承与发展中的指导意义，两则材料</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引导学生关注传统的传承与发展，引导学生提升思维品质，</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适用于考查考生语文核心素养“思维发展与提升”。</a:t>
            </a:r>
            <a:endParaRPr lang="zh-CN" altLang="en-US" sz="2400" kern="100" dirty="0">
              <a:effectLst/>
              <a:latin typeface="楷体" panose="02010609060101010101" charset="-122"/>
              <a:ea typeface="楷体" panose="02010609060101010101" charset="-122"/>
              <a:cs typeface="宋体" panose="02010600030101010101" pitchFamily="2" charset="-122"/>
              <a:sym typeface="+mn-ea"/>
            </a:endParaRPr>
          </a:p>
          <a:p>
            <a:r>
              <a:rPr lang="zh-CN" altLang="en-US" sz="2400" kern="100" dirty="0">
                <a:effectLst/>
                <a:latin typeface="楷体" panose="02010609060101010101" charset="-122"/>
                <a:ea typeface="楷体" panose="02010609060101010101" charset="-122"/>
                <a:cs typeface="宋体" panose="02010600030101010101" pitchFamily="2" charset="-122"/>
                <a:sym typeface="+mn-ea"/>
              </a:rPr>
              <a:t> </a:t>
            </a:r>
            <a:r>
              <a:rPr lang="en-US" altLang="zh-CN" sz="2400" kern="100" dirty="0">
                <a:effectLst/>
                <a:latin typeface="楷体" panose="02010609060101010101" charset="-122"/>
                <a:ea typeface="楷体" panose="02010609060101010101" charset="-122"/>
                <a:cs typeface="宋体" panose="02010600030101010101" pitchFamily="2" charset="-122"/>
                <a:sym typeface="+mn-ea"/>
              </a:rPr>
              <a:t>   </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五道试题考查的内容与针对性各有不同，考点之间没有交叉重复，重点考查考生筛选并整合文中信息、综合文中信息进行推断、分析观点与论据之间的关系以及利用文本中提供的事实、观点、策略和方法解决学习和生活实际中遇到的具体问题的能力，</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要求考生具备一定的批判性思维能力。</a:t>
            </a:r>
            <a:endParaRPr lang="zh-CN" altLang="zh-CN" sz="2400" kern="100" dirty="0">
              <a:effectLst/>
              <a:latin typeface="楷体" panose="02010609060101010101" charset="-122"/>
              <a:ea typeface="楷体" panose="02010609060101010101" charset="-122"/>
              <a:cs typeface="宋体" panose="02010600030101010101" pitchFamily="2"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660302" y="4541482"/>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98717" y="669693"/>
            <a:ext cx="4779645" cy="4148690"/>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5014417" y="485061"/>
            <a:ext cx="6974557" cy="4337390"/>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9" name="形状3"/>
          <p:cNvSpPr txBox="1"/>
          <p:nvPr/>
        </p:nvSpPr>
        <p:spPr>
          <a:xfrm>
            <a:off x="103070" y="5000730"/>
            <a:ext cx="11881123" cy="1800168"/>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10" name="组合1"/>
          <p:cNvGrpSpPr/>
          <p:nvPr/>
        </p:nvGrpSpPr>
        <p:grpSpPr>
          <a:xfrm>
            <a:off x="273034" y="4822307"/>
            <a:ext cx="784225" cy="433421"/>
            <a:chOff x="0" y="0"/>
            <a:chExt cx="784225" cy="433421"/>
          </a:xfrm>
        </p:grpSpPr>
        <p:sp>
          <p:nvSpPr>
            <p:cNvPr id="11"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3" name="组合2"/>
          <p:cNvGrpSpPr/>
          <p:nvPr/>
        </p:nvGrpSpPr>
        <p:grpSpPr>
          <a:xfrm>
            <a:off x="833542" y="417366"/>
            <a:ext cx="784225" cy="433421"/>
            <a:chOff x="0" y="0"/>
            <a:chExt cx="784225" cy="433421"/>
          </a:xfrm>
        </p:grpSpPr>
        <p:sp>
          <p:nvSpPr>
            <p:cNvPr id="14"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6" name="组合3"/>
          <p:cNvGrpSpPr/>
          <p:nvPr/>
        </p:nvGrpSpPr>
        <p:grpSpPr>
          <a:xfrm>
            <a:off x="5480571" y="417871"/>
            <a:ext cx="784225" cy="433421"/>
            <a:chOff x="0" y="0"/>
            <a:chExt cx="784225" cy="433421"/>
          </a:xfrm>
        </p:grpSpPr>
        <p:sp>
          <p:nvSpPr>
            <p:cNvPr id="17"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8" name="文本11"/>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9" name="文本5"/>
          <p:cNvSpPr txBox="1"/>
          <p:nvPr/>
        </p:nvSpPr>
        <p:spPr>
          <a:xfrm>
            <a:off x="7038537" y="-145171"/>
            <a:ext cx="5546541" cy="769938"/>
          </a:xfrm>
          <a:prstGeom prst="rect">
            <a:avLst/>
          </a:prstGeom>
          <a:noFill/>
        </p:spPr>
        <p:txBody>
          <a:bodyPr anchor="t"/>
          <a:lstStyle/>
          <a:p>
            <a:pPr marL="0" algn="l"/>
          </a:p>
          <a:p>
            <a:pPr marL="0" algn="l"/>
            <a:r>
              <a:rPr lang="zh-CN" altLang="en-US" sz="2000" b="0" i="0" dirty="0">
                <a:solidFill>
                  <a:srgbClr val="000000">
                    <a:alpha val="100000"/>
                  </a:srgbClr>
                </a:solidFill>
                <a:latin typeface="楷体" panose="02010609060101010101" charset="-122"/>
                <a:ea typeface="楷体" panose="02010609060101010101" charset="-122"/>
              </a:rPr>
              <a:t>　　</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20" name="文本6"/>
          <p:cNvSpPr txBox="1"/>
          <p:nvPr/>
        </p:nvSpPr>
        <p:spPr>
          <a:xfrm>
            <a:off x="182204" y="713794"/>
            <a:ext cx="4493419" cy="4631817"/>
          </a:xfrm>
          <a:prstGeom prst="rect">
            <a:avLst/>
          </a:prstGeom>
          <a:noFill/>
        </p:spPr>
        <p:txBody>
          <a:bodyPr anchor="t"/>
          <a:lstStyle/>
          <a:p>
            <a:pPr marL="0" algn="l"/>
            <a:r>
              <a:rPr lang="zh-CN" altLang="en-US" sz="2400" b="1" i="0" dirty="0">
                <a:solidFill>
                  <a:srgbClr val="000000">
                    <a:alpha val="100000"/>
                  </a:srgbClr>
                </a:solidFill>
                <a:latin typeface="黑体" panose="02010609060101010101" charset="-122"/>
                <a:ea typeface="黑体" panose="02010609060101010101" charset="-122"/>
              </a:rPr>
              <a:t>材料一：</a:t>
            </a:r>
            <a:endParaRPr lang="zh-CN" altLang="en-US" sz="2400" b="1" i="0" dirty="0">
              <a:solidFill>
                <a:srgbClr val="000000">
                  <a:alpha val="100000"/>
                </a:srgbClr>
              </a:solidFill>
              <a:latin typeface="黑体" panose="02010609060101010101" charset="-122"/>
              <a:ea typeface="黑体" panose="02010609060101010101" charset="-122"/>
            </a:endParaRPr>
          </a:p>
          <a:p>
            <a:pPr marL="0" algn="l"/>
            <a:r>
              <a:rPr lang="zh-CN" altLang="en-US" sz="2400" b="1" i="0" dirty="0">
                <a:solidFill>
                  <a:srgbClr val="000000">
                    <a:alpha val="100000"/>
                  </a:srgbClr>
                </a:solidFill>
                <a:latin typeface="黑体" panose="02010609060101010101" charset="-122"/>
                <a:ea typeface="黑体" panose="02010609060101010101" charset="-122"/>
              </a:rPr>
              <a:t>   </a:t>
            </a:r>
            <a:r>
              <a:rPr lang="zh-CN" altLang="en-US" sz="2400" b="0" i="0" dirty="0">
                <a:solidFill>
                  <a:srgbClr val="FF0000">
                    <a:alpha val="100000"/>
                  </a:srgbClr>
                </a:solidFill>
                <a:latin typeface="楷体" panose="02010609060101010101" charset="-122"/>
                <a:ea typeface="楷体" panose="02010609060101010101" charset="-122"/>
              </a:rPr>
              <a:t>太常少卿</a:t>
            </a:r>
            <a:r>
              <a:rPr lang="zh-CN" altLang="en-US" sz="2400" b="0" i="0" dirty="0">
                <a:solidFill>
                  <a:srgbClr val="000000">
                    <a:alpha val="100000"/>
                  </a:srgbClr>
                </a:solidFill>
                <a:latin typeface="楷体" panose="02010609060101010101" charset="-122"/>
                <a:ea typeface="楷体" panose="02010609060101010101" charset="-122"/>
              </a:rPr>
              <a:t>祖孝孙奏所定新乐。太宗曰：“礼乐之</a:t>
            </a:r>
            <a:r>
              <a:rPr lang="zh-CN" altLang="en-US" sz="2400" b="0" i="0" dirty="0">
                <a:solidFill>
                  <a:srgbClr val="FF0000">
                    <a:alpha val="100000"/>
                  </a:srgbClr>
                </a:solidFill>
                <a:latin typeface="楷体" panose="02010609060101010101" charset="-122"/>
                <a:ea typeface="楷体" panose="02010609060101010101" charset="-122"/>
              </a:rPr>
              <a:t>作</a:t>
            </a:r>
            <a:r>
              <a:rPr lang="zh-CN" altLang="en-US" sz="2400" b="0" i="0" dirty="0">
                <a:solidFill>
                  <a:srgbClr val="000000">
                    <a:alpha val="100000"/>
                  </a:srgbClr>
                </a:solidFill>
                <a:latin typeface="楷体" panose="02010609060101010101" charset="-122"/>
                <a:ea typeface="楷体" panose="02010609060101010101" charset="-122"/>
              </a:rPr>
              <a:t>，是圣人</a:t>
            </a:r>
            <a:r>
              <a:rPr lang="zh-CN" altLang="en-US" sz="2400" b="0" i="0" dirty="0">
                <a:solidFill>
                  <a:srgbClr val="FF0000">
                    <a:alpha val="100000"/>
                  </a:srgbClr>
                </a:solidFill>
                <a:latin typeface="楷体" panose="02010609060101010101" charset="-122"/>
                <a:ea typeface="楷体" panose="02010609060101010101" charset="-122"/>
              </a:rPr>
              <a:t>缘物设教</a:t>
            </a:r>
            <a:r>
              <a:rPr lang="zh-CN" altLang="en-US" sz="2400" b="0" i="0" dirty="0">
                <a:solidFill>
                  <a:srgbClr val="000000">
                    <a:alpha val="100000"/>
                  </a:srgbClr>
                </a:solidFill>
                <a:latin typeface="楷体" panose="02010609060101010101" charset="-122"/>
                <a:ea typeface="楷体" panose="02010609060101010101" charset="-122"/>
              </a:rPr>
              <a:t>，以为</a:t>
            </a:r>
            <a:r>
              <a:rPr lang="zh-CN" altLang="en-US" sz="2400" b="0" i="0" dirty="0">
                <a:solidFill>
                  <a:srgbClr val="FF0000">
                    <a:alpha val="100000"/>
                  </a:srgbClr>
                </a:solidFill>
                <a:latin typeface="楷体" panose="02010609060101010101" charset="-122"/>
                <a:ea typeface="楷体" panose="02010609060101010101" charset="-122"/>
              </a:rPr>
              <a:t>撙（</a:t>
            </a:r>
            <a:r>
              <a:rPr lang="zh-CN" altLang="en-US" sz="2100" b="0" i="0" dirty="0">
                <a:solidFill>
                  <a:srgbClr val="FF0000">
                    <a:alpha val="100000"/>
                  </a:srgbClr>
                </a:solidFill>
                <a:latin typeface="楷体" panose="02010609060101010101" charset="-122"/>
                <a:ea typeface="楷体" panose="02010609060101010101" charset="-122"/>
              </a:rPr>
              <a:t>zǔn）</a:t>
            </a:r>
            <a:r>
              <a:rPr lang="zh-CN" altLang="en-US" sz="2400" b="0" i="0" dirty="0">
                <a:solidFill>
                  <a:srgbClr val="FF0000">
                    <a:alpha val="100000"/>
                  </a:srgbClr>
                </a:solidFill>
                <a:latin typeface="楷体" panose="02010609060101010101" charset="-122"/>
                <a:ea typeface="楷体" panose="02010609060101010101" charset="-122"/>
              </a:rPr>
              <a:t>节</a:t>
            </a:r>
            <a:r>
              <a:rPr lang="zh-CN" altLang="en-US" sz="2400" b="0" i="0" dirty="0">
                <a:solidFill>
                  <a:srgbClr val="000000">
                    <a:alpha val="100000"/>
                  </a:srgbClr>
                </a:solidFill>
                <a:latin typeface="楷体" panose="02010609060101010101" charset="-122"/>
                <a:ea typeface="楷体" panose="02010609060101010101" charset="-122"/>
              </a:rPr>
              <a:t>。治政善恶，岂</a:t>
            </a:r>
            <a:r>
              <a:rPr lang="zh-CN" altLang="en-US" sz="2400" b="0" i="0" dirty="0">
                <a:solidFill>
                  <a:srgbClr val="FF0000">
                    <a:alpha val="100000"/>
                  </a:srgbClr>
                </a:solidFill>
                <a:latin typeface="楷体" panose="02010609060101010101" charset="-122"/>
                <a:ea typeface="楷体" panose="02010609060101010101" charset="-122"/>
              </a:rPr>
              <a:t>此之由</a:t>
            </a:r>
            <a:r>
              <a:rPr lang="zh-CN" altLang="en-US" sz="2400" b="0" i="0" dirty="0">
                <a:solidFill>
                  <a:srgbClr val="000000">
                    <a:alpha val="100000"/>
                  </a:srgbClr>
                </a:solidFill>
                <a:latin typeface="楷体" panose="02010609060101010101" charset="-122"/>
                <a:ea typeface="楷体" panose="02010609060101010101" charset="-122"/>
              </a:rPr>
              <a:t>?”御史大夫杜淹对曰：“前代</a:t>
            </a:r>
            <a:r>
              <a:rPr lang="zh-CN" altLang="en-US" sz="2400" b="0" i="0" dirty="0">
                <a:solidFill>
                  <a:srgbClr val="FF0000">
                    <a:alpha val="100000"/>
                  </a:srgbClr>
                </a:solidFill>
                <a:latin typeface="楷体" panose="02010609060101010101" charset="-122"/>
                <a:ea typeface="楷体" panose="02010609060101010101" charset="-122"/>
              </a:rPr>
              <a:t>兴亡</a:t>
            </a:r>
            <a:r>
              <a:rPr lang="zh-CN" altLang="en-US" sz="2400" b="0" i="0" dirty="0">
                <a:solidFill>
                  <a:srgbClr val="000000">
                    <a:alpha val="100000"/>
                  </a:srgbClr>
                </a:solidFill>
                <a:latin typeface="楷体" panose="02010609060101010101" charset="-122"/>
                <a:ea typeface="楷体" panose="02010609060101010101" charset="-122"/>
              </a:rPr>
              <a:t>，实由于乐。陈将亡也为《玉树后庭花》，齐将亡也而为《伴侣曲》，</a:t>
            </a:r>
            <a:r>
              <a:rPr lang="zh-CN" altLang="en-US" sz="2400" b="0" i="0" dirty="0">
                <a:solidFill>
                  <a:srgbClr val="FF0000">
                    <a:alpha val="100000"/>
                  </a:srgbClr>
                </a:solidFill>
                <a:latin typeface="楷体" panose="02010609060101010101" charset="-122"/>
                <a:ea typeface="楷体" panose="02010609060101010101" charset="-122"/>
              </a:rPr>
              <a:t>行路</a:t>
            </a:r>
            <a:r>
              <a:rPr lang="zh-CN" altLang="en-US" sz="2400" b="0" i="0" dirty="0">
                <a:solidFill>
                  <a:srgbClr val="000000">
                    <a:alpha val="100000"/>
                  </a:srgbClr>
                </a:solidFill>
                <a:latin typeface="楷体" panose="02010609060101010101" charset="-122"/>
                <a:ea typeface="楷体" panose="02010609060101010101" charset="-122"/>
              </a:rPr>
              <a:t>闻之，莫不悲泣，所谓亡国之音。</a:t>
            </a:r>
            <a:r>
              <a:rPr lang="zh-CN" altLang="en-US" sz="2400" b="0" i="0" dirty="0">
                <a:solidFill>
                  <a:srgbClr val="FF0000">
                    <a:alpha val="100000"/>
                  </a:srgbClr>
                </a:solidFill>
                <a:latin typeface="楷体" panose="02010609060101010101" charset="-122"/>
                <a:ea typeface="楷体" panose="02010609060101010101" charset="-122"/>
              </a:rPr>
              <a:t>以是</a:t>
            </a:r>
            <a:r>
              <a:rPr lang="zh-CN" altLang="en-US" sz="2400" b="0" i="0" dirty="0">
                <a:solidFill>
                  <a:srgbClr val="000000">
                    <a:alpha val="100000"/>
                  </a:srgbClr>
                </a:solidFill>
                <a:latin typeface="楷体" panose="02010609060101010101" charset="-122"/>
                <a:ea typeface="楷体" panose="02010609060101010101" charset="-122"/>
              </a:rPr>
              <a:t>观之，实由于乐。”</a:t>
            </a:r>
            <a:endParaRPr lang="zh-CN" altLang="en-US" sz="2400" b="0" i="0" dirty="0">
              <a:solidFill>
                <a:srgbClr val="000000">
                  <a:alpha val="100000"/>
                </a:srgbClr>
              </a:solidFill>
              <a:latin typeface="楷体" panose="02010609060101010101" charset="-122"/>
              <a:ea typeface="楷体" panose="02010609060101010101" charset="-122"/>
            </a:endParaRPr>
          </a:p>
          <a:p>
            <a:pPr marL="0" algn="l"/>
          </a:p>
          <a:p>
            <a:pPr marL="0" algn="l"/>
          </a:p>
          <a:p>
            <a:pPr marL="0" algn="ctr"/>
          </a:p>
          <a:p>
            <a:pPr marL="0" algn="l"/>
          </a:p>
        </p:txBody>
      </p:sp>
      <p:sp>
        <p:nvSpPr>
          <p:cNvPr id="21" name="文本7"/>
          <p:cNvSpPr txBox="1"/>
          <p:nvPr/>
        </p:nvSpPr>
        <p:spPr>
          <a:xfrm>
            <a:off x="182232" y="5049117"/>
            <a:ext cx="11874094" cy="1809350"/>
          </a:xfrm>
          <a:prstGeom prst="rect">
            <a:avLst/>
          </a:prstGeom>
          <a:noFill/>
        </p:spPr>
        <p:txBody>
          <a:bodyPr anchor="t"/>
          <a:lstStyle/>
          <a:p>
            <a:pPr marL="0" algn="l"/>
            <a:r>
              <a:rPr lang="zh-CN" altLang="en-US" sz="2000" b="0" i="0" dirty="0">
                <a:solidFill>
                  <a:srgbClr val="000000">
                    <a:alpha val="100000"/>
                  </a:srgbClr>
                </a:solidFill>
                <a:latin typeface="楷体" panose="02010609060101010101" charset="-122"/>
                <a:ea typeface="楷体" panose="02010609060101010101" charset="-122"/>
              </a:rPr>
              <a:t>  </a:t>
            </a:r>
            <a:r>
              <a:rPr lang="zh-CN" altLang="en-US" sz="2000" b="1"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000000">
                    <a:alpha val="100000"/>
                  </a:srgbClr>
                </a:solidFill>
                <a:latin typeface="楷体" panose="02010609060101010101" charset="-122"/>
                <a:ea typeface="楷体" panose="02010609060101010101" charset="-122"/>
              </a:rPr>
              <a:t> 太常少卿祖孝孙上奏新近制定的音乐。唐太宗说：“礼仪、音乐的创作,是圣人根据事物的实情，实施教化，用来节制调节人的性情。政治的好坏，难道不也因此而生吗？御史大夫杜淹说：“前代的兴衰存亡，也跟音乐有关。陈朝将要灭亡的时候，创作了《玉树后庭花》。北齐要灭亡的时候，制作了《伴侣曲》，过路的人听到，无不悲伤而泣，这就是所说的亡国之音啊。所以从这个角度上看，国家的存亡，全在于音乐。”</a:t>
            </a:r>
            <a:endParaRPr lang="zh-CN" altLang="en-US" sz="2200" b="1" i="0" dirty="0">
              <a:solidFill>
                <a:srgbClr val="000000">
                  <a:alpha val="100000"/>
                </a:srgbClr>
              </a:solidFill>
              <a:latin typeface="楷体" panose="02010609060101010101" charset="-122"/>
              <a:ea typeface="楷体" panose="02010609060101010101" charset="-122"/>
            </a:endParaRPr>
          </a:p>
        </p:txBody>
      </p:sp>
      <p:sp>
        <p:nvSpPr>
          <p:cNvPr id="22" name="文本8"/>
          <p:cNvSpPr txBox="1"/>
          <p:nvPr/>
        </p:nvSpPr>
        <p:spPr>
          <a:xfrm>
            <a:off x="4882210" y="625421"/>
            <a:ext cx="6835407" cy="5695156"/>
          </a:xfrm>
          <a:prstGeom prst="rect">
            <a:avLst/>
          </a:prstGeom>
          <a:noFill/>
        </p:spPr>
        <p:txBody>
          <a:bodyPr anchor="t"/>
          <a:lstStyle/>
          <a:p>
            <a:pPr marL="0" algn="l"/>
            <a:r>
              <a:rPr lang="zh-CN" altLang="en-US" sz="2000" b="0" i="0" dirty="0">
                <a:solidFill>
                  <a:srgbClr val="FF0000">
                    <a:alpha val="100000"/>
                  </a:srgbClr>
                </a:solidFill>
                <a:latin typeface="楷体" panose="02010609060101010101" charset="-122"/>
                <a:ea typeface="楷体" panose="02010609060101010101" charset="-122"/>
              </a:rPr>
              <a:t>太常少卿：古代官名。北魏始置太常少卿，北齐称太常寺少卿，为太常寺副长官，历代沿置。唐制，太常寺少卿二人，正四品上，祭祀宗庙时由其率太祝、斋郎安排香烛，整理揩拂神座与幕帐，迎送神主。举行祭礼时，与良酝署令共同斟酒。</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作：创作。</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缘物:根据事物的实情。设教：实施教化。</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撙（zǔn）节：①</a:t>
            </a:r>
            <a:r>
              <a:rPr lang="zh-CN" altLang="en-US" sz="2000" b="0" i="0" dirty="0">
                <a:solidFill>
                  <a:srgbClr val="3B00FF">
                    <a:alpha val="100000"/>
                  </a:srgbClr>
                </a:solidFill>
                <a:latin typeface="楷体" panose="02010609060101010101" charset="-122"/>
                <a:ea typeface="楷体" panose="02010609060101010101" charset="-122"/>
              </a:rPr>
              <a:t>抑制；节制。孙希旦集解：“有所抑而不敢肆谓之撙，有所制而不敢过谓之节。”</a:t>
            </a:r>
            <a:r>
              <a:rPr lang="zh-CN" altLang="en-US" sz="2000" b="0" i="0" dirty="0">
                <a:solidFill>
                  <a:srgbClr val="FF0000">
                    <a:alpha val="100000"/>
                  </a:srgbClr>
                </a:solidFill>
                <a:latin typeface="楷体" panose="02010609060101010101" charset="-122"/>
                <a:ea typeface="楷体" panose="02010609060101010101" charset="-122"/>
              </a:rPr>
              <a:t>②节省；节约。③调节；料理。此之由：宾语前置，由此。</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兴亡：兴衰存亡。</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行路：指过路人。【衔接】《谏太宗十思疏》：“傲物则骨肉为行路。”</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以是观之：因此，从这个角度来看。</a:t>
            </a:r>
            <a:endParaRPr lang="zh-CN" altLang="en-US" sz="2000" b="0" i="0" dirty="0">
              <a:solidFill>
                <a:srgbClr val="FF0000">
                  <a:alpha val="100000"/>
                </a:srgbClr>
              </a:solidFill>
              <a:latin typeface="楷体" panose="02010609060101010101" charset="-122"/>
              <a:ea typeface="楷体" panose="02010609060101010101" charset="-122"/>
            </a:endParaRPr>
          </a:p>
          <a:p>
            <a:pPr marL="0" algn="l"/>
          </a:p>
          <a:p>
            <a:pPr marL="0" algn="l"/>
          </a:p>
          <a:p>
            <a:pPr marL="0" algn="l"/>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3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556470" y="2486168"/>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400326" y="957701"/>
            <a:ext cx="4417705" cy="3829602"/>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4940427" y="404031"/>
            <a:ext cx="6991826" cy="4383824"/>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9" name="形状3"/>
          <p:cNvSpPr txBox="1"/>
          <p:nvPr/>
        </p:nvSpPr>
        <p:spPr>
          <a:xfrm>
            <a:off x="103070" y="4867380"/>
            <a:ext cx="12004948" cy="1933518"/>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10" name="组合1"/>
          <p:cNvGrpSpPr/>
          <p:nvPr/>
        </p:nvGrpSpPr>
        <p:grpSpPr>
          <a:xfrm>
            <a:off x="144751" y="4640599"/>
            <a:ext cx="784225" cy="433421"/>
            <a:chOff x="0" y="0"/>
            <a:chExt cx="784225" cy="433421"/>
          </a:xfrm>
        </p:grpSpPr>
        <p:sp>
          <p:nvSpPr>
            <p:cNvPr id="11"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3" name="组合2"/>
          <p:cNvGrpSpPr/>
          <p:nvPr/>
        </p:nvGrpSpPr>
        <p:grpSpPr>
          <a:xfrm>
            <a:off x="928726" y="669303"/>
            <a:ext cx="784225" cy="433421"/>
            <a:chOff x="0" y="0"/>
            <a:chExt cx="784225" cy="433421"/>
          </a:xfrm>
        </p:grpSpPr>
        <p:sp>
          <p:nvSpPr>
            <p:cNvPr id="14"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6" name="组合3"/>
          <p:cNvGrpSpPr/>
          <p:nvPr/>
        </p:nvGrpSpPr>
        <p:grpSpPr>
          <a:xfrm>
            <a:off x="5212337" y="236039"/>
            <a:ext cx="784225" cy="433421"/>
            <a:chOff x="0" y="0"/>
            <a:chExt cx="784225" cy="433421"/>
          </a:xfrm>
        </p:grpSpPr>
        <p:sp>
          <p:nvSpPr>
            <p:cNvPr id="17"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8"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9" name="文本5"/>
          <p:cNvSpPr txBox="1"/>
          <p:nvPr/>
        </p:nvSpPr>
        <p:spPr>
          <a:xfrm>
            <a:off x="395783" y="952624"/>
            <a:ext cx="4426277" cy="4039772"/>
          </a:xfrm>
          <a:prstGeom prst="rect">
            <a:avLst/>
          </a:prstGeom>
          <a:noFill/>
        </p:spPr>
        <p:txBody>
          <a:bodyPr anchor="t"/>
          <a:lstStyle/>
          <a:p>
            <a:pPr marL="0" algn="l"/>
            <a:r>
              <a:rPr lang="zh-CN" altLang="en-US" sz="2200" b="0" i="0" dirty="0">
                <a:solidFill>
                  <a:srgbClr val="000000">
                    <a:alpha val="100000"/>
                  </a:srgbClr>
                </a:solidFill>
                <a:latin typeface="楷体" panose="02010609060101010101" charset="-122"/>
                <a:ea typeface="楷体" panose="02010609060101010101" charset="-122"/>
              </a:rPr>
              <a:t>太宗曰：“不</a:t>
            </a:r>
            <a:r>
              <a:rPr lang="zh-CN" altLang="en-US" sz="2200" b="0" i="0" dirty="0">
                <a:solidFill>
                  <a:srgbClr val="3B00FF">
                    <a:alpha val="100000"/>
                  </a:srgbClr>
                </a:solidFill>
                <a:latin typeface="楷体" panose="02010609060101010101" charset="-122"/>
                <a:ea typeface="楷体" panose="02010609060101010101" charset="-122"/>
              </a:rPr>
              <a:t>然</a:t>
            </a:r>
            <a:r>
              <a:rPr lang="zh-CN" altLang="en-US" sz="2200" b="0" i="0" dirty="0">
                <a:solidFill>
                  <a:srgbClr val="000000">
                    <a:alpha val="100000"/>
                  </a:srgbClr>
                </a:solidFill>
                <a:latin typeface="楷体" panose="02010609060101010101" charset="-122"/>
                <a:ea typeface="楷体" panose="02010609060101010101" charset="-122"/>
              </a:rPr>
              <a:t>，夫音声</a:t>
            </a:r>
            <a:r>
              <a:rPr lang="zh-CN" altLang="en-US" sz="2200" b="0" i="0" dirty="0">
                <a:solidFill>
                  <a:srgbClr val="FF0000">
                    <a:alpha val="100000"/>
                  </a:srgbClr>
                </a:solidFill>
                <a:latin typeface="楷体" panose="02010609060101010101" charset="-122"/>
                <a:ea typeface="楷体" panose="02010609060101010101" charset="-122"/>
              </a:rPr>
              <a:t>岂</a:t>
            </a:r>
            <a:r>
              <a:rPr lang="zh-CN" altLang="en-US" sz="2200" b="0" i="0" dirty="0">
                <a:solidFill>
                  <a:srgbClr val="000000">
                    <a:alpha val="100000"/>
                  </a:srgbClr>
                </a:solidFill>
                <a:latin typeface="楷体" panose="02010609060101010101" charset="-122"/>
                <a:ea typeface="楷体" panose="02010609060101010101" charset="-122"/>
              </a:rPr>
              <a:t>能感人?欢者闻之则悦，哀者听之则悲。悲悦在于人心，非由乐也。将亡之</a:t>
            </a:r>
            <a:r>
              <a:rPr lang="zh-CN" altLang="en-US" sz="2200" b="0" i="0" dirty="0">
                <a:solidFill>
                  <a:srgbClr val="FF0000">
                    <a:alpha val="100000"/>
                  </a:srgbClr>
                </a:solidFill>
                <a:latin typeface="楷体" panose="02010609060101010101" charset="-122"/>
                <a:ea typeface="楷体" panose="02010609060101010101" charset="-122"/>
              </a:rPr>
              <a:t>政</a:t>
            </a:r>
            <a:r>
              <a:rPr lang="zh-CN" altLang="en-US" sz="2200" b="0" i="0" dirty="0">
                <a:solidFill>
                  <a:srgbClr val="000000">
                    <a:alpha val="100000"/>
                  </a:srgbClr>
                </a:solidFill>
                <a:latin typeface="楷体" panose="02010609060101010101" charset="-122"/>
                <a:ea typeface="楷体" panose="02010609060101010101" charset="-122"/>
              </a:rPr>
              <a:t>，其人心苦，然苦心</a:t>
            </a:r>
            <a:r>
              <a:rPr lang="zh-CN" altLang="en-US" sz="2200" b="0" i="0" dirty="0">
                <a:solidFill>
                  <a:srgbClr val="FF0000">
                    <a:alpha val="100000"/>
                  </a:srgbClr>
                </a:solidFill>
                <a:latin typeface="楷体" panose="02010609060101010101" charset="-122"/>
                <a:ea typeface="楷体" panose="02010609060101010101" charset="-122"/>
              </a:rPr>
              <a:t>相感</a:t>
            </a:r>
            <a:r>
              <a:rPr lang="zh-CN" altLang="en-US" sz="2200" b="0" i="0" dirty="0">
                <a:solidFill>
                  <a:srgbClr val="000000">
                    <a:alpha val="100000"/>
                  </a:srgbClr>
                </a:solidFill>
                <a:latin typeface="楷体" panose="02010609060101010101" charset="-122"/>
                <a:ea typeface="楷体" panose="02010609060101010101" charset="-122"/>
              </a:rPr>
              <a:t>，故闻之则悲耳。</a:t>
            </a:r>
            <a:r>
              <a:rPr lang="zh-CN" altLang="en-US" sz="2200" b="0" i="0" dirty="0">
                <a:solidFill>
                  <a:srgbClr val="FF0000">
                    <a:alpha val="100000"/>
                  </a:srgbClr>
                </a:solidFill>
                <a:latin typeface="楷体" panose="02010609060101010101" charset="-122"/>
                <a:ea typeface="楷体" panose="02010609060101010101" charset="-122"/>
              </a:rPr>
              <a:t>何</a:t>
            </a:r>
            <a:r>
              <a:rPr lang="zh-CN" altLang="en-US" sz="2200" b="0" i="0" dirty="0">
                <a:solidFill>
                  <a:srgbClr val="000000">
                    <a:alpha val="100000"/>
                  </a:srgbClr>
                </a:solidFill>
                <a:latin typeface="楷体" panose="02010609060101010101" charset="-122"/>
                <a:ea typeface="楷体" panose="02010609060101010101" charset="-122"/>
              </a:rPr>
              <a:t>乐声哀怨，能使悦者悲乎?</a:t>
            </a:r>
            <a:r>
              <a:rPr lang="zh-CN" altLang="en-US" sz="2200" b="0" i="0" u="sng" dirty="0">
                <a:solidFill>
                  <a:srgbClr val="000000">
                    <a:alpha val="100000"/>
                  </a:srgbClr>
                </a:solidFill>
                <a:latin typeface="楷体" panose="02010609060101010101" charset="-122"/>
                <a:ea typeface="楷体" panose="02010609060101010101" charset="-122"/>
              </a:rPr>
              <a:t>今《玉树》《伴侣》之曲其声</a:t>
            </a:r>
            <a:r>
              <a:rPr lang="zh-CN" altLang="en-US" sz="2200" b="0" i="0" u="sng" dirty="0">
                <a:solidFill>
                  <a:srgbClr val="FF0000">
                    <a:alpha val="100000"/>
                  </a:srgbClr>
                </a:solidFill>
                <a:latin typeface="楷体" panose="02010609060101010101" charset="-122"/>
                <a:ea typeface="楷体" panose="02010609060101010101" charset="-122"/>
              </a:rPr>
              <a:t>具</a:t>
            </a:r>
            <a:r>
              <a:rPr lang="zh-CN" altLang="en-US" sz="2200" b="0" i="0" u="sng" dirty="0">
                <a:solidFill>
                  <a:srgbClr val="000000">
                    <a:alpha val="100000"/>
                  </a:srgbClr>
                </a:solidFill>
                <a:latin typeface="楷体" panose="02010609060101010101" charset="-122"/>
                <a:ea typeface="楷体" panose="02010609060101010101" charset="-122"/>
              </a:rPr>
              <a:t>存朕能为公奏之知公必不悲耳。</a:t>
            </a:r>
            <a:r>
              <a:rPr lang="zh-CN" altLang="en-US" sz="2200" b="0" i="0" dirty="0">
                <a:solidFill>
                  <a:srgbClr val="000000">
                    <a:alpha val="100000"/>
                  </a:srgbClr>
                </a:solidFill>
                <a:latin typeface="楷体" panose="02010609060101010101" charset="-122"/>
                <a:ea typeface="楷体" panose="02010609060101010101" charset="-122"/>
              </a:rPr>
              <a:t>”</a:t>
            </a:r>
            <a:r>
              <a:rPr lang="zh-CN" altLang="en-US" sz="2200" b="0" i="0" dirty="0">
                <a:solidFill>
                  <a:srgbClr val="FF0000">
                    <a:alpha val="100000"/>
                  </a:srgbClr>
                </a:solidFill>
                <a:latin typeface="楷体" panose="02010609060101010101" charset="-122"/>
                <a:ea typeface="楷体" panose="02010609060101010101" charset="-122"/>
              </a:rPr>
              <a:t>尚书右丞</a:t>
            </a:r>
            <a:r>
              <a:rPr lang="zh-CN" altLang="en-US" sz="2200" b="0" i="0" dirty="0">
                <a:solidFill>
                  <a:srgbClr val="000000">
                    <a:alpha val="100000"/>
                  </a:srgbClr>
                </a:solidFill>
                <a:latin typeface="楷体" panose="02010609060101010101" charset="-122"/>
                <a:ea typeface="楷体" panose="02010609060101010101" charset="-122"/>
              </a:rPr>
              <a:t>魏徵进曰：“古人称：礼云，礼云，</a:t>
            </a:r>
            <a:r>
              <a:rPr lang="zh-CN" altLang="en-US" sz="2200" b="0" i="0" dirty="0">
                <a:solidFill>
                  <a:srgbClr val="FF0000">
                    <a:alpha val="100000"/>
                  </a:srgbClr>
                </a:solidFill>
                <a:latin typeface="楷体" panose="02010609060101010101" charset="-122"/>
                <a:ea typeface="楷体" panose="02010609060101010101" charset="-122"/>
              </a:rPr>
              <a:t>玉帛</a:t>
            </a:r>
            <a:r>
              <a:rPr lang="zh-CN" altLang="en-US" sz="2200" b="0" i="0" dirty="0">
                <a:solidFill>
                  <a:srgbClr val="000000">
                    <a:alpha val="100000"/>
                  </a:srgbClr>
                </a:solidFill>
                <a:latin typeface="楷体" panose="02010609060101010101" charset="-122"/>
                <a:ea typeface="楷体" panose="02010609060101010101" charset="-122"/>
              </a:rPr>
              <a:t>云乎哉！乐云，乐云，钟鼓云乎哉！乐在</a:t>
            </a:r>
            <a:r>
              <a:rPr lang="zh-CN" altLang="en-US" sz="2200" b="0" i="0" dirty="0">
                <a:solidFill>
                  <a:srgbClr val="FF0000">
                    <a:alpha val="100000"/>
                  </a:srgbClr>
                </a:solidFill>
                <a:latin typeface="楷体" panose="02010609060101010101" charset="-122"/>
                <a:ea typeface="楷体" panose="02010609060101010101" charset="-122"/>
              </a:rPr>
              <a:t>人和</a:t>
            </a:r>
            <a:r>
              <a:rPr lang="zh-CN" altLang="en-US" sz="2200" b="0" i="0" dirty="0">
                <a:solidFill>
                  <a:srgbClr val="000000">
                    <a:alpha val="100000"/>
                  </a:srgbClr>
                </a:solidFill>
                <a:latin typeface="楷体" panose="02010609060101010101" charset="-122"/>
                <a:ea typeface="楷体" panose="02010609060101010101" charset="-122"/>
              </a:rPr>
              <a:t>，不由音调。”太宗</a:t>
            </a:r>
            <a:r>
              <a:rPr lang="zh-CN" altLang="en-US" sz="2200" b="0" i="0" dirty="0">
                <a:solidFill>
                  <a:srgbClr val="FF0000">
                    <a:alpha val="100000"/>
                  </a:srgbClr>
                </a:solidFill>
                <a:latin typeface="楷体" panose="02010609060101010101" charset="-122"/>
                <a:ea typeface="楷体" panose="02010609060101010101" charset="-122"/>
              </a:rPr>
              <a:t>然</a:t>
            </a:r>
            <a:r>
              <a:rPr lang="zh-CN" altLang="en-US" sz="2200" b="0" i="0" dirty="0">
                <a:solidFill>
                  <a:srgbClr val="000000">
                    <a:alpha val="100000"/>
                  </a:srgbClr>
                </a:solidFill>
                <a:latin typeface="楷体" panose="02010609060101010101" charset="-122"/>
                <a:ea typeface="楷体" panose="02010609060101010101" charset="-122"/>
              </a:rPr>
              <a:t>之。</a:t>
            </a:r>
            <a:endParaRPr lang="zh-CN" altLang="en-US" sz="2200" b="0" i="0" dirty="0">
              <a:solidFill>
                <a:srgbClr val="000000">
                  <a:alpha val="100000"/>
                </a:srgbClr>
              </a:solidFill>
              <a:latin typeface="楷体" panose="02010609060101010101" charset="-122"/>
              <a:ea typeface="楷体" panose="02010609060101010101" charset="-122"/>
            </a:endParaRPr>
          </a:p>
          <a:p>
            <a:pPr marL="0" algn="l"/>
          </a:p>
        </p:txBody>
      </p:sp>
      <p:sp>
        <p:nvSpPr>
          <p:cNvPr id="20" name="文本6"/>
          <p:cNvSpPr txBox="1"/>
          <p:nvPr/>
        </p:nvSpPr>
        <p:spPr>
          <a:xfrm>
            <a:off x="-10" y="4870637"/>
            <a:ext cx="12112409" cy="1928812"/>
          </a:xfrm>
          <a:prstGeom prst="rect">
            <a:avLst/>
          </a:prstGeom>
          <a:noFill/>
        </p:spPr>
        <p:txBody>
          <a:bodyPr anchor="t"/>
          <a:lstStyle/>
          <a:p>
            <a:pPr marL="0" algn="l"/>
            <a:r>
              <a:rPr lang="zh-CN" altLang="en-US" sz="2000" b="1" i="0" dirty="0">
                <a:solidFill>
                  <a:srgbClr val="000000">
                    <a:alpha val="100000"/>
                  </a:srgbClr>
                </a:solidFill>
                <a:latin typeface="楷体" panose="02010609060101010101" charset="-122"/>
                <a:ea typeface="楷体" panose="02010609060101010101" charset="-122"/>
              </a:rPr>
              <a:t>   唐太宗不同意，说：“不是这样的，声音怎么能影响人呢？快乐的人听到声音就会喜悦，哀伤的人听了就会悲伤。悲喜之情在于人心，并非是音乐造成的。即将灭亡的国家，百姓内心凄苦。听到哀怨的音乐，凄苦的内心就会被感动，因此听了之后就悲伤。怎么一首悲哀的音乐，会使快乐的人悲伤呢？现在，《玉树后庭花》、《伴侣曲》这些靡靡之音都存在，我能够为爱卿们演奏这些曲子。但是，我知道你们是不会悲伤的。”尚书右丞魏徵接着说：“古人说，礼呀，礼呀，难道就是玉帛之类的礼器吗？乐呀，乐呀，难道就是钟鼓之类的乐器吗？音乐的关键在于人的心境，不在于音调。”唐太宗很赞同他的看法。</a:t>
            </a:r>
            <a:endParaRPr lang="zh-CN" altLang="en-US" sz="2000" b="1" i="0" dirty="0">
              <a:solidFill>
                <a:srgbClr val="000000">
                  <a:alpha val="100000"/>
                </a:srgbClr>
              </a:solidFill>
              <a:latin typeface="楷体" panose="02010609060101010101" charset="-122"/>
              <a:ea typeface="楷体" panose="02010609060101010101" charset="-122"/>
            </a:endParaRPr>
          </a:p>
        </p:txBody>
      </p:sp>
      <p:sp>
        <p:nvSpPr>
          <p:cNvPr id="21" name="文本7"/>
          <p:cNvSpPr txBox="1"/>
          <p:nvPr/>
        </p:nvSpPr>
        <p:spPr>
          <a:xfrm>
            <a:off x="4822041" y="541068"/>
            <a:ext cx="7059835" cy="4099722"/>
          </a:xfrm>
          <a:prstGeom prst="rect">
            <a:avLst/>
          </a:prstGeom>
          <a:noFill/>
        </p:spPr>
        <p:txBody>
          <a:bodyPr anchor="t"/>
          <a:lstStyle/>
          <a:p>
            <a:pPr marL="0" algn="l"/>
            <a:r>
              <a:rPr lang="zh-CN" altLang="en-US" sz="2000" b="0" i="0" dirty="0">
                <a:solidFill>
                  <a:srgbClr val="3B00FF">
                    <a:alpha val="100000"/>
                  </a:srgbClr>
                </a:solidFill>
                <a:latin typeface="楷体" panose="02010609060101010101" charset="-122"/>
                <a:ea typeface="楷体" panose="02010609060101010101" charset="-122"/>
              </a:rPr>
              <a:t>然：这样。</a:t>
            </a:r>
            <a:r>
              <a:rPr lang="zh-CN" altLang="en-US" sz="2000" b="0" i="0" dirty="0">
                <a:solidFill>
                  <a:srgbClr val="FF0000">
                    <a:alpha val="100000"/>
                  </a:srgbClr>
                </a:solidFill>
                <a:latin typeface="楷体" panose="02010609060101010101" charset="-122"/>
                <a:ea typeface="楷体" panose="02010609060101010101" charset="-122"/>
              </a:rPr>
              <a:t>岂：怎么，难道。</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悲悦：悲伤喜悦。政：政权，朝廷。相感：动作偏指一方，人心被音乐感动。</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何：怎么。具：都，全部。</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尚书右丞：为中国古代官名。汉成帝建始四年置尚书，员五人，丞四人，光武帝减二人，始分左右丞。尚书左丞佐尚书令，总领纲纪；右丞佐仆射，掌钱谷等事，秩均四百石。历代沿置，为尚书令及仆射的属官，品级逐渐提高，隋、唐时至正四品。</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玉帛：①</a:t>
            </a:r>
            <a:r>
              <a:rPr lang="zh-CN" altLang="en-US" sz="2000" b="0" i="0" dirty="0">
                <a:solidFill>
                  <a:srgbClr val="3B00FF">
                    <a:alpha val="100000"/>
                  </a:srgbClr>
                </a:solidFill>
                <a:latin typeface="楷体" panose="02010609060101010101" charset="-122"/>
                <a:ea typeface="楷体" panose="02010609060101010101" charset="-122"/>
              </a:rPr>
              <a:t>玉器和丝织品,古时用于祭祀；</a:t>
            </a:r>
            <a:r>
              <a:rPr lang="zh-CN" altLang="en-US" sz="2000" b="0" i="0" dirty="0">
                <a:solidFill>
                  <a:srgbClr val="FF0000">
                    <a:alpha val="100000"/>
                  </a:srgbClr>
                </a:solidFill>
                <a:latin typeface="楷体" panose="02010609060101010101" charset="-122"/>
                <a:ea typeface="楷体" panose="02010609060101010101" charset="-122"/>
              </a:rPr>
              <a:t>②国与国间交际时用做礼物，与“干戈”相对，是和平共处的象征。③泛指财物。</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人和：指人心一致，人与人之间团结融洽。</a:t>
            </a:r>
            <a:endParaRPr lang="zh-CN" altLang="en-US" sz="2000" b="0" i="0" dirty="0">
              <a:solidFill>
                <a:srgbClr val="FF0000">
                  <a:alpha val="100000"/>
                </a:srgbClr>
              </a:solidFill>
              <a:latin typeface="楷体" panose="02010609060101010101" charset="-122"/>
              <a:ea typeface="楷体" panose="02010609060101010101" charset="-122"/>
            </a:endParaRPr>
          </a:p>
          <a:p>
            <a:pPr marL="0" algn="l"/>
            <a:r>
              <a:rPr lang="zh-CN" altLang="en-US" sz="2000" b="0" i="0" dirty="0">
                <a:solidFill>
                  <a:srgbClr val="FF0000">
                    <a:alpha val="100000"/>
                  </a:srgbClr>
                </a:solidFill>
                <a:latin typeface="楷体" panose="02010609060101010101" charset="-122"/>
                <a:ea typeface="楷体" panose="02010609060101010101" charset="-122"/>
              </a:rPr>
              <a:t>然： 以为…对;同意。《史记·陈涉世家》：“广以为然。”</a:t>
            </a:r>
            <a:endParaRPr lang="zh-CN" altLang="en-US" sz="2000" b="0"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61573"/>
            <a:ext cx="119710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05330" y="382600"/>
            <a:ext cx="11872179" cy="5607971"/>
          </a:xfrm>
          <a:prstGeom prst="rect">
            <a:avLst/>
          </a:prstGeom>
          <a:noFill/>
        </p:spPr>
        <p:txBody>
          <a:bodyPr anchor="t"/>
          <a:lstStyle/>
          <a:p>
            <a:pPr marL="0" algn="l"/>
          </a:p>
          <a:p>
            <a:pPr marL="0" algn="l"/>
            <a:r>
              <a:rPr lang="zh-CN" altLang="en-US" sz="2200" b="1"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3B00FF">
                    <a:alpha val="100000"/>
                  </a:srgbClr>
                </a:solidFill>
                <a:latin typeface="楷体" panose="02010609060101010101" charset="-122"/>
                <a:ea typeface="楷体" panose="02010609060101010101" charset="-122"/>
              </a:rPr>
              <a:t> 《伴侣曲》：</a:t>
            </a:r>
            <a:r>
              <a:rPr lang="zh-CN" altLang="en-US" sz="2200" b="1" i="0" dirty="0">
                <a:solidFill>
                  <a:srgbClr val="000000">
                    <a:alpha val="100000"/>
                  </a:srgbClr>
                </a:solidFill>
                <a:latin typeface="楷体" panose="02010609060101010101" charset="-122"/>
                <a:ea typeface="楷体" panose="02010609060101010101" charset="-122"/>
              </a:rPr>
              <a:t>是北齐晚期的曲子，北齐阳之休有文名，其弟阳俊之，官尚书郎，早年多作六言歌辞，称为《伴侣》曲，词文淫荡而鄙拙，世俗流传，名为《阳五伴侣》。他曾自我吹嘘说：“家兄亦不知吾是才士也。”《北史·杨休之传》记载它是“淫荡而拙，世俗流传，名为阳五伴侣，写而卖之，在世不绝”。后因以“阳五伴侣”比喻鄙拙作品反受人珍视。</a:t>
            </a:r>
            <a:endParaRPr lang="zh-CN" altLang="en-US" sz="2200" b="1" i="0" dirty="0">
              <a:solidFill>
                <a:srgbClr val="000000">
                  <a:alpha val="100000"/>
                </a:srgbClr>
              </a:solidFill>
              <a:latin typeface="楷体" panose="02010609060101010101" charset="-122"/>
              <a:ea typeface="楷体" panose="02010609060101010101" charset="-122"/>
            </a:endParaRPr>
          </a:p>
          <a:p>
            <a:pPr marL="0" algn="l"/>
            <a:r>
              <a:rPr lang="zh-CN" altLang="en-US" sz="2200" b="1"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3B00FF">
                    <a:alpha val="100000"/>
                  </a:srgbClr>
                </a:solidFill>
                <a:latin typeface="楷体" panose="02010609060101010101" charset="-122"/>
                <a:ea typeface="楷体" panose="02010609060101010101" charset="-122"/>
              </a:rPr>
              <a:t>《玉树后庭花》：</a:t>
            </a:r>
            <a:r>
              <a:rPr lang="zh-CN" altLang="en-US" sz="2200" b="1" i="0" dirty="0">
                <a:solidFill>
                  <a:srgbClr val="000000">
                    <a:alpha val="100000"/>
                  </a:srgbClr>
                </a:solidFill>
                <a:latin typeface="楷体" panose="02010609060101010101" charset="-122"/>
                <a:ea typeface="楷体" panose="02010609060101010101" charset="-122"/>
              </a:rPr>
              <a:t>《后庭花》以花为曲名，本来是乐府民歌中一种情歌的曲子。陈后主陈叔宝填上了新词，词为：丽宇芳林对高阁，新妆艳质本倾城。映户凝娇乍不进，出帷含态笑相迎。妖姬脸似花含露，玉树流光照后庭。       </a:t>
            </a:r>
            <a:endParaRPr lang="zh-CN" altLang="en-US" sz="2200" b="1" i="0" dirty="0">
              <a:solidFill>
                <a:srgbClr val="000000">
                  <a:alpha val="100000"/>
                </a:srgbClr>
              </a:solidFill>
              <a:latin typeface="楷体" panose="02010609060101010101" charset="-122"/>
              <a:ea typeface="楷体" panose="02010609060101010101" charset="-122"/>
            </a:endParaRPr>
          </a:p>
          <a:p>
            <a:pPr marL="0" algn="l"/>
            <a:r>
              <a:rPr lang="zh-CN" altLang="en-US" sz="2200" b="1" i="0" dirty="0">
                <a:solidFill>
                  <a:srgbClr val="000000">
                    <a:alpha val="100000"/>
                  </a:srgbClr>
                </a:solidFill>
                <a:latin typeface="楷体" panose="02010609060101010101" charset="-122"/>
                <a:ea typeface="楷体" panose="02010609060101010101" charset="-122"/>
              </a:rPr>
              <a:t>    陈叔宝即位期间，北方的隋朝崛起，隋文帝杨坚任贤纳谏，整饬军备，减轻赋税，随时准备南下鲸吞江南富庶之地。而陈后主却自恃长江天险，身居高阁，整日花天酒地，荒淫无度。“起临春、结绮、望仙三阁。陈后主就在高阁之上游龙戏凤，大宴群臣。一班大臣阿谀奉承，饮酒赋诗，征歌逐色，自夕达旦。陈后主亲自作了这首《玉树后庭花》。</a:t>
            </a:r>
            <a:endParaRPr lang="zh-CN" altLang="en-US" sz="2200" b="1" i="0" dirty="0">
              <a:solidFill>
                <a:srgbClr val="000000">
                  <a:alpha val="100000"/>
                </a:srgbClr>
              </a:solidFill>
              <a:latin typeface="楷体" panose="02010609060101010101" charset="-122"/>
              <a:ea typeface="楷体" panose="02010609060101010101" charset="-122"/>
            </a:endParaRPr>
          </a:p>
          <a:p>
            <a:pPr marL="0" algn="l"/>
            <a:r>
              <a:rPr lang="zh-CN" altLang="en-US" sz="2200" b="1" i="0" dirty="0">
                <a:solidFill>
                  <a:srgbClr val="000000">
                    <a:alpha val="100000"/>
                  </a:srgbClr>
                </a:solidFill>
                <a:latin typeface="楷体" panose="02010609060101010101" charset="-122"/>
                <a:ea typeface="楷体" panose="02010609060101010101" charset="-122"/>
              </a:rPr>
              <a:t>    当时他在后庭摆宴时，必唤上一些舞文弄墨的近臣，与张贵妃、孔贵嫔及宫女调情。然后让文臣作词，选其中特别艳丽的句子配曲，一组组分配给宫女，一轮轮地演唱。其中有“壁月夜夜满，琼树朝朝新。”更有一首《玉树后庭花》歌词中云：“玉树后庭花，花开不复久。”</a:t>
            </a:r>
            <a:endParaRPr lang="zh-CN" altLang="en-US" sz="2200" b="1" i="0" dirty="0">
              <a:solidFill>
                <a:srgbClr val="000000">
                  <a:alpha val="100000"/>
                </a:srgbClr>
              </a:solidFill>
              <a:latin typeface="楷体" panose="02010609060101010101" charset="-122"/>
              <a:ea typeface="楷体" panose="02010609060101010101" charset="-122"/>
            </a:endParaRPr>
          </a:p>
          <a:p>
            <a:pPr marL="0" algn="l"/>
            <a:r>
              <a:rPr lang="zh-CN" altLang="en-US" sz="2200" b="1" i="0" dirty="0">
                <a:solidFill>
                  <a:srgbClr val="000000">
                    <a:alpha val="100000"/>
                  </a:srgbClr>
                </a:solidFill>
                <a:latin typeface="楷体" panose="02010609060101010101" charset="-122"/>
                <a:ea typeface="楷体" panose="02010609060101010101" charset="-122"/>
              </a:rPr>
              <a:t>    这种亡国之音说法或许只是因为隋灭陈加之陈叔宝荒淫无度而让人有所感触，只是后人对兴衰变化的暗叹罢了。</a:t>
            </a:r>
            <a:endParaRPr lang="zh-CN" altLang="en-US" sz="2200" b="1" i="0" dirty="0">
              <a:solidFill>
                <a:srgbClr val="000000">
                  <a:alpha val="100000"/>
                </a:srgbClr>
              </a:solidFill>
              <a:latin typeface="楷体" panose="02010609060101010101" charset="-122"/>
              <a:ea typeface="楷体" panose="02010609060101010101" charset="-122"/>
            </a:endParaRPr>
          </a:p>
        </p:txBody>
      </p:sp>
      <p:grpSp>
        <p:nvGrpSpPr>
          <p:cNvPr id="8" name="组合1"/>
          <p:cNvGrpSpPr/>
          <p:nvPr/>
        </p:nvGrpSpPr>
        <p:grpSpPr>
          <a:xfrm>
            <a:off x="929040" y="37643"/>
            <a:ext cx="1037587" cy="433421"/>
            <a:chOff x="0" y="0"/>
            <a:chExt cx="1037587" cy="433421"/>
          </a:xfrm>
        </p:grpSpPr>
        <p:sp>
          <p:nvSpPr>
            <p:cNvPr id="9" name="形状2"/>
            <p:cNvSpPr txBox="1"/>
            <p:nvPr/>
          </p:nvSpPr>
          <p:spPr>
            <a:xfrm>
              <a:off x="3810" y="58179"/>
              <a:ext cx="951862"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5"/>
            <p:cNvSpPr txBox="1"/>
            <p:nvPr/>
          </p:nvSpPr>
          <p:spPr>
            <a:xfrm>
              <a:off x="0" y="0"/>
              <a:ext cx="1037587" cy="433421"/>
            </a:xfrm>
            <a:prstGeom prst="rect">
              <a:avLst/>
            </a:prstGeom>
            <a:noFill/>
          </p:spPr>
          <p:txBody>
            <a:bodyPr anchor="t"/>
            <a:lstStyle/>
            <a:p>
              <a:pPr marL="0" algn="l">
                <a:lnSpc>
                  <a:spcPts val="1900"/>
                </a:lnSpc>
              </a:pPr>
              <a:r>
                <a:rPr lang="zh-CN" altLang="en-US" sz="1600" b="0" i="0" dirty="0">
                  <a:solidFill>
                    <a:srgbClr val="FF0000">
                      <a:alpha val="100000"/>
                    </a:srgbClr>
                  </a:solidFill>
                  <a:latin typeface="汉仪雅酷黑 65W"/>
                  <a:ea typeface="汉仪雅酷黑 65W"/>
                </a:rPr>
                <a:t>亡国之音</a:t>
              </a:r>
              <a:endParaRPr lang="zh-CN" altLang="en-US" sz="1600" b="0" i="0" dirty="0">
                <a:solidFill>
                  <a:srgbClr val="FF0000">
                    <a:alpha val="100000"/>
                  </a:srgbClr>
                </a:solidFill>
                <a:latin typeface="汉仪雅酷黑 65W"/>
                <a:ea typeface="汉仪雅酷黑 65W"/>
              </a:endParaRPr>
            </a:p>
          </p:txBody>
        </p:sp>
      </p:gr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61573"/>
            <a:ext cx="11828145" cy="58875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05330" y="382600"/>
            <a:ext cx="11872179" cy="5543740"/>
          </a:xfrm>
          <a:prstGeom prst="rect">
            <a:avLst/>
          </a:prstGeom>
          <a:noFill/>
        </p:spPr>
        <p:txBody>
          <a:bodyPr anchor="t"/>
          <a:lstStyle/>
          <a:p>
            <a:pPr marL="0" algn="l"/>
            <a:r>
              <a:rPr lang="zh-CN" altLang="en-US" sz="2200" b="1" i="0" dirty="0">
                <a:solidFill>
                  <a:srgbClr val="000000">
                    <a:alpha val="100000"/>
                  </a:srgbClr>
                </a:solidFill>
                <a:latin typeface="楷体" panose="02010609060101010101" charset="-122"/>
                <a:ea typeface="楷体" panose="02010609060101010101" charset="-122"/>
              </a:rPr>
              <a:t>    </a:t>
            </a:r>
            <a:r>
              <a:rPr lang="zh-CN" altLang="en-US" sz="2600" b="1" i="0" dirty="0">
                <a:solidFill>
                  <a:srgbClr val="000000">
                    <a:alpha val="100000"/>
                  </a:srgbClr>
                </a:solidFill>
                <a:latin typeface="楷体" panose="02010609060101010101" charset="-122"/>
                <a:ea typeface="楷体" panose="02010609060101010101" charset="-122"/>
              </a:rPr>
              <a:t>“礼云礼云,玉帛云乎哉?乐云乐云,钟鼓云乎哉?”这句话出自《论语·阳货篇》，</a:t>
            </a:r>
            <a:r>
              <a:rPr lang="zh-CN" altLang="en-US" sz="2600" b="1" i="0" dirty="0">
                <a:solidFill>
                  <a:srgbClr val="3B00FF">
                    <a:alpha val="100000"/>
                  </a:srgbClr>
                </a:solidFill>
                <a:latin typeface="楷体" panose="02010609060101010101" charset="-122"/>
                <a:ea typeface="楷体" panose="02010609060101010101" charset="-122"/>
              </a:rPr>
              <a:t>是孔子对礼乐本质的深刻反思。</a:t>
            </a:r>
            <a:r>
              <a:rPr lang="zh-CN" altLang="en-US" sz="2600" b="1" i="0" dirty="0">
                <a:solidFill>
                  <a:srgbClr val="000000">
                    <a:alpha val="100000"/>
                  </a:srgbClr>
                </a:solidFill>
                <a:latin typeface="楷体" panose="02010609060101010101" charset="-122"/>
                <a:ea typeface="楷体" panose="02010609060101010101" charset="-122"/>
              </a:rPr>
              <a:t>‌‌</a:t>
            </a:r>
            <a:endParaRPr lang="zh-CN" altLang="en-US" sz="2600" b="1" i="0" dirty="0">
              <a:solidFill>
                <a:srgbClr val="000000">
                  <a:alpha val="100000"/>
                </a:srgbClr>
              </a:solidFill>
              <a:latin typeface="楷体" panose="02010609060101010101" charset="-122"/>
              <a:ea typeface="楷体" panose="02010609060101010101" charset="-122"/>
            </a:endParaRPr>
          </a:p>
          <a:p>
            <a:pPr marL="0" algn="l"/>
            <a:r>
              <a:rPr lang="zh-CN" altLang="en-US" sz="2600" b="1" i="0" dirty="0">
                <a:solidFill>
                  <a:srgbClr val="000000">
                    <a:alpha val="100000"/>
                  </a:srgbClr>
                </a:solidFill>
                <a:latin typeface="楷体" panose="02010609060101010101" charset="-122"/>
                <a:ea typeface="楷体" panose="02010609060101010101" charset="-122"/>
              </a:rPr>
              <a:t>    原文：子曰：“礼云礼云，玉帛云乎哉？乐云乐云，钟鼓云乎哉？”</a:t>
            </a:r>
            <a:endParaRPr lang="zh-CN" altLang="en-US" sz="2600" b="1" i="0" dirty="0">
              <a:solidFill>
                <a:srgbClr val="000000">
                  <a:alpha val="100000"/>
                </a:srgbClr>
              </a:solidFill>
              <a:latin typeface="楷体" panose="02010609060101010101" charset="-122"/>
              <a:ea typeface="楷体" panose="02010609060101010101" charset="-122"/>
            </a:endParaRPr>
          </a:p>
          <a:p>
            <a:pPr marL="0" algn="l"/>
            <a:r>
              <a:rPr lang="zh-CN" altLang="en-US" sz="2600" b="1" i="0" dirty="0">
                <a:solidFill>
                  <a:srgbClr val="000000">
                    <a:alpha val="100000"/>
                  </a:srgbClr>
                </a:solidFill>
                <a:latin typeface="楷体" panose="02010609060101010101" charset="-122"/>
                <a:ea typeface="楷体" panose="02010609060101010101" charset="-122"/>
              </a:rPr>
              <a:t>    译文：孔子说：“礼呀礼呀，仅仅说的是玉器和丝帛吗？乐呀乐呀，仅仅说的是钟鼓等乐器吗？”</a:t>
            </a:r>
            <a:endParaRPr lang="zh-CN" altLang="en-US" sz="2600" b="1" i="0" dirty="0">
              <a:solidFill>
                <a:srgbClr val="000000">
                  <a:alpha val="100000"/>
                </a:srgbClr>
              </a:solidFill>
              <a:latin typeface="楷体" panose="02010609060101010101" charset="-122"/>
              <a:ea typeface="楷体" panose="02010609060101010101" charset="-122"/>
            </a:endParaRPr>
          </a:p>
          <a:p>
            <a:pPr marL="0" algn="l"/>
            <a:r>
              <a:rPr lang="zh-CN" altLang="en-US" sz="2600" b="1" i="0" dirty="0">
                <a:solidFill>
                  <a:srgbClr val="000000">
                    <a:alpha val="100000"/>
                  </a:srgbClr>
                </a:solidFill>
                <a:latin typeface="楷体" panose="02010609060101010101" charset="-122"/>
                <a:ea typeface="楷体" panose="02010609060101010101" charset="-122"/>
              </a:rPr>
              <a:t>    孔子在这里通过反问的方式，指出礼乐不仅仅是指具体的物品或乐器，而是有其更深层次的内涵。‌礼‌不仅仅是玉器和丝织品这些礼物，‌乐‌也不仅仅是指钟鼓等乐器。孔子强调，礼乐的核心在于其传递的文化和精神内涵，而非仅仅是外在的形式。</a:t>
            </a:r>
            <a:endParaRPr lang="zh-CN" altLang="en-US" sz="2600" b="1" i="0" dirty="0">
              <a:solidFill>
                <a:srgbClr val="000000">
                  <a:alpha val="100000"/>
                </a:srgbClr>
              </a:solidFill>
              <a:latin typeface="楷体" panose="02010609060101010101" charset="-122"/>
              <a:ea typeface="楷体" panose="02010609060101010101" charset="-122"/>
            </a:endParaRPr>
          </a:p>
          <a:p>
            <a:pPr marL="0" algn="l"/>
            <a:r>
              <a:rPr lang="zh-CN" altLang="en-US" sz="2600" b="1" i="0" dirty="0">
                <a:solidFill>
                  <a:srgbClr val="000000">
                    <a:alpha val="100000"/>
                  </a:srgbClr>
                </a:solidFill>
                <a:latin typeface="楷体" panose="02010609060101010101" charset="-122"/>
                <a:ea typeface="楷体" panose="02010609060101010101" charset="-122"/>
              </a:rPr>
              <a:t>‌    礼的文化内涵‌：</a:t>
            </a:r>
            <a:r>
              <a:rPr lang="zh-CN" altLang="en-US" sz="2600" b="1" i="0" dirty="0">
                <a:solidFill>
                  <a:srgbClr val="3B00FF">
                    <a:alpha val="100000"/>
                  </a:srgbClr>
                </a:solidFill>
                <a:latin typeface="楷体" panose="02010609060101010101" charset="-122"/>
                <a:ea typeface="楷体" panose="02010609060101010101" charset="-122"/>
              </a:rPr>
              <a:t>礼不仅仅是形式上的恭敬和礼貌，更是内心深处对神明、对长辈、对亲友的敬仰和尊重。</a:t>
            </a:r>
            <a:r>
              <a:rPr lang="zh-CN" altLang="en-US" sz="2600" b="1" i="0" dirty="0">
                <a:solidFill>
                  <a:srgbClr val="000000">
                    <a:alpha val="100000"/>
                  </a:srgbClr>
                </a:solidFill>
                <a:latin typeface="楷体" panose="02010609060101010101" charset="-122"/>
                <a:ea typeface="楷体" panose="02010609060101010101" charset="-122"/>
              </a:rPr>
              <a:t>如果心中没有这份敬意，那只是虚礼而已。</a:t>
            </a:r>
            <a:endParaRPr lang="zh-CN" altLang="en-US" sz="2600" b="1" i="0" dirty="0">
              <a:solidFill>
                <a:srgbClr val="000000">
                  <a:alpha val="100000"/>
                </a:srgbClr>
              </a:solidFill>
              <a:latin typeface="楷体" panose="02010609060101010101" charset="-122"/>
              <a:ea typeface="楷体" panose="02010609060101010101" charset="-122"/>
            </a:endParaRPr>
          </a:p>
          <a:p>
            <a:pPr marL="0" algn="l"/>
            <a:r>
              <a:rPr lang="zh-CN" altLang="en-US" sz="2600" b="1" i="0" dirty="0">
                <a:solidFill>
                  <a:srgbClr val="000000">
                    <a:alpha val="100000"/>
                  </a:srgbClr>
                </a:solidFill>
                <a:latin typeface="楷体" panose="02010609060101010101" charset="-122"/>
                <a:ea typeface="楷体" panose="02010609060101010101" charset="-122"/>
              </a:rPr>
              <a:t>‌    乐的文化内涵‌：</a:t>
            </a:r>
            <a:r>
              <a:rPr lang="zh-CN" altLang="en-US" sz="2600" b="1" i="0" dirty="0">
                <a:solidFill>
                  <a:srgbClr val="3B00FF">
                    <a:alpha val="100000"/>
                  </a:srgbClr>
                </a:solidFill>
                <a:latin typeface="楷体" panose="02010609060101010101" charset="-122"/>
                <a:ea typeface="楷体" panose="02010609060101010101" charset="-122"/>
              </a:rPr>
              <a:t>乐不仅仅是敲敲打打、听听看看，更是修身养性、和谐社会的工具。</a:t>
            </a:r>
            <a:r>
              <a:rPr lang="zh-CN" altLang="en-US" sz="2600" b="1" i="0" dirty="0">
                <a:solidFill>
                  <a:srgbClr val="000000">
                    <a:alpha val="100000"/>
                  </a:srgbClr>
                </a:solidFill>
                <a:latin typeface="楷体" panose="02010609060101010101" charset="-122"/>
                <a:ea typeface="楷体" panose="02010609060101010101" charset="-122"/>
              </a:rPr>
              <a:t>如果心中没有那份平和与喜悦，那只是形式上的热闹。</a:t>
            </a:r>
            <a:endParaRPr lang="zh-CN" altLang="en-US" sz="2600" b="1" i="0" dirty="0">
              <a:solidFill>
                <a:srgbClr val="000000">
                  <a:alpha val="100000"/>
                </a:srgbClr>
              </a:solidFill>
              <a:latin typeface="楷体" panose="02010609060101010101" charset="-122"/>
              <a:ea typeface="楷体" panose="02010609060101010101" charset="-122"/>
            </a:endParaRPr>
          </a:p>
        </p:txBody>
      </p:sp>
      <p:grpSp>
        <p:nvGrpSpPr>
          <p:cNvPr id="8" name="组合1"/>
          <p:cNvGrpSpPr/>
          <p:nvPr/>
        </p:nvGrpSpPr>
        <p:grpSpPr>
          <a:xfrm>
            <a:off x="929040" y="37643"/>
            <a:ext cx="1712671" cy="433421"/>
            <a:chOff x="0" y="0"/>
            <a:chExt cx="1712671" cy="433421"/>
          </a:xfrm>
        </p:grpSpPr>
        <p:sp>
          <p:nvSpPr>
            <p:cNvPr id="9" name="形状2"/>
            <p:cNvSpPr txBox="1"/>
            <p:nvPr/>
          </p:nvSpPr>
          <p:spPr>
            <a:xfrm>
              <a:off x="6289" y="58179"/>
              <a:ext cx="1571171"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5"/>
            <p:cNvSpPr txBox="1"/>
            <p:nvPr/>
          </p:nvSpPr>
          <p:spPr>
            <a:xfrm>
              <a:off x="0" y="0"/>
              <a:ext cx="1712671" cy="433421"/>
            </a:xfrm>
            <a:prstGeom prst="rect">
              <a:avLst/>
            </a:prstGeom>
            <a:noFill/>
          </p:spPr>
          <p:txBody>
            <a:bodyPr anchor="t"/>
            <a:lstStyle/>
            <a:p>
              <a:pPr marL="0" algn="l">
                <a:lnSpc>
                  <a:spcPts val="1900"/>
                </a:lnSpc>
              </a:pPr>
              <a:r>
                <a:rPr lang="zh-CN" altLang="en-US" sz="1600" b="0" i="0" dirty="0">
                  <a:solidFill>
                    <a:srgbClr val="FF0000">
                      <a:alpha val="100000"/>
                    </a:srgbClr>
                  </a:solidFill>
                  <a:latin typeface="汉仪雅酷黑 65W"/>
                  <a:ea typeface="汉仪雅酷黑 65W"/>
                </a:rPr>
                <a:t>玉帛 钟鼓</a:t>
              </a:r>
              <a:endParaRPr lang="zh-CN" altLang="en-US" sz="1600" b="0" i="0" dirty="0">
                <a:solidFill>
                  <a:srgbClr val="FF0000">
                    <a:alpha val="100000"/>
                  </a:srgbClr>
                </a:solidFill>
                <a:latin typeface="汉仪雅酷黑 65W"/>
                <a:ea typeface="汉仪雅酷黑 65W"/>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形状1"/>
          <p:cNvSpPr txBox="1"/>
          <p:nvPr/>
        </p:nvSpPr>
        <p:spPr>
          <a:xfrm>
            <a:off x="-9992" y="669884"/>
            <a:ext cx="2938958" cy="3829602"/>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6"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7" name="形状2"/>
          <p:cNvSpPr txBox="1"/>
          <p:nvPr/>
        </p:nvSpPr>
        <p:spPr>
          <a:xfrm>
            <a:off x="2934272" y="275149"/>
            <a:ext cx="9101614" cy="5211318"/>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8" name="形状3"/>
          <p:cNvSpPr txBox="1"/>
          <p:nvPr/>
        </p:nvSpPr>
        <p:spPr>
          <a:xfrm>
            <a:off x="150143" y="5636533"/>
            <a:ext cx="11881123" cy="1169137"/>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9" name="组合1"/>
          <p:cNvGrpSpPr/>
          <p:nvPr/>
        </p:nvGrpSpPr>
        <p:grpSpPr>
          <a:xfrm>
            <a:off x="145409" y="5053184"/>
            <a:ext cx="784225" cy="433421"/>
            <a:chOff x="0" y="0"/>
            <a:chExt cx="784225" cy="433421"/>
          </a:xfrm>
        </p:grpSpPr>
        <p:sp>
          <p:nvSpPr>
            <p:cNvPr id="10"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619839" y="375104"/>
            <a:ext cx="784225" cy="433421"/>
            <a:chOff x="0" y="0"/>
            <a:chExt cx="784225" cy="433421"/>
          </a:xfrm>
        </p:grpSpPr>
        <p:sp>
          <p:nvSpPr>
            <p:cNvPr id="13"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5" name="组合3"/>
          <p:cNvGrpSpPr/>
          <p:nvPr/>
        </p:nvGrpSpPr>
        <p:grpSpPr>
          <a:xfrm>
            <a:off x="3729438" y="23765"/>
            <a:ext cx="784225" cy="433421"/>
            <a:chOff x="0" y="0"/>
            <a:chExt cx="784225" cy="433421"/>
          </a:xfrm>
        </p:grpSpPr>
        <p:sp>
          <p:nvSpPr>
            <p:cNvPr id="16"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7"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8" name="文本5"/>
          <p:cNvSpPr txBox="1"/>
          <p:nvPr/>
        </p:nvSpPr>
        <p:spPr>
          <a:xfrm>
            <a:off x="67945" y="577215"/>
            <a:ext cx="2573655" cy="4015105"/>
          </a:xfrm>
          <a:prstGeom prst="rect">
            <a:avLst/>
          </a:prstGeom>
          <a:noFill/>
        </p:spPr>
        <p:txBody>
          <a:bodyPr anchor="t"/>
          <a:lstStyle/>
          <a:p>
            <a:pPr marL="0" algn="l"/>
            <a:r>
              <a:rPr lang="zh-CN" altLang="en-US" sz="2400" b="1" i="0" dirty="0">
                <a:solidFill>
                  <a:srgbClr val="000000">
                    <a:alpha val="100000"/>
                  </a:srgbClr>
                </a:solidFill>
                <a:latin typeface="楷体" panose="02010609060101010101" charset="-122"/>
                <a:ea typeface="楷体" panose="02010609060101010101" charset="-122"/>
              </a:rPr>
              <a:t>    贞观七年，</a:t>
            </a:r>
            <a:r>
              <a:rPr lang="zh-CN" altLang="en-US" sz="2400" b="1" i="0" dirty="0">
                <a:solidFill>
                  <a:srgbClr val="FF0000">
                    <a:alpha val="100000"/>
                  </a:srgbClr>
                </a:solidFill>
                <a:latin typeface="楷体" panose="02010609060101010101" charset="-122"/>
                <a:ea typeface="楷体" panose="02010609060101010101" charset="-122"/>
              </a:rPr>
              <a:t>太常卿</a:t>
            </a:r>
            <a:r>
              <a:rPr lang="zh-CN" altLang="en-US" sz="2400" b="1" i="0" dirty="0">
                <a:solidFill>
                  <a:srgbClr val="000000">
                    <a:alpha val="100000"/>
                  </a:srgbClr>
                </a:solidFill>
                <a:latin typeface="楷体" panose="02010609060101010101" charset="-122"/>
                <a:ea typeface="楷体" panose="02010609060101010101" charset="-122"/>
              </a:rPr>
              <a:t>萧瑀奏言：“今《破阵乐舞》</a:t>
            </a:r>
            <a:r>
              <a:rPr lang="zh-CN" altLang="en-US" sz="2400" b="1" i="0" baseline="30000" dirty="0">
                <a:solidFill>
                  <a:srgbClr val="000000">
                    <a:alpha val="100000"/>
                  </a:srgbClr>
                </a:solidFill>
                <a:latin typeface="楷体" panose="02010609060101010101" charset="-122"/>
                <a:ea typeface="楷体" panose="02010609060101010101" charset="-122"/>
              </a:rPr>
              <a:t>①</a:t>
            </a:r>
            <a:r>
              <a:rPr lang="zh-CN" altLang="en-US" sz="2400" b="1" i="0" dirty="0">
                <a:solidFill>
                  <a:srgbClr val="000000">
                    <a:alpha val="100000"/>
                  </a:srgbClr>
                </a:solidFill>
                <a:latin typeface="楷体" panose="02010609060101010101" charset="-122"/>
                <a:ea typeface="楷体" panose="02010609060101010101" charset="-122"/>
              </a:rPr>
              <a:t>天下之所共传，然美</a:t>
            </a:r>
            <a:r>
              <a:rPr lang="zh-CN" altLang="en-US" sz="2400" b="1" i="0" dirty="0">
                <a:solidFill>
                  <a:srgbClr val="FF0000">
                    <a:alpha val="100000"/>
                  </a:srgbClr>
                </a:solidFill>
                <a:latin typeface="楷体" panose="02010609060101010101" charset="-122"/>
                <a:ea typeface="楷体" panose="02010609060101010101" charset="-122"/>
              </a:rPr>
              <a:t>盛德</a:t>
            </a:r>
            <a:r>
              <a:rPr lang="zh-CN" altLang="en-US" sz="2400" b="1" i="0" dirty="0">
                <a:solidFill>
                  <a:srgbClr val="000000">
                    <a:alpha val="100000"/>
                  </a:srgbClr>
                </a:solidFill>
                <a:latin typeface="楷体" panose="02010609060101010101" charset="-122"/>
                <a:ea typeface="楷体" panose="02010609060101010101" charset="-122"/>
              </a:rPr>
              <a:t>之</a:t>
            </a:r>
            <a:r>
              <a:rPr lang="zh-CN" altLang="en-US" sz="2400" b="1" i="0" dirty="0">
                <a:solidFill>
                  <a:srgbClr val="FF0000">
                    <a:alpha val="100000"/>
                  </a:srgbClr>
                </a:solidFill>
                <a:latin typeface="楷体" panose="02010609060101010101" charset="-122"/>
                <a:ea typeface="楷体" panose="02010609060101010101" charset="-122"/>
              </a:rPr>
              <a:t>形容</a:t>
            </a:r>
            <a:r>
              <a:rPr lang="zh-CN" altLang="en-US" sz="2400" b="1" i="0" dirty="0">
                <a:solidFill>
                  <a:srgbClr val="000000">
                    <a:alpha val="100000"/>
                  </a:srgbClr>
                </a:solidFill>
                <a:latin typeface="楷体" panose="02010609060101010101" charset="-122"/>
                <a:ea typeface="楷体" panose="02010609060101010101" charset="-122"/>
              </a:rPr>
              <a:t>，尚有所未尽。前后之所破</a:t>
            </a:r>
            <a:r>
              <a:rPr lang="zh-CN" altLang="en-US" sz="2400" b="1" i="0" dirty="0">
                <a:solidFill>
                  <a:srgbClr val="FF0000">
                    <a:alpha val="100000"/>
                  </a:srgbClr>
                </a:solidFill>
                <a:latin typeface="楷体" panose="02010609060101010101" charset="-122"/>
                <a:ea typeface="楷体" panose="02010609060101010101" charset="-122"/>
              </a:rPr>
              <a:t>刘武周</a:t>
            </a:r>
            <a:r>
              <a:rPr lang="zh-CN" altLang="en-US" sz="2400" b="1" i="0" dirty="0">
                <a:solidFill>
                  <a:srgbClr val="000000">
                    <a:alpha val="100000"/>
                  </a:srgbClr>
                </a:solidFill>
                <a:latin typeface="楷体" panose="02010609060101010101" charset="-122"/>
                <a:ea typeface="楷体" panose="02010609060101010101" charset="-122"/>
              </a:rPr>
              <a:t>、</a:t>
            </a:r>
            <a:r>
              <a:rPr lang="zh-CN" altLang="en-US" sz="2400" b="1" i="0" dirty="0">
                <a:solidFill>
                  <a:srgbClr val="FF0000">
                    <a:alpha val="100000"/>
                  </a:srgbClr>
                </a:solidFill>
                <a:latin typeface="楷体" panose="02010609060101010101" charset="-122"/>
                <a:ea typeface="楷体" panose="02010609060101010101" charset="-122"/>
              </a:rPr>
              <a:t>薛举</a:t>
            </a:r>
            <a:r>
              <a:rPr lang="zh-CN" altLang="en-US" sz="2400" b="1" i="0" dirty="0">
                <a:solidFill>
                  <a:srgbClr val="000000">
                    <a:alpha val="100000"/>
                  </a:srgbClr>
                </a:solidFill>
                <a:latin typeface="楷体" panose="02010609060101010101" charset="-122"/>
                <a:ea typeface="楷体" panose="02010609060101010101" charset="-122"/>
              </a:rPr>
              <a:t>、</a:t>
            </a:r>
            <a:r>
              <a:rPr lang="zh-CN" altLang="en-US" sz="2400" b="1" i="0" dirty="0">
                <a:solidFill>
                  <a:srgbClr val="FF0000">
                    <a:alpha val="100000"/>
                  </a:srgbClr>
                </a:solidFill>
                <a:latin typeface="楷体" panose="02010609060101010101" charset="-122"/>
                <a:ea typeface="楷体" panose="02010609060101010101" charset="-122"/>
              </a:rPr>
              <a:t>窦建德</a:t>
            </a:r>
            <a:r>
              <a:rPr lang="zh-CN" altLang="en-US" sz="2400" b="1" i="0" dirty="0">
                <a:solidFill>
                  <a:srgbClr val="000000">
                    <a:alpha val="100000"/>
                  </a:srgbClr>
                </a:solidFill>
                <a:latin typeface="楷体" panose="02010609060101010101" charset="-122"/>
                <a:ea typeface="楷体" panose="02010609060101010101" charset="-122"/>
              </a:rPr>
              <a:t>、</a:t>
            </a:r>
            <a:r>
              <a:rPr lang="zh-CN" altLang="en-US" sz="2400" b="1" i="0" dirty="0">
                <a:solidFill>
                  <a:srgbClr val="FF0000">
                    <a:alpha val="100000"/>
                  </a:srgbClr>
                </a:solidFill>
                <a:latin typeface="楷体" panose="02010609060101010101" charset="-122"/>
                <a:ea typeface="楷体" panose="02010609060101010101" charset="-122"/>
              </a:rPr>
              <a:t>王世充</a:t>
            </a:r>
            <a:r>
              <a:rPr lang="zh-CN" altLang="en-US" sz="2400" b="1" i="0" dirty="0">
                <a:solidFill>
                  <a:srgbClr val="000000">
                    <a:alpha val="100000"/>
                  </a:srgbClr>
                </a:solidFill>
                <a:latin typeface="楷体" panose="02010609060101010101" charset="-122"/>
                <a:ea typeface="楷体" panose="02010609060101010101" charset="-122"/>
              </a:rPr>
              <a:t>等，臣愿</a:t>
            </a:r>
            <a:r>
              <a:rPr lang="zh-CN" altLang="en-US" sz="2400" b="1" i="0" dirty="0">
                <a:solidFill>
                  <a:srgbClr val="FF0000">
                    <a:alpha val="100000"/>
                  </a:srgbClr>
                </a:solidFill>
                <a:latin typeface="楷体" panose="02010609060101010101" charset="-122"/>
                <a:ea typeface="楷体" panose="02010609060101010101" charset="-122"/>
              </a:rPr>
              <a:t>图</a:t>
            </a:r>
            <a:r>
              <a:rPr lang="zh-CN" altLang="en-US" sz="2400" b="1" i="0" dirty="0">
                <a:solidFill>
                  <a:srgbClr val="000000">
                    <a:alpha val="100000"/>
                  </a:srgbClr>
                </a:solidFill>
                <a:latin typeface="楷体" panose="02010609060101010101" charset="-122"/>
                <a:ea typeface="楷体" panose="02010609060101010101" charset="-122"/>
              </a:rPr>
              <a:t>其</a:t>
            </a:r>
            <a:r>
              <a:rPr lang="zh-CN" altLang="en-US" sz="2400" b="1" i="0" dirty="0">
                <a:solidFill>
                  <a:srgbClr val="FF0000">
                    <a:alpha val="100000"/>
                  </a:srgbClr>
                </a:solidFill>
                <a:latin typeface="楷体" panose="02010609060101010101" charset="-122"/>
                <a:ea typeface="楷体" panose="02010609060101010101" charset="-122"/>
              </a:rPr>
              <a:t>形状</a:t>
            </a:r>
            <a:r>
              <a:rPr lang="zh-CN" altLang="en-US" sz="2400" b="1" i="0" dirty="0">
                <a:solidFill>
                  <a:srgbClr val="000000">
                    <a:alpha val="100000"/>
                  </a:srgbClr>
                </a:solidFill>
                <a:latin typeface="楷体" panose="02010609060101010101" charset="-122"/>
                <a:ea typeface="楷体" panose="02010609060101010101" charset="-122"/>
              </a:rPr>
              <a:t>，以写战胜攻取之</a:t>
            </a:r>
            <a:r>
              <a:rPr lang="zh-CN" altLang="en-US" sz="2400" b="1" i="0" dirty="0">
                <a:solidFill>
                  <a:srgbClr val="FF0000">
                    <a:alpha val="100000"/>
                  </a:srgbClr>
                </a:solidFill>
                <a:latin typeface="楷体" panose="02010609060101010101" charset="-122"/>
                <a:ea typeface="楷体" panose="02010609060101010101" charset="-122"/>
              </a:rPr>
              <a:t>容</a:t>
            </a:r>
            <a:r>
              <a:rPr lang="zh-CN" altLang="en-US" sz="2400" b="1" i="0" dirty="0">
                <a:solidFill>
                  <a:srgbClr val="000000">
                    <a:alpha val="100000"/>
                  </a:srgbClr>
                </a:solidFill>
                <a:latin typeface="楷体" panose="02010609060101010101" charset="-122"/>
                <a:ea typeface="楷体" panose="02010609060101010101" charset="-122"/>
              </a:rPr>
              <a:t>。”</a:t>
            </a:r>
            <a:endParaRPr lang="zh-CN" altLang="en-US" sz="2400" b="1" i="0" dirty="0">
              <a:solidFill>
                <a:srgbClr val="000000">
                  <a:alpha val="100000"/>
                </a:srgbClr>
              </a:solidFill>
              <a:latin typeface="楷体" panose="02010609060101010101" charset="-122"/>
              <a:ea typeface="楷体" panose="02010609060101010101" charset="-122"/>
            </a:endParaRPr>
          </a:p>
        </p:txBody>
      </p:sp>
      <p:sp>
        <p:nvSpPr>
          <p:cNvPr id="19" name="文本6"/>
          <p:cNvSpPr txBox="1"/>
          <p:nvPr/>
        </p:nvSpPr>
        <p:spPr>
          <a:xfrm>
            <a:off x="146066" y="5632104"/>
            <a:ext cx="11890324" cy="1323213"/>
          </a:xfrm>
          <a:prstGeom prst="rect">
            <a:avLst/>
          </a:prstGeom>
          <a:noFill/>
        </p:spPr>
        <p:txBody>
          <a:bodyPr anchor="t"/>
          <a:lstStyle/>
          <a:p>
            <a:pPr marL="0" algn="l"/>
            <a:r>
              <a:rPr lang="zh-CN" altLang="en-US" sz="2300" b="1" i="0" dirty="0">
                <a:solidFill>
                  <a:srgbClr val="000000">
                    <a:alpha val="100000"/>
                  </a:srgbClr>
                </a:solidFill>
                <a:latin typeface="楷体" panose="02010609060101010101" charset="-122"/>
                <a:ea typeface="楷体" panose="02010609060101010101" charset="-122"/>
              </a:rPr>
              <a:t>    </a:t>
            </a:r>
            <a:r>
              <a:rPr lang="zh-CN" altLang="en-US" sz="2100" b="1" i="0" dirty="0">
                <a:solidFill>
                  <a:srgbClr val="FF0000">
                    <a:alpha val="100000"/>
                  </a:srgbClr>
                </a:solidFill>
                <a:latin typeface="楷体" panose="02010609060101010101" charset="-122"/>
                <a:ea typeface="楷体" panose="02010609060101010101" charset="-122"/>
              </a:rPr>
              <a:t>贞观七年，太常卿萧瑀上书说：“现在《破阵乐舞》在天下广为传颂，但此乐仍不足以描述陛下超世的武功和宏伟的业绩。陛下先后打败了刘武周、薛举、窦建德、王世充等乱世枭雄，我愿意画出当时（作战的）情况，并且来描绘陛下战胜敌人，攻城略地（无人可比的神勇）之态。”</a:t>
            </a:r>
            <a:endParaRPr lang="zh-CN" altLang="en-US" sz="2100" b="1" i="0" dirty="0">
              <a:solidFill>
                <a:srgbClr val="FF0000">
                  <a:alpha val="100000"/>
                </a:srgbClr>
              </a:solidFill>
              <a:latin typeface="楷体" panose="02010609060101010101" charset="-122"/>
              <a:ea typeface="楷体" panose="02010609060101010101" charset="-122"/>
            </a:endParaRPr>
          </a:p>
        </p:txBody>
      </p:sp>
      <p:sp>
        <p:nvSpPr>
          <p:cNvPr id="20" name="文本7"/>
          <p:cNvSpPr txBox="1"/>
          <p:nvPr/>
        </p:nvSpPr>
        <p:spPr>
          <a:xfrm>
            <a:off x="3012440" y="225425"/>
            <a:ext cx="9023350" cy="5845175"/>
          </a:xfrm>
          <a:prstGeom prst="rect">
            <a:avLst/>
          </a:prstGeom>
          <a:noFill/>
        </p:spPr>
        <p:txBody>
          <a:bodyPr anchor="t"/>
          <a:lstStyle/>
          <a:p>
            <a:pPr marL="0" algn="l"/>
            <a:r>
              <a:rPr lang="zh-CN" altLang="en-US" sz="2000" b="1" i="0" dirty="0">
                <a:solidFill>
                  <a:srgbClr val="FF0000">
                    <a:alpha val="100000"/>
                  </a:srgbClr>
                </a:solidFill>
                <a:latin typeface="楷体" panose="02010609060101010101" charset="-122"/>
                <a:ea typeface="楷体" panose="02010609060101010101" charset="-122"/>
              </a:rPr>
              <a:t>太常卿：官名。中国古代朝廷掌宗庙礼仪之官，掌管礼乐社稷、宗庙礼仪，属官有太史、太祝、太宰、太药、太医、太卜六令及博士祭酒。</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美盛德之形容‌：是指赞美盛德的表现，这是古代“颂”这种文体的写作目的。该短语出自《文选·卜商〈诗序〉》，其中提到：“颂者，美盛德之形容。”这句话的意思是颂这种文体是用来赞美盛德的，通过文字表现和体现盛德。‌这种文体通常在宗庙祭祀时演唱，目的是告慰神明，赞美君王的盛德和治世的功绩</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形容：</a:t>
            </a:r>
            <a:r>
              <a:rPr lang="zh-CN" altLang="en-US" sz="2000" b="1" i="0" dirty="0">
                <a:solidFill>
                  <a:srgbClr val="FF0000">
                    <a:alpha val="100000"/>
                  </a:srgbClr>
                </a:solidFill>
                <a:latin typeface="楷体" panose="02010609060101010101" charset="-122"/>
                <a:ea typeface="楷体" panose="02010609060101010101" charset="-122"/>
              </a:rPr>
              <a:t>①</a:t>
            </a:r>
            <a:r>
              <a:rPr lang="zh-CN" altLang="en-US" sz="2000" b="1" i="0" dirty="0">
                <a:solidFill>
                  <a:srgbClr val="FF0000">
                    <a:alpha val="100000"/>
                  </a:srgbClr>
                </a:solidFill>
                <a:latin typeface="楷体" panose="02010609060101010101" charset="-122"/>
                <a:ea typeface="楷体" panose="02010609060101010101" charset="-122"/>
              </a:rPr>
              <a:t>描述。林觉民《与妻书》：“</a:t>
            </a:r>
            <a:r>
              <a:rPr lang="zh-CN" altLang="en-US" sz="2000" b="0" i="0" dirty="0">
                <a:solidFill>
                  <a:srgbClr val="FF0000">
                    <a:alpha val="100000"/>
                  </a:srgbClr>
                </a:solidFill>
                <a:latin typeface="楷体" panose="02010609060101010101" charset="-122"/>
                <a:ea typeface="楷体" panose="02010609060101010101" charset="-122"/>
              </a:rPr>
              <a:t>盖不能以寸管形容之</a:t>
            </a:r>
            <a:r>
              <a:rPr lang="zh-CN" altLang="en-US" sz="2000" b="1" i="0" dirty="0">
                <a:solidFill>
                  <a:srgbClr val="FF0000">
                    <a:alpha val="100000"/>
                  </a:srgbClr>
                </a:solidFill>
                <a:latin typeface="楷体" panose="02010609060101010101" charset="-122"/>
                <a:ea typeface="楷体" panose="02010609060101010101" charset="-122"/>
              </a:rPr>
              <a:t>。”</a:t>
            </a:r>
            <a:r>
              <a:rPr lang="zh-CN" altLang="en-US" sz="2000" b="1" i="0" dirty="0">
                <a:solidFill>
                  <a:srgbClr val="FF0000">
                    <a:alpha val="100000"/>
                  </a:srgbClr>
                </a:solidFill>
                <a:latin typeface="楷体" panose="02010609060101010101" charset="-122"/>
                <a:ea typeface="楷体" panose="02010609060101010101" charset="-122"/>
              </a:rPr>
              <a:t>②形体容貌。《屈原列传》：形容枯槁。</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图：画。形状：表示特定事物或物质的一种存在或表现形式。</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容：相貌，仪表，状态。</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刘武周：马邑人，隋时为鹰扬校尉，曾起兵附于突厥，突厥立其为定杨可汗，后被太宗击败于并州，奔突厥，为突厥所杀。</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薛举：兰州人。隋末起兵自号西秦霸王，后被太宗所降。</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窦建德：隋末农民起义军领袖，秦王李世民攻打洛阳时，窦建德率军救援王世充。虎牢关之战，窦建德兵败被俘，遇害于长安。</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王世充：隋朝末年起兵群雄之一。隋皇泰二年,王世充自称“大郑皇帝”,后败于李世民,贬谪遇仇而死。</a:t>
            </a:r>
            <a:endParaRPr lang="zh-CN" altLang="en-US" sz="2000" b="1" i="0" dirty="0">
              <a:solidFill>
                <a:srgbClr val="FF0000">
                  <a:alpha val="100000"/>
                </a:srgbClr>
              </a:solidFill>
              <a:latin typeface="楷体" panose="02010609060101010101" charset="-122"/>
              <a:ea typeface="楷体" panose="02010609060101010101" charset="-122"/>
            </a:endParaRPr>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wipe(left)">
                                      <p:cBhvr>
                                        <p:cTn id="12"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565118" y="2486168"/>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272929" y="795776"/>
            <a:ext cx="4401036" cy="3991527"/>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4830890" y="799681"/>
            <a:ext cx="7096601" cy="3983184"/>
          </a:xfrm>
          <a:prstGeom prst="rect">
            <a:avLst/>
          </a:prstGeom>
          <a:solidFill>
            <a:srgbClr val="FFFFFF">
              <a:alpha val="0"/>
            </a:srgbClr>
          </a:solidFill>
          <a:ln w="19050">
            <a:solidFill>
              <a:srgbClr val="FFE1C2">
                <a:alpha val="100000"/>
              </a:srgbClr>
            </a:solidFill>
            <a:prstDash val="solid"/>
          </a:ln>
        </p:spPr>
        <p:txBody>
          <a:bodyPr anchor="ctr"/>
          <a:lstStyle/>
          <a:p>
            <a:pPr marL="0" algn="ctr"/>
          </a:p>
        </p:txBody>
      </p:sp>
      <p:sp>
        <p:nvSpPr>
          <p:cNvPr id="9" name="形状3"/>
          <p:cNvSpPr txBox="1"/>
          <p:nvPr/>
        </p:nvSpPr>
        <p:spPr>
          <a:xfrm>
            <a:off x="103070" y="5000730"/>
            <a:ext cx="11881123" cy="1800168"/>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10" name="组合1"/>
          <p:cNvGrpSpPr/>
          <p:nvPr/>
        </p:nvGrpSpPr>
        <p:grpSpPr>
          <a:xfrm>
            <a:off x="273034" y="4822307"/>
            <a:ext cx="784225" cy="433421"/>
            <a:chOff x="0" y="0"/>
            <a:chExt cx="784225" cy="433421"/>
          </a:xfrm>
        </p:grpSpPr>
        <p:sp>
          <p:nvSpPr>
            <p:cNvPr id="11"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3" name="组合2"/>
          <p:cNvGrpSpPr/>
          <p:nvPr/>
        </p:nvGrpSpPr>
        <p:grpSpPr>
          <a:xfrm>
            <a:off x="928907" y="514683"/>
            <a:ext cx="784225" cy="433421"/>
            <a:chOff x="0" y="0"/>
            <a:chExt cx="784225" cy="433421"/>
          </a:xfrm>
        </p:grpSpPr>
        <p:sp>
          <p:nvSpPr>
            <p:cNvPr id="14"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6" name="组合3"/>
          <p:cNvGrpSpPr/>
          <p:nvPr/>
        </p:nvGrpSpPr>
        <p:grpSpPr>
          <a:xfrm>
            <a:off x="5887269" y="669236"/>
            <a:ext cx="784225" cy="433421"/>
            <a:chOff x="0" y="0"/>
            <a:chExt cx="784225" cy="433421"/>
          </a:xfrm>
        </p:grpSpPr>
        <p:sp>
          <p:nvSpPr>
            <p:cNvPr id="17"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8" name="文本11"/>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9" name="文本5"/>
          <p:cNvSpPr txBox="1"/>
          <p:nvPr/>
        </p:nvSpPr>
        <p:spPr>
          <a:xfrm>
            <a:off x="226914" y="848258"/>
            <a:ext cx="4493152" cy="3886838"/>
          </a:xfrm>
          <a:prstGeom prst="rect">
            <a:avLst/>
          </a:prstGeom>
          <a:noFill/>
        </p:spPr>
        <p:txBody>
          <a:bodyPr anchor="t"/>
          <a:lstStyle/>
          <a:p>
            <a:pPr marL="0" algn="l"/>
            <a:r>
              <a:rPr lang="zh-CN" altLang="en-US" sz="2400" b="1" i="0" dirty="0">
                <a:solidFill>
                  <a:srgbClr val="000000">
                    <a:alpha val="100000"/>
                  </a:srgbClr>
                </a:solidFill>
                <a:latin typeface="楷体" panose="02010609060101010101" charset="-122"/>
                <a:ea typeface="楷体" panose="02010609060101010101" charset="-122"/>
              </a:rPr>
              <a:t>  </a:t>
            </a:r>
            <a:r>
              <a:rPr lang="zh-CN" altLang="en-US" sz="2200" b="1" i="0" dirty="0">
                <a:solidFill>
                  <a:srgbClr val="000000">
                    <a:alpha val="100000"/>
                  </a:srgbClr>
                </a:solidFill>
                <a:latin typeface="楷体" panose="02010609060101010101" charset="-122"/>
                <a:ea typeface="楷体" panose="02010609060101010101" charset="-122"/>
              </a:rPr>
              <a:t>  太宗曰：“朕当四方未定，因为天下</a:t>
            </a:r>
            <a:r>
              <a:rPr lang="zh-CN" altLang="en-US" sz="2200" b="1" i="0" dirty="0">
                <a:solidFill>
                  <a:srgbClr val="FF0000">
                    <a:alpha val="100000"/>
                  </a:srgbClr>
                </a:solidFill>
                <a:latin typeface="楷体" panose="02010609060101010101" charset="-122"/>
                <a:ea typeface="楷体" panose="02010609060101010101" charset="-122"/>
              </a:rPr>
              <a:t>救焚拯溺</a:t>
            </a:r>
            <a:r>
              <a:rPr lang="zh-CN" altLang="en-US" sz="2200" b="1" i="0" dirty="0">
                <a:solidFill>
                  <a:srgbClr val="000000">
                    <a:alpha val="100000"/>
                  </a:srgbClr>
                </a:solidFill>
                <a:latin typeface="楷体" panose="02010609060101010101" charset="-122"/>
                <a:ea typeface="楷体" panose="02010609060101010101" charset="-122"/>
              </a:rPr>
              <a:t>，故</a:t>
            </a:r>
            <a:r>
              <a:rPr lang="zh-CN" altLang="en-US" sz="2200" b="1" i="0" dirty="0">
                <a:solidFill>
                  <a:srgbClr val="FF0000">
                    <a:alpha val="100000"/>
                  </a:srgbClr>
                </a:solidFill>
                <a:latin typeface="楷体" panose="02010609060101010101" charset="-122"/>
                <a:ea typeface="楷体" panose="02010609060101010101" charset="-122"/>
              </a:rPr>
              <a:t>不获已</a:t>
            </a:r>
            <a:r>
              <a:rPr lang="zh-CN" altLang="en-US" sz="2200" b="1" i="0" dirty="0">
                <a:solidFill>
                  <a:srgbClr val="000000">
                    <a:alpha val="100000"/>
                  </a:srgbClr>
                </a:solidFill>
                <a:latin typeface="楷体" panose="02010609060101010101" charset="-122"/>
                <a:ea typeface="楷体" panose="02010609060101010101" charset="-122"/>
              </a:rPr>
              <a:t>，乃</a:t>
            </a:r>
            <a:r>
              <a:rPr lang="zh-CN" altLang="en-US" sz="2200" b="1" i="0" dirty="0">
                <a:solidFill>
                  <a:srgbClr val="FF0000">
                    <a:alpha val="100000"/>
                  </a:srgbClr>
                </a:solidFill>
                <a:latin typeface="楷体" panose="02010609060101010101" charset="-122"/>
                <a:ea typeface="楷体" panose="02010609060101010101" charset="-122"/>
              </a:rPr>
              <a:t>行战伐</a:t>
            </a:r>
            <a:r>
              <a:rPr lang="zh-CN" altLang="en-US" sz="2200" b="1" i="0" dirty="0">
                <a:solidFill>
                  <a:srgbClr val="000000">
                    <a:alpha val="100000"/>
                  </a:srgbClr>
                </a:solidFill>
                <a:latin typeface="楷体" panose="02010609060101010101" charset="-122"/>
                <a:ea typeface="楷体" panose="02010609060101010101" charset="-122"/>
              </a:rPr>
              <a:t>之事，所以人间遂有此舞，国家因</a:t>
            </a:r>
            <a:r>
              <a:rPr lang="zh-CN" altLang="en-US" sz="2200" b="1" i="0" dirty="0">
                <a:solidFill>
                  <a:srgbClr val="FF0000">
                    <a:alpha val="100000"/>
                  </a:srgbClr>
                </a:solidFill>
                <a:latin typeface="楷体" panose="02010609060101010101" charset="-122"/>
                <a:ea typeface="楷体" panose="02010609060101010101" charset="-122"/>
              </a:rPr>
              <a:t>兹</a:t>
            </a:r>
            <a:r>
              <a:rPr lang="zh-CN" altLang="en-US" sz="2200" b="1" i="0" dirty="0">
                <a:solidFill>
                  <a:srgbClr val="000000">
                    <a:alpha val="100000"/>
                  </a:srgbClr>
                </a:solidFill>
                <a:latin typeface="楷体" panose="02010609060101010101" charset="-122"/>
                <a:ea typeface="楷体" panose="02010609060101010101" charset="-122"/>
              </a:rPr>
              <a:t>亦制其曲。</a:t>
            </a:r>
            <a:r>
              <a:rPr lang="zh-CN" altLang="en-US" sz="2200" b="1" i="0" u="sng" dirty="0">
                <a:solidFill>
                  <a:srgbClr val="000000">
                    <a:alpha val="100000"/>
                  </a:srgbClr>
                </a:solidFill>
                <a:latin typeface="楷体" panose="02010609060101010101" charset="-122"/>
                <a:ea typeface="楷体" panose="02010609060101010101" charset="-122"/>
              </a:rPr>
              <a:t>然</a:t>
            </a:r>
            <a:r>
              <a:rPr lang="zh-CN" altLang="en-US" sz="2200" b="1" i="0" u="sng" dirty="0">
                <a:solidFill>
                  <a:srgbClr val="FF0000">
                    <a:alpha val="100000"/>
                  </a:srgbClr>
                </a:solidFill>
                <a:latin typeface="楷体" panose="02010609060101010101" charset="-122"/>
                <a:ea typeface="楷体" panose="02010609060101010101" charset="-122"/>
              </a:rPr>
              <a:t>雅乐止</a:t>
            </a:r>
            <a:r>
              <a:rPr lang="zh-CN" altLang="en-US" sz="2200" b="1" i="0" u="sng" dirty="0">
                <a:solidFill>
                  <a:srgbClr val="000000">
                    <a:alpha val="100000"/>
                  </a:srgbClr>
                </a:solidFill>
                <a:latin typeface="楷体" panose="02010609060101010101" charset="-122"/>
                <a:ea typeface="楷体" panose="02010609060101010101" charset="-122"/>
              </a:rPr>
              <a:t>得陈其</a:t>
            </a:r>
            <a:r>
              <a:rPr lang="zh-CN" altLang="en-US" sz="2200" b="1" i="0" u="sng" dirty="0">
                <a:solidFill>
                  <a:srgbClr val="FF0000">
                    <a:alpha val="100000"/>
                  </a:srgbClr>
                </a:solidFill>
                <a:latin typeface="楷体" panose="02010609060101010101" charset="-122"/>
                <a:ea typeface="楷体" panose="02010609060101010101" charset="-122"/>
              </a:rPr>
              <a:t>梗概</a:t>
            </a:r>
            <a:r>
              <a:rPr lang="zh-CN" altLang="en-US" sz="2200" b="1" i="0" u="sng" dirty="0">
                <a:solidFill>
                  <a:srgbClr val="000000">
                    <a:alpha val="100000"/>
                  </a:srgbClr>
                </a:solidFill>
                <a:latin typeface="楷体" panose="02010609060101010101" charset="-122"/>
                <a:ea typeface="楷体" panose="02010609060101010101" charset="-122"/>
              </a:rPr>
              <a:t>，若</a:t>
            </a:r>
            <a:r>
              <a:rPr lang="zh-CN" altLang="en-US" sz="2200" b="1" i="0" u="sng" dirty="0">
                <a:solidFill>
                  <a:srgbClr val="FF0000">
                    <a:alpha val="100000"/>
                  </a:srgbClr>
                </a:solidFill>
                <a:latin typeface="楷体" panose="02010609060101010101" charset="-122"/>
                <a:ea typeface="楷体" panose="02010609060101010101" charset="-122"/>
              </a:rPr>
              <a:t>委曲</a:t>
            </a:r>
            <a:r>
              <a:rPr lang="zh-CN" altLang="en-US" sz="2200" b="1" i="0" u="sng" dirty="0">
                <a:solidFill>
                  <a:srgbClr val="000000">
                    <a:alpha val="100000"/>
                  </a:srgbClr>
                </a:solidFill>
                <a:latin typeface="楷体" panose="02010609060101010101" charset="-122"/>
                <a:ea typeface="楷体" panose="02010609060101010101" charset="-122"/>
              </a:rPr>
              <a:t>写之，则其状易</a:t>
            </a:r>
            <a:r>
              <a:rPr lang="zh-CN" altLang="en-US" sz="2200" b="1" i="0" u="sng" dirty="0">
                <a:solidFill>
                  <a:srgbClr val="FF0000">
                    <a:alpha val="100000"/>
                  </a:srgbClr>
                </a:solidFill>
                <a:latin typeface="楷体" panose="02010609060101010101" charset="-122"/>
                <a:ea typeface="楷体" panose="02010609060101010101" charset="-122"/>
              </a:rPr>
              <a:t>识</a:t>
            </a:r>
            <a:r>
              <a:rPr lang="zh-CN" altLang="en-US" sz="2200" b="1" i="0" dirty="0">
                <a:solidFill>
                  <a:srgbClr val="000000">
                    <a:alpha val="100000"/>
                  </a:srgbClr>
                </a:solidFill>
                <a:latin typeface="楷体" panose="02010609060101010101" charset="-122"/>
                <a:ea typeface="楷体" panose="02010609060101010101" charset="-122"/>
              </a:rPr>
              <a:t>。朕以见在将相，多有曾经</a:t>
            </a:r>
            <a:r>
              <a:rPr lang="zh-CN" altLang="en-US" sz="2200" b="1" i="0" dirty="0">
                <a:solidFill>
                  <a:srgbClr val="FF0000">
                    <a:alpha val="100000"/>
                  </a:srgbClr>
                </a:solidFill>
                <a:latin typeface="楷体" panose="02010609060101010101" charset="-122"/>
                <a:ea typeface="楷体" panose="02010609060101010101" charset="-122"/>
              </a:rPr>
              <a:t>受彼驱使者</a:t>
            </a:r>
            <a:r>
              <a:rPr lang="zh-CN" altLang="en-US" sz="2200" b="1" i="0" dirty="0">
                <a:solidFill>
                  <a:srgbClr val="000000">
                    <a:alpha val="100000"/>
                  </a:srgbClr>
                </a:solidFill>
                <a:latin typeface="楷体" panose="02010609060101010101" charset="-122"/>
                <a:ea typeface="楷体" panose="02010609060101010101" charset="-122"/>
              </a:rPr>
              <a:t>，</a:t>
            </a:r>
            <a:r>
              <a:rPr lang="zh-CN" altLang="en-US" sz="2200" b="1" i="0" dirty="0">
                <a:solidFill>
                  <a:srgbClr val="FF0000">
                    <a:alpha val="100000"/>
                  </a:srgbClr>
                </a:solidFill>
                <a:latin typeface="楷体" panose="02010609060101010101" charset="-122"/>
                <a:ea typeface="楷体" panose="02010609060101010101" charset="-122"/>
              </a:rPr>
              <a:t>既经</a:t>
            </a:r>
            <a:r>
              <a:rPr lang="zh-CN" altLang="en-US" sz="2200" b="1" i="0" dirty="0">
                <a:solidFill>
                  <a:srgbClr val="000000">
                    <a:alpha val="100000"/>
                  </a:srgbClr>
                </a:solidFill>
                <a:latin typeface="楷体" panose="02010609060101010101" charset="-122"/>
                <a:ea typeface="楷体" panose="02010609060101010101" charset="-122"/>
              </a:rPr>
              <a:t>为一日君臣，今若重见其被擒获之势，必当有所不忍。我</a:t>
            </a:r>
            <a:r>
              <a:rPr lang="zh-CN" altLang="en-US" sz="2200" b="1" i="0" dirty="0">
                <a:solidFill>
                  <a:srgbClr val="FF0000">
                    <a:alpha val="100000"/>
                  </a:srgbClr>
                </a:solidFill>
                <a:latin typeface="楷体" panose="02010609060101010101" charset="-122"/>
                <a:ea typeface="楷体" panose="02010609060101010101" charset="-122"/>
              </a:rPr>
              <a:t>为此等</a:t>
            </a:r>
            <a:r>
              <a:rPr lang="zh-CN" altLang="en-US" sz="2200" b="1" i="0" dirty="0">
                <a:solidFill>
                  <a:srgbClr val="000000">
                    <a:alpha val="100000"/>
                  </a:srgbClr>
                </a:solidFill>
                <a:latin typeface="楷体" panose="02010609060101010101" charset="-122"/>
                <a:ea typeface="楷体" panose="02010609060101010101" charset="-122"/>
              </a:rPr>
              <a:t>，所以不为也。”萧瑀</a:t>
            </a:r>
            <a:r>
              <a:rPr lang="zh-CN" altLang="en-US" sz="2200" b="1" i="0" dirty="0">
                <a:solidFill>
                  <a:srgbClr val="FF0000">
                    <a:alpha val="100000"/>
                  </a:srgbClr>
                </a:solidFill>
                <a:latin typeface="楷体" panose="02010609060101010101" charset="-122"/>
                <a:ea typeface="楷体" panose="02010609060101010101" charset="-122"/>
              </a:rPr>
              <a:t>谢</a:t>
            </a:r>
            <a:r>
              <a:rPr lang="zh-CN" altLang="en-US" sz="2200" b="1" i="0" dirty="0">
                <a:solidFill>
                  <a:srgbClr val="000000">
                    <a:alpha val="100000"/>
                  </a:srgbClr>
                </a:solidFill>
                <a:latin typeface="楷体" panose="02010609060101010101" charset="-122"/>
                <a:ea typeface="楷体" panose="02010609060101010101" charset="-122"/>
              </a:rPr>
              <a:t>曰：“此事非臣思虑所及。”</a:t>
            </a:r>
            <a:endParaRPr lang="zh-CN" altLang="en-US" sz="2200" b="1" i="0" dirty="0">
              <a:solidFill>
                <a:srgbClr val="000000">
                  <a:alpha val="100000"/>
                </a:srgbClr>
              </a:solidFill>
              <a:latin typeface="楷体" panose="02010609060101010101" charset="-122"/>
              <a:ea typeface="楷体" panose="02010609060101010101" charset="-122"/>
            </a:endParaRPr>
          </a:p>
        </p:txBody>
      </p:sp>
      <p:sp>
        <p:nvSpPr>
          <p:cNvPr id="20" name="文本6"/>
          <p:cNvSpPr txBox="1"/>
          <p:nvPr/>
        </p:nvSpPr>
        <p:spPr>
          <a:xfrm>
            <a:off x="94031" y="4991576"/>
            <a:ext cx="11842280" cy="2030190"/>
          </a:xfrm>
          <a:prstGeom prst="rect">
            <a:avLst/>
          </a:prstGeom>
          <a:noFill/>
        </p:spPr>
        <p:txBody>
          <a:bodyPr anchor="t"/>
          <a:lstStyle/>
          <a:p>
            <a:pPr marL="0" algn="l"/>
            <a:r>
              <a:rPr lang="zh-CN" altLang="en-US" sz="2300" b="1" i="0" dirty="0">
                <a:solidFill>
                  <a:srgbClr val="FF0000">
                    <a:alpha val="100000"/>
                  </a:srgbClr>
                </a:solidFill>
                <a:latin typeface="楷体" panose="02010609060101010101" charset="-122"/>
                <a:ea typeface="楷体" panose="02010609060101010101" charset="-122"/>
              </a:rPr>
              <a:t> </a:t>
            </a:r>
            <a:r>
              <a:rPr lang="zh-CN" altLang="en-US" sz="2000" b="1" i="0" dirty="0">
                <a:solidFill>
                  <a:srgbClr val="FF0000">
                    <a:alpha val="100000"/>
                  </a:srgbClr>
                </a:solidFill>
                <a:latin typeface="楷体" panose="02010609060101010101" charset="-122"/>
                <a:ea typeface="楷体" panose="02010609060101010101" charset="-122"/>
              </a:rPr>
              <a:t> </a:t>
            </a:r>
            <a:r>
              <a:rPr lang="zh-CN" altLang="en-US" sz="2100" b="1" i="0" dirty="0">
                <a:solidFill>
                  <a:srgbClr val="FF0000">
                    <a:alpha val="100000"/>
                  </a:srgbClr>
                </a:solidFill>
                <a:latin typeface="楷体" panose="02010609060101010101" charset="-122"/>
                <a:ea typeface="楷体" panose="02010609060101010101" charset="-122"/>
              </a:rPr>
              <a:t>  </a:t>
            </a:r>
            <a:r>
              <a:rPr lang="zh-CN" altLang="en-US" sz="2000" b="1" i="0" dirty="0">
                <a:solidFill>
                  <a:srgbClr val="FF0000">
                    <a:alpha val="100000"/>
                  </a:srgbClr>
                </a:solidFill>
                <a:latin typeface="楷体" panose="02010609060101010101" charset="-122"/>
                <a:ea typeface="楷体" panose="02010609060101010101" charset="-122"/>
              </a:rPr>
              <a:t>唐太宗说：“我在天下纷争的乱世，为了拯救天下苍生，因此迫不得已，才征讨四方，所以才有了这个舞蹈，国家因此也创作了这个音乐。</a:t>
            </a:r>
            <a:r>
              <a:rPr lang="zh-CN" altLang="en-US" sz="2100" b="1" i="0" dirty="0">
                <a:solidFill>
                  <a:srgbClr val="FF0000">
                    <a:alpha val="100000"/>
                  </a:srgbClr>
                </a:solidFill>
                <a:latin typeface="楷体" panose="02010609060101010101" charset="-122"/>
                <a:ea typeface="楷体" panose="02010609060101010101" charset="-122"/>
              </a:rPr>
              <a:t>然而高雅音乐只能陈述那些梗概，如果曲意迁就描写历史，那么它的情形就容易辨识。</a:t>
            </a:r>
            <a:r>
              <a:rPr lang="zh-CN" altLang="en-US" sz="2100" b="1" i="0" dirty="0">
                <a:solidFill>
                  <a:srgbClr val="FF0000">
                    <a:alpha val="100000"/>
                  </a:srgbClr>
                </a:solidFill>
                <a:latin typeface="楷体" panose="02010609060101010101" charset="-122"/>
                <a:ea typeface="楷体" panose="02010609060101010101" charset="-122"/>
              </a:rPr>
              <a:t>我看当今朝廷的将相，很多都曾受敌人的驱使，毕竟曾经有过君臣关系，如果现在又看到他们被俘虏的情景，肯定会于心不忍。考虑到这些，所以我认为不可。”萧瑀道歉说：“这件事臣根本没有想到。”</a:t>
            </a:r>
            <a:endParaRPr lang="zh-CN" altLang="en-US" sz="2100" b="1" i="0" dirty="0">
              <a:solidFill>
                <a:srgbClr val="FF0000">
                  <a:alpha val="100000"/>
                </a:srgbClr>
              </a:solidFill>
              <a:latin typeface="楷体" panose="02010609060101010101" charset="-122"/>
              <a:ea typeface="楷体" panose="02010609060101010101" charset="-122"/>
            </a:endParaRPr>
          </a:p>
          <a:p>
            <a:pPr marL="0" algn="l"/>
          </a:p>
        </p:txBody>
      </p:sp>
      <p:sp>
        <p:nvSpPr>
          <p:cNvPr id="21" name="文本8"/>
          <p:cNvSpPr txBox="1"/>
          <p:nvPr/>
        </p:nvSpPr>
        <p:spPr>
          <a:xfrm>
            <a:off x="4821250" y="1102595"/>
            <a:ext cx="7114508" cy="4304506"/>
          </a:xfrm>
          <a:prstGeom prst="rect">
            <a:avLst/>
          </a:prstGeom>
          <a:noFill/>
        </p:spPr>
        <p:txBody>
          <a:bodyPr anchor="t"/>
          <a:lstStyle/>
          <a:p>
            <a:pPr marL="0" algn="l"/>
            <a:r>
              <a:rPr lang="zh-CN" altLang="en-US" sz="2000" b="1" i="0" dirty="0">
                <a:solidFill>
                  <a:srgbClr val="FF0000">
                    <a:alpha val="100000"/>
                  </a:srgbClr>
                </a:solidFill>
                <a:latin typeface="楷体" panose="02010609060101010101" charset="-122"/>
                <a:ea typeface="楷体" panose="02010609060101010101" charset="-122"/>
              </a:rPr>
              <a:t>救焚拯溺：救助陷于困境的人，拯救水深火热中的百姓。</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不获已：不得已。</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行：实行，从事。战伐：征战；战争。</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兹：这，这个，此。</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雅乐：高雅音乐。</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梗概：粗略、大概、大略的内容、要点。</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止：仅;只。《狼》：“止增笑耳。”</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委曲：曲意迁就。</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识：辨识。</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受彼驱使者：指有些朝臣曾经是刘武周等人的属下，与故主曾是君臣关系。既经：曾经。为此等：因为这些缘故。</a:t>
            </a:r>
            <a:endParaRPr lang="zh-CN" altLang="en-US" sz="2000" b="1" i="0" dirty="0">
              <a:solidFill>
                <a:srgbClr val="FF0000">
                  <a:alpha val="100000"/>
                </a:srgbClr>
              </a:solidFill>
              <a:latin typeface="楷体" panose="02010609060101010101" charset="-122"/>
              <a:ea typeface="楷体" panose="02010609060101010101" charset="-122"/>
            </a:endParaRPr>
          </a:p>
          <a:p>
            <a:pPr marL="0" algn="l"/>
            <a:r>
              <a:rPr lang="zh-CN" altLang="en-US" sz="2000" b="1" i="0" dirty="0">
                <a:solidFill>
                  <a:srgbClr val="FF0000">
                    <a:alpha val="100000"/>
                  </a:srgbClr>
                </a:solidFill>
                <a:latin typeface="楷体" panose="02010609060101010101" charset="-122"/>
                <a:ea typeface="楷体" panose="02010609060101010101" charset="-122"/>
              </a:rPr>
              <a:t>谢：道歉。</a:t>
            </a:r>
            <a:endParaRPr lang="zh-CN" altLang="en-US" sz="2000" b="1" i="0" dirty="0">
              <a:solidFill>
                <a:srgbClr val="FF0000">
                  <a:alpha val="100000"/>
                </a:srgbClr>
              </a:solidFill>
              <a:latin typeface="楷体" panose="02010609060101010101" charset="-122"/>
              <a:ea typeface="楷体" panose="02010609060101010101" charset="-122"/>
            </a:endParaRPr>
          </a:p>
          <a:p>
            <a:pPr marL="0" algn="l"/>
          </a:p>
          <a:p>
            <a:pPr marL="0" algn="l"/>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3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3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565118" y="2486168"/>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400326" y="957701"/>
            <a:ext cx="3950379" cy="3829602"/>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4621340" y="669303"/>
            <a:ext cx="7306151" cy="4586230"/>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9" name="形状3"/>
          <p:cNvSpPr txBox="1"/>
          <p:nvPr/>
        </p:nvSpPr>
        <p:spPr>
          <a:xfrm>
            <a:off x="103070" y="5354945"/>
            <a:ext cx="11881123" cy="1445952"/>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10" name="组合1"/>
          <p:cNvGrpSpPr/>
          <p:nvPr/>
        </p:nvGrpSpPr>
        <p:grpSpPr>
          <a:xfrm>
            <a:off x="273034" y="4822307"/>
            <a:ext cx="784225" cy="433421"/>
            <a:chOff x="0" y="0"/>
            <a:chExt cx="784225" cy="433421"/>
          </a:xfrm>
        </p:grpSpPr>
        <p:sp>
          <p:nvSpPr>
            <p:cNvPr id="11"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3" name="组合2"/>
          <p:cNvGrpSpPr/>
          <p:nvPr/>
        </p:nvGrpSpPr>
        <p:grpSpPr>
          <a:xfrm>
            <a:off x="928726" y="669303"/>
            <a:ext cx="784225" cy="433421"/>
            <a:chOff x="0" y="0"/>
            <a:chExt cx="784225" cy="433421"/>
          </a:xfrm>
        </p:grpSpPr>
        <p:sp>
          <p:nvSpPr>
            <p:cNvPr id="14"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6" name="组合3"/>
          <p:cNvGrpSpPr/>
          <p:nvPr/>
        </p:nvGrpSpPr>
        <p:grpSpPr>
          <a:xfrm>
            <a:off x="5651630" y="235906"/>
            <a:ext cx="784225" cy="433421"/>
            <a:chOff x="0" y="0"/>
            <a:chExt cx="784225" cy="433421"/>
          </a:xfrm>
        </p:grpSpPr>
        <p:sp>
          <p:nvSpPr>
            <p:cNvPr id="17"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8"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9" name="文本5"/>
          <p:cNvSpPr txBox="1"/>
          <p:nvPr/>
        </p:nvSpPr>
        <p:spPr>
          <a:xfrm>
            <a:off x="395592" y="1026281"/>
            <a:ext cx="3845138" cy="3522186"/>
          </a:xfrm>
          <a:prstGeom prst="rect">
            <a:avLst/>
          </a:prstGeom>
          <a:noFill/>
        </p:spPr>
        <p:txBody>
          <a:bodyPr anchor="t"/>
          <a:lstStyle/>
          <a:p>
            <a:pPr marL="0" algn="l"/>
            <a:r>
              <a:rPr lang="zh-CN" altLang="en-US" sz="2100" b="1" i="0" dirty="0">
                <a:solidFill>
                  <a:srgbClr val="000000">
                    <a:alpha val="100000"/>
                  </a:srgbClr>
                </a:solidFill>
                <a:latin typeface="黑体" panose="02010609060101010101" charset="-122"/>
                <a:ea typeface="黑体" panose="02010609060101010101" charset="-122"/>
              </a:rPr>
              <a:t>材料二：</a:t>
            </a:r>
            <a:endParaRPr lang="zh-CN" altLang="en-US" sz="2100" b="1" i="0" dirty="0">
              <a:solidFill>
                <a:srgbClr val="000000">
                  <a:alpha val="100000"/>
                </a:srgbClr>
              </a:solidFill>
              <a:latin typeface="黑体" panose="02010609060101010101" charset="-122"/>
              <a:ea typeface="黑体" panose="02010609060101010101" charset="-122"/>
            </a:endParaRPr>
          </a:p>
          <a:p>
            <a:pPr marL="0" algn="l"/>
            <a:r>
              <a:rPr lang="zh-CN" altLang="en-US" sz="2100" b="1" i="0" dirty="0">
                <a:solidFill>
                  <a:srgbClr val="000000">
                    <a:alpha val="100000"/>
                  </a:srgbClr>
                </a:solidFill>
                <a:latin typeface="楷体" panose="02010609060101010101" charset="-122"/>
                <a:ea typeface="楷体" panose="02010609060101010101" charset="-122"/>
              </a:rPr>
              <a:t>    夫乐（yuè）者，</a:t>
            </a:r>
            <a:r>
              <a:rPr lang="zh-CN" altLang="en-US" sz="2100" b="1" i="0" dirty="0">
                <a:solidFill>
                  <a:srgbClr val="FF0000">
                    <a:alpha val="100000"/>
                  </a:srgbClr>
                </a:solidFill>
                <a:latin typeface="楷体" panose="02010609060101010101" charset="-122"/>
                <a:ea typeface="楷体" panose="02010609060101010101" charset="-122"/>
              </a:rPr>
              <a:t>乐（lè）</a:t>
            </a:r>
            <a:r>
              <a:rPr lang="zh-CN" altLang="en-US" sz="2100" b="1" i="0" dirty="0">
                <a:solidFill>
                  <a:srgbClr val="000000">
                    <a:alpha val="100000"/>
                  </a:srgbClr>
                </a:solidFill>
                <a:latin typeface="楷体" panose="02010609060101010101" charset="-122"/>
                <a:ea typeface="楷体" panose="02010609060101010101" charset="-122"/>
              </a:rPr>
              <a:t>也，</a:t>
            </a:r>
            <a:r>
              <a:rPr lang="zh-CN" altLang="en-US" sz="2100" b="1" i="0" dirty="0">
                <a:solidFill>
                  <a:srgbClr val="FF0000">
                    <a:alpha val="100000"/>
                  </a:srgbClr>
                </a:solidFill>
                <a:latin typeface="楷体" panose="02010609060101010101" charset="-122"/>
                <a:ea typeface="楷体" panose="02010609060101010101" charset="-122"/>
              </a:rPr>
              <a:t>人情</a:t>
            </a:r>
            <a:r>
              <a:rPr lang="zh-CN" altLang="en-US" sz="2100" b="1" i="0" dirty="0">
                <a:solidFill>
                  <a:srgbClr val="000000">
                    <a:alpha val="100000"/>
                  </a:srgbClr>
                </a:solidFill>
                <a:latin typeface="楷体" panose="02010609060101010101" charset="-122"/>
                <a:ea typeface="楷体" panose="02010609060101010101" charset="-122"/>
              </a:rPr>
              <a:t>之所必不免也。故人不能无乐，乐则必</a:t>
            </a:r>
            <a:r>
              <a:rPr lang="zh-CN" altLang="en-US" sz="2100" b="1" i="0" dirty="0">
                <a:solidFill>
                  <a:srgbClr val="FF0000">
                    <a:alpha val="100000"/>
                  </a:srgbClr>
                </a:solidFill>
                <a:latin typeface="楷体" panose="02010609060101010101" charset="-122"/>
                <a:ea typeface="楷体" panose="02010609060101010101" charset="-122"/>
              </a:rPr>
              <a:t>发于声音</a:t>
            </a:r>
            <a:r>
              <a:rPr lang="zh-CN" altLang="en-US" sz="2100" b="1" i="0" dirty="0">
                <a:solidFill>
                  <a:srgbClr val="000000">
                    <a:alpha val="100000"/>
                  </a:srgbClr>
                </a:solidFill>
                <a:latin typeface="楷体" panose="02010609060101010101" charset="-122"/>
                <a:ea typeface="楷体" panose="02010609060101010101" charset="-122"/>
              </a:rPr>
              <a:t>，</a:t>
            </a:r>
            <a:r>
              <a:rPr lang="zh-CN" altLang="en-US" sz="2100" b="1" i="0" dirty="0">
                <a:solidFill>
                  <a:srgbClr val="FF0000">
                    <a:alpha val="100000"/>
                  </a:srgbClr>
                </a:solidFill>
                <a:latin typeface="楷体" panose="02010609060101010101" charset="-122"/>
                <a:ea typeface="楷体" panose="02010609060101010101" charset="-122"/>
              </a:rPr>
              <a:t>形</a:t>
            </a:r>
            <a:r>
              <a:rPr lang="zh-CN" altLang="en-US" sz="2100" b="1" i="0" dirty="0">
                <a:solidFill>
                  <a:srgbClr val="000000">
                    <a:alpha val="100000"/>
                  </a:srgbClr>
                </a:solidFill>
                <a:latin typeface="楷体" panose="02010609060101010101" charset="-122"/>
                <a:ea typeface="楷体" panose="02010609060101010101" charset="-122"/>
              </a:rPr>
              <a:t>于</a:t>
            </a:r>
            <a:r>
              <a:rPr lang="zh-CN" altLang="en-US" sz="2100" b="1" i="0" dirty="0">
                <a:solidFill>
                  <a:srgbClr val="FF0000">
                    <a:alpha val="100000"/>
                  </a:srgbClr>
                </a:solidFill>
                <a:latin typeface="楷体" panose="02010609060101010101" charset="-122"/>
                <a:ea typeface="楷体" panose="02010609060101010101" charset="-122"/>
              </a:rPr>
              <a:t>动静</a:t>
            </a:r>
            <a:r>
              <a:rPr lang="zh-CN" altLang="en-US" sz="2100" b="1" i="0" dirty="0">
                <a:solidFill>
                  <a:srgbClr val="000000">
                    <a:alpha val="100000"/>
                  </a:srgbClr>
                </a:solidFill>
                <a:latin typeface="楷体" panose="02010609060101010101" charset="-122"/>
                <a:ea typeface="楷体" panose="02010609060101010101" charset="-122"/>
              </a:rPr>
              <a:t>；而</a:t>
            </a:r>
            <a:r>
              <a:rPr lang="zh-CN" altLang="en-US" sz="2100" b="1" i="0" dirty="0">
                <a:solidFill>
                  <a:srgbClr val="FF0000">
                    <a:alpha val="100000"/>
                  </a:srgbClr>
                </a:solidFill>
                <a:latin typeface="楷体" panose="02010609060101010101" charset="-122"/>
                <a:ea typeface="楷体" panose="02010609060101010101" charset="-122"/>
              </a:rPr>
              <a:t>人之道</a:t>
            </a:r>
            <a:r>
              <a:rPr lang="zh-CN" altLang="en-US" sz="2100" b="1" i="0" dirty="0">
                <a:solidFill>
                  <a:srgbClr val="000000">
                    <a:alpha val="100000"/>
                  </a:srgbClr>
                </a:solidFill>
                <a:latin typeface="楷体" panose="02010609060101010101" charset="-122"/>
                <a:ea typeface="楷体" panose="02010609060101010101" charset="-122"/>
              </a:rPr>
              <a:t>，声音动静，</a:t>
            </a:r>
            <a:r>
              <a:rPr lang="zh-CN" altLang="en-US" sz="2100" b="1" i="0" dirty="0">
                <a:solidFill>
                  <a:srgbClr val="FF0000">
                    <a:alpha val="100000"/>
                  </a:srgbClr>
                </a:solidFill>
                <a:latin typeface="楷体" panose="02010609060101010101" charset="-122"/>
                <a:ea typeface="楷体" panose="02010609060101010101" charset="-122"/>
              </a:rPr>
              <a:t>性术</a:t>
            </a:r>
            <a:r>
              <a:rPr lang="zh-CN" altLang="en-US" sz="2100" b="1" i="0" dirty="0">
                <a:solidFill>
                  <a:srgbClr val="000000">
                    <a:alpha val="100000"/>
                  </a:srgbClr>
                </a:solidFill>
                <a:latin typeface="楷体" panose="02010609060101010101" charset="-122"/>
                <a:ea typeface="楷体" panose="02010609060101010101" charset="-122"/>
              </a:rPr>
              <a:t>之变尽是矣。</a:t>
            </a:r>
            <a:r>
              <a:rPr lang="zh-CN" altLang="en-US" sz="2100" b="1" i="0" u="sng" dirty="0">
                <a:solidFill>
                  <a:srgbClr val="000000">
                    <a:alpha val="100000"/>
                  </a:srgbClr>
                </a:solidFill>
                <a:latin typeface="楷体" panose="02010609060101010101" charset="-122"/>
                <a:ea typeface="楷体" panose="02010609060101010101" charset="-122"/>
              </a:rPr>
              <a:t>乐则不能无形，形而不为</a:t>
            </a:r>
            <a:r>
              <a:rPr lang="zh-CN" altLang="en-US" sz="2100" b="1" i="0" u="sng" dirty="0">
                <a:solidFill>
                  <a:srgbClr val="FF0000">
                    <a:alpha val="100000"/>
                  </a:srgbClr>
                </a:solidFill>
                <a:latin typeface="楷体" panose="02010609060101010101" charset="-122"/>
                <a:ea typeface="楷体" panose="02010609060101010101" charset="-122"/>
              </a:rPr>
              <a:t>道</a:t>
            </a:r>
            <a:r>
              <a:rPr lang="zh-CN" altLang="en-US" sz="2100" b="1" i="0" u="sng" dirty="0">
                <a:solidFill>
                  <a:srgbClr val="000000">
                    <a:alpha val="100000"/>
                  </a:srgbClr>
                </a:solidFill>
                <a:latin typeface="楷体" panose="02010609060101010101" charset="-122"/>
                <a:ea typeface="楷体" panose="02010609060101010101" charset="-122"/>
              </a:rPr>
              <a:t>，则不能</a:t>
            </a:r>
            <a:r>
              <a:rPr lang="zh-CN" altLang="en-US" sz="2100" b="1" i="0" u="sng" dirty="0">
                <a:solidFill>
                  <a:srgbClr val="FF0000">
                    <a:alpha val="100000"/>
                  </a:srgbClr>
                </a:solidFill>
                <a:latin typeface="楷体" panose="02010609060101010101" charset="-122"/>
                <a:ea typeface="楷体" panose="02010609060101010101" charset="-122"/>
              </a:rPr>
              <a:t>无乱</a:t>
            </a:r>
            <a:r>
              <a:rPr lang="zh-CN" altLang="en-US" sz="2100" b="1" i="0" u="sng" dirty="0">
                <a:solidFill>
                  <a:srgbClr val="000000">
                    <a:alpha val="100000"/>
                  </a:srgbClr>
                </a:solidFill>
                <a:latin typeface="楷体" panose="02010609060101010101" charset="-122"/>
                <a:ea typeface="楷体" panose="02010609060101010101" charset="-122"/>
              </a:rPr>
              <a:t>。</a:t>
            </a:r>
            <a:r>
              <a:rPr lang="zh-CN" altLang="en-US" sz="2000" b="1" i="0" dirty="0">
                <a:solidFill>
                  <a:srgbClr val="000000">
                    <a:alpha val="100000"/>
                  </a:srgbClr>
                </a:solidFill>
                <a:latin typeface="楷体" panose="02010609060101010101" charset="-122"/>
                <a:ea typeface="楷体" panose="02010609060101010101" charset="-122"/>
              </a:rPr>
              <a:t>先王</a:t>
            </a:r>
            <a:r>
              <a:rPr lang="zh-CN" altLang="en-US" sz="2000" b="1" i="0" dirty="0">
                <a:solidFill>
                  <a:srgbClr val="FF0000">
                    <a:alpha val="100000"/>
                  </a:srgbClr>
                </a:solidFill>
                <a:latin typeface="楷体" panose="02010609060101010101" charset="-122"/>
                <a:ea typeface="楷体" panose="02010609060101010101" charset="-122"/>
              </a:rPr>
              <a:t>恶</a:t>
            </a:r>
            <a:r>
              <a:rPr lang="zh-CN" altLang="en-US" sz="2000" b="1" i="0" dirty="0">
                <a:solidFill>
                  <a:srgbClr val="000000">
                    <a:alpha val="100000"/>
                  </a:srgbClr>
                </a:solidFill>
                <a:latin typeface="楷体" panose="02010609060101010101" charset="-122"/>
                <a:ea typeface="楷体" panose="02010609060101010101" charset="-122"/>
              </a:rPr>
              <a:t>其乱也，故制</a:t>
            </a:r>
            <a:r>
              <a:rPr lang="zh-CN" altLang="en-US" sz="2000" b="1" i="0" dirty="0">
                <a:solidFill>
                  <a:srgbClr val="FF0000">
                    <a:alpha val="100000"/>
                  </a:srgbClr>
                </a:solidFill>
                <a:latin typeface="楷体" panose="02010609060101010101" charset="-122"/>
                <a:ea typeface="楷体" panose="02010609060101010101" charset="-122"/>
              </a:rPr>
              <a:t>《雅》《颂》</a:t>
            </a:r>
            <a:r>
              <a:rPr lang="zh-CN" altLang="en-US" sz="2000" b="1" i="0" dirty="0">
                <a:solidFill>
                  <a:srgbClr val="000000">
                    <a:alpha val="100000"/>
                  </a:srgbClr>
                </a:solidFill>
                <a:latin typeface="楷体" panose="02010609060101010101" charset="-122"/>
                <a:ea typeface="楷体" panose="02010609060101010101" charset="-122"/>
              </a:rPr>
              <a:t>之声以</a:t>
            </a:r>
            <a:r>
              <a:rPr lang="zh-CN" altLang="en-US" sz="2000" b="1" i="0" dirty="0">
                <a:solidFill>
                  <a:srgbClr val="FF0000">
                    <a:alpha val="100000"/>
                  </a:srgbClr>
                </a:solidFill>
                <a:latin typeface="楷体" panose="02010609060101010101" charset="-122"/>
                <a:ea typeface="楷体" panose="02010609060101010101" charset="-122"/>
              </a:rPr>
              <a:t>道</a:t>
            </a:r>
            <a:r>
              <a:rPr lang="zh-CN" altLang="en-US" sz="2000" b="1" i="0" dirty="0">
                <a:solidFill>
                  <a:srgbClr val="000000">
                    <a:alpha val="100000"/>
                  </a:srgbClr>
                </a:solidFill>
                <a:latin typeface="楷体" panose="02010609060101010101" charset="-122"/>
                <a:ea typeface="楷体" panose="02010609060101010101" charset="-122"/>
              </a:rPr>
              <a:t>之，使其声</a:t>
            </a:r>
            <a:r>
              <a:rPr lang="zh-CN" altLang="en-US" sz="2000" b="1" i="0" dirty="0">
                <a:solidFill>
                  <a:srgbClr val="FF0000">
                    <a:alpha val="100000"/>
                  </a:srgbClr>
                </a:solidFill>
                <a:latin typeface="楷体" panose="02010609060101010101" charset="-122"/>
                <a:ea typeface="楷体" panose="02010609060101010101" charset="-122"/>
              </a:rPr>
              <a:t>足以</a:t>
            </a:r>
            <a:r>
              <a:rPr lang="zh-CN" altLang="en-US" sz="2000" b="1" i="0" dirty="0">
                <a:solidFill>
                  <a:srgbClr val="000000">
                    <a:alpha val="100000"/>
                  </a:srgbClr>
                </a:solidFill>
                <a:latin typeface="楷体" panose="02010609060101010101" charset="-122"/>
                <a:ea typeface="楷体" panose="02010609060101010101" charset="-122"/>
              </a:rPr>
              <a:t>乐而不</a:t>
            </a:r>
            <a:r>
              <a:rPr lang="zh-CN" altLang="en-US" sz="2000" b="1" i="0" dirty="0">
                <a:solidFill>
                  <a:srgbClr val="FF0000">
                    <a:alpha val="100000"/>
                  </a:srgbClr>
                </a:solidFill>
                <a:latin typeface="楷体" panose="02010609060101010101" charset="-122"/>
                <a:ea typeface="楷体" panose="02010609060101010101" charset="-122"/>
              </a:rPr>
              <a:t>流</a:t>
            </a:r>
            <a:r>
              <a:rPr lang="zh-CN" altLang="en-US" sz="2000" b="1" i="0" dirty="0">
                <a:solidFill>
                  <a:srgbClr val="000000">
                    <a:alpha val="100000"/>
                  </a:srgbClr>
                </a:solidFill>
                <a:latin typeface="楷体" panose="02010609060101010101" charset="-122"/>
                <a:ea typeface="楷体" panose="02010609060101010101" charset="-122"/>
              </a:rPr>
              <a:t>，使其文足以辨而不</a:t>
            </a:r>
            <a:r>
              <a:rPr lang="zh-CN" altLang="en-US" sz="2200" b="1" i="0" dirty="0">
                <a:solidFill>
                  <a:srgbClr val="000000">
                    <a:alpha val="100000"/>
                  </a:srgbClr>
                </a:solidFill>
                <a:latin typeface="楷体" panose="02010609060101010101" charset="-122"/>
                <a:ea typeface="楷体" panose="02010609060101010101" charset="-122"/>
              </a:rPr>
              <a:t>諰</a:t>
            </a:r>
            <a:r>
              <a:rPr lang="zh-CN" altLang="en-US" sz="2200" b="1" i="0" dirty="0">
                <a:solidFill>
                  <a:srgbClr val="FF0000">
                    <a:alpha val="100000"/>
                  </a:srgbClr>
                </a:solidFill>
                <a:latin typeface="楷体" panose="02010609060101010101" charset="-122"/>
                <a:ea typeface="楷体" panose="02010609060101010101" charset="-122"/>
              </a:rPr>
              <a:t>xǐ</a:t>
            </a:r>
            <a:r>
              <a:rPr lang="zh-CN" altLang="en-US" sz="2000" b="1" i="0" baseline="30000" dirty="0">
                <a:solidFill>
                  <a:srgbClr val="000000">
                    <a:alpha val="100000"/>
                  </a:srgbClr>
                </a:solidFill>
                <a:latin typeface="楷体" panose="02010609060101010101" charset="-122"/>
                <a:ea typeface="楷体" panose="02010609060101010101" charset="-122"/>
              </a:rPr>
              <a:t>②</a:t>
            </a:r>
            <a:r>
              <a:rPr lang="zh-CN" altLang="en-US" sz="2000" b="1" i="0" dirty="0">
                <a:solidFill>
                  <a:srgbClr val="000000">
                    <a:alpha val="100000"/>
                  </a:srgbClr>
                </a:solidFill>
                <a:latin typeface="楷体" panose="02010609060101010101" charset="-122"/>
                <a:ea typeface="楷体" panose="02010609060101010101" charset="-122"/>
              </a:rPr>
              <a:t>。</a:t>
            </a:r>
            <a:endParaRPr lang="zh-CN" altLang="en-US" sz="2000" b="1" i="0" dirty="0">
              <a:solidFill>
                <a:srgbClr val="000000">
                  <a:alpha val="100000"/>
                </a:srgbClr>
              </a:solidFill>
              <a:latin typeface="楷体" panose="02010609060101010101" charset="-122"/>
              <a:ea typeface="楷体" panose="02010609060101010101" charset="-122"/>
            </a:endParaRPr>
          </a:p>
        </p:txBody>
      </p:sp>
      <p:sp>
        <p:nvSpPr>
          <p:cNvPr id="20" name="文本6"/>
          <p:cNvSpPr txBox="1"/>
          <p:nvPr/>
        </p:nvSpPr>
        <p:spPr>
          <a:xfrm>
            <a:off x="4616396" y="664912"/>
            <a:ext cx="7372512" cy="5666042"/>
          </a:xfrm>
          <a:prstGeom prst="rect">
            <a:avLst/>
          </a:prstGeom>
          <a:noFill/>
        </p:spPr>
        <p:txBody>
          <a:bodyPr anchor="t"/>
          <a:lstStyle/>
          <a:p>
            <a:pPr marL="0" algn="l"/>
            <a:r>
              <a:rPr lang="zh-CN" altLang="en-US" sz="2100" b="0" i="0" dirty="0">
                <a:solidFill>
                  <a:srgbClr val="FF0000">
                    <a:alpha val="100000"/>
                  </a:srgbClr>
                </a:solidFill>
                <a:latin typeface="楷体" panose="02010609060101010101" charset="-122"/>
                <a:ea typeface="楷体" panose="02010609060101010101" charset="-122"/>
              </a:rPr>
              <a:t>乐：欢乐。人情：人的感情，人之常情。</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发于声音：于声音发。在歌唱吟咏的声音中表现出来。状语后置。</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形：表现。例：形诸笔墨。喜形于色。</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动静：偏指行动；动作；举止。</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人之道：人类社会世俗的作法。</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性术：性情的表现形式。</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道:引导。屈原《离骚》：“乘骐骥以驰骋兮，来吾道夫先路。”</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无乱：没有祸乱恶：</a:t>
            </a:r>
            <a:r>
              <a:rPr lang="zh-CN" altLang="en-US" sz="2100" b="0" i="0" dirty="0">
                <a:solidFill>
                  <a:srgbClr val="FF0000">
                    <a:alpha val="100000"/>
                  </a:srgbClr>
                </a:solidFill>
                <a:latin typeface="楷体" panose="02010609060101010101" charset="-122"/>
                <a:ea typeface="楷体" panose="02010609060101010101" charset="-122"/>
              </a:rPr>
              <a:t>憎恶。</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《雅》：中国周代朝廷上的乐歌。“雅”分为“大雅”“小雅”。《颂》：中国周代祭祀时用的舞曲，配曲的歌词有些收在《诗经》里面，分“周颂”、“鲁颂”和“商颂”三类。</a:t>
            </a:r>
            <a:endParaRPr lang="zh-CN" altLang="en-US" sz="2100" b="0" i="0" dirty="0">
              <a:solidFill>
                <a:srgbClr val="FF0000">
                  <a:alpha val="100000"/>
                </a:srgbClr>
              </a:solidFill>
              <a:latin typeface="楷体" panose="02010609060101010101" charset="-122"/>
              <a:ea typeface="楷体" panose="02010609060101010101" charset="-122"/>
            </a:endParaRPr>
          </a:p>
          <a:p>
            <a:pPr marL="0" algn="l"/>
            <a:r>
              <a:rPr lang="zh-CN" altLang="en-US" sz="2100" b="0" i="0" dirty="0">
                <a:solidFill>
                  <a:srgbClr val="FF0000">
                    <a:alpha val="100000"/>
                  </a:srgbClr>
                </a:solidFill>
                <a:latin typeface="楷体" panose="02010609060101010101" charset="-122"/>
                <a:ea typeface="楷体" panose="02010609060101010101" charset="-122"/>
              </a:rPr>
              <a:t>道：引导。</a:t>
            </a:r>
            <a:r>
              <a:rPr lang="zh-CN" altLang="en-US" sz="2100" b="0" i="0" dirty="0">
                <a:solidFill>
                  <a:srgbClr val="FF0000">
                    <a:alpha val="100000"/>
                  </a:srgbClr>
                </a:solidFill>
                <a:latin typeface="楷体" panose="02010609060101010101" charset="-122"/>
                <a:ea typeface="楷体" panose="02010609060101010101" charset="-122"/>
              </a:rPr>
              <a:t>足以：足够用来。流：流荡，放纵。</a:t>
            </a:r>
            <a:endParaRPr lang="zh-CN" altLang="en-US" sz="2100" b="0" i="0" dirty="0">
              <a:solidFill>
                <a:srgbClr val="FF0000">
                  <a:alpha val="100000"/>
                </a:srgbClr>
              </a:solidFill>
              <a:latin typeface="楷体" panose="02010609060101010101" charset="-122"/>
              <a:ea typeface="楷体" panose="02010609060101010101" charset="-122"/>
            </a:endParaRPr>
          </a:p>
          <a:p>
            <a:pPr marL="0" algn="l"/>
          </a:p>
          <a:p>
            <a:pPr marL="0" algn="l"/>
          </a:p>
          <a:p>
            <a:pPr marL="0" algn="l"/>
          </a:p>
        </p:txBody>
      </p:sp>
      <p:sp>
        <p:nvSpPr>
          <p:cNvPr id="21" name="文本7"/>
          <p:cNvSpPr txBox="1"/>
          <p:nvPr/>
        </p:nvSpPr>
        <p:spPr>
          <a:xfrm>
            <a:off x="380248" y="5353021"/>
            <a:ext cx="11551682" cy="1450753"/>
          </a:xfrm>
          <a:prstGeom prst="rect">
            <a:avLst/>
          </a:prstGeom>
          <a:noFill/>
        </p:spPr>
        <p:txBody>
          <a:bodyPr anchor="t"/>
          <a:lstStyle/>
          <a:p>
            <a:pPr marL="0" algn="l"/>
            <a:r>
              <a:rPr lang="zh-CN" altLang="en-US" sz="2400" b="0" i="0" dirty="0">
                <a:solidFill>
                  <a:srgbClr val="FF0000">
                    <a:alpha val="100000"/>
                  </a:srgbClr>
                </a:solidFill>
                <a:latin typeface="楷体" panose="02010609060101010101" charset="-122"/>
                <a:ea typeface="楷体" panose="02010609060101010101" charset="-122"/>
              </a:rPr>
              <a:t>　 </a:t>
            </a:r>
            <a:r>
              <a:rPr lang="zh-CN" altLang="en-US" sz="2100" b="0" i="0" dirty="0">
                <a:solidFill>
                  <a:srgbClr val="FF0000">
                    <a:alpha val="100000"/>
                  </a:srgbClr>
                </a:solidFill>
                <a:latin typeface="楷体" panose="02010609060101010101" charset="-122"/>
                <a:ea typeface="楷体" panose="02010609060101010101" charset="-122"/>
              </a:rPr>
              <a:t> 音乐，就是欢乐的意思，它是人的情感一定不能避免缺少的东西。因此人不能没有欢乐；欢乐了就一定会在声音中表现出来，在举止中体现出来；可见人的所作所为——包括声音、举止、性情及其表现方式的变化，全都体现在这音乐之中了。</a:t>
            </a:r>
            <a:r>
              <a:rPr lang="zh-CN" altLang="en-US" sz="2100" b="0" i="0" dirty="0">
                <a:solidFill>
                  <a:srgbClr val="FF0000">
                    <a:alpha val="100000"/>
                  </a:srgbClr>
                </a:solidFill>
                <a:latin typeface="楷体" panose="02010609060101010101" charset="-122"/>
                <a:ea typeface="楷体" panose="02010609060101010101" charset="-122"/>
              </a:rPr>
              <a:t>快乐不能不表现出来，表现出来如果不进行引导，就一定有祸乱。</a:t>
            </a:r>
            <a:endParaRPr lang="zh-CN" altLang="en-US" sz="2100" b="0"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3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565118" y="2486168"/>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400326" y="957701"/>
            <a:ext cx="4524261" cy="3829602"/>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5021389" y="952671"/>
            <a:ext cx="6906101" cy="38301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9" name="形状3"/>
          <p:cNvSpPr txBox="1"/>
          <p:nvPr/>
        </p:nvSpPr>
        <p:spPr>
          <a:xfrm>
            <a:off x="103070" y="5000730"/>
            <a:ext cx="11881123" cy="1800168"/>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grpSp>
        <p:nvGrpSpPr>
          <p:cNvPr id="10" name="组合1"/>
          <p:cNvGrpSpPr/>
          <p:nvPr/>
        </p:nvGrpSpPr>
        <p:grpSpPr>
          <a:xfrm>
            <a:off x="273034" y="4822307"/>
            <a:ext cx="784225" cy="433421"/>
            <a:chOff x="0" y="0"/>
            <a:chExt cx="784225" cy="433421"/>
          </a:xfrm>
        </p:grpSpPr>
        <p:sp>
          <p:nvSpPr>
            <p:cNvPr id="11"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8"/>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译 文</a:t>
              </a:r>
              <a:endParaRPr lang="zh-CN" altLang="en-US" sz="1600" b="0" i="0" dirty="0">
                <a:solidFill>
                  <a:srgbClr val="000000">
                    <a:alpha val="100000"/>
                  </a:srgbClr>
                </a:solidFill>
                <a:latin typeface="汉仪雅酷黑 65W"/>
                <a:ea typeface="汉仪雅酷黑 65W"/>
              </a:endParaRPr>
            </a:p>
          </p:txBody>
        </p:sp>
      </p:grpSp>
      <p:grpSp>
        <p:nvGrpSpPr>
          <p:cNvPr id="13" name="组合2"/>
          <p:cNvGrpSpPr/>
          <p:nvPr/>
        </p:nvGrpSpPr>
        <p:grpSpPr>
          <a:xfrm>
            <a:off x="928726" y="669303"/>
            <a:ext cx="784225" cy="433421"/>
            <a:chOff x="0" y="0"/>
            <a:chExt cx="784225" cy="433421"/>
          </a:xfrm>
        </p:grpSpPr>
        <p:sp>
          <p:nvSpPr>
            <p:cNvPr id="14"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9"/>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文本</a:t>
              </a:r>
              <a:endParaRPr lang="zh-CN" altLang="en-US" sz="1600" b="0" i="0" dirty="0">
                <a:solidFill>
                  <a:srgbClr val="000000">
                    <a:alpha val="100000"/>
                  </a:srgbClr>
                </a:solidFill>
                <a:latin typeface="汉仪雅酷黑 65W"/>
                <a:ea typeface="汉仪雅酷黑 65W"/>
              </a:endParaRPr>
            </a:p>
          </p:txBody>
        </p:sp>
      </p:grpSp>
      <p:grpSp>
        <p:nvGrpSpPr>
          <p:cNvPr id="16" name="组合3"/>
          <p:cNvGrpSpPr/>
          <p:nvPr/>
        </p:nvGrpSpPr>
        <p:grpSpPr>
          <a:xfrm>
            <a:off x="5887269" y="669236"/>
            <a:ext cx="784225" cy="433421"/>
            <a:chOff x="0" y="0"/>
            <a:chExt cx="784225" cy="433421"/>
          </a:xfrm>
        </p:grpSpPr>
        <p:sp>
          <p:nvSpPr>
            <p:cNvPr id="17" name="形状6"/>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8" name="文本10"/>
            <p:cNvSpPr txBox="1"/>
            <p:nvPr/>
          </p:nvSpPr>
          <p:spPr>
            <a:xfrm>
              <a:off x="0" y="0"/>
              <a:ext cx="780415"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注释</a:t>
              </a:r>
              <a:endParaRPr lang="zh-CN" altLang="en-US" sz="1600" b="0" i="0" dirty="0">
                <a:solidFill>
                  <a:srgbClr val="000000">
                    <a:alpha val="100000"/>
                  </a:srgbClr>
                </a:solidFill>
                <a:latin typeface="汉仪雅酷黑 65W"/>
                <a:ea typeface="汉仪雅酷黑 65W"/>
              </a:endParaRPr>
            </a:p>
          </p:txBody>
        </p:sp>
      </p:grpSp>
      <p:sp>
        <p:nvSpPr>
          <p:cNvPr id="19" name="文本5"/>
          <p:cNvSpPr txBox="1"/>
          <p:nvPr/>
        </p:nvSpPr>
        <p:spPr>
          <a:xfrm>
            <a:off x="5016513" y="1103071"/>
            <a:ext cx="6755244" cy="3348418"/>
          </a:xfrm>
          <a:prstGeom prst="rect">
            <a:avLst/>
          </a:prstGeom>
          <a:noFill/>
        </p:spPr>
        <p:txBody>
          <a:bodyPr anchor="t"/>
          <a:lstStyle/>
          <a:p>
            <a:pPr marL="0" algn="l"/>
          </a:p>
          <a:p>
            <a:pPr marL="0" algn="l"/>
            <a:r>
              <a:rPr lang="zh-CN" altLang="en-US" sz="2400" b="0" i="0" dirty="0">
                <a:solidFill>
                  <a:srgbClr val="FF0000">
                    <a:alpha val="100000"/>
                  </a:srgbClr>
                </a:solidFill>
                <a:latin typeface="楷体" panose="02010609060101010101" charset="-122"/>
                <a:ea typeface="楷体" panose="02010609060101010101" charset="-122"/>
              </a:rPr>
              <a:t>善：改善。</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移风易俗：转移风气, 改变习俗。</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道之以礼乐：状语后置，道：通“导”，引导。</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和睦：使……和睦。</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修其行：</a:t>
            </a:r>
            <a:r>
              <a:rPr lang="zh-CN" altLang="en-US" sz="2400" b="0" i="0" dirty="0">
                <a:solidFill>
                  <a:srgbClr val="FF0000">
                    <a:alpha val="100000"/>
                  </a:srgbClr>
                </a:solidFill>
                <a:latin typeface="楷体" panose="02010609060101010101" charset="-122"/>
                <a:ea typeface="楷体" panose="02010609060101010101" charset="-122"/>
              </a:rPr>
              <a:t>修养自己的德行。</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正其乐:</a:t>
            </a:r>
            <a:r>
              <a:rPr lang="zh-CN" altLang="en-US" sz="2400" b="0" i="0" dirty="0">
                <a:solidFill>
                  <a:srgbClr val="FF0000">
                    <a:alpha val="100000"/>
                  </a:srgbClr>
                </a:solidFill>
                <a:latin typeface="楷体" panose="02010609060101010101" charset="-122"/>
                <a:ea typeface="楷体" panose="02010609060101010101" charset="-122"/>
              </a:rPr>
              <a:t>端正国内的音乐。</a:t>
            </a:r>
            <a:endParaRPr lang="zh-CN" altLang="en-US" sz="2400" b="0" i="0" dirty="0">
              <a:solidFill>
                <a:srgbClr val="FF0000">
                  <a:alpha val="100000"/>
                </a:srgbClr>
              </a:solidFill>
              <a:latin typeface="楷体" panose="02010609060101010101" charset="-122"/>
              <a:ea typeface="楷体" panose="02010609060101010101" charset="-122"/>
            </a:endParaRPr>
          </a:p>
          <a:p>
            <a:pPr marL="0" algn="l"/>
            <a:r>
              <a:rPr lang="zh-CN" altLang="en-US" sz="2400" b="0" i="0" dirty="0">
                <a:solidFill>
                  <a:srgbClr val="FF0000">
                    <a:alpha val="100000"/>
                  </a:srgbClr>
                </a:solidFill>
                <a:latin typeface="楷体" panose="02010609060101010101" charset="-122"/>
                <a:ea typeface="楷体" panose="02010609060101010101" charset="-122"/>
              </a:rPr>
              <a:t>顺焉：</a:t>
            </a:r>
            <a:r>
              <a:rPr lang="zh-CN" altLang="en-US" sz="2400" b="0" i="0" dirty="0">
                <a:solidFill>
                  <a:srgbClr val="FF0000">
                    <a:alpha val="100000"/>
                  </a:srgbClr>
                </a:solidFill>
                <a:latin typeface="楷体" panose="02010609060101010101" charset="-122"/>
                <a:ea typeface="楷体" panose="02010609060101010101" charset="-122"/>
              </a:rPr>
              <a:t>顺从他，</a:t>
            </a:r>
            <a:r>
              <a:rPr lang="zh-CN" altLang="en-US" sz="2400" b="0" i="0" dirty="0">
                <a:solidFill>
                  <a:srgbClr val="FF0000">
                    <a:alpha val="100000"/>
                  </a:srgbClr>
                </a:solidFill>
                <a:latin typeface="楷体" panose="02010609060101010101" charset="-122"/>
                <a:ea typeface="楷体" panose="02010609060101010101" charset="-122"/>
              </a:rPr>
              <a:t>焉：代词，他。</a:t>
            </a:r>
            <a:endParaRPr lang="zh-CN" altLang="en-US" sz="2400" b="0" i="0" dirty="0">
              <a:solidFill>
                <a:srgbClr val="FF0000">
                  <a:alpha val="100000"/>
                </a:srgbClr>
              </a:solidFill>
              <a:latin typeface="楷体" panose="02010609060101010101" charset="-122"/>
              <a:ea typeface="楷体" panose="02010609060101010101" charset="-122"/>
            </a:endParaRPr>
          </a:p>
          <a:p>
            <a:pPr marL="0" algn="l"/>
          </a:p>
        </p:txBody>
      </p:sp>
      <p:sp>
        <p:nvSpPr>
          <p:cNvPr id="20" name="文本6"/>
          <p:cNvSpPr txBox="1"/>
          <p:nvPr/>
        </p:nvSpPr>
        <p:spPr>
          <a:xfrm>
            <a:off x="565414" y="1102614"/>
            <a:ext cx="4359945" cy="3681667"/>
          </a:xfrm>
          <a:prstGeom prst="rect">
            <a:avLst/>
          </a:prstGeom>
          <a:noFill/>
        </p:spPr>
        <p:txBody>
          <a:bodyPr anchor="t"/>
          <a:lstStyle/>
          <a:p>
            <a:pPr marL="0" algn="l"/>
            <a:r>
              <a:rPr lang="zh-CN" altLang="en-US" sz="2300" b="0" i="0" dirty="0">
                <a:solidFill>
                  <a:srgbClr val="000000">
                    <a:alpha val="100000"/>
                  </a:srgbClr>
                </a:solidFill>
                <a:latin typeface="楷体" panose="02010609060101010101" charset="-122"/>
                <a:ea typeface="楷体" panose="02010609060101010101" charset="-122"/>
              </a:rPr>
              <a:t>乐者，圣人之所乐也，而可以</a:t>
            </a:r>
            <a:r>
              <a:rPr lang="zh-CN" altLang="en-US" sz="2300" b="0" i="0" dirty="0">
                <a:solidFill>
                  <a:srgbClr val="FF0000">
                    <a:alpha val="100000"/>
                  </a:srgbClr>
                </a:solidFill>
                <a:latin typeface="楷体" panose="02010609060101010101" charset="-122"/>
                <a:ea typeface="楷体" panose="02010609060101010101" charset="-122"/>
              </a:rPr>
              <a:t>善</a:t>
            </a:r>
            <a:r>
              <a:rPr lang="zh-CN" altLang="en-US" sz="2300" b="0" i="0" dirty="0">
                <a:solidFill>
                  <a:srgbClr val="000000">
                    <a:alpha val="100000"/>
                  </a:srgbClr>
                </a:solidFill>
                <a:latin typeface="楷体" panose="02010609060101010101" charset="-122"/>
                <a:ea typeface="楷体" panose="02010609060101010101" charset="-122"/>
              </a:rPr>
              <a:t>民心，其感人深，其</a:t>
            </a:r>
            <a:r>
              <a:rPr lang="zh-CN" altLang="en-US" sz="2300" b="0" i="0" dirty="0">
                <a:solidFill>
                  <a:srgbClr val="FF0000">
                    <a:alpha val="100000"/>
                  </a:srgbClr>
                </a:solidFill>
                <a:latin typeface="楷体" panose="02010609060101010101" charset="-122"/>
                <a:ea typeface="楷体" panose="02010609060101010101" charset="-122"/>
              </a:rPr>
              <a:t>移风易俗</a:t>
            </a:r>
            <a:r>
              <a:rPr lang="zh-CN" altLang="en-US" sz="2300" b="0" i="0" dirty="0">
                <a:solidFill>
                  <a:srgbClr val="000000">
                    <a:alpha val="100000"/>
                  </a:srgbClr>
                </a:solidFill>
                <a:latin typeface="楷体" panose="02010609060101010101" charset="-122"/>
                <a:ea typeface="楷体" panose="02010609060101010101" charset="-122"/>
              </a:rPr>
              <a:t>，故先王</a:t>
            </a:r>
            <a:r>
              <a:rPr lang="zh-CN" altLang="en-US" sz="2300" b="0" i="0" dirty="0">
                <a:solidFill>
                  <a:srgbClr val="FF0000">
                    <a:alpha val="100000"/>
                  </a:srgbClr>
                </a:solidFill>
                <a:latin typeface="楷体" panose="02010609060101010101" charset="-122"/>
                <a:ea typeface="楷体" panose="02010609060101010101" charset="-122"/>
              </a:rPr>
              <a:t>道之以礼乐</a:t>
            </a:r>
            <a:r>
              <a:rPr lang="zh-CN" altLang="en-US" sz="2300" b="0" i="0" dirty="0">
                <a:solidFill>
                  <a:srgbClr val="000000">
                    <a:alpha val="100000"/>
                  </a:srgbClr>
                </a:solidFill>
                <a:latin typeface="楷体" panose="02010609060101010101" charset="-122"/>
                <a:ea typeface="楷体" panose="02010609060101010101" charset="-122"/>
              </a:rPr>
              <a:t>而民</a:t>
            </a:r>
            <a:r>
              <a:rPr lang="zh-CN" altLang="en-US" sz="2300" b="0" i="0" dirty="0">
                <a:solidFill>
                  <a:srgbClr val="FF0000">
                    <a:alpha val="100000"/>
                  </a:srgbClr>
                </a:solidFill>
                <a:latin typeface="楷体" panose="02010609060101010101" charset="-122"/>
                <a:ea typeface="楷体" panose="02010609060101010101" charset="-122"/>
              </a:rPr>
              <a:t>和睦</a:t>
            </a:r>
            <a:r>
              <a:rPr lang="zh-CN" altLang="en-US" sz="2300" b="0" i="0" dirty="0">
                <a:solidFill>
                  <a:srgbClr val="000000">
                    <a:alpha val="100000"/>
                  </a:srgbClr>
                </a:solidFill>
                <a:latin typeface="楷体" panose="02010609060101010101" charset="-122"/>
                <a:ea typeface="楷体" panose="02010609060101010101" charset="-122"/>
              </a:rPr>
              <a:t>。夫民有好恶之情而无喜怒之应则乱。先王恶其乱也，故</a:t>
            </a:r>
            <a:r>
              <a:rPr lang="zh-CN" altLang="en-US" sz="2300" b="0" i="0" dirty="0">
                <a:solidFill>
                  <a:srgbClr val="FF0000">
                    <a:alpha val="100000"/>
                  </a:srgbClr>
                </a:solidFill>
                <a:latin typeface="楷体" panose="02010609060101010101" charset="-122"/>
                <a:ea typeface="楷体" panose="02010609060101010101" charset="-122"/>
              </a:rPr>
              <a:t>修其行</a:t>
            </a:r>
            <a:r>
              <a:rPr lang="zh-CN" altLang="en-US" sz="2300" b="0" i="0" dirty="0">
                <a:solidFill>
                  <a:srgbClr val="000000">
                    <a:alpha val="100000"/>
                  </a:srgbClr>
                </a:solidFill>
                <a:latin typeface="楷体" panose="02010609060101010101" charset="-122"/>
                <a:ea typeface="楷体" panose="02010609060101010101" charset="-122"/>
              </a:rPr>
              <a:t>，</a:t>
            </a:r>
            <a:r>
              <a:rPr lang="zh-CN" altLang="en-US" sz="2300" b="0" i="0" dirty="0">
                <a:solidFill>
                  <a:srgbClr val="FF0000">
                    <a:alpha val="100000"/>
                  </a:srgbClr>
                </a:solidFill>
                <a:latin typeface="楷体" panose="02010609060101010101" charset="-122"/>
                <a:ea typeface="楷体" panose="02010609060101010101" charset="-122"/>
              </a:rPr>
              <a:t>正其乐</a:t>
            </a:r>
            <a:r>
              <a:rPr lang="zh-CN" altLang="en-US" sz="2300" b="0" i="0" dirty="0">
                <a:solidFill>
                  <a:srgbClr val="000000">
                    <a:alpha val="100000"/>
                  </a:srgbClr>
                </a:solidFill>
                <a:latin typeface="楷体" panose="02010609060101010101" charset="-122"/>
                <a:ea typeface="楷体" panose="02010609060101010101" charset="-122"/>
              </a:rPr>
              <a:t>，而天下</a:t>
            </a:r>
            <a:r>
              <a:rPr lang="zh-CN" altLang="en-US" sz="2300" b="0" i="0" dirty="0">
                <a:solidFill>
                  <a:srgbClr val="FF0000">
                    <a:alpha val="100000"/>
                  </a:srgbClr>
                </a:solidFill>
                <a:latin typeface="楷体" panose="02010609060101010101" charset="-122"/>
                <a:ea typeface="楷体" panose="02010609060101010101" charset="-122"/>
              </a:rPr>
              <a:t>顺焉</a:t>
            </a:r>
            <a:r>
              <a:rPr lang="zh-CN" altLang="en-US" sz="2300" b="0" i="0" dirty="0">
                <a:solidFill>
                  <a:srgbClr val="000000">
                    <a:alpha val="100000"/>
                  </a:srgbClr>
                </a:solidFill>
                <a:latin typeface="楷体" panose="02010609060101010101" charset="-122"/>
                <a:ea typeface="楷体" panose="02010609060101010101" charset="-122"/>
              </a:rPr>
              <a:t>。</a:t>
            </a:r>
            <a:endParaRPr lang="zh-CN" altLang="en-US" sz="2300" b="0" i="0" dirty="0">
              <a:solidFill>
                <a:srgbClr val="000000">
                  <a:alpha val="100000"/>
                </a:srgbClr>
              </a:solidFill>
              <a:latin typeface="楷体" panose="02010609060101010101" charset="-122"/>
              <a:ea typeface="楷体" panose="02010609060101010101" charset="-122"/>
            </a:endParaRPr>
          </a:p>
          <a:p>
            <a:pPr marL="0" algn="r"/>
            <a:r>
              <a:rPr lang="zh-CN" altLang="en-US" sz="2300" b="0" i="0" dirty="0">
                <a:solidFill>
                  <a:srgbClr val="000000">
                    <a:alpha val="100000"/>
                  </a:srgbClr>
                </a:solidFill>
                <a:latin typeface="仿宋" panose="02010609060101010101" charset="-122"/>
                <a:ea typeface="仿宋" panose="02010609060101010101" charset="-122"/>
              </a:rPr>
              <a:t>(节选自《荀子·乐论》)</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楷体" panose="02010609060101010101" charset="-122"/>
                <a:ea typeface="楷体" panose="02010609060101010101" charset="-122"/>
              </a:rPr>
              <a:t>【注】①《破阵乐舞》：唐太宗为秦王时破刘武周，军中作此曲庆贺。②諰：边说话边思考，这里是花言巧语的意思。</a:t>
            </a:r>
            <a:endParaRPr lang="zh-CN" altLang="en-US" sz="2000" b="0" i="0" dirty="0">
              <a:solidFill>
                <a:srgbClr val="000000">
                  <a:alpha val="100000"/>
                </a:srgbClr>
              </a:solidFill>
              <a:latin typeface="楷体" panose="02010609060101010101" charset="-122"/>
              <a:ea typeface="楷体" panose="02010609060101010101" charset="-122"/>
            </a:endParaRPr>
          </a:p>
        </p:txBody>
      </p:sp>
      <p:sp>
        <p:nvSpPr>
          <p:cNvPr id="21" name="文本7"/>
          <p:cNvSpPr txBox="1"/>
          <p:nvPr/>
        </p:nvSpPr>
        <p:spPr>
          <a:xfrm>
            <a:off x="299933" y="5063423"/>
            <a:ext cx="11631378" cy="1711484"/>
          </a:xfrm>
          <a:prstGeom prst="rect">
            <a:avLst/>
          </a:prstGeom>
          <a:noFill/>
        </p:spPr>
        <p:txBody>
          <a:bodyPr anchor="t"/>
          <a:lstStyle/>
          <a:p>
            <a:pPr marL="0" algn="l"/>
            <a:r>
              <a:rPr lang="zh-CN" altLang="en-US" sz="2100" b="1" i="0" dirty="0">
                <a:solidFill>
                  <a:srgbClr val="FF0000">
                    <a:alpha val="100000"/>
                  </a:srgbClr>
                </a:solidFill>
                <a:latin typeface="楷体" panose="02010609060101010101" charset="-122"/>
                <a:ea typeface="楷体" panose="02010609060101010101" charset="-122"/>
              </a:rPr>
              <a:t>    古代的圣王憎恶那祸乱，所以创作了《雅》、《颂》的音乐来引导他们，使那歌声足够用来表达快乐而不淫荡，使那歌词足够用来阐明正确的道理而不流于花巧，音乐是圣人所喜欢的，而且可以用来改善民众的思想，它感人至深，它改变风俗也容易，所以古代的圣王用礼制音乐来引导人民而使百姓和睦。民众有了爱憎的感情而没有表达喜悦愤怒的方式来和它相应，就会混乱。古代的圣王憎恶这种混乱，所以修养自己的德行，端正国内的音乐，因而天下人就顺从他了。</a:t>
            </a:r>
            <a:endParaRPr lang="zh-CN" altLang="en-US" sz="2100" b="1" i="0" dirty="0">
              <a:solidFill>
                <a:srgbClr val="FF0000">
                  <a:alpha val="100000"/>
                </a:srgbClr>
              </a:solidFill>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3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565118" y="2486168"/>
            <a:ext cx="11717020" cy="6078220"/>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290741" y="489804"/>
            <a:ext cx="5179104" cy="3086652"/>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7"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8" name="形状2"/>
          <p:cNvSpPr txBox="1"/>
          <p:nvPr/>
        </p:nvSpPr>
        <p:spPr>
          <a:xfrm>
            <a:off x="5764340" y="952671"/>
            <a:ext cx="6163151" cy="1258433"/>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9" name="形状3"/>
          <p:cNvSpPr txBox="1"/>
          <p:nvPr/>
        </p:nvSpPr>
        <p:spPr>
          <a:xfrm>
            <a:off x="103070" y="3714255"/>
            <a:ext cx="11881123" cy="3086633"/>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10" name="组合2"/>
          <p:cNvGrpSpPr/>
          <p:nvPr/>
        </p:nvGrpSpPr>
        <p:grpSpPr>
          <a:xfrm>
            <a:off x="945004" y="296732"/>
            <a:ext cx="1066162" cy="433421"/>
            <a:chOff x="0" y="0"/>
            <a:chExt cx="1066162" cy="433421"/>
          </a:xfrm>
        </p:grpSpPr>
        <p:sp>
          <p:nvSpPr>
            <p:cNvPr id="11" name="形状5"/>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2" name="文本11"/>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选择题</a:t>
              </a:r>
              <a:endParaRPr lang="zh-CN" altLang="en-US" sz="1600" b="0" i="0" dirty="0">
                <a:solidFill>
                  <a:srgbClr val="000000">
                    <a:alpha val="100000"/>
                  </a:srgbClr>
                </a:solidFill>
                <a:latin typeface="汉仪雅酷黑 65W"/>
                <a:ea typeface="汉仪雅酷黑 65W"/>
              </a:endParaRPr>
            </a:p>
          </p:txBody>
        </p:sp>
      </p:grpSp>
      <p:grpSp>
        <p:nvGrpSpPr>
          <p:cNvPr id="13" name="组合3"/>
          <p:cNvGrpSpPr/>
          <p:nvPr/>
        </p:nvGrpSpPr>
        <p:grpSpPr>
          <a:xfrm>
            <a:off x="5928575" y="730214"/>
            <a:ext cx="1096135" cy="433421"/>
            <a:chOff x="0" y="0"/>
            <a:chExt cx="1096135" cy="433421"/>
          </a:xfrm>
        </p:grpSpPr>
        <p:sp>
          <p:nvSpPr>
            <p:cNvPr id="14" name="形状6"/>
            <p:cNvSpPr txBox="1"/>
            <p:nvPr/>
          </p:nvSpPr>
          <p:spPr>
            <a:xfrm>
              <a:off x="0" y="61979"/>
              <a:ext cx="1060622" cy="255670"/>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5" name="文本12"/>
            <p:cNvSpPr txBox="1"/>
            <p:nvPr/>
          </p:nvSpPr>
          <p:spPr>
            <a:xfrm>
              <a:off x="35513" y="0"/>
              <a:ext cx="106062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试题分析</a:t>
              </a:r>
              <a:endParaRPr lang="zh-CN" altLang="en-US" sz="1600" b="0" i="0" dirty="0">
                <a:solidFill>
                  <a:srgbClr val="000000">
                    <a:alpha val="100000"/>
                  </a:srgbClr>
                </a:solidFill>
                <a:latin typeface="汉仪雅酷黑 65W"/>
                <a:ea typeface="汉仪雅酷黑 65W"/>
              </a:endParaRPr>
            </a:p>
          </p:txBody>
        </p:sp>
      </p:grpSp>
      <p:sp>
        <p:nvSpPr>
          <p:cNvPr id="16" name="文本7"/>
          <p:cNvSpPr txBox="1"/>
          <p:nvPr/>
        </p:nvSpPr>
        <p:spPr>
          <a:xfrm>
            <a:off x="93716" y="3704796"/>
            <a:ext cx="11899868" cy="3527074"/>
          </a:xfrm>
          <a:prstGeom prst="rect">
            <a:avLst/>
          </a:prstGeom>
          <a:noFill/>
        </p:spPr>
        <p:txBody>
          <a:bodyPr anchor="t"/>
          <a:lstStyle/>
          <a:p>
            <a:pPr marL="0" algn="l"/>
          </a:p>
          <a:p>
            <a:pPr marL="0" algn="l"/>
          </a:p>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r>
              <a:rPr lang="zh-CN" altLang="en-US" sz="2200" b="0" i="0" dirty="0">
                <a:solidFill>
                  <a:srgbClr val="FF0000">
                    <a:alpha val="100000"/>
                  </a:srgbClr>
                </a:solidFill>
                <a:latin typeface="仿宋" panose="02010609060101010101" charset="-122"/>
                <a:ea typeface="仿宋" panose="02010609060101010101" charset="-122"/>
              </a:rPr>
              <a:t>句意</a:t>
            </a:r>
            <a:r>
              <a:rPr lang="zh-CN" altLang="en-US" sz="2200" b="0" i="0" dirty="0">
                <a:solidFill>
                  <a:srgbClr val="002060">
                    <a:alpha val="100000"/>
                  </a:srgbClr>
                </a:solidFill>
                <a:latin typeface="仿宋" panose="02010609060101010101" charset="-122"/>
                <a:ea typeface="仿宋" panose="02010609060101010101" charset="-122"/>
              </a:rPr>
              <a:t>：</a:t>
            </a:r>
            <a:r>
              <a:rPr lang="zh-CN" altLang="en-US" sz="2000" b="1" i="0" dirty="0">
                <a:solidFill>
                  <a:srgbClr val="000000">
                    <a:alpha val="100000"/>
                  </a:srgbClr>
                </a:solidFill>
                <a:latin typeface="楷体" panose="02010609060101010101" charset="-122"/>
                <a:ea typeface="楷体" panose="02010609060101010101" charset="-122"/>
              </a:rPr>
              <a:t>现在，《玉树后庭花》、《伴侣曲》这些靡靡之音都存在，我能够为爱卿们演奏这些曲子。但是，我知道你们是不会悲伤的。</a:t>
            </a:r>
            <a:endParaRPr lang="zh-CN" altLang="en-US" sz="2000" b="1" i="0" dirty="0">
              <a:solidFill>
                <a:srgbClr val="000000">
                  <a:alpha val="100000"/>
                </a:srgbClr>
              </a:solidFill>
              <a:latin typeface="楷体" panose="02010609060101010101" charset="-122"/>
              <a:ea typeface="楷体"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r>
              <a:rPr lang="zh-CN" altLang="en-US" sz="2200" b="0" i="0" dirty="0">
                <a:solidFill>
                  <a:srgbClr val="FF0000">
                    <a:alpha val="100000"/>
                  </a:srgbClr>
                </a:solidFill>
                <a:latin typeface="仿宋" panose="02010609060101010101" charset="-122"/>
                <a:ea typeface="仿宋" panose="02010609060101010101" charset="-122"/>
              </a:rPr>
              <a:t>分析</a:t>
            </a:r>
            <a:r>
              <a:rPr lang="zh-CN" altLang="en-US" sz="2200" b="0" i="0" dirty="0">
                <a:solidFill>
                  <a:srgbClr val="000000">
                    <a:alpha val="100000"/>
                  </a:srgbClr>
                </a:solidFill>
                <a:latin typeface="仿宋" panose="02010609060101010101" charset="-122"/>
                <a:ea typeface="仿宋" panose="02010609060101010101" charset="-122"/>
              </a:rPr>
              <a:t>：“</a:t>
            </a:r>
            <a:r>
              <a:rPr lang="zh-CN" altLang="en-US" sz="2200" b="0" i="0" dirty="0">
                <a:solidFill>
                  <a:srgbClr val="000000">
                    <a:alpha val="100000"/>
                  </a:srgbClr>
                </a:solidFill>
                <a:latin typeface="仿宋" panose="02010609060101010101" charset="-122"/>
                <a:ea typeface="仿宋" panose="02010609060101010101" charset="-122"/>
              </a:rPr>
              <a:t>《玉树后庭花》《伴侣曲》</a:t>
            </a:r>
            <a:r>
              <a:rPr lang="zh-CN" altLang="en-US" sz="2200" b="0" i="0" dirty="0">
                <a:solidFill>
                  <a:srgbClr val="000000">
                    <a:alpha val="100000"/>
                  </a:srgbClr>
                </a:solidFill>
                <a:latin typeface="仿宋" panose="02010609060101010101" charset="-122"/>
                <a:ea typeface="仿宋" panose="02010609060101010101" charset="-122"/>
              </a:rPr>
              <a:t>”“朕”为句子主语。</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“朕”为“能为公奏之”“知公必不悲耳”两个分句的主语。</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第一个“之”为结构助词“的”意思，不可分割。第二个“之”为代词做宾语，可断开。</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7" name="文本8"/>
          <p:cNvSpPr txBox="1"/>
          <p:nvPr/>
        </p:nvSpPr>
        <p:spPr>
          <a:xfrm>
            <a:off x="471649" y="587531"/>
            <a:ext cx="4818202" cy="3582162"/>
          </a:xfrm>
          <a:prstGeom prst="rect">
            <a:avLst/>
          </a:prstGeom>
          <a:noFill/>
        </p:spPr>
        <p:txBody>
          <a:bodyPr anchor="t"/>
          <a:lstStyle/>
          <a:p>
            <a:pPr marL="0" algn="l"/>
            <a:r>
              <a:rPr lang="zh-CN" altLang="en-US" sz="2400" b="0" i="0" dirty="0">
                <a:solidFill>
                  <a:srgbClr val="000000">
                    <a:alpha val="100000"/>
                  </a:srgbClr>
                </a:solidFill>
                <a:latin typeface="仿宋" panose="02010609060101010101" charset="-122"/>
                <a:ea typeface="仿宋" panose="02010609060101010101" charset="-122"/>
              </a:rPr>
              <a:t>10.材料一画波浪线的部分有三处需要断句，请用铅笔将答题卡上相应位置的答案标号涂黑，每涂对一处给1分，涂黑超过三处不给分。(3分)</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今《玉树》《伴侣》A之曲B其声C具存D朕E能为公奏F之G知公H必不悲耳。</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8" name="文本9"/>
          <p:cNvSpPr txBox="1"/>
          <p:nvPr/>
        </p:nvSpPr>
        <p:spPr>
          <a:xfrm>
            <a:off x="5782637" y="1031129"/>
            <a:ext cx="6065672" cy="1102290"/>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r>
              <a:rPr lang="zh-CN" altLang="en-US" sz="2200" b="1" i="0" dirty="0">
                <a:solidFill>
                  <a:srgbClr val="000000">
                    <a:alpha val="100000"/>
                  </a:srgbClr>
                </a:solidFill>
                <a:latin typeface="仿宋" panose="02010609060101010101" charset="-122"/>
                <a:ea typeface="仿宋" panose="02010609060101010101" charset="-122"/>
              </a:rPr>
              <a:t>本题重点考查</a:t>
            </a:r>
            <a:r>
              <a:rPr lang="zh-CN" altLang="en-US" sz="2200" b="1" i="0" dirty="0">
                <a:solidFill>
                  <a:srgbClr val="FF0000">
                    <a:alpha val="100000"/>
                  </a:srgbClr>
                </a:solidFill>
                <a:latin typeface="仿宋" panose="02010609060101010101" charset="-122"/>
                <a:ea typeface="仿宋" panose="02010609060101010101" charset="-122"/>
              </a:rPr>
              <a:t>文言文断句</a:t>
            </a:r>
            <a:r>
              <a:rPr lang="zh-CN" altLang="en-US" sz="2200" b="1" i="0" dirty="0">
                <a:solidFill>
                  <a:srgbClr val="000000">
                    <a:alpha val="100000"/>
                  </a:srgbClr>
                </a:solidFill>
                <a:latin typeface="仿宋" panose="02010609060101010101" charset="-122"/>
                <a:ea typeface="仿宋" panose="02010609060101010101" charset="-122"/>
              </a:rPr>
              <a:t>的关键能力。</a:t>
            </a:r>
            <a:endParaRPr lang="zh-CN" altLang="en-US" sz="2200" b="1" i="0" dirty="0">
              <a:solidFill>
                <a:srgbClr val="000000">
                  <a:alpha val="100000"/>
                </a:srgbClr>
              </a:solidFill>
              <a:latin typeface="仿宋" panose="02010609060101010101" charset="-122"/>
              <a:ea typeface="仿宋" panose="02010609060101010101" charset="-122"/>
            </a:endParaRPr>
          </a:p>
        </p:txBody>
      </p:sp>
      <p:sp>
        <p:nvSpPr>
          <p:cNvPr id="19" name="文本10"/>
          <p:cNvSpPr txBox="1"/>
          <p:nvPr/>
        </p:nvSpPr>
        <p:spPr>
          <a:xfrm>
            <a:off x="180889" y="3799303"/>
            <a:ext cx="3042847" cy="580482"/>
          </a:xfrm>
          <a:prstGeom prst="rect">
            <a:avLst/>
          </a:prstGeom>
          <a:noFill/>
        </p:spPr>
        <p:txBody>
          <a:bodyPr anchor="t"/>
          <a:lstStyle/>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【参考答案】</a:t>
            </a:r>
            <a:r>
              <a:rPr lang="zh-CN" altLang="en-US" sz="2200" b="0" i="0" dirty="0">
                <a:solidFill>
                  <a:srgbClr val="FF0000">
                    <a:alpha val="100000"/>
                  </a:srgbClr>
                </a:solidFill>
                <a:latin typeface="Arial" panose="020B0604020202020204"/>
                <a:ea typeface="Arial" panose="020B0604020202020204"/>
              </a:rPr>
              <a:t> BDG</a:t>
            </a:r>
            <a:endParaRPr lang="zh-CN" altLang="en-US" sz="2200" b="0" i="0" dirty="0">
              <a:solidFill>
                <a:srgbClr val="FF0000">
                  <a:alpha val="100000"/>
                </a:srgbClr>
              </a:solidFill>
              <a:latin typeface="Arial" panose="020B0604020202020204"/>
              <a:ea typeface="Arial" panose="020B060402020202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3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3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animBg="1"/>
      <p:bldP spid="19"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8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0733" y="166783"/>
            <a:ext cx="11535956" cy="6695432"/>
          </a:xfrm>
          <a:prstGeom prst="rect">
            <a:avLst/>
          </a:prstGeom>
          <a:noFill/>
        </p:spPr>
        <p:txBody>
          <a:bodyPr anchor="t"/>
          <a:lstStyle/>
          <a:p>
            <a:pPr marL="0" algn="l">
              <a:lnSpc>
                <a:spcPts val="3000"/>
              </a:lnSpc>
            </a:pPr>
            <a:r>
              <a:rPr lang="zh-CN" altLang="en-US" sz="2500" b="1" i="0" dirty="0">
                <a:solidFill>
                  <a:srgbClr val="FF0000">
                    <a:alpha val="100000"/>
                  </a:srgbClr>
                </a:solidFill>
                <a:latin typeface="仿宋" panose="02010609060101010101" charset="-122"/>
                <a:ea typeface="仿宋" panose="02010609060101010101" charset="-122"/>
              </a:rPr>
              <a:t>【文言断句】</a:t>
            </a:r>
            <a:r>
              <a:rPr lang="zh-CN" altLang="en-US" sz="2500" b="1" i="0" dirty="0">
                <a:solidFill>
                  <a:srgbClr val="7B0C00">
                    <a:alpha val="100000"/>
                  </a:srgbClr>
                </a:solidFill>
                <a:latin typeface="仿宋" panose="02010609060101010101" charset="-122"/>
                <a:ea typeface="仿宋" panose="02010609060101010101" charset="-122"/>
              </a:rPr>
              <a:t>答题技巧</a:t>
            </a:r>
            <a:endParaRPr lang="zh-CN" altLang="en-US" sz="2500" b="1" i="0" dirty="0">
              <a:solidFill>
                <a:srgbClr val="7B0C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总体原则是将初步断句的结果带进原文翻译，通则对，不通则错。</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具体方法如下：</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a:t>
            </a:r>
            <a:r>
              <a:rPr lang="zh-CN" altLang="en-US" sz="2500" b="1" i="0" dirty="0">
                <a:solidFill>
                  <a:srgbClr val="FF0000">
                    <a:alpha val="100000"/>
                  </a:srgbClr>
                </a:solidFill>
                <a:latin typeface="仿宋" panose="02010609060101010101" charset="-122"/>
                <a:ea typeface="仿宋" panose="02010609060101010101" charset="-122"/>
              </a:rPr>
              <a:t>①虚词标志法</a:t>
            </a:r>
            <a:r>
              <a:rPr lang="zh-CN" altLang="en-US" sz="2500" b="1" i="0" dirty="0">
                <a:solidFill>
                  <a:srgbClr val="000000">
                    <a:alpha val="100000"/>
                  </a:srgbClr>
                </a:solidFill>
                <a:latin typeface="仿宋" panose="02010609060101010101" charset="-122"/>
                <a:ea typeface="仿宋" panose="02010609060101010101" charset="-122"/>
              </a:rPr>
              <a:t>：句首常有“盖、夫、惟、凡、故、今、若夫、且夫、至于、至若”等虚词；句尾标志词有“也、乎、焉、矣、耳、哉、与（欤）”等虚词。</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a:t>
            </a:r>
            <a:r>
              <a:rPr lang="zh-CN" altLang="en-US" sz="2500" b="1" i="0" dirty="0">
                <a:solidFill>
                  <a:srgbClr val="FF0000">
                    <a:alpha val="100000"/>
                  </a:srgbClr>
                </a:solidFill>
                <a:latin typeface="仿宋" panose="02010609060101010101" charset="-122"/>
                <a:ea typeface="仿宋" panose="02010609060101010101" charset="-122"/>
              </a:rPr>
              <a:t>②实词标志法</a:t>
            </a:r>
            <a:r>
              <a:rPr lang="zh-CN" altLang="en-US" sz="2500" b="1" i="0" dirty="0">
                <a:solidFill>
                  <a:srgbClr val="000000">
                    <a:alpha val="100000"/>
                  </a:srgbClr>
                </a:solidFill>
                <a:latin typeface="仿宋" panose="02010609060101010101" charset="-122"/>
                <a:ea typeface="仿宋" panose="02010609060101010101" charset="-122"/>
              </a:rPr>
              <a:t>：对话、引文常常用“曰”“云”“言”为标志，一般情况下碰到它们都要停顿;文言文谓语,可利用此特点在它之前找主遇,之后找宾语。</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a:t>
            </a:r>
            <a:r>
              <a:rPr lang="zh-CN" altLang="en-US" sz="2500" b="1" i="0" dirty="0">
                <a:solidFill>
                  <a:srgbClr val="FF0000">
                    <a:alpha val="100000"/>
                  </a:srgbClr>
                </a:solidFill>
                <a:latin typeface="仿宋" panose="02010609060101010101" charset="-122"/>
                <a:ea typeface="仿宋" panose="02010609060101010101" charset="-122"/>
              </a:rPr>
              <a:t>③修辞标志法</a:t>
            </a:r>
            <a:r>
              <a:rPr lang="zh-CN" altLang="en-US" sz="2500" b="1" i="0" dirty="0">
                <a:solidFill>
                  <a:srgbClr val="000000">
                    <a:alpha val="100000"/>
                  </a:srgbClr>
                </a:solidFill>
                <a:latin typeface="仿宋" panose="02010609060101010101" charset="-122"/>
                <a:ea typeface="仿宋" panose="02010609060101010101" charset="-122"/>
              </a:rPr>
              <a:t>：为使文章达到句式整齐，语气连贯的效果，古人写文章经常运用对偶、排偶、顶真、层递、反复等修辞技巧，如果以此特点为依据，其准确性更高。</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a:t>
            </a:r>
            <a:r>
              <a:rPr lang="zh-CN" altLang="en-US" sz="2500" b="1" i="0" dirty="0">
                <a:solidFill>
                  <a:srgbClr val="FF0000">
                    <a:alpha val="100000"/>
                  </a:srgbClr>
                </a:solidFill>
                <a:latin typeface="仿宋" panose="02010609060101010101" charset="-122"/>
                <a:ea typeface="仿宋" panose="02010609060101010101" charset="-122"/>
              </a:rPr>
              <a:t>④名物标志法</a:t>
            </a:r>
            <a:r>
              <a:rPr lang="zh-CN" altLang="en-US" sz="2500" b="1" i="0" dirty="0">
                <a:solidFill>
                  <a:srgbClr val="000000">
                    <a:alpha val="100000"/>
                  </a:srgbClr>
                </a:solidFill>
                <a:latin typeface="仿宋" panose="02010609060101010101" charset="-122"/>
                <a:ea typeface="仿宋" panose="02010609060101010101" charset="-122"/>
              </a:rPr>
              <a:t>：名词和代词常作主语(句首)和宾语(句尾)来断句。还要懂得古代文化常识，诸如年龄、称谓、纪年纪日、职官等方面的知识。</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    </a:t>
            </a:r>
            <a:r>
              <a:rPr lang="zh-CN" altLang="en-US" sz="2500" b="1" i="0" dirty="0">
                <a:solidFill>
                  <a:srgbClr val="FF0000">
                    <a:alpha val="100000"/>
                  </a:srgbClr>
                </a:solidFill>
                <a:latin typeface="仿宋" panose="02010609060101010101" charset="-122"/>
                <a:ea typeface="仿宋" panose="02010609060101010101" charset="-122"/>
              </a:rPr>
              <a:t>⑤结构标志法</a:t>
            </a:r>
            <a:r>
              <a:rPr lang="zh-CN" altLang="en-US" sz="2500" b="1" i="0" dirty="0">
                <a:solidFill>
                  <a:srgbClr val="000000">
                    <a:alpha val="100000"/>
                  </a:srgbClr>
                </a:solidFill>
                <a:latin typeface="仿宋" panose="02010609060101010101" charset="-122"/>
                <a:ea typeface="仿宋" panose="02010609060101010101" charset="-122"/>
              </a:rPr>
              <a:t>：利用固定结构的成对搭配性(见后面常见固定结构)及位置的相对固定性,如有些关联词常常能承前启后，它们前面一般可断句，如“是故、于是、是以、向使”等。</a:t>
            </a:r>
            <a:endParaRPr lang="zh-CN" altLang="en-US" sz="25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p:nvPr/>
        </p:nvSpPr>
        <p:spPr>
          <a:xfrm>
            <a:off x="241935" y="-212"/>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整体分析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1935" y="605790"/>
            <a:ext cx="11704320" cy="5899785"/>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nvSpPr>
        <p:spPr>
          <a:xfrm>
            <a:off x="241935" y="658495"/>
            <a:ext cx="11507470" cy="3846195"/>
          </a:xfrm>
          <a:prstGeom prst="rect">
            <a:avLst/>
          </a:prstGeom>
          <a:noFill/>
        </p:spPr>
        <p:txBody>
          <a:bodyPr wrap="square" rtlCol="0">
            <a:spAutoFit/>
          </a:bodyPr>
          <a:p>
            <a:r>
              <a:rPr kumimoji="1" lang="en-US" altLang="zh-CN" sz="2400" b="1" dirty="0">
                <a:latin typeface="黑体" panose="02010609060101010101" charset="-122"/>
                <a:ea typeface="黑体" panose="02010609060101010101" charset="-122"/>
              </a:rPr>
              <a:t>【</a:t>
            </a:r>
            <a:r>
              <a:rPr kumimoji="1" lang="zh-CN" altLang="en-US" sz="2400" b="1" dirty="0">
                <a:latin typeface="黑体" panose="02010609060101010101" charset="-122"/>
                <a:ea typeface="黑体" panose="02010609060101010101" charset="-122"/>
              </a:rPr>
              <a:t>试题分析</a:t>
            </a:r>
            <a:r>
              <a:rPr kumimoji="1" lang="en-US" altLang="zh-CN" sz="2400" b="1" dirty="0">
                <a:latin typeface="黑体" panose="02010609060101010101" charset="-122"/>
                <a:ea typeface="黑体" panose="02010609060101010101" charset="-122"/>
              </a:rPr>
              <a:t>】</a:t>
            </a:r>
            <a:endParaRPr kumimoji="1" lang="en-US" altLang="zh-CN" sz="2400" b="1" dirty="0">
              <a:latin typeface="黑体" panose="02010609060101010101" charset="-122"/>
              <a:ea typeface="黑体" panose="02010609060101010101" charset="-122"/>
            </a:endParaRPr>
          </a:p>
          <a:p>
            <a:r>
              <a:rPr kumimoji="1" lang="zh-CN" altLang="en-US" sz="2800" b="1" dirty="0">
                <a:latin typeface="黑体" panose="02010609060101010101" charset="-122"/>
                <a:ea typeface="黑体" panose="02010609060101010101" charset="-122"/>
              </a:rPr>
              <a:t>试题呈现：</a:t>
            </a:r>
            <a:endParaRPr kumimoji="1" lang="zh-CN" altLang="en-US" sz="2800" b="1" dirty="0">
              <a:latin typeface="黑体" panose="02010609060101010101" charset="-122"/>
              <a:ea typeface="黑体" panose="02010609060101010101" charset="-122"/>
            </a:endParaRPr>
          </a:p>
          <a:p>
            <a:pPr indent="271780" algn="just"/>
            <a:r>
              <a:rPr lang="en-US" altLang="zh-CN" sz="2400" kern="100" dirty="0">
                <a:effectLst/>
                <a:latin typeface="楷体" panose="02010609060101010101" charset="-122"/>
                <a:ea typeface="楷体" panose="02010609060101010101" charset="-122"/>
                <a:cs typeface="宋体" panose="02010600030101010101" pitchFamily="2" charset="-122"/>
              </a:rPr>
              <a:t>1</a:t>
            </a:r>
            <a:r>
              <a:rPr lang="zh-CN" altLang="zh-CN" sz="2400" kern="100" dirty="0">
                <a:effectLst/>
                <a:latin typeface="楷体" panose="02010609060101010101" charset="-122"/>
                <a:ea typeface="楷体" panose="02010609060101010101" charset="-122"/>
                <a:cs typeface="宋体" panose="02010600030101010101" pitchFamily="2" charset="-122"/>
              </a:rPr>
              <a:t>．下列对材料相关内容的</a:t>
            </a:r>
            <a:r>
              <a:rPr lang="zh-CN" altLang="zh-CN" sz="2400" kern="100" dirty="0">
                <a:effectLst/>
                <a:highlight>
                  <a:srgbClr val="FFFF00"/>
                </a:highlight>
                <a:latin typeface="楷体" panose="02010609060101010101" charset="-122"/>
                <a:ea typeface="楷体" panose="02010609060101010101" charset="-122"/>
                <a:cs typeface="宋体" panose="02010600030101010101" pitchFamily="2" charset="-122"/>
              </a:rPr>
              <a:t>理解和分析</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zh-CN" altLang="zh-CN" sz="2400" kern="100" dirty="0">
                <a:highlight>
                  <a:srgbClr val="FFFF00"/>
                </a:highlight>
                <a:latin typeface="楷体" panose="02010609060101010101" charset="-122"/>
                <a:ea typeface="楷体" panose="02010609060101010101" charset="-122"/>
              </a:rPr>
              <a:t>不正确</a:t>
            </a:r>
            <a:r>
              <a:rPr lang="zh-CN" altLang="zh-CN" sz="2400" kern="100" dirty="0">
                <a:effectLst/>
                <a:latin typeface="楷体" panose="02010609060101010101" charset="-122"/>
                <a:ea typeface="楷体" panose="02010609060101010101" charset="-122"/>
                <a:cs typeface="宋体" panose="02010600030101010101" pitchFamily="2" charset="-122"/>
              </a:rPr>
              <a:t>的一项是（</a:t>
            </a:r>
            <a:r>
              <a:rPr lang="en-US" altLang="zh-CN" sz="2400" kern="100" dirty="0">
                <a:effectLst/>
                <a:latin typeface="楷体" panose="02010609060101010101" charset="-122"/>
                <a:ea typeface="楷体" panose="02010609060101010101" charset="-122"/>
                <a:cs typeface="宋体" panose="02010600030101010101" pitchFamily="2" charset="-122"/>
              </a:rPr>
              <a:t>3</a:t>
            </a:r>
            <a:r>
              <a:rPr lang="zh-CN" altLang="zh-CN" sz="2400" kern="100" dirty="0">
                <a:effectLst/>
                <a:latin typeface="楷体" panose="02010609060101010101" charset="-122"/>
                <a:ea typeface="楷体" panose="02010609060101010101" charset="-122"/>
                <a:cs typeface="宋体" panose="02010600030101010101" pitchFamily="2" charset="-122"/>
              </a:rPr>
              <a:t>分）</a:t>
            </a:r>
            <a:endParaRPr lang="zh-CN" altLang="zh-CN" sz="24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400" kern="100" dirty="0">
                <a:effectLst/>
                <a:latin typeface="楷体" panose="02010609060101010101" charset="-122"/>
                <a:ea typeface="楷体" panose="02010609060101010101" charset="-122"/>
                <a:cs typeface="宋体" panose="02010600030101010101" pitchFamily="2" charset="-122"/>
              </a:rPr>
              <a:t>2</a:t>
            </a:r>
            <a:r>
              <a:rPr lang="zh-CN" altLang="zh-CN" sz="2400" kern="100" dirty="0">
                <a:effectLst/>
                <a:latin typeface="楷体" panose="02010609060101010101" charset="-122"/>
                <a:ea typeface="楷体" panose="02010609060101010101" charset="-122"/>
                <a:cs typeface="宋体" panose="02010600030101010101" pitchFamily="2" charset="-122"/>
              </a:rPr>
              <a:t>．根据</a:t>
            </a:r>
            <a:r>
              <a:rPr lang="zh-CN" altLang="zh-CN" sz="2400" kern="100" dirty="0">
                <a:highlight>
                  <a:srgbClr val="FFFF00"/>
                </a:highlight>
                <a:latin typeface="楷体" panose="02010609060101010101" charset="-122"/>
                <a:ea typeface="楷体" panose="02010609060101010101" charset="-122"/>
              </a:rPr>
              <a:t>材料内容</a:t>
            </a:r>
            <a:r>
              <a:rPr lang="zh-CN" altLang="zh-CN" sz="2400" kern="100" dirty="0">
                <a:effectLst/>
                <a:latin typeface="楷体" panose="02010609060101010101" charset="-122"/>
                <a:ea typeface="楷体" panose="02010609060101010101" charset="-122"/>
                <a:cs typeface="宋体" panose="02010600030101010101" pitchFamily="2" charset="-122"/>
              </a:rPr>
              <a:t>，下列说法</a:t>
            </a:r>
            <a:r>
              <a:rPr lang="zh-CN" altLang="zh-CN" sz="2400" kern="100" dirty="0">
                <a:highlight>
                  <a:srgbClr val="FFFF00"/>
                </a:highlight>
                <a:latin typeface="楷体" panose="02010609060101010101" charset="-122"/>
                <a:ea typeface="楷体" panose="02010609060101010101" charset="-122"/>
              </a:rPr>
              <a:t>不正确</a:t>
            </a:r>
            <a:r>
              <a:rPr lang="zh-CN" altLang="zh-CN" sz="2400" kern="100" dirty="0">
                <a:effectLst/>
                <a:latin typeface="楷体" panose="02010609060101010101" charset="-122"/>
                <a:ea typeface="楷体" panose="02010609060101010101" charset="-122"/>
                <a:cs typeface="宋体" panose="02010600030101010101" pitchFamily="2" charset="-122"/>
              </a:rPr>
              <a:t>的一项是（</a:t>
            </a:r>
            <a:r>
              <a:rPr lang="en-US" altLang="zh-CN" sz="2400" kern="100" dirty="0">
                <a:effectLst/>
                <a:latin typeface="楷体" panose="02010609060101010101" charset="-122"/>
                <a:ea typeface="楷体" panose="02010609060101010101" charset="-122"/>
                <a:cs typeface="宋体" panose="02010600030101010101" pitchFamily="2" charset="-122"/>
              </a:rPr>
              <a:t>3</a:t>
            </a:r>
            <a:r>
              <a:rPr lang="zh-CN" altLang="zh-CN" sz="2400" kern="100" dirty="0">
                <a:effectLst/>
                <a:latin typeface="楷体" panose="02010609060101010101" charset="-122"/>
                <a:ea typeface="楷体" panose="02010609060101010101" charset="-122"/>
                <a:cs typeface="宋体" panose="02010600030101010101" pitchFamily="2" charset="-122"/>
              </a:rPr>
              <a:t>分）</a:t>
            </a:r>
            <a:endParaRPr lang="zh-CN" altLang="zh-CN" sz="24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400" kern="100" dirty="0">
                <a:effectLst/>
                <a:latin typeface="楷体" panose="02010609060101010101" charset="-122"/>
                <a:ea typeface="楷体" panose="02010609060101010101" charset="-122"/>
                <a:cs typeface="宋体" panose="02010600030101010101" pitchFamily="2" charset="-122"/>
              </a:rPr>
              <a:t>3</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latin typeface="楷体" panose="02010609060101010101" charset="-122"/>
                <a:ea typeface="楷体" panose="02010609060101010101" charset="-122"/>
                <a:cs typeface="宋体" panose="02010600030101010101" pitchFamily="2" charset="-122"/>
              </a:rPr>
              <a:t>下列说法中，</a:t>
            </a:r>
            <a:r>
              <a:rPr lang="zh-CN" altLang="zh-CN" sz="2400" kern="100" dirty="0">
                <a:highlight>
                  <a:srgbClr val="FFFF00"/>
                </a:highlight>
                <a:latin typeface="楷体" panose="02010609060101010101" charset="-122"/>
                <a:ea typeface="楷体" panose="02010609060101010101" charset="-122"/>
              </a:rPr>
              <a:t>最能体现</a:t>
            </a:r>
            <a:r>
              <a:rPr lang="en-US" altLang="zh-CN" sz="24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明体达用</a:t>
            </a:r>
            <a:r>
              <a:rPr lang="en-US" altLang="zh-CN" sz="24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核心思想</a:t>
            </a:r>
            <a:r>
              <a:rPr lang="zh-CN" altLang="en-US" sz="2400" kern="100" dirty="0">
                <a:effectLst/>
                <a:latin typeface="楷体" panose="02010609060101010101" charset="-122"/>
                <a:ea typeface="楷体" panose="02010609060101010101" charset="-122"/>
                <a:cs typeface="宋体" panose="02010600030101010101" pitchFamily="2" charset="-122"/>
              </a:rPr>
              <a:t>的一项是</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en-US" altLang="zh-CN" sz="2400" kern="100" dirty="0">
                <a:effectLst/>
                <a:latin typeface="楷体" panose="02010609060101010101" charset="-122"/>
                <a:ea typeface="楷体" panose="02010609060101010101" charset="-122"/>
                <a:cs typeface="宋体" panose="02010600030101010101" pitchFamily="2" charset="-122"/>
              </a:rPr>
              <a:t>3</a:t>
            </a:r>
            <a:r>
              <a:rPr lang="zh-CN" altLang="zh-CN" sz="2400" kern="100" dirty="0">
                <a:effectLst/>
                <a:latin typeface="楷体" panose="02010609060101010101" charset="-122"/>
                <a:ea typeface="楷体" panose="02010609060101010101" charset="-122"/>
                <a:cs typeface="宋体" panose="02010600030101010101" pitchFamily="2" charset="-122"/>
              </a:rPr>
              <a:t>分）</a:t>
            </a:r>
            <a:endParaRPr lang="zh-CN" altLang="zh-CN" sz="24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400" kern="100" dirty="0">
                <a:effectLst/>
                <a:latin typeface="楷体" panose="02010609060101010101" charset="-122"/>
                <a:ea typeface="楷体" panose="02010609060101010101" charset="-122"/>
                <a:cs typeface="宋体" panose="02010600030101010101" pitchFamily="2" charset="-122"/>
              </a:rPr>
              <a:t>4</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latin typeface="楷体" panose="02010609060101010101" charset="-122"/>
                <a:ea typeface="楷体" panose="02010609060101010101" charset="-122"/>
                <a:cs typeface="宋体" panose="02010600030101010101" pitchFamily="2" charset="-122"/>
              </a:rPr>
              <a:t>有西方哲学家认为，中国思想在理论上只有</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零散的想法</a:t>
            </a:r>
            <a:r>
              <a:rPr lang="zh-CN" altLang="en-US"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缺乏思辨性</a:t>
            </a:r>
            <a:r>
              <a:rPr lang="zh-CN" altLang="en-US"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也没有完整的体系</a:t>
            </a:r>
            <a:r>
              <a:rPr lang="zh-CN" altLang="en-US" sz="2400" kern="100" dirty="0">
                <a:effectLst/>
                <a:latin typeface="楷体" panose="02010609060101010101" charset="-122"/>
                <a:ea typeface="楷体" panose="02010609060101010101" charset="-122"/>
                <a:cs typeface="宋体" panose="02010600030101010101" pitchFamily="2" charset="-122"/>
              </a:rPr>
              <a:t>。请结合材料一对这一观点加以</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反驳</a:t>
            </a:r>
            <a:r>
              <a:rPr lang="zh-CN" altLang="en-US" sz="2400" kern="100" dirty="0">
                <a:effectLst/>
                <a:latin typeface="楷体" panose="02010609060101010101" charset="-122"/>
                <a:ea typeface="楷体" panose="02010609060101010101" charset="-122"/>
                <a:cs typeface="宋体" panose="02010600030101010101" pitchFamily="2" charset="-122"/>
              </a:rPr>
              <a:t>。</a:t>
            </a:r>
            <a:r>
              <a:rPr lang="en-US" altLang="zh-CN" sz="2400" kern="100" dirty="0">
                <a:effectLst/>
                <a:latin typeface="楷体" panose="02010609060101010101" charset="-122"/>
                <a:ea typeface="楷体" panose="02010609060101010101" charset="-122"/>
                <a:cs typeface="宋体" panose="02010600030101010101" pitchFamily="2" charset="-122"/>
              </a:rPr>
              <a:t>(4</a:t>
            </a:r>
            <a:r>
              <a:rPr lang="zh-CN" altLang="en-US" sz="2400" kern="100" dirty="0">
                <a:effectLst/>
                <a:latin typeface="楷体" panose="02010609060101010101" charset="-122"/>
                <a:ea typeface="楷体" panose="02010609060101010101" charset="-122"/>
                <a:cs typeface="宋体" panose="02010600030101010101" pitchFamily="2" charset="-122"/>
              </a:rPr>
              <a:t>分</a:t>
            </a:r>
            <a:r>
              <a:rPr lang="en-US" altLang="zh-CN" sz="2400" kern="100" dirty="0">
                <a:effectLst/>
                <a:latin typeface="楷体" panose="02010609060101010101" charset="-122"/>
                <a:ea typeface="楷体" panose="02010609060101010101" charset="-122"/>
                <a:cs typeface="宋体" panose="02010600030101010101" pitchFamily="2" charset="-122"/>
              </a:rPr>
              <a:t>)</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en-US" altLang="zh-CN" sz="2400" kern="100" dirty="0">
                <a:effectLst/>
                <a:latin typeface="楷体" panose="02010609060101010101" charset="-122"/>
                <a:ea typeface="楷体" panose="02010609060101010101" charset="-122"/>
                <a:cs typeface="宋体" panose="02010600030101010101" pitchFamily="2" charset="-122"/>
              </a:rPr>
              <a:t>4</a:t>
            </a:r>
            <a:r>
              <a:rPr lang="zh-CN" altLang="zh-CN" sz="2400" kern="100" dirty="0">
                <a:effectLst/>
                <a:latin typeface="楷体" panose="02010609060101010101" charset="-122"/>
                <a:ea typeface="楷体" panose="02010609060101010101" charset="-122"/>
                <a:cs typeface="宋体" panose="02010600030101010101" pitchFamily="2" charset="-122"/>
              </a:rPr>
              <a:t>分）</a:t>
            </a:r>
            <a:endParaRPr lang="zh-CN" altLang="zh-CN" sz="2400" kern="100" dirty="0">
              <a:effectLst/>
              <a:latin typeface="楷体" panose="02010609060101010101" charset="-122"/>
              <a:ea typeface="楷体" panose="02010609060101010101" charset="-122"/>
              <a:cs typeface="宋体" panose="02010600030101010101" pitchFamily="2" charset="-122"/>
            </a:endParaRPr>
          </a:p>
          <a:p>
            <a:pPr indent="271780" algn="just"/>
            <a:r>
              <a:rPr lang="en-US" altLang="zh-CN" sz="2400" kern="100" dirty="0">
                <a:effectLst/>
                <a:latin typeface="楷体" panose="02010609060101010101" charset="-122"/>
                <a:ea typeface="楷体" panose="02010609060101010101" charset="-122"/>
                <a:cs typeface="宋体" panose="02010600030101010101" pitchFamily="2" charset="-122"/>
              </a:rPr>
              <a:t>5</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latin typeface="楷体" panose="02010609060101010101" charset="-122"/>
                <a:ea typeface="楷体" panose="02010609060101010101" charset="-122"/>
                <a:cs typeface="宋体" panose="02010600030101010101" pitchFamily="2" charset="-122"/>
              </a:rPr>
              <a:t>学习小组开展关于</a:t>
            </a:r>
            <a:r>
              <a:rPr lang="en-US" altLang="zh-CN"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latin typeface="楷体" panose="02010609060101010101" charset="-122"/>
                <a:ea typeface="楷体" panose="02010609060101010101" charset="-122"/>
                <a:cs typeface="宋体" panose="02010600030101010101" pitchFamily="2" charset="-122"/>
              </a:rPr>
              <a:t>非物质文化遗产</a:t>
            </a:r>
            <a:r>
              <a:rPr lang="en-US" altLang="zh-CN" sz="2400" kern="100" dirty="0">
                <a:effectLst/>
                <a:latin typeface="楷体" panose="02010609060101010101" charset="-122"/>
                <a:ea typeface="楷体" panose="02010609060101010101" charset="-122"/>
                <a:cs typeface="宋体" panose="02010600030101010101" pitchFamily="2" charset="-122"/>
              </a:rPr>
              <a:t>”</a:t>
            </a:r>
            <a:r>
              <a:rPr lang="zh-CN" altLang="en-US" sz="2400" kern="100" dirty="0">
                <a:effectLst/>
                <a:latin typeface="楷体" panose="02010609060101010101" charset="-122"/>
                <a:ea typeface="楷体" panose="02010609060101010101" charset="-122"/>
                <a:cs typeface="宋体" panose="02010600030101010101" pitchFamily="2" charset="-122"/>
              </a:rPr>
              <a:t>的讨论。有同学认为，在非物质文化遗产的传承发展中，</a:t>
            </a:r>
            <a:r>
              <a:rPr lang="en-US" altLang="zh-CN" sz="24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体用贯通</a:t>
            </a:r>
            <a:r>
              <a:rPr lang="en-US" altLang="zh-CN" sz="24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的思想有着积极意义</a:t>
            </a:r>
            <a:r>
              <a:rPr lang="zh-CN" altLang="en-US" sz="2400" kern="100" dirty="0">
                <a:effectLst/>
                <a:latin typeface="楷体" panose="02010609060101010101" charset="-122"/>
                <a:ea typeface="楷体" panose="02010609060101010101" charset="-122"/>
                <a:cs typeface="宋体" panose="02010600030101010101" pitchFamily="2" charset="-122"/>
              </a:rPr>
              <a:t>。请</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结合材料</a:t>
            </a:r>
            <a:r>
              <a:rPr lang="zh-CN" altLang="en-US" sz="2400" kern="100" dirty="0">
                <a:effectLst/>
                <a:latin typeface="楷体" panose="02010609060101010101" charset="-122"/>
                <a:ea typeface="楷体" panose="02010609060101010101" charset="-122"/>
                <a:cs typeface="宋体" panose="02010600030101010101" pitchFamily="2" charset="-122"/>
              </a:rPr>
              <a:t>谈谈</a:t>
            </a:r>
            <a:r>
              <a:rPr lang="zh-CN" altLang="en-US" sz="2400" kern="100" dirty="0">
                <a:effectLst/>
                <a:highlight>
                  <a:srgbClr val="FFFF00"/>
                </a:highlight>
                <a:latin typeface="楷体" panose="02010609060101010101" charset="-122"/>
                <a:ea typeface="楷体" panose="02010609060101010101" charset="-122"/>
                <a:cs typeface="宋体" panose="02010600030101010101" pitchFamily="2" charset="-122"/>
              </a:rPr>
              <a:t>你的看法</a:t>
            </a:r>
            <a:r>
              <a:rPr lang="zh-CN" altLang="en-US" sz="2400" kern="100" dirty="0">
                <a:effectLst/>
                <a:latin typeface="楷体" panose="02010609060101010101" charset="-122"/>
                <a:ea typeface="楷体" panose="02010609060101010101" charset="-122"/>
                <a:cs typeface="宋体" panose="02010600030101010101" pitchFamily="2" charset="-122"/>
              </a:rPr>
              <a:t>。</a:t>
            </a:r>
            <a:r>
              <a:rPr lang="zh-CN" altLang="zh-CN" sz="2400" kern="100" dirty="0">
                <a:effectLst/>
                <a:latin typeface="楷体" panose="02010609060101010101" charset="-122"/>
                <a:ea typeface="楷体" panose="02010609060101010101" charset="-122"/>
                <a:cs typeface="宋体" panose="02010600030101010101" pitchFamily="2" charset="-122"/>
              </a:rPr>
              <a:t>（</a:t>
            </a:r>
            <a:r>
              <a:rPr lang="en-US" altLang="zh-CN" sz="2400" kern="100" dirty="0">
                <a:effectLst/>
                <a:latin typeface="楷体" panose="02010609060101010101" charset="-122"/>
                <a:ea typeface="楷体" panose="02010609060101010101" charset="-122"/>
                <a:cs typeface="宋体" panose="02010600030101010101" pitchFamily="2" charset="-122"/>
              </a:rPr>
              <a:t>6</a:t>
            </a:r>
            <a:r>
              <a:rPr lang="zh-CN" altLang="zh-CN" sz="2400" kern="100" dirty="0">
                <a:effectLst/>
                <a:latin typeface="楷体" panose="02010609060101010101" charset="-122"/>
                <a:ea typeface="楷体" panose="02010609060101010101" charset="-122"/>
                <a:cs typeface="宋体" panose="02010600030101010101" pitchFamily="2" charset="-122"/>
              </a:rPr>
              <a:t>分）</a:t>
            </a:r>
            <a:endParaRPr lang="zh-CN" altLang="zh-CN" sz="2400" kern="100" dirty="0">
              <a:effectLst/>
              <a:latin typeface="楷体" panose="02010609060101010101" charset="-122"/>
              <a:ea typeface="楷体" panose="02010609060101010101" charset="-122"/>
              <a:cs typeface="宋体" panose="02010600030101010101" pitchFamily="2" charset="-122"/>
            </a:endParaRPr>
          </a:p>
        </p:txBody>
      </p:sp>
      <p:sp>
        <p:nvSpPr>
          <p:cNvPr id="5" name="文本框 4"/>
          <p:cNvSpPr txBox="1"/>
          <p:nvPr/>
        </p:nvSpPr>
        <p:spPr>
          <a:xfrm>
            <a:off x="336550" y="4625975"/>
            <a:ext cx="11412855" cy="1630045"/>
          </a:xfrm>
          <a:prstGeom prst="rect">
            <a:avLst/>
          </a:prstGeom>
          <a:noFill/>
        </p:spPr>
        <p:txBody>
          <a:bodyPr wrap="square" rtlCol="0">
            <a:spAutoFit/>
          </a:bodyPr>
          <a:p>
            <a:r>
              <a:rPr kumimoji="1" lang="zh-CN" altLang="en-US" sz="2800" b="1" dirty="0">
                <a:latin typeface="黑体" panose="02010609060101010101" charset="-122"/>
                <a:ea typeface="黑体" panose="02010609060101010101" charset="-122"/>
                <a:sym typeface="+mn-ea"/>
              </a:rPr>
              <a:t>考查方向：</a:t>
            </a:r>
            <a:endParaRPr kumimoji="1" lang="zh-CN" altLang="en-US" sz="2800" b="1" dirty="0">
              <a:latin typeface="黑体" panose="02010609060101010101" charset="-122"/>
              <a:ea typeface="黑体" panose="02010609060101010101" charset="-122"/>
            </a:endParaRPr>
          </a:p>
          <a:p>
            <a:pPr algn="l">
              <a:buClrTx/>
              <a:buSzTx/>
              <a:buFontTx/>
            </a:pPr>
            <a:r>
              <a:rPr lang="zh-CN" altLang="en-US" sz="2000" b="1" dirty="0">
                <a:solidFill>
                  <a:schemeClr val="accent4">
                    <a:lumMod val="75000"/>
                  </a:schemeClr>
                </a:solidFill>
                <a:sym typeface="+mn-ea"/>
              </a:rPr>
              <a:t>    </a:t>
            </a:r>
            <a:r>
              <a:rPr lang="en-US" altLang="zh-CN" sz="2000" b="1" dirty="0">
                <a:solidFill>
                  <a:schemeClr val="accent4">
                    <a:lumMod val="75000"/>
                  </a:schemeClr>
                </a:solidFill>
                <a:sym typeface="+mn-ea"/>
              </a:rPr>
              <a:t>    </a:t>
            </a:r>
            <a:r>
              <a:rPr lang="zh-CN" altLang="en-US" sz="2400" kern="100" dirty="0">
                <a:effectLst/>
                <a:latin typeface="楷体" panose="02010609060101010101" charset="-122"/>
                <a:ea typeface="楷体" panose="02010609060101010101" charset="-122"/>
                <a:cs typeface="宋体" panose="02010600030101010101" pitchFamily="2" charset="-122"/>
                <a:sym typeface="+mn-ea"/>
              </a:rPr>
              <a:t> </a:t>
            </a:r>
            <a:r>
              <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rPr>
              <a:t>主要考查学生理解和分析材料相关内容的能力，考查学生分析文外论据与文内论点是否相符的能力，考查学生筛选整合信息、分析概括文本内容、并在具体情境中解决问题的能力。</a:t>
            </a:r>
            <a:endParaRPr lang="zh-CN" altLang="en-US" sz="2400" kern="100" dirty="0">
              <a:solidFill>
                <a:schemeClr val="tx1"/>
              </a:solidFill>
              <a:effectLst/>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pic>
        <p:nvPicPr>
          <p:cNvPr id="5" name="图片2"/>
          <p:cNvPicPr>
            <a:picLocks noChangeAspect="1"/>
          </p:cNvPicPr>
          <p:nvPr/>
        </p:nvPicPr>
        <p:blipFill>
          <a:blip r:embed="rId2"/>
          <a:stretch>
            <a:fillRect/>
          </a:stretch>
        </p:blipFill>
        <p:spPr>
          <a:xfrm>
            <a:off x="62227" y="106680"/>
            <a:ext cx="11814172" cy="6613522"/>
          </a:xfrm>
          <a:prstGeom prst="rect">
            <a:avLst/>
          </a:prstGeom>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3"/>
          <p:cNvSpPr txBox="1"/>
          <p:nvPr/>
        </p:nvSpPr>
        <p:spPr>
          <a:xfrm>
            <a:off x="6314446" y="5455787"/>
            <a:ext cx="6021067" cy="312546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形状1"/>
          <p:cNvSpPr txBox="1"/>
          <p:nvPr/>
        </p:nvSpPr>
        <p:spPr>
          <a:xfrm>
            <a:off x="138341" y="489804"/>
            <a:ext cx="4788579" cy="6153702"/>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6" name="文本4"/>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7" name="形状2"/>
          <p:cNvSpPr txBox="1"/>
          <p:nvPr/>
        </p:nvSpPr>
        <p:spPr>
          <a:xfrm>
            <a:off x="5188277" y="922887"/>
            <a:ext cx="6810261" cy="1238202"/>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8" name="形状3"/>
          <p:cNvSpPr txBox="1"/>
          <p:nvPr/>
        </p:nvSpPr>
        <p:spPr>
          <a:xfrm>
            <a:off x="5192601" y="2209305"/>
            <a:ext cx="6801326" cy="4601108"/>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9" name="组合1"/>
          <p:cNvGrpSpPr/>
          <p:nvPr/>
        </p:nvGrpSpPr>
        <p:grpSpPr>
          <a:xfrm>
            <a:off x="945004" y="296732"/>
            <a:ext cx="1066162" cy="433421"/>
            <a:chOff x="0" y="0"/>
            <a:chExt cx="1066162" cy="433421"/>
          </a:xfrm>
        </p:grpSpPr>
        <p:sp>
          <p:nvSpPr>
            <p:cNvPr id="10"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9"/>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选择题</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5929170" y="479898"/>
            <a:ext cx="1096134" cy="433421"/>
            <a:chOff x="0" y="0"/>
            <a:chExt cx="1096134" cy="433421"/>
          </a:xfrm>
        </p:grpSpPr>
        <p:sp>
          <p:nvSpPr>
            <p:cNvPr id="13" name="形状5"/>
            <p:cNvSpPr txBox="1"/>
            <p:nvPr/>
          </p:nvSpPr>
          <p:spPr>
            <a:xfrm>
              <a:off x="0" y="61979"/>
              <a:ext cx="1060622" cy="255670"/>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10"/>
            <p:cNvSpPr txBox="1"/>
            <p:nvPr/>
          </p:nvSpPr>
          <p:spPr>
            <a:xfrm>
              <a:off x="35512" y="0"/>
              <a:ext cx="106062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试题分析</a:t>
              </a:r>
              <a:endParaRPr lang="zh-CN" altLang="en-US" sz="1600" b="0" i="0" dirty="0">
                <a:solidFill>
                  <a:srgbClr val="000000">
                    <a:alpha val="100000"/>
                  </a:srgbClr>
                </a:solidFill>
                <a:latin typeface="汉仪雅酷黑 65W"/>
                <a:ea typeface="汉仪雅酷黑 65W"/>
              </a:endParaRPr>
            </a:p>
          </p:txBody>
        </p:sp>
      </p:grpSp>
      <p:sp>
        <p:nvSpPr>
          <p:cNvPr id="15" name="文本5"/>
          <p:cNvSpPr txBox="1"/>
          <p:nvPr/>
        </p:nvSpPr>
        <p:spPr>
          <a:xfrm>
            <a:off x="5270354" y="2205838"/>
            <a:ext cx="6732422" cy="5003048"/>
          </a:xfrm>
          <a:prstGeom prst="rect">
            <a:avLst/>
          </a:prstGeom>
          <a:noFill/>
        </p:spPr>
        <p:txBody>
          <a:bodyPr anchor="t"/>
          <a:lstStyle/>
          <a:p>
            <a:pPr marL="0" algn="l"/>
          </a:p>
          <a:p>
            <a:pPr marL="0" algn="l"/>
          </a:p>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endParaRPr lang="zh-CN" altLang="en-US" sz="2200" b="0" i="0" dirty="0">
              <a:solidFill>
                <a:srgbClr val="000000">
                  <a:alpha val="100000"/>
                </a:srgbClr>
              </a:solidFill>
              <a:latin typeface="黑体" panose="02010609060101010101" charset="-122"/>
              <a:ea typeface="黑体"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A选项中“悲悦”是“悲伤喜悦”的意思，不是偏义复词，“作息”是偏义副词，意思为“劳作”。选项错误。</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B选项“形容”均为“描述”意思，选项正确。</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C选项《琵琶行》中“因为长句，歌以赠之”的“因为”是“因此写了”与“于是替”词义不同，选项正确。</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D“乐”是意动用法，表示“以……为乐”，选项正确。</a:t>
            </a:r>
            <a:endParaRPr lang="zh-CN" altLang="en-US" sz="24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    </a:t>
            </a:r>
            <a:endParaRPr lang="zh-CN" altLang="en-US" sz="2200" b="0" i="0" dirty="0">
              <a:solidFill>
                <a:srgbClr val="000000">
                  <a:alpha val="100000"/>
                </a:srgbClr>
              </a:solidFill>
              <a:latin typeface="宋体" panose="02010600030101010101" pitchFamily="2" charset="-122"/>
              <a:ea typeface="宋体" panose="02010600030101010101" pitchFamily="2"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6" name="文本6"/>
          <p:cNvSpPr txBox="1"/>
          <p:nvPr/>
        </p:nvSpPr>
        <p:spPr>
          <a:xfrm>
            <a:off x="276987" y="587531"/>
            <a:ext cx="4812849" cy="6065044"/>
          </a:xfrm>
          <a:prstGeom prst="rect">
            <a:avLst/>
          </a:prstGeom>
          <a:noFill/>
        </p:spPr>
        <p:txBody>
          <a:bodyPr anchor="t"/>
          <a:lstStyle/>
          <a:p>
            <a:pPr marL="0" algn="l"/>
            <a:r>
              <a:rPr lang="zh-CN" altLang="en-US" sz="2400" b="0" i="0" dirty="0">
                <a:solidFill>
                  <a:srgbClr val="000000">
                    <a:alpha val="100000"/>
                  </a:srgbClr>
                </a:solidFill>
                <a:latin typeface="仿宋" panose="02010609060101010101" charset="-122"/>
                <a:ea typeface="仿宋" panose="02010609060101010101" charset="-122"/>
              </a:rPr>
              <a:t>11.下列对文中加点的词语及相关内容的解说，不正确的一项是(3分)</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A.悲悦，偏义复词，与《孔雀东南飞》中“昼夜勤作息”的“作息”用法相同。</a:t>
            </a:r>
            <a:r>
              <a:rPr lang="zh-CN" altLang="en-US" sz="2400" b="0" i="0" dirty="0">
                <a:solidFill>
                  <a:srgbClr val="FF0000">
                    <a:alpha val="100000"/>
                  </a:srgbClr>
                </a:solidFill>
                <a:latin typeface="仿宋" panose="02010609060101010101" charset="-122"/>
                <a:ea typeface="仿宋" panose="02010609060101010101" charset="-122"/>
              </a:rPr>
              <a:t>×</a:t>
            </a:r>
            <a:endParaRPr lang="zh-CN" altLang="en-US" sz="2400" b="0" i="0" dirty="0">
              <a:solidFill>
                <a:srgbClr val="FF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B.形容，描述，与《与妻书》中“盖不能以寸管形容之”的“形容”词义相同。</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C.因为，于是替，与《琵琶行》中“因为长句，歌以赠之”的“因为”词义不同。</a:t>
            </a:r>
            <a:endParaRPr lang="zh-CN" altLang="en-US" sz="2400" b="0" i="0" dirty="0">
              <a:solidFill>
                <a:srgbClr val="000000">
                  <a:alpha val="100000"/>
                </a:srgbClr>
              </a:solidFill>
              <a:latin typeface="仿宋" panose="02010609060101010101" charset="-122"/>
              <a:ea typeface="仿宋" panose="02010609060101010101" charset="-122"/>
            </a:endParaRPr>
          </a:p>
          <a:p>
            <a:pPr marL="0" algn="l"/>
            <a:r>
              <a:rPr lang="zh-CN" altLang="en-US" sz="2400" b="0" i="0" dirty="0">
                <a:solidFill>
                  <a:srgbClr val="000000">
                    <a:alpha val="100000"/>
                  </a:srgbClr>
                </a:solidFill>
                <a:latin typeface="仿宋" panose="02010609060101010101" charset="-122"/>
                <a:ea typeface="仿宋" panose="02010609060101010101" charset="-122"/>
              </a:rPr>
              <a:t>D.和睦，使动用法，与《归去来兮辞》中“乐琴书以消忧”的“乐”用法不同。</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7" name="文本7"/>
          <p:cNvSpPr txBox="1"/>
          <p:nvPr/>
        </p:nvSpPr>
        <p:spPr>
          <a:xfrm>
            <a:off x="5270497" y="913486"/>
            <a:ext cx="6965785" cy="1292535"/>
          </a:xfrm>
          <a:prstGeom prst="rect">
            <a:avLst/>
          </a:prstGeom>
          <a:noFill/>
        </p:spPr>
        <p:txBody>
          <a:bodyPr anchor="t"/>
          <a:lstStyle/>
          <a:p>
            <a:pPr marL="0" algn="l">
              <a:lnSpc>
                <a:spcPts val="2800"/>
              </a:lnSpc>
            </a:pPr>
            <a:r>
              <a:rPr lang="zh-CN" altLang="en-US" sz="2400" b="0" i="0" dirty="0">
                <a:solidFill>
                  <a:srgbClr val="000000">
                    <a:alpha val="100000"/>
                  </a:srgbClr>
                </a:solidFill>
                <a:latin typeface="宋体" panose="02010600030101010101" pitchFamily="2" charset="-122"/>
                <a:ea typeface="宋体" panose="02010600030101010101" pitchFamily="2" charset="-122"/>
              </a:rPr>
              <a:t>【</a:t>
            </a:r>
            <a:r>
              <a:rPr lang="zh-CN" altLang="en-US" sz="2400" b="0" i="0" dirty="0">
                <a:solidFill>
                  <a:srgbClr val="000000">
                    <a:alpha val="100000"/>
                  </a:srgbClr>
                </a:solidFill>
                <a:latin typeface="黑体" panose="02010609060101010101" charset="-122"/>
                <a:ea typeface="黑体" panose="02010609060101010101" charset="-122"/>
              </a:rPr>
              <a:t>考查目标】</a:t>
            </a:r>
            <a:endParaRPr lang="zh-CN" altLang="en-US" sz="24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宋体" panose="02010600030101010101" pitchFamily="2" charset="-122"/>
                <a:ea typeface="宋体" panose="02010600030101010101" pitchFamily="2" charset="-122"/>
              </a:rPr>
              <a:t>   </a:t>
            </a:r>
            <a:r>
              <a:rPr lang="zh-CN" altLang="en-US" sz="2400" b="0" i="0" dirty="0">
                <a:solidFill>
                  <a:srgbClr val="000000">
                    <a:alpha val="100000"/>
                  </a:srgbClr>
                </a:solidFill>
                <a:latin typeface="仿宋" panose="02010609060101010101" charset="-122"/>
                <a:ea typeface="仿宋" panose="02010609060101010101" charset="-122"/>
              </a:rPr>
              <a:t>本题考查学生理解</a:t>
            </a:r>
            <a:r>
              <a:rPr lang="zh-CN" altLang="en-US" sz="2400" b="0" i="0" dirty="0">
                <a:solidFill>
                  <a:srgbClr val="FF0000">
                    <a:alpha val="100000"/>
                  </a:srgbClr>
                </a:solidFill>
                <a:latin typeface="仿宋" panose="02010609060101010101" charset="-122"/>
                <a:ea typeface="仿宋" panose="02010609060101010101" charset="-122"/>
              </a:rPr>
              <a:t>文言词语在文中的意义和用法</a:t>
            </a:r>
            <a:r>
              <a:rPr lang="zh-CN" altLang="en-US" sz="2400" b="0" i="0" dirty="0">
                <a:solidFill>
                  <a:srgbClr val="000000">
                    <a:alpha val="100000"/>
                  </a:srgbClr>
                </a:solidFill>
                <a:latin typeface="仿宋" panose="02010609060101010101" charset="-122"/>
                <a:ea typeface="仿宋" panose="02010609060101010101" charset="-122"/>
              </a:rPr>
              <a:t>的能力。</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8" name="文本8"/>
          <p:cNvSpPr txBox="1"/>
          <p:nvPr/>
        </p:nvSpPr>
        <p:spPr>
          <a:xfrm>
            <a:off x="5270811" y="2372858"/>
            <a:ext cx="2299297" cy="580482"/>
          </a:xfrm>
          <a:prstGeom prst="rect">
            <a:avLst/>
          </a:prstGeom>
          <a:noFill/>
        </p:spPr>
        <p:txBody>
          <a:bodyPr anchor="t"/>
          <a:lstStyle/>
          <a:p>
            <a:pPr marL="0" algn="l">
              <a:lnSpc>
                <a:spcPts val="2800"/>
              </a:lnSpc>
            </a:pPr>
            <a:r>
              <a:rPr lang="zh-CN" altLang="en-US" sz="2200" b="0" i="0" dirty="0">
                <a:solidFill>
                  <a:srgbClr val="000000">
                    <a:alpha val="100000"/>
                  </a:srgbClr>
                </a:solidFill>
                <a:latin typeface="黑体" panose="02010609060101010101" charset="-122"/>
                <a:ea typeface="黑体" panose="02010609060101010101" charset="-122"/>
              </a:rPr>
              <a:t>【参考答案】</a:t>
            </a:r>
            <a:r>
              <a:rPr lang="zh-CN" altLang="en-US" sz="2200" b="0" i="0" dirty="0">
                <a:solidFill>
                  <a:srgbClr val="FF0000">
                    <a:alpha val="100000"/>
                  </a:srgbClr>
                </a:solidFill>
                <a:latin typeface="Arial" panose="020B0604020202020204"/>
                <a:ea typeface="Arial" panose="020B0604020202020204"/>
              </a:rPr>
              <a:t> </a:t>
            </a:r>
            <a:r>
              <a:rPr lang="zh-CN" altLang="en-US" sz="2400" b="1" i="0" dirty="0">
                <a:solidFill>
                  <a:srgbClr val="FF0000">
                    <a:alpha val="100000"/>
                  </a:srgbClr>
                </a:solidFill>
                <a:latin typeface="黑体" panose="02010609060101010101" charset="-122"/>
                <a:ea typeface="黑体" panose="02010609060101010101" charset="-122"/>
              </a:rPr>
              <a:t>A</a:t>
            </a:r>
            <a:endParaRPr lang="zh-CN" altLang="en-US" sz="2400" b="1" i="0" dirty="0">
              <a:solidFill>
                <a:srgbClr val="FF0000">
                  <a:alpha val="100000"/>
                </a:srgb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8"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8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0733" y="166783"/>
            <a:ext cx="11637159" cy="6409011"/>
          </a:xfrm>
          <a:prstGeom prst="rect">
            <a:avLst/>
          </a:prstGeom>
          <a:noFill/>
        </p:spPr>
        <p:txBody>
          <a:bodyPr anchor="t"/>
          <a:lstStyle/>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    偏义复词是由两个意义相关或相反的语素构成的复音词，整个词的意思只取其中一个语素的意义；而另一个语素只起陪衬作用，也叫衬字。如《孔雀东南飞》中“便可白公姥，及时相遣归”一句中，“公姥”就是一个偏义复词，“公”指公公，“姥”指婆婆；根据文意，“公姥”在这里专指婆婆，即词义偏在“姥”这个词，“公”只是衬字。下面是教材中出现过的常见的偏义副词：</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1．沛公则置车骑，脱身独骑。（《鸿门宴》）</a:t>
            </a:r>
            <a:r>
              <a:rPr lang="zh-CN" altLang="en-US" sz="2500" b="1" i="0" dirty="0">
                <a:solidFill>
                  <a:srgbClr val="FF0000">
                    <a:alpha val="100000"/>
                  </a:srgbClr>
                </a:solidFill>
                <a:latin typeface="仿宋" panose="02010609060101010101" charset="-122"/>
                <a:ea typeface="仿宋" panose="02010609060101010101" charset="-122"/>
              </a:rPr>
              <a:t>“车骑”偏用“车”义，“骑”是衬字，车子</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2．备他盗之出入与非常也（《鸿门宴》）</a:t>
            </a:r>
            <a:r>
              <a:rPr lang="zh-CN" altLang="en-US" sz="2500" b="1" i="0" dirty="0">
                <a:solidFill>
                  <a:srgbClr val="FF0000">
                    <a:alpha val="100000"/>
                  </a:srgbClr>
                </a:solidFill>
                <a:latin typeface="仿宋" panose="02010609060101010101" charset="-122"/>
                <a:ea typeface="仿宋" panose="02010609060101010101" charset="-122"/>
              </a:rPr>
              <a:t>“出入”偏用“入”义，“出”是衬字，进入，侵入</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3．孰与君少长（《鸿门宴》）</a:t>
            </a:r>
            <a:r>
              <a:rPr lang="zh-CN" altLang="en-US" sz="2500" b="1" i="0" dirty="0">
                <a:solidFill>
                  <a:srgbClr val="FF0000">
                    <a:alpha val="100000"/>
                  </a:srgbClr>
                </a:solidFill>
                <a:latin typeface="仿宋" panose="02010609060101010101" charset="-122"/>
                <a:ea typeface="仿宋" panose="02010609060101010101" charset="-122"/>
              </a:rPr>
              <a:t>“少长”偏用“长”义，“少”是衬字，岁数大</a:t>
            </a:r>
            <a:r>
              <a:rPr lang="zh-CN" altLang="en-US" sz="2500" b="1" i="0" dirty="0">
                <a:solidFill>
                  <a:srgbClr val="000000">
                    <a:alpha val="100000"/>
                  </a:srgbClr>
                </a:solidFill>
                <a:latin typeface="仿宋" panose="02010609060101010101" charset="-122"/>
                <a:ea typeface="仿宋" panose="02010609060101010101" charset="-122"/>
              </a:rPr>
              <a:t>4．寻常巷陌，人道寄奴曾住。</a:t>
            </a:r>
            <a:r>
              <a:rPr lang="zh-CN" altLang="en-US" sz="2500" b="1" i="0" dirty="0">
                <a:solidFill>
                  <a:srgbClr val="FF0000">
                    <a:alpha val="100000"/>
                  </a:srgbClr>
                </a:solidFill>
                <a:latin typeface="仿宋" panose="02010609060101010101" charset="-122"/>
                <a:ea typeface="仿宋" panose="02010609060101010101" charset="-122"/>
              </a:rPr>
              <a:t>“巷陌”偏用“巷”义，“陌”是衬字，街巷</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5．便可白公姥，及时相遣归。（《孔雀东南飞》）</a:t>
            </a:r>
            <a:r>
              <a:rPr lang="zh-CN" altLang="en-US" sz="2500" b="1" i="0" dirty="0">
                <a:solidFill>
                  <a:srgbClr val="FF0000">
                    <a:alpha val="100000"/>
                  </a:srgbClr>
                </a:solidFill>
                <a:latin typeface="仿宋" panose="02010609060101010101" charset="-122"/>
                <a:ea typeface="仿宋" panose="02010609060101010101" charset="-122"/>
              </a:rPr>
              <a:t>“公姥”偏用“姥”义，“公”是衬字，婆婆</a:t>
            </a:r>
            <a:endParaRPr lang="zh-CN" altLang="en-US" sz="2500" b="1" i="0" dirty="0">
              <a:solidFill>
                <a:srgbClr val="FF0000">
                  <a:alpha val="100000"/>
                </a:srgbClr>
              </a:solidFill>
              <a:latin typeface="仿宋" panose="02010609060101010101" charset="-122"/>
              <a:ea typeface="仿宋" panose="02010609060101010101" charset="-122"/>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8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1105" y="158448"/>
            <a:ext cx="11535956" cy="6695432"/>
          </a:xfrm>
          <a:prstGeom prst="rect">
            <a:avLst/>
          </a:prstGeom>
          <a:noFill/>
        </p:spPr>
        <p:txBody>
          <a:bodyPr anchor="t"/>
          <a:lstStyle/>
          <a:p>
            <a:pPr marL="0" algn="l"/>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6．昼夜勤作息，伶俜萦苦辛。（《孔雀东南飞》）</a:t>
            </a:r>
            <a:r>
              <a:rPr lang="zh-CN" altLang="en-US" sz="2500" b="1" i="0" dirty="0">
                <a:solidFill>
                  <a:srgbClr val="FF0000">
                    <a:alpha val="100000"/>
                  </a:srgbClr>
                </a:solidFill>
                <a:latin typeface="仿宋" panose="02010609060101010101" charset="-122"/>
                <a:ea typeface="仿宋" panose="02010609060101010101" charset="-122"/>
              </a:rPr>
              <a:t>“作息”偏用“作”义，“息”是衬字，劳作</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7．我有亲父母，逼迫兼弟兄。（《孔雀东南飞》）</a:t>
            </a:r>
            <a:r>
              <a:rPr lang="zh-CN" altLang="en-US" sz="2500" b="1" i="0" dirty="0">
                <a:solidFill>
                  <a:srgbClr val="FF0000">
                    <a:alpha val="100000"/>
                  </a:srgbClr>
                </a:solidFill>
                <a:latin typeface="仿宋" panose="02010609060101010101" charset="-122"/>
                <a:ea typeface="仿宋" panose="02010609060101010101" charset="-122"/>
              </a:rPr>
              <a:t>“父母”偏用“母”义，“父”是衬字，母亲/“弟兄”偏用“兄”义，“弟”是衬字，哥哥</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8．我有亲父兄，性行暴如雷。（《孔雀东南飞》）</a:t>
            </a:r>
            <a:r>
              <a:rPr lang="zh-CN" altLang="en-US" sz="2500" b="1" i="0" dirty="0">
                <a:solidFill>
                  <a:srgbClr val="FF0000">
                    <a:alpha val="100000"/>
                  </a:srgbClr>
                </a:solidFill>
                <a:latin typeface="仿宋" panose="02010609060101010101" charset="-122"/>
                <a:ea typeface="仿宋" panose="02010609060101010101" charset="-122"/>
              </a:rPr>
              <a:t>“父兄”偏用“兄”义，“父”是衬字，哥哥</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9．其日牛马嘶，新妇入青庐。（《孔雀东南飞》）</a:t>
            </a:r>
            <a:r>
              <a:rPr lang="zh-CN" altLang="en-US" sz="2500" b="1" i="0" dirty="0">
                <a:solidFill>
                  <a:srgbClr val="FF0000">
                    <a:alpha val="100000"/>
                  </a:srgbClr>
                </a:solidFill>
                <a:latin typeface="仿宋" panose="02010609060101010101" charset="-122"/>
                <a:ea typeface="仿宋" panose="02010609060101010101" charset="-122"/>
              </a:rPr>
              <a:t>“牛马”偏用“马”义，“牛”是衬字，马</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10．女子先有誓，老姥岂敢言。（《孔雀东南飞》）</a:t>
            </a:r>
            <a:r>
              <a:rPr lang="zh-CN" altLang="en-US" sz="2500" b="1" i="0" dirty="0">
                <a:solidFill>
                  <a:srgbClr val="FF0000">
                    <a:alpha val="100000"/>
                  </a:srgbClr>
                </a:solidFill>
                <a:latin typeface="仿宋" panose="02010609060101010101" charset="-122"/>
                <a:ea typeface="仿宋" panose="02010609060101010101" charset="-122"/>
              </a:rPr>
              <a:t>“女子”偏用“女”义，“子”是衬字</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11．契阔谈䜩，心念旧恩。（《短歌行》）</a:t>
            </a:r>
            <a:r>
              <a:rPr lang="zh-CN" altLang="en-US" sz="2500" b="1" i="0" dirty="0">
                <a:solidFill>
                  <a:srgbClr val="FF0000">
                    <a:alpha val="100000"/>
                  </a:srgbClr>
                </a:solidFill>
                <a:latin typeface="仿宋" panose="02010609060101010101" charset="-122"/>
                <a:ea typeface="仿宋" panose="02010609060101010101" charset="-122"/>
              </a:rPr>
              <a:t>“契阔”偏用“契（投合）”义，“阔（疏远）”是衬字</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12．去来江口守空船（《琵琶行》）</a:t>
            </a:r>
            <a:r>
              <a:rPr lang="zh-CN" altLang="en-US" sz="2500" b="1" i="0" dirty="0">
                <a:solidFill>
                  <a:srgbClr val="FF0000">
                    <a:alpha val="100000"/>
                  </a:srgbClr>
                </a:solidFill>
                <a:latin typeface="仿宋" panose="02010609060101010101" charset="-122"/>
                <a:ea typeface="仿宋" panose="02010609060101010101" charset="-122"/>
              </a:rPr>
              <a:t>“去来”偏用“去”义，“来”是衬字，离去</a:t>
            </a:r>
            <a:endParaRPr lang="zh-CN" altLang="en-US" sz="2500" b="1" i="0" dirty="0">
              <a:solidFill>
                <a:srgbClr val="FF0000">
                  <a:alpha val="100000"/>
                </a:srgbClr>
              </a:solidFill>
              <a:latin typeface="仿宋" panose="02010609060101010101" charset="-122"/>
              <a:ea typeface="仿宋" panose="02010609060101010101" charset="-122"/>
            </a:endParaRPr>
          </a:p>
          <a:p>
            <a:pPr marL="0" algn="l">
              <a:lnSpc>
                <a:spcPts val="3000"/>
              </a:lnSpc>
            </a:pPr>
            <a:r>
              <a:rPr lang="zh-CN" altLang="en-US" sz="2500" b="1" i="0" dirty="0">
                <a:solidFill>
                  <a:srgbClr val="000000">
                    <a:alpha val="100000"/>
                  </a:srgbClr>
                </a:solidFill>
                <a:latin typeface="仿宋" panose="02010609060101010101" charset="-122"/>
                <a:ea typeface="仿宋" panose="02010609060101010101" charset="-122"/>
              </a:rPr>
              <a:t>13．以先国家之急而后私仇也（《廉颇蔺相如列传》）</a:t>
            </a:r>
            <a:r>
              <a:rPr lang="zh-CN" altLang="en-US" sz="2500" b="1" i="0" dirty="0">
                <a:solidFill>
                  <a:srgbClr val="FF0000">
                    <a:alpha val="100000"/>
                  </a:srgbClr>
                </a:solidFill>
                <a:latin typeface="仿宋" panose="02010609060101010101" charset="-122"/>
                <a:ea typeface="仿宋" panose="02010609060101010101" charset="-122"/>
              </a:rPr>
              <a:t>“国家”偏用“国”义，“家”是衬字</a:t>
            </a:r>
            <a:endParaRPr lang="zh-CN" altLang="en-US" sz="2500" b="1" i="0" dirty="0">
              <a:solidFill>
                <a:srgbClr val="FF0000">
                  <a:alpha val="100000"/>
                </a:srgbClr>
              </a:solidFill>
              <a:latin typeface="仿宋" panose="02010609060101010101" charset="-122"/>
              <a:ea typeface="仿宋" panose="02010609060101010101" charset="-122"/>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6314446" y="5455787"/>
            <a:ext cx="6021067" cy="312546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形状1"/>
          <p:cNvSpPr txBox="1"/>
          <p:nvPr/>
        </p:nvSpPr>
        <p:spPr>
          <a:xfrm>
            <a:off x="138341" y="489804"/>
            <a:ext cx="4931454" cy="6153702"/>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6" name="文本3"/>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7" name="形状2"/>
          <p:cNvSpPr txBox="1"/>
          <p:nvPr/>
        </p:nvSpPr>
        <p:spPr>
          <a:xfrm>
            <a:off x="5270840" y="739673"/>
            <a:ext cx="6810261" cy="984599"/>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8" name="形状3"/>
          <p:cNvSpPr txBox="1"/>
          <p:nvPr/>
        </p:nvSpPr>
        <p:spPr>
          <a:xfrm>
            <a:off x="5356308" y="1847355"/>
            <a:ext cx="6637611" cy="4963058"/>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9" name="组合1"/>
          <p:cNvGrpSpPr/>
          <p:nvPr/>
        </p:nvGrpSpPr>
        <p:grpSpPr>
          <a:xfrm>
            <a:off x="945004" y="296732"/>
            <a:ext cx="1066162" cy="433421"/>
            <a:chOff x="0" y="0"/>
            <a:chExt cx="1066162" cy="433421"/>
          </a:xfrm>
        </p:grpSpPr>
        <p:sp>
          <p:nvSpPr>
            <p:cNvPr id="10"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8"/>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选择题</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5929170" y="479898"/>
            <a:ext cx="1096134" cy="433421"/>
            <a:chOff x="0" y="0"/>
            <a:chExt cx="1096134" cy="433421"/>
          </a:xfrm>
        </p:grpSpPr>
        <p:sp>
          <p:nvSpPr>
            <p:cNvPr id="13" name="形状5"/>
            <p:cNvSpPr txBox="1"/>
            <p:nvPr/>
          </p:nvSpPr>
          <p:spPr>
            <a:xfrm>
              <a:off x="0" y="61979"/>
              <a:ext cx="1060622" cy="255670"/>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9"/>
            <p:cNvSpPr txBox="1"/>
            <p:nvPr/>
          </p:nvSpPr>
          <p:spPr>
            <a:xfrm>
              <a:off x="35512" y="0"/>
              <a:ext cx="106062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试题分析</a:t>
              </a:r>
              <a:endParaRPr lang="zh-CN" altLang="en-US" sz="1600" b="0" i="0" dirty="0">
                <a:solidFill>
                  <a:srgbClr val="000000">
                    <a:alpha val="100000"/>
                  </a:srgbClr>
                </a:solidFill>
                <a:latin typeface="汉仪雅酷黑 65W"/>
                <a:ea typeface="汉仪雅酷黑 65W"/>
              </a:endParaRPr>
            </a:p>
          </p:txBody>
        </p:sp>
      </p:grpSp>
      <p:sp>
        <p:nvSpPr>
          <p:cNvPr id="15" name="文本4"/>
          <p:cNvSpPr txBox="1"/>
          <p:nvPr/>
        </p:nvSpPr>
        <p:spPr>
          <a:xfrm>
            <a:off x="5352317" y="2166490"/>
            <a:ext cx="6646697" cy="4724116"/>
          </a:xfrm>
          <a:prstGeom prst="rect">
            <a:avLst/>
          </a:prstGeom>
          <a:noFill/>
        </p:spPr>
        <p:txBody>
          <a:bodyPr anchor="t"/>
          <a:lstStyle/>
          <a:p>
            <a:pPr marL="0" algn="l"/>
          </a:p>
          <a:p>
            <a:pPr marL="0" algn="l"/>
          </a:p>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endParaRPr lang="zh-CN" altLang="en-US" sz="2200" b="0" i="0" dirty="0">
              <a:solidFill>
                <a:srgbClr val="000000">
                  <a:alpha val="100000"/>
                </a:srgbClr>
              </a:solidFill>
              <a:latin typeface="黑体" panose="02010609060101010101" charset="-122"/>
              <a:ea typeface="黑体" panose="02010609060101010101" charset="-122"/>
            </a:endParaRPr>
          </a:p>
          <a:p>
            <a:pPr marL="0" algn="l"/>
            <a:r>
              <a:rPr lang="zh-CN" altLang="en-US" sz="2200" b="0" i="0" dirty="0">
                <a:solidFill>
                  <a:srgbClr val="000000">
                    <a:alpha val="100000"/>
                  </a:srgbClr>
                </a:solidFill>
                <a:latin typeface="仿宋" panose="02010609060101010101" charset="-122"/>
                <a:ea typeface="仿宋" panose="02010609060101010101" charset="-122"/>
              </a:rPr>
              <a:t>材料一第2段：“若委曲写之，则其状易识。朕以见在将相，多有曾经受彼驱使者，既经为一日君臣，今若重见其被擒获之势，必当有所不忍。我为此等，所以不为也。”萧瑀重新创作《破阵乐舞》歌颂自己，除了因为雅乐如果曲意迁就描写历史，会损害高雅因为的作用外，更多的是出于政治考量，当</a:t>
            </a:r>
            <a:r>
              <a:rPr lang="zh-CN" altLang="en-US" sz="2200" b="0" i="0" dirty="0">
                <a:solidFill>
                  <a:srgbClr val="000000">
                    <a:alpha val="100000"/>
                  </a:srgbClr>
                </a:solidFill>
                <a:latin typeface="仿宋" panose="02010609060101010101" charset="-122"/>
                <a:ea typeface="仿宋" panose="02010609060101010101" charset="-122"/>
              </a:rPr>
              <a:t>今朝廷的将相，很多都曾窦建德、王世充等人部下，如果看到昔日的主子被俘虏的情景，肯定会于心不忍。唐太宗主要从创作音乐不能伤害臣子的感情的角度考虑，并未体现荀子</a:t>
            </a:r>
            <a:r>
              <a:rPr lang="zh-CN" altLang="en-US" sz="2200" b="0" i="0" dirty="0">
                <a:solidFill>
                  <a:srgbClr val="000000">
                    <a:alpha val="100000"/>
                  </a:srgbClr>
                </a:solidFill>
                <a:latin typeface="仿宋" panose="02010609060101010101" charset="-122"/>
                <a:ea typeface="仿宋" panose="02010609060101010101" charset="-122"/>
              </a:rPr>
              <a:t>乐能“移风易俗”的观点。</a:t>
            </a:r>
            <a:endParaRPr lang="zh-CN" altLang="en-US" sz="2200" b="0" i="0" dirty="0">
              <a:solidFill>
                <a:srgbClr val="000000">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6" name="文本5"/>
          <p:cNvSpPr txBox="1"/>
          <p:nvPr/>
        </p:nvSpPr>
        <p:spPr>
          <a:xfrm>
            <a:off x="128759" y="480374"/>
            <a:ext cx="5132537" cy="6555581"/>
          </a:xfrm>
          <a:prstGeom prst="rect">
            <a:avLst/>
          </a:prstGeom>
          <a:noFill/>
        </p:spPr>
        <p:txBody>
          <a:bodyPr anchor="t"/>
          <a:lstStyle/>
          <a:p>
            <a:pPr marL="0" algn="l"/>
            <a:r>
              <a:rPr lang="zh-CN" altLang="en-US" sz="2300" b="0" i="0" dirty="0">
                <a:solidFill>
                  <a:srgbClr val="000000">
                    <a:alpha val="100000"/>
                  </a:srgbClr>
                </a:solidFill>
                <a:latin typeface="仿宋" panose="02010609060101010101" charset="-122"/>
                <a:ea typeface="仿宋" panose="02010609060101010101" charset="-122"/>
              </a:rPr>
              <a:t>12.下列对原文有关内容的理解和分析，不正确的一项是(3分)</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A.杜淹举《玉树后庭花》《伴侣曲》两曲，认为音乐关乎国家的存亡，这与荀子“夫乐者，乐也”的主张不一样。</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B.唐太宗认为同样的音乐，因为人的心情不同而获得的感受也不同；情感的表现关键在于人心，而不在于音乐。</a:t>
            </a:r>
            <a:endParaRPr lang="zh-CN" altLang="en-US" sz="2300" b="0" i="0" dirty="0">
              <a:solidFill>
                <a:srgbClr val="00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C.唐太宗不赞同萧瑀重新创作《破阵乐舞》歌颂自己，显示他谦逊的品德，这契合荀子乐能“移风易俗”的观点。</a:t>
            </a:r>
            <a:r>
              <a:rPr lang="zh-CN" altLang="en-US" sz="2400" b="0" i="0" dirty="0">
                <a:solidFill>
                  <a:srgbClr val="FF0000">
                    <a:alpha val="100000"/>
                  </a:srgbClr>
                </a:solidFill>
                <a:latin typeface="仿宋" panose="02010609060101010101" charset="-122"/>
                <a:ea typeface="仿宋" panose="02010609060101010101" charset="-122"/>
              </a:rPr>
              <a:t>×</a:t>
            </a:r>
            <a:endParaRPr lang="zh-CN" altLang="en-US" sz="2400" b="0" i="0" dirty="0">
              <a:solidFill>
                <a:srgbClr val="FF0000">
                  <a:alpha val="100000"/>
                </a:srgbClr>
              </a:solidFill>
              <a:latin typeface="仿宋" panose="02010609060101010101" charset="-122"/>
              <a:ea typeface="仿宋" panose="02010609060101010101" charset="-122"/>
            </a:endParaRPr>
          </a:p>
          <a:p>
            <a:pPr marL="0" algn="l"/>
            <a:r>
              <a:rPr lang="zh-CN" altLang="en-US" sz="2300" b="0" i="0" dirty="0">
                <a:solidFill>
                  <a:srgbClr val="000000">
                    <a:alpha val="100000"/>
                  </a:srgbClr>
                </a:solidFill>
                <a:latin typeface="仿宋" panose="02010609060101010101" charset="-122"/>
                <a:ea typeface="仿宋" panose="02010609060101010101" charset="-122"/>
              </a:rPr>
              <a:t>D.荀子认为音乐就是快乐的意思，人需要音乐，音乐有改变民众思想等作用，所以古代圣王重视音乐对民众的教化。</a:t>
            </a:r>
            <a:endParaRPr lang="zh-CN" altLang="en-US" sz="2300" b="0" i="0" dirty="0">
              <a:solidFill>
                <a:srgbClr val="000000">
                  <a:alpha val="100000"/>
                </a:srgbClr>
              </a:solidFill>
              <a:latin typeface="仿宋" panose="02010609060101010101" charset="-122"/>
              <a:ea typeface="仿宋" panose="02010609060101010101" charset="-122"/>
            </a:endParaRPr>
          </a:p>
        </p:txBody>
      </p:sp>
      <p:sp>
        <p:nvSpPr>
          <p:cNvPr id="17" name="文本6"/>
          <p:cNvSpPr txBox="1"/>
          <p:nvPr/>
        </p:nvSpPr>
        <p:spPr>
          <a:xfrm>
            <a:off x="5346906" y="784955"/>
            <a:ext cx="6880060" cy="894562"/>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仿宋" panose="02010609060101010101" charset="-122"/>
                <a:ea typeface="仿宋" panose="02010609060101010101" charset="-122"/>
              </a:rPr>
              <a:t>  本题考查对文本的</a:t>
            </a:r>
            <a:r>
              <a:rPr lang="zh-CN" altLang="en-US" sz="2400" b="0" i="0" dirty="0">
                <a:solidFill>
                  <a:srgbClr val="FF0000">
                    <a:alpha val="100000"/>
                  </a:srgbClr>
                </a:solidFill>
                <a:latin typeface="仿宋" panose="02010609060101010101" charset="-122"/>
                <a:ea typeface="仿宋" panose="02010609060101010101" charset="-122"/>
              </a:rPr>
              <a:t>分析概括能力</a:t>
            </a:r>
            <a:r>
              <a:rPr lang="zh-CN" altLang="en-US" sz="2400" b="0" i="0" dirty="0">
                <a:solidFill>
                  <a:srgbClr val="000000">
                    <a:alpha val="100000"/>
                  </a:srgbClr>
                </a:solidFill>
                <a:latin typeface="仿宋" panose="02010609060101010101" charset="-122"/>
                <a:ea typeface="仿宋" panose="02010609060101010101" charset="-122"/>
              </a:rPr>
              <a:t>。</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8" name="文本7"/>
          <p:cNvSpPr txBox="1"/>
          <p:nvPr/>
        </p:nvSpPr>
        <p:spPr>
          <a:xfrm>
            <a:off x="5270811" y="2372858"/>
            <a:ext cx="2718397" cy="557845"/>
          </a:xfrm>
          <a:prstGeom prst="rect">
            <a:avLst/>
          </a:prstGeom>
          <a:noFill/>
        </p:spPr>
        <p:txBody>
          <a:bodyPr anchor="t"/>
          <a:lstStyle/>
          <a:p>
            <a:pPr marL="0" algn="l">
              <a:lnSpc>
                <a:spcPts val="2800"/>
              </a:lnSpc>
            </a:pPr>
            <a:r>
              <a:rPr lang="zh-CN" altLang="en-US" sz="2200" b="0" i="0" dirty="0">
                <a:solidFill>
                  <a:srgbClr val="000000">
                    <a:alpha val="100000"/>
                  </a:srgbClr>
                </a:solidFill>
                <a:latin typeface="黑体" panose="02010609060101010101" charset="-122"/>
                <a:ea typeface="黑体" panose="02010609060101010101" charset="-122"/>
              </a:rPr>
              <a:t>【参考答案】</a:t>
            </a:r>
            <a:r>
              <a:rPr lang="zh-CN" altLang="en-US" sz="2200" b="0" i="0" dirty="0">
                <a:solidFill>
                  <a:srgbClr val="FF0000">
                    <a:alpha val="100000"/>
                  </a:srgbClr>
                </a:solidFill>
                <a:latin typeface="Arial" panose="020B0604020202020204"/>
                <a:ea typeface="Arial" panose="020B0604020202020204"/>
              </a:rPr>
              <a:t> </a:t>
            </a:r>
            <a:r>
              <a:rPr lang="zh-CN" altLang="en-US" sz="2400" b="0" i="0" dirty="0">
                <a:solidFill>
                  <a:srgbClr val="FF0000">
                    <a:alpha val="100000"/>
                  </a:srgbClr>
                </a:solidFill>
                <a:latin typeface="黑体" panose="02010609060101010101" charset="-122"/>
                <a:ea typeface="黑体" panose="02010609060101010101" charset="-122"/>
              </a:rPr>
              <a:t>C</a:t>
            </a:r>
            <a:endParaRPr lang="zh-CN" altLang="en-US" sz="2400" b="0" i="0" dirty="0">
              <a:solidFill>
                <a:srgbClr val="FF0000">
                  <a:alpha val="100000"/>
                </a:srgb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3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18"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8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1105" y="158448"/>
            <a:ext cx="11637159" cy="6534350"/>
          </a:xfrm>
          <a:prstGeom prst="rect">
            <a:avLst/>
          </a:prstGeom>
          <a:noFill/>
        </p:spPr>
        <p:txBody>
          <a:bodyPr anchor="t"/>
          <a:lstStyle/>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文言内容概述题答题技巧：</a:t>
            </a:r>
            <a:endParaRPr lang="zh-CN" altLang="en-US" sz="2300" b="1" i="0" dirty="0">
              <a:solidFill>
                <a:srgbClr val="FF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000000">
                    <a:alpha val="100000"/>
                  </a:srgbClr>
                </a:solidFill>
                <a:latin typeface="仿宋" panose="02010609060101010101" charset="-122"/>
                <a:ea typeface="仿宋" panose="02010609060101010101" charset="-122"/>
              </a:rPr>
              <a:t>    找出文段中与选项解释相对应的语句，一一对应。中心、主旨重点分析议论的语句。总体把握文意。叙述或分析的错误只在某一小点，主要是顺序的颠倒、无中生有等。</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000000">
                    <a:alpha val="100000"/>
                  </a:srgbClr>
                </a:solidFill>
                <a:latin typeface="仿宋" panose="02010609060101010101" charset="-122"/>
                <a:ea typeface="仿宋" panose="02010609060101010101" charset="-122"/>
              </a:rPr>
              <a:t>    归纳内容要点，概括中心意思，包括文章主要写了哪些方面的内容和文中的人物、故事等揭示了什么表现了什么等。由于现在高考中的选文大都是人物传记题材，所以高考在此考点的设题常常体现在对重要语句信息的转述、对人物形象的简要概括、对事件意义或后果的评述等。这是对全文信息的综合考查，在命题的形式上为客观选择题，题干一般表述为“下列对原文有关内容的分析和概括，不正确(或正确)的一项是”。对正确信息的提取就需要大家对文章中重要信息的把握和分析。</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000000">
                    <a:alpha val="100000"/>
                  </a:srgbClr>
                </a:solidFill>
                <a:latin typeface="仿宋" panose="02010609060101010101" charset="-122"/>
                <a:ea typeface="仿宋" panose="02010609060101010101" charset="-122"/>
              </a:rPr>
              <a:t>综合近些年来的高考在此考点的设题来看，我们不难发现，设错类型常常有以下几种：</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1．错位信息。</a:t>
            </a:r>
            <a:r>
              <a:rPr lang="zh-CN" altLang="en-US" sz="2300" b="1" i="0" dirty="0">
                <a:solidFill>
                  <a:srgbClr val="000000">
                    <a:alpha val="100000"/>
                  </a:srgbClr>
                </a:solidFill>
                <a:latin typeface="仿宋" panose="02010609060101010101" charset="-122"/>
                <a:ea typeface="仿宋" panose="02010609060101010101" charset="-122"/>
              </a:rPr>
              <a:t>这是高考设错常用的形式，常常是非此人的行为当作了此人的行为，非此时间的事情当作此时间的事情等。</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2．错解词语。</a:t>
            </a:r>
            <a:r>
              <a:rPr lang="zh-CN" altLang="en-US" sz="2300" b="1" i="0" dirty="0">
                <a:solidFill>
                  <a:srgbClr val="000000">
                    <a:alpha val="100000"/>
                  </a:srgbClr>
                </a:solidFill>
                <a:latin typeface="仿宋" panose="02010609060101010101" charset="-122"/>
                <a:ea typeface="仿宋" panose="02010609060101010101" charset="-122"/>
              </a:rPr>
              <a:t>有些信息选项是直接对文中某些存在重点词语的句子的间接翻译，表述时将重点词语的意思故意弄错。</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3．强加因果或因果倒置。</a:t>
            </a:r>
            <a:r>
              <a:rPr lang="zh-CN" altLang="en-US" sz="2300" b="1" i="0" dirty="0">
                <a:solidFill>
                  <a:srgbClr val="000000">
                    <a:alpha val="100000"/>
                  </a:srgbClr>
                </a:solidFill>
                <a:latin typeface="仿宋" panose="02010609060101010101" charset="-122"/>
                <a:ea typeface="仿宋" panose="02010609060101010101" charset="-122"/>
              </a:rPr>
              <a:t>二者不存在因果关系强加了这种关系或将这种关系倒置。</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4．无中生有。</a:t>
            </a:r>
            <a:r>
              <a:rPr lang="zh-CN" altLang="en-US" sz="2300" b="1" i="0" dirty="0">
                <a:solidFill>
                  <a:srgbClr val="000000">
                    <a:alpha val="100000"/>
                  </a:srgbClr>
                </a:solidFill>
                <a:latin typeface="仿宋" panose="02010609060101010101" charset="-122"/>
                <a:ea typeface="仿宋" panose="02010609060101010101" charset="-122"/>
              </a:rPr>
              <a:t>原文中没有透露这种信息而无端地增加了这种信息。</a:t>
            </a:r>
            <a:endParaRPr lang="zh-CN" altLang="en-US" sz="2300" b="1" i="0" dirty="0">
              <a:solidFill>
                <a:srgbClr val="000000">
                  <a:alpha val="100000"/>
                </a:srgbClr>
              </a:solidFill>
              <a:latin typeface="仿宋" panose="02010609060101010101" charset="-122"/>
              <a:ea typeface="仿宋" panose="02010609060101010101" charset="-122"/>
            </a:endParaRPr>
          </a:p>
          <a:p>
            <a:pPr marL="0" algn="l">
              <a:lnSpc>
                <a:spcPts val="2300"/>
              </a:lnSpc>
            </a:pPr>
            <a:r>
              <a:rPr lang="zh-CN" altLang="en-US" sz="2300" b="1" i="0" dirty="0">
                <a:solidFill>
                  <a:srgbClr val="FF0000">
                    <a:alpha val="100000"/>
                  </a:srgbClr>
                </a:solidFill>
                <a:latin typeface="仿宋" panose="02010609060101010101" charset="-122"/>
                <a:ea typeface="仿宋" panose="02010609060101010101" charset="-122"/>
              </a:rPr>
              <a:t>5．颠倒是非。</a:t>
            </a:r>
            <a:r>
              <a:rPr lang="zh-CN" altLang="en-US" sz="2300" b="1" i="0" dirty="0">
                <a:solidFill>
                  <a:srgbClr val="000000">
                    <a:alpha val="100000"/>
                  </a:srgbClr>
                </a:solidFill>
                <a:latin typeface="仿宋" panose="02010609060101010101" charset="-122"/>
                <a:ea typeface="仿宋" panose="02010609060101010101" charset="-122"/>
              </a:rPr>
              <a:t>将文中未然的信息说成必然。</a:t>
            </a:r>
            <a:endParaRPr lang="zh-CN" altLang="en-US" sz="23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6314446" y="5455787"/>
            <a:ext cx="6021067" cy="312546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文本3"/>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6" name="形状2"/>
          <p:cNvSpPr txBox="1"/>
          <p:nvPr/>
        </p:nvSpPr>
        <p:spPr>
          <a:xfrm>
            <a:off x="277358" y="739673"/>
            <a:ext cx="11747773" cy="3355724"/>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7" name="形状3"/>
          <p:cNvSpPr txBox="1"/>
          <p:nvPr/>
        </p:nvSpPr>
        <p:spPr>
          <a:xfrm>
            <a:off x="265062" y="4519527"/>
            <a:ext cx="11838261" cy="3505733"/>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8" name="组合1"/>
          <p:cNvGrpSpPr/>
          <p:nvPr/>
        </p:nvGrpSpPr>
        <p:grpSpPr>
          <a:xfrm>
            <a:off x="479079" y="480174"/>
            <a:ext cx="1066162" cy="433421"/>
            <a:chOff x="0" y="0"/>
            <a:chExt cx="1066162" cy="433421"/>
          </a:xfrm>
        </p:grpSpPr>
        <p:sp>
          <p:nvSpPr>
            <p:cNvPr id="9"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9"/>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主观题</a:t>
              </a:r>
              <a:endParaRPr lang="zh-CN" altLang="en-US" sz="1600" b="0" i="0" dirty="0">
                <a:solidFill>
                  <a:srgbClr val="000000">
                    <a:alpha val="100000"/>
                  </a:srgbClr>
                </a:solidFill>
                <a:latin typeface="汉仪雅酷黑 65W"/>
                <a:ea typeface="汉仪雅酷黑 65W"/>
              </a:endParaRPr>
            </a:p>
          </p:txBody>
        </p:sp>
      </p:grpSp>
      <p:sp>
        <p:nvSpPr>
          <p:cNvPr id="11" name="文本4"/>
          <p:cNvSpPr txBox="1"/>
          <p:nvPr/>
        </p:nvSpPr>
        <p:spPr>
          <a:xfrm>
            <a:off x="374885" y="4609119"/>
            <a:ext cx="11650294" cy="2313631"/>
          </a:xfrm>
          <a:prstGeom prst="rect">
            <a:avLst/>
          </a:prstGeom>
          <a:noFill/>
        </p:spPr>
        <p:txBody>
          <a:bodyPr anchor="t"/>
          <a:lstStyle/>
          <a:p>
            <a:pPr marL="0" algn="l">
              <a:lnSpc>
                <a:spcPts val="2800"/>
              </a:lnSpc>
            </a:pPr>
            <a:r>
              <a:rPr lang="zh-CN" altLang="en-US" sz="2400" b="1" i="0" dirty="0">
                <a:solidFill>
                  <a:srgbClr val="000000">
                    <a:alpha val="100000"/>
                  </a:srgbClr>
                </a:solidFill>
                <a:latin typeface="黑体" panose="02010609060101010101" charset="-122"/>
                <a:ea typeface="黑体" panose="02010609060101010101" charset="-122"/>
              </a:rPr>
              <a:t>【解题思路】</a:t>
            </a:r>
            <a:endParaRPr lang="zh-CN" altLang="en-US" sz="2400" b="1"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1" i="0" dirty="0">
                <a:solidFill>
                  <a:srgbClr val="000000">
                    <a:alpha val="100000"/>
                  </a:srgbClr>
                </a:solidFill>
                <a:latin typeface="黑体" panose="02010609060101010101" charset="-122"/>
                <a:ea typeface="黑体" panose="02010609060101010101" charset="-122"/>
              </a:rPr>
              <a:t>止：只是。</a:t>
            </a:r>
            <a:endParaRPr lang="zh-CN" altLang="en-US" sz="2400" b="1"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1" i="0" dirty="0">
                <a:solidFill>
                  <a:srgbClr val="000000">
                    <a:alpha val="100000"/>
                  </a:srgbClr>
                </a:solidFill>
                <a:latin typeface="黑体" panose="02010609060101010101" charset="-122"/>
                <a:ea typeface="黑体" panose="02010609060101010101" charset="-122"/>
              </a:rPr>
              <a:t>委曲：曲意迁就。</a:t>
            </a:r>
            <a:endParaRPr lang="zh-CN" altLang="en-US" sz="2400" b="1" i="0" dirty="0">
              <a:solidFill>
                <a:srgbClr val="000000">
                  <a:alpha val="100000"/>
                </a:srgbClr>
              </a:solidFill>
              <a:latin typeface="黑体" panose="02010609060101010101" charset="-122"/>
              <a:ea typeface="黑体" panose="02010609060101010101" charset="-122"/>
            </a:endParaRPr>
          </a:p>
          <a:p>
            <a:pPr marL="0" algn="l"/>
            <a:r>
              <a:rPr lang="zh-CN" altLang="en-US" sz="2400" b="1" i="0" dirty="0">
                <a:solidFill>
                  <a:srgbClr val="000000">
                    <a:alpha val="100000"/>
                  </a:srgbClr>
                </a:solidFill>
                <a:latin typeface="黑体" panose="02010609060101010101" charset="-122"/>
                <a:ea typeface="黑体" panose="02010609060101010101" charset="-122"/>
              </a:rPr>
              <a:t>译出大意给2分。</a:t>
            </a:r>
            <a:endParaRPr lang="zh-CN" altLang="en-US" sz="2400" b="1" i="0" dirty="0">
              <a:solidFill>
                <a:srgbClr val="000000">
                  <a:alpha val="100000"/>
                </a:srgbClr>
              </a:solidFill>
              <a:latin typeface="黑体" panose="02010609060101010101" charset="-122"/>
              <a:ea typeface="黑体" panose="02010609060101010101" charset="-122"/>
            </a:endParaRPr>
          </a:p>
          <a:p>
            <a:pPr marL="0" algn="l"/>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2" name="文本6"/>
          <p:cNvSpPr txBox="1"/>
          <p:nvPr/>
        </p:nvSpPr>
        <p:spPr>
          <a:xfrm>
            <a:off x="374571" y="753304"/>
            <a:ext cx="11561007" cy="3255826"/>
          </a:xfrm>
          <a:prstGeom prst="rect">
            <a:avLst/>
          </a:prstGeom>
          <a:noFill/>
        </p:spPr>
        <p:txBody>
          <a:bodyPr anchor="t"/>
          <a:lstStyle/>
          <a:p>
            <a:pPr marL="0" algn="l"/>
            <a:r>
              <a:rPr lang="zh-CN" altLang="en-US" sz="2400" b="1" i="0" dirty="0">
                <a:solidFill>
                  <a:srgbClr val="000000">
                    <a:alpha val="100000"/>
                  </a:srgbClr>
                </a:solidFill>
                <a:latin typeface="仿宋" panose="02010609060101010101" charset="-122"/>
                <a:ea typeface="仿宋" panose="02010609060101010101" charset="-122"/>
              </a:rPr>
              <a:t>13.把文中画横线的句子翻译成现代汉语。(8分)</a:t>
            </a:r>
            <a:endParaRPr lang="zh-CN" altLang="en-US" sz="2400" b="1" i="0" dirty="0">
              <a:solidFill>
                <a:srgbClr val="000000">
                  <a:alpha val="100000"/>
                </a:srgbClr>
              </a:solidFill>
              <a:latin typeface="仿宋" panose="02010609060101010101" charset="-122"/>
              <a:ea typeface="仿宋" panose="02010609060101010101" charset="-122"/>
            </a:endParaRPr>
          </a:p>
          <a:p>
            <a:pPr marL="0" algn="l"/>
            <a:r>
              <a:rPr lang="zh-CN" altLang="en-US" sz="2400" b="1" i="0" dirty="0">
                <a:solidFill>
                  <a:srgbClr val="000000">
                    <a:alpha val="100000"/>
                  </a:srgbClr>
                </a:solidFill>
                <a:latin typeface="仿宋" panose="02010609060101010101" charset="-122"/>
                <a:ea typeface="仿宋" panose="02010609060101010101" charset="-122"/>
              </a:rPr>
              <a:t>(1)然雅乐止得陈其梗概，若委曲写之，则其状易识。(4分)</a:t>
            </a:r>
            <a:endParaRPr lang="zh-CN" altLang="en-US" sz="2400" b="1" i="0" dirty="0">
              <a:solidFill>
                <a:srgbClr val="000000">
                  <a:alpha val="100000"/>
                </a:srgbClr>
              </a:solidFill>
              <a:latin typeface="仿宋" panose="02010609060101010101" charset="-122"/>
              <a:ea typeface="仿宋" panose="02010609060101010101" charset="-122"/>
            </a:endParaRPr>
          </a:p>
          <a:p>
            <a:pPr marL="0" algn="l"/>
            <a:r>
              <a:rPr lang="zh-CN" altLang="en-US" sz="2400" b="1" i="0" dirty="0">
                <a:solidFill>
                  <a:srgbClr val="000000">
                    <a:alpha val="100000"/>
                  </a:srgbClr>
                </a:solidFill>
                <a:latin typeface="仿宋" panose="02010609060101010101" charset="-122"/>
                <a:ea typeface="仿宋" panose="02010609060101010101" charset="-122"/>
              </a:rPr>
              <a:t>(2)乐则不能无形，形而不为道，则不能无乱。(4分)</a:t>
            </a:r>
            <a:endParaRPr lang="zh-CN" altLang="en-US" sz="2400" b="1" i="0" dirty="0">
              <a:solidFill>
                <a:srgbClr val="000000">
                  <a:alpha val="100000"/>
                </a:srgbClr>
              </a:solidFill>
              <a:latin typeface="仿宋" panose="02010609060101010101" charset="-122"/>
              <a:ea typeface="仿宋" panose="02010609060101010101" charset="-122"/>
            </a:endParaRPr>
          </a:p>
          <a:p>
            <a:pPr marL="1778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试题分析</a:t>
            </a:r>
            <a:endParaRPr lang="zh-CN" altLang="en-US" sz="24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宋体" panose="02010600030101010101" pitchFamily="2" charset="-122"/>
                <a:ea typeface="宋体" panose="02010600030101010101" pitchFamily="2" charset="-122"/>
              </a:rPr>
              <a:t>【</a:t>
            </a:r>
            <a:r>
              <a:rPr lang="zh-CN" altLang="en-US" sz="2400" b="0" i="0" dirty="0">
                <a:solidFill>
                  <a:srgbClr val="000000">
                    <a:alpha val="100000"/>
                  </a:srgbClr>
                </a:solidFill>
                <a:latin typeface="黑体" panose="02010609060101010101" charset="-122"/>
                <a:ea typeface="黑体" panose="02010609060101010101" charset="-122"/>
              </a:rPr>
              <a:t>考查目标】</a:t>
            </a:r>
            <a:r>
              <a:rPr lang="zh-CN" altLang="en-US" sz="2400" b="0" i="0" dirty="0">
                <a:solidFill>
                  <a:srgbClr val="000000">
                    <a:alpha val="100000"/>
                  </a:srgbClr>
                </a:solidFill>
                <a:latin typeface="Arial" panose="020B0604020202020204"/>
                <a:ea typeface="Arial" panose="020B0604020202020204"/>
              </a:rPr>
              <a:t> </a:t>
            </a:r>
            <a:r>
              <a:rPr lang="zh-CN" altLang="en-US" sz="2400" b="0" i="0" dirty="0">
                <a:solidFill>
                  <a:srgbClr val="000000">
                    <a:alpha val="100000"/>
                  </a:srgbClr>
                </a:solidFill>
                <a:latin typeface="宋体" panose="02010600030101010101" pitchFamily="2" charset="-122"/>
                <a:ea typeface="宋体" panose="02010600030101010101" pitchFamily="2" charset="-122"/>
              </a:rPr>
              <a:t>本题考查考生对文言文的</a:t>
            </a:r>
            <a:r>
              <a:rPr lang="zh-CN" altLang="en-US" sz="2400" b="0" i="0" dirty="0">
                <a:solidFill>
                  <a:srgbClr val="FF0000">
                    <a:alpha val="100000"/>
                  </a:srgbClr>
                </a:solidFill>
                <a:latin typeface="宋体" panose="02010600030101010101" pitchFamily="2" charset="-122"/>
                <a:ea typeface="宋体" panose="02010600030101010101" pitchFamily="2" charset="-122"/>
              </a:rPr>
              <a:t>理解和翻译</a:t>
            </a:r>
            <a:r>
              <a:rPr lang="zh-CN" altLang="en-US" sz="2400" b="0" i="0" dirty="0">
                <a:solidFill>
                  <a:srgbClr val="000000">
                    <a:alpha val="100000"/>
                  </a:srgbClr>
                </a:solidFill>
                <a:latin typeface="宋体" panose="02010600030101010101" pitchFamily="2" charset="-122"/>
                <a:ea typeface="宋体" panose="02010600030101010101" pitchFamily="2" charset="-122"/>
              </a:rPr>
              <a:t>的能力。</a:t>
            </a:r>
            <a:endParaRPr lang="zh-CN" altLang="en-US" sz="2400" b="0" i="0" dirty="0">
              <a:solidFill>
                <a:srgbClr val="000000">
                  <a:alpha val="100000"/>
                </a:srgbClr>
              </a:solidFill>
              <a:latin typeface="宋体" panose="02010600030101010101" pitchFamily="2" charset="-122"/>
              <a:ea typeface="宋体" panose="02010600030101010101" pitchFamily="2" charset="-122"/>
            </a:endParaRPr>
          </a:p>
          <a:p>
            <a:pPr marL="0" algn="l"/>
          </a:p>
        </p:txBody>
      </p:sp>
      <p:sp>
        <p:nvSpPr>
          <p:cNvPr id="13" name="文本8"/>
          <p:cNvSpPr txBox="1"/>
          <p:nvPr/>
        </p:nvSpPr>
        <p:spPr>
          <a:xfrm>
            <a:off x="420100" y="2753773"/>
            <a:ext cx="11560607" cy="1351045"/>
          </a:xfrm>
          <a:prstGeom prst="rect">
            <a:avLst/>
          </a:prstGeom>
          <a:noFill/>
        </p:spPr>
        <p:txBody>
          <a:bodyPr anchor="t"/>
          <a:lstStyle/>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【参考答案】</a:t>
            </a:r>
            <a:r>
              <a:rPr lang="zh-CN" altLang="en-US" sz="2400" b="1" i="0" dirty="0">
                <a:solidFill>
                  <a:srgbClr val="000000">
                    <a:alpha val="100000"/>
                  </a:srgbClr>
                </a:solidFill>
                <a:latin typeface="黑体" panose="02010609060101010101" charset="-122"/>
                <a:ea typeface="黑体" panose="02010609060101010101" charset="-122"/>
              </a:rPr>
              <a:t>(1)(4分)然而高雅音乐只能陈述那些梗概，如果曲意迁就描写历史，那么它的情形就容易辨识。</a:t>
            </a:r>
            <a:endParaRPr lang="zh-CN" altLang="en-US" sz="2400" b="1" i="0" dirty="0">
              <a:solidFill>
                <a:srgbClr val="000000">
                  <a:alpha val="100000"/>
                </a:srgbClr>
              </a:solidFill>
              <a:latin typeface="黑体" panose="02010609060101010101" charset="-122"/>
              <a:ea typeface="黑体" panose="02010609060101010101" charset="-122"/>
            </a:endParaRPr>
          </a:p>
          <a:p>
            <a:pPr marL="0" algn="l"/>
            <a:r>
              <a:rPr lang="zh-CN" altLang="en-US" sz="2400" b="1" i="0" dirty="0">
                <a:solidFill>
                  <a:srgbClr val="000000">
                    <a:alpha val="100000"/>
                  </a:srgbClr>
                </a:solidFill>
                <a:latin typeface="黑体" panose="02010609060101010101" charset="-122"/>
                <a:ea typeface="黑体" panose="02010609060101010101" charset="-122"/>
              </a:rPr>
              <a:t>（译出大意给2分；“止”“委曲”两处，每译对一处给1分。）</a:t>
            </a:r>
            <a:endParaRPr lang="zh-CN" altLang="en-US" sz="2400" b="1" i="0" dirty="0">
              <a:solidFill>
                <a:srgbClr val="000000">
                  <a:alpha val="100000"/>
                </a:srgb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6314446" y="5455787"/>
            <a:ext cx="6021067" cy="312546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文本3"/>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6" name="形状1"/>
          <p:cNvSpPr txBox="1"/>
          <p:nvPr/>
        </p:nvSpPr>
        <p:spPr>
          <a:xfrm>
            <a:off x="277358" y="739673"/>
            <a:ext cx="11747773" cy="3355724"/>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7" name="形状2"/>
          <p:cNvSpPr txBox="1"/>
          <p:nvPr/>
        </p:nvSpPr>
        <p:spPr>
          <a:xfrm>
            <a:off x="265062" y="4519527"/>
            <a:ext cx="11838261" cy="3505733"/>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8" name="组合1"/>
          <p:cNvGrpSpPr/>
          <p:nvPr/>
        </p:nvGrpSpPr>
        <p:grpSpPr>
          <a:xfrm>
            <a:off x="479079" y="480174"/>
            <a:ext cx="1066162" cy="433421"/>
            <a:chOff x="0" y="0"/>
            <a:chExt cx="1066162" cy="433421"/>
          </a:xfrm>
        </p:grpSpPr>
        <p:sp>
          <p:nvSpPr>
            <p:cNvPr id="9" name="形状3"/>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0" name="文本7"/>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主观题</a:t>
              </a:r>
              <a:endParaRPr lang="zh-CN" altLang="en-US" sz="1600" b="0" i="0" dirty="0">
                <a:solidFill>
                  <a:srgbClr val="000000">
                    <a:alpha val="100000"/>
                  </a:srgbClr>
                </a:solidFill>
                <a:latin typeface="汉仪雅酷黑 65W"/>
                <a:ea typeface="汉仪雅酷黑 65W"/>
              </a:endParaRPr>
            </a:p>
          </p:txBody>
        </p:sp>
      </p:grpSp>
      <p:sp>
        <p:nvSpPr>
          <p:cNvPr id="11" name="文本4"/>
          <p:cNvSpPr txBox="1"/>
          <p:nvPr/>
        </p:nvSpPr>
        <p:spPr>
          <a:xfrm>
            <a:off x="374885" y="4609119"/>
            <a:ext cx="11650294" cy="2313631"/>
          </a:xfrm>
          <a:prstGeom prst="rect">
            <a:avLst/>
          </a:prstGeom>
          <a:noFill/>
        </p:spPr>
        <p:txBody>
          <a:bodyPr anchor="t"/>
          <a:lstStyle/>
          <a:p>
            <a:pPr marL="0" algn="l">
              <a:lnSpc>
                <a:spcPts val="2800"/>
              </a:lnSpc>
            </a:pPr>
            <a:r>
              <a:rPr lang="zh-CN" altLang="en-US" sz="2400" b="1" i="0" dirty="0">
                <a:solidFill>
                  <a:srgbClr val="000000">
                    <a:alpha val="100000"/>
                  </a:srgbClr>
                </a:solidFill>
                <a:latin typeface="黑体" panose="02010609060101010101" charset="-122"/>
                <a:ea typeface="黑体" panose="02010609060101010101" charset="-122"/>
              </a:rPr>
              <a:t>【解题思路】</a:t>
            </a:r>
            <a:endParaRPr lang="zh-CN" altLang="en-US" sz="2400" b="1"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形：表现。</a:t>
            </a:r>
            <a:endParaRPr lang="zh-CN" altLang="en-US" sz="24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道：引导</a:t>
            </a:r>
            <a:endParaRPr lang="zh-CN" altLang="en-US" sz="2400" b="0" i="0" dirty="0">
              <a:solidFill>
                <a:srgbClr val="000000">
                  <a:alpha val="100000"/>
                </a:srgbClr>
              </a:solidFill>
              <a:latin typeface="黑体" panose="02010609060101010101" charset="-122"/>
              <a:ea typeface="黑体" panose="02010609060101010101" charset="-122"/>
            </a:endParaRPr>
          </a:p>
          <a:p>
            <a:pPr marL="0" algn="l"/>
            <a:r>
              <a:rPr lang="zh-CN" altLang="en-US" sz="2400" b="0" i="0" dirty="0">
                <a:solidFill>
                  <a:srgbClr val="000000">
                    <a:alpha val="100000"/>
                  </a:srgbClr>
                </a:solidFill>
                <a:latin typeface="黑体" panose="02010609060101010101" charset="-122"/>
                <a:ea typeface="黑体" panose="02010609060101010101" charset="-122"/>
              </a:rPr>
              <a:t>译出大意给2分。</a:t>
            </a:r>
            <a:endParaRPr lang="zh-CN" altLang="en-US" sz="2400" b="0" i="0" dirty="0">
              <a:solidFill>
                <a:srgbClr val="000000">
                  <a:alpha val="100000"/>
                </a:srgbClr>
              </a:solidFill>
              <a:latin typeface="黑体" panose="02010609060101010101" charset="-122"/>
              <a:ea typeface="黑体" panose="02010609060101010101" charset="-122"/>
            </a:endParaRPr>
          </a:p>
          <a:p>
            <a:pPr marL="0" algn="l"/>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2" name="文本5"/>
          <p:cNvSpPr txBox="1"/>
          <p:nvPr/>
        </p:nvSpPr>
        <p:spPr>
          <a:xfrm>
            <a:off x="374571" y="753304"/>
            <a:ext cx="11561007" cy="3193913"/>
          </a:xfrm>
          <a:prstGeom prst="rect">
            <a:avLst/>
          </a:prstGeom>
          <a:noFill/>
        </p:spPr>
        <p:txBody>
          <a:bodyPr anchor="t"/>
          <a:lstStyle/>
          <a:p>
            <a:pPr marL="0" algn="l"/>
            <a:r>
              <a:rPr lang="zh-CN" altLang="en-US" sz="2400" b="1" i="0" dirty="0">
                <a:solidFill>
                  <a:srgbClr val="000000">
                    <a:alpha val="100000"/>
                  </a:srgbClr>
                </a:solidFill>
                <a:latin typeface="仿宋" panose="02010609060101010101" charset="-122"/>
                <a:ea typeface="仿宋" panose="02010609060101010101" charset="-122"/>
              </a:rPr>
              <a:t>13.把文中画横线的句子翻译成现代汉语。(8分)</a:t>
            </a:r>
            <a:endParaRPr lang="zh-CN" altLang="en-US" sz="2400" b="1" i="0" dirty="0">
              <a:solidFill>
                <a:srgbClr val="000000">
                  <a:alpha val="100000"/>
                </a:srgbClr>
              </a:solidFill>
              <a:latin typeface="仿宋" panose="02010609060101010101" charset="-122"/>
              <a:ea typeface="仿宋" panose="02010609060101010101" charset="-122"/>
            </a:endParaRPr>
          </a:p>
          <a:p>
            <a:pPr marL="0" algn="l"/>
            <a:r>
              <a:rPr lang="zh-CN" altLang="en-US" sz="2400" b="1" i="0" dirty="0">
                <a:solidFill>
                  <a:srgbClr val="000000">
                    <a:alpha val="100000"/>
                  </a:srgbClr>
                </a:solidFill>
                <a:latin typeface="仿宋" panose="02010609060101010101" charset="-122"/>
                <a:ea typeface="仿宋" panose="02010609060101010101" charset="-122"/>
              </a:rPr>
              <a:t>(1)然雅乐止得陈其梗概，若委曲写之，则其状易识。(4分)</a:t>
            </a:r>
            <a:endParaRPr lang="zh-CN" altLang="en-US" sz="2400" b="1" i="0" dirty="0">
              <a:solidFill>
                <a:srgbClr val="000000">
                  <a:alpha val="100000"/>
                </a:srgbClr>
              </a:solidFill>
              <a:latin typeface="仿宋" panose="02010609060101010101" charset="-122"/>
              <a:ea typeface="仿宋" panose="02010609060101010101" charset="-122"/>
            </a:endParaRPr>
          </a:p>
          <a:p>
            <a:pPr marL="0" algn="l"/>
            <a:r>
              <a:rPr lang="zh-CN" altLang="en-US" sz="2400" b="1" i="0" dirty="0">
                <a:solidFill>
                  <a:srgbClr val="000000">
                    <a:alpha val="100000"/>
                  </a:srgbClr>
                </a:solidFill>
                <a:latin typeface="仿宋" panose="02010609060101010101" charset="-122"/>
                <a:ea typeface="仿宋" panose="02010609060101010101" charset="-122"/>
              </a:rPr>
              <a:t>(2)乐则不能无形，形而不为道，则不能无乱。(4分)</a:t>
            </a:r>
            <a:endParaRPr lang="zh-CN" altLang="en-US" sz="2400" b="1" i="0" dirty="0">
              <a:solidFill>
                <a:srgbClr val="000000">
                  <a:alpha val="100000"/>
                </a:srgbClr>
              </a:solidFill>
              <a:latin typeface="仿宋" panose="02010609060101010101" charset="-122"/>
              <a:ea typeface="仿宋" panose="02010609060101010101" charset="-122"/>
            </a:endParaRPr>
          </a:p>
          <a:p>
            <a:pPr marL="1778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试题分析</a:t>
            </a:r>
            <a:endParaRPr lang="zh-CN" altLang="en-US" sz="2400" b="0" i="0" dirty="0">
              <a:solidFill>
                <a:srgbClr val="000000">
                  <a:alpha val="100000"/>
                </a:srgbClr>
              </a:solidFill>
              <a:latin typeface="黑体" panose="02010609060101010101" charset="-122"/>
              <a:ea typeface="黑体" panose="02010609060101010101" charset="-122"/>
            </a:endParaRPr>
          </a:p>
          <a:p>
            <a:pPr marL="0" algn="l">
              <a:lnSpc>
                <a:spcPts val="2800"/>
              </a:lnSpc>
            </a:pPr>
            <a:r>
              <a:rPr lang="zh-CN" altLang="en-US" sz="2400" b="0" i="0" dirty="0">
                <a:solidFill>
                  <a:srgbClr val="000000">
                    <a:alpha val="100000"/>
                  </a:srgbClr>
                </a:solidFill>
                <a:latin typeface="宋体" panose="02010600030101010101" pitchFamily="2" charset="-122"/>
                <a:ea typeface="宋体" panose="02010600030101010101" pitchFamily="2" charset="-122"/>
              </a:rPr>
              <a:t>【</a:t>
            </a:r>
            <a:r>
              <a:rPr lang="zh-CN" altLang="en-US" sz="2400" b="0" i="0" dirty="0">
                <a:solidFill>
                  <a:srgbClr val="000000">
                    <a:alpha val="100000"/>
                  </a:srgbClr>
                </a:solidFill>
                <a:latin typeface="黑体" panose="02010609060101010101" charset="-122"/>
                <a:ea typeface="黑体" panose="02010609060101010101" charset="-122"/>
              </a:rPr>
              <a:t>考查目标】</a:t>
            </a:r>
            <a:r>
              <a:rPr lang="zh-CN" altLang="en-US" sz="2400" b="0" i="0" dirty="0">
                <a:solidFill>
                  <a:srgbClr val="000000">
                    <a:alpha val="100000"/>
                  </a:srgbClr>
                </a:solidFill>
                <a:latin typeface="Arial" panose="020B0604020202020204"/>
                <a:ea typeface="Arial" panose="020B0604020202020204"/>
              </a:rPr>
              <a:t> </a:t>
            </a:r>
            <a:r>
              <a:rPr lang="zh-CN" altLang="en-US" sz="2400" b="0" i="0" dirty="0">
                <a:solidFill>
                  <a:srgbClr val="000000">
                    <a:alpha val="100000"/>
                  </a:srgbClr>
                </a:solidFill>
                <a:latin typeface="宋体" panose="02010600030101010101" pitchFamily="2" charset="-122"/>
                <a:ea typeface="宋体" panose="02010600030101010101" pitchFamily="2" charset="-122"/>
              </a:rPr>
              <a:t>本题考查考生对文言文的</a:t>
            </a:r>
            <a:r>
              <a:rPr lang="zh-CN" altLang="en-US" sz="2400" b="0" i="0" dirty="0">
                <a:solidFill>
                  <a:srgbClr val="FF0000">
                    <a:alpha val="100000"/>
                  </a:srgbClr>
                </a:solidFill>
                <a:latin typeface="宋体" panose="02010600030101010101" pitchFamily="2" charset="-122"/>
                <a:ea typeface="宋体" panose="02010600030101010101" pitchFamily="2" charset="-122"/>
              </a:rPr>
              <a:t>理解和翻译</a:t>
            </a:r>
            <a:r>
              <a:rPr lang="zh-CN" altLang="en-US" sz="2400" b="0" i="0" dirty="0">
                <a:solidFill>
                  <a:srgbClr val="000000">
                    <a:alpha val="100000"/>
                  </a:srgbClr>
                </a:solidFill>
                <a:latin typeface="宋体" panose="02010600030101010101" pitchFamily="2" charset="-122"/>
                <a:ea typeface="宋体" panose="02010600030101010101" pitchFamily="2" charset="-122"/>
              </a:rPr>
              <a:t>的能力。</a:t>
            </a:r>
            <a:endParaRPr lang="zh-CN" altLang="en-US" sz="2400" b="0" i="0" dirty="0">
              <a:solidFill>
                <a:srgbClr val="000000">
                  <a:alpha val="100000"/>
                </a:srgbClr>
              </a:solidFill>
              <a:latin typeface="宋体" panose="02010600030101010101" pitchFamily="2" charset="-122"/>
              <a:ea typeface="宋体" panose="02010600030101010101" pitchFamily="2" charset="-122"/>
            </a:endParaRPr>
          </a:p>
          <a:p>
            <a:pPr marL="0" algn="l"/>
          </a:p>
        </p:txBody>
      </p:sp>
      <p:sp>
        <p:nvSpPr>
          <p:cNvPr id="13" name="文本6"/>
          <p:cNvSpPr txBox="1"/>
          <p:nvPr/>
        </p:nvSpPr>
        <p:spPr>
          <a:xfrm>
            <a:off x="538728" y="2735716"/>
            <a:ext cx="11231615" cy="1416160"/>
          </a:xfrm>
          <a:prstGeom prst="rect">
            <a:avLst/>
          </a:prstGeom>
          <a:noFill/>
        </p:spPr>
        <p:txBody>
          <a:bodyPr anchor="t"/>
          <a:lstStyle/>
          <a:p>
            <a:pPr marL="0" algn="l">
              <a:lnSpc>
                <a:spcPts val="2800"/>
              </a:lnSpc>
            </a:pPr>
            <a:r>
              <a:rPr lang="zh-CN" altLang="en-US" sz="2400" b="0" i="0" dirty="0">
                <a:solidFill>
                  <a:srgbClr val="000000">
                    <a:alpha val="100000"/>
                  </a:srgbClr>
                </a:solidFill>
                <a:latin typeface="黑体" panose="02010609060101010101" charset="-122"/>
                <a:ea typeface="黑体" panose="02010609060101010101" charset="-122"/>
              </a:rPr>
              <a:t>【参考答案】(2)(4分)快乐不能不表现出来，表现出来如果不进行引导，就一定有祸乱。（译出大意给2分；“形”“道”两处，每译对一处给1分。）</a:t>
            </a:r>
            <a:endParaRPr lang="zh-CN" altLang="en-US" sz="2400" b="0" i="0" dirty="0">
              <a:solidFill>
                <a:srgbClr val="000000">
                  <a:alpha val="100000"/>
                </a:srgbClr>
              </a:solidFill>
              <a:latin typeface="黑体" panose="02010609060101010101" charset="-122"/>
              <a:ea typeface="黑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3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3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5610" y="18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0733" y="166783"/>
            <a:ext cx="11535956" cy="6595034"/>
          </a:xfrm>
          <a:prstGeom prst="rect">
            <a:avLst/>
          </a:prstGeom>
          <a:noFill/>
        </p:spPr>
        <p:txBody>
          <a:bodyPr anchor="t"/>
          <a:lstStyle/>
          <a:p>
            <a:pPr marL="0" algn="l">
              <a:lnSpc>
                <a:spcPts val="24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文言句子翻译的方法：</a:t>
            </a:r>
            <a:r>
              <a:rPr lang="zh-CN" altLang="en-US" sz="2400" b="1" i="0" dirty="0">
                <a:solidFill>
                  <a:srgbClr val="FF0000">
                    <a:alpha val="100000"/>
                  </a:srgbClr>
                </a:solidFill>
                <a:latin typeface="仿宋" panose="02010609060101010101" charset="-122"/>
                <a:ea typeface="仿宋" panose="02010609060101010101" charset="-122"/>
              </a:rPr>
              <a:t>留、补、删、换、调、选、固、意</a:t>
            </a:r>
            <a:r>
              <a:rPr lang="zh-CN" altLang="en-US" sz="2400" b="1" i="0" dirty="0">
                <a:solidFill>
                  <a:srgbClr val="000000">
                    <a:alpha val="100000"/>
                  </a:srgbClr>
                </a:solidFill>
                <a:latin typeface="仿宋" panose="02010609060101010101" charset="-122"/>
                <a:ea typeface="仿宋" panose="02010609060101010101" charset="-122"/>
              </a:rPr>
              <a:t>。</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⒈单“变”双法</a:t>
            </a:r>
            <a:r>
              <a:rPr lang="zh-CN" altLang="en-US" sz="2400" b="1" i="0" dirty="0">
                <a:solidFill>
                  <a:srgbClr val="000000">
                    <a:alpha val="100000"/>
                  </a:srgbClr>
                </a:solidFill>
                <a:latin typeface="仿宋" panose="02010609060101010101" charset="-122"/>
                <a:ea typeface="仿宋" panose="02010609060101010101" charset="-122"/>
              </a:rPr>
              <a:t>：古汉语单音节词，变为现代汉语双音节词。</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⒉替换法</a:t>
            </a:r>
            <a:r>
              <a:rPr lang="zh-CN" altLang="en-US" sz="2400" b="1" i="0" dirty="0">
                <a:solidFill>
                  <a:srgbClr val="000000">
                    <a:alpha val="100000"/>
                  </a:srgbClr>
                </a:solidFill>
                <a:latin typeface="仿宋" panose="02010609060101010101" charset="-122"/>
                <a:ea typeface="仿宋" panose="02010609060101010101" charset="-122"/>
              </a:rPr>
              <a:t>：古今异义词，变古语为今语。</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FF0000">
                    <a:alpha val="100000"/>
                  </a:srgbClr>
                </a:solidFill>
                <a:latin typeface="仿宋" panose="02010609060101010101" charset="-122"/>
                <a:ea typeface="仿宋" panose="02010609060101010101" charset="-122"/>
              </a:rPr>
              <a:t> ⒊保留法</a:t>
            </a:r>
            <a:r>
              <a:rPr lang="zh-CN" altLang="en-US" sz="2400" b="1" i="0" dirty="0">
                <a:solidFill>
                  <a:srgbClr val="000000">
                    <a:alpha val="100000"/>
                  </a:srgbClr>
                </a:solidFill>
                <a:latin typeface="仿宋" panose="02010609060101010101" charset="-122"/>
                <a:ea typeface="仿宋" panose="02010609060101010101" charset="-122"/>
              </a:rPr>
              <a:t>：如国号、年号、帝号、官名、地名、人名、器物名、书名、度量衡等。</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⒋删削法</a:t>
            </a:r>
            <a:r>
              <a:rPr lang="zh-CN" altLang="en-US" sz="2400" b="1" i="0" dirty="0">
                <a:solidFill>
                  <a:srgbClr val="000000">
                    <a:alpha val="100000"/>
                  </a:srgbClr>
                </a:solidFill>
                <a:latin typeface="仿宋" panose="02010609060101010101" charset="-122"/>
                <a:ea typeface="仿宋" panose="02010609060101010101" charset="-122"/>
              </a:rPr>
              <a:t>：文言中有些虚词的用法，在现代汉语里没有相应的词替代，翻译时可删削。这些词包括：发语词、凑足音节的助词、结构倒装的标志、句中停顿的词、个别连词及偏义复词中虚设成分等。</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⒌增补法</a:t>
            </a:r>
            <a:r>
              <a:rPr lang="zh-CN" altLang="en-US" sz="2400" b="1" i="0" dirty="0">
                <a:solidFill>
                  <a:srgbClr val="000000">
                    <a:alpha val="100000"/>
                  </a:srgbClr>
                </a:solidFill>
                <a:latin typeface="仿宋" panose="02010609060101010101" charset="-122"/>
                <a:ea typeface="仿宋" panose="02010609060101010101" charset="-122"/>
              </a:rPr>
              <a:t>：原句中有省略或古今用词不同的地方，可根据现代汉语语法增加或补充一些成分，使译文显豁通顺。包括：①数词后面增加量词；②省略句中应补充的主语、谓语、宾语和介词等；③补充行文省略的内容，如关联词语等。</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⒍调位法</a:t>
            </a:r>
            <a:r>
              <a:rPr lang="zh-CN" altLang="en-US" sz="2400" b="1" i="0" dirty="0">
                <a:solidFill>
                  <a:srgbClr val="000000">
                    <a:alpha val="100000"/>
                  </a:srgbClr>
                </a:solidFill>
                <a:latin typeface="仿宋" panose="02010609060101010101" charset="-122"/>
                <a:ea typeface="仿宋" panose="02010609060101010101" charset="-122"/>
              </a:rPr>
              <a:t>：包括：主谓倒装、宾语前置、定语后置和介词短语后置等。</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⒎意译</a:t>
            </a:r>
            <a:r>
              <a:rPr lang="zh-CN" altLang="en-US" sz="2400" b="1" i="0" dirty="0">
                <a:solidFill>
                  <a:srgbClr val="000000">
                    <a:alpha val="100000"/>
                  </a:srgbClr>
                </a:solidFill>
                <a:latin typeface="仿宋" panose="02010609060101010101" charset="-122"/>
                <a:ea typeface="仿宋" panose="02010609060101010101" charset="-122"/>
              </a:rPr>
              <a:t>，既是一种翻译的方式，也是一种翻译的方法。意译的情况：</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①使用比喻、借代、婉曲、互文、用典等修辞手法。　</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②紧缩复句或言简意丰的句子，需分开翻译或补充。</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③为了增强语势而用繁笔、渲染、铺陈手法的句子，译时要凝缩。</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2800"/>
              </a:lnSpc>
              <a:buFont typeface="Arial" panose="020B0604020202020204"/>
              <a:buChar char=" "/>
            </a:pPr>
            <a:r>
              <a:rPr lang="zh-CN" altLang="en-US" sz="2400" b="1" i="0" dirty="0">
                <a:solidFill>
                  <a:srgbClr val="000000">
                    <a:alpha val="100000"/>
                  </a:srgbClr>
                </a:solidFill>
                <a:latin typeface="仿宋" panose="02010609060101010101" charset="-122"/>
                <a:ea typeface="仿宋" panose="02010609060101010101" charset="-122"/>
              </a:rPr>
              <a:t> </a:t>
            </a:r>
            <a:r>
              <a:rPr lang="zh-CN" altLang="en-US" sz="2400" b="1" i="0" dirty="0">
                <a:solidFill>
                  <a:srgbClr val="FF0000">
                    <a:alpha val="100000"/>
                  </a:srgbClr>
                </a:solidFill>
                <a:latin typeface="仿宋" panose="02010609060101010101" charset="-122"/>
                <a:ea typeface="仿宋" panose="02010609060101010101" charset="-122"/>
              </a:rPr>
              <a:t>⒏词不离句，句不离篇</a:t>
            </a:r>
            <a:r>
              <a:rPr lang="zh-CN" altLang="en-US" sz="2400" b="1" i="0" dirty="0">
                <a:solidFill>
                  <a:srgbClr val="000000">
                    <a:alpha val="100000"/>
                  </a:srgbClr>
                </a:solidFill>
                <a:latin typeface="仿宋" panose="02010609060101010101" charset="-122"/>
                <a:ea typeface="仿宋" panose="02010609060101010101" charset="-122"/>
              </a:rPr>
              <a:t>——重视语境。</a:t>
            </a:r>
            <a:endParaRPr lang="zh-CN" altLang="en-US" sz="24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6314446" y="5455787"/>
            <a:ext cx="6021067" cy="312546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5" name="形状1"/>
          <p:cNvSpPr txBox="1"/>
          <p:nvPr/>
        </p:nvSpPr>
        <p:spPr>
          <a:xfrm>
            <a:off x="138341" y="489804"/>
            <a:ext cx="2503180" cy="3553377"/>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6" name="文本3"/>
          <p:cNvSpPr txBox="1"/>
          <p:nvPr/>
        </p:nvSpPr>
        <p:spPr>
          <a:xfrm>
            <a:off x="276892" y="-238"/>
            <a:ext cx="1469793" cy="480219"/>
          </a:xfrm>
          <a:prstGeom prst="rect">
            <a:avLst/>
          </a:prstGeom>
          <a:noFill/>
        </p:spPr>
        <p:txBody>
          <a:bodyPr anchor="t"/>
          <a:lstStyle/>
          <a:p>
            <a:pPr marL="0" algn="l"/>
            <a:r>
              <a:rPr lang="zh-CN" altLang="en-US" sz="2000" b="0" i="0" dirty="0">
                <a:solidFill>
                  <a:srgbClr val="000000">
                    <a:alpha val="100000"/>
                  </a:srgbClr>
                </a:solidFill>
                <a:latin typeface="黑体" panose="02010609060101010101" charset="-122"/>
                <a:ea typeface="黑体" panose="02010609060101010101" charset="-122"/>
              </a:rPr>
              <a:t>文言文阅读</a:t>
            </a:r>
            <a:endParaRPr lang="zh-CN" altLang="en-US" sz="2000" b="0" i="0" dirty="0">
              <a:solidFill>
                <a:srgbClr val="000000">
                  <a:alpha val="100000"/>
                </a:srgbClr>
              </a:solidFill>
              <a:latin typeface="黑体" panose="02010609060101010101" charset="-122"/>
              <a:ea typeface="黑体" panose="02010609060101010101" charset="-122"/>
            </a:endParaRPr>
          </a:p>
        </p:txBody>
      </p:sp>
      <p:sp>
        <p:nvSpPr>
          <p:cNvPr id="7" name="形状2"/>
          <p:cNvSpPr txBox="1"/>
          <p:nvPr/>
        </p:nvSpPr>
        <p:spPr>
          <a:xfrm>
            <a:off x="2821724" y="739673"/>
            <a:ext cx="9259376" cy="1219152"/>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sp>
        <p:nvSpPr>
          <p:cNvPr id="8" name="形状3"/>
          <p:cNvSpPr txBox="1"/>
          <p:nvPr/>
        </p:nvSpPr>
        <p:spPr>
          <a:xfrm>
            <a:off x="2811942" y="2228355"/>
            <a:ext cx="9181976" cy="4582058"/>
          </a:xfrm>
          <a:prstGeom prst="rect">
            <a:avLst/>
          </a:prstGeom>
          <a:solidFill>
            <a:srgbClr val="FFFFFF">
              <a:alpha val="0"/>
            </a:srgbClr>
          </a:solidFill>
          <a:ln w="19050">
            <a:solidFill>
              <a:srgbClr val="FDE9DA">
                <a:alpha val="100000"/>
              </a:srgbClr>
            </a:solidFill>
            <a:prstDash val="solid"/>
          </a:ln>
        </p:spPr>
        <p:txBody>
          <a:bodyPr anchor="ctr"/>
          <a:lstStyle/>
          <a:p>
            <a:pPr marL="0" algn="ctr"/>
          </a:p>
        </p:txBody>
      </p:sp>
      <p:grpSp>
        <p:nvGrpSpPr>
          <p:cNvPr id="9" name="组合1"/>
          <p:cNvGrpSpPr/>
          <p:nvPr/>
        </p:nvGrpSpPr>
        <p:grpSpPr>
          <a:xfrm>
            <a:off x="945004" y="296732"/>
            <a:ext cx="1066162" cy="433421"/>
            <a:chOff x="0" y="0"/>
            <a:chExt cx="1066162" cy="433421"/>
          </a:xfrm>
        </p:grpSpPr>
        <p:sp>
          <p:nvSpPr>
            <p:cNvPr id="10" name="形状4"/>
            <p:cNvSpPr txBox="1"/>
            <p:nvPr/>
          </p:nvSpPr>
          <p:spPr>
            <a:xfrm>
              <a:off x="3810" y="49530"/>
              <a:ext cx="780415" cy="337185"/>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1" name="文本9"/>
            <p:cNvSpPr txBox="1"/>
            <p:nvPr/>
          </p:nvSpPr>
          <p:spPr>
            <a:xfrm>
              <a:off x="0" y="0"/>
              <a:ext cx="106616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主观题</a:t>
              </a:r>
              <a:endParaRPr lang="zh-CN" altLang="en-US" sz="1600" b="0" i="0" dirty="0">
                <a:solidFill>
                  <a:srgbClr val="000000">
                    <a:alpha val="100000"/>
                  </a:srgbClr>
                </a:solidFill>
                <a:latin typeface="汉仪雅酷黑 65W"/>
                <a:ea typeface="汉仪雅酷黑 65W"/>
              </a:endParaRPr>
            </a:p>
          </p:txBody>
        </p:sp>
      </p:grpSp>
      <p:grpSp>
        <p:nvGrpSpPr>
          <p:cNvPr id="12" name="组合2"/>
          <p:cNvGrpSpPr/>
          <p:nvPr/>
        </p:nvGrpSpPr>
        <p:grpSpPr>
          <a:xfrm>
            <a:off x="5929170" y="479898"/>
            <a:ext cx="1096134" cy="433421"/>
            <a:chOff x="0" y="0"/>
            <a:chExt cx="1096134" cy="433421"/>
          </a:xfrm>
        </p:grpSpPr>
        <p:sp>
          <p:nvSpPr>
            <p:cNvPr id="13" name="形状5"/>
            <p:cNvSpPr txBox="1"/>
            <p:nvPr/>
          </p:nvSpPr>
          <p:spPr>
            <a:xfrm>
              <a:off x="0" y="61979"/>
              <a:ext cx="1060622" cy="255670"/>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14" name="文本10"/>
            <p:cNvSpPr txBox="1"/>
            <p:nvPr/>
          </p:nvSpPr>
          <p:spPr>
            <a:xfrm>
              <a:off x="35512" y="0"/>
              <a:ext cx="106062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试题分析</a:t>
              </a:r>
              <a:endParaRPr lang="zh-CN" altLang="en-US" sz="1600" b="0" i="0" dirty="0">
                <a:solidFill>
                  <a:srgbClr val="000000">
                    <a:alpha val="100000"/>
                  </a:srgbClr>
                </a:solidFill>
                <a:latin typeface="汉仪雅酷黑 65W"/>
                <a:ea typeface="汉仪雅酷黑 65W"/>
              </a:endParaRPr>
            </a:p>
          </p:txBody>
        </p:sp>
      </p:grpSp>
      <p:sp>
        <p:nvSpPr>
          <p:cNvPr id="15" name="文本4"/>
          <p:cNvSpPr txBox="1"/>
          <p:nvPr/>
        </p:nvSpPr>
        <p:spPr>
          <a:xfrm>
            <a:off x="2853128" y="3094292"/>
            <a:ext cx="9099985" cy="3790078"/>
          </a:xfrm>
          <a:prstGeom prst="rect">
            <a:avLst/>
          </a:prstGeom>
          <a:noFill/>
        </p:spPr>
        <p:txBody>
          <a:bodyPr anchor="t"/>
          <a:lstStyle/>
          <a:p>
            <a:pPr marL="0" algn="l"/>
          </a:p>
          <a:p>
            <a:pPr marL="0" algn="l">
              <a:lnSpc>
                <a:spcPts val="2600"/>
              </a:lnSpc>
            </a:pPr>
            <a:r>
              <a:rPr lang="zh-CN" altLang="en-US" sz="2200" b="0" i="0" dirty="0">
                <a:solidFill>
                  <a:srgbClr val="000000">
                    <a:alpha val="100000"/>
                  </a:srgbClr>
                </a:solidFill>
                <a:latin typeface="黑体" panose="02010609060101010101" charset="-122"/>
                <a:ea typeface="黑体" panose="02010609060101010101" charset="-122"/>
              </a:rPr>
              <a:t>【解题思路】</a:t>
            </a:r>
            <a:endParaRPr lang="zh-CN" altLang="en-US" sz="2200" b="0" i="0" dirty="0">
              <a:solidFill>
                <a:srgbClr val="000000">
                  <a:alpha val="100000"/>
                </a:srgbClr>
              </a:solidFill>
              <a:latin typeface="黑体" panose="02010609060101010101" charset="-122"/>
              <a:ea typeface="黑体"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材料一第1段：礼乐之作，是圣人缘物设教，以为撙（zǔn）节。</a:t>
            </a:r>
            <a:r>
              <a:rPr lang="zh-CN" altLang="en-US" sz="2000" b="1" i="0" dirty="0">
                <a:solidFill>
                  <a:srgbClr val="3B00FF">
                    <a:alpha val="100000"/>
                  </a:srgbClr>
                </a:solidFill>
                <a:latin typeface="仿宋" panose="02010609060101010101" charset="-122"/>
                <a:ea typeface="仿宋" panose="02010609060101010101" charset="-122"/>
              </a:rPr>
              <a:t>（①音乐有教化百姓、节制人欲的作用）</a:t>
            </a:r>
            <a:endParaRPr lang="zh-CN" altLang="en-US" sz="2000" b="1" i="0" dirty="0">
              <a:solidFill>
                <a:srgbClr val="3B00FF">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悲悦在于人心，非由乐也。将亡之政，其人心苦，然苦心相感，故闻之则悲耳。何乐声哀怨，能使悦者悲乎?</a:t>
            </a:r>
            <a:r>
              <a:rPr lang="zh-CN" altLang="en-US" sz="2000" b="1" i="0" dirty="0">
                <a:solidFill>
                  <a:srgbClr val="3B00FF">
                    <a:alpha val="100000"/>
                  </a:srgbClr>
                </a:solidFill>
                <a:latin typeface="仿宋" panose="02010609060101010101" charset="-122"/>
                <a:ea typeface="仿宋" panose="02010609060101010101" charset="-122"/>
              </a:rPr>
              <a:t>（②国家的兴亡不在于音乐，而在于人心；）</a:t>
            </a:r>
            <a:endParaRPr lang="zh-CN" altLang="en-US" sz="2000" b="1" i="0" dirty="0">
              <a:solidFill>
                <a:srgbClr val="3B00FF">
                  <a:alpha val="100000"/>
                </a:srgbClr>
              </a:solidFill>
              <a:latin typeface="仿宋" panose="02010609060101010101" charset="-122"/>
              <a:ea typeface="仿宋" panose="02010609060101010101" charset="-122"/>
            </a:endParaRPr>
          </a:p>
          <a:p>
            <a:pPr marL="0" algn="l"/>
            <a:r>
              <a:rPr lang="zh-CN" altLang="en-US" sz="2000" b="0" i="0" dirty="0">
                <a:solidFill>
                  <a:srgbClr val="000000">
                    <a:alpha val="100000"/>
                  </a:srgbClr>
                </a:solidFill>
                <a:latin typeface="仿宋" panose="02010609060101010101" charset="-122"/>
                <a:ea typeface="仿宋" panose="02010609060101010101" charset="-122"/>
              </a:rPr>
              <a:t>材料一第2段：朕当四方未定，因为天下救焚拯溺，故不获已，乃行战伐之事，所以人间遂有此舞，国家因兹亦制其曲</a:t>
            </a:r>
            <a:r>
              <a:rPr lang="zh-CN" altLang="en-US" sz="2000" b="1" i="0" dirty="0">
                <a:solidFill>
                  <a:srgbClr val="3B00FF">
                    <a:alpha val="100000"/>
                  </a:srgbClr>
                </a:solidFill>
                <a:latin typeface="仿宋" panose="02010609060101010101" charset="-122"/>
                <a:ea typeface="仿宋" panose="02010609060101010101" charset="-122"/>
              </a:rPr>
              <a:t>（③音乐不能只用来歌功颂德。）</a:t>
            </a:r>
            <a:r>
              <a:rPr lang="zh-CN" altLang="en-US" sz="2000" b="0" i="0" dirty="0">
                <a:solidFill>
                  <a:srgbClr val="000000">
                    <a:alpha val="100000"/>
                  </a:srgbClr>
                </a:solidFill>
                <a:latin typeface="仿宋" panose="02010609060101010101" charset="-122"/>
                <a:ea typeface="仿宋" panose="02010609060101010101" charset="-122"/>
              </a:rPr>
              <a:t>……朕以见在将相，多有曾经受彼驱使者，既经为一日君臣，今若重见其被擒获之势，必当有所不忍。我为此等，所以不为也。”</a:t>
            </a:r>
            <a:r>
              <a:rPr lang="zh-CN" altLang="en-US" sz="2000" b="1" i="0" dirty="0">
                <a:solidFill>
                  <a:srgbClr val="3B00FF">
                    <a:alpha val="100000"/>
                  </a:srgbClr>
                </a:solidFill>
                <a:latin typeface="仿宋" panose="02010609060101010101" charset="-122"/>
                <a:ea typeface="仿宋" panose="02010609060101010101" charset="-122"/>
              </a:rPr>
              <a:t>（音乐不能只用来歌功颂德，更应该考虑臣下的感情。）</a:t>
            </a:r>
            <a:endParaRPr lang="zh-CN" altLang="en-US" sz="2000" b="1" i="0" dirty="0">
              <a:solidFill>
                <a:srgbClr val="3B00FF">
                  <a:alpha val="100000"/>
                </a:srgbClr>
              </a:solidFill>
              <a:latin typeface="仿宋" panose="02010609060101010101" charset="-122"/>
              <a:ea typeface="仿宋" panose="02010609060101010101" charset="-122"/>
            </a:endParaRPr>
          </a:p>
          <a:p>
            <a:pPr marL="0" algn="l">
              <a:lnSpc>
                <a:spcPts val="2600"/>
              </a:lnSpc>
            </a:pPr>
            <a:r>
              <a:rPr lang="zh-CN" altLang="en-US" sz="2200" b="0" i="0" dirty="0">
                <a:solidFill>
                  <a:srgbClr val="000000">
                    <a:alpha val="100000"/>
                  </a:srgbClr>
                </a:solidFill>
                <a:latin typeface="仿宋" panose="02010609060101010101" charset="-122"/>
                <a:ea typeface="仿宋" panose="02010609060101010101" charset="-122"/>
              </a:rPr>
              <a:t>        </a:t>
            </a:r>
            <a:endParaRPr lang="zh-CN" altLang="en-US" sz="2200" b="0" i="0" dirty="0">
              <a:solidFill>
                <a:srgbClr val="000000">
                  <a:alpha val="100000"/>
                </a:srgbClr>
              </a:solidFill>
              <a:latin typeface="仿宋" panose="02010609060101010101" charset="-122"/>
              <a:ea typeface="仿宋" panose="02010609060101010101" charset="-122"/>
            </a:endParaRPr>
          </a:p>
        </p:txBody>
      </p:sp>
      <p:sp>
        <p:nvSpPr>
          <p:cNvPr id="16" name="文本5"/>
          <p:cNvSpPr txBox="1"/>
          <p:nvPr/>
        </p:nvSpPr>
        <p:spPr>
          <a:xfrm>
            <a:off x="381038" y="784936"/>
            <a:ext cx="2440534" cy="5709647"/>
          </a:xfrm>
          <a:prstGeom prst="rect">
            <a:avLst/>
          </a:prstGeom>
          <a:noFill/>
        </p:spPr>
        <p:txBody>
          <a:bodyPr anchor="t"/>
          <a:lstStyle/>
          <a:p>
            <a:pPr marL="0" algn="l"/>
            <a:r>
              <a:rPr lang="zh-CN" altLang="en-US" sz="2400" b="0" i="0" dirty="0">
                <a:solidFill>
                  <a:srgbClr val="000000">
                    <a:alpha val="100000"/>
                  </a:srgbClr>
                </a:solidFill>
                <a:latin typeface="仿宋" panose="02010609060101010101" charset="-122"/>
                <a:ea typeface="仿宋" panose="02010609060101010101" charset="-122"/>
              </a:rPr>
              <a:t>14.荀子认为古代圣王“故修其行，正其乐，而天下顺焉”，材料一中唐太宗是如何“正其乐”的?请简要概括。(3分)</a:t>
            </a:r>
            <a:endParaRPr lang="zh-CN" altLang="en-US" sz="2400" b="0" i="0" dirty="0">
              <a:solidFill>
                <a:srgbClr val="000000">
                  <a:alpha val="100000"/>
                </a:srgbClr>
              </a:solidFill>
              <a:latin typeface="仿宋" panose="02010609060101010101" charset="-122"/>
              <a:ea typeface="仿宋" panose="02010609060101010101" charset="-122"/>
            </a:endParaRPr>
          </a:p>
        </p:txBody>
      </p:sp>
      <p:sp>
        <p:nvSpPr>
          <p:cNvPr id="17" name="文本6"/>
          <p:cNvSpPr txBox="1"/>
          <p:nvPr/>
        </p:nvSpPr>
        <p:spPr>
          <a:xfrm>
            <a:off x="2929804" y="758781"/>
            <a:ext cx="9405376" cy="1200651"/>
          </a:xfrm>
          <a:prstGeom prst="rect">
            <a:avLst/>
          </a:prstGeom>
          <a:noFill/>
        </p:spPr>
        <p:txBody>
          <a:bodyPr anchor="t"/>
          <a:lstStyle/>
          <a:p>
            <a:pPr marL="0" algn="l">
              <a:lnSpc>
                <a:spcPts val="2600"/>
              </a:lnSpc>
            </a:pPr>
            <a:r>
              <a:rPr lang="zh-CN" altLang="en-US" sz="2200" b="0" i="0" dirty="0">
                <a:solidFill>
                  <a:srgbClr val="000000">
                    <a:alpha val="100000"/>
                  </a:srgbClr>
                </a:solidFill>
                <a:latin typeface="宋体" panose="02010600030101010101" pitchFamily="2" charset="-122"/>
                <a:ea typeface="宋体" panose="02010600030101010101" pitchFamily="2" charset="-122"/>
              </a:rPr>
              <a:t>【</a:t>
            </a:r>
            <a:r>
              <a:rPr lang="zh-CN" altLang="en-US" sz="2200" b="0" i="0" dirty="0">
                <a:solidFill>
                  <a:srgbClr val="000000">
                    <a:alpha val="100000"/>
                  </a:srgbClr>
                </a:solidFill>
                <a:latin typeface="黑体" panose="02010609060101010101" charset="-122"/>
                <a:ea typeface="黑体" panose="02010609060101010101" charset="-122"/>
              </a:rPr>
              <a:t>考查目标】</a:t>
            </a:r>
            <a:endParaRPr lang="zh-CN" altLang="en-US" sz="2200" b="0" i="0" dirty="0">
              <a:solidFill>
                <a:srgbClr val="000000">
                  <a:alpha val="100000"/>
                </a:srgbClr>
              </a:solidFill>
              <a:latin typeface="黑体" panose="02010609060101010101" charset="-122"/>
              <a:ea typeface="黑体" panose="02010609060101010101" charset="-122"/>
            </a:endParaRPr>
          </a:p>
          <a:p>
            <a:pPr marL="0" algn="l">
              <a:lnSpc>
                <a:spcPts val="2600"/>
              </a:lnSpc>
            </a:pPr>
            <a:r>
              <a:rPr lang="zh-CN" altLang="en-US" sz="2200" b="1" i="0" dirty="0">
                <a:solidFill>
                  <a:srgbClr val="000000">
                    <a:alpha val="100000"/>
                  </a:srgbClr>
                </a:solidFill>
                <a:latin typeface="宋体" panose="02010600030101010101" pitchFamily="2" charset="-122"/>
                <a:ea typeface="宋体" panose="02010600030101010101" pitchFamily="2" charset="-122"/>
              </a:rPr>
              <a:t>  </a:t>
            </a:r>
            <a:r>
              <a:rPr lang="zh-CN" altLang="en-US" sz="2200" b="1" i="0" dirty="0">
                <a:solidFill>
                  <a:srgbClr val="000000">
                    <a:alpha val="100000"/>
                  </a:srgbClr>
                </a:solidFill>
                <a:latin typeface="仿宋" panose="02010609060101010101" charset="-122"/>
                <a:ea typeface="仿宋" panose="02010609060101010101" charset="-122"/>
              </a:rPr>
              <a:t>本题考查考生对文言文文意的</a:t>
            </a:r>
            <a:r>
              <a:rPr lang="zh-CN" altLang="en-US" sz="2200" b="1" i="0" dirty="0">
                <a:solidFill>
                  <a:srgbClr val="FF0000">
                    <a:alpha val="100000"/>
                  </a:srgbClr>
                </a:solidFill>
                <a:latin typeface="仿宋" panose="02010609060101010101" charset="-122"/>
                <a:ea typeface="仿宋" panose="02010609060101010101" charset="-122"/>
              </a:rPr>
              <a:t>理解</a:t>
            </a:r>
            <a:r>
              <a:rPr lang="zh-CN" altLang="en-US" sz="2200" b="1" i="0" dirty="0">
                <a:solidFill>
                  <a:srgbClr val="000000">
                    <a:alpha val="100000"/>
                  </a:srgbClr>
                </a:solidFill>
                <a:latin typeface="仿宋" panose="02010609060101010101" charset="-122"/>
                <a:ea typeface="仿宋" panose="02010609060101010101" charset="-122"/>
              </a:rPr>
              <a:t>能力，重点在于</a:t>
            </a:r>
            <a:r>
              <a:rPr lang="zh-CN" altLang="en-US" sz="2200" b="1" i="0" dirty="0">
                <a:solidFill>
                  <a:srgbClr val="FF0000">
                    <a:alpha val="100000"/>
                  </a:srgbClr>
                </a:solidFill>
                <a:latin typeface="仿宋" panose="02010609060101010101" charset="-122"/>
                <a:ea typeface="仿宋" panose="02010609060101010101" charset="-122"/>
              </a:rPr>
              <a:t>筛选</a:t>
            </a:r>
            <a:r>
              <a:rPr lang="zh-CN" altLang="en-US" sz="2200" b="1" i="0" dirty="0">
                <a:solidFill>
                  <a:srgbClr val="000000">
                    <a:alpha val="100000"/>
                  </a:srgbClr>
                </a:solidFill>
                <a:latin typeface="仿宋" panose="02010609060101010101" charset="-122"/>
                <a:ea typeface="仿宋" panose="02010609060101010101" charset="-122"/>
              </a:rPr>
              <a:t>文本信息，</a:t>
            </a:r>
            <a:r>
              <a:rPr lang="zh-CN" altLang="en-US" sz="2200" b="1" i="0" dirty="0">
                <a:solidFill>
                  <a:srgbClr val="FF0000">
                    <a:alpha val="100000"/>
                  </a:srgbClr>
                </a:solidFill>
                <a:latin typeface="仿宋" panose="02010609060101010101" charset="-122"/>
                <a:ea typeface="仿宋" panose="02010609060101010101" charset="-122"/>
              </a:rPr>
              <a:t>归纳及分析</a:t>
            </a:r>
            <a:r>
              <a:rPr lang="zh-CN" altLang="en-US" sz="2200" b="1" i="0" dirty="0">
                <a:solidFill>
                  <a:srgbClr val="000000">
                    <a:alpha val="100000"/>
                  </a:srgbClr>
                </a:solidFill>
                <a:latin typeface="仿宋" panose="02010609060101010101" charset="-122"/>
                <a:ea typeface="仿宋" panose="02010609060101010101" charset="-122"/>
              </a:rPr>
              <a:t>内容要点。</a:t>
            </a:r>
            <a:endParaRPr lang="zh-CN" altLang="en-US" sz="2200" b="1" i="0" dirty="0">
              <a:solidFill>
                <a:srgbClr val="000000">
                  <a:alpha val="100000"/>
                </a:srgbClr>
              </a:solidFill>
              <a:latin typeface="仿宋" panose="02010609060101010101" charset="-122"/>
              <a:ea typeface="仿宋" panose="02010609060101010101" charset="-122"/>
            </a:endParaRPr>
          </a:p>
        </p:txBody>
      </p:sp>
      <p:grpSp>
        <p:nvGrpSpPr>
          <p:cNvPr id="18" name="组合3"/>
          <p:cNvGrpSpPr/>
          <p:nvPr/>
        </p:nvGrpSpPr>
        <p:grpSpPr>
          <a:xfrm>
            <a:off x="3513715" y="2049323"/>
            <a:ext cx="1096135" cy="433421"/>
            <a:chOff x="0" y="0"/>
            <a:chExt cx="1096135" cy="433421"/>
          </a:xfrm>
        </p:grpSpPr>
        <p:sp>
          <p:nvSpPr>
            <p:cNvPr id="19" name="形状6"/>
            <p:cNvSpPr txBox="1"/>
            <p:nvPr/>
          </p:nvSpPr>
          <p:spPr>
            <a:xfrm>
              <a:off x="0" y="61979"/>
              <a:ext cx="1060622" cy="255670"/>
            </a:xfrm>
            <a:prstGeom prst="rect">
              <a:avLst/>
            </a:prstGeom>
            <a:solidFill>
              <a:srgbClr val="F0F0F0">
                <a:alpha val="100000"/>
              </a:srgbClr>
            </a:solidFill>
            <a:ln w="9525">
              <a:solidFill>
                <a:srgbClr val="FFFFFF">
                  <a:alpha val="0"/>
                </a:srgbClr>
              </a:solidFill>
            </a:ln>
          </p:spPr>
          <p:txBody>
            <a:bodyPr anchor="ctr"/>
            <a:lstStyle/>
            <a:p>
              <a:pPr marL="0" algn="ctr"/>
            </a:p>
          </p:txBody>
        </p:sp>
        <p:sp>
          <p:nvSpPr>
            <p:cNvPr id="20" name="文本11"/>
            <p:cNvSpPr txBox="1"/>
            <p:nvPr/>
          </p:nvSpPr>
          <p:spPr>
            <a:xfrm>
              <a:off x="35513" y="0"/>
              <a:ext cx="1060622" cy="433421"/>
            </a:xfrm>
            <a:prstGeom prst="rect">
              <a:avLst/>
            </a:prstGeom>
            <a:noFill/>
          </p:spPr>
          <p:txBody>
            <a:bodyPr anchor="t"/>
            <a:lstStyle/>
            <a:p>
              <a:pPr marL="0" algn="l">
                <a:lnSpc>
                  <a:spcPts val="1900"/>
                </a:lnSpc>
              </a:pPr>
              <a:r>
                <a:rPr lang="zh-CN" altLang="en-US" sz="1600" b="0" i="0" dirty="0">
                  <a:solidFill>
                    <a:srgbClr val="000000">
                      <a:alpha val="100000"/>
                    </a:srgbClr>
                  </a:solidFill>
                  <a:latin typeface="汉仪雅酷黑 65W"/>
                  <a:ea typeface="汉仪雅酷黑 65W"/>
                </a:rPr>
                <a:t>答案</a:t>
              </a:r>
              <a:endParaRPr lang="zh-CN" altLang="en-US" sz="1600" b="0" i="0" dirty="0">
                <a:solidFill>
                  <a:srgbClr val="000000">
                    <a:alpha val="100000"/>
                  </a:srgbClr>
                </a:solidFill>
                <a:latin typeface="汉仪雅酷黑 65W"/>
                <a:ea typeface="汉仪雅酷黑 65W"/>
              </a:endParaRPr>
            </a:p>
          </p:txBody>
        </p:sp>
      </p:grpSp>
      <p:sp>
        <p:nvSpPr>
          <p:cNvPr id="21" name="文本8"/>
          <p:cNvSpPr txBox="1"/>
          <p:nvPr/>
        </p:nvSpPr>
        <p:spPr>
          <a:xfrm>
            <a:off x="3086189" y="2467134"/>
            <a:ext cx="8562072" cy="1146524"/>
          </a:xfrm>
          <a:prstGeom prst="rect">
            <a:avLst/>
          </a:prstGeom>
          <a:noFill/>
        </p:spPr>
        <p:txBody>
          <a:bodyPr anchor="t"/>
          <a:lstStyle/>
          <a:p>
            <a:pPr marL="0" algn="l"/>
            <a:r>
              <a:rPr lang="zh-CN" altLang="en-US" sz="2200" b="0" i="0" dirty="0">
                <a:solidFill>
                  <a:srgbClr val="FF0000">
                    <a:alpha val="100000"/>
                  </a:srgbClr>
                </a:solidFill>
                <a:latin typeface="仿宋" panose="02010609060101010101" charset="-122"/>
                <a:ea typeface="仿宋" panose="02010609060101010101" charset="-122"/>
              </a:rPr>
              <a:t>14.(3分)①音乐有教化百姓、节制人欲的作用；②国家的兴亡不在于音乐，而在于人心；③音乐不能只用来歌功颂德。</a:t>
            </a:r>
            <a:endParaRPr lang="zh-CN" altLang="en-US" sz="2200" b="0" i="0" dirty="0">
              <a:solidFill>
                <a:srgbClr val="FF0000">
                  <a:alpha val="100000"/>
                </a:srgbClr>
              </a:solidFill>
              <a:latin typeface="仿宋" panose="02010609060101010101" charset="-122"/>
              <a:ea typeface="仿宋" panose="02010609060101010101" charset="-122"/>
            </a:endParaRPr>
          </a:p>
          <a:p>
            <a:pPr marL="0" algn="l"/>
            <a:r>
              <a:rPr lang="zh-CN" altLang="en-US" sz="2200" b="0" i="0" dirty="0">
                <a:solidFill>
                  <a:srgbClr val="FF0000">
                    <a:alpha val="100000"/>
                  </a:srgbClr>
                </a:solidFill>
                <a:latin typeface="仿宋" panose="02010609060101010101" charset="-122"/>
                <a:ea typeface="仿宋" panose="02010609060101010101" charset="-122"/>
              </a:rPr>
              <a:t>评分建议：一点1分，意思对即可。</a:t>
            </a:r>
            <a:endParaRPr lang="zh-CN" altLang="en-US" sz="2200" b="0" i="0" dirty="0">
              <a:solidFill>
                <a:srgbClr val="FF0000">
                  <a:alpha val="100000"/>
                </a:srgbClr>
              </a:solidFill>
              <a:latin typeface="仿宋" panose="02010609060101010101" charset="-122"/>
              <a:ea typeface="仿宋"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3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3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3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P spid="2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现代文阅读Ⅰ</a:t>
            </a:r>
            <a:endParaRPr lang="zh-CN"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2570" y="472440"/>
            <a:ext cx="766508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98450" y="735965"/>
            <a:ext cx="7398385" cy="5826125"/>
          </a:xfrm>
          <a:prstGeom prst="rect">
            <a:avLst/>
          </a:prstGeom>
          <a:noFill/>
          <a:ln w="9525">
            <a:noFill/>
          </a:ln>
        </p:spPr>
        <p:txBody>
          <a:bodyPr wrap="square">
            <a:noAutofit/>
          </a:bodyPr>
          <a:p>
            <a:pPr indent="271780" algn="just"/>
            <a:r>
              <a:rPr lang="zh-CN" altLang="zh-CN" sz="2000" b="1" kern="100" dirty="0">
                <a:effectLst/>
                <a:latin typeface="黑体" panose="02010609060101010101" charset="-122"/>
                <a:ea typeface="黑体" panose="02010609060101010101" charset="-122"/>
                <a:cs typeface="黑体" panose="02010609060101010101" charset="-122"/>
              </a:rPr>
              <a:t>材料一：</a:t>
            </a:r>
            <a:endParaRPr lang="zh-CN" altLang="zh-CN" sz="2000" kern="100" dirty="0">
              <a:effectLst/>
              <a:latin typeface="黑体" panose="02010609060101010101" charset="-122"/>
              <a:ea typeface="黑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明体达用、体用贯通</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这一思想体现了中国传统的哲学智慧。其中，</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体</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指的是本体、本源，代表理论基础；</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用</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指的是实践、方法，代表实际应用。它强调理论与实践的紧密结合</a:t>
            </a:r>
            <a:r>
              <a:rPr kumimoji="1" lang="en-US" altLang="zh-CN" sz="2000" dirty="0">
                <a:highlight>
                  <a:srgbClr val="FFFF00"/>
                </a:highlight>
                <a:latin typeface="楷体" panose="02010609060101010101" charset="-122"/>
                <a:ea typeface="楷体" panose="02010609060101010101" charset="-122"/>
                <a:sym typeface="+mn-ea"/>
              </a:rPr>
              <a:t>4①</a:t>
            </a:r>
            <a:r>
              <a:rPr lang="zh-CN" altLang="en-US" sz="2000" kern="100" dirty="0">
                <a:effectLst/>
                <a:latin typeface="楷体" panose="02010609060101010101" charset="-122"/>
                <a:ea typeface="楷体" panose="02010609060101010101" charset="-122"/>
                <a:cs typeface="宋体" panose="02010600030101010101" pitchFamily="2" charset="-122"/>
              </a:rPr>
              <a:t>，要求我们在理论指导下进行实践，并通过实践来丰富和发展理论。</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中华民族传统文化的一个根本特点就是经世致用。这里的</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“经世”指的是那些始终管用、具有普遍适用性的真理，“致用”则是将这些真理应用于实际生活。</a:t>
            </a:r>
            <a:r>
              <a:rPr kumimoji="1" lang="en-US" altLang="zh-CN" sz="2000" dirty="0">
                <a:highlight>
                  <a:srgbClr val="FFFF00"/>
                </a:highlight>
                <a:latin typeface="楷体" panose="02010609060101010101" charset="-122"/>
                <a:ea typeface="楷体" panose="02010609060101010101" charset="-122"/>
                <a:sym typeface="+mn-ea"/>
              </a:rPr>
              <a:t>4①</a:t>
            </a:r>
            <a:r>
              <a:rPr lang="zh-CN" altLang="en-US" sz="2000" kern="100" dirty="0">
                <a:effectLst/>
                <a:latin typeface="楷体" panose="02010609060101010101" charset="-122"/>
                <a:ea typeface="楷体" panose="02010609060101010101" charset="-122"/>
                <a:cs typeface="宋体" panose="02010600030101010101" pitchFamily="2" charset="-122"/>
              </a:rPr>
              <a:t>文化的意义在于传承和弘扬一个民族的核心价值观与精神传统。文化中蕴含的传统精神构成了超越时空局限的精神基石，它既具有稳定性，又不断衍生出具有时代特点和地域特色的具体内容。</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这种文化的传承与发展，正是</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明体达用、体用贯通</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思想的生动体现。</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我们中华民族之所以能够有五千年的文明史而没有中断过，一个根本</a:t>
            </a:r>
            <a:r>
              <a:rPr lang="zh-CN" altLang="en-US" sz="2000" kern="100" dirty="0">
                <a:solidFill>
                  <a:srgbClr val="00B050"/>
                </a:solidFill>
                <a:effectLst/>
                <a:highlight>
                  <a:srgbClr val="FFFF00"/>
                </a:highlight>
                <a:latin typeface="楷体" panose="02010609060101010101" charset="-122"/>
                <a:ea typeface="楷体" panose="02010609060101010101" charset="-122"/>
                <a:cs typeface="宋体" panose="02010600030101010101" pitchFamily="2" charset="-122"/>
              </a:rPr>
              <a:t>原因就是</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我们从来没有背离或者抛弃过中华民族的核心价值观与精神传统。</a:t>
            </a:r>
            <a:r>
              <a:rPr lang="zh-CN" altLang="en-US" sz="2000" kern="100" dirty="0">
                <a:effectLst/>
                <a:latin typeface="楷体" panose="02010609060101010101" charset="-122"/>
                <a:ea typeface="楷体" panose="02010609060101010101" charset="-122"/>
                <a:cs typeface="宋体" panose="02010600030101010101" pitchFamily="2" charset="-122"/>
              </a:rPr>
              <a:t>作为优秀文化的传承者，在坚守中华民族的核心价值观与精神传统的同时，</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我们</a:t>
            </a:r>
            <a:r>
              <a:rPr lang="zh-CN" altLang="en-US" sz="2000" kern="100" dirty="0">
                <a:solidFill>
                  <a:srgbClr val="00B050"/>
                </a:solidFill>
                <a:effectLst/>
                <a:highlight>
                  <a:srgbClr val="FFFF00"/>
                </a:highlight>
                <a:latin typeface="楷体" panose="02010609060101010101" charset="-122"/>
                <a:ea typeface="楷体" panose="02010609060101010101" charset="-122"/>
                <a:cs typeface="宋体" panose="02010600030101010101" pitchFamily="2" charset="-122"/>
              </a:rPr>
              <a:t>要不断</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赋予其新的内容和形态，确保理论与实践的紧密结合，</a:t>
            </a:r>
            <a:r>
              <a:rPr lang="zh-CN" altLang="en-US" sz="2000" kern="100" dirty="0">
                <a:solidFill>
                  <a:srgbClr val="00B050"/>
                </a:solidFill>
                <a:effectLst/>
                <a:highlight>
                  <a:srgbClr val="FFFF00"/>
                </a:highlight>
                <a:latin typeface="楷体" panose="02010609060101010101" charset="-122"/>
                <a:ea typeface="楷体" panose="02010609060101010101" charset="-122"/>
                <a:cs typeface="宋体" panose="02010600030101010101" pitchFamily="2" charset="-122"/>
              </a:rPr>
              <a:t>需要</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明体达用、体用贯通</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，让</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体</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与</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用</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在文化事业中得以发挥作用。（</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rPr>
              <a:t>2A</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a:t>
            </a:r>
            <a:endPar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842885" y="472440"/>
            <a:ext cx="39858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10" name="文本框 9"/>
          <p:cNvSpPr txBox="1"/>
          <p:nvPr/>
        </p:nvSpPr>
        <p:spPr>
          <a:xfrm>
            <a:off x="7908485" y="808355"/>
            <a:ext cx="3677010" cy="1322070"/>
          </a:xfrm>
          <a:prstGeom prst="rect">
            <a:avLst/>
          </a:prstGeom>
          <a:noFill/>
        </p:spPr>
        <p:txBody>
          <a:bodyPr wrap="square" rtlCol="0">
            <a:spAutoFit/>
          </a:bodyPr>
          <a:p>
            <a:r>
              <a:rPr kumimoji="1" lang="en-US" altLang="zh-CN" sz="2000" dirty="0">
                <a:latin typeface="楷体" panose="02010609060101010101" charset="-122"/>
                <a:ea typeface="楷体" panose="02010609060101010101" charset="-122"/>
              </a:rPr>
              <a:t>4①“</a:t>
            </a:r>
            <a:r>
              <a:rPr kumimoji="1" lang="zh-CN" altLang="en-US" sz="2000" dirty="0">
                <a:latin typeface="楷体" panose="02010609060101010101" charset="-122"/>
                <a:ea typeface="楷体" panose="02010609060101010101" charset="-122"/>
              </a:rPr>
              <a:t>经世致用</a:t>
            </a:r>
            <a:r>
              <a:rPr kumimoji="1" lang="en-US" altLang="zh-CN" sz="2000" dirty="0">
                <a:latin typeface="楷体" panose="02010609060101010101" charset="-122"/>
                <a:ea typeface="楷体" panose="02010609060101010101" charset="-122"/>
              </a:rPr>
              <a:t>”“</a:t>
            </a:r>
            <a:r>
              <a:rPr kumimoji="1" lang="zh-CN" altLang="en-US" sz="2000" dirty="0">
                <a:latin typeface="楷体" panose="02010609060101010101" charset="-122"/>
                <a:ea typeface="楷体" panose="02010609060101010101" charset="-122"/>
              </a:rPr>
              <a:t>明体达用、体用贯通</a:t>
            </a:r>
            <a:r>
              <a:rPr kumimoji="1" lang="en-US" altLang="zh-CN" sz="2000" dirty="0">
                <a:latin typeface="楷体" panose="02010609060101010101" charset="-122"/>
                <a:ea typeface="楷体" panose="02010609060101010101" charset="-122"/>
              </a:rPr>
              <a:t>”</a:t>
            </a:r>
            <a:r>
              <a:rPr kumimoji="1" lang="zh-CN" altLang="en-US" sz="2000" dirty="0">
                <a:latin typeface="楷体" panose="02010609060101010101" charset="-122"/>
                <a:ea typeface="楷体" panose="02010609060101010101" charset="-122"/>
              </a:rPr>
              <a:t>等思想都强调理论与实践的紧密结合，有着严密的思辨性；</a:t>
            </a:r>
            <a:endParaRPr kumimoji="1" lang="zh-CN" altLang="en-US" sz="2000" dirty="0">
              <a:latin typeface="楷体" panose="02010609060101010101" charset="-122"/>
              <a:ea typeface="楷体" panose="02010609060101010101" charset="-122"/>
            </a:endParaRPr>
          </a:p>
        </p:txBody>
      </p:sp>
      <p:sp>
        <p:nvSpPr>
          <p:cNvPr id="13" name="文本框 12"/>
          <p:cNvSpPr txBox="1"/>
          <p:nvPr/>
        </p:nvSpPr>
        <p:spPr>
          <a:xfrm>
            <a:off x="7907461" y="3582380"/>
            <a:ext cx="3920359" cy="2011680"/>
          </a:xfrm>
          <a:prstGeom prst="rect">
            <a:avLst/>
          </a:prstGeom>
          <a:noFill/>
        </p:spPr>
        <p:txBody>
          <a:bodyPr wrap="square" rtlCol="0">
            <a:spAutoFit/>
          </a:bodyPr>
          <a:p>
            <a:r>
              <a:rPr kumimoji="1" lang="zh-CN" altLang="en-US" dirty="0">
                <a:latin typeface="楷体" panose="02010609060101010101" charset="-122"/>
                <a:ea typeface="楷体" panose="02010609060101010101" charset="-122"/>
              </a:rPr>
              <a:t>第</a:t>
            </a:r>
            <a:r>
              <a:rPr kumimoji="1" lang="en-US" altLang="zh-CN" dirty="0">
                <a:latin typeface="楷体" panose="02010609060101010101" charset="-122"/>
                <a:ea typeface="楷体" panose="02010609060101010101" charset="-122"/>
              </a:rPr>
              <a:t>2</a:t>
            </a:r>
            <a:r>
              <a:rPr kumimoji="1" lang="zh-CN" altLang="en-US" dirty="0">
                <a:latin typeface="楷体" panose="02010609060101010101" charset="-122"/>
                <a:ea typeface="楷体" panose="02010609060101010101" charset="-122"/>
              </a:rPr>
              <a:t>题</a:t>
            </a:r>
            <a:r>
              <a:rPr lang="en-US" altLang="zh-CN" kern="100" dirty="0">
                <a:latin typeface="楷体" panose="02010609060101010101" charset="-122"/>
                <a:ea typeface="楷体" panose="02010609060101010101" charset="-122"/>
                <a:cs typeface="宋体" panose="02010600030101010101" pitchFamily="2" charset="-122"/>
              </a:rPr>
              <a:t>A.</a:t>
            </a:r>
            <a:r>
              <a:rPr lang="zh-CN" altLang="en-US" kern="100" dirty="0">
                <a:latin typeface="楷体" panose="02010609060101010101" charset="-122"/>
                <a:ea typeface="楷体" panose="02010609060101010101" charset="-122"/>
                <a:cs typeface="宋体" panose="02010600030101010101" pitchFamily="2" charset="-122"/>
              </a:rPr>
              <a:t>中华文明没有中断的根本原因，在于不断赋予</a:t>
            </a:r>
            <a:r>
              <a:rPr lang="en-US" altLang="zh-CN" kern="100" dirty="0">
                <a:latin typeface="楷体" panose="02010609060101010101" charset="-122"/>
                <a:ea typeface="楷体" panose="02010609060101010101" charset="-122"/>
                <a:cs typeface="宋体" panose="02010600030101010101" pitchFamily="2" charset="-122"/>
              </a:rPr>
              <a:t>“</a:t>
            </a:r>
            <a:r>
              <a:rPr lang="zh-CN" altLang="en-US" kern="100" dirty="0">
                <a:latin typeface="楷体" panose="02010609060101010101" charset="-122"/>
                <a:ea typeface="楷体" panose="02010609060101010101" charset="-122"/>
                <a:cs typeface="宋体" panose="02010600030101010101" pitchFamily="2" charset="-122"/>
              </a:rPr>
              <a:t>明体达用、体用贯通</a:t>
            </a:r>
            <a:r>
              <a:rPr lang="en-US" altLang="zh-CN" kern="100" dirty="0">
                <a:latin typeface="楷体" panose="02010609060101010101" charset="-122"/>
                <a:ea typeface="楷体" panose="02010609060101010101" charset="-122"/>
                <a:cs typeface="宋体" panose="02010600030101010101" pitchFamily="2" charset="-122"/>
              </a:rPr>
              <a:t>”</a:t>
            </a:r>
            <a:r>
              <a:rPr lang="zh-CN" altLang="en-US" kern="100" dirty="0">
                <a:latin typeface="楷体" panose="02010609060101010101" charset="-122"/>
                <a:ea typeface="楷体" panose="02010609060101010101" charset="-122"/>
                <a:cs typeface="宋体" panose="02010600030101010101" pitchFamily="2" charset="-122"/>
              </a:rPr>
              <a:t>以新的内容和形态。</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rPr>
              <a:t>错误</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endParaRPr>
          </a:p>
          <a:p>
            <a:r>
              <a:rPr lang="zh-CN" altLang="en-US" kern="100" dirty="0">
                <a:latin typeface="楷体" panose="02010609060101010101" charset="-122"/>
                <a:ea typeface="楷体" panose="02010609060101010101" charset="-122"/>
                <a:cs typeface="宋体" panose="02010600030101010101" pitchFamily="2" charset="-122"/>
              </a:rPr>
              <a:t>（张冠李戴。根本原因是没有背离或者抛弃过中华民族的核心价值观和精神传统。）</a:t>
            </a:r>
            <a:endParaRPr lang="zh-CN" altLang="en-US" kern="100" dirty="0">
              <a:latin typeface="楷体" panose="02010609060101010101" charset="-122"/>
              <a:ea typeface="楷体" panose="02010609060101010101" charset="-122"/>
              <a:cs typeface="宋体" panose="02010600030101010101" pitchFamily="2" charset="-122"/>
              <a:sym typeface="+mn-ea"/>
            </a:endParaRPr>
          </a:p>
          <a:p>
            <a:endParaRPr lang="zh-CN" altLang="en-US" kern="100" dirty="0">
              <a:highlight>
                <a:srgbClr val="00FFFF"/>
              </a:highlight>
              <a:latin typeface="楷体" panose="02010609060101010101" charset="-122"/>
              <a:ea typeface="楷体" panose="02010609060101010101" charset="-122"/>
              <a:cs typeface="宋体" panose="02010600030101010101" pitchFamily="2" charset="-122"/>
            </a:endParaRPr>
          </a:p>
        </p:txBody>
      </p:sp>
      <p:sp>
        <p:nvSpPr>
          <p:cNvPr id="29" name="文本框 28"/>
          <p:cNvSpPr txBox="1"/>
          <p:nvPr>
            <p:custDataLst>
              <p:tags r:id="rId5"/>
            </p:custDataLst>
          </p:nvPr>
        </p:nvSpPr>
        <p:spPr>
          <a:xfrm>
            <a:off x="498475" y="39878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6229" y="37376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1514" y="77276"/>
            <a:ext cx="11637159" cy="6534350"/>
          </a:xfrm>
          <a:prstGeom prst="rect">
            <a:avLst/>
          </a:prstGeom>
          <a:noFill/>
        </p:spPr>
        <p:txBody>
          <a:bodyPr anchor="t"/>
          <a:lstStyle/>
          <a:p>
            <a:pPr marL="0" algn="l">
              <a:lnSpc>
                <a:spcPts val="5200"/>
              </a:lnSpc>
            </a:pPr>
            <a:r>
              <a:rPr lang="zh-CN" altLang="en-US" sz="4400" b="1" i="0" dirty="0">
                <a:solidFill>
                  <a:srgbClr val="000000">
                    <a:alpha val="100000"/>
                  </a:srgbClr>
                </a:solidFill>
                <a:latin typeface="仿宋" panose="02010609060101010101" charset="-122"/>
                <a:ea typeface="仿宋" panose="02010609060101010101" charset="-122"/>
              </a:rPr>
              <a:t>文言文文意概括简答题</a:t>
            </a:r>
            <a:endParaRPr lang="zh-CN" altLang="en-US" sz="4400" b="1" i="0" dirty="0">
              <a:solidFill>
                <a:srgbClr val="000000">
                  <a:alpha val="100000"/>
                </a:srgbClr>
              </a:solidFill>
              <a:latin typeface="仿宋" panose="02010609060101010101" charset="-122"/>
              <a:ea typeface="仿宋" panose="02010609060101010101" charset="-122"/>
            </a:endParaRPr>
          </a:p>
          <a:p>
            <a:pPr marL="0" algn="l">
              <a:lnSpc>
                <a:spcPts val="4900"/>
              </a:lnSpc>
            </a:pPr>
            <a:r>
              <a:rPr lang="zh-CN" altLang="en-US" sz="3200" b="1" i="0" dirty="0">
                <a:solidFill>
                  <a:srgbClr val="C00000">
                    <a:alpha val="100000"/>
                  </a:srgbClr>
                </a:solidFill>
                <a:latin typeface="仿宋" panose="02010609060101010101" charset="-122"/>
                <a:ea typeface="仿宋" panose="02010609060101010101" charset="-122"/>
              </a:rPr>
              <a:t>  1.解题思路</a:t>
            </a:r>
            <a:endParaRPr lang="zh-CN" altLang="en-US" sz="3200" b="1" i="0" dirty="0">
              <a:solidFill>
                <a:srgbClr val="C00000">
                  <a:alpha val="100000"/>
                </a:srgbClr>
              </a:solidFill>
              <a:latin typeface="仿宋" panose="02010609060101010101" charset="-122"/>
              <a:ea typeface="仿宋" panose="02010609060101010101" charset="-122"/>
            </a:endParaRPr>
          </a:p>
          <a:p>
            <a:pPr marL="0" algn="l">
              <a:lnSpc>
                <a:spcPts val="3700"/>
              </a:lnSpc>
            </a:pPr>
            <a:r>
              <a:rPr lang="zh-CN" altLang="en-US" sz="2400" b="1" i="0" dirty="0">
                <a:solidFill>
                  <a:srgbClr val="000000">
                    <a:alpha val="100000"/>
                  </a:srgbClr>
                </a:solidFill>
                <a:latin typeface="仿宋" panose="02010609060101010101" charset="-122"/>
                <a:ea typeface="仿宋" panose="02010609060101010101" charset="-122"/>
              </a:rPr>
              <a:t>  （1）通读全文，整体把握文意</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3700"/>
              </a:lnSpc>
            </a:pPr>
            <a:r>
              <a:rPr lang="zh-CN" altLang="en-US" sz="2400" b="1" i="0" dirty="0">
                <a:solidFill>
                  <a:srgbClr val="000000">
                    <a:alpha val="100000"/>
                  </a:srgbClr>
                </a:solidFill>
                <a:latin typeface="仿宋" panose="02010609060101010101" charset="-122"/>
                <a:ea typeface="仿宋" panose="02010609060101010101" charset="-122"/>
              </a:rPr>
              <a:t>  （2）仔细审题，寻找答题区间</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3700"/>
              </a:lnSpc>
            </a:pPr>
            <a:r>
              <a:rPr lang="zh-CN" altLang="en-US" sz="2400" b="1" i="0" dirty="0">
                <a:solidFill>
                  <a:srgbClr val="000000">
                    <a:alpha val="100000"/>
                  </a:srgbClr>
                </a:solidFill>
                <a:latin typeface="仿宋" panose="02010609060101010101" charset="-122"/>
                <a:ea typeface="仿宋" panose="02010609060101010101" charset="-122"/>
              </a:rPr>
              <a:t>  （3）筛选信息，组织语言作答</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5700"/>
              </a:lnSpc>
            </a:pPr>
            <a:r>
              <a:rPr lang="zh-CN" altLang="en-US" sz="3200" b="1" i="0" dirty="0">
                <a:solidFill>
                  <a:srgbClr val="C00000">
                    <a:alpha val="100000"/>
                  </a:srgbClr>
                </a:solidFill>
                <a:latin typeface="仿宋" panose="02010609060101010101" charset="-122"/>
                <a:ea typeface="仿宋" panose="02010609060101010101" charset="-122"/>
              </a:rPr>
              <a:t>   2.常见的作答方法</a:t>
            </a:r>
            <a:endParaRPr lang="zh-CN" altLang="en-US" sz="3200" b="1" i="0" dirty="0">
              <a:solidFill>
                <a:srgbClr val="C00000">
                  <a:alpha val="100000"/>
                </a:srgbClr>
              </a:solidFill>
              <a:latin typeface="仿宋" panose="02010609060101010101" charset="-122"/>
              <a:ea typeface="仿宋" panose="02010609060101010101" charset="-122"/>
            </a:endParaRPr>
          </a:p>
          <a:p>
            <a:pPr marL="0" algn="l">
              <a:lnSpc>
                <a:spcPts val="4200"/>
              </a:lnSpc>
            </a:pPr>
            <a:r>
              <a:rPr lang="zh-CN" altLang="en-US" sz="2400" b="1" i="0" dirty="0">
                <a:solidFill>
                  <a:srgbClr val="000000">
                    <a:alpha val="100000"/>
                  </a:srgbClr>
                </a:solidFill>
                <a:latin typeface="仿宋" panose="02010609060101010101" charset="-122"/>
                <a:ea typeface="仿宋" panose="02010609060101010101" charset="-122"/>
              </a:rPr>
              <a:t>  （1）</a:t>
            </a:r>
            <a:r>
              <a:rPr lang="zh-CN" altLang="en-US" sz="2400" b="1" i="0" dirty="0">
                <a:solidFill>
                  <a:srgbClr val="C00000">
                    <a:alpha val="100000"/>
                  </a:srgbClr>
                </a:solidFill>
                <a:latin typeface="仿宋" panose="02010609060101010101" charset="-122"/>
                <a:ea typeface="仿宋" panose="02010609060101010101" charset="-122"/>
              </a:rPr>
              <a:t>看所赋分值作答</a:t>
            </a:r>
            <a:r>
              <a:rPr lang="zh-CN" altLang="en-US" sz="2400" b="1" i="0" dirty="0">
                <a:solidFill>
                  <a:srgbClr val="000000">
                    <a:alpha val="100000"/>
                  </a:srgbClr>
                </a:solidFill>
                <a:latin typeface="仿宋" panose="02010609060101010101" charset="-122"/>
                <a:ea typeface="仿宋" panose="02010609060101010101" charset="-122"/>
              </a:rPr>
              <a:t>。学会从这些分值来确定答题的层次性，要点的数量等。</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4200"/>
              </a:lnSpc>
            </a:pPr>
            <a:r>
              <a:rPr lang="zh-CN" altLang="en-US" sz="2400" b="1" i="0" dirty="0">
                <a:solidFill>
                  <a:srgbClr val="000000">
                    <a:alpha val="100000"/>
                  </a:srgbClr>
                </a:solidFill>
                <a:latin typeface="仿宋" panose="02010609060101010101" charset="-122"/>
                <a:ea typeface="仿宋" panose="02010609060101010101" charset="-122"/>
              </a:rPr>
              <a:t>  （2）</a:t>
            </a:r>
            <a:r>
              <a:rPr lang="zh-CN" altLang="en-US" sz="2400" b="1" i="0" dirty="0">
                <a:solidFill>
                  <a:srgbClr val="C00000">
                    <a:alpha val="100000"/>
                  </a:srgbClr>
                </a:solidFill>
                <a:latin typeface="仿宋" panose="02010609060101010101" charset="-122"/>
                <a:ea typeface="仿宋" panose="02010609060101010101" charset="-122"/>
              </a:rPr>
              <a:t>按一定思路作答</a:t>
            </a:r>
            <a:r>
              <a:rPr lang="zh-CN" altLang="en-US" sz="2400" b="1" i="0" dirty="0">
                <a:solidFill>
                  <a:srgbClr val="000000">
                    <a:alpha val="100000"/>
                  </a:srgbClr>
                </a:solidFill>
                <a:latin typeface="仿宋" panose="02010609060101010101" charset="-122"/>
                <a:ea typeface="仿宋" panose="02010609060101010101" charset="-122"/>
              </a:rPr>
              <a:t>。 做内容概括题时，一定要分点概括文中会出现并列的部 分，既要学会用原文也要学会从抽象中概括大意。</a:t>
            </a:r>
            <a:endParaRPr lang="zh-CN" altLang="en-US" sz="2400" b="1" i="0" dirty="0">
              <a:solidFill>
                <a:srgbClr val="000000">
                  <a:alpha val="100000"/>
                </a:srgbClr>
              </a:solidFill>
              <a:latin typeface="仿宋" panose="02010609060101010101" charset="-122"/>
              <a:ea typeface="仿宋" panose="02010609060101010101" charset="-122"/>
            </a:endParaRPr>
          </a:p>
          <a:p>
            <a:pPr marL="0" algn="l">
              <a:lnSpc>
                <a:spcPts val="4200"/>
              </a:lnSpc>
            </a:pPr>
            <a:r>
              <a:rPr lang="zh-CN" altLang="en-US" sz="2400" b="1" i="0" dirty="0">
                <a:solidFill>
                  <a:srgbClr val="000000">
                    <a:alpha val="100000"/>
                  </a:srgbClr>
                </a:solidFill>
                <a:latin typeface="仿宋" panose="02010609060101010101" charset="-122"/>
                <a:ea typeface="仿宋" panose="02010609060101010101" charset="-122"/>
              </a:rPr>
              <a:t>  （3）</a:t>
            </a:r>
            <a:r>
              <a:rPr lang="zh-CN" altLang="en-US" sz="2400" b="1" i="0" dirty="0">
                <a:solidFill>
                  <a:srgbClr val="C00000">
                    <a:alpha val="100000"/>
                  </a:srgbClr>
                </a:solidFill>
                <a:latin typeface="仿宋" panose="02010609060101010101" charset="-122"/>
                <a:ea typeface="仿宋" panose="02010609060101010101" charset="-122"/>
              </a:rPr>
              <a:t>按题意要求</a:t>
            </a:r>
            <a:r>
              <a:rPr lang="zh-CN" altLang="en-US" sz="2400" b="1" i="0" dirty="0">
                <a:solidFill>
                  <a:srgbClr val="000000">
                    <a:alpha val="100000"/>
                  </a:srgbClr>
                </a:solidFill>
                <a:latin typeface="仿宋" panose="02010609060101010101" charset="-122"/>
                <a:ea typeface="仿宋" panose="02010609060101010101" charset="-122"/>
              </a:rPr>
              <a:t>,组织不同句式作答。</a:t>
            </a:r>
            <a:endParaRPr lang="zh-CN" altLang="en-US" sz="24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1"/>
          <p:cNvPicPr>
            <a:picLocks noChangeAspect="1"/>
          </p:cNvPicPr>
          <p:nvPr/>
        </p:nvPicPr>
        <p:blipFill>
          <a:blip r:embed="rId1"/>
          <a:srcRect t="69031" r="72836" b="477"/>
          <a:stretch>
            <a:fillRect/>
          </a:stretch>
        </p:blipFill>
        <p:spPr>
          <a:xfrm>
            <a:off x="1" y="0"/>
            <a:ext cx="2641600" cy="2091765"/>
          </a:xfrm>
          <a:prstGeom prst="rect">
            <a:avLst/>
          </a:prstGeom>
        </p:spPr>
      </p:pic>
      <p:sp>
        <p:nvSpPr>
          <p:cNvPr id="3" name="文本1"/>
          <p:cNvSpPr txBox="1"/>
          <p:nvPr/>
        </p:nvSpPr>
        <p:spPr>
          <a:xfrm>
            <a:off x="5782855" y="2930066"/>
            <a:ext cx="5500920" cy="1574165"/>
          </a:xfrm>
          <a:prstGeom prst="rect">
            <a:avLst/>
          </a:prstGeom>
          <a:noFill/>
        </p:spPr>
        <p:txBody>
          <a:bodyPr anchor="t"/>
          <a:lstStyle/>
          <a:p>
            <a:pPr marL="0" algn="l">
              <a:lnSpc>
                <a:spcPts val="2500"/>
              </a:lnSpc>
            </a:pPr>
            <a:r>
              <a:rPr lang="zh-CN" altLang="en-US" sz="1400" b="0" i="0" dirty="0">
                <a:solidFill>
                  <a:srgbClr val="FFFFFF">
                    <a:alpha val="100000"/>
                  </a:srgbClr>
                </a:solidFill>
                <a:latin typeface="思源黑体 Light"/>
                <a:ea typeface="思源黑体 Ligh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lang="zh-CN" altLang="en-US" sz="1400" b="0" i="0" dirty="0">
              <a:solidFill>
                <a:srgbClr val="FFFFFF">
                  <a:alpha val="100000"/>
                </a:srgbClr>
              </a:solidFill>
              <a:latin typeface="思源黑体 Light"/>
              <a:ea typeface="思源黑体 Light"/>
            </a:endParaRPr>
          </a:p>
        </p:txBody>
      </p:sp>
      <p:sp>
        <p:nvSpPr>
          <p:cNvPr id="4" name="文本2"/>
          <p:cNvSpPr txBox="1"/>
          <p:nvPr/>
        </p:nvSpPr>
        <p:spPr>
          <a:xfrm>
            <a:off x="5764310" y="2299841"/>
            <a:ext cx="2811780" cy="774065"/>
          </a:xfrm>
          <a:prstGeom prst="rect">
            <a:avLst/>
          </a:prstGeom>
          <a:noFill/>
        </p:spPr>
        <p:txBody>
          <a:bodyPr anchor="t"/>
          <a:lstStyle/>
          <a:p>
            <a:pPr marL="0" algn="l">
              <a:lnSpc>
                <a:spcPts val="3800"/>
              </a:lnSpc>
            </a:pPr>
            <a:r>
              <a:rPr lang="zh-CN" altLang="en-US" sz="3200" b="0" i="0" dirty="0">
                <a:solidFill>
                  <a:srgbClr val="FFFFFF">
                    <a:alpha val="100000"/>
                  </a:srgbClr>
                </a:solidFill>
                <a:latin typeface="思源宋体"/>
                <a:ea typeface="思源宋体"/>
              </a:rPr>
              <a:t>年度工作概述</a:t>
            </a:r>
            <a:endParaRPr lang="zh-CN" altLang="en-US" sz="3200" b="0" i="0" dirty="0">
              <a:solidFill>
                <a:srgbClr val="FFFFFF">
                  <a:alpha val="100000"/>
                </a:srgbClr>
              </a:solidFill>
              <a:latin typeface="思源宋体"/>
              <a:ea typeface="思源宋体"/>
            </a:endParaRPr>
          </a:p>
        </p:txBody>
      </p:sp>
      <p:sp>
        <p:nvSpPr>
          <p:cNvPr id="5" name="文本3"/>
          <p:cNvSpPr txBox="1"/>
          <p:nvPr/>
        </p:nvSpPr>
        <p:spPr>
          <a:xfrm>
            <a:off x="444484" y="775506"/>
            <a:ext cx="6097267" cy="6078217"/>
          </a:xfrm>
          <a:prstGeom prst="rect">
            <a:avLst/>
          </a:prstGeom>
          <a:noFill/>
        </p:spPr>
        <p:txBody>
          <a:bodyPr anchor="t"/>
          <a:lstStyle/>
          <a:p>
            <a:pPr marL="0" algn="l">
              <a:lnSpc>
                <a:spcPts val="2800"/>
              </a:lnSpc>
            </a:pPr>
            <a:r>
              <a:rPr lang="zh-CN" altLang="en-US" sz="2400" b="0" i="0" dirty="0">
                <a:solidFill>
                  <a:srgbClr val="0D0D0D">
                    <a:alpha val="100000"/>
                  </a:srgbClr>
                </a:solidFill>
                <a:latin typeface="楷体" panose="02010609060101010101" charset="-122"/>
                <a:ea typeface="楷体" panose="02010609060101010101" charset="-122"/>
              </a:rPr>
              <a:t> </a:t>
            </a:r>
            <a:endParaRPr lang="zh-CN" altLang="en-US" sz="2400" b="0" i="0" dirty="0">
              <a:solidFill>
                <a:srgbClr val="0D0D0D">
                  <a:alpha val="100000"/>
                </a:srgbClr>
              </a:solidFill>
              <a:latin typeface="楷体" panose="02010609060101010101" charset="-122"/>
              <a:ea typeface="楷体" panose="02010609060101010101" charset="-122"/>
            </a:endParaRPr>
          </a:p>
        </p:txBody>
      </p:sp>
      <p:sp>
        <p:nvSpPr>
          <p:cNvPr id="6" name="形状1"/>
          <p:cNvSpPr txBox="1"/>
          <p:nvPr/>
        </p:nvSpPr>
        <p:spPr>
          <a:xfrm>
            <a:off x="156229" y="373761"/>
            <a:ext cx="11628120" cy="6687683"/>
          </a:xfrm>
          <a:prstGeom prst="rect">
            <a:avLst/>
          </a:prstGeom>
          <a:solidFill>
            <a:srgbClr val="FFFFFF">
              <a:alpha val="0"/>
            </a:srgbClr>
          </a:solidFill>
          <a:ln w="9525">
            <a:solidFill>
              <a:srgbClr val="FDE9DA">
                <a:alpha val="100000"/>
              </a:srgbClr>
            </a:solidFill>
            <a:prstDash val="solid"/>
          </a:ln>
        </p:spPr>
        <p:txBody>
          <a:bodyPr anchor="ctr"/>
          <a:lstStyle/>
          <a:p>
            <a:pPr marL="0" algn="ctr"/>
          </a:p>
        </p:txBody>
      </p:sp>
      <p:sp>
        <p:nvSpPr>
          <p:cNvPr id="7" name="文本4"/>
          <p:cNvSpPr txBox="1"/>
          <p:nvPr/>
        </p:nvSpPr>
        <p:spPr>
          <a:xfrm>
            <a:off x="151514" y="77276"/>
            <a:ext cx="11637159" cy="6802403"/>
          </a:xfrm>
          <a:prstGeom prst="rect">
            <a:avLst/>
          </a:prstGeom>
          <a:noFill/>
        </p:spPr>
        <p:txBody>
          <a:bodyPr anchor="t"/>
          <a:lstStyle/>
          <a:p>
            <a:pPr marL="0" algn="l">
              <a:lnSpc>
                <a:spcPts val="5200"/>
              </a:lnSpc>
            </a:pPr>
            <a:r>
              <a:rPr lang="zh-CN" altLang="en-US" sz="4400" b="1" i="0" dirty="0">
                <a:solidFill>
                  <a:srgbClr val="000000">
                    <a:alpha val="100000"/>
                  </a:srgbClr>
                </a:solidFill>
                <a:latin typeface="仿宋" panose="02010609060101010101" charset="-122"/>
                <a:ea typeface="仿宋" panose="02010609060101010101" charset="-122"/>
              </a:rPr>
              <a:t>文言文文意概括简答题</a:t>
            </a:r>
            <a:endParaRPr lang="zh-CN" altLang="en-US" sz="4400" b="1" i="0" dirty="0">
              <a:solidFill>
                <a:srgbClr val="000000">
                  <a:alpha val="100000"/>
                </a:srgbClr>
              </a:solidFill>
              <a:latin typeface="仿宋" panose="02010609060101010101" charset="-122"/>
              <a:ea typeface="仿宋" panose="02010609060101010101" charset="-122"/>
            </a:endParaRPr>
          </a:p>
          <a:p>
            <a:pPr marL="0" algn="l">
              <a:lnSpc>
                <a:spcPts val="4900"/>
              </a:lnSpc>
            </a:pPr>
            <a:r>
              <a:rPr lang="zh-CN" altLang="en-US" sz="3200" b="1" i="0" dirty="0">
                <a:solidFill>
                  <a:srgbClr val="C00000">
                    <a:alpha val="100000"/>
                  </a:srgbClr>
                </a:solidFill>
                <a:latin typeface="仿宋" panose="02010609060101010101" charset="-122"/>
                <a:ea typeface="仿宋" panose="02010609060101010101" charset="-122"/>
              </a:rPr>
              <a:t> </a:t>
            </a:r>
            <a:r>
              <a:rPr lang="zh-CN" altLang="en-US" sz="2900" b="1" i="0" dirty="0">
                <a:solidFill>
                  <a:srgbClr val="C00000">
                    <a:alpha val="100000"/>
                  </a:srgbClr>
                </a:solidFill>
                <a:latin typeface="仿宋" panose="02010609060101010101" charset="-122"/>
                <a:ea typeface="仿宋" panose="02010609060101010101" charset="-122"/>
              </a:rPr>
              <a:t>3.组织语言的技巧</a:t>
            </a:r>
            <a:endParaRPr lang="zh-CN" altLang="en-US" sz="2900" b="1" i="0" dirty="0">
              <a:solidFill>
                <a:srgbClr val="C00000">
                  <a:alpha val="100000"/>
                </a:srgbClr>
              </a:solidFill>
              <a:latin typeface="仿宋" panose="02010609060101010101" charset="-122"/>
              <a:ea typeface="仿宋" panose="02010609060101010101" charset="-122"/>
            </a:endParaRPr>
          </a:p>
          <a:p>
            <a:pPr marL="0" algn="l">
              <a:lnSpc>
                <a:spcPts val="4100"/>
              </a:lnSpc>
              <a:buFont typeface="Arial" panose="020B0604020202020204"/>
              <a:buChar char=" "/>
            </a:pPr>
            <a:r>
              <a:rPr lang="zh-CN" altLang="en-US" sz="2500" b="1" i="0" dirty="0">
                <a:solidFill>
                  <a:srgbClr val="C00000">
                    <a:alpha val="100000"/>
                  </a:srgbClr>
                </a:solidFill>
                <a:latin typeface="仿宋" panose="02010609060101010101" charset="-122"/>
                <a:ea typeface="仿宋" panose="02010609060101010101" charset="-122"/>
              </a:rPr>
              <a:t>（1）摘录法</a:t>
            </a:r>
            <a:r>
              <a:rPr lang="zh-CN" altLang="en-US" sz="2500" b="1" i="0" dirty="0">
                <a:solidFill>
                  <a:srgbClr val="000000">
                    <a:alpha val="100000"/>
                  </a:srgbClr>
                </a:solidFill>
                <a:latin typeface="仿宋" panose="02010609060101010101" charset="-122"/>
                <a:ea typeface="仿宋" panose="02010609060101010101" charset="-122"/>
              </a:rPr>
              <a:t>:就是选摘原文词句来作答的一种方法。</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41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要点】解题时应抓住与答案有关的关键语句,文中有的关键句如观点句或抒情议论句如果吻合题意，可直接摘录;如只出现关键词，那还需要读者去改写。如题目要求用自己的话概括的,文中的重要句子就必须翻译。</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4100"/>
              </a:lnSpc>
              <a:buFont typeface="Arial" panose="020B0604020202020204"/>
              <a:buChar char=" "/>
            </a:pPr>
            <a:r>
              <a:rPr lang="zh-CN" altLang="en-US" sz="2500" b="1" i="0" dirty="0">
                <a:solidFill>
                  <a:srgbClr val="C00000">
                    <a:alpha val="100000"/>
                  </a:srgbClr>
                </a:solidFill>
                <a:latin typeface="仿宋" panose="02010609060101010101" charset="-122"/>
                <a:ea typeface="仿宋" panose="02010609060101010101" charset="-122"/>
              </a:rPr>
              <a:t>（2）句意（层意）提取法</a:t>
            </a:r>
            <a:endParaRPr lang="zh-CN" altLang="en-US" sz="2500" b="1" i="0" dirty="0">
              <a:solidFill>
                <a:srgbClr val="C00000">
                  <a:alpha val="100000"/>
                </a:srgbClr>
              </a:solidFill>
              <a:latin typeface="仿宋" panose="02010609060101010101" charset="-122"/>
              <a:ea typeface="仿宋" panose="02010609060101010101" charset="-122"/>
            </a:endParaRPr>
          </a:p>
          <a:p>
            <a:pPr marL="0" algn="l">
              <a:lnSpc>
                <a:spcPts val="41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就是需要概括的内容在文章或文段中并</a:t>
            </a:r>
            <a:r>
              <a:rPr lang="zh-CN" altLang="en-US" sz="2500" b="1" i="0" dirty="0">
                <a:solidFill>
                  <a:srgbClr val="C00000">
                    <a:alpha val="100000"/>
                  </a:srgbClr>
                </a:solidFill>
                <a:latin typeface="仿宋" panose="02010609060101010101" charset="-122"/>
                <a:ea typeface="仿宋" panose="02010609060101010101" charset="-122"/>
              </a:rPr>
              <a:t>无明显的中心句</a:t>
            </a:r>
            <a:r>
              <a:rPr lang="zh-CN" altLang="en-US" sz="2500" b="1" i="0" dirty="0">
                <a:solidFill>
                  <a:srgbClr val="000000">
                    <a:alpha val="100000"/>
                  </a:srgbClr>
                </a:solidFill>
                <a:latin typeface="仿宋" panose="02010609060101010101" charset="-122"/>
                <a:ea typeface="仿宋" panose="02010609060101010101" charset="-122"/>
              </a:rPr>
              <a:t>,读者要通过阅读文章,自己去感受、体会、把握和提炼大意,然后</a:t>
            </a:r>
            <a:r>
              <a:rPr lang="zh-CN" altLang="en-US" sz="2500" b="1" i="0" dirty="0">
                <a:solidFill>
                  <a:srgbClr val="C00000">
                    <a:alpha val="100000"/>
                  </a:srgbClr>
                </a:solidFill>
                <a:latin typeface="仿宋" panose="02010609060101010101" charset="-122"/>
                <a:ea typeface="仿宋" panose="02010609060101010101" charset="-122"/>
              </a:rPr>
              <a:t>用自己的语言表达</a:t>
            </a:r>
            <a:r>
              <a:rPr lang="zh-CN" altLang="en-US" sz="2500" b="1" i="0" dirty="0">
                <a:solidFill>
                  <a:srgbClr val="000000">
                    <a:alpha val="100000"/>
                  </a:srgbClr>
                </a:solidFill>
                <a:latin typeface="仿宋" panose="02010609060101010101" charset="-122"/>
                <a:ea typeface="仿宋" panose="02010609060101010101" charset="-122"/>
              </a:rPr>
              <a:t>出来的一种方法。</a:t>
            </a:r>
            <a:endParaRPr lang="zh-CN" altLang="en-US" sz="2500" b="1" i="0" dirty="0">
              <a:solidFill>
                <a:srgbClr val="000000">
                  <a:alpha val="100000"/>
                </a:srgbClr>
              </a:solidFill>
              <a:latin typeface="仿宋" panose="02010609060101010101" charset="-122"/>
              <a:ea typeface="仿宋" panose="02010609060101010101" charset="-122"/>
            </a:endParaRPr>
          </a:p>
          <a:p>
            <a:pPr marL="0" algn="l">
              <a:lnSpc>
                <a:spcPts val="4100"/>
              </a:lnSpc>
              <a:buFont typeface="Arial" panose="020B0604020202020204"/>
              <a:buChar char=" "/>
            </a:pPr>
            <a:r>
              <a:rPr lang="zh-CN" altLang="en-US" sz="2500" b="1" i="0" dirty="0">
                <a:solidFill>
                  <a:srgbClr val="000000">
                    <a:alpha val="100000"/>
                  </a:srgbClr>
                </a:solidFill>
                <a:latin typeface="仿宋" panose="02010609060101010101" charset="-122"/>
                <a:ea typeface="仿宋" panose="02010609060101010101" charset="-122"/>
              </a:rPr>
              <a:t>【要点】这类题要根据句意或层意</a:t>
            </a:r>
            <a:r>
              <a:rPr lang="zh-CN" altLang="en-US" sz="2500" b="1" i="0" dirty="0">
                <a:solidFill>
                  <a:srgbClr val="C00000">
                    <a:alpha val="100000"/>
                  </a:srgbClr>
                </a:solidFill>
                <a:latin typeface="仿宋" panose="02010609060101010101" charset="-122"/>
                <a:ea typeface="仿宋" panose="02010609060101010101" charset="-122"/>
              </a:rPr>
              <a:t>提炼</a:t>
            </a:r>
            <a:r>
              <a:rPr lang="zh-CN" altLang="en-US" sz="2500" b="1" i="0" dirty="0">
                <a:solidFill>
                  <a:srgbClr val="000000">
                    <a:alpha val="100000"/>
                  </a:srgbClr>
                </a:solidFill>
                <a:latin typeface="仿宋" panose="02010609060101010101" charset="-122"/>
                <a:ea typeface="仿宋" panose="02010609060101010101" charset="-122"/>
              </a:rPr>
              <a:t>出这一层或这一句的</a:t>
            </a:r>
            <a:r>
              <a:rPr lang="zh-CN" altLang="en-US" sz="2500" b="1" i="0" dirty="0">
                <a:solidFill>
                  <a:srgbClr val="C00000">
                    <a:alpha val="100000"/>
                  </a:srgbClr>
                </a:solidFill>
                <a:latin typeface="仿宋" panose="02010609060101010101" charset="-122"/>
                <a:ea typeface="仿宋" panose="02010609060101010101" charset="-122"/>
              </a:rPr>
              <a:t>内涵与本质</a:t>
            </a:r>
            <a:r>
              <a:rPr lang="zh-CN" altLang="en-US" sz="2500" b="1" i="0" dirty="0">
                <a:solidFill>
                  <a:srgbClr val="000000">
                    <a:alpha val="100000"/>
                  </a:srgbClr>
                </a:solidFill>
                <a:latin typeface="仿宋" panose="02010609060101010101" charset="-122"/>
                <a:ea typeface="仿宋" panose="02010609060101010101" charset="-122"/>
              </a:rPr>
              <a:t>的东西，答题才会有准确性。</a:t>
            </a:r>
            <a:endParaRPr lang="zh-CN" altLang="en-US" sz="2500" b="1" i="0" dirty="0">
              <a:solidFill>
                <a:srgbClr val="000000">
                  <a:alpha val="100000"/>
                </a:srgbClr>
              </a:solidFill>
              <a:latin typeface="仿宋" panose="02010609060101010101" charset="-122"/>
              <a:ea typeface="仿宋" panose="02010609060101010101" charset="-122"/>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037819" y="2826391"/>
            <a:ext cx="8116363" cy="912495"/>
          </a:xfrm>
          <a:prstGeom prst="rect">
            <a:avLst/>
          </a:prstGeom>
        </p:spPr>
        <p:txBody>
          <a:bodyPr wrap="square">
            <a:spAutoFit/>
          </a:bodyPr>
          <a:lstStyle/>
          <a:p>
            <a:pPr algn="ctr">
              <a:defRPr/>
            </a:pPr>
            <a:r>
              <a:rPr lang="en-US" altLang="zh-CN" sz="5335" kern="100">
                <a:solidFill>
                  <a:schemeClr val="tx1"/>
                </a:solidFill>
                <a:latin typeface="思源宋体" charset="-122"/>
                <a:ea typeface="思源宋体" charset="-122"/>
                <a:cs typeface="思源宋体" charset="-122"/>
                <a:sym typeface="+mn-lt"/>
              </a:rPr>
              <a:t>02 </a:t>
            </a:r>
            <a:r>
              <a:rPr lang="zh-CN" altLang="en-US" sz="5335" kern="100">
                <a:solidFill>
                  <a:schemeClr val="tx1"/>
                </a:solidFill>
                <a:latin typeface="思源宋体" charset="-122"/>
                <a:ea typeface="思源宋体" charset="-122"/>
                <a:cs typeface="思源宋体" charset="-122"/>
                <a:sym typeface="+mn-lt"/>
              </a:rPr>
              <a:t>诗歌鉴赏</a:t>
            </a:r>
            <a:endParaRPr lang="zh-CN" altLang="en-US" sz="5335" kern="100">
              <a:solidFill>
                <a:schemeClr val="tx1"/>
              </a:solidFill>
              <a:latin typeface="思源宋体" charset="-122"/>
              <a:ea typeface="思源宋体" charset="-122"/>
              <a:cs typeface="思源宋体" charset="-122"/>
              <a:sym typeface="+mn-lt"/>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kern="1200" cap="none" spc="0" normalizeH="0" baseline="0" noProof="0">
                <a:ln>
                  <a:noFill/>
                </a:ln>
                <a:solidFill>
                  <a:srgbClr val="A47D69"/>
                </a:solidFill>
                <a:uLnTx/>
                <a:uFillTx/>
                <a:latin typeface="思源宋体" charset="-122"/>
                <a:ea typeface="思源宋体" charset="-122"/>
                <a:cs typeface="思源宋体" charset="-122"/>
                <a:sym typeface="+mn-lt"/>
              </a:rPr>
              <a:t>贰</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
        <p:nvSpPr>
          <p:cNvPr id="3" name="文本框 2"/>
          <p:cNvSpPr txBox="1"/>
          <p:nvPr>
            <p:custDataLst>
              <p:tags r:id="rId3"/>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custDataLst>
              <p:tags r:id="rId1"/>
            </p:custDataLst>
          </p:nvPr>
        </p:nvSpPr>
        <p:spPr>
          <a:xfrm>
            <a:off x="227965" y="640715"/>
            <a:ext cx="3155315" cy="460375"/>
          </a:xfrm>
          <a:prstGeom prst="rect">
            <a:avLst/>
          </a:prstGeom>
          <a:solidFill>
            <a:srgbClr val="FFC000"/>
          </a:solidFill>
          <a:ln w="9525">
            <a:solidFill>
              <a:srgbClr val="00B050"/>
            </a:solidFill>
          </a:ln>
        </p:spPr>
        <p:txBody>
          <a:bodyPr wrap="square">
            <a:spAutoFit/>
          </a:bodyPr>
          <a:p>
            <a:pPr indent="304800" algn="l"/>
            <a:r>
              <a:rPr lang="en-US" altLang="zh-CN" sz="2400" b="0">
                <a:solidFill>
                  <a:schemeClr val="accent1"/>
                </a:solidFill>
                <a:ea typeface="黑体" panose="02010609060101010101" charset="-122"/>
              </a:rPr>
              <a:t>  </a:t>
            </a:r>
            <a:r>
              <a:rPr lang="zh-CN" sz="2400" b="0">
                <a:solidFill>
                  <a:schemeClr val="accent1"/>
                </a:solidFill>
                <a:ea typeface="黑体" panose="02010609060101010101" charset="-122"/>
              </a:rPr>
              <a:t>【</a:t>
            </a:r>
            <a:r>
              <a:rPr lang="zh-CN" sz="2400" b="0">
                <a:solidFill>
                  <a:schemeClr val="accent1"/>
                </a:solidFill>
                <a:ea typeface="黑体" panose="02010609060101010101" charset="-122"/>
              </a:rPr>
              <a:t>人物介绍】</a:t>
            </a:r>
            <a:endParaRPr lang="zh-CN" altLang="en-US" sz="2400" b="0">
              <a:solidFill>
                <a:schemeClr val="accent1"/>
              </a:solidFill>
              <a:ea typeface="黑体" panose="02010609060101010101" charset="-122"/>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p>
            <a:r>
              <a:rPr lang="zh-CN" sz="2000" b="1"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b="1"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100" name="文本框 99"/>
          <p:cNvSpPr txBox="1"/>
          <p:nvPr>
            <p:custDataLst>
              <p:tags r:id="rId3"/>
            </p:custDataLst>
          </p:nvPr>
        </p:nvSpPr>
        <p:spPr>
          <a:xfrm>
            <a:off x="3787140" y="337820"/>
            <a:ext cx="8174990" cy="6055995"/>
          </a:xfrm>
          <a:prstGeom prst="rect">
            <a:avLst/>
          </a:prstGeom>
          <a:noFill/>
          <a:ln w="9525">
            <a:solidFill>
              <a:schemeClr val="accent1"/>
            </a:solidFill>
          </a:ln>
        </p:spPr>
        <p:txBody>
          <a:bodyPr wrap="square">
            <a:noAutofit/>
          </a:bodyPr>
          <a:p>
            <a:pPr indent="457200" algn="l" defTabSz="266700" fontAlgn="auto">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sym typeface="+mn-ea"/>
              </a:rPr>
              <a:t>王禹偁（</a:t>
            </a:r>
            <a:r>
              <a:rPr lang="en-US" altLang="zh-CN" sz="2800" b="1">
                <a:latin typeface="楷体" panose="02010609060101010101" charset="-122"/>
                <a:ea typeface="楷体" panose="02010609060101010101" charset="-122"/>
                <a:cs typeface="楷体" panose="02010609060101010101" charset="-122"/>
                <a:sym typeface="+mn-ea"/>
              </a:rPr>
              <a:t>ch</a:t>
            </a:r>
            <a:r>
              <a:rPr lang="en-US" altLang="en-US" sz="2800" b="1">
                <a:latin typeface="楷体" panose="02010609060101010101" charset="-122"/>
                <a:ea typeface="楷体" panose="02010609060101010101" charset="-122"/>
                <a:cs typeface="楷体" panose="02010609060101010101" charset="-122"/>
                <a:sym typeface="+mn-ea"/>
              </a:rPr>
              <a:t>ē</a:t>
            </a:r>
            <a:r>
              <a:rPr lang="en-US" altLang="zh-CN" sz="2800" b="1">
                <a:latin typeface="楷体" panose="02010609060101010101" charset="-122"/>
                <a:ea typeface="楷体" panose="02010609060101010101" charset="-122"/>
                <a:cs typeface="楷体" panose="02010609060101010101" charset="-122"/>
                <a:sym typeface="+mn-ea"/>
              </a:rPr>
              <a:t>ng</a:t>
            </a:r>
            <a:r>
              <a:rPr lang="zh-CN" altLang="en-US" sz="2800" b="1">
                <a:latin typeface="楷体" panose="02010609060101010101" charset="-122"/>
                <a:ea typeface="楷体" panose="02010609060101010101" charset="-122"/>
                <a:cs typeface="楷体" panose="02010609060101010101" charset="-122"/>
                <a:sym typeface="+mn-ea"/>
              </a:rPr>
              <a:t>）（</a:t>
            </a:r>
            <a:r>
              <a:rPr lang="en-US" altLang="zh-CN" sz="2800" b="1">
                <a:latin typeface="楷体" panose="02010609060101010101" charset="-122"/>
                <a:ea typeface="楷体" panose="02010609060101010101" charset="-122"/>
                <a:cs typeface="楷体" panose="02010609060101010101" charset="-122"/>
                <a:sym typeface="+mn-ea"/>
              </a:rPr>
              <a:t>954</a:t>
            </a:r>
            <a:r>
              <a:rPr lang="zh-CN" altLang="en-US" sz="2800" b="1">
                <a:latin typeface="楷体" panose="02010609060101010101" charset="-122"/>
                <a:ea typeface="楷体" panose="02010609060101010101" charset="-122"/>
                <a:cs typeface="楷体" panose="02010609060101010101" charset="-122"/>
                <a:sym typeface="+mn-ea"/>
              </a:rPr>
              <a:t>年</a:t>
            </a:r>
            <a:r>
              <a:rPr lang="en-US" altLang="zh-CN" sz="2800" b="1">
                <a:latin typeface="楷体" panose="02010609060101010101" charset="-122"/>
                <a:ea typeface="楷体" panose="02010609060101010101" charset="-122"/>
                <a:cs typeface="楷体" panose="02010609060101010101" charset="-122"/>
                <a:sym typeface="+mn-ea"/>
              </a:rPr>
              <a:t>-1001</a:t>
            </a:r>
            <a:r>
              <a:rPr lang="zh-CN" altLang="en-US" sz="2800" b="1">
                <a:latin typeface="楷体" panose="02010609060101010101" charset="-122"/>
                <a:ea typeface="楷体" panose="02010609060101010101" charset="-122"/>
                <a:cs typeface="楷体" panose="02010609060101010101" charset="-122"/>
                <a:sym typeface="+mn-ea"/>
              </a:rPr>
              <a:t>年），字元之，济州巨野（今属山东省菏泽市）人。北宋诗人、散文家、大臣。</a:t>
            </a:r>
            <a:r>
              <a:rPr lang="en-US" altLang="zh-CN" sz="2800" b="1">
                <a:latin typeface="楷体" panose="02010609060101010101" charset="-122"/>
                <a:ea typeface="楷体" panose="02010609060101010101" charset="-122"/>
                <a:cs typeface="楷体" panose="02010609060101010101" charset="-122"/>
                <a:sym typeface="+mn-ea"/>
              </a:rPr>
              <a:t> </a:t>
            </a:r>
            <a:endParaRPr lang="en-US" altLang="zh-CN" sz="2800" b="1">
              <a:latin typeface="楷体" panose="02010609060101010101" charset="-122"/>
              <a:ea typeface="楷体" panose="02010609060101010101" charset="-122"/>
              <a:cs typeface="楷体" panose="02010609060101010101" charset="-122"/>
              <a:sym typeface="+mn-ea"/>
            </a:endParaRPr>
          </a:p>
          <a:p>
            <a:pPr indent="457200" algn="l" defTabSz="266700" fontAlgn="auto">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sym typeface="+mn-ea"/>
              </a:rPr>
              <a:t>太平兴国八年进士，历任右拾遗、左司谏、知制诰、翰林学士。敢于直言讽谏，因此屡受贬谪。宋真宗即位，召还，复知制诰。后贬至黄州，故世称王黄州，后又迁蕲州病死。</a:t>
            </a:r>
            <a:endParaRPr lang="zh-CN" altLang="en-US" sz="2800" b="1">
              <a:latin typeface="楷体" panose="02010609060101010101" charset="-122"/>
              <a:ea typeface="楷体" panose="02010609060101010101" charset="-122"/>
              <a:cs typeface="楷体" panose="02010609060101010101" charset="-122"/>
              <a:sym typeface="+mn-ea"/>
            </a:endParaRPr>
          </a:p>
          <a:p>
            <a:pPr indent="457200" algn="l" defTabSz="266700" fontAlgn="auto">
              <a:lnSpc>
                <a:spcPct val="100000"/>
              </a:lnSpc>
              <a:spcBef>
                <a:spcPts val="0"/>
              </a:spcBef>
              <a:spcAft>
                <a:spcPts val="0"/>
              </a:spcAft>
            </a:pPr>
            <a:r>
              <a:rPr lang="zh-CN" altLang="en-US" sz="2800" b="1">
                <a:latin typeface="楷体" panose="02010609060101010101" charset="-122"/>
                <a:ea typeface="楷体" panose="02010609060101010101" charset="-122"/>
                <a:cs typeface="楷体" panose="02010609060101010101" charset="-122"/>
                <a:sym typeface="+mn-ea"/>
              </a:rPr>
              <a:t>王禹偁为北宋诗文革新运动的先驱，文学韩愈、柳宗元，诗崇杜甫、白居易，多反映社会现实，风格清新平易。词仅存一首，反映了作者积极用世的政治抱负，格调清新旷远。著有《小畜集》《五代史阙文》。</a:t>
            </a:r>
            <a:endParaRPr lang="zh-CN" altLang="en-US" sz="2800" b="1">
              <a:latin typeface="楷体" panose="02010609060101010101" charset="-122"/>
              <a:ea typeface="楷体" panose="02010609060101010101" charset="-122"/>
              <a:cs typeface="楷体" panose="02010609060101010101" charset="-122"/>
              <a:sym typeface="+mn-ea"/>
            </a:endParaRPr>
          </a:p>
        </p:txBody>
      </p:sp>
      <p:pic>
        <p:nvPicPr>
          <p:cNvPr id="3" name="图片 2"/>
          <p:cNvPicPr/>
          <p:nvPr/>
        </p:nvPicPr>
        <p:blipFill>
          <a:blip r:embed="rId4"/>
          <a:stretch>
            <a:fillRect/>
          </a:stretch>
        </p:blipFill>
        <p:spPr>
          <a:xfrm>
            <a:off x="348615" y="1276350"/>
            <a:ext cx="3034030" cy="4937760"/>
          </a:xfrm>
          <a:prstGeom prst="rect">
            <a:avLst/>
          </a:prstGeom>
        </p:spPr>
      </p:pic>
    </p:spTree>
  </p:cSld>
  <p:clrMapOvr>
    <a:masterClrMapping/>
  </p:clrMapOvr>
  <p:transition spd="slow"/>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文本框 5"/>
          <p:cNvSpPr txBox="1"/>
          <p:nvPr>
            <p:custDataLst>
              <p:tags r:id="rId1"/>
            </p:custDataLst>
          </p:nvPr>
        </p:nvSpPr>
        <p:spPr>
          <a:xfrm>
            <a:off x="347980" y="67310"/>
            <a:ext cx="2141855" cy="398780"/>
          </a:xfrm>
          <a:prstGeom prst="rect">
            <a:avLst/>
          </a:prstGeom>
          <a:noFill/>
          <a:ln>
            <a:noFill/>
          </a:ln>
        </p:spPr>
        <p:txBody>
          <a:bodyPr wrap="square" rtlCol="0">
            <a:spAutoFit/>
          </a:bodyPr>
          <a:p>
            <a:r>
              <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8" name="文本框 7"/>
          <p:cNvSpPr txBox="1"/>
          <p:nvPr>
            <p:custDataLst>
              <p:tags r:id="rId2"/>
            </p:custDataLst>
          </p:nvPr>
        </p:nvSpPr>
        <p:spPr>
          <a:xfrm>
            <a:off x="1936750" y="67310"/>
            <a:ext cx="4759960" cy="460375"/>
          </a:xfrm>
          <a:prstGeom prst="rect">
            <a:avLst/>
          </a:prstGeom>
          <a:noFill/>
          <a:ln w="9525">
            <a:noFill/>
          </a:ln>
        </p:spPr>
        <p:txBody>
          <a:bodyPr wrap="square">
            <a:spAutoFit/>
          </a:bodyPr>
          <a:p>
            <a:pPr indent="304800" algn="l"/>
            <a:r>
              <a:rPr lang="zh-CN" sz="2400" b="0">
                <a:solidFill>
                  <a:schemeClr val="accent1"/>
                </a:solidFill>
                <a:ea typeface="黑体" panose="02010609060101010101" charset="-122"/>
              </a:rPr>
              <a:t>【试题整体分析】</a:t>
            </a:r>
            <a:endParaRPr lang="zh-CN" altLang="en-US" sz="2400" b="0">
              <a:solidFill>
                <a:schemeClr val="accent1"/>
              </a:solidFill>
              <a:ea typeface="黑体" panose="02010609060101010101" charset="-122"/>
            </a:endParaRPr>
          </a:p>
        </p:txBody>
      </p:sp>
      <p:sp>
        <p:nvSpPr>
          <p:cNvPr id="3" name="文本框 2"/>
          <p:cNvSpPr txBox="1"/>
          <p:nvPr/>
        </p:nvSpPr>
        <p:spPr>
          <a:xfrm>
            <a:off x="2574290" y="1539875"/>
            <a:ext cx="8775065" cy="583565"/>
          </a:xfrm>
          <a:prstGeom prst="rect">
            <a:avLst/>
          </a:prstGeom>
          <a:ln>
            <a:solidFill>
              <a:schemeClr val="tx1"/>
            </a:solidFill>
          </a:ln>
        </p:spPr>
        <p:txBody>
          <a:bodyPr wrap="square">
            <a:spAutoFit/>
          </a:bodyPr>
          <a:p>
            <a:pPr indent="0" algn="ctr" defTabSz="266700" fontAlgn="auto">
              <a:lnSpc>
                <a:spcPct val="100000"/>
              </a:lnSpc>
              <a:spcBef>
                <a:spcPts val="0"/>
              </a:spcBef>
              <a:spcAft>
                <a:spcPts val="0"/>
              </a:spcAft>
            </a:pPr>
            <a:r>
              <a:rPr lang="zh-CN" altLang="en-US" sz="3200" b="1">
                <a:latin typeface="仿宋" panose="02010609060101010101" charset="-122"/>
                <a:ea typeface="仿宋" panose="02010609060101010101" charset="-122"/>
                <a:cs typeface="仿宋" panose="02010609060101010101" charset="-122"/>
                <a:sym typeface="+mn-ea"/>
              </a:rPr>
              <a:t>次韵许推官行县道中纪事</a:t>
            </a:r>
            <a:endParaRPr lang="zh-CN" altLang="en-US" sz="3200">
              <a:solidFill>
                <a:srgbClr val="000000"/>
              </a:solidFill>
              <a:latin typeface="宋体" panose="02010600030101010101" pitchFamily="2" charset="-122"/>
              <a:ea typeface="宋体" panose="02010600030101010101" pitchFamily="2" charset="-122"/>
              <a:cs typeface="宋体" panose="02010600030101010101" pitchFamily="2" charset="-122"/>
            </a:endParaRPr>
          </a:p>
        </p:txBody>
      </p:sp>
      <p:sp>
        <p:nvSpPr>
          <p:cNvPr id="5" name="右箭头 4"/>
          <p:cNvSpPr/>
          <p:nvPr/>
        </p:nvSpPr>
        <p:spPr>
          <a:xfrm>
            <a:off x="125730" y="1382395"/>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4" name="文本框 3"/>
          <p:cNvSpPr txBox="1"/>
          <p:nvPr/>
        </p:nvSpPr>
        <p:spPr>
          <a:xfrm>
            <a:off x="125730" y="1595120"/>
            <a:ext cx="1807210" cy="633730"/>
          </a:xfrm>
          <a:prstGeom prst="rect">
            <a:avLst/>
          </a:prstGeom>
          <a:noFill/>
        </p:spPr>
        <p:txBody>
          <a:bodyPr wrap="square" rtlCol="0">
            <a:noAutofit/>
          </a:bodyPr>
          <a:p>
            <a:r>
              <a:rPr lang="zh-CN" altLang="en-US" sz="2400"/>
              <a:t>材料出处</a:t>
            </a:r>
            <a:endParaRPr lang="zh-CN" altLang="en-US" sz="2400"/>
          </a:p>
        </p:txBody>
      </p:sp>
      <p:sp>
        <p:nvSpPr>
          <p:cNvPr id="10" name="右箭头 9"/>
          <p:cNvSpPr/>
          <p:nvPr/>
        </p:nvSpPr>
        <p:spPr>
          <a:xfrm>
            <a:off x="125730" y="3197860"/>
            <a:ext cx="1479550" cy="899160"/>
          </a:xfrm>
          <a:prstGeom prst="rightArrow">
            <a:avLst>
              <a:gd name="adj1" fmla="val 50000"/>
              <a:gd name="adj2" fmla="val 56706"/>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9" name="文本框 8"/>
          <p:cNvSpPr txBox="1"/>
          <p:nvPr/>
        </p:nvSpPr>
        <p:spPr>
          <a:xfrm>
            <a:off x="125730" y="3357880"/>
            <a:ext cx="1915160" cy="633730"/>
          </a:xfrm>
          <a:prstGeom prst="rect">
            <a:avLst/>
          </a:prstGeom>
          <a:noFill/>
        </p:spPr>
        <p:txBody>
          <a:bodyPr wrap="square" rtlCol="0">
            <a:noAutofit/>
          </a:bodyPr>
          <a:p>
            <a:r>
              <a:rPr lang="zh-CN" altLang="en-US" sz="2400"/>
              <a:t>命题设计</a:t>
            </a:r>
            <a:endParaRPr lang="zh-CN" altLang="en-US" sz="2400"/>
          </a:p>
        </p:txBody>
      </p:sp>
      <p:sp>
        <p:nvSpPr>
          <p:cNvPr id="11" name="文本框 10"/>
          <p:cNvSpPr txBox="1"/>
          <p:nvPr/>
        </p:nvSpPr>
        <p:spPr>
          <a:xfrm>
            <a:off x="1835785" y="2281555"/>
            <a:ext cx="10251440" cy="3046095"/>
          </a:xfrm>
          <a:prstGeom prst="rect">
            <a:avLst/>
          </a:prstGeom>
          <a:ln>
            <a:solidFill>
              <a:schemeClr val="tx1"/>
            </a:solidFill>
          </a:ln>
        </p:spPr>
        <p:txBody>
          <a:bodyPr wrap="square">
            <a:noAutofit/>
          </a:bodyPr>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15.</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下列对这两首诗的理解和赏析，不正确的一项是</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(3</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题目不仅说明了这首诗用韵的依据，还交代了本诗写作内容的由来。</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B.“</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昂</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字运用拟人的手法，形象地描写了农作物充满生机的生长状态。</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C.“</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鸡豚</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溪鱼</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社酒</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等意象表明诗人希望像陶渊明一样归隐村野。</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D.</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诗歌以朴实的语言描写了农村的景物和风俗，具有浓郁的生活气息。</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16.</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有评论认为，本诗最后一句</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待君模写奏明光</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与柳永《望海潮》中的</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归去凤池夸</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一句有异曲同工之妙。请结合相关内容简要分析。</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(6</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分</a:t>
            </a:r>
            <a:r>
              <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rPr>
              <a:t>)</a:t>
            </a:r>
            <a:endParaRPr lang="en-US" altLang="zh-CN"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endParaRPr>
          </a:p>
        </p:txBody>
      </p:sp>
      <p:sp>
        <p:nvSpPr>
          <p:cNvPr id="7" name="文本框 6"/>
          <p:cNvSpPr txBox="1"/>
          <p:nvPr/>
        </p:nvSpPr>
        <p:spPr>
          <a:xfrm>
            <a:off x="2040890" y="5720715"/>
            <a:ext cx="9788525" cy="860425"/>
          </a:xfrm>
          <a:prstGeom prst="rect">
            <a:avLst/>
          </a:prstGeom>
          <a:ln>
            <a:solidFill>
              <a:schemeClr val="tx1"/>
            </a:solidFill>
          </a:ln>
        </p:spPr>
        <p:txBody>
          <a:bodyPr wrap="square">
            <a:noAutofit/>
          </a:bodyPr>
          <a:p>
            <a:pPr indent="0" algn="l" defTabSz="266700" fontAlgn="auto">
              <a:lnSpc>
                <a:spcPct val="100000"/>
              </a:lnSpc>
              <a:spcBef>
                <a:spcPts val="0"/>
              </a:spcBef>
              <a:spcAft>
                <a:spcPts val="0"/>
              </a:spcAft>
            </a:pPr>
            <a:r>
              <a:rPr lang="zh-CN" altLang="en-US" sz="2400" b="1">
                <a:solidFill>
                  <a:srgbClr val="FF0000"/>
                </a:solidFill>
                <a:latin typeface="仿宋" panose="02010609060101010101" charset="-122"/>
                <a:ea typeface="仿宋" panose="02010609060101010101" charset="-122"/>
                <a:cs typeface="宋体" panose="02010600030101010101" pitchFamily="2" charset="-122"/>
              </a:rPr>
              <a:t>①属于酬和诗，体现诗歌的交际功能。②选材积极向上，描绘了国泰民安的盛世图景。③强化教考衔接，陶渊明与柳永都是学生熟悉的诗人。</a:t>
            </a:r>
            <a:endParaRPr lang="zh-CN" altLang="en-US" sz="2400" b="1">
              <a:solidFill>
                <a:srgbClr val="FF0000"/>
              </a:solidFill>
              <a:latin typeface="仿宋" panose="02010609060101010101" charset="-122"/>
              <a:ea typeface="仿宋" panose="02010609060101010101" charset="-122"/>
              <a:cs typeface="宋体" panose="02010600030101010101" pitchFamily="2" charset="-122"/>
            </a:endParaRPr>
          </a:p>
        </p:txBody>
      </p:sp>
      <p:sp>
        <p:nvSpPr>
          <p:cNvPr id="13" name="文本框 12"/>
          <p:cNvSpPr txBox="1"/>
          <p:nvPr/>
        </p:nvSpPr>
        <p:spPr>
          <a:xfrm>
            <a:off x="125730" y="5640070"/>
            <a:ext cx="2023110" cy="633730"/>
          </a:xfrm>
          <a:prstGeom prst="rect">
            <a:avLst/>
          </a:prstGeom>
          <a:noFill/>
        </p:spPr>
        <p:txBody>
          <a:bodyPr wrap="square" rtlCol="0">
            <a:noAutofit/>
          </a:bodyPr>
          <a:p>
            <a:endParaRPr lang="zh-CN" altLang="en-US" sz="2400"/>
          </a:p>
        </p:txBody>
      </p:sp>
      <p:sp>
        <p:nvSpPr>
          <p:cNvPr id="14" name="右箭头 13"/>
          <p:cNvSpPr/>
          <p:nvPr/>
        </p:nvSpPr>
        <p:spPr>
          <a:xfrm>
            <a:off x="229870" y="5532120"/>
            <a:ext cx="1375410" cy="741680"/>
          </a:xfrm>
          <a:prstGeom prst="rightArrow">
            <a:avLst/>
          </a:prstGeom>
        </p:spPr>
        <p:style>
          <a:lnRef idx="2">
            <a:schemeClr val="accent1">
              <a:lumMod val="75000"/>
            </a:schemeClr>
          </a:lnRef>
          <a:fillRef idx="1">
            <a:schemeClr val="accent1"/>
          </a:fillRef>
          <a:effectRef idx="0">
            <a:srgbClr val="FFFFFF"/>
          </a:effectRef>
          <a:fontRef idx="minor">
            <a:schemeClr val="lt1"/>
          </a:fontRef>
        </p:style>
        <p:txBody>
          <a:bodyPr rtlCol="0" anchor="ctr"/>
          <a:p>
            <a:pPr algn="ctr"/>
            <a:endParaRPr lang="zh-CN" altLang="en-US"/>
          </a:p>
        </p:txBody>
      </p:sp>
      <p:sp>
        <p:nvSpPr>
          <p:cNvPr id="15" name="文本框 14"/>
          <p:cNvSpPr txBox="1"/>
          <p:nvPr/>
        </p:nvSpPr>
        <p:spPr>
          <a:xfrm>
            <a:off x="125730" y="5640705"/>
            <a:ext cx="1479550" cy="633095"/>
          </a:xfrm>
          <a:prstGeom prst="rect">
            <a:avLst/>
          </a:prstGeom>
          <a:noFill/>
        </p:spPr>
        <p:txBody>
          <a:bodyPr wrap="square" rtlCol="0">
            <a:noAutofit/>
          </a:bodyPr>
          <a:p>
            <a:r>
              <a:rPr lang="zh-CN" altLang="en-US" sz="2400"/>
              <a:t>命题特点</a:t>
            </a:r>
            <a:endParaRPr lang="zh-CN" altLang="en-US" sz="2400"/>
          </a:p>
        </p:txBody>
      </p:sp>
    </p:spTree>
  </p:cSld>
  <p:clrMapOvr>
    <a:masterClrMapping/>
  </p:clrMapOvr>
  <p:transition spd="slow"/>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494655" y="67310"/>
            <a:ext cx="824865"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注</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释</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次韵</a:t>
            </a:r>
            <a:r>
              <a:rPr lang="zh-CN" altLang="en-US" sz="2200" b="1">
                <a:latin typeface="仿宋" panose="02010609060101010101" charset="-122"/>
                <a:ea typeface="仿宋" panose="02010609060101010101" charset="-122"/>
                <a:cs typeface="仿宋" panose="02010609060101010101" charset="-122"/>
              </a:rPr>
              <a:t>许</a:t>
            </a:r>
            <a:r>
              <a:rPr lang="zh-CN" altLang="en-US" sz="2200" b="1">
                <a:solidFill>
                  <a:srgbClr val="FF0000"/>
                </a:solidFill>
                <a:latin typeface="仿宋" panose="02010609060101010101" charset="-122"/>
                <a:ea typeface="仿宋" panose="02010609060101010101" charset="-122"/>
                <a:cs typeface="仿宋" panose="02010609060101010101" charset="-122"/>
              </a:rPr>
              <a:t>推官</a:t>
            </a:r>
            <a:r>
              <a:rPr lang="zh-CN" altLang="en-US" sz="2200" b="1">
                <a:latin typeface="仿宋" panose="02010609060101010101" charset="-122"/>
                <a:ea typeface="仿宋" panose="02010609060101010101" charset="-122"/>
                <a:cs typeface="仿宋" panose="02010609060101010101" charset="-122"/>
              </a:rPr>
              <a:t>行县</a:t>
            </a:r>
            <a:r>
              <a:rPr lang="en-US" altLang="en-US" sz="22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道中纪事</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王禹偁</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禾头低映黍头昂，处处</a:t>
            </a:r>
            <a:r>
              <a:rPr lang="zh-CN" altLang="en-US" sz="2200" b="1">
                <a:solidFill>
                  <a:srgbClr val="FF0000"/>
                </a:solidFill>
                <a:latin typeface="仿宋" panose="02010609060101010101" charset="-122"/>
                <a:ea typeface="仿宋" panose="02010609060101010101" charset="-122"/>
                <a:cs typeface="仿宋" panose="02010609060101010101" charset="-122"/>
              </a:rPr>
              <a:t>沟塍</a:t>
            </a:r>
            <a:r>
              <a:rPr lang="zh-CN" altLang="en-US" sz="2200" b="1">
                <a:latin typeface="仿宋" panose="02010609060101010101" charset="-122"/>
                <a:ea typeface="仿宋" panose="02010609060101010101" charset="-122"/>
                <a:cs typeface="仿宋" panose="02010609060101010101" charset="-122"/>
              </a:rPr>
              <a:t>水面凉。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村路</a:t>
            </a:r>
            <a:r>
              <a:rPr lang="zh-CN" altLang="en-US" sz="2200" b="1">
                <a:solidFill>
                  <a:srgbClr val="FF0000"/>
                </a:solidFill>
                <a:latin typeface="仿宋" panose="02010609060101010101" charset="-122"/>
                <a:ea typeface="仿宋" panose="02010609060101010101" charset="-122"/>
                <a:cs typeface="仿宋" panose="02010609060101010101" charset="-122"/>
              </a:rPr>
              <a:t>扶携</a:t>
            </a:r>
            <a:r>
              <a:rPr lang="zh-CN" altLang="en-US" sz="2200" b="1">
                <a:latin typeface="仿宋" panose="02010609060101010101" charset="-122"/>
                <a:ea typeface="仿宋" panose="02010609060101010101" charset="-122"/>
                <a:cs typeface="仿宋" panose="02010609060101010101" charset="-122"/>
              </a:rPr>
              <a:t>无</a:t>
            </a:r>
            <a:r>
              <a:rPr lang="zh-CN" altLang="en-US" sz="2200" b="1">
                <a:solidFill>
                  <a:srgbClr val="FF0000"/>
                </a:solidFill>
                <a:latin typeface="仿宋" panose="02010609060101010101" charset="-122"/>
                <a:ea typeface="仿宋" panose="02010609060101010101" charset="-122"/>
                <a:cs typeface="仿宋" panose="02010609060101010101" charset="-122"/>
              </a:rPr>
              <a:t>冻馁</a:t>
            </a:r>
            <a:r>
              <a:rPr lang="zh-CN" altLang="en-US" sz="2200" b="1">
                <a:latin typeface="仿宋" panose="02010609060101010101" charset="-122"/>
                <a:ea typeface="仿宋" panose="02010609060101010101" charset="-122"/>
                <a:cs typeface="仿宋" panose="02010609060101010101" charset="-122"/>
              </a:rPr>
              <a:t>，</a:t>
            </a:r>
            <a:r>
              <a:rPr lang="zh-CN" altLang="en-US" sz="2200" b="1">
                <a:solidFill>
                  <a:srgbClr val="FF0000"/>
                </a:solidFill>
                <a:latin typeface="仿宋" panose="02010609060101010101" charset="-122"/>
                <a:ea typeface="仿宋" panose="02010609060101010101" charset="-122"/>
                <a:cs typeface="仿宋" panose="02010609060101010101" charset="-122"/>
              </a:rPr>
              <a:t>里门</a:t>
            </a:r>
            <a:r>
              <a:rPr lang="zh-CN" altLang="en-US" sz="2200" b="1">
                <a:latin typeface="仿宋" panose="02010609060101010101" charset="-122"/>
                <a:ea typeface="仿宋" panose="02010609060101010101" charset="-122"/>
                <a:cs typeface="仿宋" panose="02010609060101010101" charset="-122"/>
              </a:rPr>
              <a:t>嬉戏有丁黄</a:t>
            </a:r>
            <a:r>
              <a:rPr lang="en-US" altLang="en-US" sz="2200" b="1" baseline="30000">
                <a:uFillTx/>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鸡豚入市溪鱼美，梨枣登盘</a:t>
            </a:r>
            <a:r>
              <a:rPr lang="zh-CN" altLang="en-US" sz="2200" b="1">
                <a:solidFill>
                  <a:srgbClr val="FF0000"/>
                </a:solidFill>
                <a:latin typeface="仿宋" panose="02010609060101010101" charset="-122"/>
                <a:ea typeface="仿宋" panose="02010609060101010101" charset="-122"/>
                <a:cs typeface="仿宋" panose="02010609060101010101" charset="-122"/>
              </a:rPr>
              <a:t>社酒</a:t>
            </a:r>
            <a:r>
              <a:rPr lang="zh-CN" altLang="en-US" sz="2200" b="1">
                <a:latin typeface="仿宋" panose="02010609060101010101" charset="-122"/>
                <a:ea typeface="仿宋" panose="02010609060101010101" charset="-122"/>
                <a:cs typeface="仿宋" panose="02010609060101010101" charset="-122"/>
              </a:rPr>
              <a:t>香。</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岁乐田家风景好，待君</a:t>
            </a:r>
            <a:r>
              <a:rPr lang="zh-CN" altLang="en-US" sz="2200" b="1">
                <a:solidFill>
                  <a:srgbClr val="FF0000"/>
                </a:solidFill>
                <a:latin typeface="仿宋" panose="02010609060101010101" charset="-122"/>
                <a:ea typeface="仿宋" panose="02010609060101010101" charset="-122"/>
                <a:cs typeface="仿宋" panose="02010609060101010101" charset="-122"/>
              </a:rPr>
              <a:t>模写</a:t>
            </a:r>
            <a:r>
              <a:rPr lang="zh-CN" altLang="en-US" sz="2200" b="1">
                <a:latin typeface="仿宋" panose="02010609060101010101" charset="-122"/>
                <a:ea typeface="仿宋" panose="02010609060101010101" charset="-122"/>
                <a:cs typeface="仿宋" panose="02010609060101010101" charset="-122"/>
              </a:rPr>
              <a:t>奏</a:t>
            </a:r>
            <a:r>
              <a:rPr lang="zh-CN" altLang="en-US" sz="2200" b="1">
                <a:solidFill>
                  <a:srgbClr val="FF0000"/>
                </a:solidFill>
                <a:latin typeface="仿宋" panose="02010609060101010101" charset="-122"/>
                <a:ea typeface="仿宋" panose="02010609060101010101" charset="-122"/>
                <a:cs typeface="仿宋" panose="02010609060101010101" charset="-122"/>
              </a:rPr>
              <a:t>明光</a:t>
            </a:r>
            <a:r>
              <a:rPr lang="zh-CN" altLang="en-US" sz="2200" b="1">
                <a:latin typeface="仿宋" panose="02010609060101010101" charset="-122"/>
                <a:ea typeface="仿宋" panose="02010609060101010101" charset="-122"/>
                <a:cs typeface="仿宋" panose="02010609060101010101" charset="-122"/>
              </a:rPr>
              <a:t>。</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次韵：</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依次用所和诗中的韵作诗。</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推官：</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是古代官名。唐朝始置，宋朝时三司下各部每部设一员，主管各案公事。</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沟塍</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g</a:t>
            </a: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ō</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u ch</a:t>
            </a:r>
            <a:r>
              <a:rPr lang="en-US"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é</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ng</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，沟渠和田埂。</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扶携：</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搀扶。</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冻馁：</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过分的寒冷与饥饿。</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里门：</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闾里的门或称乡里</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社酒：</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旧时于春秋社日祭祀土神，饮酒庆贺，称所备之酒为社酒。</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模写</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：指依样描写；泛指描写。</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明光</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：汉代宫殿名。后亦泛指朝廷宫殿。</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古诗今译</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次韵许推官行县</a:t>
            </a:r>
            <a:r>
              <a:rPr lang="en-US" altLang="en-US" sz="22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200" b="1">
                <a:solidFill>
                  <a:schemeClr val="tx1"/>
                </a:solidFill>
                <a:latin typeface="仿宋" panose="02010609060101010101" charset="-122"/>
                <a:ea typeface="仿宋" panose="02010609060101010101" charset="-122"/>
                <a:cs typeface="仿宋" panose="02010609060101010101" charset="-122"/>
              </a:rPr>
              <a:t>道中纪事</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王禹偁</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禾头低映黍头昂，处处沟塍水面凉。</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村路扶携无冻馁，里门嬉戏有丁黄</a:t>
            </a:r>
            <a:r>
              <a:rPr lang="en-US" altLang="en-US" sz="2200" b="1" baseline="30000">
                <a:solidFill>
                  <a:schemeClr val="tx1"/>
                </a:solidFill>
                <a:uFillTx/>
                <a:latin typeface="仿宋" panose="02010609060101010101" charset="-122"/>
                <a:ea typeface="仿宋" panose="02010609060101010101" charset="-122"/>
                <a:cs typeface="仿宋" panose="02010609060101010101" charset="-122"/>
              </a:rPr>
              <a:t>②</a:t>
            </a:r>
            <a:r>
              <a:rPr lang="zh-CN" altLang="en-US" sz="2200" b="1">
                <a:solidFill>
                  <a:schemeClr val="tx1"/>
                </a:solidFill>
                <a:latin typeface="仿宋" panose="02010609060101010101" charset="-122"/>
                <a:ea typeface="仿宋" panose="02010609060101010101" charset="-122"/>
                <a:cs typeface="仿宋" panose="02010609060101010101" charset="-122"/>
              </a:rPr>
              <a:t>。</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鸡豚入市溪鱼美，梨枣登盘社酒香。</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岁乐田家风景好，待君模写奏明光。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9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禾苗低垂，与高高昂起的黍穗相互映衬，</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田野处处沟渠田埂，水面泛起阵阵凉意。</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乡间小路人们相互搀扶，没有受冻挨饿的景象，村落的里门处，孩子和年轻人在快乐嬉戏玩耍。</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鸡和猪被农户们带入集市，溪里捕捞的鱼儿鲜美，</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梨子和枣子摆放在盘中，社祭时的美酒香气四溢。</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今年年景好，农家欢乐，田园风光无限美好，</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9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期待许推官把这一切描绘下来，上奏给朝廷。</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次韵许推官行县①道中纪事</a:t>
            </a:r>
            <a:endParaRPr lang="zh-CN" altLang="en-US" sz="2200" b="1">
              <a:solidFill>
                <a:srgbClr val="FF0000"/>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王禹偁</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禾头低映黍头昂，处处沟塍水面凉。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村路扶携无冻馁，里门嬉戏有丁黄</a:t>
            </a:r>
            <a:r>
              <a:rPr lang="zh-CN" altLang="en-US" sz="2200" b="1">
                <a:latin typeface="仿宋" panose="02010609060101010101" charset="-122"/>
                <a:ea typeface="仿宋" panose="02010609060101010101" charset="-122"/>
                <a:cs typeface="仿宋" panose="02010609060101010101" charset="-122"/>
              </a:rPr>
              <a:t>②。</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鸡豚入市溪鱼美，梨枣登盘</a:t>
            </a:r>
            <a:r>
              <a:rPr lang="zh-CN" altLang="en-US" sz="2200" b="1">
                <a:latin typeface="仿宋" panose="02010609060101010101" charset="-122"/>
                <a:ea typeface="仿宋" panose="02010609060101010101" charset="-122"/>
                <a:cs typeface="仿宋" panose="02010609060101010101" charset="-122"/>
              </a:rPr>
              <a:t>社酒香。</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岁乐田家风景好，待君模写奏</a:t>
            </a:r>
            <a:r>
              <a:rPr lang="zh-CN" altLang="en-US" sz="2200" b="1">
                <a:latin typeface="仿宋" panose="02010609060101010101" charset="-122"/>
                <a:ea typeface="仿宋" panose="02010609060101010101" charset="-122"/>
                <a:cs typeface="仿宋" panose="02010609060101010101" charset="-122"/>
              </a:rPr>
              <a:t>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480"/>
              </a:lnSpc>
            </a:pPr>
            <a:r>
              <a:rPr lang="zh-CN" altLang="en-US" sz="2800" b="1">
                <a:solidFill>
                  <a:srgbClr val="FF0000"/>
                </a:solidFill>
                <a:latin typeface="楷体" panose="02010609060101010101" charset="-122"/>
                <a:ea typeface="楷体" panose="02010609060101010101" charset="-122"/>
                <a:cs typeface="楷体" panose="02010609060101010101" charset="-122"/>
                <a:sym typeface="+mn-ea"/>
              </a:rPr>
              <a:t>题目：</a:t>
            </a:r>
            <a:r>
              <a:rPr lang="zh-CN" altLang="en-US" sz="28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按照许推官在巡视州县途中所写纪事诗的韵脚和诗体，写下这首诗来记录相关事情。</a:t>
            </a:r>
            <a:endPar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内容概括</a:t>
            </a:r>
            <a:endParaRPr lang="zh-CN" altLang="en-US" sz="28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《次韵许推官行县道中纪事》描绘了</a:t>
            </a: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乡村的丰收景象</a:t>
            </a:r>
            <a:r>
              <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百姓安乐的生活</a:t>
            </a:r>
            <a:r>
              <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以及</a:t>
            </a: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集市的热闹场景</a:t>
            </a:r>
            <a:r>
              <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，表达了诗人</a:t>
            </a: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对乡村美好生活的赞美</a:t>
            </a:r>
            <a:r>
              <a:rPr lang="zh-CN" altLang="en-US" sz="28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，以及</a:t>
            </a:r>
            <a:r>
              <a:rPr lang="zh-CN" altLang="en-US" sz="2800" b="1" i="0">
                <a:solidFill>
                  <a:srgbClr val="FF0000"/>
                </a:solidFill>
                <a:latin typeface="楷体" panose="02010609060101010101" charset="-122"/>
                <a:ea typeface="楷体" panose="02010609060101010101" charset="-122"/>
                <a:cs typeface="楷体" panose="02010609060101010101" charset="-122"/>
                <a:sym typeface="+mn-ea"/>
              </a:rPr>
              <a:t>期望许推官将此景上奏朝廷的心愿。</a:t>
            </a:r>
            <a:endParaRPr lang="zh-CN" altLang="en-US" sz="2800" b="1" i="0">
              <a:solidFill>
                <a:srgbClr val="FF0000"/>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次韵许推官行县</a:t>
            </a:r>
            <a:r>
              <a:rPr lang="zh-CN" altLang="en-US" sz="22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道中纪事</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王禹偁</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禾头低映黍头昂，处处沟塍水面凉。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村路扶携无冻馁，里门嬉戏有丁黄</a:t>
            </a:r>
            <a:r>
              <a:rPr lang="zh-CN" altLang="en-US" sz="2200" b="1" baseline="30000">
                <a:uFillTx/>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鸡豚入市溪鱼美，梨枣登盘</a:t>
            </a:r>
            <a:r>
              <a:rPr lang="zh-CN" altLang="en-US" sz="2200" b="1">
                <a:latin typeface="仿宋" panose="02010609060101010101" charset="-122"/>
                <a:ea typeface="仿宋" panose="02010609060101010101" charset="-122"/>
                <a:cs typeface="仿宋" panose="02010609060101010101" charset="-122"/>
              </a:rPr>
              <a:t>社酒香。</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岁乐田家风景好，待君模写奏</a:t>
            </a:r>
            <a:r>
              <a:rPr lang="zh-CN" altLang="en-US" sz="2200" b="1">
                <a:latin typeface="仿宋" panose="02010609060101010101" charset="-122"/>
                <a:ea typeface="仿宋" panose="02010609060101010101" charset="-122"/>
                <a:cs typeface="仿宋" panose="02010609060101010101" charset="-122"/>
              </a:rPr>
              <a:t>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1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1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首联：描写田野所见农作物生长的景象。</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1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分析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：沉甸甸的禾穗低垂着，而黍穗却高高昂起，形成鲜明对比。田野里沟渠纵横，田埂交错，水面波光粼粼，散发着阵阵凉意。运用了</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视觉描写和对比手法</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禾头低</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与</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黍头昂</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对比，突出了不同农作物的生长姿态，画面感极强。</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“昂”字运用</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拟人</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的手法，形象地描写了农作物充满生机的生长状态。</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处处沟塍水面凉</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通过对水面的描写，不仅</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展现了田野的生机</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，也给人带来一种</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清凉的感觉</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1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表达了诗人对乡村田野自然风光的喜爱和赞美之情</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次韵许推官行县</a:t>
            </a:r>
            <a:r>
              <a:rPr lang="zh-CN" altLang="en-US" sz="22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200" b="1">
                <a:solidFill>
                  <a:schemeClr val="tx1"/>
                </a:solidFill>
                <a:latin typeface="仿宋" panose="02010609060101010101" charset="-122"/>
                <a:ea typeface="仿宋" panose="02010609060101010101" charset="-122"/>
                <a:cs typeface="仿宋" panose="02010609060101010101" charset="-122"/>
              </a:rPr>
              <a:t>道中纪事</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王禹偁</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禾头低映黍头昂，处处沟塍水面凉</a:t>
            </a:r>
            <a:r>
              <a:rPr lang="zh-CN" altLang="en-US" sz="2200" b="1">
                <a:latin typeface="仿宋" panose="02010609060101010101" charset="-122"/>
                <a:ea typeface="仿宋" panose="02010609060101010101" charset="-122"/>
                <a:cs typeface="仿宋" panose="02010609060101010101" charset="-122"/>
              </a:rPr>
              <a:t>。</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村路扶携无冻馁，里门嬉戏有丁黄</a:t>
            </a:r>
            <a:r>
              <a:rPr lang="zh-CN" altLang="en-US" sz="2200" b="1" baseline="30000">
                <a:solidFill>
                  <a:srgbClr val="FF0000"/>
                </a:solidFill>
                <a:uFillTx/>
                <a:latin typeface="仿宋" panose="02010609060101010101" charset="-122"/>
                <a:ea typeface="仿宋" panose="02010609060101010101" charset="-122"/>
                <a:cs typeface="仿宋" panose="02010609060101010101" charset="-122"/>
              </a:rPr>
              <a:t>②</a:t>
            </a:r>
            <a:r>
              <a:rPr lang="zh-CN" altLang="en-US" sz="2200" b="1">
                <a:solidFill>
                  <a:srgbClr val="FF0000"/>
                </a:solidFill>
                <a:latin typeface="仿宋" panose="02010609060101010101" charset="-122"/>
                <a:ea typeface="仿宋" panose="02010609060101010101" charset="-122"/>
                <a:cs typeface="仿宋" panose="02010609060101010101" charset="-122"/>
              </a:rPr>
              <a:t>。</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鸡豚入市溪鱼美，梨枣登盘</a:t>
            </a:r>
            <a:r>
              <a:rPr lang="zh-CN" altLang="en-US" sz="2200" b="1">
                <a:latin typeface="仿宋" panose="02010609060101010101" charset="-122"/>
                <a:ea typeface="仿宋" panose="02010609060101010101" charset="-122"/>
                <a:cs typeface="仿宋" panose="02010609060101010101" charset="-122"/>
              </a:rPr>
              <a:t>社酒香。</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岁乐田家风景好，待君模写奏</a:t>
            </a:r>
            <a:r>
              <a:rPr lang="zh-CN" altLang="en-US" sz="2200" b="1">
                <a:latin typeface="仿宋" panose="02010609060101010101" charset="-122"/>
                <a:ea typeface="仿宋" panose="02010609060101010101" charset="-122"/>
                <a:cs typeface="仿宋" panose="02010609060101010101" charset="-122"/>
              </a:rPr>
              <a:t>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颔联：描写乡村百姓安居乐业的生活图景。</a:t>
            </a: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分析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村路扶携无冻馁，里门嬉戏有丁黄</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，呈现出乡村百姓相互扶持、没有冻馁之苦，人们在里门嬉戏的和谐场景。</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运用</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白描手法</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简洁而生动地勾勒出乡村百姓安居乐业、其乐融融的生活画面。体现了诗人对乡村和谐、安乐生活的赞赏和欣慰之情。</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扶携</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嬉戏</a:t>
            </a:r>
            <a:r>
              <a:rPr lang="en-US" altLang="zh-CN"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等词语，使人物形象跃然纸上，富有生活气息。</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53670" y="398780"/>
            <a:ext cx="1190625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现代文阅读Ⅰ</a:t>
            </a:r>
            <a:endParaRPr lang="zh-CN"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2570" y="472440"/>
            <a:ext cx="759968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654685"/>
            <a:ext cx="7508875" cy="5870575"/>
          </a:xfrm>
          <a:prstGeom prst="rect">
            <a:avLst/>
          </a:prstGeom>
          <a:noFill/>
          <a:ln w="9525">
            <a:noFill/>
          </a:ln>
        </p:spPr>
        <p:txBody>
          <a:bodyPr wrap="square">
            <a:noAutofit/>
          </a:bodyPr>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实际上，</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明体达用、体用贯通</a:t>
            </a:r>
            <a:r>
              <a:rPr lang="en-US" altLang="zh-CN"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这一思想既传承了中华民族的优秀文化传统，又蕴含着马克思主义真理的精髓；既有历史的纵深，还充分彰显了当今的时代精神。</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1A</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kumimoji="1" lang="en-US" altLang="zh-CN" sz="2000" dirty="0">
                <a:highlight>
                  <a:srgbClr val="FFFF00"/>
                </a:highlight>
                <a:latin typeface="楷体" panose="02010609060101010101" charset="-122"/>
                <a:ea typeface="楷体" panose="02010609060101010101" charset="-122"/>
                <a:sym typeface="+mn-ea"/>
              </a:rPr>
              <a:t>4</a:t>
            </a:r>
            <a:r>
              <a:rPr kumimoji="1" lang="en-US" altLang="zh-CN" sz="2000" dirty="0">
                <a:highlight>
                  <a:srgbClr val="FFFF00"/>
                </a:highlight>
                <a:latin typeface="Calibri" panose="020F0502020204030204" charset="0"/>
                <a:ea typeface="楷体" panose="02010609060101010101" charset="-122"/>
                <a:sym typeface="+mn-ea"/>
              </a:rPr>
              <a:t>②</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要赓续中华文脉，担负新时代新的文化使命，就必须深入理解和践行</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明体达用、体用贯通</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的理念。</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马克思强调，理论的价值在于改变世界，而非仅仅解释世界。（</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1B</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这意味着我们要将马克思主义基本原理同中华优秀传统文化相结合，同中国具体实际相结合，实现马克思主义真理和中华优秀传统文化的有机融合。在这一过程中，我们必须遵循马克思主义的实践品格，</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2B</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坚持理论来源于实践、指导实践的原则。</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1B</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zh-CN" altLang="en-US" sz="2000" kern="100" dirty="0">
                <a:effectLst/>
                <a:latin typeface="楷体" panose="02010609060101010101" charset="-122"/>
                <a:ea typeface="楷体" panose="02010609060101010101" charset="-122"/>
                <a:cs typeface="宋体" panose="02010600030101010101" pitchFamily="2" charset="-122"/>
              </a:rPr>
              <a:t>因此，在</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明体</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基础上</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达用</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，在深刻理解和把握马克思主义基本理论的同时，将其转化为推动社会发展的强大动力显得尤为重要。</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我们要从中华优秀传统文化中汲取智慧，让经世致用的思想在新时代焕发新的光彩，实现</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体用贯通</a:t>
            </a:r>
            <a:r>
              <a:rPr lang="en-US" altLang="zh-CN" sz="2000" kern="100" dirty="0">
                <a:effectLst/>
                <a:highlight>
                  <a:srgbClr val="FF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rPr>
              <a:t>，使理论与实践在当代中国文化建设中发挥更大的作用。</a:t>
            </a:r>
            <a:r>
              <a:rPr kumimoji="1" lang="en-US" altLang="zh-CN" sz="2000" dirty="0">
                <a:highlight>
                  <a:srgbClr val="FFFF00"/>
                </a:highlight>
                <a:latin typeface="楷体" panose="02010609060101010101" charset="-122"/>
                <a:ea typeface="楷体" panose="02010609060101010101" charset="-122"/>
                <a:sym typeface="+mn-ea"/>
              </a:rPr>
              <a:t>4</a:t>
            </a:r>
            <a:r>
              <a:rPr kumimoji="1" lang="en-US" altLang="zh-CN" sz="2000" dirty="0">
                <a:highlight>
                  <a:srgbClr val="FFFF00"/>
                </a:highlight>
                <a:latin typeface="Calibri" panose="020F0502020204030204" charset="0"/>
                <a:ea typeface="楷体" panose="02010609060101010101" charset="-122"/>
                <a:sym typeface="+mn-ea"/>
              </a:rPr>
              <a:t>②</a:t>
            </a:r>
            <a:endParaRPr lang="zh-CN" altLang="en-US" sz="2000" kern="100" dirty="0">
              <a:effectLst/>
              <a:highlight>
                <a:srgbClr val="FFFF00"/>
              </a:highlight>
              <a:latin typeface="楷体" panose="02010609060101010101" charset="-122"/>
              <a:ea typeface="楷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综上所述，</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明体达用、体用贯通</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是中华文化建设应遵循的根本原则</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1A</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zh-CN" altLang="en-US" sz="2000" kern="100" dirty="0">
                <a:effectLst/>
                <a:latin typeface="楷体" panose="02010609060101010101" charset="-122"/>
                <a:ea typeface="楷体" panose="02010609060101010101" charset="-122"/>
                <a:cs typeface="宋体" panose="02010600030101010101" pitchFamily="2" charset="-122"/>
              </a:rPr>
              <a:t>，要求我们始终保持理论与实践的紧密结合。只有这样，我们才能</a:t>
            </a:r>
            <a:r>
              <a:rPr lang="zh-CN" altLang="en-US" sz="2000" kern="100" dirty="0">
                <a:effectLst/>
                <a:highlight>
                  <a:srgbClr val="00FF00"/>
                </a:highlight>
                <a:latin typeface="楷体" panose="02010609060101010101" charset="-122"/>
                <a:ea typeface="楷体" panose="02010609060101010101" charset="-122"/>
                <a:cs typeface="宋体" panose="02010600030101010101" pitchFamily="2" charset="-122"/>
              </a:rPr>
              <a:t>在新时代背景下推动文化的传承与发展，为中华民族的伟大复兴贡献智慧和力量。</a:t>
            </a:r>
            <a:r>
              <a:rPr lang="en-US" altLang="zh-CN" sz="2000" kern="100" dirty="0">
                <a:effectLst/>
                <a:highlight>
                  <a:srgbClr val="00FF00"/>
                </a:highlight>
                <a:latin typeface="楷体" panose="02010609060101010101" charset="-122"/>
                <a:ea typeface="楷体" panose="02010609060101010101" charset="-122"/>
                <a:cs typeface="宋体" panose="02010600030101010101" pitchFamily="2" charset="-122"/>
              </a:rPr>
              <a:t>5</a:t>
            </a:r>
            <a:r>
              <a:rPr lang="en-US" altLang="zh-CN" sz="2000" kern="100" dirty="0">
                <a:effectLst/>
                <a:highlight>
                  <a:srgbClr val="00FF00"/>
                </a:highlight>
                <a:latin typeface="Calibri" panose="020F0502020204030204" charset="0"/>
                <a:ea typeface="楷体" panose="02010609060101010101" charset="-122"/>
                <a:cs typeface="宋体" panose="02010600030101010101" pitchFamily="2" charset="-122"/>
              </a:rPr>
              <a:t>③</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摘编自董振华《深刻理解</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明体达用、体用贯通</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的鲜明特征》</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928610" y="472440"/>
            <a:ext cx="401891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8" name="文本框 7"/>
          <p:cNvSpPr txBox="1"/>
          <p:nvPr/>
        </p:nvSpPr>
        <p:spPr>
          <a:xfrm>
            <a:off x="8025765" y="3525520"/>
            <a:ext cx="3828415" cy="1229995"/>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1</a:t>
            </a:r>
            <a:r>
              <a:rPr kumimoji="1" lang="zh-CN" altLang="en-US" sz="2000" dirty="0">
                <a:latin typeface="楷体" panose="02010609060101010101" charset="-122"/>
                <a:ea typeface="楷体" panose="02010609060101010101" charset="-122"/>
                <a:sym typeface="+mn-ea"/>
              </a:rPr>
              <a:t>题</a:t>
            </a:r>
            <a:r>
              <a:rPr kumimoji="1" lang="en-US" altLang="zh-CN" sz="2000" dirty="0">
                <a:latin typeface="楷体" panose="02010609060101010101" charset="-122"/>
                <a:ea typeface="楷体" panose="02010609060101010101" charset="-122"/>
                <a:sym typeface="+mn-ea"/>
              </a:rPr>
              <a:t>B</a:t>
            </a:r>
            <a:r>
              <a:rPr lang="en-US" altLang="zh-CN" sz="2000" kern="100" dirty="0">
                <a:latin typeface="楷体" panose="02010609060101010101" charset="-122"/>
                <a:ea typeface="楷体" panose="02010609060101010101" charset="-122"/>
                <a:cs typeface="宋体" panose="02010600030101010101" pitchFamily="2" charset="-122"/>
                <a:sym typeface="+mn-ea"/>
              </a:rPr>
              <a:t>.</a:t>
            </a:r>
            <a:r>
              <a:rPr lang="zh-CN" altLang="en-US" kern="100" dirty="0">
                <a:latin typeface="楷体" panose="02010609060101010101" charset="-122"/>
                <a:ea typeface="楷体" panose="02010609060101010101" charset="-122"/>
                <a:cs typeface="宋体" panose="02010600030101010101" pitchFamily="2" charset="-122"/>
                <a:sym typeface="+mn-ea"/>
              </a:rPr>
              <a:t>“理论的价值在于改变世界，而非仅仅解释世界”，马克思这句话强调理论要能指导实践，而并不只是诠释客观世界。</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sz="1800" kern="100" dirty="0">
              <a:latin typeface="楷体" panose="02010609060101010101" charset="-122"/>
              <a:ea typeface="楷体" panose="02010609060101010101" charset="-122"/>
              <a:cs typeface="宋体" panose="02010600030101010101" pitchFamily="2" charset="-122"/>
              <a:sym typeface="+mn-ea"/>
            </a:endParaRPr>
          </a:p>
        </p:txBody>
      </p:sp>
      <p:sp>
        <p:nvSpPr>
          <p:cNvPr id="12" name="文本框 11"/>
          <p:cNvSpPr txBox="1"/>
          <p:nvPr/>
        </p:nvSpPr>
        <p:spPr>
          <a:xfrm>
            <a:off x="8025130" y="930910"/>
            <a:ext cx="3829050" cy="1198880"/>
          </a:xfrm>
          <a:prstGeom prst="rect">
            <a:avLst/>
          </a:prstGeom>
          <a:noFill/>
          <a:ln>
            <a:solidFill>
              <a:schemeClr val="accent2">
                <a:lumMod val="20000"/>
                <a:lumOff val="80000"/>
              </a:schemeClr>
            </a:solidFill>
          </a:ln>
        </p:spPr>
        <p:txBody>
          <a:bodyPr wrap="square" rtlCol="0">
            <a:spAutoFit/>
          </a:bodyPr>
          <a:p>
            <a:r>
              <a:rPr kumimoji="1" lang="zh-CN" altLang="en-US" dirty="0">
                <a:latin typeface="楷体" panose="02010609060101010101" charset="-122"/>
                <a:ea typeface="楷体" panose="02010609060101010101" charset="-122"/>
              </a:rPr>
              <a:t>第</a:t>
            </a:r>
            <a:r>
              <a:rPr kumimoji="1" lang="en-US" altLang="zh-CN" dirty="0">
                <a:latin typeface="楷体" panose="02010609060101010101" charset="-122"/>
                <a:ea typeface="楷体" panose="02010609060101010101" charset="-122"/>
              </a:rPr>
              <a:t>1</a:t>
            </a:r>
            <a:r>
              <a:rPr kumimoji="1" lang="zh-CN" altLang="en-US" dirty="0">
                <a:latin typeface="楷体" panose="02010609060101010101" charset="-122"/>
                <a:ea typeface="楷体" panose="02010609060101010101" charset="-122"/>
              </a:rPr>
              <a:t>题</a:t>
            </a:r>
            <a:r>
              <a:rPr lang="en-US" altLang="zh-CN" kern="100" dirty="0">
                <a:latin typeface="楷体" panose="02010609060101010101" charset="-122"/>
                <a:ea typeface="楷体" panose="02010609060101010101" charset="-122"/>
                <a:cs typeface="宋体" panose="02010600030101010101" pitchFamily="2" charset="-122"/>
              </a:rPr>
              <a:t>A.“</a:t>
            </a:r>
            <a:r>
              <a:rPr lang="zh-CN" altLang="en-US" kern="100" dirty="0">
                <a:latin typeface="楷体" panose="02010609060101010101" charset="-122"/>
                <a:ea typeface="楷体" panose="02010609060101010101" charset="-122"/>
                <a:cs typeface="宋体" panose="02010600030101010101" pitchFamily="2" charset="-122"/>
              </a:rPr>
              <a:t>明体达用、体用贯通</a:t>
            </a:r>
            <a:r>
              <a:rPr lang="en-US" altLang="zh-CN" kern="100" dirty="0">
                <a:latin typeface="楷体" panose="02010609060101010101" charset="-122"/>
                <a:ea typeface="楷体" panose="02010609060101010101" charset="-122"/>
                <a:cs typeface="宋体" panose="02010600030101010101" pitchFamily="2" charset="-122"/>
              </a:rPr>
              <a:t>”</a:t>
            </a:r>
            <a:r>
              <a:rPr lang="zh-CN" altLang="en-US" kern="100" dirty="0">
                <a:latin typeface="楷体" panose="02010609060101010101" charset="-122"/>
                <a:ea typeface="楷体" panose="02010609060101010101" charset="-122"/>
                <a:cs typeface="宋体" panose="02010600030101010101" pitchFamily="2" charset="-122"/>
              </a:rPr>
              <a:t>的思想兼具历史深度与时代精神，蕴含马克思主义真理，是中华文化建设应该遵循的根本原则。</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rPr>
              <a:t>正确</a:t>
            </a:r>
            <a:endParaRPr lang="zh-CN" altLang="en-US" b="1" kern="100" dirty="0">
              <a:solidFill>
                <a:srgbClr val="C00000"/>
              </a:solidFill>
              <a:latin typeface="楷体" panose="02010609060101010101" charset="-122"/>
              <a:ea typeface="楷体" panose="02010609060101010101" charset="-122"/>
              <a:cs typeface="宋体" panose="02010600030101010101" pitchFamily="2" charset="-122"/>
            </a:endParaRPr>
          </a:p>
        </p:txBody>
      </p:sp>
      <p:sp>
        <p:nvSpPr>
          <p:cNvPr id="13" name="文本框 12"/>
          <p:cNvSpPr txBox="1"/>
          <p:nvPr/>
        </p:nvSpPr>
        <p:spPr>
          <a:xfrm>
            <a:off x="8025765" y="2326640"/>
            <a:ext cx="3829050" cy="922020"/>
          </a:xfrm>
          <a:prstGeom prst="rect">
            <a:avLst/>
          </a:prstGeom>
          <a:noFill/>
          <a:ln>
            <a:solidFill>
              <a:schemeClr val="accent2">
                <a:lumMod val="20000"/>
                <a:lumOff val="80000"/>
              </a:schemeClr>
            </a:solidFill>
          </a:ln>
        </p:spPr>
        <p:txBody>
          <a:bodyPr wrap="square" rtlCol="0">
            <a:spAutoFit/>
          </a:bodyPr>
          <a:p>
            <a:r>
              <a:rPr kumimoji="1" lang="zh-CN" altLang="en-US" dirty="0">
                <a:latin typeface="楷体" panose="02010609060101010101" charset="-122"/>
                <a:ea typeface="楷体" panose="02010609060101010101" charset="-122"/>
              </a:rPr>
              <a:t>第</a:t>
            </a:r>
            <a:r>
              <a:rPr kumimoji="1" lang="en-US" altLang="zh-CN" dirty="0">
                <a:latin typeface="楷体" panose="02010609060101010101" charset="-122"/>
                <a:ea typeface="楷体" panose="02010609060101010101" charset="-122"/>
              </a:rPr>
              <a:t>2</a:t>
            </a:r>
            <a:r>
              <a:rPr kumimoji="1" lang="zh-CN" altLang="en-US" dirty="0">
                <a:latin typeface="楷体" panose="02010609060101010101" charset="-122"/>
                <a:ea typeface="楷体" panose="02010609060101010101" charset="-122"/>
              </a:rPr>
              <a:t>题</a:t>
            </a:r>
            <a:r>
              <a:rPr lang="en-US" altLang="zh-CN" kern="100" dirty="0">
                <a:latin typeface="楷体" panose="02010609060101010101" charset="-122"/>
                <a:ea typeface="楷体" panose="02010609060101010101" charset="-122"/>
                <a:cs typeface="宋体" panose="02010600030101010101" pitchFamily="2" charset="-122"/>
              </a:rPr>
              <a:t>B.</a:t>
            </a:r>
            <a:r>
              <a:rPr lang="zh-CN" altLang="en-US" kern="100" dirty="0">
                <a:latin typeface="楷体" panose="02010609060101010101" charset="-122"/>
                <a:ea typeface="楷体" panose="02010609060101010101" charset="-122"/>
                <a:cs typeface="宋体" panose="02010600030101010101" pitchFamily="2" charset="-122"/>
              </a:rPr>
              <a:t>将中华优秀传统文化中的智慧应用于当代中国文化建设，必须遵循马克思主义的实践品格。</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kern="100" dirty="0">
              <a:highlight>
                <a:srgbClr val="00FFFF"/>
              </a:highlight>
              <a:latin typeface="楷体" panose="02010609060101010101" charset="-122"/>
              <a:ea typeface="楷体" panose="02010609060101010101" charset="-122"/>
              <a:cs typeface="宋体" panose="02010600030101010101" pitchFamily="2" charset="-122"/>
            </a:endParaRPr>
          </a:p>
        </p:txBody>
      </p:sp>
      <p:sp>
        <p:nvSpPr>
          <p:cNvPr id="29" name="文本框 28"/>
          <p:cNvSpPr txBox="1"/>
          <p:nvPr>
            <p:custDataLst>
              <p:tags r:id="rId5"/>
            </p:custDataLst>
          </p:nvPr>
        </p:nvSpPr>
        <p:spPr>
          <a:xfrm>
            <a:off x="242570" y="39751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8085693" y="31623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7" name="文本框 16"/>
          <p:cNvSpPr txBox="1"/>
          <p:nvPr/>
        </p:nvSpPr>
        <p:spPr>
          <a:xfrm>
            <a:off x="8025765" y="5128260"/>
            <a:ext cx="3829050" cy="1014730"/>
          </a:xfrm>
          <a:prstGeom prst="rect">
            <a:avLst/>
          </a:prstGeom>
          <a:noFill/>
          <a:ln>
            <a:solidFill>
              <a:schemeClr val="accent2">
                <a:lumMod val="20000"/>
                <a:lumOff val="80000"/>
              </a:schemeClr>
            </a:solidFill>
          </a:ln>
        </p:spPr>
        <p:txBody>
          <a:bodyPr wrap="square" rtlCol="0">
            <a:spAutoFit/>
          </a:bodyPr>
          <a:p>
            <a:r>
              <a:rPr kumimoji="1" lang="en-US" altLang="zh-CN" sz="2000" dirty="0">
                <a:latin typeface="楷体" panose="02010609060101010101" charset="-122"/>
                <a:ea typeface="楷体" panose="02010609060101010101" charset="-122"/>
              </a:rPr>
              <a:t>5</a:t>
            </a:r>
            <a:r>
              <a:rPr kumimoji="1" lang="en-US" altLang="zh-CN" sz="2000" dirty="0">
                <a:latin typeface="Calibri" panose="020F0502020204030204" charset="0"/>
                <a:ea typeface="楷体" panose="02010609060101010101" charset="-122"/>
                <a:sym typeface="+mn-ea"/>
              </a:rPr>
              <a:t>③</a:t>
            </a:r>
            <a:r>
              <a:rPr kumimoji="1" lang="zh-CN" altLang="en-US" sz="2000" dirty="0">
                <a:latin typeface="楷体" panose="02010609060101010101" charset="-122"/>
                <a:ea typeface="楷体" panose="02010609060101010101" charset="-122"/>
              </a:rPr>
              <a:t>，它能在新时代背景下推动非遗文化的传承与发展，为中华民族的伟大复兴贡献智慧和力量。</a:t>
            </a:r>
            <a:endParaRPr kumimoji="1" lang="zh-CN" altLang="en-US" sz="2000" dirty="0">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dissolv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12" grpId="0" bldLvl="0" animBg="1"/>
      <p:bldP spid="13" grpId="0" bldLvl="0" animBg="1"/>
      <p:bldP spid="17" grpId="0" bldLvl="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次韵许推官行县</a:t>
            </a:r>
            <a:r>
              <a:rPr lang="en-US" altLang="en-US" sz="22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200" b="1">
                <a:solidFill>
                  <a:schemeClr val="tx1"/>
                </a:solidFill>
                <a:latin typeface="仿宋" panose="02010609060101010101" charset="-122"/>
                <a:ea typeface="仿宋" panose="02010609060101010101" charset="-122"/>
                <a:cs typeface="仿宋" panose="02010609060101010101" charset="-122"/>
              </a:rPr>
              <a:t>道中纪事</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王禹偁</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禾头低映黍头昂，处处沟塍水面凉。</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村路扶携无冻馁，里门嬉戏有丁黄</a:t>
            </a:r>
            <a:r>
              <a:rPr lang="en-US" altLang="en-US" sz="2200" b="1" baseline="30000">
                <a:solidFill>
                  <a:schemeClr val="tx1"/>
                </a:solidFill>
                <a:uFillTx/>
                <a:latin typeface="仿宋" panose="02010609060101010101" charset="-122"/>
                <a:ea typeface="仿宋" panose="02010609060101010101" charset="-122"/>
                <a:cs typeface="仿宋" panose="02010609060101010101" charset="-122"/>
              </a:rPr>
              <a:t>②</a:t>
            </a:r>
            <a:r>
              <a:rPr lang="zh-CN" altLang="en-US" sz="2200" b="1">
                <a:solidFill>
                  <a:schemeClr val="tx1"/>
                </a:solidFill>
                <a:latin typeface="仿宋" panose="02010609060101010101" charset="-122"/>
                <a:ea typeface="仿宋" panose="02010609060101010101" charset="-122"/>
                <a:cs typeface="仿宋" panose="02010609060101010101" charset="-122"/>
              </a:rPr>
              <a:t>。</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鸡豚入市溪鱼美，梨枣登盘社酒香。</a:t>
            </a:r>
            <a:endParaRPr lang="zh-CN" altLang="en-US" sz="22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chemeClr val="tx1"/>
                </a:solidFill>
                <a:latin typeface="仿宋" panose="02010609060101010101" charset="-122"/>
                <a:ea typeface="仿宋" panose="02010609060101010101" charset="-122"/>
                <a:cs typeface="仿宋" panose="02010609060101010101" charset="-122"/>
              </a:rPr>
              <a:t>岁乐田家风景好，待君模写奏明光。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颈联：描写</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乡村集市的热闹景象和丰收后的欢乐场景。</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分析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：农户们带着自家饲养的鸡和猪到集市上出售，溪里的鱼肉质鲜美，备受欢迎。梨子和红枣成熟了，被摆上盘子，祭祀土地神的社酒香气四溢。</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这两句从多个角度进行描写，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鸡豚入市</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是视觉描写，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溪鱼美</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是味觉描写，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梨枣登盘</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是视觉描写，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社酒香</a:t>
            </a: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是嗅觉描写，</a:t>
            </a: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全方位地展现了乡村的富足和欢乐</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792480"/>
            <a:ext cx="5081270" cy="5972175"/>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阅读下面这首宋诗，完成</a:t>
            </a:r>
            <a:r>
              <a:rPr lang="en-US" altLang="zh-CN" sz="2200" b="1">
                <a:latin typeface="仿宋" panose="02010609060101010101" charset="-122"/>
                <a:ea typeface="仿宋" panose="02010609060101010101" charset="-122"/>
                <a:cs typeface="仿宋" panose="02010609060101010101" charset="-122"/>
              </a:rPr>
              <a:t>15</a:t>
            </a:r>
            <a:r>
              <a:rPr lang="zh-CN" altLang="en-US" sz="2200" b="1">
                <a:latin typeface="仿宋" panose="02010609060101010101" charset="-122"/>
                <a:ea typeface="仿宋" panose="02010609060101010101" charset="-122"/>
                <a:cs typeface="仿宋" panose="02010609060101010101" charset="-122"/>
              </a:rPr>
              <a:t>～</a:t>
            </a:r>
            <a:r>
              <a:rPr lang="en-US" altLang="zh-CN" sz="2200" b="1">
                <a:latin typeface="仿宋" panose="02010609060101010101" charset="-122"/>
                <a:ea typeface="仿宋" panose="02010609060101010101" charset="-122"/>
                <a:cs typeface="仿宋" panose="02010609060101010101" charset="-122"/>
              </a:rPr>
              <a:t>16</a:t>
            </a:r>
            <a:r>
              <a:rPr lang="zh-CN" altLang="en-US" sz="2200" b="1">
                <a:latin typeface="仿宋" panose="02010609060101010101" charset="-122"/>
                <a:ea typeface="仿宋" panose="02010609060101010101" charset="-122"/>
                <a:cs typeface="仿宋" panose="02010609060101010101" charset="-122"/>
              </a:rPr>
              <a:t>题。</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次韵许推官行县</a:t>
            </a:r>
            <a:r>
              <a:rPr lang="zh-CN" altLang="en-US" sz="2200" b="1">
                <a:solidFill>
                  <a:schemeClr val="tx1"/>
                </a:solidFill>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道中纪事</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王禹偁</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禾头低映黍头昂，处处</a:t>
            </a:r>
            <a:r>
              <a:rPr lang="zh-CN" altLang="en-US" sz="2200" b="1">
                <a:latin typeface="仿宋" panose="02010609060101010101" charset="-122"/>
                <a:ea typeface="仿宋" panose="02010609060101010101" charset="-122"/>
                <a:cs typeface="仿宋" panose="02010609060101010101" charset="-122"/>
              </a:rPr>
              <a:t>沟塍水面凉。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村路扶携无冻馁，里门嬉戏有丁黄</a:t>
            </a:r>
            <a:r>
              <a:rPr lang="zh-CN" altLang="en-US" sz="2200" b="1">
                <a:latin typeface="仿宋" panose="02010609060101010101" charset="-122"/>
                <a:ea typeface="仿宋" panose="02010609060101010101" charset="-122"/>
                <a:cs typeface="仿宋" panose="02010609060101010101" charset="-122"/>
              </a:rPr>
              <a:t>②。</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鸡豚入市溪鱼美，梨枣登盘</a:t>
            </a:r>
            <a:r>
              <a:rPr lang="zh-CN" altLang="en-US" sz="2200" b="1">
                <a:latin typeface="仿宋" panose="02010609060101010101" charset="-122"/>
                <a:ea typeface="仿宋" panose="02010609060101010101" charset="-122"/>
                <a:cs typeface="仿宋" panose="02010609060101010101" charset="-122"/>
              </a:rPr>
              <a:t>社酒香。</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solidFill>
                  <a:srgbClr val="FF0000"/>
                </a:solidFill>
                <a:latin typeface="仿宋" panose="02010609060101010101" charset="-122"/>
                <a:ea typeface="仿宋" panose="02010609060101010101" charset="-122"/>
                <a:cs typeface="仿宋" panose="02010609060101010101" charset="-122"/>
              </a:rPr>
              <a:t>岁乐田家风景好，待君模写奏明光。</a:t>
            </a: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2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200" b="1">
                <a:latin typeface="仿宋" panose="02010609060101010101" charset="-122"/>
                <a:ea typeface="仿宋" panose="02010609060101010101" charset="-122"/>
                <a:cs typeface="仿宋" panose="02010609060101010101" charset="-122"/>
              </a:rPr>
              <a:t>【注】</a:t>
            </a:r>
            <a:r>
              <a:rPr lang="en-US" altLang="en-US" sz="2200" b="1">
                <a:latin typeface="仿宋" panose="02010609060101010101" charset="-122"/>
                <a:ea typeface="仿宋" panose="02010609060101010101" charset="-122"/>
                <a:cs typeface="仿宋" panose="02010609060101010101" charset="-122"/>
              </a:rPr>
              <a:t>①</a:t>
            </a:r>
            <a:r>
              <a:rPr lang="zh-CN" altLang="en-US" sz="2200" b="1">
                <a:latin typeface="仿宋" panose="02010609060101010101" charset="-122"/>
                <a:ea typeface="仿宋" panose="02010609060101010101" charset="-122"/>
                <a:cs typeface="仿宋" panose="02010609060101010101" charset="-122"/>
              </a:rPr>
              <a:t>行县：官员巡行县中之事。</a:t>
            </a:r>
            <a:endParaRPr lang="zh-CN" altLang="en-US"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200" b="1">
                <a:latin typeface="仿宋" panose="02010609060101010101" charset="-122"/>
                <a:ea typeface="仿宋" panose="02010609060101010101" charset="-122"/>
                <a:cs typeface="仿宋" panose="02010609060101010101" charset="-122"/>
              </a:rPr>
              <a:t>②</a:t>
            </a:r>
            <a:r>
              <a:rPr lang="zh-CN" altLang="en-US" sz="2200" b="1">
                <a:latin typeface="仿宋" panose="02010609060101010101" charset="-122"/>
                <a:ea typeface="仿宋" panose="02010609060101010101" charset="-122"/>
                <a:cs typeface="仿宋" panose="02010609060101010101" charset="-122"/>
              </a:rPr>
              <a:t>丁黄：古代男女始生为黄，男二十一为丁。</a:t>
            </a:r>
            <a:endParaRPr lang="zh-CN" altLang="en-US" sz="22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392420" y="792480"/>
            <a:ext cx="6677025" cy="5881370"/>
          </a:xfrm>
          <a:prstGeom prst="rect">
            <a:avLst/>
          </a:prstGeom>
          <a:ln>
            <a:solidFill>
              <a:schemeClr val="accent1"/>
            </a:solidFill>
          </a:ln>
        </p:spPr>
        <p:txBody>
          <a:bodyPr wrap="square">
            <a:noAutofit/>
          </a:bodyPr>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rgbClr val="FF0000"/>
                </a:solidFill>
                <a:latin typeface="楷体" panose="02010609060101010101" charset="-122"/>
                <a:ea typeface="楷体" panose="02010609060101010101" charset="-122"/>
                <a:cs typeface="楷体" panose="02010609060101010101" charset="-122"/>
                <a:sym typeface="+mn-ea"/>
              </a:rPr>
              <a:t>尾联：照应题目，</a:t>
            </a:r>
            <a:r>
              <a:rPr lang="zh-CN" altLang="en-US" sz="24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点明主题，表达</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期望许推官将此景上奏朝廷的心愿。</a:t>
            </a: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分析：诗人感慨今年年景好，农家生活欢乐，田园风光十分美好，希望许推官能把这一切描绘下来，上奏给朝廷。</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r>
              <a:rPr lang="en-US" altLang="zh-CN"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r>
              <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运用了直抒胸臆的手法，直接表达了诗人对乡村生活的赞美和对朝廷关注民生的期盼。</a:t>
            </a: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802005" y="466090"/>
            <a:ext cx="138366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选择</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题</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860415" y="202565"/>
            <a:ext cx="1658620" cy="337185"/>
          </a:xfrm>
          <a:prstGeom prst="rect">
            <a:avLst/>
          </a:prstGeom>
          <a:solidFill>
            <a:schemeClr val="accent1">
              <a:lumMod val="20000"/>
              <a:lumOff val="80000"/>
            </a:schemeClr>
          </a:solidFill>
        </p:spPr>
        <p:txBody>
          <a:bodyPr wrap="square" rtlCol="0">
            <a:spAutoFit/>
          </a:bodyPr>
          <a:p>
            <a:pPr algn="ctr"/>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a:t>
            </a:r>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分析</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3" name="文本框 2"/>
          <p:cNvSpPr txBox="1"/>
          <p:nvPr/>
        </p:nvSpPr>
        <p:spPr>
          <a:xfrm>
            <a:off x="5337175" y="703580"/>
            <a:ext cx="6450330" cy="5451475"/>
          </a:xfrm>
          <a:prstGeom prst="rect">
            <a:avLst/>
          </a:prstGeom>
          <a:ln>
            <a:solidFill>
              <a:schemeClr val="accent1"/>
            </a:solidFill>
          </a:ln>
        </p:spPr>
        <p:txBody>
          <a:bodyPr wrap="square">
            <a:noAutofit/>
          </a:bodyPr>
          <a:p>
            <a:pPr indent="0" fontAlgn="auto">
              <a:lnSpc>
                <a:spcPct val="100000"/>
              </a:lnSpc>
            </a:pPr>
            <a:r>
              <a:rPr lang="zh-CN" sz="2400">
                <a:solidFill>
                  <a:srgbClr val="000000"/>
                </a:solidFill>
                <a:ea typeface="宋体" panose="02010600030101010101" pitchFamily="2" charset="-122"/>
                <a:sym typeface="+mn-ea"/>
              </a:rPr>
              <a:t>【</a:t>
            </a:r>
            <a:r>
              <a:rPr lang="zh-CN" sz="2400">
                <a:solidFill>
                  <a:srgbClr val="000000"/>
                </a:solidFill>
                <a:ea typeface="黑体" panose="02010609060101010101" charset="-122"/>
                <a:sym typeface="+mn-ea"/>
              </a:rPr>
              <a:t>考查目标】</a:t>
            </a:r>
            <a:endParaRPr lang="zh-CN" sz="2400" b="0">
              <a:solidFill>
                <a:srgbClr val="000000"/>
              </a:solidFill>
              <a:ea typeface="黑体" panose="02010609060101010101" charset="-122"/>
            </a:endParaRPr>
          </a:p>
          <a:p>
            <a:pPr indent="0" fontAlgn="auto">
              <a:lnSpc>
                <a:spcPct val="100000"/>
              </a:lnSpc>
            </a:pPr>
            <a:r>
              <a:rPr lang="en-US" sz="2400" b="1">
                <a:solidFill>
                  <a:srgbClr val="002060"/>
                </a:solidFill>
                <a:latin typeface="仿宋" panose="02010609060101010101" charset="-122"/>
                <a:ea typeface="仿宋" panose="02010609060101010101" charset="-122"/>
                <a:cs typeface="仿宋" panose="02010609060101010101" charset="-122"/>
                <a:sym typeface="+mn-ea"/>
              </a:rPr>
              <a:t>考查考生对诗歌内容、</a:t>
            </a:r>
            <a:r>
              <a:rPr lang="zh-CN" altLang="en-US" sz="2400" b="1">
                <a:solidFill>
                  <a:srgbClr val="002060"/>
                </a:solidFill>
                <a:latin typeface="仿宋" panose="02010609060101010101" charset="-122"/>
                <a:ea typeface="仿宋" panose="02010609060101010101" charset="-122"/>
                <a:cs typeface="仿宋" panose="02010609060101010101" charset="-122"/>
                <a:sym typeface="+mn-ea"/>
              </a:rPr>
              <a:t>表现手法</a:t>
            </a:r>
            <a:r>
              <a:rPr lang="en-US" sz="2400" b="1">
                <a:solidFill>
                  <a:srgbClr val="002060"/>
                </a:solidFill>
                <a:latin typeface="仿宋" panose="02010609060101010101" charset="-122"/>
                <a:ea typeface="仿宋" panose="02010609060101010101" charset="-122"/>
                <a:cs typeface="仿宋" panose="02010609060101010101" charset="-122"/>
                <a:sym typeface="+mn-ea"/>
              </a:rPr>
              <a:t>、</a:t>
            </a:r>
            <a:r>
              <a:rPr lang="zh-CN" altLang="en-US" sz="2400" b="1">
                <a:solidFill>
                  <a:srgbClr val="002060"/>
                </a:solidFill>
                <a:latin typeface="仿宋" panose="02010609060101010101" charset="-122"/>
                <a:ea typeface="仿宋" panose="02010609060101010101" charset="-122"/>
                <a:cs typeface="仿宋" panose="02010609060101010101" charset="-122"/>
                <a:sym typeface="+mn-ea"/>
              </a:rPr>
              <a:t>情感表达、诗歌风格</a:t>
            </a:r>
            <a:r>
              <a:rPr lang="en-US" sz="2400" b="1">
                <a:solidFill>
                  <a:srgbClr val="002060"/>
                </a:solidFill>
                <a:latin typeface="仿宋" panose="02010609060101010101" charset="-122"/>
                <a:ea typeface="仿宋" panose="02010609060101010101" charset="-122"/>
                <a:cs typeface="仿宋" panose="02010609060101010101" charset="-122"/>
                <a:sym typeface="+mn-ea"/>
              </a:rPr>
              <a:t>的理解。</a:t>
            </a:r>
            <a:endParaRPr lang="en-US" sz="2400" b="1">
              <a:solidFill>
                <a:srgbClr val="00206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endParaRPr lang="en-US" altLang="en-US" sz="2400" b="1">
              <a:solidFill>
                <a:srgbClr val="00206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答案</a:t>
            </a:r>
            <a:r>
              <a:rPr lang="zh-CN" altLang="en-US" sz="2400">
                <a:solidFill>
                  <a:srgbClr val="FF0000"/>
                </a:solidFill>
                <a:latin typeface="仿宋" panose="02010609060101010101" charset="-122"/>
                <a:ea typeface="仿宋" panose="02010609060101010101" charset="-122"/>
                <a:cs typeface="仿宋" panose="02010609060101010101" charset="-122"/>
                <a:sym typeface="+mn-ea"/>
              </a:rPr>
              <a:t>：</a:t>
            </a:r>
            <a:r>
              <a:rPr lang="en-US" altLang="zh-CN" sz="2400">
                <a:solidFill>
                  <a:srgbClr val="FF0000"/>
                </a:solidFill>
                <a:ea typeface="黑体" panose="02010609060101010101" charset="-122"/>
                <a:sym typeface="+mn-ea"/>
              </a:rPr>
              <a:t>C</a:t>
            </a:r>
            <a:endParaRPr lang="zh-CN" altLang="en-US" sz="2400">
              <a:solidFill>
                <a:srgbClr val="FF0000"/>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pPr>
            <a:endParaRPr lang="zh-CN" altLang="en-US" sz="2400">
              <a:solidFill>
                <a:srgbClr val="333333"/>
              </a:solidFill>
              <a:latin typeface="仿宋" panose="02010609060101010101" charset="-122"/>
              <a:ea typeface="仿宋" panose="02010609060101010101" charset="-122"/>
              <a:cs typeface="仿宋" panose="02010609060101010101" charset="-122"/>
              <a:sym typeface="+mn-ea"/>
            </a:endParaRPr>
          </a:p>
          <a:p>
            <a:pPr indent="0" fontAlgn="auto">
              <a:lnSpc>
                <a:spcPct val="100000"/>
              </a:lnSpc>
              <a:spcAft>
                <a:spcPct val="0"/>
              </a:spcAft>
            </a:pPr>
            <a:r>
              <a:rPr lang="zh-CN" sz="2400">
                <a:solidFill>
                  <a:srgbClr val="000000"/>
                </a:solidFill>
                <a:latin typeface="楷体" panose="02010609060101010101" charset="-122"/>
                <a:ea typeface="楷体" panose="02010609060101010101" charset="-122"/>
                <a:cs typeface="楷体" panose="02010609060101010101" charset="-122"/>
                <a:sym typeface="+mn-ea"/>
              </a:rPr>
              <a:t>【解题思路】</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C“</a:t>
            </a:r>
            <a:r>
              <a:rPr lang="zh-CN" altLang="en-US" sz="2400" b="1">
                <a:solidFill>
                  <a:srgbClr val="FF0000"/>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表明诗人希望像陶渊明一样归隐村野</a:t>
            </a:r>
            <a:r>
              <a:rPr lang="zh-CN" altLang="en-US" sz="2400" b="1">
                <a:solidFill>
                  <a:srgbClr val="FF0000"/>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错。</a:t>
            </a:r>
            <a:endPar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a:p>
            <a:pPr indent="0" fontAlgn="auto">
              <a:lnSpc>
                <a:spcPct val="100000"/>
              </a:lnSpc>
              <a:spcAft>
                <a:spcPct val="0"/>
              </a:spcAft>
            </a:pPr>
            <a:r>
              <a:rPr lang="en-US" altLang="zh-CN"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   </a:t>
            </a:r>
            <a:r>
              <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rPr>
              <a:t>诗歌中选用</a:t>
            </a:r>
            <a:r>
              <a:rPr lang="en-US" altLang="zh-CN"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鸡豚</a:t>
            </a:r>
            <a:r>
              <a:rPr lang="en-US" altLang="zh-CN"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溪鱼</a:t>
            </a:r>
            <a:r>
              <a:rPr lang="en-US" altLang="zh-CN"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社酒</a:t>
            </a:r>
            <a:r>
              <a:rPr lang="en-US" altLang="zh-CN"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等意象，意在表明</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乡村集市的热闹和丰收后的欢乐场景。</a:t>
            </a:r>
            <a:endParaRPr lang="zh-CN" altLang="en-US" sz="2400" b="1">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ct val="100000"/>
              </a:lnSpc>
              <a:spcAft>
                <a:spcPct val="0"/>
              </a:spcAft>
            </a:pPr>
            <a:endParaRPr lang="zh-CN" altLang="en-US" sz="2400" b="0">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106680" y="988695"/>
            <a:ext cx="4890135" cy="4928235"/>
          </a:xfrm>
          <a:prstGeom prst="rect">
            <a:avLst/>
          </a:prstGeom>
          <a:noFill/>
          <a:ln>
            <a:solidFill>
              <a:schemeClr val="accent1"/>
            </a:solidFill>
          </a:ln>
        </p:spPr>
        <p:txBody>
          <a:bodyPr wrap="square" rtlCol="0" anchor="t">
            <a:noAutofit/>
            <a:scene3d>
              <a:camera prst="orthographicFront"/>
              <a:lightRig rig="threePt" dir="t"/>
            </a:scene3d>
          </a:bodyPr>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15.</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下列对这两首诗的理解和赏析，不正确的一项是</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(3</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分</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endPar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题目不仅说明了这首诗用韵的依据，还交代了本诗写作内容的由来。</a:t>
            </a:r>
            <a:endPar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B.“</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昂</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字运用拟人的手法，形象地描写了农作物充满生机的生长状态。</a:t>
            </a:r>
            <a:endPar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C.“</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鸡豚</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溪鱼</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社酒</a:t>
            </a: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等意象</a:t>
            </a:r>
            <a:r>
              <a:rPr lang="zh-CN" altLang="en-US" sz="2400" b="1">
                <a:solidFill>
                  <a:srgbClr val="FF0000"/>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表明诗人希望像陶渊明一样归隐村野</a:t>
            </a:r>
            <a:r>
              <a:rPr lang="zh-CN" altLang="en-US" sz="2400" b="1">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a:t>
            </a:r>
            <a:endPar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endParaRPr>
          </a:p>
          <a:p>
            <a:pPr indent="0" algn="l" defTabSz="266700" fontAlgn="auto">
              <a:lnSpc>
                <a:spcPts val="3080"/>
              </a:lnSpc>
              <a:spcAft>
                <a:spcPct val="0"/>
              </a:spcAft>
            </a:pPr>
            <a:r>
              <a:rPr lang="en-US" altLang="zh-CN"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D.</a:t>
            </a:r>
            <a:r>
              <a:rPr lang="zh-CN" altLang="en-US" sz="2400">
                <a:solidFill>
                  <a:schemeClr val="tx1"/>
                </a:solidFill>
                <a:effectLst>
                  <a:outerShdw blurRad="38100" dist="19050" dir="2700000" algn="tl" rotWithShape="0">
                    <a:schemeClr val="dk1">
                      <a:alpha val="40000"/>
                    </a:schemeClr>
                  </a:outerShdw>
                </a:effectLst>
                <a:uFillTx/>
                <a:latin typeface="仿宋" panose="02010609060101010101" charset="-122"/>
                <a:ea typeface="仿宋" panose="02010609060101010101" charset="-122"/>
                <a:cs typeface="仿宋" panose="02010609060101010101" charset="-122"/>
                <a:sym typeface="+mn-ea"/>
              </a:rPr>
              <a:t>诗歌以朴实的语言描写了农村的景物和风俗，具有浓郁的生活气息</a:t>
            </a:r>
            <a:r>
              <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2400">
              <a:solidFill>
                <a:schemeClr val="tx1"/>
              </a:solidFill>
              <a:effectLst>
                <a:outerShdw blurRad="38100" dist="19050" dir="2700000" algn="tl" rotWithShape="0">
                  <a:schemeClr val="dk1">
                    <a:alpha val="40000"/>
                  </a:schemeClr>
                </a:outerShdw>
              </a:effectLst>
              <a:uFillTx/>
              <a:latin typeface="宋体" panose="02010600030101010101" pitchFamily="2" charset="-122"/>
              <a:ea typeface="宋体" panose="02010600030101010101" pitchFamily="2" charset="-122"/>
              <a:cs typeface="宋体" panose="02010600030101010101" pitchFamily="2"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主观题</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081270" cy="615442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阅读下面这首宋诗，完成</a:t>
            </a:r>
            <a:r>
              <a:rPr lang="en-US" altLang="zh-CN" sz="2400" b="1">
                <a:latin typeface="仿宋" panose="02010609060101010101" charset="-122"/>
                <a:ea typeface="仿宋" panose="02010609060101010101" charset="-122"/>
                <a:cs typeface="仿宋" panose="02010609060101010101" charset="-122"/>
              </a:rPr>
              <a:t>15</a:t>
            </a:r>
            <a:r>
              <a:rPr lang="zh-CN" altLang="en-US" sz="2400" b="1">
                <a:latin typeface="仿宋" panose="02010609060101010101" charset="-122"/>
                <a:ea typeface="仿宋" panose="02010609060101010101" charset="-122"/>
                <a:cs typeface="仿宋" panose="02010609060101010101" charset="-122"/>
              </a:rPr>
              <a:t>～</a:t>
            </a:r>
            <a:r>
              <a:rPr lang="en-US" altLang="zh-CN" sz="2400" b="1">
                <a:latin typeface="仿宋" panose="02010609060101010101" charset="-122"/>
                <a:ea typeface="仿宋" panose="02010609060101010101" charset="-122"/>
                <a:cs typeface="仿宋" panose="02010609060101010101" charset="-122"/>
              </a:rPr>
              <a:t>16</a:t>
            </a:r>
            <a:r>
              <a:rPr lang="zh-CN" altLang="en-US" sz="2400" b="1">
                <a:latin typeface="仿宋" panose="02010609060101010101" charset="-122"/>
                <a:ea typeface="仿宋" panose="02010609060101010101" charset="-122"/>
                <a:cs typeface="仿宋" panose="02010609060101010101" charset="-122"/>
              </a:rPr>
              <a:t>题。</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次韵许推官行县</a:t>
            </a:r>
            <a:r>
              <a:rPr lang="en-US" altLang="en-US" sz="24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400" b="1">
                <a:solidFill>
                  <a:schemeClr val="tx1"/>
                </a:solidFill>
                <a:latin typeface="仿宋" panose="02010609060101010101" charset="-122"/>
                <a:ea typeface="仿宋" panose="02010609060101010101" charset="-122"/>
                <a:cs typeface="仿宋" panose="02010609060101010101" charset="-122"/>
              </a:rPr>
              <a:t>道中纪事</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王禹偁</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禾头低映黍头昂，处处沟塍水面凉。</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村路扶携无冻馁，里门嬉戏有丁黄</a:t>
            </a:r>
            <a:r>
              <a:rPr lang="en-US" altLang="en-US" sz="2400" b="1" baseline="30000">
                <a:solidFill>
                  <a:schemeClr val="tx1"/>
                </a:solidFill>
                <a:uFillTx/>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鸡豚入市溪鱼美，梨枣登盘社酒香。</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岁乐田家风景好，待君模写奏明光。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000" b="1">
                <a:latin typeface="仿宋" panose="02010609060101010101" charset="-122"/>
                <a:ea typeface="仿宋" panose="02010609060101010101" charset="-122"/>
                <a:cs typeface="仿宋" panose="02010609060101010101" charset="-122"/>
              </a:rPr>
              <a:t>【注】</a:t>
            </a:r>
            <a:r>
              <a:rPr lang="en-US" altLang="en-US" sz="2000" b="1">
                <a:latin typeface="仿宋" panose="02010609060101010101" charset="-122"/>
                <a:ea typeface="仿宋" panose="02010609060101010101" charset="-122"/>
                <a:cs typeface="仿宋" panose="02010609060101010101" charset="-122"/>
              </a:rPr>
              <a:t>①</a:t>
            </a:r>
            <a:r>
              <a:rPr lang="zh-CN" altLang="en-US" sz="2000" b="1">
                <a:latin typeface="仿宋" panose="02010609060101010101" charset="-122"/>
                <a:ea typeface="仿宋" panose="02010609060101010101" charset="-122"/>
                <a:cs typeface="仿宋" panose="02010609060101010101" charset="-122"/>
              </a:rPr>
              <a:t>行县：官员巡行县中之事。</a:t>
            </a:r>
            <a:endParaRPr lang="zh-CN" altLang="en-US" sz="20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000" b="1">
                <a:latin typeface="仿宋" panose="02010609060101010101" charset="-122"/>
                <a:ea typeface="仿宋" panose="02010609060101010101" charset="-122"/>
                <a:cs typeface="仿宋" panose="02010609060101010101" charset="-122"/>
              </a:rPr>
              <a:t>②</a:t>
            </a:r>
            <a:r>
              <a:rPr lang="zh-CN" altLang="en-US" sz="2000" b="1">
                <a:latin typeface="仿宋" panose="02010609060101010101" charset="-122"/>
                <a:ea typeface="仿宋" panose="02010609060101010101" charset="-122"/>
                <a:cs typeface="仿宋" panose="02010609060101010101" charset="-122"/>
              </a:rPr>
              <a:t>丁黄：古代男女始生为黄，男二十一为丁。</a:t>
            </a:r>
            <a:endParaRPr lang="zh-CN" altLang="en-US" sz="20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endParaRPr lang="en-US" altLang="zh-CN"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endParaRPr lang="en-US" altLang="zh-CN" sz="20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438140" y="716280"/>
            <a:ext cx="6631305" cy="5957570"/>
          </a:xfrm>
          <a:prstGeom prst="rect">
            <a:avLst/>
          </a:prstGeom>
          <a:ln>
            <a:solidFill>
              <a:schemeClr val="accent1"/>
            </a:solidFill>
          </a:ln>
        </p:spPr>
        <p:txBody>
          <a:bodyPr wrap="square">
            <a:noAutofit/>
          </a:bodyPr>
          <a:p>
            <a:pPr indent="0" fontAlgn="auto">
              <a:lnSpc>
                <a:spcPts val="3280"/>
              </a:lnSpc>
            </a:pPr>
            <a:r>
              <a:rPr lang="en-US" altLang="zh-CN" sz="2400" b="1">
                <a:latin typeface="仿宋" panose="02010609060101010101" charset="-122"/>
                <a:ea typeface="仿宋" panose="02010609060101010101" charset="-122"/>
                <a:cs typeface="仿宋" panose="02010609060101010101" charset="-122"/>
                <a:sym typeface="+mn-ea"/>
              </a:rPr>
              <a:t>16.</a:t>
            </a:r>
            <a:r>
              <a:rPr lang="zh-CN" altLang="en-US" sz="2400" b="1">
                <a:latin typeface="仿宋" panose="02010609060101010101" charset="-122"/>
                <a:ea typeface="仿宋" panose="02010609060101010101" charset="-122"/>
                <a:cs typeface="仿宋" panose="02010609060101010101" charset="-122"/>
                <a:sym typeface="+mn-ea"/>
              </a:rPr>
              <a:t>有评论认为，本诗最后一句</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待君模写奏明光</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与柳永《望海潮》中的</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归去凤池夸</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一句有异曲同工之妙。请结合相关内容简要分析。</a:t>
            </a:r>
            <a:r>
              <a:rPr lang="en-US" altLang="zh-CN" sz="2400" b="1">
                <a:latin typeface="仿宋" panose="02010609060101010101" charset="-122"/>
                <a:ea typeface="仿宋" panose="02010609060101010101" charset="-122"/>
                <a:cs typeface="仿宋" panose="02010609060101010101" charset="-122"/>
                <a:sym typeface="+mn-ea"/>
              </a:rPr>
              <a:t>(6</a:t>
            </a:r>
            <a:r>
              <a:rPr lang="zh-CN" altLang="en-US" sz="2400" b="1">
                <a:latin typeface="仿宋" panose="02010609060101010101" charset="-122"/>
                <a:ea typeface="仿宋" panose="02010609060101010101" charset="-122"/>
                <a:cs typeface="仿宋" panose="02010609060101010101" charset="-122"/>
                <a:sym typeface="+mn-ea"/>
              </a:rPr>
              <a:t>分</a:t>
            </a:r>
            <a:r>
              <a:rPr lang="en-US" altLang="zh-CN" sz="2400" b="1">
                <a:latin typeface="仿宋" panose="02010609060101010101" charset="-122"/>
                <a:ea typeface="仿宋" panose="02010609060101010101" charset="-122"/>
                <a:cs typeface="仿宋" panose="02010609060101010101" charset="-122"/>
                <a:sym typeface="+mn-ea"/>
              </a:rPr>
              <a:t>)</a:t>
            </a:r>
            <a:endParaRPr lang="en-US" altLang="zh-CN" sz="2400" b="1">
              <a:latin typeface="仿宋" panose="02010609060101010101" charset="-122"/>
              <a:ea typeface="仿宋" panose="02010609060101010101" charset="-122"/>
              <a:cs typeface="仿宋" panose="02010609060101010101" charset="-122"/>
              <a:sym typeface="+mn-ea"/>
            </a:endParaRPr>
          </a:p>
          <a:p>
            <a:pPr indent="0" fontAlgn="auto">
              <a:lnSpc>
                <a:spcPts val="3480"/>
              </a:lnSpc>
            </a:pPr>
            <a:r>
              <a:rPr lang="zh-CN" sz="2400">
                <a:solidFill>
                  <a:srgbClr val="000000"/>
                </a:solidFill>
                <a:latin typeface="仿宋" panose="02010609060101010101" charset="-122"/>
                <a:ea typeface="仿宋" panose="02010609060101010101" charset="-122"/>
                <a:cs typeface="仿宋" panose="02010609060101010101" charset="-122"/>
                <a:sym typeface="+mn-ea"/>
              </a:rPr>
              <a:t>【考查目标】</a:t>
            </a:r>
            <a:r>
              <a:rPr lang="en-US" altLang="zh-CN" sz="2400">
                <a:solidFill>
                  <a:srgbClr val="000000"/>
                </a:solidFill>
                <a:latin typeface="仿宋" panose="02010609060101010101" charset="-122"/>
                <a:ea typeface="仿宋" panose="02010609060101010101" charset="-122"/>
                <a:cs typeface="仿宋" panose="02010609060101010101" charset="-122"/>
                <a:sym typeface="+mn-ea"/>
              </a:rPr>
              <a:t>  </a:t>
            </a:r>
            <a:r>
              <a:rPr lang="zh-CN" sz="2400" b="1">
                <a:solidFill>
                  <a:srgbClr val="002060"/>
                </a:solidFill>
                <a:latin typeface="仿宋" panose="02010609060101010101" charset="-122"/>
                <a:ea typeface="仿宋" panose="02010609060101010101" charset="-122"/>
                <a:cs typeface="仿宋" panose="02010609060101010101" charset="-122"/>
                <a:sym typeface="+mn-ea"/>
              </a:rPr>
              <a:t>考查学生理解诗歌内容的能力</a:t>
            </a:r>
            <a:r>
              <a:rPr lang="en-US" sz="2400" b="1">
                <a:solidFill>
                  <a:srgbClr val="002060"/>
                </a:solidFill>
                <a:latin typeface="仿宋" panose="02010609060101010101" charset="-122"/>
                <a:ea typeface="仿宋" panose="02010609060101010101" charset="-122"/>
                <a:cs typeface="仿宋" panose="02010609060101010101" charset="-122"/>
                <a:sym typeface="+mn-ea"/>
              </a:rPr>
              <a:t>。</a:t>
            </a:r>
            <a:endParaRPr lang="en-US" altLang="zh-CN" sz="2400" b="1">
              <a:latin typeface="仿宋" panose="02010609060101010101" charset="-122"/>
              <a:ea typeface="仿宋" panose="02010609060101010101" charset="-122"/>
              <a:cs typeface="仿宋" panose="02010609060101010101" charset="-122"/>
            </a:endParaRPr>
          </a:p>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678805" y="3074670"/>
            <a:ext cx="6391275" cy="1612900"/>
          </a:xfrm>
          <a:prstGeom prst="rect">
            <a:avLst/>
          </a:prstGeom>
          <a:noFill/>
        </p:spPr>
        <p:txBody>
          <a:bodyPr wrap="square" rtlCol="0">
            <a:noAutofit/>
          </a:bodyPr>
          <a:p>
            <a:r>
              <a:rPr lang="zh-CN" sz="2400" b="1" dirty="0">
                <a:solidFill>
                  <a:srgbClr val="FF0000"/>
                </a:solidFill>
                <a:latin typeface="仿宋" panose="02010609060101010101" charset="-122"/>
                <a:ea typeface="仿宋" panose="02010609060101010101" charset="-122"/>
                <a:cs typeface="仿宋" panose="02010609060101010101" charset="-122"/>
                <a:sym typeface="+mn-ea"/>
              </a:rPr>
              <a:t>【答案】</a:t>
            </a:r>
            <a:endParaRPr lang="zh-CN" sz="2400" b="1" dirty="0">
              <a:solidFill>
                <a:srgbClr val="FF0000"/>
              </a:solidFill>
              <a:latin typeface="仿宋" panose="02010609060101010101" charset="-122"/>
              <a:ea typeface="仿宋" panose="02010609060101010101" charset="-122"/>
              <a:cs typeface="仿宋" panose="02010609060101010101" charset="-122"/>
              <a:sym typeface="+mn-ea"/>
            </a:endParaRPr>
          </a:p>
          <a:p>
            <a:r>
              <a:rPr lang="zh-CN" altLang="en-US" sz="2400" b="1">
                <a:solidFill>
                  <a:srgbClr val="FF0000"/>
                </a:solidFill>
                <a:latin typeface="仿宋" panose="02010609060101010101" charset="-122"/>
                <a:ea typeface="仿宋" panose="02010609060101010101" charset="-122"/>
                <a:cs typeface="仿宋" panose="02010609060101010101" charset="-122"/>
              </a:rPr>
              <a:t>同：两者都表达了对地方官员政绩的赞美，并期待他们得到朝廷的重用</a:t>
            </a:r>
            <a:r>
              <a:rPr lang="en-US" altLang="zh-CN" sz="2400" b="1">
                <a:solidFill>
                  <a:srgbClr val="FF0000"/>
                </a:solidFill>
                <a:latin typeface="仿宋" panose="02010609060101010101" charset="-122"/>
                <a:ea typeface="仿宋" panose="02010609060101010101" charset="-122"/>
                <a:cs typeface="仿宋" panose="02010609060101010101" charset="-122"/>
              </a:rPr>
              <a:t>(2</a:t>
            </a:r>
            <a:r>
              <a:rPr lang="zh-CN" altLang="en-US" sz="2400" b="1">
                <a:solidFill>
                  <a:srgbClr val="FF0000"/>
                </a:solidFill>
                <a:latin typeface="仿宋" panose="02010609060101010101" charset="-122"/>
                <a:ea typeface="仿宋" panose="02010609060101010101" charset="-122"/>
                <a:cs typeface="仿宋" panose="02010609060101010101" charset="-122"/>
              </a:rPr>
              <a:t>分</a:t>
            </a:r>
            <a:r>
              <a:rPr lang="en-US" altLang="zh-CN" sz="2400" b="1">
                <a:solidFill>
                  <a:srgbClr val="FF0000"/>
                </a:solidFill>
                <a:latin typeface="仿宋" panose="02010609060101010101" charset="-122"/>
                <a:ea typeface="仿宋" panose="02010609060101010101" charset="-122"/>
                <a:cs typeface="仿宋" panose="02010609060101010101" charset="-122"/>
              </a:rPr>
              <a:t>)</a:t>
            </a:r>
            <a:r>
              <a:rPr lang="zh-CN" altLang="en-US" sz="2400" b="1">
                <a:solidFill>
                  <a:srgbClr val="FF0000"/>
                </a:solidFill>
                <a:latin typeface="仿宋" panose="02010609060101010101" charset="-122"/>
                <a:ea typeface="仿宋" panose="02010609060101010101" charset="-122"/>
                <a:cs typeface="仿宋" panose="02010609060101010101" charset="-122"/>
              </a:rPr>
              <a:t>；</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r>
              <a:rPr lang="zh-CN" altLang="en-US" sz="2400" b="1">
                <a:solidFill>
                  <a:srgbClr val="FF0000"/>
                </a:solidFill>
                <a:latin typeface="仿宋" panose="02010609060101010101" charset="-122"/>
                <a:ea typeface="仿宋" panose="02010609060101010101" charset="-122"/>
                <a:cs typeface="仿宋" panose="02010609060101010101" charset="-122"/>
              </a:rPr>
              <a:t>异：王诗描绘乡村田园美景，表达对乡村生活的赞美及对百姓的关切</a:t>
            </a:r>
            <a:r>
              <a:rPr lang="en-US" altLang="zh-CN" sz="2400" b="1">
                <a:solidFill>
                  <a:srgbClr val="FF0000"/>
                </a:solidFill>
                <a:latin typeface="仿宋" panose="02010609060101010101" charset="-122"/>
                <a:ea typeface="仿宋" panose="02010609060101010101" charset="-122"/>
                <a:cs typeface="仿宋" panose="02010609060101010101" charset="-122"/>
              </a:rPr>
              <a:t>(2</a:t>
            </a:r>
            <a:r>
              <a:rPr lang="zh-CN" altLang="en-US" sz="2400" b="1">
                <a:solidFill>
                  <a:srgbClr val="FF0000"/>
                </a:solidFill>
                <a:latin typeface="仿宋" panose="02010609060101010101" charset="-122"/>
                <a:ea typeface="仿宋" panose="02010609060101010101" charset="-122"/>
                <a:cs typeface="仿宋" panose="02010609060101010101" charset="-122"/>
              </a:rPr>
              <a:t>分</a:t>
            </a:r>
            <a:r>
              <a:rPr lang="en-US" altLang="zh-CN" sz="2400" b="1">
                <a:solidFill>
                  <a:srgbClr val="FF0000"/>
                </a:solidFill>
                <a:latin typeface="仿宋" panose="02010609060101010101" charset="-122"/>
                <a:ea typeface="仿宋" panose="02010609060101010101" charset="-122"/>
                <a:cs typeface="仿宋" panose="02010609060101010101" charset="-122"/>
              </a:rPr>
              <a:t>)</a:t>
            </a:r>
            <a:r>
              <a:rPr lang="zh-CN" altLang="en-US" sz="2400" b="1">
                <a:solidFill>
                  <a:srgbClr val="FF0000"/>
                </a:solidFill>
                <a:latin typeface="仿宋" panose="02010609060101010101" charset="-122"/>
                <a:ea typeface="仿宋" panose="02010609060101010101" charset="-122"/>
                <a:cs typeface="仿宋" panose="02010609060101010101" charset="-122"/>
              </a:rPr>
              <a:t>；柳词描绘杭州城市繁华的景象，期盼自己得到当地官员的赏识</a:t>
            </a:r>
            <a:r>
              <a:rPr lang="en-US" altLang="zh-CN" sz="2400" b="1">
                <a:solidFill>
                  <a:srgbClr val="FF0000"/>
                </a:solidFill>
                <a:latin typeface="仿宋" panose="02010609060101010101" charset="-122"/>
                <a:ea typeface="仿宋" panose="02010609060101010101" charset="-122"/>
                <a:cs typeface="仿宋" panose="02010609060101010101" charset="-122"/>
              </a:rPr>
              <a:t>(2</a:t>
            </a:r>
            <a:r>
              <a:rPr lang="zh-CN" altLang="en-US" sz="2400" b="1">
                <a:solidFill>
                  <a:srgbClr val="FF0000"/>
                </a:solidFill>
                <a:latin typeface="仿宋" panose="02010609060101010101" charset="-122"/>
                <a:ea typeface="仿宋" panose="02010609060101010101" charset="-122"/>
                <a:cs typeface="仿宋" panose="02010609060101010101" charset="-122"/>
              </a:rPr>
              <a:t>分</a:t>
            </a:r>
            <a:r>
              <a:rPr lang="en-US" altLang="zh-CN" sz="2400" b="1">
                <a:solidFill>
                  <a:srgbClr val="FF0000"/>
                </a:solidFill>
                <a:latin typeface="仿宋" panose="02010609060101010101" charset="-122"/>
                <a:ea typeface="仿宋" panose="02010609060101010101" charset="-122"/>
                <a:cs typeface="仿宋" panose="02010609060101010101" charset="-122"/>
              </a:rPr>
              <a:t>)</a:t>
            </a:r>
            <a:r>
              <a:rPr lang="zh-CN" altLang="en-US" sz="2400" b="1">
                <a:solidFill>
                  <a:srgbClr val="FF0000"/>
                </a:solidFill>
                <a:latin typeface="仿宋" panose="02010609060101010101" charset="-122"/>
                <a:ea typeface="仿宋" panose="02010609060101010101" charset="-122"/>
                <a:cs typeface="仿宋" panose="02010609060101010101" charset="-122"/>
              </a:rPr>
              <a:t>。</a:t>
            </a:r>
            <a:endParaRPr lang="zh-CN" altLang="en-US" sz="2400" b="1">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amond(in)">
                                      <p:cBhvr>
                                        <p:cTn id="7" dur="2000"/>
                                        <p:tgtEl>
                                          <p:spTgt spid="3">
                                            <p:txEl>
                                              <p:pRg st="0" end="0"/>
                                            </p:txEl>
                                          </p:spTgt>
                                        </p:tgtEl>
                                      </p:cBhvr>
                                    </p:animEffect>
                                  </p:childTnLst>
                                </p:cTn>
                              </p:par>
                              <p:par>
                                <p:cTn id="8" presetID="8"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diamond(in)">
                                      <p:cBhvr>
                                        <p:cTn id="10" dur="2000"/>
                                        <p:tgtEl>
                                          <p:spTgt spid="3">
                                            <p:txEl>
                                              <p:pRg st="1" end="1"/>
                                            </p:txEl>
                                          </p:spTgt>
                                        </p:tgtEl>
                                      </p:cBhvr>
                                    </p:animEffect>
                                  </p:childTnLst>
                                </p:cTn>
                              </p:par>
                              <p:par>
                                <p:cTn id="11" presetID="8"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diamond(in)">
                                      <p:cBhvr>
                                        <p:cTn id="13"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主观题</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081270" cy="615442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阅读下面这首宋诗，完成</a:t>
            </a:r>
            <a:r>
              <a:rPr lang="en-US" altLang="zh-CN" sz="2400" b="1">
                <a:latin typeface="仿宋" panose="02010609060101010101" charset="-122"/>
                <a:ea typeface="仿宋" panose="02010609060101010101" charset="-122"/>
                <a:cs typeface="仿宋" panose="02010609060101010101" charset="-122"/>
              </a:rPr>
              <a:t>15</a:t>
            </a:r>
            <a:r>
              <a:rPr lang="zh-CN" altLang="en-US" sz="2400" b="1">
                <a:latin typeface="仿宋" panose="02010609060101010101" charset="-122"/>
                <a:ea typeface="仿宋" panose="02010609060101010101" charset="-122"/>
                <a:cs typeface="仿宋" panose="02010609060101010101" charset="-122"/>
              </a:rPr>
              <a:t>～</a:t>
            </a:r>
            <a:r>
              <a:rPr lang="en-US" altLang="zh-CN" sz="2400" b="1">
                <a:latin typeface="仿宋" panose="02010609060101010101" charset="-122"/>
                <a:ea typeface="仿宋" panose="02010609060101010101" charset="-122"/>
                <a:cs typeface="仿宋" panose="02010609060101010101" charset="-122"/>
              </a:rPr>
              <a:t>16</a:t>
            </a:r>
            <a:r>
              <a:rPr lang="zh-CN" altLang="en-US" sz="2400" b="1">
                <a:latin typeface="仿宋" panose="02010609060101010101" charset="-122"/>
                <a:ea typeface="仿宋" panose="02010609060101010101" charset="-122"/>
                <a:cs typeface="仿宋" panose="02010609060101010101" charset="-122"/>
              </a:rPr>
              <a:t>题。</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次韵许推官行县</a:t>
            </a:r>
            <a:r>
              <a:rPr lang="en-US" altLang="en-US" sz="2400" b="1" baseline="30000">
                <a:solidFill>
                  <a:schemeClr val="tx1"/>
                </a:solidFill>
                <a:uFillTx/>
                <a:latin typeface="仿宋" panose="02010609060101010101" charset="-122"/>
                <a:ea typeface="仿宋" panose="02010609060101010101" charset="-122"/>
                <a:cs typeface="仿宋" panose="02010609060101010101" charset="-122"/>
              </a:rPr>
              <a:t>①</a:t>
            </a:r>
            <a:r>
              <a:rPr lang="zh-CN" altLang="en-US" sz="2400" b="1">
                <a:solidFill>
                  <a:schemeClr val="tx1"/>
                </a:solidFill>
                <a:latin typeface="仿宋" panose="02010609060101010101" charset="-122"/>
                <a:ea typeface="仿宋" panose="02010609060101010101" charset="-122"/>
                <a:cs typeface="仿宋" panose="02010609060101010101" charset="-122"/>
              </a:rPr>
              <a:t>道中纪事</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王禹偁</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禾头低映黍头昂，处处沟塍水面凉。</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村路扶携无冻馁，里门嬉戏有丁黄</a:t>
            </a:r>
            <a:r>
              <a:rPr lang="en-US" altLang="en-US" sz="2400" b="1" baseline="30000">
                <a:solidFill>
                  <a:schemeClr val="tx1"/>
                </a:solidFill>
                <a:uFillTx/>
                <a:latin typeface="仿宋" panose="02010609060101010101" charset="-122"/>
                <a:ea typeface="仿宋" panose="02010609060101010101" charset="-122"/>
                <a:cs typeface="仿宋" panose="02010609060101010101" charset="-122"/>
              </a:rPr>
              <a:t>②</a:t>
            </a:r>
            <a:r>
              <a:rPr lang="zh-CN" altLang="en-US" sz="2400" b="1">
                <a:solidFill>
                  <a:schemeClr val="tx1"/>
                </a:solidFill>
                <a:latin typeface="仿宋" panose="02010609060101010101" charset="-122"/>
                <a:ea typeface="仿宋" panose="02010609060101010101" charset="-122"/>
                <a:cs typeface="仿宋" panose="02010609060101010101" charset="-122"/>
              </a:rPr>
              <a:t>。</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latin typeface="仿宋" panose="02010609060101010101" charset="-122"/>
                <a:ea typeface="仿宋" panose="02010609060101010101" charset="-122"/>
                <a:cs typeface="仿宋" panose="02010609060101010101" charset="-122"/>
              </a:rPr>
              <a:t>鸡豚入市溪鱼美，梨枣登盘社酒香。</a:t>
            </a:r>
            <a:endParaRPr lang="zh-CN" altLang="en-US" sz="2400" b="1">
              <a:solidFill>
                <a:schemeClr val="tx1"/>
              </a:solidFill>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400" b="1">
                <a:solidFill>
                  <a:schemeClr val="tx1"/>
                </a:solidFill>
                <a:latin typeface="仿宋" panose="02010609060101010101" charset="-122"/>
                <a:ea typeface="仿宋" panose="02010609060101010101" charset="-122"/>
                <a:cs typeface="仿宋" panose="02010609060101010101" charset="-122"/>
              </a:rPr>
              <a:t>岁乐田家风景好，待君模写奏明光。</a:t>
            </a: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endParaRPr lang="zh-CN" altLang="en-US" sz="2400" b="1">
              <a:latin typeface="仿宋" panose="02010609060101010101" charset="-122"/>
              <a:ea typeface="仿宋" panose="02010609060101010101" charset="-122"/>
              <a:cs typeface="仿宋" panose="02010609060101010101" charset="-122"/>
            </a:endParaRPr>
          </a:p>
          <a:p>
            <a:pPr indent="0" algn="ctr" defTabSz="266700" fontAlgn="auto">
              <a:lnSpc>
                <a:spcPct val="135000"/>
              </a:lnSpc>
              <a:spcBef>
                <a:spcPts val="0"/>
              </a:spcBef>
              <a:spcAft>
                <a:spcPts val="0"/>
              </a:spcAft>
            </a:pPr>
            <a:r>
              <a:rPr lang="zh-CN" altLang="en-US" sz="2000" b="1">
                <a:latin typeface="仿宋" panose="02010609060101010101" charset="-122"/>
                <a:ea typeface="仿宋" panose="02010609060101010101" charset="-122"/>
                <a:cs typeface="仿宋" panose="02010609060101010101" charset="-122"/>
              </a:rPr>
              <a:t>【注】</a:t>
            </a:r>
            <a:r>
              <a:rPr lang="en-US" altLang="en-US" sz="2000" b="1">
                <a:latin typeface="仿宋" panose="02010609060101010101" charset="-122"/>
                <a:ea typeface="仿宋" panose="02010609060101010101" charset="-122"/>
                <a:cs typeface="仿宋" panose="02010609060101010101" charset="-122"/>
              </a:rPr>
              <a:t>①</a:t>
            </a:r>
            <a:r>
              <a:rPr lang="zh-CN" altLang="en-US" sz="2000" b="1">
                <a:latin typeface="仿宋" panose="02010609060101010101" charset="-122"/>
                <a:ea typeface="仿宋" panose="02010609060101010101" charset="-122"/>
                <a:cs typeface="仿宋" panose="02010609060101010101" charset="-122"/>
              </a:rPr>
              <a:t>行县：官员巡行县中之事。</a:t>
            </a:r>
            <a:endParaRPr lang="zh-CN" altLang="en-US" sz="20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r>
              <a:rPr lang="en-US" altLang="en-US" sz="2000" b="1">
                <a:latin typeface="仿宋" panose="02010609060101010101" charset="-122"/>
                <a:ea typeface="仿宋" panose="02010609060101010101" charset="-122"/>
                <a:cs typeface="仿宋" panose="02010609060101010101" charset="-122"/>
              </a:rPr>
              <a:t>②</a:t>
            </a:r>
            <a:r>
              <a:rPr lang="zh-CN" altLang="en-US" sz="2000" b="1">
                <a:latin typeface="仿宋" panose="02010609060101010101" charset="-122"/>
                <a:ea typeface="仿宋" panose="02010609060101010101" charset="-122"/>
                <a:cs typeface="仿宋" panose="02010609060101010101" charset="-122"/>
              </a:rPr>
              <a:t>丁黄：古代男女始生为黄，男二十一为丁。</a:t>
            </a:r>
            <a:endParaRPr lang="zh-CN" altLang="en-US" sz="20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endParaRPr lang="en-US" altLang="zh-CN" sz="2200" b="1">
              <a:latin typeface="仿宋" panose="02010609060101010101" charset="-122"/>
              <a:ea typeface="仿宋" panose="02010609060101010101" charset="-122"/>
              <a:cs typeface="仿宋" panose="02010609060101010101" charset="-122"/>
            </a:endParaRPr>
          </a:p>
          <a:p>
            <a:pPr indent="0" algn="l" defTabSz="266700" fontAlgn="auto">
              <a:lnSpc>
                <a:spcPct val="135000"/>
              </a:lnSpc>
              <a:spcBef>
                <a:spcPts val="0"/>
              </a:spcBef>
              <a:spcAft>
                <a:spcPts val="0"/>
              </a:spcAft>
            </a:pPr>
            <a:endParaRPr lang="en-US" altLang="zh-CN" sz="2000" b="1">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438140" y="716280"/>
            <a:ext cx="6631305" cy="5957570"/>
          </a:xfrm>
          <a:prstGeom prst="rect">
            <a:avLst/>
          </a:prstGeom>
          <a:ln>
            <a:solidFill>
              <a:schemeClr val="accent1"/>
            </a:solidFill>
          </a:ln>
        </p:spPr>
        <p:txBody>
          <a:bodyPr wrap="square">
            <a:noAutofit/>
          </a:bodyPr>
          <a:p>
            <a:pPr indent="0" fontAlgn="auto">
              <a:lnSpc>
                <a:spcPts val="3280"/>
              </a:lnSpc>
            </a:pPr>
            <a:r>
              <a:rPr lang="en-US" altLang="zh-CN" sz="2400" b="1">
                <a:latin typeface="仿宋" panose="02010609060101010101" charset="-122"/>
                <a:ea typeface="仿宋" panose="02010609060101010101" charset="-122"/>
                <a:cs typeface="仿宋" panose="02010609060101010101" charset="-122"/>
                <a:sym typeface="+mn-ea"/>
              </a:rPr>
              <a:t>16.</a:t>
            </a:r>
            <a:r>
              <a:rPr lang="zh-CN" altLang="en-US" sz="2400" b="1">
                <a:latin typeface="仿宋" panose="02010609060101010101" charset="-122"/>
                <a:ea typeface="仿宋" panose="02010609060101010101" charset="-122"/>
                <a:cs typeface="仿宋" panose="02010609060101010101" charset="-122"/>
                <a:sym typeface="+mn-ea"/>
              </a:rPr>
              <a:t>有评论认为，本诗最后一句</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待君模写奏明光</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与柳永《望海潮》中的</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归去凤池夸</a:t>
            </a:r>
            <a:r>
              <a:rPr lang="en-US" altLang="zh-CN" sz="2400" b="1">
                <a:latin typeface="仿宋" panose="02010609060101010101" charset="-122"/>
                <a:ea typeface="仿宋" panose="02010609060101010101" charset="-122"/>
                <a:cs typeface="仿宋" panose="02010609060101010101" charset="-122"/>
                <a:sym typeface="+mn-ea"/>
              </a:rPr>
              <a:t>”</a:t>
            </a:r>
            <a:r>
              <a:rPr lang="zh-CN" altLang="en-US" sz="2400" b="1">
                <a:latin typeface="仿宋" panose="02010609060101010101" charset="-122"/>
                <a:ea typeface="仿宋" panose="02010609060101010101" charset="-122"/>
                <a:cs typeface="仿宋" panose="02010609060101010101" charset="-122"/>
                <a:sym typeface="+mn-ea"/>
              </a:rPr>
              <a:t>一句有异曲同工之妙。请结合相关内容简要分析。</a:t>
            </a:r>
            <a:r>
              <a:rPr lang="en-US" altLang="zh-CN" sz="2400" b="1">
                <a:latin typeface="仿宋" panose="02010609060101010101" charset="-122"/>
                <a:ea typeface="仿宋" panose="02010609060101010101" charset="-122"/>
                <a:cs typeface="仿宋" panose="02010609060101010101" charset="-122"/>
                <a:sym typeface="+mn-ea"/>
              </a:rPr>
              <a:t>(6</a:t>
            </a:r>
            <a:r>
              <a:rPr lang="zh-CN" altLang="en-US" sz="2400" b="1">
                <a:latin typeface="仿宋" panose="02010609060101010101" charset="-122"/>
                <a:ea typeface="仿宋" panose="02010609060101010101" charset="-122"/>
                <a:cs typeface="仿宋" panose="02010609060101010101" charset="-122"/>
                <a:sym typeface="+mn-ea"/>
              </a:rPr>
              <a:t>分</a:t>
            </a:r>
            <a:r>
              <a:rPr lang="en-US" altLang="zh-CN" sz="2400" b="1">
                <a:latin typeface="仿宋" panose="02010609060101010101" charset="-122"/>
                <a:ea typeface="仿宋" panose="02010609060101010101" charset="-122"/>
                <a:cs typeface="仿宋" panose="02010609060101010101" charset="-122"/>
                <a:sym typeface="+mn-ea"/>
              </a:rPr>
              <a:t>)</a:t>
            </a:r>
            <a:endParaRPr lang="en-US" altLang="zh-CN" sz="2400" b="1">
              <a:latin typeface="仿宋" panose="02010609060101010101" charset="-122"/>
              <a:ea typeface="仿宋" panose="02010609060101010101" charset="-122"/>
              <a:cs typeface="仿宋" panose="02010609060101010101" charset="-122"/>
              <a:sym typeface="+mn-ea"/>
            </a:endParaRPr>
          </a:p>
          <a:p>
            <a:pPr indent="0" fontAlgn="auto">
              <a:lnSpc>
                <a:spcPts val="3480"/>
              </a:lnSpc>
            </a:pPr>
            <a:r>
              <a:rPr lang="zh-CN" sz="2400">
                <a:solidFill>
                  <a:srgbClr val="000000"/>
                </a:solidFill>
                <a:latin typeface="仿宋" panose="02010609060101010101" charset="-122"/>
                <a:ea typeface="仿宋" panose="02010609060101010101" charset="-122"/>
                <a:cs typeface="仿宋" panose="02010609060101010101" charset="-122"/>
                <a:sym typeface="+mn-ea"/>
              </a:rPr>
              <a:t>【解题思路】</a:t>
            </a:r>
            <a:r>
              <a:rPr lang="en-US" altLang="zh-CN" sz="2400">
                <a:solidFill>
                  <a:srgbClr val="000000"/>
                </a:solidFill>
                <a:latin typeface="仿宋" panose="02010609060101010101" charset="-122"/>
                <a:ea typeface="仿宋" panose="02010609060101010101" charset="-122"/>
                <a:cs typeface="仿宋" panose="02010609060101010101" charset="-122"/>
                <a:sym typeface="+mn-ea"/>
              </a:rPr>
              <a:t>  </a:t>
            </a:r>
            <a:endParaRPr lang="en-US" altLang="zh-CN" sz="2400" b="1">
              <a:latin typeface="仿宋" panose="02010609060101010101" charset="-122"/>
              <a:ea typeface="仿宋" panose="02010609060101010101" charset="-122"/>
              <a:cs typeface="仿宋" panose="02010609060101010101" charset="-122"/>
            </a:endParaRPr>
          </a:p>
          <a:p>
            <a:pPr indent="0" fontAlgn="auto">
              <a:lnSpc>
                <a:spcPts val="3480"/>
              </a:lnSpc>
            </a:pPr>
            <a:endParaRPr lang="zh-CN" altLang="en-US" sz="2400" b="1" i="0">
              <a:solidFill>
                <a:srgbClr val="FF0000"/>
              </a:solidFill>
              <a:latin typeface="楷体" panose="02010609060101010101" charset="-122"/>
              <a:ea typeface="楷体" panose="02010609060101010101" charset="-122"/>
              <a:cs typeface="楷体" panose="02010609060101010101" charset="-122"/>
              <a:sym typeface="+mn-ea"/>
            </a:endParaRPr>
          </a:p>
          <a:p>
            <a:pPr indent="0" fontAlgn="auto">
              <a:lnSpc>
                <a:spcPts val="3480"/>
              </a:lnSpc>
            </a:pPr>
            <a:endParaRPr lang="zh-CN" altLang="en-US" sz="2400" b="1" i="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3" name="文本框 2"/>
          <p:cNvSpPr txBox="1"/>
          <p:nvPr/>
        </p:nvSpPr>
        <p:spPr>
          <a:xfrm>
            <a:off x="5678805" y="3074670"/>
            <a:ext cx="6390640" cy="1612900"/>
          </a:xfrm>
          <a:prstGeom prst="rect">
            <a:avLst/>
          </a:prstGeom>
          <a:noFill/>
        </p:spPr>
        <p:txBody>
          <a:bodyPr wrap="square" rtlCol="0">
            <a:noAutofit/>
          </a:bodyPr>
          <a:p>
            <a:r>
              <a:rPr lang="zh-CN" altLang="en-US" sz="2400" b="1">
                <a:solidFill>
                  <a:srgbClr val="FF0000"/>
                </a:solidFill>
                <a:latin typeface="仿宋" panose="02010609060101010101" charset="-122"/>
                <a:ea typeface="仿宋" panose="02010609060101010101" charset="-122"/>
                <a:cs typeface="仿宋" panose="02010609060101010101" charset="-122"/>
              </a:rPr>
              <a:t>第一步：联系全诗，理解本诗最后一句的含义；</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r>
              <a:rPr lang="zh-CN" altLang="en-US" sz="2400" b="1">
                <a:solidFill>
                  <a:srgbClr val="FF0000"/>
                </a:solidFill>
                <a:latin typeface="仿宋" panose="02010609060101010101" charset="-122"/>
                <a:ea typeface="仿宋" panose="02010609060101010101" charset="-122"/>
                <a:cs typeface="仿宋" panose="02010609060101010101" charset="-122"/>
              </a:rPr>
              <a:t>第二步：回顾柳永《望海潮》，联系原词内容，理解</a:t>
            </a:r>
            <a:r>
              <a:rPr lang="en-US" altLang="zh-CN" sz="2400" b="1">
                <a:solidFill>
                  <a:srgbClr val="FF0000"/>
                </a:solidFill>
                <a:latin typeface="仿宋" panose="02010609060101010101" charset="-122"/>
                <a:ea typeface="仿宋" panose="02010609060101010101" charset="-122"/>
                <a:cs typeface="仿宋" panose="02010609060101010101" charset="-122"/>
              </a:rPr>
              <a:t>“</a:t>
            </a:r>
            <a:r>
              <a:rPr lang="zh-CN" altLang="en-US" sz="2400" b="1">
                <a:solidFill>
                  <a:srgbClr val="FF0000"/>
                </a:solidFill>
                <a:latin typeface="仿宋" panose="02010609060101010101" charset="-122"/>
                <a:ea typeface="仿宋" panose="02010609060101010101" charset="-122"/>
                <a:cs typeface="仿宋" panose="02010609060101010101" charset="-122"/>
              </a:rPr>
              <a:t>归去凤池夸</a:t>
            </a:r>
            <a:r>
              <a:rPr lang="en-US" altLang="zh-CN" sz="2400" b="1">
                <a:solidFill>
                  <a:srgbClr val="FF0000"/>
                </a:solidFill>
                <a:latin typeface="仿宋" panose="02010609060101010101" charset="-122"/>
                <a:ea typeface="仿宋" panose="02010609060101010101" charset="-122"/>
                <a:cs typeface="仿宋" panose="02010609060101010101" charset="-122"/>
              </a:rPr>
              <a:t>”</a:t>
            </a:r>
            <a:r>
              <a:rPr lang="zh-CN" altLang="en-US" sz="2400" b="1">
                <a:solidFill>
                  <a:srgbClr val="FF0000"/>
                </a:solidFill>
                <a:latin typeface="仿宋" panose="02010609060101010101" charset="-122"/>
                <a:ea typeface="仿宋" panose="02010609060101010101" charset="-122"/>
                <a:cs typeface="仿宋" panose="02010609060101010101" charset="-122"/>
              </a:rPr>
              <a:t>夸赞的内容及夸赞的目的；</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r>
              <a:rPr lang="zh-CN" altLang="en-US" sz="2400" b="1">
                <a:solidFill>
                  <a:srgbClr val="FF0000"/>
                </a:solidFill>
                <a:latin typeface="仿宋" panose="02010609060101010101" charset="-122"/>
                <a:ea typeface="仿宋" panose="02010609060101010101" charset="-122"/>
                <a:cs typeface="仿宋" panose="02010609060101010101" charset="-122"/>
              </a:rPr>
              <a:t>第三步：二者相比，先同后异，得出答案。</a:t>
            </a:r>
            <a:endParaRPr lang="zh-CN" altLang="en-US" sz="2400" b="1">
              <a:solidFill>
                <a:srgbClr val="FF0000"/>
              </a:solidFill>
              <a:latin typeface="仿宋" panose="02010609060101010101" charset="-122"/>
              <a:ea typeface="仿宋" panose="02010609060101010101" charset="-122"/>
              <a:cs typeface="仿宋" panose="02010609060101010101" charset="-122"/>
            </a:endParaRPr>
          </a:p>
          <a:p>
            <a:endParaRPr lang="zh-CN" altLang="en-US" sz="2400" b="1">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P spid="3" grpId="0"/>
      <p:bldP spid="3" grpId="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创作背景</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081270" cy="615442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望海潮</a:t>
            </a:r>
            <a:endPar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柳永</a:t>
            </a:r>
            <a:endParaRPr lang="en-US" altLang="zh-CN"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东南形胜，三吴都会，钱塘自古繁华。烟柳画桥，风帘翠幕，参差十万人家。云树绕堤沙，怒涛卷霜雪，天堑无涯。市列珠玑，户盈罗绮，竞豪奢。</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重湖叠巘清嘉，有三秋桂子，十里荷花。羌管弄晴，菱歌泛夜，嬉嬉钓叟莲娃。千骑拥高牙，乘醉听箫鼓，吟赏烟霞。异日图将好景，归去凤池夸。</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438140" y="610235"/>
            <a:ext cx="6631305" cy="5957570"/>
          </a:xfrm>
          <a:prstGeom prst="rect">
            <a:avLst/>
          </a:prstGeom>
          <a:ln>
            <a:solidFill>
              <a:schemeClr val="accent1"/>
            </a:solidFill>
          </a:ln>
        </p:spPr>
        <p:txBody>
          <a:bodyPr wrap="square">
            <a:noAutofit/>
          </a:bodyPr>
          <a:p>
            <a:pPr indent="0" algn="ctr" fontAlgn="auto">
              <a:lnSpc>
                <a:spcPts val="3780"/>
              </a:lnSpc>
            </a:pPr>
            <a:r>
              <a:rPr lang="en-US" altLang="zh-CN" sz="2400">
                <a:solidFill>
                  <a:srgbClr val="3B00FF">
                    <a:alpha val="100000"/>
                  </a:srgbClr>
                </a:solidFill>
                <a:latin typeface="微软雅黑" panose="020B0503020204020204" charset="-122"/>
                <a:ea typeface="微软雅黑" panose="020B0503020204020204" charset="-122"/>
                <a:sym typeface="+mn-ea"/>
              </a:rPr>
              <a:t>   </a:t>
            </a:r>
            <a:endParaRPr lang="en-US" altLang="zh-CN" sz="2400">
              <a:solidFill>
                <a:srgbClr val="3B00FF">
                  <a:alpha val="100000"/>
                </a:srgbClr>
              </a:solidFill>
              <a:latin typeface="微软雅黑" panose="020B0503020204020204" charset="-122"/>
              <a:ea typeface="微软雅黑" panose="020B0503020204020204" charset="-122"/>
              <a:sym typeface="+mn-ea"/>
            </a:endParaRPr>
          </a:p>
          <a:p>
            <a:pPr indent="0" algn="l" fontAlgn="auto">
              <a:lnSpc>
                <a:spcPts val="3780"/>
              </a:lnSpc>
            </a:pPr>
            <a:r>
              <a:rPr lang="en-US" altLang="zh-CN" sz="2400">
                <a:solidFill>
                  <a:srgbClr val="3B00FF">
                    <a:alpha val="100000"/>
                  </a:srgbClr>
                </a:solidFill>
                <a:latin typeface="微软雅黑" panose="020B0503020204020204" charset="-122"/>
                <a:ea typeface="微软雅黑" panose="020B0503020204020204" charset="-122"/>
                <a:sym typeface="+mn-ea"/>
              </a:rPr>
              <a:t>    </a:t>
            </a:r>
            <a:endParaRPr lang="en-US" altLang="zh-CN" sz="2400">
              <a:solidFill>
                <a:srgbClr val="3B00FF">
                  <a:alpha val="100000"/>
                </a:srgbClr>
              </a:solidFill>
              <a:latin typeface="微软雅黑" panose="020B0503020204020204" charset="-122"/>
              <a:ea typeface="微软雅黑" panose="020B0503020204020204" charset="-122"/>
              <a:sym typeface="+mn-ea"/>
            </a:endParaRPr>
          </a:p>
          <a:p>
            <a:pPr indent="0" algn="l" fontAlgn="auto">
              <a:lnSpc>
                <a:spcPts val="3780"/>
              </a:lnSpc>
            </a:pPr>
            <a:r>
              <a:rPr lang="en-US" altLang="zh-CN" sz="2400">
                <a:solidFill>
                  <a:srgbClr val="3B00FF">
                    <a:alpha val="100000"/>
                  </a:srgbClr>
                </a:solidFill>
                <a:latin typeface="微软雅黑" panose="020B0503020204020204" charset="-122"/>
                <a:ea typeface="微软雅黑" panose="020B0503020204020204" charset="-122"/>
                <a:sym typeface="+mn-ea"/>
              </a:rPr>
              <a:t>    </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《望海潮》是柳永为了与早年的好友孙何相见而作。</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当时旧友孙何正任两浙转运使，驻守杭州。因身份悬殊，门禁森严，两人无由相见。柳永就写下了《望海潮》这首词，先在歌伎中传唱，结果很快就让孙何听到了。问及词作者原来是故人，孙何便请柳永前去赴宴。</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endParaRPr>
          </a:p>
          <a:p>
            <a:pPr indent="0" algn="ctr" fontAlgn="auto">
              <a:lnSpc>
                <a:spcPts val="3780"/>
              </a:lnSpc>
            </a:pPr>
            <a:endParaRPr lang="zh-CN" altLang="en-US" sz="2400" i="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古诗今译</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081270" cy="615442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望海潮</a:t>
            </a:r>
            <a:endPar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柳永</a:t>
            </a:r>
            <a:endParaRPr lang="en-US" altLang="zh-CN"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东南形胜，三吴都会，钱塘自古繁华。烟柳画桥，风帘翠幕，参差十万人家。云树绕堤沙，怒涛卷霜雪，天堑无涯。市列珠玑，户盈罗绮，竞豪奢。</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重湖叠巘清嘉，有三秋桂子，十里荷花。羌管弄晴，菱歌泛夜，嬉嬉钓叟莲娃。千骑拥高牙，乘醉听箫鼓，吟赏烟霞。异日图将好景，归去凤池夸。</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438140" y="610235"/>
            <a:ext cx="6631305" cy="5957570"/>
          </a:xfrm>
          <a:prstGeom prst="rect">
            <a:avLst/>
          </a:prstGeom>
          <a:ln>
            <a:solidFill>
              <a:schemeClr val="accent1"/>
            </a:solidFill>
          </a:ln>
        </p:spPr>
        <p:txBody>
          <a:bodyPr wrap="square">
            <a:noAutofit/>
          </a:bodyPr>
          <a:p>
            <a:pPr indent="0" algn="ctr" fontAlgn="auto">
              <a:lnSpc>
                <a:spcPts val="3280"/>
              </a:lnSpc>
            </a:pPr>
            <a:r>
              <a:rPr lang="en-US" altLang="zh-CN" sz="2400">
                <a:solidFill>
                  <a:srgbClr val="3B00FF">
                    <a:alpha val="100000"/>
                  </a:srgbClr>
                </a:solidFill>
                <a:latin typeface="微软雅黑" panose="020B0503020204020204" charset="-122"/>
                <a:ea typeface="微软雅黑" panose="020B0503020204020204" charset="-122"/>
                <a:sym typeface="+mn-ea"/>
              </a:rPr>
              <a:t>    </a:t>
            </a:r>
            <a:r>
              <a:rPr lang="en-US" altLang="zh-CN" sz="2400">
                <a:solidFill>
                  <a:srgbClr val="FF0000">
                    <a:alpha val="100000"/>
                  </a:srgbClr>
                </a:solidFill>
                <a:latin typeface="微软雅黑" panose="020B0503020204020204" charset="-122"/>
                <a:ea typeface="微软雅黑" panose="020B0503020204020204" charset="-122"/>
                <a:sym typeface="+mn-ea"/>
              </a:rPr>
              <a:t> </a:t>
            </a:r>
            <a:r>
              <a:rPr lang="zh-CN" altLang="en-US" sz="2400">
                <a:solidFill>
                  <a:srgbClr val="FF0000">
                    <a:alpha val="100000"/>
                  </a:srgbClr>
                </a:solidFill>
                <a:latin typeface="仿宋" panose="02010609060101010101" charset="-122"/>
                <a:ea typeface="仿宋" panose="02010609060101010101" charset="-122"/>
                <a:sym typeface="+mn-ea"/>
              </a:rPr>
              <a:t>望海潮</a:t>
            </a:r>
            <a:endParaRPr lang="zh-CN" altLang="en-US" sz="2400">
              <a:solidFill>
                <a:srgbClr val="FF0000">
                  <a:alpha val="100000"/>
                </a:srgbClr>
              </a:solidFill>
              <a:latin typeface="仿宋" panose="02010609060101010101" charset="-122"/>
              <a:ea typeface="仿宋" panose="02010609060101010101" charset="-122"/>
              <a:sym typeface="+mn-ea"/>
            </a:endParaRPr>
          </a:p>
          <a:p>
            <a:pPr indent="0" algn="ctr" fontAlgn="auto">
              <a:lnSpc>
                <a:spcPts val="3280"/>
              </a:lnSpc>
            </a:pPr>
            <a:r>
              <a:rPr lang="en-US" altLang="zh-CN" sz="2400">
                <a:solidFill>
                  <a:srgbClr val="FF0000">
                    <a:alpha val="100000"/>
                  </a:srgbClr>
                </a:solidFill>
                <a:latin typeface="仿宋" panose="02010609060101010101" charset="-122"/>
                <a:ea typeface="仿宋" panose="02010609060101010101" charset="-122"/>
                <a:sym typeface="+mn-ea"/>
              </a:rPr>
              <a:t>  </a:t>
            </a:r>
            <a:r>
              <a:rPr lang="zh-CN" altLang="en-US" sz="2400">
                <a:solidFill>
                  <a:srgbClr val="FF0000">
                    <a:alpha val="100000"/>
                  </a:srgbClr>
                </a:solidFill>
                <a:latin typeface="仿宋" panose="02010609060101010101" charset="-122"/>
                <a:ea typeface="仿宋" panose="02010609060101010101" charset="-122"/>
                <a:sym typeface="+mn-ea"/>
              </a:rPr>
              <a:t>柳永</a:t>
            </a:r>
            <a:endParaRPr lang="en-US" altLang="zh-CN" sz="2400">
              <a:solidFill>
                <a:srgbClr val="FF0000">
                  <a:alpha val="100000"/>
                </a:srgbClr>
              </a:solidFill>
              <a:latin typeface="仿宋" panose="02010609060101010101" charset="-122"/>
              <a:ea typeface="仿宋" panose="02010609060101010101" charset="-122"/>
              <a:sym typeface="+mn-ea"/>
            </a:endParaRPr>
          </a:p>
          <a:p>
            <a:pPr algn="l" eaLnBrk="1" hangingPunct="1">
              <a:buNone/>
            </a:pP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杭州地处东南，形势优越（美好），湖山优美，三吴的都市，钱塘（杭州）自古以来十分繁华。</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如烟的柳树、彩绘的桥梁，翠绿的幕帐，房屋参差高低，</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约有十万人家。</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如云的大树环绕着沙堤，怒涛卷起霜雪一样白的浪花，天然的江河绵延无边。市场上陈列着珠玉珍宝，家里充满着绫罗绸缎，争讲奢华。</a:t>
            </a:r>
            <a:endPar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indent="0" fontAlgn="auto">
              <a:lnSpc>
                <a:spcPts val="3280"/>
              </a:lnSpc>
            </a:pPr>
            <a:r>
              <a:rPr lang="en-US" altLang="zh-CN" sz="2400">
                <a:solidFill>
                  <a:srgbClr val="FF0000">
                    <a:alpha val="100000"/>
                  </a:srgbClr>
                </a:solidFill>
                <a:latin typeface="仿宋" panose="02010609060101010101" charset="-122"/>
                <a:ea typeface="仿宋" panose="02010609060101010101" charset="-122"/>
                <a:cs typeface="仿宋" panose="02010609060101010101" charset="-122"/>
                <a:sym typeface="+mn-ea"/>
              </a:rPr>
              <a:t>    </a:t>
            </a:r>
            <a:r>
              <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rPr>
              <a:t>里湖、外湖与重重叠叠的山岭非常清秀美丽，有秋天的桂子，十里的荷花。晴天欢快地奏乐，夜晚划船采菱唱歌，钓鱼的老翁、采莲的姑娘都嬉笑颜开。千名骑兵簇拥着长官，乘醉听吹箫击鼓，观赏、吟唱烟霞风光。他日画上美好景致，回京升官时向朝中的人们夸耀。 </a:t>
            </a:r>
            <a:endParaRPr lang="zh-CN" altLang="en-US" sz="2400">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indent="0" fontAlgn="auto">
              <a:lnSpc>
                <a:spcPts val="3280"/>
              </a:lnSpc>
            </a:pP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诗歌赏析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望海潮</a:t>
            </a:r>
            <a:endPar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柳永</a:t>
            </a:r>
            <a:endParaRPr lang="en-US" altLang="zh-CN"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东南形胜，三吴都会，钱塘自古繁华。烟柳画桥，风帘翠幕，参差十万人家。云树绕堤沙，怒涛卷霜雪，天堑无涯。市列珠玑，户盈罗绮，竞豪奢。</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endPar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重湖叠巘清嘉，有三秋桂子，十里荷花。羌管弄晴，菱歌泛夜，嬉嬉钓叟莲娃。千骑拥高牙，乘醉听箫鼓，吟赏烟霞。异日图将好景，归去凤池夸。</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eaLnBrk="1" hangingPunct="1">
              <a:lnSpc>
                <a:spcPct val="145000"/>
              </a:lnSpc>
            </a:pPr>
            <a:endParaRPr lang="zh-CN" altLang="en-US" sz="2400" b="1">
              <a:solidFill>
                <a:srgbClr val="000000"/>
              </a:solidFill>
              <a:latin typeface="楷体_GB2312" panose="02010609030101010101" charset="-122"/>
              <a:ea typeface="楷体_GB2312" panose="02010609030101010101" charset="-122"/>
              <a:cs typeface="+mj-cs"/>
              <a:sym typeface="+mn-ea"/>
            </a:endParaRPr>
          </a:p>
          <a:p>
            <a:pPr marL="0" algn="l"/>
            <a:r>
              <a:rPr lang="zh-CN" altLang="en-US" sz="2400" b="1">
                <a:solidFill>
                  <a:srgbClr val="000000"/>
                </a:solidFill>
                <a:latin typeface="楷体_GB2312" panose="02010609030101010101" charset="-122"/>
                <a:ea typeface="楷体_GB2312" panose="02010609030101010101" charset="-122"/>
                <a:cs typeface="+mj-cs"/>
                <a:sym typeface="+mn-ea"/>
              </a:rPr>
              <a:t>上片主要写杭州的自然风光和都市的繁华；</a:t>
            </a:r>
            <a:endParaRPr lang="zh-CN" altLang="en-US" sz="2400">
              <a:solidFill>
                <a:srgbClr val="FF0000">
                  <a:alpha val="100000"/>
                </a:srgbClr>
              </a:solidFill>
              <a:latin typeface="微软雅黑" panose="020B0503020204020204" charset="-122"/>
              <a:ea typeface="微软雅黑" panose="020B0503020204020204" charset="-122"/>
              <a:sym typeface="+mn-ea"/>
            </a:endParaRPr>
          </a:p>
          <a:p>
            <a:pPr indent="0" algn="l" fontAlgn="auto">
              <a:lnSpc>
                <a:spcPct val="135000"/>
              </a:lnSpc>
            </a:pP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位置重要、历史悠久、长期繁盛</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endParaRPr>
          </a:p>
          <a:p>
            <a:pPr indent="0" algn="l" fontAlgn="auto">
              <a:lnSpc>
                <a:spcPct val="135000"/>
              </a:lnSpc>
            </a:pP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城市风光美丽、雅致、繁华</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endParaRPr>
          </a:p>
          <a:p>
            <a:pPr eaLnBrk="1" hangingPunct="1">
              <a:lnSpc>
                <a:spcPct val="145000"/>
              </a:lnSpc>
            </a:pP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钱塘江水汹涌壮观</a:t>
            </a:r>
            <a:endPar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eaLnBrk="1" hangingPunct="1">
              <a:lnSpc>
                <a:spcPct val="145000"/>
              </a:lnSpc>
            </a:pP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市场繁荣、人民富有</a:t>
            </a:r>
            <a:b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br>
            <a:r>
              <a:rPr lang="zh-CN" altLang="en-US" sz="2400" b="1">
                <a:solidFill>
                  <a:srgbClr val="000000"/>
                </a:solidFill>
                <a:latin typeface="楷体_GB2312" panose="02010609030101010101" charset="-122"/>
                <a:ea typeface="楷体_GB2312" panose="02010609030101010101" charset="-122"/>
                <a:cs typeface="+mj-cs"/>
                <a:sym typeface="+mn-ea"/>
              </a:rPr>
              <a:t>下片主要写杭州人民和平宁静的生活景象。</a:t>
            </a:r>
            <a:endParaRPr lang="zh-CN" altLang="en-US" sz="2400" b="1">
              <a:solidFill>
                <a:srgbClr val="000000"/>
              </a:solidFill>
              <a:latin typeface="楷体_GB2312" panose="02010609030101010101" charset="-122"/>
              <a:ea typeface="楷体_GB2312" panose="02010609030101010101" charset="-122"/>
              <a:cs typeface="+mj-cs"/>
              <a:sym typeface="+mn-ea"/>
            </a:endParaRPr>
          </a:p>
          <a:p>
            <a:pPr eaLnBrk="1" hangingPunct="1">
              <a:lnSpc>
                <a:spcPct val="145000"/>
              </a:lnSpc>
            </a:pPr>
            <a:r>
              <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rPr>
              <a:t>西湖湖山优美</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eaLnBrk="1" hangingPunct="1">
              <a:lnSpc>
                <a:spcPct val="145000"/>
              </a:lnSpc>
            </a:pPr>
            <a:r>
              <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rPr>
              <a:t>百姓生活愉悦</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eaLnBrk="1" hangingPunct="1">
              <a:lnSpc>
                <a:spcPct val="145000"/>
              </a:lnSpc>
            </a:pPr>
            <a:r>
              <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rPr>
              <a:t>地方官与民同乐</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eaLnBrk="1" hangingPunct="1">
              <a:lnSpc>
                <a:spcPct val="145000"/>
              </a:lnSpc>
            </a:pPr>
            <a:r>
              <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rPr>
              <a:t>表达投赠之意：预祝地方官孙何早日高升</a:t>
            </a:r>
            <a:endParaRPr lang="zh-CN" altLang="en-US" sz="2400" b="1" i="0">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780415" cy="337185"/>
          </a:xfrm>
          <a:prstGeom prst="rect">
            <a:avLst/>
          </a:prstGeom>
          <a:solidFill>
            <a:schemeClr val="accent1">
              <a:lumMod val="20000"/>
              <a:lumOff val="80000"/>
            </a:schemeClr>
          </a:solidFill>
        </p:spPr>
        <p:txBody>
          <a:bodyPr wrap="square" rtlCol="0">
            <a:spAutoFit/>
          </a:bodyPr>
          <a:p>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文</a:t>
            </a:r>
            <a:r>
              <a:rPr lang="en-US" alt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 </a:t>
            </a:r>
            <a:r>
              <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本</a:t>
            </a:r>
            <a:endParaRPr lang="zh-CN" altLang="en-US"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重点句赏析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望海潮</a:t>
            </a:r>
            <a:endPar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ctr" defTabSz="266700" fontAlgn="auto">
              <a:lnSpc>
                <a:spcPct val="135000"/>
              </a:lnSpc>
              <a:spcBef>
                <a:spcPts val="0"/>
              </a:spcBef>
              <a:spcAft>
                <a:spcPts val="0"/>
              </a:spcAft>
            </a:pPr>
            <a:r>
              <a:rPr lang="zh-CN" altLang="en-US" sz="2400" b="1">
                <a:solidFill>
                  <a:srgbClr val="000000">
                    <a:alpha val="100000"/>
                  </a:srgbClr>
                </a:solidFill>
                <a:latin typeface="仿宋" panose="02010609060101010101" charset="-122"/>
                <a:ea typeface="仿宋" panose="02010609060101010101" charset="-122"/>
                <a:cs typeface="仿宋" panose="02010609060101010101" charset="-122"/>
                <a:sym typeface="+mn-ea"/>
              </a:rPr>
              <a:t>柳永</a:t>
            </a:r>
            <a:endParaRPr lang="en-US" altLang="zh-CN" sz="2400" b="1">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东南形胜，三吴都会，钱塘自古繁华。烟柳画桥，风帘翠幕，参差十万人家。云树绕堤沙，怒涛卷霜雪，天堑无涯。市列珠玑，户盈罗绮，竞豪奢。</a:t>
            </a:r>
            <a:endPar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rPr>
              <a:t>  </a:t>
            </a:r>
            <a:endParaRPr lang="en-US" altLang="zh-CN" sz="2400">
              <a:solidFill>
                <a:srgbClr val="000000">
                  <a:alpha val="100000"/>
                </a:srgbClr>
              </a:solidFill>
              <a:latin typeface="仿宋" panose="02010609060101010101" charset="-122"/>
              <a:ea typeface="仿宋" panose="02010609060101010101" charset="-122"/>
              <a:cs typeface="仿宋" panose="02010609060101010101" charset="-122"/>
              <a:sym typeface="+mn-ea"/>
            </a:endParaRPr>
          </a:p>
          <a:p>
            <a:pPr indent="0" algn="l" defTabSz="266700" fontAlgn="auto">
              <a:lnSpc>
                <a:spcPct val="135000"/>
              </a:lnSpc>
              <a:spcBef>
                <a:spcPts val="0"/>
              </a:spcBef>
              <a:spcAft>
                <a:spcPts val="0"/>
              </a:spcAft>
            </a:pPr>
            <a:r>
              <a:rPr lang="zh-CN" altLang="en-US" sz="2400">
                <a:solidFill>
                  <a:srgbClr val="000000">
                    <a:alpha val="100000"/>
                  </a:srgbClr>
                </a:solidFill>
                <a:latin typeface="仿宋" panose="02010609060101010101" charset="-122"/>
                <a:ea typeface="仿宋" panose="02010609060101010101" charset="-122"/>
                <a:cs typeface="仿宋" panose="02010609060101010101" charset="-122"/>
                <a:sym typeface="+mn-ea"/>
              </a:rPr>
              <a:t>重湖叠巘清嘉，有三秋桂子，十里荷花。羌管弄晴，菱歌泛夜，嬉嬉钓叟莲娃。千骑拥高牙，乘醉听箫鼓，吟赏烟霞。</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异日图将好景，归去凤池夸。</a:t>
            </a:r>
            <a:endPar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marL="0" algn="l"/>
            <a:endParaRPr lang="zh-CN" altLang="en-US" sz="2400" b="1">
              <a:latin typeface="楷体" panose="02010609060101010101" charset="-122"/>
              <a:ea typeface="楷体" panose="02010609060101010101" charset="-122"/>
              <a:cs typeface="楷体" panose="02010609060101010101" charset="-122"/>
              <a:sym typeface="+mn-ea"/>
            </a:endParaRPr>
          </a:p>
          <a:p>
            <a:pPr marL="0" algn="l"/>
            <a:endParaRPr lang="zh-CN" altLang="en-US" sz="2400" b="1">
              <a:latin typeface="楷体" panose="02010609060101010101" charset="-122"/>
              <a:ea typeface="楷体" panose="02010609060101010101" charset="-122"/>
              <a:cs typeface="楷体" panose="02010609060101010101" charset="-122"/>
              <a:sym typeface="+mn-ea"/>
            </a:endParaRPr>
          </a:p>
          <a:p>
            <a:pPr indent="0" algn="l" fontAlgn="auto">
              <a:lnSpc>
                <a:spcPct val="135000"/>
              </a:lnSpc>
            </a:pPr>
            <a:r>
              <a:rPr lang="zh-CN" altLang="en-US" sz="2400" b="1">
                <a:latin typeface="仿宋" panose="02010609060101010101" charset="-122"/>
                <a:ea typeface="仿宋" panose="02010609060101010101" charset="-122"/>
                <a:cs typeface="仿宋" panose="02010609060101010101" charset="-122"/>
                <a:sym typeface="+mn-ea"/>
              </a:rPr>
              <a:t>“异日图将好景，归去凤池夸”点明了词人写作目的是</a:t>
            </a:r>
            <a:r>
              <a:rPr lang="zh-CN" altLang="en-US" sz="2400" b="1">
                <a:solidFill>
                  <a:srgbClr val="C00000"/>
                </a:solidFill>
                <a:latin typeface="仿宋" panose="02010609060101010101" charset="-122"/>
                <a:ea typeface="仿宋" panose="02010609060101010101" charset="-122"/>
                <a:cs typeface="仿宋" panose="02010609060101010101" charset="-122"/>
                <a:sym typeface="+mn-ea"/>
              </a:rPr>
              <a:t>拜谒孙何，借以赞颂他政绩卓著</a:t>
            </a:r>
            <a:r>
              <a:rPr lang="zh-CN" altLang="en-US" sz="2400" b="1">
                <a:latin typeface="仿宋" panose="02010609060101010101" charset="-122"/>
                <a:ea typeface="仿宋" panose="02010609060101010101" charset="-122"/>
                <a:cs typeface="仿宋" panose="02010609060101010101" charset="-122"/>
                <a:sym typeface="+mn-ea"/>
              </a:rPr>
              <a:t>。“好景”，表层意思是指杭州的美好景观，实际代指其政绩成就。直接</a:t>
            </a:r>
            <a:r>
              <a:rPr lang="zh-CN" altLang="en-US" sz="2400" b="1">
                <a:solidFill>
                  <a:srgbClr val="C00000"/>
                </a:solidFill>
                <a:latin typeface="仿宋" panose="02010609060101010101" charset="-122"/>
                <a:ea typeface="仿宋" panose="02010609060101010101" charset="-122"/>
                <a:cs typeface="仿宋" panose="02010609060101010101" charset="-122"/>
                <a:sym typeface="+mn-ea"/>
              </a:rPr>
              <a:t>称美孙何的执政能力和与民同乐的作风，并预祝他能早日被召回京城</a:t>
            </a:r>
            <a:r>
              <a:rPr lang="zh-CN" altLang="en-US" sz="2400" b="1">
                <a:latin typeface="仿宋" panose="02010609060101010101" charset="-122"/>
                <a:ea typeface="仿宋" panose="02010609060101010101" charset="-122"/>
                <a:cs typeface="仿宋" panose="02010609060101010101" charset="-122"/>
                <a:sym typeface="+mn-ea"/>
              </a:rPr>
              <a:t>。 </a:t>
            </a:r>
            <a:br>
              <a:rPr lang="zh-CN" altLang="en-US" sz="2400" b="1">
                <a:latin typeface="仿宋" panose="02010609060101010101" charset="-122"/>
                <a:ea typeface="仿宋" panose="02010609060101010101" charset="-122"/>
                <a:cs typeface="仿宋" panose="02010609060101010101" charset="-122"/>
                <a:sym typeface="+mn-ea"/>
              </a:rPr>
            </a:br>
            <a:endParaRPr lang="zh-CN" altLang="en-US" sz="2400" b="1" i="0">
              <a:solidFill>
                <a:srgbClr val="3B00FF">
                  <a:alpha val="100000"/>
                </a:srgb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类题链接</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marL="0" marR="0" lvl="0" indent="0" algn="l" defTabSz="914400" rtl="0" eaLnBrk="1" fontAlgn="auto" latinLnBrk="0" hangingPunct="1">
              <a:lnSpc>
                <a:spcPct val="100000"/>
              </a:lnSpc>
              <a:spcBef>
                <a:spcPts val="0"/>
              </a:spcBef>
              <a:spcAft>
                <a:spcPts val="0"/>
              </a:spcAft>
              <a:buClrTx/>
              <a:buSzTx/>
              <a:buFontTx/>
              <a:buNone/>
            </a:pPr>
            <a:r>
              <a:rPr lang="en-US" altLang="zh-CN" sz="2400" b="1" noProof="0">
                <a:ln>
                  <a:noFill/>
                </a:ln>
                <a:solidFill>
                  <a:prstClr val="black"/>
                </a:solidFill>
                <a:effectLst/>
                <a:uLnTx/>
                <a:uFillTx/>
                <a:latin typeface="黑体" panose="02010609060101010101" charset="-122"/>
                <a:ea typeface="黑体" panose="02010609060101010101" charset="-122"/>
                <a:sym typeface="+mn-ea"/>
              </a:rPr>
              <a:t>【</a:t>
            </a:r>
            <a:r>
              <a:rPr lang="en-US" altLang="zh-CN" sz="2400" b="1" noProof="0" smtClean="0">
                <a:ln>
                  <a:noFill/>
                </a:ln>
                <a:solidFill>
                  <a:prstClr val="black"/>
                </a:solidFill>
                <a:effectLst/>
                <a:uLnTx/>
                <a:uFillTx/>
                <a:latin typeface="黑体" panose="02010609060101010101" charset="-122"/>
                <a:ea typeface="黑体" panose="02010609060101010101" charset="-122"/>
                <a:sym typeface="+mn-ea"/>
              </a:rPr>
              <a:t>2024</a:t>
            </a:r>
            <a:r>
              <a:rPr lang="zh-CN" altLang="en-US" sz="2400" b="1" noProof="0" smtClean="0">
                <a:ln>
                  <a:noFill/>
                </a:ln>
                <a:solidFill>
                  <a:prstClr val="black"/>
                </a:solidFill>
                <a:effectLst/>
                <a:uLnTx/>
                <a:uFillTx/>
                <a:latin typeface="黑体" panose="02010609060101010101" charset="-122"/>
                <a:ea typeface="黑体" panose="02010609060101010101" charset="-122"/>
                <a:sym typeface="+mn-ea"/>
              </a:rPr>
              <a:t>年 全</a:t>
            </a:r>
            <a:r>
              <a:rPr lang="zh-CN" altLang="en-US" sz="2400" b="1" noProof="0">
                <a:ln>
                  <a:noFill/>
                </a:ln>
                <a:solidFill>
                  <a:prstClr val="black"/>
                </a:solidFill>
                <a:effectLst/>
                <a:uLnTx/>
                <a:uFillTx/>
                <a:latin typeface="黑体" panose="02010609060101010101" charset="-122"/>
                <a:ea typeface="黑体" panose="02010609060101010101" charset="-122"/>
                <a:sym typeface="+mn-ea"/>
              </a:rPr>
              <a:t>国甲卷</a:t>
            </a:r>
            <a:r>
              <a:rPr lang="en-US" altLang="zh-CN" sz="2400" b="1" noProof="0">
                <a:ln>
                  <a:noFill/>
                </a:ln>
                <a:solidFill>
                  <a:prstClr val="black"/>
                </a:solidFill>
                <a:effectLst/>
                <a:uLnTx/>
                <a:uFillTx/>
                <a:latin typeface="黑体" panose="02010609060101010101" charset="-122"/>
                <a:ea typeface="黑体" panose="02010609060101010101" charset="-122"/>
                <a:sym typeface="+mn-ea"/>
              </a:rPr>
              <a:t>】</a:t>
            </a:r>
            <a:endParaRPr kumimoji="0" lang="en-US" altLang="zh-CN" sz="2400" b="1"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noProof="0">
                <a:ln>
                  <a:noFill/>
                </a:ln>
                <a:solidFill>
                  <a:prstClr val="black"/>
                </a:solidFill>
                <a:effectLst/>
                <a:uLnTx/>
                <a:uFillTx/>
                <a:latin typeface="宋体" panose="02010600030101010101" pitchFamily="2" charset="-122"/>
                <a:ea typeface="宋体" panose="02010600030101010101" pitchFamily="2" charset="-122"/>
                <a:sym typeface="+mn-ea"/>
              </a:rPr>
              <a:t>阅读下面这首宋诗，完成</a:t>
            </a:r>
            <a:r>
              <a:rPr lang="en-US" altLang="zh-CN" sz="2400" noProof="0">
                <a:ln>
                  <a:noFill/>
                </a:ln>
                <a:solidFill>
                  <a:prstClr val="black"/>
                </a:solidFill>
                <a:effectLst/>
                <a:uLnTx/>
                <a:uFillTx/>
                <a:latin typeface="宋体" panose="02010600030101010101" pitchFamily="2" charset="-122"/>
                <a:ea typeface="宋体" panose="02010600030101010101" pitchFamily="2" charset="-122"/>
                <a:sym typeface="+mn-ea"/>
              </a:rPr>
              <a:t>14</a:t>
            </a:r>
            <a:r>
              <a:rPr lang="zh-CN" altLang="en-US" sz="2400" noProof="0">
                <a:ln>
                  <a:noFill/>
                </a:ln>
                <a:solidFill>
                  <a:prstClr val="black"/>
                </a:solidFill>
                <a:effectLst/>
                <a:uLnTx/>
                <a:uFillTx/>
                <a:latin typeface="宋体" panose="02010600030101010101" pitchFamily="2" charset="-122"/>
                <a:ea typeface="宋体" panose="02010600030101010101" pitchFamily="2" charset="-122"/>
                <a:sym typeface="+mn-ea"/>
              </a:rPr>
              <a:t>～</a:t>
            </a:r>
            <a:r>
              <a:rPr lang="en-US" altLang="zh-CN" sz="2400" noProof="0">
                <a:ln>
                  <a:noFill/>
                </a:ln>
                <a:solidFill>
                  <a:prstClr val="black"/>
                </a:solidFill>
                <a:effectLst/>
                <a:uLnTx/>
                <a:uFillTx/>
                <a:latin typeface="宋体" panose="02010600030101010101" pitchFamily="2" charset="-122"/>
                <a:ea typeface="宋体" panose="02010600030101010101" pitchFamily="2" charset="-122"/>
                <a:sym typeface="+mn-ea"/>
              </a:rPr>
              <a:t>15</a:t>
            </a:r>
            <a:r>
              <a:rPr lang="zh-CN" altLang="en-US" sz="2400" noProof="0">
                <a:ln>
                  <a:noFill/>
                </a:ln>
                <a:solidFill>
                  <a:prstClr val="black"/>
                </a:solidFill>
                <a:effectLst/>
                <a:uLnTx/>
                <a:uFillTx/>
                <a:latin typeface="宋体" panose="02010600030101010101" pitchFamily="2" charset="-122"/>
                <a:ea typeface="宋体" panose="02010600030101010101" pitchFamily="2" charset="-122"/>
                <a:sym typeface="+mn-ea"/>
              </a:rPr>
              <a:t>题。</a:t>
            </a:r>
            <a:endParaRPr kumimoji="0" lang="zh-CN" altLang="en-US" sz="24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L="0" marR="0" lvl="0" indent="0" algn="ctr" defTabSz="914400" rtl="0" eaLnBrk="1" fontAlgn="auto" latinLnBrk="0" hangingPunct="1">
              <a:lnSpc>
                <a:spcPct val="100000"/>
              </a:lnSpc>
              <a:spcBef>
                <a:spcPts val="0"/>
              </a:spcBef>
              <a:spcAft>
                <a:spcPts val="0"/>
              </a:spcAft>
              <a:buClrTx/>
              <a:buSzTx/>
              <a:buFontTx/>
              <a:buNone/>
            </a:pPr>
            <a:r>
              <a:rPr lang="zh-CN" altLang="en-US" sz="2400" b="1" noProof="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次</a:t>
            </a:r>
            <a:r>
              <a:rPr lang="zh-CN" altLang="en-US" sz="2400" b="1" noProof="0" smtClean="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韵钱</a:t>
            </a:r>
            <a:r>
              <a:rPr lang="zh-CN" altLang="en-US" sz="2400" b="1" noProof="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逊叔泛舟虹</a:t>
            </a:r>
            <a:r>
              <a:rPr lang="zh-CN" altLang="en-US" sz="2400" b="1" noProof="0" smtClean="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桥</a:t>
            </a:r>
            <a:r>
              <a:rPr lang="zh-CN" altLang="en-US" sz="2400" baseline="300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①</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     </a:t>
            </a:r>
            <a:endParaRPr kumimoji="0" lang="en-US" altLang="zh-CN" sz="2400" b="0" i="0" u="none" strike="noStrike" kern="1200" cap="none" spc="0" normalizeH="0" baseline="0" noProof="0" smtClean="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ctr" defTabSz="914400" rtl="0" eaLnBrk="1" fontAlgn="auto" latinLnBrk="0" hangingPunct="1">
              <a:lnSpc>
                <a:spcPct val="100000"/>
              </a:lnSpc>
              <a:spcBef>
                <a:spcPts val="0"/>
              </a:spcBef>
              <a:spcAft>
                <a:spcPts val="0"/>
              </a:spcAft>
              <a:buClrTx/>
              <a:buSzTx/>
              <a:buFontTx/>
              <a:buNone/>
            </a:pP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吕</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本中</a:t>
            </a:r>
            <a:endParaRPr kumimoji="0" lang="zh-CN" altLang="en-US" sz="2400" b="0"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半篙春涨绿平溪，二月江城草色齐。舟比蜉蝣千顷外，</a:t>
            </a:r>
            <a:r>
              <a:rPr lang="zh-CN" altLang="en-US" sz="2400" noProof="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同斥鷃一枝栖</a:t>
            </a:r>
            <a:r>
              <a:rPr lang="zh-CN" altLang="en-US" sz="2400" baseline="300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②</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a:t>
            </a:r>
            <a:endParaRPr kumimoji="0" lang="zh-CN" altLang="en-US" sz="2400" b="0"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ts val="0"/>
              </a:spcBef>
              <a:spcAft>
                <a:spcPts val="0"/>
              </a:spcAft>
              <a:buClrTx/>
              <a:buSzTx/>
              <a:buFontTx/>
              <a:buNone/>
            </a:pP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野桥柳线斜风软</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，曲</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槛花光夕照低。却讶探</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骊人</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不</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至</a:t>
            </a:r>
            <a:r>
              <a:rPr lang="zh-CN" altLang="en-US" sz="2400" baseline="300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③</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清樽画舫倩分题</a:t>
            </a:r>
            <a:r>
              <a:rPr lang="zh-CN" altLang="en-US" sz="2400" baseline="300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④</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a:t>
            </a:r>
            <a:endParaRPr kumimoji="0" lang="zh-CN" altLang="en-US" sz="2400" b="0" i="0" u="none" strike="noStrike" kern="1200" cap="none" spc="0" normalizeH="0" baseline="0" noProof="0">
              <a:ln>
                <a:noFill/>
              </a:ln>
              <a:solidFill>
                <a:prstClr val="black"/>
              </a:solidFill>
              <a:effectLst/>
              <a:uLnTx/>
              <a:uFillTx/>
              <a:latin typeface="仿宋" panose="02010609060101010101" charset="-122"/>
              <a:ea typeface="仿宋" panose="02010609060101010101" charset="-122"/>
              <a:cs typeface="仿宋" panose="02010609060101010101" charset="-122"/>
            </a:endParaRPr>
          </a:p>
          <a:p>
            <a:pPr marL="0" marR="0" lvl="0" indent="0" algn="l" defTabSz="914400" rtl="0" eaLnBrk="1" fontAlgn="auto" latinLnBrk="0" hangingPunct="1">
              <a:lnSpc>
                <a:spcPct val="100000"/>
              </a:lnSpc>
              <a:spcBef>
                <a:spcPts val="0"/>
              </a:spcBef>
              <a:spcAft>
                <a:spcPts val="0"/>
              </a:spcAft>
              <a:buClrTx/>
              <a:buSzTx/>
              <a:buFontTx/>
              <a:buNone/>
            </a:pPr>
            <a:r>
              <a:rPr lang="en-US" altLang="zh-CN"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注</a:t>
            </a:r>
            <a:r>
              <a:rPr lang="en-US" altLang="zh-CN"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 ①</a:t>
            </a:r>
            <a:r>
              <a:rPr lang="zh-CN" altLang="en-US" sz="2400" noProof="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次韵：依次用所和诗中的韵作诗。②本句首字原缺。③探骊：这里指精通写诗作文。④分题：诗人聚会，分题目而赋诗</a:t>
            </a:r>
            <a:r>
              <a:rPr lang="zh-CN" altLang="en-US" sz="2400" noProof="0" smtClean="0">
                <a:ln>
                  <a:noFill/>
                </a:ln>
                <a:solidFill>
                  <a:prstClr val="black"/>
                </a:solidFill>
                <a:effectLst/>
                <a:uLnTx/>
                <a:uFillTx/>
                <a:latin typeface="仿宋" panose="02010609060101010101" charset="-122"/>
                <a:ea typeface="仿宋" panose="02010609060101010101" charset="-122"/>
                <a:cs typeface="仿宋" panose="02010609060101010101" charset="-122"/>
                <a:sym typeface="+mn-ea"/>
              </a:rPr>
              <a:t>。</a:t>
            </a:r>
            <a:endPar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marL="0" algn="l"/>
            <a:r>
              <a:rPr lang="en-US" altLang="zh-CN" sz="2400">
                <a:solidFill>
                  <a:schemeClr val="tx1"/>
                </a:solidFill>
                <a:latin typeface="仿宋" panose="02010609060101010101" charset="-122"/>
                <a:ea typeface="仿宋" panose="02010609060101010101" charset="-122"/>
                <a:cs typeface="仿宋" panose="02010609060101010101" charset="-122"/>
                <a:sym typeface="+mn-ea"/>
              </a:rPr>
              <a:t>14</a:t>
            </a:r>
            <a:r>
              <a:rPr lang="zh-CN" altLang="en-US" sz="2400">
                <a:solidFill>
                  <a:schemeClr val="tx1"/>
                </a:solidFill>
                <a:latin typeface="仿宋" panose="02010609060101010101" charset="-122"/>
                <a:ea typeface="仿宋" panose="02010609060101010101" charset="-122"/>
                <a:cs typeface="仿宋" panose="02010609060101010101" charset="-122"/>
                <a:sym typeface="+mn-ea"/>
              </a:rPr>
              <a:t>．下列对这首诗的理解和赏析，不正确的一项是（</a:t>
            </a:r>
            <a:r>
              <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     ）（3分）  </a:t>
            </a:r>
            <a:endPar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R="0" lvl="0" indent="0" algn="l" defTabSz="914400" rtl="0" fontAlgn="auto">
              <a:lnSpc>
                <a:spcPts val="3380"/>
              </a:lnSpc>
              <a:spcBef>
                <a:spcPts val="0"/>
              </a:spcBef>
              <a:spcAft>
                <a:spcPts val="0"/>
              </a:spcAft>
              <a:buClrTx/>
              <a:buSzTx/>
              <a:buFontTx/>
              <a:buNone/>
            </a:pPr>
            <a:r>
              <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  A．诗歌开篇写春水、草色，围绕色彩落笔，营造出一种愉悦的情感氛围。</a:t>
            </a:r>
            <a:endPar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R="0" lvl="0" indent="0" algn="l" defTabSz="914400" rtl="0" fontAlgn="auto">
              <a:lnSpc>
                <a:spcPts val="3380"/>
              </a:lnSpc>
              <a:spcBef>
                <a:spcPts val="0"/>
              </a:spcBef>
              <a:spcAft>
                <a:spcPts val="0"/>
              </a:spcAft>
              <a:buClrTx/>
              <a:buSzTx/>
              <a:buFontTx/>
              <a:buNone/>
            </a:pPr>
            <a:r>
              <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  B．春水新涨，水面辽阔宽广，在波间漂浮的船只显得如同蜉蝣一样细小。</a:t>
            </a:r>
            <a:endPar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R="0" lvl="0" indent="0" algn="l" defTabSz="914400" rtl="0" fontAlgn="auto">
              <a:lnSpc>
                <a:spcPts val="3380"/>
              </a:lnSpc>
              <a:spcBef>
                <a:spcPts val="0"/>
              </a:spcBef>
              <a:spcAft>
                <a:spcPts val="0"/>
              </a:spcAft>
              <a:buClrTx/>
              <a:buSzTx/>
              <a:buFontTx/>
              <a:buNone/>
            </a:pPr>
            <a:r>
              <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 </a:t>
            </a:r>
            <a:r>
              <a:rPr lang="zh-CN" altLang="en-US" sz="2400" b="1" noProof="0">
                <a:ln>
                  <a:noFill/>
                </a:ln>
                <a:solidFill>
                  <a:srgbClr val="FF0000"/>
                </a:solidFill>
                <a:effectLst/>
                <a:uLnTx/>
                <a:uFillTx/>
                <a:latin typeface="仿宋" panose="02010609060101010101" charset="-122"/>
                <a:ea typeface="仿宋" panose="02010609060101010101" charset="-122"/>
                <a:cs typeface="仿宋" panose="02010609060101010101" charset="-122"/>
                <a:sym typeface="+mn-ea"/>
              </a:rPr>
              <a:t> C．斥鷃见于《庄子·逍遥游》，用来与鹏做对比，因此诗中缺字应是“鹏”。</a:t>
            </a:r>
            <a:endPar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endParaRPr>
          </a:p>
          <a:p>
            <a:pPr marR="0" lvl="0" indent="0" algn="l" defTabSz="914400" rtl="0" fontAlgn="auto">
              <a:lnSpc>
                <a:spcPts val="3380"/>
              </a:lnSpc>
              <a:spcBef>
                <a:spcPts val="0"/>
              </a:spcBef>
              <a:spcAft>
                <a:spcPts val="0"/>
              </a:spcAft>
              <a:buClrTx/>
              <a:buSzTx/>
              <a:buFontTx/>
              <a:buNone/>
            </a:pPr>
            <a:r>
              <a:rPr lang="zh-CN" altLang="en-US" sz="2400" noProof="0">
                <a:ln>
                  <a:noFill/>
                </a:ln>
                <a:solidFill>
                  <a:schemeClr val="tx1"/>
                </a:solidFill>
                <a:effectLst/>
                <a:uLnTx/>
                <a:uFillTx/>
                <a:latin typeface="仿宋" panose="02010609060101010101" charset="-122"/>
                <a:ea typeface="仿宋" panose="02010609060101010101" charset="-122"/>
                <a:cs typeface="仿宋" panose="02010609060101010101" charset="-122"/>
                <a:sym typeface="+mn-ea"/>
              </a:rPr>
              <a:t>  D．诗歌的尾联写到了“分题</a:t>
            </a:r>
            <a:r>
              <a:rPr lang="zh-CN" altLang="en-US" sz="2400">
                <a:solidFill>
                  <a:schemeClr val="tx1"/>
                </a:solidFill>
                <a:latin typeface="仿宋" panose="02010609060101010101" charset="-122"/>
                <a:ea typeface="仿宋" panose="02010609060101010101" charset="-122"/>
                <a:cs typeface="仿宋" panose="02010609060101010101" charset="-122"/>
                <a:sym typeface="+mn-ea"/>
              </a:rPr>
              <a:t>”，以此收束，与题目中的“次韵”形成照应。</a:t>
            </a:r>
            <a:endParaRPr lang="zh-CN" altLang="en-US" sz="24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5775325" y="5042535"/>
            <a:ext cx="6272530" cy="829945"/>
          </a:xfrm>
          <a:prstGeom prst="rect">
            <a:avLst/>
          </a:prstGeom>
          <a:noFill/>
        </p:spPr>
        <p:txBody>
          <a:bodyPr wrap="square" rtlCol="0">
            <a:spAutoFit/>
          </a:bodyPr>
          <a:p>
            <a:r>
              <a:rPr lang="zh-CN" altLang="en-US" sz="2400" b="1">
                <a:solidFill>
                  <a:srgbClr val="FF0000"/>
                </a:solidFill>
                <a:latin typeface="仿宋" panose="02010609060101010101" charset="-122"/>
                <a:ea typeface="仿宋" panose="02010609060101010101" charset="-122"/>
              </a:rPr>
              <a:t>试题分析：同属于酬和诗。都与教材内容紧密衔接。</a:t>
            </a:r>
            <a:endParaRPr lang="zh-CN" altLang="en-US" sz="2400" b="1">
              <a:solidFill>
                <a:srgbClr val="FF0000"/>
              </a:solidFill>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80975" y="398780"/>
            <a:ext cx="1176528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127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现代文阅读Ⅰ</a:t>
            </a:r>
            <a:endParaRPr lang="zh-CN"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1300" y="472440"/>
            <a:ext cx="7440295"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305435" y="732155"/>
            <a:ext cx="7286625" cy="5870575"/>
          </a:xfrm>
          <a:prstGeom prst="rect">
            <a:avLst/>
          </a:prstGeom>
          <a:noFill/>
          <a:ln w="9525">
            <a:noFill/>
          </a:ln>
        </p:spPr>
        <p:txBody>
          <a:bodyPr wrap="square">
            <a:noAutofit/>
          </a:bodyPr>
          <a:p>
            <a:pPr indent="271780" algn="just"/>
            <a:r>
              <a:rPr lang="zh-CN" altLang="zh-CN" sz="2000" b="1" kern="100" dirty="0">
                <a:effectLst/>
                <a:latin typeface="黑体" panose="02010609060101010101" charset="-122"/>
                <a:ea typeface="黑体" panose="02010609060101010101" charset="-122"/>
                <a:cs typeface="黑体" panose="02010609060101010101" charset="-122"/>
              </a:rPr>
              <a:t>材料二：</a:t>
            </a:r>
            <a:endParaRPr lang="zh-CN" altLang="zh-CN" sz="2000" kern="100" dirty="0">
              <a:effectLst/>
              <a:latin typeface="黑体" panose="02010609060101010101" charset="-122"/>
              <a:ea typeface="黑体" panose="02010609060101010101" charset="-122"/>
              <a:cs typeface="宋体" panose="02010600030101010101" pitchFamily="2" charset="-122"/>
            </a:endParaRPr>
          </a:p>
          <a:p>
            <a:pPr indent="266700" algn="just" fontAlgn="auto"/>
            <a:r>
              <a:rPr lang="en-US" altLang="zh-CN" sz="1900" kern="100" dirty="0">
                <a:effectLst/>
                <a:latin typeface="楷体" panose="02010609060101010101" charset="-122"/>
                <a:ea typeface="楷体" panose="02010609060101010101" charset="-122"/>
                <a:cs typeface="宋体" panose="02010600030101010101" pitchFamily="2" charset="-122"/>
              </a:rPr>
              <a:t>  </a:t>
            </a:r>
            <a:r>
              <a:rPr lang="zh-CN" altLang="en-US" sz="1900" kern="100" dirty="0">
                <a:effectLst/>
                <a:latin typeface="楷体" panose="02010609060101010101" charset="-122"/>
                <a:ea typeface="楷体" panose="02010609060101010101" charset="-122"/>
                <a:cs typeface="宋体" panose="02010600030101010101" pitchFamily="2" charset="-122"/>
              </a:rPr>
              <a:t>民歌始终和人民的生产生活保持密切联系。与现代专业作曲家或历代文人创作的作品相比，民歌在口头性和集体性、地域性和民族性、即兴性和流变性等方面有明显特征。</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其中，</a:t>
            </a:r>
            <a:r>
              <a:rPr lang="en-US" altLang="zh-CN" sz="19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流变性</a:t>
            </a:r>
            <a:r>
              <a:rPr lang="en-US" altLang="zh-CN" sz="19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是民歌最突出的特点</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en-US" altLang="zh-CN" sz="19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1C</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sym typeface="+mn-ea"/>
              </a:rPr>
              <a:t>）</a:t>
            </a:r>
            <a:r>
              <a:rPr lang="zh-CN" altLang="en-US" sz="1900" kern="100" dirty="0">
                <a:effectLst/>
                <a:latin typeface="楷体" panose="02010609060101010101" charset="-122"/>
                <a:ea typeface="楷体" panose="02010609060101010101" charset="-122"/>
                <a:cs typeface="宋体" panose="02010600030101010101" pitchFamily="2" charset="-122"/>
              </a:rPr>
              <a:t>，即民歌的</a:t>
            </a:r>
            <a:r>
              <a:rPr lang="en-US" altLang="zh-CN" sz="1900" kern="100" dirty="0">
                <a:effectLst/>
                <a:latin typeface="楷体" panose="02010609060101010101" charset="-122"/>
                <a:ea typeface="楷体" panose="02010609060101010101" charset="-122"/>
                <a:cs typeface="宋体" panose="02010600030101010101" pitchFamily="2" charset="-122"/>
              </a:rPr>
              <a:t>“</a:t>
            </a:r>
            <a:r>
              <a:rPr lang="zh-CN" altLang="en-US" sz="1900" kern="100" dirty="0">
                <a:effectLst/>
                <a:latin typeface="楷体" panose="02010609060101010101" charset="-122"/>
                <a:ea typeface="楷体" panose="02010609060101010101" charset="-122"/>
                <a:cs typeface="宋体" panose="02010600030101010101" pitchFamily="2" charset="-122"/>
              </a:rPr>
              <a:t>变</a:t>
            </a:r>
            <a:r>
              <a:rPr lang="en-US" altLang="zh-CN" sz="1900" kern="100" dirty="0">
                <a:effectLst/>
                <a:latin typeface="楷体" panose="02010609060101010101" charset="-122"/>
                <a:ea typeface="楷体" panose="02010609060101010101" charset="-122"/>
                <a:cs typeface="宋体" panose="02010600030101010101" pitchFamily="2" charset="-122"/>
              </a:rPr>
              <a:t>”</a:t>
            </a:r>
            <a:r>
              <a:rPr lang="zh-CN" altLang="en-US" sz="1900" kern="100" dirty="0">
                <a:effectLst/>
                <a:latin typeface="楷体" panose="02010609060101010101" charset="-122"/>
                <a:ea typeface="楷体" panose="02010609060101010101" charset="-122"/>
                <a:cs typeface="宋体" panose="02010600030101010101" pitchFamily="2" charset="-122"/>
              </a:rPr>
              <a:t>是永恒的，</a:t>
            </a:r>
            <a:r>
              <a:rPr lang="en-US" altLang="zh-CN" sz="1900" kern="100" dirty="0">
                <a:effectLst/>
                <a:latin typeface="楷体" panose="02010609060101010101" charset="-122"/>
                <a:ea typeface="楷体" panose="02010609060101010101" charset="-122"/>
                <a:cs typeface="宋体" panose="02010600030101010101" pitchFamily="2" charset="-122"/>
              </a:rPr>
              <a:t>“</a:t>
            </a:r>
            <a:r>
              <a:rPr lang="zh-CN" altLang="en-US" sz="1900" kern="100" dirty="0">
                <a:effectLst/>
                <a:latin typeface="楷体" panose="02010609060101010101" charset="-122"/>
                <a:ea typeface="楷体" panose="02010609060101010101" charset="-122"/>
                <a:cs typeface="宋体" panose="02010600030101010101" pitchFamily="2" charset="-122"/>
              </a:rPr>
              <a:t>不变</a:t>
            </a:r>
            <a:r>
              <a:rPr lang="en-US" altLang="zh-CN" sz="1900" kern="100" dirty="0">
                <a:effectLst/>
                <a:latin typeface="楷体" panose="02010609060101010101" charset="-122"/>
                <a:ea typeface="楷体" panose="02010609060101010101" charset="-122"/>
                <a:cs typeface="宋体" panose="02010600030101010101" pitchFamily="2" charset="-122"/>
              </a:rPr>
              <a:t>”</a:t>
            </a:r>
            <a:r>
              <a:rPr lang="zh-CN" altLang="en-US" sz="1900" kern="100" dirty="0">
                <a:effectLst/>
                <a:latin typeface="楷体" panose="02010609060101010101" charset="-122"/>
                <a:ea typeface="楷体" panose="02010609060101010101" charset="-122"/>
                <a:cs typeface="宋体" panose="02010600030101010101" pitchFamily="2" charset="-122"/>
              </a:rPr>
              <a:t>则是相对的。民歌的流变性主要体现在</a:t>
            </a:r>
            <a:r>
              <a:rPr lang="zh-CN" altLang="en-US" sz="1900" kern="100" dirty="0">
                <a:solidFill>
                  <a:srgbClr val="00B050"/>
                </a:solidFill>
                <a:effectLst/>
                <a:latin typeface="楷体" panose="02010609060101010101" charset="-122"/>
                <a:ea typeface="楷体" panose="02010609060101010101" charset="-122"/>
                <a:cs typeface="宋体" panose="02010600030101010101" pitchFamily="2" charset="-122"/>
              </a:rPr>
              <a:t>时代的流变、区域的流变以及人们审美的流变等方面。流变的过程极有可能对其文化价值产生冲击。今天，我们要加大力度保护作为非物质文化遗产的民歌，要对传统有敬畏之心，尤其在有赖于传统生产生活方式的民歌濒危抑或面临断绝的现阶段，我们更要有危机意识，要将保护放在首位。（</a:t>
            </a:r>
            <a:r>
              <a:rPr lang="en-US" altLang="zh-CN" sz="1900" kern="100" dirty="0">
                <a:solidFill>
                  <a:srgbClr val="00B050"/>
                </a:solidFill>
                <a:effectLst/>
                <a:latin typeface="楷体" panose="02010609060101010101" charset="-122"/>
                <a:ea typeface="楷体" panose="02010609060101010101" charset="-122"/>
                <a:cs typeface="宋体" panose="02010600030101010101" pitchFamily="2" charset="-122"/>
              </a:rPr>
              <a:t>2C</a:t>
            </a:r>
            <a:r>
              <a:rPr lang="zh-CN" altLang="en-US" sz="1900" kern="100" dirty="0">
                <a:solidFill>
                  <a:srgbClr val="00B050"/>
                </a:solidFill>
                <a:effectLst/>
                <a:latin typeface="楷体" panose="02010609060101010101" charset="-122"/>
                <a:ea typeface="楷体" panose="02010609060101010101" charset="-122"/>
                <a:cs typeface="宋体" panose="02010600030101010101" pitchFamily="2" charset="-122"/>
              </a:rPr>
              <a:t>）</a:t>
            </a:r>
            <a:endParaRPr lang="zh-CN" altLang="en-US" sz="1900" kern="100" dirty="0">
              <a:effectLst/>
              <a:latin typeface="楷体" panose="02010609060101010101" charset="-122"/>
              <a:ea typeface="楷体" panose="02010609060101010101" charset="-122"/>
              <a:cs typeface="宋体" panose="02010600030101010101" pitchFamily="2" charset="-122"/>
            </a:endParaRPr>
          </a:p>
          <a:p>
            <a:pPr indent="266700" algn="just" fontAlgn="auto"/>
            <a:r>
              <a:rPr lang="en-US" altLang="zh-CN" sz="1900" kern="100" dirty="0">
                <a:effectLst/>
                <a:latin typeface="楷体" panose="02010609060101010101" charset="-122"/>
                <a:ea typeface="楷体" panose="02010609060101010101" charset="-122"/>
                <a:cs typeface="宋体" panose="02010600030101010101" pitchFamily="2" charset="-122"/>
              </a:rPr>
              <a:t>  </a:t>
            </a:r>
            <a:r>
              <a:rPr lang="zh-CN" altLang="en-US" sz="1900" kern="100" dirty="0">
                <a:effectLst/>
                <a:latin typeface="楷体" panose="02010609060101010101" charset="-122"/>
                <a:ea typeface="楷体" panose="02010609060101010101" charset="-122"/>
                <a:cs typeface="宋体" panose="02010600030101010101" pitchFamily="2" charset="-122"/>
              </a:rPr>
              <a:t>民歌的作者和传唱者是劳动人民，他们通过编唱民歌来传授知识、诉说思愁、表达爱情、祈求幸福、记录生活和历史。《东方红》最初是陕北民间流传的一首情歌信天游。抗战时期，有了来自八路军口中的唱词版本，后经民间艺人李有源、李增正叔侄以及专业词作家公木、作曲家刘炽、演员王大化等改编加工，《东方红》的音乐旋律变得更加规整，节拍由原来的</a:t>
            </a:r>
            <a:r>
              <a:rPr lang="en-US" altLang="zh-CN" sz="1900" kern="100" dirty="0">
                <a:effectLst/>
                <a:latin typeface="楷体" panose="02010609060101010101" charset="-122"/>
                <a:ea typeface="楷体" panose="02010609060101010101" charset="-122"/>
                <a:cs typeface="宋体" panose="02010600030101010101" pitchFamily="2" charset="-122"/>
              </a:rPr>
              <a:t>2/4</a:t>
            </a:r>
            <a:r>
              <a:rPr lang="zh-CN" altLang="en-US" sz="1900" kern="100" dirty="0">
                <a:effectLst/>
                <a:latin typeface="楷体" panose="02010609060101010101" charset="-122"/>
                <a:ea typeface="楷体" panose="02010609060101010101" charset="-122"/>
                <a:cs typeface="宋体" panose="02010600030101010101" pitchFamily="2" charset="-122"/>
              </a:rPr>
              <a:t>拍改为</a:t>
            </a:r>
            <a:r>
              <a:rPr lang="en-US" altLang="zh-CN" sz="1900" kern="100" dirty="0">
                <a:effectLst/>
                <a:latin typeface="楷体" panose="02010609060101010101" charset="-122"/>
                <a:ea typeface="楷体" panose="02010609060101010101" charset="-122"/>
                <a:cs typeface="宋体" panose="02010600030101010101" pitchFamily="2" charset="-122"/>
              </a:rPr>
              <a:t>4/4</a:t>
            </a:r>
            <a:r>
              <a:rPr lang="zh-CN" altLang="en-US" sz="1900" kern="100" dirty="0">
                <a:effectLst/>
                <a:latin typeface="楷体" panose="02010609060101010101" charset="-122"/>
                <a:ea typeface="楷体" panose="02010609060101010101" charset="-122"/>
                <a:cs typeface="宋体" panose="02010600030101010101" pitchFamily="2" charset="-122"/>
              </a:rPr>
              <a:t>拍，速度较前放慢，与原曲相比较有了一定的变化。</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《东方红》的歌词歌颂了毛泽东、歌唱了中国共产党，完全改变了信天游曲调中的情歌风格，生发出庄严、博大、宽广等新的情感，在主动求变中，</a:t>
            </a:r>
            <a:r>
              <a:rPr lang="zh-CN" altLang="en-US" sz="1900" kern="100" dirty="0">
                <a:solidFill>
                  <a:srgbClr val="C00000"/>
                </a:solidFill>
                <a:effectLst/>
                <a:highlight>
                  <a:srgbClr val="FFFF00"/>
                </a:highlight>
                <a:latin typeface="楷体" panose="02010609060101010101" charset="-122"/>
                <a:ea typeface="楷体" panose="02010609060101010101" charset="-122"/>
                <a:cs typeface="宋体" panose="02010600030101010101" pitchFamily="2" charset="-122"/>
              </a:rPr>
              <a:t>实现了一首情歌向一首颂歌的转型</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en-US" altLang="zh-CN" sz="1900" kern="100" dirty="0">
                <a:solidFill>
                  <a:srgbClr val="C00000"/>
                </a:solidFill>
                <a:effectLst/>
                <a:latin typeface="楷体" panose="02010609060101010101" charset="-122"/>
                <a:ea typeface="楷体" panose="02010609060101010101" charset="-122"/>
                <a:cs typeface="宋体" panose="02010600030101010101" pitchFamily="2" charset="-122"/>
              </a:rPr>
              <a:t>1</a:t>
            </a:r>
            <a:r>
              <a:rPr lang="en-US" altLang="zh-CN" sz="1900" kern="100" dirty="0">
                <a:solidFill>
                  <a:srgbClr val="C00000"/>
                </a:solidFill>
                <a:effectLst/>
                <a:latin typeface="楷体" panose="02010609060101010101" charset="-122"/>
                <a:ea typeface="楷体" panose="02010609060101010101" charset="-122"/>
                <a:cs typeface="宋体" panose="02010600030101010101" pitchFamily="2" charset="-122"/>
              </a:rPr>
              <a:t>C</a:t>
            </a:r>
            <a:r>
              <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rPr>
              <a:t>）</a:t>
            </a:r>
            <a:endPar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endParaRPr>
          </a:p>
          <a:p>
            <a:pPr indent="266700" algn="just" fontAlgn="auto"/>
            <a:endParaRPr lang="zh-CN" altLang="en-US" sz="1900" kern="100" dirty="0">
              <a:solidFill>
                <a:srgbClr val="C00000"/>
              </a:solidFill>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7777480" y="472440"/>
            <a:ext cx="405130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29" name="文本框 28"/>
          <p:cNvSpPr txBox="1"/>
          <p:nvPr>
            <p:custDataLst>
              <p:tags r:id="rId5"/>
            </p:custDataLst>
          </p:nvPr>
        </p:nvSpPr>
        <p:spPr>
          <a:xfrm>
            <a:off x="498475" y="39497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7843123" y="39751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nvSpPr>
        <p:spPr>
          <a:xfrm>
            <a:off x="7908925" y="1135380"/>
            <a:ext cx="3919855" cy="922020"/>
          </a:xfrm>
          <a:prstGeom prst="rect">
            <a:avLst/>
          </a:prstGeom>
          <a:noFill/>
          <a:ln>
            <a:solidFill>
              <a:schemeClr val="accent2">
                <a:lumMod val="20000"/>
                <a:lumOff val="80000"/>
              </a:schemeClr>
            </a:solidFill>
          </a:ln>
        </p:spPr>
        <p:txBody>
          <a:bodyPr wrap="square" rtlCol="0">
            <a:spAutoFit/>
          </a:bodyPr>
          <a:p>
            <a:r>
              <a:rPr kumimoji="1" lang="zh-CN" altLang="en-US" dirty="0">
                <a:latin typeface="楷体" panose="02010609060101010101" charset="-122"/>
                <a:ea typeface="楷体" panose="02010609060101010101" charset="-122"/>
              </a:rPr>
              <a:t>第</a:t>
            </a:r>
            <a:r>
              <a:rPr kumimoji="1" lang="en-US" altLang="zh-CN" dirty="0">
                <a:latin typeface="楷体" panose="02010609060101010101" charset="-122"/>
                <a:ea typeface="楷体" panose="02010609060101010101" charset="-122"/>
              </a:rPr>
              <a:t>2</a:t>
            </a:r>
            <a:r>
              <a:rPr kumimoji="1" lang="zh-CN" altLang="en-US" dirty="0">
                <a:latin typeface="楷体" panose="02010609060101010101" charset="-122"/>
                <a:ea typeface="楷体" panose="02010609060101010101" charset="-122"/>
              </a:rPr>
              <a:t>题</a:t>
            </a:r>
            <a:r>
              <a:rPr lang="en-US" altLang="zh-CN" kern="100" dirty="0">
                <a:latin typeface="楷体" panose="02010609060101010101" charset="-122"/>
                <a:ea typeface="楷体" panose="02010609060101010101" charset="-122"/>
                <a:cs typeface="宋体" panose="02010600030101010101" pitchFamily="2" charset="-122"/>
              </a:rPr>
              <a:t>C.</a:t>
            </a:r>
            <a:r>
              <a:rPr lang="zh-CN" altLang="en-US" b="1" kern="100" dirty="0">
                <a:solidFill>
                  <a:srgbClr val="C00000"/>
                </a:solidFill>
                <a:latin typeface="楷体" panose="02010609060101010101" charset="-122"/>
                <a:ea typeface="楷体" panose="02010609060101010101" charset="-122"/>
                <a:cs typeface="宋体" panose="02010600030101010101" pitchFamily="2" charset="-122"/>
                <a:sym typeface="+mn-ea"/>
              </a:rPr>
              <a:t>由于时代、区域、人们审美等方面的流变，有些民歌面临危机，需要我们加以保护并传承发展。</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kern="100" dirty="0">
              <a:highlight>
                <a:srgbClr val="00FFFF"/>
              </a:highlight>
              <a:latin typeface="楷体" panose="02010609060101010101" charset="-122"/>
              <a:ea typeface="楷体" panose="02010609060101010101" charset="-122"/>
              <a:cs typeface="宋体" panose="02010600030101010101" pitchFamily="2" charset="-122"/>
            </a:endParaRPr>
          </a:p>
        </p:txBody>
      </p:sp>
      <p:sp>
        <p:nvSpPr>
          <p:cNvPr id="16" name="文本框 15"/>
          <p:cNvSpPr txBox="1"/>
          <p:nvPr/>
        </p:nvSpPr>
        <p:spPr>
          <a:xfrm>
            <a:off x="7842885" y="3225165"/>
            <a:ext cx="3919855" cy="2584450"/>
          </a:xfrm>
          <a:prstGeom prst="rect">
            <a:avLst/>
          </a:prstGeom>
          <a:noFill/>
          <a:ln>
            <a:solidFill>
              <a:schemeClr val="accent2">
                <a:lumMod val="20000"/>
                <a:lumOff val="80000"/>
              </a:schemeClr>
            </a:solidFill>
          </a:ln>
        </p:spPr>
        <p:txBody>
          <a:bodyPr wrap="square" rtlCol="0">
            <a:spAutoFit/>
          </a:bodyPr>
          <a:p>
            <a:r>
              <a:rPr kumimoji="1" lang="zh-CN" altLang="en-US" dirty="0">
                <a:latin typeface="楷体" panose="02010609060101010101" charset="-122"/>
                <a:ea typeface="楷体" panose="02010609060101010101" charset="-122"/>
              </a:rPr>
              <a:t>第</a:t>
            </a:r>
            <a:r>
              <a:rPr kumimoji="1" lang="en-US" altLang="zh-CN" dirty="0">
                <a:latin typeface="楷体" panose="02010609060101010101" charset="-122"/>
                <a:ea typeface="楷体" panose="02010609060101010101" charset="-122"/>
              </a:rPr>
              <a:t>1</a:t>
            </a:r>
            <a:r>
              <a:rPr kumimoji="1" lang="zh-CN" altLang="en-US" dirty="0">
                <a:latin typeface="楷体" panose="02010609060101010101" charset="-122"/>
                <a:ea typeface="楷体" panose="02010609060101010101" charset="-122"/>
              </a:rPr>
              <a:t>题</a:t>
            </a:r>
            <a:r>
              <a:rPr lang="en-US" altLang="zh-CN" kern="100" dirty="0">
                <a:latin typeface="楷体" panose="02010609060101010101" charset="-122"/>
                <a:ea typeface="楷体" panose="02010609060101010101" charset="-122"/>
                <a:cs typeface="宋体" panose="02010600030101010101" pitchFamily="2" charset="-122"/>
              </a:rPr>
              <a:t>C.</a:t>
            </a:r>
            <a:r>
              <a:rPr lang="zh-CN" altLang="en-US" b="1" kern="100" dirty="0">
                <a:solidFill>
                  <a:srgbClr val="C00000"/>
                </a:solidFill>
                <a:latin typeface="楷体" panose="02010609060101010101" charset="-122"/>
                <a:ea typeface="楷体" panose="02010609060101010101" charset="-122"/>
                <a:cs typeface="宋体" panose="02010600030101010101" pitchFamily="2" charset="-122"/>
                <a:sym typeface="+mn-ea"/>
              </a:rPr>
              <a:t>由于时代、区域、人们审美等方面的流变，有些民歌面临危机，需要我们加以保护并传承发展。</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错误</a:t>
            </a:r>
            <a:endPar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endParaRPr>
          </a:p>
          <a:p>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以偏概全，材料中只是以《东方红》为例，讲民歌的</a:t>
            </a:r>
            <a:r>
              <a:rPr lang="en-US" altLang="zh-CN" b="1" kern="100" dirty="0">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流变性</a:t>
            </a:r>
            <a:r>
              <a:rPr lang="en-US" altLang="zh-CN" b="1" kern="100" dirty="0">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a:t>
            </a:r>
            <a:r>
              <a:rPr lang="en-US" altLang="zh-CN" b="1" kern="100" dirty="0">
                <a:latin typeface="楷体" panose="02010609060101010101" charset="-122"/>
                <a:ea typeface="楷体" panose="02010609060101010101" charset="-122"/>
                <a:cs typeface="宋体" panose="02010600030101010101" pitchFamily="2" charset="-122"/>
                <a:sym typeface="+mn-ea"/>
              </a:rPr>
              <a:t>“</a:t>
            </a:r>
            <a:r>
              <a:rPr lang="zh-CN" altLang="en-US" b="1" kern="100" dirty="0">
                <a:latin typeface="楷体" panose="02010609060101010101" charset="-122"/>
                <a:ea typeface="楷体" panose="02010609060101010101" charset="-122"/>
                <a:cs typeface="宋体" panose="02010600030101010101" pitchFamily="2" charset="-122"/>
                <a:sym typeface="+mn-ea"/>
              </a:rPr>
              <a:t>情歌向颂歌转型，生发出庄严、博大、宽广等新的情感”，只是《东方红》的流变特点，并不是所有民歌的流变特点。</a:t>
            </a:r>
            <a:r>
              <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rPr>
              <a:t>)</a:t>
            </a:r>
            <a:endParaRPr lang="en-US" altLang="zh-CN" b="1" kern="100" dirty="0">
              <a:solidFill>
                <a:schemeClr val="tx1"/>
              </a:solidFill>
              <a:latin typeface="楷体" panose="02010609060101010101" charset="-122"/>
              <a:ea typeface="楷体" panose="02010609060101010101" charset="-122"/>
              <a:cs typeface="宋体" panose="02010600030101010101" pitchFamily="2"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ldLvl="0" animBg="1"/>
      <p:bldP spid="16" grpId="0" bldLvl="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类题链接</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r>
              <a:rPr lang="en-US" altLang="zh-CN" sz="2800" b="1" noProof="0" smtClean="0">
                <a:ln>
                  <a:noFill/>
                </a:ln>
                <a:solidFill>
                  <a:prstClr val="black"/>
                </a:solidFill>
                <a:effectLst/>
                <a:uLnTx/>
                <a:uFillTx/>
                <a:latin typeface="黑体" panose="02010609060101010101" charset="-122"/>
                <a:ea typeface="黑体" panose="02010609060101010101" charset="-122"/>
                <a:sym typeface="+mn-ea"/>
              </a:rPr>
              <a:t>2022</a:t>
            </a:r>
            <a:r>
              <a:rPr lang="zh-CN" altLang="en-US" sz="2800" b="1" noProof="0" smtClean="0">
                <a:ln>
                  <a:noFill/>
                </a:ln>
                <a:solidFill>
                  <a:prstClr val="black"/>
                </a:solidFill>
                <a:effectLst/>
                <a:uLnTx/>
                <a:uFillTx/>
                <a:latin typeface="黑体" panose="02010609060101010101" charset="-122"/>
                <a:ea typeface="黑体" panose="02010609060101010101" charset="-122"/>
                <a:sym typeface="+mn-ea"/>
              </a:rPr>
              <a:t>年 全</a:t>
            </a:r>
            <a:r>
              <a:rPr lang="zh-CN" altLang="en-US" sz="2800" b="1" noProof="0">
                <a:ln>
                  <a:noFill/>
                </a:ln>
                <a:solidFill>
                  <a:prstClr val="black"/>
                </a:solidFill>
                <a:effectLst/>
                <a:uLnTx/>
                <a:uFillTx/>
                <a:latin typeface="黑体" panose="02010609060101010101" charset="-122"/>
                <a:ea typeface="黑体" panose="02010609060101010101" charset="-122"/>
                <a:sym typeface="+mn-ea"/>
              </a:rPr>
              <a:t>国乙卷</a:t>
            </a: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endParaRPr kumimoji="0" lang="en-US" altLang="zh-CN" sz="2800" b="1"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a:p>
            <a:pPr marR="0" lvl="0" indent="0" algn="l" defTabSz="914400" rtl="0" fontAlgn="auto">
              <a:lnSpc>
                <a:spcPts val="3860"/>
              </a:lnSpc>
              <a:spcBef>
                <a:spcPts val="0"/>
              </a:spcBef>
              <a:spcAft>
                <a:spcPts val="0"/>
              </a:spcAft>
              <a:buClrTx/>
              <a:buSzTx/>
              <a:buFontTx/>
              <a:buNone/>
            </a:pP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阅读下面这首唐诗，完成</a:t>
            </a:r>
            <a:r>
              <a:rPr lang="en-US" altLang="zh-CN" sz="2800" noProof="0">
                <a:ln>
                  <a:noFill/>
                </a:ln>
                <a:solidFill>
                  <a:prstClr val="black"/>
                </a:solidFill>
                <a:effectLst/>
                <a:uLnTx/>
                <a:uFillTx/>
                <a:latin typeface="宋体" panose="02010600030101010101" pitchFamily="2" charset="-122"/>
                <a:ea typeface="宋体" panose="02010600030101010101" pitchFamily="2" charset="-122"/>
                <a:sym typeface="+mn-ea"/>
              </a:rPr>
              <a:t>14</a:t>
            </a: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a:t>
            </a:r>
            <a:r>
              <a:rPr lang="en-US" altLang="zh-CN" sz="2800" noProof="0">
                <a:ln>
                  <a:noFill/>
                </a:ln>
                <a:solidFill>
                  <a:prstClr val="black"/>
                </a:solidFill>
                <a:effectLst/>
                <a:uLnTx/>
                <a:uFillTx/>
                <a:latin typeface="宋体" panose="02010600030101010101" pitchFamily="2" charset="-122"/>
                <a:ea typeface="宋体" panose="02010600030101010101" pitchFamily="2" charset="-122"/>
                <a:sym typeface="+mn-ea"/>
              </a:rPr>
              <a:t>15</a:t>
            </a: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题。</a:t>
            </a:r>
            <a:endParaRPr kumimoji="0" lang="zh-CN" altLang="en-US"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白下驿饯唐少府</a:t>
            </a:r>
            <a:endParaRPr lang="en-US"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王勃</a:t>
            </a:r>
            <a:endParaRPr lang="en-US" altLang="zh-CN"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下驿穷交日，昌亭旅食年。</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相知何用早，怀抱即依然。</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浦楼低晚照，乡路隔风烟。</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去去如何道，长安在日边。</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a:lnSpc>
                <a:spcPts val="3075"/>
              </a:lnSpc>
              <a:buNone/>
            </a:pPr>
            <a:r>
              <a:rPr lang="en-US" altLang="en-US" sz="2400" dirty="0">
                <a:latin typeface="仿宋" panose="02010609060101010101" charset="-122"/>
                <a:ea typeface="仿宋" panose="02010609060101010101" charset="-122"/>
                <a:cs typeface="仿宋" panose="02010609060101010101" charset="-122"/>
                <a:sym typeface="+mn-ea"/>
              </a:rPr>
              <a:t>15.</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本诗与《送杜少府之任蜀州》都是王勃的送别之作</a:t>
            </a:r>
            <a:r>
              <a:rPr lang="zh-CN" altLang="en-US" sz="2400" dirty="0">
                <a:latin typeface="仿宋" panose="02010609060101010101" charset="-122"/>
                <a:ea typeface="仿宋" panose="02010609060101010101" charset="-122"/>
                <a:cs typeface="仿宋" panose="02010609060101010101" charset="-122"/>
                <a:sym typeface="+mn-ea"/>
              </a:rPr>
              <a:t>，但诗人排遣离愁的方法有所不同。请结合内容简要分析。</a:t>
            </a:r>
            <a:r>
              <a:rPr lang="en-US" altLang="en-US" sz="2400" dirty="0">
                <a:latin typeface="仿宋" panose="02010609060101010101" charset="-122"/>
                <a:ea typeface="仿宋" panose="02010609060101010101" charset="-122"/>
                <a:cs typeface="仿宋" panose="02010609060101010101" charset="-122"/>
                <a:sym typeface="+mn-ea"/>
              </a:rPr>
              <a:t>(6</a:t>
            </a:r>
            <a:r>
              <a:rPr lang="zh-CN" altLang="en-US" sz="2400" dirty="0">
                <a:latin typeface="仿宋" panose="02010609060101010101" charset="-122"/>
                <a:ea typeface="仿宋" panose="02010609060101010101" charset="-122"/>
                <a:cs typeface="仿宋" panose="02010609060101010101" charset="-122"/>
                <a:sym typeface="+mn-ea"/>
              </a:rPr>
              <a:t>分</a:t>
            </a:r>
            <a:r>
              <a:rPr lang="en-US" altLang="en-US" sz="2400" dirty="0">
                <a:latin typeface="仿宋" panose="02010609060101010101" charset="-122"/>
                <a:ea typeface="仿宋" panose="02010609060101010101" charset="-122"/>
                <a:cs typeface="仿宋" panose="02010609060101010101" charset="-122"/>
                <a:sym typeface="+mn-ea"/>
              </a:rPr>
              <a:t>)</a:t>
            </a:r>
            <a:endParaRPr lang="en-US" altLang="en-US" sz="2400" dirty="0">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en-US" sz="2400" dirty="0">
              <a:latin typeface="仿宋" panose="02010609060101010101" charset="-122"/>
              <a:ea typeface="仿宋" panose="02010609060101010101" charset="-122"/>
              <a:cs typeface="仿宋" panose="02010609060101010101" charset="-122"/>
            </a:endParaRPr>
          </a:p>
          <a:p>
            <a:pPr marL="0" algn="l"/>
            <a:endParaRPr lang="zh-CN" altLang="en-US" sz="24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5786755" y="1953895"/>
            <a:ext cx="6117590" cy="5015230"/>
          </a:xfrm>
          <a:prstGeom prst="rect">
            <a:avLst/>
          </a:prstGeom>
          <a:noFill/>
        </p:spPr>
        <p:txBody>
          <a:bodyPr wrap="square" rtlCol="0">
            <a:noAutofit/>
          </a:bodyPr>
          <a:p>
            <a:r>
              <a:rPr lang="zh-CN" altLang="en-US" sz="2400" b="1" dirty="0">
                <a:solidFill>
                  <a:srgbClr val="1D41D5"/>
                </a:solidFill>
                <a:latin typeface="文道楷体" panose="02010600040101010101" charset="-122"/>
                <a:ea typeface="文道楷体" panose="02010600040101010101" charset="-122"/>
                <a:sym typeface="+mn-ea"/>
              </a:rPr>
              <a:t>命题特点：</a:t>
            </a:r>
            <a:endParaRPr lang="zh-CN" altLang="en-US" sz="2400" b="1" dirty="0">
              <a:solidFill>
                <a:srgbClr val="1D41D5"/>
              </a:solidFill>
              <a:latin typeface="文道楷体" panose="02010600040101010101" charset="-122"/>
              <a:ea typeface="文道楷体" panose="02010600040101010101" charset="-122"/>
              <a:sym typeface="+mn-ea"/>
            </a:endParaRPr>
          </a:p>
          <a:p>
            <a:r>
              <a:rPr lang="en-US" altLang="zh-CN" sz="2400" b="1" dirty="0">
                <a:solidFill>
                  <a:srgbClr val="1D41D5"/>
                </a:solidFill>
                <a:latin typeface="文道楷体" panose="02010600040101010101" charset="-122"/>
                <a:ea typeface="文道楷体" panose="02010600040101010101" charset="-122"/>
                <a:sym typeface="+mn-ea"/>
              </a:rPr>
              <a:t>2022</a:t>
            </a:r>
            <a:r>
              <a:rPr lang="zh-CN" altLang="en-US" sz="2400" b="1" dirty="0">
                <a:solidFill>
                  <a:srgbClr val="1D41D5"/>
                </a:solidFill>
                <a:latin typeface="文道楷体" panose="02010600040101010101" charset="-122"/>
                <a:ea typeface="文道楷体" panose="02010600040101010101" charset="-122"/>
                <a:sym typeface="+mn-ea"/>
              </a:rPr>
              <a:t>年全国乙卷的古代诗歌阅读选用王勃的《白下驿饯唐少府》，试题要求学生将其与教材所选王勃名作《送杜少府之任蜀州》进行比较，体味两首送别诗与普通抒写伤感愁绪的离别之作的不同。诗中的“去去如何道？长安在日边”和“海内存知己，天涯若比邻”一样，充满豪情。</a:t>
            </a:r>
            <a:endParaRPr lang="zh-CN" altLang="en-US" sz="2400" b="1">
              <a:solidFill>
                <a:srgbClr val="FF0000"/>
              </a:solidFill>
              <a:latin typeface="仿宋" panose="02010609060101010101" charset="-122"/>
              <a:ea typeface="仿宋" panose="02010609060101010101" charset="-122"/>
            </a:endParaRPr>
          </a:p>
          <a:p>
            <a:endParaRPr lang="zh-CN" altLang="en-US" sz="2400" b="1">
              <a:solidFill>
                <a:srgbClr val="FF0000"/>
              </a:solidFill>
              <a:latin typeface="仿宋" panose="02010609060101010101" charset="-122"/>
              <a:ea typeface="仿宋" panose="02010609060101010101" charset="-122"/>
            </a:endParaRPr>
          </a:p>
          <a:p>
            <a:endParaRPr lang="zh-CN" altLang="en-US" sz="2400" b="1">
              <a:solidFill>
                <a:srgbClr val="FF0000"/>
              </a:solidFill>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类题链接</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r>
              <a:rPr lang="en-US" altLang="zh-CN" sz="2800" b="1" noProof="0" smtClean="0">
                <a:ln>
                  <a:noFill/>
                </a:ln>
                <a:solidFill>
                  <a:prstClr val="black"/>
                </a:solidFill>
                <a:effectLst/>
                <a:uLnTx/>
                <a:uFillTx/>
                <a:latin typeface="黑体" panose="02010609060101010101" charset="-122"/>
                <a:ea typeface="黑体" panose="02010609060101010101" charset="-122"/>
                <a:sym typeface="+mn-ea"/>
              </a:rPr>
              <a:t>2022</a:t>
            </a:r>
            <a:r>
              <a:rPr lang="zh-CN" altLang="en-US" sz="2800" b="1" noProof="0" smtClean="0">
                <a:ln>
                  <a:noFill/>
                </a:ln>
                <a:solidFill>
                  <a:prstClr val="black"/>
                </a:solidFill>
                <a:effectLst/>
                <a:uLnTx/>
                <a:uFillTx/>
                <a:latin typeface="黑体" panose="02010609060101010101" charset="-122"/>
                <a:ea typeface="黑体" panose="02010609060101010101" charset="-122"/>
                <a:sym typeface="+mn-ea"/>
              </a:rPr>
              <a:t>年 全</a:t>
            </a:r>
            <a:r>
              <a:rPr lang="zh-CN" altLang="en-US" sz="2800" b="1" noProof="0">
                <a:ln>
                  <a:noFill/>
                </a:ln>
                <a:solidFill>
                  <a:prstClr val="black"/>
                </a:solidFill>
                <a:effectLst/>
                <a:uLnTx/>
                <a:uFillTx/>
                <a:latin typeface="黑体" panose="02010609060101010101" charset="-122"/>
                <a:ea typeface="黑体" panose="02010609060101010101" charset="-122"/>
                <a:sym typeface="+mn-ea"/>
              </a:rPr>
              <a:t>国乙卷</a:t>
            </a: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endParaRPr kumimoji="0" lang="en-US" altLang="zh-CN" sz="2800" b="1"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a:p>
            <a:pPr marR="0" lvl="0" indent="0" algn="l" defTabSz="914400" rtl="0" fontAlgn="auto">
              <a:lnSpc>
                <a:spcPts val="3860"/>
              </a:lnSpc>
              <a:spcBef>
                <a:spcPts val="0"/>
              </a:spcBef>
              <a:spcAft>
                <a:spcPts val="0"/>
              </a:spcAft>
              <a:buClrTx/>
              <a:buSzTx/>
              <a:buFontTx/>
              <a:buNone/>
            </a:pP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阅读下面这首唐诗，完成</a:t>
            </a:r>
            <a:r>
              <a:rPr lang="en-US" altLang="zh-CN" sz="2800" noProof="0">
                <a:ln>
                  <a:noFill/>
                </a:ln>
                <a:solidFill>
                  <a:prstClr val="black"/>
                </a:solidFill>
                <a:effectLst/>
                <a:uLnTx/>
                <a:uFillTx/>
                <a:latin typeface="宋体" panose="02010600030101010101" pitchFamily="2" charset="-122"/>
                <a:ea typeface="宋体" panose="02010600030101010101" pitchFamily="2" charset="-122"/>
                <a:sym typeface="+mn-ea"/>
              </a:rPr>
              <a:t>14</a:t>
            </a: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a:t>
            </a:r>
            <a:r>
              <a:rPr lang="en-US" altLang="zh-CN" sz="2800" noProof="0">
                <a:ln>
                  <a:noFill/>
                </a:ln>
                <a:solidFill>
                  <a:prstClr val="black"/>
                </a:solidFill>
                <a:effectLst/>
                <a:uLnTx/>
                <a:uFillTx/>
                <a:latin typeface="宋体" panose="02010600030101010101" pitchFamily="2" charset="-122"/>
                <a:ea typeface="宋体" panose="02010600030101010101" pitchFamily="2" charset="-122"/>
                <a:sym typeface="+mn-ea"/>
              </a:rPr>
              <a:t>15</a:t>
            </a:r>
            <a:r>
              <a:rPr lang="zh-CN" altLang="en-US" sz="2800" noProof="0">
                <a:ln>
                  <a:noFill/>
                </a:ln>
                <a:solidFill>
                  <a:prstClr val="black"/>
                </a:solidFill>
                <a:effectLst/>
                <a:uLnTx/>
                <a:uFillTx/>
                <a:latin typeface="宋体" panose="02010600030101010101" pitchFamily="2" charset="-122"/>
                <a:ea typeface="宋体" panose="02010600030101010101" pitchFamily="2" charset="-122"/>
                <a:sym typeface="+mn-ea"/>
              </a:rPr>
              <a:t>题。</a:t>
            </a:r>
            <a:endParaRPr kumimoji="0" lang="zh-CN" altLang="en-US" sz="2800" b="0" i="0" u="none" strike="noStrike" kern="1200" cap="none" spc="0" normalizeH="0" baseline="0" noProof="0">
              <a:ln>
                <a:noFill/>
              </a:ln>
              <a:solidFill>
                <a:prstClr val="black"/>
              </a:solidFill>
              <a:effectLst/>
              <a:uLnTx/>
              <a:uFillTx/>
              <a:latin typeface="宋体" panose="02010600030101010101" pitchFamily="2" charset="-122"/>
              <a:ea typeface="宋体" panose="02010600030101010101" pitchFamily="2" charset="-122"/>
              <a:cs typeface="+mn-cs"/>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白下驿饯唐少府</a:t>
            </a:r>
            <a:endParaRPr lang="en-US"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王勃</a:t>
            </a:r>
            <a:endParaRPr lang="en-US" altLang="zh-CN"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下驿穷交日，昌亭旅食年。</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相知何用早，怀抱即依然。</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浦楼低晚照，乡路隔风烟。</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去去如何道，长安在日边。</a:t>
            </a:r>
            <a:endPar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a:lnSpc>
                <a:spcPts val="3075"/>
              </a:lnSpc>
              <a:buNone/>
            </a:pPr>
            <a:r>
              <a:rPr lang="en-US" altLang="en-US" sz="2400" dirty="0">
                <a:latin typeface="仿宋" panose="02010609060101010101" charset="-122"/>
                <a:ea typeface="仿宋" panose="02010609060101010101" charset="-122"/>
                <a:cs typeface="仿宋" panose="02010609060101010101" charset="-122"/>
                <a:sym typeface="+mn-ea"/>
              </a:rPr>
              <a:t>15.</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本诗与《送杜少府之任蜀州》都是王勃的送别之作</a:t>
            </a:r>
            <a:r>
              <a:rPr lang="zh-CN" altLang="en-US" sz="2400" dirty="0">
                <a:latin typeface="仿宋" panose="02010609060101010101" charset="-122"/>
                <a:ea typeface="仿宋" panose="02010609060101010101" charset="-122"/>
                <a:cs typeface="仿宋" panose="02010609060101010101" charset="-122"/>
                <a:sym typeface="+mn-ea"/>
              </a:rPr>
              <a:t>，但诗人排遣离愁的方法有所不同。请结合内容简要分析。</a:t>
            </a:r>
            <a:r>
              <a:rPr lang="en-US" altLang="en-US" sz="2400" dirty="0">
                <a:latin typeface="仿宋" panose="02010609060101010101" charset="-122"/>
                <a:ea typeface="仿宋" panose="02010609060101010101" charset="-122"/>
                <a:cs typeface="仿宋" panose="02010609060101010101" charset="-122"/>
                <a:sym typeface="+mn-ea"/>
              </a:rPr>
              <a:t>(6</a:t>
            </a:r>
            <a:r>
              <a:rPr lang="zh-CN" altLang="en-US" sz="2400" dirty="0">
                <a:latin typeface="仿宋" panose="02010609060101010101" charset="-122"/>
                <a:ea typeface="仿宋" panose="02010609060101010101" charset="-122"/>
                <a:cs typeface="仿宋" panose="02010609060101010101" charset="-122"/>
                <a:sym typeface="+mn-ea"/>
              </a:rPr>
              <a:t>分</a:t>
            </a:r>
            <a:r>
              <a:rPr lang="en-US" altLang="en-US" sz="2400" dirty="0">
                <a:latin typeface="仿宋" panose="02010609060101010101" charset="-122"/>
                <a:ea typeface="仿宋" panose="02010609060101010101" charset="-122"/>
                <a:cs typeface="仿宋" panose="02010609060101010101" charset="-122"/>
                <a:sym typeface="+mn-ea"/>
              </a:rPr>
              <a:t>)</a:t>
            </a:r>
            <a:endParaRPr lang="en-US" altLang="en-US" sz="2400" dirty="0">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en-US" sz="2400" dirty="0">
              <a:latin typeface="仿宋" panose="02010609060101010101" charset="-122"/>
              <a:ea typeface="仿宋" panose="02010609060101010101" charset="-122"/>
              <a:cs typeface="仿宋" panose="02010609060101010101" charset="-122"/>
            </a:endParaRPr>
          </a:p>
          <a:p>
            <a:pPr marL="0" algn="l"/>
            <a:endParaRPr lang="zh-CN" altLang="en-US" sz="24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5786755" y="1953895"/>
            <a:ext cx="6117590" cy="5015230"/>
          </a:xfrm>
          <a:prstGeom prst="rect">
            <a:avLst/>
          </a:prstGeom>
          <a:noFill/>
        </p:spPr>
        <p:txBody>
          <a:bodyPr wrap="square" rtlCol="0">
            <a:noAutofit/>
          </a:bodyPr>
          <a:p>
            <a:pPr>
              <a:lnSpc>
                <a:spcPts val="2600"/>
              </a:lnSpc>
              <a:buNone/>
            </a:pPr>
            <a:endParaRPr lang="zh-CN" altLang="en-US" sz="2400" dirty="0">
              <a:solidFill>
                <a:srgbClr val="FF0000"/>
              </a:solidFill>
              <a:latin typeface="楷体" panose="02010609060101010101" charset="-122"/>
              <a:ea typeface="楷体" panose="02010609060101010101" charset="-122"/>
              <a:sym typeface="+mn-ea"/>
            </a:endParaRPr>
          </a:p>
          <a:p>
            <a:pPr>
              <a:lnSpc>
                <a:spcPts val="2600"/>
              </a:lnSpc>
              <a:buNone/>
            </a:pPr>
            <a:r>
              <a:rPr lang="zh-CN" altLang="en-US" sz="2400" dirty="0">
                <a:solidFill>
                  <a:srgbClr val="FF0000"/>
                </a:solidFill>
                <a:latin typeface="楷体" panose="02010609060101010101" charset="-122"/>
                <a:ea typeface="楷体" panose="02010609060101010101" charset="-122"/>
                <a:sym typeface="+mn-ea"/>
              </a:rPr>
              <a:t>参考答案：</a:t>
            </a:r>
            <a:endParaRPr lang="zh-CN" altLang="en-US" sz="2400" dirty="0">
              <a:solidFill>
                <a:srgbClr val="FF0000"/>
              </a:solidFill>
              <a:latin typeface="楷体" panose="02010609060101010101" charset="-122"/>
              <a:ea typeface="楷体" panose="02010609060101010101" charset="-122"/>
              <a:sym typeface="+mn-ea"/>
            </a:endParaRPr>
          </a:p>
          <a:p>
            <a:pPr>
              <a:lnSpc>
                <a:spcPts val="2600"/>
              </a:lnSpc>
              <a:buNone/>
            </a:pPr>
            <a:r>
              <a:rPr lang="zh-CN" altLang="en-US" sz="2400" dirty="0">
                <a:solidFill>
                  <a:srgbClr val="FF0000"/>
                </a:solidFill>
                <a:latin typeface="楷体" panose="02010609060101010101" charset="-122"/>
                <a:ea typeface="楷体" panose="02010609060101010101" charset="-122"/>
                <a:sym typeface="+mn-ea"/>
              </a:rPr>
              <a:t>①《送杜少府之任蜀州》中的“海内存知己，天涯若比邻”以彼此间的深情厚谊排遣离愁；②本诗中的“去去如何道？长安在日边”则是用对友人前程的美好祝愿来排遣离愁。</a:t>
            </a:r>
            <a:endParaRPr lang="zh-CN" altLang="en-US" sz="2400" dirty="0">
              <a:solidFill>
                <a:srgbClr val="FF0000"/>
              </a:solidFill>
              <a:latin typeface="楷体" panose="02010609060101010101" charset="-122"/>
              <a:ea typeface="楷体" panose="02010609060101010101" charset="-122"/>
            </a:endParaRPr>
          </a:p>
          <a:p>
            <a:pPr>
              <a:lnSpc>
                <a:spcPts val="2600"/>
              </a:lnSpc>
              <a:buNone/>
            </a:pPr>
            <a:endParaRPr lang="zh-CN" altLang="en-US" sz="2400" dirty="0">
              <a:solidFill>
                <a:srgbClr val="FF0000"/>
              </a:solidFill>
              <a:latin typeface="楷体" panose="02010609060101010101" charset="-122"/>
              <a:ea typeface="楷体" panose="02010609060101010101" charset="-122"/>
              <a:sym typeface="+mn-ea"/>
            </a:endParaRPr>
          </a:p>
          <a:p>
            <a:pPr>
              <a:lnSpc>
                <a:spcPts val="2600"/>
              </a:lnSpc>
              <a:buNone/>
            </a:pPr>
            <a:r>
              <a:rPr lang="zh-CN" altLang="en-US" sz="2400" dirty="0">
                <a:solidFill>
                  <a:schemeClr val="tx1"/>
                </a:solidFill>
                <a:latin typeface="楷体" panose="02010609060101010101" charset="-122"/>
                <a:ea typeface="楷体" panose="02010609060101010101" charset="-122"/>
                <a:sym typeface="+mn-ea"/>
              </a:rPr>
              <a:t>评分参考：每答出一点给3分。意思答对即可。</a:t>
            </a:r>
            <a:endParaRPr lang="zh-CN" altLang="en-US" sz="2400" dirty="0">
              <a:solidFill>
                <a:srgbClr val="0000FF"/>
              </a:solidFill>
              <a:latin typeface="楷体" panose="02010609060101010101" charset="-122"/>
              <a:ea typeface="楷体" panose="02010609060101010101" charset="-122"/>
            </a:endParaRPr>
          </a:p>
          <a:p>
            <a:endParaRPr lang="zh-CN" altLang="en-US" sz="2400" b="1">
              <a:solidFill>
                <a:srgbClr val="FF0000"/>
              </a:solidFill>
              <a:latin typeface="仿宋" panose="02010609060101010101" charset="-122"/>
              <a:ea typeface="仿宋" panose="02010609060101010101" charset="-122"/>
            </a:endParaRPr>
          </a:p>
          <a:p>
            <a:endParaRPr lang="zh-CN" altLang="en-US" sz="2400" b="1">
              <a:solidFill>
                <a:srgbClr val="FF0000"/>
              </a:solidFill>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类题链接</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r>
              <a:rPr lang="en-US" altLang="zh-CN" sz="2800" b="1" noProof="0" smtClean="0">
                <a:ln>
                  <a:noFill/>
                </a:ln>
                <a:solidFill>
                  <a:prstClr val="black"/>
                </a:solidFill>
                <a:effectLst/>
                <a:uLnTx/>
                <a:uFillTx/>
                <a:latin typeface="黑体" panose="02010609060101010101" charset="-122"/>
                <a:ea typeface="黑体" panose="02010609060101010101" charset="-122"/>
                <a:sym typeface="+mn-ea"/>
              </a:rPr>
              <a:t>2019</a:t>
            </a:r>
            <a:r>
              <a:rPr lang="zh-CN" altLang="en-US" sz="2800" b="1" noProof="0" smtClean="0">
                <a:ln>
                  <a:noFill/>
                </a:ln>
                <a:solidFill>
                  <a:prstClr val="black"/>
                </a:solidFill>
                <a:effectLst/>
                <a:uLnTx/>
                <a:uFillTx/>
                <a:latin typeface="黑体" panose="02010609060101010101" charset="-122"/>
                <a:ea typeface="黑体" panose="02010609060101010101" charset="-122"/>
                <a:sym typeface="+mn-ea"/>
              </a:rPr>
              <a:t>年 </a:t>
            </a:r>
            <a:r>
              <a:rPr lang="zh-CN"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全国卷</a:t>
            </a:r>
            <a:r>
              <a:rPr lang="en-US" altLang="en-US" sz="2800" b="1">
                <a:solidFill>
                  <a:schemeClr val="tx1">
                    <a:alpha val="100000"/>
                  </a:schemeClr>
                </a:solidFill>
                <a:latin typeface="仿宋" panose="02010609060101010101" charset="-122"/>
                <a:ea typeface="仿宋" panose="02010609060101010101" charset="-122"/>
                <a:cs typeface="仿宋" panose="02010609060101010101" charset="-122"/>
                <a:sym typeface="+mn-ea"/>
              </a:rPr>
              <a:t>Ⅲ</a:t>
            </a:r>
            <a:r>
              <a:rPr lang="en-US" altLang="zh-CN" sz="2800" b="1" noProof="0">
                <a:ln>
                  <a:noFill/>
                </a:ln>
                <a:solidFill>
                  <a:prstClr val="black"/>
                </a:solidFill>
                <a:effectLst/>
                <a:uLnTx/>
                <a:uFillTx/>
                <a:latin typeface="黑体" panose="02010609060101010101" charset="-122"/>
                <a:ea typeface="黑体" panose="02010609060101010101" charset="-122"/>
                <a:sym typeface="+mn-ea"/>
              </a:rPr>
              <a:t>】</a:t>
            </a:r>
            <a:endParaRPr kumimoji="0" lang="en-US" altLang="zh-CN" sz="2800" b="1" i="0" u="none" strike="noStrike" kern="1200" cap="none" spc="0" normalizeH="0" baseline="0" noProof="0">
              <a:ln>
                <a:noFill/>
              </a:ln>
              <a:solidFill>
                <a:prstClr val="black"/>
              </a:solidFill>
              <a:effectLst/>
              <a:uLnTx/>
              <a:uFillTx/>
              <a:latin typeface="黑体" panose="02010609060101010101" charset="-122"/>
              <a:ea typeface="黑体" panose="02010609060101010101" charset="-122"/>
              <a:cs typeface="+mn-cs"/>
            </a:endParaRPr>
          </a:p>
          <a:p>
            <a:pPr marR="0" lvl="0" indent="0" algn="l"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阅读下面这首唐诗</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完成后面的题目。</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插田歌</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节选</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刘禹锡</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冈头花草齐</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燕子东西飞。</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田塍望如线</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白水光参差。</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农妇白纻裙</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农父绿蓑衣。</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齐唱郢中歌</a:t>
            </a:r>
            <a:r>
              <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嘤咛如《竹枝》。</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a:lnSpc>
                <a:spcPts val="3075"/>
              </a:lnSpc>
              <a:buNone/>
            </a:pPr>
            <a:endParaRPr lang="en-US" altLang="en-US" sz="2400" dirty="0">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en-US" sz="2400" b="1" dirty="0">
                <a:solidFill>
                  <a:srgbClr val="FF0000"/>
                </a:solidFill>
                <a:latin typeface="仿宋" panose="02010609060101010101" charset="-122"/>
                <a:ea typeface="仿宋" panose="02010609060101010101" charset="-122"/>
                <a:cs typeface="仿宋" panose="02010609060101010101" charset="-122"/>
                <a:sym typeface="+mn-ea"/>
              </a:rPr>
              <a:t>与《酬乐天扬州初逢席上见赠》相比</a:t>
            </a:r>
            <a:r>
              <a:rPr lang="en-US" altLang="en-US" sz="2400" dirty="0">
                <a:latin typeface="仿宋" panose="02010609060101010101" charset="-122"/>
                <a:ea typeface="仿宋" panose="02010609060101010101" charset="-122"/>
                <a:cs typeface="仿宋" panose="02010609060101010101" charset="-122"/>
                <a:sym typeface="+mn-ea"/>
              </a:rPr>
              <a:t>,这几句诗的语言风格有什么不同?(6分)</a:t>
            </a:r>
            <a:endParaRPr lang="en-US" altLang="en-US" sz="2400" dirty="0">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en-US" sz="2400" dirty="0">
              <a:latin typeface="仿宋" panose="02010609060101010101" charset="-122"/>
              <a:ea typeface="仿宋" panose="02010609060101010101" charset="-122"/>
              <a:cs typeface="仿宋" panose="02010609060101010101" charset="-122"/>
            </a:endParaRPr>
          </a:p>
          <a:p>
            <a:pPr marL="0" algn="l"/>
            <a:endParaRPr lang="zh-CN" altLang="en-US" sz="24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5786755" y="1953895"/>
            <a:ext cx="6117590" cy="5015230"/>
          </a:xfrm>
          <a:prstGeom prst="rect">
            <a:avLst/>
          </a:prstGeom>
          <a:noFill/>
        </p:spPr>
        <p:txBody>
          <a:bodyPr wrap="square" rtlCol="0">
            <a:noAutofit/>
          </a:bodyPr>
          <a:p>
            <a:pPr>
              <a:lnSpc>
                <a:spcPts val="2600"/>
              </a:lnSpc>
              <a:buNone/>
            </a:pPr>
            <a:endParaRPr lang="zh-CN" altLang="en-US" sz="2400" dirty="0">
              <a:solidFill>
                <a:srgbClr val="FF0000"/>
              </a:solidFill>
              <a:latin typeface="楷体" panose="02010609060101010101" charset="-122"/>
              <a:ea typeface="楷体" panose="02010609060101010101" charset="-122"/>
              <a:sym typeface="+mn-ea"/>
            </a:endParaRPr>
          </a:p>
          <a:p>
            <a:pPr indent="0" fontAlgn="auto">
              <a:lnSpc>
                <a:spcPts val="3400"/>
              </a:lnSpc>
              <a:buNone/>
            </a:pPr>
            <a:r>
              <a:rPr lang="zh-CN" altLang="en-US" sz="2400" dirty="0">
                <a:solidFill>
                  <a:srgbClr val="FF0000"/>
                </a:solidFill>
                <a:latin typeface="楷体" panose="02010609060101010101" charset="-122"/>
                <a:ea typeface="楷体" panose="02010609060101010101" charset="-122"/>
                <a:sym typeface="+mn-ea"/>
              </a:rPr>
              <a:t>参考答案：</a:t>
            </a:r>
            <a:endParaRPr lang="zh-CN" altLang="en-US" sz="2400" dirty="0">
              <a:solidFill>
                <a:srgbClr val="FF0000"/>
              </a:solidFill>
              <a:latin typeface="楷体" panose="02010609060101010101" charset="-122"/>
              <a:ea typeface="楷体" panose="02010609060101010101" charset="-122"/>
              <a:sym typeface="+mn-ea"/>
            </a:endParaRPr>
          </a:p>
          <a:p>
            <a:pPr indent="0" fontAlgn="auto">
              <a:lnSpc>
                <a:spcPts val="3400"/>
              </a:lnSpc>
              <a:buNone/>
            </a:pPr>
            <a:r>
              <a:rPr lang="en-US" altLang="en-US" sz="2400" dirty="0">
                <a:solidFill>
                  <a:schemeClr val="tx1"/>
                </a:solidFill>
                <a:latin typeface="楷体" panose="02010609060101010101" charset="-122"/>
                <a:ea typeface="楷体" panose="02010609060101010101" charset="-122"/>
                <a:sym typeface="+mn-ea"/>
              </a:rPr>
              <a:t>①</a:t>
            </a:r>
            <a:r>
              <a:rPr lang="zh-CN" altLang="en-US" sz="2400" dirty="0">
                <a:solidFill>
                  <a:schemeClr val="tx1"/>
                </a:solidFill>
                <a:latin typeface="楷体" panose="02010609060101010101" charset="-122"/>
                <a:ea typeface="楷体" panose="02010609060101010101" charset="-122"/>
                <a:sym typeface="+mn-ea"/>
              </a:rPr>
              <a:t>《酬乐天扬州初逢席上见赠》对仗工稳</a:t>
            </a:r>
            <a:r>
              <a:rPr lang="en-US" altLang="zh-CN" sz="2400" dirty="0">
                <a:solidFill>
                  <a:schemeClr val="tx1"/>
                </a:solidFill>
                <a:latin typeface="楷体" panose="02010609060101010101" charset="-122"/>
                <a:ea typeface="楷体" panose="02010609060101010101" charset="-122"/>
                <a:sym typeface="+mn-ea"/>
              </a:rPr>
              <a:t>,</a:t>
            </a:r>
            <a:r>
              <a:rPr lang="zh-CN" altLang="en-US" sz="2400" dirty="0">
                <a:solidFill>
                  <a:schemeClr val="tx1"/>
                </a:solidFill>
                <a:latin typeface="楷体" panose="02010609060101010101" charset="-122"/>
                <a:ea typeface="楷体" panose="02010609060101010101" charset="-122"/>
                <a:sym typeface="+mn-ea"/>
              </a:rPr>
              <a:t>用典精当</a:t>
            </a:r>
            <a:r>
              <a:rPr lang="en-US" altLang="zh-CN" sz="2400" dirty="0">
                <a:solidFill>
                  <a:schemeClr val="tx1"/>
                </a:solidFill>
                <a:latin typeface="楷体" panose="02010609060101010101" charset="-122"/>
                <a:ea typeface="楷体" panose="02010609060101010101" charset="-122"/>
                <a:sym typeface="+mn-ea"/>
              </a:rPr>
              <a:t>,</a:t>
            </a:r>
            <a:r>
              <a:rPr lang="zh-CN" altLang="en-US" sz="2400" dirty="0">
                <a:solidFill>
                  <a:schemeClr val="tx1"/>
                </a:solidFill>
                <a:latin typeface="楷体" panose="02010609060101010101" charset="-122"/>
                <a:ea typeface="楷体" panose="02010609060101010101" charset="-122"/>
                <a:sym typeface="+mn-ea"/>
              </a:rPr>
              <a:t>语言雅丽平整</a:t>
            </a:r>
            <a:r>
              <a:rPr lang="en-US" altLang="zh-CN" sz="2400" dirty="0">
                <a:solidFill>
                  <a:schemeClr val="tx1"/>
                </a:solidFill>
                <a:latin typeface="楷体" panose="02010609060101010101" charset="-122"/>
                <a:ea typeface="楷体" panose="02010609060101010101" charset="-122"/>
                <a:sym typeface="+mn-ea"/>
              </a:rPr>
              <a:t>;</a:t>
            </a:r>
            <a:r>
              <a:rPr lang="en-US" altLang="en-US" sz="2400" dirty="0">
                <a:solidFill>
                  <a:schemeClr val="tx1"/>
                </a:solidFill>
                <a:latin typeface="楷体" panose="02010609060101010101" charset="-122"/>
                <a:ea typeface="楷体" panose="02010609060101010101" charset="-122"/>
                <a:sym typeface="+mn-ea"/>
              </a:rPr>
              <a:t>②</a:t>
            </a:r>
            <a:r>
              <a:rPr lang="zh-CN" altLang="en-US" sz="2400" dirty="0">
                <a:solidFill>
                  <a:schemeClr val="tx1"/>
                </a:solidFill>
                <a:latin typeface="楷体" panose="02010609060101010101" charset="-122"/>
                <a:ea typeface="楷体" panose="02010609060101010101" charset="-122"/>
                <a:sym typeface="+mn-ea"/>
              </a:rPr>
              <a:t>这几句诗则采用了民歌俚曲的表现手法描写田野风光和劳动场景</a:t>
            </a:r>
            <a:r>
              <a:rPr lang="en-US" altLang="zh-CN" sz="2400" dirty="0">
                <a:solidFill>
                  <a:schemeClr val="tx1"/>
                </a:solidFill>
                <a:latin typeface="楷体" panose="02010609060101010101" charset="-122"/>
                <a:ea typeface="楷体" panose="02010609060101010101" charset="-122"/>
                <a:sym typeface="+mn-ea"/>
              </a:rPr>
              <a:t>,</a:t>
            </a:r>
            <a:r>
              <a:rPr lang="zh-CN" altLang="en-US" sz="2400" dirty="0">
                <a:solidFill>
                  <a:schemeClr val="tx1"/>
                </a:solidFill>
                <a:latin typeface="楷体" panose="02010609060101010101" charset="-122"/>
                <a:ea typeface="楷体" panose="02010609060101010101" charset="-122"/>
                <a:sym typeface="+mn-ea"/>
              </a:rPr>
              <a:t>语言通俗浅显</a:t>
            </a:r>
            <a:r>
              <a:rPr lang="en-US" altLang="zh-CN" sz="2400" dirty="0">
                <a:solidFill>
                  <a:schemeClr val="tx1"/>
                </a:solidFill>
                <a:latin typeface="楷体" panose="02010609060101010101" charset="-122"/>
                <a:ea typeface="楷体" panose="02010609060101010101" charset="-122"/>
                <a:sym typeface="+mn-ea"/>
              </a:rPr>
              <a:t>,</a:t>
            </a:r>
            <a:r>
              <a:rPr lang="zh-CN" altLang="en-US" sz="2400" dirty="0">
                <a:solidFill>
                  <a:schemeClr val="tx1"/>
                </a:solidFill>
                <a:latin typeface="楷体" panose="02010609060101010101" charset="-122"/>
                <a:ea typeface="楷体" panose="02010609060101010101" charset="-122"/>
                <a:sym typeface="+mn-ea"/>
              </a:rPr>
              <a:t>清新流畅。</a:t>
            </a:r>
            <a:endParaRPr lang="zh-CN" altLang="en-US" sz="2400" dirty="0">
              <a:solidFill>
                <a:schemeClr val="tx1"/>
              </a:solidFill>
              <a:latin typeface="楷体" panose="02010609060101010101" charset="-122"/>
              <a:ea typeface="楷体" panose="02010609060101010101" charset="-122"/>
              <a:sym typeface="+mn-ea"/>
            </a:endParaRPr>
          </a:p>
          <a:p>
            <a:pPr indent="0" fontAlgn="auto">
              <a:lnSpc>
                <a:spcPts val="3400"/>
              </a:lnSpc>
              <a:buNone/>
            </a:pPr>
            <a:endParaRPr lang="zh-CN" altLang="en-US" sz="2400" dirty="0">
              <a:solidFill>
                <a:schemeClr val="tx1"/>
              </a:solidFill>
              <a:latin typeface="楷体" panose="02010609060101010101" charset="-122"/>
              <a:ea typeface="楷体" panose="02010609060101010101" charset="-122"/>
              <a:sym typeface="+mn-ea"/>
            </a:endParaRPr>
          </a:p>
          <a:p>
            <a:pPr indent="0" fontAlgn="auto">
              <a:lnSpc>
                <a:spcPts val="3400"/>
              </a:lnSpc>
              <a:buNone/>
            </a:pPr>
            <a:r>
              <a:rPr lang="zh-CN" altLang="en-US" sz="2400" dirty="0">
                <a:solidFill>
                  <a:schemeClr val="tx1"/>
                </a:solidFill>
                <a:latin typeface="楷体" panose="02010609060101010101" charset="-122"/>
                <a:ea typeface="楷体" panose="02010609060101010101" charset="-122"/>
                <a:sym typeface="+mn-ea"/>
              </a:rPr>
              <a:t>评分参考：每答出一点给3分。意思答对即可。</a:t>
            </a:r>
            <a:endParaRPr lang="zh-CN" altLang="en-US" sz="2400" dirty="0">
              <a:solidFill>
                <a:srgbClr val="0000FF"/>
              </a:solidFill>
              <a:latin typeface="楷体" panose="02010609060101010101" charset="-122"/>
              <a:ea typeface="楷体" panose="02010609060101010101" charset="-122"/>
            </a:endParaRPr>
          </a:p>
          <a:p>
            <a:endParaRPr lang="zh-CN" altLang="en-US" sz="2400" b="1">
              <a:solidFill>
                <a:srgbClr val="FF0000"/>
              </a:solidFill>
              <a:latin typeface="仿宋" panose="02010609060101010101" charset="-122"/>
              <a:ea typeface="仿宋" panose="02010609060101010101" charset="-122"/>
            </a:endParaRPr>
          </a:p>
          <a:p>
            <a:endParaRPr lang="zh-CN" altLang="en-US" sz="2400" b="1">
              <a:solidFill>
                <a:srgbClr val="FF0000"/>
              </a:solidFill>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类题链接</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古代诗歌阅读</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38797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rPr>
              <a:t>阅读下面这首唐诗，完成下面小题。</a:t>
            </a:r>
            <a:endParaRPr lang="zh-CN" altLang="en-US" sz="24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雪</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杜荀鹤</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风搅长空寒骨生，光于晓色报窗明。</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江湖不见飞禽影，岩谷时闻折竹声。</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巢穴几多相似处，路岐兼得一般平。</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b="1">
                <a:solidFill>
                  <a:srgbClr val="FF0000">
                    <a:alpha val="100000"/>
                  </a:srgbClr>
                </a:solidFill>
                <a:highlight>
                  <a:srgbClr val="FFFF00"/>
                </a:highlight>
                <a:latin typeface="仿宋" panose="02010609060101010101" charset="-122"/>
                <a:ea typeface="仿宋" panose="02010609060101010101" charset="-122"/>
                <a:cs typeface="仿宋" panose="02010609060101010101" charset="-122"/>
                <a:sym typeface="+mn-ea"/>
              </a:rPr>
              <a:t>拥袍公子休言冷，中有樵夫跣足行。</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523990" cy="6139180"/>
          </a:xfrm>
          <a:prstGeom prst="rect">
            <a:avLst/>
          </a:prstGeom>
          <a:ln>
            <a:solidFill>
              <a:schemeClr val="accent1"/>
            </a:solidFill>
          </a:ln>
        </p:spPr>
        <p:txBody>
          <a:bodyPr wrap="square">
            <a:noAutofit/>
          </a:bodyPr>
          <a:p>
            <a:pPr>
              <a:lnSpc>
                <a:spcPts val="3075"/>
              </a:lnSpc>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诗歌尾联体现了儒家怎样的思想？请</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结合所学的三篇课文《</a:t>
            </a:r>
            <a:r>
              <a:rPr lang="en-US" altLang="zh-CN" sz="2400" b="1">
                <a:solidFill>
                  <a:srgbClr val="FF0000">
                    <a:alpha val="100000"/>
                  </a:srgbClr>
                </a:solidFill>
                <a:latin typeface="仿宋" panose="02010609060101010101" charset="-122"/>
                <a:ea typeface="仿宋" panose="02010609060101010101" charset="-122"/>
                <a:cs typeface="仿宋" panose="02010609060101010101" charset="-122"/>
                <a:sym typeface="+mn-ea"/>
              </a:rPr>
              <a:t>&lt;</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论语</a:t>
            </a:r>
            <a:r>
              <a:rPr lang="en-US" altLang="zh-CN" sz="2400" b="1">
                <a:solidFill>
                  <a:srgbClr val="FF0000">
                    <a:alpha val="100000"/>
                  </a:srgbClr>
                </a:solidFill>
                <a:latin typeface="仿宋" panose="02010609060101010101" charset="-122"/>
                <a:ea typeface="仿宋" panose="02010609060101010101" charset="-122"/>
                <a:cs typeface="仿宋" panose="02010609060101010101" charset="-122"/>
                <a:sym typeface="+mn-ea"/>
              </a:rPr>
              <a:t>&gt;</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十二章》《大学之道》《人皆有不忍人之心》简要分析</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6</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en-US" sz="2400" dirty="0">
                <a:latin typeface="仿宋" panose="02010609060101010101" charset="-122"/>
                <a:ea typeface="仿宋" panose="02010609060101010101" charset="-122"/>
                <a:cs typeface="仿宋" panose="02010609060101010101" charset="-122"/>
                <a:sym typeface="+mn-ea"/>
              </a:rPr>
              <a:t>)</a:t>
            </a:r>
            <a:endParaRPr lang="en-US" altLang="en-US" sz="2400" dirty="0">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en-US" sz="2400" dirty="0">
              <a:latin typeface="仿宋" panose="02010609060101010101" charset="-122"/>
              <a:ea typeface="仿宋" panose="02010609060101010101" charset="-122"/>
              <a:cs typeface="仿宋" panose="02010609060101010101" charset="-122"/>
            </a:endParaRPr>
          </a:p>
          <a:p>
            <a:pPr marL="0" algn="l"/>
            <a:endParaRPr lang="zh-CN" altLang="en-US" sz="24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3" name="文本框 2"/>
          <p:cNvSpPr txBox="1"/>
          <p:nvPr/>
        </p:nvSpPr>
        <p:spPr>
          <a:xfrm>
            <a:off x="5786755" y="1953895"/>
            <a:ext cx="6117590" cy="5015230"/>
          </a:xfrm>
          <a:prstGeom prst="rect">
            <a:avLst/>
          </a:prstGeom>
          <a:noFill/>
        </p:spPr>
        <p:txBody>
          <a:bodyPr wrap="square" rtlCol="0">
            <a:noAutofit/>
          </a:bodyPr>
          <a:p>
            <a:pPr indent="0" fontAlgn="auto">
              <a:lnSpc>
                <a:spcPts val="3080"/>
              </a:lnSpc>
              <a:buNone/>
            </a:pPr>
            <a:r>
              <a:rPr lang="zh-CN" altLang="en-US" sz="2400" dirty="0">
                <a:solidFill>
                  <a:srgbClr val="FF0000"/>
                </a:solidFill>
                <a:latin typeface="仿宋" panose="02010609060101010101" charset="-122"/>
                <a:ea typeface="仿宋" panose="02010609060101010101" charset="-122"/>
                <a:cs typeface="仿宋" panose="02010609060101010101" charset="-122"/>
                <a:sym typeface="+mn-ea"/>
              </a:rPr>
              <a:t>参考答案：</a:t>
            </a:r>
            <a:r>
              <a:rPr lang="en-US" altLang="en-US" sz="2400" b="1" dirty="0">
                <a:solidFill>
                  <a:srgbClr val="FF0000"/>
                </a:solidFill>
                <a:latin typeface="仿宋" panose="02010609060101010101" charset="-122"/>
                <a:ea typeface="仿宋" panose="02010609060101010101" charset="-122"/>
                <a:cs typeface="仿宋" panose="02010609060101010101" charset="-122"/>
                <a:sym typeface="+mn-ea"/>
              </a:rPr>
              <a:t>①</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推己及人</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。《论语》中说</a:t>
            </a:r>
            <a:r>
              <a:rPr lang="en-US" altLang="zh-CN" sz="2400"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己所不欲，勿施于人</a:t>
            </a:r>
            <a:r>
              <a:rPr lang="en-US" altLang="zh-CN" sz="2400"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，就是要设身处地替别人着想，本诗中劝说穿着棉袍的公子不要说冷，因为路上还有光着脚丫的樵夫就是这种思想的体现。</a:t>
            </a:r>
            <a:r>
              <a:rPr lang="en-US" altLang="en-US" sz="2400" b="1" dirty="0">
                <a:solidFill>
                  <a:srgbClr val="FF0000"/>
                </a:solidFill>
                <a:latin typeface="仿宋" panose="02010609060101010101" charset="-122"/>
                <a:ea typeface="仿宋" panose="02010609060101010101" charset="-122"/>
                <a:cs typeface="仿宋" panose="02010609060101010101" charset="-122"/>
                <a:sym typeface="+mn-ea"/>
              </a:rPr>
              <a:t>②</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怜悯之心</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。孟子在《人皆有不忍人之心》中说人人都有恻隐之心，看到樵夫在寒冷的冬天光着脚丫心生怜悯，表达了诗人对底层人民的同情。</a:t>
            </a:r>
            <a:r>
              <a:rPr lang="en-US" altLang="en-US" sz="2400" b="1" dirty="0">
                <a:solidFill>
                  <a:srgbClr val="FF0000"/>
                </a:solidFill>
                <a:latin typeface="仿宋" panose="02010609060101010101" charset="-122"/>
                <a:ea typeface="仿宋" panose="02010609060101010101" charset="-122"/>
                <a:cs typeface="仿宋" panose="02010609060101010101" charset="-122"/>
                <a:sym typeface="+mn-ea"/>
              </a:rPr>
              <a:t>③</a:t>
            </a:r>
            <a:r>
              <a:rPr lang="zh-CN" altLang="en-US" sz="2400" b="1" dirty="0">
                <a:solidFill>
                  <a:srgbClr val="FF0000"/>
                </a:solidFill>
                <a:latin typeface="仿宋" panose="02010609060101010101" charset="-122"/>
                <a:ea typeface="仿宋" panose="02010609060101010101" charset="-122"/>
                <a:cs typeface="仿宋" panose="02010609060101010101" charset="-122"/>
                <a:sym typeface="+mn-ea"/>
              </a:rPr>
              <a:t>亲民思想。</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《大学之道》中说</a:t>
            </a:r>
            <a:r>
              <a:rPr lang="en-US" altLang="zh-CN" sz="2400"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大学之道，在明明德，在亲民</a:t>
            </a:r>
            <a:r>
              <a:rPr lang="en-US" altLang="zh-CN" sz="2400" dirty="0">
                <a:solidFill>
                  <a:schemeClr val="tx1"/>
                </a:solidFill>
                <a:latin typeface="仿宋" panose="02010609060101010101" charset="-122"/>
                <a:ea typeface="仿宋" panose="02010609060101010101" charset="-122"/>
                <a:cs typeface="仿宋" panose="02010609060101010101" charset="-122"/>
                <a:sym typeface="+mn-ea"/>
              </a:rPr>
              <a:t>”</a:t>
            </a:r>
            <a:r>
              <a:rPr lang="zh-CN" altLang="en-US" sz="2400" dirty="0">
                <a:solidFill>
                  <a:schemeClr val="tx1"/>
                </a:solidFill>
                <a:latin typeface="仿宋" panose="02010609060101010101" charset="-122"/>
                <a:ea typeface="仿宋" panose="02010609060101010101" charset="-122"/>
                <a:cs typeface="仿宋" panose="02010609060101010101" charset="-122"/>
                <a:sym typeface="+mn-ea"/>
              </a:rPr>
              <a:t>，同情劳动人民，关心民众疾苦，是亲民的体现。</a:t>
            </a:r>
            <a:endParaRPr lang="zh-CN" altLang="en-US" sz="2400" dirty="0">
              <a:solidFill>
                <a:srgbClr val="0000FF"/>
              </a:solidFill>
              <a:latin typeface="仿宋" panose="02010609060101010101" charset="-122"/>
              <a:ea typeface="仿宋" panose="02010609060101010101" charset="-122"/>
              <a:cs typeface="仿宋" panose="02010609060101010101" charset="-122"/>
            </a:endParaRPr>
          </a:p>
          <a:p>
            <a:pPr indent="0" fontAlgn="auto">
              <a:lnSpc>
                <a:spcPts val="3080"/>
              </a:lnSpc>
            </a:pPr>
            <a:endParaRPr lang="zh-CN" altLang="en-US" sz="2400" b="1">
              <a:solidFill>
                <a:srgbClr val="FF0000"/>
              </a:solidFill>
              <a:latin typeface="仿宋" panose="02010609060101010101" charset="-122"/>
              <a:ea typeface="仿宋" panose="02010609060101010101" charset="-122"/>
              <a:cs typeface="仿宋" panose="02010609060101010101" charset="-122"/>
            </a:endParaRPr>
          </a:p>
          <a:p>
            <a:endParaRPr lang="zh-CN" altLang="en-US" sz="2400" b="1">
              <a:solidFill>
                <a:srgbClr val="FF0000"/>
              </a:solidFill>
              <a:latin typeface="仿宋" panose="02010609060101010101" charset="-122"/>
              <a:ea typeface="仿宋" panose="02010609060101010101" charset="-122"/>
              <a:cs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037819" y="2826391"/>
            <a:ext cx="8116363" cy="912495"/>
          </a:xfrm>
          <a:prstGeom prst="rect">
            <a:avLst/>
          </a:prstGeom>
        </p:spPr>
        <p:txBody>
          <a:bodyPr wrap="square">
            <a:spAutoFit/>
          </a:bodyPr>
          <a:lstStyle/>
          <a:p>
            <a:pPr algn="ctr">
              <a:defRPr/>
            </a:pPr>
            <a:r>
              <a:rPr lang="en-US" altLang="zh-CN" sz="5335" kern="100">
                <a:solidFill>
                  <a:schemeClr val="tx1"/>
                </a:solidFill>
                <a:latin typeface="思源宋体" charset="-122"/>
                <a:ea typeface="思源宋体" charset="-122"/>
                <a:cs typeface="思源宋体" charset="-122"/>
                <a:sym typeface="+mn-lt"/>
              </a:rPr>
              <a:t>03 </a:t>
            </a:r>
            <a:r>
              <a:rPr lang="zh-CN" altLang="en-US" sz="5335" kern="100">
                <a:solidFill>
                  <a:schemeClr val="tx1"/>
                </a:solidFill>
                <a:latin typeface="思源宋体" charset="-122"/>
                <a:ea typeface="思源宋体" charset="-122"/>
                <a:cs typeface="思源宋体" charset="-122"/>
                <a:sym typeface="+mn-lt"/>
              </a:rPr>
              <a:t>名句名篇默写</a:t>
            </a:r>
            <a:endParaRPr lang="zh-CN" altLang="en-US" sz="5335" kern="100">
              <a:solidFill>
                <a:schemeClr val="tx1"/>
              </a:solidFill>
              <a:latin typeface="思源宋体" charset="-122"/>
              <a:ea typeface="思源宋体" charset="-122"/>
              <a:cs typeface="思源宋体" charset="-122"/>
              <a:sym typeface="+mn-lt"/>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kern="1200" cap="none" spc="0" normalizeH="0" baseline="0" noProof="0">
                <a:ln>
                  <a:noFill/>
                </a:ln>
                <a:solidFill>
                  <a:srgbClr val="A47D69"/>
                </a:solidFill>
                <a:uLnTx/>
                <a:uFillTx/>
                <a:latin typeface="思源宋体" charset="-122"/>
                <a:ea typeface="思源宋体" charset="-122"/>
                <a:cs typeface="思源宋体" charset="-122"/>
                <a:sym typeface="+mn-lt"/>
              </a:rPr>
              <a:t>贰</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
        <p:nvSpPr>
          <p:cNvPr id="3" name="文本框 2"/>
          <p:cNvSpPr txBox="1"/>
          <p:nvPr>
            <p:custDataLst>
              <p:tags r:id="rId3"/>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a:t>名句名篇默写选材特点</a:t>
            </a:r>
            <a:endParaRPr lang="zh-CN" altLang="en-US"/>
          </a:p>
        </p:txBody>
      </p:sp>
      <p:sp>
        <p:nvSpPr>
          <p:cNvPr id="3" name="内容占位符 2"/>
          <p:cNvSpPr>
            <a:spLocks noGrp="1"/>
          </p:cNvSpPr>
          <p:nvPr>
            <p:ph idx="1"/>
          </p:nvPr>
        </p:nvSpPr>
        <p:spPr/>
        <p:txBody>
          <a:bodyPr>
            <a:normAutofit fontScale="90000" lnSpcReduction="10000"/>
          </a:bodyPr>
          <a:p>
            <a:pPr>
              <a:lnSpc>
                <a:spcPct val="150000"/>
              </a:lnSpc>
            </a:pPr>
            <a:r>
              <a:rPr lang="zh-CN" altLang="en-US" sz="2800" b="1" dirty="0">
                <a:latin typeface="仿宋" panose="02010609060101010101" charset="-122"/>
                <a:ea typeface="仿宋" panose="02010609060101010101" charset="-122"/>
                <a:cs typeface="仿宋" panose="02010609060101010101" charset="-122"/>
                <a:sym typeface="+mn-ea"/>
              </a:rPr>
              <a:t>(三)名篇名句默写(本题共1小题，6分)</a:t>
            </a:r>
            <a:endParaRPr lang="zh-CN" altLang="en-US" sz="2800" b="1" dirty="0">
              <a:latin typeface="仿宋" panose="02010609060101010101" charset="-122"/>
              <a:ea typeface="仿宋" panose="02010609060101010101" charset="-122"/>
              <a:cs typeface="仿宋" panose="02010609060101010101" charset="-122"/>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选自“必背篇目”：</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(1)贾谊</a:t>
            </a:r>
            <a:r>
              <a:rPr lang="zh-CN" altLang="en-US" sz="2800" b="1" dirty="0">
                <a:solidFill>
                  <a:srgbClr val="FF0000"/>
                </a:solidFill>
                <a:latin typeface="仿宋" panose="02010609060101010101" charset="-122"/>
                <a:ea typeface="仿宋" panose="02010609060101010101" charset="-122"/>
                <a:cs typeface="仿宋" panose="02010609060101010101" charset="-122"/>
                <a:sym typeface="+mn-ea"/>
              </a:rPr>
              <a:t>《过秦论》</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（选必中）；</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(2)魏征</a:t>
            </a:r>
            <a:r>
              <a:rPr lang="zh-CN" altLang="en-US" sz="2800" b="1" dirty="0">
                <a:solidFill>
                  <a:srgbClr val="FF0000"/>
                </a:solidFill>
                <a:latin typeface="仿宋" panose="02010609060101010101" charset="-122"/>
                <a:ea typeface="仿宋" panose="02010609060101010101" charset="-122"/>
                <a:cs typeface="仿宋" panose="02010609060101010101" charset="-122"/>
                <a:sym typeface="+mn-ea"/>
              </a:rPr>
              <a:t>《谏太宗十思疏》</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（必修下）</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a:t>
            </a:r>
            <a:endParaRPr lang="zh-CN" altLang="en-US" sz="2800" b="1" dirty="0">
              <a:solidFill>
                <a:schemeClr val="tx1"/>
              </a:solidFill>
              <a:latin typeface="仿宋" panose="02010609060101010101" charset="-122"/>
              <a:ea typeface="仿宋" panose="02010609060101010101" charset="-122"/>
              <a:cs typeface="仿宋" panose="02010609060101010101" charset="-122"/>
              <a:sym typeface="+mn-ea"/>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（3）</a:t>
            </a:r>
            <a:r>
              <a:rPr lang="zh-CN" altLang="en-US" sz="2800" b="1" dirty="0">
                <a:solidFill>
                  <a:schemeClr val="tx1"/>
                </a:solidFill>
                <a:latin typeface="仿宋" panose="02010609060101010101" charset="-122"/>
                <a:ea typeface="仿宋" panose="02010609060101010101" charset="-122"/>
                <a:cs typeface="仿宋" panose="02010609060101010101" charset="-122"/>
                <a:sym typeface="汉仪君黑-45简"/>
              </a:rPr>
              <a:t>开放型默写</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a:lnSpc>
                <a:spcPct val="150000"/>
              </a:lnSpc>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考查点：理解默写</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pPr>
              <a:lnSpc>
                <a:spcPct val="150000"/>
              </a:lnSpc>
              <a:buNone/>
            </a:pP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1</a:t>
            </a:r>
            <a:r>
              <a:rPr lang="en-US" altLang="zh-CN" sz="2800" b="1" dirty="0">
                <a:solidFill>
                  <a:schemeClr val="tx1"/>
                </a:solidFill>
                <a:latin typeface="仿宋" panose="02010609060101010101" charset="-122"/>
                <a:ea typeface="仿宋" panose="02010609060101010101" charset="-122"/>
                <a:cs typeface="仿宋" panose="02010609060101010101" charset="-122"/>
                <a:sym typeface="+mn-ea"/>
              </a:rPr>
              <a:t>7</a:t>
            </a:r>
            <a:r>
              <a:rPr lang="zh-CN" altLang="en-US" sz="2800" b="1" dirty="0">
                <a:solidFill>
                  <a:schemeClr val="tx1"/>
                </a:solidFill>
                <a:latin typeface="仿宋" panose="02010609060101010101" charset="-122"/>
                <a:ea typeface="仿宋" panose="02010609060101010101" charset="-122"/>
                <a:cs typeface="仿宋" panose="02010609060101010101" charset="-122"/>
                <a:sym typeface="+mn-ea"/>
              </a:rPr>
              <a:t>.补写出下列句子中的空缺部分。(6分)</a:t>
            </a:r>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a:p>
            <a:endParaRPr lang="zh-CN" altLang="en-US" sz="2800" b="1" dirty="0">
              <a:solidFill>
                <a:schemeClr val="tx1"/>
              </a:solidFill>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名句名篇默写</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三</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名篇名句默写</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本题共</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小题，</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6</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17.</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补写出下列句子中的空缺部分。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(6</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课上王老师和学生一起总结《过秦论》时说，秦朝灭亡看似是陈涉</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，而根本原因在于</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学校举行</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德义</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主题团日活动，李老师举《谏太宗十思疏》中</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两句，告诫同学们</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德义</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不仅关乎个人成长，还关乎国家安危。</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5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(3)“</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流水</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，流动的水，是古代诗词中的常见意象，多用来形容流逝的岁月，如</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400" u="sng">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i="0">
                <a:solidFill>
                  <a:schemeClr val="tx1"/>
                </a:solidFill>
                <a:latin typeface="仿宋" panose="02010609060101010101" charset="-122"/>
                <a:ea typeface="仿宋" panose="02010609060101010101" charset="-122"/>
                <a:cs typeface="仿宋" panose="02010609060101010101" charset="-122"/>
                <a:sym typeface="+mn-ea"/>
              </a:rPr>
              <a:t>评分建议：每空</a:t>
            </a:r>
            <a:r>
              <a:rPr lang="en-US" altLang="zh-CN" sz="2000" b="1" i="0">
                <a:solidFill>
                  <a:schemeClr val="tx1"/>
                </a:solidFill>
                <a:latin typeface="仿宋" panose="02010609060101010101" charset="-122"/>
                <a:ea typeface="仿宋" panose="02010609060101010101" charset="-122"/>
                <a:cs typeface="仿宋" panose="02010609060101010101" charset="-122"/>
                <a:sym typeface="+mn-ea"/>
              </a:rPr>
              <a:t>1</a:t>
            </a:r>
            <a:r>
              <a:rPr lang="zh-CN" altLang="en-US" sz="2000" b="1" i="0">
                <a:solidFill>
                  <a:schemeClr val="tx1"/>
                </a:solidFill>
                <a:latin typeface="仿宋" panose="02010609060101010101" charset="-122"/>
                <a:ea typeface="仿宋" panose="02010609060101010101" charset="-122"/>
                <a:cs typeface="仿宋" panose="02010609060101010101" charset="-122"/>
                <a:sym typeface="+mn-ea"/>
              </a:rPr>
              <a:t>分；有错字、别字、该句不得分。</a:t>
            </a: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116459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en-US" sz="2000">
                <a:solidFill>
                  <a:srgbClr val="002060"/>
                </a:solidFill>
                <a:latin typeface="仿宋" panose="02010609060101010101" charset="-122"/>
                <a:ea typeface="仿宋" panose="02010609060101010101" charset="-122"/>
                <a:cs typeface="仿宋" panose="02010609060101010101" charset="-122"/>
                <a:sym typeface="+mn-ea"/>
              </a:rPr>
              <a:t>本题考查语文学科核心素养“文化传承与理解”,引导考生丰富语言积累，自觉继承中华优秀传统文化,</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并且在生活中学以致用。</a:t>
            </a:r>
            <a:endParaRPr lang="zh-CN" altLang="en-US" sz="2000"/>
          </a:p>
        </p:txBody>
      </p:sp>
      <p:sp>
        <p:nvSpPr>
          <p:cNvPr id="7" name="文本框 6"/>
          <p:cNvSpPr txBox="1"/>
          <p:nvPr/>
        </p:nvSpPr>
        <p:spPr>
          <a:xfrm>
            <a:off x="5988050" y="2439670"/>
            <a:ext cx="5584190" cy="1250950"/>
          </a:xfrm>
          <a:prstGeom prst="rect">
            <a:avLst/>
          </a:prstGeom>
          <a:noFill/>
        </p:spPr>
        <p:txBody>
          <a:bodyPr wrap="square" rtlCol="0">
            <a:noAutofit/>
          </a:bodyPr>
          <a:p>
            <a:pPr indent="0" fontAlgn="auto"/>
            <a:r>
              <a:rPr lang="zh-CN">
                <a:solidFill>
                  <a:srgbClr val="000000"/>
                </a:solidFill>
                <a:ea typeface="黑体" panose="02010609060101010101" charset="-122"/>
                <a:sym typeface="+mn-ea"/>
              </a:rPr>
              <a:t>【</a:t>
            </a:r>
            <a:r>
              <a:rPr lang="zh-CN">
                <a:solidFill>
                  <a:srgbClr val="000000"/>
                </a:solidFill>
                <a:ea typeface="黑体" panose="02010609060101010101" charset="-122"/>
                <a:sym typeface="+mn-ea"/>
              </a:rPr>
              <a:t>解题思路</a:t>
            </a:r>
            <a:r>
              <a:rPr lang="zh-CN">
                <a:solidFill>
                  <a:srgbClr val="000000"/>
                </a:solidFill>
                <a:ea typeface="黑体" panose="02010609060101010101" charset="-122"/>
                <a:sym typeface="+mn-ea"/>
              </a:rPr>
              <a:t>】</a:t>
            </a:r>
            <a:endParaRPr lang="zh-CN">
              <a:solidFill>
                <a:srgbClr val="000000"/>
              </a:solidFill>
              <a:ea typeface="黑体" panose="02010609060101010101" charset="-122"/>
              <a:sym typeface="+mn-ea"/>
            </a:endParaRPr>
          </a:p>
          <a:p>
            <a:pPr indent="0" fontAlgn="auto">
              <a:lnSpc>
                <a:spcPts val="2900"/>
              </a:lnSpc>
            </a:pPr>
            <a:r>
              <a:rPr lang="zh-CN" sz="2000">
                <a:solidFill>
                  <a:srgbClr val="002060"/>
                </a:solidFill>
                <a:latin typeface="仿宋" panose="02010609060101010101" charset="-122"/>
                <a:ea typeface="仿宋" panose="02010609060101010101" charset="-122"/>
                <a:cs typeface="仿宋" panose="02010609060101010101" charset="-122"/>
                <a:sym typeface="+mn-ea"/>
              </a:rPr>
              <a:t>锁定指向篇目，结合前后语境，寻找符合问题要求的诗句，关注句意，不写错别字。</a:t>
            </a:r>
            <a:endParaRPr lang="zh-CN" sz="2000" b="0">
              <a:solidFill>
                <a:srgbClr val="000000"/>
              </a:solidFill>
              <a:ea typeface="黑体" panose="02010609060101010101" charset="-122"/>
            </a:endParaRPr>
          </a:p>
          <a:p>
            <a:pPr indent="0" fontAlgn="auto"/>
            <a:r>
              <a:rPr lang="en-US">
                <a:solidFill>
                  <a:srgbClr val="000000"/>
                </a:solidFill>
                <a:latin typeface="宋体" panose="02010600030101010101" pitchFamily="2" charset="-122"/>
                <a:ea typeface="黑体" panose="02010609060101010101" charset="-122"/>
                <a:sym typeface="+mn-ea"/>
              </a:rPr>
              <a:t> </a:t>
            </a:r>
            <a:r>
              <a:rPr lang="en-US">
                <a:solidFill>
                  <a:srgbClr val="000000"/>
                </a:solidFill>
                <a:latin typeface="宋体" panose="02010600030101010101" pitchFamily="2" charset="-122"/>
                <a:sym typeface="+mn-ea"/>
              </a:rPr>
              <a:t> </a:t>
            </a:r>
            <a:endParaRPr lang="zh-CN" altLang="en-US"/>
          </a:p>
        </p:txBody>
      </p:sp>
      <p:sp>
        <p:nvSpPr>
          <p:cNvPr id="9" name="文本框 8"/>
          <p:cNvSpPr txBox="1"/>
          <p:nvPr/>
        </p:nvSpPr>
        <p:spPr>
          <a:xfrm>
            <a:off x="5988050" y="3790950"/>
            <a:ext cx="5721350" cy="2457450"/>
          </a:xfrm>
          <a:prstGeom prst="rect">
            <a:avLst/>
          </a:prstGeom>
          <a:noFill/>
        </p:spPr>
        <p:txBody>
          <a:bodyPr wrap="square" rtlCol="0">
            <a:spAutoFit/>
          </a:bodyPr>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【参考答案】</a:t>
            </a:r>
            <a:endParaRPr lang="en-US" altLang="zh-CN"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(1)</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一夫作难而七庙隳</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仁义不施而攻守之势异也</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(2)</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思国之安者</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必积其德义</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(3)</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六朝旧事随流水</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但寒烟衰草凝绿</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不知江月待何人</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 </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但见长江送流水</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9">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2" end="2"/>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custDataLst>
              <p:tags r:id="rId1"/>
            </p:custDataLst>
          </p:nvPr>
        </p:nvSpPr>
        <p:spPr>
          <a:xfrm>
            <a:off x="649605" y="967740"/>
            <a:ext cx="10892790" cy="5184775"/>
          </a:xfrm>
          <a:prstGeom prst="rect">
            <a:avLst/>
          </a:prstGeom>
          <a:noFill/>
          <a:ln w="12700" cmpd="sng">
            <a:solidFill>
              <a:schemeClr val="accent4">
                <a:lumMod val="40000"/>
                <a:lumOff val="6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lstStyle/>
          <a:p>
            <a:pPr algn="ctr"/>
            <a:endParaRPr lang="zh-CN" altLang="en-US">
              <a:solidFill>
                <a:schemeClr val="tx1"/>
              </a:solidFill>
            </a:endParaRPr>
          </a:p>
        </p:txBody>
      </p:sp>
      <p:sp>
        <p:nvSpPr>
          <p:cNvPr id="8" name="文本框 7"/>
          <p:cNvSpPr txBox="1"/>
          <p:nvPr/>
        </p:nvSpPr>
        <p:spPr>
          <a:xfrm>
            <a:off x="1936750" y="67310"/>
            <a:ext cx="4759960" cy="460375"/>
          </a:xfrm>
          <a:prstGeom prst="rect">
            <a:avLst/>
          </a:prstGeom>
          <a:noFill/>
          <a:ln w="9525">
            <a:noFill/>
          </a:ln>
        </p:spPr>
        <p:txBody>
          <a:bodyPr wrap="square">
            <a:spAutoFit/>
          </a:bodyPr>
          <a:lstStyle/>
          <a:p>
            <a:pPr indent="304800" algn="l"/>
            <a:r>
              <a:rPr lang="zh-CN" sz="2400" b="0">
                <a:solidFill>
                  <a:schemeClr val="tx1"/>
                </a:solidFill>
                <a:effectLst>
                  <a:outerShdw blurRad="38100" dist="19050" dir="2700000" algn="tl" rotWithShape="0">
                    <a:schemeClr val="dk1">
                      <a:alpha val="40000"/>
                    </a:schemeClr>
                  </a:outerShdw>
                </a:effectLst>
                <a:ea typeface="黑体" panose="02010609060101010101" charset="-122"/>
              </a:rPr>
              <a:t>【错因分析】</a:t>
            </a:r>
            <a:endParaRPr lang="zh-CN" altLang="en-US" sz="2400" b="0">
              <a:solidFill>
                <a:schemeClr val="tx1"/>
              </a:solidFill>
              <a:effectLst>
                <a:outerShdw blurRad="38100" dist="19050" dir="2700000" algn="tl" rotWithShape="0">
                  <a:schemeClr val="dk1">
                    <a:alpha val="40000"/>
                  </a:schemeClr>
                </a:outerShdw>
              </a:effectLst>
              <a:ea typeface="黑体" panose="02010609060101010101" charset="-122"/>
            </a:endParaRPr>
          </a:p>
        </p:txBody>
      </p:sp>
      <p:sp>
        <p:nvSpPr>
          <p:cNvPr id="5" name="文本框 4"/>
          <p:cNvSpPr txBox="1"/>
          <p:nvPr>
            <p:custDataLst>
              <p:tags r:id="rId2"/>
            </p:custDataLst>
          </p:nvPr>
        </p:nvSpPr>
        <p:spPr>
          <a:xfrm>
            <a:off x="347980" y="67310"/>
            <a:ext cx="2141855" cy="398780"/>
          </a:xfrm>
          <a:prstGeom prst="rect">
            <a:avLst/>
          </a:prstGeom>
          <a:noFill/>
          <a:ln>
            <a:noFill/>
          </a:ln>
        </p:spPr>
        <p:txBody>
          <a:bodyPr wrap="square" rtlCol="0">
            <a:spAutoFit/>
          </a:bodyPr>
          <a:lstStyle/>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名句默写</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49250" y="622935"/>
            <a:ext cx="11193145" cy="5612130"/>
          </a:xfrm>
          <a:prstGeom prst="rect">
            <a:avLst/>
          </a:prstGeom>
          <a:noFill/>
        </p:spPr>
        <p:txBody>
          <a:bodyPr wrap="square" rtlCol="0" anchor="t">
            <a:noAutofit/>
          </a:bodyPr>
          <a:lstStyle/>
          <a:p>
            <a:pPr marL="0" indent="0">
              <a:lnSpc>
                <a:spcPct val="150000"/>
              </a:lnSpc>
            </a:pPr>
            <a:r>
              <a:rPr lang="en-US" altLang="zh-CN" sz="2400">
                <a:solidFill>
                  <a:schemeClr val="tx1"/>
                </a:solidFill>
                <a:latin typeface="黑体" panose="02010609060101010101" charset="-122"/>
                <a:ea typeface="黑体" panose="02010609060101010101" charset="-122"/>
                <a:cs typeface="仿宋" panose="02010609060101010101" charset="-122"/>
                <a:sym typeface="+mn-ea"/>
              </a:rPr>
              <a:t>1.</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第一空，把</a:t>
            </a:r>
            <a:r>
              <a:rPr lang="en-US" altLang="zh-CN" sz="2400">
                <a:solidFill>
                  <a:srgbClr val="FF0000"/>
                </a:solidFill>
                <a:latin typeface="黑体" panose="02010609060101010101" charset="-122"/>
                <a:ea typeface="黑体" panose="02010609060101010101" charset="-122"/>
                <a:cs typeface="仿宋" panose="02010609060101010101" charset="-122"/>
                <a:sym typeface="+mn-ea"/>
              </a:rPr>
              <a:t>“</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隳</a:t>
            </a:r>
            <a:r>
              <a:rPr lang="en-US" altLang="zh-CN" sz="2400">
                <a:solidFill>
                  <a:srgbClr val="FF0000"/>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字写错。</a:t>
            </a:r>
            <a:endParaRPr lang="zh-CN" altLang="en-US" sz="2400">
              <a:solidFill>
                <a:schemeClr val="tx1"/>
              </a:solidFill>
              <a:latin typeface="黑体" panose="02010609060101010101" charset="-122"/>
              <a:ea typeface="黑体" panose="02010609060101010101" charset="-122"/>
              <a:cs typeface="仿宋" panose="02010609060101010101" charset="-122"/>
              <a:sym typeface="+mn-ea"/>
            </a:endParaRPr>
          </a:p>
          <a:p>
            <a:pPr marL="0" indent="0">
              <a:lnSpc>
                <a:spcPct val="150000"/>
              </a:lnSpc>
            </a:pPr>
            <a:r>
              <a:rPr lang="en-US" altLang="zh-CN" sz="2400">
                <a:solidFill>
                  <a:schemeClr val="tx1"/>
                </a:solidFill>
                <a:latin typeface="黑体" panose="02010609060101010101" charset="-122"/>
                <a:ea typeface="黑体" panose="02010609060101010101" charset="-122"/>
                <a:cs typeface="仿宋" panose="02010609060101010101" charset="-122"/>
                <a:sym typeface="+mn-ea"/>
              </a:rPr>
              <a:t>原因分析：</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此字笔画较多，在平时不常见，或者平时练习不够。</a:t>
            </a:r>
            <a:endParaRPr lang="zh-CN" altLang="en-US" sz="2400">
              <a:solidFill>
                <a:schemeClr val="tx1"/>
              </a:solidFill>
              <a:latin typeface="黑体" panose="02010609060101010101" charset="-122"/>
              <a:ea typeface="黑体" panose="02010609060101010101" charset="-122"/>
              <a:cs typeface="仿宋" panose="02010609060101010101" charset="-122"/>
              <a:sym typeface="+mn-ea"/>
            </a:endParaRPr>
          </a:p>
          <a:p>
            <a:pPr marL="0" indent="0">
              <a:lnSpc>
                <a:spcPct val="150000"/>
              </a:lnSpc>
            </a:pPr>
            <a:r>
              <a:rPr lang="en-US" altLang="zh-CN" sz="2400">
                <a:solidFill>
                  <a:schemeClr val="tx1"/>
                </a:solidFill>
                <a:latin typeface="黑体" panose="02010609060101010101" charset="-122"/>
                <a:ea typeface="黑体" panose="02010609060101010101" charset="-122"/>
                <a:cs typeface="仿宋" panose="02010609060101010101" charset="-122"/>
                <a:sym typeface="+mn-ea"/>
              </a:rPr>
              <a:t>2.</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第（</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2</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）题，有些同学不能准确背诵。唤醒记忆，可以根据题干中</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rgbClr val="FF0000"/>
                </a:solidFill>
                <a:latin typeface="黑体" panose="02010609060101010101" charset="-122"/>
                <a:ea typeface="黑体" panose="02010609060101010101" charset="-122"/>
                <a:cs typeface="仿宋" panose="02010609060101010101" charset="-122"/>
                <a:sym typeface="+mn-ea"/>
              </a:rPr>
              <a:t>德义</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二字，锁定背诵的答案。</a:t>
            </a:r>
            <a:endParaRPr lang="en-US" altLang="zh-CN" sz="2400">
              <a:solidFill>
                <a:schemeClr val="tx1"/>
              </a:solidFill>
              <a:latin typeface="黑体" panose="02010609060101010101" charset="-122"/>
              <a:ea typeface="黑体" panose="02010609060101010101" charset="-122"/>
              <a:cs typeface="仿宋" panose="02010609060101010101" charset="-122"/>
              <a:sym typeface="+mn-ea"/>
            </a:endParaRPr>
          </a:p>
          <a:p>
            <a:pPr marL="0" indent="0">
              <a:lnSpc>
                <a:spcPct val="150000"/>
              </a:lnSpc>
            </a:pPr>
            <a:r>
              <a:rPr lang="en-US" altLang="zh-CN" sz="2400">
                <a:solidFill>
                  <a:schemeClr val="tx1"/>
                </a:solidFill>
                <a:latin typeface="黑体" panose="02010609060101010101" charset="-122"/>
                <a:ea typeface="黑体" panose="02010609060101010101" charset="-122"/>
                <a:cs typeface="仿宋" panose="02010609060101010101" charset="-122"/>
                <a:sym typeface="+mn-ea"/>
              </a:rPr>
              <a:t>3.</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第（</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3</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）题，</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但寒烟衰草凝绿</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中</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rgbClr val="FF0000"/>
                </a:solidFill>
                <a:latin typeface="黑体" panose="02010609060101010101" charset="-122"/>
                <a:ea typeface="黑体" panose="02010609060101010101" charset="-122"/>
                <a:cs typeface="仿宋" panose="02010609060101010101" charset="-122"/>
                <a:sym typeface="+mn-ea"/>
              </a:rPr>
              <a:t>衰</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字容易写错。写成</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蓑</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或者</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哀</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。这几个字字形相近，但字音字义均不同，平时应加强近义词辨析。从字形上看，</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衰</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字从衣，本义为古代用草或麻制成的丧服，象征失去、减少、退化等含义，引申为悲伤、衰落等意思。</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哀</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字从口，本义为悲痛呼天，引申为悲伤、悲哀等意思。</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蓑</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 </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主要指用草或棕毛等编成的雨衣，是一种具体的物品。如</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 “</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蓑衣</a:t>
            </a:r>
            <a:r>
              <a:rPr lang="en-US" altLang="zh-CN" sz="2400">
                <a:solidFill>
                  <a:schemeClr val="tx1"/>
                </a:solidFill>
                <a:latin typeface="黑体" panose="02010609060101010101" charset="-122"/>
                <a:ea typeface="黑体" panose="02010609060101010101" charset="-122"/>
                <a:cs typeface="仿宋" panose="02010609060101010101" charset="-122"/>
                <a:sym typeface="+mn-ea"/>
              </a:rPr>
              <a:t>”</a:t>
            </a:r>
            <a:r>
              <a:rPr lang="zh-CN" altLang="en-US" sz="2400">
                <a:solidFill>
                  <a:schemeClr val="tx1"/>
                </a:solidFill>
                <a:latin typeface="黑体" panose="02010609060101010101" charset="-122"/>
                <a:ea typeface="黑体" panose="02010609060101010101" charset="-122"/>
                <a:cs typeface="仿宋" panose="02010609060101010101" charset="-122"/>
                <a:sym typeface="+mn-ea"/>
              </a:rPr>
              <a:t>，是人们在下雨时用来遮雨的工具，</a:t>
            </a:r>
            <a:endParaRPr lang="zh-CN" altLang="en-US" sz="2400">
              <a:solidFill>
                <a:schemeClr val="tx1"/>
              </a:solidFill>
              <a:latin typeface="黑体" panose="02010609060101010101" charset="-122"/>
              <a:ea typeface="黑体" panose="02010609060101010101" charset="-122"/>
              <a:cs typeface="仿宋" panose="02010609060101010101" charset="-122"/>
              <a:sym typeface="+mn-ea"/>
            </a:endParaRPr>
          </a:p>
          <a:p>
            <a:pPr marL="0" indent="0">
              <a:lnSpc>
                <a:spcPct val="150000"/>
              </a:lnSpc>
            </a:pPr>
            <a:endParaRPr lang="zh-CN" altLang="en-US" sz="2400">
              <a:solidFill>
                <a:schemeClr val="tx1"/>
              </a:solidFill>
              <a:latin typeface="黑体" panose="02010609060101010101" charset="-122"/>
              <a:ea typeface="黑体"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blinds(horizontal)">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5" grpId="0"/>
      <p:bldP spid="5" grpId="1"/>
      <p:bldP spid="2" grpId="0"/>
      <p:bldP spid="2" grpId="1"/>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椭圆 5"/>
          <p:cNvSpPr/>
          <p:nvPr/>
        </p:nvSpPr>
        <p:spPr>
          <a:xfrm>
            <a:off x="6257365" y="1515036"/>
            <a:ext cx="493059" cy="493059"/>
          </a:xfrm>
          <a:prstGeom prst="ellipse">
            <a:avLst/>
          </a:prstGeom>
          <a:solidFill>
            <a:srgbClr val="CEE7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矩形 6"/>
          <p:cNvSpPr/>
          <p:nvPr/>
        </p:nvSpPr>
        <p:spPr bwMode="auto">
          <a:xfrm>
            <a:off x="2037819" y="2826391"/>
            <a:ext cx="8116363" cy="912495"/>
          </a:xfrm>
          <a:prstGeom prst="rect">
            <a:avLst/>
          </a:prstGeom>
        </p:spPr>
        <p:txBody>
          <a:bodyPr wrap="square">
            <a:spAutoFit/>
          </a:bodyPr>
          <a:lstStyle/>
          <a:p>
            <a:pPr algn="ctr">
              <a:defRPr/>
            </a:pPr>
            <a:r>
              <a:rPr lang="zh-CN" altLang="en-US" sz="5335" kern="100">
                <a:solidFill>
                  <a:schemeClr val="tx1"/>
                </a:solidFill>
                <a:latin typeface="思源宋体" charset="-122"/>
                <a:ea typeface="思源宋体" charset="-122"/>
                <a:cs typeface="思源宋体" charset="-122"/>
                <a:sym typeface="+mn-lt"/>
              </a:rPr>
              <a:t>语言文字运用</a:t>
            </a:r>
            <a:endParaRPr lang="zh-CN" altLang="en-US" sz="5335" kern="100">
              <a:solidFill>
                <a:schemeClr val="tx1"/>
              </a:solidFill>
              <a:latin typeface="思源宋体" charset="-122"/>
              <a:ea typeface="思源宋体" charset="-122"/>
              <a:cs typeface="思源宋体" charset="-122"/>
              <a:sym typeface="+mn-lt"/>
            </a:endParaRPr>
          </a:p>
        </p:txBody>
      </p:sp>
      <p:sp>
        <p:nvSpPr>
          <p:cNvPr id="10" name="文本框 9"/>
          <p:cNvSpPr txBox="1"/>
          <p:nvPr/>
        </p:nvSpPr>
        <p:spPr>
          <a:xfrm>
            <a:off x="5394959" y="1251745"/>
            <a:ext cx="1402080" cy="15684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defRPr/>
            </a:pPr>
            <a:r>
              <a:rPr kumimoji="0" lang="zh-CN" altLang="en-US" sz="9600" i="0" kern="1200" cap="none" spc="0" normalizeH="0" baseline="0" noProof="0">
                <a:ln>
                  <a:noFill/>
                </a:ln>
                <a:solidFill>
                  <a:srgbClr val="A47D69"/>
                </a:solidFill>
                <a:uLnTx/>
                <a:uFillTx/>
                <a:latin typeface="思源宋体" charset="-122"/>
                <a:ea typeface="思源宋体" charset="-122"/>
                <a:cs typeface="思源宋体" charset="-122"/>
                <a:sym typeface="+mn-lt"/>
              </a:rPr>
              <a:t>叁</a:t>
            </a:r>
            <a:endParaRPr kumimoji="0" lang="zh-CN" altLang="en-US" sz="9600" i="0" kern="1200" cap="none" spc="0" normalizeH="0" baseline="0" noProof="0" dirty="0">
              <a:ln>
                <a:noFill/>
              </a:ln>
              <a:solidFill>
                <a:srgbClr val="A47D69"/>
              </a:solidFill>
              <a:uLnTx/>
              <a:uFillTx/>
              <a:latin typeface="思源宋体" charset="-122"/>
              <a:ea typeface="思源宋体" charset="-122"/>
              <a:cs typeface="思源宋体" charset="-122"/>
              <a:sym typeface="+mn-lt"/>
            </a:endParaRPr>
          </a:p>
        </p:txBody>
      </p:sp>
      <p:pic>
        <p:nvPicPr>
          <p:cNvPr id="5" name="图片 4" descr="图标镂空"/>
          <p:cNvPicPr>
            <a:picLocks noChangeAspect="1"/>
          </p:cNvPicPr>
          <p:nvPr>
            <p:custDataLst>
              <p:tags r:id="rId1"/>
            </p:custDataLst>
          </p:nvPr>
        </p:nvPicPr>
        <p:blipFill>
          <a:blip r:embed="rId2"/>
          <a:srcRect l="12064" t="11428" r="12701" b="13975"/>
          <a:stretch>
            <a:fillRect/>
          </a:stretch>
        </p:blipFill>
        <p:spPr>
          <a:xfrm>
            <a:off x="7661487" y="2110740"/>
            <a:ext cx="629920" cy="625687"/>
          </a:xfrm>
          <a:prstGeom prst="rect">
            <a:avLst/>
          </a:prstGeom>
        </p:spPr>
      </p:pic>
      <p:sp>
        <p:nvSpPr>
          <p:cNvPr id="3" name="文本框 2"/>
          <p:cNvSpPr txBox="1"/>
          <p:nvPr>
            <p:custDataLst>
              <p:tags r:id="rId3"/>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7"/>
          <p:cNvSpPr txBox="1"/>
          <p:nvPr/>
        </p:nvSpPr>
        <p:spPr>
          <a:xfrm>
            <a:off x="1936750" y="67310"/>
            <a:ext cx="4759960" cy="460375"/>
          </a:xfrm>
          <a:prstGeom prst="rect">
            <a:avLst/>
          </a:prstGeom>
          <a:noFill/>
          <a:ln w="9525">
            <a:noFill/>
          </a:ln>
        </p:spPr>
        <p:txBody>
          <a:bodyPr wrap="square">
            <a:spAutoFit/>
          </a:bodyPr>
          <a:lstStyle/>
          <a:p>
            <a:pPr indent="304800" algn="l"/>
            <a:r>
              <a:rPr lang="zh-CN" sz="2400" b="0">
                <a:solidFill>
                  <a:srgbClr val="FF0000"/>
                </a:solidFill>
                <a:ea typeface="黑体" panose="02010609060101010101" charset="-122"/>
              </a:rPr>
              <a:t>【试题整体分析】</a:t>
            </a:r>
            <a:endParaRPr lang="zh-CN" altLang="en-US" sz="2400" b="0">
              <a:solidFill>
                <a:srgbClr val="FF0000"/>
              </a:solidFill>
              <a:ea typeface="黑体" panose="02010609060101010101" charset="-122"/>
            </a:endParaRPr>
          </a:p>
        </p:txBody>
      </p:sp>
      <p:sp>
        <p:nvSpPr>
          <p:cNvPr id="16" name="文本框 15"/>
          <p:cNvSpPr txBox="1"/>
          <p:nvPr>
            <p:custDataLst>
              <p:tags r:id="rId1"/>
            </p:custDataLst>
          </p:nvPr>
        </p:nvSpPr>
        <p:spPr>
          <a:xfrm>
            <a:off x="347980" y="67310"/>
            <a:ext cx="2141855" cy="398780"/>
          </a:xfrm>
          <a:prstGeom prst="rect">
            <a:avLst/>
          </a:prstGeom>
          <a:noFill/>
          <a:ln>
            <a:noFill/>
          </a:ln>
        </p:spPr>
        <p:txBody>
          <a:bodyPr wrap="square" rtlCol="0">
            <a:spAutoFit/>
          </a:bodyPr>
          <a:lstStyle/>
          <a:p>
            <a:r>
              <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a:solidFill>
                <a:schemeClr val="bg1">
                  <a:lumMod val="25000"/>
                </a:schemeClr>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322580" y="1130576"/>
            <a:ext cx="11546840" cy="3497083"/>
          </a:xfrm>
          <a:prstGeom prst="rect">
            <a:avLst/>
          </a:prstGeom>
          <a:noFill/>
          <a:ln>
            <a:solidFill>
              <a:schemeClr val="accent1"/>
            </a:solidFill>
          </a:ln>
        </p:spPr>
        <p:txBody>
          <a:bodyPr wrap="square" rtlCol="0" anchor="t">
            <a:noAutofit/>
          </a:bodyPr>
          <a:lstStyle/>
          <a:p>
            <a:pPr indent="914400">
              <a:lnSpc>
                <a:spcPct val="120000"/>
              </a:lnSpc>
              <a:buClrTx/>
              <a:buSzTx/>
              <a:buFontTx/>
              <a:buNone/>
            </a:pPr>
            <a:r>
              <a:rPr lang="zh-CN" altLang="en-US" sz="2800" dirty="0">
                <a:latin typeface="楷体" panose="02010609060101010101" charset="-122"/>
                <a:ea typeface="楷体" panose="02010609060101010101" charset="-122"/>
                <a:cs typeface="楷体" panose="02010609060101010101" charset="-122"/>
                <a:sym typeface="+mn-ea"/>
              </a:rPr>
              <a:t>试题选段出自史铁生</a:t>
            </a:r>
            <a:r>
              <a:rPr lang="zh-CN" altLang="en-US" sz="2800" dirty="0">
                <a:solidFill>
                  <a:srgbClr val="FF0000"/>
                </a:solidFill>
                <a:latin typeface="楷体" panose="02010609060101010101" charset="-122"/>
                <a:ea typeface="楷体" panose="02010609060101010101" charset="-122"/>
                <a:cs typeface="楷体" panose="02010609060101010101" charset="-122"/>
                <a:sym typeface="+mn-ea"/>
              </a:rPr>
              <a:t>《我与地坛》</a:t>
            </a:r>
            <a:r>
              <a:rPr lang="zh-CN" altLang="en-US" sz="2800" dirty="0">
                <a:latin typeface="楷体" panose="02010609060101010101" charset="-122"/>
                <a:ea typeface="楷体" panose="02010609060101010101" charset="-122"/>
                <a:cs typeface="楷体" panose="02010609060101010101" charset="-122"/>
                <a:sym typeface="+mn-ea"/>
              </a:rPr>
              <a:t>，在内容上</a:t>
            </a:r>
            <a:r>
              <a:rPr lang="zh-CN" altLang="en-US" sz="2800" dirty="0">
                <a:latin typeface="楷体" panose="02010609060101010101" charset="-122"/>
                <a:ea typeface="楷体" panose="02010609060101010101" charset="-122"/>
                <a:cs typeface="楷体" panose="02010609060101010101" charset="-122"/>
                <a:sym typeface="+mn-ea"/>
              </a:rPr>
              <a:t>做到了教考衔接。</a:t>
            </a:r>
            <a:endParaRPr lang="zh-CN" altLang="en-US" sz="2800" dirty="0">
              <a:latin typeface="楷体" panose="02010609060101010101" charset="-122"/>
              <a:ea typeface="楷体" panose="02010609060101010101" charset="-122"/>
              <a:cs typeface="楷体" panose="02010609060101010101" charset="-122"/>
              <a:sym typeface="+mn-ea"/>
            </a:endParaRPr>
          </a:p>
          <a:p>
            <a:pPr indent="914400">
              <a:lnSpc>
                <a:spcPct val="120000"/>
              </a:lnSpc>
              <a:buClrTx/>
              <a:buSzTx/>
              <a:buFontTx/>
              <a:buNone/>
            </a:pPr>
            <a:r>
              <a:rPr lang="zh-CN" altLang="en-US" sz="2800" dirty="0">
                <a:latin typeface="楷体" panose="02010609060101010101" charset="-122"/>
                <a:ea typeface="楷体" panose="02010609060101010101" charset="-122"/>
                <a:cs typeface="楷体" panose="02010609060101010101" charset="-122"/>
                <a:sym typeface="+mn-ea"/>
              </a:rPr>
              <a:t>试题采用</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一拖五</a:t>
            </a:r>
            <a:r>
              <a:rPr lang="en-US" altLang="zh-CN" sz="2800" dirty="0">
                <a:latin typeface="楷体" panose="02010609060101010101" charset="-122"/>
                <a:ea typeface="楷体" panose="02010609060101010101" charset="-122"/>
                <a:cs typeface="楷体" panose="02010609060101010101" charset="-122"/>
                <a:sym typeface="+mn-ea"/>
              </a:rPr>
              <a:t>”</a:t>
            </a:r>
            <a:r>
              <a:rPr lang="zh-CN" altLang="en-US" sz="2800" dirty="0">
                <a:latin typeface="楷体" panose="02010609060101010101" charset="-122"/>
                <a:ea typeface="楷体" panose="02010609060101010101" charset="-122"/>
                <a:cs typeface="楷体" panose="02010609060101010101" charset="-122"/>
                <a:sym typeface="+mn-ea"/>
              </a:rPr>
              <a:t>形式，考点的综合性比较强，考查的都是近几年高考中常见的题型</a:t>
            </a:r>
            <a:r>
              <a:rPr lang="zh-CN" sz="2800" dirty="0">
                <a:latin typeface="楷体" panose="02010609060101010101" charset="-122"/>
                <a:ea typeface="楷体" panose="02010609060101010101" charset="-122"/>
                <a:cs typeface="楷体" panose="02010609060101010101" charset="-122"/>
                <a:sym typeface="+mn-ea"/>
              </a:rPr>
              <a:t>，与高考同频共振，但</a:t>
            </a:r>
            <a:r>
              <a:rPr lang="zh-CN" sz="2800" dirty="0">
                <a:solidFill>
                  <a:srgbClr val="FF0000"/>
                </a:solidFill>
                <a:latin typeface="楷体" panose="02010609060101010101" charset="-122"/>
                <a:ea typeface="楷体" panose="02010609060101010101" charset="-122"/>
                <a:cs typeface="楷体" panose="02010609060101010101" charset="-122"/>
                <a:sym typeface="+mn-ea"/>
              </a:rPr>
              <a:t>也有创新，随文命题，考查三个词语指代同一人的原因</a:t>
            </a:r>
            <a:r>
              <a:rPr lang="zh-CN" altLang="en-US" sz="2800" dirty="0">
                <a:latin typeface="楷体" panose="02010609060101010101" charset="-122"/>
                <a:ea typeface="楷体" panose="02010609060101010101" charset="-122"/>
                <a:cs typeface="楷体" panose="02010609060101010101" charset="-122"/>
                <a:sym typeface="+mn-ea"/>
              </a:rPr>
              <a:t>。主要考查了成语、表达效果、词语指代、语句复位、文意理解。</a:t>
            </a:r>
            <a:endParaRPr lang="zh-CN" altLang="en-US" sz="2800"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5" presetClass="entr" presetSubtype="1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checkerboard(across)">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6" grpId="0"/>
      <p:bldP spid="16" grpId="1"/>
      <p:bldP spid="2" grpId="0" bldLvl="0" animBg="1"/>
      <p:bldP spid="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4" name="内容占位符 2"/>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153670" y="398780"/>
            <a:ext cx="11906250" cy="6297930"/>
          </a:xfrm>
          <a:prstGeom prst="rect">
            <a:avLst/>
          </a:prstGeom>
          <a:noFill/>
          <a:ln>
            <a:solidFill>
              <a:srgbClr val="FDE9DA"/>
            </a:solidFill>
          </a:ln>
        </p:spPr>
        <p:txBody>
          <a:bodyPr wrap="square" rtlCol="0">
            <a:noAutofit/>
          </a:bodyPr>
          <a:p>
            <a:endParaRPr lang="zh-CN" altLang="en-US" sz="2400"/>
          </a:p>
        </p:txBody>
      </p:sp>
      <p:sp>
        <p:nvSpPr>
          <p:cNvPr id="2" name="文本框 1"/>
          <p:cNvSpPr txBox="1"/>
          <p:nvPr>
            <p:custDataLst>
              <p:tags r:id="rId2"/>
            </p:custDataLst>
          </p:nvPr>
        </p:nvSpPr>
        <p:spPr>
          <a:xfrm>
            <a:off x="241935" y="0"/>
            <a:ext cx="4269105" cy="398780"/>
          </a:xfrm>
          <a:prstGeom prst="rect">
            <a:avLst/>
          </a:prstGeom>
          <a:noFill/>
          <a:ln>
            <a:noFill/>
          </a:ln>
        </p:spPr>
        <p:txBody>
          <a:bodyPr wrap="square" rtlCol="0">
            <a:spAutoFit/>
          </a:bodyPr>
          <a:p>
            <a:r>
              <a:rPr lang="zh-CN" altLang="en-US" sz="2000">
                <a:solidFill>
                  <a:srgbClr val="AD8555"/>
                </a:solidFill>
                <a:latin typeface="思源宋体" charset="-122"/>
                <a:ea typeface="思源宋体" charset="-122"/>
                <a:cs typeface="思源宋体" charset="-122"/>
                <a:sym typeface="汉仪中圆简" panose="02010600000101010101" charset="-122"/>
              </a:rPr>
              <a:t>现代文阅读Ⅰ</a:t>
            </a:r>
            <a:endParaRPr lang="zh-CN" altLang="en-US" sz="2000">
              <a:solidFill>
                <a:srgbClr val="AD8555"/>
              </a:solidFill>
              <a:latin typeface="思源宋体" charset="-122"/>
              <a:ea typeface="思源宋体" charset="-122"/>
              <a:cs typeface="思源宋体" charset="-122"/>
              <a:sym typeface="汉仪中圆简" panose="02010600000101010101" charset="-122"/>
            </a:endParaRPr>
          </a:p>
        </p:txBody>
      </p:sp>
      <p:sp>
        <p:nvSpPr>
          <p:cNvPr id="3" name="矩形 2"/>
          <p:cNvSpPr/>
          <p:nvPr>
            <p:custDataLst>
              <p:tags r:id="rId3"/>
            </p:custDataLst>
          </p:nvPr>
        </p:nvSpPr>
        <p:spPr>
          <a:xfrm>
            <a:off x="242570" y="472440"/>
            <a:ext cx="770509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p>
        </p:txBody>
      </p:sp>
      <p:sp>
        <p:nvSpPr>
          <p:cNvPr id="5" name="文本框 4"/>
          <p:cNvSpPr txBox="1"/>
          <p:nvPr/>
        </p:nvSpPr>
        <p:spPr>
          <a:xfrm>
            <a:off x="241935" y="734695"/>
            <a:ext cx="7614285" cy="5870575"/>
          </a:xfrm>
          <a:prstGeom prst="rect">
            <a:avLst/>
          </a:prstGeom>
          <a:noFill/>
          <a:ln w="9525">
            <a:noFill/>
          </a:ln>
        </p:spPr>
        <p:txBody>
          <a:bodyPr wrap="square">
            <a:noAutofit/>
          </a:bodyPr>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随着时间的推移，民歌的原生样貌早已在历史长河中、在世世代代的口传心授中发生变化，但</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民歌的基因血脉却以不同程度的遗传、衍生抑或再生等方式不断地被保存、延续。据不完全统计，截至目前，在我国传统音乐类国家级非物质文化遗产代表性项目中，单民歌这个体裁就有百余种。作为非物质文化遗产，民歌的价值就在于它所蕴含的文化内涵和文化指向。民歌标示着文化的内在结构和模式，蕴含着文化发展的选择和路向。（</a:t>
            </a:r>
            <a:r>
              <a:rPr lang="en-US" altLang="zh-CN" sz="2000" kern="100" dirty="0">
                <a:solidFill>
                  <a:srgbClr val="C00000"/>
                </a:solidFill>
                <a:effectLst/>
                <a:latin typeface="楷体" panose="02010609060101010101" charset="-122"/>
                <a:ea typeface="楷体" panose="02010609060101010101" charset="-122"/>
                <a:cs typeface="宋体" panose="02010600030101010101" pitchFamily="2" charset="-122"/>
              </a:rPr>
              <a:t>1D</a:t>
            </a:r>
            <a:r>
              <a:rPr lang="zh-CN" altLang="en-US" sz="2000" kern="100" dirty="0">
                <a:solidFill>
                  <a:srgbClr val="C00000"/>
                </a:solidFill>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试想，像《茉莉花》这样的中国民间小调，如果没能处理好继承与发展、变与不变的关系，又怎会发展成</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中国第二国歌</a:t>
            </a:r>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并走向全世界</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  </a:t>
            </a:r>
            <a:r>
              <a:rPr lang="zh-CN" altLang="en-US" sz="2000" kern="100" dirty="0">
                <a:effectLst/>
                <a:latin typeface="楷体" panose="02010609060101010101" charset="-122"/>
                <a:ea typeface="楷体" panose="02010609060101010101" charset="-122"/>
                <a:cs typeface="宋体" panose="02010600030101010101" pitchFamily="2" charset="-122"/>
              </a:rPr>
              <a:t>对音乐而言，</a:t>
            </a:r>
            <a:r>
              <a:rPr lang="en-US" altLang="zh-CN" sz="2000" kern="100" dirty="0">
                <a:effectLst/>
                <a:highlight>
                  <a:srgbClr val="00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00FF00"/>
                </a:highlight>
                <a:latin typeface="楷体" panose="02010609060101010101" charset="-122"/>
                <a:ea typeface="楷体" panose="02010609060101010101" charset="-122"/>
                <a:cs typeface="宋体" panose="02010600030101010101" pitchFamily="2" charset="-122"/>
              </a:rPr>
              <a:t>明体达用、体用贯通</a:t>
            </a:r>
            <a:r>
              <a:rPr lang="en-US" altLang="zh-CN" sz="2000" kern="100" dirty="0">
                <a:effectLst/>
                <a:highlight>
                  <a:srgbClr val="00FF00"/>
                </a:highligh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00FF00"/>
                </a:highlight>
                <a:latin typeface="楷体" panose="02010609060101010101" charset="-122"/>
                <a:ea typeface="楷体" panose="02010609060101010101" charset="-122"/>
                <a:cs typeface="宋体" panose="02010600030101010101" pitchFamily="2" charset="-122"/>
              </a:rPr>
              <a:t>的理念就是要求我们处理好传统音乐文化的传承与发展、变与不变的关系。</a:t>
            </a:r>
            <a:r>
              <a:rPr kumimoji="1" lang="en-US" altLang="zh-CN" sz="2000" dirty="0">
                <a:highlight>
                  <a:srgbClr val="00FF00"/>
                </a:highlight>
                <a:latin typeface="楷体" panose="02010609060101010101" charset="-122"/>
                <a:ea typeface="楷体" panose="02010609060101010101" charset="-122"/>
                <a:sym typeface="+mn-ea"/>
              </a:rPr>
              <a:t>5①</a:t>
            </a:r>
            <a:r>
              <a:rPr lang="zh-CN" altLang="en-US" sz="2000" kern="100" dirty="0">
                <a:effectLst/>
                <a:latin typeface="楷体" panose="02010609060101010101" charset="-122"/>
                <a:ea typeface="楷体" panose="02010609060101010101" charset="-122"/>
                <a:cs typeface="宋体" panose="02010600030101010101" pitchFamily="2" charset="-122"/>
              </a:rPr>
              <a:t>我们需要在保持民歌原有文化核心价值的基础上，深入挖掘民歌这座宝藏并加以融会贯通，</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根据时代的发展和人民的需求，尝试将民歌与现代创作技法、科技手段相结合，不断推出既蕴含传统精髓和传统要义，又具有时代感和新意象的作品。(</a:t>
            </a:r>
            <a:r>
              <a:rPr lang="en-US" altLang="zh-CN"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2</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sym typeface="+mn-ea"/>
              </a:rPr>
              <a:t>D</a:t>
            </a:r>
            <a:r>
              <a:rPr lang="zh-CN" altLang="en-US" sz="2000" kern="100" dirty="0">
                <a:solidFill>
                  <a:srgbClr val="00B050"/>
                </a:solidFill>
                <a:effectLst/>
                <a:latin typeface="楷体" panose="02010609060101010101" charset="-122"/>
                <a:ea typeface="楷体" panose="02010609060101010101" charset="-122"/>
                <a:cs typeface="宋体" panose="02010600030101010101" pitchFamily="2" charset="-122"/>
              </a:rPr>
              <a:t>)</a:t>
            </a:r>
            <a:r>
              <a:rPr lang="zh-CN" altLang="en-US" sz="2000" kern="100" dirty="0">
                <a:effectLst/>
                <a:highlight>
                  <a:srgbClr val="00FF00"/>
                </a:highlight>
                <a:latin typeface="楷体" panose="02010609060101010101" charset="-122"/>
                <a:ea typeface="楷体" panose="02010609060101010101" charset="-122"/>
                <a:cs typeface="宋体" panose="02010600030101010101" pitchFamily="2" charset="-122"/>
              </a:rPr>
              <a:t>这些作品应以守正创新的面貌展现在当代人民群众面前，融入人们的日常生活，满足人们的精神需求，让作为非物质文化遗产的民歌焕发蓬勃生机。</a:t>
            </a:r>
            <a:r>
              <a:rPr kumimoji="1" lang="en-US" altLang="zh-CN" sz="2000" dirty="0">
                <a:highlight>
                  <a:srgbClr val="00FF00"/>
                </a:highlight>
                <a:latin typeface="楷体" panose="02010609060101010101" charset="-122"/>
                <a:ea typeface="楷体" panose="02010609060101010101" charset="-122"/>
                <a:sym typeface="+mn-ea"/>
              </a:rPr>
              <a:t>5</a:t>
            </a:r>
            <a:r>
              <a:rPr kumimoji="1" lang="en-US" altLang="zh-CN" sz="2000" dirty="0">
                <a:highlight>
                  <a:srgbClr val="00FF00"/>
                </a:highlight>
                <a:latin typeface="Calibri" panose="020F0502020204030204" charset="0"/>
                <a:ea typeface="楷体" panose="02010609060101010101" charset="-122"/>
                <a:sym typeface="+mn-ea"/>
              </a:rPr>
              <a:t>②</a:t>
            </a:r>
            <a:endParaRPr lang="zh-CN" altLang="en-US" sz="2000" kern="100" dirty="0">
              <a:effectLst/>
              <a:latin typeface="楷体" panose="02010609060101010101" charset="-122"/>
              <a:ea typeface="楷体" panose="02010609060101010101" charset="-122"/>
              <a:cs typeface="宋体" panose="02010600030101010101" pitchFamily="2" charset="-122"/>
            </a:endParaRPr>
          </a:p>
          <a:p>
            <a:pPr indent="266700" algn="just" fontAlgn="auto"/>
            <a:r>
              <a:rPr lang="en-US" altLang="zh-CN" sz="2000" kern="100" dirty="0">
                <a:effectLst/>
                <a:latin typeface="楷体" panose="02010609060101010101" charset="-122"/>
                <a:ea typeface="楷体" panose="02010609060101010101" charset="-122"/>
                <a:cs typeface="宋体" panose="02010600030101010101" pitchFamily="2" charset="-122"/>
              </a:rPr>
              <a:t>(</a:t>
            </a:r>
            <a:r>
              <a:rPr lang="zh-CN" altLang="en-US" sz="2000" kern="100" dirty="0">
                <a:effectLst/>
                <a:latin typeface="楷体" panose="02010609060101010101" charset="-122"/>
                <a:ea typeface="楷体" panose="02010609060101010101" charset="-122"/>
                <a:cs typeface="宋体" panose="02010600030101010101" pitchFamily="2" charset="-122"/>
              </a:rPr>
              <a:t>摘编自张天彤《坚持体用贯通传承好民歌的文化价值》</a:t>
            </a:r>
            <a:r>
              <a:rPr lang="en-US" altLang="zh-CN" sz="2000" kern="100" dirty="0">
                <a:effectLst/>
                <a:latin typeface="楷体" panose="02010609060101010101" charset="-122"/>
                <a:ea typeface="楷体" panose="02010609060101010101" charset="-122"/>
                <a:cs typeface="宋体" panose="02010600030101010101" pitchFamily="2" charset="-122"/>
              </a:rPr>
              <a:t>)</a:t>
            </a:r>
            <a:endParaRPr lang="en-US" altLang="zh-CN" sz="2000" kern="100" dirty="0">
              <a:effectLst/>
              <a:latin typeface="楷体" panose="02010609060101010101" charset="-122"/>
              <a:ea typeface="楷体" panose="02010609060101010101" charset="-122"/>
              <a:cs typeface="宋体" panose="02010600030101010101" pitchFamily="2" charset="-122"/>
            </a:endParaRPr>
          </a:p>
        </p:txBody>
      </p:sp>
      <p:sp>
        <p:nvSpPr>
          <p:cNvPr id="6" name="矩形 5"/>
          <p:cNvSpPr/>
          <p:nvPr>
            <p:custDataLst>
              <p:tags r:id="rId4"/>
            </p:custDataLst>
          </p:nvPr>
        </p:nvSpPr>
        <p:spPr>
          <a:xfrm>
            <a:off x="8025765" y="472440"/>
            <a:ext cx="3921760" cy="6130290"/>
          </a:xfrm>
          <a:prstGeom prst="rect">
            <a:avLst/>
          </a:prstGeom>
          <a:noFill/>
          <a:ln w="12700" cmpd="sng">
            <a:solidFill>
              <a:schemeClr val="accent2">
                <a:lumMod val="20000"/>
                <a:lumOff val="80000"/>
              </a:schemeClr>
            </a:solidFill>
            <a:prstDash val="solid"/>
          </a:ln>
          <a:extLst>
            <a:ext uri="{909E8E84-426E-40DD-AFC4-6F175D3DCCD1}">
              <a14:hiddenFill xmlns:a14="http://schemas.microsoft.com/office/drawing/2010/main">
                <a:solidFill>
                  <a:schemeClr val="lt1"/>
                </a:solidFill>
              </a14:hiddenFill>
            </a:ext>
          </a:extLst>
        </p:spPr>
        <p:style>
          <a:lnRef idx="2">
            <a:schemeClr val="accent3"/>
          </a:lnRef>
          <a:fillRef idx="1">
            <a:schemeClr val="lt1"/>
          </a:fillRef>
          <a:effectRef idx="0">
            <a:schemeClr val="accent3"/>
          </a:effectRef>
          <a:fontRef idx="minor">
            <a:schemeClr val="dk1"/>
          </a:fontRef>
        </p:style>
        <p:txBody>
          <a:bodyPr rtlCol="0" anchor="ctr"/>
          <a:p>
            <a:pPr algn="ctr"/>
            <a:endParaRPr lang="zh-CN" altLang="en-US">
              <a:ln>
                <a:solidFill>
                  <a:schemeClr val="accent2">
                    <a:lumMod val="20000"/>
                    <a:lumOff val="80000"/>
                  </a:schemeClr>
                </a:solidFill>
              </a:ln>
            </a:endParaRPr>
          </a:p>
        </p:txBody>
      </p:sp>
      <p:sp>
        <p:nvSpPr>
          <p:cNvPr id="10" name="文本框 9"/>
          <p:cNvSpPr txBox="1"/>
          <p:nvPr/>
        </p:nvSpPr>
        <p:spPr>
          <a:xfrm>
            <a:off x="8085455" y="2238375"/>
            <a:ext cx="3827780" cy="1014730"/>
          </a:xfrm>
          <a:prstGeom prst="rect">
            <a:avLst/>
          </a:prstGeom>
          <a:noFill/>
          <a:ln>
            <a:solidFill>
              <a:schemeClr val="accent2">
                <a:lumMod val="20000"/>
                <a:lumOff val="80000"/>
              </a:schemeClr>
            </a:solidFill>
          </a:ln>
        </p:spPr>
        <p:txBody>
          <a:bodyPr wrap="square" rtlCol="0">
            <a:spAutoFit/>
          </a:bodyPr>
          <a:p>
            <a:r>
              <a:rPr kumimoji="1" lang="en-US" altLang="zh-CN" sz="2000" dirty="0">
                <a:highlight>
                  <a:srgbClr val="00FF00"/>
                </a:highlight>
                <a:latin typeface="楷体" panose="02010609060101010101" charset="-122"/>
                <a:ea typeface="楷体" panose="02010609060101010101" charset="-122"/>
              </a:rPr>
              <a:t>5①</a:t>
            </a:r>
            <a:r>
              <a:rPr kumimoji="1" lang="zh-CN" altLang="en-US" sz="2000" dirty="0">
                <a:highlight>
                  <a:srgbClr val="00FF00"/>
                </a:highlight>
                <a:latin typeface="楷体" panose="02010609060101010101" charset="-122"/>
                <a:ea typeface="楷体" panose="02010609060101010101" charset="-122"/>
              </a:rPr>
              <a:t>，它能更好地处理非遗文化中变与不变的关系，让非遗文化在发展中顺应时代潮流；</a:t>
            </a:r>
            <a:endParaRPr kumimoji="1" lang="zh-CN" altLang="en-US" sz="2000" dirty="0">
              <a:highlight>
                <a:srgbClr val="00FF00"/>
              </a:highlight>
              <a:latin typeface="楷体" panose="02010609060101010101" charset="-122"/>
              <a:ea typeface="楷体" panose="02010609060101010101" charset="-122"/>
            </a:endParaRPr>
          </a:p>
        </p:txBody>
      </p:sp>
      <p:sp>
        <p:nvSpPr>
          <p:cNvPr id="29" name="文本框 28"/>
          <p:cNvSpPr txBox="1"/>
          <p:nvPr>
            <p:custDataLst>
              <p:tags r:id="rId5"/>
            </p:custDataLst>
          </p:nvPr>
        </p:nvSpPr>
        <p:spPr>
          <a:xfrm>
            <a:off x="242570" y="397510"/>
            <a:ext cx="780415" cy="337185"/>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文</a:t>
            </a:r>
            <a:r>
              <a:rPr lang="en-US" altLang="zh-CN" sz="1600" noProof="0" dirty="0">
                <a:solidFill>
                  <a:srgbClr val="152340"/>
                </a:solidFill>
                <a:latin typeface="汉仪雅酷黑 65W" charset="-122"/>
                <a:ea typeface="汉仪雅酷黑 65W" charset="-122"/>
                <a:cs typeface="思源黑体 CN Light" charset="-122"/>
                <a:sym typeface="方正悠黑体" charset="-122"/>
              </a:rPr>
              <a:t> </a:t>
            </a:r>
            <a:r>
              <a:rPr lang="zh-CN" altLang="en-US" sz="1600" noProof="0" dirty="0">
                <a:solidFill>
                  <a:srgbClr val="152340"/>
                </a:solidFill>
                <a:latin typeface="汉仪雅酷黑 65W" charset="-122"/>
                <a:ea typeface="汉仪雅酷黑 65W" charset="-122"/>
                <a:cs typeface="思源黑体 CN Light" charset="-122"/>
                <a:sym typeface="方正悠黑体" charset="-122"/>
              </a:rPr>
              <a:t>本</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4" name="文本框 13"/>
          <p:cNvSpPr txBox="1"/>
          <p:nvPr>
            <p:custDataLst>
              <p:tags r:id="rId6"/>
            </p:custDataLst>
          </p:nvPr>
        </p:nvSpPr>
        <p:spPr>
          <a:xfrm>
            <a:off x="8085693" y="316230"/>
            <a:ext cx="780415" cy="338554"/>
          </a:xfrm>
          <a:prstGeom prst="rect">
            <a:avLst/>
          </a:prstGeom>
          <a:solidFill>
            <a:schemeClr val="accent5">
              <a:lumMod val="20000"/>
              <a:lumOff val="80000"/>
            </a:schemeClr>
          </a:solidFill>
        </p:spPr>
        <p:txBody>
          <a:bodyPr wrap="square" rtlCol="0">
            <a:spAutoFit/>
          </a:bodyPr>
          <a:p>
            <a:r>
              <a:rPr lang="zh-CN" altLang="en-US" sz="1600" noProof="0" dirty="0">
                <a:solidFill>
                  <a:srgbClr val="152340"/>
                </a:solidFill>
                <a:latin typeface="汉仪雅酷黑 65W" charset="-122"/>
                <a:ea typeface="汉仪雅酷黑 65W" charset="-122"/>
                <a:cs typeface="思源黑体 CN Light" charset="-122"/>
                <a:sym typeface="方正悠黑体" charset="-122"/>
              </a:rPr>
              <a:t>解读</a:t>
            </a:r>
            <a:endParaRPr lang="zh-CN" altLang="en-US" sz="1600" noProof="0" dirty="0">
              <a:solidFill>
                <a:srgbClr val="152340"/>
              </a:solidFill>
              <a:latin typeface="汉仪雅酷黑 65W" charset="-122"/>
              <a:ea typeface="汉仪雅酷黑 65W" charset="-122"/>
              <a:cs typeface="思源黑体 CN Light" charset="-122"/>
              <a:sym typeface="方正悠黑体" charset="-122"/>
            </a:endParaRPr>
          </a:p>
        </p:txBody>
      </p:sp>
      <p:sp>
        <p:nvSpPr>
          <p:cNvPr id="15" name="文本框 14"/>
          <p:cNvSpPr txBox="1"/>
          <p:nvPr/>
        </p:nvSpPr>
        <p:spPr>
          <a:xfrm>
            <a:off x="8085455" y="875665"/>
            <a:ext cx="3828415" cy="1229995"/>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1</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D.</a:t>
            </a:r>
            <a:r>
              <a:rPr lang="zh-CN" altLang="en-US" b="1" kern="100" dirty="0">
                <a:solidFill>
                  <a:schemeClr val="tx1"/>
                </a:solidFill>
                <a:latin typeface="楷体" panose="02010609060101010101" charset="-122"/>
                <a:ea typeface="楷体" panose="02010609060101010101" charset="-122"/>
                <a:cs typeface="宋体" panose="02010600030101010101" pitchFamily="2" charset="-122"/>
                <a:sym typeface="+mn-ea"/>
              </a:rPr>
              <a:t>民歌是中国传统音乐文化的表现形式之一，蕴含着文化发展的选择和路向，其基因血脉在留传过程中不断地被保存、延续。</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sz="1800" kern="100" dirty="0">
              <a:latin typeface="楷体" panose="02010609060101010101" charset="-122"/>
              <a:ea typeface="楷体" panose="02010609060101010101" charset="-122"/>
              <a:cs typeface="宋体" panose="02010600030101010101" pitchFamily="2" charset="-122"/>
              <a:sym typeface="+mn-ea"/>
            </a:endParaRPr>
          </a:p>
        </p:txBody>
      </p:sp>
      <p:sp>
        <p:nvSpPr>
          <p:cNvPr id="16" name="文本框 15"/>
          <p:cNvSpPr txBox="1"/>
          <p:nvPr/>
        </p:nvSpPr>
        <p:spPr>
          <a:xfrm>
            <a:off x="8085455" y="3806825"/>
            <a:ext cx="3828415" cy="1229995"/>
          </a:xfrm>
          <a:prstGeom prst="rect">
            <a:avLst/>
          </a:prstGeom>
          <a:noFill/>
          <a:ln>
            <a:solidFill>
              <a:schemeClr val="accent2">
                <a:lumMod val="20000"/>
                <a:lumOff val="80000"/>
              </a:schemeClr>
            </a:solidFill>
          </a:ln>
        </p:spPr>
        <p:txBody>
          <a:bodyPr wrap="square" rtlCol="0">
            <a:spAutoFit/>
          </a:bodyPr>
          <a:p>
            <a:pPr>
              <a:lnSpc>
                <a:spcPct val="100000"/>
              </a:lnSpc>
            </a:pPr>
            <a:r>
              <a:rPr kumimoji="1" lang="zh-CN" altLang="en-US" sz="2000" dirty="0">
                <a:latin typeface="楷体" panose="02010609060101010101" charset="-122"/>
                <a:ea typeface="楷体" panose="02010609060101010101" charset="-122"/>
                <a:sym typeface="+mn-ea"/>
              </a:rPr>
              <a:t>第</a:t>
            </a:r>
            <a:r>
              <a:rPr kumimoji="1" lang="en-US" altLang="zh-CN" sz="2000" dirty="0">
                <a:latin typeface="楷体" panose="02010609060101010101" charset="-122"/>
                <a:ea typeface="楷体" panose="02010609060101010101" charset="-122"/>
                <a:sym typeface="+mn-ea"/>
              </a:rPr>
              <a:t>2</a:t>
            </a:r>
            <a:r>
              <a:rPr kumimoji="1" lang="zh-CN" altLang="en-US" sz="2000" dirty="0">
                <a:latin typeface="楷体" panose="02010609060101010101" charset="-122"/>
                <a:ea typeface="楷体" panose="02010609060101010101" charset="-122"/>
                <a:sym typeface="+mn-ea"/>
              </a:rPr>
              <a:t>题</a:t>
            </a:r>
            <a:r>
              <a:rPr lang="en-US" altLang="zh-CN" sz="2000" kern="100" dirty="0">
                <a:latin typeface="楷体" panose="02010609060101010101" charset="-122"/>
                <a:ea typeface="楷体" panose="02010609060101010101" charset="-122"/>
                <a:cs typeface="宋体" panose="02010600030101010101" pitchFamily="2" charset="-122"/>
                <a:sym typeface="+mn-ea"/>
              </a:rPr>
              <a:t>D.</a:t>
            </a:r>
            <a:r>
              <a:rPr lang="zh-CN" altLang="en-US" b="1" kern="100" dirty="0">
                <a:latin typeface="楷体" panose="02010609060101010101" charset="-122"/>
                <a:ea typeface="楷体" panose="02010609060101010101" charset="-122"/>
                <a:cs typeface="宋体" panose="02010600030101010101" pitchFamily="2" charset="-122"/>
                <a:sym typeface="+mn-ea"/>
              </a:rPr>
              <a:t>挖掘民歌的文化内涵，结合现代化手段，可以创作出既蕴含传统精髓又具有时代新意的作品。</a:t>
            </a:r>
            <a:r>
              <a:rPr lang="zh-CN" altLang="en-US" b="1" kern="100" dirty="0">
                <a:solidFill>
                  <a:srgbClr val="C00000"/>
                </a:solidFill>
                <a:highlight>
                  <a:srgbClr val="00FFFF"/>
                </a:highlight>
                <a:latin typeface="楷体" panose="02010609060101010101" charset="-122"/>
                <a:ea typeface="楷体" panose="02010609060101010101" charset="-122"/>
                <a:cs typeface="宋体" panose="02010600030101010101" pitchFamily="2" charset="-122"/>
                <a:sym typeface="+mn-ea"/>
              </a:rPr>
              <a:t>正确</a:t>
            </a:r>
            <a:endParaRPr lang="zh-CN" altLang="en-US" sz="1800" kern="100" dirty="0">
              <a:latin typeface="楷体" panose="02010609060101010101" charset="-122"/>
              <a:ea typeface="楷体" panose="02010609060101010101" charset="-122"/>
              <a:cs typeface="宋体" panose="02010600030101010101" pitchFamily="2" charset="-122"/>
              <a:sym typeface="+mn-ea"/>
            </a:endParaRPr>
          </a:p>
        </p:txBody>
      </p:sp>
      <p:sp>
        <p:nvSpPr>
          <p:cNvPr id="17" name="文本框 16"/>
          <p:cNvSpPr txBox="1"/>
          <p:nvPr/>
        </p:nvSpPr>
        <p:spPr>
          <a:xfrm>
            <a:off x="8086090" y="5128260"/>
            <a:ext cx="3827780" cy="1014730"/>
          </a:xfrm>
          <a:prstGeom prst="rect">
            <a:avLst/>
          </a:prstGeom>
          <a:noFill/>
          <a:ln>
            <a:solidFill>
              <a:schemeClr val="accent2">
                <a:lumMod val="20000"/>
                <a:lumOff val="80000"/>
              </a:schemeClr>
            </a:solidFill>
          </a:ln>
        </p:spPr>
        <p:txBody>
          <a:bodyPr wrap="square" rtlCol="0">
            <a:spAutoFit/>
          </a:bodyPr>
          <a:p>
            <a:r>
              <a:rPr kumimoji="1" lang="en-US" altLang="zh-CN" sz="2000" dirty="0">
                <a:highlight>
                  <a:srgbClr val="00FF00"/>
                </a:highlight>
                <a:latin typeface="楷体" panose="02010609060101010101" charset="-122"/>
                <a:ea typeface="楷体" panose="02010609060101010101" charset="-122"/>
              </a:rPr>
              <a:t>5</a:t>
            </a:r>
            <a:r>
              <a:rPr kumimoji="1" lang="en-US" altLang="zh-CN" sz="2000" dirty="0">
                <a:highlight>
                  <a:srgbClr val="00FF00"/>
                </a:highlight>
                <a:latin typeface="Calibri" panose="020F0502020204030204" charset="0"/>
                <a:ea typeface="楷体" panose="02010609060101010101" charset="-122"/>
                <a:sym typeface="+mn-ea"/>
              </a:rPr>
              <a:t>②</a:t>
            </a:r>
            <a:r>
              <a:rPr kumimoji="1" lang="zh-CN" altLang="en-US" sz="2000" dirty="0">
                <a:highlight>
                  <a:srgbClr val="00FF00"/>
                </a:highlight>
                <a:latin typeface="楷体" panose="02010609060101010101" charset="-122"/>
                <a:ea typeface="楷体" panose="02010609060101010101" charset="-122"/>
              </a:rPr>
              <a:t>，它能守正创新，使非遗文化满足人们的精神需求，焕发蓬勃生机；</a:t>
            </a:r>
            <a:endParaRPr kumimoji="1" lang="zh-CN" altLang="en-US" sz="2000" dirty="0">
              <a:highlight>
                <a:srgbClr val="00FF00"/>
              </a:highlight>
              <a:latin typeface="楷体" panose="02010609060101010101" charset="-122"/>
              <a:ea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ssolv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dissolv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dissolve">
                                      <p:cBhvr>
                                        <p:cTn id="2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ldLvl="0" animBg="1"/>
      <p:bldP spid="15" grpId="0" bldLvl="0" animBg="1"/>
      <p:bldP spid="16" grpId="0" bldLvl="0" animBg="1"/>
      <p:bldP spid="17" grpId="0" bldLvl="0" animBg="1"/>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8"/>
          <p:cNvSpPr/>
          <p:nvPr/>
        </p:nvSpPr>
        <p:spPr>
          <a:xfrm>
            <a:off x="5786665" y="2979596"/>
            <a:ext cx="5310420" cy="138366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defTabSz="685800">
              <a:lnSpc>
                <a:spcPct val="150000"/>
              </a:lnSpc>
              <a:buClr>
                <a:srgbClr val="E7E6E6">
                  <a:lumMod val="10000"/>
                </a:srgbClr>
              </a:buClr>
              <a:defRPr/>
            </a:pPr>
            <a:r>
              <a:rPr kumimoji="0" lang="zh-CN" altLang="en-US" sz="1400" b="0" i="0" u="none" strike="noStrike" kern="1200" cap="none" spc="0" normalizeH="0" baseline="0" noProof="0">
                <a:ln>
                  <a:noFill/>
                </a:ln>
                <a:solidFill>
                  <a:schemeClr val="bg1"/>
                </a:solidFill>
                <a:effectLst/>
                <a:uLnTx/>
                <a:uFillTx/>
                <a:latin typeface="思源黑体 Light" charset="-122"/>
                <a:ea typeface="思源黑体 Light" charset="-122"/>
                <a:cs typeface="思源黑体 Light" charset="-122"/>
                <a:sym typeface="+mn-lt"/>
              </a:rPr>
              <a:t>您的内容打在这里，或者通过复制您的文本后，在此框中选择粘贴，并选择只保留文字，建议使用微软雅黑字体。您的内容打在这里，或者通过复制您的文本后，在此框中选择粘贴，并选择只保留文字，建议使用微软雅黑字体。</a:t>
            </a:r>
            <a:endParaRPr kumimoji="0" lang="zh-CN" altLang="en-US" sz="1400" b="0" i="0" u="none" strike="noStrike" kern="1200" cap="none" spc="0" normalizeH="0" baseline="0" noProof="0" err="1">
              <a:ln>
                <a:noFill/>
              </a:ln>
              <a:solidFill>
                <a:schemeClr val="bg1"/>
              </a:solidFill>
              <a:effectLst/>
              <a:uLnTx/>
              <a:uFillTx/>
              <a:latin typeface="思源黑体 Light" charset="-122"/>
              <a:ea typeface="思源黑体 Light" charset="-122"/>
              <a:cs typeface="思源黑体 Light" charset="-122"/>
              <a:sym typeface="+mn-lt"/>
            </a:endParaRPr>
          </a:p>
        </p:txBody>
      </p:sp>
      <p:sp>
        <p:nvSpPr>
          <p:cNvPr id="11" name="PA_矩形 8"/>
          <p:cNvSpPr/>
          <p:nvPr>
            <p:custDataLst>
              <p:tags r:id="rId1"/>
            </p:custDataLst>
          </p:nvPr>
        </p:nvSpPr>
        <p:spPr>
          <a:xfrm>
            <a:off x="5768120" y="2349371"/>
            <a:ext cx="2621280" cy="5835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zh-CN" altLang="en-US" sz="3200">
                <a:solidFill>
                  <a:schemeClr val="bg1"/>
                </a:solidFill>
                <a:latin typeface="思源宋体" charset="-122"/>
                <a:ea typeface="思源宋体" charset="-122"/>
                <a:cs typeface="思源宋体" charset="-122"/>
              </a:rPr>
              <a:t>年度工作概述</a:t>
            </a:r>
            <a:endParaRPr lang="zh-CN" altLang="en-US" sz="3200">
              <a:solidFill>
                <a:schemeClr val="bg1"/>
              </a:solidFill>
              <a:latin typeface="思源宋体" charset="-122"/>
              <a:ea typeface="思源宋体" charset="-122"/>
              <a:cs typeface="思源宋体" charset="-122"/>
            </a:endParaRPr>
          </a:p>
        </p:txBody>
      </p:sp>
      <p:sp>
        <p:nvSpPr>
          <p:cNvPr id="3" name="标题 1"/>
          <p:cNvSpPr>
            <a:spLocks noGrp="1"/>
          </p:cNvSpPr>
          <p:nvPr/>
        </p:nvSpPr>
        <p:spPr>
          <a:xfrm>
            <a:off x="241300" y="156633"/>
            <a:ext cx="3048000" cy="617220"/>
          </a:xfrm>
          <a:solidFill>
            <a:srgbClr val="FFC000"/>
          </a:solidFill>
          <a:ln>
            <a:solidFill>
              <a:schemeClr val="accent1"/>
            </a:solidFill>
          </a:ln>
        </p:spPr>
        <p:txBody>
          <a:bodyPr vert="horz" lIns="120000" tIns="62400" rIns="120000" bIns="62400" rtlCol="0" anchor="ctr" anchorCtr="0">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zh-CN" altLang="en-US" sz="3200">
                <a:solidFill>
                  <a:srgbClr val="AD8555"/>
                </a:solidFill>
                <a:latin typeface="思源宋体" charset="-122"/>
                <a:ea typeface="思源宋体" charset="-122"/>
                <a:cs typeface="思源宋体" charset="-122"/>
                <a:sym typeface="+mn-ea"/>
              </a:rPr>
              <a:t>文本 </a:t>
            </a:r>
            <a:endParaRPr lang="en-US" altLang="zh-CN" sz="4400">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4" name="内容占位符 2"/>
          <p:cNvSpPr>
            <a:spLocks noGrp="1"/>
          </p:cNvSpPr>
          <p:nvPr/>
        </p:nvSpPr>
        <p:spPr>
          <a:xfrm>
            <a:off x="419735" y="808355"/>
            <a:ext cx="11526520" cy="5887720"/>
          </a:xfrm>
          <a:ln>
            <a:solidFill>
              <a:schemeClr val="accent1"/>
            </a:solidFill>
          </a:ln>
        </p:spPr>
        <p:txBody>
          <a:bodyPr vert="horz" lIns="120000" tIns="62400" rIns="120000" bIns="62400" rtlCol="0">
            <a:no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Aft>
                <a:spcPts val="0"/>
              </a:spcAft>
              <a:buNone/>
            </a:pPr>
            <a:r>
              <a:rPr lang="en-US" altLang="zh-CN" sz="2400">
                <a:solidFill>
                  <a:schemeClr val="tx1">
                    <a:lumMod val="95000"/>
                    <a:lumOff val="5000"/>
                  </a:schemeClr>
                </a:solidFill>
                <a:latin typeface="楷体" panose="02010609060101010101" charset="-122"/>
                <a:ea typeface="楷体" panose="02010609060101010101" charset="-122"/>
                <a:cs typeface="楷体" panose="02010609060101010101" charset="-122"/>
              </a:rPr>
              <a:t>   </a:t>
            </a:r>
            <a:r>
              <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rPr>
              <a:t> </a:t>
            </a:r>
            <a:endParaRPr lang="en-US" sz="3200" b="1">
              <a:solidFill>
                <a:schemeClr val="tx1">
                  <a:lumMod val="95000"/>
                  <a:lumOff val="5000"/>
                </a:schemeClr>
              </a:solidFill>
              <a:latin typeface="楷体" panose="02010609060101010101" charset="-122"/>
              <a:ea typeface="楷体" panose="02010609060101010101" charset="-122"/>
              <a:cs typeface="楷体" panose="02010609060101010101" charset="-122"/>
              <a:sym typeface="+mn-ea"/>
            </a:endParaRPr>
          </a:p>
        </p:txBody>
      </p:sp>
      <p:sp>
        <p:nvSpPr>
          <p:cNvPr id="7" name="文本框 6"/>
          <p:cNvSpPr txBox="1"/>
          <p:nvPr/>
        </p:nvSpPr>
        <p:spPr>
          <a:xfrm>
            <a:off x="242147" y="808567"/>
            <a:ext cx="11704320" cy="5697220"/>
          </a:xfrm>
          <a:prstGeom prst="rect">
            <a:avLst/>
          </a:prstGeom>
          <a:noFill/>
          <a:ln>
            <a:solidFill>
              <a:srgbClr val="FDE9DA"/>
            </a:solidFill>
          </a:ln>
        </p:spPr>
        <p:txBody>
          <a:bodyPr wrap="square" rtlCol="0">
            <a:noAutofit/>
          </a:bodyPr>
          <a:p>
            <a:r>
              <a:rPr lang="zh-CN" altLang="en-US" sz="2400"/>
              <a:t>三、语言文字运用</a:t>
            </a:r>
            <a:r>
              <a:rPr lang="en-US" altLang="zh-CN" sz="2400"/>
              <a:t>(20</a:t>
            </a:r>
            <a:r>
              <a:rPr lang="zh-CN" altLang="en-US" sz="2400"/>
              <a:t>分</a:t>
            </a:r>
            <a:r>
              <a:rPr lang="en-US" altLang="zh-CN" sz="2400"/>
              <a:t>)</a:t>
            </a:r>
            <a:endParaRPr lang="en-US" altLang="zh-CN" sz="2400"/>
          </a:p>
          <a:p>
            <a:r>
              <a:rPr lang="zh-CN" altLang="en-US" sz="2400"/>
              <a:t>阅读下面的文字，完成</a:t>
            </a:r>
            <a:r>
              <a:rPr lang="en-US" altLang="zh-CN" sz="2400"/>
              <a:t>18</a:t>
            </a:r>
            <a:r>
              <a:rPr lang="zh-CN" altLang="en-US" sz="2400"/>
              <a:t>～</a:t>
            </a:r>
            <a:r>
              <a:rPr lang="en-US" altLang="zh-CN" sz="2400"/>
              <a:t>20</a:t>
            </a:r>
            <a:r>
              <a:rPr lang="zh-CN" altLang="en-US" sz="2400"/>
              <a:t>题。</a:t>
            </a:r>
            <a:endParaRPr lang="zh-CN" altLang="en-US" sz="2400"/>
          </a:p>
          <a:p>
            <a:pPr indent="457200" fontAlgn="auto"/>
            <a:r>
              <a:rPr lang="zh-CN" altLang="en-US" sz="2000">
                <a:latin typeface="仿宋" panose="02010609060101010101" charset="-122"/>
                <a:ea typeface="仿宋" panose="02010609060101010101" charset="-122"/>
                <a:cs typeface="仿宋" panose="02010609060101010101" charset="-122"/>
              </a:rPr>
              <a:t>那时您可以想象一个孩子，他玩累了可他还没玩够呢，心里好些新奇的念头甚至等不及到明天。也可以想象是一个老人，无可置疑地走向他的安息地，走得</a:t>
            </a:r>
            <a:r>
              <a:rPr lang="en-US" altLang="zh-CN" sz="2000" u="sng">
                <a:latin typeface="仿宋" panose="02010609060101010101" charset="-122"/>
                <a:ea typeface="仿宋" panose="02010609060101010101" charset="-122"/>
                <a:cs typeface="仿宋" panose="02010609060101010101" charset="-122"/>
              </a:rPr>
              <a:t>   A   </a:t>
            </a:r>
            <a:r>
              <a:rPr lang="zh-CN" altLang="en-US" sz="2000">
                <a:latin typeface="仿宋" panose="02010609060101010101" charset="-122"/>
                <a:ea typeface="仿宋" panose="02010609060101010101" charset="-122"/>
                <a:cs typeface="仿宋" panose="02010609060101010101" charset="-122"/>
              </a:rPr>
              <a:t>。还可以想象一对热恋中的情人，互相一次次说</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我一刻也不想离开你</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，又互相一次次说</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时间已经不早了</a:t>
            </a:r>
            <a:r>
              <a:rPr lang="en-US" altLang="zh-CN" sz="2000">
                <a:latin typeface="仿宋" panose="02010609060101010101" charset="-122"/>
                <a:ea typeface="仿宋" panose="02010609060101010101" charset="-122"/>
                <a:cs typeface="仿宋" panose="02010609060101010101" charset="-122"/>
              </a:rPr>
              <a:t>”</a:t>
            </a:r>
            <a:r>
              <a:rPr lang="zh-CN" altLang="en-US" sz="2000">
                <a:latin typeface="仿宋" panose="02010609060101010101" charset="-122"/>
                <a:ea typeface="仿宋" panose="02010609060101010101" charset="-122"/>
                <a:cs typeface="仿宋" panose="02010609060101010101" charset="-122"/>
              </a:rPr>
              <a:t>，时间不早了可我一刻也不想离开你，一刻也不想离开你可时间毕竟是不早了。</a:t>
            </a:r>
            <a:endParaRPr lang="zh-CN" altLang="en-US" sz="2000">
              <a:latin typeface="仿宋" panose="02010609060101010101" charset="-122"/>
              <a:ea typeface="仿宋" panose="02010609060101010101" charset="-122"/>
              <a:cs typeface="仿宋" panose="02010609060101010101" charset="-122"/>
            </a:endParaRPr>
          </a:p>
          <a:p>
            <a:pPr indent="457200" fontAlgn="auto"/>
            <a:r>
              <a:rPr lang="zh-CN" altLang="en-US" sz="2000">
                <a:latin typeface="仿宋" panose="02010609060101010101" charset="-122"/>
                <a:ea typeface="仿宋" panose="02010609060101010101" charset="-122"/>
                <a:cs typeface="仿宋" panose="02010609060101010101" charset="-122"/>
              </a:rPr>
              <a:t>我说不好我想不想回去。我说不好是想还是不想，还是无所谓。我说不好我是像那个孩子，还是像那个老人，还是像一个热恋中的情人。很可能是这样：我同时是他们三个。我来的时候是个孩子，他有那么多孩子气的念头所以才哭着喊着闹着要来，他一来一见到这个世界便立刻成了不要命的情人，而对一个情人来说，不管多么漫长的时光也是</a:t>
            </a:r>
            <a:r>
              <a:rPr lang="en-US" altLang="zh-CN" sz="2000" u="sng">
                <a:latin typeface="仿宋" panose="02010609060101010101" charset="-122"/>
                <a:ea typeface="仿宋" panose="02010609060101010101" charset="-122"/>
                <a:cs typeface="仿宋" panose="02010609060101010101" charset="-122"/>
              </a:rPr>
              <a:t>   B   </a:t>
            </a:r>
            <a:r>
              <a:rPr lang="zh-CN" altLang="en-US" sz="2000">
                <a:latin typeface="仿宋" panose="02010609060101010101" charset="-122"/>
                <a:ea typeface="仿宋" panose="02010609060101010101" charset="-122"/>
                <a:cs typeface="仿宋" panose="02010609060101010101" charset="-122"/>
              </a:rPr>
              <a:t>，那时他便明白，每一步每一步，其实一步步都是走在回去的路上。当牵牛花初开的时节，葬礼的号角就已吹响。</a:t>
            </a:r>
            <a:endParaRPr lang="zh-CN" altLang="en-US" sz="2000">
              <a:latin typeface="仿宋" panose="02010609060101010101" charset="-122"/>
              <a:ea typeface="仿宋" panose="02010609060101010101" charset="-122"/>
              <a:cs typeface="仿宋" panose="02010609060101010101" charset="-122"/>
            </a:endParaRPr>
          </a:p>
          <a:p>
            <a:pPr indent="457200" fontAlgn="auto"/>
            <a:r>
              <a:rPr lang="en-US" altLang="en-US" sz="2000">
                <a:latin typeface="仿宋" panose="02010609060101010101" charset="-122"/>
                <a:ea typeface="仿宋" panose="02010609060101010101" charset="-122"/>
                <a:cs typeface="仿宋" panose="02010609060101010101" charset="-122"/>
              </a:rPr>
              <a:t>①</a:t>
            </a:r>
            <a:r>
              <a:rPr lang="zh-CN" altLang="en-US" sz="2000">
                <a:latin typeface="仿宋" panose="02010609060101010101" charset="-122"/>
                <a:ea typeface="仿宋" panose="02010609060101010101" charset="-122"/>
                <a:cs typeface="仿宋" panose="02010609060101010101" charset="-122"/>
              </a:rPr>
              <a:t>当他熄灭着走下山去收尽苍凉残照之际，正是他在另一面燃烧着爬上山巅布散烈烈朝辉之时。</a:t>
            </a:r>
            <a:r>
              <a:rPr lang="en-US" altLang="en-US" sz="2000">
                <a:latin typeface="仿宋" panose="02010609060101010101" charset="-122"/>
                <a:ea typeface="仿宋" panose="02010609060101010101" charset="-122"/>
                <a:cs typeface="仿宋" panose="02010609060101010101" charset="-122"/>
              </a:rPr>
              <a:t>②</a:t>
            </a:r>
            <a:r>
              <a:rPr lang="zh-CN" altLang="en-US" sz="2000">
                <a:latin typeface="仿宋" panose="02010609060101010101" charset="-122"/>
                <a:ea typeface="仿宋" panose="02010609060101010101" charset="-122"/>
                <a:cs typeface="仿宋" panose="02010609060101010101" charset="-122"/>
              </a:rPr>
              <a:t>那一天，我也将沉静着走下山去，扶着我的拐杖。</a:t>
            </a:r>
            <a:r>
              <a:rPr lang="en-US" altLang="en-US" sz="2000">
                <a:latin typeface="仿宋" panose="02010609060101010101" charset="-122"/>
                <a:ea typeface="仿宋" panose="02010609060101010101" charset="-122"/>
                <a:cs typeface="仿宋" panose="02010609060101010101" charset="-122"/>
              </a:rPr>
              <a:t>③</a:t>
            </a:r>
            <a:r>
              <a:rPr lang="zh-CN" altLang="en-US" sz="2000">
                <a:latin typeface="仿宋" panose="02010609060101010101" charset="-122"/>
                <a:ea typeface="仿宋" panose="02010609060101010101" charset="-122"/>
                <a:cs typeface="仿宋" panose="02010609060101010101" charset="-122"/>
              </a:rPr>
              <a:t>有一天，在某一处山洼里，势必会跑上来一个欢蹦的孩子，抱着他的玩具。</a:t>
            </a:r>
            <a:r>
              <a:rPr lang="en-US" altLang="en-US" sz="2000">
                <a:latin typeface="仿宋" panose="02010609060101010101" charset="-122"/>
                <a:ea typeface="仿宋" panose="02010609060101010101" charset="-122"/>
                <a:cs typeface="仿宋" panose="02010609060101010101" charset="-122"/>
              </a:rPr>
              <a:t>④</a:t>
            </a:r>
            <a:endParaRPr lang="en-US" altLang="en-US" sz="2000">
              <a:latin typeface="仿宋" panose="02010609060101010101" charset="-122"/>
              <a:ea typeface="仿宋" panose="02010609060101010101" charset="-122"/>
              <a:cs typeface="仿宋" panose="02010609060101010101" charset="-122"/>
            </a:endParaRPr>
          </a:p>
          <a:p>
            <a:pPr indent="457200" fontAlgn="auto"/>
            <a:r>
              <a:rPr lang="zh-CN" altLang="en-US" sz="2000">
                <a:latin typeface="仿宋" panose="02010609060101010101" charset="-122"/>
                <a:ea typeface="仿宋" panose="02010609060101010101" charset="-122"/>
                <a:cs typeface="仿宋" panose="02010609060101010101" charset="-122"/>
              </a:rPr>
              <a:t>当然，那不是我。</a:t>
            </a:r>
            <a:endParaRPr lang="zh-CN" altLang="en-US" sz="2000">
              <a:latin typeface="仿宋" panose="02010609060101010101" charset="-122"/>
              <a:ea typeface="仿宋" panose="02010609060101010101" charset="-122"/>
              <a:cs typeface="仿宋" panose="02010609060101010101" charset="-122"/>
            </a:endParaRPr>
          </a:p>
          <a:p>
            <a:pPr indent="457200" fontAlgn="auto"/>
            <a:r>
              <a:rPr lang="zh-CN" altLang="en-US" sz="2000">
                <a:latin typeface="仿宋" panose="02010609060101010101" charset="-122"/>
                <a:ea typeface="仿宋" panose="02010609060101010101" charset="-122"/>
                <a:cs typeface="仿宋" panose="02010609060101010101" charset="-122"/>
              </a:rPr>
              <a:t>但是，那不是我吗</a:t>
            </a:r>
            <a:r>
              <a:rPr lang="en-US" altLang="zh-CN" sz="2000">
                <a:latin typeface="仿宋" panose="02010609060101010101" charset="-122"/>
                <a:ea typeface="仿宋" panose="02010609060101010101" charset="-122"/>
                <a:cs typeface="仿宋" panose="02010609060101010101" charset="-122"/>
              </a:rPr>
              <a:t>?</a:t>
            </a:r>
            <a:endParaRPr lang="en-US" altLang="zh-CN" sz="2000">
              <a:latin typeface="仿宋" panose="02010609060101010101" charset="-122"/>
              <a:ea typeface="仿宋" panose="02010609060101010101" charset="-122"/>
              <a:cs typeface="仿宋" panose="02010609060101010101" charset="-122"/>
            </a:endParaRPr>
          </a:p>
          <a:p>
            <a:pPr indent="457200" fontAlgn="auto"/>
            <a:endParaRPr lang="zh-CN" altLang="en-US" sz="2000">
              <a:latin typeface="仿宋" panose="02010609060101010101" charset="-122"/>
              <a:ea typeface="仿宋" panose="02010609060101010101" charset="-122"/>
              <a:cs typeface="仿宋" panose="02010609060101010101" charset="-122"/>
            </a:endParaRPr>
          </a:p>
        </p:txBody>
      </p:sp>
      <p:sp>
        <p:nvSpPr>
          <p:cNvPr id="8" name="文本框 7"/>
          <p:cNvSpPr txBox="1"/>
          <p:nvPr>
            <p:custDataLst>
              <p:tags r:id="rId2"/>
            </p:custDataLst>
          </p:nvPr>
        </p:nvSpPr>
        <p:spPr>
          <a:xfrm>
            <a:off x="9166860" y="77047"/>
            <a:ext cx="2822787" cy="460375"/>
          </a:xfrm>
          <a:prstGeom prst="rect">
            <a:avLst/>
          </a:prstGeom>
          <a:solidFill>
            <a:srgbClr val="FDE9DA"/>
          </a:solidFill>
        </p:spPr>
        <p:txBody>
          <a:bodyPr wrap="square" rtlCol="0" anchor="t">
            <a:spAutoFit/>
          </a:bodyPr>
          <a:p>
            <a:r>
              <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rPr>
              <a:t>苏派高中语文</a:t>
            </a:r>
            <a:endParaRPr lang="zh-CN" altLang="en-US" sz="2400" b="1" dirty="0">
              <a:solidFill>
                <a:schemeClr val="tx1">
                  <a:lumMod val="85000"/>
                  <a:lumOff val="15000"/>
                </a:schemeClr>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也可以想象是一个老人，无可置疑地走向他的安息地，走得</a:t>
            </a:r>
            <a:r>
              <a:rPr lang="en-US" altLang="zh-CN" sz="2000" b="1" u="sng">
                <a:latin typeface="仿宋" panose="02010609060101010101" charset="-122"/>
                <a:ea typeface="仿宋" panose="02010609060101010101" charset="-122"/>
                <a:cs typeface="仿宋" panose="02010609060101010101" charset="-122"/>
                <a:sym typeface="+mn-ea"/>
              </a:rPr>
              <a:t>   A   </a:t>
            </a:r>
            <a:r>
              <a:rPr lang="zh-CN" altLang="en-US" sz="2000" b="1">
                <a:latin typeface="仿宋" panose="02010609060101010101" charset="-122"/>
                <a:ea typeface="仿宋" panose="02010609060101010101" charset="-122"/>
                <a:cs typeface="仿宋" panose="02010609060101010101" charset="-122"/>
                <a:sym typeface="+mn-ea"/>
              </a:rPr>
              <a:t>。</a:t>
            </a:r>
            <a:endParaRPr lang="zh-CN" altLang="en-US"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latin typeface="仿宋" panose="02010609060101010101" charset="-122"/>
                <a:ea typeface="仿宋" panose="02010609060101010101" charset="-122"/>
                <a:cs typeface="仿宋" panose="02010609060101010101" charset="-122"/>
                <a:sym typeface="+mn-ea"/>
              </a:rPr>
              <a:t>   ……</a:t>
            </a:r>
            <a:endParaRPr lang="en-US" altLang="zh-CN"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我来的时候是个孩子，他有那么多孩子气的念头所以才哭着喊着闹着要来，他一来一见到这个世界便立刻成了不要命的情人，而对一个情人来说，不管多么漫长的时光也是</a:t>
            </a:r>
            <a:r>
              <a:rPr lang="en-US" altLang="zh-CN" sz="2000" b="1" u="sng">
                <a:latin typeface="仿宋" panose="02010609060101010101" charset="-122"/>
                <a:ea typeface="仿宋" panose="02010609060101010101" charset="-122"/>
                <a:cs typeface="仿宋" panose="02010609060101010101" charset="-122"/>
                <a:sym typeface="+mn-ea"/>
              </a:rPr>
              <a:t>   B   </a:t>
            </a:r>
            <a:r>
              <a:rPr lang="zh-CN" altLang="en-US" sz="2000" b="1">
                <a:latin typeface="仿宋" panose="02010609060101010101" charset="-122"/>
                <a:ea typeface="仿宋" panose="02010609060101010101" charset="-122"/>
                <a:cs typeface="仿宋" panose="02010609060101010101" charset="-122"/>
                <a:sym typeface="+mn-ea"/>
              </a:rPr>
              <a:t>，那时他便明白，每一步每一步，其实一步步都是走在回去的路上。</a:t>
            </a:r>
            <a:endParaRPr lang="zh-CN" altLang="en-US"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18.</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在文中</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B</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两处填入恰当的成语。</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(2</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分</a:t>
            </a:r>
            <a:r>
              <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rPr>
              <a:t>)</a:t>
            </a:r>
            <a:endParaRPr lang="en-US" altLang="zh-CN" sz="2000" b="1">
              <a:solidFill>
                <a:srgbClr val="FF0000">
                  <a:alpha val="100000"/>
                </a:srgb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评分建议：一处</a:t>
            </a:r>
            <a:r>
              <a:rPr lang="en-US" altLang="zh-CN" sz="2000" b="1">
                <a:solidFill>
                  <a:srgbClr val="FF0000"/>
                </a:solidFill>
                <a:latin typeface="仿宋" panose="02010609060101010101" charset="-122"/>
                <a:ea typeface="仿宋" panose="02010609060101010101" charset="-122"/>
                <a:cs typeface="仿宋" panose="02010609060101010101" charset="-122"/>
                <a:sym typeface="+mn-ea"/>
              </a:rPr>
              <a:t>1</a:t>
            </a: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分，符合语境即可。</a:t>
            </a: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901065"/>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本题考查学生准确理解文意、正确使用词语的能力。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882640" y="1610995"/>
            <a:ext cx="5689600" cy="1544320"/>
          </a:xfrm>
          <a:prstGeom prst="rect">
            <a:avLst/>
          </a:prstGeom>
          <a:noFill/>
        </p:spPr>
        <p:txBody>
          <a:bodyPr wrap="square" rtlCol="0">
            <a:noAutofit/>
          </a:bodyPr>
          <a:p>
            <a:pPr indent="0" fontAlgn="auto"/>
            <a:r>
              <a:rPr lang="zh-CN">
                <a:solidFill>
                  <a:srgbClr val="000000"/>
                </a:solidFill>
                <a:ea typeface="黑体" panose="02010609060101010101" charset="-122"/>
                <a:sym typeface="+mn-ea"/>
              </a:rPr>
              <a:t>【</a:t>
            </a:r>
            <a:r>
              <a:rPr lang="zh-CN">
                <a:solidFill>
                  <a:srgbClr val="000000"/>
                </a:solidFill>
                <a:ea typeface="黑体" panose="02010609060101010101" charset="-122"/>
                <a:sym typeface="+mn-ea"/>
              </a:rPr>
              <a:t>解题思路</a:t>
            </a:r>
            <a:r>
              <a:rPr lang="zh-CN">
                <a:solidFill>
                  <a:srgbClr val="000000"/>
                </a:solidFill>
                <a:ea typeface="黑体" panose="02010609060101010101" charset="-122"/>
                <a:sym typeface="+mn-ea"/>
              </a:rPr>
              <a:t>】</a:t>
            </a:r>
            <a:endParaRPr lang="zh-CN">
              <a:solidFill>
                <a:srgbClr val="000000"/>
              </a:solidFill>
              <a:ea typeface="黑体" panose="02010609060101010101" charset="-122"/>
              <a:sym typeface="+mn-ea"/>
            </a:endParaRPr>
          </a:p>
          <a:p>
            <a:pPr indent="0" fontAlgn="auto">
              <a:lnSpc>
                <a:spcPts val="2900"/>
              </a:lnSpc>
            </a:pPr>
            <a:r>
              <a:rPr lang="zh-CN" sz="2000">
                <a:solidFill>
                  <a:srgbClr val="002060"/>
                </a:solidFill>
                <a:latin typeface="仿宋" panose="02010609060101010101" charset="-122"/>
                <a:ea typeface="仿宋" panose="02010609060101010101" charset="-122"/>
                <a:cs typeface="仿宋" panose="02010609060101010101" charset="-122"/>
                <a:sym typeface="+mn-ea"/>
              </a:rPr>
              <a:t>结合前后语境，填写适合的成语，第一空与原文</a:t>
            </a:r>
            <a:br>
              <a:rPr lang="zh-CN" sz="2000">
                <a:solidFill>
                  <a:srgbClr val="002060"/>
                </a:solidFill>
                <a:latin typeface="仿宋" panose="02010609060101010101" charset="-122"/>
                <a:ea typeface="仿宋" panose="02010609060101010101" charset="-122"/>
                <a:cs typeface="仿宋" panose="02010609060101010101" charset="-122"/>
                <a:sym typeface="+mn-ea"/>
              </a:rPr>
            </a:br>
            <a:r>
              <a:rPr lang="en-US" altLang="zh-CN" sz="2000">
                <a:solidFill>
                  <a:srgbClr val="002060"/>
                </a:solidFill>
                <a:latin typeface="仿宋" panose="02010609060101010101" charset="-122"/>
                <a:ea typeface="仿宋" panose="02010609060101010101" charset="-122"/>
                <a:cs typeface="仿宋" panose="02010609060101010101" charset="-122"/>
                <a:sym typeface="+mn-ea"/>
              </a:rPr>
              <a:t>“</a:t>
            </a:r>
            <a:r>
              <a:rPr lang="zh-CN" sz="2000">
                <a:solidFill>
                  <a:srgbClr val="002060"/>
                </a:solidFill>
                <a:latin typeface="仿宋" panose="02010609060101010101" charset="-122"/>
                <a:ea typeface="仿宋" panose="02010609060101010101" charset="-122"/>
                <a:cs typeface="仿宋" panose="02010609060101010101" charset="-122"/>
                <a:sym typeface="+mn-ea"/>
              </a:rPr>
              <a:t>无可置疑</a:t>
            </a:r>
            <a:r>
              <a:rPr lang="en-US" altLang="zh-CN" sz="2000">
                <a:solidFill>
                  <a:srgbClr val="002060"/>
                </a:solidFill>
                <a:latin typeface="仿宋" panose="02010609060101010101" charset="-122"/>
                <a:ea typeface="仿宋" panose="02010609060101010101" charset="-122"/>
                <a:cs typeface="仿宋" panose="02010609060101010101" charset="-122"/>
                <a:sym typeface="+mn-ea"/>
              </a:rPr>
              <a:t>”</a:t>
            </a:r>
            <a:r>
              <a:rPr lang="zh-CN" altLang="en-US" sz="2000">
                <a:solidFill>
                  <a:srgbClr val="002060"/>
                </a:solidFill>
                <a:latin typeface="仿宋" panose="02010609060101010101" charset="-122"/>
                <a:ea typeface="仿宋" panose="02010609060101010101" charset="-122"/>
                <a:cs typeface="仿宋" panose="02010609060101010101" charset="-122"/>
                <a:sym typeface="+mn-ea"/>
              </a:rPr>
              <a:t>照应，可以填写表达从容生活态度的成语。第二空可以填写表示时光流逝的成语。注意</a:t>
            </a:r>
            <a:r>
              <a:rPr lang="zh-CN" sz="2000">
                <a:solidFill>
                  <a:srgbClr val="002060"/>
                </a:solidFill>
                <a:latin typeface="仿宋" panose="02010609060101010101" charset="-122"/>
                <a:ea typeface="仿宋" panose="02010609060101010101" charset="-122"/>
                <a:cs typeface="仿宋" panose="02010609060101010101" charset="-122"/>
                <a:sym typeface="+mn-ea"/>
              </a:rPr>
              <a:t>不要写错别字。</a:t>
            </a:r>
            <a:endParaRPr lang="zh-CN" sz="2000" b="0">
              <a:solidFill>
                <a:srgbClr val="000000"/>
              </a:solidFill>
              <a:ea typeface="黑体" panose="02010609060101010101" charset="-122"/>
            </a:endParaRPr>
          </a:p>
          <a:p>
            <a:pPr indent="0" fontAlgn="auto"/>
            <a:r>
              <a:rPr lang="en-US">
                <a:solidFill>
                  <a:srgbClr val="000000"/>
                </a:solidFill>
                <a:latin typeface="宋体" panose="02010600030101010101" pitchFamily="2" charset="-122"/>
                <a:ea typeface="黑体" panose="02010609060101010101" charset="-122"/>
                <a:sym typeface="+mn-ea"/>
              </a:rPr>
              <a:t> </a:t>
            </a:r>
            <a:r>
              <a:rPr lang="en-US">
                <a:solidFill>
                  <a:srgbClr val="000000"/>
                </a:solidFill>
                <a:latin typeface="宋体" panose="02010600030101010101" pitchFamily="2" charset="-122"/>
                <a:sym typeface="+mn-ea"/>
              </a:rPr>
              <a:t> </a:t>
            </a:r>
            <a:endParaRPr lang="zh-CN" altLang="en-US"/>
          </a:p>
        </p:txBody>
      </p:sp>
      <p:sp>
        <p:nvSpPr>
          <p:cNvPr id="9" name="文本框 8"/>
          <p:cNvSpPr txBox="1"/>
          <p:nvPr/>
        </p:nvSpPr>
        <p:spPr>
          <a:xfrm>
            <a:off x="5861050" y="3429000"/>
            <a:ext cx="5690235" cy="1660525"/>
          </a:xfrm>
          <a:prstGeom prst="rect">
            <a:avLst/>
          </a:prstGeom>
          <a:noFill/>
        </p:spPr>
        <p:txBody>
          <a:bodyPr wrap="square" rtlCol="0">
            <a:noAutofit/>
          </a:bodyPr>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【参考答案】</a:t>
            </a:r>
            <a:endParaRPr lang="en-US" altLang="zh-CN"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：任劳任怨</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无怨无悔、心平气和、淡然自若</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B</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：稍纵即逝</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转瞬即逝</a:t>
            </a:r>
            <a:r>
              <a:rPr lang="en-US" altLang="zh-CN" sz="2000" b="1" i="0">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rgbClr val="FF0000"/>
              </a:solidFill>
              <a:latin typeface="仿宋" panose="02010609060101010101" charset="-122"/>
              <a:ea typeface="仿宋" panose="02010609060101010101" charset="-122"/>
              <a:cs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0" end="0"/>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也可以想象是一个老人，无可置疑地走向他的安息地，走得</a:t>
            </a:r>
            <a:r>
              <a:rPr lang="en-US" altLang="zh-CN" sz="2000" b="1" u="sng">
                <a:latin typeface="仿宋" panose="02010609060101010101" charset="-122"/>
                <a:ea typeface="仿宋" panose="02010609060101010101" charset="-122"/>
                <a:cs typeface="仿宋" panose="02010609060101010101" charset="-122"/>
                <a:sym typeface="+mn-ea"/>
              </a:rPr>
              <a:t>   A   </a:t>
            </a:r>
            <a:r>
              <a:rPr lang="zh-CN" altLang="en-US" sz="2000" b="1">
                <a:latin typeface="仿宋" panose="02010609060101010101" charset="-122"/>
                <a:ea typeface="仿宋" panose="02010609060101010101" charset="-122"/>
                <a:cs typeface="仿宋" panose="02010609060101010101" charset="-122"/>
                <a:sym typeface="+mn-ea"/>
              </a:rPr>
              <a:t>。</a:t>
            </a:r>
            <a:endParaRPr lang="zh-CN" altLang="en-US"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latin typeface="仿宋" panose="02010609060101010101" charset="-122"/>
                <a:ea typeface="仿宋" panose="02010609060101010101" charset="-122"/>
                <a:cs typeface="仿宋" panose="02010609060101010101" charset="-122"/>
                <a:sym typeface="+mn-ea"/>
              </a:rPr>
              <a:t>   ……</a:t>
            </a:r>
            <a:endParaRPr lang="en-US" altLang="zh-CN"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latin typeface="仿宋" panose="02010609060101010101" charset="-122"/>
                <a:ea typeface="仿宋" panose="02010609060101010101" charset="-122"/>
                <a:cs typeface="仿宋" panose="02010609060101010101" charset="-122"/>
                <a:sym typeface="+mn-ea"/>
              </a:rPr>
              <a:t>  </a:t>
            </a:r>
            <a:r>
              <a:rPr lang="zh-CN" altLang="en-US" sz="2000" b="1">
                <a:latin typeface="仿宋" panose="02010609060101010101" charset="-122"/>
                <a:ea typeface="仿宋" panose="02010609060101010101" charset="-122"/>
                <a:cs typeface="仿宋" panose="02010609060101010101" charset="-122"/>
                <a:sym typeface="+mn-ea"/>
              </a:rPr>
              <a:t>我来的时候是个孩子，他有那么多孩子气的念头所以才哭着喊着闹着要来，他一来一见到这个世界便立刻成了不要命的情人，而对一个情人来说，不管多么漫长的时光也是</a:t>
            </a:r>
            <a:r>
              <a:rPr lang="en-US" altLang="zh-CN" sz="2000" b="1" u="sng">
                <a:latin typeface="仿宋" panose="02010609060101010101" charset="-122"/>
                <a:ea typeface="仿宋" panose="02010609060101010101" charset="-122"/>
                <a:cs typeface="仿宋" panose="02010609060101010101" charset="-122"/>
                <a:sym typeface="+mn-ea"/>
              </a:rPr>
              <a:t>   B   </a:t>
            </a:r>
            <a:r>
              <a:rPr lang="zh-CN" altLang="en-US" sz="2000" b="1">
                <a:latin typeface="仿宋" panose="02010609060101010101" charset="-122"/>
                <a:ea typeface="仿宋" panose="02010609060101010101" charset="-122"/>
                <a:cs typeface="仿宋" panose="02010609060101010101" charset="-122"/>
                <a:sym typeface="+mn-ea"/>
              </a:rPr>
              <a:t>，那时他便明白，每一步每一步，其实一步步都是走在回去的路上。</a:t>
            </a:r>
            <a:endParaRPr lang="zh-CN" altLang="en-US" sz="2000" b="1">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18.</a:t>
            </a:r>
            <a:r>
              <a:rPr lang="zh-CN" altLang="en-US" sz="2000" b="1">
                <a:solidFill>
                  <a:schemeClr val="tx1">
                    <a:alpha val="100000"/>
                  </a:schemeClr>
                </a:solidFill>
                <a:latin typeface="仿宋" panose="02010609060101010101" charset="-122"/>
                <a:ea typeface="仿宋" panose="02010609060101010101" charset="-122"/>
                <a:cs typeface="仿宋" panose="02010609060101010101" charset="-122"/>
                <a:sym typeface="+mn-ea"/>
              </a:rPr>
              <a:t>在文中</a:t>
            </a: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A</a:t>
            </a:r>
            <a:r>
              <a:rPr lang="zh-CN" altLang="en-US" sz="20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B</a:t>
            </a:r>
            <a:r>
              <a:rPr lang="zh-CN" altLang="en-US" sz="2000" b="1">
                <a:solidFill>
                  <a:schemeClr val="tx1">
                    <a:alpha val="100000"/>
                  </a:schemeClr>
                </a:solidFill>
                <a:latin typeface="仿宋" panose="02010609060101010101" charset="-122"/>
                <a:ea typeface="仿宋" panose="02010609060101010101" charset="-122"/>
                <a:cs typeface="仿宋" panose="02010609060101010101" charset="-122"/>
                <a:sym typeface="+mn-ea"/>
              </a:rPr>
              <a:t>两处填入恰当的成语。</a:t>
            </a: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(2</a:t>
            </a:r>
            <a:r>
              <a:rPr lang="zh-CN" altLang="en-US" sz="2000" b="1">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ctr" defTabSz="914400" rtl="0" fontAlgn="auto">
              <a:lnSpc>
                <a:spcPts val="3860"/>
              </a:lnSpc>
              <a:spcBef>
                <a:spcPts val="0"/>
              </a:spcBef>
              <a:spcAft>
                <a:spcPts val="0"/>
              </a:spcAft>
              <a:buClrTx/>
              <a:buSzTx/>
              <a:buFontTx/>
              <a:buNone/>
            </a:pP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4264025"/>
          </a:xfrm>
          <a:prstGeom prst="rect">
            <a:avLst/>
          </a:prstGeom>
          <a:noFill/>
        </p:spPr>
        <p:txBody>
          <a:bodyPr wrap="square" rtlCol="0">
            <a:noAutofit/>
          </a:bodyPr>
          <a:p>
            <a:pPr>
              <a:lnSpc>
                <a:spcPts val="3075"/>
              </a:lnSpc>
              <a:buNone/>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根据语境，第一空可以填写与平和心态、坦然态度相关的成语，如</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任劳任怨、</a:t>
            </a:r>
            <a:r>
              <a:rPr lang="zh-CN" altLang="en-US" sz="2400" b="1">
                <a:solidFill>
                  <a:srgbClr val="FF0000"/>
                </a:solidFill>
                <a:latin typeface="仿宋" panose="02010609060101010101" charset="-122"/>
                <a:ea typeface="仿宋" panose="02010609060101010101" charset="-122"/>
                <a:cs typeface="仿宋" panose="02010609060101010101" charset="-122"/>
                <a:sym typeface="+mn-ea"/>
              </a:rPr>
              <a:t>无怨无悔、心平气和、淡然自若</a:t>
            </a:r>
            <a:r>
              <a:rPr lang="en-US" altLang="zh-CN" sz="2400" b="1">
                <a:solidFill>
                  <a:srgbClr val="FF0000"/>
                </a:solidFill>
                <a:latin typeface="仿宋" panose="02010609060101010101" charset="-122"/>
                <a:ea typeface="仿宋" panose="02010609060101010101" charset="-122"/>
                <a:cs typeface="仿宋" panose="02010609060101010101" charset="-122"/>
                <a:sym typeface="+mn-ea"/>
              </a:rPr>
              <a:t>……</a:t>
            </a:r>
            <a:endParaRPr lang="en-US" altLang="zh-CN" sz="24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第二空应填写与时光流逝相关的成语，如</a:t>
            </a:r>
            <a:r>
              <a:rPr lang="zh-CN" altLang="en-US" sz="24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稍纵即逝、转瞬即逝</a:t>
            </a: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等。</a:t>
            </a:r>
            <a:endPar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400" b="1">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成语解释</a:t>
            </a:r>
            <a:endParaRPr lang="en-US" altLang="zh-CN"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任劳任怨：做事不怕辛苦，不怕招人埋怨。</a:t>
            </a:r>
            <a:endParaRPr lang="zh-CN" altLang="en-US"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无怨无悔：没有懊恼和怨恨。</a:t>
            </a:r>
            <a:endParaRPr lang="zh-CN" altLang="en-US"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心平气和：指思想或精神平静，没有不安或压抑的感情；也指抑制或重新克制住了自己的感情，平静下来。心里平和，不急躁，不生气。</a:t>
            </a:r>
            <a:endParaRPr lang="zh-CN" altLang="en-US"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淡然自若：</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态度安详，一如常态。</a:t>
            </a:r>
            <a:endParaRPr lang="zh-CN" altLang="en-US"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稍纵即逝：稍微一放松就消失了。形容时间或机会等很容易过去。</a:t>
            </a:r>
            <a:endParaRPr lang="zh-CN" altLang="en-US" sz="2000" b="1">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r>
              <a:rPr lang="zh-CN" altLang="en-US" sz="2000" b="1">
                <a:solidFill>
                  <a:srgbClr val="FF0000"/>
                </a:solidFill>
                <a:latin typeface="仿宋" panose="02010609060101010101" charset="-122"/>
                <a:ea typeface="仿宋" panose="02010609060101010101" charset="-122"/>
                <a:cs typeface="仿宋" panose="02010609060101010101" charset="-122"/>
                <a:sym typeface="+mn-ea"/>
              </a:rPr>
              <a:t>转瞬即逝：</a:t>
            </a:r>
            <a:r>
              <a:rPr lang="zh-CN" altLang="en-US" sz="2000" b="1" i="0">
                <a:solidFill>
                  <a:srgbClr val="FF0000"/>
                </a:solidFill>
                <a:latin typeface="仿宋" panose="02010609060101010101" charset="-122"/>
                <a:ea typeface="仿宋" panose="02010609060101010101" charset="-122"/>
                <a:cs typeface="仿宋" panose="02010609060101010101" charset="-122"/>
                <a:sym typeface="+mn-ea"/>
              </a:rPr>
              <a:t>形容转眼之间就很快消失。</a:t>
            </a:r>
            <a:endParaRPr lang="zh-CN" altLang="en-US" sz="2000" b="1" i="0">
              <a:solidFill>
                <a:srgbClr val="FF0000"/>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dirty="0">
              <a:latin typeface="仿宋" panose="02010609060101010101" charset="-122"/>
              <a:ea typeface="仿宋" panose="02010609060101010101" charset="-122"/>
              <a:sym typeface="+mn-ea"/>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4" end="4"/>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4">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endParaRPr lang="en-US" altLang="zh-CN" sz="2000" b="1">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我</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说不好</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我想不想回去。我</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说不好</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是想还是不想，还是无所谓。我</a:t>
            </a:r>
            <a:r>
              <a:rPr lang="zh-CN" altLang="en-US" sz="2400" b="1">
                <a:solidFill>
                  <a:srgbClr val="FF0000">
                    <a:alpha val="100000"/>
                  </a:srgbClr>
                </a:solidFill>
                <a:latin typeface="仿宋" panose="02010609060101010101" charset="-122"/>
                <a:ea typeface="仿宋" panose="02010609060101010101" charset="-122"/>
                <a:cs typeface="仿宋" panose="02010609060101010101" charset="-122"/>
                <a:sym typeface="+mn-ea"/>
              </a:rPr>
              <a:t>说不好</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我是像那个孩子，还是像那个老人，还是像一个热恋中的情人。　</a:t>
            </a: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endPar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19.</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文中第二段开头连续运用三个</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说不好</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，请赏析其表达效果。</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(4</a:t>
            </a:r>
            <a:r>
              <a:rPr lang="zh-CN" altLang="en-US" sz="2400">
                <a:solidFill>
                  <a:schemeClr val="tx1">
                    <a:alpha val="100000"/>
                  </a:schemeClr>
                </a:solidFill>
                <a:latin typeface="仿宋" panose="02010609060101010101" charset="-122"/>
                <a:ea typeface="仿宋" panose="02010609060101010101" charset="-122"/>
                <a:cs typeface="仿宋" panose="02010609060101010101" charset="-122"/>
                <a:sym typeface="+mn-ea"/>
              </a:rPr>
              <a:t>分</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130429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本题考查学生赏析重点句子、重点词语及常用修辞方法的能力。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974715" y="2226310"/>
            <a:ext cx="5663565" cy="1630680"/>
          </a:xfrm>
          <a:prstGeom prst="rect">
            <a:avLst/>
          </a:prstGeom>
          <a:noFill/>
        </p:spPr>
        <p:txBody>
          <a:bodyPr wrap="square" rtlCol="0">
            <a:noAutofit/>
          </a:bodyPr>
          <a:p>
            <a:r>
              <a:rPr lang="zh-CN" sz="2000">
                <a:solidFill>
                  <a:srgbClr val="000000"/>
                </a:solidFill>
                <a:ea typeface="黑体" panose="02010609060101010101" charset="-122"/>
              </a:rPr>
              <a:t>【解题思路】</a:t>
            </a:r>
            <a:endParaRPr lang="zh-CN" sz="2000">
              <a:solidFill>
                <a:srgbClr val="000000"/>
              </a:solidFill>
              <a:ea typeface="黑体" panose="02010609060101010101" charset="-122"/>
            </a:endParaRPr>
          </a:p>
          <a:p>
            <a:r>
              <a:rPr lang="zh-CN" altLang="en-US" sz="2000" dirty="0">
                <a:latin typeface="仿宋" panose="02010609060101010101" charset="-122"/>
                <a:ea typeface="仿宋" panose="02010609060101010101" charset="-122"/>
              </a:rPr>
              <a:t>第一步：审清题干，读懂暗示。“连续运用三个‘说不好’，这三个词语在修辞上构成了反复。</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第二步：结合原句，从修辞效果、语意表达、人物心情方面明确其效果。</a:t>
            </a:r>
            <a:endParaRPr lang="zh-CN" altLang="en-US" sz="2000" dirty="0">
              <a:latin typeface="仿宋" panose="02010609060101010101" charset="-122"/>
              <a:ea typeface="仿宋" panose="02010609060101010101" charset="-122"/>
            </a:endParaRPr>
          </a:p>
          <a:p>
            <a:endParaRPr lang="zh-CN" sz="2000">
              <a:solidFill>
                <a:srgbClr val="000000"/>
              </a:solidFill>
              <a:ea typeface="黑体" panose="02010609060101010101" charset="-122"/>
            </a:endParaRPr>
          </a:p>
        </p:txBody>
      </p:sp>
      <p:sp>
        <p:nvSpPr>
          <p:cNvPr id="9" name="文本框 8"/>
          <p:cNvSpPr txBox="1"/>
          <p:nvPr/>
        </p:nvSpPr>
        <p:spPr>
          <a:xfrm>
            <a:off x="5975350" y="3965575"/>
            <a:ext cx="5582285" cy="1083310"/>
          </a:xfrm>
          <a:prstGeom prst="rect">
            <a:avLst/>
          </a:prstGeom>
          <a:noFill/>
        </p:spPr>
        <p:txBody>
          <a:bodyPr wrap="square" rtlCol="0">
            <a:noAutofit/>
          </a:bodyPr>
          <a:p>
            <a:r>
              <a:rPr lang="zh-CN" altLang="en-US"/>
              <a:t>【</a:t>
            </a:r>
            <a:r>
              <a:rPr lang="zh-CN" sz="2000">
                <a:solidFill>
                  <a:srgbClr val="000000"/>
                </a:solidFill>
                <a:ea typeface="黑体" panose="02010609060101010101" charset="-122"/>
              </a:rPr>
              <a:t>参考答案】</a:t>
            </a:r>
            <a:endParaRPr lang="zh-CN" altLang="en-US"/>
          </a:p>
          <a:p>
            <a:r>
              <a:rPr lang="zh-CN" altLang="en-US" sz="2000" b="1" dirty="0">
                <a:solidFill>
                  <a:srgbClr val="FF0000"/>
                </a:solidFill>
                <a:latin typeface="仿宋" panose="02010609060101010101" charset="-122"/>
                <a:ea typeface="仿宋" panose="02010609060101010101" charset="-122"/>
              </a:rPr>
              <a:t>连续写三个“说不好”，运用反复的修辞手法，从不同角度强化自己此时矛盾、纠结的复杂心理</a:t>
            </a:r>
            <a:r>
              <a:rPr lang="zh-CN" altLang="en-US" b="1">
                <a:solidFill>
                  <a:srgbClr val="FF0000"/>
                </a:solidFill>
              </a:rPr>
              <a:t>。</a:t>
            </a:r>
            <a:endParaRPr lang="zh-CN" altLang="en-US"/>
          </a:p>
          <a:p>
            <a:endParaRPr lang="zh-CN" altLang="en-US"/>
          </a:p>
        </p:txBody>
      </p:sp>
      <p:sp>
        <p:nvSpPr>
          <p:cNvPr id="10" name="文本框 9"/>
          <p:cNvSpPr txBox="1"/>
          <p:nvPr/>
        </p:nvSpPr>
        <p:spPr>
          <a:xfrm>
            <a:off x="5975350" y="5196205"/>
            <a:ext cx="5310505" cy="955675"/>
          </a:xfrm>
          <a:prstGeom prst="rect">
            <a:avLst/>
          </a:prstGeom>
          <a:noFill/>
        </p:spPr>
        <p:txBody>
          <a:bodyPr wrap="square" rtlCol="0">
            <a:noAutofit/>
          </a:bodyPr>
          <a:p>
            <a:r>
              <a:rPr lang="zh-CN" altLang="en-US"/>
              <a:t>【评分建议】</a:t>
            </a:r>
            <a:endParaRPr lang="zh-CN" altLang="en-US"/>
          </a:p>
          <a:p>
            <a:r>
              <a:rPr lang="zh-CN" altLang="en-US" sz="2000" dirty="0">
                <a:latin typeface="仿宋" panose="02010609060101010101" charset="-122"/>
                <a:ea typeface="仿宋" panose="02010609060101010101" charset="-122"/>
              </a:rPr>
              <a:t> 修辞2分，效果2分；意思对即可。</a:t>
            </a:r>
            <a:endParaRPr lang="zh-CN" altLang="en-US" sz="2000" dirty="0">
              <a:latin typeface="仿宋" panose="02010609060101010101" charset="-122"/>
              <a:ea typeface="仿宋" panose="02010609060101010101" charset="-122"/>
            </a:endParaRPr>
          </a:p>
          <a:p>
            <a:r>
              <a:rPr lang="en-US" altLang="zh-CN"/>
              <a:t>  </a:t>
            </a:r>
            <a:endParaRPr lang="en-US" altLang="zh-CN"/>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图形"/>
          <p:cNvSpPr/>
          <p:nvPr>
            <p:custDataLst>
              <p:tags r:id="rId1"/>
            </p:custDataLst>
          </p:nvPr>
        </p:nvSpPr>
        <p:spPr>
          <a:xfrm>
            <a:off x="11218545" y="2769235"/>
            <a:ext cx="263525" cy="263525"/>
          </a:xfrm>
          <a:prstGeom prst="plaque">
            <a:avLst>
              <a:gd name="adj" fmla="val 50000"/>
            </a:avLst>
          </a:prstGeom>
          <a:solidFill>
            <a:srgbClr val="9CD7F8"/>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ID" sz="2000">
              <a:solidFill>
                <a:srgbClr val="F53E11"/>
              </a:solidFill>
              <a:latin typeface="思源黑体 CN Light" charset="-122"/>
              <a:cs typeface="思源黑体 CN Light" charset="-122"/>
            </a:endParaRPr>
          </a:p>
        </p:txBody>
      </p:sp>
      <p:sp>
        <p:nvSpPr>
          <p:cNvPr id="15" name="矩形 14"/>
          <p:cNvSpPr/>
          <p:nvPr>
            <p:custDataLst>
              <p:tags r:id="rId2"/>
            </p:custDataLst>
          </p:nvPr>
        </p:nvSpPr>
        <p:spPr>
          <a:xfrm>
            <a:off x="6409055" y="4331335"/>
            <a:ext cx="3591560" cy="387985"/>
          </a:xfrm>
          <a:prstGeom prst="rect">
            <a:avLst/>
          </a:prstGeom>
        </p:spPr>
        <p:txBody>
          <a:bodyPr wrap="square" lIns="0" tIns="0" rIns="0" bIns="0">
            <a:noAutofit/>
          </a:bodyPr>
          <a:lstStyle/>
          <a:p>
            <a:pPr>
              <a:lnSpc>
                <a:spcPct val="120000"/>
              </a:lnSpc>
            </a:pPr>
            <a:endParaRPr lang="zh-CN" altLang="en-US" sz="1600">
              <a:solidFill>
                <a:schemeClr val="tx1">
                  <a:lumMod val="65000"/>
                  <a:lumOff val="35000"/>
                </a:schemeClr>
              </a:solidFill>
            </a:endParaRPr>
          </a:p>
        </p:txBody>
      </p:sp>
      <p:graphicFrame>
        <p:nvGraphicFramePr>
          <p:cNvPr id="4" name="表格 3"/>
          <p:cNvGraphicFramePr>
            <a:graphicFrameLocks noGrp="1"/>
          </p:cNvGraphicFramePr>
          <p:nvPr>
            <p:custDataLst>
              <p:tags r:id="rId3"/>
            </p:custDataLst>
          </p:nvPr>
        </p:nvGraphicFramePr>
        <p:xfrm>
          <a:off x="434975" y="774065"/>
          <a:ext cx="11321415" cy="5516245"/>
        </p:xfrm>
        <a:graphic>
          <a:graphicData uri="http://schemas.openxmlformats.org/drawingml/2006/table">
            <a:tbl>
              <a:tblPr/>
              <a:tblGrid>
                <a:gridCol w="713105"/>
                <a:gridCol w="899160"/>
                <a:gridCol w="1061720"/>
                <a:gridCol w="7915275"/>
                <a:gridCol w="732155"/>
              </a:tblGrid>
              <a:tr h="457200">
                <a:tc>
                  <a:txBody>
                    <a:bodyPr wrap="square"/>
                    <a:lstStyle/>
                    <a:p>
                      <a:pPr marL="0" indent="0" algn="ctr" hangingPunct="0">
                        <a:lnSpc>
                          <a:spcPct val="150000"/>
                        </a:lnSpc>
                        <a:spcBef>
                          <a:spcPct val="0"/>
                        </a:spcBef>
                        <a:spcAft>
                          <a:spcPct val="0"/>
                        </a:spcAft>
                      </a:pPr>
                      <a:r>
                        <a:rPr lang="zh-CN" sz="2000" b="1">
                          <a:latin typeface="微软雅黑" panose="020B0503020204020204" charset="-122"/>
                          <a:ea typeface="微软雅黑" panose="020B0503020204020204" charset="-122"/>
                        </a:rPr>
                        <a:t>年份</a:t>
                      </a:r>
                      <a:endParaRPr lang="zh-CN" sz="2000" b="1">
                        <a:latin typeface="微软雅黑" panose="020B0503020204020204" charset="-122"/>
                        <a:ea typeface="微软雅黑" panose="020B0503020204020204"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微软雅黑" panose="020B0503020204020204" charset="-122"/>
                          <a:ea typeface="微软雅黑" panose="020B0503020204020204" charset="-122"/>
                        </a:rPr>
                        <a:t>卷别</a:t>
                      </a:r>
                      <a:endParaRPr lang="zh-CN" sz="2000" b="1">
                        <a:latin typeface="微软雅黑" panose="020B0503020204020204" charset="-122"/>
                        <a:ea typeface="微软雅黑" panose="020B0503020204020204"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微软雅黑" panose="020B0503020204020204" charset="-122"/>
                          <a:ea typeface="微软雅黑" panose="020B0503020204020204" charset="-122"/>
                        </a:rPr>
                        <a:t>考查类型</a:t>
                      </a:r>
                      <a:endParaRPr lang="zh-CN" sz="2000" b="1">
                        <a:latin typeface="微软雅黑" panose="020B0503020204020204" charset="-122"/>
                        <a:ea typeface="微软雅黑" panose="020B0503020204020204"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微软雅黑" panose="020B0503020204020204" charset="-122"/>
                          <a:ea typeface="微软雅黑" panose="020B0503020204020204" charset="-122"/>
                        </a:rPr>
                        <a:t>题干</a:t>
                      </a:r>
                      <a:endParaRPr lang="zh-CN" sz="2000" b="1">
                        <a:latin typeface="微软雅黑" panose="020B0503020204020204" charset="-122"/>
                        <a:ea typeface="微软雅黑" panose="020B0503020204020204"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微软雅黑" panose="020B0503020204020204" charset="-122"/>
                          <a:ea typeface="微软雅黑" panose="020B0503020204020204" charset="-122"/>
                        </a:rPr>
                        <a:t>分值</a:t>
                      </a:r>
                      <a:endParaRPr lang="zh-CN" sz="2000" b="1">
                        <a:latin typeface="微软雅黑" panose="020B0503020204020204" charset="-122"/>
                        <a:ea typeface="微软雅黑" panose="020B0503020204020204" charset="-122"/>
                      </a:endParaRPr>
                    </a:p>
                  </a:txBody>
                  <a:tcPr marL="0" marR="0" marT="0" marB="0" vert="horz" anchor="ctr">
                    <a:lnL w="12700" cap="flat" cmpd="sng">
                      <a:solidFill>
                        <a:srgbClr val="000000"/>
                      </a:solidFill>
                      <a:prstDash val="solid"/>
                      <a:headEnd type="none" w="med" len="med"/>
                      <a:tailEnd type="none" w="med" len="med"/>
                    </a:lnL>
                    <a:lnR w="9525"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89610">
                <a:tc>
                  <a:txBody>
                    <a:bodyPr wrap="square"/>
                    <a:lstStyle/>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2024</a:t>
                      </a:r>
                      <a:endParaRPr lang="en-US" altLang="zh-CN" sz="2000" b="1">
                        <a:latin typeface="Times New Roman" panose="02020603050405020304"/>
                        <a:ea typeface="Times New Roman" panose="02020603050405020304"/>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新课标</a:t>
                      </a:r>
                      <a:endParaRPr lang="zh-CN" sz="2000" b="1">
                        <a:latin typeface="宋体" panose="02010600030101010101" pitchFamily="2" charset="-122"/>
                        <a:ea typeface="宋体" panose="02010600030101010101" pitchFamily="2" charset="-122"/>
                      </a:endParaRPr>
                    </a:p>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Ⅱ</a:t>
                      </a:r>
                      <a:r>
                        <a:rPr lang="zh-CN" sz="2000" b="1">
                          <a:latin typeface="宋体" panose="02010600030101010101" pitchFamily="2" charset="-122"/>
                          <a:ea typeface="宋体" panose="02010600030101010101" pitchFamily="2" charset="-122"/>
                        </a:rPr>
                        <a:t>卷</a:t>
                      </a:r>
                      <a:endParaRPr lang="zh-CN" sz="2000" b="1">
                        <a:latin typeface="宋体" panose="02010600030101010101" pitchFamily="2" charset="-122"/>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原句</a:t>
                      </a:r>
                      <a:endParaRPr lang="zh-CN" sz="2000" b="1">
                        <a:latin typeface="Times New Roman" panose="02020603050405020304"/>
                        <a:ea typeface="宋体" panose="02010600030101010101" pitchFamily="2" charset="-122"/>
                      </a:endParaRPr>
                    </a:p>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效果分析</a:t>
                      </a:r>
                      <a:endParaRPr lang="zh-CN" sz="2000" b="1">
                        <a:latin typeface="Times New Roman" panose="02020603050405020304"/>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just" hangingPunct="0">
                        <a:lnSpc>
                          <a:spcPct val="150000"/>
                        </a:lnSpc>
                        <a:spcBef>
                          <a:spcPct val="0"/>
                        </a:spcBef>
                        <a:spcAft>
                          <a:spcPct val="0"/>
                        </a:spcAft>
                      </a:pPr>
                      <a:r>
                        <a:rPr lang="zh-CN" sz="2000" b="1">
                          <a:latin typeface="Times New Roman" panose="02020603050405020304"/>
                          <a:ea typeface="宋体" panose="02010600030101010101" pitchFamily="2" charset="-122"/>
                        </a:rPr>
                        <a:t>文章结尾处的</a:t>
                      </a:r>
                      <a:r>
                        <a:rPr lang="zh-CN" altLang="en-US" sz="2000" b="1">
                          <a:latin typeface="Times New Roman" panose="02020603050405020304"/>
                          <a:ea typeface="宋体" panose="02010600030101010101" pitchFamily="2" charset="-122"/>
                        </a:rPr>
                        <a:t>“不是吗？”是个问句，却并不表疑问，它起到了什么作用？</a:t>
                      </a:r>
                      <a:endParaRPr lang="zh-CN" altLang="en-US"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5</a:t>
                      </a:r>
                      <a:r>
                        <a:rPr lang="zh-CN" sz="2000" b="1">
                          <a:latin typeface="Times New Roman" panose="02020603050405020304"/>
                          <a:ea typeface="宋体" panose="02010600030101010101" pitchFamily="2" charset="-122"/>
                        </a:rPr>
                        <a:t>分</a:t>
                      </a:r>
                      <a:endParaRPr lang="zh-CN"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88975">
                <a:tc rowSpan="2">
                  <a:txBody>
                    <a:bodyPr wrap="square"/>
                    <a:lstStyle/>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2023</a:t>
                      </a:r>
                      <a:endParaRPr lang="en-US" altLang="zh-CN" sz="2000" b="1">
                        <a:latin typeface="Times New Roman" panose="02020603050405020304"/>
                        <a:ea typeface="Times New Roman" panose="02020603050405020304"/>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新课标</a:t>
                      </a:r>
                      <a:endParaRPr lang="zh-CN" sz="2000" b="1">
                        <a:latin typeface="宋体" panose="02010600030101010101" pitchFamily="2" charset="-122"/>
                        <a:ea typeface="宋体" panose="02010600030101010101" pitchFamily="2" charset="-122"/>
                      </a:endParaRPr>
                    </a:p>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Ⅱ</a:t>
                      </a:r>
                      <a:r>
                        <a:rPr lang="zh-CN" sz="2000" b="1">
                          <a:latin typeface="宋体" panose="02010600030101010101" pitchFamily="2" charset="-122"/>
                          <a:ea typeface="宋体" panose="02010600030101010101" pitchFamily="2" charset="-122"/>
                        </a:rPr>
                        <a:t>卷</a:t>
                      </a:r>
                      <a:endParaRPr lang="zh-CN" sz="2000" b="1">
                        <a:latin typeface="宋体" panose="02010600030101010101" pitchFamily="2" charset="-122"/>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原改句</a:t>
                      </a:r>
                      <a:endParaRPr lang="zh-CN" sz="2000" b="1">
                        <a:latin typeface="Times New Roman" panose="02020603050405020304"/>
                        <a:ea typeface="宋体" panose="02010600030101010101" pitchFamily="2" charset="-122"/>
                      </a:endParaRPr>
                    </a:p>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效果比较</a:t>
                      </a:r>
                      <a:endParaRPr lang="zh-CN" sz="2000" b="1">
                        <a:latin typeface="Times New Roman" panose="02020603050405020304"/>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just"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文中画波浪线的部分，如果写成</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正优雅地跳舞，踱步，鸣叫，顾盼，寻觅</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，表达效果有什么不同？</a:t>
                      </a:r>
                      <a:endParaRPr lang="zh-CN" sz="2000" b="1">
                        <a:latin typeface="宋体" panose="02010600030101010101" pitchFamily="2" charset="-122"/>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5</a:t>
                      </a:r>
                      <a:r>
                        <a:rPr lang="zh-CN" sz="2000" b="1">
                          <a:latin typeface="Times New Roman" panose="02020603050405020304"/>
                          <a:ea typeface="宋体" panose="02010600030101010101" pitchFamily="2" charset="-122"/>
                        </a:rPr>
                        <a:t>分</a:t>
                      </a:r>
                      <a:endParaRPr lang="zh-CN"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902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全国</a:t>
                      </a:r>
                      <a:endParaRPr lang="zh-CN" sz="2000" b="1">
                        <a:latin typeface="宋体" panose="02010600030101010101" pitchFamily="2" charset="-122"/>
                        <a:ea typeface="宋体" panose="02010600030101010101" pitchFamily="2" charset="-122"/>
                      </a:endParaRPr>
                    </a:p>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乙卷</a:t>
                      </a:r>
                      <a:endParaRPr lang="zh-CN" sz="2000" b="1">
                        <a:latin typeface="宋体" panose="02010600030101010101" pitchFamily="2" charset="-122"/>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原改句</a:t>
                      </a:r>
                      <a:endParaRPr lang="zh-CN" sz="2000" b="1">
                        <a:latin typeface="Times New Roman" panose="02020603050405020304"/>
                        <a:ea typeface="宋体" panose="02010600030101010101" pitchFamily="2" charset="-122"/>
                      </a:endParaRPr>
                    </a:p>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效果比较</a:t>
                      </a:r>
                      <a:endParaRPr lang="zh-CN" sz="2000" b="1">
                        <a:latin typeface="Times New Roman" panose="02020603050405020304"/>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just"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文中画波浪线的句子如改成：</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年下办年货、四月十八奶奶庙庙会、开会、送人情出份子，都一起去。</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语义基本相同，但原文表达效果更好，为什么？</a:t>
                      </a:r>
                      <a:endParaRPr lang="zh-CN" sz="2000" b="1">
                        <a:latin typeface="宋体" panose="02010600030101010101" pitchFamily="2" charset="-122"/>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5</a:t>
                      </a:r>
                      <a:r>
                        <a:rPr lang="zh-CN" sz="2000" b="1">
                          <a:latin typeface="Times New Roman" panose="02020603050405020304"/>
                          <a:ea typeface="宋体" panose="02010600030101010101" pitchFamily="2" charset="-122"/>
                        </a:rPr>
                        <a:t>分</a:t>
                      </a:r>
                      <a:endParaRPr lang="zh-CN"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88975">
                <a:tc rowSpan="2">
                  <a:txBody>
                    <a:bodyPr wrap="square"/>
                    <a:lstStyle/>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2022</a:t>
                      </a:r>
                      <a:endParaRPr lang="en-US" altLang="zh-CN" sz="2000" b="1">
                        <a:latin typeface="Times New Roman" panose="02020603050405020304"/>
                        <a:ea typeface="Times New Roman" panose="02020603050405020304"/>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新高考</a:t>
                      </a:r>
                      <a:endParaRPr lang="zh-CN" sz="2000" b="1">
                        <a:latin typeface="宋体" panose="02010600030101010101" pitchFamily="2" charset="-122"/>
                        <a:ea typeface="宋体" panose="02010600030101010101" pitchFamily="2" charset="-122"/>
                      </a:endParaRPr>
                    </a:p>
                    <a:p>
                      <a:pPr marL="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Ⅱ</a:t>
                      </a:r>
                      <a:r>
                        <a:rPr lang="zh-CN" sz="2000" b="1">
                          <a:latin typeface="宋体" panose="02010600030101010101" pitchFamily="2" charset="-122"/>
                          <a:ea typeface="宋体" panose="02010600030101010101" pitchFamily="2" charset="-122"/>
                        </a:rPr>
                        <a:t>卷</a:t>
                      </a:r>
                      <a:endParaRPr lang="zh-CN" sz="2000" b="1">
                        <a:latin typeface="宋体" panose="02010600030101010101" pitchFamily="2" charset="-122"/>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原句</a:t>
                      </a:r>
                      <a:endParaRPr lang="zh-CN" sz="2000" b="1">
                        <a:latin typeface="Times New Roman" panose="02020603050405020304"/>
                        <a:ea typeface="宋体" panose="02010600030101010101" pitchFamily="2" charset="-122"/>
                      </a:endParaRPr>
                    </a:p>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效果分析</a:t>
                      </a:r>
                      <a:endParaRPr lang="zh-CN" sz="2000" b="1">
                        <a:latin typeface="Times New Roman" panose="02020603050405020304"/>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just"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文中画横线的部分突出了</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祖父</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的衰老死亡和</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我</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的成长是一个同时发生的逐渐变化的过程，这一表达效果是怎么取得的？</a:t>
                      </a:r>
                      <a:endParaRPr lang="zh-CN" sz="2000" b="1">
                        <a:latin typeface="宋体" panose="02010600030101010101" pitchFamily="2" charset="-122"/>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4</a:t>
                      </a:r>
                      <a:r>
                        <a:rPr lang="zh-CN" sz="2000" b="1">
                          <a:latin typeface="Times New Roman" panose="02020603050405020304"/>
                          <a:ea typeface="宋体" panose="02010600030101010101" pitchFamily="2" charset="-122"/>
                        </a:rPr>
                        <a:t>分</a:t>
                      </a:r>
                      <a:endParaRPr lang="zh-CN"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r h="690245">
                <a:tc vMerge="1">
                  <a:tcP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B w="12700" cap="flat" cmpd="sng">
                      <a:solidFill>
                        <a:srgbClr val="000000"/>
                      </a:solidFill>
                      <a:prstDash val="solid"/>
                      <a:headEnd type="none" w="med" len="med"/>
                      <a:tailEnd type="none" w="med" len="med"/>
                    </a:lnB>
                  </a:tcPr>
                </a:tc>
                <a:tc>
                  <a:txBody>
                    <a:bodyPr wrap="square"/>
                    <a:lstStyle/>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全国</a:t>
                      </a:r>
                      <a:endParaRPr lang="zh-CN" sz="2000" b="1">
                        <a:latin typeface="宋体" panose="02010600030101010101" pitchFamily="2" charset="-122"/>
                        <a:ea typeface="宋体" panose="02010600030101010101" pitchFamily="2" charset="-122"/>
                      </a:endParaRPr>
                    </a:p>
                    <a:p>
                      <a:pPr marL="0" indent="0" algn="ctr"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乙卷</a:t>
                      </a:r>
                      <a:endParaRPr lang="zh-CN" sz="2000" b="1">
                        <a:latin typeface="宋体" panose="02010600030101010101" pitchFamily="2" charset="-122"/>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原改句</a:t>
                      </a:r>
                      <a:endParaRPr lang="zh-CN" sz="2000" b="1">
                        <a:latin typeface="Times New Roman" panose="02020603050405020304"/>
                        <a:ea typeface="宋体" panose="02010600030101010101" pitchFamily="2" charset="-122"/>
                      </a:endParaRPr>
                    </a:p>
                    <a:p>
                      <a:pPr marL="0" indent="0" algn="ctr" hangingPunct="0">
                        <a:lnSpc>
                          <a:spcPct val="150000"/>
                        </a:lnSpc>
                        <a:spcBef>
                          <a:spcPct val="0"/>
                        </a:spcBef>
                        <a:spcAft>
                          <a:spcPct val="0"/>
                        </a:spcAft>
                      </a:pPr>
                      <a:r>
                        <a:rPr lang="zh-CN" sz="2000" b="1">
                          <a:latin typeface="Times New Roman" panose="02020603050405020304"/>
                          <a:ea typeface="宋体" panose="02010600030101010101" pitchFamily="2" charset="-122"/>
                        </a:rPr>
                        <a:t>效果比较</a:t>
                      </a:r>
                      <a:endParaRPr lang="zh-CN" sz="2000" b="1">
                        <a:latin typeface="Times New Roman" panose="02020603050405020304"/>
                        <a:ea typeface="宋体" panose="02010600030101010101" pitchFamily="2" charset="-122"/>
                      </a:endParaRPr>
                    </a:p>
                  </a:txBody>
                  <a:tcPr marL="0" marR="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just" hangingPunct="0">
                        <a:lnSpc>
                          <a:spcPct val="150000"/>
                        </a:lnSpc>
                        <a:spcBef>
                          <a:spcPct val="0"/>
                        </a:spcBef>
                        <a:spcAft>
                          <a:spcPct val="0"/>
                        </a:spcAft>
                      </a:pPr>
                      <a:r>
                        <a:rPr lang="zh-CN" sz="2000" b="1">
                          <a:latin typeface="宋体" panose="02010600030101010101" pitchFamily="2" charset="-122"/>
                          <a:ea typeface="宋体" panose="02010600030101010101" pitchFamily="2" charset="-122"/>
                        </a:rPr>
                        <a:t>文中画横线的两处，都由三句话并列而成，但第一处主语</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我</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只出现一次，第二处主语</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你</a:t>
                      </a:r>
                      <a:r>
                        <a:rPr lang="zh-CN" altLang="en-US" sz="2000" b="1">
                          <a:latin typeface="宋体" panose="02010600030101010101" pitchFamily="2" charset="-122"/>
                          <a:ea typeface="宋体" panose="02010600030101010101" pitchFamily="2" charset="-122"/>
                        </a:rPr>
                        <a:t>”</a:t>
                      </a:r>
                      <a:r>
                        <a:rPr lang="zh-CN" sz="2000" b="1">
                          <a:latin typeface="宋体" panose="02010600030101010101" pitchFamily="2" charset="-122"/>
                          <a:ea typeface="宋体" panose="02010600030101010101" pitchFamily="2" charset="-122"/>
                        </a:rPr>
                        <a:t>再三出现，二者的表达效果有什么差别？请简要说明。</a:t>
                      </a:r>
                      <a:endParaRPr lang="zh-CN" sz="2000" b="1">
                        <a:latin typeface="宋体" panose="02010600030101010101" pitchFamily="2" charset="-122"/>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c>
                  <a:txBody>
                    <a:bodyPr wrap="square"/>
                    <a:lstStyle/>
                    <a:p>
                      <a:pPr marL="33020" indent="0" algn="ctr" hangingPunct="0">
                        <a:lnSpc>
                          <a:spcPct val="150000"/>
                        </a:lnSpc>
                        <a:spcBef>
                          <a:spcPct val="0"/>
                        </a:spcBef>
                        <a:spcAft>
                          <a:spcPct val="0"/>
                        </a:spcAft>
                      </a:pPr>
                      <a:r>
                        <a:rPr lang="en-US" altLang="zh-CN" sz="2000" b="1">
                          <a:latin typeface="Times New Roman" panose="02020603050405020304"/>
                          <a:ea typeface="Times New Roman" panose="02020603050405020304"/>
                        </a:rPr>
                        <a:t>4</a:t>
                      </a:r>
                      <a:r>
                        <a:rPr lang="zh-CN" sz="2000" b="1">
                          <a:latin typeface="Times New Roman" panose="02020603050405020304"/>
                          <a:ea typeface="宋体" panose="02010600030101010101" pitchFamily="2" charset="-122"/>
                        </a:rPr>
                        <a:t>分</a:t>
                      </a:r>
                      <a:endParaRPr lang="zh-CN" sz="2000" b="1">
                        <a:latin typeface="Times New Roman" panose="02020603050405020304"/>
                        <a:ea typeface="宋体" panose="02010600030101010101" pitchFamily="2" charset="-122"/>
                      </a:endParaRPr>
                    </a:p>
                  </a:txBody>
                  <a:tcPr marL="33020" marR="33020" marT="0" marB="0" vert="horz" anchor="ctr">
                    <a:lnL w="12700" cap="flat" cmpd="sng">
                      <a:solidFill>
                        <a:srgbClr val="000000"/>
                      </a:solidFill>
                      <a:prstDash val="solid"/>
                      <a:headEnd type="none" w="med" len="med"/>
                      <a:tailEnd type="none" w="med" len="med"/>
                    </a:lnL>
                    <a:lnR w="12700" cap="flat" cmpd="sng">
                      <a:solidFill>
                        <a:srgbClr val="000000"/>
                      </a:solidFill>
                      <a:prstDash val="solid"/>
                      <a:headEnd type="none" w="med" len="med"/>
                      <a:tailEnd type="none" w="med" len="med"/>
                    </a:lnR>
                    <a:lnT w="12700" cap="flat" cmpd="sng">
                      <a:solidFill>
                        <a:srgbClr val="000000"/>
                      </a:solidFill>
                      <a:prstDash val="solid"/>
                      <a:headEnd type="none" w="med" len="med"/>
                      <a:tailEnd type="none" w="med" len="med"/>
                    </a:lnT>
                    <a:lnB w="12700" cap="flat" cmpd="sng">
                      <a:solidFill>
                        <a:srgbClr val="000000"/>
                      </a:solidFill>
                      <a:prstDash val="solid"/>
                      <a:headEnd type="none" w="med" len="med"/>
                      <a:tailEnd type="none" w="med" len="med"/>
                    </a:lnB>
                    <a:noFill/>
                  </a:tcPr>
                </a:tc>
              </a:tr>
            </a:tbl>
          </a:graphicData>
        </a:graphic>
      </p:graphicFrame>
      <p:sp>
        <p:nvSpPr>
          <p:cNvPr id="6" name="文本框 5"/>
          <p:cNvSpPr txBox="1"/>
          <p:nvPr>
            <p:custDataLst>
              <p:tags r:id="rId4"/>
            </p:custDataLst>
          </p:nvPr>
        </p:nvSpPr>
        <p:spPr>
          <a:xfrm>
            <a:off x="2588895" y="220980"/>
            <a:ext cx="7014845" cy="460375"/>
          </a:xfrm>
          <a:prstGeom prst="rect">
            <a:avLst/>
          </a:prstGeom>
        </p:spPr>
        <p:txBody>
          <a:bodyPr wrap="square">
            <a:spAutoFit/>
          </a:bodyPr>
          <a:lstStyle/>
          <a:p>
            <a:pPr marL="0" indent="0" algn="ctr" defTabSz="266700">
              <a:spcAft>
                <a:spcPct val="0"/>
              </a:spcAft>
            </a:pPr>
            <a:r>
              <a:rPr lang="en-US" altLang="zh-CN" sz="2400" b="1">
                <a:solidFill>
                  <a:srgbClr val="FF0000"/>
                </a:solidFill>
                <a:latin typeface="微软雅黑" panose="020B0503020204020204" charset="-122"/>
                <a:ea typeface="微软雅黑" panose="020B0503020204020204" charset="-122"/>
              </a:rPr>
              <a:t>2022——2024</a:t>
            </a:r>
            <a:r>
              <a:rPr lang="zh-CN" altLang="en-US" sz="2400" b="1">
                <a:solidFill>
                  <a:srgbClr val="FF0000"/>
                </a:solidFill>
                <a:latin typeface="微软雅黑" panose="020B0503020204020204" charset="-122"/>
                <a:ea typeface="微软雅黑" panose="020B0503020204020204" charset="-122"/>
              </a:rPr>
              <a:t>年高考语句表达效果题考情统计</a:t>
            </a:r>
            <a:endParaRPr lang="zh-CN" altLang="en-US" sz="2400" b="1">
              <a:solidFill>
                <a:srgbClr val="FF0000"/>
              </a:solidFill>
              <a:latin typeface="微软雅黑" panose="020B0503020204020204" charset="-122"/>
              <a:ea typeface="微软雅黑" panose="020B0503020204020204" charset="-122"/>
            </a:endParaRPr>
          </a:p>
        </p:txBody>
      </p:sp>
      <p:pic>
        <p:nvPicPr>
          <p:cNvPr id="2" name="Picture 2"/>
          <p:cNvPicPr>
            <a:picLocks noChangeAspect="1"/>
          </p:cNvPicPr>
          <p:nvPr>
            <p:custDataLst>
              <p:tags r:id="rId5"/>
            </p:custDataLst>
          </p:nvPr>
        </p:nvPicPr>
        <p:blipFill>
          <a:blip r:embed="rId6"/>
          <a:stretch>
            <a:fillRect/>
          </a:stretch>
        </p:blipFill>
        <p:spPr>
          <a:xfrm flipH="1">
            <a:off x="11658600" y="12674600"/>
            <a:ext cx="0" cy="0"/>
          </a:xfrm>
          <a:prstGeom prst="rect">
            <a:avLst/>
          </a:prstGeom>
          <a:ln>
            <a:noFill/>
          </a:ln>
        </p:spPr>
      </p:pic>
    </p:spTree>
    <p:custDataLst>
      <p:tags r:id="rId7"/>
    </p:custDataLst>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bldLvl="0" animBg="1"/>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p:txBody>
          <a:bodyPr/>
          <a:p>
            <a:pPr algn="ctr"/>
            <a:r>
              <a:rPr lang="zh-CN" altLang="en-US" b="1">
                <a:latin typeface="仿宋" panose="02010609060101010101" charset="-122"/>
                <a:ea typeface="仿宋" panose="02010609060101010101" charset="-122"/>
              </a:rPr>
              <a:t>语句表达效果题</a:t>
            </a:r>
            <a:endParaRPr lang="zh-CN" altLang="en-US" b="1">
              <a:latin typeface="仿宋" panose="02010609060101010101" charset="-122"/>
              <a:ea typeface="仿宋" panose="02010609060101010101" charset="-122"/>
            </a:endParaRPr>
          </a:p>
        </p:txBody>
      </p:sp>
      <p:sp>
        <p:nvSpPr>
          <p:cNvPr id="3" name="内容占位符 2"/>
          <p:cNvSpPr>
            <a:spLocks noGrp="1"/>
          </p:cNvSpPr>
          <p:nvPr>
            <p:ph idx="1"/>
          </p:nvPr>
        </p:nvSpPr>
        <p:spPr/>
        <p:txBody>
          <a:bodyPr/>
          <a:p>
            <a:endParaRPr lang="zh-CN" altLang="en-US"/>
          </a:p>
        </p:txBody>
      </p:sp>
      <p:pic>
        <p:nvPicPr>
          <p:cNvPr id="4" name="C9F754DE-2CAD-44b6-B708-469DEB6407EB-1"/>
          <p:cNvPicPr>
            <a:picLocks noChangeAspect="1"/>
          </p:cNvPicPr>
          <p:nvPr>
            <p:custDataLst>
              <p:tags r:id="rId1"/>
            </p:custDataLst>
          </p:nvPr>
        </p:nvPicPr>
        <p:blipFill>
          <a:blip r:embed="rId2"/>
          <a:stretch>
            <a:fillRect/>
          </a:stretch>
        </p:blipFill>
        <p:spPr>
          <a:xfrm>
            <a:off x="-22225" y="1489710"/>
            <a:ext cx="11086465" cy="5281295"/>
          </a:xfrm>
          <a:prstGeom prst="rect">
            <a:avLst/>
          </a:prstGeom>
        </p:spPr>
      </p:pic>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我说不好我是像那个</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孩子</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，还是像那个</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老人</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，还是像一个热恋中的</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情人</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。很可能是这样：我同时是他们三个。我来的时候是个孩子，他有那么多孩子气的念头所以才哭着喊着闹着要来，他一来一见到这个世界便立刻成了不要命的情人，而对一个情人来说，不管多么漫长的时光也是</a:t>
            </a:r>
            <a:r>
              <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000" u="sng">
                <a:solidFill>
                  <a:schemeClr val="tx1">
                    <a:alpha val="100000"/>
                  </a:schemeClr>
                </a:solidFill>
                <a:latin typeface="仿宋" panose="02010609060101010101" charset="-122"/>
                <a:ea typeface="仿宋" panose="02010609060101010101" charset="-122"/>
                <a:cs typeface="仿宋" panose="02010609060101010101" charset="-122"/>
                <a:sym typeface="+mn-ea"/>
              </a:rPr>
              <a:t>稍纵即逝</a:t>
            </a:r>
            <a:r>
              <a:rPr lang="en-US" altLang="zh-CN" sz="2000">
                <a:solidFill>
                  <a:schemeClr val="tx1">
                    <a:alpha val="100000"/>
                  </a:schemeClr>
                </a:solidFill>
                <a:latin typeface="仿宋" panose="02010609060101010101" charset="-122"/>
                <a:ea typeface="仿宋" panose="02010609060101010101" charset="-122"/>
                <a:cs typeface="仿宋" panose="02010609060101010101" charset="-122"/>
                <a:sym typeface="+mn-ea"/>
              </a:rPr>
              <a:t> </a:t>
            </a:r>
            <a:r>
              <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rPr>
              <a:t>，那时他便明白，每一步每一步，其实一步步都是走在回去的路上。当牵牛花初开的时节，葬礼的号角就已吹响。</a:t>
            </a:r>
            <a:endParaRPr lang="zh-CN" altLang="en-US" sz="20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20.</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文中为什么要用</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孩子</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老人</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情人</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比作自己</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请简要说明。</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(3</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分</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endPar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130429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本题考查学生赏析词语指代作用及具体含义的能力。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974715" y="2226310"/>
            <a:ext cx="5663565" cy="1630680"/>
          </a:xfrm>
          <a:prstGeom prst="rect">
            <a:avLst/>
          </a:prstGeom>
          <a:noFill/>
        </p:spPr>
        <p:txBody>
          <a:bodyPr wrap="square" rtlCol="0">
            <a:noAutofit/>
          </a:bodyPr>
          <a:p>
            <a:r>
              <a:rPr lang="zh-CN" sz="2000">
                <a:solidFill>
                  <a:srgbClr val="000000"/>
                </a:solidFill>
                <a:ea typeface="黑体" panose="02010609060101010101" charset="-122"/>
              </a:rPr>
              <a:t>【解题思路】</a:t>
            </a:r>
            <a:endParaRPr lang="zh-CN" sz="2000">
              <a:solidFill>
                <a:srgbClr val="000000"/>
              </a:solidFill>
              <a:ea typeface="黑体" panose="02010609060101010101" charset="-122"/>
            </a:endParaRPr>
          </a:p>
          <a:p>
            <a:r>
              <a:rPr lang="zh-CN" altLang="en-US" sz="2000" dirty="0">
                <a:latin typeface="仿宋" panose="02010609060101010101" charset="-122"/>
                <a:ea typeface="仿宋" panose="02010609060101010101" charset="-122"/>
              </a:rPr>
              <a:t>第一步：审清题干，读懂提示。</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为什么</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提示本题应回答运用这三个词语的原因。</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第二步：结合原文，解释三个词语的含义，明确各自指代内容。</a:t>
            </a:r>
            <a:endParaRPr lang="zh-CN" altLang="en-US" sz="2000" dirty="0">
              <a:latin typeface="仿宋" panose="02010609060101010101" charset="-122"/>
              <a:ea typeface="仿宋" panose="02010609060101010101" charset="-122"/>
            </a:endParaRPr>
          </a:p>
          <a:p>
            <a:endParaRPr lang="zh-CN" sz="2000">
              <a:solidFill>
                <a:srgbClr val="000000"/>
              </a:solidFill>
              <a:ea typeface="黑体" panose="02010609060101010101" charset="-122"/>
            </a:endParaRPr>
          </a:p>
        </p:txBody>
      </p:sp>
      <p:sp>
        <p:nvSpPr>
          <p:cNvPr id="9" name="文本框 8"/>
          <p:cNvSpPr txBox="1"/>
          <p:nvPr/>
        </p:nvSpPr>
        <p:spPr>
          <a:xfrm>
            <a:off x="5975350" y="3965575"/>
            <a:ext cx="5582285" cy="1083310"/>
          </a:xfrm>
          <a:prstGeom prst="rect">
            <a:avLst/>
          </a:prstGeom>
          <a:noFill/>
        </p:spPr>
        <p:txBody>
          <a:bodyPr wrap="square" rtlCol="0">
            <a:noAutofit/>
          </a:bodyPr>
          <a:p>
            <a:r>
              <a:rPr lang="zh-CN" altLang="en-US"/>
              <a:t>【</a:t>
            </a:r>
            <a:r>
              <a:rPr lang="zh-CN" sz="2000">
                <a:solidFill>
                  <a:srgbClr val="000000"/>
                </a:solidFill>
                <a:ea typeface="黑体" panose="02010609060101010101" charset="-122"/>
              </a:rPr>
              <a:t>参考答案】</a:t>
            </a:r>
            <a:endParaRPr lang="zh-CN" altLang="en-US"/>
          </a:p>
          <a:p>
            <a:r>
              <a:rPr lang="zh-CN" altLang="en-US" sz="2000" b="1" dirty="0">
                <a:solidFill>
                  <a:srgbClr val="FF0000"/>
                </a:solidFill>
                <a:latin typeface="仿宋" panose="02010609060101010101" charset="-122"/>
                <a:ea typeface="仿宋" panose="02010609060101010101" charset="-122"/>
              </a:rPr>
              <a:t>①“孩子”充满活力和希望；②“老人”暗示生命即将消逝；③“情人”代表生命的热烈和激情。</a:t>
            </a:r>
            <a:endParaRPr lang="zh-CN" altLang="en-US" sz="2000" b="1" dirty="0">
              <a:solidFill>
                <a:srgbClr val="FF0000"/>
              </a:solidFill>
              <a:latin typeface="仿宋" panose="02010609060101010101" charset="-122"/>
              <a:ea typeface="仿宋" panose="02010609060101010101" charset="-122"/>
            </a:endParaRPr>
          </a:p>
          <a:p>
            <a:endParaRPr lang="zh-CN" altLang="en-US" sz="2000" b="1" dirty="0">
              <a:solidFill>
                <a:srgbClr val="FF0000"/>
              </a:solidFill>
              <a:latin typeface="仿宋" panose="02010609060101010101" charset="-122"/>
              <a:ea typeface="仿宋" panose="02010609060101010101" charset="-122"/>
            </a:endParaRPr>
          </a:p>
        </p:txBody>
      </p:sp>
      <p:sp>
        <p:nvSpPr>
          <p:cNvPr id="10" name="文本框 9"/>
          <p:cNvSpPr txBox="1"/>
          <p:nvPr/>
        </p:nvSpPr>
        <p:spPr>
          <a:xfrm>
            <a:off x="5975350" y="5196205"/>
            <a:ext cx="5310505" cy="955675"/>
          </a:xfrm>
          <a:prstGeom prst="rect">
            <a:avLst/>
          </a:prstGeom>
          <a:noFill/>
        </p:spPr>
        <p:txBody>
          <a:bodyPr wrap="square" rtlCol="0">
            <a:noAutofit/>
          </a:bodyPr>
          <a:p>
            <a:r>
              <a:rPr lang="zh-CN" altLang="en-US"/>
              <a:t>【评分建议】</a:t>
            </a:r>
            <a:endParaRPr lang="zh-CN" altLang="en-US"/>
          </a:p>
          <a:p>
            <a:r>
              <a:rPr lang="zh-CN" altLang="en-US" sz="2000" dirty="0">
                <a:latin typeface="仿宋" panose="02010609060101010101" charset="-122"/>
                <a:ea typeface="仿宋" panose="02010609060101010101" charset="-122"/>
              </a:rPr>
              <a:t> 一点1分，意思对即可。</a:t>
            </a:r>
            <a:endParaRPr lang="zh-CN" altLang="en-US" sz="2000" dirty="0">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9">
                                            <p:txEl>
                                              <p:pRg st="0" end="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9">
                                            <p:txEl>
                                              <p:pRg st="1" end="1"/>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0">
                                            <p:txEl>
                                              <p:pRg st="0" end="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文本框 28"/>
          <p:cNvSpPr txBox="1"/>
          <p:nvPr>
            <p:custDataLst>
              <p:tags r:id="rId1"/>
            </p:custDataLst>
          </p:nvPr>
        </p:nvSpPr>
        <p:spPr>
          <a:xfrm>
            <a:off x="2710815" y="273050"/>
            <a:ext cx="1133475" cy="337185"/>
          </a:xfrm>
          <a:prstGeom prst="rect">
            <a:avLst/>
          </a:prstGeom>
          <a:solidFill>
            <a:schemeClr val="accent1">
              <a:lumMod val="20000"/>
              <a:lumOff val="80000"/>
            </a:schemeClr>
          </a:solidFill>
        </p:spPr>
        <p:txBody>
          <a:bodyPr wrap="square" rtlCol="0">
            <a:spAutoFit/>
          </a:bodyPr>
          <a:p>
            <a:r>
              <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原题重现</a:t>
            </a:r>
            <a:endParaRPr lang="zh-CN" sz="1600"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8" name="文本框 7"/>
          <p:cNvSpPr txBox="1"/>
          <p:nvPr>
            <p:custDataLst>
              <p:tags r:id="rId2"/>
            </p:custDataLst>
          </p:nvPr>
        </p:nvSpPr>
        <p:spPr>
          <a:xfrm>
            <a:off x="5678805" y="273050"/>
            <a:ext cx="1500505" cy="337185"/>
          </a:xfrm>
          <a:prstGeom prst="rect">
            <a:avLst/>
          </a:prstGeom>
          <a:solidFill>
            <a:schemeClr val="accent1">
              <a:lumMod val="20000"/>
              <a:lumOff val="80000"/>
            </a:schemeClr>
          </a:solidFill>
        </p:spPr>
        <p:txBody>
          <a:bodyPr wrap="square" rtlCol="0">
            <a:spAutoFit/>
          </a:bodyPr>
          <a:p>
            <a:pPr algn="ctr"/>
            <a:r>
              <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rPr>
              <a:t>试题分析</a:t>
            </a:r>
            <a:endParaRPr lang="zh-CN" sz="1600" b="1" noProof="0" dirty="0">
              <a:ln>
                <a:noFill/>
              </a:ln>
              <a:solidFill>
                <a:srgbClr val="000000"/>
              </a:solidFill>
              <a:effectLst/>
              <a:uLnTx/>
              <a:uFillTx/>
              <a:latin typeface="汉仪雅酷黑 65W" charset="-122"/>
              <a:ea typeface="汉仪雅酷黑 65W" charset="-122"/>
              <a:cs typeface="思源黑体 CN Light" charset="-122"/>
              <a:sym typeface="方正悠黑体" charset="-122"/>
            </a:endParaRPr>
          </a:p>
        </p:txBody>
      </p:sp>
      <p:sp>
        <p:nvSpPr>
          <p:cNvPr id="5" name="文本框 4"/>
          <p:cNvSpPr txBox="1"/>
          <p:nvPr>
            <p:custDataLst>
              <p:tags r:id="rId3"/>
            </p:custDataLst>
          </p:nvPr>
        </p:nvSpPr>
        <p:spPr>
          <a:xfrm>
            <a:off x="347980" y="67310"/>
            <a:ext cx="2141855" cy="398780"/>
          </a:xfrm>
          <a:prstGeom prst="rect">
            <a:avLst/>
          </a:prstGeom>
          <a:noFill/>
          <a:ln>
            <a:noFill/>
          </a:ln>
        </p:spPr>
        <p:txBody>
          <a:bodyPr wrap="square" rtlCol="0">
            <a:spAutoFit/>
          </a:bodyPr>
          <a:p>
            <a:r>
              <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rPr>
              <a:t>语言文字运用</a:t>
            </a:r>
            <a:endParaRPr lang="zh-CN" sz="2000" dirty="0" smtClean="0">
              <a:solidFill>
                <a:schemeClr val="accent1"/>
              </a:solidFill>
              <a:latin typeface="黑体" panose="02010609060101010101" charset="-122"/>
              <a:ea typeface="黑体" panose="02010609060101010101" charset="-122"/>
              <a:cs typeface="黑体" panose="02010609060101010101" charset="-122"/>
              <a:sym typeface="汉仪中圆简" panose="02010600000101010101" charset="-122"/>
            </a:endParaRPr>
          </a:p>
        </p:txBody>
      </p:sp>
      <p:sp>
        <p:nvSpPr>
          <p:cNvPr id="2" name="文本框 1"/>
          <p:cNvSpPr txBox="1"/>
          <p:nvPr/>
        </p:nvSpPr>
        <p:spPr>
          <a:xfrm>
            <a:off x="111125" y="610235"/>
            <a:ext cx="5567045" cy="6247130"/>
          </a:xfrm>
          <a:prstGeom prst="rect">
            <a:avLst/>
          </a:prstGeom>
          <a:ln>
            <a:solidFill>
              <a:schemeClr val="accent1"/>
            </a:solidFill>
          </a:ln>
        </p:spPr>
        <p:txBody>
          <a:bodyPr wrap="square">
            <a:noAutofit/>
          </a:bodyPr>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en-US" altLang="en-US" sz="2400">
                <a:latin typeface="仿宋" panose="02010609060101010101" charset="-122"/>
                <a:ea typeface="仿宋" panose="02010609060101010101" charset="-122"/>
                <a:cs typeface="仿宋" panose="02010609060101010101" charset="-122"/>
                <a:sym typeface="+mn-ea"/>
              </a:rPr>
              <a:t>①</a:t>
            </a:r>
            <a:r>
              <a:rPr lang="zh-CN" altLang="en-US" sz="2400">
                <a:latin typeface="仿宋" panose="02010609060101010101" charset="-122"/>
                <a:ea typeface="仿宋" panose="02010609060101010101" charset="-122"/>
                <a:cs typeface="仿宋" panose="02010609060101010101" charset="-122"/>
                <a:sym typeface="+mn-ea"/>
              </a:rPr>
              <a:t>当他熄灭着走下山去收尽苍凉残照之际，正是他在另一面燃烧着爬上山巅布散烈烈朝辉之时。</a:t>
            </a:r>
            <a:r>
              <a:rPr lang="en-US" altLang="en-US" sz="2400">
                <a:latin typeface="仿宋" panose="02010609060101010101" charset="-122"/>
                <a:ea typeface="仿宋" panose="02010609060101010101" charset="-122"/>
                <a:cs typeface="仿宋" panose="02010609060101010101" charset="-122"/>
                <a:sym typeface="+mn-ea"/>
              </a:rPr>
              <a:t>②</a:t>
            </a:r>
            <a:r>
              <a:rPr lang="zh-CN" altLang="en-US" sz="2400">
                <a:latin typeface="仿宋" panose="02010609060101010101" charset="-122"/>
                <a:ea typeface="仿宋" panose="02010609060101010101" charset="-122"/>
                <a:cs typeface="仿宋" panose="02010609060101010101" charset="-122"/>
                <a:sym typeface="+mn-ea"/>
              </a:rPr>
              <a:t>那一天，我也将沉静着走下山去，扶着我的拐杖。</a:t>
            </a:r>
            <a:r>
              <a:rPr lang="en-US" altLang="en-US" sz="2400">
                <a:latin typeface="仿宋" panose="02010609060101010101" charset="-122"/>
                <a:ea typeface="仿宋" panose="02010609060101010101" charset="-122"/>
                <a:cs typeface="仿宋" panose="02010609060101010101" charset="-122"/>
                <a:sym typeface="+mn-ea"/>
              </a:rPr>
              <a:t>③</a:t>
            </a:r>
            <a:r>
              <a:rPr lang="zh-CN" altLang="en-US" sz="2400">
                <a:latin typeface="仿宋" panose="02010609060101010101" charset="-122"/>
                <a:ea typeface="仿宋" panose="02010609060101010101" charset="-122"/>
                <a:cs typeface="仿宋" panose="02010609060101010101" charset="-122"/>
                <a:sym typeface="+mn-ea"/>
              </a:rPr>
              <a:t>有一天，在某一处山洼里，势必会跑上来一个欢蹦的孩子，抱着他的玩具。</a:t>
            </a:r>
            <a:r>
              <a:rPr lang="en-US" altLang="en-US" sz="2400">
                <a:latin typeface="仿宋" panose="02010609060101010101" charset="-122"/>
                <a:ea typeface="仿宋" panose="02010609060101010101" charset="-122"/>
                <a:cs typeface="仿宋" panose="02010609060101010101" charset="-122"/>
                <a:sym typeface="+mn-ea"/>
              </a:rPr>
              <a:t>④</a:t>
            </a:r>
            <a:endParaRPr lang="en-US" altLang="en-US" sz="2400">
              <a:latin typeface="仿宋" panose="02010609060101010101" charset="-122"/>
              <a:ea typeface="仿宋" panose="02010609060101010101" charset="-122"/>
              <a:cs typeface="仿宋" panose="02010609060101010101" charset="-122"/>
            </a:endParaRPr>
          </a:p>
          <a:p>
            <a:pPr marR="0" lvl="0" indent="0" algn="l" defTabSz="914400" rtl="0" fontAlgn="auto">
              <a:lnSpc>
                <a:spcPts val="3860"/>
              </a:lnSpc>
              <a:spcBef>
                <a:spcPts val="0"/>
              </a:spcBef>
              <a:spcAft>
                <a:spcPts val="0"/>
              </a:spcAft>
              <a:buClrTx/>
              <a:buSzTx/>
              <a:buFontTx/>
              <a:buNone/>
            </a:pPr>
            <a:r>
              <a:rPr lang="en-US" altLang="zh-CN" sz="2400">
                <a:latin typeface="仿宋" panose="02010609060101010101" charset="-122"/>
                <a:ea typeface="仿宋" panose="02010609060101010101" charset="-122"/>
                <a:cs typeface="仿宋" panose="02010609060101010101" charset="-122"/>
                <a:sym typeface="+mn-ea"/>
              </a:rPr>
              <a:t> </a:t>
            </a:r>
            <a:r>
              <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rPr>
              <a:t>  </a:t>
            </a:r>
            <a:endParaRPr lang="en-US" altLang="zh-CN" sz="2400">
              <a:solidFill>
                <a:schemeClr val="tx1">
                  <a:alpha val="100000"/>
                </a:schemeClr>
              </a:solidFill>
              <a:latin typeface="仿宋" panose="02010609060101010101" charset="-122"/>
              <a:ea typeface="仿宋" panose="02010609060101010101" charset="-122"/>
              <a:cs typeface="仿宋" panose="02010609060101010101" charset="-122"/>
              <a:sym typeface="+mn-ea"/>
            </a:endParaRPr>
          </a:p>
          <a:p>
            <a:pPr marR="0" lvl="0" indent="0" algn="l" defTabSz="914400" rtl="0" fontAlgn="auto">
              <a:lnSpc>
                <a:spcPts val="3860"/>
              </a:lnSpc>
              <a:spcBef>
                <a:spcPts val="0"/>
              </a:spcBef>
              <a:spcAft>
                <a:spcPts val="0"/>
              </a:spcAft>
              <a:buClrTx/>
              <a:buSzTx/>
              <a:buFontTx/>
              <a:buNone/>
            </a:pP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21.“</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但是太阳，他每时每刻都是夕阳也都是旭日</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，你认为这句话应该放在第三段中标有序号的哪一处</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请简述理由。</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(6</a:t>
            </a:r>
            <a:r>
              <a:rPr lang="zh-CN" altLang="en-US" sz="2000">
                <a:solidFill>
                  <a:srgbClr val="FF0000">
                    <a:alpha val="100000"/>
                  </a:srgbClr>
                </a:solidFill>
                <a:latin typeface="仿宋" panose="02010609060101010101" charset="-122"/>
                <a:ea typeface="仿宋" panose="02010609060101010101" charset="-122"/>
                <a:cs typeface="仿宋" panose="02010609060101010101" charset="-122"/>
                <a:sym typeface="+mn-ea"/>
              </a:rPr>
              <a:t>分</a:t>
            </a:r>
            <a:r>
              <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rPr>
              <a:t>)</a:t>
            </a:r>
            <a:endParaRPr lang="en-US" altLang="zh-CN" sz="2000">
              <a:solidFill>
                <a:srgbClr val="FF0000">
                  <a:alpha val="100000"/>
                </a:srgbClr>
              </a:solidFill>
              <a:latin typeface="仿宋" panose="02010609060101010101" charset="-122"/>
              <a:ea typeface="仿宋" panose="02010609060101010101" charset="-122"/>
              <a:cs typeface="仿宋" panose="02010609060101010101" charset="-122"/>
              <a:sym typeface="+mn-ea"/>
            </a:endParaRPr>
          </a:p>
        </p:txBody>
      </p:sp>
      <p:sp>
        <p:nvSpPr>
          <p:cNvPr id="6" name="文本框 5"/>
          <p:cNvSpPr txBox="1"/>
          <p:nvPr/>
        </p:nvSpPr>
        <p:spPr>
          <a:xfrm>
            <a:off x="5678805" y="610235"/>
            <a:ext cx="6294120" cy="6139180"/>
          </a:xfrm>
          <a:prstGeom prst="rect">
            <a:avLst/>
          </a:prstGeom>
          <a:ln>
            <a:solidFill>
              <a:schemeClr val="accent1"/>
            </a:solidFill>
          </a:ln>
        </p:spPr>
        <p:txBody>
          <a:bodyPr wrap="square">
            <a:noAutofit/>
          </a:bodyPr>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4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en-US" altLang="zh-CN"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a:p>
            <a:pPr>
              <a:lnSpc>
                <a:spcPts val="3075"/>
              </a:lnSpc>
              <a:buNone/>
            </a:pPr>
            <a:endParaRPr lang="zh-CN" altLang="en-US" sz="2000" b="1" i="0">
              <a:solidFill>
                <a:schemeClr val="tx1"/>
              </a:solidFill>
              <a:latin typeface="仿宋" panose="02010609060101010101" charset="-122"/>
              <a:ea typeface="仿宋" panose="02010609060101010101" charset="-122"/>
              <a:cs typeface="仿宋" panose="02010609060101010101" charset="-122"/>
              <a:sym typeface="+mn-ea"/>
            </a:endParaRPr>
          </a:p>
        </p:txBody>
      </p:sp>
      <p:sp>
        <p:nvSpPr>
          <p:cNvPr id="4" name="文本框 3"/>
          <p:cNvSpPr txBox="1"/>
          <p:nvPr/>
        </p:nvSpPr>
        <p:spPr>
          <a:xfrm>
            <a:off x="5881370" y="813435"/>
            <a:ext cx="5827395" cy="840740"/>
          </a:xfrm>
          <a:prstGeom prst="rect">
            <a:avLst/>
          </a:prstGeom>
          <a:noFill/>
        </p:spPr>
        <p:txBody>
          <a:bodyPr wrap="square" rtlCol="0">
            <a:noAutofit/>
          </a:bodyPr>
          <a:p>
            <a:pPr indent="0" fontAlgn="auto">
              <a:lnSpc>
                <a:spcPts val="2900"/>
              </a:lnSpc>
            </a:pPr>
            <a:r>
              <a:rPr lang="zh-CN" sz="2000">
                <a:solidFill>
                  <a:srgbClr val="000000"/>
                </a:solidFill>
                <a:ea typeface="宋体" panose="02010600030101010101" pitchFamily="2" charset="-122"/>
                <a:sym typeface="+mn-ea"/>
              </a:rPr>
              <a:t>【</a:t>
            </a:r>
            <a:r>
              <a:rPr lang="zh-CN" sz="2000">
                <a:solidFill>
                  <a:srgbClr val="000000"/>
                </a:solidFill>
                <a:ea typeface="黑体" panose="02010609060101010101" charset="-122"/>
                <a:sym typeface="+mn-ea"/>
              </a:rPr>
              <a:t>考查目标】</a:t>
            </a:r>
            <a:r>
              <a:rPr lang="en-US" sz="2000">
                <a:solidFill>
                  <a:srgbClr val="000000"/>
                </a:solidFill>
                <a:latin typeface="宋体" panose="02010600030101010101" pitchFamily="2" charset="-122"/>
                <a:sym typeface="+mn-ea"/>
              </a:rPr>
              <a:t> </a:t>
            </a:r>
            <a:endParaRPr lang="en-US" sz="2000">
              <a:solidFill>
                <a:srgbClr val="000000"/>
              </a:solidFill>
              <a:latin typeface="宋体" panose="02010600030101010101" pitchFamily="2" charset="-122"/>
              <a:sym typeface="+mn-ea"/>
            </a:endParaRPr>
          </a:p>
          <a:p>
            <a:pPr indent="0" fontAlgn="auto">
              <a:lnSpc>
                <a:spcPts val="2900"/>
              </a:lnSpc>
            </a:pPr>
            <a:r>
              <a:rPr lang="zh-CN" altLang="en-US" sz="2000" dirty="0">
                <a:latin typeface="仿宋" panose="02010609060101010101" charset="-122"/>
                <a:ea typeface="仿宋" panose="02010609060101010101" charset="-122"/>
                <a:sym typeface="+mn-ea"/>
              </a:rPr>
              <a:t>本题考查学生语句连贯的能力。</a:t>
            </a:r>
            <a:endParaRPr lang="zh-CN" altLang="en-US" sz="2000" dirty="0">
              <a:latin typeface="仿宋" panose="02010609060101010101" charset="-122"/>
              <a:ea typeface="仿宋" panose="02010609060101010101" charset="-122"/>
              <a:sym typeface="+mn-ea"/>
            </a:endParaRPr>
          </a:p>
        </p:txBody>
      </p:sp>
      <p:sp>
        <p:nvSpPr>
          <p:cNvPr id="7" name="文本框 6"/>
          <p:cNvSpPr txBox="1"/>
          <p:nvPr/>
        </p:nvSpPr>
        <p:spPr>
          <a:xfrm>
            <a:off x="5882005" y="1663065"/>
            <a:ext cx="5756275" cy="1941830"/>
          </a:xfrm>
          <a:prstGeom prst="rect">
            <a:avLst/>
          </a:prstGeom>
          <a:noFill/>
        </p:spPr>
        <p:txBody>
          <a:bodyPr wrap="square" rtlCol="0">
            <a:noAutofit/>
          </a:bodyPr>
          <a:p>
            <a:r>
              <a:rPr lang="zh-CN" sz="2000">
                <a:solidFill>
                  <a:srgbClr val="000000"/>
                </a:solidFill>
                <a:ea typeface="黑体" panose="02010609060101010101" charset="-122"/>
              </a:rPr>
              <a:t>【解题思路】</a:t>
            </a:r>
            <a:endParaRPr lang="zh-CN" sz="2000">
              <a:solidFill>
                <a:srgbClr val="000000"/>
              </a:solidFill>
              <a:ea typeface="黑体" panose="02010609060101010101" charset="-122"/>
            </a:endParaRPr>
          </a:p>
          <a:p>
            <a:r>
              <a:rPr lang="zh-CN" altLang="en-US" sz="2000" dirty="0">
                <a:latin typeface="仿宋" panose="02010609060101010101" charset="-122"/>
                <a:ea typeface="仿宋" panose="02010609060101010101" charset="-122"/>
              </a:rPr>
              <a:t>第一步：审清题干，找到答题区间。应该将语句放置到</a:t>
            </a:r>
            <a:r>
              <a:rPr lang="en-US" altLang="zh-CN" sz="2000" dirty="0">
                <a:latin typeface="仿宋" panose="02010609060101010101" charset="-122"/>
                <a:ea typeface="仿宋" panose="02010609060101010101" charset="-122"/>
              </a:rPr>
              <a:t>“</a:t>
            </a:r>
            <a:r>
              <a:rPr lang="zh-CN" altLang="en-US" sz="2000" b="1">
                <a:solidFill>
                  <a:srgbClr val="FF0000">
                    <a:alpha val="100000"/>
                  </a:srgbClr>
                </a:solidFill>
                <a:latin typeface="仿宋" panose="02010609060101010101" charset="-122"/>
                <a:ea typeface="仿宋" panose="02010609060101010101" charset="-122"/>
                <a:cs typeface="仿宋" panose="02010609060101010101" charset="-122"/>
                <a:sym typeface="+mn-ea"/>
              </a:rPr>
              <a:t>第三段中标有序号</a:t>
            </a:r>
            <a:r>
              <a:rPr lang="en-US" altLang="zh-CN" sz="2000" dirty="0">
                <a:latin typeface="仿宋" panose="02010609060101010101" charset="-122"/>
                <a:ea typeface="仿宋" panose="02010609060101010101" charset="-122"/>
              </a:rPr>
              <a:t>”</a:t>
            </a:r>
            <a:r>
              <a:rPr lang="zh-CN" altLang="en-US" sz="2000" dirty="0">
                <a:latin typeface="仿宋" panose="02010609060101010101" charset="-122"/>
                <a:ea typeface="仿宋" panose="02010609060101010101" charset="-122"/>
              </a:rPr>
              <a:t>中的某一处。</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第二步：回归语境，</a:t>
            </a:r>
            <a:r>
              <a:rPr lang="zh-CN" altLang="en-US" sz="2000" b="1" dirty="0">
                <a:solidFill>
                  <a:srgbClr val="FF0000"/>
                </a:solidFill>
                <a:latin typeface="仿宋" panose="02010609060101010101" charset="-122"/>
                <a:ea typeface="仿宋" panose="02010609060101010101" charset="-122"/>
              </a:rPr>
              <a:t>瞻前顾后</a:t>
            </a:r>
            <a:r>
              <a:rPr lang="zh-CN" altLang="en-US" sz="2000" dirty="0">
                <a:latin typeface="仿宋" panose="02010609060101010101" charset="-122"/>
                <a:ea typeface="仿宋" panose="02010609060101010101" charset="-122"/>
              </a:rPr>
              <a:t>，合理放置。</a:t>
            </a:r>
            <a:endParaRPr lang="zh-CN" altLang="en-US" sz="2000" dirty="0">
              <a:latin typeface="仿宋" panose="02010609060101010101" charset="-122"/>
              <a:ea typeface="仿宋" panose="02010609060101010101" charset="-122"/>
            </a:endParaRPr>
          </a:p>
          <a:p>
            <a:r>
              <a:rPr lang="zh-CN" altLang="en-US" sz="2000" dirty="0">
                <a:latin typeface="仿宋" panose="02010609060101010101" charset="-122"/>
                <a:ea typeface="仿宋" panose="02010609060101010101" charset="-122"/>
              </a:rPr>
              <a:t>第三步：从</a:t>
            </a:r>
            <a:r>
              <a:rPr lang="zh-CN" altLang="en-US" sz="2000" b="1" dirty="0">
                <a:solidFill>
                  <a:srgbClr val="FF0000"/>
                </a:solidFill>
                <a:latin typeface="仿宋" panose="02010609060101010101" charset="-122"/>
                <a:ea typeface="仿宋" panose="02010609060101010101" charset="-122"/>
              </a:rPr>
              <a:t>前后衔接、段落作用、主语一致</a:t>
            </a:r>
            <a:r>
              <a:rPr lang="zh-CN" altLang="en-US" sz="2000" dirty="0">
                <a:latin typeface="仿宋" panose="02010609060101010101" charset="-122"/>
                <a:ea typeface="仿宋" panose="02010609060101010101" charset="-122"/>
              </a:rPr>
              <a:t>等方面阐释原因。</a:t>
            </a:r>
            <a:endParaRPr lang="zh-CN" altLang="en-US" sz="2000" dirty="0">
              <a:latin typeface="仿宋" panose="02010609060101010101" charset="-122"/>
              <a:ea typeface="仿宋" panose="02010609060101010101" charset="-122"/>
            </a:endParaRPr>
          </a:p>
        </p:txBody>
      </p:sp>
      <p:sp>
        <p:nvSpPr>
          <p:cNvPr id="9" name="文本框 8"/>
          <p:cNvSpPr txBox="1"/>
          <p:nvPr/>
        </p:nvSpPr>
        <p:spPr>
          <a:xfrm>
            <a:off x="5975350" y="3763010"/>
            <a:ext cx="5834380" cy="1653540"/>
          </a:xfrm>
          <a:prstGeom prst="rect">
            <a:avLst/>
          </a:prstGeom>
          <a:noFill/>
        </p:spPr>
        <p:txBody>
          <a:bodyPr wrap="square" rtlCol="0">
            <a:noAutofit/>
          </a:bodyPr>
          <a:p>
            <a:r>
              <a:rPr lang="zh-CN" altLang="en-US"/>
              <a:t>【</a:t>
            </a:r>
            <a:r>
              <a:rPr lang="zh-CN" sz="2000">
                <a:solidFill>
                  <a:srgbClr val="000000"/>
                </a:solidFill>
                <a:ea typeface="黑体" panose="02010609060101010101" charset="-122"/>
              </a:rPr>
              <a:t>参考答案】</a:t>
            </a:r>
            <a:endParaRPr lang="zh-CN" altLang="en-US"/>
          </a:p>
          <a:p>
            <a:r>
              <a:rPr lang="zh-CN" altLang="en-US" sz="2000" b="1" dirty="0">
                <a:solidFill>
                  <a:srgbClr val="FF0000"/>
                </a:solidFill>
                <a:latin typeface="仿宋" panose="02010609060101010101" charset="-122"/>
                <a:ea typeface="仿宋" panose="02010609060101010101" charset="-122"/>
              </a:rPr>
              <a:t>应该放在</a:t>
            </a:r>
            <a:r>
              <a:rPr lang="en-US" altLang="en-US" sz="2000" b="1" dirty="0">
                <a:solidFill>
                  <a:srgbClr val="FF0000"/>
                </a:solidFill>
                <a:latin typeface="仿宋" panose="02010609060101010101" charset="-122"/>
                <a:ea typeface="仿宋" panose="02010609060101010101" charset="-122"/>
              </a:rPr>
              <a:t>①</a:t>
            </a:r>
            <a:r>
              <a:rPr lang="zh-CN" altLang="en-US" sz="2000" b="1" dirty="0">
                <a:solidFill>
                  <a:srgbClr val="FF0000"/>
                </a:solidFill>
                <a:latin typeface="仿宋" panose="02010609060101010101" charset="-122"/>
                <a:ea typeface="仿宋" panose="02010609060101010101" charset="-122"/>
              </a:rPr>
              <a:t>处。理由：</a:t>
            </a:r>
            <a:r>
              <a:rPr lang="en-US" altLang="en-US" sz="2000" b="1" dirty="0">
                <a:solidFill>
                  <a:srgbClr val="FF0000"/>
                </a:solidFill>
                <a:latin typeface="仿宋" panose="02010609060101010101" charset="-122"/>
                <a:ea typeface="仿宋" panose="02010609060101010101" charset="-122"/>
              </a:rPr>
              <a:t>①</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但是</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与上文</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当牵牛花初开的时节，葬礼的号角就已吹响</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构成转折关系；</a:t>
            </a:r>
            <a:r>
              <a:rPr lang="en-US" altLang="en-US" sz="2000" b="1" dirty="0">
                <a:solidFill>
                  <a:srgbClr val="FF0000"/>
                </a:solidFill>
                <a:latin typeface="仿宋" panose="02010609060101010101" charset="-122"/>
                <a:ea typeface="仿宋" panose="02010609060101010101" charset="-122"/>
              </a:rPr>
              <a:t>②</a:t>
            </a:r>
            <a:r>
              <a:rPr lang="zh-CN" altLang="en-US" sz="2000" b="1" dirty="0">
                <a:solidFill>
                  <a:srgbClr val="FF0000"/>
                </a:solidFill>
                <a:latin typeface="仿宋" panose="02010609060101010101" charset="-122"/>
                <a:ea typeface="仿宋" panose="02010609060101010101" charset="-122"/>
              </a:rPr>
              <a:t>总领全段，下文所写的</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残照</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我</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与</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夕阳</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相关，</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朝晖</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孩子</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与</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旭日</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相关；</a:t>
            </a:r>
            <a:r>
              <a:rPr lang="en-US" altLang="en-US" sz="2000" b="1" dirty="0">
                <a:solidFill>
                  <a:srgbClr val="FF0000"/>
                </a:solidFill>
                <a:latin typeface="仿宋" panose="02010609060101010101" charset="-122"/>
                <a:ea typeface="仿宋" panose="02010609060101010101" charset="-122"/>
              </a:rPr>
              <a:t>③</a:t>
            </a:r>
            <a:r>
              <a:rPr lang="zh-CN" altLang="en-US" sz="2000" b="1" dirty="0">
                <a:solidFill>
                  <a:srgbClr val="FF0000"/>
                </a:solidFill>
                <a:latin typeface="仿宋" panose="02010609060101010101" charset="-122"/>
                <a:ea typeface="仿宋" panose="02010609060101010101" charset="-122"/>
              </a:rPr>
              <a:t>此句中的</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他</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表明指代对象为太阳，使下文中</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他</a:t>
            </a:r>
            <a:r>
              <a:rPr lang="en-US" altLang="zh-CN" sz="2000" b="1" dirty="0">
                <a:solidFill>
                  <a:srgbClr val="FF0000"/>
                </a:solidFill>
                <a:latin typeface="仿宋" panose="02010609060101010101" charset="-122"/>
                <a:ea typeface="仿宋" panose="02010609060101010101" charset="-122"/>
              </a:rPr>
              <a:t>”</a:t>
            </a:r>
            <a:r>
              <a:rPr lang="zh-CN" altLang="en-US" sz="2000" b="1" dirty="0">
                <a:solidFill>
                  <a:srgbClr val="FF0000"/>
                </a:solidFill>
                <a:latin typeface="仿宋" panose="02010609060101010101" charset="-122"/>
                <a:ea typeface="仿宋" panose="02010609060101010101" charset="-122"/>
              </a:rPr>
              <a:t>的出现不显得突兀。</a:t>
            </a:r>
            <a:endParaRPr lang="zh-CN" altLang="en-US" sz="2000" dirty="0">
              <a:latin typeface="仿宋" panose="02010609060101010101" charset="-122"/>
              <a:ea typeface="仿宋" panose="02010609060101010101" charset="-122"/>
            </a:endParaRPr>
          </a:p>
          <a:p>
            <a:endParaRPr lang="zh-CN" altLang="en-US"/>
          </a:p>
        </p:txBody>
      </p:sp>
      <p:sp>
        <p:nvSpPr>
          <p:cNvPr id="10" name="文本框 9"/>
          <p:cNvSpPr txBox="1"/>
          <p:nvPr/>
        </p:nvSpPr>
        <p:spPr>
          <a:xfrm>
            <a:off x="5975350" y="5872480"/>
            <a:ext cx="5189855" cy="622935"/>
          </a:xfrm>
          <a:prstGeom prst="rect">
            <a:avLst/>
          </a:prstGeom>
          <a:noFill/>
        </p:spPr>
        <p:txBody>
          <a:bodyPr wrap="square" rtlCol="0">
            <a:noAutofit/>
          </a:bodyPr>
          <a:p>
            <a:r>
              <a:rPr lang="zh-CN" altLang="en-US"/>
              <a:t>【评分建议】</a:t>
            </a:r>
            <a:endParaRPr lang="zh-CN" altLang="en-US"/>
          </a:p>
          <a:p>
            <a:r>
              <a:rPr lang="zh-CN" altLang="en-US" sz="2000" dirty="0">
                <a:latin typeface="仿宋" panose="02010609060101010101" charset="-122"/>
                <a:ea typeface="仿宋" panose="02010609060101010101" charset="-122"/>
              </a:rPr>
              <a:t> 理由一点</a:t>
            </a:r>
            <a:r>
              <a:rPr lang="en-US" altLang="zh-CN" sz="2000" dirty="0">
                <a:latin typeface="仿宋" panose="02010609060101010101" charset="-122"/>
                <a:ea typeface="仿宋" panose="02010609060101010101" charset="-122"/>
              </a:rPr>
              <a:t>2</a:t>
            </a:r>
            <a:r>
              <a:rPr lang="zh-CN" altLang="en-US" sz="2000" dirty="0">
                <a:latin typeface="仿宋" panose="02010609060101010101" charset="-122"/>
                <a:ea typeface="仿宋" panose="02010609060101010101" charset="-122"/>
              </a:rPr>
              <a:t>分，意思对即可。</a:t>
            </a:r>
            <a:endParaRPr lang="zh-CN" altLang="en-US" sz="2000" dirty="0">
              <a:latin typeface="仿宋" panose="02010609060101010101" charset="-122"/>
              <a:ea typeface="仿宋" panose="02010609060101010101" charset="-122"/>
            </a:endParaRPr>
          </a:p>
        </p:txBody>
      </p:sp>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ldLvl="0" animBg="1"/>
      <p:bldP spid="6" grpId="1"/>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75025"/>
            <a:ext cx="10969200" cy="705600"/>
          </a:xfrm>
        </p:spPr>
        <p:txBody>
          <a:bodyPr/>
          <a:p>
            <a:pPr algn="ctr"/>
            <a:r>
              <a:rPr lang="zh-CN" altLang="en-US" b="1">
                <a:solidFill>
                  <a:srgbClr val="FF0000"/>
                </a:solidFill>
                <a:latin typeface="仿宋" panose="02010609060101010101" charset="-122"/>
                <a:ea typeface="仿宋" panose="02010609060101010101" charset="-122"/>
                <a:sym typeface="+mn-ea"/>
              </a:rPr>
              <a:t>句子复位题</a:t>
            </a:r>
            <a:r>
              <a:rPr lang="en-US" altLang="zh-CN" b="1">
                <a:solidFill>
                  <a:srgbClr val="FF0000"/>
                </a:solidFill>
                <a:latin typeface="仿宋" panose="02010609060101010101" charset="-122"/>
                <a:ea typeface="仿宋" panose="02010609060101010101" charset="-122"/>
                <a:sym typeface="+mn-ea"/>
              </a:rPr>
              <a:t>·</a:t>
            </a:r>
            <a:r>
              <a:rPr lang="zh-CN" altLang="en-US" b="1">
                <a:solidFill>
                  <a:srgbClr val="FF0000"/>
                </a:solidFill>
                <a:latin typeface="仿宋" panose="02010609060101010101" charset="-122"/>
                <a:ea typeface="仿宋" panose="02010609060101010101" charset="-122"/>
                <a:sym typeface="+mn-ea"/>
              </a:rPr>
              <a:t>方法指津</a:t>
            </a:r>
            <a:endParaRPr lang="zh-CN" altLang="en-US" b="1">
              <a:solidFill>
                <a:srgbClr val="FF0000"/>
              </a:solidFill>
              <a:latin typeface="仿宋" panose="02010609060101010101" charset="-122"/>
              <a:ea typeface="仿宋" panose="02010609060101010101" charset="-122"/>
              <a:sym typeface="+mn-ea"/>
            </a:endParaRPr>
          </a:p>
        </p:txBody>
      </p:sp>
      <p:sp>
        <p:nvSpPr>
          <p:cNvPr id="3" name="内容占位符 2"/>
          <p:cNvSpPr>
            <a:spLocks noGrp="1"/>
          </p:cNvSpPr>
          <p:nvPr>
            <p:ph idx="1"/>
          </p:nvPr>
        </p:nvSpPr>
        <p:spPr>
          <a:xfrm>
            <a:off x="335280" y="1076960"/>
            <a:ext cx="11242040" cy="5172710"/>
          </a:xfrm>
        </p:spPr>
        <p:txBody>
          <a:bodyPr>
            <a:normAutofit fontScale="25000"/>
          </a:bodyPr>
          <a:p>
            <a:pPr>
              <a:lnSpc>
                <a:spcPct val="100000"/>
              </a:lnSpc>
              <a:spcAft>
                <a:spcPts val="0"/>
              </a:spcAft>
            </a:pPr>
            <a:r>
              <a:rPr lang="en-US" altLang="zh-CN"/>
              <a:t>    </a:t>
            </a:r>
            <a:r>
              <a:rPr lang="en-US" altLang="zh-CN">
                <a:solidFill>
                  <a:schemeClr val="tx1"/>
                </a:solidFill>
                <a:effectLst>
                  <a:outerShdw blurRad="38100" dist="19050" dir="2700000" algn="tl" rotWithShape="0">
                    <a:schemeClr val="dk1">
                      <a:alpha val="40000"/>
                    </a:schemeClr>
                  </a:outerShdw>
                </a:effectLst>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句子复位题要求将从语段中抽出的句子放到合适的位置。它要求一个语段的各个句子之间</a:t>
            </a: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在内容上和形式上都能接得上</a:t>
            </a: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脉络清晰</a:t>
            </a: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文气顺畅</a:t>
            </a: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准确而又完整。</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一、话题一致</a:t>
            </a:r>
            <a:endPar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陈述对象：保持前后句子围绕同一中心话题阐述。</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叙述角度：如时间、空间、人称等角度与前文一致。</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algn="l">
              <a:lnSpc>
                <a:spcPct val="100000"/>
              </a:lnSpc>
              <a:spcAft>
                <a:spcPts val="0"/>
              </a:spcAft>
              <a:buClrTx/>
              <a:buSzTx/>
              <a:buNone/>
            </a:pPr>
            <a:r>
              <a:rPr lang="en-US" altLang="zh-CN"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二、句式一致</a:t>
            </a:r>
            <a:endPar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包括结构一致，字数尽量与前后句协调。</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三、语境一致</a:t>
            </a:r>
            <a:endPar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包括情感氛围（</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rPr>
              <a:t>欢快、悲伤等整体氛围）一致；语体色彩一致。</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sym typeface="+mn-ea"/>
            </a:endParaRPr>
          </a:p>
          <a:p>
            <a:pPr marL="0" algn="l">
              <a:lnSpc>
                <a:spcPct val="100000"/>
              </a:lnSpc>
              <a:spcAft>
                <a:spcPts val="0"/>
              </a:spcAft>
              <a:buClrTx/>
              <a:buSzTx/>
              <a:buNone/>
            </a:pPr>
            <a:r>
              <a:rPr lang="en-US" altLang="zh-CN"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四、逻辑一致</a:t>
            </a:r>
            <a:endPar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包括时间、空间顺序一致或因果、递进、转折等逻辑关系一致。</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五、前后照应</a:t>
            </a:r>
            <a:endParaRPr lang="zh-CN" altLang="en-US" sz="8000" b="1">
              <a:solidFill>
                <a:srgbClr val="FF0000"/>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关键词：与文段关键词相呼应。</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lnSpc>
                <a:spcPct val="100000"/>
              </a:lnSpc>
              <a:spcAft>
                <a:spcPts val="0"/>
              </a:spcAft>
              <a:buNone/>
            </a:pP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内容：和前后文具体内容相互关联</a:t>
            </a:r>
            <a:r>
              <a:rPr lang="en-US" altLang="zh-CN"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a:lnSpc>
                <a:spcPct val="100000"/>
              </a:lnSpc>
              <a:spcAft>
                <a:spcPts val="0"/>
              </a:spcAft>
            </a:pPr>
            <a:endParaRPr lang="zh-CN" altLang="en-US" sz="8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a:lnSpc>
                <a:spcPts val="3780"/>
              </a:lnSpc>
              <a:spcAft>
                <a:spcPts val="0"/>
              </a:spcAft>
            </a:pPr>
            <a:endParaRPr lang="zh-CN" altLang="en-US"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a:lnSpc>
                <a:spcPts val="3780"/>
              </a:lnSpc>
              <a:spcAft>
                <a:spcPts val="0"/>
              </a:spcAft>
            </a:pPr>
            <a:r>
              <a:rPr lang="en-US" altLang="zh-CN"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endParaRPr lang="en-US" altLang="zh-CN" sz="24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标题 1"/>
          <p:cNvSpPr>
            <a:spLocks noGrp="1"/>
          </p:cNvSpPr>
          <p:nvPr>
            <p:ph type="title"/>
          </p:nvPr>
        </p:nvSpPr>
        <p:spPr>
          <a:xfrm>
            <a:off x="608400" y="285185"/>
            <a:ext cx="10969200" cy="705600"/>
          </a:xfrm>
        </p:spPr>
        <p:txBody>
          <a:bodyPr/>
          <a:p>
            <a:pPr algn="ctr"/>
            <a:r>
              <a:rPr lang="zh-CN" altLang="en-US">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rPr>
              <a:t>语句复位题练习</a:t>
            </a:r>
            <a:endParaRPr lang="zh-CN" altLang="en-US">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endParaRPr>
          </a:p>
        </p:txBody>
      </p:sp>
      <p:sp>
        <p:nvSpPr>
          <p:cNvPr id="3" name="内容占位符 2"/>
          <p:cNvSpPr>
            <a:spLocks noGrp="1"/>
          </p:cNvSpPr>
          <p:nvPr>
            <p:ph idx="1"/>
          </p:nvPr>
        </p:nvSpPr>
        <p:spPr>
          <a:xfrm>
            <a:off x="386080" y="991235"/>
            <a:ext cx="11423650" cy="5258435"/>
          </a:xfrm>
        </p:spPr>
        <p:txBody>
          <a:bodyPr>
            <a:normAutofit lnSpcReduction="20000"/>
          </a:bodyPr>
          <a:p>
            <a:pPr marL="0" indent="0">
              <a:spcAft>
                <a:spcPts val="0"/>
              </a:spcAft>
              <a:buNone/>
            </a:pPr>
            <a:r>
              <a:rPr lang="en-US" altLang="zh-CN">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en-US" altLang="zh-CN" b="1">
                <a:solidFill>
                  <a:srgbClr val="FF0000"/>
                </a:solidFill>
                <a:effectLst>
                  <a:outerShdw blurRad="38100" dist="19050" dir="2700000" algn="tl" rotWithShape="0">
                    <a:schemeClr val="dk1">
                      <a:alpha val="40000"/>
                    </a:schemeClr>
                  </a:outerShdw>
                </a:effectLst>
                <a:highlight>
                  <a:srgbClr val="FFFF00"/>
                </a:highlight>
                <a:latin typeface="仿宋" panose="02010609060101010101" charset="-122"/>
                <a:ea typeface="仿宋" panose="02010609060101010101" charset="-122"/>
                <a:cs typeface="仿宋" panose="02010609060101010101" charset="-122"/>
              </a:rPr>
              <a:t> </a:t>
            </a:r>
            <a:r>
              <a:rPr lang="zh-CN" altLang="en-US" sz="2000" b="1">
                <a:solidFill>
                  <a:srgbClr val="FF0000"/>
                </a:solidFill>
                <a:effectLst>
                  <a:outerShdw blurRad="38100" dist="19050" dir="2700000" algn="tl" rotWithShape="0">
                    <a:schemeClr val="dk1">
                      <a:alpha val="40000"/>
                    </a:schemeClr>
                  </a:outerShdw>
                </a:effectLst>
                <a:highlight>
                  <a:srgbClr val="FFFF00"/>
                </a:highlight>
                <a:latin typeface="仿宋" panose="02010609060101010101" charset="-122"/>
                <a:ea typeface="仿宋" panose="02010609060101010101" charset="-122"/>
                <a:cs typeface="仿宋" panose="02010609060101010101" charset="-122"/>
              </a:rPr>
              <a:t>（</a:t>
            </a:r>
            <a:r>
              <a:rPr lang="en-US" altLang="zh-CN" sz="2000" b="1">
                <a:solidFill>
                  <a:srgbClr val="FF0000"/>
                </a:solidFill>
                <a:effectLst>
                  <a:outerShdw blurRad="38100" dist="19050" dir="2700000" algn="tl" rotWithShape="0">
                    <a:schemeClr val="dk1">
                      <a:alpha val="40000"/>
                    </a:schemeClr>
                  </a:outerShdw>
                </a:effectLst>
                <a:highlight>
                  <a:srgbClr val="FFFF00"/>
                </a:highlight>
                <a:latin typeface="仿宋" panose="02010609060101010101" charset="-122"/>
                <a:ea typeface="仿宋" panose="02010609060101010101" charset="-122"/>
                <a:cs typeface="仿宋" panose="02010609060101010101" charset="-122"/>
              </a:rPr>
              <a:t>2024·</a:t>
            </a:r>
            <a:r>
              <a:rPr lang="zh-CN" altLang="en-US" sz="2000" b="1">
                <a:solidFill>
                  <a:srgbClr val="FF0000"/>
                </a:solidFill>
                <a:effectLst>
                  <a:outerShdw blurRad="38100" dist="19050" dir="2700000" algn="tl" rotWithShape="0">
                    <a:schemeClr val="dk1">
                      <a:alpha val="40000"/>
                    </a:schemeClr>
                  </a:outerShdw>
                </a:effectLst>
                <a:highlight>
                  <a:srgbClr val="FFFF00"/>
                </a:highlight>
                <a:latin typeface="仿宋" panose="02010609060101010101" charset="-122"/>
                <a:ea typeface="仿宋" panose="02010609060101010101" charset="-122"/>
                <a:cs typeface="仿宋" panose="02010609060101010101" charset="-122"/>
              </a:rPr>
              <a:t>甘肃模拟）</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夏天温度高，水分足，各种花草树木生长旺盛，田野里的牵牛花、凌霄花、百合花等竞相怒放，争奇斗艳。南宋名画《夏卉骈芳图》就集中描绘了几种夏天常见的花卉：粉红鲜艳的蜀葵，洁白无瑕的栀子，嫩黄清雅的萱花，在夏日的暖风里，或拔蕊怒放，或花蕾初绽，或</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含苞待放，让人悦目清心，为炎炎夏日增添了烂漫色彩，也给人们送来幽香清爽。</a:t>
            </a:r>
            <a:endPar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spcAft>
                <a:spcPts val="0"/>
              </a:spcAft>
              <a:buNone/>
            </a:pP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①</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夏天最常见的还是荷花。荷花在酷暑中绽放，是历代文人墨客歌咏描绘的对象。明代画家陈洪绶的《荷花鸳鸯图轴》就描绘了</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出淤泥而不染，濯清涟而不妖</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的荷花品格。</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②</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画中四枝荷花亭亭玉立，荷叶也形态各异；</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③</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一对鸳鸯四目相对，嬉戏荷间，打破了一池碧水的宁静；一只青蛙埋伏于石后的荷叶上，好像正伺机捕食蚊虫，给画面平添了几许生机与意趣；两只彩蝶飞来，一只在空中翩翩起舞</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，一只落于花上。</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④</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从中可见画家善于观察的细心与状物精微的匠心。</a:t>
            </a:r>
            <a:endPar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buNone/>
            </a:pP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20. “</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接天莲叶无穷碧，映日荷花别样红。</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这两句古诗出现的位置，最恰当的是（</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3</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分）</a:t>
            </a:r>
            <a:endPar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pPr marL="0" indent="0">
              <a:buNone/>
            </a:pP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A. </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①</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处</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B. </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②</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处</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C. </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③</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处</a:t>
            </a:r>
            <a:r>
              <a:rPr lang="en-US" altLang="zh-CN"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      D. </a:t>
            </a:r>
            <a:r>
              <a:rPr lang="en-US"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④</a:t>
            </a:r>
            <a:r>
              <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rPr>
              <a:t>处</a:t>
            </a:r>
            <a:endPar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a:p>
            <a:endParaRPr lang="zh-CN" altLang="en-US" sz="2000">
              <a:solidFill>
                <a:schemeClr val="tx1"/>
              </a:solidFill>
              <a:effectLst>
                <a:outerShdw blurRad="38100" dist="19050" dir="2700000" algn="tl" rotWithShape="0">
                  <a:schemeClr val="dk1">
                    <a:alpha val="40000"/>
                  </a:schemeClr>
                </a:outerShdw>
              </a:effectLst>
              <a:latin typeface="仿宋" panose="02010609060101010101" charset="-122"/>
              <a:ea typeface="仿宋" panose="02010609060101010101" charset="-122"/>
              <a:cs typeface="仿宋" panose="02010609060101010101" charset="-122"/>
            </a:endParaRPr>
          </a:p>
        </p:txBody>
      </p:sp>
      <p:sp>
        <p:nvSpPr>
          <p:cNvPr id="4" name="文本框 3"/>
          <p:cNvSpPr txBox="1"/>
          <p:nvPr/>
        </p:nvSpPr>
        <p:spPr>
          <a:xfrm>
            <a:off x="797560" y="5742305"/>
            <a:ext cx="4538980" cy="427990"/>
          </a:xfrm>
          <a:prstGeom prst="rect">
            <a:avLst/>
          </a:prstGeom>
          <a:noFill/>
        </p:spPr>
        <p:txBody>
          <a:bodyPr wrap="square" rtlCol="0">
            <a:noAutofit/>
          </a:bodyPr>
          <a:p>
            <a:r>
              <a:rPr lang="zh-CN" altLang="en-US">
                <a:solidFill>
                  <a:srgbClr val="FF0000"/>
                </a:solidFill>
              </a:rPr>
              <a:t>【答案】</a:t>
            </a:r>
            <a:r>
              <a:rPr lang="en-US" altLang="zh-CN">
                <a:solidFill>
                  <a:srgbClr val="FF0000"/>
                </a:solidFill>
              </a:rPr>
              <a:t>A</a:t>
            </a:r>
            <a:r>
              <a:rPr lang="en-US" altLang="en-US">
                <a:solidFill>
                  <a:srgbClr val="FF0000"/>
                </a:solidFill>
              </a:rPr>
              <a:t> </a:t>
            </a:r>
            <a:endParaRPr lang="en-US" altLang="en-US">
              <a:solidFill>
                <a:srgbClr val="FF0000"/>
              </a:solidFill>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BEAUTIFY_FLAG" val=""/>
</p:tagLst>
</file>

<file path=ppt/tags/tag101.xml><?xml version="1.0" encoding="utf-8"?>
<p:tagLst xmlns:p="http://schemas.openxmlformats.org/presentationml/2006/main">
  <p:tag name="PA" val="v4.1.3"/>
</p:tagLst>
</file>

<file path=ppt/tags/tag102.xml><?xml version="1.0" encoding="utf-8"?>
<p:tagLst xmlns:p="http://schemas.openxmlformats.org/presentationml/2006/main">
  <p:tag name="KSO_WM_BEAUTIFY_FLAG" val=""/>
</p:tagLst>
</file>

<file path=ppt/tags/tag103.xml><?xml version="1.0" encoding="utf-8"?>
<p:tagLst xmlns:p="http://schemas.openxmlformats.org/presentationml/2006/main">
  <p:tag name="KSO_WM_BEAUTIFY_FLAG" val=""/>
</p:tagLst>
</file>

<file path=ppt/tags/tag104.xml><?xml version="1.0" encoding="utf-8"?>
<p:tagLst xmlns:p="http://schemas.openxmlformats.org/presentationml/2006/main">
  <p:tag name="KSO_WM_BEAUTIFY_FLAG" val=""/>
</p:tagLst>
</file>

<file path=ppt/tags/tag105.xml><?xml version="1.0" encoding="utf-8"?>
<p:tagLst xmlns:p="http://schemas.openxmlformats.org/presentationml/2006/main">
  <p:tag name="KSO_WM_BEAUTIFY_FLAG" val=""/>
</p:tagLst>
</file>

<file path=ppt/tags/tag106.xml><?xml version="1.0" encoding="utf-8"?>
<p:tagLst xmlns:p="http://schemas.openxmlformats.org/presentationml/2006/main">
  <p:tag name="KSO_WM_BEAUTIFY_FLAG" val=""/>
</p:tagLst>
</file>

<file path=ppt/tags/tag107.xml><?xml version="1.0" encoding="utf-8"?>
<p:tagLst xmlns:p="http://schemas.openxmlformats.org/presentationml/2006/main">
  <p:tag name="KSO_WM_BEAUTIFY_FLAG" val=""/>
</p:tagLst>
</file>

<file path=ppt/tags/tag108.xml><?xml version="1.0" encoding="utf-8"?>
<p:tagLst xmlns:p="http://schemas.openxmlformats.org/presentationml/2006/main">
  <p:tag name="PA" val="v4.1.3"/>
</p:tagLst>
</file>

<file path=ppt/tags/tag109.xml><?xml version="1.0" encoding="utf-8"?>
<p:tagLst xmlns:p="http://schemas.openxmlformats.org/presentationml/2006/main">
  <p:tag name="KSO_WM_BEAUTIFY_FLAG" val=""/>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0.xml><?xml version="1.0" encoding="utf-8"?>
<p:tagLst xmlns:p="http://schemas.openxmlformats.org/presentationml/2006/main">
  <p:tag name="KSO_WM_BEAUTIFY_FLAG" val=""/>
</p:tagLst>
</file>

<file path=ppt/tags/tag111.xml><?xml version="1.0" encoding="utf-8"?>
<p:tagLst xmlns:p="http://schemas.openxmlformats.org/presentationml/2006/main">
  <p:tag name="KSO_WM_BEAUTIFY_FLAG" val=""/>
</p:tagLst>
</file>

<file path=ppt/tags/tag112.xml><?xml version="1.0" encoding="utf-8"?>
<p:tagLst xmlns:p="http://schemas.openxmlformats.org/presentationml/2006/main">
  <p:tag name="KSO_WM_BEAUTIFY_FLAG" val=""/>
</p:tagLst>
</file>

<file path=ppt/tags/tag113.xml><?xml version="1.0" encoding="utf-8"?>
<p:tagLst xmlns:p="http://schemas.openxmlformats.org/presentationml/2006/main">
  <p:tag name="KSO_WM_BEAUTIFY_FLAG" val=""/>
</p:tagLst>
</file>

<file path=ppt/tags/tag114.xml><?xml version="1.0" encoding="utf-8"?>
<p:tagLst xmlns:p="http://schemas.openxmlformats.org/presentationml/2006/main">
  <p:tag name="KSO_WM_BEAUTIFY_FLAG" val=""/>
</p:tagLst>
</file>

<file path=ppt/tags/tag115.xml><?xml version="1.0" encoding="utf-8"?>
<p:tagLst xmlns:p="http://schemas.openxmlformats.org/presentationml/2006/main">
  <p:tag name="PA" val="v4.1.3"/>
</p:tagLst>
</file>

<file path=ppt/tags/tag116.xml><?xml version="1.0" encoding="utf-8"?>
<p:tagLst xmlns:p="http://schemas.openxmlformats.org/presentationml/2006/main">
  <p:tag name="KSO_WM_BEAUTIFY_FLAG" val=""/>
</p:tagLst>
</file>

<file path=ppt/tags/tag117.xml><?xml version="1.0" encoding="utf-8"?>
<p:tagLst xmlns:p="http://schemas.openxmlformats.org/presentationml/2006/main">
  <p:tag name="KSO_WM_BEAUTIFY_FLAG" val=""/>
</p:tagLst>
</file>

<file path=ppt/tags/tag118.xml><?xml version="1.0" encoding="utf-8"?>
<p:tagLst xmlns:p="http://schemas.openxmlformats.org/presentationml/2006/main">
  <p:tag name="KSO_WM_BEAUTIFY_FLAG" val=""/>
</p:tagLst>
</file>

<file path=ppt/tags/tag119.xml><?xml version="1.0" encoding="utf-8"?>
<p:tagLst xmlns:p="http://schemas.openxmlformats.org/presentationml/2006/main">
  <p:tag name="KSO_WM_BEAUTIFY_FLAG" val=""/>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0.xml><?xml version="1.0" encoding="utf-8"?>
<p:tagLst xmlns:p="http://schemas.openxmlformats.org/presentationml/2006/main">
  <p:tag name="KSO_WM_BEAUTIFY_FLAG" val=""/>
</p:tagLst>
</file>

<file path=ppt/tags/tag121.xml><?xml version="1.0" encoding="utf-8"?>
<p:tagLst xmlns:p="http://schemas.openxmlformats.org/presentationml/2006/main">
  <p:tag name="KSO_WM_BEAUTIFY_FLAG" val=""/>
</p:tagLst>
</file>

<file path=ppt/tags/tag122.xml><?xml version="1.0" encoding="utf-8"?>
<p:tagLst xmlns:p="http://schemas.openxmlformats.org/presentationml/2006/main">
  <p:tag name="PA" val="v4.1.3"/>
</p:tagLst>
</file>

<file path=ppt/tags/tag123.xml><?xml version="1.0" encoding="utf-8"?>
<p:tagLst xmlns:p="http://schemas.openxmlformats.org/presentationml/2006/main">
  <p:tag name="KSO_WM_BEAUTIFY_FLAG" val=""/>
</p:tagLst>
</file>

<file path=ppt/tags/tag124.xml><?xml version="1.0" encoding="utf-8"?>
<p:tagLst xmlns:p="http://schemas.openxmlformats.org/presentationml/2006/main">
  <p:tag name="KSO_WM_BEAUTIFY_FLAG" val=""/>
</p:tagLst>
</file>

<file path=ppt/tags/tag125.xml><?xml version="1.0" encoding="utf-8"?>
<p:tagLst xmlns:p="http://schemas.openxmlformats.org/presentationml/2006/main">
  <p:tag name="PA" val="v4.1.3"/>
</p:tagLst>
</file>

<file path=ppt/tags/tag126.xml><?xml version="1.0" encoding="utf-8"?>
<p:tagLst xmlns:p="http://schemas.openxmlformats.org/presentationml/2006/main">
  <p:tag name="KSO_WM_BEAUTIFY_FLAG" val=""/>
</p:tagLst>
</file>

<file path=ppt/tags/tag127.xml><?xml version="1.0" encoding="utf-8"?>
<p:tagLst xmlns:p="http://schemas.openxmlformats.org/presentationml/2006/main">
  <p:tag name="KSO_WM_BEAUTIFY_FLAG" val=""/>
</p:tagLst>
</file>

<file path=ppt/tags/tag128.xml><?xml version="1.0" encoding="utf-8"?>
<p:tagLst xmlns:p="http://schemas.openxmlformats.org/presentationml/2006/main">
  <p:tag name="KSO_WM_BEAUTIFY_FLAG" val=""/>
</p:tagLst>
</file>

<file path=ppt/tags/tag129.xml><?xml version="1.0" encoding="utf-8"?>
<p:tagLst xmlns:p="http://schemas.openxmlformats.org/presentationml/2006/main">
  <p:tag name="KSO_WM_BEAUTIFY_FLAG" val=""/>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0.xml><?xml version="1.0" encoding="utf-8"?>
<p:tagLst xmlns:p="http://schemas.openxmlformats.org/presentationml/2006/main">
  <p:tag name="KSO_WM_BEAUTIFY_FLAG" val=""/>
</p:tagLst>
</file>

<file path=ppt/tags/tag131.xml><?xml version="1.0" encoding="utf-8"?>
<p:tagLst xmlns:p="http://schemas.openxmlformats.org/presentationml/2006/main">
  <p:tag name="PA" val="v4.1.3"/>
</p:tagLst>
</file>

<file path=ppt/tags/tag132.xml><?xml version="1.0" encoding="utf-8"?>
<p:tagLst xmlns:p="http://schemas.openxmlformats.org/presentationml/2006/main">
  <p:tag name="KSO_WM_BEAUTIFY_FLAG" val=""/>
</p:tagLst>
</file>

<file path=ppt/tags/tag133.xml><?xml version="1.0" encoding="utf-8"?>
<p:tagLst xmlns:p="http://schemas.openxmlformats.org/presentationml/2006/main">
  <p:tag name="KSO_WM_BEAUTIFY_FLAG" val=""/>
</p:tagLst>
</file>

<file path=ppt/tags/tag134.xml><?xml version="1.0" encoding="utf-8"?>
<p:tagLst xmlns:p="http://schemas.openxmlformats.org/presentationml/2006/main">
  <p:tag name="KSO_WM_BEAUTIFY_FLAG" val=""/>
</p:tagLst>
</file>

<file path=ppt/tags/tag135.xml><?xml version="1.0" encoding="utf-8"?>
<p:tagLst xmlns:p="http://schemas.openxmlformats.org/presentationml/2006/main">
  <p:tag name="KSO_WM_BEAUTIFY_FLAG" val=""/>
</p:tagLst>
</file>

<file path=ppt/tags/tag136.xml><?xml version="1.0" encoding="utf-8"?>
<p:tagLst xmlns:p="http://schemas.openxmlformats.org/presentationml/2006/main">
  <p:tag name="KSO_WM_BEAUTIFY_FLAG" val=""/>
</p:tagLst>
</file>

<file path=ppt/tags/tag137.xml><?xml version="1.0" encoding="utf-8"?>
<p:tagLst xmlns:p="http://schemas.openxmlformats.org/presentationml/2006/main">
  <p:tag name="PA" val="v4.1.3"/>
</p:tagLst>
</file>

<file path=ppt/tags/tag138.xml><?xml version="1.0" encoding="utf-8"?>
<p:tagLst xmlns:p="http://schemas.openxmlformats.org/presentationml/2006/main">
  <p:tag name="KSO_WM_BEAUTIFY_FLAG" val=""/>
</p:tagLst>
</file>

<file path=ppt/tags/tag139.xml><?xml version="1.0" encoding="utf-8"?>
<p:tagLst xmlns:p="http://schemas.openxmlformats.org/presentationml/2006/main">
  <p:tag name="KSO_WM_BEAUTIFY_FLAG" val=""/>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0.xml><?xml version="1.0" encoding="utf-8"?>
<p:tagLst xmlns:p="http://schemas.openxmlformats.org/presentationml/2006/main">
  <p:tag name="KSO_WM_BEAUTIFY_FLAG" val=""/>
</p:tagLst>
</file>

<file path=ppt/tags/tag141.xml><?xml version="1.0" encoding="utf-8"?>
<p:tagLst xmlns:p="http://schemas.openxmlformats.org/presentationml/2006/main">
  <p:tag name="TABLE_ENDDRAG_ORIGIN_RECT" val="798*413"/>
  <p:tag name="TABLE_ENDDRAG_RECT" val="74*72*799*413"/>
</p:tagLst>
</file>

<file path=ppt/tags/tag142.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43.xml><?xml version="1.0" encoding="utf-8"?>
<p:tagLst xmlns:p="http://schemas.openxmlformats.org/presentationml/2006/main">
  <p:tag name="KSO_WM_BEAUTIFY_FLAG" val=""/>
  <p:tag name="KSO_WM_UNIT_PLACING_PICTURE_USER_VIEWPORT" val="{&quot;height&quot;:6068,&quot;width&quot;:6116}"/>
</p:tagLst>
</file>

<file path=ppt/tags/tag144.xml><?xml version="1.0" encoding="utf-8"?>
<p:tagLst xmlns:p="http://schemas.openxmlformats.org/presentationml/2006/main">
  <p:tag name="PA" val="v4.1.3"/>
</p:tagLst>
</file>

<file path=ppt/tags/tag145.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PA" val="v4.1.3"/>
</p:tagLst>
</file>

<file path=ppt/tags/tag147.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48.xml><?xml version="1.0" encoding="utf-8"?>
<p:tagLst xmlns:p="http://schemas.openxmlformats.org/presentationml/2006/main">
  <p:tag name="PA" val="v4.1.3"/>
</p:tagLst>
</file>

<file path=ppt/tags/tag14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PA" val="v4.1.3"/>
</p:tagLst>
</file>

<file path=ppt/tags/tag151.xml><?xml version="1.0" encoding="utf-8"?>
<p:tagLst xmlns:p="http://schemas.openxmlformats.org/presentationml/2006/main">
  <p:tag name="KSO_WM_BEAUTIFY_FLAG" val=""/>
</p:tagLst>
</file>

<file path=ppt/tags/tag152.xml><?xml version="1.0" encoding="utf-8"?>
<p:tagLst xmlns:p="http://schemas.openxmlformats.org/presentationml/2006/main">
  <p:tag name="KSO_WM_BEAUTIFY_FLAG" val=""/>
</p:tagLst>
</file>

<file path=ppt/tags/tag153.xml><?xml version="1.0" encoding="utf-8"?>
<p:tagLst xmlns:p="http://schemas.openxmlformats.org/presentationml/2006/main">
  <p:tag name="KSO_WM_BEAUTIFY_FLAG" val=""/>
</p:tagLst>
</file>

<file path=ppt/tags/tag154.xml><?xml version="1.0" encoding="utf-8"?>
<p:tagLst xmlns:p="http://schemas.openxmlformats.org/presentationml/2006/main">
  <p:tag name="KSO_WM_BEAUTIFY_FLAG" val=""/>
</p:tagLst>
</file>

<file path=ppt/tags/tag155.xml><?xml version="1.0" encoding="utf-8"?>
<p:tagLst xmlns:p="http://schemas.openxmlformats.org/presentationml/2006/main">
  <p:tag name="KSO_WM_BEAUTIFY_FLAG" val=""/>
</p:tagLst>
</file>

<file path=ppt/tags/tag156.xml><?xml version="1.0" encoding="utf-8"?>
<p:tagLst xmlns:p="http://schemas.openxmlformats.org/presentationml/2006/main">
  <p:tag name="PA" val="v4.1.3"/>
</p:tagLst>
</file>

<file path=ppt/tags/tag157.xml><?xml version="1.0" encoding="utf-8"?>
<p:tagLst xmlns:p="http://schemas.openxmlformats.org/presentationml/2006/main">
  <p:tag name="KSO_WM_BEAUTIFY_FLAG" val=""/>
</p:tagLst>
</file>

<file path=ppt/tags/tag158.xml><?xml version="1.0" encoding="utf-8"?>
<p:tagLst xmlns:p="http://schemas.openxmlformats.org/presentationml/2006/main">
  <p:tag name="KSO_WM_BEAUTIFY_FLAG" val=""/>
</p:tagLst>
</file>

<file path=ppt/tags/tag159.xml><?xml version="1.0" encoding="utf-8"?>
<p:tagLst xmlns:p="http://schemas.openxmlformats.org/presentationml/2006/main">
  <p:tag name="KSO_WM_BEAUTIFY_FLAG" val=""/>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0.xml><?xml version="1.0" encoding="utf-8"?>
<p:tagLst xmlns:p="http://schemas.openxmlformats.org/presentationml/2006/main">
  <p:tag name="KSO_WM_BEAUTIFY_FLAG" val=""/>
</p:tagLst>
</file>

<file path=ppt/tags/tag161.xml><?xml version="1.0" encoding="utf-8"?>
<p:tagLst xmlns:p="http://schemas.openxmlformats.org/presentationml/2006/main">
  <p:tag name="KSO_WM_BEAUTIFY_FLAG" val=""/>
</p:tagLst>
</file>

<file path=ppt/tags/tag162.xml><?xml version="1.0" encoding="utf-8"?>
<p:tagLst xmlns:p="http://schemas.openxmlformats.org/presentationml/2006/main">
  <p:tag name="PA" val="v4.1.3"/>
</p:tagLst>
</file>

<file path=ppt/tags/tag163.xml><?xml version="1.0" encoding="utf-8"?>
<p:tagLst xmlns:p="http://schemas.openxmlformats.org/presentationml/2006/main">
  <p:tag name="KSO_WM_BEAUTIFY_FLAG" val=""/>
</p:tagLst>
</file>

<file path=ppt/tags/tag164.xml><?xml version="1.0" encoding="utf-8"?>
<p:tagLst xmlns:p="http://schemas.openxmlformats.org/presentationml/2006/main">
  <p:tag name="KSO_WM_BEAUTIFY_FLAG" val=""/>
</p:tagLst>
</file>

<file path=ppt/tags/tag165.xml><?xml version="1.0" encoding="utf-8"?>
<p:tagLst xmlns:p="http://schemas.openxmlformats.org/presentationml/2006/main">
  <p:tag name="KSO_WM_BEAUTIFY_FLAG" val=""/>
</p:tagLst>
</file>

<file path=ppt/tags/tag166.xml><?xml version="1.0" encoding="utf-8"?>
<p:tagLst xmlns:p="http://schemas.openxmlformats.org/presentationml/2006/main">
  <p:tag name="KSO_WM_BEAUTIFY_FLAG" val=""/>
</p:tagLst>
</file>

<file path=ppt/tags/tag167.xml><?xml version="1.0" encoding="utf-8"?>
<p:tagLst xmlns:p="http://schemas.openxmlformats.org/presentationml/2006/main">
  <p:tag name="KSO_WM_BEAUTIFY_FLAG" val=""/>
</p:tagLst>
</file>

<file path=ppt/tags/tag168.xml><?xml version="1.0" encoding="utf-8"?>
<p:tagLst xmlns:p="http://schemas.openxmlformats.org/presentationml/2006/main">
  <p:tag name="PA" val="v4.1.3"/>
</p:tagLst>
</file>

<file path=ppt/tags/tag169.xml><?xml version="1.0" encoding="utf-8"?>
<p:tagLst xmlns:p="http://schemas.openxmlformats.org/presentationml/2006/main">
  <p:tag name="KSO_WM_BEAUTIFY_FLAG" val=""/>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0.xml><?xml version="1.0" encoding="utf-8"?>
<p:tagLst xmlns:p="http://schemas.openxmlformats.org/presentationml/2006/main">
  <p:tag name="KSO_WM_BEAUTIFY_FLAG" val=""/>
</p:tagLst>
</file>

<file path=ppt/tags/tag171.xml><?xml version="1.0" encoding="utf-8"?>
<p:tagLst xmlns:p="http://schemas.openxmlformats.org/presentationml/2006/main">
  <p:tag name="KSO_WM_BEAUTIFY_FLAG" val=""/>
</p:tagLst>
</file>

<file path=ppt/tags/tag172.xml><?xml version="1.0" encoding="utf-8"?>
<p:tagLst xmlns:p="http://schemas.openxmlformats.org/presentationml/2006/main">
  <p:tag name="KSO_WM_BEAUTIFY_FLAG" val=""/>
</p:tagLst>
</file>

<file path=ppt/tags/tag173.xml><?xml version="1.0" encoding="utf-8"?>
<p:tagLst xmlns:p="http://schemas.openxmlformats.org/presentationml/2006/main">
  <p:tag name="KSO_WM_BEAUTIFY_FLAG" val=""/>
</p:tagLst>
</file>

<file path=ppt/tags/tag174.xml><?xml version="1.0" encoding="utf-8"?>
<p:tagLst xmlns:p="http://schemas.openxmlformats.org/presentationml/2006/main">
  <p:tag name="PA" val="v4.1.3"/>
</p:tagLst>
</file>

<file path=ppt/tags/tag175.xml><?xml version="1.0" encoding="utf-8"?>
<p:tagLst xmlns:p="http://schemas.openxmlformats.org/presentationml/2006/main">
  <p:tag name="KSO_WM_BEAUTIFY_FLAG" val=""/>
</p:tagLst>
</file>

<file path=ppt/tags/tag176.xml><?xml version="1.0" encoding="utf-8"?>
<p:tagLst xmlns:p="http://schemas.openxmlformats.org/presentationml/2006/main">
  <p:tag name="KSO_WM_BEAUTIFY_FLAG" val=""/>
</p:tagLst>
</file>

<file path=ppt/tags/tag177.xml><?xml version="1.0" encoding="utf-8"?>
<p:tagLst xmlns:p="http://schemas.openxmlformats.org/presentationml/2006/main">
  <p:tag name="KSO_WM_BEAUTIFY_FLAG" val=""/>
</p:tagLst>
</file>

<file path=ppt/tags/tag178.xml><?xml version="1.0" encoding="utf-8"?>
<p:tagLst xmlns:p="http://schemas.openxmlformats.org/presentationml/2006/main">
  <p:tag name="KSO_WM_BEAUTIFY_FLAG" val=""/>
</p:tagLst>
</file>

<file path=ppt/tags/tag179.xml><?xml version="1.0" encoding="utf-8"?>
<p:tagLst xmlns:p="http://schemas.openxmlformats.org/presentationml/2006/main">
  <p:tag name="KSO_WM_BEAUTIFY_FLAG" val=""/>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0.xml><?xml version="1.0" encoding="utf-8"?>
<p:tagLst xmlns:p="http://schemas.openxmlformats.org/presentationml/2006/main">
  <p:tag name="PA" val="v4.1.3"/>
</p:tagLst>
</file>

<file path=ppt/tags/tag181.xml><?xml version="1.0" encoding="utf-8"?>
<p:tagLst xmlns:p="http://schemas.openxmlformats.org/presentationml/2006/main">
  <p:tag name="KSO_WM_BEAUTIFY_FLAG" val=""/>
</p:tagLst>
</file>

<file path=ppt/tags/tag182.xml><?xml version="1.0" encoding="utf-8"?>
<p:tagLst xmlns:p="http://schemas.openxmlformats.org/presentationml/2006/main">
  <p:tag name="KSO_WM_BEAUTIFY_FLAG" val=""/>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PA" val="v4.1.3"/>
</p:tagLst>
</file>

<file path=ppt/tags/tag188.xml><?xml version="1.0" encoding="utf-8"?>
<p:tagLst xmlns:p="http://schemas.openxmlformats.org/presentationml/2006/main">
  <p:tag name="KSO_WM_BEAUTIFY_FLAG" val=""/>
</p:tagLst>
</file>

<file path=ppt/tags/tag189.xml><?xml version="1.0" encoding="utf-8"?>
<p:tagLst xmlns:p="http://schemas.openxmlformats.org/presentationml/2006/main">
  <p:tag name="KSO_WM_BEAUTIFY_FLAG" val=""/>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0.xml><?xml version="1.0" encoding="utf-8"?>
<p:tagLst xmlns:p="http://schemas.openxmlformats.org/presentationml/2006/main">
  <p:tag name="KSO_WM_BEAUTIFY_FLAG" val=""/>
</p:tagLst>
</file>

<file path=ppt/tags/tag191.xml><?xml version="1.0" encoding="utf-8"?>
<p:tagLst xmlns:p="http://schemas.openxmlformats.org/presentationml/2006/main">
  <p:tag name="KSO_WM_BEAUTIFY_FLAG" val=""/>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PA" val="v4.1.3"/>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BEAUTIFY_FLAG" val=""/>
</p:tagLst>
</file>

<file path=ppt/tags/tag197.xml><?xml version="1.0" encoding="utf-8"?>
<p:tagLst xmlns:p="http://schemas.openxmlformats.org/presentationml/2006/main">
  <p:tag name="KSO_WM_BEAUTIFY_FLAG" val=""/>
</p:tagLst>
</file>

<file path=ppt/tags/tag198.xml><?xml version="1.0" encoding="utf-8"?>
<p:tagLst xmlns:p="http://schemas.openxmlformats.org/presentationml/2006/main">
  <p:tag name="TABLE_ENDDRAG_ORIGIN_RECT" val="901*431"/>
  <p:tag name="TABLE_ENDDRAG_RECT" val="25*57*901*431"/>
</p:tagLst>
</file>

<file path=ppt/tags/tag199.xml><?xml version="1.0" encoding="utf-8"?>
<p:tagLst xmlns:p="http://schemas.openxmlformats.org/presentationml/2006/main">
  <p:tag name="PA" val="v4.1.3"/>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00.xml><?xml version="1.0" encoding="utf-8"?>
<p:tagLst xmlns:p="http://schemas.openxmlformats.org/presentationml/2006/main">
  <p:tag name="KSO_WM_BEAUTIFY_FLAG" val=""/>
</p:tagLst>
</file>

<file path=ppt/tags/tag201.xml><?xml version="1.0" encoding="utf-8"?>
<p:tagLst xmlns:p="http://schemas.openxmlformats.org/presentationml/2006/main">
  <p:tag name="KSO_WM_BEAUTIFY_FLAG" val=""/>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PA" val="v4.1.3"/>
</p:tagLst>
</file>

<file path=ppt/tags/tag206.xml><?xml version="1.0" encoding="utf-8"?>
<p:tagLst xmlns:p="http://schemas.openxmlformats.org/presentationml/2006/main">
  <p:tag name="KSO_WM_BEAUTIFY_FLAG" val=""/>
</p:tagLst>
</file>

<file path=ppt/tags/tag207.xml><?xml version="1.0" encoding="utf-8"?>
<p:tagLst xmlns:p="http://schemas.openxmlformats.org/presentationml/2006/main">
  <p:tag name="KSO_WM_BEAUTIFY_FLAG" val=""/>
</p:tagLst>
</file>

<file path=ppt/tags/tag208.xml><?xml version="1.0" encoding="utf-8"?>
<p:tagLst xmlns:p="http://schemas.openxmlformats.org/presentationml/2006/main">
  <p:tag name="KSO_WM_BEAUTIFY_FLAG" val=""/>
</p:tagLst>
</file>

<file path=ppt/tags/tag209.xml><?xml version="1.0" encoding="utf-8"?>
<p:tagLst xmlns:p="http://schemas.openxmlformats.org/presentationml/2006/main">
  <p:tag name="KSO_WM_BEAUTIFY_FLAG" val=""/>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0.xml><?xml version="1.0" encoding="utf-8"?>
<p:tagLst xmlns:p="http://schemas.openxmlformats.org/presentationml/2006/main">
  <p:tag name="KSO_WM_BEAUTIFY_FLAG" val=""/>
</p:tagLst>
</file>

<file path=ppt/tags/tag211.xml><?xml version="1.0" encoding="utf-8"?>
<p:tagLst xmlns:p="http://schemas.openxmlformats.org/presentationml/2006/main">
  <p:tag name="PA" val="v4.1.3"/>
</p:tagLst>
</file>

<file path=ppt/tags/tag212.xml><?xml version="1.0" encoding="utf-8"?>
<p:tagLst xmlns:p="http://schemas.openxmlformats.org/presentationml/2006/main">
  <p:tag name="KSO_WM_BEAUTIFY_FLAG" val=""/>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TABLE_ENDDRAG_ORIGIN_RECT" val="901*431"/>
  <p:tag name="TABLE_ENDDRAG_RECT" val="25*57*901*431"/>
</p:tagLst>
</file>

<file path=ppt/tags/tag216.xml><?xml version="1.0" encoding="utf-8"?>
<p:tagLst xmlns:p="http://schemas.openxmlformats.org/presentationml/2006/main">
  <p:tag name="KSO_WM_BEAUTIFY_FLAG" val=""/>
  <p:tag name="KSO_WM_UNIT_PLACING_PICTURE_USER_VIEWPORT" val="{&quot;height&quot;:6068,&quot;width&quot;:6116}"/>
</p:tagLst>
</file>

<file path=ppt/tags/tag217.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18.xml><?xml version="1.0" encoding="utf-8"?>
<p:tagLst xmlns:p="http://schemas.openxmlformats.org/presentationml/2006/main">
  <p:tag name="KSO_WM_BEAUTIFY_FLAG" val=""/>
  <p:tag name="KSO_WM_UNIT_PLACING_PICTURE_USER_VIEWPORT" val="{&quot;height&quot;:6068,&quot;width&quot;:6116}"/>
</p:tagLst>
</file>

<file path=ppt/tags/tag21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0.xml><?xml version="1.0" encoding="utf-8"?>
<p:tagLst xmlns:p="http://schemas.openxmlformats.org/presentationml/2006/main">
  <p:tag name="KSO_WM_BEAUTIFY_FLAG" val=""/>
</p:tagLst>
</file>

<file path=ppt/tags/tag221.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 name="KSO_WM_UNIT_TEXT_FILL_FORE_SCHEMECOLOR_INDEX_BRIGHTNESS" val="0"/>
  <p:tag name="KSO_WM_UNIT_TEXT_FILL_FORE_SCHEMECOLOR_INDEX" val="14"/>
  <p:tag name="KSO_WM_UNIT_TEXT_FILL_TYPE" val="1"/>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7.xml><?xml version="1.0" encoding="utf-8"?>
<p:tagLst xmlns:p="http://schemas.openxmlformats.org/presentationml/2006/main">
  <p:tag name="KSO_WM_BEAUTIFY_FLAG" val=""/>
</p:tagLst>
</file>

<file path=ppt/tags/tag22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2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3.xml><?xml version="1.0" encoding="utf-8"?>
<p:tagLst xmlns:p="http://schemas.openxmlformats.org/presentationml/2006/main">
  <p:tag name="KSO_WM_BEAUTIFY_FLAG" val=""/>
</p:tagLst>
</file>

<file path=ppt/tags/tag23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6.xml><?xml version="1.0" encoding="utf-8"?>
<p:tagLst xmlns:p="http://schemas.openxmlformats.org/presentationml/2006/main">
  <p:tag name="KSO_WM_BEAUTIFY_FLAG" val=""/>
</p:tagLst>
</file>

<file path=ppt/tags/tag23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2.xml><?xml version="1.0" encoding="utf-8"?>
<p:tagLst xmlns:p="http://schemas.openxmlformats.org/presentationml/2006/main">
  <p:tag name="KSO_WM_BEAUTIFY_FLAG" val=""/>
</p:tagLst>
</file>

<file path=ppt/tags/tag24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5.xml><?xml version="1.0" encoding="utf-8"?>
<p:tagLst xmlns:p="http://schemas.openxmlformats.org/presentationml/2006/main">
  <p:tag name="KSO_WM_BEAUTIFY_FLAG" val=""/>
</p:tagLst>
</file>

<file path=ppt/tags/tag24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48.xml><?xml version="1.0" encoding="utf-8"?>
<p:tagLst xmlns:p="http://schemas.openxmlformats.org/presentationml/2006/main">
  <p:tag name="KSO_WM_BEAUTIFY_FLAG" val=""/>
</p:tagLst>
</file>

<file path=ppt/tags/tag24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1.xml><?xml version="1.0" encoding="utf-8"?>
<p:tagLst xmlns:p="http://schemas.openxmlformats.org/presentationml/2006/main">
  <p:tag name="KSO_WM_BEAUTIFY_FLAG" val=""/>
</p:tagLst>
</file>

<file path=ppt/tags/tag25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4.xml><?xml version="1.0" encoding="utf-8"?>
<p:tagLst xmlns:p="http://schemas.openxmlformats.org/presentationml/2006/main">
  <p:tag name="KSO_WM_BEAUTIFY_FLAG" val=""/>
</p:tagLst>
</file>

<file path=ppt/tags/tag25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7.xml><?xml version="1.0" encoding="utf-8"?>
<p:tagLst xmlns:p="http://schemas.openxmlformats.org/presentationml/2006/main">
  <p:tag name="KSO_WM_BEAUTIFY_FLAG" val=""/>
</p:tagLst>
</file>

<file path=ppt/tags/tag25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5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0.xml><?xml version="1.0" encoding="utf-8"?>
<p:tagLst xmlns:p="http://schemas.openxmlformats.org/presentationml/2006/main">
  <p:tag name="KSO_WM_BEAUTIFY_FLAG" val=""/>
</p:tagLst>
</file>

<file path=ppt/tags/tag26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2.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3.xml><?xml version="1.0" encoding="utf-8"?>
<p:tagLst xmlns:p="http://schemas.openxmlformats.org/presentationml/2006/main">
  <p:tag name="KSO_WM_BEAUTIFY_FLAG" val=""/>
</p:tagLst>
</file>

<file path=ppt/tags/tag26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6.xml><?xml version="1.0" encoding="utf-8"?>
<p:tagLst xmlns:p="http://schemas.openxmlformats.org/presentationml/2006/main">
  <p:tag name="KSO_WM_BEAUTIFY_FLAG" val=""/>
</p:tagLst>
</file>

<file path=ppt/tags/tag26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69.xml><?xml version="1.0" encoding="utf-8"?>
<p:tagLst xmlns:p="http://schemas.openxmlformats.org/presentationml/2006/main">
  <p:tag name="KSO_WM_BEAUTIFY_FLAG" val=""/>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2.xml><?xml version="1.0" encoding="utf-8"?>
<p:tagLst xmlns:p="http://schemas.openxmlformats.org/presentationml/2006/main">
  <p:tag name="KSO_WM_BEAUTIFY_FLAG" val=""/>
</p:tagLst>
</file>

<file path=ppt/tags/tag27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5.xml><?xml version="1.0" encoding="utf-8"?>
<p:tagLst xmlns:p="http://schemas.openxmlformats.org/presentationml/2006/main">
  <p:tag name="KSO_WM_BEAUTIFY_FLAG" val=""/>
</p:tagLst>
</file>

<file path=ppt/tags/tag27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78.xml><?xml version="1.0" encoding="utf-8"?>
<p:tagLst xmlns:p="http://schemas.openxmlformats.org/presentationml/2006/main">
  <p:tag name="KSO_WM_BEAUTIFY_FLAG" val=""/>
</p:tagLst>
</file>

<file path=ppt/tags/tag279.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1.xml><?xml version="1.0" encoding="utf-8"?>
<p:tagLst xmlns:p="http://schemas.openxmlformats.org/presentationml/2006/main">
  <p:tag name="KSO_WM_BEAUTIFY_FLAG" val=""/>
</p:tagLst>
</file>

<file path=ppt/tags/tag282.xml><?xml version="1.0" encoding="utf-8"?>
<p:tagLst xmlns:p="http://schemas.openxmlformats.org/presentationml/2006/main">
  <p:tag name="KSO_WM_BEAUTIFY_FLAG" val=""/>
  <p:tag name="KSO_WM_UNIT_PLACING_PICTURE_USER_VIEWPORT" val="{&quot;height&quot;:6068,&quot;width&quot;:6116}"/>
</p:tagLst>
</file>

<file path=ppt/tags/tag28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8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86.xml><?xml version="1.0" encoding="utf-8"?>
<p:tagLst xmlns:p="http://schemas.openxmlformats.org/presentationml/2006/main">
  <p:tag name="KSO_WM_BEAUTIFY_FLAG" val=""/>
</p:tagLst>
</file>

<file path=ppt/tags/tag287.xml><?xml version="1.0" encoding="utf-8"?>
<p:tagLst xmlns:p="http://schemas.openxmlformats.org/presentationml/2006/main">
  <p:tag name="KSO_WM_BEAUTIFY_FLAG" val=""/>
  <p:tag name="KSO_WM_UNIT_LINE_FORE_SCHEMECOLOR_INDEX_BRIGHTNESS" val="0.6"/>
  <p:tag name="KSO_WM_UNIT_LINE_FORE_SCHEMECOLOR_INDEX" val="8"/>
  <p:tag name="KSO_WM_UNIT_LINE_FILL_TYPE" val="2"/>
  <p:tag name="KSO_WM_UNIT_TEXT_FILL_FORE_SCHEMECOLOR_INDEX_BRIGHTNESS" val="0"/>
  <p:tag name="KSO_WM_UNIT_TEXT_FILL_FORE_SCHEMECOLOR_INDEX" val="1"/>
  <p:tag name="KSO_WM_UNIT_TEXT_FILL_TYPE" val="1"/>
</p:tagLst>
</file>

<file path=ppt/tags/tag288.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89.xml><?xml version="1.0" encoding="utf-8"?>
<p:tagLst xmlns:p="http://schemas.openxmlformats.org/presentationml/2006/main">
  <p:tag name="KSO_WM_BEAUTIFY_FLAG" val=""/>
  <p:tag name="KSO_WM_UNIT_PLACING_PICTURE_USER_VIEWPORT" val="{&quot;height&quot;:6068,&quot;width&quot;:6116}"/>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0.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91.xml><?xml version="1.0" encoding="utf-8"?>
<p:tagLst xmlns:p="http://schemas.openxmlformats.org/presentationml/2006/main">
  <p:tag name="KSO_WM_UNIT_TEXT_FILL_FORE_SCHEMECOLOR_INDEX_BRIGHTNESS" val="0"/>
  <p:tag name="KSO_WM_UNIT_TEXT_FILL_FORE_SCHEMECOLOR_INDEX" val="14"/>
  <p:tag name="KSO_WM_UNIT_TEXT_FILL_TYPE" val="1"/>
</p:tagLst>
</file>

<file path=ppt/tags/tag292.xml><?xml version="1.0" encoding="utf-8"?>
<p:tagLst xmlns:p="http://schemas.openxmlformats.org/presentationml/2006/main">
  <p:tag name="PA" val="v4.1.3"/>
</p:tagLst>
</file>

<file path=ppt/tags/tag293.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29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5.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6.xml><?xml version="1.0" encoding="utf-8"?>
<p:tagLst xmlns:p="http://schemas.openxmlformats.org/presentationml/2006/main">
  <p:tag name="KSO_WM_BEAUTIFY_FLAG" val=""/>
</p:tagLst>
</file>

<file path=ppt/tags/tag29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8.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299.xml><?xml version="1.0" encoding="utf-8"?>
<p:tagLst xmlns:p="http://schemas.openxmlformats.org/presentationml/2006/main">
  <p:tag name="KSO_WM_BEAUTIFY_FLAG" val=""/>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0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02.xml><?xml version="1.0" encoding="utf-8"?>
<p:tagLst xmlns:p="http://schemas.openxmlformats.org/presentationml/2006/main">
  <p:tag name="KSO_WM_BEAUTIFY_FLAG" val=""/>
</p:tagLst>
</file>

<file path=ppt/tags/tag303.xml><?xml version="1.0" encoding="utf-8"?>
<p:tagLst xmlns:p="http://schemas.openxmlformats.org/presentationml/2006/main">
  <p:tag name="AS_UNIQUEID" val="6610"/>
  <p:tag name="KSO_WM_BEAUTIFY_FLAG" val=""/>
</p:tagLst>
</file>

<file path=ppt/tags/tag304.xml><?xml version="1.0" encoding="utf-8"?>
<p:tagLst xmlns:p="http://schemas.openxmlformats.org/presentationml/2006/main">
  <p:tag name="AS_UNIQUEID" val="6611"/>
</p:tagLst>
</file>

<file path=ppt/tags/tag305.xml><?xml version="1.0" encoding="utf-8"?>
<p:tagLst xmlns:p="http://schemas.openxmlformats.org/presentationml/2006/main">
  <p:tag name="AS_UNIQUEID" val="6612"/>
  <p:tag name="TABLE_ENDDRAG_ORIGIN_RECT" val="861*436"/>
  <p:tag name="TABLE_ENDDRAG_RECT" val="49*68*861*436"/>
</p:tagLst>
</file>

<file path=ppt/tags/tag306.xml><?xml version="1.0" encoding="utf-8"?>
<p:tagLst xmlns:p="http://schemas.openxmlformats.org/presentationml/2006/main">
  <p:tag name="AS_UNIQUEID" val="6613"/>
</p:tagLst>
</file>

<file path=ppt/tags/tag307.xml><?xml version="1.0" encoding="utf-8"?>
<p:tagLst xmlns:p="http://schemas.openxmlformats.org/presentationml/2006/main">
  <p:tag name="AS_UNIQUEID" val="6924"/>
</p:tagLst>
</file>

<file path=ppt/tags/tag308.xml><?xml version="1.0" encoding="utf-8"?>
<p:tagLst xmlns:p="http://schemas.openxmlformats.org/presentationml/2006/main">
  <p:tag name="KSO_WM_BEAUTIFY_FLAG" val="#wm#"/>
  <p:tag name="KSO_WM_SLIDE_ID" val="custom20205081_1"/>
  <p:tag name="KSO_WM_SLIDE_INDEX" val="1"/>
  <p:tag name="KSO_WM_SLIDE_ITEM_CNT" val="0"/>
  <p:tag name="KSO_WM_SLIDE_LAYOUT" val="a_b"/>
  <p:tag name="KSO_WM_SLIDE_LAYOUT_CNT" val="1_1"/>
  <p:tag name="KSO_WM_SLIDE_SUBTYPE" val="defaultBlank"/>
  <p:tag name="KSO_WM_SLIDE_TYPE" val="title"/>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309.xml><?xml version="1.0" encoding="utf-8"?>
<p:tagLst xmlns:p="http://schemas.openxmlformats.org/presentationml/2006/main">
  <p:tag name="AS_UNIQUEID" val="6647"/>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0.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1.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2.xml><?xml version="1.0" encoding="utf-8"?>
<p:tagLst xmlns:p="http://schemas.openxmlformats.org/presentationml/2006/main">
  <p:tag name="KSO_WM_BEAUTIFY_FLAG" val=""/>
</p:tagLst>
</file>

<file path=ppt/tags/tag313.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4.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5.xml><?xml version="1.0" encoding="utf-8"?>
<p:tagLst xmlns:p="http://schemas.openxmlformats.org/presentationml/2006/main">
  <p:tag name="KSO_WM_BEAUTIFY_FLAG" val=""/>
</p:tagLst>
</file>

<file path=ppt/tags/tag316.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7.xml><?xml version="1.0" encoding="utf-8"?>
<p:tagLst xmlns:p="http://schemas.openxmlformats.org/presentationml/2006/main">
  <p:tag name="KSO_WM_BEAUTIFY_FLAG" val=""/>
  <p:tag name="KSO_WM_UNIT_FILL_FORE_SCHEMECOLOR_INDEX_BRIGHTNESS" val="0.8"/>
  <p:tag name="KSO_WM_UNIT_FILL_FORE_SCHEMECOLOR_INDEX" val="5"/>
  <p:tag name="KSO_WM_UNIT_FILL_TYPE" val="1"/>
</p:tagLst>
</file>

<file path=ppt/tags/tag318.xml><?xml version="1.0" encoding="utf-8"?>
<p:tagLst xmlns:p="http://schemas.openxmlformats.org/presentationml/2006/main">
  <p:tag name="KSO_WM_BEAUTIFY_FLAG" val=""/>
</p:tagLst>
</file>

<file path=ppt/tags/tag319.xml><?xml version="1.0" encoding="utf-8"?>
<p:tagLst xmlns:p="http://schemas.openxmlformats.org/presentationml/2006/main">
  <p:tag name="KSO_WM_BEAUTIFY_FLAG" val=""/>
  <p:tag name="KSO_WM_UNIT_PLACING_PICTURE_USER_VIEWPORT" val="{&quot;height&quot;:6068,&quot;width&quot;:6116}"/>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20.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21.xml><?xml version="1.0" encoding="utf-8"?>
<p:tagLst xmlns:p="http://schemas.openxmlformats.org/presentationml/2006/main">
  <p:tag name="PA" val="v4.1.3"/>
</p:tagLst>
</file>

<file path=ppt/tags/tag322.xml><?xml version="1.0" encoding="utf-8"?>
<p:tagLst xmlns:p="http://schemas.openxmlformats.org/presentationml/2006/main">
  <p:tag name="PA" val="v4.1.3"/>
</p:tagLst>
</file>

<file path=ppt/tags/tag323.xml><?xml version="1.0" encoding="utf-8"?>
<p:tagLst xmlns:p="http://schemas.openxmlformats.org/presentationml/2006/main">
  <p:tag name="PA" val="v4.1.3"/>
</p:tagLst>
</file>

<file path=ppt/tags/tag324.xml><?xml version="1.0" encoding="utf-8"?>
<p:tagLst xmlns:p="http://schemas.openxmlformats.org/presentationml/2006/main">
  <p:tag name="PA" val="v4.1.3"/>
</p:tagLst>
</file>

<file path=ppt/tags/tag325.xml><?xml version="1.0" encoding="utf-8"?>
<p:tagLst xmlns:p="http://schemas.openxmlformats.org/presentationml/2006/main">
  <p:tag name="PA" val="v4.1.3"/>
</p:tagLst>
</file>

<file path=ppt/tags/tag326.xml><?xml version="1.0" encoding="utf-8"?>
<p:tagLst xmlns:p="http://schemas.openxmlformats.org/presentationml/2006/main">
  <p:tag name="PA" val="v4.1.3"/>
</p:tagLst>
</file>

<file path=ppt/tags/tag327.xml><?xml version="1.0" encoding="utf-8"?>
<p:tagLst xmlns:p="http://schemas.openxmlformats.org/presentationml/2006/main">
  <p:tag name="PA" val="v4.1.3"/>
</p:tagLst>
</file>

<file path=ppt/tags/tag328.xml><?xml version="1.0" encoding="utf-8"?>
<p:tagLst xmlns:p="http://schemas.openxmlformats.org/presentationml/2006/main">
  <p:tag name="PA" val="v4.1.3"/>
</p:tagLst>
</file>

<file path=ppt/tags/tag329.xml><?xml version="1.0" encoding="utf-8"?>
<p:tagLst xmlns:p="http://schemas.openxmlformats.org/presentationml/2006/main">
  <p:tag name="PA" val="v4.1.3"/>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30.xml><?xml version="1.0" encoding="utf-8"?>
<p:tagLst xmlns:p="http://schemas.openxmlformats.org/presentationml/2006/main">
  <p:tag name="PA" val="v4.1.3"/>
</p:tagLst>
</file>

<file path=ppt/tags/tag331.xml><?xml version="1.0" encoding="utf-8"?>
<p:tagLst xmlns:p="http://schemas.openxmlformats.org/presentationml/2006/main">
  <p:tag name="PA" val="v4.1.3"/>
</p:tagLst>
</file>

<file path=ppt/tags/tag332.xml><?xml version="1.0" encoding="utf-8"?>
<p:tagLst xmlns:p="http://schemas.openxmlformats.org/presentationml/2006/main">
  <p:tag name="PA" val="v4.1.3"/>
</p:tagLst>
</file>

<file path=ppt/tags/tag333.xml><?xml version="1.0" encoding="utf-8"?>
<p:tagLst xmlns:p="http://schemas.openxmlformats.org/presentationml/2006/main">
  <p:tag name="PA" val="v4.1.3"/>
</p:tagLst>
</file>

<file path=ppt/tags/tag334.xml><?xml version="1.0" encoding="utf-8"?>
<p:tagLst xmlns:p="http://schemas.openxmlformats.org/presentationml/2006/main">
  <p:tag name="PA" val="v4.1.3"/>
</p:tagLst>
</file>

<file path=ppt/tags/tag335.xml><?xml version="1.0" encoding="utf-8"?>
<p:tagLst xmlns:p="http://schemas.openxmlformats.org/presentationml/2006/main">
  <p:tag name="PA" val="v4.1.3"/>
</p:tagLst>
</file>

<file path=ppt/tags/tag336.xml><?xml version="1.0" encoding="utf-8"?>
<p:tagLst xmlns:p="http://schemas.openxmlformats.org/presentationml/2006/main">
  <p:tag name="KSO_WM_BEAUTIFY_FLAG" val=""/>
</p:tagLst>
</file>

<file path=ppt/tags/tag337.xml><?xml version="1.0" encoding="utf-8"?>
<p:tagLst xmlns:p="http://schemas.openxmlformats.org/presentationml/2006/main">
  <p:tag name="KSO_WM_BEAUTIFY_FLAG" val=""/>
  <p:tag name="KSO_WM_UNIT_TEXT_FILL_FORE_SCHEMECOLOR_INDEX_BRIGHTNESS" val="0"/>
  <p:tag name="KSO_WM_UNIT_TEXT_FILL_FORE_SCHEMECOLOR_INDEX" val="13"/>
  <p:tag name="KSO_WM_UNIT_TEXT_FILL_TYPE" val="1"/>
</p:tagLst>
</file>

<file path=ppt/tags/tag338.xml><?xml version="1.0" encoding="utf-8"?>
<p:tagLst xmlns:p="http://schemas.openxmlformats.org/presentationml/2006/main">
  <p:tag name="KSO_WM_BEAUTIFY_FLAG" val=""/>
  <p:tag name="KSO_WM_UNIT_TEXT_FILL_FORE_SCHEMECOLOR_INDEX_BRIGHTNESS" val="0"/>
  <p:tag name="KSO_WM_UNIT_TEXT_FILL_FORE_SCHEMECOLOR_INDEX" val="5"/>
  <p:tag name="KSO_WM_UNIT_TEXT_FILL_TYPE" val="1"/>
</p:tagLst>
</file>

<file path=ppt/tags/tag339.xml><?xml version="1.0" encoding="utf-8"?>
<p:tagLst xmlns:p="http://schemas.openxmlformats.org/presentationml/2006/main">
  <p:tag name="KSO_WM_BEAUTIFY_FLAG" val=""/>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3"/>
  <p:tag name="KSO_WM_UNIT_TEXT_FILL_TYPE" val="1"/>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1.xml><?xml version="1.0" encoding="utf-8"?>
<p:tagLst xmlns:p="http://schemas.openxmlformats.org/presentationml/2006/main">
  <p:tag name="KSO_WPP_MARK_KEY" val="75e7c9c8-05da-481e-b068-04c8aed8db4d"/>
  <p:tag name="COMMONDATA" val="eyJoZGlkIjoiMTZlMDc0MDdmMzBkYzU1ZTgxZDIzM2Y3NWJjMGMzYWYifQ=="/>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2.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3.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4.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5.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6.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7.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8.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69.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71.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72.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73.xml><?xml version="1.0" encoding="utf-8"?>
<p:tagLst xmlns:p="http://schemas.openxmlformats.org/presentationml/2006/main">
  <p:tag name="KSO_WM_DIAGRAM_VIRTUALLY_FRAME" val="{&quot;height&quot;:324.1655118110236,&quot;left&quot;:391.9855118110236,&quot;top&quot;:53.499212598425196,&quot;width&quot;:259.580157480315}"/>
</p:tagLst>
</file>

<file path=ppt/tags/tag74.xml><?xml version="1.0" encoding="utf-8"?>
<p:tagLst xmlns:p="http://schemas.openxmlformats.org/presentationml/2006/main">
  <p:tag name="KSO_WM_BEAUTIFY_FLAG" val=""/>
  <p:tag name="KSO_WM_UNIT_PLACING_PICTURE_USER_VIEWPORT" val="{&quot;height&quot;:6068,&quot;width&quot;:6116}"/>
</p:tagLst>
</file>

<file path=ppt/tags/tag75.xml><?xml version="1.0" encoding="utf-8"?>
<p:tagLst xmlns:p="http://schemas.openxmlformats.org/presentationml/2006/main">
  <p:tag name="PA" val="v4.1.3"/>
</p:tagLst>
</file>

<file path=ppt/tags/tag76.xml><?xml version="1.0" encoding="utf-8"?>
<p:tagLst xmlns:p="http://schemas.openxmlformats.org/presentationml/2006/main">
  <p:tag name="PA" val="v4.1.3"/>
</p:tagLst>
</file>

<file path=ppt/tags/tag77.xml><?xml version="1.0" encoding="utf-8"?>
<p:tagLst xmlns:p="http://schemas.openxmlformats.org/presentationml/2006/main">
  <p:tag name="PA" val="v4.1.3"/>
</p:tagLst>
</file>

<file path=ppt/tags/tag78.xml><?xml version="1.0" encoding="utf-8"?>
<p:tagLst xmlns:p="http://schemas.openxmlformats.org/presentationml/2006/main">
  <p:tag name="KSO_WM_BEAUTIFY_FLAG" val=""/>
</p:tagLst>
</file>

<file path=ppt/tags/tag79.xml><?xml version="1.0" encoding="utf-8"?>
<p:tagLst xmlns:p="http://schemas.openxmlformats.org/presentationml/2006/main">
  <p:tag name="KSO_WM_BEAUTIFY_FLAG" val=""/>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BEAUTIFY_FLAG" val=""/>
</p:tagLst>
</file>

<file path=ppt/tags/tag81.xml><?xml version="1.0" encoding="utf-8"?>
<p:tagLst xmlns:p="http://schemas.openxmlformats.org/presentationml/2006/main">
  <p:tag name="KSO_WM_BEAUTIFY_FLAG" val=""/>
</p:tagLst>
</file>

<file path=ppt/tags/tag82.xml><?xml version="1.0" encoding="utf-8"?>
<p:tagLst xmlns:p="http://schemas.openxmlformats.org/presentationml/2006/main">
  <p:tag name="KSO_WM_BEAUTIFY_FLAG" val=""/>
</p:tagLst>
</file>

<file path=ppt/tags/tag83.xml><?xml version="1.0" encoding="utf-8"?>
<p:tagLst xmlns:p="http://schemas.openxmlformats.org/presentationml/2006/main">
  <p:tag name="PA" val="v4.1.3"/>
</p:tagLst>
</file>

<file path=ppt/tags/tag84.xml><?xml version="1.0" encoding="utf-8"?>
<p:tagLst xmlns:p="http://schemas.openxmlformats.org/presentationml/2006/main">
  <p:tag name="KSO_WM_BEAUTIFY_FLAG" val=""/>
</p:tagLst>
</file>

<file path=ppt/tags/tag85.xml><?xml version="1.0" encoding="utf-8"?>
<p:tagLst xmlns:p="http://schemas.openxmlformats.org/presentationml/2006/main">
  <p:tag name="KSO_WM_BEAUTIFY_FLAG" val=""/>
</p:tagLst>
</file>

<file path=ppt/tags/tag86.xml><?xml version="1.0" encoding="utf-8"?>
<p:tagLst xmlns:p="http://schemas.openxmlformats.org/presentationml/2006/main">
  <p:tag name="KSO_WM_BEAUTIFY_FLAG" val=""/>
</p:tagLst>
</file>

<file path=ppt/tags/tag87.xml><?xml version="1.0" encoding="utf-8"?>
<p:tagLst xmlns:p="http://schemas.openxmlformats.org/presentationml/2006/main">
  <p:tag name="KSO_WM_BEAUTIFY_FLAG" val=""/>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PA" val="v4.1.3"/>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BEAUTIFY_FLAG" val=""/>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
</p:tagLst>
</file>

<file path=ppt/tags/tag93.xml><?xml version="1.0" encoding="utf-8"?>
<p:tagLst xmlns:p="http://schemas.openxmlformats.org/presentationml/2006/main">
  <p:tag name="KSO_WM_BEAUTIFY_FLAG" val=""/>
</p:tagLst>
</file>

<file path=ppt/tags/tag94.xml><?xml version="1.0" encoding="utf-8"?>
<p:tagLst xmlns:p="http://schemas.openxmlformats.org/presentationml/2006/main">
  <p:tag name="KSO_WM_BEAUTIFY_FLAG" val=""/>
</p:tagLst>
</file>

<file path=ppt/tags/tag95.xml><?xml version="1.0" encoding="utf-8"?>
<p:tagLst xmlns:p="http://schemas.openxmlformats.org/presentationml/2006/main">
  <p:tag name="PA" val="v4.1.3"/>
</p:tagLst>
</file>

<file path=ppt/tags/tag96.xml><?xml version="1.0" encoding="utf-8"?>
<p:tagLst xmlns:p="http://schemas.openxmlformats.org/presentationml/2006/main">
  <p:tag name="KSO_WM_BEAUTIFY_FLAG" val=""/>
</p:tagLst>
</file>

<file path=ppt/tags/tag97.xml><?xml version="1.0" encoding="utf-8"?>
<p:tagLst xmlns:p="http://schemas.openxmlformats.org/presentationml/2006/main">
  <p:tag name="KSO_WM_BEAUTIFY_FLAG" val=""/>
</p:tagLst>
</file>

<file path=ppt/tags/tag98.xml><?xml version="1.0" encoding="utf-8"?>
<p:tagLst xmlns:p="http://schemas.openxmlformats.org/presentationml/2006/main">
  <p:tag name="KSO_WM_BEAUTIFY_FLAG" val=""/>
</p:tagLst>
</file>

<file path=ppt/tags/tag9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fontScheme name="WPS">
      <a:majorFont>
        <a:latin typeface="Arial"/>
        <a:ea typeface="微软雅黑"/>
        <a:cs typeface=""/>
      </a:majorFont>
      <a:minorFont>
        <a:latin typeface="Arial"/>
        <a:ea typeface="微软雅黑"/>
        <a:cs typeface=""/>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WPS">
    <a:dk1>
      <a:sysClr val="windowText" lastClr="000000"/>
    </a:dk1>
    <a:lt1>
      <a:sysClr val="window" lastClr="FFFFFF"/>
    </a:lt1>
    <a:dk2>
      <a:srgbClr val="44546A"/>
    </a:dk2>
    <a:lt2>
      <a:srgbClr val="E7E6E6"/>
    </a:lt2>
    <a:accent1>
      <a:srgbClr val="4874CB"/>
    </a:accent1>
    <a:accent2>
      <a:srgbClr val="EE822F"/>
    </a:accent2>
    <a:accent3>
      <a:srgbClr val="F2BA02"/>
    </a:accent3>
    <a:accent4>
      <a:srgbClr val="75BD42"/>
    </a:accent4>
    <a:accent5>
      <a:srgbClr val="30C0B4"/>
    </a:accent5>
    <a:accent6>
      <a:srgbClr val="E54C5E"/>
    </a:accent6>
    <a:hlink>
      <a:srgbClr val="0026E5"/>
    </a:hlink>
    <a:folHlink>
      <a:srgbClr val="7E1FAD"/>
    </a:folHlink>
  </a:clrScheme>
</a:themeOverride>
</file>

<file path=customXml/item1.xml><?xml version="1.0" encoding="utf-8"?>
<s:customData xmlns="http://www.wps.cn/officeDocument/2013/wpsCustomData" xmlns:s="http://www.wps.cn/officeDocument/2013/wpsCustomData">
  <extobjs>
    <extobj name="C9F754DE-2CAD-44b6-B708-469DEB6407EB-1">
      <extobjdata type="C9F754DE-2CAD-44b6-B708-469DEB6407EB" data="ewoJIkZpbGVJZCIgOiAiMzE0NDMxMDA2NzE0IiwKCSJHcm91cElkIiA6ICI0MjExOTgwMjkiLAoJIkltYWdlIiA6ICJpVkJPUncwS0dnb0FBQUFOU1VoRVVnQUFBdklBQUFORkNBWUFBQUFaSXhnMUFBQUFBWE5TUjBJQXJzNGM2UUFBSUFCSlJFRlVlSnpzM1hsWWxOWGZCdkI3Qm9ZWlpCVmtkV0ZSTmpmY2NTdlRWSHpOL1hWSi9XV1dTNHRsOVdxTG1tbHBxZG1pbHBsYTVscVdwYWxwaVlxQ29HRnVxS1dJZ29qQ0FBSERPalBNOXY1QlBEK25HUkFVR0FidnozVjU1WnhuTzBPbDkzT2U4M3lQeUdBd0dFQkVSRVJFUkZaRmJPa09FQkVSRVJGUnpUSElFeEVSRVJGWklRWjVJaUlpSWlJcnhDQlBSRVJFUkdTRkdPU0ppSWlJaUt3UWd6d1JFUkVSa1JWaWtDY2lJaUlpc2tJTThrUkVSRVJFVm9oQm5vaUlpSWpJQ2pISUV4RVJFUkZaSVFaNUlpSWlJaUlyeENCUFJFUkVSR1NGR09TSmlJaUlpS3dRZ3p3UkVSRVJrUlZpa0NjaUlpSWlza0lNOGtSRVJFUkVWb2hCbm9pSWlJaklDakhJRXhFUkVSRlpJUVo1SWlJaUlpSXJ4Q0JQUkVSRVJHU0ZHT1NKaUlpSWlLd1FnendSRVJFUmtSVmlrQ2NpSWlJaXNrSU04a1JFUkVSRVZvaEJub2lJaUlqSUNqSElFeEVSRVJGWklRWjVJaUlpSWlJcnhDQlBSRVJFUkdTRkdPU0ppSWlJaUt3UWd6d1JFUkVSa1JWaWtDY2lJaUlpc2tJTThrUkVSRVJFVm9oQm5vaUlpSWpJQ2pISUV4RVJFUkZaSVFaNUlpSWlJaUlyeENCUFJFUkVSR1NGR09TSmlJaUlpS3dRZ3p3UkVSRVJrUlZpa0NjaUlpSWlza0lNOGtSRVJFUkVWb2hCbm9pSWlJaklDakhJRXhFUkVSRlpJUVo1SWlJaUlpSXJ4Q0JQUkVSRVJHU0ZHT1NKaUlpSWlLd1FnendSRVJFUmtSVmlrQ2NpSWlJaXNrSU04a1JFUkVSRVZvaEJub2lJaUlqSUNqSElFeEVSRVJGWklRWjVJaUlpSWlJcnhDQlBSRVJFUkdTRkdPU0ppSWlJaUt3UWd6d1JFUkUxU2hxTnBsYk9vOVZxVVZSVVZPbDJoVUlCblU1WEs5ZEtTVWxCV2xvYWdQTCtsNVNVUFBBNXk4cktvTmZySC9nODFQQXd5Qk1SRVpGRnFGUXFGQmNYVi9sTHBWTGQxN21QSFR1R3A1OStHcW1wcWREcjlVaE1UTHpucjlUVVZMUG5Ta2hJd05peFl4RVRFMk4yK3djZmZJREpreWZYU2xoZXVYSWxWcTllRFFEWXNtVUxwaytmanBNblQ1cmRWNi9YNDZXWFhzTE9uVHNyUFY5QlFRR2VlT0lKeE1YRlBYRGZxT0d4dFhRSGlJaUlxSEZRS3BYWXVIRWpybCsvampWcjF0eHoveFVyVnR3ellBWUZCV0hZc0dHVmJyZTF0Y1hnd1lPTjJyS3pzL0haWjUraFJZc1dhTldxRmRScU5lYk9uUXVKUkFJYkd4dXo1eWtySzBQUG5qM3g3cnZ2bW15TGpvNkdWQ3BGOSs3ZFRiWVZGUlVoTVRFUmd3WU5nbGo4NE9PalVxa1VCb01CQURCeDRrUmtaMmRqMGFKRkdESmtDT2JNbVdPMDc4bVRKNUdVbElRbm4zeFNhTHQ4K2JMUlBoVWordW5wNlNiYi9Qejg0T1RrOU1COUpzdGhrQ2NpSXFJSG9sS3A4TnR2ditHNzc3NURYbDRlUWtORHEzWGNsQ2xUMEtGREI2eGJ0dzZ2dlBJS2ZIMTlBWlNINDZWTGwyTFNwRWtvTFMzRm1qVnJJSkZJNE9EZ1lIUzhVcW1Fd1dBd0N2SXFsUXFMRmkyQ1JDTEJ3b1VMallMN1cyKzloVWNmZmRSc1g5NTk5MTJqRVhXOVhnKzFXbzJpb2lLY1BIa1Nnd2NQaGtna2dsS3BCRkFldU1WaU1ZNGRPd2E5WG84dVhib2dKeWZINUx5dXJxNlFTQ1RWK25sVW5MZTB0QlFBNE9EZ2dQbno1Nk43OSs1bUEvZTMzMzZMRGgwNm9HL2Z2a0xidkhuenpKNTN4NDRkSmlQMzc3enpqdG1iRTdJZURQSkVSRVIwMzZLam83RnExU29vbFVvRUJRVWhMeSt2MnNjR0JBUUlJOFpoWVdGbzNibzFBQWpuOFBmM1IvLysvWkdXbGdaM2QzZTgrZWFiUnNldlhyMGFmLzMxbC9CWnBWTGg3YmZmeHUzYnQvSHh4eC9EdzhQRGFQKzB0RFFrSmlhYTdVdEJRWUZSV0U1TFM4UE1tVE9GendjUEhzVEJnd2VGejJ2WHJrVndjTERRdG16Wk1yUG5yZGdQQUk0ZlA0NlBQLzY0aXA5SStaTUJnOEdBNGNPSG05MCtaODRjUFBiWVk0aUxpOE9OR3pmdytlZWZBd0RPbno4UHZWNlAvZnYzbTN5dnNXUEhWbmtUUTlhTFFaNklpSWp1VzJabUpqdzhQREJod2dUMDZORUQ0OGFOdTYvemFEUWFsSldWQ2IrL200K1BEOUxUMDAyT1NVNU9SbEJRRUFBZ056Y1hDeGN1UkZwYUdqNzQ0QU1oUE45dDE2NWQyTE5uajlucks1Vks5T2pSdzZSOTZOQ2hhTnUycmZENTJyVnIyTGR2SDREeThIemp4ZzJNR3pjTzdkcTFNem91SVNFQnYvNzZLMnh0L3h1MXRGb3RWQ29WeG80ZEN6YzNON1A5T0g3OE9ESXlNakJwMGlTejJ3TURBNkhSYUxCeDQwYU1IajBhUVVGQlVLbFVXTEZpQllLQ2d0Q3NXVE84OU5KTEpzY3RYNzRjSzFldUZENC8vL3p6ZU9LSko4eGVnNndIZ3p3UkVSSGR0Ly85My8vRjVNbVRBWlNQL3Q2dmwxOSt1ZEp0dnI2K1NFaElNR3JUNlhSSVRVM0ZvRUdEQUpTSDVMeThQQ3hmdmh3ZE9uVEFuMy8raVpVclYyTFJva1h3OXZZR0FNeWRPN2ZhVTJzcWRPalFBUU1IRGhRKzI5dmJDMEYrKy9idGNIZDN4elBQUEdNeWZVWXVsd09BVVpDdk1IandZQVFFQkpqdFIyWm1Kckt6czZ1OElmcnFxNitnVnFzeFpzd1lLQlFLL1BqamoxQXFsWmc5ZXphY25KeXdkT2xTWWQrU2toSXNXclFJRXlkT1JNZU9IWVgyNXMyYlYzcCtzaDRNOGtSRVJIVGZaREpaclp4bndZSUZhTm15SlFDZ3NMQVFiN3p4aHJDdGRldld5TTNOUlY1ZW5qQ1NmZVhLRlpTVmxRbmgxTXZMQzk5ODh3M3M3ZTJoMCttd1pzMGFPRGc0d00vUEQycTFHZ0R3NVpkZll1dldyV2F2bjVPVGcwNmRPbFc3djZkUG44YkZpeGZ4Mm11dm1aMERYM0ZUWUdkblYrMXpBdVUzQ3Y4dU9abVRrNE95c2pJaGZNZkV4Q0EzTjFlNGdRS0EyYk5ubzZ5c0RFbEpTZFc2enAwN2Q1Q1RrNE93c0xBYTlZOGFGZ1o1SWlJaXNyaVdMVnVhekpHdkVCWVdCcEZJaEN0WHJxQlBuejRBeXFlMXVMbTVHWTFzMjl2YkF5Z2ZLYjk1OHlhKytPSUxvMG95dlhyMU1qdmxCb0F3eWw1ZDNicDFnNysvUDN4OWZYSGd3QUdUYVNvVmRlWE5qY2hIUlVXWlRLMXAxYW9WSWlJaTRPVGtCSTFHQTVWS0pkd2s3ZGl4QXdjUEhzVG16WnZoNit1TE45OThFNldscFhCMGRNU1hYMzRKT3pzN0RCczJET3ZYcjhlQkF3ZE1yaWVUeWZERER6L2doeDkrTUdyMzlQVEUxMTkvWGFQdlRRMExnendSRVJFaEtTa0pXVmxaVUNnVVVDZ1VBSUIrL2ZyQno4L1B3ajBycjk0U0dCaUlVNmRPQ1VIKzFLbFQ2TmF0bThtK2x5OWZ4cmZmZm92dzhIRGh4a0FxbFdMaHdvVm8yN1l0bWpWclp2WWFyVnExRXNvK1ZvZFlMRWJmdm4yeGJ0MDY3TjY5RzY2dXJrTGZnUC9PODc5N3RMNGkzTy9mdng4aWtVaG9WNmxVaUl5TVJFUkVCTnpkM1FHVTM4ejQrdnFpc0xBUWh3OGZSbmg0dUZEVnAzMzc5Z0NBdzRjUEl6MDlIUnMyYklCSUpNTHp6eitQNTU5L3Z0cmZnYXdmZ3p3UkVkRkRTcUZRNFBUcDA3aHc0WUl3L1VRcWxjTGIyeHRTcVJRdUxpNzExcGZaczJjTG8rZm1BblcvZnYyd2E5Y3VhRFFhWkdabUlqazUyYWlxREZCZVA3NWlybnRGMlVtRlFvR25ubnFxUm4zWnZYdTM4UHNWSzFaZ3hZb1ZsZTQ3ZmZwMFhMcDBDY3VYTDhkbm4zMEdmMzkvQVA4TjdYY0grWXF5a3BzMmJZS25wNmZRUG5ic1dFaWxVZ0FRS3Uxa1pXWEIxOWNYZS9ic1FWbFptY2wzdUhuekp0YXNXWU0zMzN6VHFEcFBkblkycGsyYmRzL3YrT21ubjZKTm16YjMzSThhTmdaNUlpS2loMUJDUWdLaW9xSUFsQzhNRkJFUmdaQ1FFSXYxNTRVWFhqQ3BJMyszQVFNR1lOT21UVGg4K0RDdVhic0diMjl2aEllSEM5dHpjM1B4eGh0dndOblpHUzFhdEJEYUhSd2NzR0RCZ2lxdi9mWFhYOFBPems0SXkzZlhucStxYWcwQW9WNzl6Smt6c1dUSkVxeGR1eFl5bVV3WWtiOTdqbnhGRGZwLzN5Q3BWQ3BoV2xCRjMyL2Z2ZzB2THkvODhNTVBpSWlJTUhwUk5UTXpFL1BuejBmcjFxMVJXbHFLelpzMzQvYnQyK2pkdXpmYXRtMExsVXFGbVRObnd0L2ZIenFkRG5sNWVVSTkrNnlzTEt4ZXZicFdWcUVseTJPUUp5SWllb2lvVkNyczI3Y1BTVWxKQ0E0T1JyOSsvWVNxTHBaa3JvNzgzYnk4dkRCZ3dBQnMzNzRkK2ZuNWVPV1ZWNHltcHlRbko2T29xQWhyMTY3RjU1OS9Mb3lJQTBDWExsMnF2UGIzMzM4UGUzdDdzL3RWVmJXbWdvK1BENlpObTRhMWE5Y2lLaW9LSTBhTVFGbFpHVVFpa2RFYytlenNiRWlsVW1IMEhmanZ3bE5ObWpRQkFEUnIxZ3pPenM2NGV2V3FzT3J0ckZtempLNjNmLzkrNU9Ua0lDY25COWV2WDBmejVzM1JzbVZMbzBvMFlXRmhhTisrUFc3Y3VJR0ZDeGRpL2ZyMUNBd01SR3BxYXBVL0M3SXVEUEpFUkVRUENaVktoYTFidHlJckt3c2pSb3d3R3RGdVNGUXFGWUR5K2U0WkdSa0lDUWxCdDI3ZE1IbnlaRXliTmczZTN0NUdxN2tDUUVSRUJENzg4RU9UbTVLbm5ub0t1Ym01MWJwdXhRdXJVNmRPUmUvZXZXdlU1NUVqUjhMSHh3Y1JFUkVBQUxWYWJWS3hKaTB0VGFqTVU2RzR1QmdBNE9qb0tMUjE3TmdSMGRIUjBHcTFlT0dGRitEajQyTjB6TkNoUTlHK2ZYc0VCQVRBMjl2YjZJYW1vdXhsaGZ6OGZBQ21Ud0dvY1dDUUp5SWlla2hFUlVWWk5NU25wNmZqN05temlJeU1oTDI5UFM1Y3VJQno1ODRCS0ovZVVseGNqTXpNVE9GbDI5allXQVFFQkNBME5CUUE4TzIzMzBJc0ZrTXVseU1tSmdiOSsvY1h6aTBTaVlRUi9idTkrKzY3MEdnME9IcjBLTnpkM2MyV21Qejg4ODhobFVveFk4WU1BT1hWWFA1ZEF2SmVSQ0tSRU9LQjhwdVJ1MGZldFZvdFVsSlNqUG9NbEplV0JJeURkbWhvS09MaTR0Q2pSdytNSGoxYWFIL3Z2ZmZRdVhObkRCOCszR2o2VUZVU0V4T05wZ3BSNDhJZ1QwUkU5QkNJaVlsQlltS2lSVWZpVjZ4WWdhU2tKQ2dVQ2t5ZE9oV3JWNitHUXFGQVdGZ1ltalp0aWc0ZE9xQmx5NVp3ZEhURTY2Ky9qaGRmZkJIOSsvZUh3V0RBNnRXckVSTVRnNlZMbCtMbzBhTllzV0lGYkcxdDhjZ2pqMVI1elpDUUVCZ01CdXpac3dkSGpoeEIxNjVkVFdxbk96ZzR3TjdlWHFnR0ErQ0JwNkNVbEpRSTg5NEI0T3pac3lndExVWDc5dTF4K2ZKbDVPVGtRQ2FUQ2VVaUsxYW9qWXVMdzVZdFd3Q1V2eXRnTUJpRUVmY3paODRZbGExVUtwVklTVW5COWV2WGtaeWNEQnNiRzB5Y09GSFlucHViaXdNSERrQW1rK0haWjUvRk04ODhnMDZkT3NISnlZbmh2cEZna0NjaUltcmtGQW9GWW1OajRlZm5aOUhwTk9IaDRVaFBUeGVDOU5xMWE0VzU0WGU3ZTQ1OFNVa0pQdnp3UTV3NmRRb0xGaXhBOSs3ZDBhbFRKeFFVRkdESmtpWDR6My8rZzhtVEoxY1pURVVpRWQ1NjZ5M01temNQWDM3NUpWYXRXbVUwSFVXcjFWWjY3Q2VmZklMVnExY0xuKytlZTE4WmpVYUQ1T1JrNGVWZEFEaDQ4Q0RzN2UzUnQyOWZIRDE2Rkt0V3JSSzJUWnc0RWQ3ZTN0aTVjeWMyYmRxRXdNQkE5T3JWQzl1M2I4Zm5uMytPbDE1NkNSa1pHVkFxbFFnS0NzSzJiZHNRRlJVbFRLT1JTQ1FJREF4RW56NTk0TzN0amQ5Kyt3MjNidDNDRzIrOEFUczdPNnhmdng1UlVWSFlzR0VEQWdJQzhORkhIeUV3TVBDZTM0TWFQZ1o1SWlLaVJxN2k1Y3dSSTBiVTZYVmNYRnh3K1BEaFNyZlBtREZEbUw0Q3dHeUl2OXY1OCtmeDFWZGZvYVNrQklzWEx4Ym1yVXNrRWl4ZXZCaExsaXpCdG0zYmNPM2FOWk1xTi84bWtVanczbnZ2d2RiV0ZyR3hzWkRMNWJDenM0TkNvY0RWcTFjeGRPaFFzOGYxN05uVGFNck96WnMzY2Z6NGNlRnpXVmtabGkxYkJrOVBUemc2T2tJc0Z1UDA2ZFBJejgvSDhPSERBWlJQYnpsNThpUkdqaHdKbVV5R1FZTUdJVHc4SEJxTkJ1N3U3ckN4c2NHY09YTncrZkpsOU92WEQzUG56b1ZNSmtOK2ZqNzI3OStQeE1SRW9TUm5wMDZkY1BYcVZZU0hoMlA4K1BFSUNRbEJZR0FnYkcxdFVWSlNncmk0T0J3OWVoVHg4ZkVJQ0FqQXFsV3I0T0xpZ25IanhnbnZFYno0NG91WU5Ha1NKazJhWkhiQktySWUvTGRIUkVUVWlLV2xwU0V0TFEwZE8zYUVxNnVycGJ0VEl5NHVMbkIzZDhlSEgzNW9WSkVGS0s5My85NTc3MkhidG0wbTg4NHJVM0hqY092V0xXemR1aFZBZWFuSjRPQmdqQjgvM3V3eHZYdjNOcXBhRXhzYmF4VGs3ZXpza0p5Y0xGU1lBY3BYY3gwNGNLQndUaTh2TDdScTFRcFRwMDRWanZuM0hQZUlpQWlNR0RIQzZMdTgrdXFyQ0EwTnhVOC8vWVRjM0Z4TW1qUUpYbDVlOFBMeVFyOSsvWXlPTHlnb3dOTlBQNDJTa2hJMGI5NGNyNzc2S2lJakk0MmVWTFJxMVFxclY2L0c1czJic1gzN2RtZzBtbXJWbktlR1MyU295VEptUkVSRVpGVysvLzU3cEtXbFlmYnMyWkRKWkpidWp0WFFhclg0KysrLzRlcnFXcTJmbTA2bmcxcXRoa2FqZ1pPVGs3QzRWUVcxV20zMDhtdGRPSFBtREpvMmJXcjJwZDkvdTNqeElnSURBNDJxNVpEMVlaQW5JaUpxcEZRcUZWYXVYSWtlUFhvZ01qTFMwdDBob2xvbXZ2Y3VSRVJFWkkwU0V4TUJvTUhXaXllaUI4TWdUMFJFMUVnbEppYkN4Y1dsUWF6Y1NrUzFqMEdlaUlpb0VWS3BWTWpLeW9LZm41K2x1MEpFZFlSQm5vaUlxQkZLUzBzREFHRlZWQ0pxZkJqa2lZaUlHcUdiTjI4Q0tGL1psSWdhSndaNUlpS2lSb2pUYW9nYVB3WjVJaUtpUmlndExRMWVYbDZXN2dZUjFTRUdlU0lpb2taR29WQUFnTld0NUVwRU5jTWdUMFJFMU1nVUZCUUFBTXRPRWpWeURQSkVSRVNOVE1XTHJweGFROVM0TWNnVEVSRTFVaktaek5KZElLSTZ4Q0JQUkVUVXlLaFVLa2lsVWt0M2c0anFHSU04RVJGUkk1T1ZsY1g1OFVRUEFRWjVJaUlpSWlJcnhDQlBSRVRVeU1qbGNyaTR1Rmk2RzBSVXh4amtpWWlJR2htMVdzMGE4a1FQQVFaNUlpSWlJaUlyeENCUFJFUkVSR1NGR09TSmlJaUlpS3dRZ3p3UkVWRWpvbEFvQUlCejVJa2VBZ3p5UkVSRWpVaEJRUUVBQm5taWh3R0RQQkVSRVJHUkZXS1FKeUlpSWlLeVFnenlSRVJFUkVSV2lFR2VpSWlJaU1nS01jZ1RFUkVSRVZraEJua2lJaUlpSWl2RUlFOUVSRVFOVW1scEthNWN1VkxyNTAxSlNVRmFXaG9BUUtQUm9LU2twTXI5dFZvdGlvcUtLdDJ1VUNpZzArbHF0WTgxb1ZLcGpEN3I5WHBrWjJkYnFEZFVueGpraVlpSXFFR2FOMjhlRml4WWdOTFMwbG85NzhxVks3RjY5V29Bd0pZdFd6QjkrblNjUEhteTB2MFRFaEl3ZHV4WXhNVEVtTjMrd1FjZllQTGt5ZERyOWJYYXorcFFxVlFZTjI0Y05tN2NLTFJkdkhnUmt5ZFB4cUZEaCtxOVAxUy9iQzNkQVNJaUlySmVCb01CVVZGUk9IRGdBRkpUVTZIVDZlRG41NGVoUTRkaTJMQmhFSWxFOTMzdWNlUEc0ZDEzMzhYKy9mc3hZY0tFV3V1elZDcUZ3V0FBQUV5Y09CSFoyZGxZdEdnUmhnd1pnamx6NXBqc0h4MGREYWxVaXU3ZHU1dHNLeW9xUW1KaUlnWU5HZ1N4dVBMeDBlTGlZdXphdGV1QitqMSsvSGc0T0RnWXRaMCtmUm9xbFFwdDJyUVIyazZjT0FGYlcxdjA3dDM3Z2E1SERSK0RQQkVSRWQyM3RXdlhZdS9ldmZEeDhVR2ZQbjFRV2xxSzgrZlBZODJhTlVoS1NzTGN1WE1yUGZiV3JWdVlOV3ZXUGEreGFkTW1iTisrdmRMdGI3MzFGdnIwNlZQdFBrdWxVbUdVMzhIQkFmUG56MGYzN3QzaDVPUWs3S1BYNjZGV3ExRlVWSVNUSjA5aThPREJFSWxFVUNxVndqbkVZakdPSFRzR3ZWNlBMbDI2SUNjbngrUmFycTZ1a0Vna0tDNHV4cmZmZmx2dFBwb3piTmd3a3lBZkd4c0xtVXlHWHIxNkFTZ2ZvWStPamthSERoMmcwV2lRbDVkWDZmbkVZakZYQUxaeURQSkVSTFVvT3VzeXp1V240bGJKMzBndnpiVjBkNmdldFd6aURqOEhEM1JwR29EK1h1MHMzWjE2YytmT0hiejU1cHNZT0hDZzBKYWRuWTNaczJmajBLRkRHREZpQklLRGc4MGVxOVBwb0ZLcE1HalFJTFJ2Mzc3RzE4N016TVRPblR1TjVxY2ZQMzRjSDMvOGNaWEhsWldWd1dBd1lQanc0V2EzejVrekIzNStmcGc1YzZiUWR2RGdRUnc4ZUZENHZIYnRXZ1FIQnd0dHk1WXRNM3V1aXYyOHZiMXgrUERoU3ZzMFpjb1UyTnZiWS8zNjlWWDIvVzZGaFlVNGVmSWtCZzBhQkpsTUJxRDg2VUZ4Y1RIT256OS96NmNZVGs1TzJMMTdkN1d2UncwUGd6d1JVUzFRbEpWaWJmSnZPSk9YWXVtdWtJV2tsK1lpdlRRWGNUbFg4WHR1TWw0T0dnSkhpY3pTM2FwemI3NzVwc21vcnFlbko0WU5HNFl0VzdiZ3I3LytxalRJVjJqZnZqMkdEaDFhNDJ0ZnVYSUZPM2Z1TkdyVGFyVlFxVlFZTzNZczNOemN6QjUzL1BoeFpHUmtZTktrU1dhM0J3WUdDamNIUTRjT1JkdTJiWVZ0MTY1ZHc3NTkrd0FBNTgrZng0MGJOekJ1M0RpMGEyZDg4NWFRa0lCZmYvMFZ0cloxRjdVT0hUb0VqVWFEL3YzN0F5aC9jZmU3Nzc2RHY3OC9Ybm5sRlJ3K2ZCZ0hEeDdFcDU5K2F2WjRHeHViT3VzYjFROEdlU0tpQjNSUmtZWlBydjZDQW8zUzBsMmhCdUowN25XOFdyUUYveGY2Qk5xNnRMQjBkK3BVWlZNektxYUFTQ1NTU285MWNYSEIyTEZqRVJnWWVGL1hkbmQzeDlpeFk5R3laVXVUYllNSEQwWkFRSURaNHpJek01R2RuWTF4NDhaVmV1N1UxRlFBUUljT0hZeWVOdGpiMnd0QmZ2djI3WEIzZDhjenp6eGo4ajNsY2prQTFGbVExMnExK1Bubm53RUFUWm8wQVFEODhzc3ZrTXZsV0xSb0VkcTNiNC9FeEVRQXVLK25IV1FkR09TSmlCNVFsUHdpUXp5WnlDMHJ3c0hNODQwK3lGZm0wcVZMQUFBL1A3OUs5M0Z6YzhOenp6MEhBQmd6Wmd3MEdrMk5yakZqeGd6aCtKcXd0N2MzS1RtWms1T0Rzckl5TkcvZXZGcm5PSDM2TkM1ZXZJalhYbnZON00xS1JRVWJPenU3R3Zldk9xS2lvb3hLVE9iazVHRHo1czBJRGc2dTBmc0NaTjBZNUltSUhzQ0puS3VJejBteWREZW9nWXJQU1VLRWV4QWU4UWkxZEZmcTFmbno1eEVYRndjL1A3OXFqd2EvOE1JTE5TN2ZHQnBhK2M4MUtpcktaR3BOcTFhdEVCRVJBU2NuSjJnMEdxaFVLbUZ1K1k0ZE8zRHc0RUZzM3J3WnZyNis5N3gydDI3ZDRPL3ZEMTlmWHh3NGNBQlBQUEdFMGZhS3FUbDFNU0t2VnF1eFk4Y09TQ1FTNGVabno1NDlVS2xVZVBYVlYwMHFCVlZXaHJKUG56NXdkSFNzOWY1Ui9XR1FKeUo2QUljeUwxaTZDOVRBSGNxOFVLOUJ2bUlFL09iTm0xV09obGVReStWUXE5WENBa2wzNjlpeFk0MnJtc1RIeDJQNTh1V1F5V1I0ODgwM3EzM2NvRUdEYW5TZHlsUUU2UDM3OXhzRldwVktoY2pJU0VSRVJNRGQzUjBBa0plWEIxOWZYeFFXRnVMdzRjTUlEdyt2Vm9nSHlpdSs5TzNiRit2V3JjUHUzYnZoNnVwcU5CSmVFYkNybWxwMHY3Nzc3anRoYWxCRlNjdXBVNmNpSkNRRVFVRkJKdnQvL3ZublpzOFRGaGJHSUcvbEdPU0ppQjVBdHFyUTBsMmdCcTZoL1RjaWw4dHg3ZG8xM0x4NTAyeDRyeUNWU3VIbjUxZnRJSy9WYXJGeDQwYnMzcjBielpvMXc3dnZ2bXMyVk5hMWlyS1Ntelp0Z3FlbnA5QStkdXhZU0tWU0FJQ0hod2NBSUNzckM3Nit2dGl6WncvS3lzcncxRk5QbVp4dnhZb1ZXTEZpUmFYWG16NTlPaTVkdW9UbHk1ZmpzODgrZzcrL1A0RC8zbERVZHBBM0dBejQ1WmRmMEx0M2IzVHUzRmtJOG5aMmR1alhyNS9aWS9idjMxK3JmYUNHZzBHZWlPZys2UXg2NUtvclg3YWRDQUJ5MVVYUUdmU3dFVmwyTWZXMHREUWNPblFJV1ZsWkFNcEg3aDk5OUZHNHVyckMxZFcxV3FQM2xjblB6OGM3Nzd5RHExZXZvbS9mdnZpLy8vcy9vNXJzbFltTGk4TUhIM3h3MzlldE1HclVLS0ZVWkVXZGR4Y1hGNk45VkNvVjdPM3RBUUF0V3BTL3QzRDc5bTE0ZVhuaGh4OStRRVJFQkRwMjdHaHk3cXFxMWdEbFFYM2h3b1dZT1hNbWxpeFpnclZyMTBJbWt3a2o4clU5UjE0a0VtSGt5SkVZT25Rb1VsSllKZXRoeHlCUFJIU2ZiRVJpNkdHd2REZW9nZFBEWU5FUUw1ZkxFUlVWaGJTME5MaTR1R0RFaUJFSUNRa1I1b1kvS0lWQ2dWZGZmUlU1T1RsNDdiWFhhbFJHTWlnb0NLKzg4b3BSVzBsSkNkYXRXNGNCQXdhZ1M1Y3VBTXJycFcvWXNBR1BQLzQ0T25mdWJIS2V1MjlDc3JPeklaVktoZEYzNEwrTE8xVlVkMm5XckJtY25aMXg5ZXBWeE1YRkFVQ2xDMU5WVmJXbWdvK1BENlpObTRhMWE5Y2lLaW9LSTBhTVFGbFpHVVFpVVozTWthOTRjc0FnVHd6eVJFUkVqWlJjTHNmV3JWc0JBQ05HakVCNGVIaXRYK1BUVHo5RlptWW1QdmpnQTNUcjFxMUd4M3A1ZVNFeU10S283Y3FWS3dDQW5qMTdDdlhSNVhJNU5tellnTkRRVUpQOS95MHRMYzJrSEdWeGNURUFHTTBINzlpeEk2S2pvNkhWYXZIQ0N5L0F4OGVuUm4zL3Q1RWpSOExIeHdjUkVSRUF5bDlJcmF1S05UVlYyZFNhamgwN1B0Q1RHTEk4Qm5raUlxSkdTS3ZWQ2lGKzl1elp0VFlDZjdmczdHeWNQSGtTNGVIaDFRcng2ZW5wT0h2MkxDSWpJNFZwTHY4V0d4c0xBRWJUV2FxeWQrOWVlSGg0b0hmdjN0QnF0VWhKU1JGdUFDcms1T1FBTUo1dUV4b2Fpcmk0T1BUbzBRT2pSNDhXMnQ5Nzd6MTA3dHk1eHJYWFJTS1JFT0tCOHFrOGR6OFZzS1J2dnZuR2JQdnp6ei9QSUcvbEdPU0ppSWdhb2F0WHJ3SUFwa3laVWljaEhnQnUzTGdCb0h5QnBVV0xGcG5keDlIUkVhKy8vanFBOGhkSGs1S1NvRkFvTUhYcVZKTjlrNU9Uc1hmdlhuVHIxZzFlWGw3VjZrTnNiQ3hTVTFPeGUvZHVuRDE3RnFXbHBXamZ2ajB1WDc2TW5Kd2N5R1F5SERod0FBQ0VsMi9qNHVLd1pjc1dBRUJSVVJFTUJvTlE0ZWJNbVROd2MzTjc0RVdVU2twS0tyMVpxVys3ZCsrMmRCZW9qakRJRXhFUk5VSjVlWGtZUEhnd3ZMMjk2K3dhRlJWaXNyT3pqUlludXR2ZFZXL0N3OE9SbnA2T3NMQXdrLzBTRWhLd2ZQbHlTQ1FTdlBUU1MwYmJiR3hzQU1Ec2dsSFoyZGxDZFpxREJ3L0MzdDRlZmZ2MnhkR2pSN0ZxMVNwaHY0a1RKOExiMnhzN2QrN0VwazJiRUJnWWlGNjllbUg3OXUzNC9QUFA4ZEpMTHlFakl3TktwZEtvMnM0bm4zeUMxYXRYQzU4cnF0RlVSYVBSSURrNVdTaGxXVnhjTEt5eVdobVZTZ1c5WG8vNCtQZ3E5K3ZjdWJNdzE1K0lRWjZJaUtpUnFSaGhEZ2tKcWRQclBQNzQ0M2o4OGNlcnZmK01HVE13WThZTTRiTlNxY1NaTTJld2YvOStuRDkvSG01dWJuanZ2ZmRNVmxkMWMzT0RUQ2JEdm4zN0lKRkloTG5uS1NrcGtNdmxHRHAwS0JJVEUzSHk1RW1NSERrU01wa01nd1lOUW5oNE9EUWFEZHpkM1dGalk0TTVjK2JnOHVYTDZOZXZIK2JPblF1WlRJYjgvSHpzMzc4ZmlZbUpNQmpLWDE3djFLbVRjSlBTczJkUHRHN2RXdWpMelpzM2NmejRjZUZ6V1ZrWmxpMWJCazlQVHpnNk9rSXNGdVAwNmRQSXo4L0g4T0hEQVFBWkdSbFl2SGh4dFg1Rzk5cHZ3NFlOQ0FnSXFOYTVxUEZqa0NjaUltcUUzTnpjYXJ5WVUzMzc2YWVmc0dYTEZ0aloyV0hVcUZHWU1tV0syYktWRlNGODQ4YU5XTHQyclZGN1dGZ1lKazZjQ0tCODVkYUtLVHQyZG5aQ21ja0tFUkVSR0RGaWhORWMrbGRmZlJXaG9hSDQ2YWVma0p1YmkwbVRKc0hMeXd1cHFha0FnTjY5ZXh0VnJZbU5qVFVLOG5aMmRraE9UaGFxM3dEbHE3a09IRGdRNDhlUEJ3RDQrL3RqdzRZTjkvMXp1dHUvdnhNOTNFU0dpdHRQSWlLcXNkRW5QckowRjhnSzdIbGticjFlYjhtU0pXalZxaFdlZnZycGVyMXVUZWwwT3NUR3hxSkhqeDV3Y0hCNDRQT3AxZXBhZThGVXE5WGk3Ny8vaHF1cmE3WGVNZERwZEZDcjFkQm9OSEJ5Y29KWWJObDFBK2pod0JGNUlpSWlzZ2diR3h1VENqTVBvamFyeE5qYTJ0Ym8vUUliR3h2T1hhZDZ4OXRGSWlJeVN5cXUzYVhscVg0b0ZBb0FhREFWVTRpbzdqRElFeEU5eEhxNkIyRmQ5K2tZMzZxWFVYdFRPd2Q4MjJjMlB1djJMR3hGTnJWMlBURkVtQlZxTmRoTUFBQWdBRWxFUVZRVWlWbEJrYkFUR3o4VWZzUWpETE9DSWhIaDNxYkc1eDNzSFk0WGdnWWp3TUhqbnZ1NlNKcGdhNjlabU5kMlZJMnZZdzBLQ2dvQW9NNUtUaEpSdzhFZ1QwVDBFT3Z0RVF4dm1TdWNKY2FqdDcyYUJVTU1FVEtWK2RBYTdsMXVyN3BzUkdJTTlPNkFnZDRkSVBuWERVS29zeThHZW5kQWE4ZWFsVXUwRVlreHJsVlBEUGJ1Q0RlcDZZdVMveVlDNEdSckR3ZmJockZZRHhIUi9lSWNlU0tpQnNMZndRTWZkNWxTNitlZEVMZktiQmkzRmRtZ3ExdDVXYjNZN0N0RzIvcDZoQUlBWXJML3F2WCsxTFpIUEVMUlRPcUVSRVVhenVhbENPMjltd1dqbTF0cmsvMHJuZ1EwYitLTzJjSC9ZL2FjUDZVbjRJNHlyMjQ2VEVSVVN4amtpWWdhQ0JIS3A1N1V4WG5ONmVvV2dDWTJkcENyRkxoV2xDbTB0MnJTREdIT3phSFdhM0JKY1F1eUdzeVZWK2xORit5cFMyS0lNSzVWTCtoaHdEY3B4NDIydFhKb2hsNGV3U2JIVlB3OG5DWDJacmNEd0dINVJkeFIxblp2NjBkWldSbUE4cW9yUk5TNE1jZ1RFVFVRcVNVNTFTcG51YURkR0hSekM4UzNhWEhZZGV2Mys3NWVwRThuQU1BUitTV2o5dUhOdXdJb2Y5bDFTODlaTlRybjlJUXZrVnRXZk45OXFxbkh2TnJDMTc0cG91UVhrVmFTQXdEd2tEcERaOUJqWjlwSjdFdzdhWEtNcTZRSnZ1bjVJcTRVM01iYkY3K3Z0NzdXbDRyRmtpcFdReVdpeG90Qm5vam9JZVFwZFVGNFV6L29ESHBFWjEwVzJ0M3RIUEdvWnhqME1PQmNYdm1DT09GTi9TQVIyZUJjZmlyMDkxaDZwRXhmUGdyc0xYUEZFSjl3Ykw4WlZ5dHo3SU9jZkZDa1VVS3VVZ2h0VXJFRWsvejZva0JUaXEycE1VTDdyT0JJZEhCdGhmY3Y3MGFKVm8ydWJvRkc1NUxabEQ5aDhKUzVZSkpmWDVOcjdibDlHa3BkMlFQM21ZaW9yakhJRXhFOWhJYjRkb0lZSXNqVkJjZ3ZLeEhhSi9yM2haM1lGakhaZjJGVjBrRUF3RGM5WDRTcnBBbFcvcld2MmxOblhnMGRpaEFuWDZTVzVOVEtQUHNaclFlZ2paTVB2a3lPUXBUOElnQmdYS3VlY0pjNjRaT3J2NkJFcXdZQWRITUxSTGlySDI0VVorRkMvazA4MGJ3THhyWHFhZmFjSGxKbnM5c09aVjZ3NmlBdmw4c0JBSTZPamhidUNSSFZOUVo1SXFLSGpKT3REUC96ejdTYXUvazVlS0MvVjd0L3BxWEVQOUExb3VWL0lzVEpGNUUrNFE4YzVGczBjVWVRa3c4TUFCSVZhUUNBRUNkZmpHclJIVW1GR2ZpcjhBNDhwYzZ3RmR0Z1d1c0IwTU9BZGNsUjBNT0FneG5uY1Rqem90SDVYT3lhNE12dU0zQ2w4QTdldS9TanlmWHFlNTUvYmF1b0kyOXJ5Ny9paVJvNy9sOU9SUFNRR2RtaXV6QzlwSUlZSXJ3Y1BBUmlpUENyUEJGeVZjRURYZU5FemhWTWE5MGZZYzdOMGFwSk05d3EvZnUrei9XNFYzc0E1U0UrNjU5KzlYQnZBeHVSR0NIT3Z2aXF4M05HKy85OCt3K2tGbWZYNkNYZHUxVWNaNjJCUGlrcHlkSmRJS0o2d2lCUFJQUVFjWkUwd1JPK1hVemFSN2ZzZ2RhT1hzZ3ZLOEdPMUJObWp4V0xSRlZXMWRIanYvUG5sYm95blByN0d2cDV0a1drVHpnMjNqaDZYLzBWUTRSK25tMEJBSWN5TGdqdHAvNitCbjlIRHhScWxDaldxbUFudHNWZzc0N0lVT2JqdTdSNGhEZjF3enZ0eDFaNTdqRG41dml1enl1VmJxL09pOGNOalZ3dUZ4YUVjblYxdFhCdmlLaXVNY2dURVQxRW5nM3NENW1OQkltS05JUzcrZ250aWZscEdONjhLemJlT0lJU25kcnNzVHQ2ejY3eTNQK3VXSE5FZmduOVBOdmlNYSsyMkpJYUk3d0lXeE5kM1FMUjFNNEJ1ZW9pbk02OUxyUmZMNVpqeWVXZmhNOXZ0eHNEUFF4WWsvUXJ5dlJheUpXS0I2cm9ZNjJpb3FJZ0VvbGdNQmpnNStkMzd3T0l5S294eUJQUlF5OHZMdytGaFlVb0tDaEFVVkVSVkNvVk5Cb055c3JLcXZ5blNxVUNIck8vOXdVYWlBNHVyZkNvWnhqVWVnMjJwTVRnazdzV243cGVMTWVyWnpkRG9TbXQ5UGhFUlZxVlZXdks5TWJWYVM0WHBDTkhYUWdQcVRNaTNOdmdSTTdWR3ZkNTJEK2xNQS9KRTQxRy9PODIyTHNqdXJvRll0ZXQzNUZVbEFFQXlGUXA4RzFhWEkydlYxYysvZlJUNkhTMXQwS3VPV1ZsWmRCcXRSQ0pSQmd4WWdSSDVJa2VBZ3p5Uk5Tb3FWUXFaR2RuUTZGUW9MQ3cwT1NYVW1tbHEvN2NoODV1L2dDQUgyNmR3dC9xSXBQdFZZVjRBRmorNTg4MW5qY2VsNU9FMFMyNm83OVgreG9IZVQ4SEQzUjBiWVV5dlJhSE1oTXIzV2RhNndGSUxzckU5N2RNYThiMzkycUhtVzBHVnZ1YWFjVTVlQ3Z4MnhyMXN6cUtpK3V2dHI2TGl3dENRa0xxN1hwRVpEa004a1RVS09oME9tUm5aNXY4cXM4QTFkRDlscEdJdGk0dDhIUDZIM0N3bGRYTE5lTnpybUowaSs0SWIrb0hOenRIRkdtcWYrTTA0cC9SK09QWmY2SFF6SEZON1J6d2Ryc3gwQnAwK09qS0w5QVo5SEN6YzRTUHZTc2NiV1ZJeUwwT0c1RVlNckVFS2NYWnlMcXJCcjA1UFpzRlEycHpmeS9JM3N2Q2hRdnI1THgzUzBoSVFIUjBOQW9LQ3JCaHd3Yk1ubDMxVkNnaXNuNE04a1JrZGZMeThvU2ducFdWaGV6c2JPVGw1ZDMzK1pvMmJRcG5aMmZobDFRcWhVUWlnWjJkbmZEUGl0Ly91MzNjcVZXMStNM3FWcmE2QU85ZCtySFNLU3AxNFVaeEZ1UXFCYnhscnVqbjJSYS8zRGxicmVOY0pFM3dpR2NZREFEMjN6NWpzdDNKMWg3dmgwOUVNNmtUY3RWRldOQitOTHhrTHBEK1UzSG1RdjVOSk53MXB6NUtuaWlNNnJ2Wk9lSUozeTY0VnBSaHRNOVBqOHg1Z0c5cWVSRVJFUURLNThrWEZCUWdMUzJOOCtTSkdqa0dlU0pxOEpSS0pXN2N1SUdrcENUY3VIRURhclg1bHpITmtVZ2s4UEh4TVFycXJxNnVjSFIwaExPek14d2NIT3F3NXcxUHFRVVdPb3JMdVlxUkxicERhbFA5djNLNnU3V0dSR1NEMzNPVGNWdHBlcE5XcHRmQ1Erb0VBSENYT2tHcWxlQm1jUTd1S1BPUW9jekhaVVY2cGVmMmxEbGpUTXNlMkh2N0Q2TWczeGlFaDRjaktpb0tCb01CTjIvZVpKQW5hdVFZNUltb1FaTEw1VWhPVHNiMTY5ZHgrL2J0YWgzajZ1b0tMeTh2ZUh0N3c4dkxDMTVlWG56aHJ4YTkwMkVzOUFaOXBkc1BaSnpIcWIrdm1iUWZ6RGlQQTNmT1FhRXBoVVJrVTYxckhjbTZoTlNTYktoMDV1ZmtxL1VhckVuNkZRVWFKZEpML3paYW5mWmVtdHFWMzd3VmFWWFZQc1pheUdReUJBY0g0OW8xMDM4UFJOVDRNTWdUVVlPZzBXaVFrcElpaFBlaUl0T1hNU3ZZMnRyQzA5TlRDT3RlWGw3dzhmR0JSRkkzODV1cFhKaHo4eXEzVnphNlhaT1FmYmNieFZsVmJyK2ZLamdBRU9Ua0F3QzRYWHIvMDdFYU1tOXZid1o1b29jRWd6d1JXWXpCWUVCS1Nnb1NFeE9SbEpRRXJiYnlPdVBObWpWRG16WnRFQlFVaEZhdFdrRXNGdGRqVHdrQUpzYXZ0b3JWVGtVQW10dTdJVnRkYUxKTkRCRWUvV2VCcVNmOWVpT3ZyQWpKUmZKNjdtSGQ4dmIyQmxDL2xYS0l5RElZNUltbzN1WG01dUxDaFF1NGVQRmlwV0hEMXRZVy92NythTk9tRFVKQ1F1RHM3RnpQdlNScllDdXlRY3NtN2dodzlFQ0FveGNDSFR3UjZPZ0ZtWTBFTDUzWkJLV3VERG5xUWlqL2VUZmdQd0dQd04zT0VXa2xPZkMxYjRybG5TYmoxNHp6Mkg3ekJDNHIwcEd0S3JEd04zcHdNbGw1UmFLNnJsdFBSSmJISUU5RTlVS2xVdUhpeFl1NGVQRWlNak16emU3ajR1S0NvS0FndEduVEJvR0JnYkN4cWQ1ODZzYkFYZW9FNTJxV2hHeGlZd2NBY0pVNElNREJvMXJIL0swdVJwRzJmbXJteThTVlQzR1NpUC83NzFScUk0SHVyam4zdHY4OFpiRVZpNnM4aDlhZ1E0Q2pKMTRPL2gvNDJqZUZqY2o0NlV5V3FnQm44K1ZRNnNvUW41T0UrSndrU0VRMm1CYllIOE9hZDBXaFJva2xmKzZHVkd5TFYwS0c0Z25mTHVqWkxCanJrdy9qajd3YjkvdTFHNHl5c3ZLYkZqNjFJbXI4R09TSnFFN2w1T1RnMUtsVHVIejVzdGtSUXBsTWhuYnQyaUU4UEJ6Tm0xYzlCN3N4ZTdKVmJ3ejA3bENqWTRiNmRzWlEzODdWMm5mamphTTRtSEgrZnJwV0l4S1JEYjdyODBxMTl2MDY0bm16N2FOYjlNRG9GajBxUGU1Z3hubHNUWTJGcDh3WkJacFNYQytTNDNxeEhNbEZjdHdva2h1OXhPb2lhWUpIUGNNd3NrVjN1TnM1SXIrc0JFc3UvNFRjZnhiRW1uZmhXNHhxMlIxUCt2WEIvSGFqY1NMbkNqWmVqNjYzbTU2NllHZFhmcVBIRVhtaXhvOUJub2pxUkVwS0NrNmRPb1dVbEJTVGJTS1JDSUdCZ2VqVXFSTkNRa0llcXBIM3ltUW84M0dsOEU2ZG5UOVBYVC96cFEwdzNQTWwxUWVWb3k2RVdxL0J0TisvUkluT3RCU3BuZGdXNDF2MVFqdVhsZ2gyOW9FWUloZ0FITXY2RTkra0hEY0s2WG9Zc0R2OU5NN21wV0pPNkRBODRoR0dqcTUrK0RMNU1IN1BUYTdUNzBGRTlLQVk1SW1vMXVoME9seTZkQW0vLy80N2NuSnlUTFkzYTlZTUhUdDJSS2RPblI2Nit1MzNzdWYyYWV5NWZkclMzWGhnV29NZWM4OXZxNWRybVF2eFFIbU5lVi83cGdoMTlrV1JWb2tUMlZkeElPTWNNcFQ1bFo0cnJTUUhjODl2d3pPQi9USEVKeHh1VXNlNjZqWVJVYTFoa0NlaUI2WlNxZkRISDMvZ2p6LytRRW1KYWFuQjFxMWJvM2Z2M3ZEMzk3ZEE3OGljSXEwU28wOThWSzE5bi9uOWl6cnVUZTM3T3VVWURtYWN4MThGdDZ1OWttMlpYb3YxMXc4ak52dXZPbjA2UWtSVVd4amtpZWkrNWVYbDRmZmZmMGRpWXFKSjZVaXhXSXdPSFRxZ1Q1OCtjSGQzdDFBUDZXR1ZxeTRTNXNIWGxMV0grSXJWWEZsK2txanhZNUFub2hvcktTbkIwYU5Ia1ppWWFMSk5LcFdpYTlldWlJaUlnS01qcHljUVdVcFY2ekpZQzVWS2hkemNYTGk3dXd0bE5XdXE0bmh6c3JPejBheFpzMnBWK05GcXRiQzFyYjNZcE5mcmtaK2ZYeWNESFJxTkJqcWR6dWhucHRmcm9WYXJJWlZLV2RHb0VXR1FKNkpxMDJxMWlJK1B4NmxUcDZEUkdDOE01T3pzaklpSUNIVHAwa1dvbWtGRWxtTk5RVjZqMFVBc0ZwdTgrSDdwMGlYTW56OGZTNVlzUWMrZVBZMjJLWlZLeUdReWlFU2lTcy83d3c4L1lOdTJiVmkxYWhWYXQyNXR0SzJrcEFTdnZQSUtXclpzaVE4Ly9QQ2VmZnowMDArUmxaV0ZsU3RYVm5uTkNtcTFHb1dGaGZEd01GOGk5dWVmZjhiNjlldXhldlZxaElhRzN2TjgveFlYRjRlOHZEeU1HREhDWk51YU5Xc1FIeCtQM2J0M0MyMm5UcDNDNHNXTHNXYk5Hb1NGaFprY2MrM2FOZVRsM2Q5cXgwMmJOa1ZJU01oOUhVc1Boa0dlaUtybHdvVUxPSGJzbU1uamVtOXZiL1RxMVF2dDJyV3IxbDl1UkZRL2NuTno2K1U2ZCs3Y3daNDllM0QyN0ZuazVPVEEzdDRlZ1lHQmVQTEpKOUc1ODczTG8rcjFlaXhZc0FBT0RnNVlzR0JCdFVhOU5Sb041cytmRDJkblp5eGF0S2pTRWViQmd3ZGo5KzdkV0xSb0VkYXRXd2NuSnlkaDI5cTFhNUdYbDRlNWMrZmU4M29xbFFxeHNiSG8zYnMzTWpJeWtKU1VoSktTRWhRWEY2T29xQWhGUlVVb0xDeEVRVUVCRkFvRkZBb0ZTa3BLSUpWS3NXL2ZQcFArM2I1OUc1czNiNGFYbHhjVUNnVisvLzMzS3E4dmxVcE5mcGJ4OGZHSWpvNUdVRkNRMldCZVU5OTk5eDNpNCtNaGxVcHJkRnhaV1JtNmQrK09wVXVYUG5BZnFPWVk1SW1vU3VucDZUaHc0SUJKRlJwWFYxY01IRGl3VnY0Q0lhTGFwMUtwa0pTVVZPY2pwWHYzN3NYUm8wY1JGaGFHOXUzYkl6TXpFK2ZPbmNPNWMrY3daODRjREJreXBNcmp4V0l4SG52c01YejY2YWRZc21RSkZpNWNlTTh3LzlGSEgrSHk1Y3VZTW1XS0VKTHo4dkp3K2ZKbGszMzc5T21Ea3lkUElpNHVUcWlXcGRWcWNlN2NPWFR0MmhVbEpTV0lqWTAxT3FadDI3Wm8xcXlaOERrNk9ob3FsUXBQUFBFRWtwT1RzV3paTW1HYlRDYURSQ0pCVVZFUkFnTUQwYVpORzdpNnVxSnAwNlpvMnJRcHRGcXQwVlBLMHRKU0xGcTBDRXFsRWxxdEZ1Ky8vMzZsMzFPdjE2T3NyQXhlWGw3WXZuMjcwYmFYWG5vSmx5NWR3dEtsUzdGKy9mcGFtY29ZRWhLQ3p6NzdyRWJITEYyNkZDcVY2dDQ3VXAxZ2tDY2lzL0x6ODNIbzBDRWtKeHZYMHBaS3BlamJ0eTk2OXV6SmVaWkVEWmhNSmtOaVltS2RCL21CQXdkaTZ0U3BhTktraWRCMi9QaHh2UC8rKzlpeFk4YzlnendBREIwNkZNWEZ4ZGk0Y1NOV3JseUp0OTU2cTlJbmZHdlhya1YwZERSR2poeUpwNTU2U21pL2R1MGFsaXhaVXVrMVB2bmtFNU8yM054Yy9QSEhIeWJ0Q3hjdXhLT1BQZ29BTUJnTStQSEhIeEVZR0lpT0hUdENyVlpqMjdadGNIQndnSU9EQThSaU1jNmRPNGMzMzN3VGt5ZFBGbzR6UjZsVVl2NzgrY2pKeVlHL3Z6LzBlajJXTFZzR1QwOVBrMzJ6czdPeGRPbFNYTDE2RlZPblRqWFo3dURnZ0ZkZmZSWHo1czNERjE5OGdibHo1K0xkZDk4RkFGeS9maDFLcFJLTEZpMHkrcTRBc0hIalJ1SEp4TDl2bXBSS0phNWN1VkpwLzgwcExDemtkRW9MWXBBbklpTjZ2UjV4Y1hFNGNlSUU5SHE5MEM0U2lkQ2xTeGYwNzk4Zjl2YjJGdXdoRVZXSG41OGZrcEtTc0cvZlByUHpxR3RMY0hDd1NkdWpqejZLWmN1V29haW8rcFdEeG84Zmp6dDM3dURnd1lQdzh2TENzODgrYTdMUDJyVnI4ZlBQUDJQbzBLR1lOV3VXMGJhSWlBajg5dHR2TmY4Qy82ajQ4MDRzRmhzTlVzVEh4eU05UFIyelo4OEdVRDZZNGUzdFhlUHpLeFFLdlBQT08waE5UY1d5WmN2ZzUrZUhPWFBtWVBiczJaZzNieDdDdzhPRmZodytmQmhmZnZrbGdQSVI3eDQ5eks5MDNLMWJOOHljT1JPUFBmYVkwSGNBd2szUTNkK2o0dmYvL241M1MwdExFNzVuVFVSRVJOVDRHS29kRFBKRUpNak56Y1ZQUC8yRXJDempsVGtEQXdNeFpNZ1FscEVrc2lMZTN0NXdkWFhGNmRPbjRlcnFpaDQ5ZXR4MzVaZWF5c3pNaEY2dnIvSFRnSmRmZmhrYWpRWURCdzQwdTcxVnExWVlPWElrWnMyYVpUSmlMeEtKSUJLSmNPclVxU3F2MGJadFd6UnQydFNrZmV2V3JkaTFheGNPSGp3b3RPbDBPbnp6elRjQUFCY1hseHA5bDd0cHRWck1tVE1IaFlXRldMbHlwZkJ5NjhjZmY0elZxMWRqN3R5NWVPU1JSOUN6WjA5OC8vMzN1SFhyRnZyMDZZT1hYMzc1bm4vdWpoczNUdmg5eFFqOFJ4OTloRk9uVGhtTnlNZkh4MlB4NHNXWU5tMWFwVk1pZzRPRDhkRkgvMTFmSWljbkI5ZXVYVU8zYnQyTTVzNmZQbjBhclZxMWdyZTNOL2JzMlFPZFRsZnpId3JWQ2daNUlvTEJZTURKa3ljUkV4Tmo5QWV5bTVzYmhnMGJKdFNsSmlMckVoa1pDWlZLaFppWUdGeTRjQUg5K3ZVVFJuNXJtMTZ2UjJGaElmNzY2eTk4L2ZYWGNIRnh3Y3laTSs5NVhFbEppVkdGbmVlZWV3NEFVRkJRZ05MU1VnRGw4OG9MQ2dxRWFTdUZoWVhDL3ZiMjlzTFVEclZhamNXTEYxZDV2WW9LT1B2MjdjUEdqUnV4ZCsvZVNrZW9mL25sRjl5NmRldWUzK0ZlYkcxdE1YZnVYTGk1dWNITHkwdG9kM0p5d3ROUFB3MjVYSTRUSjA3Z3hJa1RBSUFoUTRiZzJXZWZOWHZEQVpSWHJLbFlmTS9lM3I3SzZUdzFJUmFMalo2NFhydDJEU3RXck1DMmJkdmc2dW9xdEs5ZXZScFRwa3hCUUVBQUprMmFWQ3ZYcHZ2RElFLzBrTXZMeThQdTNidVJtWmtwdE5uYjIrT3h4eDVEMTY1ZFdZbUd5TXFOSERrU25UcDFRa3hNRFBidDI0ZVltQmlFaG9iQ3o4K3YxdWJQTDEyNkZERXhNY0xuQVFNRzRMbm5ub09ibTlzOWoxMjJiQmtTRWhMdXVVOWxacytlamVIRGh4dTF6Wm8xQzBPSERqVnF5OHpNeFBUcDA0WFBXcTBXS3BVS0JvUDVsWDl6Y25Md3pUZmZ3TVBEdytSbC8vdFJNUXF1VXFsdzllcFZuRDE3RmdrSkNVaE5UWVdEZ3dOR2pScUZObTNhNEpkZmZzRnZ2LzJHMzM3N0RiNit2Z2dKQ1VITGxpM1J2SGx6dUxtNW9Ybno1dmo2NjY5eCsvWnRBSUNucDZkSmtOZnI5ZmYxWjdkSUpNTHk1Y3NSSHg4UEFNTEF6dlRwMDQzT3AxS3BzSDc5ZW56OTlkY0F5bCtTdlhza24rb1BnenpSUThwZ01DQWhJUUhIamgwekdnMExDZ3JDcUZHajZ1MFJ2TFVMY3ZKQmNsSG12WGVraDFhUWs0K2x1d0EvUHo5TW1USUZTVWxKdUhEaEFoSVNFb1R3N09MaUFsZFhWM2g3ZXh2OWZ5K1ZTaEVlSGw2dFB3dTZkKzhPWjJkbjVPWGxJVFUxRmRIUjBVaE5UY1g4K2ZQaDcrOWY1YkZQUC8wMFJvNGNXZVB2bEpXVmhkV3JWNXZkWm1OalkvSUNaazBYYy9yNDQ0OVJWbGFHT1hQbTRMMzMzZ05RL2lUZzBLRkRKdnRXaE9yZmYvL2RaR3FpVENaRGl4WXRjUFRvVWR5NGNRTXBLU25RNi9Wd2NuSkM5KzdkTVhyMGFOamEycUpUcDA3dzhQQkFaR1FrVWxOVEVSc2JpOU9uVHlNbUpzYm9mYVVWSzFaZ3c0WU5NQmdNV0xkdUhVNmZQZzJndkVSd3hmb2VPVGs1MEdxMVJpL3lYcjkrSFFCdzVjb1ZvWXl3bzZPajBUUWJrVWlFMGFOSDQ1RkhIZ0VBWEx4NEVidDM3OFlMTDd4Z05DSy9Zc1VLOU8vZlg1aTdmM2RaVDZwZkRQSkVENkc4dkR6OC9QUFB1SFBudjB2UlN5UVNEQjQ4R0YyNmRMRmd6NnhQZ0lNbmd6eFZLY0RCdENLSnBZU0VoQWlqOEdscGFiaDU4eWJrY2puVWFqVXVYTGdBdFZwdHRMK3JxMnUxUnUwakl5TVJHUmtKb0h5UTROaXhZMWkrZkRrV0xGaUFyNy8rdXNxYmdhQ2dvUHY2THFtcHFaVnUyN0JoZ3pDM3ZVSmxJKytWa2N2bG1EWnRHbHEwYUNHMDVlWGw0YXV2dmpMWnQrTGNSNDRjTVJrSmI5cTBLVDc4OEVOY3ZIZ1JRVUZCR0RCZ0FNTER3OUdtVFJ1SXhXS2NPWE1HOCtiTnc4cVZLNFhGb3dJQ0FoQVFFSUNubjM0YXBhV2xTRXBLUW1wcUtuUTZuZEdmMFhkUENYci8vZmVoVUNpTXJqMS8vbnlUdnE1YnQwNzRmV2hvcUZCdVVxUFJ3TWJHeHVpL0VhVlNDUURvMnJXcjBRdSt0cmEyQ0FnSVFKOCtmYXI2RVZJOVlKQW5lc2hjdVhJRmUvZnVOVnFaMWRmWEYyUEdqS2wwUGlaVmJwQjNCeHlSWDRRZU5Rc0o5SEFRUTRSSW40NzFlczJLTUhldnlpcCtmbjUxOHY2TFNDVENnQUVEa0pDUWdPam9hQ1FrSktCZnYzNjFmcDJxUFBiWVl5YURFdm41K1VZaDlsN216Sm1ERGgwNkdOMHcrUHY3bXgyUnJ5Zy8rZmJiYjFjNlgzM3IxcTFJVEV5RVRxZERjWEV4TGx5NEFBQTRmLzQ4Z1BJbkRPZk9uVE43cktPakk4YU1HVk5sZnpkdDJpU00zRStmUGgwaElTRjQvZlhYaGUyblQ1L0doeDkraUdYTGxnazNUM2MvcFZDcFZDZ3RMVFZhbk9yR2pSc0F5a2Y3N3g2UjErbDBTRXRMTTlyWDN0Nit6dDYvb01veHlCTTlKSFE2SGFLaW9uRG16Qm1oVFNRU29VK2ZQdWpYcng5cnd0K25OazdlR09qZEVWSHlSRXQzaFJxZ29iNmRFZWpvZGU4ZGExRkJRUUVBV0h4NlhFQkFBSUR5ZXVoVlVhdlZPSHIwYUkzUFg5WEt0Y0hCd2VqZnY3OVIyNTA3ZDJvVTVEdDA2RkRqUHQzTDIyKy9YZW5pU1ZYTk1lL2N1VE0rL1BEREtzOWRNYjNseG8wYlVDZ1VDQThQTjZxMFUxSG4zOEhCd1d3RkhxVlNpZFRVVkx6Ly92dkNRbFFTaVFReW1ReXJWcTJDVHFjeittL3F5SkVqT0hMa2lQQzVSWXNXTmZyNVV1MWdrQ2Q2Q0JRVUZPREhIMzlFUmthRzBPYmk0b0xSbzBlalpjdVdGdXhaNHpEWnZ3OU8vWDBOUlZxbHBidENEWWliblNNbStmZTFkRGNzSmowOUhRRE1MblowTjZWU2VWOEI4TzU1NC85MjlPaFJYTHQyemFpdG9nS09KVzNidHMyazM2Kzk5aHJjM055d2NPRkNzOGU4L3Zyck5WcTFkZGV1WFJDTHhUVitDcEtabVlsaHc0Ymg1WmRmeHJWcjF6QnIxaXk4ODg0NzZObXpKNjVjdVlKWFhua0Z6ei8vUEo1NDRnbmhHS1ZTaWVqb2FLTTJxbDhNOGtTTlhHcHFLbmJ0Mm1VMDl6VTRPQmlqUm8weXFndE05ODlaMGdSZmRKdUd6NUovdytuYzY1YnVEalVBM2R3QzhXcklVTmpiTk80VkwvLysrMitjUFhzV2d3WU5NbnFxbDVDUWdDTkhqc0RaMlJuZHVuVVQydFBUMDNIMjdGbEVSa1lLWlE1ZFhWMnhmLy8rR2w4N05UVzEwdktXR28xR21OOWQ0ZC96L3kzaDd1a3BBQkFURTRPTWpBeE1talNwMGdvL1JVVkYxWDZaTkRZMkZrZVBIc1hnd1lQdmVRTjFONFZDZ2FLaUltR08vcitGaFlWaHpKZ3hXTGR1SFFJQ0FoQVNFb0pEaHc1aDgrYk55TS9QUjJCZ1lLVzE2YWx1TWNnVE5WSVZMNXhWbEJFRHlxZlNQUDc0NCtqVnE1Y0ZlOVk0T1Vwa21OZDJGSTVsL1lseithbElLOGxCZW1ubGovNnA4V25aeEIydEhKcWhTOU1BRFBCcWIrbnUxQXUxV28yUFB2b0ltemR2Um9jT0hXQm5aNGRidDI3aHlwVXJzTE96dzF0dnZRVUhCd2RoL3hVclZpQXBLUWtLaFFKVHAwNnRzMzROR1RMRXBDVGxuVHQzak1wYyt2djdZOGlRSVJZcnNadWNuSXhQUC8wVVFVRkJsUzZBWlRBWVVGQlFZUGI5SmIxZWovVDBkR2kxV2hnTUJwdzRjUUlmZlBBQnZMMjk4ZUtMTDlhb0x4Y3ZYZ1FBdEduVHB0Sjlubm5tR2R5NGNRUHo1czFEMDZaTmtaMmRqUUVEQm1ETW1ERUlEQXlzMGZXbzlqRElFelZDcGFXbCtQSEhINUdXbGlhME5XblNCT1BIaitkVW1qclczNnNkK251MXMzUTNpT3FGaDRjSHBrK2ZqcGlZR0p3NWN3YWxwYVZ3ZDNkSFpHUWtKa3lZWVBMblRYaDRPTkxUMHh2RTZHMlhMbDJNWG9oVnFWVDE4cTZRd1dEQWI3LzloaSsrK0FLT2pvNTQ1NTEzWUdOalkzYmYxTlJVNlBWNitQZ1lsekRWYURSNC8vMzNrWmlZQ0xGWWpIWHIxdUhKSjU5RXYzNzlNSFBtVEtPYnB3cFNxUlNlbnA2UVNDUW0yMDZjT0FHSlJJSjI3Y3ovMmFYWDYzSDkrblc4L1BMTCtPcXJyM0RxMUNsMDdkb1Z3NGNQWjRpM01BWjVva1ltUFQwZHUzYnRFbGI5QThxcjBreVlNS0ZHOHl5SmlPN0Z6czRPRXlaTXdJUUpFNnExLzR3Wk16Qmp4Z3poODZWTGw4eVdTS3lPcXViSVY5RHBkSWlMaTROVUtzV2ZmLzRKQUVZdmVuNzExVmVRU3FYUWFyVTRkT2lRU1dBMjU3bm5uc1BObXplTjJpcktUeTVkdXRSa2hIL1FvRUdZTzNjdU5Cb040dVBqOGYzMzMrUDY5ZXRvMTY0ZDNuNzdiVFJyMWd3QThPZWZmeUkyTmhiT3pzNlF5V1FvS3l2RHI3LytDcWxVYWpROUNRRGVmZmRkSkNRazRJMDMzZ0JRL3FMczZkT244Y2dqaitEMzMzK0hUQ2FEcmEydDhBc29Yd0JyNXN5WlNFMU5SWEp5TWpRYURhUlNLZHEzYjQ4VEowN2dzY2NlRTZZN2xaV1ZBU2l2cUhQaXhBa2tKQ1Nnb0tBQVM1WXN3ZUxGaS9ITEw3OWd5NVl0ZU9tbGx4QWNISXlPSFRzaU5EUVVQWHYyNUpUTmVzWWdUOVNJeE1mSDQ5aXhZMGIxa3J0Mzc0N0Jnd2V6S2cwUk5UaSt2cjU0NFlVWDd1dlkzTnhjYk4yNnRjcDliR3hzRUIwZGpieThQSWhFSWt5ZVBObm9hY0FmZi95QmxKUVVBSUNQajArMXBxUk1tREFCaFlXRjFlNm5uNThmdEZvdG5uLytlZHk2ZFF2ZTN0NllNMmNPSWlNampVSy9XQ3pHM3IxN2hkVlV4V0l4L1AzOXNYanhZcmk3dXh1ZDA4SEJBZE9tVGNPZ1FZT0VhL3owMDA4NGR1d1ljbk56alJiNXEwcGtaQ1FLQ3d1aDErc3hidHc0b2IyaUpPYnUzYnZoN3U2T1BuMzZvR2ZQbnVqU3BRdkVZakZHakJpQkFRTUdZTisrZlRoeDRnUisvUEZIOU83ZHU5TFNtMVIzUklhYXJwQkFSQTJPd1dEQW5qMTdoQkVub0x3KzhLaFJveHJFSTJ3aXFqOXBhV25ZdW5VcnBreVpVaWQxNHVuK1ZLeW8yclZyMXlvSFZ2UjZQYlJhTFd4dGJTdmQ3MTR2d0JvTUJtaTFXdUdYWHE4WGJocnV2bm1ReVdRUWk4VTRjdVNJc0tBWFVQNFM4emZmZklOaHc0WWhORFQwbnU4UlpHZG5DMDhTcUg0eHlCTlpPWjFPaDEyN2RpRTVPVmxvYzNWMXhjU0pFNFZIdGtUMDhHQ1FKM3A0Y0dvTmtSWFRhRFRZc1dPSFVLOFpBRnEzYm8yeFk4ZkN6cTV4bDcwaklpSjYyREhJRTFrcGxVcUZiZHUyUVM2WEMyM2R1M2ZIa0NGRExOZ3JJaUlpcWk4TThrUldxS1NrQkZ1MmJKcHp5a2tBQUNBQVNVUkJWREZhb3J4Ly8vN28yL2ZoWFVXU2lJam9ZY01nVDJSbEZBb0Z0bTdkaW9LQ0FxRnR4SWdSQ0E4UHQyQ3ZpSWlJcUw0eHlCTlprYi8vL2h0YnRteEJhV2twZ1BMeVpPUEhqMGRRVUpDRmUwWkVSRVQxalVHZXlFckk1WEpzM2JvVmFyVWFBQ0NSU1BEa2swL0MzOS9md2owaklpSWlTMkNRSjdJQ04yL2V4TTZkTzZIUmFBQUE5dmIyK005Ly9nTnZiMjhMOTR5SWlJZ3NoVXM5RWpWd3ljbkoyTEZqaHhEaW5aMmQ4ZXl6enpMRUU1RlpGYlhqYjk2OGFlR2VFRkZkNDRnOFVRTjI4ZUpGN04yN1YvanM3dTZPcDU1NnFzb1YvWWlJaU9qaHdDQlAxRUJkdVhMRktNUjdlM3ZqcWFlZTRoTFlSRVJFQklCQm5xaEJTa2xKd1k4Ly9paDg5dlB6dzhTSkV5R1JTQ3pZS3lJaUltcElPRWVlcUlISnlNakF6cDA3aGMrK3ZyNE04VVJFUkdTQ1FaNm9BY25KeWNIMjdkdWgwK2tBQUI0ZUhwZzhlVEpEUEJIVmlKK2ZIOUxTMGl6ZERTS3FZd3p5UkExRWZuNitVWjE0VjFkWHpva25JaUtpU2pISUV6VUFSVVZGMkxwMXE3QmlxNk9qSTU1KyttazRPRGhZdUdkRVpJMmtVaWxVS3BXbHUwRkVkWXhCbnNqQ2xFb2x0bTdkaXNMQ1FnRGxpejFObVRJRnpzN09GdTRaRVZrcmIyOXZaR1ZsV2JvYlJGVEhHT1NKTEVpdjEyUEhqaDNJeThzREFOamEydUtwcDU2Q3U3dTdoWHRHUkVSRURSMkRQSkVGN2QyN0Y1bVptUUFBc1ZpTVNaTW13Y3ZMeThLOUlpSnI1K3JxQ2dDUXkrVVc3Z2tSMVNVR2VTSUxpWStQeCtYTGw0WFBZOGFNRVpaV0p5SjZFQlZCdnFDZ3dNSTlJYUs2eENCUFpBSEp5Y21Jam80V1BqLzY2S01JQ3d1ellJK0lxREdwR0JUZ2lEeFI0OFlnVDFUUHNyS3lqRlp0RFFvS1FyOSsvU3pZSXlKcWpGeGNYQmpraVJvNUJubWllbFJhV29vZE8zWkFxOVVDQUR3OVBURjI3RmdMOTRxSUdpTXZMeTlXcmlGcTVCamtpZXFKVHFmRHQ5OStpNUtTRWdDQWc0TURKaytlREZ0Yld3djNqSWdhSTM5L2Z4UVVGRUNoVUZpNkswUlVSeGpraWVySjd0MjdoUW8xTmpZMm1EeDVNaHdkSFMzY0t5SnFyQ3JteVNjbEpWbTRKMFJVVnhqa2llckJxVk9uY1BYcVZlSHo2TkdqV1dhU2lPcVV0N2MzcEZJcGd6eFJJOFlnVDFUSE1qTXpjZlRvVWVIei83TjMzMkZObnVzZndMOUoyTElSY0tBSXVBZTRxVmJFaldpTG8zcmEydE54NnNIV3VvOVd6N0dPV2lmV1dyVjFhMnM5MmpwK2RWRXRvMkxkcXhZUmxZSW9zc3FTTFJBU2t2eis0UENXbUFCQmdUQytuK3Z5TXUrYmQ5d0pYbkxueWYzY2o3ZTNOenZVRUZHZDZOU3BFK0xqNHlHVlN2VWRDaEhWQWlieVJMVklLcFhpOE9IRFVLbFVBQUJYVjFjTUhqeFl6MUVSVVZQUnMyZFBBQ3l2SVdxc21NZ1QxYUlmZi93UitmbjVBQUFMQ3d1ODl0cHJlbzZJaUpvU1oyZG5XRmxaSVNJaVF0K2hFRkV0WUNKUFZFc3VYYnFFUjQ4ZUFRQkVJaEZlZi8xMW1KaVk2RGtxSW1wcVBEMDlFUjhmWDI5SDVhVlNLV1F5V1pYSDNiOS9INnRXcmNMRGh3K3JQRFloSVFGSGp4NFZCbEowa1ptWmlVT0hEbFdyOTM1MXJ2L3N2YlRKeU1pQVVxblUrVHAzN3R6QjFxMWJLejNtMkxGaldMcDBhYlhpbzRhRGlUeFJMVWhLU3NLNWMrZUU3UkVqUnFCbHk1WjZqSWlJbWlvUER3OFlHeHNqT0RoWTM2Rm9rTXZsbUQ5L1B0YXNXVk5sQXB1V2xvYno1ODhqS3l1cnl1cytmdndZdTNidHdwTW5UNUNhbW9vREJ3NVVlVTU2ZWpyMjd0Mkx4TVJFbldJL2RPZ1Fwa3laZ29TRUJKMk9MeE1ZR0FoL2YzODhlZkpFYmI5U3FjVGN1WE94WnMwYW5hOFZIeCtQME5EUVNvOUpUVTNGZ3djUHFoVWpVUG9oSlNvcVNxYy9jWEZ4MWI0KzFRdzJzQ2FxWVVWRlJUaHk1SWl3N2VycWlwZGVla21QRVJGUlUyWmlZZ0p2YjIrRWhJVGcrdlhyOFBUMHJOWDdLWlZLK1B2N0l5RWhBWXNXTGNLSUVTTXFQTmJRMEJDOWUvZkdvVU9Ic0huelpzeWJONjlHWWpBeU1nSUFsSlNVNEk4Ly9zQjMzMzJIckt3c3pKbzFDeUtSU0lpenVMZ1l4c2JHRUl1clA2N1pyMTgvZlB2dHQvajg4OCt4ZWZObW5hOHhiTmd3SERwMENPdlhyMGRBUUlBUXoyKy8vWWIwOUhUTW1qV3IyckdVdVhUcGtzYkU1c1RFUkJRWEYrT1hYMzdST043SnlRbWRPM2ZHVHovOUJKRkloTEZqeHdyUDNibHpCNTkrK3FsTzkzVjFkY1hPblR1Zk8yNTZma3praVdyWTBhTkhoVVdmckt5c1dCZFBSSHJuNmVtSmlJZ0luRDkvSGg0ZUhyVmE1aGNVRkZTdFVlcjMzMzhmY1hGeE9IUG1ERnEyYklrMzNuampoV013TmpZR1VKcklEeGt5QkVWRlJkaTRjU01zTEN6d2ozLzhBMERwQk9EWnMyZGp3NFlOOFBEdzBMaEdlbm82enA4L1grbDluSnljWUdCZ2dCOS8vTEhDWTRZTkd3WTdPenRodTFtelpwZzllelorKyswM2xKU1V3TkRRRUFCdyt2UnBBTUQzMzMrUFE0Y09WWGk5U1pNbVlkQ2dRVnFmTzM3OHVNWTNGams1T2NLcTRzOGFPblFvT25ic2lMQ3dNRVJHUmtJaWtXRDA2TkZxeDZ4ZXZScXRXN2V1TUo2dnYvNWFwMjlKcUhZd2tTZXFRUmN1WEVCOGZEd0FRQ3dXc3k2ZWlPb05QejgvN04rL0gvdjM3OGM3Nzd4VEsvODNGUlVWWWYvKy9SQ0x4VHJYZW90RUlpeGF0QWdmZlBBQnNyT3pheVNPc2hGNXVWd09BUEQxOVlWS3BVS2ZQbjEwdmtaS1NncDI3ZG9GUTBORFNDU1NDbzlMVDA5SGJHeXN4bjZGUWdHNVhJN3UzYnZEenM0T0V5ZE9GQVo1eXB3NmRRb0FzSFRwVWx5OWVoV0RCZzJDdmIxOXBYRlpXMXRyM09mSWtTT1lNR0VDVnE5ZXJWRzN2My8vZmx5L2ZoM3IxNi9YdUZiejVzMGhFb253NmFlZll1Yk1tZGk0Y1NQTXpjM1ZQaWpZMjl0WG1zanpkNXgrTVpFbnFpRXBLU2xxb3pjalI0N2tvazlFVkcrMGFORUNyNy8rZXEwbTg5OTg4dzN5OHZMZzYrc3JqRERyd3NMQ0FsdTJiRUh6NXMxckpJNnkxMVZjWEF5Z05ObTJzN1BEcjcvK2lyaTRPSFRyMWczdDI3Zlg2Vm9yVnF4QXYzNzlVRkJRQUJNVEU0MmtQaUVoQVdscGFlamJ0NjlRSmdNQTE2NWRVNXRrK3E5Ly9RdVBIajNDZi8vN1g4eVlNUU5XVmxiQ2N3Y09ISUNEZ3dNKytlUVRHQmlVcG1adnZmVVdaczZjaVFFREJtakVkT2ZPSFlTRWhLQlRwMDRBZ09EZ1lEeDY5QWg5Ky9aRlFFQ0ExdGN4WmNvVWpYM0hqeCtIdWJrNUxDMHRzV3JWS3N5ZVBSdHIxcXpCcGsyYmRIcHZTUCtZeUJQVmdKS1NFcld2VmwxZFhkRy9mMzg5UmtSRXBNbloyUmwrZm40NGRlb1U5dS9mRHo4L1A3Um8wYUpHcmgwZEhZMlRKMC9pelRmZmhMbTVlYlhQcjRra1BpOHZENDhmUHhiYWJYNzk5ZGZJemMwVlJzSnRiVzNoNnVvS016T3pLcThsRm92VkV2Y3Z2dmdDc2JHeGVQdnR0ekY4K0hDaEp2N0VpUk1JREF4RVVGQ1FXcEl2a1VoZ1ltSWlIRGRvMENBMGE5Wk1lRnoyZXUvY3VZT0hEeDlpOXV6WktDa3BFUkw1OVBUMENoZnlldlRvRVdKalk5R3BVeWRJSkJJc1dMQUEvL25QZnpCNThtUWNQbnhZN2RqdnZ2c08xNjVkdy9idDJ6V3VVeFlQQUxSdDJ4YkxsaTFEWUdBZzJyVnJoNHlNakNyZkk5SS9KdkpFTmVEczJiUENWOEpHUmthWU1HR0NuaU1pSXRMT3c4TURqbzZPT0hMa0NIYnYzZzFuWjJkNGUzdkQyZG41dWE4cGw4dnh4UmRmd043ZUhsT21UQkZLUnFyeTMvLytWeGcxQjREUm8wZkR5Y2tKUC8vOHM5cCtBRUw1eXRXclY1R2NuS3oybktXbEpicDM3NDYzM25vTEFJUzZjMGRIUjB5WU1BRXVMaTV3Y1hHQnBhV2xjRTVVVkZTbHNmWG8wUU9CZ1lIQzludnZ2WWZ0Mjdkai9mcjErTC8vK3o5TW56NGRQWHYyRkVxSW5oMnA3OWV2bjlyNVFPbWdUL240QU1EZDNSMWJ0bXpCa1NOSDhQdnZ2MlA1OHVVYXNVaWxVang2OUFnbUppWndkWFZGV2xxYTJqZStYYnAwd1pvMWE3U1crS1NtcGtJbWsrSG16WnRhWDZlUGo0L3d1SGZ2M3VqZHUzZUY3d25WUDB6a2lWNVFZbUlpYnR5NElXeVBIVHRXcDlFZUlpSjlhZEdpQmFaTm00Ymc0R0RjdVhNSCsvZnZoNk9qSXpwMzdneWdkT1RlMk5oWTU5SDZYYnQySVM0dURpdFhyaFFtbXVyaTJyVnJLQ3dzaEV3bVEzcDZPanc4UE9EazVJUURCdzRnTHk5UDdWaUZRZ0VBR2lQZlFPbG84dENoUTdGOCtYSzBhOWNPTFZ1MmhLK3ZMMTU2NlNXTUh6OWVPQzR5TWhKaXNSamR1blhUT1VhVlNvVzB0RFMwYmRzV2E5ZXV4ZFdyVi9IMTExL2owYU5INk5tekoyUXltVnBpWHBteWZ2bkxseThYWHNQbzBhTXhjdVJJNFpqQ3drSmhEWkpqeDQ3aHdJRURTRXBLRXJvQnVicTZJakV4RVczYnRsVzdkbFpXRm80ZVBhcjF2bloyZGhVK1Z6NlIxeVltSmtialoxRmVibTV1cGVkVDdXSWlUL1FDNUhJNWpoMDdKbXgzN05nUjNidDMxMk5FUkVTNk1URXh3Ymh4NCtEajQ0T0lpQWlocTAxNWYvdmIzNFE2N0lyY3ZIa1RKMDZjRUJMbjZpaGJ6T2p1M2J0cXJTZTFkVmc1ZCs0YzFxeFpJOVNzYTFOK2txYWxwYVhhNU5tQ2dnS3NYYnNXNXVibTJMRmpoODR4aG9TRVlPUEdqUmd4WWdUZWZ2dHREQmd3QUwxNjlSSW0xQllXRnVvOGVGTTIrYlpEaHc0UWlVUUlEQXhFejU0OThlT1BQK0xodzRmSXlNakF1SEhqMU03eDh2SkMrL2J0c1diTkdxSDIvOUdqUi9EeThsSmJTR3ZRb0VIbzE2K2Z6ajNqbXpkdnJ2RkJUUzZYSXk4dlQ2M0x6b1lORzZxOGxxdXJxMDczcEpySFJKN29CUVFIQndzakZXWm1aaHIvQVJNUjFYY21KaWJ3OVBRVStzdm41T1FJbzZ4VlRkaFBUVTNGMnJWcjBhWk5HMHlmUHIzV1k2ME9lM3Q3cEtlbkM5dmJ0MjlIVGs0T1ZxOWVYYTIrOFlNSEQwWmFXaHFPSGoyS1gzNzVCVDQrUHZqb280K0VhMlJsWldsMGtxbUlUQ2FEV0N6R2pCa3pBQUEvL2ZRVHpNek1FQmdZaU1MQ1FqZzdPK1A5OTk5SCsvYnQ4ZnJycjJQaXhJa1lPblFvVkNvVjVISTVURTFOQVFCZmZmVVZqSTJOMVJZZUJFb1h6Wm8zYng1RUlwSGF4TnRuS1pWS1RKbzBDUjk4OElIYS9xdFhyMkxqeG8xWXMyYU5VT08vY3VWS3BLZW40L1BQUDhlR0RSdlFxbFVyTEZ5NEVHM2F0TUdzV2JPd2JkdTJDbGVxcGRySFJKN29PY1hIeHlNOFBGellIajkrUE50d0VWR0RaMjF0clZOaUtwVktzV3paTXNoa01peGJ0a3hJTXV1TDFxMWJDNnUwQmdZR0lqZzRHRE5teklDTGkwdTFybU5xYW9wMzNubEhhTitaa3BLaTluLzluMy8rV2VXM0ZtWHk4L1BWM3FlU2toS1ltcHBpMzc1OVdMRmlCUUJvYlpSUVZGUWt4QUpBYmNSY204OCsrNnpTYjBjcTZ0VWZGQlNFb3FJaU9EbzZvbXZYcmtLTmY5bnFzVTVPVHJDenM0TkVJb0dSa1JIczdlMjExdlJUM1dFaVQvUWNpb3VMMVVwcVBEdzg0T2JtcHNlSWlJanExclZyMXhBWEZ3Y0E4UGYzMTNwTVFFQUFBZ0lDTUdIQ0JIejAwVWQxR1I1Y1hWMXg1Y29WWEx4NEVWOS8vVFY4Zkh6VTZ1V3JjdS9lUFNRbEphbnQ2OVNwRXpwMTZvVGc0R0FBcGVVNnVibTVVQ2dVd3I1bk5XL2VYT2hmbjV1Ykt5VGpKU1VsVUtsVVFvbE9aVkpTVWdCVW5jQ1hXYmR1WGFWMSs5cnEycDg4ZVlKYnQyN0J5OHRMNHo3Snlja3dNRENBalkyTlR2ZW51c05FbnVnNS9Qenp6M2o2OUNrQXdOemN2TXJKUWtSRWpVM3IxcTNoNStlbjlibUhEeC9pM3IxNzZOMjdONXljbk5DalI0ODZqcTYwNjR4Y0xzZktsU3N4WU1BQS9PdGYvNnJXK1VGQlFRZ0tDdExwMkZ1M2J1SFdyVnRhbit2YnQ2K1F5S2VucDZObHk1WUEvdXB4WDlrM3VaY3VYY0t4WThlUWtwSUNXMXRiblh2ZlQ1NDhHVjI2ZEtudytkV3JWMnZzQ3drSmdWS3AxRm9pR2hFUkFSY1hsMnFWSkZIZFlDSlBWRTN4OGZHSWpJd1V0aWRPbkZpdExnMUVSSTFCaHc0ZDBLRkRCNjNQSFQxNkZQZnUzY1BJa1NNeFlzUUlZWDlpWWlKdTNib0ZIeCtmU2t0eDB0UFRzWC8vZml4WXNPQzVZbE1xbGJoejV3NkEwbktRVHo3NVJFaENJeU1qRVJjWEIzZDNkNHdkTzdiQ1VlNjVjK2RpMXF4WkZkN2ordlhyV0xseUpWeGNYTEJwMDZZS1YzOHRuL3pHeHNZS0gycktFdm5LZm4rNHVyckMydG9hN3U3dUdEMTZORTZjT0lGT25UckIzZDI5a2xkZldvSlRXUy8vWnhOeXVWeU9VNmRPd2NYRlJlTkQxOE9IRDNIMzdsMzgvZTkvci9CNmVYbDVDQW9Ld3NpUkl6bHFYOGVZeUJOVmcwS2hVT3VQM0t0WHJ4ZnF2VXhFMUpRRUJBUWdPam9hT1RrNWVPKzk5elNlbDhsa09IandJSDc0NFFlWW01dERwVkpWT21sVG01aVlHR3pldkJrUEh6NkVoNGNIb3FLaVVGaFlLSlN3M0wxN0Y5OSsreTFPbkRpQnVYUG5WbmdkaVVTaU5UbFhxVlE0ZnZ3NGR1M2FCVk5UVXp4NjlBanZ2LzgreG8wYmgxZGVlYVhDQkRvM054ZUppWW5DT2lObEhXY3FHNUZ2MWFxVjBCc2ZBRmF0V29YazVPUXFFL2tkTzNaVU9kbTF2TkRRVUdSbVptb2s2NFdGaFFnSUNJQ0ppUWxlZWVXVkNxK1hrNU9EM2J0M3c5TFNFcU5IajY0ME5xcFpUT1NKcXVIaXhZdkl5Y2tCVURyaVVYNmtpWWlJS3VmaDRZSEV4RVNOc28reTdqSnIxNjZGWEM3SGhBa1Q4TTQ3NzFRcmlVOUpTY0hPblR0eCtmSmx0Ry9mSGx1M2JrWGJ0bTN4d1FjZjRPdXZ2OGFTSlVzQUFBa0pDWEIyZHRab0dWbldxckpzWmRWbmxaU1U0T0xGaS9qaGh4OFFGeGVIWHIxNjRaTlBQa0ZHUmdZT0h6Nk1iNy85RmdjUEhvU1BqdzhtVHB5SVZxMWFxWjEvNGNJRkFNREFnUU1CUVBoZFVyYTZxcEdSa2JBUCtHdUNhWm5pNG1Ja0p5ZkQxOWUzeXZkQ2w4bXVaZSt0VXFuRWtTTkhZR1ptaHVIRGh3dkhQSG55Qk11WEwwZGNYQndXTGx5bzlzMkZTQ1JTK3pCUTl2T3Jxc3NSMVR3bThrUTZ5c25Kd2FWTGw0VHRVYU5Hc1VzTkVaRVdreWRQeHVUSmt6WDIrL3Y3YTUwWVc1YTB1cnE2WXQ2OGVkWHVMQU9VOW8wM01EREF3b1VMTVh6NGNLRjhaTW1TSlZpd1lBRTJiZHFFS1ZPbTRPN2R1eGc0Y0NBVUNnWCsvZTkvdzlqWUdJYUdoc0ppVWVVWFdzck96c2FkTzNkdzgrWk5YTGx5QmZuNStYQndjRkM3aDVXVkZUNzU1Qk5NblRvVlI0OGV4Wmt6WjNEcTFDa01HREFBcjczMkd0emQzU0dYeTNIMDZGSDA2dFVMbHk1ZGdrUWlRVmhZR0V4TVROQzZkV3NBUUx0MjdmRHR0OTlpNTg2ZEdoOENGQW9GTGwyNmhPTGk0Z3A3NkZmbTRNR0RLQ2dvZ0pHUkVmTHk4cENabVFrSEJ3Y0FwUzFFOC9Qek1XTEVDS0hjS1N3c0RGdTNic1hUcDA4eGUvWnN0UVdyQU1ES3lnb1JFUkU0ZWZJa2pJMk44ZlBQUHd1dmdlb1dFM2tpSFowNmRRb3FsUXBBYWMxbFZWOXRFaEdSYnFaT25ZcVhYbm9KZm41KzFTNmxLZE9zV1ROaDFMMDhWMWRYYk55NEVidDM3OGJVcVZQaDRPQ0FpUk1uUWlLUndOallHS21wcVZDcFZHalRwZzFlZmZWVlllUjV3NFlOUWljYXNWaU12bjM3d3NmSEJ3TUdETkRhRWFaRml4YVlOV3NXcGt5WmdzT0hEK1AwNmRPNGN1VUtGaTllRERjM04yUmxaV0hwMHFYWXZYczM3dDY5Q3hzYkc4eWJOMCtva1I4M2JoeGlZbUp3K3ZScG9kMWtHYkZZREVkSFJ5eGN1RkJJL0tzakl5TkRtSXhyWUdDQTRjT0hDMDBhV3JWcWhYMzc5Z21sUHZmdTNjUGF0V3ZSb2tVTGZQcnBwMW9uS3IvOTl0djQvUFBQOGZYWFh3TW9YVWZsblhmZVlYMjhIb2hVWlprSkVWWG83dDI3T0g3OE9JRFNyeFNuVDUrdWN4c3dJaUpxZUJJU0VuRGl4QW4wN3QwYnZYcjFFa3BnZEpXZG5ZMmZmLzRacjcvK09pUVNDWktTa3VEazVGUkwwZGFzcTFldm9uZnYzbXprMEFBd2tTZXFna3dtdzVZdFc0UVJFaTh2THd3Wk1rVFBVUkVSRVZGVHg0YWdSRlVJQ3dzVGtuaHJhMnQ0ZVhucE9TSWlJaUlpSnZKRWxVcFBUOGZObXplRmJUOC92d3A3QlJNUkVSSFZKU2J5UkpVbzN6TytXN2R1N0JsUFJFUkU5UVlUZWFJS2hJZUhJeVVsQlFCZ2FHaUlVYU5HNlRraUlpSWlvcjh3a1NmU1FpNlhJeXdzVE5nZU1tUklwY3RkRXhFUkVkVTFKdkpFV2x5OWVoV0ZoWVVBU2hlKzZOKy92NTRqSWlJaUlsTEhSSjdvR1lXRmhiaDgrYkt3UFhMa1NHR0ZRQ0lpSXFMNmd0a0owVFBDd3NKUVVsSUNBR2pkdWpXNmRPbWk1NGlJaUlpSU5ER1JKeW9uSXlNRDRlSGh3dmFZTVdQMEdBMFJFUkZSeFpqSUU1VVRHaG9xUE83YXRTdGF0R2loeDJpSWlJaUlLc1pFbnVoLzR1UGo4ZkRoUXdDQVdDekdpQkVqOUJ3UkVSRVJVY1dZeUJQOXo1a3paNFRIbnA2ZXNMS3kwbU0wUkVSRVJKVmpJazhFNFBidDIzank1QWtBd01URUJGNWVYbnFPaUlpSWlLaHlUT1NweVZNb0ZEaDc5cXl3N2UzdERXTmpZejFHUkVSRVJGUTFKdkxVNUYyL2ZsMVkvTW5TMGhMOSt2WFRjMFJFUkVSRVZXTWlUMDFhU1VrSnJseTVJbXdQSGp3WUlwRklqeEVSRVJFUjZZYUpQRFZwTjI3Y1FGRlJFWURTMGZpZVBYdnFPU0lpSWlJaTNUQ1JweWJyMmRGNGIyOXZqc1lURVJGUmc4RkVucHFzOHFQeDF0Ylc4UER3MEhORVJFUkVSTHBqSWs5TkVrZmppWWlJcUtGaklrOU4wck9qOFQxNjlOQnpSRVJFUkVUVncwU2VtcHhuUitPSERCbkMwWGdpSWlKcWNKaklVNVB6N0doODkrN2Q5UndSRVJFUlVmVXhrYWNtNWRuUitHSERobkUwbm9pSWlCb2tKdkxVcEpRZmpiZXpzMFBYcmwzMUhCRVJFUkhSODJFaVQwMkdRcUhBMWF0WGhXMHZMeStPeGhNUkVWR0R4VVNlbW93N2QrNmdzTEFRQUdCaFlZRnUzYnJwT1NJaUlpS2k1OGRFbnBxTThxUHhucDZlRUl2NXo1K0lpSWdhTG1ZeTFDUThlUEFBbVptWkFBQWpJeVAwNmROSHp4RVJFUkVSdlJnbTh0UWtsQitONzkyN040eU1qUFFZRFJFUkVkR0xZeUpQalY1YVdocmk0K01CQUNLUkNDKzk5SktlSXlJaUlpSjZjVXprcWRFcjN6ZStXN2R1c0xDdzBHTTBSRVJFUkRXRGlUdzFhdm41K2JoMzc1NndQWERnUUQxR1EwUkVSRlJ6bU1oVG8zYnQyaldvVkNvQVFMdDI3ZURvNktqbmlJaUlpSWhxQmhONWFyUmtNaGwrLy8xM1ladWo4VVJFUk5TWU1KR25SaXM4UEJ3eW1Rd0FZRzF0RFRjM056MUhSRVJFUkZSem1NaFRvM1h6NWszaHNhZW5weDRqSVNJaUlxcDVUT1NwVVhyNDhDR3lzN01CQUFZR0J1alZxNWVlSXlJaUlpS3FXVXprcVZFcVB4cmZzMmRQR0JvYTZqRWFJaUlpb3BySFJKNGFuYnk4UER4NDhFRFk1Z0pRUkVSRTFCZ3hrYWRHNThhTkc4SmpGeGNYMk5qWTZERWFJaUlpb3RyQlJKNGFGWVZDZ1Z1M2JnbmIvZnIxMDJNMFJFUkVSTFdIaVR3MUtwR1JrVUxMU1FzTEMzVHMyRkhQRVJFUkVSSFZEaWJ5MUtoY3ZYcFZlTnkvZjMrSVJDSTlSa05FUkVSVWU1aklVNk9SbUppSUowK2VBQUFrRWdsYlRoSVJFVkdqeGtTZUdvM2ZmdnROZU55alJ3K1ltcHJxTVJvaUlpS2kyc1ZFbmhxRjR1SmkzTDkvWDlqdTNidTNIcU1oSWlJaXFuMU01S2xSaUlpSWdGS3BCQURZMnRxaWRldldlbzZJaUlpSXFIWXhrYWRHNGZidDI4TGpQbjM2NkRFU0lpSWlvcnJCUko0YXZQVDBkS1NscFFFQXhHSXhKN2tTRVJGUms4QkVuaHE4OFBCdzRYR25UcDFnYkd5c3gyaUlpSWlJNmdZVGVXclFsRW9sSWlJaWhPMmVQWHZxTVJvaUlpS2l1c05FbmhxMDZPaG9GQmNYQXdETXpjM2g1dWFtNTRpSWlJaUk2Z1lUZVdyUXlwZlY5T3paa3l1NUVoRVJVWlBCUko0YXJLZFBuK0xodzRmQ05udkhFeEUxYkhLNVhPdStwMCtmUXFWUzZTR2loaU03T3hzM2I5NFVXakdYdVgzN3R0cnZ5dXBTcVZRb0tpcENTVW1KMnY3aTRtTElaTExudmk3VkRDYnkxR0NWcjQxM2RuYUdsWldWSHFNaElxSVh0V0xGQ3N5Wk0wY3RHUTBLQ3NLRUNST1FrWkVCQUFnSkNVRllXSmhPMTF1MWFoVldyRmlobG9UKy92dnZXTDU4T2VMaTRtbzIrT2NnazhrMC9wUjltQ2twS2Fud09XMGlJeU94ZVBGaW9keTB6UGJ0MnhFWUdGaHBISGw1ZWRpeVpRdnk4dkkwbm52eTVBbjgvUHp3MDA4L3FlMmZQWHMybGk5Zlh1VnJURWxKd1lVTEYzRDkrblVVRmhiaTh1WExWZjdKeWNtcDhycFV5a0RmQVJBOXIxdTNiZ21QMlhLU2lFai9pb3FLc0h2M2JzVEd4bUxMbGkzVk9qYy9QeCsvL2ZZYnZMeThJQmIvTmM3NDdFajg3ZHUzRVJvYWlvc1hMMkwrL1Brd056ZlhlcjJjbkJ4Y3ZIZ1JmZnIwZ1lIQlgrbE9hbW9xcmx5NWdva1RKMVlhVDNKeU1nNGVQRml0MS9Dc0RoMDZZTUtFQ2NMMXlpZktJcEVJczJiTjBqakh4Y1VGdTNidHd1clZxM0hwMGlXMTU1eWNuUER0dDkrK1VFeEE2WHRhWEZ3TUV4TVRBRUJXVmhhQ2dvS1FrWkdCbFN0WHZ0QzF2L25tR3lRbUppSXRMUTEvL3ZrbkNnb0tBSlQrbm5ad2NNQ25uMzRLaVVTaTlqTXVIMWRKU1FuV3JGbURmdjM2dlZBY1RRVVRlV3FRa3BLU2tKdWJDd0F3TmpaR2p4NDk5QndSRVZIVEpaVktFUlFVaEI5KytBRlpXVm5vM0xsenRhOXg3dHc1S0JRS2pCMDdWbTEvV1NKZk5nZHE0Y0tGY0hGeHdaNDlleEFiRzR1ZE8zZkN6TXhNNDNxaG9hRlFLcFY0OWRWWGRicS9TcVZDU0VnSWhnMGJCa05EUStUbTV1TGl4WXZWZmgxQTZmc0JBQVVGQlVJaXYyZlBIclhFL04xMzM4V09IVHR3NE1BQlpHWm1ZczZjT1FnTURNVDkrL2VGWXdZTUdJQTMzM3dUUU9uSXVwR1JrZkNjVXFuRXVISGpNSGZ1WEF3ZlBsem4yREl6TXhFUUVBQ1pUSWJQUC84Y2hvYUdhTmV1SGFaTm00YXRXN2ZpeHg5L3hHdXZ2ZlpjcnhzQWNuTnpJWlZLMGFaTkd6eDQ4QUF6Wjg3RXNHSERZR0ZoSVh3THNuTGxTcTJKZWx4Y0hLWk5tL2JjOTI2S21NaFRneFFWRlNVODd0YXRteDRqSVNKcTJzTEN3ckJwMHlZVUZSV2hRNGNPeU1yS3F2WTFWQ29WamgwN0JsZFhWNDAyd21WbE1ZYUdoc0sreVpNbnc4M05EVEV4TVZxVCtKS1NFaHcvZmh4T1RrN3c5UFRVS1lidnZ2c09CdzhlUkZ4Y0hENzg4RU4wN2RxMXlwS1VaejE5K2hTYk4yL0dyNy8rQ2dzTEM0d1lNVUx0K1dIRGhtSHUzTG1ZTTJjT0RBd000T2JtQmdzTEM4aGtNcmk1dWNIYTJscHRwTnJLeWdwZHVuUkJZV0VoWW1Oak1YMzZkT0U1bFVvRnFWU3FVYnQrK2ZKbEllSHYzcjI3MnZGbno1N0Z0bTNiWUdSa2hObXpaNnU5cCtQR2pjTzVjK2V3Wjg4ZTlPL2ZIdzhlUE1ENTgrZUZPdmd6Wjg2b05aaElUVTFGVmxhV1VGNHphTkFnakJ3NUV2UG16UU5RK2cxRVdGaVk4QnFwZGpDUnB3WXBNakpTZU55MWExYzlSa0pFMUxTbHBLVEEzdDRlcjcvK092cjM3NC9Ka3lkWCt4cFhyMTVGY25JeUZpOWVyUEZjV1YxNCthUVRLRzF3VUZHVGc3Tm56eUlqSXdQejU4L1hXc0x4ckxDd01CdzhlQkN0VzdmRzIyKy9YZTM0Z2RJdWF1dlhyOGVUSjAvZzVlV0ZXYk5td2NiR1J1MFlpVVFDVTFOVHRRNXJTcVVTRW9rRUFLQlFLTFJlKytyVnExQW9GUEQyOXE0eWpzMmJOd3VQbHkxYkJxRDBXK3c1YytZZ0ppWUdZOGFNd2RTcFU5R3NXVE8xODBRaUVlYk9uWXMvL3ZnRGJkcTBRV3hzTE1SaXNmRCtsWDljZG56Wi92Si9VOTFpSWs4TlRsSlNrbEJ6WjJKaWduYnQydWs1SWlLaXB1dTExMTdEVzIrOUJRQkN5V04xS0pWSzdOdTNEeUtSQ043ZTNsaS9majFDUTBNMWpocy9mbnlGMXhnMGFKQXdNbHhjWEl6OSsvY0RLRjN0dXlvM2J0ekFoZzBiWUcxdGpWV3JWbWtrdUZVcEtDakE3dDI3Y2ZyMGFkamEydUxUVHovRnl5Ky9YT1Y1Y3JrY1VWRlJ5TW5KZ1ZRcVJWUlVGREl6TTdVbXhDRWhJZkQwOUlTbHBXV1YxejF5NUFoTVRVMkY3VDE3OWlBeU1oSWpSb3pBNHNXTDBhSkZDd0NsVS9xekp3QUFJQUJKUkVGVTcvdXo5M0p4Y1lHTGl3c0FZT2pRb1JnNmRDalMwOVB4MWx0dndkZlhGK1BHalJPTy9lQ0REMkJyYTZzMjRWVW1rK0gzMzM4SEFPR2JtWHYzN3VIcDA2Y3dOamFHdGJVMUFPRFFvVU1JRGc3V2lMM3NkenZwam9rOE5Uamw2d2U3ZHUzSzN2RkVSSHBVTm1IeWVZV0VoQ0F1TGs0WThSMDllclJhU1VoWVdCanUzNytQOTk5L0h6dDM3c1Rnd1lQUnAwOGZ0V3UwYk5sU2VIemt5QkdrcDZmcmRPK3dzRENzWDc4ZXBxYW1DQWdJZ0pPVFU3Vml2M0RoQXJadTNZcXNyQ3o0K1BqZ3d3OC9ySER5N2JQeTh2S3djT0ZDb1hSbDRjS0ZrTXZsYU4rK3ZkcHhhV2xwQ0E4UHg0b1ZLNm9WVzNtalI0OFdTbDdLYk4rK0hkbloyZmpuUC8rcDFnV3VlL2Z1YU4yNjlYUGRKejgvSDZ0WHJ3YndWMG5VL3YzN0lSYUw0ZURnZ0NWTGxqem5LNkNLTUpHbkJ1ZnUzYnZDWTliSEV4RTFYTm5aMmRpMWE1ZmFQbmQzZDdpN3V3dmJFUkVSc0xhMnhyQmh3N0J6NTA1MDd0d1pZOGFNMFhxOXBLUWtIRDU4R0dLeFdLT2Yrck5Pbno2TmMrZk93YzdPRG12WHJoVkdvcXRqNWNxVnNMYTJ4dnIxNjZ2ZFBjM096ZzZCZ1lGWXVYSWxqSTJOc1hEaFFtemZ2bDF0RGhoUU9nbFlKQktwZmJqUmhWS3BGTXFTdEExNHBhU2tRS2xVSWlvcUNoczJiQkQyTDFpd1FDMlJMM3NmZFJrMEszdE5BTEIyN1ZxRWhZVWhJQ0JBaUwyNHVCaGJ0bXhCMjdadHRYN3pVVnhjakVlUEhxRnQyN2JWZUtWTkd4TjVhbEFTRXhQVnltcWNuWjMxSEJFUkVUMnZUWnMyUVNhVHdjZkhSMnM1RFZBNkltMXZiMS9sdFJRS0JkYXRXd2V4V0F3L1B6K2NPSEdpMHVQUG5Uc0hGeGNYZlBiWlowSzV5Zk5vMzc3OUM3VkFMaTR1RmtieHRaVzcrUGo0NFBUcDAxaTFhaFhXclZ1bmtWQVhGQlFnS2lvSzkrN2RBd0FFQkFUZ3p6Ly9SRkpTRXFaT25RcHpjM09rcGFWQnBWSUo1MlptWnVMZXZYc1lOMjRjdkwyOThmTExMeU12TDAvb2tKT2Vubzc0K0hnQWY1WElKQ1FrNE9iTm04SjlDd3NMSVpGSTFQWjE3TmdSVmxaV0tDb3F3dVhMbHdHVURyN1oyTmlnZGV2V2VQZmRkM1ZlUk9xNzc3N2pKRmtkTUpHbkJ1WFpialVzcXlFaWVuRlNxUlRSMGRISXpjMUZhbXFxMEQ3eGIzLzcyd3VYemxRbU16TVQwNlpOUTJGaG9kYm5WU29WNHVQak1Yanc0Q3F2RlI0ZWp1am9hQ3hZc0tEQ1d1dmJ0Mi9qeUpFakFBQnZiMjhzV0xDZ1ZsK2ZMdkx6ODlHbVRSc0FwUjlHbmsza2JXeHNzSFRwVXN5YU5RdWhvYUVZTldvVXZ2bm1HeUdCM3I1OXUzQnNpeFl0b0ZLcE1IRGdRTGk0dU1EZDNSMFNpUVJidDI3RnhJa1RoUTQvbVptWnNMYTJ4cGd4WXlBV2kyRmtaS1EybWZqNjllc2E2d0NjUEhrU0owK2VWTnVYbXBxcU5rRzVyUC83aFFzWFlHNXVqdUxpWWh3OWVoU25UNS9HVjE5OWhXblRwcWw5VS9Ma3lSUHMzYnNYcjc3NnFrYmpDbjMvWEJvS0p2TFVvSlF2cTJHM0dpS2lGeE1mSDQrSWlBaTFHbWtyS3l0WVcxdkR5c3FxMXBPcG1UTm5vblBuempoMDZKRFc1eDgrZklpblQ1K3FsZHBVcEdmUG52RHo4NE9QancrT0hUdW05bHhHUmdiMjdkdUhrSkFRWWQrcnI3NnExMlF4UFQwZEV5ZE9SRUZCQVdKall4RWNIQXlwVktxMVpMUmp4NDRZTW1RSVRwNDhpVkdqUmlFL1B4OWlzUmkrdnI1d2MzTVQvcFNmNUZwbS9Qang2Tm16SnhJVEUxRmNYQXlSU0FSTFMwdjA2Tkdqd3RmdjQrTWpmSGdLQ1FuQnJsMjdzSEhqUnJXU2x3VUxGc0RhMmxxdDdyMVpzMlpRcVZRSURBekU0TUdEY2Z6NGNjeWNPUk5idDI3Rjh1WExzV0hEQnJVUERIRnhjZGk3ZHkrNmR1MnEwYXFUZE1ORW5ocU1aOHRxMksyR2lPajVTS1ZTaElTRUNBbTh1N3M3dkwyOWhhNGlkYVdxaGFNdVhyd0lBd01EOU92WFQ2TmYrck1NREF5MHJwUzZjK2RPbkR4NUVncUZBdVBHalVQejVzMnhkKy9lRjRxN0psaGJXMlB4NHNYNDVKTlBNR25TSkhoNGVPRG8wYU1WSGo5dzRFQ3NXclVLVXFrVWMrYk1xZGE5MnJWclY2M2ZtVVpHUmtJditydDM3OExNekF6ZHVuVlQrN1pBTEJiRHdNQUFWbFpXYXVlR2hvWWlMaTRPTTJmT3hQSGp4MkZ2YjQvLy9PYy9pSXlNVkZ0aGwyb0czMUZxTU1wM3ErRWtWeUtpNTVPYW1vcFRwMDRoTFMwTmd3Y1BocWVuWjcwc1k1REw1UWdPRHNiQWdRTmhhV2xaNFVKVFo4NmNnYkd4Y1lXcm14b2JHNk5mdjM3dzkvZUhrNU1UenB3NVUrRTlzN0t5Y09yVUtZd2FOUXF0V3JXcWtkZFIzcDA3ZDdCcTFTcWtwYVhCeU1nSXRyYTJVQ3FWR0Rac0dKeWRuUkVTRW9LblQ1OXFQYmZzUTFaK2ZyN3c4MHBPVHRhWUhLdUxmdjM2YVNUZzJpUWxKZUhhdFdzWVBYcTBUbjNpcFZJcDl1N2RpNUVqUjZyVnQvZnAwd2Q5K3ZUQk45OThnK1BIand2N3k4cHNObTdjcU5iLzN0ZlhGeDk5OUZGMVhsS1R4VVNlR295eWlUd0F5MnFJaUo1SGFtcXEwR1A5blhmZXFmT0dBWW1KaWJoMTZ4WjhmSHkwbG9HVWQvcjBhV1JtWmdvVE1Dc1NFUkdCVzdkdVZaakl2L2ZlZXpySDkrVEpFeHc4ZUJDR2hvWkNiL3phMExkdlg3UnQyeFkzYnR5QWc0T0RVQ012bDh2VlNrOWtNaGtVQ2dVa0VnbHUzNzROc1ZpczlxM0puVHQzc0czYnRtcmZmOE9HRFZVbThqS1pER3ZYcm9WRUlzR2tTWk4wdXU2ZmYvNkovUHg4VEpreVJlaVlVOTdRb1VQVjJtdG1aR1JneDQ0ZEdEdDJMSHIwNkNIc3I0MFBVWTBWRTNscUVGaFdRMFQwWXFSU0tVNmRPZ1dnTklsL2tVNHR6eXNnSUFEUjBkSEl5Y21wTk1IT3pNekV2bjM3TUhMa1NJMis2cy9LenM1RzgrYk5heVMrbEpRVUFORHB2YW1xdmVXeldyWnNDV2RuWitGMUs1Vks3TnExUzVod0NwUjJzQ25mbGpFcEtRbCtmbjZ3c0xCQVptWW1SbzRjcVpibysvcjZ3dGZYdDFweFZLU3NTNDFjTG9kY0xzZjgrZk1SRXhPREdUTm1DQjgwcXVMcTZvcGx5NWJCd2NFQnljbkpHcytYWDNBS0tLMlJCMG9YN3RKbFFqTnBZaUpQRFFMTGFvaUlYc3lSSTBlUWxwWUdmMzkvdlNUeEFPRGg0WUhFeEVSMDZkS2x3bU1VQ2dYV3JsMExVMU5UVEo4K1hkZ3ZrVWdBUUcya1Y2VlNJVGs1dWRMclBhc3NFZGJXMlNZNk9ob0FkUHFtNHNHREJ3Q2c4MHF3MDZaTlU5dis2YWVmSUpmTE1XSENCR0ZmWm1hbTJvZVNObTNhWU5DZ1FaQktwV2pWcWxXdFRRaTlmZnMybGk1ZENpTWpJK3pmdng5ZHUzYUZyNjh2aGc4Zlh1R0t1bloyZGxyblZIaDZldFpLaktRZEUzbHFFRmhXUTBUMC9DSWlJb1EyanJXWnhGdFpXVlhZRHg0QS9QMzk0ZS92WCtIektwVUttelp0UWxSVUZMNzg4a3UxT210TFMwdVltSmpnMUtsVGtFcWxNREF3UUV4TUROTFQwNnRWQnVQcTZnb0EyTEZqQjJKaVlvVEVQanM3RzJmT25JR2RuWjF3VEhuejVzMkRzYkV4ek16TW9GS3BFQjRlRHVENUJwY1NFaEt3Yjk4K0xGbXlCR2ZQbm9XSmlRblMwdElRR3h1THNXUEhDc2NaR2hwcUxTMjZmUGt5MXExYlYrMzdQc3ZmM3g4dUxpNVl2SGd4bkoyZHNYTGxTaXhidGd3elpzekFnQUVEMEtWTEY0U0doc0xBd0FBR0JnYVFTQ1F3TURDQVVxbUVyNit2TUk5QkxwZWpwS1FFdlhyMXF2QkQwS1pObTNEMjdGbTFmUlhWeUFOQTc5NjlYMmcxMjZhQ2lUelZleXlySVNKNmZsS3BGT2ZQbjRlVmxSVzh2YjMxSFU2bFVsSlM4T0RCQTN6MjJXZm8yTEdqMm5NaWtRano1czNEd1lNSEVSZ1lDSlZLQlZOVFU0d1pNd1krUGo0NjM4UE56UTB6WnN6QThlUEg4ZU9QUHdyN0RRd00wS2xUSjN6NDRZZGFKM2JLWkRLMUZzZ1dGaFlZTzNZc1hubmxsV3E5UnBWS2hXM2J0bUhXckZubzNiczN2di8rZTBSRVJFQWlrY0RUMHhPalJvMnE4aG9kT25Tb2R1Y2FiY3JlWXpzN082eFpzd1kyTmpiWXZIa3pUcHc0Z2ZQbnp5TThQTHpDeWJmYUhEaHdvTUxueG93Wmc5NjllK3Q4TFZ0Ylc1MlBiY3BFS3BWS3BlOGdpQ29USEJ5TUd6ZHVBQ2lkK1Y3UjB0eEVSS1RwL1BuenVIRGhBdno4L09EaDRhSHZjQm8wcFZJSmhVSUJrVWhVbzYwVWxVb2xSQ0tSM2hZNXpNL1ByM1FWVllWQ2daS1NFcFNVbEVDaFVBaXJ4SmFQVnl3VzYxeG1SRFdISS9KVTc1VXZxMkY5UEJGUjlVUkVSTURaMlpsSmZBMFFpOFU2dFdGOG51dnFVMlZKUEZBNlAwRWlrY0RZMkxpT0lpSmQ2ZmRmRGxFVkVoSVMxTXBxNnJwVkdoRlJReFlkSFkzYzNGeE9RQ1JxcEpqSVU3MVdmcUdMN3QyNzZ6RVNJcUtHNS9idDJ3QksyL3NSVWVQRFJKN3FOWGFySVNKNmZqRXhNUnFUUm9tbzhXQWlUL1VXeTJxSWlKNWYyUUkvblR0MzFuTWtSRlJibU1oVHZWVitFU2lXMVJBUlZjOGZmL3dCZ0dVMVJJMFpFM21xdDhwK0NRRXNxeUVpcXE3NCtIZzRPanJDeE1SRTM2RVFVUzFoSWsvMVVtWm1Kdkx6OHdFQXhzYkdMS3NoSXFxbXRMUTBqc1lUTlhKTTVLbGVldmp3b2ZCWTIxTFpSRVJVc2RUVVZBQkFpeFl0OUJ3SkVkVW1KdkpVTDVWUDVOM2MzUFFZQ1JGUnc1T2Jtd3NBc0xLeTBuTWtSRlNibU1oVHZhTlNxUkFYRnlkc001RW5JcW9lanNnVE5RMU01S25lZWZ6NE1SUUtCUUNnZWZQbXNMUzAxSE5FUkVRTlMycHFLaHdkSGZVZEJoSFZNaWJ5Vk8rd3JJYUk2TVVVRnhleld3MVJFOEJFbnVvZEp2SkVSQzlHS3BYcU93UWlxZ05NNUtsZUtTd3NSSHA2T2dCQUlwR2dYYnQyZW82SWlLamhTVXRMWTl0ZW9pYUFpVHpWSzdHeHNjTGp0bTNiUWlLUjZERWFJaUlpb3ZxTGlUelZLeXlySVNKNk1XVmxOYXlSSjJyOG1NaFR2Zkxnd1FQaE1STjVJcUxxUzB0TEE4RFdrMFJOQVJONXFqZFNVbEpRWEZ3TUFEQXpNNE9EZzRPZUl5SWlJaUtxdjVqSVU3MVJ2cXltUTRjT2VveUVpSWlJcVA1aklrLzFCdXZqaVlpSWlIVEhSSjdxQmJsY2pzVEVSR0c3ZmZ2MmVveUdpS2poTXpZMjFuY0lSRlRMbU1oVHZmRG8wU09vVkNvQVFLdFdyZmdMaUlqb09UMSsvQmdBSjdzU05RVk01S2xlWUZrTkVSRVJVZlV3a2FkNklTWW1SbmpNUko2SWlJaW9ha3prU2UreXNyS1FuNThQQURBME5FU2JObTMwSEJFUkVSRlIvY2RFbnZTT1pUVkVSRVJFMWNkRW52U09pVHdSRVJGUjlUR1JKNzFTcVZSQ2h3V0FiU2VKaUlpSWRNVkVudlFxSVNFQmNya2NBR0JuWndkTFMwczlSMFJFUkhVdE96c2JKMDZjUUdwcWFxM2ZwK3gzVG1PVG5aMk5temR2UXFsVXF1Mi9mZnUyMmpmZituYjE2bFVvRkFxTi9ROGVQRUJtWnFZZUltcllEUFFkQURWdDVVZmpXVlpEUk5RMHBhYW1ZdXZXcmJDM3Q2KzEvdmNQSGp6QW5EbHpNR1hLRlB6OTczK3ZsWHRVbDB3bTA5Z25Fb2xnYUdpSWtwSVNqYVM4N0RsdElpTWpzWExsU3B3NmRRcW1wcWJDL3UzYnQ2TkxseTZZTzNkdXBiSGN2WHNYbXpkdnh2dnZ2NDhCQXdZQUtQMjU2UG9od01uSkNjN096aWdvS01DR0RSc3dkdXhZOU8zYlYrMlloSVFFZlBycHB4ZytmRGdXTGx3bzdDOG9LTUN5WmN0Z1ptYUdYYnQyUVNLUjZIUlBZaUpQZWxaK05WZG5aMmM5UmtKRVJNOURwVkloSkNRRXAwK2ZSbHhjSEJRS0JaeWRuVEZtekJpODhzb3JFSWxFMWI1bVFVRUIzbmpqRFoyUFg3aHdJYnk4dkpDU2tvS2NuSndLajNOMGRNUVBQL3lBTGwyNndNek1UT3N4bHBhV2FOMjZOWktUazNIdzRNRnF4MTVlaHc0ZE1HSENCQUJBY25JeTh2THloT2RFSWhGbXpacWxjWTZMaXd0MjdkcUYxYXRYNDlLbFMyclBPVGs1NGR0dnYzMmhtSURTbjFseGNURk1URXlFZlRZMk5talhyaDJXTFZ1R0hqMTZZUDc4K2ZqOTk5K3haY3NXdGVNcU1tblNKTHo3N3Jzd01qSkNlbm82VnExYWhhMWJ0NkoxNjliQ01XM2J0c1VISDN5QS9mdjNJeUVoQVczYnRnVUE3Tml4QTArZlBzV2FOV3VZeEZjVEUzblNHNVZLaGVUa1pHR2JpVHdSVWNPemRldFduRHg1RWkxYnRzVExMNytNd3NKQ2hJZUhZOHVXTFlpT2pzYUNCUXVxZlUxRFEwT01HemRPMkM0c0xFUmdZQ0M2ZE9rQ2QzZDNqZVBMa3NYdnYvOGVRVUZCVlY3LzMvLytkNFhQZVh0N1k4bVNKY2pOemNYRml4ZXJIVHNBU0tWU0FLVWZTTW9TK1QxNzlxZ2w1dSsrK3k1MjdOaUJBd2NPSURNekUzUG16RUZnWUNEdTM3OHZIRE5nd0FDOCtlYWJBRXBIMW8yTWpJVG5sRW9seG8wYmg3bHo1Mkw0OE9FNng1YVptWW1BZ0FESVpESjgvdm5uTURRMFJHWm1KbHEzYm8xUFB2a0VVNlpNUVZCUUVPenM3SVJ6QWdNRGRiNitvYUVobGk1ZGltblRwbUhseXBYNDZxdXZzSHYzYnZ6ODg4L0NNWEs1SERObXpCQzJwVklweEdJeFpzK2VMZXp6OFBEQXFsV3JkTDV2VThWRW52UW1JeU5EK0ZyUjJ0cGE3YXRBb29ZcUxPMHVmcytPUTBMQkV5UVdzdDZ6S1dsalpnZm5admJvYmVPQ29ZN2Q5QjFPblVsT1RzYWlSWXN3WXNRSVlWOTZlanBtejU2TjRPQmcrUG41b1dQSGpsclBqWXFLUWxGUkVSSVNFZ0FBang0OWdxbXBLVXhOVGZIUGYvNVRPTzcwNmRNQUFIOS9mL1RvMGFQU2VDd3RMYkYxNjFaaE95Z29DTGEydHVqZnY3L2FjUkVSRVlpUGo0ZWZuNSt3Yi83OCtjTGpybDI3Vml1QkJZQ25UNTlpOCtiTitQWFhYMkZoWWFIMm5nREFzR0hETUhmdVhNeVpNd2NHQmdad2MzT0RoWVVGWkRJWjNOemNZRzF0RGJINHIrbUxWbFpXNk5LbEN3b0xDeEViRzR2cDA2Y0x6NmxVS2tpbFVwU1VsS2pkNC9MbHkwTEMzNzE3ZDdYano1NDlpMjNidHNISXlBaXpaOCtHb2FFaGNuTnpNWFhxVkhUbzBBSHZ2LzgrdW5UcG9uWWZBSGoxMVZjcmZkMStmbjd3OS9jWHRsdTBhSUZwMDZaaHo1NDlpSXVMZzQrUER6dzhQTlRPaVkyTnhZRURCekIxNmxTdDY4ZFlXMXRYZWs4cXhVU2U5S1o4V1kyVGs1TWVJeUY2Y1RteVFteDlFSVRmc2g3cE94VFNrOFRDVENRV1p1SlN4aCs0bHZrQXN6cU1ocmxoMVNVSkRkMmlSWXMwa2k0SEJ3ZTg4c29yK082NzczRC8vdjBLRS9rdnZ2Z0M4Zkh4d3ZiKy9mc0JsSDVEdTJmUEhtSC9tVE5uMExwMTZ5cVRlQWNIQjdpNXVhblYyWWVGaGFGTGx5NXFDVHNBSER0MkRMLzg4Z3VtVFpzbTdITjFkWDN1R3YzdzhIQ3NYNzhlVDU0OGdaZVhGMmJObWdVYkd4dTFZeVFTQ1V4TlRkWEtqWlJLcFZCT29tMFNLUERYQkZGdmIrOHE0OWk4ZWJQd2VObXlaUUNBcEtRa3pKa3pCekV4TVJnelpneW1UcDJLWnMyYUFRQXNMQ3p3N3J2djR0dHZ2OFhzMmJNeGZmcDBUSnc0VWUyYUsxYXNxUEIrbXpadDBqcUIrSlZYWHNIQWdRTmhhMnNMUUhNZVhGSlNFb3lNakRCeDRrUzFieHFvZXBqSWs5NGtKU1VKajVuSVUwTjJKeWNlRy8vNENibnlJbjJIUXZYRWpjeFl6TTMvRHYvcVBCWmRyUnIzLzI4VmpaeVdKWW9WVGM0RVNzdHlsRW9sb3FPajhmSEhIMlB4NHNWNDZhV1gxRWFsbzZPakVSTVRvNVp3YXlPWHkzSGt5QkVBNmlQSVVxa1VhV2xwdUhMbGlzYnhDb1ZDWTdUNTl1M2JHRFZxbEZDL1haV0NnZ0xzM3IwYnAwK2ZocTJ0TFQ3OTlGTzgvUExMVlo0bmw4c1JGUldGbkp3Y1NLVlNSRVZGSVRNelUrMjFsd2tKQ1lHbnA2ZE9uZDJPSERtaTlnMzNuajE3RUJrWmlSRWpSbUR4NHNYQ0J4V2xVZ214V0F5eFdJd0pFeVpnMEtCQjJMWnRHL3IxNjZkeHpkNjllMWQ0djhxK1RTOUw0Z0hnd0lFRE9IejRzTEJkOXY2Lzl0cHJHdWVWelhtZ3FqR1JKNzBwbjhocisxcU5xS0VJU2IzREpKNDBaTXJ5Y1NZbHZORW44aFdKakl3RVVQbjhKMk5qWTdXL2pZeU1OQkxEdlh2M3dzN09UbU5FL1ZrU2lRUXpaODdVMkw5bnp4NjBiTmtTWThlT1Zkc2ZGaGFHKy9mdmF6Mm5mQUphbVFzWExtRHIxcTNJeXNxQ2o0OFBQdnp3UTVpYm0rdDBibDVlSGhZdVhDaVVtQzVjdUJCeXVWeGpQWlcwdERTRWg0ZFhPaXBlbGRHalIyUGV2SGxxKzdadjM0N3M3R3dzV2JJRUFHQnZiNC9seTVkRHFWVGkyTEZqU0VwS2dvdUxDd0JnNU1pUmxWNi9mTm5NaVJNbjhPVEpFd0NscFVHVEowOEdVSnE0R3hvYVl0MjZkUlZlcDZpb0NBc1dMTkFvRjZLS01aRW52U2dxS2tKV1ZoYUEwdjk4SFIwZDlSd1IwZk81bVBFSExtZEU2enNNcXFjdVowVEQwNjREdk93NzE5azkyN1ZyaHdzWExpQTFOYlhXV2psV0pUdzhISmN1WFlLenM3TmFuYmF1cEZJcFRFeE04TnR2dnlFOFBCeHo1ODRWa3YyS2lNVmkrUGo0YU95L2RPa1NYRnhjTko3THpjMkZRcUhRZW82dVZxNWNDV3RyYTZ4ZnZ4NjlldldxMXJsMmRuWUlEQXpFeXBVcllXeHNqSVVMRjJMNzl1Mklpb3BTTys3Y3VYTVFpVVRWZmgrVlNxVlE4cUt0YzFCS1NvcEdlOHU0dURoODhjVVhpSTZPVnF2djM3SmxTNFgzaVl5TVZQdXdkdjc4ZWNUR3hrSXVsOFBCd1VGSTVJSFMzL2NWbFZrQnBYTU1xSHFZeUpOZVBGc2Yvenp0eVlqcWcrQ1UyL29PZ2VxNTRKVGJkWnJJbHlrdUx0YnB1UGo0ZUtIODVGbURCdyt1OW4wdlg3Nk1kZXZXd2NURUJJc1dMYXIydWNlUEg4ZlRwMCt4YWRNbWJOdTJEVURwcVByZXZYdTFudE85ZTNkODl0bG53clpDb2NDNWMrZUU3Yks2OGw5KytVWHRQRnRiVzR3ZVBWclk3K3pzakE0ZE9sUXJYcUIwUmZMcUp2SGxGUmNYQzZQNFplVXU1Zm40K09EMDZkTll0V29WMXExYnAvSDdzcUNnQUZGUlViaDM3eDRBSUNBZ0FILysrU2VTa3BJd2RlcFVtSnViSXkwdERTcVZTamczTXpNVDkrN2RFem9ERlJRVVlQLysvVGh4NGdUYXQyK1BMNzc0QXU3dTdzSmszNHBxOTRIU1NjRkE2VVJsVjFkWGZQbmxsd0NBcjc3NkNqZHYzbFE3TmljbjU0VStPSkVtSnZLa0YrVVRlWmJWVUVPV0xzMnIraUJxMHVyYnY1SG82R2pFeDhmajhlUEhXcFAzTWxaV1Z1amZ2NzlPUGNRQm9LU2tCTHQzNzhheFk4ZlF2SGx6ckZpeG9zckVPQ2NuQnhjdlhrUm9hQ2dBSURRMEZDNHVMaGc3ZGl5MmJObUN4TVJFTkd2V1RLMVZZWG5IamgxRFFVR0IyajZaVElhQWdBQVlHQmpBd0VDM05FY3FsV0xTcEVuUGxjaS9xUHo4Zk9IM29FS2gwRWprYld4c3NIVHBVc3lhTlF1aG9hRVlOV29VdnZubUd5RkozcjU5dTNCc2l4WXRvRktwTUhEZ1FMaTR1TURkM1IwU2lRUmJ0MjdGeElrVGhkNzVtWm1ac0xhMnhwZ3hZd0FBMzN6ekRhNWZ2NDVGaXhaaDZOQ2hHaDhXbmkzTDBhWno1ODc0NnF1dktqM0cwdEt5MHRIOW9xSWlqWTQ1VkRrbThxUVhuT2hLallGQ3BVUm1jYjYrdzZCNkxyTTRId3FWRWhLUjVpVEd1aFFSRVlIejU4OGpOemNYeHNiR2NIWjJScWRPbmRDaVJRdFlXVm05VUJsT2RuWTJsaTFiaGovKytBT0RCZzNDdi83MUwxaFlXRlI2amtxbHd0dHZ2eTJVMFFEQTNMbHpNWGJzV0p3NWN3YWhvYUd3c3JLQ1NDVFNhT05ZNXVMRml4V1dZL2o3KzZ0MVgxRXFsVmkxYWhWR2pCaUJnUU1IcWgwN2Z2ejQ2cnpjR3BHZW5vNkpFeWVpb0tBQXNiR3hDQTRPaGxRcVJiZHVtcTFMTzNic2lDRkRodURreVpNWU5Xb1U4dlB6SVJhTDRldnJDemMzTitHUHRvbW40OGVQUjgrZVBaR1ltSWppNG1LSVJDSllXbHFpUjQ4ZXd2dis0WWNmNHNNUFA5U1ltRHgyN0ZqNCtQaGcvdno1TURjM3I3Uk9YNWR2MWxVcWxkYlZiTXRVOWh4cHgwU2U2cHhTcWVSQ1VOUW9TRVJpS0tIU2R4aFV6eW1oMG1zU0h4MGRqZURnWU9UbTVzTFoyUmsrUGo3bzFLbFRqVjAvSnljSGMrZk9SVVpHQnViTm15ZU04bFpGSkJMaDFWZGZSWThlUFdCaFlZRjU4K2JCMnRvYW9hR2gyTFJwRTRZT0hRcDdlM3VFaElUVVdKd1hMMTdFZ0FFRGF1UjZMOHJhMmhxTEZ5L0dKNTk4Z2ttVEpzSER3d05Iang2dDhQaUJBd2RpMWFwVmtFcWxtRE5uVHJYdTFhNWRPN1JyMTA3cmMwcWxFdW5wNlpXZXIxS3BvRkFva0pHUlVlbHhEZzRPbFhZcHlzL1BWMXYwaVY0Y0UzbXFjNm1wcVVLOW5aMmRIZnZIRWhIVmtvaUlDSnc2ZFFxT2pvNFlOMjVjclF5Y2ZQbmxsMGhKU2NHYU5XdlF0Mi9mYXAxYjFsS3liSUpuVmxZVzl1N2RpMjdkdXVIamp6L0dkOTk5VjJOeGxxMllHaGtaaVJZdFdsVFprNzQyM0xsekI2dFdyVUphV2hxTWpJeGdhMnNMcFZLSlljT0d3ZG5aR1NFaElSVit3MURXNWpNL1AxOFlTVTlPVHRhWUhLdUxmdjM2d2NyS0NrQnBtYzE3NzcybjAzbFZIYmRseXhaMDZkS2x3dWV0cmEwci9iRHk5T2xUWVNWYzBnMFRlYXB6TEtzaElxcDlXVmxaQ0EwTmhhT2pJOTU1NXgyZGE5MnJJejA5SFZldVhJR0hoNGRPU1h4aVlpSnUzYm9GSHg4ZnJXVWd0cmEyMkxKbEMyeHNiQ29kMlgwZUowNmNnSW1KQ2M2ZE95ZVVsbWlUa3BLQ2xpMWIxdWk5bjlXM2IxKzBiZHNXTjI3Y2dJT0RnMUFqWDlhaXNZeE1Kb05Db1lCRUlzSHQyN2NoRm92Vit2YmZ1WE5IbUJCY0hSczJiQkFTZVZ0YjJ3b25FbCs3ZGcySERoMFNKdUVhR2hvS3E3OXFVMVY1bGtLaFFFeE1USVhQRnhXeGpXOTFNWkduT3NjVlhZbUlhbDl3Y0RCc2JXMXJMWWtIZ0ljUEh3SW9UWDZYTDErdTlSaHpjM044L1BISEFFbzdxa1JIUnlNbko2ZkMwVjFkRjJMU2xWS3B4TzdkdXhFUkVZSEpreWNqS0NoSTQ1aXllUUw1K2ZsNDk5MTM4ZkhISDFmWk8vM1oxbzFWYWRteUpaeWRuWVhYclZRcXNXdlhMb3daTTBhWTRGcGNYQ3dzcEFXVURuejUrZm5Cd3NJQ21abVpHRGx5cEZxaTcrdnJDMTlmMzJyRjhTeUpSS0x4bnQrK2ZSc0hEeDVFUmtZRzFxNWRpMTI3ZHNIYzNCemp4NDlIUUVBQTNOM2Q4ZnJycjJ1czFscGVZV0doeHI3OC9Iek1uei8vaGVJbGRVemtxYzV4SVNnaW90b25sOHZoNStkWGEwazg4RmV5bHA2ZVhtR2RkZmtSWkE4UER5UW1KbXFNNkphMXl0UTJZYktrcEVTampXR1o3T3hzalpGN1UxTlRoSWFHUXFGUTRNS0ZDL2orKysveDhPRkRlSHA2NGgvLytBZENRME9GL3VwbGR1ellBYUIwaEZ1bFVzSEd4cWF5bHcwQWVQRGdBUUNvSmQ2VmVYWmwycDkrK2dseXVWeXRsQ1F6TXhQTm16Y1h0dHUwYVlOQmd3WkJLcFdpVmF0V0ZVNzZyUWs1T1RuNDlkZGZFUlFVaE9Ua1pMejU1cHVZUEhteTJ2dmJxMWN2N04yN0Z3Y1BIc1NzV2JQUXFWTW5lSHQ3WStEQWdYQndjQUJRK3ZQYXVYTW56cDA3QnlNakl4dytmQmlUSmszQ1N5KzloRmF0V2xYYWZsSXVsK1AwNmRPVjlwb25kVXprcVU3bDUrY2pMNiswRlp1UmtSSHM3ZTMxSEJFUlVlUFVyRm16V2w4UWF2anc0UmcrZkxqT3gvdjcrOFBmMzEvWTNybHpKMHBLU2hBUkVRRUFha2xzbWFkUG42cjFpUzlQSnBNSkN5VXBsVXJFeDhjakppWUc0ZUhodUhIakJ2THo4MkZsWllXUFB2b0k0OGVQaDBna1FxdFdyWER1M0RtNHVMaW9kZFlwS0NqQXNXUEhZR0ppSXZSR0wyL2V2SGt3TmphR21aa1pWQ29Wd3NQREFVQnJsNW1xSkNRa1lOKytmVml5WkFuT25qMExFeE1UcEtXbElUWTJWbTBGV2tORFE3ejU1cHNhNTVmMTZuOVIvdjcrNk5XckZ6Ny8vSFA4OGNjZnNMUzB4TGh4NHpCdTNEaFlXbHBxUGFkWnMyYVlObTBhWG52dE5adzhlUklIRGh6QTFxMWJZV2RuaDNYcjFtSG56cDI0ZGVzV2xpNWRDbE5UVTZ4WXNRS0JnWUZDSWg4Y0hBeXhXQXlKUkFLeFdBeXhXSXlTa2hMSTVYSmhSZGVyVjYvQzBOQlE2SE5QRldNaVQzV0taVFZFUkhWRFd6SmEzengrL0JoUlVWRXdNVEhCK1BIanRZN0VWalpCY3ZueTVjTGswTUxDUXN5ZlAxK1lET3JoNFFGdmIyOTRlWG1wZlNzeGZmcDBiTnk0RVY5KythVmFlWXhJSkVMTGxpMnhhTkVpb2Q5NmVUS1pESGZ2M2hXMkxTd3NNSGJzV0x6eXlpdnhpTUFiQUFBZ0FFbEVRVlRWZXMwcWxRcmJ0bTNEckZtejBMdDNiM3ovL2ZlSWlJaUFSQ0tCcDZjblJvMGFWZVUxT25Ub1VPM09OZHAwN05nUmJkcTB3WkFoUS9ER0cyK2dmLy8rT3ZmZXQ3T3p3L3Z2djQvMzNuc1B0Mi9mUm41K1B0cTFhd2RYVjFmMDY5Y1BYbDVlQUVvWDgvcnh4eC94KysrLzQ1ZGZma0ZSVVpGT1pVbE00blVqVXFsVTdKMUdkU1lrSkFUWHIxOEhVTHJhM3ZPc0draFVuMHk0dUVIZklWQURjTnhyUVozZDY4YU5Hd2dPRG9hUGp3LzY5KzlmWi9ldEQ2S2pveUVXaStIaTRxSnpRbG9kU3FVU0NvVUNJcEdvUnErdlZDb2hFb2theFNybk1wbE1wMjUwSlNVbHdnaThTQ1JTRzZVbjNYRkVudW9VUitTSmlLaTIxR1IvZkczS1NrRnE0N3FOaGE0dHBhdXo4aTVWclBIOHk2RjZUNmxVSWlVbFJkaG1JazlVT1VjVEszMkhvTVpBSklhaFNJS2FIRE5zWm1BTVMwUE5Ob1ExeWNyUURHODREOFFFcDM2MWVwLzZvbXgxVEYwbllSSlJ3OFZFbnVwTVVsSVN5aXE1SEJ3Y3VCQVVVU1VjakMyeHRlOVViT2oxTmd4RkVtRy9HS0pxL2FrcFRtWjJPRHhvSHI1L2VUYXNERFhyaDUrSGwzMFg3Qjh3RTFPY0I5WEk5U3BpWldpRzE5c094SVEyVGFQTUpETXpFMEJwMjBjaWF0ejRuUWJWR1M0RVJhUzc4VzM2UXlJU0l6cnZUOGhWcFNzaE94aGJZbWYvYVZXYytaZE0yVlA4OC9vT1lidVZxUTNlZEg2NXd1T1BKOTNBbzZmYVd3aSs2K0pkK3VGQUpJRzdqVE11cEZkL05jbG4zYzUrRElWS0NTK0hMdmptMFRuSWxDVXZmRTBpb3FhRWlUelZHU2J5UkxxeE1XcUc0WTdkVWFpUTRYRENGV0cvWEtWQVRINUtKV2VXc2pPMmdKMlJPWlFxOWM0UVZvWm1HR1RmdWNMenp2d1pyblcvdTdVeit0cTZJcjA0RjlhR3pURFZkUmpDc3g0anYwVDdLb3o5N2RwamJLdGVWY1lKQUhLbEFtWVNJNnoyZUFPRkpjVlZIaTlWeUxIMi9nbWRycTFKQkFzRDNjdDRLbnA5UkVUMUJSTjVxak1KQ1FuQ1l5NEVSVlN4TjV4ZmhwSFlBSWNmWDBDZS9LOWtNbHRXZ0VXM0QxWjZia3NUYTZ6dE9RVUFzRC91Z3RwemYrUWw0ODNMbXpYTythRERTQXh4NktwMnJ6SVdCaWFZM2NrWEtnQmZSUWVoWFRON1RIVWJobG1kUm1QdHZlUFExdmJNMnRBTUhTMWJWZjFDLzBlcWxNUEp6RTZuWXd0MFNQWXJZbUZnZ3YwRFp1aDgvSnVYTjBPcWxGZDlZRDFUMWh1OXJDMGpFVFZlVE9TcFR1VGw1YUdvcURSSk1EVTFoYTJ0clo0aklxcWZXcHZhWXJoamQyUVU1eUV3NlZhMXpyVXhhb1lWN24rRGxhRVpUaWJkeEtXTVA5U2VWNkUwYVg2MWRSOFVLV1Q0SlRVU0FHQW1LWjJ2b2kyUm45MXBET3lNekJHVUVvRzd1WW00bTV1SWZuYnQwYy9XRGUrNGVPTzd1UE1hNTRTazNrRkk2cDFxeFY0WFNsUktST1lrVkgzZy95aFVWZmU2cm8vS0Vuak9ReUpxL0pqSVU1MG92M1IzeTVZdDlSZ0pVZjAycmYwSVNFUmk3SXI5QlhLVkFtS0lzTDdYMzNFM0p3RkhFcTZpVUNIVGVwNjlzU1dXZG44TjlzYVd1SkFlcFRFYVg5NDdMdDZJeWtzU0VubExRek1vb2NMVFowcEovdUU2QkgxdFhSSDdOQlhmUEF3VDltK0lDc1Q2WG4vSGVLZCt5SllWNEZUeWI1VytKaS83em5BemQ5VDFMZEN3VDh1SGhlZFJwQ2pHWjNmL3IwYXUxUkF3a1NkcS9KaklVNTFJUzBzVEhqczZQdjh2ZEtMR3pNdStDOXl0MitMS2t4ajhsdlVJQURDMmRXKzRtVHZDV0dLSUE0OHZhVDJ2dTFVYmZOekZENWFHcHJpUUhvWE4wV2VnMUZyMEFsZ1ltTUpBSkVhZTdLK2szY0xRQkFVbHhXcG4vTDJkRi94YTkwVzJyQURyN3AwUUp0d0NwYlhqcSs4ZHcxcVBOL0VQMXlHd01XcW1kV1MrVEI5YlYzZzdQUDhxb3pXVnlEY1ZXVmxaK2c2QmlPb0lFM21xRStWSDVCMGNIUFFZQ1ZIOVpHdGtEdi8ydzFHb0tNYWVoMmNCbENiZHI3Y2RDQ1ZVK0RvbUNDWGxrbW1ndEJYbE9LZStlS3VkRnlTaTBtN0N4aElEdERTMVFYS1I5bVRPeHFpMHQzaXV2RkRZWjJsb2l2ei9sZFZJUkdKTWRSc0czNVk5a1NzdnhQTElJOGlVYWRaYUp4Vm1ZdG1kSTFqaFBobmpuZnFoWFRON2JIc1Fnb3ppdkFwZm83YjYvTXJNNk9oVDZlVGNNZzdHbG5qUGRVaUZ6NXNhR0pmK0xUSEN3aTUrbFY0cm9mQUpEc1ZmcWZTWStxNmdvRURmSVJCUkhXRWlUM1dpL0lnOEUza2lUVys3RElhRmdRbitMTXJHT3k3ZU1CQ0owY3JVRnMwTWpQRlQ4aTFFNS8ycGRyeUh0VE9tdWcxREd6TTd5SlFsT0p4d0JiMXRYT0ZwMXdIOTdOcmpYTm85SElxL2pDZkYrV3JuV2Y4dmtTK3JoeGNCYUdaZ2d1VENiTmdZTmNPaUx1UFF5YkxWLzVMNG8wZ3N6S3d3NXJpQ2RDeTljd1JMdTcrR25qYnRzS1hQUHpEejFqZklmT2FlWmFvN2NWVFhHdlZtQnNZWTBMeGpsY2NaaUNSVkhtZVpXN3VMVTlXMm5Kd2NaR2RuNnpzTUlxb2pUT1NwMXFsVUttUmtaQWpiVE9TSk5LVVVsU1pmclV4dDBNclVCaXFVSnRuSlJWbjQ3K09Md25IdTFzNTR0WFVmOUxWMUJRQkU1U1ZqVzB3d2tvcXljRFRoR2w1dTNnbHZ1d3pHY01mdThMTHZqTURrVy9pL2hHdENFdjNzaUx5NWdTbkVFQ0h2Zjl2MkpwWklLc3pFN29kaFdQZS83amRWV1JKeENGUGRodUZCZmtxRlNUd0EvUER5bkdxOUorVVh3dEpGcWpRSFN5SU9WZXVjTXU0MnpwamQwZmU1enExUG9xT2poWVgzckt6cTE4ckFSRlR6bU1oVHJTdGZWdE84ZVhPSXhWeFFtR3BYU1VrSmlvdUxJWlZLVVZ4Y0RMbGNEcVZTQ2FWU0NaVktCWlZLSlR5dWJGOVZ4NnRVS3RUVTRxbW5rMy9IbFNjeEtDaVJRcUZTWW4zUHY2TzVzUVUyUi84TXViSUVFNXo2WTFSTGQ3UXdzUVlBcEVwemNTaitNczZuMzFlN3p1VW4wYmllR1l0eFRuM3h0N1lEOEZvYlR3eHo3STU5Y2IvaVFucFV1Ukg1MHNUZHd0Q2tkTHVrQ05teUFxeTYreVBTcFhrd2xoZ2lyb0xGb1o2VlVaeUhaWGNPVjNuYzlTY1BkSDQvQUtDelpXczRtdWllakNwVVNxMWxRTHJJMTlLeHA2R1JTcVg0OWRkZklSYUxZZkgvN04xNVdKUlYrOER4NzdBT0NMS0pvQ0s0NGE2b2FhWlpMcW1vdlliNldtYTlsV1gyMm1McXo3S3lURXQ3MWJJeXl5VXpMZE0wS3pmU1VuTXROY29OMDFSUUVSQmtsUjJHR1dibTk4Zkl3RGdzQTg0STZQMjVMcTdtZWVZODV6a3ppZDV6NWo3M2NYZkgwOU96cG9ja2hMQXhDZVNGelVsK3ZLaUtvcUlpWXdCZS9OK3FQdFpxdFpYZnlGcjZXU2NWSTA5YlNGNitvVWI2eTYySDRxZjBZTzNsMzRpK3ZnR1V0MU05L0pXZVhNNUxKVHpoR1B1VHo1UzdvTFZJcitYSCtBZ09wWjduK2VCQmRQWU13dUg2N0xhbm95c0FvWTI2Y0xkUEs5d2REZU52Vzc4SlU5b000NHNMZXd4ajBSWXlJM0s5c1U4Rmhqeis2Z1RLUHlVY0p5TDlBa2ZTb3FwMFhTczNmM3lWOWF0OHY5cW1YcGFXaFFzWDJ2UWVlcjJld3NKQzlIbzlUazVPaElXRjJmUitRb2phUVFKNVlYTVN5Ti9aOUhvOWVYbDVGdi9jMGlDOEZocmszNW4rZmgwNGxSbkhwdmdJNC9tdll3N3llOXA1czF6NWlpU3BNcG4xOS9lMHE5K0VzOWtKUUVscVRXZlBRSk8yQVM3ZUJMaDQ4OFgxaGJaMktIQzJkNlJBcThiSnpvRXY3djR2T1VVRnZIUjBsY2wxLzIwMUNHYzdCemJHSFNaSmxRVVk2dEkvSHp6WWJEeTlMY2hqTDB2cDY0NWR1OFQrRzc2RnFPMDhVN1FVRkpSZE50UVdtalZySnRYQmhMaERTQ0F2YkU0V3V0NmU4dlB6eWNqSUlDY25oN3k4UFBMejg4bk56VFUrenN2TEl6YzNGNVZLVlNQamMzVjF4ZG5aR2FWU2laT1RFd3FGQW9WQ2daMmRuZG5qbXpsM25JcHJxRmRGZTQ4QW5tdjFBTmZVdVh4MDdpZjBnSVBDRG44WEx4VEF4WndrNW5ZZVU2VStUMmJFOGtQOEg4YmpKVkU3V1I2OTI2emRheDFHME1VekNJMU9TOXY2alpuUllSVDdrOCt3NnRJKzFMb2lrbFZaQkx2NzQrUHNic3lEZDFEWTBiZGhPNVQyVHF3dGxjZnZaT2RnVWJXWjZzaFU1OVc1UUQ0aDJJblBubm5GcHZjb1RxdjU2NisvT0gvK1BEdDM3cFJaZVNIdUFCTElDNXVUR2ZtNlNhZlRrWkdSWWF5Q1VmeFRmS3hXMjJhRzBjSEJBYVZTaWJPenMvR24rTGowK2ZMT3ViaTRvRkJZS1hIZEFwLzhacDFBUHRDMUFUUGFqOFJCWVUrcUtwdkpiWWJoNytLSm45SURPeFJzaUQzTXB2Z0lPbmcwclZLL04xYXQwZWkxSmpYaGk5bGZmOC9VdWlMaTg5SnhzWGVpZDRQV3JMcTBENENUR1RFRXUvdlQxYk1adnlZYk5wTHE3Qm1FaTcwVFo3S3VjSzJNbEp0cjZseGUvT3ZMS28yM1BJTWJoZkIwQlNVbXdiQXAxb0l1ajFlci8zclhTMVRXVlVxbGtpRkRocENWbGNXbFM1YzRkZXFVQlBKQzNBRWtrQmMycFZLcHlNbTVQbnZuNElDWGwxY05qMGlVVmp5cmZtT1FucEdSUVhaMitmWEFxMEtoVUZDdlhqMkxmdHpjM083WXhkQk5YWDJNd1dTYitvMEJVR2sxeE9TbWtGaHdqWk1abDlIb3RXWFdZcDhZUElpK0RkdXpPT3BuanFTYTVxRVhWVkRDc2JHTEYyM3JOK2FhT2c4SGhiMHh3TS9URm5JcU01WnVYczFwVTc4eDU3TVRPWkZ4bVljRGU5SFpLOGdZeVBkc0VBekE3NmxueSt4ZmoybkpTVHNVT05sWjlzK09XbGRrc2diZ3hocjZaWEd5YzZDMSs1MjljM1NYTGwySWlqTDhHWWlOalNVb0tLaUdSeVNFc0NVSjVJVk55WTZ1dFlOS3BTSTVPWm5VMUZUUzB0SklTMHNqUGo2ZW9xS2lhdmZwNnVxS2w1Y1hibTV1RlFibkxpNTF1eTczcmZKM1ZoeS9KdjlOZkY0NmNYbXB4QmRjSzdPVVkxbTEySFhYeXcxcWROb0thN1YzOUdoS0I0K210SEwzcDdWN0krcGZYK2o2ZmR3Zk9OazVvTmFXL0hrNGtocEZONi9tOUc3UW12UFppVVRuSkZHazE5THgramNDQ3VCdW4xWm85VG9PMzdDSU5iZW9rUG4vYktGUVovcm5xMmVENEVvM1pDcjI3dWtmT0pGeDJYaDhOUDBTNllVNVhDM0lOR3RicUNzaUxqK05aRlVXL3p1ejJhTCtiOVRlSTREL3RocEk4dlU4LzdxcVRaczJPRG82MnV3Yk15RkU3U0tCdkxBcHlZKy90VlFxRlNrcEthU21wcHI4VkdlblJ6czdPenc5UGZIeThqTDU4ZlQweE52YkcwZEhSeHU4Z2p0WHRxYUFKVkU3YlhxUEVRRTl1T3Q2L2ZuRWdneU9YcnZJdWV4RWptZkUwTXUzTllXbFBnUWN5N2dFUUUrZllGWmYyaytSWHN2Rm5HVGExRzlNZ0lzM0RaemQ4WFIwNWRpMVM4Yk5wWW9WNmJWRXBGOHd1Ny9kOVZxZE1Ya3BSR1ZmTFhPTUhUeWJFdURpYlhZK3BUQ0xsTUt5Zyt3Y2pZcjNUbThpcGRTdXNrbzdSM3I0dENJaVBScDFxUThVRFowOUdPRGZnWjhUVDVyc2J2dFAxaFhXWGY2ZDJMeFU2anB2YjIrVHYzdUZFTGN2Q2VTRlRVbCt2TzJvMVdvU0V4TkpTRWpnNnRXckpDWW1rcFZWdGRuRTRsbjE0dUM4ZE9CZXYzN2RML3QzTzFEYU85SzJmaE9DM1J2eGZkeVJtK3ByZDlMZkhFbUxJakl6MWl4MzN0bk93U1RnelZEbkVadVhTbEE5WDRMcStSS2JsOHJCMUxPY3licENnVmJOQVArT0FPeEpQbTN4L1J0Y0x5VjVKQzJLNytQK0tMUE5pOEdoWlFieVlFZzVHdEtvQzlzVGpuTWhOOGw0Zmx5THZ0elhzQjNMb25leEwva01BRzkwR0VsbnowQ1dSZTltVjFLa3NlMmpRYjNwNzllQklwM09aQkh3UTAyNjgzU0xmcHpNdU13N3AzK3crRFhWUmw1ZVhpUWxKVlhlVUFoUjUwa2dMMnlxZENBdnFUWFZwOVZxamNGNjhVOTZlcnJGMXl1VlNueDlmZkgxOWFWaHc0YjQrdnJTcEVrVG1WV3ZoUnE3ZUJIczNvaTI5UnZUcG41amd1cjVZb2VDREhYZVRRZnlFZW5sYjhpa3RIZmkyZzNCZlhqQ01SenM3RWxUR1dhNmR5U2VBTURGM29tZVBzSGtGS240cTR5WjkvSjA4QWdBSUQ3UDhqKzdwZmtyUGVuWHNEMDVtZ0pqSU4rbWZtUDYrM1ZFajU2TE9TV3owQkhwMFhUMkRPVEJKbDFOQXZtZnI1Nmd2MThIaGpRS1lWTjhoREVQZjAvUzM0d083RWtYcjJiYzU5dVczMUxQVld1TXRVRnhsU1loeE8xUEFubGhVNUlqWHoxcXRacTR1RGhpWTJPSmk0c2pNVEVSbmE3OFJZdkZIQjBkallGNjZhRGQzZDM5Rm94YTNJekhndm93ckhGWGsrb3BSWG90MGRsWE9aZWR3T21zS3phN3Q1T2RBL1Vjbk0zU1NzcWJiZS9qMnhZbk93ZCtUZnE3d3NXMHBZVjRCdEhEdXlVcXJZYVRtWmZMYmFlL0hsZ3J5dGd5dDhuMW1mckVnZ3pBVVA3eStWYURVQUEvSjU0a0xqL04yUFpRNm5uR3R4eEFvR3NENDRKZGdPaWNKQzdtSnRQU3pZK2VEVnB4NVBwdXMzbmFRamJFSG1aQ3l3ZDR1a1YvL2txL1dPRjZnOXJNeDhjSGdOemM2dTF5SzRTb095U1FGemFUa1pGaFhFenA1dWFHVXFtczRSSFZYZ1VGQmNUR3hob0RkMHUrRm5kd2NNRGYzNS9HalJzYmY0ci9BUmQxVDZZbUQyZDdCLzdKdXNLcHpEak9aTVZ6TGp2UldLM2xQODN1WTNpVGJtVmUyOVMxQVFBUEI5N0RJUDlPWmJiWkVIdll1Q21VZzhMZXBBck1BMzRkc1VQQjFZSU1SZ2IwSUxpU3lpK3QzUDBCYU9udVo3SjQ5V3gyQXVFSngwemF1dGc3OFdEamJvd0o2Z1hBK3RoRHFMVGxCOGpGejdWMDkrTjRSb3p4dkpPZEF6MGJ0QUxnNHZYWitNZWE5U0dvbmkrWm1ueSt2Znk3U1Q5Wm1ueE9aOGJUMlRPUSszM2JtV3lrdFRmNU5DM2QvQmpXdUpzeGtBZjRKZkVrRHpidVJtTVhMOElDZXZCZDNPRUszNGZhNnRxMWE0RGg3MTBoeE8xTkFubGhNNUlmWDc3YzNGd3VYNzVzRE56VDB0SXFiRzluWjBmRGhnMk5BWHVqUm8zdzgvT1RyODl2STc4bS9jMmVwTk1tQzA1TGErSG1SMmZQaWtzSkJybzJJUEI2VUgralg2NldwSmNzNi9Fc0NvV0NIRTBCRGdvN0Fsd05Id0QzSko5bVZNRGQzTzNUeXFJeHQzRnZES1crN05GZW41M3Y3QmxFU3pjLzJuazBvWk5uSUVvN1I0cjBPcjZPT2NDMmhJcnI3a2ZsR0JiQlBoYlVoL3Q4MjVGYnBNSU9CWTFkdlhCM2NDRStQNTNvbkNSanNBMnc0c0p1OHJTRlpuMGRTajFIWjg5QXVuZzF1K0g4ZVo1dTBaOGluUmJIVW1VM2RlajVMdTR3VTlzOFNGaEFkN1lsSEtWQUs5VmZoQkMxbHdUeXdtWWtyYWFFVHFjakxpNk82T2hvb3FPaks4MXZkM0J3b0VtVEpnUUZCUkVZR0VqVHBrMXhjSkJmMTl1WldsZHhLZEI1WnpaanI2aCtqZjNTL2NmbXBkTFZ1emsrVG03bzBKT2t5bVJqM0JIT1p5ZXk4R3g0dGU5VG5HYlQwU09BaHdNTk0vRDVXalY3azAvelE5d2ZYRldabDQ2ODBhSFVjd1M3KzNPZmJ6dWF1SG9iSzkza0ZCVndKQzJhcjY1dlVKVllrTUhINTdiVHJuNFRrMW4xMGc2blJYRk5uY3ZKRE5OVW5peE5Qcy84c1l5Y29nS3phMzVMT1VzWHoyYnN2Qm9wUWJ3UW90YVR5RURZekowK0k1K1hsMmNNM0M5ZHVsUmhYV2NuSnljQ0FnS01nWHRBUU1BZHV6R1NLRnQ1TzdKV3g5d3ptNENTY3BDbE4xNnl4bjErdm5xU3ZLSkNMdVltY3o0N3NVcjk2WUhWbC9heit0TCtTdHYrbm5xTzN5dFlsSnBicE9Mb3RVdGxQbGRXRUY5OC84VlJQMXN5MUZyTHljbXBwb2NnaExoRkpKQVhObk1uMXBDL2N1VUtGeTVjSURvNnVzSThkNlZTU1dCZ0lJR0JnUVFGQmRHb1VTTkpreEczWE9rQTNwb3kxSGxzclNTRlJ0aU90N2RoVVhCeWNyTHM3Q3JFYlU0Q2VXRVRPcDNPdU9BS2J1OUEvc3FWSzV3NWM0WXpaODVVdVBHU3Y3OC93Y0hCQkFjSDA2UkprMXM0UWlHRXFEdFVLaFVhamFiTWFsdloyZGs0T1RsWlZEd2hKU1dGQmcwYW1IMjdtWmVYaDFhcnZlMzJ5c2pJeU9EQ2hRdmNkZGRkSnEvNTVNbVR1THU3MDdKbHk1dSt4NlZMbDdDM3R5Y29LQWlOUm9OYXJhWmV2WHBWSHVlcnI3N0t1SEhqNk5PbnowMlA2VTUzZXdYeWNWZmdSQ1JFWDRTb0MzQXRvNlpIZE1leUEyYVdQdkhJVXpVMEV0c0x1UDRUV2xuRHlDalllZEE2Ti9YMmd0YXRJTGdWZE8wTWdRSFc2VmNJVWVjVkIxWVZwZlBWWnN1WEwrZmd3WU5zMnJUSjdMbEhIMzJVc0xBdy92dmYvMWJZaDA2blkvcjA2UVFFQkRCMzdseVQ1OExEdzFtMWFoWExsaTJ6U25CN004cjZmNlJRS0hCMGRLU29xTWlzN0hEeGMyWDUrKysvbVRObkR0dTJiY1BGeGNWNGZ0bXlaYlJyMTQ0cFU2YmM5SGcvK09BRFhGeGMrT2lqai9qNjY2L1pzMmNQa3laTm9uZnYzaGIzVVZSVVJHeHNMTm5aMlpVM0ZwVzZQUUo1dFFZMmJvSnQyMEZubTYrS2hhaFZybVhBSDM4WmZ0WnRnTEIvd1poL2c0TjlUWTlNQ0ZIRGlzdE94c1hGM1pMN0pTUWtzSG56Wm80ZE8wWnFhaW91TGk2MGFOR0NSeDk5bEs1ZHU5NlNNZHpvMEtGREpDUWs4UHp6ejVzOXQzZnZYbHEwYUZGcEVKK1FrTUM2ZGV0dWFoekJ3Y0dNSERuUzJGL3A0RldoVURCcDBpU3phNW8zYjg2S0ZTdDQ3NzMzK1AxMzA3S3FBUUVCckY2OStxYkdCS0RYNnlrc0xLeHlXV2huWjJmMGVrT2NOWGJzV0ZKU1VwZzFheFpEaGd4aDJyUnBOejB1VVhWMVA1Qy9IQWNmZlFxSnNoMjF1RVBwOUxBNUhFNmNnaGVmaGViTktyOUdDSEhidTNUcEVpcVZ5dVo3ZUd6ZHVwVTllL2JRcmwwN09uYnN5TldyVnpsKy9EakhqeDluMnJScERCa3lwTnhydi9ubUczSnlUSGNVL3VlZmYxQ3BWQ3hkdXRTc3ZWYXI1ZVRKazJiUGVYdDc4K2lqandLR0lQV2JiNzZoWThlTzlPelowNlRkbVRObmlJbUpZZXpZc2NURXhGQ1dldlhxMGJCaFE3S3lzdmp0dDk4c2VnOXVwRktwQUVNYVQzRWd2M0xsU3BQQS9LbW5ubUw1OHVXc1hidVc5UFIwSmsrZVRIaDRPUC84ODQreFRhOWV2Umc3ZGl4Z21Ga3Z2WkJacDlNUkZoYkdsQ2xUZU9DQkJ5d2VXM3A2T2dzV0xFQ3RWdlBCQng5VWFZZHZaMmRuOHZQekFjUDdOR1BHREhyMDZDR2JEdGFndWgzSXExVHd3U2VRbkZKNVd5RnVkNWRqWWVHbnNHZ0JPTmJ0WDIwaGhIVkVSa2FhQmJQV05uRGdRTWFORzRlcnE2dngzUDc5KzNudnZmZFl0MjVkaFlIOG1UTm56UGJSU0U5UFI2dlZjdno0Y2JQMk9wMk81T1JrTkJyVC9SWktyenZhdTNjdk1URXhMRnEwQ0lDWW1CZ2FOV3FFVXFsazgrYk5BS3hmdjU3MTY5ZVhPYVo3NzcyWDJiTm4wNzU5ZThMRHd5dDU5YVp5YzNQNTVKTlAyTDkvUCs3dTdnd2NPTkRrK1FFREJqQmx5aFFtVDU2TWc0TURMVnUyeE4zZEhiVmFUY3VXTGZIMDlEVEpiL2Z3OEtCZHUzYms1K2R6NGNJRmsyOFk5SG85S3BYS3VQRmlzVU9IRGhrRC9vNGRPNXEwMzdObkQwdVhMc1hKeVltWFgzN1pKSWpmdjM4L0gzNzRZWVd2VDYxV285ZnJHVDU4ZUpuUFQ1czJEYlZhemFlZmZscHVIOFV6K3A5OTlobkxsaTBydDkyOTk5N0w2NisvWHVGNFJGMFA1TmYvSUVHOEVLVWxwOEIzUDhKL3h0VDBTSVFRTmF4Rml4YnMyclVMcFZKSlNFaUl6ZTdUdW5WcnMzUDMzMzgvOCtiTk01dHR2OUg4K2ZQTnppMWF0SWlEQncreWN1VktzK2VHRFJ0R2FHaG91VG55QlFVRmZQSEZGd3dhTklnT0hUcWcwV2lZT1hNbS92NytUSm8waVlNSER6SnExS2h5UDl6TW5EbXoydVU3VDV3NHdmdnZ2MDlhV2hyMzNYY2ZreVpOd3N2THk2U052YjA5TGk0dUpsWEtkRG9kOXZhR3RFaXR0dXhTclVlT0hFR3IxZEszYjk5S3gvSEpKNThZSDcvOTl0dUFvU2pENU1tVGlZcUtZdGl3WVl3ZlA5NXNrV3BSVVJFcWxZclJvMGNiS3gvZGFQLysvU1FtSnZMWVk0K1YrWHlMRmkzUWFyVTgrZVNUNVk1di9mcjFGQllXb3RGb2VPU1JSOHBkTEJzUUlHdS9MRkYzQS9uejBiQmpWMDJQUW9qYVordDI2TjRWMnByLzR5cUV1SFBjZSsrOTJOdmJzMjNiTmxRcWxjMW41a3U3ZXZVcU9wMk9ObTNhVlBsYVoyZm5jb003cFZKWllTckk2dFdyVWFsVVBQZmNjd0JzMzc2ZDVPUmtwaytmenFwVnEzQnpjMlBjdUhFbWkwRkwwK3YxVlE3azgvTHkrT0tMTDlpK2ZUdmUzdDdNbmoyYmUrKzl0OUxyTkJvTlo4K2VKVE16RTVWS3hkbXpaMGxQVHk5ekQ1RmR1M2JSczJkUGl5cnRiTnk0MGVUMXJWeTVrci8vL3B1QkF3Y3lZOFlNL1AzOUFjTUhpTEx1Tlhqd1lKbzNiMTVtMzFldlhpVWxKWVdISDM2NHdqR1VkLzJ2di81cVREdHlkSFFrSnllSGNlUEdWZnFhUlBucWJpQy9mU2ZvWldHckVHYjBldmgxbndUeVFnakN3c0pZczJZTnUzYnQ0dno1OC9UdDI5ZG10ZVYxT2gzWjJkbjg4ODgvZlBubGwzaDRlQmdENnFwNC92bm55MXlrQ3BSWnlhWllWRlFVbXpkdnBudjM3dXpmdngrTlJzTjMzMzNIb0VHRFVLdlZIRDU4bVBIang1Y2J4SU1odUs1S0lIL3c0RUdXTEZuQ3RXdlhDQTBOWmVMRWljYkZ4cFhKenM1bSt2VHB4c28xMDZkUFI2UFIwS3BWSzVOMnljbkpuRGh4Z25mZWVjZmljZDFveUpBaFRKMDYxZVRjc21YTHlNakk0SzIzM3JLNEh4Y1hGN015eTZtcHFhalY2a3JMS3VmazVQRDU1NS96eUNPUHNHN2RPa2FNR01HV0xWc0lEUTB0ODFzZFlabTZHOGduWEszcEVRaFJlOG52eHkwVDdONkk2Qng1djBYNWd0MGIxZGk5bFVvbHp6MzNISkdSa1J3NGNJQTFhOWJnNStkSDI3WnRhZDI2dFhGMjltYk5uVHVYQXdjT0dJOEhEQmpBZi8vNzMzSlRORXA3L1BISHExMktzSFhyMXNhOGJsZFhWeHdjSExoNDhTTEp5Y2trSlNYaDZ1ckt4SWtUMmJwMUsvNysvb3dhTllyRXhFU2NuWjN4OGZFeDZhczQxN3dxZ2Z5Y09YUHc5UFRrL2ZmZnIzS0ZIaDhmSDhMRHc1a3padzdPenM1TW56NmRaY3VXY2Zic1daTjIrL2J0UTZGUW1PUzdXMEtuMHhuWEVwUzE0V0R4dHlZMzJyVnJsOW4vdDhEQVFIcjI3SW03dXpzYWpjWmtFZlc2ZGV2WXNXTUhYMzMxRlkwYk55NXpMSHE5bmdVTEZ1RGo0OE93WWNOWXQyNGRBUUVCL090Zi8yTEJnZ1Y4OXRsbkZYN0FFdVdydTRGOGFtcE5qMENJMmlzaHNhWkhjTWRvWHEraEJQS2lRczNyMWZ5R2VDRWhJWVNFaEJBWkdVbEVSQVFIRGh3d0J0NStmbjRvbFVxYU5UT3RlT1hoNFdGeGJuMlBIajJvWDc4KzE2NWRJeVlteHJqZ2RNYU1HV2I5M21qczJMRW05ZFIxT2gyZmYvNDVIVHQyNUw3NzdpdjN1aDkrK01Fa05TUWdJSUNmZi80WmdGT25UakZ0MmpSZWV1a2w2dGV2enhOUFBNRWpqenlDUXFIZy8vN3YvL0QzOTJmaHdvVTRPSlNFUWNWamNIWjJ0dWcxRjJ2VnF0Vk5sZGtzTEN3MHp1S1hsZTRTR2hySzl1M2JtVHQzTHZQbnp6Y0x5dlB5OGpoNzlpeG56cHdCWU1HQ0JTUW1KbkxseWhYR2p4K1BtNXNieWNuSjZQVjY0N1hwNmVtY09YT0dzTEF3WXovRitmbmg0ZUVtOTFDcFZJU0dodEt6WjAvamg1OXIxNjdSdUhGanNyT3oyYjE3TnlFaEllVUc4UUJyMTY3bDJMRmpMRjY4MktUdko1OThrdDkrKzQwRkN4WXdhOVlzMmVHOEd1cHVJSjlmVU5NakVLTDJrdCtQVzJhUWZ5ZCtUVHFGRGtuMUUrYnNVQkRhcUhOTkQ4T29PS0JYcVZURXhzYVNsSlJFYkd3c2dNbU1lckUyYmRwWVZMNHlORFNVMEZERHRuaDZ2WjU5Ky9ZeGYvNTgzbnp6VGI3ODhzc0srL2pYdi81bGNxelZhdm44ODg5cDBhSUZvMGFOS3ZlNjdkdTNtMVRLS1phVGs4T0NCUXZvMTY4Zi9mcjFNNTR2RHRBblRwekllKys5eDRvVkszamhoUmVNenhmUFhsZDNzV3QxNWVUazBMUnBVOER3Mm04TTVMMjh2Smc1Y3lhVEprMWk5KzdkREI0OG1GV3JWdkhYWDM4Qm1GUis4ZmYzUjYvWDA3dDNiNW8zYjA3bnpwMnh0N2RueVpJbGpCbzF5dmgrcGFlbjQrbnB5YkJodzR6WEZwZVZYTFZxbGNsdTdLTkhqemErZDc2K3ZvQWgzYWR4NDhaczNyd1p0VnJORTA4OFVlN3IyNzkvUDk5ODh3MFRKMDRrT0RpWTFGSVRzVzV1YnJ6eHhodTg4c29yckZxMWl2SGp4MWY5RGJ6RDFkMUFYZ2doYW9GVzd2NE05Ty9NcnFUSW1oNktxSVdHTmIwYjlqMEFBQ0FBU1VSQlZPNUtDemUvbWg2R0dhVlNTWnMyYmFxMUdMVXlDb1dDQVFNR0VCRVJ3ZDY5ZTRtSWlMQ28ya3BWNWVYbG1TMksxZWwwL085Ly93Tmc4dVRKZ0NFNHZucjFLazJhTkVHaFVOQ3ZYejhpSWlMWXZIa3pYYnAwTWU1S1d0MForZXBLU1VsaDFLaFI1T1hsY2VIQ0JYYnUzSWxLcGFKRGh3NW1iVnUzYmsyL2Z2M1l1blVyZ3djUEppY25CenM3TzRZT0hVckxsaTJOUDJXbHA0d1lNWUl1WGJvUUh4OVBZV0VoQ29XQyt2WHIwNmxUSjVNUFdBVUZoZ2tnRHc4UGsrdFZLcFd4MytKS01sZXVYTUhQejQrTkd6ZlNzMmRQT25jdSs4UHE0Y09IbVRkdkhuMzY5REhXMDc5UjU4NmRlZUtKSjFpelpnMTZ2WjVubjMzV2duZFBGSk5BWGdnaGJ0TGp6ZTdsU0ZvVU9VWHlUWWdvNGUza3htUE4rdHp5K3lZbEdUWkk5UE9yMlE4UXhaVkxVbEpzVXlZNk96dmJiQ09pcFV1WGN2VG9VVHAyN01pOGVmTklTRWdnS1NrSlIwZEhrNXJ3TDd6d0FzZU9IV1Bod29WOC9mWFh1THU3VTFoWUNOeTZRTjdUMDVNWk0yYnc1cHR2TW5yMGFFSkNRdmorKysvTGJkKzdkMi9tenAyTFNxVXlma2l4VkxObXpTcE5jVXBKU2NIWjJkbms5ZXQwT2dvTEM0MHorUTBhTktCKy9mcWNPM2ZPdUxuVml5KytXR1ovRVJFUnpKMDdsL2J0Mi9QNjY2OVhtRGJ6eEJOUGtKS1N3bmZmZlVkK2ZqNHZ2UENDU2RxVEtKKzhTMElJY1pQcU83cXl0UHQ0UG8zK2hUL1RMOVQwY0VRdDBOMjdCVlBhRE1QRi90YW1hVURKcnFLMjN0RzFNdkh4OFFBbWFScldrcFdWaFVhak1RdmtjM0p5Y0hGeG9hQ2dBQjhmSC9yMjdVdVRKazNNS3ZXNHU3dno2cXV2VWxSVVpPeWorSDJ6WlNCLzZ0UXA1czZkUzNKeU1rNU9Ubmg3ZTZQVDZSZ3dZQUJCUVVIczJyV0wzTnpjTXEvMTlQUTB2c2JpLzdjSkNRbG1pMk10MGFOSEQ3T1o5OWpZV0dPS1Q3SGlzWlN1eE5PNWMyZjI3dDFMVVZFUnp6Ly9QSTBhbVMvbTNyRmpCNTk4OGdsTm16YmwzWGZmdFNoZGFlclVxZVRtNWhJZUhrNVVWQlJ2dmZXVzFSWmozODRra0JkQ0NDdHdjMVR5UnZzUjdFcyt3L0dNR0dMelVvblBUNi9wWVlsYnFLbXJENEgxR3RETnF6a0QvS3BXWWFTdVNrdEw0OWl4WXd3YU5NZ2t0enNpSW9KZmYvMlYrdlhyMDcxN2QrUDUrUGg0amgwN1JtaG82RTFWS1RsMTZoU0FXUkQ1eWl1dlZGaG52clFlUFhxWUhCZW5sdHlLRDBEZHUzY25NRENRUC8vOGs0WU5HeG9EYUkxR1l6Sit0VnFOVnF2RjN0NmVreWRQWW1kblp3em93ZkErTEYyNnRNcjNYN2h3b1VrZ1gxUlV4S1ZMbCtqZnY3OUp1K0o4OXRKdDI3WnR5KysvLzg3ZGQ5OXRraTd6N3J2djByVnJWOVJxTmN1WEw2ZFZxMWJNbnorZnRXdlhtcXkvS0s2VTg4VVhYN0JtelJyaitmYnQyek56NWt5V0xGbkN0bTNiK1BqamoxbXdZRUdWWDl1ZFJnSjVJWVN3b3Y1K0hlanZaNTdqS3NUdHFMQ3drSVVMRi9MVlYxL1JxVk1ubkp5Y2lJdUw0K3pac3pnNU9mSDY2NitiNUxFdldMQ0E4K2ZQazVtWmFmRkdRQ3FWaXJsejU5S3dZVU5jWFYzSnljbGgzNzU5dUxxNm1sV0x1VEdJMStsMEpDVWxFUmNYUjlPbVRTdXNkVjY4QzYybGdYeFpwUnNyMHFoUkk0S0Nnb3l2VzZmVHNXTEZDb1lORzJiOEVGUllXR2p5ZmwyNWNvV0hIbm9JZDNkMzB0UFRHVFJva01sckhEcDBLRU9IRHEzU09NcHk3Tmd4OHZQejZkaXhJNmRQbnlZMU5SV2xVc24yN2RzQkNBNE9CdUQzMzMvbjY2Ky9CZ3p2VitsS09FZVBIc1hiMjV0SEhubUVpeGN2OHVLTEwxS3ZYajE2OU9oaGt1YVZsNWZIbWpWcnVPdXV1MmpmdnIzeGZJTUdEYkN6czJQU3BFbTBhZFBHdUhaQlZFd0NlU0dFRUVKVWk2K3ZMODgrK3l3SERoemc2TkdqNU9mbjQrUGpRMmhvS0dQR2pERkwxUWdKQ1NFK1BwNTI3ZHBaZkErbFVrbGFXaHFSa1pGb05CcVVTaVV0Vzdia21XZWVNYWwzbnBLU1FrUkVCRmV2WGlVaElZSEV4RVFTRWhLTTFXamVmZmZkQ2dQNTRoUVZTOWNXUkVkSEE1UzdDKzJOYnR3YzY2ZWZma0tqMFpqTWFxZW5wOU9nUVFQamNkT21UZW5UcHc4cWxZckdqUnN6Y09CQWkrNVZWVHQyN01ERnhZVStmZnF3Wjg4ZUZpMWFaSHh1N05peCtQdjdzMkhEQmxhdFdrV0xGaTNvMWFzWGE5ZXU1YlBQUHVPbGwxNGlNVEdSZ29JQ2dvT0RhZGl3SWRPblR6ZGUzNzE3ZDVOdlpWSlRVMW16WmczZHVuVXpxWnBUMnVEQmcyM3lPbTlIRXNnTElZUVFvbHFjbkp3WU0yWU1ZOGFNc2FqOWhBa1RtREJoUXBYdnMzejU4a3JicEtXbHNYanhZaG8wYUVDelpzM28zcjA3STBlT3BHblRwalJxMU1oWUE3MndzSkRaczJmajdlMk5tNXNiVGs1T3BLYW1zbS9mUHBvMGFXTDI0YVBZMUtsVGNYWjJ4dFhWRmIxZXo0a1RKd0RLckRKVG1iaTRPTDc2Nml2ZWV1c3Q5dXpaZzFLcEpEazVtUXNYTHZEZ2d3OGEyems2T2pKMjdGaXo2dzhkT3NUOCtmT3JmTjhiVFpnd2dhQ2dJQTRmUGt4WVdCaEtwWkpCZ3dZUkVoS0NScVBCeDhjSGUzdDdwazJieHVuVHArbmJ0eSt2dlBJS1NxV1NqSXdNd3NQRGlZeU1SSzgzbE4vdDBxWExUWTlKVkkwRThrSUlJWVNvODlxMmJjdW1UWnZNRnNEZXlOblptZFRVVkU2Y09HSGNCTW5Cd1lIMjdkdno4c3N2bTlWeEw2Wldxemw5K3JUeDJOM2RuUWNmZk5Dc0RuNWw5SG85UzVjdVpkS2tTWFRyMW8xdnYvMld5TWhJN08zdDZkbXpwMFd6MGNIQndWV3VYRk9XMXExYjQrVGtSR0Jnb0RIbHg4bkp5Vmhtc2xqUG5qMTU2S0dIVEhMb3AweVpRdHUyYmZueHh4OUpUMC9uc2NjZXEvRktTWGNpaGI3NFkxUmRNN3I4elFlRUVNQVAzOVQwQ0lRUU5lREFnUU1jUEhpUW1UTm4xdlJRYWoyOVhvOUdvOEhCd2FIY0FMNDBuVTZIVnF0Rm9WQll0VHlpVHFkRG9WRFUyTTZtaFlXRnQ2enNwckF1bVpFWFFnZ2h4QjFKb1ZCVWFTZFhPenM3aXdMK3FySkZuMVVoUVh6ZFZiTi9jb1FRUWdnaGhCRFZJb0c4RUVJSUlZUVFkWkFFOGtJSUlZUVFRdFJCRXNnTElZUVFRZ2hSQjBrZ0w0UVFRZ2doUkIwa2did1FRZ2doaEJCMWtBVHlRZ2doeEczRTA5TVRnTXpNekJvZWlSREMxaVNRRjBJSUlXNGp4WUY4VmxaV0RZOUVDR0ZyRXNnTElZUVFRZ2hSQjBrZ0w0UVFRZ2doUkIwa2dmenR4TjRlbkJ3cmIrZnRCWDROYlQ4ZUlZUVFRZ2hoTXc0MVBRQmhSWGQxZ1NrdndPbXpjQ0lTZnZrVjlIcnpkbzg5QXYzNmdFb0Z1L2JDbXZXM2ZxeTF3Wk5qb2I2NzRmR0tyMEN0cnRueENDR0VGVGc3T3dPZ1VxbHFlQ1JDQ0Z1VFFQNTJjazhQY0hLQ2JpSGc1UUUvN3padjQyQVBkM2N6UEZZcUlTN2U5dU42WndiVXEyZmJlM3k1QnM2ZXI5bzF2ZTRHM3dhR3g2dldsaDNJUC8wZmNMVGdXNDZxK0dZOUZNZy9zRUlJMi9EMzl3Y2dLU21KTm0zYTFQQm9oQkMySklGOFJad2N3YTRHczQrME90Qm9MR3RyYnc5M2RTMDUvdTFJMmUyNmRBWlhWOFBqd2tMNDQrak5qZEVTZ1UzQjNjMjI5M0Ixc1UyL0QvUURwYk4xKzd4VHZ3RVJRZ2doaEZWSklGK1JONmREaDdZMWQvOWpKMkhlaDVhMTdkUUI2bDBQMEhWNitMMmNRTDczUFNXUC96cHVTSzhSdDQ1ZUwrKzVFTUxtbkoyZHBZNjhFSGNBQ2VSdkYvZjBLSGw4OWh4Y3l6QnY0KzVtMnU3Z0lkdVA2MFl6NTBMTVpldjA5ZDRzQ0dwcW5iNHNNZjVGME9tcWQrM3lSZURzREtwQzY0NUpDQ0hLNE8vdkwzWGtoYmdEU0NCL08zQjBOQTNROXgwc3UxM293SktxTmptNWNDN2FPbWtqUlVWUXBMV3NyVnB0dldDMnJJVzh0cFNUVy8xQTNzbko4Ti84Zk91TlJ3Z2hoQkIzTkFua0t6THJ2ZXBkMTdZMXpKMVpjdnpjeTJYUGtGdkx2VDNCN2ZwaTByeDhPQnhoM3NiQkhvWThVSExzN2daclByZk8vWC9aRFN2WFdLZXYyNUdyQ3lnVWhzZTVlVFU3RmlIRUhjSFB6NC9JeU1pYUhvWVF3c1lra0w4ZERDNFZvTy8vRGRSbExKRHQwd3V1Yjl0OVIzcjdOWEM1WVVHc1Y2bjNZOWJycHJQdGYvd0ZXN2RiNTk1TkEwb2VaK2RZcDA4aGhLaUFwNmNuaFlXRnFGUXFsRXBsVFE5SENHRWpFc2pYZFVGTm9YV3JrdU5mOTVtM2NiQ0hSMGFWSEYrNlhGSjIwc3NUUWpvWkhxZGZnNy9QVkgwTVVSZXFmczJ0MXFwRlNiV2VzclJzYm5vY0UydFp2M1lLdytMaThpaVZNS2JVZTUrUVlGbS9RZ2h4RTRwTFVDWW5KeE1VRkZURG94RkMySW9FOG5YZG9BRWxqN095SWI2TVFISG9ZR2pvYTNoY1ZBUUxGME5LcXVHNFU0ZVNRUDV5SEh5MndyYmpyU21wNmVCNlEzNjZqM2RKZWRHMGROT2MrNXhjeS9wOWF6cTBhRzZZYWMvTGcvd0NRMVVhcmRaUU83OVZpNUpxUWdDSC83eTUxeUdFRUJidzgvTURETFhrSlpBWDR2WWxnWHhkVnQ4ZCt0MVhjbHpXNGsrM2V2RHZzSkxqblh0S2d2Zzd5YlFaNXVlV2ZWeXlJZFQvemFqZVF0UkxsNkZ6eDVJMUNoWFp2US8rT1ZmMWV3Z2hSQlVwbFVxY25aMUpTa3FxNmFFSUlXeElBdm02TE94ZmxWZWRHZlB2a2lBenZ3QisyR0w3Y1ZYazJhZXNWMGZkdjZGMStya1pseW9wcFZta05aVGIzUGtyN1AvOTFveEpDQ0dBb0tBZ3pwK3Y0bzdYUW9nNlJRTDV1cXArZmRNcU5HWHAwQTZHREN3NTN2cVQ1U2tqdGhMY3NtYnZiMjJISXd3YmE5blpHWGJYdGJPNy9xTXdCUEg1K2RVdldTbUVFRGVoYmR1MlJFVkZrWlNVWk15WkYwTGNYaVNRcjZ0R1BHallZS2c4U2lXOE9LR2s3R0hDVmRqMjg2MFoyNTFHVTBhVklDR0VxR0hGdWZHUmtaRVN5QXR4bTVKQXZpN3k4b1RRU21ianh6MVdzc0JWcDRjbEsycEh3UG5tdXhBYlo1MitidlhPcmtJSVVZZDRlbnJpNGVIQitmUG5DUTBOcmVuaENDRnNRQUw1dXVqcC81VE14bCs0WktpTWNxTlRaK0QrUG9hZFhMZi9ZbG1KeUs2ZFllM0txbzFsL0l0UVdNbE9yZloySlkvekMrcnV6cTZ2VHdWcjNITFROamdmYllXT2hCQ2lZaUVoSVJ3OGVKRE16RXc4NytTOVJJUzRUVWtnWDllRWRJVGVQUTJQZFhwWXN4N2VmZE84M2VFSXlNaUVweDZEOWQ5YjFyZWRYZVdMWjIra3NLUmYrNUxIMnFLcTlYOHJPVHREdHhEbzJkMVFpblBMVDZiUGQrdGluZnZzTzJpZGZvUVFvaExGZ1h4a1pDUjkrL2F0NmVIVU9ydDM3MGFyMVRKa3lKQ2FIc3BOeThqSTRNS0ZDOXgxMTEzWTJaVk1vSjA4ZVJKM2QzZGF0clI4alpwT3B6UHB3NW8wR2cxWHIxNGxNRERRSnYzZmFTU1FyMHNjSE9EWmNTWEgrdzhhQXM3eW5EMFBiOHkyZk9ZNk83dnlLaXczMGxxd2tMUDBqSHlSdG1yOTN5cFRYNFFPYmNISnlYQ2NtbTdlcHZpYkJFY0h3OExXMHVjcTQrUmtXQUFyaEJDM2tLZW5KNjFidHlZaUlvS1FrSkJhT3lzL1pjb1VQRHc4ZU9lZGQ0em5MbCsrekxWcjF5cTh6dG5abVE0ZE9sVFlScXZWa3BLU3d0V3JWN2x5NVFweGNYRjA2OWFOM3IxN3MzMzdkdFJxZFkwRjhtcTEydXljUXFIQTBkR1JvcUlpZERjVVN5aCtyaXgvLy8wM2MrYk1ZZHUyYmJpVTJzbDgyYkpsdEd2WGppbFRwbGcwcG5YcjFuSDQ4R0UrL2ZUVE1vUDU3Nzc3am0zYnR2SGxsMTlXYTlmZ2Q5NTVoNmlvS0w3NjZpdGNLOXFvVVZoRUF2bTZaRkIvYUdUWTVBT1ZDdGIvVVBrMVZVay9pYjRFOHo2czN0aktvMUFZUG9BVXMxYnB5WnZSdElsaDV0M2RyZVJjMTg2bWJaeWR6Szk3OGpsREJacXhEOE8vSHpLY2UyMm1ZU0Z4UmV3VXNQSXpRNlVocVBqRGx4QkNXTms5OTl4RFZGUVVCdzRjSUN3c3JQSUxicEpPcDJQQ2hBbkV4Y1h4Mm11dk1YRGd3TW92S3NQNjlldlp2MzgvVGs1bC9IMk1ZV2EzWWNPR3JGbXp4bmh1NDhhTkpDWW1rcG1aU1hwNk9xbXBxV1JrWkpnRXhIWjJkdGpaMmRHN2QrOEs3NStRa01DNmRldXFOZlppd2NIQmpCdzUwdGhmZG5hMjhUbUZRc0drU1pQTXJtbmV2RGtyVnF6Z3ZmZmU0L2ZmVGNzV0J3UUVzSHIxNnBzYUU0QmVyNmV3c0xETVFMeDkrL1o4OWRWWC9QVFRUenowMEVObXovL3p6ejk0ZVhtVkc4UW5KU1dSa1pGUjdyMjdkT2xDUkVRRW4zLytlWVVmb0JvMGFJQ3ZyNjhGcitiT0pvRjhYWExtYk1uanRkOFpVbWRxKzZkWkYyVko1UnlvM3FaTE44dkowYkNEYmJjdWhnQytlQk9vRzJrMEVIbmFrSlowOUhqNS9VWCtYUkxJZCt0U2VTRGZ2bDFKRUI4YkIwbkpWWDhOUWdoUlRVRkJRWFR1M0psVHAwN1JzMmRQbTFldytlV1hYNGlMczg2RVJVaElDTysvLzM2Wno2MWV2WnA5Ky9hWm5EdDgrREF4TVRGNGVYbmg1ZVdGaDRjSDZlbnAvT2MvLzZGdDI3WTBhdFNJUm8wYWxUdXJYVnBXVmhhLy9mWmJ0Y2F0dWo1cGxaZVhad3prVjY1Y2FSS1lQL1hVVXl4ZnZweTFhOWVTbnA3TzVNbVRDUThQNTU5Ly9qRzI2ZFdyRjJQSGpnVU1NK3VsUDlUb2REckN3c0tZTW1VS0R6eFFTUUdNVXRMVDAxbXdZQUZxdFpvUFB2akE3TDNvMnJVcmZmcjBLZlBiRUkxR1EyUmtKS05HalNxMy93MGJOckI5Ky9aS3g3Rmp4dzUyN05oUjd2T1BQZllZVHovOWRLWDkzT2tra0s5TDRxN0F5Vk9HWE81ZmZxM3AwVmltMU5kN3FEVTFrMXB6ejkzdzhzU0syeXo5QWc3L2FkazNCdWVqb1VCbCtKRFN2U3VFVjFMV3MvZmRKWS8vK0t2eS9vVVF3c3I2OXUzTCtmUG4yYlp0Rzg4OTk1ek43bE5RVU1DYU5XdXdzN016U3d1NVVWRlJrVEZRenNyS1FxUFJHQVB6WHIxNkFaQ2RuYzN4NDJWUHJKUzFhKzFISDMxa2tnNFNIaDdPNHNXTDZkKy9mNVZ6c3R1M2IwOTRlSGlWcnNuTnplV1RUejVoLy83OXVMdTdtMzBiTVdEQUFLWk1tY0xreVpOeGNIQ2daY3VXdUx1N28xYXJhZG15Slo2ZW5pYmo5L0R3b0YyN2R1VG41M1Bod2dXZWYvNTU0M042dlI2VlNrVlJrZW5hczBPSERoa0QvbzRkTzVxMDM3Tm5EMHVYTHNYSnlZbVhYMzRaUjBkSFRwOCt6Yng1ODh4ZVMxUlVGTHQzN3pZZVQ1NDhtYUtpSXZMeTh0QnF0V1lmb2dBNmQrN01NODg4dzZPUFBscm0rMU5ZV01oYmI3MUZwMDZkZVBMSkp5dDZLM0Z6YzZ2d2VXRWdnWHhkRS80enBLVFc5Q2dzVi9vWDBkNE9acjF1dmI0dDNkazE3WVo4ZDdVR1RrUkN4L1pRNy9vM0duOGN0VHp0UjZzMVhOKzdKN1J2QzQzOUliR2NiZERkNmhtcUI0RmhjZkp2Unl5N2h4QkNXSkducHllaG9hRnMyN2FOYmR1Mmxaa3lZUTJyVnEwaU96dWJvVU9IVmpvclcxaFl5RWNmZldSOHJGQW9qTWRmZnZrbEFERXhNYno3N3J0bFhxOVdxMm5Rd1BRYlZsc3QwTFRFaVJNbmVQLzk5MGxMUytPKysrNWowcVJKZUhsNW1iU3h0N2ZIeGNVRlJhbHZxblU2SGZiWDExMXB0V1ZQZGgwNWNnU3RWbXZSZ3VWUFB2bkUrUGp0dDk4RzRNcVZLMHllUEptb3FDaUdEUnZHK1BIanFWZlBzT3U3bjU4ZkR6LzhjS1g5QmdRRThPbW5uNkpRS05pMGFaUHh2RWFqUWF2Vm9sUXFlZnZ0dCtuU3BRdnZ2LzgrM2J0M1o4U0lFY1oyV3EyV3VYUG5Bb1p2SS96OC9Qajk5OTlwMWFxVjhWdWlvcUlpUHY3NFl6cDM3aXdsVXkwa2dYeGRFM202cGtkUU5UNmwvaEt6dHpla3VOeHFhZW1HNFAza3FaSzBHVlVoTFB1NEpKQ3ZxajM3RFlHOFFnSERRbUhsMTJXM0d6cW9wQkxRMGVPU1ZpT0VxREVoSVNGa1ptWnk4S0NoY3BhMWcvbno1OCt6ZGV0V3hvNGRhOUZzYXIxNjlZd3ozbVV0ZGkwZWMxVlNhMnBDWGw0ZVgzenhCZHUzYjhmYjI1dlpzMmR6NzczM1ZucWRScVBoN05telpHWm1vbEtwT0h2MkxPbnA2V1YrR05tMWF4YzllL2FrZm5HYVpnVTJidHhvc3RoMTVjcVYvUDMzM3d3Y09KQVpNMllZZytiaXlqUyt2cjZNR0RFQ3JWYkxwNTkreXZEaHcyblpzaVZ4Y1hIczM3L2ZPSE1lRlJYRjBhTkhhZG15SmN1WEx6ZjIvOWxubjNIZ3dBRysvNzZrUWw3ejVzMVpzbVFKc2JHeFRKbzBpY0xDUXViUG4wOWlZaUlmZi93eERSbzBZT2ZPblN4Y3VKRGh3NGZ6OHNzdms1S1N3cng1OHpoLy9qeHQyN2F0OUhVS0F3bmtoVzNkTUJ0Ukk5TFM0SmtYckx2UU52STBKS2VBWDBQb2Z4OXNEb2YwRy9JSjY3dkRnNlZtRkxhVm53c29oQkMzUXQrK2Zjbk16Q1F5TXBLa3BDU2VmUExKYWxVZXVaRkdvK0hERHovRTE5ZVh4eDU3akczYnRsbGh0SVo4N3ZMeXFDOWV2R2lWZTl5TWd3Y1BzbVRKRXE1ZHUwWm9hQ2dUSjA2ME9DVWtPenViNmRPbkd5dlhUSjgrSFkxR1E2dFdyVXphSlNjbmMrTEVDYk1QT1ZVeFpNZ1FwazZkYW5KdTJiSmxaR1JrOE5aYmJ3SHc3YmZmc24zN2R2cjBNWHlMZk9YS0ZkYXVYWXRHbytIcHA1L20wMDgvQlNBbEpjV2tuL1QwZExOMUYrUEhqOGZEdzRNVksxWnczMzMzc1dmUEhnNGZQb3hTcWVUcHA1OUdxOVdpMFdnWU1XSUVMN3p3QWtWRlJVeWZQaDJkVHNmaXhZdk4zZ05SUGdua1JZbnExSkV2S3FvNDc3MXhvNUxIVzNmQTk1dktiMXRWbHU3c3F0UGJwbHJPTDc4YTZ2UTdPeHMyNlZxNDJQVDVjWStYcEJhZC9nZk9SVmwvREVJSVVVVmhZV0UwYTlhTW5UdDNzbmp4WXJwMDZjTGRkOTk5VTZVcFY2eFlRVXhNREhQbXpNSFp1WXIvanBRU0hSM05Uei85WkF3NlUxSlNUTkk0U3N2TXpEUXBYM2p4NGtXekdmcmlZUC9ISDMvRTNkM2RySS9rNUdTMFdpMHJWNXB1aHZqQUF3L1F2SG56U3NjN1o4NGNQRDA5ZWYvOTkrbmF0V3VsN1V2ejhmRWhQRHpjK0o1Tm56NmRaY3VXY2Zic1daTjIrL2J0UTZGUW1PUzdXMEtuMDZHNXZxTjc2VlNlWWxldlhqV3VZemg3OWl4cjE2N2xzY2NlbzN2MzdnRDA3dDJiQ1JNbXNHTEZDdlI2UFRFeE1Rd2JOb3dkTzNhWWJEQVdIeDlmWm8zNjBhTkgwNk5IRHdJREEvSDM5NmQvLy83RzF4d2VIczR6enp6RDhPSERVU2dVT0RnNDhPNjc3K0xqNDJOTStSR1drVUJlbEtqT3pxN2JkaGcycFNwUDB5WWxqeS9GV0c5WFY3ajFPN3ZlNkpkZllkaGdReFdjZTNyQVhWM2cyRW5EYzkxQzRQN3JYNjBXYWN0UHZSRkNpQm9RRWhLQ241OGZ1M2J0SWlJaWdvaUlDTnEwYVlPL3Z6OGVIaDU0ZW5vYS8xdVp2Lzc2aXkxYnRqQjA2RkR1dWVlZUtvOUZwVktSbjU5UGRIUTBmL3p4Qi9mY2N3OTZ2WjdISDMrY1J4NTVwTnlOakc0c2N4Z2ZIOC9XclZ0TjJoVG5uTy9aczZmTVlMYncrczdrTjE3WHJsMDdpd0o1Z0ZhdFdsVTVpTDl4RE1XeitHVnR4QlFhR3NyMjdkdVpPM2N1OCtmUE4zc2RlWGw1bkQxN2xqTm56Z0N3WU1FQ0VoTVR1WExsQ3VQSGo4Zk56WTNrNUdUMGVyM3gydlQwZE02Y09VTllXQmhaV1ZuTW1UT0g5dTNiODlSVFQ1bjAvZkRERDNQNThtV09IajNLaHg5K2lJZUhCenQyN09EY3VYUGNjODg5cUZRcTR1UGp5eTBqbVpXVnhjU0pFeGsvZmp6ZHVuVmo2ZEtsN055NWs3ZmVlb3U3N3JxTEo1OThrb2tUSjlLclZ5OW16cHpKL2ZmZnorT1BQMjZWYjRudUZCTElDOXV4VTBEclVuOEIzMjcxMHpVYStQWjdtSHk5aXNDa2lmRDZMTVBybnZ4Q1NidWZmb1lyaVRVelJpR0VLSWUvdno5UFB2a2ttWm1aUkVSRWNQNzhlYzZmUDIvUzV0VlhYNjB3cUVwS1NtTGV2SGswYmRyVXBLS0tKZkx6ODltd1lRTS8vZlFUT1RrNUJBY0g4KzY3N3hJVEUxUGwvUDNSbzBmejFGTlAwYTlmUDVQem16WnRZdG15WmF4YXRZcUdEYzBMSkV5Wk1nVzFXczNTcFV1cmREOXJ5c25Kb1dsVHc3ZkxXcTNXTEpEMzh2Smk1c3laVEpvMGlkMjdkek40OEdCV3JWckZYMzhacXFBdFc3Yk0yTmJmM3grOVhrL3YzcjFwM3J3NW5UdDN4dDdlbmlWTGxqQnExQ2pqTnhqcDZlbDRlbm95Yk5ndy92enpUelFhRGErOTlocW5UNSttYzJmRHZpcEZSVVZNbVRLRnNMQXdYbnJwSldQZXZaZVhGMy85OVJmMzNITVB4NDhmUjZmVDBhNWRPNU14eDhYRnNYcjFhaUlpSWhneVpBaE9UazVNbXphTnRMUTAzbnZ2UFJvMWFrUnFhaW9oSVNFc1dyU0lwazJiOHN3enovRDExMSt6ZCs5ZXBreVpRbzhlUFd6emh0OW1KSkFYSmRMU0RUWFNxeUs2Z2h6RjRGWWxxU1ZxTlZ5dHBONTZYZlRiWVVPT2ZPZU9oZ28xcjAwQmU0ZVNSYlN4Y2JCeGM4Mk9VUWdoS2xCYzBhYTRTa2hTVXBKeHBycWlJRjZsVXZIMjIyK2pWcXQ1KysyM1RSWllXaUlqSTRNTkd6WXdaTWdRenAwN2g2K3ZMdzBhTk1EZTNwN1hYemV2Y1Bibm4zK3lZOGNPWnMyYVpUWXJIUkFRVU9ZOUNnb0tBR3JsRHFJcEtTbU1HaldLdkx3OExseTR3TTZkTzFHcFZHWHVWTnU2ZFd2NjlldkgxcTFiR1R4NE1EazVPZGpaMlRGMDZGQmF0bXhwL0Nuci84R0lFU1BvMHFVTDhmSHh4dXBBOWV2WHAxT25UaWlWU2dZTkdzUTk5OXpEM3IxN1diSmtDZE9tVFNNME5KU2RPM2R5L3Z4NUhCMGRUZnJ0MXEwYmh3NGQ0c1VYWCtTMzMzNmpmdjM2Sm90VHQyN2R5dXJWcXhrNmRDamZmUE1OUGo0K0xGeTRrR3ZYcmxGUVVNQ3JyNzVxYk92dDdZMVNxZVNkZDk0eDV0TnYyN2FOOTk1N2oyZWZmWlovL2V0ZlZuN1hiejhTeUlzU3NmR3c3RXZyOVhkWGw1TEhrYWNOdWVxM28wWEw0TVAzd01zVG1wYjZ4eVEzRHhZc01ueUlFVUtJT3NMU0RhUCsrT01QWW1KaUFKZ3dZVUtaYlJZc1dNQ0NCUXNZT1hJa0w3endnc2x6RFJzMlpNbVNKUVFIQnpObHloVGplUzh2TCs2OTkxNldMRmxDZG5ZMmI3enhCZ0NwcVliU3k3MTY5VEtXYTZ4TVNrb0t6czdPdGJJbXVhZW5Kek5tek9ETk45OWs5T2pSaElTRW1GUit1Vkh2M3IyWk8zY3VLcFdLeVpNblYrbGV6Wm8xbzFtelp1VSs3Kzd1emtNUFBjVEZpeGRadUhBaEtwV0s3Ny8vbm1iTm1uSC8vZmVidEIwd1lBQjc5dXhoeTVZdEhEaHdnTUdEQjV2OC94Z3laQWdEQmd3d1daUHd5aXV2R0IvSHhNVHczSFBQR1ZOcENnc0xTVXRMTTFia0dURmlCUDM3OTVkY2VRdEpJQzlzdzk0ZSt0MVhjbnprejVvYmk2MWxaOE9HSCtINThhYm4xMzFYdDJyK0N5RkVGVFJwMHFUY0ZKaUxGeTl5NXN3WnVuWHJSa0JBQUowNmRUSnI0K2pvU0hCd2NMbjlueng1c3N6blQ1dzRZWkorNHVycVdtNjV3dWpvNkNwdkJHVkxwMDZkWXU3Y3VTUW5KK1BrNUlTM3R6YzZuWTRCQXdZUUZCVEVybDI3eU0zTkxmUGE0dlVLT1RrNXhtOUtFaElTekJiSFdxSkhqeDU0ZUhpWW5GTW9GRXlaTW9XQ2dnSSsrK3d6QUQ3NDRBT3pWSi91M2J2VHVIRmpsaTlmamw2dkp5d3N6T1I1UjBkSEhCd2N5cTJKWDd6QVZxL1hvOVZxY1hCd3dOL2YzNlM5bTV0Ym1Xc2FoRGtKNUlWdDlMb2J2SytYbml3cU10UlF2MTMxN2dsUFAyNSsvc25ISUw4QUR2MXg2OGNraEJBMkZod2NYRzRnL3YzMzMzUG16QmtHRFJwa3NydHBmSHc4eDQ0ZEl6UTB0TUpVbk16TVRPTGk0c3htZ3dHek1veXRXclhpNDQ4L05tc1hFeE5EZEhRMFk4YU1zZlFsM1RMZHUzY25NRENRUC8vOGs0WU5HeHB6NURVYURZNk9qc1oyYXJVYXJWYUx2YjA5SjArZXhNN096bVFCOHFsVHA2cVYzNzl3NFVLelFCNE1HMm9OR3phTS9mdjNBNUNZbUVpWExsM00yZ3dkT3BRdnYveVN6cDA3bXkwS0hqZHVIRmN0U0tVdDNoeXFQRUZCUVdiVmhJUTVDZVRMOHM0TXVKbXZkRzRzdlRYek5jTnVvTldWbEd4ZTJyQTJzMVBBeUZKNWJYOGROd1MwMXVaVnFwcENSU1V3YmNYWjJSREFEK3hmY2k0djM3Q0RyVklKTGtxWStpTDA3QTZyMTBKRzVxMGZveEJDMUNJTEZpemcvUG56WkdabU1tN2N1SExiN2RtekI1MU94ODZkT3hrK2ZMaEo4THBseTVaS1Uyc0tDZ3I0NElNUGNIUjB0Rm1lZGZITXNxVWFOV3BFVUZDUThYWHJkRHBXckZqQnNHSERqTFBlaFlXRkppa2xnem9BZFFBQUlBQkpSRUZVVjY1YzRhR0hIc0xkM1ozMDlIUUdEUnBrRXVnUEhUcVVvVU9IV3VIVkdGeThlSkYzM25tSGxpMWI0dXpzektKRmkzQjJkdWFCQng0d3RrbE1URFNtQUowNmRZcmR1M2N6YU5BZzQvUEZzL3JsU1VsSlllblNwVHp5eUNPMGI5KyszSGExY1YxRGJTU0JmRmtDbTRLN0ZmUHBTcGRnckE3N210dHl1bHFHRElLZzYxOWw2dlh3NDlhSzIxZEg4MmJnVVdxSHU3eThxdmRoc29pcml2bjdIZHJCeFBIUXlLL2tYUFJGK09nemNIS0M2Vk9neWZVYStyMTdRdGNRUTZuTzdUc2hQNy9xWXhWQ2lOdEFTRWdJOGZIeFpsVk85S1hLQ1dkblovUHR0OS9Tb2tVTG5KeWNtRHAxcWpGUDNoTFhybDFqOXV6WlJFZEg4K0tMTDFxYzgxOVYwZEhSQUJibmNqLzMzSE1teHovOTlCTWFqWWFSSTBjYXo2V25wOU9nUVFQamNkT21UZW5UcHc4cWxZckdqUnViZkx0aGJSY3ZYdVQxMTEvSHc4T0QrZlBuWTI5dnorVEprM24vL2ZkeGQzZm43cnZ2SmlFaGdWZGZmUlcxV3MzczJiTlp0bXdaQ3hjdXhNWEZ4YmlSVkxkdTNTcThUL0c2aWpadDJsaTBBNjZvbUFUeXdycTh2ZURSZjVjYy8zVzhlbVVuNjdsQ0F4L0RUTDVLQldxTklVWEhSUW5CTGVHWkowdmFhclVRbjFCeGZ3R05JVGZmRVBEcmRJWWE3OFVmMXZSNnkrdmJ1N3ZCZjhiQUE2VktuQlZwWWRNMitHR0xvVytBMTk2R1o1NkFBZGUvRm5aUndwaFJNSHdJN040SHYrNkhxMG1XM1ZNSUllcVloeDkrbUljZmZ0anMvSVFKRTR3TFkzTnljdmpsbDEvSXpzN200c1dMOU92WEQ0MUd3N3g1ODhqSnllSGRkOThsSUNDQU9YUG04T0tMTHhvRDNBTUhEaGh6eEhVNkhXcTFHaTh2TDdwMjdjcnZ2Ly9PSjU5OFFtWm1KazgvL1RRalJveXcybXVhT25VcXpzN091THE2b3Rmck9YSGlCRUNaVldZcUV4Y1h4MWRmZmNWYmI3M0ZuajE3VUNxVkpDY25jK0hDQlI1ODhFRmpPMGRIUjhhT0hXdDIvYUZEaDVnL2YzNzFYOHgxRXlaTVlQanc0V3pldkptVksxZmk0ZUhCZ2dVTGpOK0F6SnMzajFXclZ0RytmWHRPblRyRjdObXpLU3dzNUgvLyt4OGhJU0VFQlFVeGVmSmszbm5uSFVhT0hNbUVDUk5NdmpFUXRpZUJmRm5lbUYyN1pzRTFSVFU5QXNzNE9NQ3JrNkg0NnpDZEhqWldjeWRYM3dhdzhEM0wydjU1REFvckNjUW5UWVNXNVd6dWNTV3hKQUN2eU9BQk1QYmhrdEtTQUJkallQbVhFQk5yMmxhbGdxVmZRTVJmTUdHYzRVTUpHTjZic0FmaG9XSHc5bnR3MXJSbXN4QkMzQ2tjSEJ4WXMyWU45dmIyK1ByNkVoWVd4b2tUSnpoMTZoVFRwazB6QnNnZmZQQUJodzhmWnQrK2ZWeTZkSW5GaXhjYmM4ZUwwMXZHalJ0SDE2NWR1WERoQW1ESW8rL2R1N2RWeDZ0V3F6bDkrclR4Mk4zZG5RY2ZmTERLcVR0NnZaNmxTNWN5YWRJa3VuWHJ4cmZmZmt0a1pDVDI5dmIwN05tVHdZTUhWOXBIY0hCd2xTdlhsS1YxNjlaczJyU0o1Y3VYMDdWclYyYk1tR0dTeHVUbjU4Y2JiN3pCcGsyYitQenp6L0h5OG1MT25EbkcvemNCQVFGOC9QSEh6Sm8xaTgyYk4rUHY3OCtvVWFOdWVsekNjZ3E5dnFhM3g2eW0wVS9VOUFocUIxZFhXUE81NFhGbUZqejdVdFd1NzlRQlpsMnYxM3ZzSk16N3NQcGpHZk52ZUxqVTdFZGx1NzVXeE40ZTFuMEpEcFdVR0x1V1lkaUU2VnBHeGUxZWZoN3VMK2N2OWM5WEdXYkp5N0oySlNpdnIzbjRiQVc4ZFAycjBmeDhXUCtEWVhmWHluNkZuQnhoNUVNUU5zeVFkZ093T1J6V2JhejR1cHYxd3plMjdWOElJV3dnSnlmSHBIUmhaWXJER0lWQ2dWNnZKemMzdDByWFY0Vk9wME9yMWFKUUtIQndzTjVjcUU2blE2RlExRWlsbHNMQ1FyWnYzODZJRVNQTUt0UVVpNDZPWnUzYXRVeWRPclhNM1g3ejgvTlp2MzQ5VHozMWxGWGZGMUU1ZWJlRjlZVHZnTGJCaGc4SDhRbUdRTGU2dEZxSXZ3S0JBWWFndmpTZEh0TFM0T2dKUTBwTFpsYmwvU1hlc0lKZXA0ZmtaTmkrcS93Zy9rWUhEeG5TZWdBMi9BQTVaWmNJTTZQV3dIYy93czQ5OE8rSHdNZmJzQ09zRUVJSU0xVU53a3NIdndxRndtWkJQQmdxdHBRWDdONXN2elhGMmRtNTBsbjA0T0JnczJwQnBibTZ1akorL1BoeW54ZTJJelB5d3JyczdlRzVjWWFnOWRKbDYvVnJwd0E3TzFEWWdVWlR2VDRjN0FFRm9BZXRydktaOUxwT1p1U0ZFRUtJMjVyTXlBdnIwbXF0dXp0c01aMGVkRnJnSnNwTTFrU0pTaUdFRUVJSUc2bEZLenFGRUVJSUlZUVFscEpBWGdnaGhCQkNpRHBJQW5raGhCQkNDQ0hxSUFua2hSQkNDQ0dFcUlNa2tCZENDQ0dFRUtJT2trQmVDQ0dFRUVLSU9rZ0NlU0dFRUVJSUllb2dDZVNGRUVJSUlZU29neVNRRjBJSUlZUVFvZzZTUUY0SUlZUVFRb2c2U0FKNUlZUVFRZ2doNmlBSjVJVVFRZ2doaEtpREpKQVhRZ2doaEJDaURwSkFYZ2doaEJCQ2lEcElBbmtoaEJCQ0NDSHFJQW5raFJCQ0NDR0VxSVBxYmlEdlViK21SeUJFN1NXL0gwSUlJY1J0cis0RzhzMkNhbm9FUXRSZTh2c2hoQkJDM1BicWJpRGZYQUlWSWNvbHZ4OUNDQ0hFYmEvdUJ2TDk3d2NIaDVvZWhSQzFqNE05UE5DM3BrY2hoQkJDQ0J1cnU0RjhrMFl3Y25oTmowS0kybWZNdjZHUmYwMlBRZ2doaEJBMlZuY0RlWUJSdzZHeEJDeENHRFVMZ29jZXJPbFJDQ0dFRU9JV3FOdUJ2S01qL1BlWm1oNkZFTFdEblFKZWZCYnM2L2F2dFJCQ0NDRXNvOURyOWZxYUhzUk5LOUxDZHovQzFwOUFWL2RmamhCVllxY3d6TUkvT3RxUUh5K0VFRUtJTzhMdEVjZ1hpN3NDSjA1QjlBV0l1Z0RYTW1wNlJFTFlocmNYdEc0RndTMmhhd2dFQnRUMGlJUVFRZ2h4aTkxZWdieW9OYlpzMmNMZmYvOE53TWlSSStuWXNXTzViVFVhRFo5OTlobTV1YmtBOU9uVGgvNzkrOStTY1FvaGhCQkMxRldTVEN0c3d0dmIyL2c0TlRXMXdyYU9qbzRNR2pUSWVIemt5Qkd5c3JKc05qWWhoQkJDaU51QkJQTENKbng5ZlkyUDA5TFNLbTNmc1dOSG1qUnBBb0JXcStXWFgzNngyZGlFRUVJSUlXNEhFc2dMbS9EeDhURSt0aVNRQnhnMmJKanhjVlJVRkpjdVhiTDZ1SVFRUWdnaGJoY1N5QXViOFBYMVJhRlFBSkNlbm80bFN6SDgvZjNwMHFXTDhYakhqaDNvZERxYmpWRUlJWVFRb2k2VFFGN1loRUtod012TEN3QzlYazk2ZXJwRjF6M3d3QU00T1RrQmtKR1JRVVJFaE0zR0tJUVFRZ2hSbDBrZ0wyeW1kSHFOcFlHOHE2c3I5OTkvdi9INDRNR0Q1T2ZuVzMxc1FnZ2hoQkIxblFUeXdtWktMM2l0ckhKTmFUMTc5alRPNXF2VmFuYnYzbTMxc1FraGhCQkMxSFVTeUF1YmFkQ2dnZkd4cFF0ZUFlenM3RXdXdnA0NmRVb1d2Z29oaEJCQzNFQUNlV0V6MWFsY1U2eEZpeGEwYXRYS2VMeDU4MlpVS3BYVnhpYUVFRUlJVWRkSklDOXNwbUhEaHNiSFZRM2tBUjU4OEVIand0ZjgvSHkyYk5saXRiRUpJWVFRUXRSMUVzZ0xtM0Z5Y3NMTnpRMEFqVVpEZG5aMmxhNnZYNysrU1lwTmRIUTB4NDRkcytvWWhSQkNDQ0hxS2dua2hVM2RUSG9OUUtkT25XalhycDN4ZU9mT25XUmtaRmhsYkVJSUlZUVFkWmtFOHNLbVNsZXVxVTRnRHpCOCtIRGp6TDVXcStXSEgzNlFqYUtFRUVJSWNjZVRRRjdZVkhVcjE1VG03T3pNcUZHampNZEpTVW5zMjdmdnBzY21oQkJDQ0ZHWFNTQXZiTW9hZ1R4QVVGQVF2WHYzTmg0ZlBueVkyTmpZbXhxYkVFSUlJVVJkSm9HOHNDbHJCZklBL2Z2M042bUVzMm5USmdvTEMyK3FUeUdFRUVLSXVrb0NlV0ZUN3U3dU9EbzZBcENYbDRkYXJhNTJYM1oyZG93ZVBScDdlM3NBY25OekNROFB0OG80aFJCQ0NDSHFHZ25raGMyVlh2Q2FuSng4VTMzNStQZ3dhTkFnNC9IWnMyYzVlZkxrVGZVcGhCQkNDRkVYU1NBdmJNNmE2VFVBUFhyMG9FV0xGc2JqN2R1M2s1Q1FjTlA5Q2lHRUVFTFVKUkxJQzV1emRpQVBNR0xFQ056ZDNRSFE2WFNzWDcrZW5Kd2NxL1F0aEJCQ0NGRVhTQ0F2Yk00V2dYeTlldlVZTzNZc0RnNE9BQlFVRkxCaHd3YTBXcTFWK2hkQ0NDR0VxTzBra0JjMlY3clNURXBLaXRYNjlmUHpZL1RvMGNianBLUWt0bXpaWXJYK2hSQkNDQ0ZxTXdua2hjMTVlWGtaWjg2enM3TlJxVlJXNnpzNE9KaUJBd2Nhai8vNTV4LysrT01QcS9VdmhCQkNDRkZiU1NBdmJvbkdqUnNiSHljbUpscTE3MTY5ZWhFU0VtSTgzcjE3TnpFeE1WYTloeEJDQ0NGRWJTT0J2TGdsL1AzOWpZK1RrcEtzM3YvdzRjTUpDZ295SG0vY3VOR3FhVHhDQ0NHRUVMV05CUExpbGlnZHlGKzlldFhxL1NzVUNzYU1HWU8zdHpjQWFyV2F0V3ZYa3BXVlpmVjdDU0dFRUVMVUJoTElpMXZDMWpQeUFNN096anorK09Nb2xVckFzSlBzTjk5OFEwRkJnVTN1SjRRUVFnaFJreVNRRjdkRXc0WU5zYk16L0hHN2R1MGFHbzNHSnZmeDlQUms3Tml4eG50bFpHU3dkdTFhbTkxUENDRkU3WlNjbk15R0RSdElUVTAxT1gvdzRFRjI3TmhSSzhvVm56NTltdmo0ZUpOejZlbnBIRHAweUtKL3Q5UnFOWVdGaFdVK2w1K2ZUMTVlSGdCYXJaYXNyQ3lMWG5Oc2JHeTUzNXpuNWVWeCt2UnBZNytpNWtrZ0wyNEpoVUtCbjUrZjhkZ1c2VFhGQWdJQ0NBc0xNeDRuSlNXeFljTUdkRHFkemU0cGhCQ2k2Z29LQ3NqS3lycnBuL3o4ZkxPK0V4SVMrUExMTDBsT1RqWTV2M3IxYWpadTNHaWM4S2tLclZhTFdxMDIrOUhwZE9qMStuS2ZLOCtpUll2WXNXT0h5Ymx6NTg0eGUvWnNpelk1bkRWckZxKzg4a3FaenkxWXNJQzMzMzRiZ0tpb0tFYVBIczNaczJjcjdmTi8vL3NmSzFhc0tQTzVTNWN1TVhYcVZLS2lvc2pQejJmWnNtWGs1dVpXMnFld0hZZWFIb0M0Yy9qNyt4c0QrS1NrSkFJREEyMTJyNDRkTzVLV2xzWnZ2LzBHd09YTGw5bTBhWk5KM1hraGhCRFdWVkJRd0JkZmZNR0ZDeGRZdkhoeHBlMFhMVnJFM3IxN2IvcStmZnIwWWRhc1dadytmWnFDZ2dKNjlPaFJacnVqUjQ5eTVjb1ZubjMyV1JRS1JZVjlGaFlXY3VuU0plT3hRcUZnKy9idC9QTExMMlp0WjgyYVJaTW1UWGp1dWVmTW5wc3hZd2I5Ky9ldjRpc3lWMUJRZ0l1THkwMzNjek9jblowQjBHZzBwS1Nrc0cvZlBvNGNPY0tzV2JQNGYvYnVPN3pKY24zZytEZHAwM1JQdW1paGhSWm9oYklSQkJSUmhpSkRWSVNEd3RIRGNCeGtLQWVPL2c0aW9BZ2k0bUFMaWd3VlVUakFBUUZseWw1dGFZR1dVcUNMUXZkS202Uk44dnNqOXJVaDZXQzBLZVg1WEJlWHpUdWZONjNKL1Q3di9keFBTRWlJVmR2Mm9CS0J2RkJuNmlKUHZxTEhIMytjek14TTR1TGlBTGg0OFNMYnQyOW4wS0JCdFg1dVFSQ0VCNGxhcldiWHJsMzg4TU1QNU9Ua0VCWVdWcVA5bm4zMldicDE2MWJwK2xXclZxSFZhbm56elRlclBJNjN0emNBdi96eUN5a3BLWlVHOGhzMmJBQ01jNXBzMnJTcDB1UDE3dDJid3NKQ0prNmNLQzFUS0JTc1diT0czcjE3TTMzNmRQNzFyMzhSRWhMQzY2Ky9ickx2N05temNYZDNKeWtwaVlVTEYrTGw1U1d0Vzc5K1BmdjM3MmYxNnRWVlhzK3RkdTNheGZMbHk1azJiUnJkdTNldmREdWRUa2RlWHA3Sk9TMUpTMHZEMzkvL3RwOUsyTm5aQVZCV1ZrWndjRENMRnk5bXhvd1pUSm8waVRWcjFwak01QzdVRFJISUMzV21ybEpyS25yKytlZlp1SEVqbHk5ZkJpQXFLZ3FBZ1FNSFZ0c2JJd2lDSUZSdjM3NTlmUDc1NTVTVWxOQ2lSUXR5Y25KcXZHOTRlRGpoNGVFVzEyVm1acEtSa2NISWtTUHZTWS8yaVJNbmlJMk5SYUZRc0czYnRpcTNiZDI2dGRUN3ZXclZLcTVjdWNLQ0JRdE14bnNGQlFYUnJGa3pBSk9BT0RRMEZHOXZiNDRmUDQ2WGx4ZHQyclNSMXBXV2xwcE5pcGlhbXNxaFE0Y0FjSEZ4TVZtWG1abkowcVZMT1h6NE1IMzY5Q0VpSWdKQVNwRlJxVlNVbEpSdzhlSkZaRElaYTlldXBhU2toRVdMRmxWNmJhV2xwVXlkT3BXd3NEQm16cHhwY1p2MDlIU1RtZEtWU2lWUFAvMjBWRXlpUEgvZng4ZUh6ei8vbk5PblQ0c2cza3BFSUMvVW1Zbzk4aGtaR2VqMStqdktVYndkY3JtYzRjT0g4L1BQUHhNZkh3OFlnL215c2pLZWZmWlpFY3dMZ2lEY3BmVDBkTHk5dlJrK2ZEZ1BQL3d3dzRZTnU2MzlzN096TFE2ZS9PMjMzd0JvMjdZdHljbkpsZTd2N093c2xSNnVURmxaR2N1WEw4Zk56WTAxYTliZzVPVEVqaDA3Nk4rL1B3cUZ3dUkrNVJNTEtwVktxU2Nha0hMZWJXeHNxaHc4ZXVEQUFYcjE2bFh0OTl5cFU2ZWtUcWJRMEZBcEJYVGp4bzNzMkxFRGIyOXZQdjc0WXpwMzdpenRVL0ZKUWZscmhVTEJQLy81VHo3Ly9ITmlZMk1yUGQvT25Udkp5c3JpMldlZnJYU2JxMWV2bWp3MWNIVjE1ZW1ubjVaU2F5b09zTFd6czZOVnExWmN1SENCaHg1NnFNcHJGZTQ5RWNnTGRVYWhVT0RsNVVWMmRqWmdUSytwT09OcmJaSEw1UXdiTm94dDI3Wng3dHc1QU9sRFRnVHpnaUFJZCtmNTU1L25wWmRlQXJpanVUdFdyMTR0QmUyVy9QdmYvNjV5LzZlZWVvcDMzbm1ueW0yKy8vNTdVbE5UbVR4NU1zN096aVFtSnJKOCtYSisvLzEzWnMrZWphdXJhNDNhbXA2ZUx1WE5KeVVsU2VXTmJ3M1d6NTgvei9YcjErbmJ0MisxeHh3NmRDaXZ2ZmFhOVBySWtTTUFIRDkrbkVtVEp2SGtrMDlLeHkvdkFOdXlaUXRnVE9OUnFWVE1uejhmbVV5R2pZME5YMy85TlpzM2I3WjRydno4Zkw3NzdqdDY5T2hoTWlQNnJicDM3eTcxMXF2VmFpNWZ2c3orL2Z1bG1kbC8rZVVYL3ZlLy81R1ptVWxPVG81MGM3TjU4MmF6cHdwQzdSS0J2RkNuL1B6ODZqeVFCK01ncFNGRGhtQmpZME5rWkNSZ0RPWjFPaDNQUC8rOENPWUZRUkR1VUhtNnhkMElEQXprazA4K0FZekI1aHR2dk1GNzc3MW5rcFlTR1JuSmdnVUxXTGx5SmM3T3pnQk1tVEtsMm1NWEZoYXljZU5HSWlJaWVQcnBwd0VJQ1FsaHdZSUZ2UGZlZTd6MTFsdk1uVHVYZ0lDQWFvLzE4ODgvczN2M2JnQVdMVm9rZlhmY0dzai8rdXV2aElhR0Vob2FXb09ydCt5enp6NHp5WFhQejg5bjNMaHh6Smd4UTBxeHNiR3hRUzZYUys4SFFMOSsvYmgyN1pyVWUxN1IrZlBuMGV2MUZnZmxWaVlqSTRNcFU2WWdrOGx3ZDNkSEpwTmhNQmhvMWFvVlBYdjJ4TnZiVy9wWHNSMUMzUkNCdkZDbi9QejhPSC8rUEZBM0ExNXZOWERnUU96dDdUbDI3QmhnekRQODVaZGZSREF2Q0lKZ1JUWTJOdEtBVlJzYkd3RGMzTnlrWllEVWErN3A2WW1ibXh0Z0hrQmI0dUxpd3JScDAyalpzcVhKOXVIaDRjeWZQNS9aczJkWFdvdjlWbSs5OVJhREJ3OW03Tml4ckZxMUNoY1hGNTU5OWxtVDQrcDBPZzRkT2lUZE5OeU9paE1ZM3ZxZGRQUG1UWEp6Y3l0TkJTbzNidHc0RkFxRnhmejM3dDI3OC9MTEwrUG82RmpqTmdVR0JySmh3d2E4dkx5d3NiRmh4SWdSZE9yVXllUXBRbXhzTEI0ZUh1SjcxQXBFSUMvVXFicXVYR05Kbno1OVVDZ1UwdUNpaXhjdjhzTVBQL0RpaXk5aWF5ditseEFFNGNHVGxKUkVVbElTZVhsNTVPWGxTY3RmZlBIRmU5TGpmaWZLaXhTVVMweE12T05qOWVyVmkyUEhqbkhpeEFtemRVT0hEdVhjdVhOUzZtWDc5dTBKRGc2dTlGamxRYjlDb1pCU1Npb0c4alkyTm93YU5ZcFZxMWJSdlh0M3N4UVdnOEZBYW1vcWFXbHBGQlVWY2VyVUtSSVNFa2hKU1VHdFZqTjc5bXpBK0IxWk1mZi8wS0ZES0JRS2kyMHJLaXJpL1BuemRPM2FGWVZDZ2NGZ1FLVlNtUVhXWldWbEZvUDRrcElTS2Q5ZnI5ZWowK21rK3ZBMk5qYjQrUGhJMjNwNmVwb01hRTVMUzJQYXRHbjA2OWVQeVpNblYvcStDYlZEUkMxQ25hcVlTcE9lbm83QllMREtIWHl2WHIyd3M3UGo5OTkvQjR4ZkVHdldyT0dsbDE2eWVwMWVRUkNFdXBDVWxNU0pFeWVrUWdCZ0hOaFozdUhpNXVabXRTQWVZTTJhTlZMdlBIRFhNN0Z1MjdhTk0yZk9TQ2tuT3AyTzB0SlM3T3pzcEVCY3JWWXpjZUxFS2dQNThvbWFIQjBkcGFEKzFpY0R3NFlOSXpZMmxrV0xGckZxMVNwU1VsSll1WElsbHk1ZG9xQ2dnRmRmZlJVQUJ3Y0hmSHg4Q0FnSTRORkhIeVVrSklTUWtCQjhmSHlZTW1VS1hsNWV5R1F5MUdvMUJRVUZqQnc1VXZxZFpHUmtrSmVYUjFKU0VpKzg4QUlCQVFGMDdkcVYvUHg4UHZua0U2S2pvK25hdGF0SnUrYk1tY1A0OGVQcDE2K2Z5WGZ2dSsrK0t6MHRCK1BjSzBPSERnVWdMQ3lNcjc3NlNscm42K3Nyelpack1CaFl0R2dSam82T3ZQTEtLelg5VlFqM2tBamtoVHBsYjIrUGk0c0xoWVdGNlBWNnNyS3lUQjZkMXFWSEhua0VXMXRiYVhLUDlQUjBWcTllemFoUm82VEh0b0lnQ0ExTmZIdzhCdzhlNU9iTm03aTV1Zkh3d3c4VEhCeE1VRkNRVlFQM1czMzQ0WWQwN05oUmVuMzgrSEZtekpoeFY4ZU1pSWhnNGNLRmdMRmF6SHZ2dmNmaXhZdHAxcXdaUlVWRlV2QmFtY1dMRjdObnp4NEFhWUF2WUhMRFVXNzgrUEc4OHNvcm5EbHpocUNnSUs1ZHUwWjRlRGlob2FHRWhJUVFHaHFLbjUrZnhjNnMxYXRYRXhzYlMwRkJBWHE5WHVxSkR3b0tJaXNyaTMvLys5OGtKU1VCeGh1dVVhTkcwYk5uVDA2ZlBzMm5uMzZLU3FYQ3ljbkpiQkN2bTVzYm4zNzZLYnQzN3phN1lXblRwZzFqeG93eDJYN05talZtYVVkTm1qUWhPanBhYW1kMGREUXpaODdFM2QyOXl2ZE9xQjBpa0JmcW5KK2ZuOVNqVVY2MnpGcTZkT21DVXFsazY5YXRBT1RtNXJKcTFTcEdqeDV0MVhZSmdpRFVoa09IRG5IdzRFSGMzTndZUEhod2xaVkxCSE9EQmcxQ3BWSVJIUjNOMUtsVHljdkw0K09QUDdhWWxoa1FFRURUcGsybG52RWZmdmloeHVleHQ3YzNLVGRaa1lPREE0Nk9qcno1NXB2czM3OGZnOEhBa0NGRFdMTm1EUnMyYkNBNE9KajU4K2N6WWNJRS9QMzlUZlo5KysyM3VYTGxDaXRXckdEV3JGbXNYcjFhZXByZzZ1cHFNcmdZak9NTGJnM2tRMEpDS0N3czVOdHZ2MlhqeG8yTUdER0NuajE3MXZqYWhIdExCUEpDbmZQMzl5Y2hJUUV3NWdDMmJkdldxdTFwMjdZdE5qWTJiTm15QllQQlFIRnhNZDk4OHcwalJvd2dLQ2pJcW0wVEJFRzRWOWF1WFV0U1VoSnQyN1pseUpBaDFtNU90VTZlUEdreWxxcThybnRkVzd4NHNWVG5QaWdvaUpLU0VzTER3K25Zc2FOVWp0RlNqenlBdTd1NzFIRlY3bzgvL3FqeDROcHlYbDVlZE9qUUFRQW5KeWUrL1BKTHdQZ2VsZWV5ZCtyVWlheXNMQ1pNbUVCNmVqcHF0ZHJpWkZ1REJ3K21RNGNPYUxYYU81ckxwVHpZLy83Nzd4a3dZSURVaTE5V1ZpYkdtVm1CZU1lRk9sY3hUejR0TGMyS0xmbEw2OWF0Y1hSMFpPUEdqWlNXbHFMVmFsbS9majM5Ky9ldnRGZEVFQVRoZm5IdzRFR1NrcEtzM2d1ZmtwTENtVE5uNk4rL2Y3WGprUTRmUG15UzZsT3hva3RkOC9MeW9sZXZYbWkxV3FLam82WHlqZVV6bkZhc0pGUGV6b0tDQXE1Y3VTS1ZpaXkzY3VWS2t3SEZOZEd4WTBjcGtLOU1SRVNFZEs2ZE8zZmk0T0JnMXNOZXJrbVRKdXpidDQreXNqSmF0V3BWNDNhVWxwYXlmdjE2NlJpVEprMlMxazJjT0pHZVBYc3ljdVRJR2g5UHVIc2lrQmZxWE1WYXZkZXZYNitUR1Y1cm9sbXpab3dkTzVidnYvK2UvUHg4OUhvOXYvNzZLNm1wcVF3YU5LalNIaGRCRUlUNkxEbzZta09IRHRHMmJWdXJwOUxNbnorZitQaDQ4dkx5cWgwYytmYmJiOS96SFBuYm9WUXFhZDY4dVRUb0ZPRDMzMy9IWUREUXUzZHY0SzhLTm5aMmRtaTFXZ0ErK2VRVGJ0NjhpVnF0UnFmVDhjUVRUNWdjZDkyNmRiWGE3cXlzTEhidDJrVy9mdjJxSFBOUW51cy9iOTY4R2gwM01UR1JCUXNXa0ppWVNOdTJiWW1KaWVINjllc0VCZ2FpMSt0SlNrcmk0WWNmdmlmWElOU2NDT1NGT3VmbzZJaUhod2U1dWJubzlYclMwOU5yTkJGSFhXalVxQkhqeDQvbmh4OStJRFUxRllDWW1CaXlzcklZT1hMa2JkWGVGUVJCc0xhOHZEeDI3OTZOcjY5dnZVaW5hZGV1SFNrcEtSWlRQdXBDU1VtSlZNWXlQVDBkZ05UVVZQUjZQY1hGeFNiYk5tN2NtQlVyVmtpdjFXbzFhOWFzWWZUbzBWS0FYRDdCb1lPRGd4VElEeGt5aE92WHI2TlFLSGpra1VkbzJyUnByVjNQclpWODFHbzE3Ny8vUGpZMk5yejg4c3RtMjVlWHl3UmphbXY3OXUybDE4ZVBIMmZRb0VFbTIydTFXbHEyYk1tNmRldFl2MzQ5VGs1TzBpRGtWMTk5bGM4Kys0eFBQdm1FOVBSMHRGb3RZV0ZoOS9nS2hlcUlRRjZ3aXNEQVFISnpjd0hqaDJoOUNlVEJPTWpvNzMvL08xdTNiaVUyTmhZd2Z1Q3ZXTEdDRVNOR21BMGVFZ1JCcUsraW82UFJhRFM4K09LTGRYSStOemMzZnZ2dHQwclhqeHMzam5Ianhwa3RUMDVPbG9KSWc4RUF3SC8rOHgrTDVTY3JCcWhxdGRya0tVT3JWcTN3OFBDbzlQd0pDUW04L3Zyckpzdks2N1pYWjlteVpmajcrOU9tVFJ1MmI5K092YjA5Vzdac3dkUFRFMDlQVC9Mejh3RmpIZnErZmZ1YTdmL1BmLzZUNU9Ua0dwMnJNazVPVG56Ly9mZHMzNzZkZ29JQ0xsNjhLSTB6UzBsSllkNjhlU1FtSmpKcjFpeVQ5Nkg4aWNLMmJkdkl6czdtNXMyYnBLV2xNV0xFQ0dtYkZpMWE4TGUvL2Mza2ZCczNic1JnTU5DdVhUdlMwdEo0L2ZYWHBlbzAwNmRQWi9yMDZVeWVQQmxIUjBjVUNvVlpHcEZRKzBRZ0wxaEZRRUFBTVRFeGdER1F2N1hXcmJYSjVYS0dEaDJLcjY4dmUvZnVCWXdUYm56enpUY01HalRJNmdOMEJVRVFxcU5XcXpseDRnUnQyN2F0OTZVQnZiMjllZlBOTjI5N3Z5KysrTUxrZGNYQTFKS1dMVnN5ZmZwMGkrdEtTa3FZTUdHQ3hYVm56NTRsT1RtWmp6NzZpSVNFQkdtd3FZZUhSNDBuUVJvMWFwUTBNUFZPS1JRSzVISTU2OWF0SXo4L0h5OHZMNFlOR3dZWUI1K21wcVl5YytaTXVuWHJacktmajQ4UHp6Ly9QRHQyN09EZ3dZTW9GQXE2ZCsvT2swOCtDUmlmUnJ1NHVOQ2pSdytUL2JLeXNpZ3NMS1J0MjdabTMzc1JFUkY4L1BISExGdTJqSXNYTHpKdTNEaWNuSnp1NnZxRTJ5Y3psTi82Q2tJZFNrOVBaOVdxVllDeDVGWEZBVFAxemVYTGw5bTBhUk5sWldYU3NzNmRPOU8vZi85Nmtkc3ZDSUpneVlrVEo5aXpady9qeG8wem1WVzd2ckUwTytxOVVGcGFTbUZoSWE2dXJyVlNUY1dhNDdzc3ZXZHF0WnJDd2tKUk92a0JJNklRd1NyOC9QeWtEOWFDZ2dLejNNVDZKRFEwbFBIang1dDhPSjQrZlpyVnExZWJURk10Q0lKUW41dzRjWUtnb0tCNkhjU0RNUml0allCWW9WRGc2ZWxaYXlVUnJkbVJZK2s5czdlM0YwSDhBMGdFOG9KVnlHUXlrektVZDVzM1dOdTh2THdZTjI0Y1hicDBrWmJkdUhHREZTdFdjUHIwYVN1MlRCQUV3VnhlWGg3NStmbFdyMUlqQ0VMdEVvRzhZRFdCZ1lIU3orVVZZdW96R3hzYm5ucnFLVWFNR0NGVkxDZ3JLK1BYWDM5bDNicDFkNTM3S0FpQ2NLOGtKU1VCaUVudEJLR0JFNEc4WURVVks5WGNENEY4dVJZdFd2REdHMitZZkVGZXUzYU5wVXVYRWhjWFo4V1dDWUlnR0YyN2RnMDNON2Q2UDhoVkVJUzdJd0o1d1dvcTF0Wk5UMC9uZmhwMzdlenN6T2pSbytuZHV6Y3ltUXd3VGd5eWFkTW0vdnZmLzk3MjlOdUNJQWozVW41K3ZnamlCZUVCSUFKNXdXb2NIUjF4YzNNRGpDa3E1Wk56M0U5Njl1ekptREZqcE9zQTR3UlN5NVl0a3g1dEM0SWcxTFViTjI3ZzYrdHI3V1lJZ2xETFJDQXZXRlhGOUpxMHREUXJ0dVRPK2Z2NzgvcnJyL1BRUXc5Snl3b0xDMW03ZGkzYnQyK25wS1RFaXEwVEJPRkJwTkZvcExFOGdpQTBYQ0tRRjZ6cWZodndXaGs3T3p1ZWYvNTVoZzBiaG91TGk3UThLaXFLcjc3Nml0T25UOTlYcVVPQ0lOeS9idHk0QVZEdnkwNEtnbkQzeE15dWdsVTFsRUMrWEZoWUdDRWhJZXpmdjUrVEowOWlNQmpRYURUOCt1dXZuRGx6aG9FREI1bzhoUkFhbm4zRWtyRjFBQUFnQUVsRVFWUTNZem1iZTVWa1ZSWXB4ZG5XYm81UWg1bzRlaEhrNUUxSGoyYjA5bTF0dFhhVWo5RVJQZktDMFBDSlFGNndLbjkvZitSeU9YcTlucnk4UElxTGkzRjBkTFIycys2S1FxR2dYNzkrdEd2WGptM2J0a205WXhrWkdYenp6VGUwYTllT1BuMzYzUGZYS1pqSzB4YXpKR0VYcDNPdVdMc3BncFdrRkdlVFVwek40Y3c0am1jbjhGYUxwM0JXaUdCYUVJVGFJMUpyQkt1U3krVW12ZkwxZldLbzIrSHI2OHU0Y2VNWU1HQUFTcVZTV2g0ZEhjM2l4WXM1ZGVxVVNMZHBJTTdsSlRINTdMY2lpQmNrSjdNdk0vbnNkMXpJci9zbmpYbDVlUUFtZy9BRlFXaVlSQ0F2V04ydDlkZ2JtazZkT2pGaHdnVGF0R2tqTGROb05PemF0WXNWSzFZUUh4OXZ4ZFlKOThLZUcrZklMeFdEbWdWVDJkcENkcVpIMXZsNXl3TjVVWDVTRUJvK0VjZ0xWaGNjSEN6OTNCQURlVENXMmh3NmRDaWpSNC9HdzhORFdwNlptY2xQUC8zRU45OThJOHBWM3FmK3lJempTS2E0R1JNc081SVp6eCtaWXFJNFFSQnFod2prQmFzTERBeVVKbFhLek14czBPVWFnNEtDZVBQTk4zbnFxYWR3ZG5hV2xxZWxwYkYyN1ZvMmJOZ2c1ZFFMOTRmZDZWSFdib0pRejRtL0VVRVFhb3NJNUFXcnM3VzFwVW1USnRMcmh0b3JYMDR1bDlPbFN4ZmVldXN0K3ZUcGc0T0RnN1R1eXBVcmZQMzExL3p5eXkvazV1WmFzWlZDVFdXb0M2emRCS0dlRTM4amdpRFVGaEhJQy9YQ2c1QmVjeXRiVzFzZWVlUVJKazZjU0s5ZXZVd0d4RjY0Y0lFbFM1YXdZOGNPQ2dzTHJkaEtvU282ZzU1c2pmajlDRlhMMWhTaU0raXQzUXhCRUJvZ1VYNVNxQmNhK29EWHF0aloyZkhZWTQvUnBVc1hqaDA3eHZIang5SHBkQmdNQnM2ZVBjdlpzMmZwMHFVTFhidDJOY212RjZ6UFJpWkhqNmc4SkZSTmp3RWJtZWczRXdUaDNoT0J2RkF2bE9mSkd3d0dzckt5S0NrcE1VazVlUkE0T0Rqd3hCTlAwTFZyVnc0ZlBzeVpNMmZRNlhRQW5EcDFpbE9uVHRHeVpVdTZkZXRtY3VNakNJSWdDTUtEU1hRUkNQWENyWG55VjY5ZXRXSnJyTXZKeVluKy9mc3pZY0lFT25Ub1lMTHUwcVZMckYyN2xwVXJWM0x1M0RrcnRWQVFCRUVRaFBwQUJQSkN2ZkVnNXNsWHhkWFZsWUVEQi9MT08rL1FxMWN2bkp5Y3BIVTNiOTVrNjlhdGZQYlpaL3p4eHg4TnV0S1BJQWlDSUFpV2lVQmVxRGNxQnZLaXB2cGZIQjBkZWV5eHg1ZzBhUkpEaGd6QjE5ZFhXcWRTcVRodzRBQ0xGaTNpZi8vN0g5bloyVlpzcVNBSTlZRzl2VDBBYXJYYXlpMFJCS0cyaVJ4NW9kNElDQWg0NFBQa3EySmpZMFBidG0xcDI3WXRTVWxKSEQ5K25FdVhMZ0dnMCttSWpJd2tNaktTd01CQUlpSWlhTk9tamZTRkxnakNnOFBQenc4d1Bya1Q0MmtFb1dFVGdieFFiOWphMnRLMGFWT3BOLzdLbFN1MGJ0M2F5cTJxbjRLQ2dnZ0tDaUkzTjVlVEowOFNGUldGVnFzRklEVTFsZFRVVkhidjNrMUlTQWh0MjdhbFZhdFcyTmpZV0xuVmdpQUlnaURjU3lLUUYrcVZvS0FnS1pDL2R1MmFDT1NyNGVIaFFmLysvWG44OGNlSmlvcmk1TW1UNU9YbEFhRFg2MGxJU0NBaElRRTdPenNlZXVnaElpSWlURktZQkVFUUJFRzRmNGxBWHFoWGdvT0RPWFRvRUNEeTVHK0hVcW1rYTlldVBQend3MXk5ZXBXb3FDamk0dUtrOHBWYXJaYW9xQ2lpb3FKd2NYRWhJaUtDWnMyYTBieDVjeXUzWEJBRVFSQ0VPeVVDZWFGZUNRZ0l3TWJHQnAxT1IzWjJOa1ZGUlRnN08xdTdXZmNObVV4RzgrYk5hZDY4T1JxTmhwaVlHS0tqbzdsKy9icTBUV0ZoSVVlUEh1WG8wYVBZMjl2VG9rVUx3c1BEQ1FrSndkWldmQ1RVQi9aeUJhNEtSekkwK2RadVNwMlNBYll5RzBvTnV0dmUxMTNoaUpmU2hSdnFQRlJsbW52Zk9FRVFoSHBJZkdzTDlZcXRyUzJCZ1lFbWVmSnQyN2ExY3F2dVQwcWxrczZkTzlPNWMyY3lNek9KaW9vaUppWUdsVW9sYmFOV3E0bUppU0VtSmdaYlcxdENRME1KQ3d1alpjdVdLSlZLSzdiK3dlVnNhOCtzaUJmeFVqb3pLMllUVjFXWjkvd2NYa29YYkpCVnVyN01vQ2RIVzNUUHoxdnU1ZUJIT1o2VndPV2lHOUt5RGg3QnZCYmFsLzAzejdNeCtlaHRIL01KdnphTUNuNk1oWEgvNDNCbTNCMjFTeUd6d2RmZURibE1Ubkp4MWgwZFF4QUVvUzZKUUY2b2Q1bzFheVlGOHBjdlh4YUIvRDNnN2UxTjM3NTk2ZE9uRHdrSkNVUkZSWEhseWhWS1MwdWxiY3JLeW9pTGl5TXV6aGdFTlduU2hPYk5tOU9zV1RPVHlicUUycVVxVTNPOUpJZm16ajdNYVR1Q1diRS9rMUNZRHNDa1ZnTUlkdksrN1dOdVRUM0ZnWXdMMHV0UE80ekNYZUZZNmZZMzFIbThjV29WS3g4ZWo0dWk1cFdqVmw3K25mMDN6MWU1eldNKzRUemZwQ3RQTjI3UHVCTXJLTllaQjJsbnFndnd0bmRsUU9NT2JFczdUY21meSs4RmQ0VWpMZ29ISEcyVk9Oclk0V2lyeE1sR2lZdkNBVjk3Ti93ZFBQQ3pkOGRMNllJTVNDM081cTB6Mzk2ejh3dUNJTlFXRWNnTDlVNW9hQ2dIRGh3QWpJRzhjTy9JWkRKYXRteEp5NVl0MGV2MVhMMTZsZmo0ZU9MajR5a3FNdTJCVFVsSklTVWxoWU1IRDZKVUtna09EcVo1OCthRWhJVGc0ZUZocFN0bytBekE1L0U3c2JkUjBOa3poRmtSdzVnVCt3c1hDOUpvN09CeFI0RzhtNTJUMmJMazRpdzJwNXcwV3o0aXFMdjBjMlR1TlJ4dDdFelc5L1FPbzBTbjVVek9GYk45TTlVRlZiYkR4ZGFCTWMyZkFHRGQxVCtrSUI0Z3RTU0h3eGx4UE9ZVHpvdE5IK0c3cXdlcnZxamJNS3Z0aXpSMWJGVHRkc1U2TFZtYUFySTBoVGpaS0ZIcFJJcE9RM2J1M0RuOC9Qenc4ZkdwZHR2aTRtSWNIU3UvK2JXbXNySXlTa3BLY0hGeHNiZytMeThQRnhjWFVibXNnUktCdkZEditQdjc0K2pvU0hGeE1ScU5oclMwTkFJQ0FxemRyQVpITHBjVEVoSkNTRWdJQXdZTUlDMHRqZmo0ZU9MaTRzd21sdEpvTkZMQUQrRG01a1pJU0lqVVl5L3ExZDliT29PZUJSZTM4MzZiRjJqdEZrZ256K1pjTEVoanhybU55S3RJaWJuVjBDWVA4MkxUUnl5dXk5T3FPRmlobDc3Y2dNWWRjUDJ6RjM1WndoNlRkZTRLUjNwNmh4RmZtTTdDdVAvZHhoVVovYk5sUDF3VkRzUVhYR2QzZXBUWitvM0pSK25wRThhZ2dFNGN6Ym9rUFltNFZ3NW1YQ0JQcTZLb1RFTlJtUnBWbVpyQ01qVzVXaFZaNmdJUnVGdFJaR1FrWldWbHQ3V1BzN016NGVIaEpzdk9uajByRGZLdlRLZE9uWkRKWk15ZE81ZlEwRkErL1BEREtyZGZ1WElsUjQ4ZVpjR0NCWGg3My82TmRMbXNyQ3lpb3N6LzdnSEN3c0tReVdRVUZGUjlNd3pHemk2RlFpRzlQbkhpQkxObnorYTk5OTZqVjY5ZVp0dlBuVHVYNU9Sa3Z2LytlK1R5eXVjQk5SZ002UFg2R2x4SjVlUnlPVEtaakxLeXNyczZsbHd1RjJPMmFraThTMEs5RkJvYXlybHo1d0Jqcjd3STVHdGZRRUFBQVFFQlBQSEVFK1RuNTVPWW1NaVZLMWU0ZXZXcTJReVIrZm41bkQxN2xyTm56d0xRcUZFakFnSUNhTnk0TVFFQkFmajUrU0dUMVR6Z0ZJeTZlSVlRNWhyQTRjeUxYRlZsOHRINXpYVDBhTWFSTE9NTmxGWi9lNEZPV1JXRFJyMlVMZ3hvM01Gc3VidWRJM3FEd2VJKy9nN0dKekhKZDVDMy8wS1RiblQxYW9GR1g4cmloTjFZT3NQMWtseCtUajdPaTAwZjRaMndnZndyY2oyRlpTVzNmYTdLckU3Y2YwK1BKeGdaREFiMjdObkRqaDA3dUhyMUtqcWRqcUNnSUFZTUdNREFnUU5yOUZrd1o4NGNDZ3NMYit1OHJWdTM1dlBQUHpkWk5uUG16R3BudE4yeFl3Zng4ZkZrWjJjelpjcVVhcy96N0xQUGN2VG9VZDU1NXgwV0xseUl0N2Mzcjc3NktxbXBxVFZxNTdadDIzQndjT0R5NWN2TW56K2ZzTEF3ay9XSmlZbU1IeitlMk5oWURoNnMva25VdW5YcnBFbS9BUGJ0MjRkU3FhUkxseTVtMnhZV0ZoSWRIVTNmdm4yckRPSUI5dTdkeS96NTgydDBUWldaTTJjTzNicDE0NE1QUHVERWlSTjNmSnllUFhzeWMrYk11MnJMZzBJRThrSzlWREdRVDB4TXROakxJTlFlTnpjM09uYnNTTWVPSFRFWURLU25wM1BseWhXdVhMbENhbXFxV1k5WFZsWVdXVmxaUkVkSEE4WlphUDM5L1UyQ2U1R09VNzMySHNFTWFOeUI1T0lzcnFveUtkRnBwU0QrWGd0dzhHUmN5Sk1XMTkxUTUway9Ed244S3pobzdtUk1RZkMxZHpOWkR2RHI5Y2hLYnpRNmVqVGpiOEU5QUZpVzhCdXB4ZGtXdHdQWW1IU1UxbTVOYU8wV3lQKzFHY3JNYzV2UTZFdk50bk94ZFdEdEkvODBXLzVPMkVEZUNSc0l3S1hDZEtaSGJhajBYTUs5c1dUSkVyWnUzWXEvdno4OWV2U2d1TGlZeU1oSXZ2enlTK0xqNDVrNmRXcU5qdlBjYzg4eFpzeVlHbTM3d1FjZlVGeGNiTFo4dzRZTjB1emdiNzc1SnFOR2pXTFFvRUVtMjlqWjJYSGd3QUY4ZlgwdEJyKzM4dkh4WWVIQ2hVeWRPcFZ2dnZtRzZkT25NM0xreUdwdlBLS2pvemw2MUhUZ3RrS2g0S3V2dmpKWjl1cXJyd0x3M252djhlNjc3MHJMbjN2dU9VYU5Hc1hRb1VOTnRyZXhzVUd2MTZQUmFLUXFaUDM2OVVNbWsxRlNZcnhSVlNxVnlPVnk5dS9majE2dnAyUEhqbVJtbXQrQXU3dTdtL1R1QTd6eXlpczBhbVNlaXZiTEw3K1FucDdPUC8vNXowcHZ6a0pDUXFTZnZieThHRDE2dE1YdHFySm16WnJiM3VkQkpnSjVvVjRLRFEyVmZrNUxTME9qMFlncUtsWWlrOGxvM0xneGpSczNwbWZQbnBTVmxaR1VsQ1FGOWhrWkdXYjc2SFE2YVliWmNrcWxFbDlmWDN4OGZLUi92cjYrMk5uWm1lMHYxTDdZL0JRK2l0MXN0bngyMitHNEtQNUtsWHFsbWZsTmRGZXZGblQxYW1HeWJOK05XSXVCZkxockFQOTZhREJ5Wk94S2o3S1l6bE9SSGdPZnhmMlBSUjMvVGl1WHhzWXhBdWQvTVNzcFdXYlFFWmw3VFhvZDZPaUp0OUtWYTZwTWNyWEd5a3hWM1RBMFpPVTkwblgxbVptV2xzYjA2ZFBwMDZlUHRDd2pJNE9KRXlleWUvZHVCZzhlVE11V0xhczlqbHd1ci9IblFXVzl5NjZ1cmdCOC8vMzNPRGs1OGR4enoxRlVWTVNGQ3hkNC9QSEhBZU84R2djUEhxU3dzSkFoUTRaWVBNNWJiNzFGdjM3OW1EcDFLbjUrZmt5ZE9wV2xTNWZpNEdCTU8rdmJ0MitOMm5scklLL1g2OW0vZjcvSnN2TGd1K0kxNWVmblUxeGNURkJRa01YYzlxU2tKTWFQSHkrOTNybHpKenQzN3BSZUwxbXloSll0VzByTFB2NzRZNHZ0SzkrdW91N2R1OU9zV1RPVFpRVUZCWHp4eFJjODk5eHpQUFhVVTVWZWIwWE96czRNR0REQWJQbm16WnRadG13WnUzYnRzbmh0bXpadHF0SHhCU01SeUF2MWtsS3BKQ0FnZ0xTME5BQVNFaEpvMDZhTmxWc2xnTEZFYUhsdVBSano1MU5UVTBsTFM1T0NkNDNHUE5kWW85R1FuSnhNY25LeXlYSTNOemNwcVBmeDhjSFQweE4zZDNmcEMxTUFONFVqRGpiVkJ6aXFNazJOVTBmMEJqMXFDejNkQmd0SkwwY3k0ODN5NWN1TmJ0NkxmbjZXSzB1MWNtM00rMjFld0Y2dUlDb3ZpZFdKKzJyVXRoeHRFYk5pTi9GQnhEQmF1VGJtMHc2am1IZGhLMGtWVW5wS2RGcG14LzRzdlo3YjdtOTRLMTM1SmVYRUhaZWZiQ2h1M0RDVzlheVlmbEdicGsrZmpydTd1OGt5SHg4ZkJnNGN5SGZmZmNlRkN4ZHFGTWduSnlmeisrKy8xK2ljV1ZsWmxZN055Y25KWWVmT25iejAwa3M0T2pxeWI5OCtsaXhaUXV2V3JmSDI5bWIzN3QzazUrZnpqMy84QXpjM04ybS9iNy85bG9DQUFQcjE2eWZsM2hjV0ZrcURTTy9GWjVKT3AyUHpadE1iNklwNThVdVhMa1dyMVVxOS9idDM3K2JJa1NQUytyRmp4NXJNclRKZ3dBQWVldWdoNmZXbFM1Zll0bTBiWUJ4M2tKaVl5TEJodzh4bVNUOXg0Z1MvL3ZwcmxYbm9NMmZPbE5JbmRUb2RwYVdsYk42OG1hMWJ0NXB0MjZaTm0wcHZGb1RhSlFKNW9kNEtEUTJWQXZuTGx5K0xRTDZlVWlxVkpvRTlRRzV1TG1scGFkSy9HemR1VkRvQUxUOC9uL3o4ZkJJU0VreVdLeFFLM056Y3BIK3VycTY0dTd1Yi9QZEJ5Y01mRy9JRVBiM0RxdDF1NS9WSXZrN2NXNk5qdG5GdnlnODlKcGt0dDVQYmtxRTJuWWlxektDVEJvSytIVGFRQ1BlbXZIcDhxWEdkM3ZMdjlXR3ZVQ2EzR29DOWpZS0xCV2w4Zkg0TFpZYWFEMzY3VXBUQi8wWC95S3lJRi9HemQyZEJoNWZabUhTVS82YWVRbmZMY2R3VWpyUnliU3k5dHBYSmIrdGNEYzJOR3pmdzlmV3RzL1BkR3NTWGMzSXlWa3U2TlhXak1tZk9uSkZTS3F1ajFXb0pEdy9IWURDd2JOa3lCZzRjU05PbVRRRmpRTzdrNUNTbHBQVHIxNC92dnZ1T1RaczI4ZnJycjBzOXZoMDdkcVJWcTFiU01iLzk5bHRhdFdwbHNSZTVYSFoydHNXbmtPVmNYVjJySE5OVlZXb053SysvL2txZlBuMklpSWdnSWlKQ1dsNVFVTUM2ZGV0NDZhV1hUQUw1aUlnSWt5Y2hEZzRPVWlDL2Z2MTZ2THk4ZVBYVlY4MStCK1UzZTFVRjhscXRsb0NBQUVhTkdsWHBOZ0FiTjI1RXE3MTM1V0tGMnlNQ2VhSGVDZ2tKa1FiK0pDWW1Xcmsxd3UzdzhQREF3OE5EdXZuUzYvWGs1T1NRbVpsSlptWW1XVmxaWkdabWtwMmRYV21BWDFwYUt1WGVWOGJSMFJGbloyZWNuSnh3ZG5hdTlPZjZXamJ1ZHNYa0o2UFJtYWV2T05rcUNYZTl2UUhoMlpwQ2ptYWE1OTgvNXZPUWhhMy9vcFRiWW05VGRXQTJ2R2wzaGdkMVI0WXhUMzFPN0MrM1BWQVhJS1U0bS8rTC9vSDNXZzhsME5HTGw0TWY1VW0vQ0w1SjNNL3BuTDgrRTNwNHQ1S3ErVHdiMklXQmpUdnluM01ielFiN2Z0aHVlS1VEZVMzNU1uNW5yVXpJVlp2VWFqVkpTVW0wYTlmTzJrMGhKaVlHZ0tDZ29HcTNsY2xrREIwNmxOZGVlNjFHeDk2M2J4OWFyWmFVbEJTMmJObEM0OGFOYWRxMEtidDM3MmJYcmwxMDZ0U0puMzc2aVpLU0VsUXFGZmIyOXV6Y3VaT3dzREJ1M3J5SlFxRWdKeWZINUpoRlJVVW1QZlNWblhmbHlwV1ZycTl1a0dacGFhbFp6djZ0ZzNPN2R1MUt0MjdkbURkdkh1N3U3cnorK3V1a3BhV3hidDI2S3R0VzBjbVRKemwzN2h4VHBreXhlQ05WWGxHbXVsUW1EdzhQZXZUb1VlVTJ2Ly8rZTZYVmR0TFQwMDFTZ0FDcE90R3p6ejVyc3J4cDA2WXNXYktreW5NSjVrUWdMOVJiQVFFQktKVktOQm9OeGNYRlhMOStuY2FORzFlL28xRHZ5T1Z5R2pWcVJLTkdqY3pLeFdWblo1T1ZsVVZHUmdaWldWblM2NHFUVlZXbXVMalk0b0EzUyt6dDdiRzN0OGZCd2NIaWY4dC9kbkJ3UUM2WFkyTmpZL0x2MW1WeXViekdQWTMzeXRKTGUwd0dvcFpyNmVMUC9QWXYxZmc0LzAwOVJiNVdaVEpKVkxuVWtoeVU4anUvTGhkYmV4NzNiWTBNT0paMWlXVUp2MkV3R0xDL3cyTm1hZ3A1Kyt4YVhtcjJLSU1DT3VGcDUwUitxZW52dkwvL1gwR3JzNjA5dnZadXZObWlIMTllK3RWa3U1clVrcS9JdmdicFRQWE5uajE3MEdnMGRPM2ExYXJ0aUl5TTVQRGh3d1FGQmRYb2FhcXJxeXVYTDErbXRMUzBSdjlmUGZIRUU1U1dsckppeFFvQWFkQnErUndrMGRIUkpDY25TNmw2YmR1MjVjQ0JBMXk5ZXBWMzMzMlhIMy84a1pTVUZCNTV4RmllTlRzN203S3lNcnk4dktvOXQ1T1RFd3NYTGpSYnZuang0aXIzazh2bE9EbzZzbURCQXBQbGMrZk90WmdycnRGb2F2UTVhRW5uenAwSkRnNm1jZVBHN05peGcyZWVlY1prZlhrSGlxVWUrWXBQT3FPam8zbnBwYW8vVy9MejgwMmViRlRrNXViR2hBa1RUSllkUEhpUTgrZlA4K2FiYjVvc3I2d092bEExRWNnTDlWcUxGaTJJalkwRmpMM3lJcEJ2ZUx5OHZQRHk4akw3SWlndUxpWW5KOGZpUDBzNStOVlJxOVdvMVdyeThzd0Q0YnZ5K1AyVHkyOGprNk9RMmJEN3VyR1d0YVhnK25CR25MVE9VZzY5WENaSFYwVjk2TUl5TlIvRi9rSlBuekIrVERyS3Q5M2VySElXMmVyOGZqT0dKWmQycytiS0FVNW1YOGJGMXQ2a3Zud2J0eVkwZFd4RXNVNkRvNDJTbjVLUE1paWdNNzE5V3hOZmVKM2Q2ZEhTdHFPUExhYXd6TFQzczd6NlRYSnhGcFBPMUU2MURJY2lYYlZCM3IxUS9qY2VHQmhZNHhTVnFpaVZ5anU2SVRoeTVBano1czNEM3Q2ZTZkT24xMmlmWjU1NWhoVXJWakJ3NE1BYUQzalZhRFFZREFiNjkrOHZwYk84L2ZiYnFOVnFtalJwUW1wcUt2djI3V1Bnd0lGNGVub2lsOHZKejgvbjhjY2Y1L0RodzF5NmRFazYxclZyeG9IVHpaczNyL2E4NVhOdzNLbzhsYWl5dHJacTFZcTFhOWVhcmZ2aWl5OEF6SUoyZzhGUWJjbklxdHJZczJkUGxpMWJ4dWJObTNGM2R6ZnBXUzgvVjhXYnB2TGd2dUpOUldCZ0lDKysrR0tWNTlxeVpVdWw2eHdkSGVuZnY3L0pzdVBIaitQdjcyKzJYTGd6SXBBWDZyWFEwRkFwa0w5OCtUS1BQdnFvbFZzazFCVkhSMGNjSFIwSkRBdzBXMWRjWEV4dWJpNEZCUVVVRlJWUlhGeE1ZV0VoUlVWRnFGUXFpb3FLYWpTeHlvTm1ZRUFuaTFWb0t2TzNJMStZTFhPd1VWQ2lxem9mTnJVa2h4K1RqTlU2cmhabFNCTk1BU2prTmpSMWJJVE9vT2RhRldrcmJncEhHaWxkME9qK0NtNHU1SnZYN1I0UjFBTUQ4RWRHSFAzOTI2SFY2L2owNG5ZKzZ6aWFmelR2VFd4ZWlwUUtwTG1EOUo1N3dTVkhUMjV1YnAyY3kyQXdtRldNdWxPM0c4aVhsWlh4OWRkZnMzbnpaaG8xYXNTc1diTm8wYUpGOVRzQ0w3endBaDA2ZE9ES2xTdlY5a0xuNXVaaVkyT0RsNWNYVFpzMk5la0VxRGhoVTJwcUt1dldyYU5Iang1NGVub3laY29VS1RBT0R3OW40OGFONlBWNjVISTVGeTVjUUM2WEV4d2NYT1BydlIxYnRteGg5ZXJWVlc0elk4WU1rOWZGeGNYVkRyQ2RQMzkrbGJYZng0NGRTMHhNRFBQbXplT3JyNzZTcnE4OGFMY1V5RmRjNXVYbFpaS0RiOG1SSTBkcS9IbGJVbEpDWkdRa0twV0t0V3ZYTW1yVXFBZG1yRk50RVlHOFVLOVY3UFVvcjRZaXlsQUs1VUYrZFJPRnFkVnFWQ29WS3BVS2pVYURWcXVsdExRVXJWWnI4dk90eThwbkpkVHBkQ2IvTEMyN24xd3R1c25PNjVGbXkzdjd0a2F0SytWWTFpV1Q1WlltbFBKU3VxSXFxM3JDbllvcVZwWUJhTzdzdzhJT28wbFg1ekUxc3ZLYzN5RUJuWG1sK2VPb2RaVUhkUjA5bXRIYUxaQ3p1VmZKMFB3MVFEZXRKSWYxMS82Z3AzY1lHbjBwenJiMmxCcDBkNVNuZnk5a05GV3c0cVYzcTkvd0xzWEh4N04xNjFiczdlMlpPSEZpclordm90emNYTjUvLzMzaTR1TG8yYk1uYjcvOTltMm5TdHc2YUw0eVk4ZU94ZHZiMjJLVmxMeThQT2xHb0R5NHpNM05sV3FvS3hRSzNOM2Q2ZENoQTh1WEx5YzZPcG9PSFRwdzdOZ3gycmR2WDJ2cGNzODg4d3pkdTNlWFhpY2xKVEY3OW15V0xsMHFmYWZkV3J2OXhvMGJKdnRZVWxYVkdqQmU3NHdaTXhnL2ZqeHo1c3hoeVpJbDJOdmJTKzlSeGFjZjVXVXdLOTQ4WkdWbHNYdjM3aXJia0pHUlVlUFp2VGR0Mm9SS3BXTFlzR0dzWDcrZXBLUWtwazJiSnI3WDc0SUk1SVY2emRIUkVYOS9mOUxUalkvU0V4TVRUVDYwQktFcTVibnZOY2w3dlZORC8vaTAxbzU5cjUzTFMrWmNYakxocmdGNEtWMmtNbzFkdkVMSTBoUldXL0hHd2NZT0gzdFhqbGdZSkZ0VG5uYkc0QzVMVS9Wa09uWTJ4cStueWdKNU83a3Q0MEtOUFlWYlVrN1MwdFhmWlAzMnREUHN2QjZKM3FESHdVWkozcCsxNVJ1eVZxMWFNWHo0Y05hdVhVdDBkSFNkRFhqTnk4dGo4dVRKWkdabU1tWEtsQ3FydmxSVVhGek0zcjAxcTdKVVVWRlJFUWFEZ2UzYnQwdkxYRjFkNmRXckZ6Tm16Q0F1enJUOGFNVkpsbHEwYU1IU3BVdHAzcnc1d2NIQi9QVFRUemc1T1pHUWtNRGt5Wk5yM0FaTE4vR0dLZ1pTdTdpNGtKT1R3OWl4WTFtelpvMVVWU2d3TU5CaXIzdEdSZ2JwNmVrbVR4Z3NxYXBxVFRsL2YzL0dqQm5Ea2lWTDJMTm5ENE1IRDBhcjFTS1R5VXh5NUhOemM1SEpaRkpWSEc5dmI5TFMwbGkxYXBXMGpVcWxRcWZUU2ZYNndmZzVXMTR4cUNvblQ1NWt3NFlOUFBua2s0d2ZQNTVXclZveGI5NDgzbjc3YmViTW1ZT25wMmUxeHhETWlVQmVxUGRDUTBPbFFQN3k1Y3Npa0JjZVdFb2JoY1c4ZGp2NTdYMlV2eFRjazFBWHY5dXV0OTdac3pseVpLaXJTYTJwU2pObjQreXdLYXJLcXhIQlg5ZFUyYm5hZXdUalorOUdWRjRTc2ZrcFpvRThnTTZneDBmcGlneHFYRi8vZmhjVUZJU3ZyeTl4Y1hGMUZzZ3ZXclNJOVBSMDVzNmRTK2ZPbld1OFgxRlJVWlVWWUNxajBXakl6YzAxMmJkcDA2YjA2dFdMS1ZPbVNBUGd6NTgvejZwVnE1ZzZkYXIwOUs1aTBEeGt5QkMrK09JTHJsKy9qcHViRzcxNzk2N1IrUXNMQ3l1ZEZLbG56NTZWN2xmK2hNRGQzUjJWeW5oaldUSC9mTTJhTlh6NDRZY0VCd2RMRldybXpadkhHMis4d1pOUFBzbjgrZk1yTGZWWm5TRkRodUR2N3krbFNtazBHck94Q09ucDZYaDZla281OG0rLy9UYkhqaDBqTFMyTjU1NTdEcmxjem4vKzh4OHlNek5ac1dJRnljbkovUGJiYjd6NjZxdlY1dkx2MkxHRHhZc1hFeFFVSkQwdDZ0V3JGMDVPVHN5Y09aTzMzbnFMano3NnFOWlNteG95RWNnTDlWNUlTQWgvL1BFSGdNbmdKRUY0MEh6ZThlLzM1RGpPdHZabWxWL0NYUVBZOHVoVTZmV2x3blNtUjIxZzdJbmxxUFdseUlDaFRSNEdvSzlmVyt6a3RpeEwrSTN2cngxbWM4b0ppbW9ZS0xkMU4vYmNKUlRlcUhLNzhoc1dTd051QVNKenJwS3JWVlU3eVZUTFArdkxYeTJxdlBaM1F4TVVGRVIwZEhUMUc5NERHUmtaSEQxNmxIYnQydFVvaUU5SlNlSE1tVFAwNzk4Zkh4OGZrMTcxeE1SRUZpMWF4TVNKRTZ1Y1FLcXExSnFLZzFXTGlvb0FZMmVRcFpTZEFRTUdzR1hMRnBLVGt4a3paa3lOeTlUYTI5dWJsVlFzVjFWQmh2SnhDOG5KeVZLdy9POS8vMXNLcUYxZFhXblhyaDFidG14aDY5YXRUSm8waWF5c0xENy8vSE5PbkRqQjFLbFQ3emoxUnlhVG1ZeDNVS3ZWSnVrc0JvT0I4K2ZQbTh6b21wMmR6Y0tGQzNGemMyUGd3SUZtNlRQUjBkSDgrT09QM0x4NWsrblRwMXVzdkpPWW1NaXlaY3VJam82bVRaczJ6Snc1MCtSOTd0eTVNN05ueitiOTk5OW55cFFwckZsVE93UE9HeklSeUF2MVhwTW1UWEJ3Y0tDa3BJU1NraEtTazVOcjlCaFBFQnFhcTZvTVNpdVpnQWt3bThpcE1vMlVyaFRjRW5qbmx4WnpOdWVxOURyOXp6S1gyVnBqTURTbWVXK2FPZmx3SkNzZWc4RkFMNStIYU9ic3c3enovNVcyclk2WDBvV0gzQUxSR2ZSRTVsNnRjbHRIVzJPUVVWbHFUYWxCeDR4ekcwa3J5Ykc0dmx6NVJGRnhCV2sxYW1ORDRPN3Vqa2FqUWExVzF6aDMrVTZWei9HUm5wNWVhZjEwWjJkbi92V3Zmd0hHd1pueDhmSGs1ZVh4eWl1dm1Hem41ZVdGUXFGZzBxUkp2UGJhYTJaMXh1OVcrWHdXNWJub3NiR3gwc1JJMjdadG8zdjM3dFYrdDdScDA0YS8vLzN2WnJYZ2F5SXVMZzY1WE03Y3VYT2xldmtkTzNhVW5oS2NPM2VPOWV2WEV4a1p5Y2lSSXhrNGNDQUE3ZHExNDZPUFB1SzExMTVqeG93WlppVjg3NFJLcFRKNU9uSCsvSG15czdONS92bm5BZVBBNVRsejVxQldxL24wMDA4dC9oME5HalFJbFVyRjZ0V3JLUzB0WmNhTUdXWTk4enFkanNURVJGNTU1UldHRHg5dXNkeGxwMDZkbUQxN05qazVPZFhXOFJmTWlVQmV1QytFaFlVUkdXa2NwQmNYRnljQ2VlR0I5TW1GYlJicnlOOE9iNlVyVHJaS25HeVZEQTdvekxhMDB3QmNMOGsxcTdzT3h2S01yNFgyb1lkM0s5TFZlU3k3dEFlVlRrTnFjUTdEZzdyemFjZFJMTHo0UDg1V0U1Z0R2TkNrRzNKa25NeEpwS2lhQWJOTzFRVHlRTFZCdkJ3WkQzc1plMkl2Rmx5dnRuME5oWitmSHdBM2I5NnMwV1JNZDZNOGpTVWpJNlBTR1U4cnBvTzBhOWVPbEpRVWk4R291N3M3Q3hZczRMUFBQbVBKa2lVRUJRWFJvVU1IcyswcUt6OWJXbHJLbFN0WHlNN09KanM3VzZwNHRuRGhRZ29MQzhuTXpFU24wMWhlSzRBQUFDQUFTVVJCVkxGNzkyNzI3dDNMb2tXTENBb0s0c1VYWDJUKy9QbE1uanlaR1RObVdEeG51ZkR3OEJvSDBvV0Z4bkVndHJhMmxKYVdjdVRJRVVhT0hNblZxMWVaTzNjdThGZGVmWFoyTm5QbnpzWEp5WW01YytkS2RmRUJPblRvd05LbFM1azllN1paOWFQUFB2dE1LbDhKbG5QM0xiMVBDUWtKSms4UHRtelpnbHd1NS9ISEg1ZU9lLzc4ZWFaUG4yNlM3cUxSYUV5cXpJd1lNUUtWU3NXUFAvN0lKNTk4d3ZUcDA2WDFlcjBlWDE5ZlZxeFlnVktwbE5LSkxBa05EUVdNTmVuMVZaUzNGY3lKUUY2NEw5d2F5UGZyMTgvS0xSS0V1dk5EMGhGMlhvOGt1NW9Cb2pVUjl1Y01zSVZsYWtZMWU0emNTZ2FCK2lqZDZPc2Z3WURHSFhHMHNlT2FLcFBac1QrajBobURxSTNKUjdsZWtzUEVWZ1A0dnpiUDhVM2lmblpjUDF2cGVUdDdOcWUvZnpzTXdPYVVrOVcyMDB0cEhCUjdPeFZ5YnRYRkt4UWZwUnNweGRrazNXY3p0TjR2bm56eVNaNTg4c2thYno5dTNEakdqUnRYNlhwYlcxdW1UWnZHNE1HRENRc0xvN1MwbE1XTEYrUG82SWl0clMycHFhbmN1SEdEamgwN211MnIwK21ZTkdtU0ZNeTZ1N3NURmhhR3I2OHYvdjcrK1B2N28xQW9tRE5uRG9jUEg2WjkrL2JNbkRrVFoyZG5YRnhjbURObkR0T21UZU94eHg1ajNMaHgwZzFSVFczYnRvM2MzRnpzN096UWFEVDg5Ny8vcFduVHBpZ1VDclpzMlVKK2ZqNDllL1prNU1pUnJGMjdscDkrK29sUm8wYlJ2bjE3Zkh4ODZOV3JGejQrUGx5L2ZsMGFzRnBXVm9aT3A2TzB0SlJPblRweDd0dzVxYjBBM2JwMU0wa2J1bmJ0bWpRcEZvQldxK1hqanovR3g4Y0haMmRuNUhJNUowK2VKRGMzVjNxcUVCc2J5NkZEaCtqYnR5L2UzdDU4K2VXWC9QYmJiNHdkTzVZK2ZmcXdhTkVpbkp5YzBHcTF4TWJHMHFsVEo1UHIvc2MvL2tGNmVqcDc5KzZsWjgrZTBqaUJsSlFVWG5qaGhkdDZEOHZWcEo2L1lDUUNlZUcrMEt4Wk0yeHRiU2tyS3lNL1A1OGJOMjdjOW9lc0lOeXZycGZrY3Izazl1dVEyOHVOdWJkbEZkSnhlbm9iYTI3UFBMZVJDUzJmWmtyWU0rZ01lck1xTXAyOW12TkNrMjVvOUtWc1NqN0dUOG5IemNwUi9wRVpoNnBNdzlUd1FWVU9KbzF3YThyYllRT1JBVHV1bnlXK3NPcmVjUmRiQjRLY2pOVTY3dlFKaERHbjM5aXJ1VDN0ekIwZFE3Q2VzTEF3d0ZnKzhlVEprMlJsWlVtdkl5SWlHRGx5cE5rKzl2YjJMRml3QUZkWFYzeDlmYzNTUVlxS2loZzllalFxbFlxWFgzNlpVYU5HU2FrZ25UdDNadm55NWN5Yk40OURodzdScGswYmhnNGRlbHR0VGtoSVlOZXVYWUF4Snowd01KQXBVNllBeHR6NWlJZ0lLZWdlTTJZTWd3Y1BsbVk1alltSklUYzNsK0xpWXJSYUxXVmxaVkp2dlV3bWsyYVV0clcxWmZEZ3dkSlRpZTdkdTV0VXJUbDA2SkJKSUc5blowZENRZ0tIRHgrV2x0bmEydEtuVHg5cG9LMkxpd3RlWGw1U3FsUHYzcjN4OHZKaStQRGhnSEZzV21KaUlnYURnWUNBQUxPWlhtVXlHZE9tVGFONzkrNG1nMzE5Zkh6TVptK3RpYSsrK3VxMjkzbVF5UXhWMVVzU2hIcGs4K2JObkQ5L0hvQkhIMzFVZWdRb0NOWjBMOHRQamd0NWtnR05PL0I1L0U0T1pseTRxMk81S1J5WjIrNXZOSGJ3NE9NTC8rVms5bVVDSGIzNHZPUGZ1YUhPWThMcGIzQlRPRElsN0JuYXVRZWgwWmR5UEN1QnlOeHIzRlRua2F0VjBkWTlpTWpjcStSb2lqQmcvS3FReStUSWtXRXJ0MEVodDBFaHQ4WEx6aG10dmd3Ym1aekVvcHRTRytUSUdCalFpWmViUFlwQ1prTk1maklmeG02VzZybDdLVjFRNjdTb3l2NUtsWEMydFdkaXE2ZnA0aGxDa2lxVHlXZS9xOUgxUHRma1lVWUZQOGJDdVA5eE9ET081NXQwNWVYZ1I4a3ZMV2I4eVpXVjFwQ3ZpNWxkQVpPQnhMVXRLU21KdFd2WE1ucjA2RnBQcmJuZkhEcDBpQ1pObXBnTTZxeklZREFRR1JscHNjZS9wZ3dHZzhWWldlL2wrSzZ5c2pLeXNySndkM2V2MFRnSW5VNkhScU9odExRVUZ4Y1hzN1lWRmhiZWR0MS9vWDRRUGZMQ2ZTTXNMRXdLNU9QaTRrUWdMd2gvNnVBUnpIL2FQRStwdmd5dFhrZVpYb2ViblNOeVpPU1hGaE9UbHd6QTR6NFBZU09UYy9UUE92RDVwY1Y4RUxPSkozeGJNeWlnTTcxOEhxS1h6NTJYZHoyZW5jRDhDMXVSQVE5N3RXQlkwMjZFT0J2clpaL09TV1RCeGUwbUFmWElvQjQ4NGR1R01vTWV0VTZMenFESFZlR0lEREFBNjYvOWNVZnRjTEpSOG1MVFJ3QlljbW0zMVNhQ0V1cWZ4eDU3ck1yMU1wbnNyb0w0OG1OWW1xMzBYbzd0c3JXMXZhMm4walkyTmxWVzVSRkIvUDFMQlBMQ2ZhTmx5NWJJNVhMMGVqMlptWm5rNWVYZGNVMWRRV2hJTGhjYWU4R1ZjZ1hLUDhzMmF2VmxYRk5sc2lweEh5Vi8xbUxmZHpPV1p3STZzdU9XMlYzMzNUelB2cHZuYWV6Z1FiaHJBTjcycm5ncFhXaGs1NEtMd2dFbld5Vkt1UUtGM0FZYm1kd1lxR0FNdGcwR0EyVUdQVHFEbmtOL1BrV0ljRy9LdEljRy8xbHp2cFMxVncveWEzcVVXYnV2RkdYUXZWRXBDcmtOenJiR1hrVTlCcTRVWmZCajBoRk81MXk1by9kRHBkT3c0ZHBoR2lsZE9KV1RlRWZIRUFSQnVCK0kxQnJodnZMamp6K1NrSkFBd0JOUFBFR1BIajJzM0NMaFFWZmZabmFWSTBNdWs2RXo2TEgwNGQ3ZVBZaW92S1JhYjhlQXhoM3d0SE5tYStvcENtc3dZRlVHS09TMmxPckxMTGI3VHNpUllmbGRxSHNpdFVZUWhOcFE5VlJjZ2xEUGxBK0FBb2lQdi9OcDRnV2hvZEpqN0NHdkxIeXRpeUFlWU9mMVNOWmYrNk5HUVR3WWUvZTE5ekNJQitwTkVDOElnbEJiUkNBdjNGZGF0V29sL1p5V2xpYk4zQ2NJZ2lBSWd2Q2dFWUc4Y0Y5eGNIQXdlVlFjRnhkbnhkWUlnaUFJZ2lCWWp3amtoZnRPeGZTYWl4Y3ZXckVsZ2lBSWdpQUkxaU1DZWVHKzg5QkRmNVhIUzBwS3FuUzZia0VRaEFlUldtMGNsNkJVS3EzY0VrRVFhcHNJNUlYN2pyT3pNLzcrL29DeDlKMFk5Q29JZ3ZDWEd6ZHVBSWpacndYaEFTQUNlZUcrSk5KckJFRVFCRUY0MElsQVhyZ3Z0VzdkV3ZyNTBxVkxsSlNVV0xFMWdpQUlnaUFJZFU4RThzSjl5Y1BEZzhhTkcwdXZ6NTgvYjhYV0NJSWdDSUlnMUQwUnlBdjNyWWlJQ09ubjJOaFlLN1pFRUFSQkVBU2g3b2xBWHJodnRXN2RHcGxNQmtCS1Nnb0ZCUVZXYnBId0lHcmg0bS90SmdqMW5QZ2JFUVNodG9oQVhyaHZPVGs1MGJ4NWMrbjF1WFBuck5nYTRVSFZ6TW5IMmswUTZqbnhOeUlJUW0wUmdieHdYNnVZWGhNVkZXWEZsZ2dQcXI1K0VjaVJXYnNaUWowbFIwWi8vN2JXYm9ZZ0NBMlVDT1NGKzFwNGVEaTJ0cllBNU9ibVN2V1RCYUd1aExyNDBjZFBCR3FDWlFNYWQ2QzVzNisxbXlFSVFnTWxBbm5odm1acmEydFNVejRtSnNhS3JSRWVWQzhGOThERjFzSGF6UkRxR1U4N1owWUc5Nnp6ODlyYjJ3Ti96ZkFxQ0VMREpRSjU0YjVYTWIxR0JQS0NOYmdxSEZuYWVRd1BlNFZhdXlsQ1BkSFpzemxmZG5vRkJ4dTdPajkzK1l5dU4yL2VyUE56QzRKUXQyeXQzUUJCdUZzaElTSFkyOXVqVnF0UnFWUmN1M2FONE9CZ2F6ZExlTUE0Syt4NTk2Rm4yWC96UEdkenI1S2t5aVNsT052YXpSTHFVQk5ITDVvNk5hS2pSek9lOEcxajdlWUlndkFBRUlHOGNOK1R5V1JFUkVSdzZ0UXB3TmdyTHdKNXdWcDYrN2FtdDIvcjZqY1VCRUVRaExza1VtdUVCcUZObTc5NnZ5NWN1SUJlcjdkaWF3UkJFS3pIMTljNHVGWU0vaGVFaGs4RThrS0RFQmdZaUllSEJ3QmFyWmI0K0hncnQwZ1FCTUU2eEdCWFFYaHdpRUJlYURERW9GZEJFQVFqWDE5ZjBTTXZDQThBRWNnTERVYkZRRDRoSVFHdFZtdkYxZ2lDSUZpUHZiMDlHbzNHMnMwUUJLR1dpVUJlYURBOFBUMXAzTGd4QUhxOW51am9hQ3UzU0JBRXdUcUNnb0pJU2txeWRqTUVRYWhsSXBBWEdwU0tnMTdQbmoxcnhaWUlnaUJZVDNubExoSE1DMExESmdKNW9VR0ppSWhBTGpmK1dXZGtaSkNhbW1ybEZnbUNJTlM5b0tBZ0FPTGk0cXpjRWtFUWFwTUk1SVVHeGRIUmtmRHdjT20xNkpVWEJPRkIxYkpsUzZLam8rL2I2alV4TVRGa1pHUll1eGttY25Oek9YWHFsRm1KNDZpb0tCSVRFKy9KT2E1Y3VZTEJZTGlyWTVTV2xwcjkzdlY2UFNVbEpaV1daODdQeitmSWtTTVVGUldaclR0NThxVFo5Y1hIeHhNVkZWVmxPd29LQ2lnckt6TmJydFZxeWN2THErNHloQm9RZ2J6UTRIVHExRW42T1RZMlZnejRFZ1RoZ2RTK2ZYczBHczE5T1Y1SXBWTHg3cnZ2c25qeDRycytsbGFyTmZ0WFdsb0tRRmxaV2FYckxJbUppZUc5OTk0eisxNVp0bXdaMjdkdnYrdTJKaVVsOGRwcnI3Rmx5NVpxdHoxOCtERGJ0bTJ6dU83TEw3OWs1TWlSSnN1T0hUdkc0TUdES3kzUGZPM2FOVDc0NEFPdVg3OXV0bTdldkhsbTEvZmpqeit5Yk5teVN0dFhXbHJLRzIrOHdabzFhOHpXN2QyN2wrSERoM1B0MnJWSzl4ZHFSc3pzS2pRNFFVRkJlSHA2a3BPVGcwNm40OXk1YzNUcDBzWGF6UklFUWFoVHJWcTF3czNOalJNblR0QzFhOWRhTzA5YVdocGJ0bXpoekprelpHWm00dURnUVBQbXpSa3hZZ1FkT25TNG8yTWVPSEFBalViRE04ODhjOXR0S1Nnb2tGN0xaRExlZXVzdHMrMmFOV3ZHeXBVcitlaWpqemg4K0xESnVzREFRTDc5OXRzN2FuZEZCb01CalVZajFmVmZzV0lGS1NrcFp0djUrUGd3Y2VKRXdCaWN5MlF5SG52c3NXcVBmK1RJRWZidDIwZUxGaTFNbmtUWEZ3cUZndWVmZjU3bHk1ZlRwVXNYMnJWcko2M2JzV01ISVNFaFloYjJlMEFFOGtLRDFMbHpaL2JzMlFNWTAydEVJQzhJd29Pb1Y2OWViTnUyclZhRCthMWJ0N0ozNzE3Q3c4TnAwNllONmVucG5EMTdsck5uei9MT08rL3cxRk5QVmJydmQ5OTl4ODgvLzJ5MnZMeDg4Snc1YzVESlpOVzJvV25UcGl4WnNvUlZxMWFaQk9aLy8vdmZXYjU4T2V2WHJ5YzdPNXRKa3lheGZmdDJMbHk0SUczenlDT1A4TGUvL1EwdzlxemIyZGxKNi9SNlBVT0dER0h5NU1rOCtlU1QxYjhaZjhyT3ptYisvUGxvdFZvV0xGaUFRcUhBeWNrSlYxZFhrKzJpbzZOTjZ2MGZQSGlRVHAwNjBhaFJvMnJQTVdIQ0JHSmlZdmp3d3c5WnNXSUZ6czdPTlc1ZlRhU21wa3EvRzdWYVRVeE1ESjkvL3JtMC92TGx5NmhVS21sWnAwNmRlUFRSUjAyTzhleXp6eElmSDQrTmpZMjBMREV4a2ZqNGVCbzFhc1RreVpNclBiK3pzek1mZnZqaHZieWtCa2tFOGtLRDFMNTllL2J1M1l0T3A1TUd2UVlHQmxxN1dZSWdDSFdxWGJ0MlJFZEhzMmZQSG9LQ2d2RHo4N3ZuNStqVHB3K3Z2UElLam82TzBySURCdzd3MFVjZnNXSERoaW9EK1k0ZE81cnNCOGJPbDlPblR6TjQ4T0FhdDdkaWdQekVFMDh3ZWZKa0prMmFoSzJ0TFNFaEliaTR1S0RWYWdrSkNjSGQzVjBxaWdEZzV1WkdlSGc0eGNYRlhMNThtVGZlZUVOYVp6QVlVS3ZWWm5uZVI0NGNrUUwraXRYU0RBWURlL2Z1WmVuU3BkaloyVEZ4NGtRVUNnVUFMNy84c2xtN1o4MmFKZlhTWDc1OG1hdFhyNUtjbk15Z1FZTXF2ZFpGaXhZUkdocUtrNU1Ua3lkUDV0MTMzMlhwMHFWTW5UcVZXYk5tU2NjcUtTbGg1c3laMG43WjJka0FmUDMxMTdpNHVBQXdZOFlNVWxOVFNVNU9saW9jUlVaR2N1UEdEUXdHZzVRWHI5UHBLQ2dvTU1tVFY2bFVhTFZhYVZsNTcvcVdMVnRZdm55NVNac1BIRGdBUU4rK2ZTa3NMTVRMeThzczZMK1ZnNE5EbGVzRkl4SElDdzJTVXFta2RldlduRHQzRGpCK01ZaEFYaENFQjlIZ3dZTlp1WElsYTlldVpmVG8wZmM4bUcvWnNxWFpzc2NlZTR5UFAvNll3c0xDS3ZlTmlJZ3dtY3l2c0xDUW4zNzZpYkN3TUNaTW1GQ2ozdmhiMmRqWTRPRGdZTEt2WHErWGVvVjFPcDNGL1k0ZE80Wk9wNk5YcjE3Vm51T0xMNzZRZm43Ly9mY0JZdy8ycEVtVHVIVHBFZ01HREdETW1ERTRPVG5WdU4yLy92b3JIaDRlREJzMnpLeGRjWEZ4dlBycXF3QjRlWGxKNnpwMzdzejQ4ZU41L1BISEFhUWJsUEpycjNqRFV2NnpYQzQzV1g3NDhHRTJidHdvdlM5cjE2NUZMcGN6YnR3NHZ2cnFLd0NlZSs0NWV2VG9ZZEtEUG12V0xLNWZ2eTV0VTY1TGx5NjR1N3V6WWNNR1hGMWRUVzVLMHRQVCtmYmJiNWt5WlFvREJnd0FZUFBtelJ3N2Rvd0ZDeGJVK0wwUy9pSUNlYUhCNnRpeG94VEl4OGJHMHI5L2Y1UktwWlZiSlFpQ1VMZmMzZDBaUFhvMFgzLzlOV3ZYcm1YOCtQRzR1N3ZYNmpuVDA5UFI2L1cwYXRYcXR2Yjc0b3N2eU12TFkrREFnWnc0Y2FMYTdSczNia3pUcGswclhWOWFXc3JGaXhmSnk4dERyVlp6OGVKRnNyT3pUUUxaY252MjdLRnIxNjVtNlMrVy9QVFRUeVk5eHF0V3JTSW1Kb1krZmZydzNudnZTVGRMZXIzZTRybHVwVktwK08yMzMzQjNkemNMNU9QajQvSHg4VEZiWHE3aTh2SWUrRTgvL1pSang0Nlo5TWdmT1hLRUR6NzRnREZqeHBqazFMLzg4c3U4L1BMTFJFZEhNM1hxVkJZdFdtVHg1cXltQWdNRENRd01aTnUyYlFRR0J0SzdkMjlwM2RTcFUvSDM5NmQ3OSs3U2UxTlVWRVJXVnRZZG4rOUJKd0o1b2NGcTBxUUpQajQrWkdSa29OUHBpSTZPNXVHSEg3WjJzd1JCRU9xY241OGY0OGFOWSszYXRheGN1Wkp1M2JyVmFFRGw3ZERyOVJRVUZIRGh3Z1ZXcjE2Tm01c2I0OGVQci9IK3YvenlDd2NQSGdSZy9mcjFOZHBuK1BEaGpCMDd0dEwxQlFVRlRKczJUY3E1bnpadEdxV2xwWVNHaHBwc2QvUG1UU0lqSTZYVWxEdngxRk5QTVdYS0ZKTmx5NVl0SXpjM2wvLzg1ejlWN3J0anh3NUtTa29vS1NsQnJWWkxBMlFCYnR5NFlmWVU1ZkRodzZoVUtzQ1lnbkt2ZjVjQUgzMzBFVEV4TVFBVUZSV3hkKzllamg4L0xxMHZMQ3hFcDlNeFlzUUlhVm5GdEoyeXNqSXByYWpjckZtek9IbnlKTU9HRFdQbHlwVTBhOWJNN0x3M2J0d2dNVEdSSGoxNjNQTnJhb2hFSUM4MGFCMDdkbVRYcmwwQW5EcDFTZ1R5Z2lBOHNQejgvSmc0Y1NJLy9mUVRCdzhlSkNvcWlsNjllaEVVRkhUWFBmUWZmdmloRklTRE1VLzl0ZGRldzlQVHMwYjcvL0hISDZ4Y3VSS0FOOTU0ZzZlZmZycmFmUVlQSGx6dE5sNWVYbXpmdnAwNWMrYWdWQ3FaTm0wYXk1WXQ0K0xGaXliYjdkKy9INWxNWnBMdlhoTjZ2VjRxVjJrcERhajh5UVFZSnltTWpJdzBXWitSa1lGV3EyWFRwazMvejk2OXg4V2NmMzhBZjAwelUxTko2U1pTZzVJVTVWS3lzVnFYaWtVdTY3WnVheTFaNjh1eVg4c3VhMzM1N2JvczFycGJzbXZaMW1KZFZsOVdyRnZrcnFUU1hicmZwS25VM0pxWjN4L3puYzgyelV3WFpGVG4rWGg0OExtZkNYVStuODk1bnplNmQrK091TGc0SkNjbnc4UERBNEN5RENnakl3T0JnWUZxeCszZnY1K1o4TkRXMWxZamtaZkw1UzlVbGxUZDRNR0RtVGpxcS9wYmI0bEVnc2pJU0tiRnBJR0JBVFp1M0tqV3FTWTNOeGU1dWJrb0tTbkIwcVZMa1pxYWl2THljaGdaR2VHLy8vM3ZTOFhmVWxBaVQ1bzFEdzhQWExod0FUS1pETStlUFVOV1ZoWWNIQnowSFJZaGhPZ0ZqOGZEakJremtKR1JnYXRYcnpKOXlOdTJiUXRYVjFjQS84d0thMjV1WHU4RTM5dmJHNjFidDhhelo4K1FucDZPUzVjdUlUMDlIY3VYTDYrenhlRE5temV4ZHUxYVdGdGJvN0N3RUZ3dTk1VVBkQlNMeFV4WEYyM2xMb0dCZ1RoejVneSsrZVlickYrL1hpTUpycWlvUUVKQ0F1TGo0d0VBR3pac1FHNXVMckt6cy9IUlJ4K2hWYXRXS0Nnb2dFS2hZSTR0TGk1R2ZIdzhSbzhlRFFCSVNVbkJwazJiWUdob3lGeGZJcEhBd2NFQjd1N3VtRFp0R2hZc1dJRDc5Kzh6Q1hSYVdocEVJaEhjM056VTR0bTdkeThVQ2dWMjc5Nk5PM2Z1QUZCT1NxVzZxU2dxS2tKVlZSWHUzcjNMSEpPYW1nb0FTRWhJWUNaOWF0V3FsVWJyeXNqSVNPemZ2eDhqUm95b2RkQnRYYVJTS2F5c3JPRGs1SVRVMUZRa0pDUWdMaTZPNlNnM2YvNThKbDRlajRlMmJkdGl3SUFCU0V0TFEyUms1QXRmdDZXaFJKNDBhMFpHUnVqUm93Y3orMXhVVkJRbDhvU1FGby9QNTJQR2pCbkl6ODlIVWxJU2s5alg5UG5ubjZ1VmVlZ1NHQmpJUERWV0tCUzRmUGt5MXE5Zmp4VXJWbUQvL3YwNnozSDI3RmxzM2JvVnRyYTJXTGx5SmViUG40K1FrQkFjUEhqdzVUNWdEZVhsNWN6M2ZwbE1wcEhJdDJuVEJpdFhyc1NDQlF0dzRjSUZCQVFFNEtlZmZtSVM0ZW9USDluWjJVR2hVTURYMXhlZE9uV0NoNGNIMkd3MmR1N2NpWEhqeGpGZGVJcUxpMkZoWWNFTTZsVFpzV01IVTFLeWI5OCtGQlFVWU9uU3BXQ3hXUER3OEVCa1pDUXpzUFhldlhzQW9EWWdHQUJUc2xMOWMzejc3YmNhczZVdVg3NWM0MnRSL2JPNHVycmkyMisveGIxNzkzRHg0a1VBd0crLy9RWXpNek5ZV1ZraExpNE9SVVZGdXIrdzFiNG1OVzhJSkJJSmhnd1pncWxUcCtMMzMzL0hreWRQa0pDUWdNVEVSQURBakJrejRPWGxoYXRYcitMNjlldjQ5Ny8vRFVEWmtwUTYxdFFmSmZLazJldlRwdytUeU1mSHgyUFlzR0UwNkpVUVFxQk13S3JYWHdzRUFwU1dsakxMOVVuaWEyS3hXQmc4ZURCdTM3Nk5TNWN1NGZidDIxbzd3U2dVQ3Z6NTU1K3d0YlhGeG8wYm1hNHkvZnYzVjVzOFNKZE5temJWdVU5aFlTSEdqUnVIaW9vS3BLYW1Janc4SENLUkNPN3U3aHI3dXJpNDRKMTMzc0dmZi82SmdJQUFsSmVYdzhEQUFNT0hENGVUa3hQelMxdVNPV2JNR1BUczJSTlpXVmtRaThWZ3NWaG8zYm8xZXZUb1VldlhjTTZjT1dyTEF3WU13SVlORzVDUWtJQnUzYnJoNHNXTGNIVjFoWTJOVFoyZjlhZWZmbUxLZUdiUG5vMnVYYnZpODg4L1o3YmZ1WE1IMzMzM0hkYXRXNGN1WGJvQUFEZ2NEclpzMllLclY2OHlOd2VMRnk5R1lHQWcyR3cyVnE5ZWpjakl5RnAvWm9wRUl2ajcrMnNrOHVYbDVjelhTaXFWd3REUUVCTW1UR0E2N2ZqNCtLQlRwMDY0Y2VPRzJuRkNvWkFTK1FhZ1JKNDBlKzNidDZkQnI0UVFVZzhXRmhhdnJLT042cWx6WVdHaDF1MHNGZ3RMbGl4Qm16WnRZRzF0elR6NTdkYXRtMFpOdURiMVNlUXRMQ3l3ZlBseXJGaXhBdVBIajRlbnB5ZU9IVHVtYzM5ZlgxOTg4ODAzRUlsRStQVFRUK3M4ZjNVZE8zWjg2WmxLMzM3N2JlemV2UnVIRGgxQ1VGQVFNak16TlFiUTZxSWFaSnFXbGdhQlFBQlBUMCtZbTVzejIxVnZDa3hOVGRYV0J3UUVNRzhObGkxYkJtZG5aN1VKbkRwMTZvUWZmL3hSNTNWbnpKaWhzYTZxcWdxVmxaVWFpWHg5NU9YbHFiWFlKTFdqUko2MENON2Uzamh6NWd3QTRQYnQyNVRJRTBKSUkxTk5kR1JyYTZ0ekg5V1Q0ZW9xS2lycVZjNmh5OE9IRC9ITk45K2dvS0FBaG9hR3NMUzBoRnd1eCtEQmc4SG44M0grL0htbVJyd20xVTFNZVhrNTh5UTlKeWRIWTNCc2ZYaDdlNnNsekxwa1ptWXlMVFNOakl3d2NlSkVoSVNFSURrNUdlM2F0Y1BRb1VNYmROMWp4NDdCd01DZ1h2M3dBVEEvRDJOaVlyUnVGNHZGYWhOQjFWUnpzaXpnbjV1M2R1M2FNZWVvNiszT2wxOStDWUZBZ05UVVZNeWZQNzllc1JOSzVFa0w0ZUhoZ1lzWEwwSWtFa0VnRUNBcEthbkIvWTBKSVlTb2UvcjBLZTdmdnc5L2YzKzFldTNidDIvajc3Ly9SdXZXcmVIbDVjV3N6OHJLd3YzNzl4RVlHS2l6ZkdMLy92M1l2My8vUzhmbTVlVUZSMGRIM0xsekI3YTJ0a3lOdkZRcVZXdUxLSkZJSUpQSndHYXo4ZURCQXhnWUdLaTlsWGo0OENGMjdkclY0T3R2MnJTcDFrUStMeThQSVNFaHVIWHJGazZmUHMwOEJSODllalFPSHo2TTB0SlN6Sm8xcTk1UHNnRWdJaUlDRnk5ZVJFQkFRSzAzVUEyUms1T0Rqei8rdUVISHFBYldxZ1pPaThYaU9rdGFmWHg4a0pXVmhWR2pSc0hOelEyaG9hRVlOMjRjbGRuVWdSSjUwaUp3T0J4NGVYbmgrdlhyQUpSZEVpaVJKNFNRbHlNV2k3RnAweVljT0hBQVBYcjBnS0doSVRJek01R1FrQUJEUTBOODhjVVhhck9iYnRpd0FVbEpTUkFJQkpnNWM2YldjMDZaTXFWZWZkRzFKWmZ0MnJVRG44OW56aTJYeTdGMzcxNjgrKzY3ekkyR1dDeFdpeWs3T3h0QlFVRXdNek5EY1hFeC9QMzkxUkw5NGNPSDE2c2RabDBVQ2dVQVpVZVpVNmRPSVR3OEhFWkdScGd5WlFxeno3Tm56L0R0dDkraW9xSUNob2FHQ0FrSlFZY09IYlMyZ1pUTDVjakt5a0pWVlJVVUNnV3VYYnVHdFd2WHdzN09EcDk4OHNsTHg2dlNzV05IYk5teVJlZjJlZlBtYWF5TGk0dURwYVVsMnJScEEwQjVzMVRYRS9reFk4WXdmNDZNak1TQkF3Y3dmUGh3U3VUclFJazhhVEg2OXUyTEd6ZHVNTi84Y25KeVlHOXZyKyt3Q0NHa3liS3hzY0hzMmJOeDllcFYzTHQzRDVXVmxiQ3lza0pnWUNBbVRacWswU1hNMDlNVFdWbFpHZ01qcTdPMnRvYVRrMU90MTFXVnhuQTQ2bWxNelFtby92dmYvMElxbFdMczJMSE11dUxpWWxoYld6UExEZzRPR0RCZ0FFUWlFZHEzYjkvZ1VwYjZTazlQQndDc1dMRUNIQTRIbzBhTndyUnAwMkJ1Ymc2NVhJN3o1ODlqejU0OWVQNzhPZWJNbVlOKy9mcmhpeSsrd0pJbFN6QjY5R2hNblRxVmVWTWdsVXJ4N2JmZklpWW1CZ1lHQnRpOWV6Y21UNTRNUHo4L0JBY0hxOTJvcUJnWkdjSFcxbFpqa2lZVlZTdkltZ3dNREpqV25kclViTlVwbDhzUkVSR0J0OTkrbTFrbkVBaVltRlJ2R0Nvckt3RW9hK3hyMXRrL2Z2d1labVptOVo2SG9DV2pSSjYwR0thbXB2RHc4R0E2Mk55OGVSUGp4NC9YYzFTRUVOSjBHUm9hWXRLa1NaZzBhVks5OXA4elo0NUdwNWI2RUlsRStQcnJyMkZzYkF3T2g4UFViTmVjb2JXNnpNeE1IRGh3QUY5OTlSVXVYcndJSG8rSGdvSUNwS2FtWXNTSUVjeCtYQzRYNzcvL3ZzYnhrWkdSV0w5K2ZZTmpyV25PbkRrWU9YSWswejk5MEtCQm1EVnJGdXpzN0NDWHkzSHQyaldFaG9ZaUxTME50cmEyV0xWcUZkTzFaL2Z1M2RpOGVUTk9uVHFGYytmT1ljaVFJWmc4ZVRKMjdOaUIyN2R2WStuU3BRQ1VaVHgzN3R6QjIyKy9qVnUzYm9ISDQ0SEQ0VEMvQUdVdGUzQndNTkxUMDVHU2tnS3BWQW9qSXlNWUdCZ2dMaTRPY1hGeEFLQXgyRGs5UGIzV2Z2SWlrVWh0SXExejU4Nmh1TGdZRGc0T0NBc0xRMFZGQmFLaW9qQnQyalFBeWpFVEppWW0yTDU5T3dJQ0FqUnVMSXFMaTNIOCtIR2EyYldlS0pFbkxZcXZyeStUeUNja0pLQ2twSVI1OVVjSUllVE54T1B4WUdSa2hMS3lNZ0NBdmIwOWdvS0NNR0RBQUszN0t4UUs3TnExQ3dzV0xFRHYzcjN4MjIrL0lTWW1CbXcyR3o0K1BnZ0lDS2p6bWwyNmRHbHc1eHB0WEZ4Y1lHQmdnSysrK2dvNU9Ua1lQSGd3cyszMDZkUFl1WE1uZUR3ZXBrNmRpc21USjZ1Vm9KaWJtMlBObWpXNGZ2MDZRa0pDRUJjWGg5YXRXOFBVMUJRZmZmUVIvUDM5QVNocjBZOGZQNDdMbHkranVMaFk2d0JVYlFJREErSGk0b0o3OSs2QngrTmg1c3laR3JYMXFyY3V1dFFjUHhBWEZ3ZGZYMTkwN05nUnk1Y3ZCNXZOaHBlWEYxTTZ3K1Z5OGZubm4rUEhIMy9FbmoxN21KSWpGV05qWS9UdTNWdHJ5UTdSeEZMVS9Bb1Mwc3dkUG55WUdZamo3ZTJOWWNPRzZUa2lRZ2doalUwdWw0UEZZbW1VZ3VpVFFxSEFYMy85aGY3OSs5Zlo0VVltazZHOHZCd1dGaFlvTHk5bjJrM3FPbTlWVlJYelMvWFpBZlZTR0I2UHA3UFVCbERXdGlzVWlnYk52U0lTaVZCUlVVRXRKRjhUU3VSSmk1T1JrY0hNR3NqaGNMQm8wU0lhVEVNSUlZU1FKc2VnN2wwSWFWNzRmRDd6NnJDcXFncjM3OS9YYzBTRUVFSUlJUTFIaVR4cGthclhWZDY1Y3djeW1VeVAwUkJDQ0NHRU5Cd2w4cVJGY25Oelkrb0xLeW9xRUJzYnErZUlDQ0dFRUVJYWhoSjUwaUt4V0N5ODlkWmJ6UExObXpmMUdBMGhoQkJDU01OUkZ1U1JiUUFBSUFCSlJFRlVJazlhckQ1OStqQVRVeng5K3BUcFpFTUlJWVFRMGhSUUlrOWFMQTZIQTI5dmIyYjV4bzBiZW95R0VFSUlJYVJoS0pFbkxacVBqdy9UVXpjakl3UFoyZGw2am9nUVFnZ2hwSDRva1NjdG1xbXBLVHc4UEpqbHk1Y3Y2ekVhUWdnaGhKRDZvMFNldEhqVlcxRStlZklFR1JrWmVveUdFRUlJSWFSK0tKRW5MWjZscFNVOFBUMlo1WXNYTCtveEdrSUlJWVNRK3FGRW5oQUFmbjUrVEsxOFRrNE8wdFBUOVJ3UklZUVFRa2p0S0pFbkJJQzV1VGw2OWVyRkxGT3RQQ0dFRUVMZWRKVElFL0kvZm41K01EQlEvcGZJeWNtaHZ2S0VFRUlJZWFOUklrL0kvN1JxMVFwZVhsN01NajJWSjRRUVFzaWJqQko1UXFycDM3OC9PQndPQUNBL1B4OUpTVWw2am9nUVFnZ2hSRHRLNUFtcHBsV3JWbXF6dlY2NmRFbVAwUkJDQ0NHRTZFYUpQQ0UxK1ByNmdzdmxBZ0NlUG4yS1I0OGU2VGtpUWdnaGhCQk5sTWdUVW9PSmlRbDhmSHlZNWF0WHIwS2hVT2d4SWtJSUlZUVFUWlRJRTZMRlcyKzlCU01qSXdES3AvTHg4ZkY2am9nUVFnZ2hSQjBsOG9Sb3dlUHgwSzlmUDJiNXlwVXI5RlNlRUVJSUlXOFVTdVFKMGFGZnYzN01VL21Ta2hKRVJVWHBPU0pDQ0NHRWtIOVFJaytJRG9hR2huam5uWGVZNVV1WExrRWlrZWd4SWtJSUlZU1FmMUFpVDBndHZMMjkwYVpOR3dDQVNDU2lTYUlJSVlRUThzYWdSSjZRV3JCWUxMejc3cnZNOHQyN2QvSHMyVE05UmtRSUlZUVFva1NKUENGMTZOeTVNNXlkblFFQUNvVUNaOCtlMVhORWhCQkNDQ0dVeUJOU0w0R0JnVEF3VVA1M1NVOVBSMHBLaXA0aklvUVFRa2hMUjRrOElmVmdhV2tKYjI5dlpqazhQQnh5dVZ5UEVSRkNDQ0drcGFORW5wQjY4dlB6QTQvSEE2QnNSM243OW0wOVIwUUlJWVNRbG93U2VVTHF5Y2pJQ0lNSEQyYVdJeUlpVUZsWnFjZUlDQ0dFRU5LU1VTSlBTQVAwNmRNSDF0YldBQUNKUklLTEZ5L3FPU0pDQ0NHRXRGU1V5QlBTUU5YYlVUNTQ4QUQ1K2ZsNmpJWVFRZ2doTFJVbDhvUTBFSi9QaDZ1cks3Tk03U2dKSVlRUW9nK1V5QlB5QWdJQ0FwaDJsRGs1T1hqdzRJR2VJeUtFRUVKSVMwT0pQQ0V2d056Y0hHKzk5UmF6ZlA3OGVWUlVWT2d4SWtJSUlZUzBOSlRJRS9LQ0JnNGNDSE56Y3dDQVdDeEdXRmlZbmlNaWhCQkNTRXRDaVR3aEw0akQ0V0QwNk5ITWNrcEtDaDQ5ZXFUSGlBZ2hoQkRTa2xBaVQ4aEw0UFA1Nk5XckY3Tjg5dXhaQ0lWQ1BVWkVDQ0dFa0phQ0VubENYcEsvdno5TVRVMEJBRUtoRU9IaDRYcU9pQkJDQ0NFdEFTWHloTHdrSXlNampCbzFpbG1PalkzRjQ4ZVA5UmdSSVlRUVFsb0NTdVFKZVFXNmRPa0NkM2QzWnZuMDZkT1FTQ1I2aklnUVFnZ2h6UjBsOG9TOElzT0hENGV4c1RFQW9MeThISC8vL2JlZUl5S0VFRUpJYzBhSlBDR3ZpTEd4TVlZUEg4NHMzNzkvSHhrWkdYcU1pQkJDQ0NITkdTWHloTHhDN3U3dTZOS2xDN1A4NTU5L29xcXFTbzhSRVVJSUlhUzVva1Nla0ZkczFLaFJNREl5QWdDVWxwYmk4dVhMZW82SUVFSUlJYzBSSmZLRXZHS21wcVlJQ0FoZ2xtL2R1b1hNekV3OVJrUUlJWVNRNW9nU2VVSWFRYytlUGVIbzZNZ3MvL0hISDZpc3JOUmpSSVFRUWdocGJpaVJKNlNSakIwN2xpbXhxYWlvd1BIangvVWNFU0dFRUVLYUUwcmtDV2trclZ1M3hyaHg0NWpsSjArZUlESXlVbzhSRVVJSUlhUTVvVVNla0ViazdPeU1mdjM2TWN1WEwxOUdUazZPSGlNaWhCQkNTSE5CaVR3aGpXeklrQ0ZvMzc0OUFFQ2hVT0RZc1dNUWlVUjZqb29RUWdnaFRSMGw4b1EwTWdNREEweVlNQUdHaG9ZQWxMTytuang1VXM5UkVVSUlJYVNwbzBTZWtOZWdkZXZXR0QxNk5MT2NtcHFLTzNmdTZERWlRZ2doaERSMWxNZ1Q4cHE0dXJyQzI5dWJXYjV3NFFMeTgvUDFHQkVoaEJCQ21qSks1QWw1amZ6OS9kRzJiVnNBZ0Z3dXg5R2pSeUdWU3ZVY0ZTR0VFRUthSWtya0NYbU4yR3cySms2Y3lOVExsNWFXSWl3c1RNOVJFVUlJSWFRcG9rU2VrTmZNd3NKQ3JWNCtQajRldDI3ZDBtTkVoQkJDWGtSS1Nnb3lNek5mNmh3bEpTV0lpNHQ3NDk3T3hzWEZJU3NyUzIxZGNYRXhJaU1qWHlyVzR1SmlQSHYyckVISFZGUlVZTkdpUmJoMzc1N0d0dHpjWEN4ZHVoUUpDUWtBbEQ5VGx5NWQybUpLVnltUkowUVBYRjFkMGJ0M2IyYjV3b1VMU0VsSjBXTkVoQkJDR21ydDJyWFl2My8vUzUzajFLbFRXTHg0TVRJeU1sN3FQREtaREJLSlJPT1hYQzZIUXFIUXVVMlhIMzc0QVdmUG5sVmJsNWlZaVAvODV6OG9MeTkvb1JpRlFpSG16WnVIRlN0V05LZ05jMVZWRmVMajR5RVFDTFNlTXpvNkdxV2xwUUFBZ1VDQTZPaG9DSVhDRjRxeHFlSG9Pd0JDV3FwaHc0YWhzTEFRMmRuWkFJQS8vdmdEczJiTlltcm9DU0drcVJFS2hkaTNieDlTVTFPeGJkdTJPdmMvZXZTb3hsUGZGK0hnNElDSkV5ZSs5SGwwU1VoSXdOMjdkekZod2dRWUd4dS9zdlBLNVhLY1AzOGVMaTR1Y0haMnJ2ZHhZckVZang4L1pwWlpMQmJPbkRtRGMrZk9hZXk3YXRVcTJOdmJJemc0V0dQYjh1WExNV2pRb0JjTHZocWhVRml2cjR1eHNUR21UNStPYmR1MllkdTJiVmk2ZE9sTFg3dWxvMFNlRUQxaHM5bDQvLzMzc1hmdlhwU1dscUtxcWdxaG9hRUlEZzVHcTFhdDlCMGVJWVRVbTBna3dybHo1M0Q0OEdFOGUvWU1ycTZ1OVRvdU9qb2FjWEZ4V3JmSjVYSklKQkt3Mld4d3VkeGF6OU85ZS9kR1QrUVBIVHFFa1NOSGFpU3NlWGw1T0hYcWxOYmpCZ3dZQUd0cmEwaWxVb3diTjA1anUwS2hnRmdzeHJObnp6QnExS2g2eGZMRkYxK2dmZnYyV0xod0liT095K1hpd0lFREdEUm9FSll0VzRiUFAvOGNUazVPK1Bqamo5V09YYk5tRFN3c0xKQ1JrWUhObXpmRHlzcUsyZmJycjcvaTh1WExEWDdEY083Y09lelpzd2RMbHk2RnI2OHZoRUloTGwrK3JITi9OcHNOT3pzN0ZCWVdhanp4ci81NS9QMzlHeFJIUzBXSlBDRjZ4T1B4TUczYU5PemJ0dzhTaVFRVkZSVUlEUTNGckZtejZ2ekJSUWdoYjRKTGx5N2hoeDkrZ0ZBb1JKY3VYUnBVLzd4dTNUcWQyK0xpNHJCNDhXSk1tVElGTTJiTWVCV2hOb3FNakF5ZHlhK1RreE9zcmEzQlpyTTFQa05WVlJVT0hUb0VlM3Q3akJneG90N1g0L1A1VEkxNlNFZ0lIajkrakkwYk44TFcxaFlHQmdiTVBwMDZkUUlBWmgwQU9Eczd3OGJHQnJkdTNZS1ZsUlc2ZCsvT2JKTktwUnJsTHRuWjJZaUlpQUFBbUptWnFXMHJLaXJDcmwyN2NQMzZkUXdkT2hROWV2UUFvR3ppc0dYTGxqby9SMzUrUG1KaVlyUnVNelUxaGIrL1A5TFQwM0hseWhXSXhXSUF3TFZyMTVDVmxRVmZYMS9jdm4wYkFIVCtld3NMQzRPRmhRV3pQSHo0Y05qWTJOUVpWMU5EaVR3aGVtWnBhWW5Ka3lmajExOS9oVnd1UjJGaElZNGNPWUtwVTZlQ3hXTHBPenhDQ0tsVlhsNGViR3hzTUduU0pQVHQyeGNUSmt6UWQwaXZWYjkrL2JCNjllcGE5MUhOOEYxZGFHZ29wRklwUHZua0UvVHQyN2RCMTB4UFR3Y0FHQmtaTVYzUUFEQTE3MncyR3pLWlRPZnhWNjVjZ1orZm4xcVNyODNkdTNmeDRNRURBTXFiZ1BIanh3TUFqaHc1Z2pObnpzREd4Z2JyMXEyRGw1ZVh4ckdMRmkzQ3NHSEQxTlpGUjBmRDBOQVE3dTd1T3ErNVpjc1dYTDkrSFlCeVlPeXRXN2VZejVXYW1vcjgvSHp3K1h3Y08zWk03VFBYRkI0ZXJ2YjVmSHg4S0pFbmhEUU9QcCtQMGFOSDQrVEprd0NVMzZUUG56K1B3TUJBUFVkR0NDRzFlKys5OXpCMTZsUUFZQVljdm1yMXJjRnVLbEpUVXhFYUdvcjI3ZHRETHBmWHEzTlozNzU5YTAyODgvTHltTHI1akl3TVpyQm56V1BpNCtPUm01dGJyOUtWc1dQSFl1N2N1Y3h5WkdRa0FPRFdyVnY0OU5OUE1XVElFT2I4Y3JsYzdWb3NGZ3RzTnB0WmxrZ2srUDc3NzhGaXNmRHp6eityM1lCVVYvMEJscGVYRjd5OHZGQmFXb3J4NDhmand3OC94TkNoUXdFQWd3Y1BCZ0NrcGFWcGxCQUJ3STRkTzVpM0VzMFpKZktFdkNHNmQrK09vcUlpNWtuRW5UdDNZR1ZscGZWSkJ5R0V2Q2w0UEY2am5qODlQUjJUSjAvR2lCRWpNRzNhTkppWW1EVHE5UnBiZVhrNVZxOWVEYWxVaXR6Y1hLeGN1YkpleDUwNWMwWm44Z3NvR3lhRWg0Y0RVRDdWVmlYRU5SUDV2Lzc2Qzg3T3pnMGFYRnZUOTk5L3IxWmZYMXBhaWpsejVtRGx5cFZ3ZFhYRnRtM2IwSzVkTzdWalRwNDhpYUtpSXF4WXNhTFd6ekZseXBSNmp4Y2dsTWdUOGtZWk5HZ1FuajU5aXNURVJBREtiN2lXbHBibzNMbXpuaU1qaEJEOTRIQTQ2Tnk1TTQ0ZE80YUxGeTlpN3R5NXpOUFk2cVJTS2FxcXFsN0pOWTJNalBCLy8vZC96SU1WbFVtVEptbnNtNTJkWGV2VGJTOHZMMllzZ0Vna3dsZGZmWVg4L0h4WVdGamc0TUdEZGNieTIyKy80ZmZmZjY5enZ3VUxGaUFvS0Fpelo4OUdTRWdJek16TU1HYk1HTFZFWGlhVElTSWlBc09IRDYvemZEVlZiK2RZcyt5em9LQUFKU1VsNEhBNHFLeXNSUHYyN1FIODg0WkdLQlRpOE9IRGNISnlRcTlldldwOWMyTmlZZ0lURXhNOGYvNWNvL0dEVENaRGVIZzRQRDA5WVdkbjErRFAwQnhSSWsvSUcyYmN1SEg0K2VlZmtaZVhCMERabm0zMjdObXd0cmJXYzJTRUVQTDZPVGc0WVBueTVUaC8vangrL1BGSHJGdTNEbi85OVJjV0xWb0VlM3Q3WnIrZE8zZml6Smt6citTYUsxZXV4TkNoUTlHMWE5ZGE5eE1LaGVCd09MVTJKMUE5bVJhSlJQajY2Ni94Nk5FajJOcmFRaUtSMUt0Y3FDR05EMVNEUXJsY0xsTTdYajJSWjdQWm1ENTlPa0pDUXVEcjZ3dFBUMCsxNHhVS0JiS3pzNUdUazRQbno1L2o3dDI3U0VsSlFWWldGa1FpRWRhc1dRTkFPVkRWMHRLU09TNGlJZ0pjTGhjMk5qWk1IYjAyYVdscHRXNnZqcy9uSXlRa2hJa0xBTFp1M1FxcFZJcjU4K2N6QTR4MTFjai82MS8vWWo1NzkrN2RheDFZM1pSUklrL0lHNGJOWm1QS2xDa0lDUWxCYVdrcHBGSXBEaDQ4aUprelo2cDk0eVNFa0ZjbFB6OGZHUmtaRUl2RmVQTGtDYlBlejg4UGZENWZqNUVwc1Znc0JBWUd3c2ZIQnp0MzdzU1ZLMWN3Wjg0Y1RKczJEWk1tVFFLYnpZYWJteHNrRXNrcnVaNmRuUjFjWEZ6VTFpa1VDaFFWRmNIVzFwWlo1Ky92ajBtVEptSDY5T20xbms4Z0VHREZpaFZJVGs3RzdObXprWjJkamZEdzhIb05ERzdJeEVtcWlacE1URXlZcEw1bWFjMkVDUk1RRnhlSExWdTJJQ1FrQkZsWldkaTdkeStTazVOUlZsYUdEei84RUlDeTU3dXRyUzNzN2UzeDl0dHZ3OG5KQ1U1T1RyQzF0Y1hpeFl0aFpXVUZGb3NGa1VpRXNySXlUSmt5QlJZV0ZocWxRbzhmUDBab2FDZ0dEaHdJUHo4L2paZ3JLeXV4ZWZObTlPelpVNjJreHRUVUZFS2hFSC85OVJlT0h6OE9BT2pXclJ2bXpadUhObTNhb0t5c0RJQ3lhNDIyRzdqQXdFQ21hMDF6bnArRkVubEMza0FtSmlZYWJTa1BIRGlBV2JObXFiWFRJb1NRRjVXZm40K0lpQWc4ZWZLRVNmb0FaZExENC9GZ1pHUUVjM056UFVhb3ljTENBaXRXck1EYmI3K05yVnUzNHVlZmY0YXhzVEhHamgyTGdJQUFCQVFFTk5xMXQyL2Zqa3VYTG1IcjFxMTEzdHdJaFVJOGVmSUUzYnAxQTZCc3BabWNuSXdaTTJaZzBxUkoyTHg1TTR5TmpURjc5dXc2cjN2anhnM2N1SEdqenYxMjdOaUI4K2ZQQXdBeitCaUEyb0JUbGVEZ1lNeWNPUlAzNzk4SG44OW5ZblYyZG9hVGt4T2NuWjFoWjJlbnRYUGEvdjM3RVJjWGg3S3lNc2psY25DNVhIVHMySkg1bWd3Y09KRFpWeTZYNDhpUkl6QXpNOE9ubjM2SzFxMWJhNXhQVlRZMFpjb1U5T3JWUzIzYnFWT25zSHYzYnJpNHVLQ3dzQkREaHc5bmF2dFY3VHpUMHRLMEp2S2pSbzJpd2E2RUVQMnh0TFRFdEduVGNPalFJVWlsVWlhWm56bHpKaVh6aEpBWEpoQUlFQkVSd2ZUd2RuRnhnYXVySzdwMjdkcm9BMWRmbFlFREI4TGQzUjNIang5SFVGQlFvMTl2Mzc1OUNBc0xnNysvUHh3Y0hHcmRWeWdVWXNXS0ZVaEtTc0x1M2J2aDZPaUlBUU1HWU0yYU5YanJyYmVZL1F3TkRldlZtYXlnb0tCZWlmeW9VYU5RVVZHQm1KZ1lMRm15QkFLQkFPdldyUU9IbzVucTJkdmJ3OUhSRVRFeE1mRHg4Y0hodzRmclBMOEtqOGVyZHhPR2t5ZFBJams1R1VPR0RORTZTRGtuSndlaG9hSG8xYXVYUmhJUEFHNXVibGkzYmgyNmRPbFM3NUtjbG9ZU2VVTGVZUGIyOXBnK2ZUcVR6SmVYbDFNeVR3aDVZVEV4TVFnUEQ0ZFlMTWJBZ1FQaDQrUFRaSkwzbXF5c3JCQWNITnlvMTVETDVmanh4eDl4NHNRSkJBWUc0clBQUHF1ekJlU3FWYXVRbnA2TzhlUEh3OUhSa2RsV1BZa0gvaW5WcVV0RlJZWE9iVHQyN0dDMjgvbDhDSVZDZE92V0RiMTc5MFp1Ymk0QTdVL2tBZVhiRFZVcGpzcTFhOWZVM3M3VWg1V1ZsZFlrWEJXVGg0Y0hMbDY4aU9qb2FBUUZCV0hreUpFd056ZEhTVWtKVnF4WUFRNkhnODgrKzB6cjhhcnlwdXFEWTZWU0tUSXpNNW5sckt3c3JjZG1aMmVyMWM5YldGaW9kZHBwTGlpUkorUU5weXVabnpWcmx0YlhsSVFRb2sxTVRBeE9uejROUHArUGdJQUF2WFQ5eU1yS3d2Mzc5eEVZR1BqRzk0VVhpOFZZdTNZdGJ0eTRnYkZqeDJMZXZIazZKK2xUS0JUNDY2Ky9zSGZ2WG9oRUlzeWJOdy9qeG8ycjlmeWxwYVdZTW1YS1M4ZHBaV1VGUHo4L1NDUVN4TVRFTURjM3F0bGZxdytXVlhXZUtTc3J3K1BIajVuWldGWDI3dDBMZ1VEUW9PdjM3dDFiWnlLdjZnT2ZuSnlNbzBlUDR1REJnd2dORGNYZ3dZUHg0TUVEQ0FRQ3JGMjd0a0gvRm91TGk3WDJqYTlKTlRCWFpkS2tTZlVxWldwcUtKRW5wQW1vN2NrOEpmT0VrTHJrNStjalBEd2NmRDZmcVMzV2h3MGJOaUFwS1FrQ2dRQXpaODdVV3h6MUlSQUlrSlNVaE9EZ1lKMkRVa2VNR0lIS3lrcDgrdW1uU0VoSWdLT2pJLzc5NzMvRHpjMnR6dk9ibVpsaDQ4YU5kZTRYRmhhbVVRTnVaR1NFenAwN000Tk9BZUR2di8rR1FxSEFvRUdEQVB6VHdjYlEwSkFaQlB6ZGQ5K2hvS0FBSXBFSU1wbE1vNDNub1VPSDZvem5SYmk0dU9DcnI3NUNjbkl5dnZ6eVM2YmZmY2VPSFJ2Y010VFMwaEtiTm0xaWxuTnljckJseXhhTi9aWXNXYUoyZzFCOWtISnpRb2s4SVUxRXpXUyt0TFNVa25sQ1NKM3k4L054OE9CQldGaFlZT0xFaVhxTnhkUFRFMWxaV2N3ZzBEZFoyN1p0bWNHME5WVldWdUxLbFN0SVNVbEJjbkl5ek16TU1IdjJiSXdiTjY3ZTdTTFpiRGFjbkp6cTNFODFlVkwxRXBuMjdkdmp4eDkvWkpaRkloRU9IRGlBR1RObU1LVlN4Y1hGQUpUZFoxU0ovT2pSbzVHYm13c3VsNHUzM25wTHJmU25NYVdtcHVMQ2hRczRkKzRjS2lzck1YRGdRTmpaMlNFc0xBekxsaTJEazVNVEprNmNpSGZlZVVkcjZaSk1KbVArYkdob3FOWTJzMmF2ZVJVWEZ4Y2E3RW9JZWJPb2t2bURCdytpcXFxS1NlWm56WnFsODVzWklhUmxVM1V5bVRoeFlxUFh3NXVibStQQ2hRczZ0OCtaTXdkejVzeHAxQmhlSlZVU0w1ZkxrWjZlanRqWVdOeStmUnN4TVRHUVNxWG8wS0VEZ29PRE1YTGt5RmRXS2hRV0ZvYmJ0Mjh6VDlMdjNidUhUcDA2NmF4MUI0RGR1M2VqWGJ0MjZONjlPOExDd3NEajhYRHk1RWxZV2xyQzB0S1NxVEh2MmJPbjFzbXI1cytmcjFaMy9pSk1UVTN4KysrL282cXFDaGtaR1VoTFMwTmNYQnlpb3FKUVVGQUFBUEQyOXNiNzc3L1BsUFJNbmp3WkowNmN3TW1USjdGdTNUcjg5Tk5QZU8rOTl6QjgrSER3ZUR4RVIwY2pLaW9LNmVucEFIUW43UzBaSmZLRU5ESDI5dmFZT25VcVFrTkQxWkw1bVRObjBqYzVRb2lhakl3TVpHUmtJQ2dvaUFiSU45Q2RPM2R3NWNvVlpHZG5JejA5bmVubjd1RGdnTkdqUjZOLy8vN28zcjM3SzcrdXBhVWxuajkvRGhhTEJUYWJqY0dEQitQOTk5L1h1WDlVVkJReU16UHg3YmZmSWlVbEJkdTJiUU1BdEduVEJvc1dMYXJYTmFkUG40N256NSsvVk55cU54RjVlWG40NUpOUG1JR21UazVPR0Rac0dBWU5HcVEyZ1JlZ0xDLzY0SU1QTUg3OGVCdy9maHduVHB6QTNyMTc0ZVhsQlFjSEJ3Z0VBdnorKysvTUc0UStmZnE4Vkl6TkVVdWhtaTZMRU5La1pHWm1Nc2s4b1B5bVBXdldMSzB0dmdnaExkUEJnd2NoRUFpd2NPRkNmWWZTNUVSSFIyUEhqaDF3Y0hDQW82TWpYRnhjNE9ibTFpUW01cFBMNWJWMjEybHNGeTVjZ0ttcEtkemQzUnMwRjBGNWVUbVNrcExVMmxzcUZBcWRnNHdKSmZLRU5HazFrM2tyS3l2TW5EbVRrbmxDQ0FRQ0FiWnYzNDZBZ0FENCtQam9PeHhDU0NQUTMrMGFJZVNsT1RvNll1clVxY3lFSDhYRnhkaS9mejh6eUlrUTBuSmR2WG9WUmtaR2FnTURDU0hOQ3lYeWhEUnhOWk41Z1VDQS9mdjN2L1RBSlVKSTA1YVVsTlNrWm1zbGhEUWNKZktFTkFNMWszbXhXSXhEaHc3aDRjT0hlbzZNRUtJUCtmbjVFSXZGNk5peG83NURJWVEwSWtya0NXa21IQjBkOGVHSEh6TDE4WEs1SEgvKytTY3VYYnFrNThnSUlhK2JxdDBmbjgvWGN5U0VrTVpFaVR3aHpZaWRuUjJDZzROaFkyUERySXVNak1TeFk4Y2FQSHNlSWFUcEVnZ0VBRUF0SndscDVpaVJKNlNaTVRNencwY2ZmUVFYRnhkbVhXSmlJZzRjT0lES3lrbzlSa1lJZVYzeTgvUFJ0bTFiZllkQkNHbGtsTWdUMGd4eHVWeE1talFKQXdjT1pOYmw1ZVZoMzc1OUtDb3EwbU5raEpEWFFTd1cweUJYUWxvQW10bVZrR2JNejg4UE5qWTJPSFhxRkdReUdjckt5ckIvLzM1TW5qeVpCc0Uxa2tzRmNZZ3FTVWRteFZOa1ZWSWIwSmJFd2NRS2ZGTWI5RzdUQ1lQYXV1czFsb3lNRExVYmVVSkk4MFNKUENITm5Hb213dERRVUZSV1ZrSXFsZUxYWDMvRnUrKytpOTY5ZStzN3ZHWkRJS25FenBSenVQZnNzYjVESVhxU1ZWbU1yTXBpWEM5S3hLM2lGQ3pvTWd5dHVQUlVuQkRTZUtpMGhwQVdvT1lnV0lWQ2dUTm56dURvMGFNUWk4VjZqcTdwZXlqSXdLS29ueW1KSjR3N3hhbFlGUFVMSHBWbTZ6c1VRa2d6Um9rOElTMkV0a0d3U1VsSjJMTm5EL0x5OHZRWVdkTjNQdjhoU3FWQ2ZZZEIzakRGa25LY3pZdCs3ZGVsampXRXRCeVV5QlBTZ21nYkJGdFdWb2FRa0JCY3YzNWRqNUUxWGRlS0VoRlpsS1R2TU1nYktySW9DZGVLRWwvck5VdExTd0ZRSWs5SVMwQ0pQQ0V0a0orZkh5Wk5tZ1FqSXlObTNlWExsM0h3NEVGVVZGVG9NYkttSnp6dmdiNURJRzg0K2pkQ0NHa3NsTWdUMGtLNXVMamdrMDgrZ2FPakk3TXVJeU1EdTNmdnh1UEhWT3RkWDRXaU1uMkhRTjV3OUcrRUVOSllLSkVucEFWcjFhb1ZQdmpnQS9qNys0UE5aZ01BaEVJaFFrTkRFUllXQnBGSXBPY0kzMnd5aFJ6RjRuSjloMEhlY01YaWNzZ1VjbjJIUVFocGhpaVJKNFNnWDc5K0NBNE9oclcxTmJQdXdZTUgyTEZqQng0K2ZLakh5TjVzYkpZQjVGRG9Pd3p5aHBOREFUYUxmdHdTUWw0OStzNUNDQUVBV0Z0Ykl6ZzRHTjdlM3N3Nm9WQ0lQLy84RXovLy9ETktTa3IwR0IwaGhCQkNhcUpFbmhEQ1lMUFpHRFpzR0taTm13WVRFeE5tZlhaMk5uYnQyb1VyVjY1QUpwUHBNVUpDQ0NHRXFGQWlUd2pSMEtsVEo4eWZQeDllWGw3TU9ybGNqbXZYcm1IbnpwM0l5TWpRWTNTRUVFSUlBU2lSSjRUb3dPUHhNSHo0Y0FRSEI2TkRodzdNK3RMU1VodzhlQkFuVHB4QVpXV2xIaU1raEJCQ1dqWks1QWtodFdyYnRpMCsvUEJEakI0OUdxYW1wc3o2K1BoNGJOKytIWmN2WDZidU5vUVFRb2dlVUNKUENLa1hEdzhQL090Zi8wSy9mdjNBWXJFQUFCS0pCTmV2WDhlMmJkdHc5ZXBWaU1WaVBVZEpDR25idGkwQUlEOC9YOCtSRUVJYUd5WHloSkI2TXpRMGhMKy9QK2JPbmFzMmtaUllMRVpFUkFTMmJkdUdhOWV1UVNLUjZERktRbG8ySG84SEFQU21qSkFXZ0JKNVFraUQyZGpZNElNUFBzQjc3NzBITXpNelpyMUlKTUtWSzFld2JkczJSRVpHUWlxVjZqRktRZ2docEhuajZEc0FRa2pUNWVibUJoY1hGMFJIUitQR2pSc29LMU5PUlM4VUNuSHAwaVhjdW5VTHZyNis4UGIyQm9kRDMyNWVsWjV0T3FLTG1SMXVQMDFGWnVYVFJya0d6NENMWU9laEtCS1g0WEJHWktOY1F4cy9XemZ3MkZ6Y0tVNUZpYVNpM3NmeERMaXdNRFNGVUNaQnFmVEZCbUViZ0lWMnhtMGdVOGlRTHlwOW9YTVFRc2pyUkUva0NTRXZoY1Bod052Ykd3c1dMTUNvVWFOZ2FXbkpiS3Vzck1UZmYvK05MVnUyNFB6NTgzajI3SmtlSTIwK3ZDMmRNSVUvQUoxYTJUYmFOYmdHSEF4cTY0NitWczR2ZEh4UEN6NSs2UDBCckl6TTZ0NjVtdW1kQnVKalozL1lHMXZXdlhQMTY3WHBpTjNlcy9HUjAyQm1uYmVsVTRQT1ljcmhZWWZYTEh6aitYNkRqaU9FRUgyaFIyU0VrRmZDd01BQVBYdjJoS2VuSng0OWVvVHIxNitqc0xBUWdMTGs1dmJ0MjdoOSt6YjRmRDU2OSs0Tk56YzNHQmpRczRUbTZ2Mk9BOEEzdGNHYUhoT3hJdVl3QkMvNGxMeStKUElxQUFDSHhRWUF2T2ZnZzJrZDM4YXQ0aFJzVC9vTGxUSWF0MEVJYVg3b3B5Z2g1SlZpc1Zod2QzZkgzTGx6TVduU0pMUnYzMTV0ZTBaR0JrNmVQSW52di84ZWYvLzlOMHBLU3ZRVUtXbE1hK05QSWw4a1FIdmpObGp0TVJHdE9MeEd2WjRxa2VmKzcrYndiRzQwb2tyUzBjK3FDemIxbm9GT3BqWnErOXZ4TExDMXoweDgwaVdnVWVNaWhKREdSRS9rQ1NHTnhzWEZCUzR1THNqSnlVRlVWQlRpNCtPWkFiQkNvUkEzYjk3RXpaczMwYkZqUi9UcDB3ZXVycTcwbFA0MWVNL0JCeTVtN1dyZGgyT2dmTEp0eXpQSGwyNWo2anpuUTBFbXp1UkdNY3VsMGtyOEovWVlOdmFhQmtjVGEzemQvVDJzZkhnVVlubmpESUJXblZmMVJGNG9rK0RidUJPWTI4VWZBWFllY0RkM1FIcEZFYk8vb1FFSGppYldFRFNnRHArUVZ5MHVMZzdtNXVad2NIQmcxaFVYRnlNeE1SRjkrL1lGbDh0OW9mTVdGQlF3YlVqZk5GS3BGSThlUFVLN2R1MWdhMXYvOHNDaW9pS3cyV3kxOHMyYW5qMTdocXFxcWdhZHQ2bWpSSjRRMHVqczdlMWhiMitQd01CQXhNYkdJaW9xU3EzSDlaTW5UL0RreVJQd2VEdzRPenZEMWRVVnpzN09ML3hEcktucVlHeUpqYjJuMTdtZktsbWQ3eEtJajd2NDE3bi96SnU3MUJKb0Y3TjI5YTU5TjJFYjFtdmZpaXJOT1FRS1JLWFkrQ2dNLy9HWUFCYUxCUjZiMjJpSnZFaW1QQy9YNEo4ZmEzSW9zRHZsUENLTGt2QlFrTkVvMXlVdnI2eXNESm1abVM5OGZMZHUzY0JtSy85UDNMeDU4Nlc3WlZsYlc4UE56VTNyTnBsTUJwbE1wckdldytHQXhXSnB2VGFIdzlINWdPS0hIMzZBdDdjMzVzNmR5NnhMVEV6RWYvN3pIeHc1Y2tSbjBxcFFLTEI1ODJiMDY5Y1BBd1lNVU50V1VsS0M2ZE9uWS83OCtSZzllclRPejFsZFdsb2Fmdm5sRnl4ZXZCaHQyclNwMXpFdlNpQVFZTW1TSlFnT0RzYUVDUlBxZmR5YU5XdGdhV21KMWF0WDY5eG4rL2J0eU0zTnhZOC8vdmdxUW0wU0tKRW5oTHcyaG9hRzZOT25EL3IwNllQOC9IeEVSVVVoTmphVzZUc3ZFb2tRRnhlSHVMZzRHQmdZb0ZPblR1amF0U3RjWFYzVlpwVnRydVJRYUUySWF6TGxHSUhETW9CWUpvWDRmeVVsdFZGQW9iYThLU0VNYkpZeXNUQmtjeUNSYVo3RGpHdU12WDJEa1ZGUmhDOGUvS1kxQnBGTUNwbENEZ0NvK3Qvdk5jV1dabUp0L0VuRUNqS1o4cGZHSVA1ZkltOW9vUDVqemRiSUhJWUdITHpuNEFOSEUyczRtbHBqdzZNL0d5Mk9sa2loVU9EOCtmTTRjK1lNMHRQVElaUEp3T2Z6OGU2NzcyTGt5SkhNQkhLNnhNYkdZdjM2OVZxM3llVnlTQ1FTR0JrWjZUeFBhR2dvV3JkdURRRFlzV01IMHoycjVqa01EUTJaaExxcXFncFZWVlhXWlQrK0FBQWdBRWxFUVZSTXovM3ErdlhyQnpjM040akZZangrL0poWnoyS3hjT2JNR1p3N2QwN2ptRldyVnNIZTNoN0J3Y0VhMjVZdlg0NUJnd2JwK1BUMUp4UUtZV3hzREVBNWQ0ZEVJc0hxMWF2eHpqdnZZTUdDQmN6WDRNS0ZDMUFvRk9Cd09JaU1yTDNqbEsrdkwxZ3NGcDQ5ZTRhb3FDak1temNQMzM3N0xaeWNuTEJzMlRJOGV2U29RVEhPbWpVTFk4ZU9mYkVQU0Y0SUpmS0VFTDJ3czdQRHUrKytDMzkvZjhUSHh5TXFLZ281T1RuTWRybGNqclMwTktTbHBlSHMyYk5vMTY0ZHVuYnRpcTVkdXpiYjE2YTV3aExNdnIybnp2M21PQTNCdSsxN0lTVHRFcTRXTnV3SExRQklGVEpJRlRJNG1sampDL2N4dUpnZmkrTlp0OVgyNGNxVVB4NFVBRVExbnFJYmdJV3ZYTWVCeldKamMySVlub3JMYTczZS9XZVBhOTMrS3FnU2VGdGVhOHgzQ1FUZnhCb09KdGJnc2RYZjZramtWV2hqYUZxdkd5WlNQenQzN3NTZmYvNkpkdTNhb1gvLy9xaXNyRVIwZERTMmJkdUdwS1FrTEZteXBOYmorL2Z2ajdDd01LM2I0dUxpc0hqeFlvU0VoTURPenE3T1dFSkRRM1dlWTl1MmJYQnlVbll5T25ic0dINysrV2VkMXdXQTNOeGNMRnk0a0ZubWNyazRjT0FBQmcwYWhHWExsdUh6enorSGs1TVRQdjc0WTdYajFxeFpBd3NMQzJSa1pHRHo1czJ3c3JKaXR2MzY2Nis0ZlBreTl1L2ZYK2RucWU3Y3VYUFlzMmNQbGk1ZENsOWZYL0I0UEN4ZnZoemUzdDdZdW5VcjJyVnJoMW16WmtFa0V1SEVpUlBnY3JuWXMwZjV2VVFxbFVJbWs2bmR0RWdrRXNqbGNvU0hoNFBGWXNIYjJ4c2JOMjdFbDE5K2ljV0xGMlAzN3QwUWk4VndkblpHVUZDUVdpd25UNTdFNDhlUHNYanhZbzAzRGM3T3pvaUlpTURUcDdyYjRsWlVLTXZaWW1Oam1UY3AydGpaMmNIWDE3ZldyOHZwMDZjaGwvL3pFQ0V2THcrbHBhVTRkZXFVMm41ZVhsN28wS0ZEcmVkcXFpaVJKNFRvRlpmTFJjK2VQZEd6WjArVWxwWWlNVEVSeWNuSnlNek0xUGdHblplWGh5dFhyc0RVMUJRZE9uU0F2YjA5OHp2MXFXODROb3VGTmx4VFRPdjROcDVYaVJDZUYxT3Y0K1oyOFllN3VRT2VWNGxnd2pZQ1VIc2kzeGdNd01KSFRvUEJOMVUrWlRmaktKOVVtbk5OTUxSdEQ4Z1VjdVNKQk1pb0tFSm14Vk5rVmp4RlJrVVI4a1VDS0FBNG1saS85cGhmRjlXTXJ0cWVOamVHbkp3Y0xGdTJERU9IRG1YV0ZSWVdZdUhDaFFnUEQwZFFVQkJjWEZ5MEhudjM3bDBzWDc2OHptdE1uMTU3eWRtZVBYdVlKTDE2MlI0QXB1M3QwNmRQbVRkNzVlWGxVQ2dVR3ZzYUdocHFsTE9FaElUZzhlUEgyTGh4STJ4dGJabmtsYy9ubzFPblRnQ2dsdEE2T3p2RHhzWUd0MjdkZ3BXVkZicDM3ODVzazBxbEdqUHVabWRuSXlJaUFnRFVKdGdEbEhYaHUzYnR3dlhyMXpGMDZGRDA2TkZEYmJ1L3Z6L2MzTnlZbTV4ZmZ2a0ZwYVdsMkw5L1A5Tm9ZTTJhTlNnc0xNU09IVHNBS1A5OXpKZ3hBeTR1TG1weGQrdldEWnMyYmNMVnExZGhiMjhQQUxDMXRWVjdteUNUeWJCanh3NEVCZ1ppeUpBaDBHYlhybDJJaTR2VHVnMVF2c0VCbEgvMzBkSFJPdmZ6OXZhR2k0c0xybCsvRGtCWk1pUVdpNWtrZmNpUUlmanBwNS9VU3Awa0Vna1VDb1hHalpLRmhRVWw4b1FRMHRqTXpjM2g0K01ESHg4ZmlNVmlwS2FtSWprNUdhbXBxV28vL0NvcUtwQ1VsSVNrcENRQXlsZmViZHUyUlljT0haakV2cllCVVVRcHZhSUlHeE5PWTBYM2NRaDJIb3JuVWhFaW55YlZlc3hrdmk4QzdEd2drVmZoMi9nVEdoTlN0ZVlhWTJ1ZkR6V09PNVFlZ1VzRmNiRGdtbUJKdDFFNnoyL09WU2JrSHprTlJrV1ZTT3MrMTRzU2NTNHZCbTladTZDTm9TbUt4R1ZJS3N0RGI4dE9rQ3ZrK0R6NlYyUlhGdXNzOTJudUNnb0tBS0JlVDdCZmhXWExsc0hDd2tKdG5hMnRMVWFPSElsZmZ2a0ZqeDQ5MHBuSXE2eFlzVUp0d0tkS2Ftb3FObTNhaEcrKytRYlcxcG8zWC9IeDhkaStmVHV6TEpQSmRDYjlYMzMxbGNhNm12dDZlSGhnOCtiTmF1dU1qSXhnYUdqSUxLc2VNTERaYkszMThpcFhybHlCbjU5Zm5RUDQ3OTY5aXdjUEhnQlEzZ1NNSHo4ZUFIRGt5QkdjT1hNR05qWTJXTGR1SGJ5OHZMUWViMjl2ajJQSGpzSEt5Z3FuVHAzQ2hBa1RtQ1ErSnljSE4yL2VoSldWRmNyS3l0QzZkV3VjUFhzV0pTVWwrUEJEemYrbnpzN09jSGJXSEJNVEd4dUxpb29LWkdWbG9heXNEQjA2ZE1DdFc3ZlU5dkh3OElDSmlRbldyVnRYNitjdEtpckNsQ2xUTUd2V3JEcHI1R05qWTVta1hDd1dnOFZpTWN1OWUvZldlUEsrZXZWcXFwRW5oSkEzZ1pHUkVkemQzZUh1N2c2RlFvSE16RXdrSnljak9UbFpZMklwMVpPMS9QeDgzTHQzRHdCZ2JHek1KUFlkT25SQSsvYnQxWDRZRTZXb2tuVDhsSFlaczUwR1kwSFhZWGhVbHExelJ0VUFPdzlNY3ZTRlJGNkZkZkVua1ZpV3EzVS9XYlVFMnBSdEJCNmJ5NVM0R0JwdzRHNnVtYkRWMUxGR3U4anFVc3VWVDFGWHhSNUZzYmljNlJGL29OOG5NT2VhSUx2eW1VWVMzOGV5TXl5NEpyaFlvUHRKWVhPaGVzcjh1cnFXMUV6aVZWUlB2K3N6YU4zQndRSG56NTlYcThudTBxVUxCZzlXVHZERjUvT3hlL2R1dGYvN3ZyNitXcE5PQUpnN2R5NXpiR0ppSWxhdFdvWHZ2dnNPZkQ0ZkFCQVdGb1lqUjQ3ZzExOS9aWTdadW5Vcm5qOS9YbXVjZVhsNVROMThSa1lHaEVJaEFHZ2s2L0h4OGNqTnpZVy9mOTJEMGNlT0hhczIyRlZWMTM3cjFpMTgrdW1uR0RKa0NITit1Vnl1ZHEzS3lrcHMzTGdSMTY5ZngrVEprN0Zueng0bWlTOHNMTVRYWDM4TmEydHJHQnNiWThXS0ZWaTFhaFZHang2TnJsMjdNbTh3eXN2THNYNzllc3ljT1JOZHVuVFJHdU9PSFR1UWtaRUJMcGNMSG8rSG4zNzZpZG1tR29Pd2QrOWU1ZzNGcTlLalJ3K20vR25CZ2dWMURuWnRpU2lSSjRTODhWZ3NGdmg4UHZoOFB2ejkvVkZjWEl5a3BDUWtKeWNqT3p1YmVWVmJuVkFvUkVwS0NsSlNVcGgxSmlZbWFOV3FGY3pNekpqZnEvOVo5YnMrV21BT2ErY0oxOWIyOWRxM3kvOWFSdzVyMXhPOTJuU3MxekdYQytJUm82Tnp5NW5jS0xUbG1lTk9jYXJPSkI0QTdqMTdqSVN5SEJ6SnVLSHpYR1ZTb1ZxZC8wZWRCMkdrZlI5bXVWQmNodmNqdCtxOHhrN3ZqMkJwMkFyL0YzY2NqMHF6dGU1VHBWQStCYzJxTEZaYlh5cXRoRG5YQk9hR0ppaXVWcmR2empYQkFwZGhNT2VhUUNTVDF2bldvYWxMU2twQzI3WnRYMXRwalM2eHNiRUF3Q1RQMm5UczJCR0xGeStHcmEwdHhvOGZ6eVRHZ0xJMFNEV3BIS0JNenF1cS9oa3czYXBWSzhoa011YjQ2a3hNVEppM2NxcEJvSzFidDJiV21aaVlBSURhbTd2NjNIRDg4Y2NmQ0E4UEJ3QnMyYktGR1lCYjgzdkdYMy85cGZQcGRuMTkvLzMzYXZYMXBhV2xtRE5uRGxhdVhJa2VQWG9nSVNFQjY5YXRRMUZSRWViTm00ZHg0OFlCVUQ2NVBubnlKSDc1NVJlWW1KaGc3ZHExYU5XcUZaWXVYWXJnNEdCTW56NGR3NGNQWjg0ckVBaVFtWm1KaFFzWDRwTlBQc0dvVWRyZm1OVzg0VkJKVGs3Ry9QbnpOZFpIUjBkRExOWWNpNklhakp5UmthSHhWTi9FeEFRZUhoNTFmbTFFSXBIV1FjZTZhdVFCNWR1RzZtVk96UVVsOG9TUUpzZkt5Z3ErdnI3dzlmVkZWVlVWOHZMeVVGQlFnUHo4ZkJRVUZLQ2dvRURySysvS3lrcFVWbGFxSlFmYXNObHNHQm9hZ3N2bGF2eXUrck5xR2Evb0liOXJhM3Y0MldwdmVhZjdtUFp3YmQyKzdoMEJKSmZuSWJQeUthWjNIS2h6bjhGdHUyTndXK1VQT2xVZmVXc2pNeXgwK2VlSGZyNVFBRDliTjYyeENtVVM3RXU3V0djc05RZlBWcWU2SlpQSXEycmRUNXRpOFhNNG1sakQyc2hNTFpHZjd4SUljNjRKN2o1TGEvWkpmRXhNRERJeU1qUUdLTDV1MGRIUnVINzlPdmg4ZnEzSms0Mk5EZDU5OTEwQXdNR0RCeEVmSDg5czY5S2xpOW9UN2QyN2Q2TzQrSitidC83OSsyUHExS25NOGRWbFptWWlLa281cjhHVEowOEFBQWtKQ1NndExRV2dyRXVYeStYTVBvQXlvYTNMZ2dVTEVCUVVoTm16WnlNa0pBUm1abVlZTTJhTVdpSXZrOGtRRVJHaGxpelhWL1VibVpwZGVnb0tDbEJTVWdJdWw0dlEwRkFjUEhnUU5qWTIyTHAxSzF4Y1hCQVhGNGR6NTg3aCt2WHJFQXFGQ0FnSVFIQndNRk4zdjNQblR1emV2UnQ3OXV6Qm9VT0g0T1BqZzRDQUFQVHExUXM3ZCs3RXFsV3JzRzNiTmp4OStwUXB1NmtlUTJGaG9kclhTeVU3Vy9zTjk0WU5HOVQrdm1vS0R3OW5ib3BVK0h3K1FrSkM2dmdxS2NzcmF4c3dyRzFiVUZBUUpmS0VFUEttNFhBNGNIQndVS3V2VlNnVUtDNHVacEo3VllLdjZwWlFGNWxNQnFGUXFQWkRWYWQzakY4MGREVy9QWWxFV003OU92ZWIxWGtRM016L0diUjFQT3MyYmo1TnJ2TzRJbkVaekRqR0dOVFd2VUZ4dGVMdzZuMU1lWld3WG9sOFk4a1hLUk14V3lOekpFRlo5ak9zWFU5NFd6cWhXUEljMjVQKzBsdHNQLzc0NDB2M042K0xUQ1pEZVhrNVdyVnFoZExTVW1ZQTVjdm8yN2R2ZzUvc1IwWkdZdjM2OWVEeGVGaTJiRm05anhzeFlnVDgvUHlZWlZWcGpydTdPd3dORFRGOStuU21WUzJBV3Z1ZG56NTlHbWZPbkdHV2VUeWVSdDAwbDh2RnFsV3JtR1dKUkZLdlJFLzFsSm5MNVRMMTh0VVRlVGFiamVuVHB5TWtKQVMrdnI3dzlQUlVPMTZoVUNBN094czVPVGw0L3Z3NTd0NjlpNVNVRkdSbFpVRWtFbUhObWpVQWxDVlMxZDhZUkVSRWdNdmxvbVBIamtoT1RrYmZ2bjJ4ZE9sU0psRTNNek5EWW1JaWdvS0NNSHo0Y0xScnB6N3BtN0d4TVQ3NzdET01IejhlSjA2Y3dMVnIxekJpeEFnQXlyY1YzMzMzSFhidjNvMkFBT1ZzeDBLaFVLMkpRR1JrSk83Y3VhUHg5YWplbEtDNlBYdjJRQzZYNDRzdnZvQk1Kc1BHalJ0MWZrMGZQWHFFMWF0WG8yZlBuanIzVVYwcktTa0pHUmtadFhZY0FvQy8vLzRiOXZiMjZOYXRXNjM3TlhXVXlCTkNtaDBXaXdWcmEydFlXMXZEM2YyZkpGUWlrYUM4dkZ6cnIrZlBuNk9zckF6UG56K3ZkUUJiWXlrVWw2SlFYRnJyUHBQNXZuQXo3d0NSWEFxZUFSY2ltUlNqN1B2Z1RuRXFrc3Z6NnJ4R1JaVVljKy9zclhNL1p6TTdMT3c2SEVZR3lsS0Q1UEk4YkUwNml5cDU3VjhYR1RSTG5GNm4zRXBsL2JTRGliSWN3Y3V5TStZNEQ0RWNDbXhKL0MvS2RReWVmUjNxZWd2MHFpZ1VDangvL2h4WHIxNTlKZWRyMjdZdHVuYnRXcTk5cTZxcXNHL2ZQcHc0Y1FMVzF0Wll2WHExenBwcmxlVGtaTFgvYjlYYkVhb0d1TStkTzVjWndGdDllMWxaR1ZPbVlXUmtoTTZkTzRQRlltSDgrUEh3OC9PRHE2c3JBR1VKeC9MbHl6RnYzanlOeVpPcXUzanhJaW9ySyt2OG5PWGx5cmM5SmlZbVRGSmZzN1Jtd29RSmlJdUx3NVl0V3hBU0VvS3NyQ3pzM2JzWHljbkpLQ3NyWTU1NEd4c2J3OWJXRnZiMjluajc3YmZoNU9RRUp5Y24yTnJhWXZIaXhiQ3lzZ0tMeFlKSUpFSlpXUm1tVEprQ0hvK0hvS0FnQkFVRklUTXpFMU9tVEZHNzlzbVRKM0h5NU1sYVA4UHZ2LytPaFFzWHFzWE41WExWMm0xV1ZsYXFqU3RxYUdtTmF1ekUrUEhqc1hIalJqeCsvRmpyZ0YyRlFvSGp4NCtEeCtOcGZCYTVYSTdVMUZURXhjVWhQejhmaVltSnVIWHJGdXpzN0pnYkRsMTI3ZHFGb1VPSFVpSlBDQ0hOaGFHaElheXNyTlRxVHJXcHFxcUNSQ0tCVkNwbGZsZjl1ZWI2S1BuTjF4TDc4SFk5TWNuUkYvZWZQVWFSdUJ6RDJubml0NHpyR0dYZkI4dmR4Mko1ekdIa0NrdHFQWWRNSVVlaHVLeldmWHEzNllRRlhZZmptYVFDN1hnV3FKUko0TlNxTGVZNERjRzZSNmNhZFZLbmw1WDJYSm5zT1p2WndjV3NIWlowR3dVRHNMQXY3U0xpZGRUYnZ5NHJWNjVzOUd2azUrZmo5T25US0Nnb3dJSUZDM1FPUW0wTUpTVWwrUHJycjVHWW1JZ0JBd2Jnczg4KzAyaWxxTTNxMWFzMUpuQ3FUdFh2dks2M0FvNk9qbGl5WkFrS0Nncmc2ZWtKZ1VEQTFGLy85dHR2S0M0dWhsQW8xS2pKcnM3VTFCU21wcWE0ZGV1V3ppNDdPM2Jzd1BuejV3RUFVNmRPWmRacjY0Y2VIQnlNbVRObjR2NzkrK0R6K1hqeTVBbTZkZXNHWjJkbk9EazV3ZG5aR1haMmRsb251dHEvZnovaTR1SlFWbFlHdVZ6T1BJbXZPZDVBSnBOQkpCSmh6Smd4OWFySGo0Nk94c1dMRjZGUUtEUnVQbEpTVXBDZG5jMTAycW1vcUlDNXVUbXpQVGMzVitzRVU3bTUyZ2U5cXd3Wk1nUkhqeDdGenAwN3NYZnZYbzJ4Q0tkT25VSmNYQnptejUrdjBXM3M0c1dMK082Nzc1amxEaDA2NE1NUFA0U25wMmVkVCtTbFVpblMwOU9aL1R3OVBlSG82RmpyTVUwUkpmS0VFRklEaDhPcGQxLzZUZGNhUDVHZnpQZkZKRWRmUEtrb3dxYkVNS2JPdlV3cXhJWkhmMkt0NS90WTMzTUsxc1dmUWtKWlRoMW4wMjEwQjI5TTcvZzJjb1VsMlBEb1Qrendtb1ZDVVNsT1pkL0ZwMTNmeFJxUGlkaVVVUGNFVVByeStIa2hxaFF5ZEd0dGo2KzZqNE9SQVJlaFQ2N2piSzd1WHRYTmlaMmRIV2JNbUlGdDI3Ymg2dFdyR0QxNjlHdTVya0Fnd0tKRmkxQlVWSVRGaXhkcnJWblhSZHNFVHRVdFdyUUk1dWJtOWVwVXNtM2JOclZ5R2dCcXBTK2JObTNTT0VaYmFReWd2UEZTOVZLdmJ0U29VYWlvcUVCTVRBeVdMRmtDZ1VDQWRldldhZjErWVc5dkQwZEhSOFRFeE1ESHh3ZUhEeCt1OHpPbzhIZzhuZTBtdGVuWnN5ZjY5Ky9QTE4rN2R3OGJObXpBNXMyYjFaSlhvVkNJaXhlMWw3OUZSa2JpNk5HajZOKy9QeW9xS2xCZVhxNDJpUGoyN2R1SWlvcUNRcUdBV0N4bVpzclZWVnFqd21henNYRGhRaXhac2dRN2QrN0Vva1dMbUczUjBkSFl0Mjhmdkx5OHRQNTdkWFoyUm5Cd01IeDhmTEJ4NDBaWVdscGk0TUNCa0VxbDJMdTM5cmVMSXBFSXNiR3hTRXhNQktBYzMwQ0pQQ0dFa05lR3pUTEF4MTM4TWJSdEQyUlZGbU5OM0I4UXlkVHJyTk9lRjJCVFFoZytkd3ZDYW8rSjJKNTBEdGVLRWhwMG5WWWNIajd0T2h4ZWxrN0lySHlLVlErUFFsYXRFOURWd2tjdzVSaGh0dE1RL05CN0puYW1oTmVyTHY5MUU4dWxlRlNhRFE4TFBuamc0bVQyWGZ5UnBmc0piSFBFNC9IZzZlbUptSmo2VGU3MUttelpzZ1Y1ZVhsWXUzWnRnNUpQbGNMQ1FuejAwVWRhdDRsRUlyRFpiSjJkVkFEbDAydGJXMXNzWExoUXJUUWtMUzBOQ3hZc3dLaFJvekJ2M2p5TjQyN2Z2bzJWSzFkaTlPalJXa3REMHRQVEFTaWZ3cXZHMS9ENWZBaUZRblRyMWcyOWUvZG1ua2JybXFIVXdzS0NLY1ZSdVhidG10WnVMcld4c3JKQ3IxNjk2cjMvOCtmUElSQUlHdFJ5TnpZMkZtNXViakEwTkdUNjJxc1MzNUVqUjZKZHUzYnc4dkpDVGs0T1pzNmNpUTBiTnFCNzkrNTQrdlFwenA0OVcrdVlCUThQRDB5Yk5nMkhEaDJDbFpVVnBrK2ZqdWpvYUh6OTlkZm8wS0VEdnZycUs2MXZKanAxNnFTMXBTV1h5MFZZV0JqaTQrT1JucDZPa1NOSGF1d3pidHc0REIwNkZKOTg4a205dndaTkVTWHloQkR5Qm1wdjNBYWZ1WTZFVTZ1MlNIdGVnTld4ZjZDOFN2dmcyN3ZQMHZCdDNBbDg2VDRHbjdtT2dKZGxaNFNrWGRLNWYzVjlyWndSN0R3VVZvYXRFRjN5QkJzVFRrTW9rekF6cGFxY3pZMkdRRktCVDd1K2k2WGRnaEJabElTRDZSRjExdlhyTXF5ZEoySktNcEFucXJ0VFNFUE9xUm9JbkZLZWo0UHA2blhpaGdZY2JPdzFEVmNLSHVGOGZneTJKLytGWitMYSs0WTNSUjA3ZHNTZE8zZVFuNS9mNkpOQ0ZSWVc0c2FORy9EMDlLeFhFcCtWbFlYNzkrOGpNREFReHNiS2YyTnl1Undpa1Fpelo4OW1XZzlldUhBQkVSRVJhbVVWUzVZc3daZ3hZNWc2OTRjUEh5SWtKRVRyRTJHUlNJUnZ2dmtHVXFrVTF0YldLQ2dvVU91ckh4c2JpN1ZyMTZKang0NllNMmRPblhGYldWbkJ6ODhQRW9rRU1URXhDQTRPQmdCbUFIUDFjaEhWSVBteXNqSThmdnhZWXpiV3ZYdjMxcXREVG5XOWUvZHVVQ0tmbDVjSEZvdFY3NG54cEZJcEVoSVM4UDc3N3dNQUhqeDRBQTZIdzR4eDZOKy9QMWF2WHMyMDZGVzVkdTBhRGh3NGdQWHIxOWRaeWpWdDJqUVVGaGJpNE1HRGlJdUx3NE1IRDlDcFV5ZXNYNytlR2RqY1VEazVPZGk2ZFNzVUNrV3ROM3ZOR1NYeWhCRHloaGxxMXdNZk9RMEd6NENMNkpJbjJKUndtcG4wU0pjWVFRYStmbmdVbjNjTHdrRGJidWpacGlNT3BGL0JsWUo0clVOUTJ4aWFZbzdUVUx4bHJmeEJIWlp6SHdjZVg0RzhsZ0dyTjU0bW8wQlVpbVZ1bzlIZnBpdDhySjF4SmljS0o3THZvRXhhanc0L1VBNUUvYVJMSUZ4YnQ4ZlhENCsra2tUZTBJQ0RqNTM5TWFpdE94UUFxaFJ5ZEc1bEMxdWoxbXBqQXV4NEZuQTBzY2FJOXIxd012c09MaFhFNno1cEU2YXFheTR0TFczMFJENHRMUTJBTW5HczNnR211bGF0V3VIenp6OEhvR3hKbUpTVUJJRkFnSmt6WjZydDE2RkRCMlpnWWt4TUREZ2NqdHBBUlFNREE5aloyVEhyYWs0TVZ4Mlh5OFcvL3ZVdlJFUkU0TWlSSTh4a1JUNCtQbUN6MlRoOCtEQTZkKzZNZGV2VzZYeHFyUnBBcXhwMENpZzdvU2dVQ2d3YU5BakFQeDFzREEwTm1ZNDYzMzMzSFFvS0NpQVNpU0NUeVppSnFWUU9IVHFrTSs1WFFTNlg0OXExYXpBd01NREJnd2Z4emp2djFGay9IeGNYQjZsVUNrOVBUOGhrTWx5NGNBRTllL2FFb2FFaEZBb0YwMHF5UTRjT1RBdFBRRGxoazBna3doZGZmSUVmZnZpaDFuRVJCZ1lHOFBmM1IwUkVCTlBHY3ZEZ3dTK2N4QU5BUUVBQU1qSXlzR1BIRHJSdjN4NTkrdlNwKzZCbWhoSjVRZ2g1UTNReXRjVWM1eUhvMXRvZUNnQkhNMi9pOTR6SWV2ZUNTUzdQdytLb1g3REFaUmo2V2psam9jdHdUSEI4Q3llejd1QnlRVHlxRkRMdzJGeU02ZUNOLzIvdjNxT2lyUE0vZ0w4Wm1BdUlNS0p5VTVHTHFTaXNWMFFKNWFLRTVpYTV1bWxybG9xYW15Zk5iTnZXeTlwUkN5L0p1aWlwOVRQTkMyRVdpT2E5RkZ6c0oxZEZVUkpUUUFRUlVGQkVaeGlZK2YzQmI1NTFaSUJCSUJwOHY4N3BIT2E1Zm1mR2Mzby8zL2s4bnlla214ZGtwbUtVVlZWaVUvWlJuQy9MTmVnYzF4L2V3WUxVSFpqdU1ncGpIUWNpcExzWFh1NDJHR2RMcnVKSTRYbGNlN3A3enYvL1hDNFJtZUVONTVFSTZlNEZNeE1SOGgvZFJVa2pOOTRhd3RQYUNYTmZHSVB1NWpaNFZGT0ZpS3RINEdIZEEzL3NOZ1N6M0FLdzVrcWNzRzAzaTlxZi9uTXFmNXNPTW0xRkc5Nkxpb29NN2pqenJMUmRYb3FMaSt2dHpQUGtUTzJBQVFPUW41L2ZJcDFFOUQwSVRzdlUxQlJEaGd6QmtDRkRzSERoUWlRbUptTFRwazJJam80V3RyRzN0MGRtWmlhR0RCa2kvRHJ3SkVkSFI1MldsUXFGQWp0MzdzU2JiNzRwM0h5cjdaTnVibTR1QlBtUWtCQVVGaFpDTEJaanhJZ1JyVnFYN2VEZ2dNOCsrd3pPenM3Q2VDSWpJM0h0MmpXOCtPS0xPSGJzR1BidDJ3ZEhSMGY0Ky92RDA5TVRuMzMyV1ozM201S1NBckZZREhkM2R4dy9maHpsNWVWQ0QvL1BQLzhjbHk1ZFFuaDR1TkRhVkVzdWwyUDE2dFZZc0dBQlZxNWNpVFZyMXRRcE0xSW9GRGh6NWd5T0hEbUN5NWN2bzB1WExwZzhlVEtPSHorT0w3LzhFdnYzNzRlL3Z6LzgvUHpnN3U1ZWI1bFNmYlg0czJiTlFzZU9IZEd2WHorRHRtOXZHT1NKaUg0SDVyaU54bGpIZ1JEQkJQZXFIaUl5K3pqU3kzS2FmSnlIMVFxRVhUbUFNWGFlZU1ObEpCeGtjcnp6d2t2b1lkRVp5WGQveFFmdXI4QmFYUHRVeThTU1gvRGw5WjhNbmszWFVxaFYrUEw2VHpoVGtvV1pydjdvMDlFUi9yYjlNS2lUTXhhazdkQTVucDJzZG5iNERlZVJNRFVSUWFXcHdkN2NSTVRlU2thTjV0bi9SOXRKMGdFelhRTXdzbXR0aThHYmowcXg5a29jQ2grWElldEJBZnpzK3NPNzh3dVkySDBZWW0vVjlyNTJzdWdLNEwvZGJaNW1ibHBiSHFGdXhyaWVONk5IajhibzBhTU4zbjdPbkRrR2xiSTBaUHYyN1pCSUpFSlBjMHRMUzUzMWFyVWFwYVdseU1uSlFYWjJOakl5TXBDWm1RbTFXZzBmSHgvNCsvdmp3b1VMU0V4TVJHSmlJc1JpTVFZT0hJZ1JJMGJBeDhlbjNxNVdXN1pzZ1lPREF6dzhQSERvMENISVpETEV4c2JDeHNZR05qWTJRc0FkT0hDZ3pvT3N0T2JQbjQrYk4yODI2NzEzNk5CQjUySkVwVkxCek13TXAwNmRRbHBhR2xKVFV5RVNpVEJ2M2p4TW1qUUpOVFUxU0U1T3hzbVRKN0YvLzM1RVJVV2hWNjllQ0FvS1FtQmdvSENSbFpxYWluNzkrdUh1M2J2WXVuVXJldlRvQVQ4L1A2U2xwU0V1TGc1TGx5NkZtWmtaMHRQVGtaYVdKb3dGcUsxai84Yy8vb0d3c0RCa1pXWEJ3OE1EdDI3ZHdvVUxGM0R1M0Rta3A2ZERwVkxCd2NFQjc3enpEbDUrK1dWSXBWSk1tVElGUjQ0Y1FWeGNIQTRjT0lBREJ3N0EzTndjSGg0ZTZOV3JGL3IwNlFNM056ZmhCdVliTjI3b3JaYzNOVFhGMUtsVGtabVppVjkvL1JYbTV1WW9MQ3hFWldXbDhGVGY5b3hCbm9qb2R5Qzc0amJHWVJCT0ZHWGc2eHNKalpiU05PYkhPNWVRV1BvTEp2Y1lqb0dkbkxFM054RWFhSEN2NmlFcVZJL3h4YTgvNGRMOTVvV0txdzhLOGRHRktBenE1SXlwUFY5RWRONVpuUkR2YU40SkErUzE3ZkpNVFVUSWVsQ0F6ZG5IR20yVGFhZ1hPanFnUnFORzdLMWs3TXY3WDFScmF2dVJQMUE5eHJackovR0IreXQ0MDJVVUhNMDdJYUg0Q3Z6dGFtZnNmcmxmMjlsblJKZmVVTlJVNFZGMUZhbzFOUmp2T0JnQTJtWGRmSHVpZlNDUVJDTEJXMis5cFJQa2x5MWJodFRVVktFM3ZWUXFoYnU3TytiT25ZdVJJMGVpYTlmYWk3bUFnQUFzWExnUTU4K2Z4K25UcDNIMjdGbWtwS1RnNU1tVGlJaUlxSFBPOVBSMDNMeDVFNTk4OGdtdVhic21iTk9wVXllZExpd05tVDU5T2g0K2JONi9MVzB0L3M4Ly80eDE2OWJwUE9UTzJkbFplTkt0OW1MRTFOUVVJMGFNd0lnUkkxQlJVWUdUSjAvaXlKRWoyTEpsQzc3NTVodnMyYk1IWXJFWXZYdjNocXVyS3l3dExkR3RXemZNbno5ZitGVmp4NDRkNk5hdEczYnUzSW05ZS9kQ0lwSGdwWmRlMGduVlBqNCsrT2FiYjJCcGFZa3RXN1lnSmlZR1FHMnZmWDkvZjR3ZVBScURCZzNTNlE0a2xVb3hjZUpFdlBycXE3aHk1UXJPbmoyTHBLUWtwS1NrSUNVbEJYUG56a1hmdm4yRkN4ZGJXOXNHT3pFVkZCUWdNaklTUUcwWlQrL2V2VEYyN05obWZkN0d3RVRUMEc5VFJFVFVvSW4vcWR2UzdsazVtbmN5S09UT2NSdU5seDBIWWVQVkkwZ292dEtrYzFpTExmQ3dXdEhvYkhoSE0zUHNHakVmdVpVbFdKVCtkWlBPb2RWWjJoRWJCNzhGaWNnTXUzUE80SWZDdW85M2Y5ci9lTTlEWjRrbGxsL2NoOHo3K1ExdTYyamVDUktSR1hJclMvU3VmN1c3Rjk1eThkTlpWbEg5R0xQT2JVVzFwZ2FiaHM1Q2QvTzZOd051djM3S29MRTJSZXpJRDFyMGVJMVp0V29WUm8wYXBmT2sxT2RCYW1vcTB0UFQ0ZVRrQkZkWFY3aTV1ZFZicXZFa2xVcUZsSlFVMk5uWndjM056YUJ6cWRYcU9tMHJmeXRxdFJyYnRtMURwMDZkNE96c2pMNTkremJwdVFHWEwxL0d3NGNQNGUzdFhXZGRUVTJOUVo5WmZVcExTeEViR3dzdkx5OTRlSGdZM01wWDY4R0RCOGpLeW9LWGx4ZEVJaEUwR2cxcWFtb01QazViZmk5dGdUUHlSRVMvRXkwMVU5MlErNnJHbjF6WlV1NHFLN0ErNnhCS2xROWE1YjAxZHN3RHQxSndyZUkyL3V3MEFpOTB0RWVGU29HdHY1NFVadTcvdCtRcVBPVTlhOHY0TmJXZlRkcTlISndvK3UxYU4xTExHanAwNkRPMXdCU0x4ZkR4OFduU1BtMFpGa1Vpa2Q2V21vWjY4b25YVDJ0T2lBZUFMbDI2Tkt0OHlzcktTdWNDdzhURXBFa1hBODlUaUFjNEkwOUUxQ3d0T1NOUDdSZG41SW1vTlR4Zmw2b3V6RDRBQUJYMVNVUkJWQzFFUkVSRVJPMEVnendSRVJFUmtSRmlrQ2NpSWlJaU1rSU04a1JFUkVSRVJvaEJub2lJaUlqSUNESElFeEVSdFNORlJVVUFBSHQ3K3pZZUNSRzFOZ1o1SWlLaWRrU3BWQUlBWkRKWkc0K0VpRm9iZ3p3UkVSRVJrUkZpa0NjaUlpSWlNa0lNOGtSRVJFUkVSb2hCbm9pb0dWN282TkRXUTZEZk9mNGJJYUxXd2lCUFJOUU1MaDFzMjNvSTlEdkhmeU5FMUZvWTVJbUltaUhJM2hNaW1MVDFNT2gzU2dRVEJEdjhvYTJIUVVUdEZJTThFVkV6OU9wb2p6SDJER3FrMzh1T2crQnFhZGZXd3lDaWRvcEJub2lvbWFZNXY0aU9adVp0UFF6Nm5iR1JXT0l2enI1dFBRd2lhc2NZNUltSW1zbEtiSUhQaDRaaVdPZGViVDBVK3AwWWF1T0tpQ0V6WUc0cWFldWhFRkU3WnRiV0F5QWlhZzhzeFRMOG85K3JPSDNuTXRMTGNwQlhXWUw4UjNmYmVsajBHK3BoMFJsT0hicGdjQ2NYQk5wNXROazRldmJzQ1FESXpjMFYvaWFpOW9sQm5vaW9CUVhZOVVlQVhmKzJIZ1lSRVQwSFdGcERSRVJFUkdTRUdPU0ppSWphR1d0cmE1U1hsN2YxTUlpb2xUSElFeEVSdFROeXVSejM3OTl2NjJFUVVTdGprQ2NpSW1wbjdPenNVRlJVMU5iRElLSld4aUJQUkVUVXpzaGtNaWlWeXJZZUJoRzFNZ1o1SWlLaWRzYloyUmtBa0plWDE4WWpJYUxXeENCUFJFVFV6anpaUzU2STJpOEdlU0lpb25iSXpzNE9WNjllYmV0aEVGRXJZcEFuSWlKcWg3eTl2WEhuemgyakthOVJxOVd0Zm83NzkrOGpNek1UQ29XaVNmdFZWMWVqb3FLaTN2WGw1ZVdvcWFscDlEZ05IZU5KVzdkdXhjNmRPdzNhOXVqUm96aDM3cHhCMjJvbEpDVGc1TW1UZFpZWEZCVG8zQ1JkVTFPRHpNek1aMnBsK3VqUkkzeisrZWU4NmJxVk1jZ1RFUkcxUXdNR0RJQlVLc1dGQ3hmYWVpaU4ycnQzTCtiTm00ZnE2dXBXUFU5NmVqb1dMVnFFZ29LQ0p1MlhsSlNFeVpNbkl5RWhRZS82VHovOUZOT21UV3Z3WXVUTW1UT1lObTBhTWpNekRUcGZXbHFhUVdQNy92dnZjZno0Y1FCQWRIUTA4dlB6RzkzbjJMRmpPSGp3WUozbDRlSGgyTFp0bS9ENjRjT0hXTFJvRVZKVFUrczlsbHF0eHVYTGwzSGx5aFdkNVFxRkFyR3hzU2d0TFJXV2FUUWExTlRVTlByZmIzRlIxMTZZdGZVQWlJaUlxSFY0ZTN2anpKa3o4UFB6ZzF3dWI1VnpGQlFVSURZMkZtbHBhU2dwS1lHNXVUbGNYVjB4ZGVwVURCbzB5S0JqdUxtNVllZk9uWWlMaThPa1NaTUFBRGR1M01DTkd6Y00ybi9VcUZHUVNDUTZ5NktqbytIczdJemh3NGMzN1EzcGNlclVLVWlsVW5oNWVkVlpWMUZSZ1l5TURBUUZCVUVrcW45K3RHL2Z2cEJLcFZpK2ZEazJidHdvM01mUVhCS0pCTlhWMVZDcFZJaVBqOGYzMzMrUGRldld3Y1hGUmRpbXFxb0tHbzBHVXFtMFJjNVpVRkNBakl3TXBLU2s0UHo1ODZpc3JFVC8vdjJ4Y2VQR0J2ZUxqNC9IcDU5KzJ1angvZno4c0d6WnNoWVphM3ZISUU5RVJOUk9lWHQ3SXlrcENTZE9uTUJycjczV0t1ZUlpNHZEVHovOUJIZDNkM2g0ZU9EMjdkdElUMDlIZW5vNkZpOWVqTEZqeHpaNmpPSERoOFBkM1IwWEwxNFVnbnhpWWlKMjc5NXQwQmk4dmIzMUJubC9mMys5UVQ0K1BoNlhMbDJxczd4TGx5N3c5ZlVGVUR2VHJGUXFVVkZSZ1o5Ly9oa3Z2ZlFTVEV4TThQanhZd0NBVkNxRlNDVEM2ZE9ub1Zhck1YandZSlNVbE5RNXBsd3VoMWdzaHEydExUNysrR01zWHJ3WVM1WXN3ZWJObTlHcFV5ZUQzbDlEcEZJcHFxdXJJUmFMc1g3OWV2enRiMy9ENHNXTDhkVlhYd2tYYnl0V3JFQlZWUlUyYk5qd1RPZjQ5ZGRmY2VmT0hXUmxaU0VyS3dzUEhqd0FBRGc1T1NFd01CQkRodzQxNktMTjA5TVRIMy84Y2FQYmRlM2E5Wm5HK1R4aWtDY2lJbXFuWkRLWk1DdWZsSlFFYjIvdkZqL0htREZqTUdQR0RGaFlXQWpMNHVQajhja25uMkR2M3IwTkJ2bno1OC9qMXExYkFBQWZIeDkwNk5BQmh3NGRncU9qSXlaTm1vUng0OFlCQUU2Y09JR2RPM2NpTEN4TVp5WTdLaW9LUC96d1E1MFEzNWlZbUJpOXMrY2VIaDVDa00vTHk4UGN1WE9GZFVlT0hNR1JJMGVFMTVHUmtlamR1N2V3TEN3c1RPKzV0TnNCUVAvKy9SRWFHb3J2dnZzT0ZSVVZMUkxrSlJJSlZDb1ZBS0JqeDQ0SUN3dERRa0tDd2IvQWxKYVdJakV4VWZpN3NySVNCdzRjQUFBTUhUb1VRRzM1amx3dVI2OWV2ZkRLSzYrZ2I5KytjSGQzaDdXMU5RQ2dzcklTZi8zclgvSCsrKytqckt3TWFyVWFsWldWQUdxLzQ1S1NFbGhhV3NMTHl3dGR1blJwOW51bS8yS1FKeUlpYXNmOC9QeFFYbDZPRXlkT1FDYVRZY0NBQVMxNmZHMUlmZEtvVWFNUUZoYlc2TTJkcDA2ZFFueDh2TTR5aFVLQmtTTkhZc2lRSWVqUW9RTUFDQ1VoZG5aMk9yTzFabWExTWFhcFFUNGlJZ0p1Ym00R2Jmdnl5eStqWDc5K3d1dnM3R3lodnZ6OCtmTzRmdjA2L3Z6blA2Ti8vLzQ2K3lVbEplSG8wYVBDR0xVbVQ1Nk13TUJBZE83Y3VVbGpybzlNSnNPOWUvY0FBRXFsVWlodjJycDFLM0p6YzdGcTFhb0c5Nzk5K3phMmI5OHU3RzlpWWlLODFuNUdDeGN1eEIvLytNZDZqNUdibTR1Q2dnSlVWMWZqWC8vNmwwNmRlM1IwTkVRaUVaeWNuUFNXSmxIek1NZ1RFUkcxY3lFaElWQW9GRGgrL0Rqa2NubUwxV2ZYNS9idDIxQ3IxZWpUcDArRDJ5MWV2QmlMRnk4V1hoODdkZ3diTm14QVFFQ0F6blpWVlZVQVVLZkdXNlZTd2N6TURDWW1KaTAwOHJvOFBUMHhac3dZNGJXNXVia1E1UGZzMllQT25UdGo1c3laRUl2Rk92dHB1N1U4SGVSTlRFeWFIZUpyYW1wUVVGQ0FuSndjM0xsekJ3VUZCWmd4WXdZS0N3dWgwV2dnRm92aDVPUUVGeGVYUnAvdzYrbnBpVU9IRGdHby9UNnNyS3l3WXNVS0FMWGxSV0t4R0ZsWldSZzNiaHhNVFUzcjdLKzlxVlVpa2NEZDNWMll6VDk2OUNqQ3c4T3hkdTFhZUhoNE5PdjlVdjBZNUltSWlKNERJU0VoMkxWckYzYnQyb1UrZmZwZ3dvUUprTWxrTFhaOHRWcU5CdzhlNE1xVks5aStmVHVzcmExMVNsTWFjL2Z1WFd6YnRnMEJBUUVZT1hLa3pqcHRHRFUzTjlkWnJsS3BXdXdHenFaS1RrN0d4WXNYc1dqUm9qb2hIdmh2TzAySlJJTE16RXlkRnBHMnRyYVlNR0VDY25KeWtKR1JVV2ZmaHc4ZlFxVlNDYUg0U2NPR0RVTlVWSlRRcVVZc0ZrTWtFc0hQenc4dUxpNXdkWFZGOSs3ZEc3engxbEFpa1FpdnZ2b3E5dS9mang5Ly9GSHZMeDlLcFJJYWpRYXpaczNTK1g2ZTduU2p2ZGZBVUM0dUxucC83U0ZkRFBKRVJFVFBBWmxNaGpmZmZCTUpDUWxJVGs1R1JFUUVCZzRjaUQvODRRK3d0N2R2MXJGWHIxNnQwNW94TURBUWI3LzlObXhzYkF6YXY2YW1CcXRYcjRaWUxNYTc3NzZMbEpRVWZQUE5OL2puUC84SnVWd3VsT2c4SGVTcnFxcUVFSjJUazFQbnd1SHc0Y000ZlBod25mUE5temV2d2ZGRVJFUTBlcEV6ZE9oUU9Eczd3OUhSRVljUEg4YjQ4ZVBydkNlZ2RrYis5dTNiT0h2MkxBQ2dwS1FFTGk0dW1EQmhnbkRSOHpTRlFxRlQ0dktrcmwyN1l1TEVpUmc3ZGl4Y1hGd1FFeE9ENzcvL0hqTm56aFMyVWF2VmlJdUxRM0J3Y0xNdjF1Yk9uWXVBZ0FBVUZoYnFiUXNwRm92aDR1S0NidDI2Q2NzcUt5dUZDNWZpNG1Ka1oyZERMQlpqOCtiTk92dXExV3JoTzN4NnRuL3k1TWtNOGdaZ2tDY2lJbnBPeUdReUJBY0h3OXZiR3drSkNVaEtTa0pTVWhLc3JhM1J0MjlmeUdReTJOblpRU2FUUVNxVkdoend2Ynk4WUdWbGhYdjM3aUVuSndlblRwMUNUazRPbGl4WkFtZG41MGIzajRpSVFHWm1KbWJQbmcyUlNJVHc4SERZMnRyQ3lzb0tRRzB3bE1sa2RjcFVWQ3FWTUV0c1kyT0QwTkRRQnMralVxbFFYVjFkNTRMZ2FiYTJ0a0pubHZxSVJDTDQrdnBpeTVZdGlJbUpnVnd1eDRzdnZxaHpMcUEyNkFZRkJTRW9LQWdBOE9HSEh3cWRiOGFQSDEvbkFnQUFaczZjQ1V0TFMyemF0S25CTVFDQXRiVTFLaXNyb1ZLcGhJdWEyTmhZYk4yNkZYSzVISDUrZm8wZTQwbEtwUktKaVltb3FxcENZR0FnS2lzcjRlRGdBQWNIaHdiM1U2dlZ3cThBUC8zMEUrUnlPWXFMaXhFVEU0Tzh2RHlzV0xGQ0tPSFIwbDU4clY2OUdvTUhEMjdTT0trV2d6d1JFZEZ6Umk2WEl5UWtCTjdlM3NqTHkwTnViaTR1WExoUXA1NzZ0ZGRlYTdUT0hRQ0NnNE1SSEJ3TW9QYWhQNmRQbjhhYU5XdXdkT2xTYk4rK3ZkNVpZWTFHZzYxYnR3cWRYNktqbzVHY25BeWxVb2tsUzVZSXdmRHUzYnQ2Tzd3b2xVb2h5RnRiVzJQcTFLazY2NHVMaTlHMWExZWhobjdYcmwySWlvckM0Y09IRzcxQlZodmsxNjVkaTdWcjE5YTczZXpaczNIcDBpV3NXYk1HbXpadEVpNWN0RFB5K3NwdVdwTDI1dC9pNG1KMDY5WU4rZm41K09xcnJ4QVlHR2hRaUsrdXJzWXZ2L3lDOCtmUDQrYk5teWd2TDBkS1NncDhmWDBSR0JpSTBOQlEzTDE3dDlIamZQSEZGM0J4Y1VGMWRUWDI3ZHVId01CQVJFZEhZODZjT1lpSmljRzZkZXV3YTljdWxKV1Z3ZGJXVm0rOWZYRnhNV3h0Ylp2K0lUekhHT1NKaUlpZVUvYjI5ckMzdDlkcFM1bVhseWY4YldkbjErUmptcGlZSURBd0VFbEpTVGgxNmhTU2twTHFEWlFiTm16QThlUEhNWFhxVkVSSFI4UEt5Z29YTDE3RXdJRURoZGFHMmpIcEs3T29xcXFxdDBZK0x5OFA3Ny8vUG54OWZiRm8wYUpHeDMzcDBpWDA3ZHUzVHZCdXFHc05VQnZVbHk5ZmpybHo1MkxWcWxXSWpJeUVUQ1lUWnVTYjJsR25xYlFsTGZuNStjS05xalkyTmxpd1lJRkIrNTg2ZFFycjE2OEhVUHZkdWJtNTRkMTMzNFc3dTd1d2piKy9QMEpDUXZUdW41V1ZoUysrK0VKNGZmRGdRWlNYbHlNb0tBalIwZEV3TlRYRnNtWExjUHYyYlVpbFVpeGR1aFRkdW5XcjAwMG5JeU1ESDM3NElWYXVYTmtxYlZMYkt3WjVJaUlpRXJSVVJ4dnRrMFdMaTR2cjNVYWxVdUh0dDkvR2hBa1RFQjBkallrVEowSXFsV0xUcGsyWVAzOCtObXpZZ1BMeWNwU1hsK3Z0ZktKUUtQUUcrY0xDUXZ6OTczK0hXcTNXVzdyeXRNVEVSS3hhdFFwQlFVSDQ0SU1QZE5ZMTFMVkd5OEhCQWFHaG9ZaU1qTVNKRXljd1ljSUVWRlZWd2NURXBFNDVVRXZyM3IwN0pCSUpMbCsrakcrLy9SYjM3dDFEZUhpNDBMcXpNVzV1YnBneFl3WjhmWDBSRVJFQkt5dXJPcTAwdTNUcFVtL25HVzJaRUZEN2ZlN2F0UXZqeDQrSHBhV2xzRnpiUmVmY3VYUEl6OC9IckZtejZoekh3OE1EdHJhMitPcXJyekJzMkxCVzdVVFVuakRJRXhFUlVZdkx6ODhIZ0FaTEpSWXNXSUFPSFRvSTdTVUJZTnk0Y1hCMmRoWWVhdlR0dDk4Q3FPMU4velNGUWxHbmxlT05HemV3ZE9sU0tKVktyRnUzRGkrODhFS0Q0OXkzYngrMmI5OE9HeHViWmozOU5pUWtCQTRPRHNKczhwTmxQNjFKSkJLaFg3OSsyTGR2SDhSaU1kYXNXUU5YVjFlRDkzZHpjMnUwcDM1eGNUSFMwOVAxcnJ0Ky9icnd0MWdzaG9lSEI2Wk5teWFVRmowcEtpb0tUazVPT3ZjU2FKbWFtbUxhdEduWXNHRURUcDgramNEQVFJUGZ3L09NUVo2SWlJaWVTV2xwS2RMUzBoQVVGS1RUN2pBcEtRay8vdmdqckt5c2hLZURBclhoUGkwdERjSEJ3VEEzTjY5MzF0amQzUjN1N3U0b0x5L0hEei84Z09IRGgrdDBSZEY2L1BpeHpveDhhbW9xVnE1Y0NRc0xDNFNIaHd1L0N1aHo1ODRkYk55NEVhbXBxZWpkdXpkV3JGalJyUHBzRXhNVG5aS1ErbjR0ZUpKR284R0pFeWNnRm91Zk9iam01ZVdockt3TUdvMEdDeGN1aEtlbnA3QnV6NTQ5R0Rac0dMeTl2VkZkWGYxTXh3ZUFzMmZQSWprNVdlKzZwd1A3OHVYTElaVktoWWRVYVNVbEpTRXJLd3NmZnZoaHZiUHRRVUZCMkx0M0wzYnYzZzEvZi84V2FhSFozakhJRXhFUjBUTlJLcFg0N0xQUHNIUG5Ubmg2ZWtJaWtlRG16WnZJeXNxQ1JDTEJSeDk5cEJQVzE2NWRpNnRYcjZLOHZCd3pac3hvOVBnUkVSRlFxVlNZUFh1MjN2VVZGUld3c0xBUVhtZGtaTURPemc2ZmZ2cXB6aE5ndFhyMzdvMVJvMGJoNjYrL3hzR0RCMUZWVllYSmt5ZGoxcXhaTFg1VGFtVmxaWVBkY2JLenM3RjU4MlprWldWaDRjS0ZUVDYrVXFuRWQ5OTloejE3OXFCbno1NlF5K1c0Y2VPR3NGNmowU0FxS2dxUEhqMXFVajkvZlNaT25JaTMzMzViNzdxVWxCUXNXYkpFZUszdjRrV3RWbVA3OXUzbzJiTW5SbzhlWGU5NVRFMU5NV25TSkVSR1JpSStQcDZ6OGdaZ2tDY2lJcUpuMHJWclY4eWVQUnNKQ1FsSVRVM0ZvMGVQMExselp3UUhCMlBLbENubzBhT0h6dllEQmd4QWZuNit6bzJVOVltT2pzWi8vdk1mdlBQT08zcnI5bk55Y3FCUUtIUmFaSWFHaG1MYXRHbDZ1K1JrWjJjaktTa0pLU2twZVB6NE1RWVBIb3k1YytjMldsWVNIaDZPZi8vNzM4SnJmU1VqVDFPcFZMaDI3Um9jSFIzcnJDc3VMa1p4Y1RIbXo1OFBKeWNuckYrL0hnTUhEbXowbUU4NmRPZ1E5dXpaZzRxS0N2emxMMy9CNjYrL2p0T25UeU04UEJ4QlFVRndjM05EVVZFUlZDcVYzcys2ckt4TTcwV0d0cTYvcFYyK2ZCbTNidDNDc21YTGRHYlpGUW9GQU9pY2MrellzZGk5ZXpjeU1qSVk1QTNBSUU5RVJFVFBSQ0tSWU1xVUtaZ3laWXBCMjgrWk13ZHo1c3hwZER0dDNmcWYvdlFuVEp3NEVVQnQyY3loUTRmUW9VTUhpRVFpNGNtaFBqNCtPdnRxUS96OSsvZVJsWldGdExRMG5EdDNEa1ZGUlJDTHhmRHg4Y0drU1pNTXVwZ0FnT0hEaCt1RS9kemNYTVRIeHd1dnE2cXFFQllXQmx0YlcxaGFXa0lrRWlFNU9SbGxaV1Y0NVpWWGRJNlZsWldGZ29JQ1NDUVNoSWFHWXZMa3ljOTBNNnlWbFJVR0R4Nk1HVE5tQ0oyRmdvS0NrSm1aaVNWTGx1Q2pqejVDYm00dVJDSVJCZ3dZZ0tOSGp5SStQaDdtNXVaNDhPQUJybCsvamdrVEpnQ292VEU0S2lvS1NxVVMyZG5aT2gxNnRHSmlZaEFYRjZkM0xQb2VFdlUwVDA5UFJFVkZRUzZYNCtlZmYwWjJkallzTEN5RUo3MCsyUjFKSnBOaHg0NGR3ak1FcUdFTThrUkVSUFM3Y2V2V0xSdzhlQkJ2dmZVVzNuampEV0c1bFpVVjB0TFNvRktwb05Gb1lHZG5oL2ZlZTAvb2MxOVZWWVVkTzNZZ1B6OGZlWGw1S0NvcUFsQmI2akZvMENDOC92cnI4UFgxYlhKQTlQSHgwZWxhYytiTUdaMGdMNUZJY08zYU5TUW1KZ3JMek16TU1HYk1tRG8zejdxN3UyUEdqQmtJQ0FqUU8xdHZLRDgvUDcwdFBkOTc3ejNzMzc4ZjRlSGhLQ3Nydy9UcDAyRmxaUVViR3h1VWxaWGg3dDI3TURVMVJWQlFFS1pQbnc0QXNMUzB4STBiTjZCV3ErSHI2NnYzaHQ5aHc0WUpEN1I2MnZYcjF4RVZGZFhvbU9WeU9ZRGFYeVQyN3QwTEFMQ3dzTURVcVZQcmZCWU04WVl6MFdnMG1yWWVCQkVSRVpIV2swOEpiWXJseTVmajRjT0g2TkdqQjF4ZFhkR3ZYeis0dXJvKzA2eDNkWFUxU2t0TElaZkw2MzJnMVpOcWFtcWdWQ3FoVXFuUXNXTkgzcWpaQ0kxR3d4YVRMWUJCbm9pSWlJaklDUEZ5a1lpSWlJaklDREhJRXhFUkVSRVpJUVo1SWlJaUlpSWp4Q0JQUkVSRVJHU0VHT1NKaUlpSWlJd1FnendSRVJFUmtSRmlrQ2NpSWlJaU1rSU04a1JFUkVSRVJvaEJub2lJaUlqSUNESElFeEVSRVJFWklRWjVJaUlpSWlJanhDQlBSRVJFUkdTRUdPU0ppSWlJaUl3UWd6d1JFUkVSa1JGaWtDY2lJaUlpTWtJTThrUkVSRVJFUm9oQm5vaUlpSWpJQ0RISUV4RVJFUkVaSVFaNUlpSWlJaUlqeENCUFJFUkVSR1NFR09TSmlJaUlpSXdRZ3p3UkVSRVJrUkZpa0NjaUlpSWlNa0lNOGtSRVJFUkVSb2hCbm9pSWlJaklDREhJRXhFUkVSRVpJUVo1SWlJaUlpSWp4Q0JQUkVSRVJHU0VHT1NKaUlpSWlJd1FnendSRVJFUmtSRmlrQ2NpSWlJaU1rSU04a1JFUkVSRVJvaEJub2lJaUlqSUNESElFeEVSRVJFWklRWjVJaUlpSWlJanhDQlBSRVJFUkdTRUdPU0ppSWlJaUl3UWd6d1JFUkVSa1JGaWtDY2lJaUlpTWtJTThrUkVSRVJFUm9oQm5vaUlpSWpJQ0RISUV4RVJFUkVaSVFaNUlpSWlJaUlqeENCUFJFUkVSR1NFR09TSmlJaUlpSXdRZ3p3UkVSRVJrUkZpa0NjaUlpSWlNa0lNOGtSRVJFUkVSb2hCbm9pSWlJaklDREhJRXhFUkVSRVpJUVo1SWlJaUlpSWp4Q0JQUkVSRVJHU0UvZys5a1Nkd1IrRnpYZ0FBQUFCSlJVNUVya0pnZ2c9PSIsCgkiVGhlbWUiIDogIiIsCgkiVHlwZSIgOiAibWluZCIsCgkiVmVyc2lvbiIgOiAiIgp9Cg=="/>
    </extobj>
  </extobjs>
</s:customData>
</file>

<file path=customXml/itemProps340.xml><?xml version="1.0" encoding="utf-8"?>
<ds:datastoreItem xmlns:ds="http://schemas.openxmlformats.org/officeDocument/2006/customXml" ds:itemID="s:customData">
  <ds:schemaRefs>
    <ds:schemaRef ds:uri="http://www.wps.cn/officeDocument/2013/wpsCustomData"/>
  </ds:schemaRefs>
</ds:datastoreItem>
</file>

<file path=docProps/app.xml><?xml version="1.0" encoding="utf-8"?>
<Properties xmlns="http://schemas.openxmlformats.org/officeDocument/2006/extended-properties" xmlns:vt="http://schemas.openxmlformats.org/officeDocument/2006/docPropsVTypes">
  <TotalTime>0</TotalTime>
  <Words>49818</Words>
  <Application>WPS 演示</Application>
  <PresentationFormat>宽屏</PresentationFormat>
  <Paragraphs>2569</Paragraphs>
  <Slides>117</Slides>
  <Notes>4</Notes>
  <HiddenSlides>0</HiddenSlides>
  <MMClips>0</MMClips>
  <ScaleCrop>false</ScaleCrop>
  <HeadingPairs>
    <vt:vector size="6" baseType="variant">
      <vt:variant>
        <vt:lpstr>已用的字体</vt:lpstr>
      </vt:variant>
      <vt:variant>
        <vt:i4>34</vt:i4>
      </vt:variant>
      <vt:variant>
        <vt:lpstr>主题</vt:lpstr>
      </vt:variant>
      <vt:variant>
        <vt:i4>1</vt:i4>
      </vt:variant>
      <vt:variant>
        <vt:lpstr>幻灯片标题</vt:lpstr>
      </vt:variant>
      <vt:variant>
        <vt:i4>117</vt:i4>
      </vt:variant>
    </vt:vector>
  </HeadingPairs>
  <TitlesOfParts>
    <vt:vector size="152" baseType="lpstr">
      <vt:lpstr>Arial</vt:lpstr>
      <vt:lpstr>宋体</vt:lpstr>
      <vt:lpstr>Wingdings</vt:lpstr>
      <vt:lpstr>黑体</vt:lpstr>
      <vt:lpstr>仿宋</vt:lpstr>
      <vt:lpstr>新宋体</vt:lpstr>
      <vt:lpstr>汉仪文黑-45简</vt:lpstr>
      <vt:lpstr>微软雅黑</vt:lpstr>
      <vt:lpstr>Times New Roman</vt:lpstr>
      <vt:lpstr>思源宋体</vt:lpstr>
      <vt:lpstr>Colonna</vt:lpstr>
      <vt:lpstr>Colonna MT</vt:lpstr>
      <vt:lpstr>方正清刻本悦宋简体</vt:lpstr>
      <vt:lpstr>思源黑体 Light</vt:lpstr>
      <vt:lpstr>楷体</vt:lpstr>
      <vt:lpstr>等线</vt:lpstr>
      <vt:lpstr>汉仪中圆简</vt:lpstr>
      <vt:lpstr>汉仪雅酷黑 65W</vt:lpstr>
      <vt:lpstr>思源黑体 CN Light</vt:lpstr>
      <vt:lpstr>方正悠黑体</vt:lpstr>
      <vt:lpstr>Calibri</vt:lpstr>
      <vt:lpstr>Arial Unicode MS</vt:lpstr>
      <vt:lpstr>思源黑体 Light</vt:lpstr>
      <vt:lpstr>思源宋体</vt:lpstr>
      <vt:lpstr>汉仪雅酷黑 65W</vt:lpstr>
      <vt:lpstr>Arial</vt:lpstr>
      <vt:lpstr>HarmonyOS Sans SC</vt:lpstr>
      <vt:lpstr>楷体_GB2312</vt:lpstr>
      <vt:lpstr>文道楷体</vt:lpstr>
      <vt:lpstr>汉仪君黑-45简</vt:lpstr>
      <vt:lpstr>Times New Roman</vt:lpstr>
      <vt:lpstr>Century Gothic</vt:lpstr>
      <vt:lpstr>微软雅黑 Light</vt:lpstr>
      <vt:lpstr>华文琥珀</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名句名篇默写选材特点</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语句表达效果题</vt:lpstr>
      <vt:lpstr>PowerPoint 演示文稿</vt:lpstr>
      <vt:lpstr>PowerPoint 演示文稿</vt:lpstr>
      <vt:lpstr>句子复位题·方法指津</vt:lpstr>
      <vt:lpstr>语句复位题练习</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麒麟小小</cp:lastModifiedBy>
  <cp:revision>177</cp:revision>
  <dcterms:created xsi:type="dcterms:W3CDTF">1900-01-01T00:00:00Z</dcterms:created>
  <dcterms:modified xsi:type="dcterms:W3CDTF">2025-02-24T01:54:48Z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2052-11.1.0.12165</vt:lpwstr>
  </property>
  <property fmtid="{D5CDD505-2E9C-101B-9397-08002B2CF9AE}" pid="3" name="ICV">
    <vt:lpwstr>ED91B2AD40434B7E9C0A9C38F549D8B7</vt:lpwstr>
  </property>
</Properties>
</file>