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925" r:id="rId3"/>
    <p:sldId id="3926" r:id="rId4"/>
    <p:sldId id="3927" r:id="rId5"/>
    <p:sldId id="3928" r:id="rId6"/>
    <p:sldId id="3958" r:id="rId7"/>
    <p:sldId id="3947" r:id="rId8"/>
    <p:sldId id="3929" r:id="rId9"/>
    <p:sldId id="3959" r:id="rId10"/>
    <p:sldId id="3960" r:id="rId11"/>
    <p:sldId id="3969" r:id="rId12"/>
    <p:sldId id="3970" r:id="rId13"/>
    <p:sldId id="270" r:id="rId14"/>
    <p:sldId id="271" r:id="rId16"/>
    <p:sldId id="272" r:id="rId17"/>
    <p:sldId id="3961" r:id="rId18"/>
    <p:sldId id="3962" r:id="rId19"/>
    <p:sldId id="848" r:id="rId20"/>
    <p:sldId id="3934" r:id="rId21"/>
    <p:sldId id="3963" r:id="rId22"/>
    <p:sldId id="3964" r:id="rId23"/>
    <p:sldId id="965" r:id="rId24"/>
    <p:sldId id="3972" r:id="rId25"/>
    <p:sldId id="3966" r:id="rId26"/>
    <p:sldId id="3967" r:id="rId27"/>
    <p:sldId id="3948" r:id="rId28"/>
    <p:sldId id="3968" r:id="rId29"/>
    <p:sldId id="3965" r:id="rId30"/>
    <p:sldId id="3971" r:id="rId31"/>
    <p:sldId id="3936" r:id="rId32"/>
    <p:sldId id="3949" r:id="rId33"/>
    <p:sldId id="3938" r:id="rId34"/>
    <p:sldId id="3939" r:id="rId35"/>
    <p:sldId id="3973"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84" y="180"/>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89.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1CA4C851-5BE7-4DA7-9C16-7972BBD669C4}"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B239F8C-A87A-485D-A43A-0102BEB687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77D512D5-E7A5-41AC-814A-2DA91300CE3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image" Target="../media/image2.png"/><Relationship Id="rId4" Type="http://schemas.openxmlformats.org/officeDocument/2006/relationships/tags" Target="../tags/tag60.xml"/><Relationship Id="rId3"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1350FDDC-D4AD-489B-AB91-875615001A1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1350FDDC-D4AD-489B-AB91-875615001A1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1350FDDC-D4AD-489B-AB91-875615001A1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https://photo-static-api.fotomore.com/creative/vcg/veer/400/new/VCG41N688049546.jpg?uid=386&amp;timestamp=1704005583&amp;sign=b9de430e0dc62145251c322380a92a7c" descr="枯燥乏味的背景"/>
          <p:cNvPicPr>
            <a:picLocks noChangeAspect="1"/>
          </p:cNvPicPr>
          <p:nvPr userDrawn="1">
            <p:custDataLst>
              <p:tags r:id="rId2"/>
            </p:custDataLst>
          </p:nvPr>
        </p:nvPicPr>
        <p:blipFill>
          <a:blip r:embed="rId3">
            <a:alphaModFix amt="10000"/>
          </a:blip>
          <a:stretch>
            <a:fillRect/>
          </a:stretch>
        </p:blipFill>
        <p:spPr>
          <a:xfrm>
            <a:off x="0" y="596900"/>
            <a:ext cx="12192000" cy="6346825"/>
          </a:xfrm>
          <a:prstGeom prst="rect">
            <a:avLst/>
          </a:prstGeom>
        </p:spPr>
      </p:pic>
      <p:pic>
        <p:nvPicPr>
          <p:cNvPr id="13" name="图片 12"/>
          <p:cNvPicPr>
            <a:picLocks noChangeAspect="1"/>
          </p:cNvPicPr>
          <p:nvPr userDrawn="1">
            <p:custDataLst>
              <p:tags r:id="rId4"/>
            </p:custDataLst>
          </p:nvPr>
        </p:nvPicPr>
        <p:blipFill>
          <a:blip r:embed="rId5"/>
          <a:stretch>
            <a:fillRect/>
          </a:stretch>
        </p:blipFill>
        <p:spPr>
          <a:xfrm>
            <a:off x="0" y="4291584"/>
            <a:ext cx="12192000" cy="2566416"/>
          </a:xfrm>
          <a:prstGeom prst="rect">
            <a:avLst/>
          </a:prstGeom>
        </p:spPr>
      </p:pic>
      <p:sp>
        <p:nvSpPr>
          <p:cNvPr id="2" name="任意多边形: 形状 1"/>
          <p:cNvSpPr/>
          <p:nvPr userDrawn="1">
            <p:custDataLst>
              <p:tags r:id="rId6"/>
            </p:custDataLst>
          </p:nvPr>
        </p:nvSpPr>
        <p:spPr>
          <a:xfrm>
            <a:off x="0" y="597535"/>
            <a:ext cx="12192000" cy="6260465"/>
          </a:xfrm>
          <a:custGeom>
            <a:avLst/>
            <a:gdLst>
              <a:gd name="connsiteX0" fmla="*/ 0 w 12192000"/>
              <a:gd name="connsiteY0" fmla="*/ 0 h 5803866"/>
              <a:gd name="connsiteX1" fmla="*/ 12192000 w 12192000"/>
              <a:gd name="connsiteY1" fmla="*/ 0 h 5803866"/>
              <a:gd name="connsiteX2" fmla="*/ 12192000 w 12192000"/>
              <a:gd name="connsiteY2" fmla="*/ 5803866 h 5803866"/>
              <a:gd name="connsiteX3" fmla="*/ 0 w 12192000"/>
              <a:gd name="connsiteY3" fmla="*/ 5803866 h 5803866"/>
            </a:gdLst>
            <a:ahLst/>
            <a:cxnLst>
              <a:cxn ang="0">
                <a:pos x="connsiteX0" y="connsiteY0"/>
              </a:cxn>
              <a:cxn ang="0">
                <a:pos x="connsiteX1" y="connsiteY1"/>
              </a:cxn>
              <a:cxn ang="0">
                <a:pos x="connsiteX2" y="connsiteY2"/>
              </a:cxn>
              <a:cxn ang="0">
                <a:pos x="connsiteX3" y="connsiteY3"/>
              </a:cxn>
            </a:cxnLst>
            <a:rect l="l" t="t" r="r" b="b"/>
            <a:pathLst>
              <a:path w="12192000" h="5803866">
                <a:moveTo>
                  <a:pt x="0" y="0"/>
                </a:moveTo>
                <a:lnTo>
                  <a:pt x="12192000" y="0"/>
                </a:lnTo>
                <a:lnTo>
                  <a:pt x="12192000" y="5803866"/>
                </a:lnTo>
                <a:lnTo>
                  <a:pt x="0" y="5803866"/>
                </a:lnTo>
                <a:close/>
              </a:path>
            </a:pathLst>
          </a:custGeom>
          <a:solidFill>
            <a:schemeClr val="bg1">
              <a:alpha val="65000"/>
            </a:schemeClr>
          </a:solid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75">
              <a:ea typeface="思源宋体 CN Heavy" panose="02020900000000000000" pitchFamily="18" charset="-122"/>
              <a:cs typeface="思源宋体 CN Heavy" panose="02020900000000000000" pitchFamily="18"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1350FDDC-D4AD-489B-AB91-875615001A1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1350FDDC-D4AD-489B-AB91-875615001A1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1350FDDC-D4AD-489B-AB91-875615001A1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1350FDDC-D4AD-489B-AB91-875615001A1A}"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1350FDDC-D4AD-489B-AB91-875615001A1A}"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1350FDDC-D4AD-489B-AB91-875615001A1A}"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1350FDDC-D4AD-489B-AB91-875615001A1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1350FDDC-D4AD-489B-AB91-875615001A1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9D6B4DE-FB1D-41A1-8985-118BFFD97B2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3.png"/><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FDDC-D4AD-489B-AB91-875615001A1A}"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6B4DE-FB1D-41A1-8985-118BFFD97B29}" type="slidenum">
              <a:rPr lang="zh-CN" altLang="en-US" smtClean="0"/>
            </a:fld>
            <a:endParaRPr lang="zh-CN" altLang="en-US"/>
          </a:p>
        </p:txBody>
      </p:sp>
      <p:pic>
        <p:nvPicPr>
          <p:cNvPr id="7" name="图片 1073743875" descr="学科网 zxxk.com"/>
          <p:cNvPicPr>
            <a:picLocks noChangeAspect="1"/>
          </p:cNvPicPr>
          <p:nvPr>
            <p:custDataLst>
              <p:tags r:id="rId18"/>
            </p:custDataLst>
          </p:nvPr>
        </p:nvPicPr>
        <p:blipFill>
          <a:blip r:embed="rId19" r:link="rId20"/>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tags" Target="../tags/tag96.xml"/><Relationship Id="rId4" Type="http://schemas.openxmlformats.org/officeDocument/2006/relationships/image" Target="../media/image6.png"/><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8.png"/><Relationship Id="rId2" Type="http://schemas.openxmlformats.org/officeDocument/2006/relationships/tags" Target="../tags/tag101.xml"/><Relationship Id="rId1" Type="http://schemas.openxmlformats.org/officeDocument/2006/relationships/tags" Target="../tags/tag10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18.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4" Type="http://schemas.openxmlformats.org/officeDocument/2006/relationships/slideLayout" Target="../slideLayouts/slideLayout12.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slide" Target="slide1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tags" Target="../tags/tag73.xml"/><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image" Target="../media/image11.png"/><Relationship Id="rId3" Type="http://schemas.openxmlformats.org/officeDocument/2006/relationships/tags" Target="../tags/tag144.xml"/><Relationship Id="rId2" Type="http://schemas.openxmlformats.org/officeDocument/2006/relationships/image" Target="../media/image10.png"/><Relationship Id="rId1" Type="http://schemas.openxmlformats.org/officeDocument/2006/relationships/tags" Target="../tags/tag143.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2.xml"/><Relationship Id="rId1" Type="http://schemas.openxmlformats.org/officeDocument/2006/relationships/tags" Target="../tags/tag151.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0.xml"/><Relationship Id="rId1" Type="http://schemas.openxmlformats.org/officeDocument/2006/relationships/tags" Target="../tags/tag1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73.xml"/><Relationship Id="rId3" Type="http://schemas.openxmlformats.org/officeDocument/2006/relationships/image" Target="../media/image12.jpeg"/><Relationship Id="rId2" Type="http://schemas.openxmlformats.org/officeDocument/2006/relationships/tags" Target="../tags/tag172.xml"/><Relationship Id="rId1" Type="http://schemas.openxmlformats.org/officeDocument/2006/relationships/tags" Target="../tags/tag17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7.xml"/><Relationship Id="rId1" Type="http://schemas.openxmlformats.org/officeDocument/2006/relationships/tags" Target="../tags/tag8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5.jpeg"/><Relationship Id="rId1"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1912" y="1528898"/>
            <a:ext cx="12193912" cy="3297460"/>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文本框 10"/>
          <p:cNvSpPr txBox="1"/>
          <p:nvPr>
            <p:custDataLst>
              <p:tags r:id="rId2"/>
            </p:custDataLst>
          </p:nvPr>
        </p:nvSpPr>
        <p:spPr>
          <a:xfrm>
            <a:off x="0" y="48043"/>
            <a:ext cx="4466844" cy="570426"/>
          </a:xfrm>
          <a:prstGeom prst="roundRect">
            <a:avLst/>
          </a:prstGeom>
          <a:ln>
            <a:noFill/>
          </a:ln>
        </p:spPr>
        <p:txBody>
          <a:bodyPr wrap="square">
            <a:spAutoFit/>
          </a:bodyPr>
          <a:lstStyle/>
          <a:p>
            <a:pPr algn="ctr"/>
            <a:r>
              <a:rPr lang="en-US" altLang="zh-CN" sz="2765" b="1">
                <a:solidFill>
                  <a:srgbClr val="FF6699"/>
                </a:solidFill>
                <a:latin typeface="微软雅黑" panose="020B0503020204020204" pitchFamily="34" charset="-122"/>
                <a:ea typeface="微软雅黑" panose="020B0503020204020204" pitchFamily="34" charset="-122"/>
                <a:cs typeface="汉仪许静行楷简" panose="00020600040101010101" charset="-122"/>
                <a:sym typeface="汉仪许静行楷简" panose="00020600040101010101" charset="-122"/>
              </a:rPr>
              <a:t>2025</a:t>
            </a:r>
            <a:r>
              <a:rPr lang="zh-CN" altLang="en-US" sz="2765" b="1">
                <a:solidFill>
                  <a:srgbClr val="FF6699"/>
                </a:solidFill>
                <a:latin typeface="微软雅黑" panose="020B0503020204020204" pitchFamily="34" charset="-122"/>
                <a:ea typeface="微软雅黑" panose="020B0503020204020204" pitchFamily="34" charset="-122"/>
                <a:cs typeface="汉仪许静行楷简" panose="00020600040101010101" charset="-122"/>
                <a:sym typeface="汉仪许静行楷简" panose="00020600040101010101" charset="-122"/>
              </a:rPr>
              <a:t>届高三历史二轮复习</a:t>
            </a:r>
            <a:endParaRPr lang="zh-CN" altLang="en-US" sz="2765" b="1">
              <a:solidFill>
                <a:srgbClr val="FF6699"/>
              </a:solidFill>
              <a:latin typeface="微软雅黑" panose="020B0503020204020204" pitchFamily="34" charset="-122"/>
              <a:ea typeface="微软雅黑" panose="020B0503020204020204" pitchFamily="34" charset="-122"/>
              <a:cs typeface="汉仪许静行楷简" panose="00020600040101010101" charset="-122"/>
              <a:sym typeface="汉仪许静行楷简" panose="00020600040101010101" charset="-122"/>
            </a:endParaRPr>
          </a:p>
        </p:txBody>
      </p:sp>
      <p:sp>
        <p:nvSpPr>
          <p:cNvPr id="2" name="C_1#6cd111814.fixed?color=237,125,49&amp;vtp=1&amp;bbb=1"/>
          <p:cNvSpPr/>
          <p:nvPr>
            <p:custDataLst>
              <p:tags r:id="rId3"/>
            </p:custDataLst>
          </p:nvPr>
        </p:nvSpPr>
        <p:spPr>
          <a:xfrm>
            <a:off x="1420749" y="2346579"/>
            <a:ext cx="9720072" cy="722376"/>
          </a:xfrm>
          <a:prstGeom prst="rect">
            <a:avLst/>
          </a:prstGeom>
          <a:noFill/>
        </p:spPr>
        <p:txBody>
          <a:bodyPr wrap="none" lIns="0" tIns="0" rIns="0" bIns="0" rtlCol="0" anchor="ctr"/>
          <a:lstStyle/>
          <a:p>
            <a:pPr algn="ctr">
              <a:lnSpc>
                <a:spcPts val="5000"/>
              </a:lnSpc>
            </a:pPr>
            <a:r>
              <a:rPr lang="en-US" altLang="zh-CN" sz="4800" b="1" err="1">
                <a:solidFill>
                  <a:srgbClr val="C00000"/>
                </a:solidFill>
                <a:latin typeface="微软雅黑" panose="020B0503020204020204" pitchFamily="34" charset="-122"/>
                <a:ea typeface="微软雅黑" panose="020B0503020204020204" pitchFamily="34" charset="-122"/>
              </a:rPr>
              <a:t>专题</a:t>
            </a:r>
            <a:r>
              <a:rPr lang="zh-CN" altLang="en-US" sz="4800" b="1">
                <a:solidFill>
                  <a:srgbClr val="C00000"/>
                </a:solidFill>
                <a:latin typeface="微软雅黑" panose="020B0503020204020204" pitchFamily="34" charset="-122"/>
                <a:ea typeface="微软雅黑" panose="020B0503020204020204" pitchFamily="34" charset="-122"/>
              </a:rPr>
              <a:t>三</a:t>
            </a:r>
            <a:r>
              <a:rPr lang="en-US" altLang="zh-CN" sz="4800" b="1">
                <a:solidFill>
                  <a:srgbClr val="C00000"/>
                </a:solidFill>
                <a:latin typeface="微软雅黑" panose="020B0503020204020204" pitchFamily="34" charset="-122"/>
                <a:ea typeface="微软雅黑" panose="020B0503020204020204" pitchFamily="34" charset="-122"/>
              </a:rPr>
              <a:t> 中国古代</a:t>
            </a:r>
            <a:r>
              <a:rPr lang="zh-CN" altLang="en-US" sz="4800" b="1">
                <a:solidFill>
                  <a:srgbClr val="C00000"/>
                </a:solidFill>
                <a:latin typeface="微软雅黑" panose="020B0503020204020204" pitchFamily="34" charset="-122"/>
                <a:ea typeface="微软雅黑" panose="020B0503020204020204" pitchFamily="34" charset="-122"/>
              </a:rPr>
              <a:t>经济与社会生活</a:t>
            </a:r>
            <a:endParaRPr lang="en-US" altLang="zh-CN" sz="4800" b="1">
              <a:solidFill>
                <a:srgbClr val="C00000"/>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custDataLst>
              <p:tags r:id="rId1"/>
            </p:custDataLst>
          </p:nvPr>
        </p:nvSpPr>
        <p:spPr>
          <a:xfrm>
            <a:off x="193456" y="852473"/>
            <a:ext cx="11805088" cy="1007263"/>
          </a:xfrm>
          <a:prstGeom prst="rect">
            <a:avLst/>
          </a:prstGeom>
          <a:solidFill>
            <a:schemeClr val="bg1">
              <a:lumMod val="85000"/>
            </a:schemeClr>
          </a:solidFill>
        </p:spPr>
        <p:txBody>
          <a:bodyPr wrap="square" rtlCol="0" anchor="t">
            <a:spAutoFit/>
          </a:bodyPr>
          <a:lstStyle/>
          <a:p>
            <a:pPr indent="0" algn="just">
              <a:lnSpc>
                <a:spcPct val="110000"/>
              </a:lnSpc>
              <a:buClrTx/>
              <a:buSzTx/>
              <a:buFont typeface="Wingdings" panose="05000000000000000000" charset="0"/>
              <a:buNone/>
            </a:pPr>
            <a:r>
              <a:rPr lang="en-US" sz="2800" b="1">
                <a:solidFill>
                  <a:schemeClr val="dk1"/>
                </a:solidFill>
                <a:latin typeface="微软雅黑" panose="020B0503020204020204" pitchFamily="34" charset="-122"/>
                <a:ea typeface="微软雅黑" panose="020B0503020204020204" pitchFamily="34" charset="-122"/>
                <a:cs typeface="汉仪润圆-65简" panose="00020600040101010101" charset="-122"/>
                <a:sym typeface="+mn-ea"/>
              </a:rPr>
              <a:t>（2022·辽宁·高考真题）以诗证史是史学研究的方法之一。下表中宋人诗句与其可以反映出的历史现象对应正确的是诗句（   ）</a:t>
            </a:r>
            <a:endParaRPr lang="en-US" sz="2800" b="1">
              <a:solidFill>
                <a:schemeClr val="dk1"/>
              </a:solidFill>
              <a:latin typeface="微软雅黑" panose="020B0503020204020204" pitchFamily="34" charset="-122"/>
              <a:ea typeface="微软雅黑" panose="020B0503020204020204" pitchFamily="34" charset="-122"/>
              <a:cs typeface="汉仪润圆-65简" panose="00020600040101010101" charset="-122"/>
              <a:sym typeface="+mn-ea"/>
            </a:endParaRPr>
          </a:p>
        </p:txBody>
      </p:sp>
      <p:sp>
        <p:nvSpPr>
          <p:cNvPr id="3" name="矩形 2"/>
          <p:cNvSpPr/>
          <p:nvPr>
            <p:custDataLst>
              <p:tags r:id="rId2"/>
            </p:custDataLst>
          </p:nvPr>
        </p:nvSpPr>
        <p:spPr>
          <a:xfrm>
            <a:off x="10586085" y="1562100"/>
            <a:ext cx="720725" cy="1198880"/>
          </a:xfrm>
          <a:prstGeom prst="rect">
            <a:avLst/>
          </a:prstGeom>
          <a:noFill/>
          <a:ln>
            <a:noFill/>
          </a:ln>
        </p:spPr>
        <p:txBody>
          <a:bodyPr wrap="square" rtlCol="0" anchor="t">
            <a:spAutoFit/>
          </a:bodyPr>
          <a:lstStyle/>
          <a:p>
            <a:pPr algn="ctr"/>
            <a:r>
              <a:rPr lang="en-US" altLang="zh-CN" sz="7200" b="1">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rPr>
              <a:t>A</a:t>
            </a:r>
            <a:endParaRPr lang="en-US" altLang="zh-CN" sz="7200" b="1">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endParaRPr>
          </a:p>
        </p:txBody>
      </p:sp>
      <p:pic>
        <p:nvPicPr>
          <p:cNvPr id="4" name="图片 3"/>
          <p:cNvPicPr>
            <a:picLocks noChangeAspect="1"/>
          </p:cNvPicPr>
          <p:nvPr>
            <p:custDataLst>
              <p:tags r:id="rId3"/>
            </p:custDataLst>
          </p:nvPr>
        </p:nvPicPr>
        <p:blipFill>
          <a:blip r:embed="rId4"/>
          <a:stretch>
            <a:fillRect/>
          </a:stretch>
        </p:blipFill>
        <p:spPr>
          <a:xfrm>
            <a:off x="1069023" y="1859736"/>
            <a:ext cx="8738870" cy="4911896"/>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93456" y="97155"/>
            <a:ext cx="2127688" cy="8596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custDataLst>
              <p:tags r:id="rId1"/>
            </p:custDataLst>
          </p:nvPr>
        </p:nvSpPr>
        <p:spPr>
          <a:xfrm>
            <a:off x="193455" y="1513205"/>
            <a:ext cx="11722319" cy="2429191"/>
          </a:xfrm>
          <a:prstGeom prst="rect">
            <a:avLst/>
          </a:prstGeom>
          <a:solidFill>
            <a:schemeClr val="bg1">
              <a:lumMod val="85000"/>
            </a:schemeClr>
          </a:solidFill>
        </p:spPr>
        <p:txBody>
          <a:bodyPr wrap="square" rtlCol="0" anchor="t">
            <a:spAutoFit/>
          </a:bodyPr>
          <a:lstStyle/>
          <a:p>
            <a:pPr indent="0" algn="just">
              <a:lnSpc>
                <a:spcPct val="110000"/>
              </a:lnSpc>
              <a:buClrTx/>
              <a:buSzTx/>
              <a:buFont typeface="Wingdings" panose="05000000000000000000" charset="0"/>
              <a:buNone/>
            </a:pPr>
            <a:r>
              <a:rPr lang="en-US" sz="2800" b="1">
                <a:solidFill>
                  <a:schemeClr val="dk1"/>
                </a:solidFill>
                <a:latin typeface="微软雅黑" panose="020B0503020204020204" pitchFamily="34" charset="-122"/>
                <a:ea typeface="微软雅黑" panose="020B0503020204020204" pitchFamily="34" charset="-122"/>
                <a:sym typeface="+mn-ea"/>
              </a:rPr>
              <a:t>（2021·湖南·高考真题）西晋的占田制、南朝刘宋的占山护泽令均规定，官员可按品级高低占有数目不等的农田、山地，助长了大土地所有制发展。至隋唐，实行均田制，普遍授田。据此可知，西晋至唐</a:t>
            </a:r>
            <a:endParaRPr lang="en-US" sz="2800" b="1">
              <a:solidFill>
                <a:schemeClr val="dk1"/>
              </a:solidFill>
              <a:latin typeface="微软雅黑" panose="020B0503020204020204" pitchFamily="34" charset="-122"/>
              <a:ea typeface="微软雅黑" panose="020B0503020204020204" pitchFamily="34" charset="-122"/>
              <a:sym typeface="+mn-ea"/>
            </a:endParaRPr>
          </a:p>
          <a:p>
            <a:pPr indent="0" algn="just">
              <a:lnSpc>
                <a:spcPct val="110000"/>
              </a:lnSpc>
              <a:buClrTx/>
              <a:buSzTx/>
              <a:buFont typeface="Wingdings" panose="05000000000000000000" charset="0"/>
              <a:buNone/>
            </a:pPr>
            <a:r>
              <a:rPr lang="en-US" sz="2800" b="1" err="1">
                <a:solidFill>
                  <a:schemeClr val="dk1"/>
                </a:solidFill>
                <a:latin typeface="微软雅黑" panose="020B0503020204020204" pitchFamily="34" charset="-122"/>
                <a:ea typeface="微软雅黑" panose="020B0503020204020204" pitchFamily="34" charset="-122"/>
                <a:sym typeface="+mn-ea"/>
              </a:rPr>
              <a:t>A．自耕农数量存在反复	B．皇权与世族势力互相依赖</a:t>
            </a:r>
            <a:endParaRPr lang="en-US" sz="2800" b="1">
              <a:solidFill>
                <a:schemeClr val="dk1"/>
              </a:solidFill>
              <a:latin typeface="微软雅黑" panose="020B0503020204020204" pitchFamily="34" charset="-122"/>
              <a:ea typeface="微软雅黑" panose="020B0503020204020204" pitchFamily="34" charset="-122"/>
              <a:sym typeface="+mn-ea"/>
            </a:endParaRPr>
          </a:p>
          <a:p>
            <a:pPr indent="0" algn="just">
              <a:lnSpc>
                <a:spcPct val="110000"/>
              </a:lnSpc>
              <a:buClrTx/>
              <a:buSzTx/>
              <a:buFont typeface="Wingdings" panose="05000000000000000000" charset="0"/>
              <a:buNone/>
            </a:pPr>
            <a:r>
              <a:rPr lang="en-US" sz="2800" b="1" err="1">
                <a:solidFill>
                  <a:schemeClr val="dk1"/>
                </a:solidFill>
                <a:latin typeface="微软雅黑" panose="020B0503020204020204" pitchFamily="34" charset="-122"/>
                <a:ea typeface="微软雅黑" panose="020B0503020204020204" pitchFamily="34" charset="-122"/>
                <a:sym typeface="+mn-ea"/>
              </a:rPr>
              <a:t>C．九品中正制遭到破坏	D．田制改革目的是开发土地</a:t>
            </a:r>
            <a:endParaRPr lang="en-US" sz="2800" b="1">
              <a:solidFill>
                <a:schemeClr val="dk1"/>
              </a:solidFill>
              <a:latin typeface="微软雅黑" panose="020B0503020204020204" pitchFamily="34" charset="-122"/>
              <a:ea typeface="微软雅黑" panose="020B0503020204020204" pitchFamily="34" charset="-122"/>
              <a:sym typeface="+mn-ea"/>
            </a:endParaRPr>
          </a:p>
        </p:txBody>
      </p:sp>
      <p:sp>
        <p:nvSpPr>
          <p:cNvPr id="3" name="矩形 2"/>
          <p:cNvSpPr/>
          <p:nvPr>
            <p:custDataLst>
              <p:tags r:id="rId2"/>
            </p:custDataLst>
          </p:nvPr>
        </p:nvSpPr>
        <p:spPr>
          <a:xfrm>
            <a:off x="6626225" y="4023360"/>
            <a:ext cx="720725" cy="1198880"/>
          </a:xfrm>
          <a:prstGeom prst="rect">
            <a:avLst/>
          </a:prstGeom>
          <a:noFill/>
          <a:ln>
            <a:noFill/>
          </a:ln>
        </p:spPr>
        <p:txBody>
          <a:bodyPr wrap="square" rtlCol="0" anchor="t">
            <a:spAutoFit/>
          </a:bodyPr>
          <a:lstStyle/>
          <a:p>
            <a:pPr algn="ctr"/>
            <a:r>
              <a:rPr lang="en-US" altLang="zh-CN" sz="7200" b="1">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rPr>
              <a:t>A</a:t>
            </a:r>
            <a:endParaRPr lang="en-US" altLang="zh-CN" sz="7200" b="1">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endParaRPr>
          </a:p>
        </p:txBody>
      </p:sp>
      <p:pic>
        <p:nvPicPr>
          <p:cNvPr id="4" name="图片 3"/>
          <p:cNvPicPr>
            <a:picLocks noChangeAspect="1"/>
          </p:cNvPicPr>
          <p:nvPr>
            <p:custDataLst>
              <p:tags r:id="rId3"/>
            </p:custDataLst>
          </p:nvPr>
        </p:nvPicPr>
        <p:blipFill>
          <a:blip r:embed="rId4"/>
          <a:stretch>
            <a:fillRect/>
          </a:stretch>
        </p:blipFill>
        <p:spPr>
          <a:xfrm>
            <a:off x="193456" y="97155"/>
            <a:ext cx="2127688" cy="8596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056856" y="-8709"/>
            <a:ext cx="9830344" cy="1508105"/>
          </a:xfrm>
          <a:prstGeom prst="rect">
            <a:avLst/>
          </a:prstGeom>
          <a:noFill/>
        </p:spPr>
        <p:txBody>
          <a:bodyPr wrap="square">
            <a:spAutoFit/>
          </a:bodyPr>
          <a:lstStyle/>
          <a:p>
            <a:pPr hangingPunct="0"/>
            <a:r>
              <a:rPr lang="en-US" altLang="zh-CN" sz="2000" b="1" kern="100">
                <a:effectLst/>
                <a:latin typeface="Times New Roman" panose="02020603050405020304" charset="0"/>
                <a:ea typeface="宋体" panose="02010600030101010101" pitchFamily="2" charset="-122"/>
              </a:rPr>
              <a:t>（2018·天津高考·12）阅读材料，回答问题。（18分）</a:t>
            </a:r>
            <a:endParaRPr lang="en-US" altLang="zh-CN" sz="2000" b="1" kern="100">
              <a:effectLst/>
              <a:latin typeface="Times New Roman" panose="02020603050405020304" charset="0"/>
              <a:ea typeface="宋体" panose="02010600030101010101" pitchFamily="2" charset="-122"/>
            </a:endParaRPr>
          </a:p>
          <a:p>
            <a:pPr algn="l" hangingPunct="0"/>
            <a:r>
              <a:rPr lang="en-US" altLang="zh-CN" sz="2000" b="1" kern="100" err="1">
                <a:effectLst/>
                <a:latin typeface="Times New Roman" panose="02020603050405020304" charset="0"/>
                <a:ea typeface="黑体" panose="02010609060101010101" charset="-122"/>
              </a:rPr>
              <a:t>材料一   </a:t>
            </a:r>
            <a:r>
              <a:rPr lang="en-US" altLang="zh-CN" sz="2400" b="1" kern="100">
                <a:effectLst/>
                <a:latin typeface="Times New Roman" panose="02020603050405020304" charset="0"/>
                <a:ea typeface="楷体" panose="02010609060101010101" pitchFamily="2" charset="-122"/>
              </a:rPr>
              <a:t>从下图可以看出，汉代粮食亩产已达到一定水平。明和清前期，随着稻田复种指数增加，玉米、甘薯种植推广，亩产又有一定的提高。但从汉代到清中叶的两千年中，粮食亩产只增长了39%。</a:t>
            </a:r>
            <a:endParaRPr lang="en-US" altLang="zh-CN" sz="2400" b="1" kern="100">
              <a:effectLst/>
              <a:latin typeface="Times New Roman" panose="02020603050405020304" charset="0"/>
              <a:ea typeface="楷体" panose="02010609060101010101" pitchFamily="2" charset="-122"/>
            </a:endParaRPr>
          </a:p>
        </p:txBody>
      </p:sp>
      <p:pic>
        <p:nvPicPr>
          <p:cNvPr id="2" name="My Shape"/>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3875562" y="1443808"/>
            <a:ext cx="5590408" cy="3450000"/>
          </a:xfrm>
          <a:prstGeom prst="rect">
            <a:avLst/>
          </a:prstGeom>
        </p:spPr>
      </p:pic>
      <p:sp>
        <p:nvSpPr>
          <p:cNvPr id="5" name="文本框 4"/>
          <p:cNvSpPr txBox="1"/>
          <p:nvPr>
            <p:custDataLst>
              <p:tags r:id="rId4"/>
            </p:custDataLst>
          </p:nvPr>
        </p:nvSpPr>
        <p:spPr>
          <a:xfrm>
            <a:off x="416791" y="5497706"/>
            <a:ext cx="11339945" cy="1135054"/>
          </a:xfrm>
          <a:prstGeom prst="rect">
            <a:avLst/>
          </a:prstGeom>
          <a:solidFill>
            <a:schemeClr val="bg1">
              <a:lumMod val="85000"/>
            </a:schemeClr>
          </a:solidFill>
        </p:spPr>
        <p:txBody>
          <a:bodyPr wrap="square">
            <a:spAutoFit/>
          </a:bodyPr>
          <a:lstStyle/>
          <a:p>
            <a:pPr marL="567055" indent="-567055" hangingPunct="0">
              <a:lnSpc>
                <a:spcPct val="150000"/>
              </a:lnSpc>
            </a:pPr>
            <a:r>
              <a:rPr lang="en-US" altLang="zh-CN" sz="2400" b="1" kern="100">
                <a:effectLst/>
                <a:latin typeface="微软雅黑" panose="020B0503020204020204" pitchFamily="34" charset="-122"/>
                <a:ea typeface="微软雅黑" panose="020B0503020204020204" pitchFamily="34" charset="-122"/>
              </a:rPr>
              <a:t>（1）材料一反映了中国古代农业怎样的发展概况？结合所学知识，指出明和清前期粮食亩产提高的外来因素。（4分）</a:t>
            </a:r>
            <a:endParaRPr lang="en-US" altLang="zh-CN" sz="2400" b="1" kern="100">
              <a:effectLst/>
              <a:latin typeface="微软雅黑" panose="020B0503020204020204" pitchFamily="34" charset="-122"/>
              <a:ea typeface="微软雅黑" panose="020B0503020204020204" pitchFamily="34" charset="-122"/>
            </a:endParaRPr>
          </a:p>
        </p:txBody>
      </p:sp>
      <p:sp>
        <p:nvSpPr>
          <p:cNvPr id="7" name="文本框 6"/>
          <p:cNvSpPr txBox="1"/>
          <p:nvPr>
            <p:custDataLst>
              <p:tags r:id="rId5"/>
            </p:custDataLst>
          </p:nvPr>
        </p:nvSpPr>
        <p:spPr>
          <a:xfrm>
            <a:off x="6096000" y="4837944"/>
            <a:ext cx="6276108" cy="576248"/>
          </a:xfrm>
          <a:prstGeom prst="rect">
            <a:avLst/>
          </a:prstGeom>
          <a:noFill/>
        </p:spPr>
        <p:txBody>
          <a:bodyPr wrap="square">
            <a:spAutoFit/>
          </a:bodyPr>
          <a:lstStyle/>
          <a:p>
            <a:pPr algn="r" hangingPunct="0">
              <a:lnSpc>
                <a:spcPct val="150000"/>
              </a:lnSpc>
            </a:pPr>
            <a:r>
              <a:rPr lang="en-US" altLang="zh-CN" sz="2400" b="1" kern="100">
                <a:latin typeface="Times New Roman" panose="02020603050405020304" charset="0"/>
                <a:ea typeface="楷体" panose="02010609060101010101" pitchFamily="2" charset="-122"/>
              </a:rPr>
              <a:t>——编自吴慧《中国历代粮食亩产研究》</a:t>
            </a:r>
            <a:endParaRPr lang="en-US" altLang="zh-CN" sz="2400" b="1" kern="100">
              <a:latin typeface="Times New Roman" panose="02020603050405020304" charset="0"/>
              <a:ea typeface="楷体" panose="02010609060101010101" pitchFamily="2" charset="-122"/>
            </a:endParaRPr>
          </a:p>
        </p:txBody>
      </p:sp>
      <p:sp>
        <p:nvSpPr>
          <p:cNvPr id="3" name="文本框 2"/>
          <p:cNvSpPr txBox="1"/>
          <p:nvPr>
            <p:custDataLst>
              <p:tags r:id="rId6"/>
            </p:custDataLst>
          </p:nvPr>
        </p:nvSpPr>
        <p:spPr>
          <a:xfrm>
            <a:off x="52796" y="160568"/>
            <a:ext cx="2004060" cy="584775"/>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经典再研</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135163" y="169588"/>
            <a:ext cx="11788981" cy="4705391"/>
          </a:xfrm>
          <a:prstGeom prst="rect">
            <a:avLst/>
          </a:prstGeom>
          <a:noFill/>
        </p:spPr>
        <p:txBody>
          <a:bodyPr wrap="square">
            <a:spAutoFit/>
          </a:bodyPr>
          <a:lstStyle/>
          <a:p>
            <a:pPr indent="453390" hangingPunct="0"/>
            <a:r>
              <a:rPr lang="en-US" altLang="zh-CN" sz="1800" b="1" kern="100" err="1">
                <a:effectLst/>
                <a:latin typeface="Times New Roman" panose="02020603050405020304" charset="0"/>
                <a:ea typeface="黑体" panose="02010609060101010101" charset="-122"/>
              </a:rPr>
              <a:t>材料一</a:t>
            </a:r>
            <a:endParaRPr lang="en-US" altLang="zh-CN" sz="1800" kern="100">
              <a:effectLst/>
              <a:latin typeface="Times New Roman" panose="02020603050405020304" charset="0"/>
              <a:ea typeface="楷体" panose="02010609060101010101" pitchFamily="2" charset="-122"/>
            </a:endParaRPr>
          </a:p>
          <a:p>
            <a:pPr indent="453390" algn="l" hangingPunct="0"/>
            <a:r>
              <a:rPr lang="en-US" altLang="zh-CN" sz="2400" b="1" kern="100">
                <a:latin typeface="Times New Roman" panose="02020603050405020304" charset="0"/>
                <a:ea typeface="楷体" panose="02010609060101010101" pitchFamily="2" charset="-122"/>
              </a:rPr>
              <a:t>在中国，小农经济一锄一镰，一个主要劳动力加上一些辅助劳力，一旦和土地结合，就可以到处组织起简单再生产，虽然脆弱，但破坏后极易复活和再生，又非常顽强。小农经济这种顽强的再生产机制所造成的结果便是中国传统农业经济的水平位移——横向发展。                                                          ——编自王家范《中国历史通论》</a:t>
            </a:r>
            <a:endParaRPr lang="en-US" altLang="zh-CN" sz="2400" b="1" kern="100">
              <a:latin typeface="Times New Roman" panose="02020603050405020304" charset="0"/>
              <a:ea typeface="楷体" panose="02010609060101010101" pitchFamily="2" charset="-122"/>
            </a:endParaRPr>
          </a:p>
          <a:p>
            <a:pPr indent="453390" hangingPunct="0"/>
            <a:r>
              <a:rPr lang="en-US" altLang="zh-CN" b="1" kern="100">
                <a:latin typeface="Times New Roman" panose="02020603050405020304" charset="0"/>
                <a:ea typeface="黑体" panose="02010609060101010101" charset="-122"/>
              </a:rPr>
              <a:t>材料三</a:t>
            </a:r>
            <a:endParaRPr lang="en-US" altLang="zh-CN" b="1" kern="100">
              <a:latin typeface="Times New Roman" panose="02020603050405020304" charset="0"/>
              <a:ea typeface="黑体" panose="02010609060101010101" charset="-122"/>
            </a:endParaRPr>
          </a:p>
          <a:p>
            <a:pPr indent="453390" algn="l" hangingPunct="0"/>
            <a:r>
              <a:rPr lang="en-US" altLang="zh-CN" sz="2400" b="1" kern="100">
                <a:latin typeface="Times New Roman" panose="02020603050405020304" charset="0"/>
                <a:ea typeface="楷体" panose="02010609060101010101" pitchFamily="2" charset="-122"/>
              </a:rPr>
              <a:t>中国传统农业是在国家全力倡导、监督下得以发展成为一种进步的形态。但是，“农为国本”，这话的反面，农业受到特别“照顾”的同时，也意味着国家的一切都得靠它滋养支撑。正是高度中央集权的大一统国家对农业的强控制，使农业本身受到重压，更使农业发展的成果无法扩散、转化、辐射到其他的经济领域，整个经济结构缺乏自身运行的独立机制，变得非常僵硬，难以变革。</a:t>
            </a:r>
            <a:endParaRPr lang="en-US" altLang="zh-CN" sz="2400" b="1" kern="100">
              <a:latin typeface="Times New Roman" panose="02020603050405020304" charset="0"/>
              <a:ea typeface="楷体" panose="02010609060101010101" pitchFamily="2" charset="-122"/>
            </a:endParaRPr>
          </a:p>
          <a:p>
            <a:pPr algn="r" hangingPunct="0"/>
            <a:r>
              <a:rPr lang="en-US" altLang="zh-CN" sz="2400" b="1" kern="100">
                <a:latin typeface="Times New Roman" panose="02020603050405020304" charset="0"/>
                <a:ea typeface="楷体" panose="02010609060101010101" pitchFamily="2" charset="-122"/>
              </a:rPr>
              <a:t>——编自王家范《中国历史通论》</a:t>
            </a:r>
            <a:endParaRPr lang="en-US" altLang="zh-CN" sz="2400" b="1" kern="100">
              <a:latin typeface="Times New Roman" panose="02020603050405020304" charset="0"/>
              <a:ea typeface="楷体" panose="02010609060101010101" pitchFamily="2" charset="-122"/>
            </a:endParaRPr>
          </a:p>
          <a:p>
            <a:pPr marL="567055" indent="-567055" hangingPunct="0">
              <a:lnSpc>
                <a:spcPct val="150000"/>
              </a:lnSpc>
            </a:pPr>
            <a:endParaRPr lang="en-US" altLang="zh-CN" sz="1800" kern="100">
              <a:effectLst/>
              <a:latin typeface="Times New Roman" panose="02020603050405020304" charset="0"/>
              <a:ea typeface="宋体" panose="02010600030101010101" pitchFamily="2" charset="-122"/>
            </a:endParaRPr>
          </a:p>
        </p:txBody>
      </p:sp>
      <p:sp>
        <p:nvSpPr>
          <p:cNvPr id="3" name="文本框 2"/>
          <p:cNvSpPr txBox="1"/>
          <p:nvPr>
            <p:custDataLst>
              <p:tags r:id="rId2"/>
            </p:custDataLst>
          </p:nvPr>
        </p:nvSpPr>
        <p:spPr>
          <a:xfrm>
            <a:off x="267856" y="4538683"/>
            <a:ext cx="11788981" cy="2243050"/>
          </a:xfrm>
          <a:prstGeom prst="rect">
            <a:avLst/>
          </a:prstGeom>
          <a:solidFill>
            <a:schemeClr val="bg1">
              <a:lumMod val="85000"/>
            </a:schemeClr>
          </a:solidFill>
        </p:spPr>
        <p:txBody>
          <a:bodyPr wrap="square">
            <a:spAutoFit/>
          </a:bodyPr>
          <a:lstStyle/>
          <a:p>
            <a:pPr marL="567055" indent="-567055" hangingPunct="0">
              <a:lnSpc>
                <a:spcPct val="150000"/>
              </a:lnSpc>
            </a:pPr>
            <a:r>
              <a:rPr lang="en-US" altLang="zh-CN" sz="2400" b="1" kern="100">
                <a:latin typeface="微软雅黑" panose="020B0503020204020204" pitchFamily="34" charset="-122"/>
                <a:ea typeface="微软雅黑" panose="020B0503020204020204" pitchFamily="34" charset="-122"/>
              </a:rPr>
              <a:t>（2）结合材料二和所学知识，分析我国小农经济既脆弱又顽强的原因。（5分）举例说明“中国传统农业经济的水平位移”的具体表现。（2分）</a:t>
            </a:r>
            <a:endParaRPr lang="en-US" altLang="zh-CN" sz="2400" b="1" kern="100">
              <a:latin typeface="微软雅黑" panose="020B0503020204020204" pitchFamily="34" charset="-122"/>
              <a:ea typeface="微软雅黑" panose="020B0503020204020204" pitchFamily="34" charset="-122"/>
            </a:endParaRPr>
          </a:p>
          <a:p>
            <a:pPr marL="567055" indent="-567055" hangingPunct="0">
              <a:lnSpc>
                <a:spcPct val="150000"/>
              </a:lnSpc>
            </a:pPr>
            <a:r>
              <a:rPr lang="zh-CN" altLang="en-US" sz="2400" b="1" kern="100">
                <a:latin typeface="微软雅黑" panose="020B0503020204020204" pitchFamily="34" charset="-122"/>
                <a:ea typeface="微软雅黑" panose="020B0503020204020204" pitchFamily="34" charset="-122"/>
              </a:rPr>
              <a:t>（</a:t>
            </a:r>
            <a:r>
              <a:rPr lang="en-US" altLang="zh-CN" sz="2400" b="1" kern="100">
                <a:latin typeface="微软雅黑" panose="020B0503020204020204" pitchFamily="34" charset="-122"/>
                <a:ea typeface="微软雅黑" panose="020B0503020204020204" pitchFamily="34" charset="-122"/>
              </a:rPr>
              <a:t>3</a:t>
            </a:r>
            <a:r>
              <a:rPr lang="zh-CN" altLang="en-US" sz="2400" b="1" kern="100">
                <a:latin typeface="微软雅黑" panose="020B0503020204020204" pitchFamily="34" charset="-122"/>
                <a:ea typeface="微软雅黑" panose="020B0503020204020204" pitchFamily="34" charset="-122"/>
              </a:rPr>
              <a:t>）概括材料三中“农为国本”的两面性。（</a:t>
            </a:r>
            <a:r>
              <a:rPr lang="en-US" altLang="zh-CN" sz="2400" b="1" kern="100">
                <a:latin typeface="微软雅黑" panose="020B0503020204020204" pitchFamily="34" charset="-122"/>
                <a:ea typeface="微软雅黑" panose="020B0503020204020204" pitchFamily="34" charset="-122"/>
              </a:rPr>
              <a:t>2</a:t>
            </a:r>
            <a:r>
              <a:rPr lang="zh-CN" altLang="en-US" sz="2400" b="1" kern="100">
                <a:latin typeface="微软雅黑" panose="020B0503020204020204" pitchFamily="34" charset="-122"/>
                <a:ea typeface="微软雅黑" panose="020B0503020204020204" pitchFamily="34" charset="-122"/>
              </a:rPr>
              <a:t>分）从经济角度分析农业发展的成果“无法扩散、转化、辐射到其他的经济领域”的原因。（</a:t>
            </a:r>
            <a:r>
              <a:rPr lang="en-US" altLang="zh-CN" sz="2400" b="1" kern="100">
                <a:latin typeface="微软雅黑" panose="020B0503020204020204" pitchFamily="34" charset="-122"/>
                <a:ea typeface="微软雅黑" panose="020B0503020204020204" pitchFamily="34" charset="-122"/>
              </a:rPr>
              <a:t>5</a:t>
            </a:r>
            <a:r>
              <a:rPr lang="zh-CN" altLang="en-US" sz="2400" b="1" kern="100">
                <a:latin typeface="微软雅黑" panose="020B0503020204020204" pitchFamily="34" charset="-122"/>
                <a:ea typeface="微软雅黑" panose="020B0503020204020204" pitchFamily="34" charset="-122"/>
              </a:rPr>
              <a:t>分）</a:t>
            </a:r>
            <a:endParaRPr lang="zh-CN" altLang="en-US" sz="2400" b="1" kern="1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custDataLst>
              <p:tags r:id="rId1"/>
            </p:custDataLst>
          </p:nvPr>
        </p:nvSpPr>
        <p:spPr>
          <a:xfrm>
            <a:off x="246000" y="368482"/>
            <a:ext cx="11700000" cy="6121035"/>
          </a:xfrm>
          <a:prstGeom prst="rect">
            <a:avLst/>
          </a:prstGeom>
          <a:solidFill>
            <a:schemeClr val="bg1">
              <a:lumMod val="85000"/>
            </a:schemeClr>
          </a:solidFill>
        </p:spPr>
        <p:txBody>
          <a:bodyPr wrap="square">
            <a:spAutoFit/>
          </a:bodyPr>
          <a:lstStyle/>
          <a:p>
            <a:pPr hangingPunct="0">
              <a:lnSpc>
                <a:spcPct val="150000"/>
              </a:lnSpc>
            </a:pPr>
            <a:r>
              <a:rPr lang="en-US" altLang="zh-CN" sz="2400" b="1" kern="100">
                <a:latin typeface="微软雅黑" panose="020B0503020204020204" pitchFamily="34" charset="-122"/>
                <a:ea typeface="微软雅黑" panose="020B0503020204020204" pitchFamily="34" charset="-122"/>
              </a:rPr>
              <a:t>【答案】</a:t>
            </a:r>
            <a:endParaRPr lang="en-US" altLang="zh-CN" sz="2400" b="1" kern="100">
              <a:latin typeface="微软雅黑" panose="020B0503020204020204" pitchFamily="34" charset="-122"/>
              <a:ea typeface="微软雅黑" panose="020B0503020204020204" pitchFamily="34" charset="-122"/>
            </a:endParaRPr>
          </a:p>
          <a:p>
            <a:pPr marL="1247140" indent="-1247140" hangingPunct="0">
              <a:lnSpc>
                <a:spcPct val="150000"/>
              </a:lnSpc>
            </a:pPr>
            <a:r>
              <a:rPr lang="en-US" altLang="zh-CN" sz="2400" b="1" kern="100">
                <a:latin typeface="微软雅黑" panose="020B0503020204020204" pitchFamily="34" charset="-122"/>
                <a:ea typeface="微软雅黑" panose="020B0503020204020204" pitchFamily="34" charset="-122"/>
              </a:rPr>
              <a:t>（1）</a:t>
            </a:r>
            <a:r>
              <a:rPr lang="en-US" altLang="zh-CN" sz="2400" b="1" kern="100">
                <a:solidFill>
                  <a:srgbClr val="FF0000"/>
                </a:solidFill>
                <a:latin typeface="微软雅黑" panose="020B0503020204020204" pitchFamily="34" charset="-122"/>
                <a:ea typeface="微软雅黑" panose="020B0503020204020204" pitchFamily="34" charset="-122"/>
              </a:rPr>
              <a:t>概况：</a:t>
            </a:r>
            <a:r>
              <a:rPr lang="en-US" altLang="zh-CN" sz="2400" b="1" kern="100">
                <a:latin typeface="微软雅黑" panose="020B0503020204020204" pitchFamily="34" charset="-122"/>
                <a:ea typeface="微软雅黑" panose="020B0503020204020204" pitchFamily="34" charset="-122"/>
              </a:rPr>
              <a:t>粮食亩产总体呈增长趋势，但增速较缓。</a:t>
            </a:r>
            <a:endParaRPr lang="en-US" altLang="zh-CN" sz="2400" b="1" kern="100">
              <a:latin typeface="微软雅黑" panose="020B0503020204020204" pitchFamily="34" charset="-122"/>
              <a:ea typeface="微软雅黑" panose="020B0503020204020204" pitchFamily="34" charset="-122"/>
            </a:endParaRPr>
          </a:p>
          <a:p>
            <a:pPr marL="1247140" indent="-680085" hangingPunct="0">
              <a:lnSpc>
                <a:spcPct val="150000"/>
              </a:lnSpc>
            </a:pPr>
            <a:r>
              <a:rPr lang="en-US" altLang="zh-CN" sz="2400" b="1" kern="100">
                <a:solidFill>
                  <a:srgbClr val="FF0000"/>
                </a:solidFill>
                <a:latin typeface="微软雅黑" panose="020B0503020204020204" pitchFamily="34" charset="-122"/>
                <a:ea typeface="微软雅黑" panose="020B0503020204020204" pitchFamily="34" charset="-122"/>
              </a:rPr>
              <a:t>因素：</a:t>
            </a:r>
            <a:r>
              <a:rPr lang="en-US" altLang="zh-CN" sz="2400" b="1" kern="100">
                <a:latin typeface="微软雅黑" panose="020B0503020204020204" pitchFamily="34" charset="-122"/>
                <a:ea typeface="微软雅黑" panose="020B0503020204020204" pitchFamily="34" charset="-122"/>
              </a:rPr>
              <a:t>新航路开辟后，玉米、甘薯等高产农作物的传入。</a:t>
            </a:r>
            <a:endParaRPr lang="en-US" altLang="zh-CN" sz="2400" b="1" kern="100">
              <a:latin typeface="微软雅黑" panose="020B0503020204020204" pitchFamily="34" charset="-122"/>
              <a:ea typeface="微软雅黑" panose="020B0503020204020204" pitchFamily="34" charset="-122"/>
            </a:endParaRPr>
          </a:p>
          <a:p>
            <a:pPr marL="1247140" indent="-1247140" hangingPunct="0">
              <a:lnSpc>
                <a:spcPct val="150000"/>
              </a:lnSpc>
            </a:pPr>
            <a:r>
              <a:rPr lang="en-US" altLang="zh-CN" sz="2400" b="1" kern="100">
                <a:latin typeface="微软雅黑" panose="020B0503020204020204" pitchFamily="34" charset="-122"/>
                <a:ea typeface="微软雅黑" panose="020B0503020204020204" pitchFamily="34" charset="-122"/>
              </a:rPr>
              <a:t>（2）</a:t>
            </a:r>
            <a:r>
              <a:rPr lang="en-US" altLang="zh-CN" sz="2400" b="1" kern="100">
                <a:solidFill>
                  <a:srgbClr val="FF0000"/>
                </a:solidFill>
                <a:latin typeface="微软雅黑" panose="020B0503020204020204" pitchFamily="34" charset="-122"/>
                <a:ea typeface="微软雅黑" panose="020B0503020204020204" pitchFamily="34" charset="-122"/>
              </a:rPr>
              <a:t>原因：</a:t>
            </a:r>
            <a:r>
              <a:rPr lang="en-US" altLang="zh-CN" sz="2400" b="1" kern="100">
                <a:latin typeface="微软雅黑" panose="020B0503020204020204" pitchFamily="34" charset="-122"/>
                <a:ea typeface="微软雅黑" panose="020B0503020204020204" pitchFamily="34" charset="-122"/>
              </a:rPr>
              <a:t>生产规模小，封建剥削沉重，自然灾害等，都使小农经济易于破产；而小农经济下的农民具有生产积极性，当简单生产工具、个体劳动力和土地结合，就能使其再生。</a:t>
            </a:r>
            <a:endParaRPr lang="en-US" altLang="zh-CN" sz="2400" b="1" kern="100">
              <a:latin typeface="微软雅黑" panose="020B0503020204020204" pitchFamily="34" charset="-122"/>
              <a:ea typeface="微软雅黑" panose="020B0503020204020204" pitchFamily="34" charset="-122"/>
            </a:endParaRPr>
          </a:p>
          <a:p>
            <a:pPr marL="1247140" indent="-680085" hangingPunct="0">
              <a:lnSpc>
                <a:spcPct val="150000"/>
              </a:lnSpc>
            </a:pPr>
            <a:r>
              <a:rPr lang="en-US" altLang="zh-CN" sz="2400" b="1" kern="100">
                <a:solidFill>
                  <a:srgbClr val="FF0000"/>
                </a:solidFill>
                <a:latin typeface="微软雅黑" panose="020B0503020204020204" pitchFamily="34" charset="-122"/>
                <a:ea typeface="微软雅黑" panose="020B0503020204020204" pitchFamily="34" charset="-122"/>
              </a:rPr>
              <a:t>表现：</a:t>
            </a:r>
            <a:r>
              <a:rPr lang="en-US" altLang="zh-CN" sz="2400" b="1" kern="100">
                <a:latin typeface="微软雅黑" panose="020B0503020204020204" pitchFamily="34" charset="-122"/>
                <a:ea typeface="微软雅黑" panose="020B0503020204020204" pitchFamily="34" charset="-122"/>
              </a:rPr>
              <a:t>宋朝以后，经济重心逐渐转移到江浙地区。</a:t>
            </a:r>
            <a:endParaRPr lang="en-US" altLang="zh-CN" sz="2400" b="1" kern="100">
              <a:latin typeface="微软雅黑" panose="020B0503020204020204" pitchFamily="34" charset="-122"/>
              <a:ea typeface="微软雅黑" panose="020B0503020204020204" pitchFamily="34" charset="-122"/>
            </a:endParaRPr>
          </a:p>
          <a:p>
            <a:pPr marL="1474470" indent="-1474470" hangingPunct="0">
              <a:lnSpc>
                <a:spcPct val="150000"/>
              </a:lnSpc>
            </a:pPr>
            <a:r>
              <a:rPr lang="en-US" altLang="zh-CN" sz="2400" b="1" kern="100">
                <a:latin typeface="微软雅黑" panose="020B0503020204020204" pitchFamily="34" charset="-122"/>
                <a:ea typeface="微软雅黑" panose="020B0503020204020204" pitchFamily="34" charset="-122"/>
              </a:rPr>
              <a:t>（3）</a:t>
            </a:r>
            <a:r>
              <a:rPr lang="en-US" altLang="zh-CN" sz="2400" b="1" kern="100">
                <a:solidFill>
                  <a:srgbClr val="FF0000"/>
                </a:solidFill>
                <a:latin typeface="微软雅黑" panose="020B0503020204020204" pitchFamily="34" charset="-122"/>
                <a:ea typeface="微软雅黑" panose="020B0503020204020204" pitchFamily="34" charset="-122"/>
              </a:rPr>
              <a:t>两面性：</a:t>
            </a:r>
            <a:r>
              <a:rPr lang="en-US" altLang="zh-CN" sz="2400" b="1" kern="100">
                <a:latin typeface="微软雅黑" panose="020B0503020204020204" pitchFamily="34" charset="-122"/>
                <a:ea typeface="微软雅黑" panose="020B0503020204020204" pitchFamily="34" charset="-122"/>
              </a:rPr>
              <a:t>一方面重视农业，促其发展，另一方面过度依赖，严控重压，使其难以变革。</a:t>
            </a:r>
            <a:endParaRPr lang="en-US" altLang="zh-CN" sz="2400" b="1" kern="100">
              <a:latin typeface="微软雅黑" panose="020B0503020204020204" pitchFamily="34" charset="-122"/>
              <a:ea typeface="微软雅黑" panose="020B0503020204020204" pitchFamily="34" charset="-122"/>
            </a:endParaRPr>
          </a:p>
          <a:p>
            <a:pPr marL="1247140" indent="-680085" hangingPunct="0">
              <a:lnSpc>
                <a:spcPct val="150000"/>
              </a:lnSpc>
            </a:pPr>
            <a:r>
              <a:rPr lang="en-US" altLang="zh-CN" sz="2400" b="1" kern="100">
                <a:solidFill>
                  <a:srgbClr val="FF0000"/>
                </a:solidFill>
                <a:latin typeface="微软雅黑" panose="020B0503020204020204" pitchFamily="34" charset="-122"/>
                <a:ea typeface="微软雅黑" panose="020B0503020204020204" pitchFamily="34" charset="-122"/>
              </a:rPr>
              <a:t>原因：</a:t>
            </a:r>
            <a:r>
              <a:rPr lang="en-US" altLang="zh-CN" sz="2400" b="1" kern="100">
                <a:latin typeface="微软雅黑" panose="020B0503020204020204" pitchFamily="34" charset="-122"/>
                <a:ea typeface="微软雅黑" panose="020B0503020204020204" pitchFamily="34" charset="-122"/>
              </a:rPr>
              <a:t>自然经济的封闭性；对农业的重压，使农民缺乏剩余和积累；对工商业的抑制，使农业资源难以进入工商领域。</a:t>
            </a:r>
            <a:endParaRPr lang="en-US" altLang="zh-CN" sz="2400" b="1" kern="1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81915" y="822440"/>
          <a:ext cx="12028170" cy="5417185"/>
        </p:xfrm>
        <a:graphic>
          <a:graphicData uri="http://schemas.openxmlformats.org/drawingml/2006/table">
            <a:tbl>
              <a:tblPr/>
              <a:tblGrid>
                <a:gridCol w="1421765"/>
                <a:gridCol w="2165985"/>
                <a:gridCol w="8440420"/>
              </a:tblGrid>
              <a:tr h="840105">
                <a:tc>
                  <a:txBody>
                    <a:bodyPr wrap="square"/>
                    <a:lstStyle/>
                    <a:p>
                      <a:pPr algn="ctr">
                        <a:lnSpc>
                          <a:spcPct val="100000"/>
                        </a:lnSpc>
                        <a:spcBef>
                          <a:spcPct val="0"/>
                        </a:spcBef>
                        <a:spcAft>
                          <a:spcPct val="0"/>
                        </a:spcAft>
                        <a:buNone/>
                      </a:pPr>
                      <a:r>
                        <a:rPr lang="zh-CN" altLang="en-US" sz="2400" b="1">
                          <a:highlight>
                            <a:srgbClr val="FFFF00"/>
                          </a:highlight>
                          <a:latin typeface="微软雅黑" panose="020B0503020204020204" pitchFamily="34" charset="-122"/>
                          <a:ea typeface="微软雅黑" panose="020B0503020204020204" pitchFamily="34" charset="-122"/>
                        </a:rPr>
                        <a:t>原因</a:t>
                      </a:r>
                      <a:endParaRPr lang="zh-CN" altLang="en-US" sz="2400" b="1">
                        <a:highlight>
                          <a:srgbClr val="FFFF00"/>
                        </a:highlight>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gridSpan="2">
                  <a:txBody>
                    <a:bodyPr wrap="square"/>
                    <a:lstStyle/>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rPr>
                        <a:t>北方人口南迁</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带来先进的生产技术、生产工具和充足的劳动力；北方战乱频繁</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江南相对安定；南方统治者的重视</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劳动人民的辛勤劳动；江南自然条件优越</a:t>
                      </a:r>
                      <a:endParaRPr lang="zh-CN" altLang="en-US" sz="2400" b="1">
                        <a:latin typeface="微软雅黑" panose="020B0503020204020204" pitchFamily="34" charset="-122"/>
                        <a:ea typeface="微软雅黑" panose="020B0503020204020204" pitchFamily="34" charset="-122"/>
                        <a:cs typeface="华文新魏" panose="02010800040101010101"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hMerge="1">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65760">
                <a:tc>
                  <a:txBody>
                    <a:bodyPr wrap="square"/>
                    <a:lstStyle/>
                    <a:p>
                      <a:pPr algn="ctr">
                        <a:lnSpc>
                          <a:spcPct val="100000"/>
                        </a:lnSpc>
                        <a:spcBef>
                          <a:spcPct val="0"/>
                        </a:spcBef>
                        <a:spcAft>
                          <a:spcPct val="0"/>
                        </a:spcAft>
                      </a:pPr>
                      <a:r>
                        <a:rPr lang="zh-CN" sz="2400" b="1">
                          <a:highlight>
                            <a:srgbClr val="FFFF00"/>
                          </a:highlight>
                          <a:latin typeface="微软雅黑" panose="020B0503020204020204" pitchFamily="34" charset="-122"/>
                          <a:ea typeface="微软雅黑" panose="020B0503020204020204" pitchFamily="34" charset="-122"/>
                        </a:rPr>
                        <a:t>过程</a:t>
                      </a:r>
                      <a:endParaRPr lang="zh-CN" sz="2400" b="1">
                        <a:highlight>
                          <a:srgbClr val="FFFF00"/>
                        </a:highlight>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ctr">
                        <a:lnSpc>
                          <a:spcPct val="100000"/>
                        </a:lnSpc>
                        <a:spcBef>
                          <a:spcPct val="0"/>
                        </a:spcBef>
                        <a:spcAft>
                          <a:spcPct val="0"/>
                        </a:spcAft>
                      </a:pPr>
                      <a:r>
                        <a:rPr lang="zh-CN" altLang="en-US" sz="2400" b="1">
                          <a:latin typeface="微软雅黑" panose="020B0503020204020204" pitchFamily="34" charset="-122"/>
                          <a:ea typeface="微软雅黑" panose="020B0503020204020204" pitchFamily="34" charset="-122"/>
                        </a:rPr>
                        <a:t>对比</a:t>
                      </a:r>
                      <a:endParaRPr lang="zh-CN" altLang="en-US" sz="2400" b="1">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ctr">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rPr>
                        <a:t>表现</a:t>
                      </a:r>
                      <a:endParaRPr lang="zh-CN" altLang="en-US" sz="2400" b="1">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1097280">
                <a:tc>
                  <a:txBody>
                    <a:bodyPr wrap="square"/>
                    <a:lstStyle/>
                    <a:p>
                      <a:pPr marL="0" indent="0" algn="l">
                        <a:lnSpc>
                          <a:spcPct val="100000"/>
                        </a:lnSpc>
                        <a:spcBef>
                          <a:spcPct val="0"/>
                        </a:spcBef>
                        <a:spcAft>
                          <a:spcPct val="0"/>
                        </a:spcAft>
                      </a:pPr>
                      <a:r>
                        <a:rPr lang="zh-CN" altLang="en-US" sz="2400" b="1">
                          <a:solidFill>
                            <a:srgbClr val="00B050"/>
                          </a:solidFill>
                          <a:latin typeface="微软雅黑" panose="020B0503020204020204" pitchFamily="34" charset="-122"/>
                          <a:ea typeface="微软雅黑" panose="020B0503020204020204" pitchFamily="34" charset="-122"/>
                        </a:rPr>
                        <a:t>先秦和秦汉</a:t>
                      </a:r>
                      <a:endParaRPr lang="zh-CN" altLang="en-US" sz="2400" b="1">
                        <a:solidFill>
                          <a:srgbClr val="00B05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pPr>
                      <a:r>
                        <a:rPr lang="zh-CN" altLang="en-US" sz="2400" b="1">
                          <a:latin typeface="微软雅黑" panose="020B0503020204020204" pitchFamily="34" charset="-122"/>
                          <a:ea typeface="微软雅黑" panose="020B0503020204020204" pitchFamily="34" charset="-122"/>
                          <a:sym typeface="+mn-ea"/>
                        </a:rPr>
                        <a:t>南北经济差距非常大</a:t>
                      </a:r>
                      <a:endParaRPr lang="zh-CN" altLang="en-US" sz="2400" b="1">
                        <a:latin typeface="微软雅黑" panose="020B0503020204020204" pitchFamily="34" charset="-122"/>
                        <a:ea typeface="微软雅黑" panose="020B0503020204020204" pitchFamily="34" charset="-122"/>
                        <a:sym typeface="+mn-ea"/>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黄河中下游的中原地区是农耕文明最发达地区</a:t>
                      </a:r>
                      <a:r>
                        <a:rPr lang="en-US" altLang="zh-CN" sz="2400" b="1">
                          <a:latin typeface="微软雅黑" panose="020B0503020204020204" pitchFamily="34" charset="-122"/>
                          <a:ea typeface="微软雅黑" panose="020B0503020204020204" pitchFamily="34" charset="-122"/>
                          <a:cs typeface="华文新魏" panose="02010800040101010101" charset="-122"/>
                          <a:sym typeface="+mn-ea"/>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先秦、吴、越对江南有所开发</a:t>
                      </a:r>
                      <a:r>
                        <a:rPr lang="en-US" altLang="zh-CN" sz="2400" b="1">
                          <a:latin typeface="微软雅黑" panose="020B0503020204020204" pitchFamily="34" charset="-122"/>
                          <a:ea typeface="微软雅黑" panose="020B0503020204020204" pitchFamily="34" charset="-122"/>
                          <a:cs typeface="华文新魏" panose="02010800040101010101" charset="-122"/>
                          <a:sym typeface="+mn-ea"/>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秦朝在岭南设置三郡</a:t>
                      </a:r>
                      <a:r>
                        <a:rPr lang="en-US" altLang="zh-CN" sz="2400" b="1">
                          <a:latin typeface="微软雅黑" panose="020B0503020204020204" pitchFamily="34" charset="-122"/>
                          <a:ea typeface="微软雅黑" panose="020B0503020204020204" pitchFamily="34" charset="-122"/>
                          <a:cs typeface="华文新魏" panose="02010800040101010101" charset="-122"/>
                          <a:sym typeface="+mn-ea"/>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两汉时期因动乱已出现中原人士南迁现象</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mn-ea"/>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789940">
                <a:tc>
                  <a:txBody>
                    <a:bodyPr wrap="square"/>
                    <a:lstStyle/>
                    <a:p>
                      <a:pPr marL="0" indent="0" algn="l">
                        <a:lnSpc>
                          <a:spcPct val="100000"/>
                        </a:lnSpc>
                        <a:spcBef>
                          <a:spcPct val="0"/>
                        </a:spcBef>
                        <a:spcAft>
                          <a:spcPct val="0"/>
                        </a:spcAft>
                      </a:pPr>
                      <a:r>
                        <a:rPr lang="zh-CN" altLang="en-US" sz="2400" b="1">
                          <a:solidFill>
                            <a:srgbClr val="00B050"/>
                          </a:solidFill>
                          <a:latin typeface="微软雅黑" panose="020B0503020204020204" pitchFamily="34" charset="-122"/>
                          <a:ea typeface="微软雅黑" panose="020B0503020204020204" pitchFamily="34" charset="-122"/>
                        </a:rPr>
                        <a:t>魏晋南北朝</a:t>
                      </a:r>
                      <a:endParaRPr lang="zh-CN" altLang="en-US" sz="2400" b="1">
                        <a:solidFill>
                          <a:srgbClr val="00B05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pPr>
                      <a:r>
                        <a:rPr lang="zh-CN" altLang="en-US" sz="2400" b="1">
                          <a:solidFill>
                            <a:schemeClr val="tx1"/>
                          </a:solidFill>
                          <a:latin typeface="微软雅黑" panose="020B0503020204020204" pitchFamily="34" charset="-122"/>
                          <a:ea typeface="微软雅黑" panose="020B0503020204020204" pitchFamily="34" charset="-122"/>
                        </a:rPr>
                        <a:t>南北差距缩小，</a:t>
                      </a:r>
                      <a:r>
                        <a:rPr lang="zh-CN" altLang="en-US" sz="2400" b="1">
                          <a:solidFill>
                            <a:srgbClr val="FF0000"/>
                          </a:solidFill>
                          <a:latin typeface="微软雅黑" panose="020B0503020204020204" pitchFamily="34" charset="-122"/>
                          <a:ea typeface="微软雅黑" panose="020B0503020204020204" pitchFamily="34" charset="-122"/>
                        </a:rPr>
                        <a:t>为南移奠基</a:t>
                      </a:r>
                      <a:endParaRPr lang="zh-CN" altLang="en-US" sz="2400" b="1">
                        <a:solidFill>
                          <a:srgbClr val="FF0000"/>
                        </a:solidFill>
                        <a:latin typeface="微软雅黑" panose="020B0503020204020204" pitchFamily="34" charset="-122"/>
                        <a:ea typeface="微软雅黑" panose="020B0503020204020204" pitchFamily="34" charset="-122"/>
                      </a:endParaRPr>
                    </a:p>
                    <a:p>
                      <a:pPr marL="0" indent="0" algn="l">
                        <a:lnSpc>
                          <a:spcPct val="100000"/>
                        </a:lnSpc>
                        <a:spcBef>
                          <a:spcPct val="0"/>
                        </a:spcBef>
                        <a:spcAft>
                          <a:spcPct val="0"/>
                        </a:spcAft>
                      </a:pPr>
                      <a:endParaRPr lang="zh-CN" altLang="en-US" sz="2400" b="1">
                        <a:solidFill>
                          <a:srgbClr val="FF000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cs typeface="华文新魏" panose="02010800040101010101" charset="-122"/>
                        </a:rPr>
                        <a:t>北方战乱</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北民南迁</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江南获开发</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江南土地大量开垦</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耕作技术进步</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兴修众多农田水利工程</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农作物品种增多</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单位面积产量提高</a:t>
                      </a:r>
                      <a:endParaRPr lang="zh-CN" altLang="en-US" sz="2400" b="1">
                        <a:latin typeface="微软雅黑" panose="020B0503020204020204" pitchFamily="34" charset="-122"/>
                        <a:ea typeface="微软雅黑" panose="020B0503020204020204" pitchFamily="34" charset="-122"/>
                        <a:cs typeface="华文新魏" panose="02010800040101010101"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365760">
                <a:tc>
                  <a:txBody>
                    <a:bodyPr wrap="square"/>
                    <a:lstStyle/>
                    <a:p>
                      <a:pPr marL="0" indent="0" algn="l">
                        <a:lnSpc>
                          <a:spcPct val="100000"/>
                        </a:lnSpc>
                        <a:spcBef>
                          <a:spcPct val="0"/>
                        </a:spcBef>
                        <a:spcAft>
                          <a:spcPct val="0"/>
                        </a:spcAft>
                        <a:buNone/>
                      </a:pPr>
                      <a:r>
                        <a:rPr lang="zh-CN" altLang="en-US" sz="2400" b="1">
                          <a:solidFill>
                            <a:srgbClr val="00B050"/>
                          </a:solidFill>
                          <a:latin typeface="微软雅黑" panose="020B0503020204020204" pitchFamily="34" charset="-122"/>
                          <a:ea typeface="微软雅黑" panose="020B0503020204020204" pitchFamily="34" charset="-122"/>
                          <a:sym typeface="+mn-ea"/>
                        </a:rPr>
                        <a:t>唐朝中叶</a:t>
                      </a:r>
                      <a:endParaRPr lang="zh-CN" altLang="en-US" sz="2400" b="1">
                        <a:solidFill>
                          <a:srgbClr val="00B050"/>
                        </a:solidFill>
                        <a:latin typeface="微软雅黑" panose="020B0503020204020204" pitchFamily="34" charset="-122"/>
                        <a:ea typeface="微软雅黑" panose="020B0503020204020204" pitchFamily="34" charset="-122"/>
                        <a:sym typeface="+mn-ea"/>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pPr>
                      <a:r>
                        <a:rPr lang="zh-CN" altLang="en-US" sz="2400" b="1">
                          <a:solidFill>
                            <a:srgbClr val="FF0000"/>
                          </a:solidFill>
                          <a:latin typeface="微软雅黑" panose="020B0503020204020204" pitchFamily="34" charset="-122"/>
                          <a:ea typeface="微软雅黑" panose="020B0503020204020204" pitchFamily="34" charset="-122"/>
                        </a:rPr>
                        <a:t>开始南移</a:t>
                      </a:r>
                      <a:endParaRPr lang="zh-CN" altLang="en-US" sz="2400" b="1">
                        <a:solidFill>
                          <a:srgbClr val="FF000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ctr">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cs typeface="华文新魏" panose="02010800040101010101" charset="-122"/>
                        </a:rPr>
                        <a:t>南方经济实力增长迅速</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隋唐时期扬州经济地位超过长安洛阳</a:t>
                      </a:r>
                      <a:endParaRPr lang="zh-CN" altLang="en-US" sz="2400" b="1">
                        <a:latin typeface="微软雅黑" panose="020B0503020204020204" pitchFamily="34" charset="-122"/>
                        <a:ea typeface="微软雅黑" panose="020B0503020204020204" pitchFamily="34" charset="-122"/>
                        <a:cs typeface="华文新魏" panose="02010800040101010101"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731520">
                <a:tc>
                  <a:txBody>
                    <a:bodyPr wrap="square"/>
                    <a:lstStyle/>
                    <a:p>
                      <a:pPr marL="0" indent="0" algn="l">
                        <a:lnSpc>
                          <a:spcPct val="100000"/>
                        </a:lnSpc>
                        <a:spcBef>
                          <a:spcPct val="0"/>
                        </a:spcBef>
                        <a:spcAft>
                          <a:spcPct val="0"/>
                        </a:spcAft>
                        <a:buNone/>
                      </a:pPr>
                      <a:r>
                        <a:rPr lang="zh-CN" altLang="en-US" sz="2400" b="1">
                          <a:solidFill>
                            <a:srgbClr val="00B050"/>
                          </a:solidFill>
                          <a:latin typeface="微软雅黑" panose="020B0503020204020204" pitchFamily="34" charset="-122"/>
                          <a:ea typeface="微软雅黑" panose="020B0503020204020204" pitchFamily="34" charset="-122"/>
                          <a:sym typeface="+mn-ea"/>
                        </a:rPr>
                        <a:t>北宋</a:t>
                      </a:r>
                      <a:endParaRPr lang="zh-CN" altLang="en-US" sz="2400" b="1">
                        <a:solidFill>
                          <a:srgbClr val="00B050"/>
                        </a:solidFill>
                        <a:latin typeface="微软雅黑" panose="020B0503020204020204" pitchFamily="34" charset="-122"/>
                        <a:ea typeface="微软雅黑" panose="020B0503020204020204" pitchFamily="34" charset="-122"/>
                        <a:sym typeface="+mn-ea"/>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pPr>
                      <a:r>
                        <a:rPr lang="zh-CN" altLang="en-US" sz="2400" b="1">
                          <a:solidFill>
                            <a:srgbClr val="FF0000"/>
                          </a:solidFill>
                          <a:latin typeface="微软雅黑" panose="020B0503020204020204" pitchFamily="34" charset="-122"/>
                          <a:ea typeface="微软雅黑" panose="020B0503020204020204" pitchFamily="34" charset="-122"/>
                          <a:sym typeface="+mn-ea"/>
                        </a:rPr>
                        <a:t>对南方依赖明显</a:t>
                      </a:r>
                      <a:endParaRPr lang="zh-CN" altLang="en-US" sz="2400" b="1">
                        <a:solidFill>
                          <a:srgbClr val="FF0000"/>
                        </a:solidFill>
                        <a:latin typeface="微软雅黑" panose="020B0503020204020204" pitchFamily="34" charset="-122"/>
                        <a:ea typeface="微软雅黑" panose="020B0503020204020204" pitchFamily="34" charset="-122"/>
                        <a:sym typeface="+mn-ea"/>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l">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rPr>
                        <a:t>户口分布南多北少的格局已定型</a:t>
                      </a:r>
                      <a:endParaRPr lang="zh-CN" altLang="en-US" sz="2400" b="1">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365760">
                <a:tc>
                  <a:txBody>
                    <a:bodyPr wrap="square"/>
                    <a:lstStyle/>
                    <a:p>
                      <a:pPr marL="0" indent="0" algn="l">
                        <a:lnSpc>
                          <a:spcPct val="100000"/>
                        </a:lnSpc>
                        <a:spcBef>
                          <a:spcPct val="0"/>
                        </a:spcBef>
                        <a:spcAft>
                          <a:spcPct val="0"/>
                        </a:spcAft>
                      </a:pPr>
                      <a:r>
                        <a:rPr lang="zh-CN" altLang="en-US" sz="2400" b="1">
                          <a:solidFill>
                            <a:srgbClr val="00B050"/>
                          </a:solidFill>
                          <a:latin typeface="微软雅黑" panose="020B0503020204020204" pitchFamily="34" charset="-122"/>
                          <a:ea typeface="微软雅黑" panose="020B0503020204020204" pitchFamily="34" charset="-122"/>
                        </a:rPr>
                        <a:t>南宋</a:t>
                      </a:r>
                      <a:endParaRPr lang="zh-CN" altLang="en-US" sz="2400" b="1">
                        <a:solidFill>
                          <a:srgbClr val="00B05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algn="l">
                        <a:lnSpc>
                          <a:spcPct val="100000"/>
                        </a:lnSpc>
                        <a:spcBef>
                          <a:spcPct val="0"/>
                        </a:spcBef>
                        <a:spcAft>
                          <a:spcPct val="0"/>
                        </a:spcAft>
                      </a:pPr>
                      <a:r>
                        <a:rPr lang="zh-CN" altLang="en-US" sz="2400" b="1">
                          <a:solidFill>
                            <a:srgbClr val="FF0000"/>
                          </a:solidFill>
                          <a:latin typeface="微软雅黑" panose="020B0503020204020204" pitchFamily="34" charset="-122"/>
                          <a:ea typeface="微软雅黑" panose="020B0503020204020204" pitchFamily="34" charset="-122"/>
                        </a:rPr>
                        <a:t>完成南移</a:t>
                      </a:r>
                      <a:endParaRPr lang="zh-CN" altLang="en-US" sz="2400" b="1">
                        <a:solidFill>
                          <a:srgbClr val="FF000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algn="l">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cs typeface="华文新魏" panose="02010800040101010101" charset="-122"/>
                        </a:rPr>
                        <a:t>长江下游和太湖流域一带</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成为最重要的粮仓</a:t>
                      </a:r>
                      <a:endParaRPr lang="zh-CN" altLang="en-US" sz="2400" b="1">
                        <a:latin typeface="微软雅黑" panose="020B0503020204020204" pitchFamily="34" charset="-122"/>
                        <a:ea typeface="微软雅黑" panose="020B0503020204020204" pitchFamily="34" charset="-122"/>
                        <a:cs typeface="华文新魏" panose="02010800040101010101"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553720">
                <a:tc>
                  <a:txBody>
                    <a:bodyPr wrap="square"/>
                    <a:lstStyle/>
                    <a:p>
                      <a:pPr marL="0" indent="0" algn="l">
                        <a:lnSpc>
                          <a:spcPct val="100000"/>
                        </a:lnSpc>
                        <a:spcBef>
                          <a:spcPct val="0"/>
                        </a:spcBef>
                        <a:spcAft>
                          <a:spcPct val="0"/>
                        </a:spcAft>
                        <a:buNone/>
                      </a:pPr>
                      <a:r>
                        <a:rPr lang="zh-CN" altLang="en-US" sz="2400" b="1">
                          <a:solidFill>
                            <a:srgbClr val="00B050"/>
                          </a:solidFill>
                          <a:latin typeface="微软雅黑" panose="020B0503020204020204" pitchFamily="34" charset="-122"/>
                          <a:ea typeface="微软雅黑" panose="020B0503020204020204" pitchFamily="34" charset="-122"/>
                        </a:rPr>
                        <a:t>元朝</a:t>
                      </a:r>
                      <a:endParaRPr lang="zh-CN" altLang="en-US" sz="2400" b="1">
                        <a:solidFill>
                          <a:srgbClr val="00B05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algn="l">
                        <a:lnSpc>
                          <a:spcPct val="100000"/>
                        </a:lnSpc>
                        <a:spcBef>
                          <a:spcPct val="0"/>
                        </a:spcBef>
                        <a:spcAft>
                          <a:spcPct val="0"/>
                        </a:spcAft>
                        <a:buNone/>
                      </a:pPr>
                      <a:r>
                        <a:rPr lang="zh-CN" altLang="en-US" sz="2400" b="1">
                          <a:solidFill>
                            <a:srgbClr val="FF0000"/>
                          </a:solidFill>
                          <a:latin typeface="微软雅黑" panose="020B0503020204020204" pitchFamily="34" charset="-122"/>
                          <a:ea typeface="微软雅黑" panose="020B0503020204020204" pitchFamily="34" charset="-122"/>
                        </a:rPr>
                        <a:t>进一步拉大</a:t>
                      </a:r>
                      <a:endParaRPr lang="zh-CN" altLang="en-US" sz="2400" b="1">
                        <a:solidFill>
                          <a:srgbClr val="FF000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algn="l">
                        <a:lnSpc>
                          <a:spcPct val="100000"/>
                        </a:lnSpc>
                        <a:spcBef>
                          <a:spcPct val="0"/>
                        </a:spcBef>
                        <a:spcAft>
                          <a:spcPct val="0"/>
                        </a:spcAft>
                        <a:buNone/>
                      </a:pPr>
                      <a:r>
                        <a:rPr lang="zh-CN" altLang="en-US" sz="2400" b="1">
                          <a:latin typeface="微软雅黑" panose="020B0503020204020204" pitchFamily="34" charset="-122"/>
                          <a:ea typeface="微软雅黑" panose="020B0503020204020204" pitchFamily="34" charset="-122"/>
                          <a:cs typeface="华文新魏" panose="02010800040101010101" charset="-122"/>
                        </a:rPr>
                        <a:t>大部分人口和税收集中在江南</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取直大运河</a:t>
                      </a:r>
                      <a:r>
                        <a:rPr lang="en-US" altLang="zh-CN" sz="2400" b="1">
                          <a:latin typeface="微软雅黑" panose="020B0503020204020204" pitchFamily="34" charset="-122"/>
                          <a:ea typeface="微软雅黑" panose="020B0503020204020204" pitchFamily="34" charset="-122"/>
                          <a:cs typeface="华文新魏" panose="02010800040101010101" charset="-122"/>
                        </a:rPr>
                        <a:t>,</a:t>
                      </a:r>
                      <a:r>
                        <a:rPr lang="zh-CN" altLang="en-US" sz="2400" b="1">
                          <a:latin typeface="微软雅黑" panose="020B0503020204020204" pitchFamily="34" charset="-122"/>
                          <a:ea typeface="微软雅黑" panose="020B0503020204020204" pitchFamily="34" charset="-122"/>
                          <a:cs typeface="华文新魏" panose="02010800040101010101" charset="-122"/>
                        </a:rPr>
                        <a:t>开辟长途海运航线</a:t>
                      </a:r>
                      <a:endParaRPr lang="zh-CN" altLang="en-US" sz="2400" b="1">
                        <a:latin typeface="微软雅黑" panose="020B0503020204020204" pitchFamily="34" charset="-122"/>
                        <a:ea typeface="微软雅黑" panose="020B0503020204020204" pitchFamily="34" charset="-122"/>
                        <a:cs typeface="华文新魏" panose="02010800040101010101"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bl>
          </a:graphicData>
        </a:graphic>
      </p:graphicFrame>
      <p:sp>
        <p:nvSpPr>
          <p:cNvPr id="3" name="文本框 2"/>
          <p:cNvSpPr txBox="1"/>
          <p:nvPr>
            <p:custDataLst>
              <p:tags r:id="rId2"/>
            </p:custDataLst>
          </p:nvPr>
        </p:nvSpPr>
        <p:spPr>
          <a:xfrm>
            <a:off x="137795" y="13589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线索一 中国古代的农业和经济重心转移</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3"/>
            </p:custDataLst>
          </p:nvPr>
        </p:nvSpPr>
        <p:spPr>
          <a:xfrm>
            <a:off x="6416040" y="924472"/>
            <a:ext cx="5638165" cy="5213119"/>
          </a:xfrm>
          <a:prstGeom prst="rect">
            <a:avLst/>
          </a:prstGeom>
          <a:solidFill>
            <a:srgbClr val="FF6699"/>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lang="zh-CN" altLang="en-US"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【归纳】</a:t>
            </a:r>
            <a:endParaRPr lang="zh-CN" altLang="en-US"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endParaRPr>
          </a:p>
          <a:p>
            <a:pPr>
              <a:lnSpc>
                <a:spcPct val="150000"/>
              </a:lnSpc>
            </a:pPr>
            <a:r>
              <a:rPr lang="zh-CN" altLang="en-US"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经济重心南移规律：</a:t>
            </a:r>
            <a:endParaRPr lang="zh-CN" altLang="en-US"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endParaRPr>
          </a:p>
          <a:p>
            <a:pPr>
              <a:lnSpc>
                <a:spcPct val="150000"/>
              </a:lnSpc>
            </a:pPr>
            <a:r>
              <a:rPr lang="en-US" altLang="zh-CN"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1.</a:t>
            </a:r>
            <a:r>
              <a:rPr lang="zh-CN" altLang="en-US"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由北向南，从黄河流域转移到长江流域和江南一带；由西向东，从内地向沿海逐渐转移。（变迁轨迹：东移南迁）  </a:t>
            </a:r>
            <a:endParaRPr lang="en-US" altLang="zh-CN"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endParaRPr>
          </a:p>
          <a:p>
            <a:pPr>
              <a:lnSpc>
                <a:spcPct val="150000"/>
              </a:lnSpc>
            </a:pPr>
            <a:r>
              <a:rPr lang="en-US" altLang="zh-CN"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2.经济重心的南移往往发生在国家分裂或割据战乱时期。</a:t>
            </a:r>
            <a:r>
              <a:rPr lang="zh-CN" altLang="en-US"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  </a:t>
            </a:r>
            <a:endParaRPr lang="en-US" altLang="zh-CN"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endParaRPr>
          </a:p>
          <a:p>
            <a:pPr>
              <a:lnSpc>
                <a:spcPct val="150000"/>
              </a:lnSpc>
            </a:pPr>
            <a:r>
              <a:rPr lang="en-US" altLang="zh-CN"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rPr>
              <a:t>3.经济重心的南移凸显了区域性经济发展的不平衡性和互补性。</a:t>
            </a:r>
            <a:endParaRPr lang="en-US" altLang="zh-CN" sz="2400" b="1">
              <a:solidFill>
                <a:schemeClr val="bg1"/>
              </a:solidFill>
              <a:latin typeface="微软雅黑" panose="020B0503020204020204" pitchFamily="34" charset="-122"/>
              <a:ea typeface="微软雅黑" panose="020B0503020204020204" pitchFamily="34" charset="-122"/>
              <a:cs typeface="黑体" panose="02010609060101010101" charset="-122"/>
              <a:sym typeface="Arial" panose="020B0604020202020204" pitchFamily="34" charset="0"/>
            </a:endParaRPr>
          </a:p>
        </p:txBody>
      </p:sp>
      <p:pic>
        <p:nvPicPr>
          <p:cNvPr id="2" name="Picture 2"/>
          <p:cNvPicPr>
            <a:picLocks noChangeAspect="1"/>
          </p:cNvPicPr>
          <p:nvPr>
            <p:custDataLst>
              <p:tags r:id="rId4"/>
            </p:custDataLst>
          </p:nvPr>
        </p:nvPicPr>
        <p:blipFill>
          <a:blip r:embed="rId5"/>
          <a:stretch>
            <a:fillRect/>
          </a:stretch>
        </p:blipFill>
        <p:spPr>
          <a:xfrm flipH="1">
            <a:off x="10515600" y="12026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_6_BD#1c54994de?colgroup=4,25&amp;pid=061d37e51&amp;color=0,0,0&amp;vtp=1&amp;bbb=1&amp;hb=1"/>
          <p:cNvGraphicFramePr>
            <a:graphicFrameLocks noGrp="1"/>
          </p:cNvGraphicFramePr>
          <p:nvPr>
            <p:custDataLst>
              <p:tags r:id="rId1"/>
            </p:custDataLst>
          </p:nvPr>
        </p:nvGraphicFramePr>
        <p:xfrm>
          <a:off x="295564" y="728524"/>
          <a:ext cx="11600872" cy="6007442"/>
        </p:xfrm>
        <a:graphic>
          <a:graphicData uri="http://schemas.openxmlformats.org/drawingml/2006/table">
            <a:tbl>
              <a:tblPr/>
              <a:tblGrid>
                <a:gridCol w="1841409"/>
                <a:gridCol w="9759463"/>
              </a:tblGrid>
              <a:tr h="756373">
                <a:tc>
                  <a:txBody>
                    <a:bodyPr wrap="square"/>
                    <a:lstStyle/>
                    <a:p>
                      <a:pPr algn="ctr"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交通贸易</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推动了南方沿海城市的迅速发展,海上交通和运输有了很大的改善,促进了海上贸易的发展</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621011">
                <a:tc>
                  <a:txBody>
                    <a:bodyPr wrap="square"/>
                    <a:lstStyle/>
                    <a:p>
                      <a:pPr algn="ctr"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城市发展</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元明清时期,南方工商业城市增多,商品经济发达,一直影响至今</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69066">
                <a:tc>
                  <a:txBody>
                    <a:bodyPr wrap="square"/>
                    <a:lstStyle/>
                    <a:p>
                      <a:pPr algn="ctr"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人口分布</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北方人口的南迁一定程度上促进了经济重心的南移,而经济重心的南移又反过来吸引了北方人民进一步南迁</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南方人口迅速膨胀,我国南部</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东南部人口在全国总人口中的比重不断增长</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864128">
                <a:tc>
                  <a:txBody>
                    <a:bodyPr wrap="square"/>
                    <a:lstStyle/>
                    <a:p>
                      <a:pPr algn="ctr"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人才教育</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经济重心的南移导致了人才教育的相应变化,推动了教育及科举的发展,也促进了南方地区教育文化的发展,南方成为全国的文化教育重心</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720437">
                <a:tc>
                  <a:txBody>
                    <a:bodyPr wrap="square"/>
                    <a:lstStyle/>
                    <a:p>
                      <a:pPr marL="0" algn="ctr" defTabSz="914400" rtl="0" eaLnBrk="1" latinLnBrk="1" hangingPunct="0">
                        <a:lnSpc>
                          <a:spcPct val="100000"/>
                        </a:lnSpc>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民族关系</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0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经济重心的南移促进了各民族的交融,促进了民族的多样性和统一性的发展</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79054">
                <a:tc>
                  <a:txBody>
                    <a:bodyPr wrap="square"/>
                    <a:lstStyle/>
                    <a:p>
                      <a:pPr marL="0" algn="ctr" defTabSz="914400" rtl="0" eaLnBrk="1" latinLnBrk="1" hangingPunct="0">
                        <a:lnSpc>
                          <a:spcPct val="100000"/>
                        </a:lnSpc>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生态环境</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0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经济重心南移,导致了南方某些地区的过度开发,在一定程度上破坏了生态环境,影响了经济的可持续发展</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097373">
                <a:tc>
                  <a:txBody>
                    <a:bodyPr wrap="square"/>
                    <a:lstStyle/>
                    <a:p>
                      <a:pPr marL="0" algn="ctr" defTabSz="914400" rtl="0" eaLnBrk="1" latinLnBrk="1" hangingPunct="0">
                        <a:lnSpc>
                          <a:spcPct val="100000"/>
                        </a:lnSpc>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风俗习惯</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algn="l" defTabSz="914400" rtl="0" eaLnBrk="1" latinLnBrk="1" hangingPunct="0">
                        <a:lnSpc>
                          <a:spcPct val="100000"/>
                        </a:lnSpc>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受经济重心南移的影响,唐中期北方饮茶之风盛行等</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文本框 3"/>
          <p:cNvSpPr txBox="1"/>
          <p:nvPr>
            <p:custDataLst>
              <p:tags r:id="rId2"/>
            </p:custDataLst>
          </p:nvPr>
        </p:nvSpPr>
        <p:spPr>
          <a:xfrm>
            <a:off x="2503054" y="87880"/>
            <a:ext cx="6096000" cy="523220"/>
          </a:xfrm>
          <a:prstGeom prst="rect">
            <a:avLst/>
          </a:prstGeom>
          <a:noFill/>
        </p:spPr>
        <p:txBody>
          <a:bodyPr wrap="square">
            <a:spAutoFit/>
          </a:bodyPr>
          <a:lstStyle/>
          <a:p>
            <a:pPr algn="ctr"/>
            <a:r>
              <a:rPr lang="zh-CN" altLang="en-US" sz="2800" b="1">
                <a:solidFill>
                  <a:srgbClr val="FF0000"/>
                </a:solidFill>
                <a:latin typeface="微软雅黑" panose="020B0503020204020204" pitchFamily="34" charset="-122"/>
                <a:ea typeface="微软雅黑" panose="020B0503020204020204" pitchFamily="34" charset="-122"/>
              </a:rPr>
              <a:t>经济重心南移的影响</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3"/>
            </p:custDataLst>
          </p:nvPr>
        </p:nvSpPr>
        <p:spPr>
          <a:xfrm>
            <a:off x="184581" y="87880"/>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custDataLst>
              <p:tags r:id="rId1"/>
            </p:custDataLst>
          </p:nvPr>
        </p:nvSpPr>
        <p:spPr>
          <a:xfrm>
            <a:off x="219074" y="1253673"/>
            <a:ext cx="11972925" cy="3293209"/>
          </a:xfrm>
          <a:prstGeom prst="rect">
            <a:avLst/>
          </a:prstGeom>
          <a:solidFill>
            <a:schemeClr val="bg1">
              <a:lumMod val="85000"/>
            </a:schemeClr>
          </a:solidFill>
        </p:spPr>
        <p:txBody>
          <a:bodyPr wrap="square">
            <a:spAutoFit/>
          </a:bodyPr>
          <a:lstStyle/>
          <a:p>
            <a:pPr marL="431800" indent="-323850" hangingPunct="0"/>
            <a:r>
              <a:rPr lang="en-US" altLang="zh-CN" sz="2800" b="1" kern="100">
                <a:effectLst/>
                <a:latin typeface="微软雅黑" panose="020B0503020204020204" pitchFamily="34" charset="-122"/>
                <a:ea typeface="微软雅黑" panose="020B0503020204020204" pitchFamily="34" charset="-122"/>
              </a:rPr>
              <a:t>（2023.6·浙江高考·5）有学者认为，“金宋以后的元明清统一王朝，除了政治中心依然在北方外，经济文化重心已经固着南方不可移易了”。下列史料，不能佐证该观点的是（　　）</a:t>
            </a:r>
            <a:endParaRPr lang="en-US" altLang="zh-CN" sz="2800" b="1" kern="100">
              <a:effectLst/>
              <a:latin typeface="微软雅黑" panose="020B0503020204020204" pitchFamily="34" charset="-122"/>
              <a:ea typeface="微软雅黑" panose="020B0503020204020204" pitchFamily="34" charset="-122"/>
            </a:endParaRPr>
          </a:p>
          <a:p>
            <a:pPr marL="431800" indent="-323850" hangingPunct="0"/>
            <a:endParaRPr lang="en-US" altLang="zh-CN" sz="2800" b="1" kern="100">
              <a:effectLst/>
              <a:latin typeface="微软雅黑" panose="020B0503020204020204" pitchFamily="34" charset="-122"/>
              <a:ea typeface="微软雅黑" panose="020B0503020204020204" pitchFamily="34" charset="-122"/>
            </a:endParaRPr>
          </a:p>
          <a:p>
            <a:pPr indent="431800" hangingPunct="0"/>
            <a:r>
              <a:rPr lang="en-US" altLang="zh-CN" sz="2400" b="1" kern="100">
                <a:solidFill>
                  <a:srgbClr val="057ACA"/>
                </a:solidFill>
                <a:effectLst/>
                <a:latin typeface="微软雅黑" panose="020B0503020204020204" pitchFamily="34" charset="-122"/>
                <a:ea typeface="微软雅黑" panose="020B0503020204020204" pitchFamily="34" charset="-122"/>
              </a:rPr>
              <a:t>A．《元史》记载：</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r>
              <a:rPr lang="en-US" altLang="zh-CN" sz="2400" b="1" kern="100">
                <a:solidFill>
                  <a:srgbClr val="057ACA"/>
                </a:solidFill>
                <a:effectLst/>
                <a:latin typeface="微软雅黑" panose="020B0503020204020204" pitchFamily="34" charset="-122"/>
                <a:ea typeface="微软雅黑" panose="020B0503020204020204" pitchFamily="34" charset="-122"/>
              </a:rPr>
              <a:t>（大都）百司庶府之繁，卫士编民之众，无不仰给于江南</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endParaRPr lang="en-US" altLang="zh-CN" sz="2400" b="1" kern="100" spc="1400">
              <a:solidFill>
                <a:srgbClr val="057ACA"/>
              </a:solidFill>
              <a:effectLst/>
              <a:latin typeface="微软雅黑" panose="020B0503020204020204" pitchFamily="34" charset="-122"/>
              <a:ea typeface="微软雅黑" panose="020B0503020204020204" pitchFamily="34" charset="-122"/>
            </a:endParaRPr>
          </a:p>
          <a:p>
            <a:pPr indent="431800" hangingPunct="0"/>
            <a:r>
              <a:rPr lang="en-US" altLang="zh-CN" sz="2400" b="1" kern="100">
                <a:solidFill>
                  <a:srgbClr val="057ACA"/>
                </a:solidFill>
                <a:effectLst/>
                <a:latin typeface="微软雅黑" panose="020B0503020204020204" pitchFamily="34" charset="-122"/>
                <a:ea typeface="微软雅黑" panose="020B0503020204020204" pitchFamily="34" charset="-122"/>
              </a:rPr>
              <a:t>B．明末大臣奏称：</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r>
              <a:rPr lang="en-US" altLang="zh-CN" sz="2400" b="1" kern="100">
                <a:solidFill>
                  <a:srgbClr val="057ACA"/>
                </a:solidFill>
                <a:effectLst/>
                <a:latin typeface="微软雅黑" panose="020B0503020204020204" pitchFamily="34" charset="-122"/>
                <a:ea typeface="微软雅黑" panose="020B0503020204020204" pitchFamily="34" charset="-122"/>
              </a:rPr>
              <a:t>国家财赋，专倚三吴，而苏（州）、松（江）独甲于天下</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endParaRPr lang="en-US" altLang="zh-CN" sz="2400" b="1" kern="100" spc="1400">
              <a:solidFill>
                <a:srgbClr val="057ACA"/>
              </a:solidFill>
              <a:effectLst/>
              <a:latin typeface="微软雅黑" panose="020B0503020204020204" pitchFamily="34" charset="-122"/>
              <a:ea typeface="微软雅黑" panose="020B0503020204020204" pitchFamily="34" charset="-122"/>
            </a:endParaRPr>
          </a:p>
          <a:p>
            <a:pPr indent="431800" hangingPunct="0"/>
            <a:r>
              <a:rPr lang="en-US" altLang="zh-CN" sz="2400" b="1" kern="100">
                <a:solidFill>
                  <a:srgbClr val="057ACA"/>
                </a:solidFill>
                <a:effectLst/>
                <a:latin typeface="微软雅黑" panose="020B0503020204020204" pitchFamily="34" charset="-122"/>
                <a:ea typeface="微软雅黑" panose="020B0503020204020204" pitchFamily="34" charset="-122"/>
              </a:rPr>
              <a:t>C．康熙帝诗云：</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r>
              <a:rPr lang="en-US" altLang="zh-CN" sz="2400" b="1" kern="100">
                <a:solidFill>
                  <a:srgbClr val="057ACA"/>
                </a:solidFill>
                <a:effectLst/>
                <a:latin typeface="微软雅黑" panose="020B0503020204020204" pitchFamily="34" charset="-122"/>
                <a:ea typeface="微软雅黑" panose="020B0503020204020204" pitchFamily="34" charset="-122"/>
              </a:rPr>
              <a:t>东南财赋地，江左人文薮</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endParaRPr lang="en-US" altLang="zh-CN" sz="2400" b="1" kern="100" spc="1400">
              <a:solidFill>
                <a:srgbClr val="057ACA"/>
              </a:solidFill>
              <a:effectLst/>
              <a:latin typeface="微软雅黑" panose="020B0503020204020204" pitchFamily="34" charset="-122"/>
              <a:ea typeface="微软雅黑" panose="020B0503020204020204" pitchFamily="34" charset="-122"/>
            </a:endParaRPr>
          </a:p>
          <a:p>
            <a:pPr indent="431800" hangingPunct="0"/>
            <a:r>
              <a:rPr lang="en-US" altLang="zh-CN" sz="2400" b="1" kern="100">
                <a:solidFill>
                  <a:srgbClr val="057ACA"/>
                </a:solidFill>
                <a:effectLst/>
                <a:latin typeface="微软雅黑" panose="020B0503020204020204" pitchFamily="34" charset="-122"/>
                <a:ea typeface="微软雅黑" panose="020B0503020204020204" pitchFamily="34" charset="-122"/>
              </a:rPr>
              <a:t>D．清代浙江学者言：</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r>
              <a:rPr lang="en-US" altLang="zh-CN" sz="2400" b="1" kern="100">
                <a:solidFill>
                  <a:srgbClr val="057ACA"/>
                </a:solidFill>
                <a:effectLst/>
                <a:latin typeface="微软雅黑" panose="020B0503020204020204" pitchFamily="34" charset="-122"/>
                <a:ea typeface="微软雅黑" panose="020B0503020204020204" pitchFamily="34" charset="-122"/>
              </a:rPr>
              <a:t>吾乡山水清远，其人明锐而疏达</a:t>
            </a:r>
            <a:r>
              <a:rPr lang="en-US" altLang="zh-CN" sz="2400" b="1" kern="100" spc="1400">
                <a:solidFill>
                  <a:srgbClr val="057ACA"/>
                </a:solidFill>
                <a:effectLst/>
                <a:latin typeface="微软雅黑" panose="020B0503020204020204" pitchFamily="34" charset="-122"/>
                <a:ea typeface="微软雅黑" panose="020B0503020204020204" pitchFamily="34" charset="-122"/>
              </a:rPr>
              <a:t>”</a:t>
            </a:r>
            <a:endParaRPr lang="en-US" altLang="zh-CN" sz="2800" b="1" kern="100" spc="1400">
              <a:solidFill>
                <a:srgbClr val="057ACA"/>
              </a:solidFill>
              <a:effectLst/>
              <a:latin typeface="微软雅黑" panose="020B0503020204020204" pitchFamily="34" charset="-122"/>
              <a:ea typeface="微软雅黑" panose="020B0503020204020204" pitchFamily="34" charset="-122"/>
            </a:endParaRPr>
          </a:p>
        </p:txBody>
      </p:sp>
      <p:sp>
        <p:nvSpPr>
          <p:cNvPr id="3" name="文本框 2"/>
          <p:cNvSpPr txBox="1"/>
          <p:nvPr>
            <p:custDataLst>
              <p:tags r:id="rId2"/>
            </p:custDataLst>
          </p:nvPr>
        </p:nvSpPr>
        <p:spPr>
          <a:xfrm>
            <a:off x="52796" y="160568"/>
            <a:ext cx="2004060" cy="584775"/>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经典再研</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 name="矩形 3"/>
          <p:cNvSpPr/>
          <p:nvPr>
            <p:custDataLst>
              <p:tags r:id="rId3"/>
            </p:custDataLst>
          </p:nvPr>
        </p:nvSpPr>
        <p:spPr>
          <a:xfrm>
            <a:off x="3832860" y="5004887"/>
            <a:ext cx="720725" cy="1198880"/>
          </a:xfrm>
          <a:prstGeom prst="rect">
            <a:avLst/>
          </a:prstGeom>
          <a:noFill/>
          <a:ln>
            <a:noFill/>
          </a:ln>
        </p:spPr>
        <p:txBody>
          <a:bodyPr wrap="square" rtlCol="0" anchor="t">
            <a:spAutoFit/>
          </a:bodyPr>
          <a:lstStyle/>
          <a:p>
            <a:pPr algn="ctr"/>
            <a:r>
              <a:rPr lang="en-US" altLang="zh-CN" sz="7200" b="1">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rPr>
              <a:t>D</a:t>
            </a:r>
            <a:endParaRPr lang="en-US" altLang="zh-CN" sz="7200" b="1">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线索二 中国古代的手工业、商业、交通与城市</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 name="P_4#9e937cbfd?sp=1&amp;pid=8f8f85d49&amp;color=0,0,0&amp;vtp=1&amp;bbb=1"/>
          <p:cNvSpPr/>
          <p:nvPr>
            <p:custDataLst>
              <p:tags r:id="rId2"/>
            </p:custDataLst>
          </p:nvPr>
        </p:nvSpPr>
        <p:spPr>
          <a:xfrm>
            <a:off x="168429" y="757954"/>
            <a:ext cx="11087100" cy="763397"/>
          </a:xfrm>
          <a:prstGeom prst="rect">
            <a:avLst/>
          </a:prstGeom>
          <a:noFill/>
        </p:spPr>
        <p:txBody>
          <a:bodyPr wrap="none" lIns="0" tIns="0" rIns="0" bIns="0" rtlCol="0" anchor="t"/>
          <a:lstStyle/>
          <a:p>
            <a:pPr algn="l" latinLnBrk="1"/>
            <a:r>
              <a:rPr lang="en-US" altLang="zh-CN" sz="32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1.手工业</a:t>
            </a:r>
            <a:r>
              <a:rPr lang="en-US" altLang="zh-CN" sz="3200" b="1" i="0">
                <a:solidFill>
                  <a:srgbClr val="000000"/>
                </a:solidFill>
                <a:latin typeface="微软雅黑" panose="020B0503020204020204" pitchFamily="34" charset="-122"/>
                <a:ea typeface="微软雅黑" panose="020B0503020204020204" pitchFamily="34" charset="-122"/>
                <a:cs typeface="宋体" panose="02010600030101010101" pitchFamily="34" charset="-120"/>
              </a:rPr>
              <a:t> </a:t>
            </a:r>
            <a:endParaRPr lang="en-US" altLang="zh-CN" sz="3200" b="1" i="0">
              <a:solidFill>
                <a:srgbClr val="000000"/>
              </a:solidFill>
              <a:latin typeface="微软雅黑" panose="020B0503020204020204" pitchFamily="34" charset="-122"/>
              <a:ea typeface="微软雅黑" panose="020B0503020204020204" pitchFamily="34" charset="-122"/>
              <a:cs typeface="宋体" panose="02010600030101010101" pitchFamily="34" charset="-120"/>
            </a:endParaRPr>
          </a:p>
          <a:p>
            <a:pPr algn="l" latinLnBrk="1">
              <a:lnSpc>
                <a:spcPct val="150000"/>
              </a:lnSpc>
            </a:pPr>
            <a:endParaRPr lang="en-US" altLang="zh-CN" sz="2800"/>
          </a:p>
        </p:txBody>
      </p:sp>
      <p:graphicFrame>
        <p:nvGraphicFramePr>
          <p:cNvPr id="6" name="Group 3"/>
          <p:cNvGraphicFramePr>
            <a:graphicFrameLocks noGrp="1"/>
          </p:cNvGraphicFramePr>
          <p:nvPr>
            <p:custDataLst>
              <p:tags r:id="rId3"/>
            </p:custDataLst>
          </p:nvPr>
        </p:nvGraphicFramePr>
        <p:xfrm>
          <a:off x="302007" y="1501532"/>
          <a:ext cx="11480419" cy="5200024"/>
        </p:xfrm>
        <a:graphic>
          <a:graphicData uri="http://schemas.openxmlformats.org/drawingml/2006/table">
            <a:tbl>
              <a:tblPr>
                <a:tableStyleId>{5940675A-B579-460E-94D1-54222C63F5DA}</a:tableStyleId>
              </a:tblPr>
              <a:tblGrid>
                <a:gridCol w="1724129"/>
                <a:gridCol w="2158372"/>
                <a:gridCol w="3194310"/>
                <a:gridCol w="4403608"/>
              </a:tblGrid>
              <a:tr h="931583">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经营</a:t>
                      </a:r>
                      <a:endPar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形态</a:t>
                      </a:r>
                      <a:endPar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生产经营</a:t>
                      </a:r>
                      <a:endPar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模式</a:t>
                      </a:r>
                      <a:endPar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产品及</a:t>
                      </a:r>
                      <a:endPar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流向</a:t>
                      </a:r>
                      <a:endPar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地位</a:t>
                      </a:r>
                      <a:endParaRPr kumimoji="0" lang="zh-CN" altLang="en-US" sz="2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r>
              <a:tr h="1511944">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rPr>
                        <a:t>官营</a:t>
                      </a:r>
                      <a:endPar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rPr>
                        <a:t>手工业</a:t>
                      </a:r>
                      <a:endParaRPr kumimoji="0" lang="zh-CN" altLang="en-US" sz="28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r>
              <a:tr h="1352298">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rPr>
                        <a:t>民营</a:t>
                      </a:r>
                      <a:endPar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rPr>
                        <a:t>手工业</a:t>
                      </a:r>
                      <a:endParaRPr kumimoji="0" lang="zh-CN" altLang="en-US" sz="28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r>
              <a:tr h="1352298">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rPr>
                        <a:t>家庭</a:t>
                      </a:r>
                      <a:endPar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rPr>
                        <a:t>手工业</a:t>
                      </a:r>
                      <a:endParaRPr kumimoji="0" lang="zh-CN" altLang="en-US" sz="28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vert="horz" horzOverflow="overflow">
                    <a:solidFill>
                      <a:schemeClr val="bg1">
                        <a:lumMod val="85000"/>
                      </a:schemeClr>
                    </a:solidFill>
                  </a:tcPr>
                </a:tc>
              </a:tr>
            </a:tbl>
          </a:graphicData>
        </a:graphic>
      </p:graphicFrame>
      <p:sp>
        <p:nvSpPr>
          <p:cNvPr id="7" name="Text Box 43"/>
          <p:cNvSpPr txBox="1">
            <a:spLocks noChangeArrowheads="1"/>
          </p:cNvSpPr>
          <p:nvPr>
            <p:custDataLst>
              <p:tags r:id="rId4"/>
            </p:custDataLst>
          </p:nvPr>
        </p:nvSpPr>
        <p:spPr bwMode="auto">
          <a:xfrm>
            <a:off x="2125532" y="2604242"/>
            <a:ext cx="1846580"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政府直接经营，集中的大作坊生产</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Text Box 44"/>
          <p:cNvSpPr txBox="1">
            <a:spLocks noChangeArrowheads="1"/>
          </p:cNvSpPr>
          <p:nvPr>
            <p:custDataLst>
              <p:tags r:id="rId5"/>
            </p:custDataLst>
          </p:nvPr>
        </p:nvSpPr>
        <p:spPr bwMode="auto">
          <a:xfrm>
            <a:off x="2373636" y="4287450"/>
            <a:ext cx="1207135" cy="89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民间私人经营</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 Box 45"/>
          <p:cNvSpPr txBox="1">
            <a:spLocks noChangeArrowheads="1"/>
          </p:cNvSpPr>
          <p:nvPr>
            <p:custDataLst>
              <p:tags r:id="rId6"/>
            </p:custDataLst>
          </p:nvPr>
        </p:nvSpPr>
        <p:spPr bwMode="auto">
          <a:xfrm>
            <a:off x="2253484" y="5783818"/>
            <a:ext cx="1590675" cy="49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家庭副业</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 Box 46"/>
          <p:cNvSpPr txBox="1">
            <a:spLocks noChangeArrowheads="1"/>
          </p:cNvSpPr>
          <p:nvPr>
            <p:custDataLst>
              <p:tags r:id="rId7"/>
            </p:custDataLst>
          </p:nvPr>
        </p:nvSpPr>
        <p:spPr bwMode="auto">
          <a:xfrm>
            <a:off x="4291573" y="2655823"/>
            <a:ext cx="2814809"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官府专用和皇帝私用</a:t>
            </a:r>
            <a:r>
              <a:rPr lang="en-US" altLang="zh-CN" sz="2500" b="1">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00" b="1">
                <a:solidFill>
                  <a:srgbClr val="FF0000"/>
                </a:solidFill>
                <a:latin typeface="微软雅黑" panose="020B0503020204020204" pitchFamily="34" charset="-122"/>
                <a:ea typeface="微软雅黑" panose="020B0503020204020204" pitchFamily="34" charset="-122"/>
              </a:rPr>
              <a:t>不在市场流通</a:t>
            </a:r>
            <a:endParaRPr lang="zh-CN" altLang="en-US" sz="2500" b="1">
              <a:solidFill>
                <a:srgbClr val="FF0000"/>
              </a:solidFill>
              <a:latin typeface="微软雅黑" panose="020B0503020204020204" pitchFamily="34" charset="-122"/>
              <a:ea typeface="微软雅黑" panose="020B0503020204020204" pitchFamily="34" charset="-122"/>
            </a:endParaRPr>
          </a:p>
          <a:p>
            <a:pPr algn="just"/>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 Box 47"/>
          <p:cNvSpPr txBox="1">
            <a:spLocks noChangeArrowheads="1"/>
          </p:cNvSpPr>
          <p:nvPr>
            <p:custDataLst>
              <p:tags r:id="rId8"/>
            </p:custDataLst>
          </p:nvPr>
        </p:nvSpPr>
        <p:spPr bwMode="auto">
          <a:xfrm>
            <a:off x="4251127" y="4013792"/>
            <a:ext cx="31747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民间消费的产品</a:t>
            </a:r>
            <a:r>
              <a:rPr lang="en-US" altLang="zh-CN" sz="2500" b="1">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主要在市场流通</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 Box 48"/>
          <p:cNvSpPr txBox="1">
            <a:spLocks noChangeArrowheads="1"/>
          </p:cNvSpPr>
          <p:nvPr>
            <p:custDataLst>
              <p:tags r:id="rId9"/>
            </p:custDataLst>
          </p:nvPr>
        </p:nvSpPr>
        <p:spPr bwMode="auto">
          <a:xfrm>
            <a:off x="4286163" y="5454715"/>
            <a:ext cx="285163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产品主要供自己消费和交纳赋税</a:t>
            </a:r>
            <a:r>
              <a:rPr lang="en-US" altLang="zh-CN" sz="2500" b="1">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剩余部分出售</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 Box 52">
            <a:hlinkClick r:id="rId10" action="ppaction://hlinksldjump"/>
          </p:cNvPr>
          <p:cNvSpPr txBox="1">
            <a:spLocks noChangeArrowheads="1"/>
          </p:cNvSpPr>
          <p:nvPr>
            <p:custDataLst>
              <p:tags r:id="rId11"/>
            </p:custDataLst>
          </p:nvPr>
        </p:nvSpPr>
        <p:spPr bwMode="auto">
          <a:xfrm>
            <a:off x="7425843" y="2646298"/>
            <a:ext cx="4204454"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明中叶前占据主导地位，代表手工业最高水平；阻碍民营手工业发展</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Rectangle 53">
            <a:hlinkClick r:id="rId10" action="ppaction://hlinksldjump"/>
          </p:cNvPr>
          <p:cNvSpPr>
            <a:spLocks noChangeArrowheads="1"/>
          </p:cNvSpPr>
          <p:nvPr>
            <p:custDataLst>
              <p:tags r:id="rId12"/>
            </p:custDataLst>
          </p:nvPr>
        </p:nvSpPr>
        <p:spPr bwMode="auto">
          <a:xfrm>
            <a:off x="7425844" y="4109973"/>
            <a:ext cx="406043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rgbClr val="FF0000"/>
                </a:solidFill>
                <a:latin typeface="微软雅黑" panose="020B0503020204020204" pitchFamily="34" charset="-122"/>
                <a:ea typeface="微软雅黑" panose="020B0503020204020204" pitchFamily="34" charset="-122"/>
              </a:rPr>
              <a:t>明中叶后，在一些部门，占据主导地位</a:t>
            </a: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，并孕育出资本主义萌芽生产关系 </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Rectangle 54"/>
          <p:cNvSpPr>
            <a:spLocks noChangeArrowheads="1"/>
          </p:cNvSpPr>
          <p:nvPr>
            <p:custDataLst>
              <p:tags r:id="rId13"/>
            </p:custDataLst>
          </p:nvPr>
        </p:nvSpPr>
        <p:spPr bwMode="auto">
          <a:xfrm>
            <a:off x="7519824" y="5408548"/>
            <a:ext cx="396645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500" b="1">
                <a:solidFill>
                  <a:schemeClr val="tx1">
                    <a:lumMod val="85000"/>
                    <a:lumOff val="15000"/>
                  </a:schemeClr>
                </a:solidFill>
                <a:latin typeface="微软雅黑" panose="020B0503020204020204" pitchFamily="34" charset="-122"/>
                <a:ea typeface="微软雅黑" panose="020B0503020204020204" pitchFamily="34" charset="-122"/>
              </a:rPr>
              <a:t>中国古代社会稳定的重要因素，鸦片战争之后逐渐瓦解</a:t>
            </a:r>
            <a:endParaRPr lang="zh-CN" altLang="en-US" sz="2500" b="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线索二 中国古代的手工业、商业、交通与城市</a:t>
            </a:r>
            <a:endParaRPr lang="zh-CN" altLang="en-US" sz="3200" b="1">
              <a:solidFill>
                <a:schemeClr val="bg1"/>
              </a:solidFill>
              <a:latin typeface="微软雅黑" panose="020B0503020204020204" pitchFamily="34" charset="-122"/>
              <a:ea typeface="微软雅黑" panose="020B0503020204020204" pitchFamily="34" charset="-122"/>
            </a:endParaRPr>
          </a:p>
        </p:txBody>
      </p:sp>
      <p:graphicFrame>
        <p:nvGraphicFramePr>
          <p:cNvPr id="5" name="P_4_BD#163ecd263?colgroup=2,16,9&amp;pid=5d4464875&amp;color=0,0,0&amp;vtp=1&amp;bbb=1&amp;hb=1"/>
          <p:cNvGraphicFramePr>
            <a:graphicFrameLocks noGrp="1"/>
          </p:cNvGraphicFramePr>
          <p:nvPr>
            <p:custDataLst>
              <p:tags r:id="rId2"/>
            </p:custDataLst>
          </p:nvPr>
        </p:nvGraphicFramePr>
        <p:xfrm>
          <a:off x="202247" y="1521351"/>
          <a:ext cx="11787505" cy="5036902"/>
        </p:xfrm>
        <a:graphic>
          <a:graphicData uri="http://schemas.openxmlformats.org/drawingml/2006/table">
            <a:tbl>
              <a:tblPr/>
              <a:tblGrid>
                <a:gridCol w="1250212"/>
                <a:gridCol w="10537293"/>
              </a:tblGrid>
              <a:tr h="0">
                <a:tc>
                  <a:txBody>
                    <a:bodyPr wrap="square"/>
                    <a:lstStyle/>
                    <a:p>
                      <a:pPr marL="0" indent="0" algn="ctr" defTabSz="914400" rtl="0" eaLnBrk="1" latinLnBrk="1" hangingPunct="0">
                        <a:lnSpc>
                          <a:spcPct val="100000"/>
                        </a:lnSpc>
                      </a:pPr>
                      <a:r>
                        <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先秦</a:t>
                      </a:r>
                      <a:endPar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石器时代：</a:t>
                      </a:r>
                      <a:r>
                        <a:rPr lang="en-US" altLang="zh-CN" sz="2000" b="1" i="0" kern="1200" err="1">
                          <a:solidFill>
                            <a:srgbClr val="000000"/>
                          </a:solidFill>
                          <a:latin typeface="Times New Roman" panose="02020603050405020304" charset="0"/>
                          <a:ea typeface="微软雅黑" panose="020B0503020204020204" pitchFamily="34" charset="-122"/>
                          <a:cs typeface="Times New Roman" panose="02020603050405020304" pitchFamily="34" charset="-120"/>
                        </a:rPr>
                        <a:t>骨针缝制兽皮、养蚕缫丝、使用陶器（代表器物：黑陶）及玉器</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r>
                        <a:rPr lang="en-US" altLang="zh-CN" sz="2000" b="1" i="0" kern="1200" err="1">
                          <a:solidFill>
                            <a:srgbClr val="000000"/>
                          </a:solidFill>
                          <a:latin typeface="Times New Roman" panose="02020603050405020304" charset="0"/>
                          <a:ea typeface="微软雅黑" panose="020B0503020204020204" pitchFamily="34" charset="-122"/>
                          <a:cs typeface="Times New Roman" panose="02020603050405020304" pitchFamily="34" charset="-120"/>
                        </a:rPr>
                        <a:t>使用陶纺轮、采用坯车制坯</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endParaRPr lang="en-US" altLang="zh-CN"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商周</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工商食官</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；官营作坊；青铜器铸造中使用范</a:t>
                      </a:r>
                      <a:endPar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春战</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冶铁技术出现</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，手工业分工更加细密；手工业家庭、民营和官营</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三种经营形态并存</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“工商食官”被打破</a:t>
                      </a:r>
                      <a:endPar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666750">
                <a:tc>
                  <a:txBody>
                    <a:bodyPr wrap="square"/>
                    <a:lstStyle/>
                    <a:p>
                      <a:pPr algn="ctr" latinLnBrk="1" hangingPunct="0">
                        <a:lnSpc>
                          <a:spcPct val="100000"/>
                        </a:lnSpc>
                      </a:pPr>
                      <a:r>
                        <a:rPr lang="en-US" altLang="zh-CN" sz="20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秦汉</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汉朝的画像石中出现纺车纺纱的场景，使用提花机。东汉</a:t>
                      </a:r>
                      <a:endPar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p>
                      <a:pPr marL="0" indent="0" algn="l"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烧制出成熟的青瓷，东汉杜诗发明水排；贯通丝绸之路，获“丝国”称号；</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盐铁官营</a:t>
                      </a:r>
                      <a:endPar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676275">
                <a:tc>
                  <a:txBody>
                    <a:bodyPr wrap="square"/>
                    <a:lstStyle/>
                    <a:p>
                      <a:pPr algn="ctr" latinLnBrk="1" hangingPunct="0">
                        <a:lnSpc>
                          <a:spcPct val="100000"/>
                        </a:lnSpc>
                      </a:pPr>
                      <a:r>
                        <a:rPr lang="en-US" altLang="zh-CN" sz="20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魏晋</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纺织、矿冶、陶瓷、造船、造纸等行业都有明显进步；出现灌钢法；南朝陶瓷烧制中使用匣钵，北朝烧制出白瓷</a:t>
                      </a:r>
                      <a:endPar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95617">
                <a:tc>
                  <a:txBody>
                    <a:bodyPr wrap="square"/>
                    <a:lstStyle/>
                    <a:p>
                      <a:pPr marL="0" algn="ctr" defTabSz="914400" rtl="0" eaLnBrk="1" latinLnBrk="1" hangingPunct="0">
                        <a:lnSpc>
                          <a:spcPct val="100000"/>
                        </a:lnSpc>
                      </a:pPr>
                      <a:r>
                        <a:rPr lang="zh-CN" altLang="en-US"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隋唐</a:t>
                      </a:r>
                      <a:endPar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制瓷业形成独立部门，形成“</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南青北白</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”两大系统；唐宋时期陶瓷烧制中使用支钉</a:t>
                      </a:r>
                      <a:endPar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771525">
                <a:tc>
                  <a:txBody>
                    <a:bodyPr wrap="square"/>
                    <a:lstStyle/>
                    <a:p>
                      <a:pPr algn="ctr" latinLnBrk="1" hangingPunct="0">
                        <a:lnSpc>
                          <a:spcPct val="100000"/>
                        </a:lnSpc>
                      </a:pPr>
                      <a:r>
                        <a:rPr lang="en-US" altLang="zh-CN" sz="20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宋元</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zh-CN" altLang="en-US" sz="2000" b="1" i="0">
                          <a:solidFill>
                            <a:srgbClr val="FF0000"/>
                          </a:solidFill>
                          <a:latin typeface="Times New Roman" panose="02020603050405020304" charset="0"/>
                          <a:ea typeface="微软雅黑" panose="020B0503020204020204" pitchFamily="34" charset="-122"/>
                          <a:cs typeface="Times New Roman" panose="02020603050405020304" pitchFamily="34" charset="-120"/>
                        </a:rPr>
                        <a:t>制瓷业兴盛：</a:t>
                      </a:r>
                      <a:r>
                        <a:rPr lang="zh-CN" altLang="en-US" sz="20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宋朝出现五大名窑，元朝烧出了青花瓷和釉</a:t>
                      </a:r>
                      <a:endParaRPr lang="zh-CN" altLang="en-US" sz="2000" b="1" i="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p>
                      <a:pPr marL="0" indent="0" algn="l" latinLnBrk="1" hangingPunct="0">
                        <a:lnSpc>
                          <a:spcPct val="100000"/>
                        </a:lnSpc>
                      </a:pPr>
                      <a:r>
                        <a:rPr lang="zh-CN" altLang="en-US" sz="20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里红，瓷器大量出口；</a:t>
                      </a:r>
                      <a:r>
                        <a:rPr lang="zh-CN" altLang="en-US" sz="2000" b="1" i="0">
                          <a:solidFill>
                            <a:srgbClr val="FF0000"/>
                          </a:solidFill>
                          <a:latin typeface="Times New Roman" panose="02020603050405020304" charset="0"/>
                          <a:ea typeface="微软雅黑" panose="020B0503020204020204" pitchFamily="34" charset="-122"/>
                          <a:cs typeface="Times New Roman" panose="02020603050405020304" pitchFamily="34" charset="-120"/>
                        </a:rPr>
                        <a:t>矿冶业：</a:t>
                      </a:r>
                      <a:r>
                        <a:rPr lang="zh-CN" altLang="en-US" sz="20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在北宋占有重要地位，</a:t>
                      </a:r>
                      <a:r>
                        <a:rPr lang="zh-CN" altLang="en-US" sz="2000" b="1" i="0">
                          <a:solidFill>
                            <a:srgbClr val="FF0000"/>
                          </a:solidFill>
                          <a:latin typeface="Times New Roman" panose="02020603050405020304" charset="0"/>
                          <a:ea typeface="微软雅黑" panose="020B0503020204020204" pitchFamily="34" charset="-122"/>
                          <a:cs typeface="Times New Roman" panose="02020603050405020304" pitchFamily="34" charset="-120"/>
                        </a:rPr>
                        <a:t>普遍使用煤作燃料</a:t>
                      </a:r>
                      <a:r>
                        <a:rPr lang="zh-CN" altLang="en-US" sz="20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r>
                        <a:rPr lang="zh-CN" altLang="en-US" sz="2000" b="1" i="0">
                          <a:solidFill>
                            <a:srgbClr val="FF0000"/>
                          </a:solidFill>
                          <a:latin typeface="Times New Roman" panose="02020603050405020304" charset="0"/>
                          <a:ea typeface="微软雅黑" panose="020B0503020204020204" pitchFamily="34" charset="-122"/>
                          <a:cs typeface="Times New Roman" panose="02020603050405020304" pitchFamily="34" charset="-120"/>
                        </a:rPr>
                        <a:t>印刷业：</a:t>
                      </a:r>
                      <a:r>
                        <a:rPr lang="zh-CN" altLang="en-US" sz="20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发展迅速，带动造纸业发展；棉纺织业：</a:t>
                      </a:r>
                      <a:r>
                        <a:rPr lang="zh-CN" altLang="en-US" sz="2000" b="1" i="0">
                          <a:solidFill>
                            <a:srgbClr val="FF0000"/>
                          </a:solidFill>
                          <a:latin typeface="Times New Roman" panose="02020603050405020304" charset="0"/>
                          <a:ea typeface="微软雅黑" panose="020B0503020204020204" pitchFamily="34" charset="-122"/>
                          <a:cs typeface="Times New Roman" panose="02020603050405020304" pitchFamily="34" charset="-120"/>
                        </a:rPr>
                        <a:t>元朝黄道婆改进棉纺技术</a:t>
                      </a:r>
                      <a:endParaRPr lang="zh-CN" altLang="en-US" sz="2000" b="1" i="0">
                        <a:solidFill>
                          <a:srgbClr val="FF0000"/>
                        </a:solidFill>
                        <a:latin typeface="Times New Roman" panose="02020603050405020304" charset="0"/>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50677">
                <a:tc>
                  <a:txBody>
                    <a:bodyPr wrap="square"/>
                    <a:lstStyle/>
                    <a:p>
                      <a:pPr marL="0" indent="0" algn="ctr" defTabSz="914400" rtl="0" eaLnBrk="1" latinLnBrk="1" hangingPunct="0">
                        <a:lnSpc>
                          <a:spcPct val="100000"/>
                        </a:lnSpc>
                      </a:pPr>
                      <a:r>
                        <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明清</a:t>
                      </a:r>
                      <a:endPar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手工业各行业都有不同程度的进步，</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明朝后期南方一些</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地</a:t>
                      </a:r>
                      <a:endPar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区的丝织、榨油、制瓷等行业开设了</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工场</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a:t>
                      </a: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清朝</a:t>
                      </a:r>
                      <a:r>
                        <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rPr>
                        <a:t>继续有所发展</a:t>
                      </a:r>
                      <a:endParaRPr lang="zh-CN" altLang="en-US" sz="2000" b="1" i="0" kern="1200">
                        <a:solidFill>
                          <a:srgbClr val="000000"/>
                        </a:solidFill>
                        <a:latin typeface="Times New Roman" panose="02020603050405020304" charset="0"/>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rPr>
                        <a:t>手工业产品的商品化程度不断加深</a:t>
                      </a:r>
                      <a:endParaRPr lang="zh-CN" altLang="en-US" sz="2000" b="1" i="0" kern="1200">
                        <a:solidFill>
                          <a:srgbClr val="FF0000"/>
                        </a:solidFill>
                        <a:latin typeface="Times New Roman" panose="02020603050405020304" charset="0"/>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2" name="P_4#9e937cbfd?sp=1&amp;pid=8f8f85d49&amp;color=0,0,0&amp;vtp=1&amp;bbb=1"/>
          <p:cNvSpPr/>
          <p:nvPr>
            <p:custDataLst>
              <p:tags r:id="rId3"/>
            </p:custDataLst>
          </p:nvPr>
        </p:nvSpPr>
        <p:spPr>
          <a:xfrm>
            <a:off x="168429" y="757954"/>
            <a:ext cx="11087100" cy="763397"/>
          </a:xfrm>
          <a:prstGeom prst="rect">
            <a:avLst/>
          </a:prstGeom>
          <a:noFill/>
        </p:spPr>
        <p:txBody>
          <a:bodyPr wrap="none" lIns="0" tIns="0" rIns="0" bIns="0" rtlCol="0" anchor="t"/>
          <a:lstStyle/>
          <a:p>
            <a:pPr algn="l" latinLnBrk="1"/>
            <a:r>
              <a:rPr lang="en-US" altLang="zh-CN" sz="32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1.手工业</a:t>
            </a:r>
            <a:r>
              <a:rPr lang="en-US" altLang="zh-CN" sz="3200" b="1" i="0">
                <a:solidFill>
                  <a:srgbClr val="000000"/>
                </a:solidFill>
                <a:latin typeface="微软雅黑" panose="020B0503020204020204" pitchFamily="34" charset="-122"/>
                <a:ea typeface="微软雅黑" panose="020B0503020204020204" pitchFamily="34" charset="-122"/>
                <a:cs typeface="宋体" panose="02010600030101010101" pitchFamily="34" charset="-120"/>
              </a:rPr>
              <a:t> </a:t>
            </a:r>
            <a:endParaRPr lang="en-US" altLang="zh-CN" sz="3200" b="1" i="0">
              <a:solidFill>
                <a:srgbClr val="000000"/>
              </a:solidFill>
              <a:latin typeface="微软雅黑" panose="020B0503020204020204" pitchFamily="34" charset="-122"/>
              <a:ea typeface="微软雅黑" panose="020B0503020204020204" pitchFamily="34" charset="-122"/>
              <a:cs typeface="宋体" panose="02010600030101010101" pitchFamily="34" charset="-120"/>
            </a:endParaRPr>
          </a:p>
          <a:p>
            <a:pPr algn="l" latinLnBrk="1">
              <a:lnSpc>
                <a:spcPct val="150000"/>
              </a:lnSpc>
            </a:pPr>
            <a:endParaRPr lang="en-US" altLang="zh-CN" sz="28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36956" y="9462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体系构建</a:t>
            </a:r>
            <a:endParaRPr lang="zh-CN" altLang="en-US" sz="3200" b="1">
              <a:solidFill>
                <a:schemeClr val="bg1"/>
              </a:solidFill>
              <a:latin typeface="微软雅黑" panose="020B0503020204020204" pitchFamily="34" charset="-122"/>
              <a:ea typeface="微软雅黑" panose="020B0503020204020204" pitchFamily="34" charset="-122"/>
            </a:endParaRPr>
          </a:p>
        </p:txBody>
      </p:sp>
      <p:pic>
        <p:nvPicPr>
          <p:cNvPr id="2" name="P_3_BD#a4c8efa0a?pid=0567ea7a2&amp;color=0,0,0&amp;tib=255,255,255&amp;vtp=1"/>
          <p:cNvPicPr>
            <a:picLocks noChangeAspect="1"/>
          </p:cNvPicPr>
          <p:nvPr>
            <p:custDataLst>
              <p:tags r:id="rId2"/>
            </p:custDataLst>
          </p:nvPr>
        </p:nvPicPr>
        <p:blipFill>
          <a:blip r:embed="rId3">
            <a:clrChange>
              <a:clrFrom>
                <a:srgbClr val="FFFFFF"/>
              </a:clrFrom>
              <a:clrTo>
                <a:srgbClr val="FFFFFF">
                  <a:alpha val="0"/>
                </a:srgbClr>
              </a:clrTo>
            </a:clrChange>
          </a:blip>
          <a:stretch>
            <a:fillRect/>
          </a:stretch>
        </p:blipFill>
        <p:spPr>
          <a:xfrm>
            <a:off x="1138986" y="847792"/>
            <a:ext cx="10178034" cy="6010208"/>
          </a:xfrm>
          <a:prstGeom prst="rect">
            <a:avLst/>
          </a:prstGeom>
          <a:solidFill>
            <a:schemeClr val="bg1">
              <a:lumMod val="95000"/>
            </a:schemeClr>
          </a:solid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4#9e937cbfd?sp=1&amp;pid=8f8f85d49&amp;color=0,0,0&amp;vtp=1&amp;bt=1&amp;bbb=1"/>
          <p:cNvSpPr/>
          <p:nvPr>
            <p:custDataLst>
              <p:tags r:id="rId1"/>
            </p:custDataLst>
          </p:nvPr>
        </p:nvSpPr>
        <p:spPr>
          <a:xfrm>
            <a:off x="594360" y="470150"/>
            <a:ext cx="10963656" cy="553657"/>
          </a:xfrm>
          <a:prstGeom prst="rect">
            <a:avLst/>
          </a:prstGeom>
          <a:noFill/>
        </p:spPr>
        <p:txBody>
          <a:bodyPr wrap="none" lIns="0" tIns="0" rIns="0" bIns="0" rtlCol="0" anchor="t"/>
          <a:lstStyle/>
          <a:p>
            <a:pPr algn="l" latinLnBrk="1">
              <a:lnSpc>
                <a:spcPts val="4900"/>
              </a:lnSpc>
            </a:pPr>
            <a:r>
              <a:rPr lang="en-US" altLang="zh-CN" sz="28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2.商业贸易、交通与城市</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a:p>
        </p:txBody>
      </p:sp>
      <p:graphicFrame>
        <p:nvGraphicFramePr>
          <p:cNvPr id="3" name="P_4_BD#9e937cbfd?colgroup=2,27&amp;pid=8f8f85d49&amp;color=0,0,0&amp;vtp=1&amp;bbb=1&amp;hb=1"/>
          <p:cNvGraphicFramePr>
            <a:graphicFrameLocks noGrp="1"/>
          </p:cNvGraphicFramePr>
          <p:nvPr>
            <p:custDataLst>
              <p:tags r:id="rId2"/>
            </p:custDataLst>
          </p:nvPr>
        </p:nvGraphicFramePr>
        <p:xfrm>
          <a:off x="212597" y="1023808"/>
          <a:ext cx="11841607" cy="5662309"/>
        </p:xfrm>
        <a:graphic>
          <a:graphicData uri="http://schemas.openxmlformats.org/drawingml/2006/table">
            <a:tbl>
              <a:tblPr/>
              <a:tblGrid>
                <a:gridCol w="1058523"/>
                <a:gridCol w="10783084"/>
              </a:tblGrid>
              <a:tr h="1303682">
                <a:tc>
                  <a:txBody>
                    <a:bodyPr wrap="square"/>
                    <a:lstStyle/>
                    <a:p>
                      <a:pPr algn="ctr" latinLnBrk="1" hangingPunct="0">
                        <a:lnSpc>
                          <a:spcPct val="100000"/>
                        </a:lnSpc>
                      </a:pPr>
                      <a:r>
                        <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先秦</a:t>
                      </a:r>
                      <a:endParaRPr lang="en-US" altLang="zh-CN" sz="240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zh-CN" altLang="en-US"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a:t>
                      </a:r>
                      <a:r>
                        <a:rPr lang="zh-CN" altLang="en-US"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商朝出现商人</a:t>
                      </a:r>
                      <a:r>
                        <a:rPr lang="en-US" altLang="zh-CN" sz="18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zh-CN" altLang="en-US" sz="18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 </a:t>
                      </a:r>
                      <a:r>
                        <a:rPr lang="zh-CN" altLang="en-US" sz="1800" b="1" i="0" spc="-1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春秋战国，</a:t>
                      </a:r>
                      <a:r>
                        <a:rPr lang="en-US" altLang="zh-CN" sz="1800" b="1" i="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突破“工商食官”</a:t>
                      </a:r>
                      <a:r>
                        <a:rPr lang="en-US" altLang="zh-CN" sz="18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格局</a:t>
                      </a:r>
                      <a:endParaRPr lang="en-US" altLang="zh-CN" sz="1800" b="1" i="0">
                        <a:solidFill>
                          <a:schemeClr val="tx1"/>
                        </a:solidFill>
                        <a:latin typeface="微软雅黑" panose="020B0503020204020204" pitchFamily="34" charset="-122"/>
                        <a:ea typeface="微软雅黑" panose="020B0503020204020204" pitchFamily="34" charset="-122"/>
                        <a:cs typeface="+mn-cs"/>
                      </a:endParaRPr>
                    </a:p>
                    <a:p>
                      <a:pPr marL="0" indent="0" algn="l" latinLnBrk="1" hangingPunct="0">
                        <a:lnSpc>
                          <a:spcPct val="100000"/>
                        </a:lnSpc>
                      </a:pPr>
                      <a:r>
                        <a:rPr lang="zh-CN" altLang="en-US"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a:t>
                      </a:r>
                      <a:r>
                        <a:rPr lang="zh-CN" altLang="en-US"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商朝城市已初具规模</a:t>
                      </a:r>
                      <a:r>
                        <a:rPr lang="en-US" altLang="zh-CN" sz="18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统治者的宫殿和宗庙位于城市的中心</a:t>
                      </a:r>
                      <a:r>
                        <a:rPr lang="en-US" altLang="zh-CN" sz="18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周朝营建城市形成制度</a:t>
                      </a:r>
                      <a:r>
                        <a:rPr lang="en-US" altLang="zh-CN" sz="18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春秋战国时期涌现出一批中心城市</a:t>
                      </a:r>
                      <a:endParaRPr lang="en-US" altLang="zh-CN" sz="18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zh-CN" altLang="en-US" sz="1800" b="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3</a:t>
                      </a:r>
                      <a:r>
                        <a:rPr lang="zh-CN" altLang="en-US" sz="1800" b="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a:t>
                      </a:r>
                      <a:r>
                        <a:rPr lang="en-US" altLang="zh-CN" sz="1800" b="1"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商周时期有了借贷纠纷记载</a:t>
                      </a:r>
                      <a:r>
                        <a:rPr lang="en-US" altLang="zh-CN" sz="1800" b="1"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a:t>
                      </a:r>
                      <a:r>
                        <a:rPr lang="en-US" altLang="zh-CN" sz="1800" b="1"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春秋时期出现货币信贷</a:t>
                      </a:r>
                      <a:r>
                        <a:rPr lang="zh-CN" altLang="en-US" sz="1800" b="1">
                          <a:solidFill>
                            <a:schemeClr val="tx1"/>
                          </a:solidFill>
                          <a:latin typeface="微软雅黑" panose="020B0503020204020204" pitchFamily="34" charset="-122"/>
                          <a:ea typeface="微软雅黑" panose="020B0503020204020204" pitchFamily="34" charset="-122"/>
                          <a:cs typeface="+mn-cs"/>
                          <a:sym typeface="+mn-ea"/>
                        </a:rPr>
                        <a:t>。</a:t>
                      </a:r>
                      <a:r>
                        <a:rPr lang="en-US" altLang="zh-CN" sz="1800" b="1"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商周出现契约</a:t>
                      </a:r>
                      <a:endParaRPr lang="en-US" altLang="zh-CN" sz="1800" b="1">
                        <a:latin typeface="微软雅黑" panose="020B0503020204020204" pitchFamily="34" charset="-122"/>
                        <a:ea typeface="微软雅黑" panose="020B0503020204020204" pitchFamily="34" charset="-122"/>
                      </a:endParaRPr>
                    </a:p>
                    <a:p>
                      <a:pPr algn="l" latinLnBrk="1" hangingPunct="0">
                        <a:lnSpc>
                          <a:spcPct val="100000"/>
                        </a:lnSpc>
                      </a:pPr>
                      <a:r>
                        <a:rPr lang="zh-CN" altLang="en-US" sz="1800" b="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4</a:t>
                      </a:r>
                      <a:r>
                        <a:rPr lang="zh-CN" altLang="en-US" sz="1800" b="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a:t>
                      </a:r>
                      <a:r>
                        <a:rPr lang="en-US" altLang="zh-CN" sz="1800" b="1"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春秋时期</a:t>
                      </a:r>
                      <a:r>
                        <a:rPr lang="en-US" altLang="zh-CN" sz="1800" b="1"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a:t>
                      </a:r>
                      <a:r>
                        <a:rPr lang="en-US" altLang="zh-CN" sz="1800" b="1"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sym typeface="+mn-ea"/>
                        </a:rPr>
                        <a:t>吴王夫差开凿了连接江淮的运河——邗沟</a:t>
                      </a:r>
                      <a:endParaRPr lang="en-US" altLang="zh-CN" sz="18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042946">
                <a:tc>
                  <a:txBody>
                    <a:bodyPr wrap="square"/>
                    <a:lstStyle/>
                    <a:p>
                      <a:pPr marL="0" algn="ctr" defTabSz="914400" rtl="0" eaLnBrk="1" latinLnBrk="1" hangingPunct="0">
                        <a:lnSpc>
                          <a:spcPct val="100000"/>
                        </a:lnSpc>
                      </a:pPr>
                      <a:r>
                        <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秦汉</a:t>
                      </a:r>
                      <a:endPar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秦朝统一货币、度量衡</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汉武帝改革币制，将铸币权收归中央       </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（2）推行</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重农抑商</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政策</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（3）</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汉武帝时实行盐铁官营  </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        （4）</a:t>
                      </a:r>
                      <a:r>
                        <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秦朝</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修筑的驰道、直道和五尺道等，</a:t>
                      </a:r>
                      <a:r>
                        <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构成了以咸阳为中心</a:t>
                      </a:r>
                      <a:endPar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1800" b="1" kern="120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的全国性道路网</a:t>
                      </a:r>
                      <a:r>
                        <a:rPr lang="en-US" altLang="zh-CN" sz="1800" b="1"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；开凿了灵渠，沟通了长江和珠江两大水系</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（5）汉朝以后凡涉及财产关系和人身关系的事宜，几乎都要订立契约</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829930">
                <a:tc>
                  <a:txBody>
                    <a:bodyPr wrap="square"/>
                    <a:lstStyle/>
                    <a:p>
                      <a:pPr marL="0" indent="0" algn="ctr" defTabSz="914400" rtl="0" eaLnBrk="1" latinLnBrk="1" hangingPunct="0">
                        <a:lnSpc>
                          <a:spcPct val="100000"/>
                        </a:lnSpc>
                      </a:pPr>
                      <a:r>
                        <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隋唐</a:t>
                      </a:r>
                      <a:endPar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坊市分区</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制                         （2）唐朝飞钱出现</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（3）</a:t>
                      </a:r>
                      <a:r>
                        <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隋朝开通大运河</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，沟通了中国南方和北方；</a:t>
                      </a:r>
                      <a:r>
                        <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唐代的驿道以长安为中心向各方辐射</a:t>
                      </a:r>
                      <a:endPar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（4）长安、洛阳等城市商业繁荣     （5）农村集市发展起来     （6）唐朝信贷业务由存贷款发展到汇兑</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79055">
                <a:tc>
                  <a:txBody>
                    <a:bodyPr wrap="square"/>
                    <a:lstStyle/>
                    <a:p>
                      <a:pPr algn="ctr" latinLnBrk="1" hangingPunct="0">
                        <a:lnSpc>
                          <a:spcPct val="100000"/>
                        </a:lnSpc>
                      </a:pPr>
                      <a:r>
                        <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宋元</a:t>
                      </a:r>
                      <a:endPar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坊市分区制&amp;</a:t>
                      </a:r>
                      <a:r>
                        <a:rPr lang="zh-CN" altLang="en-US"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时间界限</a:t>
                      </a:r>
                      <a:r>
                        <a:rPr lang="en-US" altLang="zh-CN" sz="1800" b="1" kern="120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被打破</a:t>
                      </a:r>
                      <a:r>
                        <a:rPr lang="zh-CN" altLang="en-US"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；监管放松；经济职能增强</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（2）商品种类繁多，东京等城市商业发达（3）</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商业税收成为重要税源</a:t>
                      </a:r>
                      <a:endPar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（4）两宋工商业者经营及定居的集镇发展起来（5）</a:t>
                      </a:r>
                      <a:r>
                        <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元朝时京杭大运河</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；创造性地开辟了</a:t>
                      </a:r>
                      <a:r>
                        <a:rPr lang="en-US" altLang="zh-CN" sz="1800" b="1"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长途海运航线</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（6）运河沿岸兴起了很多工商业市镇，元大都成为国际性商业大都会</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266219">
                <a:tc>
                  <a:txBody>
                    <a:bodyPr wrap="square"/>
                    <a:lstStyle/>
                    <a:p>
                      <a:pPr algn="ctr" latinLnBrk="1" hangingPunct="0">
                        <a:lnSpc>
                          <a:spcPct val="100000"/>
                        </a:lnSpc>
                      </a:pPr>
                      <a:r>
                        <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明清</a:t>
                      </a:r>
                      <a:endParaRPr lang="en-US" altLang="zh-CN" sz="24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（1）江南</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工商业集镇</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涌现，出现</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专业分工 </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    （2）</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白银货币化   </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  （3）</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商帮</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活跃与兴盛</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（4）大量农副产品进入市场，商品化程度提高</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（5）区域间</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长途</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和大额</a:t>
                      </a:r>
                      <a:r>
                        <a:rPr lang="en-US" altLang="zh-CN" sz="1800" b="1"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贸易</a:t>
                      </a: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发展较快</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（6）明代钱铺等新式金融机构盛行，清代资本性借贷显著发展</a:t>
                      </a:r>
                      <a:endParaRPr lang="en-US" altLang="zh-CN" sz="1800" b="1"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文本框 3"/>
          <p:cNvSpPr txBox="1"/>
          <p:nvPr>
            <p:custDataLst>
              <p:tags r:id="rId3"/>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线索二 中国古代的手工业、商业、交通与城市</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350467" y="2524306"/>
          <a:ext cx="11491066" cy="4191000"/>
        </p:xfrm>
        <a:graphic>
          <a:graphicData uri="http://schemas.openxmlformats.org/drawingml/2006/table">
            <a:tbl>
              <a:tblPr/>
              <a:tblGrid>
                <a:gridCol w="1273749"/>
                <a:gridCol w="10217317"/>
              </a:tblGrid>
              <a:tr h="1676400">
                <a:tc>
                  <a:txBody>
                    <a:bodyPr wrap="square"/>
                    <a:lstStyle/>
                    <a:p>
                      <a:pPr indent="0" algn="ctr" fontAlgn="auto">
                        <a:lnSpc>
                          <a:spcPct val="125000"/>
                        </a:lnSpc>
                        <a:buNone/>
                      </a:pPr>
                      <a:r>
                        <a:rPr lang="en-US" altLang="en-US" sz="20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隋唐</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p>
                      <a:pPr indent="0" algn="ctr" fontAlgn="auto">
                        <a:lnSpc>
                          <a:spcPct val="125000"/>
                        </a:lnSpc>
                        <a:buNone/>
                      </a:pPr>
                      <a:r>
                        <a:rPr lang="en-US" altLang="en-US" sz="20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时期</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fontAlgn="auto">
                        <a:lnSpc>
                          <a:spcPct val="125000"/>
                        </a:lnSpc>
                        <a:buNone/>
                      </a:pP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随着大运河的开通和先进生产工具的使用，</a:t>
                      </a:r>
                      <a:r>
                        <a:rPr lang="en-US" altLang="en-US" sz="2000" b="1">
                          <a:solidFill>
                            <a:schemeClr val="tx1"/>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江南地区得</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到进一步开发，北方的经济重心地位受到挑战，</a:t>
                      </a:r>
                      <a:r>
                        <a:rPr lang="en-US" altLang="en-US" sz="2000" b="1" u="sng">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扬州</a:t>
                      </a:r>
                      <a:r>
                        <a:rPr lang="en-US" altLang="en-US" sz="2000" b="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作为长江流域和大运河联系的咽喉</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，成为全国性的商业中心，尤其在</a:t>
                      </a:r>
                      <a:r>
                        <a:rPr lang="en-US" altLang="en-US" sz="2000" b="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安史之乱后</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，扬州公然打破坊市限制，出现了繁荣的夜市，经济上出现“</a:t>
                      </a:r>
                      <a:r>
                        <a:rPr lang="en-US" altLang="en-US" sz="2000" b="1" u="sng">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扬一益二</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”的说法</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1257300">
                <a:tc>
                  <a:txBody>
                    <a:bodyPr wrap="square"/>
                    <a:lstStyle/>
                    <a:p>
                      <a:pPr indent="0" fontAlgn="auto">
                        <a:lnSpc>
                          <a:spcPct val="125000"/>
                        </a:lnSpc>
                        <a:buNone/>
                      </a:pP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五代及北宋时期</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fontAlgn="auto">
                        <a:lnSpc>
                          <a:spcPct val="125000"/>
                        </a:lnSpc>
                        <a:buNone/>
                      </a:pPr>
                      <a:r>
                        <a:rPr lang="en-US" altLang="en-US" sz="20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经济重心继续南移，</a:t>
                      </a:r>
                      <a:r>
                        <a:rPr lang="en-US" altLang="en-US" sz="2000" b="1" u="sng" err="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开封(汴梁)</a:t>
                      </a:r>
                      <a:r>
                        <a:rPr lang="en-US" altLang="en-US" sz="20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作为帝都所在，集中了大量的人口和物资，加之</a:t>
                      </a:r>
                      <a:r>
                        <a:rPr lang="en-US" altLang="en-US" sz="2000" b="1" err="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临近</a:t>
                      </a:r>
                      <a:r>
                        <a:rPr lang="en-US" altLang="en-US" sz="2000" b="1" u="sng" err="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大运河与黄河</a:t>
                      </a:r>
                      <a:r>
                        <a:rPr lang="en-US" altLang="en-US" sz="2000" b="1" err="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的优势</a:t>
                      </a:r>
                      <a:r>
                        <a:rPr lang="en-US" altLang="en-US" sz="20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，从而取代传统的长安、洛阳成为当时全国经济最发达的城市</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1257300">
                <a:tc>
                  <a:txBody>
                    <a:bodyPr wrap="square"/>
                    <a:lstStyle/>
                    <a:p>
                      <a:pPr indent="0" algn="ctr" fontAlgn="auto">
                        <a:lnSpc>
                          <a:spcPct val="125000"/>
                        </a:lnSpc>
                        <a:buNone/>
                      </a:pP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南宋至元代</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fontAlgn="auto">
                        <a:lnSpc>
                          <a:spcPct val="125000"/>
                        </a:lnSpc>
                        <a:buNone/>
                      </a:pP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随着</a:t>
                      </a:r>
                      <a:r>
                        <a:rPr lang="en-US" altLang="en-US" sz="2000" b="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南宋经济重心南移的完成</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，元朝对大运河的</a:t>
                      </a:r>
                      <a:r>
                        <a:rPr lang="en-US" altLang="en-US" sz="2000" b="1" u="sng">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裁弯取直</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以及明成祖迁都北京，大运河作为</a:t>
                      </a:r>
                      <a:r>
                        <a:rPr lang="en-US" altLang="en-US" sz="2000" b="1" u="sng">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漕运通道</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的作用愈发凸显，一些运河沿线的</a:t>
                      </a:r>
                      <a:r>
                        <a:rPr lang="en-US" altLang="en-US" sz="2000" b="1" u="sng">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非传统政治中心城市</a:t>
                      </a:r>
                      <a:r>
                        <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异军突起</a:t>
                      </a:r>
                      <a:endParaRPr lang="en-US" altLang="en-US" sz="20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bl>
          </a:graphicData>
        </a:graphic>
      </p:graphicFrame>
      <p:sp>
        <p:nvSpPr>
          <p:cNvPr id="11" name="文本框 2"/>
          <p:cNvSpPr txBox="1"/>
          <p:nvPr>
            <p:custDataLst>
              <p:tags r:id="rId2"/>
            </p:custDataLst>
          </p:nvPr>
        </p:nvSpPr>
        <p:spPr>
          <a:xfrm>
            <a:off x="350714" y="1171575"/>
            <a:ext cx="11530752" cy="1135054"/>
          </a:xfrm>
          <a:prstGeom prst="rect">
            <a:avLst/>
          </a:prstGeom>
          <a:solidFill>
            <a:schemeClr val="bg1">
              <a:lumMod val="85000"/>
            </a:schemeClr>
          </a:solid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spcBef>
                <a:spcPct val="0"/>
              </a:spcBef>
              <a:spcAft>
                <a:spcPct val="0"/>
              </a:spcAft>
            </a:pPr>
            <a:r>
              <a:rPr lang="en-US" altLang="en-US" sz="2400" b="1" u="sng"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大运河城市的兴衰受到经济重心转移</a:t>
            </a:r>
            <a:r>
              <a:rPr lang="en-US" altLang="en-US" sz="24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的深刻影响，</a:t>
            </a:r>
            <a:r>
              <a:rPr lang="en-US" altLang="en-US" sz="2400" b="1" err="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大运河城市的布局变化</a:t>
            </a:r>
            <a:r>
              <a:rPr lang="en-US" altLang="en-US" sz="2400" b="1" err="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体现了中国</a:t>
            </a:r>
            <a:r>
              <a:rPr lang="en-US" altLang="en-US" sz="2400" b="1" err="1">
                <a:solidFill>
                  <a:srgbClr val="FF0000"/>
                </a:solidFill>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古代城市体系的不断完善</a:t>
            </a:r>
            <a:r>
              <a:rPr lang="en-US" altLang="en-US" sz="24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rPr>
              <a:t>。</a:t>
            </a:r>
            <a:endParaRPr lang="en-US" altLang="en-US" sz="2400" b="1">
              <a:latin typeface="微软雅黑" panose="020B0503020204020204" pitchFamily="34" charset="-122"/>
              <a:ea typeface="微软雅黑" panose="020B0503020204020204" pitchFamily="34" charset="-122"/>
              <a:cs typeface="华文中宋" panose="02010600040101010101" pitchFamily="2" charset="-122"/>
              <a:sym typeface="Arial" panose="020B0604020202020204" pitchFamily="34" charset="0"/>
            </a:endParaRPr>
          </a:p>
        </p:txBody>
      </p:sp>
      <p:sp>
        <p:nvSpPr>
          <p:cNvPr id="2" name="P_4#9e937cbfd?sp=1&amp;pid=8f8f85d49&amp;color=0,0,0&amp;vtp=1&amp;bt=1&amp;bbb=1"/>
          <p:cNvSpPr/>
          <p:nvPr>
            <p:custDataLst>
              <p:tags r:id="rId3"/>
            </p:custDataLst>
          </p:nvPr>
        </p:nvSpPr>
        <p:spPr>
          <a:xfrm>
            <a:off x="594360" y="470150"/>
            <a:ext cx="10963656" cy="553657"/>
          </a:xfrm>
          <a:prstGeom prst="rect">
            <a:avLst/>
          </a:prstGeom>
          <a:noFill/>
        </p:spPr>
        <p:txBody>
          <a:bodyPr wrap="none" lIns="0" tIns="0" rIns="0" bIns="0" rtlCol="0" anchor="t"/>
          <a:lstStyle/>
          <a:p>
            <a:pPr algn="l" latinLnBrk="1">
              <a:lnSpc>
                <a:spcPts val="4900"/>
              </a:lnSpc>
            </a:pPr>
            <a:r>
              <a:rPr lang="en-US" altLang="zh-CN" sz="28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2.商业贸易、交通与城市</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a:p>
        </p:txBody>
      </p:sp>
      <p:sp>
        <p:nvSpPr>
          <p:cNvPr id="3" name="文本框 2"/>
          <p:cNvSpPr txBox="1"/>
          <p:nvPr>
            <p:custDataLst>
              <p:tags r:id="rId4"/>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线索二 中国古代的手工业、商业、交通与城市</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20650" y="953451"/>
            <a:ext cx="3817966" cy="4866323"/>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002058" y="953451"/>
            <a:ext cx="3917315" cy="4998009"/>
          </a:xfrm>
          <a:prstGeom prst="rect">
            <a:avLst/>
          </a:prstGeom>
        </p:spPr>
      </p:pic>
      <p:sp>
        <p:nvSpPr>
          <p:cNvPr id="4" name="文本框 3"/>
          <p:cNvSpPr txBox="1"/>
          <p:nvPr>
            <p:custDataLst>
              <p:tags r:id="rId5"/>
            </p:custDataLst>
          </p:nvPr>
        </p:nvSpPr>
        <p:spPr>
          <a:xfrm>
            <a:off x="8032406" y="646726"/>
            <a:ext cx="4038944" cy="6063198"/>
          </a:xfrm>
          <a:prstGeom prst="rect">
            <a:avLst/>
          </a:prstGeom>
          <a:solidFill>
            <a:schemeClr val="bg1">
              <a:lumMod val="85000"/>
            </a:schemeClr>
          </a:solidFill>
        </p:spPr>
        <p:txBody>
          <a:bodyPr wrap="square" rtlCol="0" anchor="t">
            <a:spAutoFit/>
          </a:bodyPr>
          <a:lstStyle/>
          <a:p>
            <a:pPr>
              <a:lnSpc>
                <a:spcPct val="100000"/>
              </a:lnSpc>
            </a:pPr>
            <a:r>
              <a:rPr lang="zh-CN" altLang="en-US" sz="2800" b="1">
                <a:highlight>
                  <a:srgbClr val="FFFF00"/>
                </a:highlight>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变化</a:t>
            </a:r>
            <a:r>
              <a:rPr lang="zh-CN" altLang="en-US"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元朝对隋唐时期的大运河进行</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裁弯取直</a:t>
            </a:r>
            <a:r>
              <a:rPr lang="en-US" altLang="zh-CN"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缩短航程，创造性地开辟了</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长途海运航线。</a:t>
            </a:r>
            <a:endParaRPr lang="en-US" altLang="zh-CN"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隋朝开通大运河是为了贯通南北，巩固国家统一；</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元代大运河主要为运送江南粮食，促进南北经济交流</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endPar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p>
            <a:pPr>
              <a:lnSpc>
                <a:spcPct val="100000"/>
              </a:lnSpc>
            </a:pPr>
            <a:endParaRPr lang="en-US" altLang="zh-CN" sz="2400" b="1">
              <a:highlight>
                <a:srgbClr val="FFFF00"/>
              </a:highlight>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p>
            <a:pPr>
              <a:lnSpc>
                <a:spcPct val="100000"/>
              </a:lnSpc>
            </a:pPr>
            <a:r>
              <a:rPr lang="zh-CN" altLang="en-US" sz="2800" b="1">
                <a:highlight>
                  <a:srgbClr val="FFFF00"/>
                </a:highlight>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原因</a:t>
            </a:r>
            <a:r>
              <a:rPr lang="zh-CN" altLang="en-US"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：政治中心的东移北上；</a:t>
            </a:r>
            <a:endParaRPr lang="en-US" altLang="zh-CN"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p>
            <a:pPr>
              <a:lnSpc>
                <a:spcPct val="100000"/>
              </a:lnSpc>
            </a:pPr>
            <a:r>
              <a:rPr lang="zh-CN" altLang="en-US"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政权建立来源的变化；经济重心的南移，南北经济差距的拉大；</a:t>
            </a:r>
            <a:endParaRPr lang="en-US" altLang="zh-CN"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p>
            <a:pPr>
              <a:lnSpc>
                <a:spcPct val="100000"/>
              </a:lnSpc>
            </a:pPr>
            <a:r>
              <a:rPr lang="zh-CN" altLang="en-US"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统治策略的变化等。</a:t>
            </a:r>
            <a:endParaRPr lang="zh-CN" altLang="en-US" sz="28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p:txBody>
      </p:sp>
      <p:sp>
        <p:nvSpPr>
          <p:cNvPr id="5" name="文本框 4"/>
          <p:cNvSpPr txBox="1"/>
          <p:nvPr>
            <p:custDataLst>
              <p:tags r:id="rId6"/>
            </p:custDataLst>
          </p:nvPr>
        </p:nvSpPr>
        <p:spPr>
          <a:xfrm>
            <a:off x="3336290" y="123506"/>
            <a:ext cx="7217410" cy="523220"/>
          </a:xfrm>
          <a:prstGeom prst="rect">
            <a:avLst/>
          </a:prstGeom>
          <a:noFill/>
        </p:spPr>
        <p:txBody>
          <a:bodyPr wrap="square" rtlCol="0">
            <a:spAutoFit/>
          </a:bodyPr>
          <a:lstStyle/>
          <a:p>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隋朝到元朝大运河的变化，原因？</a:t>
            </a:r>
            <a:endPar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endParaRPr>
          </a:p>
        </p:txBody>
      </p:sp>
      <p:sp>
        <p:nvSpPr>
          <p:cNvPr id="6" name="文本框 5"/>
          <p:cNvSpPr txBox="1"/>
          <p:nvPr>
            <p:custDataLst>
              <p:tags r:id="rId7"/>
            </p:custDataLst>
          </p:nvPr>
        </p:nvSpPr>
        <p:spPr>
          <a:xfrm>
            <a:off x="184581"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4#9e937cbfd?sp=1&amp;pid=8f8f85d49&amp;color=0,0,0&amp;vtp=1&amp;bt=1&amp;bbb=1"/>
          <p:cNvSpPr/>
          <p:nvPr>
            <p:custDataLst>
              <p:tags r:id="rId1"/>
            </p:custDataLst>
          </p:nvPr>
        </p:nvSpPr>
        <p:spPr>
          <a:xfrm>
            <a:off x="576072" y="819584"/>
            <a:ext cx="10963656" cy="553657"/>
          </a:xfrm>
          <a:prstGeom prst="rect">
            <a:avLst/>
          </a:prstGeom>
          <a:noFill/>
        </p:spPr>
        <p:txBody>
          <a:bodyPr wrap="none" lIns="0" tIns="0" rIns="0" bIns="0" rtlCol="0" anchor="t"/>
          <a:lstStyle/>
          <a:p>
            <a:pPr algn="l" latinLnBrk="1">
              <a:lnSpc>
                <a:spcPts val="4900"/>
              </a:lnSpc>
            </a:pPr>
            <a:r>
              <a:rPr lang="en-US" altLang="zh-CN" sz="28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3.对外贸易、交通与城市</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a:p>
        </p:txBody>
      </p:sp>
      <p:graphicFrame>
        <p:nvGraphicFramePr>
          <p:cNvPr id="3" name="P_4_BD#9e937cbfd?colgroup=3,25&amp;pid=8f8f85d49&amp;color=0,0,0&amp;vtp=1&amp;bbb=1&amp;hb=1"/>
          <p:cNvGraphicFramePr>
            <a:graphicFrameLocks noGrp="1"/>
          </p:cNvGraphicFramePr>
          <p:nvPr>
            <p:custDataLst>
              <p:tags r:id="rId2"/>
            </p:custDataLst>
          </p:nvPr>
        </p:nvGraphicFramePr>
        <p:xfrm>
          <a:off x="594360" y="1611463"/>
          <a:ext cx="10945368" cy="4642469"/>
        </p:xfrm>
        <a:graphic>
          <a:graphicData uri="http://schemas.openxmlformats.org/drawingml/2006/table">
            <a:tbl>
              <a:tblPr/>
              <a:tblGrid>
                <a:gridCol w="1472184"/>
                <a:gridCol w="9473184"/>
              </a:tblGrid>
              <a:tr h="533899">
                <a:tc>
                  <a:txBody>
                    <a:bodyPr wrap="square"/>
                    <a:lstStyle/>
                    <a:p>
                      <a:pPr algn="ctr" latinLnBrk="1" hangingPunct="0">
                        <a:lnSpc>
                          <a:spcPct val="100000"/>
                        </a:lnSpc>
                      </a:pPr>
                      <a:r>
                        <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秦汉</a:t>
                      </a:r>
                      <a:endParaRPr lang="en-US" altLang="zh-CN" sz="240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西汉时贯通丝绸之路</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中外贸易逐渐发展起来</a:t>
                      </a:r>
                      <a:endParaRPr lang="en-US" altLang="zh-CN" sz="24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2193439">
                <a:tc>
                  <a:txBody>
                    <a:bodyPr wrap="square"/>
                    <a:lstStyle/>
                    <a:p>
                      <a:pPr marL="0" indent="0" algn="ctr" latinLnBrk="1" hangingPunct="0">
                        <a:lnSpc>
                          <a:spcPct val="100000"/>
                        </a:lnSpc>
                      </a:pPr>
                      <a:r>
                        <a:rPr lang="en-US" altLang="zh-CN" sz="2400" b="1" i="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隋唐宋</a:t>
                      </a:r>
                      <a:endPar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latinLnBrk="1" hangingPunct="0">
                        <a:lnSpc>
                          <a:spcPct val="100000"/>
                        </a:lnSpc>
                      </a:pPr>
                      <a:r>
                        <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元</a:t>
                      </a:r>
                      <a:endParaRPr lang="en-US" altLang="zh-CN" sz="240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唐宋以后</a:t>
                      </a:r>
                      <a:r>
                        <a:rPr lang="en-US" altLang="zh-CN" sz="2400" b="1" i="0" spc="-1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海上贸易兴盛</a:t>
                      </a:r>
                      <a:endParaRPr lang="en-US" altLang="zh-CN" sz="2400" b="1">
                        <a:solidFill>
                          <a:srgbClr val="00B050"/>
                        </a:solidFill>
                        <a:latin typeface="微软雅黑" panose="020B0503020204020204" pitchFamily="34" charset="-122"/>
                        <a:ea typeface="微软雅黑" panose="020B0503020204020204" pitchFamily="34" charset="-122"/>
                      </a:endParaRPr>
                    </a:p>
                    <a:p>
                      <a:pPr marL="0" indent="0" algn="l" latinLnBrk="1" hangingPunct="0">
                        <a:lnSpc>
                          <a:spcPct val="100000"/>
                        </a:lnSpc>
                      </a:pP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（1）商船从东南沿海各港口出发</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近达南洋各地</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远达波</a:t>
                      </a:r>
                      <a:endPar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斯湾</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阿拉伯海和红海沿岸地区</a:t>
                      </a:r>
                      <a:endParaRPr lang="en-US" altLang="zh-CN" sz="2400" b="1">
                        <a:latin typeface="微软雅黑" panose="020B0503020204020204" pitchFamily="34" charset="-122"/>
                        <a:ea typeface="微软雅黑" panose="020B0503020204020204" pitchFamily="34" charset="-122"/>
                      </a:endParaRPr>
                    </a:p>
                    <a:p>
                      <a:pPr marL="0" indent="0" algn="l" latinLnBrk="1" hangingPunct="0">
                        <a:lnSpc>
                          <a:spcPct val="100000"/>
                        </a:lnSpc>
                      </a:pP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（2）中国出口商品</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除丝绸外</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还有瓷器</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纸张</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茶叶等</a:t>
                      </a:r>
                      <a:endParaRPr lang="en-US" altLang="zh-CN" sz="2400" b="1">
                        <a:latin typeface="微软雅黑" panose="020B0503020204020204" pitchFamily="34" charset="-122"/>
                        <a:ea typeface="微软雅黑" panose="020B0503020204020204" pitchFamily="34" charset="-122"/>
                      </a:endParaRPr>
                    </a:p>
                    <a:p>
                      <a:pPr marL="0" indent="0" algn="l" latinLnBrk="1" hangingPunct="0">
                        <a:lnSpc>
                          <a:spcPct val="100000"/>
                        </a:lnSpc>
                      </a:pP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（3）官府在东南沿海一带设置市舶司</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掌管对外贸易</a:t>
                      </a:r>
                      <a:endParaRPr lang="en-US" altLang="zh-CN" sz="2400" b="1">
                        <a:latin typeface="微软雅黑" panose="020B0503020204020204" pitchFamily="34" charset="-122"/>
                        <a:ea typeface="微软雅黑" panose="020B0503020204020204" pitchFamily="34" charset="-122"/>
                      </a:endParaRPr>
                    </a:p>
                    <a:p>
                      <a:pPr marL="0" lvl="0" indent="0" algn="l" latinLnBrk="1" hangingPunct="0">
                        <a:lnSpc>
                          <a:spcPct val="100000"/>
                        </a:lnSpc>
                      </a:pP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（4）外贸税收成为宋元两朝国库的重要财源</a:t>
                      </a:r>
                      <a:endParaRPr lang="en-US" altLang="zh-CN" sz="24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914010">
                <a:tc>
                  <a:txBody>
                    <a:bodyPr wrap="square"/>
                    <a:lstStyle/>
                    <a:p>
                      <a:pPr marL="0" indent="0" algn="ctr" defTabSz="914400" rtl="0" eaLnBrk="1" latinLnBrk="1" hangingPunct="0">
                        <a:lnSpc>
                          <a:spcPct val="100000"/>
                        </a:lnSpc>
                      </a:pPr>
                      <a:r>
                        <a:rPr lang="en-US" altLang="zh-CN" sz="24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明清</a:t>
                      </a:r>
                      <a:endParaRPr lang="en-US" altLang="zh-CN" sz="24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400" b="1" i="0" kern="120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朝贡贸易</a:t>
                      </a:r>
                      <a:r>
                        <a:rPr lang="en-US" altLang="zh-CN" sz="24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：明清时期，朝廷对朝贡国家、路线、港口、船只</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24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数目、贡品种类均有严格规定。清政府在广州设置公行，统</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揽对外贸易事务。1757年，</a:t>
                      </a:r>
                      <a:r>
                        <a:rPr lang="en-US" altLang="zh-CN" sz="24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清政府</a:t>
                      </a:r>
                      <a:r>
                        <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将通商口岸限定在广州一</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l" defTabSz="914400" rtl="0" eaLnBrk="1" latinLnBrk="1" hangingPunct="0">
                        <a:lnSpc>
                          <a:spcPct val="100000"/>
                        </a:lnSpc>
                      </a:pPr>
                      <a:r>
                        <a:rPr lang="en-US" altLang="zh-CN" sz="24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处，对外贸易皆由官府指定的“</a:t>
                      </a:r>
                      <a:r>
                        <a:rPr lang="en-US" altLang="zh-CN" sz="2400" b="1" i="0" kern="120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十三行</a:t>
                      </a:r>
                      <a:r>
                        <a:rPr lang="en-US" altLang="zh-CN" sz="24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”行商代理</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文本框 3"/>
          <p:cNvSpPr txBox="1"/>
          <p:nvPr>
            <p:custDataLst>
              <p:tags r:id="rId3"/>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线索二 中国古代的手工业、商业、交通与城市</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36956" y="1004974"/>
          <a:ext cx="11944208" cy="4754880"/>
        </p:xfrm>
        <a:graphic>
          <a:graphicData uri="http://schemas.openxmlformats.org/drawingml/2006/table">
            <a:tbl>
              <a:tblPr firstRow="1" firstCol="1" bandRow="1"/>
              <a:tblGrid>
                <a:gridCol w="1440321"/>
                <a:gridCol w="10503887"/>
              </a:tblGrid>
              <a:tr h="426720">
                <a:tc>
                  <a:txBody>
                    <a:bodyPr wrap="square"/>
                    <a:lstStyle/>
                    <a:p>
                      <a:pPr algn="ctr">
                        <a:lnSpc>
                          <a:spcPct val="100000"/>
                        </a:lnSpc>
                        <a:spcAft>
                          <a:spcPct val="0"/>
                        </a:spcAft>
                        <a:tabLst>
                          <a:tab pos="1890395" algn="l"/>
                        </a:tabLst>
                      </a:pPr>
                      <a:r>
                        <a:rPr lang="zh-CN" altLang="en-US" sz="2400" b="1" kern="1200">
                          <a:solidFill>
                            <a:srgbClr val="C00000"/>
                          </a:solidFill>
                          <a:effectLst/>
                          <a:latin typeface="微软雅黑" panose="020B0503020204020204" pitchFamily="34" charset="-122"/>
                          <a:ea typeface="微软雅黑" panose="020B0503020204020204" pitchFamily="34" charset="-122"/>
                          <a:cs typeface="华文新魏" panose="02010800040101010101" charset="-122"/>
                        </a:rPr>
                        <a:t>商品经济</a:t>
                      </a:r>
                      <a:endParaRPr lang="zh-CN" altLang="en-US" sz="2400" b="1" kern="1200">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tabLst>
                          <a:tab pos="1890395" algn="l"/>
                        </a:tabLst>
                      </a:pPr>
                      <a:r>
                        <a:rPr lang="zh-CN" altLang="en-US" sz="2400" b="1">
                          <a:solidFill>
                            <a:srgbClr val="FF0000"/>
                          </a:solidFill>
                          <a:effectLst/>
                          <a:latin typeface="微软雅黑" panose="020B0503020204020204" pitchFamily="34" charset="-122"/>
                          <a:ea typeface="微软雅黑" panose="020B0503020204020204" pitchFamily="34" charset="-122"/>
                          <a:cs typeface="华文新魏" panose="02010800040101010101" charset="-122"/>
                        </a:rPr>
                        <a:t>以交换为目的，与自然经济对应</a:t>
                      </a:r>
                      <a:r>
                        <a:rPr lang="zh-CN" altLang="en-US" sz="2400" b="1">
                          <a:effectLst/>
                          <a:latin typeface="微软雅黑" panose="020B0503020204020204" pitchFamily="34" charset="-122"/>
                          <a:ea typeface="微软雅黑" panose="020B0503020204020204" pitchFamily="34" charset="-122"/>
                          <a:cs typeface="华文新魏" panose="02010800040101010101" charset="-122"/>
                        </a:rPr>
                        <a:t>。商品经济不断发展，商品间交换主要由市场调配时，就是市场经济。</a:t>
                      </a:r>
                      <a:endParaRPr lang="en-US" altLang="zh-CN" sz="2400" b="1">
                        <a:effectLst/>
                        <a:latin typeface="微软雅黑" panose="020B0503020204020204" pitchFamily="34" charset="-122"/>
                        <a:ea typeface="微软雅黑" panose="020B0503020204020204" pitchFamily="34" charset="-122"/>
                        <a:cs typeface="华文新魏" panose="02010800040101010101" charset="-122"/>
                      </a:endParaRPr>
                    </a:p>
                    <a:p>
                      <a:pPr>
                        <a:lnSpc>
                          <a:spcPct val="100000"/>
                        </a:lnSpc>
                        <a:spcAft>
                          <a:spcPct val="0"/>
                        </a:spcAft>
                        <a:tabLst>
                          <a:tab pos="1890395" algn="l"/>
                        </a:tabLst>
                      </a:pPr>
                      <a:endParaRPr lang="zh-CN" altLang="en-US"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35899">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kern="1200" noProof="0">
                          <a:solidFill>
                            <a:srgbClr val="C00000"/>
                          </a:solidFill>
                          <a:effectLst/>
                          <a:latin typeface="微软雅黑" panose="020B0503020204020204" pitchFamily="34" charset="-122"/>
                          <a:ea typeface="微软雅黑" panose="020B0503020204020204" pitchFamily="34" charset="-122"/>
                          <a:cs typeface="华文新魏" panose="02010800040101010101" charset="-122"/>
                        </a:rPr>
                        <a:t>市民阶层</a:t>
                      </a:r>
                      <a:endParaRPr lang="zh-CN" altLang="en-US" sz="2400" b="1" kern="1200" noProof="0">
                        <a:solidFill>
                          <a:srgbClr val="C00000"/>
                        </a:solidFill>
                        <a:effectLst/>
                        <a:latin typeface="微软雅黑" panose="020B0503020204020204" pitchFamily="34" charset="-122"/>
                        <a:ea typeface="微软雅黑" panose="020B0503020204020204" pitchFamily="34" charset="-122"/>
                        <a:cs typeface="华文新魏" panose="02010800040101010101"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rPr>
                        <a:t>市民阶级就是早期的资产阶级，最早出现在欧洲。中国</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华文新魏" panose="02010800040101010101" charset="-122"/>
                        </a:rPr>
                        <a:t>宋明时期</a:t>
                      </a: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rPr>
                        <a:t>，以</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华文新魏" panose="02010800040101010101" charset="-122"/>
                        </a:rPr>
                        <a:t>商人、百工、城市平民为主体的市民阶层逐步兴起</a:t>
                      </a: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rPr>
                        <a:t>，壮大为新的政治力量。社会结构发生巨大的分裂和重组。一般考查市民阶层兴起所产生的影响，</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华文新魏" panose="02010800040101010101" charset="-122"/>
                        </a:rPr>
                        <a:t>主要从社会风俗、个性解放、价值体系、世俗文学等角度出题</a:t>
                      </a: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37260">
                <a:tc>
                  <a:txBody>
                    <a:bodyPr wrap="square"/>
                    <a:lstStyle/>
                    <a:p>
                      <a:pPr algn="ctr">
                        <a:lnSpc>
                          <a:spcPct val="100000"/>
                        </a:lnSpc>
                        <a:spcAft>
                          <a:spcPct val="0"/>
                        </a:spcAft>
                        <a:tabLst>
                          <a:tab pos="1890395" algn="l"/>
                        </a:tabLst>
                      </a:pPr>
                      <a:r>
                        <a:rPr lang="zh-CN" altLang="en-US" sz="2400" b="1" kern="1200">
                          <a:solidFill>
                            <a:srgbClr val="C00000"/>
                          </a:solidFill>
                          <a:effectLst/>
                          <a:latin typeface="微软雅黑" panose="020B0503020204020204" pitchFamily="34" charset="-122"/>
                          <a:ea typeface="微软雅黑" panose="020B0503020204020204" pitchFamily="34" charset="-122"/>
                          <a:cs typeface="华文新魏" panose="02010800040101010101" charset="-122"/>
                        </a:rPr>
                        <a:t>朝贡贸易</a:t>
                      </a:r>
                      <a:endParaRPr lang="zh-CN" altLang="en-US" sz="2400" b="1" kern="1200">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tabLst>
                          <a:tab pos="1890395" algn="l"/>
                        </a:tabLst>
                      </a:pPr>
                      <a:r>
                        <a:rPr lang="zh-CN" altLang="en-US" sz="2400" b="1">
                          <a:effectLst/>
                          <a:latin typeface="微软雅黑" panose="020B0503020204020204" pitchFamily="34" charset="-122"/>
                          <a:ea typeface="微软雅黑" panose="020B0503020204020204" pitchFamily="34" charset="-122"/>
                          <a:cs typeface="华文新魏" panose="02010800040101010101" charset="-122"/>
                        </a:rPr>
                        <a:t>古代中国与外国交往时所形成的政治、外交军事、经济、文化交往的制度和秩序。中国历代王朝把自己作为天下的中心，把自己当作“宗主”，把对方看作附庸。“</a:t>
                      </a:r>
                      <a:r>
                        <a:rPr lang="zh-CN" altLang="en-US" sz="2400" b="1">
                          <a:solidFill>
                            <a:srgbClr val="FF0000"/>
                          </a:solidFill>
                          <a:effectLst/>
                          <a:latin typeface="微软雅黑" panose="020B0503020204020204" pitchFamily="34" charset="-122"/>
                          <a:ea typeface="微软雅黑" panose="020B0503020204020204" pitchFamily="34" charset="-122"/>
                          <a:cs typeface="华文新魏" panose="02010800040101010101" charset="-122"/>
                        </a:rPr>
                        <a:t>厚往薄来</a:t>
                      </a:r>
                      <a:r>
                        <a:rPr lang="zh-CN" altLang="en-US" sz="2400" b="1">
                          <a:effectLst/>
                          <a:latin typeface="微软雅黑" panose="020B0503020204020204" pitchFamily="34" charset="-122"/>
                          <a:ea typeface="微软雅黑" panose="020B0503020204020204" pitchFamily="34" charset="-122"/>
                          <a:cs typeface="华文新魏" panose="02010800040101010101" charset="-122"/>
                        </a:rPr>
                        <a:t>”“宁厚毋薄”是进行朝贡贸易的指导思想。</a:t>
                      </a:r>
                      <a:r>
                        <a:rPr lang="zh-CN" altLang="en-US" sz="2400" b="1">
                          <a:solidFill>
                            <a:srgbClr val="FF0000"/>
                          </a:solidFill>
                          <a:effectLst/>
                          <a:latin typeface="微软雅黑" panose="020B0503020204020204" pitchFamily="34" charset="-122"/>
                          <a:ea typeface="微软雅黑" panose="020B0503020204020204" pitchFamily="34" charset="-122"/>
                          <a:cs typeface="华文新魏" panose="02010800040101010101" charset="-122"/>
                        </a:rPr>
                        <a:t>明清时达到鼎盛，甲午后，朝贡贸易崩溃</a:t>
                      </a:r>
                      <a:r>
                        <a:rPr lang="zh-CN" altLang="en-US" sz="2400" b="1">
                          <a:effectLst/>
                          <a:latin typeface="微软雅黑" panose="020B0503020204020204" pitchFamily="34" charset="-122"/>
                          <a:ea typeface="微软雅黑" panose="020B0503020204020204" pitchFamily="34" charset="-122"/>
                          <a:cs typeface="华文新魏" panose="02010800040101010101" charset="-122"/>
                        </a:rPr>
                        <a:t>。</a:t>
                      </a:r>
                      <a:endParaRPr lang="en-US" altLang="zh-CN" sz="2400" b="1">
                        <a:effectLst/>
                        <a:latin typeface="微软雅黑" panose="020B0503020204020204" pitchFamily="34" charset="-122"/>
                        <a:ea typeface="微软雅黑" panose="020B0503020204020204" pitchFamily="34" charset="-122"/>
                        <a:cs typeface="华文新魏" panose="02010800040101010101" charset="-122"/>
                      </a:endParaRPr>
                    </a:p>
                    <a:p>
                      <a:pPr>
                        <a:lnSpc>
                          <a:spcPct val="100000"/>
                        </a:lnSpc>
                        <a:spcAft>
                          <a:spcPct val="0"/>
                        </a:spcAft>
                        <a:tabLst>
                          <a:tab pos="1890395" algn="l"/>
                        </a:tabLst>
                      </a:pPr>
                      <a:endParaRPr lang="zh-CN"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3" name="文本框 2"/>
          <p:cNvSpPr txBox="1"/>
          <p:nvPr>
            <p:custDataLst>
              <p:tags r:id="rId2"/>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概念突破</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84581"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 name="文本框 4"/>
          <p:cNvSpPr txBox="1"/>
          <p:nvPr>
            <p:custDataLst>
              <p:tags r:id="rId2"/>
            </p:custDataLst>
          </p:nvPr>
        </p:nvSpPr>
        <p:spPr>
          <a:xfrm>
            <a:off x="260985" y="1337945"/>
            <a:ext cx="1707515" cy="5054397"/>
          </a:xfrm>
          <a:prstGeom prst="rect">
            <a:avLst/>
          </a:prstGeom>
          <a:solidFill>
            <a:schemeClr val="bg1">
              <a:lumMod val="85000"/>
            </a:schemeClr>
          </a:solidFill>
          <a:ln w="15875">
            <a:noFill/>
          </a:ln>
        </p:spPr>
        <p:txBody>
          <a:bodyPr wrap="square" rtlCol="0" anchor="t">
            <a:spAutoFit/>
          </a:bodyPr>
          <a:lstStyle/>
          <a:p>
            <a:pPr>
              <a:lnSpc>
                <a:spcPts val="3880"/>
              </a:lnSpc>
              <a:buNone/>
            </a:pPr>
            <a:r>
              <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活动场所：</a:t>
            </a: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r>
              <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交易内容：</a:t>
            </a: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r>
              <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交易媒介：</a:t>
            </a: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r>
              <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商人组织：</a:t>
            </a: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r>
              <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商人地位：</a:t>
            </a:r>
            <a:endParaRPr lang="zh-CN" sz="2400" b="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ts val="3880"/>
              </a:lnSpc>
              <a:buNone/>
            </a:pPr>
            <a:endParaRPr lang="en-US" altLang="zh-CN" sz="2400" b="1">
              <a:solidFill>
                <a:schemeClr val="tx1"/>
              </a:solidFill>
              <a:effectLst/>
              <a:latin typeface="华文新魏" panose="02010800040101010101" charset="-122"/>
              <a:ea typeface="华文新魏" panose="02010800040101010101" charset="-122"/>
              <a:cs typeface="宋体" panose="02010600030101010101" pitchFamily="2" charset="-122"/>
              <a:sym typeface="+mn-ea"/>
            </a:endParaRPr>
          </a:p>
        </p:txBody>
      </p:sp>
      <p:sp>
        <p:nvSpPr>
          <p:cNvPr id="5" name="文本框 4"/>
          <p:cNvSpPr txBox="1"/>
          <p:nvPr>
            <p:custDataLst>
              <p:tags r:id="rId3"/>
            </p:custDataLst>
          </p:nvPr>
        </p:nvSpPr>
        <p:spPr>
          <a:xfrm>
            <a:off x="1880552" y="1337945"/>
            <a:ext cx="10168573" cy="958215"/>
          </a:xfrm>
          <a:prstGeom prst="rect">
            <a:avLst/>
          </a:prstGeom>
          <a:solidFill>
            <a:schemeClr val="bg1">
              <a:lumMod val="85000"/>
            </a:schemeClr>
          </a:solidFill>
        </p:spPr>
        <p:txBody>
          <a:bodyPr wrap="square" rtlCol="0" anchor="t">
            <a:spAutoFit/>
          </a:bodyPr>
          <a:lstStyle/>
          <a:p>
            <a:pPr algn="l" defTabSz="967740">
              <a:lnSpc>
                <a:spcPts val="338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先</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mn-ea"/>
              </a:rPr>
              <a:t>城市</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后</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mn-ea"/>
              </a:rPr>
              <a:t>农村集市</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(草市)；从</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mn-ea"/>
              </a:rPr>
              <a:t>坊市制</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走向</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mn-ea"/>
              </a:rPr>
              <a:t>街市制</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(打破时空)；</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mn-ea"/>
            </a:endParaRPr>
          </a:p>
          <a:p>
            <a:pPr algn="l" defTabSz="967740">
              <a:lnSpc>
                <a:spcPts val="338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明清形成</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mn-ea"/>
              </a:rPr>
              <a:t>专业性市集、市镇</a:t>
            </a:r>
            <a:r>
              <a:rPr lang="zh-CN" altLang="en-US" sz="2400" b="1">
                <a:latin typeface="微软雅黑" panose="020B0503020204020204" pitchFamily="34" charset="-122"/>
                <a:ea typeface="微软雅黑" panose="020B0503020204020204" pitchFamily="34" charset="-122"/>
                <a:cs typeface="华文新魏" panose="02010800040101010101" charset="-122"/>
                <a:sym typeface="+mn-ea"/>
              </a:rPr>
              <a:t>。</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mn-ea"/>
            </a:endParaRPr>
          </a:p>
        </p:txBody>
      </p:sp>
      <p:sp>
        <p:nvSpPr>
          <p:cNvPr id="6" name="文本框 5"/>
          <p:cNvSpPr txBox="1"/>
          <p:nvPr>
            <p:custDataLst>
              <p:tags r:id="rId4"/>
            </p:custDataLst>
          </p:nvPr>
        </p:nvSpPr>
        <p:spPr>
          <a:xfrm>
            <a:off x="1880552" y="2296160"/>
            <a:ext cx="10168573" cy="2249142"/>
          </a:xfrm>
          <a:prstGeom prst="rect">
            <a:avLst/>
          </a:prstGeom>
          <a:solidFill>
            <a:schemeClr val="bg1">
              <a:lumMod val="85000"/>
            </a:schemeClr>
          </a:solidFill>
        </p:spPr>
        <p:txBody>
          <a:bodyPr wrap="square" rtlCol="0" anchor="t">
            <a:spAutoFit/>
          </a:bodyPr>
          <a:lstStyle/>
          <a:p>
            <a:pPr algn="l"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从贩运以</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地区间</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的</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土特产品</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、经营统治者所需的</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奢侈品</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为主，</a:t>
            </a:r>
            <a:endParaRPr lang="zh-CN" altLang="en-US" sz="2400" b="1">
              <a:latin typeface="微软雅黑" panose="020B0503020204020204" pitchFamily="34" charset="-122"/>
              <a:ea typeface="微软雅黑" panose="020B0503020204020204" pitchFamily="34" charset="-122"/>
              <a:cs typeface="Times New Roman" panose="02020603050405020304" charset="0"/>
              <a:sym typeface="+mn-ea"/>
            </a:endParaRPr>
          </a:p>
          <a:p>
            <a:pPr algn="l"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到以交易</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民间所需</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的</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农副产品、手工业产品</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为主。</a:t>
            </a:r>
            <a:endParaRPr lang="en-US" altLang="zh-CN" sz="2400" b="1">
              <a:latin typeface="微软雅黑" panose="020B0503020204020204" pitchFamily="34" charset="-122"/>
              <a:ea typeface="微软雅黑" panose="020B0503020204020204" pitchFamily="34" charset="-122"/>
              <a:cs typeface="Times New Roman" panose="02020603050405020304" charset="0"/>
              <a:sym typeface="+mn-ea"/>
            </a:endParaRPr>
          </a:p>
          <a:p>
            <a:pPr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从物物交换到贝壳等早期货币交换，</a:t>
            </a:r>
            <a:endParaRPr lang="zh-CN" altLang="en-US" sz="2400" b="1">
              <a:latin typeface="微软雅黑" panose="020B0503020204020204" pitchFamily="34" charset="-122"/>
              <a:ea typeface="微软雅黑" panose="020B0503020204020204" pitchFamily="34" charset="-122"/>
              <a:cs typeface="Times New Roman" panose="02020603050405020304" charset="0"/>
              <a:sym typeface="+mn-ea"/>
            </a:endParaRPr>
          </a:p>
          <a:p>
            <a:pPr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从统一金属货币到最早纸币交子</a:t>
            </a:r>
            <a:r>
              <a:rPr lang="en-US" altLang="zh-CN" sz="2400" b="1">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明清白银成为主要货币。</a:t>
            </a:r>
            <a:endParaRPr lang="zh-CN" altLang="en-US" sz="2400" b="1">
              <a:latin typeface="微软雅黑" panose="020B0503020204020204" pitchFamily="34" charset="-122"/>
              <a:ea typeface="微软雅黑" panose="020B0503020204020204" pitchFamily="34" charset="-122"/>
              <a:cs typeface="Times New Roman" panose="02020603050405020304" charset="0"/>
              <a:sym typeface="+mn-ea"/>
            </a:endParaRPr>
          </a:p>
          <a:p>
            <a:pPr algn="l" defTabSz="967740">
              <a:lnSpc>
                <a:spcPts val="3380"/>
              </a:lnSpc>
            </a:pPr>
            <a:endParaRPr lang="zh-CN" altLang="en-US" sz="2400" b="1">
              <a:latin typeface="华文新魏" panose="02010800040101010101" charset="-122"/>
              <a:ea typeface="华文新魏" panose="02010800040101010101" charset="-122"/>
              <a:cs typeface="Times New Roman" panose="02020603050405020304" charset="0"/>
              <a:sym typeface="+mn-ea"/>
            </a:endParaRPr>
          </a:p>
        </p:txBody>
      </p:sp>
      <p:sp>
        <p:nvSpPr>
          <p:cNvPr id="10" name="文本框 9"/>
          <p:cNvSpPr txBox="1"/>
          <p:nvPr>
            <p:custDataLst>
              <p:tags r:id="rId5"/>
            </p:custDataLst>
          </p:nvPr>
        </p:nvSpPr>
        <p:spPr>
          <a:xfrm>
            <a:off x="1925636" y="4163137"/>
            <a:ext cx="10123489" cy="958215"/>
          </a:xfrm>
          <a:prstGeom prst="rect">
            <a:avLst/>
          </a:prstGeom>
          <a:solidFill>
            <a:schemeClr val="bg1">
              <a:lumMod val="85000"/>
            </a:schemeClr>
          </a:solidFill>
        </p:spPr>
        <p:txBody>
          <a:bodyPr wrap="square" rtlCol="0" anchor="t">
            <a:spAutoFit/>
          </a:bodyPr>
          <a:lstStyle/>
          <a:p>
            <a:pPr algn="l"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由最初</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亲缘关系组织</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发展为</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地缘关系</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业缘关系</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组织，</a:t>
            </a:r>
            <a:endParaRPr lang="zh-CN" altLang="en-US" sz="2400" b="1">
              <a:latin typeface="微软雅黑" panose="020B0503020204020204" pitchFamily="34" charset="-122"/>
              <a:ea typeface="微软雅黑" panose="020B0503020204020204" pitchFamily="34" charset="-122"/>
              <a:cs typeface="Times New Roman" panose="02020603050405020304" charset="0"/>
              <a:sym typeface="+mn-ea"/>
            </a:endParaRPr>
          </a:p>
          <a:p>
            <a:pPr algn="l"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如明清晋商和徽商。</a:t>
            </a:r>
            <a:endParaRPr lang="zh-CN" altLang="en-US" sz="2400" b="1">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1" name="文本框 10"/>
          <p:cNvSpPr txBox="1"/>
          <p:nvPr>
            <p:custDataLst>
              <p:tags r:id="rId6"/>
            </p:custDataLst>
          </p:nvPr>
        </p:nvSpPr>
        <p:spPr>
          <a:xfrm>
            <a:off x="1925637" y="5015234"/>
            <a:ext cx="10123488" cy="1377108"/>
          </a:xfrm>
          <a:prstGeom prst="rect">
            <a:avLst/>
          </a:prstGeom>
          <a:solidFill>
            <a:schemeClr val="bg1">
              <a:lumMod val="85000"/>
            </a:schemeClr>
          </a:solidFill>
        </p:spPr>
        <p:txBody>
          <a:bodyPr wrap="square" rtlCol="0" anchor="t">
            <a:spAutoFit/>
          </a:bodyPr>
          <a:lstStyle/>
          <a:p>
            <a:pPr algn="l"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秦汉后</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商人地位低下</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，到宋元明清时期</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社会地位有所提高</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2400" b="1">
              <a:latin typeface="微软雅黑" panose="020B0503020204020204" pitchFamily="34" charset="-122"/>
              <a:ea typeface="微软雅黑" panose="020B0503020204020204" pitchFamily="34" charset="-122"/>
              <a:cs typeface="Times New Roman" panose="02020603050405020304" charset="0"/>
              <a:sym typeface="+mn-ea"/>
            </a:endParaRPr>
          </a:p>
          <a:p>
            <a:pPr algn="l" defTabSz="967740">
              <a:lnSpc>
                <a:spcPts val="3380"/>
              </a:lnSpc>
            </a:pP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但</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士农工商等级观念始终未改变</a:t>
            </a:r>
            <a:r>
              <a:rPr lang="zh-CN" altLang="en-US" sz="2400" b="1">
                <a:latin typeface="微软雅黑" panose="020B0503020204020204" pitchFamily="34" charset="-122"/>
                <a:ea typeface="微软雅黑" panose="020B0503020204020204" pitchFamily="34" charset="-122"/>
                <a:cs typeface="Times New Roman" panose="02020603050405020304" charset="0"/>
                <a:sym typeface="+mn-ea"/>
              </a:rPr>
              <a:t>。</a:t>
            </a:r>
            <a:endParaRPr lang="en-US" altLang="zh-CN" sz="2400" b="1">
              <a:latin typeface="微软雅黑" panose="020B0503020204020204" pitchFamily="34" charset="-122"/>
              <a:ea typeface="微软雅黑" panose="020B0503020204020204" pitchFamily="34" charset="-122"/>
              <a:cs typeface="Times New Roman" panose="02020603050405020304" charset="0"/>
              <a:sym typeface="+mn-ea"/>
            </a:endParaRPr>
          </a:p>
          <a:p>
            <a:pPr algn="l" defTabSz="967740">
              <a:lnSpc>
                <a:spcPts val="3380"/>
              </a:lnSpc>
            </a:pPr>
            <a:endParaRPr lang="en-US" altLang="zh-CN" sz="2400" b="1">
              <a:latin typeface="华文新魏" panose="02010800040101010101" charset="-122"/>
              <a:ea typeface="华文新魏" panose="02010800040101010101" charset="-122"/>
              <a:cs typeface="Times New Roman" panose="02020603050405020304" charset="0"/>
              <a:sym typeface="+mn-ea"/>
            </a:endParaRPr>
          </a:p>
        </p:txBody>
      </p:sp>
      <p:sp>
        <p:nvSpPr>
          <p:cNvPr id="14" name="文本框 13"/>
          <p:cNvSpPr txBox="1"/>
          <p:nvPr>
            <p:custDataLst>
              <p:tags r:id="rId7"/>
            </p:custDataLst>
          </p:nvPr>
        </p:nvSpPr>
        <p:spPr>
          <a:xfrm>
            <a:off x="1925637" y="684451"/>
            <a:ext cx="6096000" cy="523220"/>
          </a:xfrm>
          <a:prstGeom prst="rect">
            <a:avLst/>
          </a:prstGeom>
          <a:noFill/>
        </p:spPr>
        <p:txBody>
          <a:bodyPr wrap="square">
            <a:spAutoFit/>
          </a:bodyPr>
          <a:lstStyle/>
          <a:p>
            <a:pPr indent="0" algn="ctr" fontAlgn="auto">
              <a:lnSpc>
                <a:spcPct val="100000"/>
              </a:lnSpc>
            </a:pPr>
            <a:r>
              <a:rPr lang="zh-CN" altLang="en-US" sz="2800" b="1">
                <a:solidFill>
                  <a:srgbClr val="C00000"/>
                </a:solidFill>
                <a:latin typeface="微软雅黑" panose="020B0503020204020204" pitchFamily="34" charset="-122"/>
                <a:ea typeface="微软雅黑" panose="020B0503020204020204" pitchFamily="34" charset="-122"/>
                <a:sym typeface="+mn-ea"/>
              </a:rPr>
              <a:t>古代中国商业发展趋势</a:t>
            </a:r>
            <a:endParaRPr lang="zh-CN" altLang="en-US" sz="2800" b="1">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_6_BD#eb2dd2e17?colgroup=4,24&amp;pid=521999705&amp;color=0,0,0&amp;vtp=1&amp;bbb=1&amp;hb=1"/>
          <p:cNvGraphicFramePr>
            <a:graphicFrameLocks noGrp="1"/>
          </p:cNvGraphicFramePr>
          <p:nvPr>
            <p:custDataLst>
              <p:tags r:id="rId1"/>
            </p:custDataLst>
          </p:nvPr>
        </p:nvGraphicFramePr>
        <p:xfrm>
          <a:off x="361949" y="1324534"/>
          <a:ext cx="11468101" cy="4868939"/>
        </p:xfrm>
        <a:graphic>
          <a:graphicData uri="http://schemas.openxmlformats.org/drawingml/2006/table">
            <a:tbl>
              <a:tblPr/>
              <a:tblGrid>
                <a:gridCol w="2050270"/>
                <a:gridCol w="9417831"/>
              </a:tblGrid>
              <a:tr h="1151966">
                <a:tc>
                  <a:txBody>
                    <a:bodyPr wrap="square"/>
                    <a:lstStyle/>
                    <a:p>
                      <a:pPr mar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从城市功能</a:t>
                      </a:r>
                      <a:endParaRPr lang="en-US" altLang="zh-CN" sz="24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上看</a:t>
                      </a:r>
                      <a:endParaRPr lang="en-US" altLang="zh-CN" sz="11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先秦至唐代主要是政治中心或军事重镇</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唐代以后</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城市的经济功能逐渐增强</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宋代以后</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城市的经济功能逐渐超过了政治功能</a:t>
                      </a:r>
                      <a:endParaRPr lang="en-US" altLang="zh-CN" sz="11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819150">
                <a:tc>
                  <a:txBody>
                    <a:bodyPr wrap="square"/>
                    <a:lstStyle/>
                    <a:p>
                      <a:pPr mar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从城市的商</a:t>
                      </a:r>
                      <a:endParaRPr lang="en-US" altLang="zh-CN" sz="24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业活动上看</a:t>
                      </a:r>
                      <a:endParaRPr lang="en-US" altLang="zh-CN" sz="11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由限制到逐渐放松</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宋代以前</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市坊分开</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宋代逐渐打破市坊界限</a:t>
                      </a:r>
                      <a:endParaRPr lang="en-US" altLang="zh-CN" sz="11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752475">
                <a:tc>
                  <a:txBody>
                    <a:bodyPr wrap="square"/>
                    <a:lstStyle/>
                    <a:p>
                      <a:pPr mar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从城市数量</a:t>
                      </a:r>
                      <a:endParaRPr lang="en-US" altLang="zh-CN" sz="24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和规模上看</a:t>
                      </a:r>
                      <a:endParaRPr lang="en-US" altLang="zh-CN" sz="11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唐代商业城市数量不断增多</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规模不断扩大</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明清江南地区出现了大批工商业市镇</a:t>
                      </a:r>
                      <a:endParaRPr lang="en-US" altLang="zh-CN" sz="11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019175">
                <a:tc>
                  <a:txBody>
                    <a:bodyPr wrap="square"/>
                    <a:lstStyle/>
                    <a:p>
                      <a:pPr mar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从城市布局</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和分布上看</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4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城市的布局体现君主专制统治的理念；区域分布与经济重心紧密相连；唐宋以后，经济重心逐渐南移，江南城市数量逐渐增多</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126173">
                <a:tc>
                  <a:txBody>
                    <a:bodyPr wrap="square"/>
                    <a:lstStyle/>
                    <a:p>
                      <a:pPr mar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从市民阶层</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的变化上看</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4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随着城市商品经济的发展，市民阶层扩大，影响了文学艺术的发展，同样也推动了市民的价值观念、生活方式逐渐发生变化</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文本框 3"/>
          <p:cNvSpPr txBox="1"/>
          <p:nvPr>
            <p:custDataLst>
              <p:tags r:id="rId2"/>
            </p:custDataLst>
          </p:nvPr>
        </p:nvSpPr>
        <p:spPr>
          <a:xfrm>
            <a:off x="2925762" y="358074"/>
            <a:ext cx="6096000" cy="523220"/>
          </a:xfrm>
          <a:prstGeom prst="rect">
            <a:avLst/>
          </a:prstGeom>
          <a:noFill/>
        </p:spPr>
        <p:txBody>
          <a:bodyPr wrap="square">
            <a:spAutoFit/>
          </a:bodyPr>
          <a:lstStyle/>
          <a:p>
            <a:pPr indent="0" algn="ctr" fontAlgn="auto">
              <a:lnSpc>
                <a:spcPct val="100000"/>
              </a:lnSpc>
            </a:pPr>
            <a:r>
              <a:rPr lang="zh-CN" altLang="en-US" sz="2800" b="1">
                <a:solidFill>
                  <a:srgbClr val="C00000"/>
                </a:solidFill>
                <a:latin typeface="微软雅黑" panose="020B0503020204020204" pitchFamily="34" charset="-122"/>
                <a:ea typeface="微软雅黑" panose="020B0503020204020204" pitchFamily="34" charset="-122"/>
                <a:sym typeface="+mn-ea"/>
              </a:rPr>
              <a:t>古代中国城市演变的特点</a:t>
            </a:r>
            <a:endParaRPr lang="zh-CN" altLang="en-US" sz="2800" b="1">
              <a:solidFill>
                <a:srgbClr val="C0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3"/>
            </p:custDataLst>
          </p:nvPr>
        </p:nvSpPr>
        <p:spPr>
          <a:xfrm>
            <a:off x="184581"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4#9e937cbfd?sp=1&amp;pid=8f8f85d49&amp;color=0,0,0&amp;vtp=1&amp;bt=1&amp;bbb=1"/>
          <p:cNvSpPr/>
          <p:nvPr>
            <p:custDataLst>
              <p:tags r:id="rId1"/>
            </p:custDataLst>
          </p:nvPr>
        </p:nvSpPr>
        <p:spPr>
          <a:xfrm>
            <a:off x="612648" y="486000"/>
            <a:ext cx="10963656" cy="553657"/>
          </a:xfrm>
          <a:prstGeom prst="rect">
            <a:avLst/>
          </a:prstGeom>
          <a:noFill/>
        </p:spPr>
        <p:txBody>
          <a:bodyPr wrap="none" lIns="0" tIns="0" rIns="0" bIns="0" rtlCol="0" anchor="t"/>
          <a:lstStyle/>
          <a:p>
            <a:pPr algn="l" latinLnBrk="1">
              <a:lnSpc>
                <a:spcPts val="4900"/>
              </a:lnSpc>
            </a:pPr>
            <a:r>
              <a:rPr lang="en-US" altLang="zh-CN" sz="28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4.中国古代的货币制度</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a:p>
        </p:txBody>
      </p:sp>
      <p:graphicFrame>
        <p:nvGraphicFramePr>
          <p:cNvPr id="3" name="P_4_BD#9e937cbfd?colgroup=5,23&amp;pid=8f8f85d49&amp;color=0,0,0&amp;vtp=1&amp;bbb=1&amp;hb=1"/>
          <p:cNvGraphicFramePr>
            <a:graphicFrameLocks noGrp="1"/>
          </p:cNvGraphicFramePr>
          <p:nvPr>
            <p:custDataLst>
              <p:tags r:id="rId2"/>
            </p:custDataLst>
          </p:nvPr>
        </p:nvGraphicFramePr>
        <p:xfrm>
          <a:off x="400212" y="1223195"/>
          <a:ext cx="10945368" cy="5615689"/>
        </p:xfrm>
        <a:graphic>
          <a:graphicData uri="http://schemas.openxmlformats.org/drawingml/2006/table">
            <a:tbl>
              <a:tblPr/>
              <a:tblGrid>
                <a:gridCol w="2176272"/>
                <a:gridCol w="8769096"/>
              </a:tblGrid>
              <a:tr h="0">
                <a:tc>
                  <a:txBody>
                    <a:bodyPr wrap="square"/>
                    <a:lstStyle/>
                    <a:p>
                      <a:pPr algn="ctr" latinLnBrk="1" hangingPunct="0">
                        <a:lnSpc>
                          <a:spcPct val="100000"/>
                        </a:lnSpc>
                      </a:pPr>
                      <a:r>
                        <a:rPr lang="en-US" altLang="zh-CN" sz="2000" b="1" i="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夏朝</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二里头遗址出土了海贝</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仿制贝</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571437">
                <a:tc>
                  <a:txBody>
                    <a:bodyPr wrap="square"/>
                    <a:lstStyle/>
                    <a:p>
                      <a:pPr algn="ctr" latinLnBrk="1" hangingPunct="0">
                        <a:lnSpc>
                          <a:spcPct val="100000"/>
                        </a:lnSpc>
                      </a:pPr>
                      <a:r>
                        <a:rPr lang="en-US" altLang="zh-CN" sz="2000" b="1" i="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商朝</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约在商朝后期开始出现铜铸币</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571437">
                <a:tc>
                  <a:txBody>
                    <a:bodyPr wrap="square"/>
                    <a:lstStyle/>
                    <a:p>
                      <a:pPr algn="ctr" latinLnBrk="1" hangingPunct="0">
                        <a:lnSpc>
                          <a:spcPct val="100000"/>
                        </a:lnSpc>
                      </a:pPr>
                      <a:r>
                        <a:rPr lang="en-US" altLang="zh-CN" sz="2000" b="1" i="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春秋战国</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各国分别使用多种样式的铜铸币</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货币使用广泛</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571437">
                <a:tc>
                  <a:txBody>
                    <a:bodyPr wrap="square"/>
                    <a:lstStyle/>
                    <a:p>
                      <a:pPr algn="ctr" latinLnBrk="1" hangingPunct="0">
                        <a:lnSpc>
                          <a:spcPct val="100000"/>
                        </a:lnSpc>
                      </a:pPr>
                      <a:r>
                        <a:rPr lang="en-US" altLang="zh-CN" sz="2000" b="1" i="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秦朝</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将货币统一为</a:t>
                      </a:r>
                      <a:r>
                        <a:rPr lang="en-US" altLang="zh-CN"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圆形方孔钱</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此后被长期沿用</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844805">
                <a:tc>
                  <a:txBody>
                    <a:bodyPr wrap="square"/>
                    <a:lstStyle/>
                    <a:p>
                      <a:pPr algn="ctr" latinLnBrk="1" hangingPunct="0">
                        <a:lnSpc>
                          <a:spcPct val="100000"/>
                        </a:lnSpc>
                      </a:pPr>
                      <a:r>
                        <a:rPr lang="en-US" altLang="zh-CN" sz="2000" b="1" i="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北宋</a:t>
                      </a:r>
                      <a:endParaRPr lang="en-US" altLang="zh-CN" sz="105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诞生世界上最早的纸币“</a:t>
                      </a:r>
                      <a:r>
                        <a:rPr lang="en-US" altLang="zh-CN"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交子</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交子与后来发行的其他纸币作为辅币</a:t>
                      </a:r>
                      <a:r>
                        <a:rPr lang="en-US" altLang="zh-CN" sz="20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与铜钱兼行</a:t>
                      </a:r>
                      <a:endParaRPr lang="en-US" altLang="zh-CN" sz="105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674255">
                <a:tc>
                  <a:txBody>
                    <a:bodyPr wrap="square"/>
                    <a:lstStyle/>
                    <a:p>
                      <a:pPr marL="0" indent="0" algn="ctr" defTabSz="914400" rtl="0" eaLnBrk="1" latinLnBrk="1" hangingPunct="0">
                        <a:lnSpc>
                          <a:spcPct val="100000"/>
                        </a:lnSpc>
                      </a:pPr>
                      <a:r>
                        <a:rPr lang="en-US" altLang="zh-CN" sz="2000" b="1" i="0" kern="120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元朝</a:t>
                      </a:r>
                      <a:endPar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在全国范围内将纸币作为主币发行，称为“钞”</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51345">
                <a:tc>
                  <a:txBody>
                    <a:bodyPr wrap="square"/>
                    <a:lstStyle/>
                    <a:p>
                      <a:pPr marL="0" indent="0" algn="ctr" defTabSz="914400" rtl="0" eaLnBrk="1" latinLnBrk="1" hangingPunct="0">
                        <a:lnSpc>
                          <a:spcPct val="100000"/>
                        </a:lnSpc>
                      </a:pPr>
                      <a:r>
                        <a:rPr lang="en-US" altLang="zh-CN" sz="2000" b="1" i="0" kern="120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明朝</a:t>
                      </a:r>
                      <a:endPar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000" b="1" i="0" kern="12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恢复铜钱、纸币并行的货币体制。</a:t>
                      </a:r>
                      <a:r>
                        <a:rPr lang="en-US" altLang="zh-CN" sz="2000" b="1" i="0" kern="120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自明朝中期起，白银逐渐成为国家财政和民间交易的基本支付手段</a:t>
                      </a:r>
                      <a:endParaRPr lang="en-US" altLang="zh-CN"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126173">
                <a:tc>
                  <a:txBody>
                    <a:bodyPr wrap="square"/>
                    <a:lstStyle/>
                    <a:p>
                      <a:pPr marL="0" indent="0" algn="ctr" defTabSz="914400" rtl="0" eaLnBrk="1" latinLnBrk="1" hangingPunct="0">
                        <a:lnSpc>
                          <a:spcPct val="100000"/>
                        </a:lnSpc>
                      </a:pPr>
                      <a:r>
                        <a:rPr lang="en-US" altLang="zh-CN" sz="2000" b="1" i="0" kern="1200" err="1">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rPr>
                        <a:t>清朝</a:t>
                      </a:r>
                      <a:endParaRPr lang="en-US" altLang="zh-CN" sz="20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en-US" altLang="zh-CN"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完全承认白银的法定货币地位</a:t>
                      </a: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，与铜钱兼用</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文本框 3"/>
          <p:cNvSpPr txBox="1"/>
          <p:nvPr>
            <p:custDataLst>
              <p:tags r:id="rId3"/>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线索二 中国古代的手工业、商业、交通与城市</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_4_BD#9e937cbfd?colgroup=5,23&amp;pid=8f8f85d49&amp;color=0,0,0&amp;vtp=1&amp;bbb=1&amp;hb=1"/>
          <p:cNvGraphicFramePr>
            <a:graphicFrameLocks noGrp="1"/>
          </p:cNvGraphicFramePr>
          <p:nvPr>
            <p:custDataLst>
              <p:tags r:id="rId1"/>
            </p:custDataLst>
          </p:nvPr>
        </p:nvGraphicFramePr>
        <p:xfrm>
          <a:off x="400212" y="1223195"/>
          <a:ext cx="10945368" cy="5209910"/>
        </p:xfrm>
        <a:graphic>
          <a:graphicData uri="http://schemas.openxmlformats.org/drawingml/2006/table">
            <a:tbl>
              <a:tblPr/>
              <a:tblGrid>
                <a:gridCol w="2176272"/>
                <a:gridCol w="8769096"/>
              </a:tblGrid>
              <a:tr h="571437">
                <a:tc>
                  <a:txBody>
                    <a:bodyPr wrap="square"/>
                    <a:lstStyle/>
                    <a:p>
                      <a:pPr algn="ctr" latinLnBrk="1" hangingPunct="0">
                        <a:lnSpc>
                          <a:spcPct val="100000"/>
                        </a:lnSpc>
                      </a:pPr>
                      <a:r>
                        <a:rPr lang="zh-CN" altLang="en-US" sz="2800" b="1">
                          <a:solidFill>
                            <a:srgbClr val="00B050"/>
                          </a:solidFill>
                          <a:latin typeface="微软雅黑" panose="020B0503020204020204" pitchFamily="34" charset="-122"/>
                          <a:ea typeface="微软雅黑" panose="020B0503020204020204" pitchFamily="34" charset="-122"/>
                        </a:rPr>
                        <a:t>先秦</a:t>
                      </a:r>
                      <a:endParaRPr lang="en-US" altLang="zh-CN" sz="280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zh-CN" altLang="en-US"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夏商周时期，实行“</a:t>
                      </a:r>
                      <a:r>
                        <a:rPr lang="zh-CN" altLang="en-US" sz="24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工商食官</a:t>
                      </a:r>
                      <a:r>
                        <a:rPr lang="zh-CN" altLang="en-US"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”政策</a:t>
                      </a:r>
                      <a:endPar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zh-CN" altLang="en-US"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春秋战国时期，私营手工业出现，“工商食官”格局被打破</a:t>
                      </a:r>
                      <a:endPar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zh-CN" altLang="en-US"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秦国商鞅变法首倡</a:t>
                      </a:r>
                      <a:r>
                        <a:rPr lang="zh-CN" altLang="en-US" sz="24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重农抑商</a:t>
                      </a:r>
                      <a:endParaRPr lang="en-US" altLang="zh-CN" sz="1100" b="1">
                        <a:solidFill>
                          <a:srgbClr val="FF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571437">
                <a:tc>
                  <a:txBody>
                    <a:bodyPr wrap="square"/>
                    <a:lstStyle/>
                    <a:p>
                      <a:pPr marL="0" marR="0" lvl="0" indent="0" algn="ctr" defTabSz="914400" rtl="0" eaLnBrk="1" fontAlgn="auto" latinLnBrk="1" hangingPunct="0">
                        <a:lnSpc>
                          <a:spcPct val="100000"/>
                        </a:lnSpc>
                        <a:spcBef>
                          <a:spcPct val="0"/>
                        </a:spcBef>
                        <a:spcAft>
                          <a:spcPct val="0"/>
                        </a:spcAft>
                        <a:buClrTx/>
                        <a:buSzTx/>
                        <a:buFontTx/>
                        <a:buNone/>
                        <a:defRPr/>
                      </a:pPr>
                      <a:r>
                        <a:rPr lang="zh-CN" altLang="en-US" sz="2800" b="1" kern="1200">
                          <a:solidFill>
                            <a:srgbClr val="00B050"/>
                          </a:solidFill>
                          <a:latin typeface="微软雅黑" panose="020B0503020204020204" pitchFamily="34" charset="-122"/>
                          <a:ea typeface="微软雅黑" panose="020B0503020204020204" pitchFamily="34" charset="-122"/>
                          <a:cs typeface="+mn-cs"/>
                        </a:rPr>
                        <a:t>秦汉</a:t>
                      </a:r>
                      <a:endParaRPr lang="en-US" altLang="zh-CN" sz="2800" b="1" kern="1200">
                        <a:solidFill>
                          <a:srgbClr val="00B050"/>
                        </a:solidFill>
                        <a:latin typeface="微软雅黑" panose="020B0503020204020204" pitchFamily="34" charset="-122"/>
                        <a:ea typeface="微软雅黑" panose="020B0503020204020204" pitchFamily="34" charset="-122"/>
                        <a:cs typeface="+mn-cs"/>
                      </a:endParaRPr>
                    </a:p>
                    <a:p>
                      <a:pPr algn="ctr" latinLnBrk="1" hangingPunct="0">
                        <a:lnSpc>
                          <a:spcPct val="100000"/>
                        </a:lnSpc>
                      </a:pP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秦朝：统一货币、车轨、度量衡，整顿社会风俗，促进商品流通</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汉初：吸取秦速亡的教训，采取“</a:t>
                      </a:r>
                      <a:r>
                        <a:rPr lang="zh-CN" altLang="en-US"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与民休息</a:t>
                      </a: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”政策</a:t>
                      </a:r>
                      <a:endPar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algn="l" latinLnBrk="1" hangingPunct="0">
                        <a:lnSpc>
                          <a:spcPct val="100000"/>
                        </a:lnSpc>
                      </a:pP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汉武帝时期：改革币制，收铸币权，实行</a:t>
                      </a:r>
                      <a:r>
                        <a:rPr lang="zh-CN" altLang="en-US"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盐铁官营</a:t>
                      </a: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zh-CN" altLang="en-US"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均输平准</a:t>
                      </a: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zh-CN" altLang="en-US"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算缗告缗</a:t>
                      </a:r>
                      <a:r>
                        <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，征收财产税，抑制工商业。</a:t>
                      </a:r>
                      <a:endParaRPr lang="zh-CN" altLang="en-US"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844805">
                <a:tc>
                  <a:txBody>
                    <a:bodyPr wrap="square"/>
                    <a:lstStyle/>
                    <a:p>
                      <a:pPr algn="ctr"/>
                      <a:r>
                        <a:rPr lang="zh-CN" altLang="en-US" sz="2800" b="1">
                          <a:solidFill>
                            <a:srgbClr val="00B050"/>
                          </a:solidFill>
                          <a:latin typeface="微软雅黑" panose="020B0503020204020204" pitchFamily="34" charset="-122"/>
                          <a:ea typeface="微软雅黑" panose="020B0503020204020204" pitchFamily="34" charset="-122"/>
                        </a:rPr>
                        <a:t>隋唐</a:t>
                      </a:r>
                      <a:endParaRPr lang="zh-CN" altLang="en-US" sz="2800" b="1">
                        <a:solidFill>
                          <a:srgbClr val="00B05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latin typeface="微软雅黑" panose="020B0503020204020204" pitchFamily="34" charset="-122"/>
                          <a:ea typeface="微软雅黑" panose="020B0503020204020204" pitchFamily="34" charset="-122"/>
                        </a:rPr>
                        <a:t>唐初：休养生息、轻徭薄赋、劝课农桑、发展生产</a:t>
                      </a:r>
                      <a:endParaRPr lang="zh-CN" altLang="en-US" sz="24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674255">
                <a:tc>
                  <a:txBody>
                    <a:bodyPr wrap="square"/>
                    <a:lstStyle/>
                    <a:p>
                      <a:pPr marL="0" marR="0" lvl="0" indent="0" algn="ctr" defTabSz="914400" rtl="0" eaLnBrk="1" fontAlgn="auto" latinLnBrk="1" hangingPunct="0">
                        <a:lnSpc>
                          <a:spcPct val="100000"/>
                        </a:lnSpc>
                        <a:spcBef>
                          <a:spcPct val="0"/>
                        </a:spcBef>
                        <a:spcAft>
                          <a:spcPct val="0"/>
                        </a:spcAft>
                        <a:buClrTx/>
                        <a:buSzTx/>
                        <a:buFontTx/>
                        <a:buNone/>
                        <a:defRPr/>
                      </a:pPr>
                      <a:r>
                        <a:rPr lang="zh-CN" altLang="en-US" sz="2800" b="1">
                          <a:solidFill>
                            <a:srgbClr val="00B050"/>
                          </a:solidFill>
                          <a:latin typeface="微软雅黑" panose="020B0503020204020204" pitchFamily="34" charset="-122"/>
                          <a:ea typeface="微软雅黑" panose="020B0503020204020204" pitchFamily="34" charset="-122"/>
                        </a:rPr>
                        <a:t>宋元</a:t>
                      </a:r>
                      <a:endParaRPr lang="zh-CN" altLang="en-US" sz="2800" b="1">
                        <a:solidFill>
                          <a:srgbClr val="00B050"/>
                        </a:solidFill>
                        <a:latin typeface="微软雅黑" panose="020B0503020204020204" pitchFamily="34" charset="-122"/>
                        <a:ea typeface="微软雅黑" panose="020B0503020204020204" pitchFamily="34" charset="-122"/>
                      </a:endParaRPr>
                    </a:p>
                    <a:p>
                      <a:pPr marL="0" indent="0" algn="ctr" defTabSz="914400" rtl="0" eaLnBrk="1" latinLnBrk="1" hangingPunct="0">
                        <a:lnSpc>
                          <a:spcPct val="100000"/>
                        </a:lnSpc>
                      </a:pPr>
                      <a:endParaRPr lang="en-US" altLang="zh-CN" sz="28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zh-CN" altLang="en-US" sz="2400" b="1">
                          <a:solidFill>
                            <a:srgbClr val="FF0000"/>
                          </a:solidFill>
                          <a:latin typeface="微软雅黑" panose="020B0503020204020204" pitchFamily="34" charset="-122"/>
                          <a:ea typeface="微软雅黑" panose="020B0503020204020204" pitchFamily="34" charset="-122"/>
                        </a:rPr>
                        <a:t>抑商政策有所松弛</a:t>
                      </a:r>
                      <a:r>
                        <a:rPr lang="zh-CN" altLang="en-US" sz="2400" b="1">
                          <a:latin typeface="微软雅黑" panose="020B0503020204020204" pitchFamily="34" charset="-122"/>
                          <a:ea typeface="微软雅黑" panose="020B0503020204020204" pitchFamily="34" charset="-122"/>
                        </a:rPr>
                        <a:t>；政府</a:t>
                      </a:r>
                      <a:r>
                        <a:rPr lang="zh-CN" altLang="en-US" sz="2400" b="1">
                          <a:solidFill>
                            <a:srgbClr val="FF0000"/>
                          </a:solidFill>
                          <a:latin typeface="微软雅黑" panose="020B0503020204020204" pitchFamily="34" charset="-122"/>
                          <a:ea typeface="微软雅黑" panose="020B0503020204020204" pitchFamily="34" charset="-122"/>
                        </a:rPr>
                        <a:t>不抑兼并</a:t>
                      </a:r>
                      <a:r>
                        <a:rPr lang="zh-CN" altLang="en-US" sz="2400" b="1">
                          <a:latin typeface="微软雅黑" panose="020B0503020204020204" pitchFamily="34" charset="-122"/>
                          <a:ea typeface="微软雅黑" panose="020B0503020204020204" pitchFamily="34" charset="-122"/>
                        </a:rPr>
                        <a:t>；征收商业税，支持海外贸易</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51345">
                <a:tc>
                  <a:txBody>
                    <a:bodyPr wrap="square"/>
                    <a:lstStyle/>
                    <a:p>
                      <a:pPr marL="0" marR="0" lvl="0" indent="0" algn="ctr" defTabSz="914400" rtl="0" eaLnBrk="1" fontAlgn="auto" latinLnBrk="1" hangingPunct="0">
                        <a:lnSpc>
                          <a:spcPct val="100000"/>
                        </a:lnSpc>
                        <a:spcBef>
                          <a:spcPct val="0"/>
                        </a:spcBef>
                        <a:spcAft>
                          <a:spcPct val="0"/>
                        </a:spcAft>
                        <a:buClrTx/>
                        <a:buSzTx/>
                        <a:buFontTx/>
                        <a:buNone/>
                        <a:defRPr/>
                      </a:pPr>
                      <a:r>
                        <a:rPr lang="zh-CN" altLang="en-US" sz="2800" b="1">
                          <a:solidFill>
                            <a:srgbClr val="00B050"/>
                          </a:solidFill>
                          <a:latin typeface="微软雅黑" panose="020B0503020204020204" pitchFamily="34" charset="-122"/>
                          <a:ea typeface="微软雅黑" panose="020B0503020204020204" pitchFamily="34" charset="-122"/>
                        </a:rPr>
                        <a:t>明清</a:t>
                      </a:r>
                      <a:endParaRPr lang="zh-CN" altLang="en-US" sz="2800" b="1">
                        <a:solidFill>
                          <a:srgbClr val="00B050"/>
                        </a:solidFill>
                        <a:latin typeface="微软雅黑" panose="020B0503020204020204" pitchFamily="34" charset="-122"/>
                        <a:ea typeface="微软雅黑" panose="020B0503020204020204" pitchFamily="34" charset="-122"/>
                      </a:endParaRPr>
                    </a:p>
                    <a:p>
                      <a:pPr marL="0" indent="0" algn="ctr" defTabSz="914400" rtl="0" eaLnBrk="1" latinLnBrk="1" hangingPunct="0">
                        <a:lnSpc>
                          <a:spcPct val="100000"/>
                        </a:lnSpc>
                      </a:pPr>
                      <a:endParaRPr lang="en-US" altLang="zh-CN" sz="2800" b="1" i="0" kern="1200">
                        <a:solidFill>
                          <a:srgbClr val="00B05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marR="0" lvl="0" indent="0" algn="l" defTabSz="914400" rtl="0" eaLnBrk="1" fontAlgn="auto" latinLnBrk="1" hangingPunct="0">
                        <a:lnSpc>
                          <a:spcPct val="100000"/>
                        </a:lnSpc>
                        <a:spcBef>
                          <a:spcPct val="0"/>
                        </a:spcBef>
                        <a:spcAft>
                          <a:spcPct val="0"/>
                        </a:spcAft>
                        <a:buClrTx/>
                        <a:buSzTx/>
                        <a:buFontTx/>
                        <a:buNone/>
                        <a:defRPr/>
                      </a:pPr>
                      <a:r>
                        <a:rPr lang="zh-CN" altLang="en-US" sz="2400" b="1">
                          <a:latin typeface="微软雅黑" panose="020B0503020204020204" pitchFamily="34" charset="-122"/>
                          <a:ea typeface="微软雅黑" panose="020B0503020204020204" pitchFamily="34" charset="-122"/>
                        </a:rPr>
                        <a:t>固守重农抑商政策（回归传统）；实行</a:t>
                      </a:r>
                      <a:r>
                        <a:rPr lang="zh-CN" altLang="en-US" sz="2400" b="1">
                          <a:solidFill>
                            <a:srgbClr val="FF0000"/>
                          </a:solidFill>
                          <a:latin typeface="微软雅黑" panose="020B0503020204020204" pitchFamily="34" charset="-122"/>
                          <a:ea typeface="微软雅黑" panose="020B0503020204020204" pitchFamily="34" charset="-122"/>
                        </a:rPr>
                        <a:t>海禁、闭关锁国</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a:p>
                      <a:pPr marL="0" indent="0" algn="l" defTabSz="914400" rtl="0" eaLnBrk="1" latinLnBrk="1" hangingPunct="0">
                        <a:lnSpc>
                          <a:spcPct val="100000"/>
                        </a:lnSpc>
                      </a:pPr>
                      <a:endParaRPr lang="en-US" altLang="zh-CN"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3" name="文本框 2"/>
          <p:cNvSpPr txBox="1"/>
          <p:nvPr>
            <p:custDataLst>
              <p:tags r:id="rId2"/>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线索三 </a:t>
            </a:r>
            <a:r>
              <a:rPr lang="zh-CN" altLang="en-US" sz="3200" b="1">
                <a:solidFill>
                  <a:schemeClr val="bg1"/>
                </a:solidFill>
                <a:latin typeface="微软雅黑" panose="020B0503020204020204" pitchFamily="34" charset="-122"/>
                <a:ea typeface="微软雅黑" panose="020B0503020204020204" pitchFamily="34" charset="-122"/>
                <a:sym typeface="+mn-ea"/>
              </a:rPr>
              <a:t>中国古代经济政策及社会生活的变迁</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 name="P_4#103143031?sp=1&amp;pid=53e439b64&amp;color=0,0,0&amp;vtp=1&amp;bbb=1"/>
          <p:cNvSpPr/>
          <p:nvPr>
            <p:custDataLst>
              <p:tags r:id="rId3"/>
            </p:custDataLst>
          </p:nvPr>
        </p:nvSpPr>
        <p:spPr>
          <a:xfrm>
            <a:off x="409448" y="491670"/>
            <a:ext cx="10963656" cy="553657"/>
          </a:xfrm>
          <a:prstGeom prst="rect">
            <a:avLst/>
          </a:prstGeom>
          <a:noFill/>
        </p:spPr>
        <p:txBody>
          <a:bodyPr wrap="none" lIns="0" tIns="0" rIns="0" bIns="0" rtlCol="0" anchor="t"/>
          <a:lstStyle/>
          <a:p>
            <a:pPr algn="l" latinLnBrk="1">
              <a:lnSpc>
                <a:spcPts val="4900"/>
              </a:lnSpc>
            </a:pPr>
            <a:r>
              <a:rPr lang="en-US" altLang="zh-CN" sz="28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1.古代经济政策</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_4_BD#103143031?colgroup=4,25&amp;pid=53e439b64&amp;color=0,0,0&amp;vtp=1&amp;bbb=1&amp;hb=1"/>
          <p:cNvGraphicFramePr>
            <a:graphicFrameLocks noGrp="1"/>
          </p:cNvGraphicFramePr>
          <p:nvPr>
            <p:custDataLst>
              <p:tags r:id="rId1"/>
            </p:custDataLst>
          </p:nvPr>
        </p:nvGraphicFramePr>
        <p:xfrm>
          <a:off x="136956" y="639633"/>
          <a:ext cx="11883594" cy="5803339"/>
        </p:xfrm>
        <a:graphic>
          <a:graphicData uri="http://schemas.openxmlformats.org/drawingml/2006/table">
            <a:tbl>
              <a:tblPr/>
              <a:tblGrid>
                <a:gridCol w="1548969"/>
                <a:gridCol w="10334625"/>
              </a:tblGrid>
              <a:tr h="1293942">
                <a:tc>
                  <a:txBody>
                    <a:bodyPr wrap="square"/>
                    <a:lstStyle/>
                    <a:p>
                      <a:pPr algn="ctr" latinLnBrk="1" hangingPunct="0">
                        <a:lnSpc>
                          <a:spcPct val="100000"/>
                        </a:lnSpc>
                      </a:pPr>
                      <a:r>
                        <a:rPr lang="en-US" altLang="zh-CN" sz="20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重农抑商</a:t>
                      </a:r>
                      <a:endParaRPr lang="en-US" altLang="zh-CN" sz="20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（1）历程：秦国</a:t>
                      </a:r>
                      <a:r>
                        <a:rPr lang="en-US" altLang="zh-CN"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商鞅首倡</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历代沿用</a:t>
                      </a:r>
                      <a:r>
                        <a:rPr lang="zh-CN" altLang="en-US"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zh-CN" altLang="en-US"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其中中唐以后到宋朝松动</a:t>
                      </a:r>
                      <a:endParaRPr lang="en-US" altLang="zh-CN" sz="2000" b="1">
                        <a:solidFill>
                          <a:srgbClr val="FF0000"/>
                        </a:solidFill>
                        <a:latin typeface="微软雅黑" panose="020B0503020204020204" pitchFamily="34" charset="-122"/>
                        <a:ea typeface="微软雅黑" panose="020B0503020204020204" pitchFamily="34" charset="-122"/>
                      </a:endParaRPr>
                    </a:p>
                    <a:p>
                      <a:pPr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（2）主要内容：</a:t>
                      </a:r>
                      <a:r>
                        <a:rPr lang="en-US" altLang="zh-CN"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农本商末</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限制商人</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官营政策等</a:t>
                      </a:r>
                      <a:endPar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（3）意义：</a:t>
                      </a:r>
                      <a:r>
                        <a:rPr lang="zh-CN" altLang="en-US"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前期</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促进了小农经济的发展，巩固了封建统治，但</a:t>
                      </a:r>
                      <a:r>
                        <a:rPr lang="zh-CN" altLang="en-US"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后期</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阻碍了商品经济的发展和中国社会的转型</a:t>
                      </a:r>
                      <a:endPar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952500">
                <a:tc>
                  <a:txBody>
                    <a:bodyPr wrap="square"/>
                    <a:lstStyle/>
                    <a:p>
                      <a:pPr marL="0" algn="ctr" defTabSz="914400" rtl="0" eaLnBrk="1" latinLnBrk="1" hangingPunct="0">
                        <a:lnSpc>
                          <a:spcPct val="100000"/>
                        </a:lnSpc>
                      </a:pPr>
                      <a:r>
                        <a:rPr lang="zh-CN" altLang="en-US" sz="20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社会结构</a:t>
                      </a:r>
                      <a:endParaRPr lang="en-US" altLang="zh-CN" sz="20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lvl="0" indent="0" algn="l" latinLnBrk="1" hangingPunct="0">
                        <a:lnSpc>
                          <a:spcPct val="100000"/>
                        </a:lnSpc>
                      </a:pPr>
                      <a:r>
                        <a:rPr lang="zh-CN" altLang="en-US"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包含种群数量结构、家庭结构、社会组织结构、城乡结构、区域结构、就业或分工结构、收入分配结构、消费结构、社会阶层结构等若工重要子结构，其中社会阶层结构是核心。在中国古代史中，经常考查士农工商的社会结构中的“商”以及近代社会阶层结构变化。</a:t>
                      </a:r>
                      <a:endParaRPr lang="zh-CN" altLang="en-US"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685800">
                <a:tc>
                  <a:txBody>
                    <a:bodyPr wrap="square"/>
                    <a:lstStyle/>
                    <a:p>
                      <a:pPr marL="0" indent="0" algn="ctr" latinLnBrk="1" hangingPunct="0">
                        <a:lnSpc>
                          <a:spcPct val="100000"/>
                        </a:lnSpc>
                      </a:pPr>
                      <a:r>
                        <a:rPr lang="en-US" altLang="zh-CN" sz="20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“海禁”</a:t>
                      </a:r>
                      <a:endParaRPr lang="en-US" altLang="zh-CN" sz="20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ctr" latinLnBrk="1" hangingPunct="0">
                        <a:lnSpc>
                          <a:spcPct val="100000"/>
                        </a:lnSpc>
                      </a:pPr>
                      <a:r>
                        <a:rPr lang="en-US" altLang="zh-CN" sz="20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政策</a:t>
                      </a:r>
                      <a:endParaRPr lang="en-US" altLang="zh-CN" sz="20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（1）内容：</a:t>
                      </a:r>
                      <a:r>
                        <a:rPr lang="zh-CN" altLang="en-US" sz="2000" b="1" i="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严厉禁止民间船只</a:t>
                      </a:r>
                      <a:r>
                        <a:rPr lang="zh-CN" altLang="en-US"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私自</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出海与外国互市</a:t>
                      </a:r>
                      <a:r>
                        <a:rPr lang="en-US" altLang="zh-CN" sz="20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对外贸易只能在官方主持下进行</a:t>
                      </a:r>
                      <a:endParaRPr lang="en-US" altLang="zh-CN" sz="2000" b="1">
                        <a:latin typeface="微软雅黑" panose="020B0503020204020204" pitchFamily="34" charset="-122"/>
                        <a:ea typeface="微软雅黑" panose="020B0503020204020204" pitchFamily="34" charset="-122"/>
                      </a:endParaRPr>
                    </a:p>
                    <a:p>
                      <a:pPr marL="0" lvl="0" indent="0" algn="l" latinLnBrk="1" hangingPunct="0">
                        <a:lnSpc>
                          <a:spcPct val="100000"/>
                        </a:lnSpc>
                      </a:pP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（2）实质：加强对民众的控制</a:t>
                      </a:r>
                      <a:r>
                        <a:rPr lang="en-US" altLang="zh-CN" sz="20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维护专制统治</a:t>
                      </a:r>
                      <a:endParaRPr lang="en-US" altLang="zh-CN" sz="20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323975">
                <a:tc>
                  <a:txBody>
                    <a:bodyPr wrap="square"/>
                    <a:lstStyle/>
                    <a:p>
                      <a:pPr marL="0" indent="0" algn="ctr" defTabSz="914400" rtl="0" eaLnBrk="1" latinLnBrk="1" hangingPunct="0">
                        <a:lnSpc>
                          <a:spcPct val="100000"/>
                        </a:lnSpc>
                      </a:pPr>
                      <a:r>
                        <a:rPr lang="zh-CN" altLang="en-US" sz="20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闭关锁国</a:t>
                      </a:r>
                      <a:endParaRPr lang="en-US" altLang="zh-CN" sz="20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marR="0" lvl="0" indent="0" algn="l" defTabSz="914400" rtl="0" eaLnBrk="1" fontAlgn="auto" latinLnBrk="1" hangingPunct="0">
                        <a:lnSpc>
                          <a:spcPct val="100000"/>
                        </a:lnSpc>
                        <a:spcBef>
                          <a:spcPct val="0"/>
                        </a:spcBef>
                        <a:spcAft>
                          <a:spcPct val="0"/>
                        </a:spcAft>
                        <a:buClrTx/>
                        <a:buSzTx/>
                        <a:buFontTx/>
                        <a:buNone/>
                        <a:defRPr/>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（1）内容：</a:t>
                      </a:r>
                      <a:r>
                        <a:rPr lang="en-US" altLang="zh-CN"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保留广州</a:t>
                      </a: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一处为对外通商口岸，规定由官府特许的“</a:t>
                      </a:r>
                      <a:r>
                        <a:rPr lang="en-US" altLang="zh-CN"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十三行</a:t>
                      </a: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”商人代为管理对外贸易事务。外商在广州的活动以及与中国商民的交往，都受到严格约束。</a:t>
                      </a:r>
                      <a:r>
                        <a:rPr lang="en-US" altLang="zh-CN"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同时禁止民间出海贸易</a:t>
                      </a:r>
                      <a:r>
                        <a:rPr lang="zh-CN" altLang="en-US"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a:t>
                      </a:r>
                      <a:r>
                        <a:rPr lang="zh-CN" altLang="en-US"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zh-CN" altLang="en-US"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注意：严格限制对外贸易政策≠完全禁绝对外交流</a:t>
                      </a:r>
                      <a:r>
                        <a:rPr lang="zh-CN" altLang="en-US"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endParaRPr lang="en-US" altLang="zh-CN"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（2）影响：无法适应新的外部环境，中国逐渐落后于世界潮流</a:t>
                      </a:r>
                      <a:endParaRPr lang="en-US" altLang="zh-CN"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547122">
                <a:tc>
                  <a:txBody>
                    <a:bodyPr wrap="square"/>
                    <a:lstStyle/>
                    <a:p>
                      <a:pPr marL="0" indent="0" algn="ctr" defTabSz="914400" rtl="0" eaLnBrk="1" latinLnBrk="1" hangingPunct="0">
                        <a:lnSpc>
                          <a:spcPct val="100000"/>
                        </a:lnSpc>
                      </a:pPr>
                      <a:r>
                        <a:rPr lang="zh-CN" altLang="en-US" sz="20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算缗告缗</a:t>
                      </a:r>
                      <a:endParaRPr lang="en-US" altLang="zh-CN" sz="20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defTabSz="914400" rtl="0" eaLnBrk="1" latinLnBrk="1" hangingPunct="0">
                        <a:lnSpc>
                          <a:spcPct val="100000"/>
                        </a:lnSpc>
                      </a:pPr>
                      <a:r>
                        <a:rPr lang="zh-CN" altLang="en-US"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算缗</a:t>
                      </a:r>
                      <a:r>
                        <a:rPr lang="zh-CN" altLang="en-US"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是西汉武帝时国家向商人征收的一种财产税。把大工商业主和高利贷者从农民身上剥削来的财物收归国有，是历史上大规模的抑商运动。增加了国家收入，打击了奴隶制残余，缓和了土地兼并，有利于封建 经济基础的巩固，但是也迟滞了商品经济的发展。 </a:t>
                      </a:r>
                      <a:endParaRPr lang="zh-CN" altLang="en-US"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defTabSz="914400" rtl="0" eaLnBrk="1" latinLnBrk="1" hangingPunct="0">
                        <a:lnSpc>
                          <a:spcPct val="100000"/>
                        </a:lnSpc>
                      </a:pPr>
                      <a:r>
                        <a:rPr lang="zh-CN" altLang="en-US" sz="20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告缗</a:t>
                      </a:r>
                      <a:r>
                        <a:rPr lang="zh-CN" altLang="en-US"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是当时反商人瞒产漏税的一种强制办法。 为汉武帝的内外功业提供了物质保证，起到了加强专制主义中央集权制度的作用。</a:t>
                      </a:r>
                      <a:endParaRPr lang="zh-CN" altLang="en-US" sz="20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6" name="文本框 5"/>
          <p:cNvSpPr txBox="1"/>
          <p:nvPr>
            <p:custDataLst>
              <p:tags r:id="rId2"/>
            </p:custDataLst>
          </p:nvPr>
        </p:nvSpPr>
        <p:spPr>
          <a:xfrm>
            <a:off x="136956" y="56173"/>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概念突破</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6956" y="199400"/>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线索梳理</a:t>
            </a:r>
            <a:endParaRPr lang="zh-CN" altLang="en-US" sz="3200" b="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2"/>
            </p:custDataLst>
          </p:nvPr>
        </p:nvGraphicFramePr>
        <p:xfrm>
          <a:off x="136956" y="958351"/>
          <a:ext cx="11940744" cy="5791200"/>
        </p:xfrm>
        <a:graphic>
          <a:graphicData uri="http://schemas.openxmlformats.org/drawingml/2006/table">
            <a:tbl>
              <a:tblPr/>
              <a:tblGrid>
                <a:gridCol w="2913044"/>
                <a:gridCol w="9027700"/>
              </a:tblGrid>
              <a:tr h="1308735">
                <a:tc>
                  <a:txBody>
                    <a:bodyPr wrap="square"/>
                    <a:lstStyle/>
                    <a:p>
                      <a:pPr marL="0" algn="l">
                        <a:buClrTx/>
                        <a:buSzTx/>
                        <a:buFontTx/>
                      </a:pPr>
                      <a:r>
                        <a:rPr lang="zh-CN" sz="2400" b="1">
                          <a:solidFill>
                            <a:srgbClr val="C00000"/>
                          </a:solidFill>
                          <a:latin typeface="微软雅黑" panose="020B0503020204020204" pitchFamily="34" charset="-122"/>
                          <a:ea typeface="微软雅黑" panose="020B0503020204020204" pitchFamily="34" charset="-122"/>
                        </a:rPr>
                        <a:t>线索一：中国古代</a:t>
                      </a:r>
                      <a:r>
                        <a:rPr lang="zh-CN" altLang="en-US" sz="2400" b="1">
                          <a:solidFill>
                            <a:srgbClr val="C00000"/>
                          </a:solidFill>
                          <a:latin typeface="微软雅黑" panose="020B0503020204020204" pitchFamily="34" charset="-122"/>
                          <a:ea typeface="微软雅黑" panose="020B0503020204020204" pitchFamily="34" charset="-122"/>
                        </a:rPr>
                        <a:t>的</a:t>
                      </a:r>
                      <a:r>
                        <a:rPr lang="zh-CN" sz="2400" b="1">
                          <a:solidFill>
                            <a:srgbClr val="C00000"/>
                          </a:solidFill>
                          <a:latin typeface="微软雅黑" panose="020B0503020204020204" pitchFamily="34" charset="-122"/>
                          <a:ea typeface="微软雅黑" panose="020B0503020204020204" pitchFamily="34" charset="-122"/>
                        </a:rPr>
                        <a:t>农业</a:t>
                      </a:r>
                      <a:r>
                        <a:rPr lang="zh-CN" altLang="en-US" sz="2400" b="1">
                          <a:solidFill>
                            <a:srgbClr val="C00000"/>
                          </a:solidFill>
                          <a:latin typeface="微软雅黑" panose="020B0503020204020204" pitchFamily="34" charset="-122"/>
                          <a:ea typeface="微软雅黑" panose="020B0503020204020204" pitchFamily="34" charset="-122"/>
                        </a:rPr>
                        <a:t>和经济重心转移</a:t>
                      </a:r>
                      <a:endParaRPr lang="zh-CN" sz="2400" b="1">
                        <a:solidFill>
                          <a:srgbClr val="C00000"/>
                        </a:solidFill>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algn="l">
                        <a:lnSpc>
                          <a:spcPct val="100000"/>
                        </a:lnSpc>
                        <a:buClrTx/>
                        <a:buSzTx/>
                        <a:buFontTx/>
                      </a:pPr>
                      <a:r>
                        <a:rPr lang="zh-CN" sz="2000" b="1">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中国古代农业不断发展，包括</a:t>
                      </a:r>
                      <a:r>
                        <a:rPr lang="zh-CN" altLang="en-US" sz="2000" b="1">
                          <a:solidFill>
                            <a:srgbClr val="C00000"/>
                          </a:solidFill>
                          <a:latin typeface="微软雅黑" panose="020B0503020204020204" pitchFamily="34" charset="-122"/>
                          <a:ea typeface="微软雅黑" panose="020B0503020204020204" pitchFamily="34" charset="-122"/>
                        </a:rPr>
                        <a:t>土地制度的变迁、生产工具的不断革新、耕作方式的演进、水利设施的修建、经济重心的转移</a:t>
                      </a:r>
                      <a:r>
                        <a:rPr lang="zh-CN" altLang="en-US" sz="2000" b="1">
                          <a:latin typeface="微软雅黑" panose="020B0503020204020204" pitchFamily="34" charset="-122"/>
                          <a:ea typeface="微软雅黑" panose="020B0503020204020204" pitchFamily="34" charset="-122"/>
                        </a:rPr>
                        <a:t>。</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原始农业的出现，使人类由食物采集者转变为食物生产者；</a:t>
                      </a:r>
                      <a:r>
                        <a:rPr lang="en-US" altLang="zh-CN" sz="20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春秋战国时期</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，随着</a:t>
                      </a:r>
                      <a:r>
                        <a:rPr lang="en-US" altLang="zh-CN" sz="20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铁犁牛耕的使用与推广</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，中国传统农业社会生产的基本模式——</a:t>
                      </a:r>
                      <a:r>
                        <a:rPr lang="en-US" altLang="zh-CN" sz="20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小农经济逐渐形成和发展</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；秦汉到隋唐时期，逐渐形成北方旱田和南方水田两种精耕细作的农业技术体系，经济重心开始南移；宋元时期，耕作技术和租佃制不断发展，元朝时南北经济差距继续扩大；</a:t>
                      </a:r>
                      <a:r>
                        <a:rPr lang="en-US" altLang="zh-CN" sz="20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明清时期，外来物种传入丰富了人们的食物种类</a:t>
                      </a:r>
                      <a:r>
                        <a:rPr lang="en-US" altLang="zh-CN" sz="20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，改变了人们的饮食习惯。</a:t>
                      </a:r>
                      <a:endParaRPr lang="en-US" altLang="zh-CN" sz="2000" b="1">
                        <a:latin typeface="微软雅黑" panose="020B0503020204020204" pitchFamily="34" charset="-122"/>
                        <a:ea typeface="微软雅黑" panose="020B0503020204020204" pitchFamily="34" charset="-122"/>
                      </a:endParaRPr>
                    </a:p>
                  </a:txBody>
                  <a:tcPr marL="68580" marR="68580" marT="0" marB="0" vert="horz">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1312545">
                <a:tc>
                  <a:txBody>
                    <a:bodyPr wrap="square"/>
                    <a:lstStyle/>
                    <a:p>
                      <a:pPr marL="0" algn="l">
                        <a:buClrTx/>
                        <a:buSzTx/>
                        <a:buFontTx/>
                      </a:pPr>
                      <a:r>
                        <a:rPr 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rPr>
                        <a:t>线索二</a:t>
                      </a:r>
                      <a:r>
                        <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rPr>
                        <a:t>:</a:t>
                      </a: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rPr>
                        <a:t>中国古代的手工业、商业、交通与城市</a:t>
                      </a:r>
                      <a:endPar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algn="l">
                        <a:lnSpc>
                          <a:spcPct val="100000"/>
                        </a:lnSpc>
                        <a:buClrTx/>
                        <a:buSzTx/>
                        <a:buFontTx/>
                      </a:pPr>
                      <a:r>
                        <a:rPr lang="zh-CN" sz="2000" b="1">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中国古代手工业三主要有</a:t>
                      </a:r>
                      <a:r>
                        <a:rPr lang="zh-CN" altLang="en-US" sz="2000" b="1">
                          <a:solidFill>
                            <a:srgbClr val="C00000"/>
                          </a:solidFill>
                          <a:latin typeface="微软雅黑" panose="020B0503020204020204" pitchFamily="34" charset="-122"/>
                          <a:ea typeface="微软雅黑" panose="020B0503020204020204" pitchFamily="34" charset="-122"/>
                        </a:rPr>
                        <a:t>官营、民营、家庭手工业</a:t>
                      </a:r>
                      <a:r>
                        <a:rPr lang="zh-CN" altLang="en-US" sz="2000" b="1">
                          <a:latin typeface="微软雅黑" panose="020B0503020204020204" pitchFamily="34" charset="-122"/>
                          <a:ea typeface="微软雅黑" panose="020B0503020204020204" pitchFamily="34" charset="-122"/>
                        </a:rPr>
                        <a:t>三种经营形态，其中纺织、冶金、制瓷是三大主要行业。市场管理的时空限制经历了一个由严格到宽松的过程。货币形态从金属货币到出现纸币，明清时期白银成为主要货币。信贷、商业契约出现并不断发展，改变了人们的生活方式与观念。春秋战国时期，“工商食官”的格局被突破；从隋唐到两宋，城市坊市分区制度逐步瓦解；明清时期，商帮兴盛和对外贸易发展。</a:t>
                      </a:r>
                      <a:r>
                        <a:rPr lang="en-US" altLang="zh-CN" sz="20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古代水陆交通发达，京杭大运河加强了南北交流。在农耕经济发展的基础上，市镇、城市不断发展，数量不断增多，城市经济职能增强。</a:t>
                      </a:r>
                      <a:endParaRPr lang="en-US" altLang="zh-CN" sz="2000" b="1">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r h="1097280">
                <a:tc>
                  <a:txBody>
                    <a:bodyPr wrap="square"/>
                    <a:lstStyle/>
                    <a:p>
                      <a:pPr marL="0" indent="0" algn="just">
                        <a:spcBef>
                          <a:spcPct val="0"/>
                        </a:spcBef>
                        <a:spcAft>
                          <a:spcPct val="0"/>
                        </a:spcAft>
                      </a:pPr>
                      <a:r>
                        <a:rPr 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mn-ea"/>
                        </a:rPr>
                        <a:t>线索三</a:t>
                      </a:r>
                      <a:r>
                        <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mn-ea"/>
                        </a:rPr>
                        <a:t>:</a:t>
                      </a: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mn-ea"/>
                        </a:rPr>
                        <a:t>中国古代经济政策及社会生活的变迁</a:t>
                      </a:r>
                      <a:endPar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mn-ea"/>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c>
                  <a:txBody>
                    <a:bodyPr wrap="square"/>
                    <a:lstStyle/>
                    <a:p>
                      <a:pPr marL="0" indent="0" algn="just">
                        <a:lnSpc>
                          <a:spcPct val="100000"/>
                        </a:lnSpc>
                        <a:spcBef>
                          <a:spcPct val="0"/>
                        </a:spcBef>
                        <a:spcAft>
                          <a:spcPct val="0"/>
                        </a:spcAft>
                      </a:pPr>
                      <a:r>
                        <a:rPr lang="zh-CN" altLang="en-US" sz="2000" b="1">
                          <a:latin typeface="微软雅黑" panose="020B0503020204020204" pitchFamily="34" charset="-122"/>
                          <a:ea typeface="微软雅黑" panose="020B0503020204020204" pitchFamily="34" charset="-122"/>
                        </a:rPr>
                        <a:t>受中央集权制度的影响，形成了</a:t>
                      </a:r>
                      <a:r>
                        <a:rPr lang="zh-CN" altLang="en-US" sz="2000" b="1">
                          <a:solidFill>
                            <a:srgbClr val="C00000"/>
                          </a:solidFill>
                          <a:latin typeface="微软雅黑" panose="020B0503020204020204" pitchFamily="34" charset="-122"/>
                          <a:ea typeface="微软雅黑" panose="020B0503020204020204" pitchFamily="34" charset="-122"/>
                        </a:rPr>
                        <a:t>坊市分区、重农抑商、闭关自守</a:t>
                      </a:r>
                      <a:r>
                        <a:rPr lang="zh-CN" altLang="en-US" sz="2000" b="1">
                          <a:latin typeface="微软雅黑" panose="020B0503020204020204" pitchFamily="34" charset="-122"/>
                          <a:ea typeface="微软雅黑" panose="020B0503020204020204" pitchFamily="34" charset="-122"/>
                        </a:rPr>
                        <a:t>等政策，对外贸易由开放逐渐走向闭关自守。秦朝以后，统治者实行重农抑商政策；隋唐到宋元对外贸易、对外交通发达，抑商政策有所减弱；明清时期对外贸易以政府主导的“</a:t>
                      </a:r>
                      <a:r>
                        <a:rPr lang="zh-CN" altLang="en-US" sz="2000" b="1">
                          <a:solidFill>
                            <a:srgbClr val="C00000"/>
                          </a:solidFill>
                          <a:latin typeface="微软雅黑" panose="020B0503020204020204" pitchFamily="34" charset="-122"/>
                          <a:ea typeface="微软雅黑" panose="020B0503020204020204" pitchFamily="34" charset="-122"/>
                        </a:rPr>
                        <a:t>朝贡贸易</a:t>
                      </a:r>
                      <a:r>
                        <a:rPr lang="zh-CN" altLang="en-US" sz="2000" b="1">
                          <a:latin typeface="微软雅黑" panose="020B0503020204020204" pitchFamily="34" charset="-122"/>
                          <a:ea typeface="微软雅黑" panose="020B0503020204020204" pitchFamily="34" charset="-122"/>
                        </a:rPr>
                        <a:t>”为主。 从隋唐时期到宋元时期，人身依附关系逐渐减弱，思想观念也发生了一些变化。</a:t>
                      </a:r>
                      <a:endParaRPr lang="zh-CN" altLang="en-US" sz="2000" b="1">
                        <a:latin typeface="微软雅黑" panose="020B0503020204020204" pitchFamily="34" charset="-122"/>
                        <a:ea typeface="微软雅黑" panose="020B0503020204020204" pitchFamily="34" charset="-122"/>
                      </a:endParaRPr>
                    </a:p>
                  </a:txBody>
                  <a:tcPr marL="68580" marR="68580" marT="0" marB="0" vert="horz">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lumMod val="85000"/>
                      </a:schemeClr>
                    </a:solidFill>
                  </a:tcPr>
                </a:tc>
              </a:tr>
            </a:tbl>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_4#103143031?sp=1&amp;pid=53e439b64&amp;color=0,0,0&amp;vtp=1&amp;bt=1&amp;bbb=1"/>
          <p:cNvSpPr/>
          <p:nvPr>
            <p:custDataLst>
              <p:tags r:id="rId1"/>
            </p:custDataLst>
          </p:nvPr>
        </p:nvSpPr>
        <p:spPr>
          <a:xfrm>
            <a:off x="614172" y="933675"/>
            <a:ext cx="10963656" cy="553657"/>
          </a:xfrm>
          <a:prstGeom prst="rect">
            <a:avLst/>
          </a:prstGeom>
          <a:noFill/>
        </p:spPr>
        <p:txBody>
          <a:bodyPr wrap="none" lIns="0" tIns="0" rIns="0" bIns="0" rtlCol="0" anchor="t"/>
          <a:lstStyle/>
          <a:p>
            <a:pPr algn="l" latinLnBrk="1">
              <a:lnSpc>
                <a:spcPts val="4900"/>
              </a:lnSpc>
            </a:pPr>
            <a:r>
              <a:rPr lang="en-US" altLang="zh-CN" sz="2800" b="1" i="0">
                <a:solidFill>
                  <a:srgbClr val="000000"/>
                </a:solidFill>
                <a:latin typeface="Times New Roman" panose="02020603050405020304" charset="0"/>
                <a:ea typeface="微软雅黑" panose="020B0503020204020204" pitchFamily="34" charset="-122"/>
                <a:cs typeface="Times New Roman" panose="02020603050405020304" pitchFamily="34" charset="-120"/>
              </a:rPr>
              <a:t>2.宋朝时期社会的四大变化</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a:p>
        </p:txBody>
      </p:sp>
      <p:pic>
        <p:nvPicPr>
          <p:cNvPr id="5" name="P_4_BD#103143031?pid=53e439b64&amp;color=0,0,0&amp;tib=255,255,255&amp;vtp=1"/>
          <p:cNvPicPr>
            <a:picLocks noChangeAspect="1"/>
          </p:cNvPicPr>
          <p:nvPr>
            <p:custDataLst>
              <p:tags r:id="rId2"/>
            </p:custDataLst>
          </p:nvPr>
        </p:nvPicPr>
        <p:blipFill>
          <a:blip r:embed="rId3">
            <a:clrChange>
              <a:clrFrom>
                <a:srgbClr val="FFFFFF"/>
              </a:clrFrom>
              <a:clrTo>
                <a:srgbClr val="FFFFFF">
                  <a:alpha val="0"/>
                </a:srgbClr>
              </a:clrTo>
            </a:clrChange>
          </a:blip>
          <a:stretch>
            <a:fillRect/>
          </a:stretch>
        </p:blipFill>
        <p:spPr>
          <a:xfrm>
            <a:off x="2516124" y="1615792"/>
            <a:ext cx="7159752" cy="473659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文本框 5"/>
          <p:cNvSpPr txBox="1"/>
          <p:nvPr>
            <p:custDataLst>
              <p:tags r:id="rId4"/>
            </p:custDataLst>
          </p:nvPr>
        </p:nvSpPr>
        <p:spPr>
          <a:xfrm>
            <a:off x="137795" y="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线索三 </a:t>
            </a:r>
            <a:r>
              <a:rPr lang="zh-CN" altLang="en-US" sz="3200" b="1">
                <a:solidFill>
                  <a:schemeClr val="bg1"/>
                </a:solidFill>
                <a:latin typeface="微软雅黑" panose="020B0503020204020204" pitchFamily="34" charset="-122"/>
                <a:ea typeface="微软雅黑" panose="020B0503020204020204" pitchFamily="34" charset="-122"/>
                <a:sym typeface="+mn-ea"/>
              </a:rPr>
              <a:t>中国古代经济政策及社会生活的变迁</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2" name="C_5_BD#9a51a07b9?sp=1&amp;pid=f644dae6d&amp;color=0,0,0&amp;vtp=1&amp;bt=1&amp;bbb=1"/>
          <p:cNvSpPr/>
          <p:nvPr>
            <p:custDataLst>
              <p:tags r:id="rId2"/>
            </p:custDataLst>
          </p:nvPr>
        </p:nvSpPr>
        <p:spPr>
          <a:xfrm>
            <a:off x="614172" y="178435"/>
            <a:ext cx="10963656" cy="1041400"/>
          </a:xfrm>
          <a:prstGeom prst="rect">
            <a:avLst/>
          </a:prstGeom>
          <a:noFill/>
        </p:spPr>
        <p:txBody>
          <a:bodyPr wrap="none" lIns="0" tIns="0" rIns="0" bIns="0" rtlCol="0" anchor="t"/>
          <a:lstStyle/>
          <a:p>
            <a:pPr algn="ctr" latinLnBrk="1">
              <a:lnSpc>
                <a:spcPts val="5300"/>
              </a:lnSpc>
            </a:pPr>
            <a:r>
              <a:rPr lang="en-US" altLang="zh-CN" sz="2800" b="1" i="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两汉巩固统一的经济措施及盛世局面的启示</a:t>
            </a:r>
            <a:endParaRPr lang="en-US" altLang="zh-CN" sz="2800">
              <a:solidFill>
                <a:srgbClr val="FF0000"/>
              </a:solidFill>
              <a:latin typeface="微软雅黑" panose="020B0503020204020204" pitchFamily="34" charset="-122"/>
              <a:ea typeface="微软雅黑" panose="020B0503020204020204" pitchFamily="34" charset="-122"/>
            </a:endParaRPr>
          </a:p>
        </p:txBody>
      </p:sp>
      <p:sp>
        <p:nvSpPr>
          <p:cNvPr id="4" name="P_6#f16892a89?sp=1&amp;pid=9a51a07b9&amp;color=0,0,0&amp;vtp=1&amp;bbb=1"/>
          <p:cNvSpPr/>
          <p:nvPr>
            <p:custDataLst>
              <p:tags r:id="rId3"/>
            </p:custDataLst>
          </p:nvPr>
        </p:nvSpPr>
        <p:spPr>
          <a:xfrm>
            <a:off x="144371" y="1089661"/>
            <a:ext cx="11847603" cy="4091940"/>
          </a:xfrm>
          <a:prstGeom prst="rect">
            <a:avLst/>
          </a:prstGeom>
          <a:solidFill>
            <a:schemeClr val="bg1">
              <a:lumMod val="85000"/>
            </a:schemeClr>
          </a:solidFill>
        </p:spPr>
        <p:txBody>
          <a:bodyPr wrap="none" lIns="0" tIns="0" rIns="0" bIns="0" rtlCol="0" anchor="t"/>
          <a:lstStyle/>
          <a:p>
            <a:pPr algn="l" latinLnBrk="1"/>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 1.措施</a:t>
            </a:r>
            <a:endPar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marR="0" lvl="0" indent="0" defTabSz="914400" rtl="0" eaLnBrk="1" fontAlgn="auto" latinLnBrk="1" hangingPunct="1">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rPr>
              <a:t>（1）货币政策：改革币制，将铸币权收归中央。</a:t>
            </a:r>
            <a:endPar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rPr>
              <a:t>（2）专卖制度：实行盐铁官营，由政府垄断盐、铁的生产和销售。</a:t>
            </a:r>
            <a:endPar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rPr>
              <a:t>（3）物价政策：推行均输平准，国家插手并经营商业贸易，增加财政收入，平抑物价。</a:t>
            </a:r>
            <a:endPar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rPr>
              <a:t>（4）经济政策：抑制工商业者，向他们征收财产税。</a:t>
            </a:r>
            <a:endPar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r>
              <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rPr>
              <a:t>（5）清查户口：清查全国垦田、户口数量；释放奴婢。</a:t>
            </a:r>
            <a:endPar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endParaRPr>
          </a:p>
          <a:p>
            <a:pPr marL="0" marR="0" lvl="0" indent="0" defTabSz="914400" rtl="0" eaLnBrk="1" fontAlgn="auto" latinLnBrk="1" hangingPunct="1">
              <a:spcBef>
                <a:spcPct val="0"/>
              </a:spcBef>
              <a:spcAft>
                <a:spcPct val="0"/>
              </a:spcAft>
              <a:buClrTx/>
              <a:buSzTx/>
              <a:buFontTx/>
              <a:buNone/>
              <a:defRPr/>
            </a:pPr>
            <a:endParaRPr kumimoji="0" lang="en-US" altLang="zh-CN"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34" charset="-120"/>
            </a:endParaRPr>
          </a:p>
          <a:p>
            <a:pPr marL="0" marR="0" lvl="0" indent="0" defTabSz="914400" rtl="0" eaLnBrk="1" fontAlgn="auto" latinLnBrk="1" hangingPunct="1">
              <a:spcBef>
                <a:spcPct val="0"/>
              </a:spcBef>
              <a:spcAft>
                <a:spcPct val="0"/>
              </a:spcAft>
              <a:buClrTx/>
              <a:buSzTx/>
              <a:buFontTx/>
              <a:buNone/>
              <a:defRPr/>
            </a:pPr>
            <a:r>
              <a:rPr lang="en-US" altLang="zh-CN" sz="2400" b="1">
                <a:latin typeface="微软雅黑" panose="020B0503020204020204" pitchFamily="34" charset="-122"/>
                <a:ea typeface="微软雅黑" panose="020B0503020204020204" pitchFamily="34" charset="-122"/>
              </a:rPr>
              <a:t> 2.</a:t>
            </a:r>
            <a:r>
              <a:rPr lang="zh-CN" altLang="en-US" sz="2400" b="1">
                <a:latin typeface="微软雅黑" panose="020B0503020204020204" pitchFamily="34" charset="-122"/>
                <a:ea typeface="微软雅黑" panose="020B0503020204020204" pitchFamily="34" charset="-122"/>
              </a:rPr>
              <a:t>启示</a:t>
            </a:r>
            <a:endParaRPr lang="en-US" altLang="zh-CN" sz="2400" b="1">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r>
              <a:rPr lang="zh-CN" altLang="en-US" sz="2400" b="1">
                <a:latin typeface="微软雅黑" panose="020B0503020204020204" pitchFamily="34" charset="-122"/>
                <a:ea typeface="微软雅黑" panose="020B0503020204020204" pitchFamily="34" charset="-122"/>
              </a:rPr>
              <a:t>    统治者都善于吸取前朝灭亡的教训；调整统治政策，轻徭薄赋；统治者善于用人；</a:t>
            </a:r>
            <a:endParaRPr lang="en-US" altLang="zh-CN" sz="2400" b="1">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统治者加强中央集权，维护国家统一，长期坚持行之有效的政策。</a:t>
            </a:r>
            <a:endParaRPr lang="zh-CN" altLang="en-US" sz="2400" b="1">
              <a:latin typeface="微软雅黑" panose="020B0503020204020204" pitchFamily="34" charset="-122"/>
              <a:ea typeface="微软雅黑" panose="020B0503020204020204" pitchFamily="34" charset="-122"/>
            </a:endParaRPr>
          </a:p>
          <a:p>
            <a:pPr marL="0" marR="0" lvl="0" indent="0" defTabSz="914400" rtl="0" eaLnBrk="1" fontAlgn="auto" latinLnBrk="1" hangingPunct="1">
              <a:spcBef>
                <a:spcPct val="0"/>
              </a:spcBef>
              <a:spcAft>
                <a:spcPct val="0"/>
              </a:spcAft>
              <a:buClrTx/>
              <a:buSzTx/>
              <a:buFontTx/>
              <a:buNone/>
              <a:defRPr/>
            </a:pPr>
            <a:endParaRPr lang="en-US" altLang="zh-CN" sz="24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2"/>
            </p:custDataLst>
          </p:nvPr>
        </p:nvSpPr>
        <p:spPr>
          <a:xfrm>
            <a:off x="2838450" y="178435"/>
            <a:ext cx="6724650" cy="523220"/>
          </a:xfrm>
          <a:prstGeom prst="rect">
            <a:avLst/>
          </a:prstGeom>
          <a:noFill/>
        </p:spPr>
        <p:txBody>
          <a:bodyPr wrap="square">
            <a:spAutoFit/>
          </a:bodyPr>
          <a:lstStyle/>
          <a:p>
            <a:r>
              <a:rPr kumimoji="0" lang="zh-CN" altLang="en-US" sz="28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华文新魏" panose="02010800040101010101" charset="-122"/>
                <a:sym typeface="+mn-ea"/>
              </a:rPr>
              <a:t>两宋时期社会文化和生活习俗的新变化</a:t>
            </a:r>
            <a:endParaRPr lang="zh-CN" altLang="en-US"/>
          </a:p>
        </p:txBody>
      </p:sp>
      <p:graphicFrame>
        <p:nvGraphicFramePr>
          <p:cNvPr id="5" name="表格 4"/>
          <p:cNvGraphicFramePr>
            <a:graphicFrameLocks noGrp="1"/>
          </p:cNvGraphicFramePr>
          <p:nvPr>
            <p:custDataLst>
              <p:tags r:id="rId3"/>
            </p:custDataLst>
          </p:nvPr>
        </p:nvGraphicFramePr>
        <p:xfrm>
          <a:off x="136956" y="1085313"/>
          <a:ext cx="11902644" cy="4711313"/>
        </p:xfrm>
        <a:graphic>
          <a:graphicData uri="http://schemas.openxmlformats.org/drawingml/2006/table">
            <a:tbl>
              <a:tblPr firstRow="1" bandRow="1">
                <a:tableStyleId>{5940675A-B579-460E-94D1-54222C63F5DA}</a:tableStyleId>
              </a:tblPr>
              <a:tblGrid>
                <a:gridCol w="1568065"/>
                <a:gridCol w="10334579"/>
              </a:tblGrid>
              <a:tr h="520336">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婚姻习俗</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择偶标准不像以前看重</a:t>
                      </a: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门第，</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（门第观念淡化）</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看重金榜题名</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计较婚姻关系的物质财富</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r h="984049">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饮食文化</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北宋时</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都城</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汴京</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是南北饮食文化的交流中心。南宋时北人南迁</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汴京的饮食业涌人杭州。宋代普遍喜欢饮酒、饮茶</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城市中还有许多凉饮店</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r h="520336">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服饰演进</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宋代民间</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服饰相对宽松</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实际生活中</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民间服饰五彩斑斓</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基本不受约束。</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r h="520336">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文化取向</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文人雅趣到</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市井风情</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贵族文化转向</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平民文化</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进一步</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世俗化、大众化</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r h="520336">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信仰</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中唐以前在以荆州为中心的两湖地区受崇拜的</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关羽</a:t>
                      </a:r>
                      <a:r>
                        <a:rPr lang="en-US" altLang="zh-CN"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自宋元开始成为全民信仰</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。福建、浙江等</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东南沿海地区</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盛行</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妈祖信仰</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r h="520336">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等级制度</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社会成员身份趋于平等，社会阶层流动性增强</a:t>
                      </a:r>
                      <a:r>
                        <a:rPr lang="en-US" altLang="zh-CN"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a:t>
                      </a: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工商业者的社会地位提高。</a:t>
                      </a:r>
                      <a:endPar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r h="520336">
                <a:tc>
                  <a:txBody>
                    <a:bodyPr wrap="square"/>
                    <a:lstStyle/>
                    <a:p>
                      <a:pPr algn="ctr">
                        <a:lnSpc>
                          <a:spcPct val="100000"/>
                        </a:lnSpc>
                      </a:pPr>
                      <a:r>
                        <a:rPr lang="zh-CN" altLang="en-US"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社会信用</a:t>
                      </a:r>
                      <a:endParaRPr lang="en-US" altLang="zh-CN" sz="24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c>
                  <a:txBody>
                    <a:bodyPr wrap="square"/>
                    <a:lstStyle/>
                    <a:p>
                      <a:pPr>
                        <a:lnSpc>
                          <a:spcPct val="100000"/>
                        </a:lnSpc>
                      </a:pPr>
                      <a:r>
                        <a:rPr lang="zh-CN" altLang="en-US" sz="2400" b="1">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出现种类繁多的</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rPr>
                        <a:t>信用票据和信用货币</a:t>
                      </a:r>
                      <a:endPar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Arial" panose="020B0604020202020204" pitchFamily="34" charset="0"/>
                      </a:endParaRPr>
                    </a:p>
                  </a:txBody>
                  <a:tcPr vert="horz">
                    <a:solidFill>
                      <a:schemeClr val="bg1">
                        <a:lumMod val="85000"/>
                      </a:schemeClr>
                    </a:solidFill>
                  </a:tcPr>
                </a:tc>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e28eb6b94?pid=f644dae6d&amp;color=0,0,0&amp;vtp=1&amp;bt=1&amp;bbb=1"/>
          <p:cNvSpPr/>
          <p:nvPr>
            <p:custDataLst>
              <p:tags r:id="rId1"/>
            </p:custDataLst>
          </p:nvPr>
        </p:nvSpPr>
        <p:spPr>
          <a:xfrm>
            <a:off x="614172" y="178435"/>
            <a:ext cx="10963656" cy="1041400"/>
          </a:xfrm>
          <a:prstGeom prst="rect">
            <a:avLst/>
          </a:prstGeom>
          <a:noFill/>
        </p:spPr>
        <p:txBody>
          <a:bodyPr wrap="none" lIns="0" tIns="0" rIns="0" bIns="0" rtlCol="0" anchor="t"/>
          <a:lstStyle/>
          <a:p>
            <a:pPr algn="ctr" latinLnBrk="1">
              <a:lnSpc>
                <a:spcPts val="5300"/>
              </a:lnSpc>
            </a:pPr>
            <a:r>
              <a:rPr lang="en-US" altLang="zh-CN" sz="2800" b="1" err="1">
                <a:solidFill>
                  <a:srgbClr val="FF0000"/>
                </a:solidFill>
                <a:latin typeface="微软雅黑" panose="020B0503020204020204" pitchFamily="34" charset="-122"/>
                <a:ea typeface="微软雅黑" panose="020B0503020204020204" pitchFamily="34" charset="-122"/>
              </a:rPr>
              <a:t>明清时期市民阶层兴起带来的社会新变化</a:t>
            </a:r>
            <a:endParaRPr lang="en-US" altLang="zh-CN" sz="2800" b="1">
              <a:solidFill>
                <a:srgbClr val="FF0000"/>
              </a:solidFill>
              <a:latin typeface="微软雅黑" panose="020B0503020204020204" pitchFamily="34" charset="-122"/>
              <a:ea typeface="微软雅黑" panose="020B0503020204020204" pitchFamily="34" charset="-122"/>
            </a:endParaRPr>
          </a:p>
        </p:txBody>
      </p:sp>
      <p:graphicFrame>
        <p:nvGraphicFramePr>
          <p:cNvPr id="21" name="P_6_BD#e34f6c612?colgroup=4,24&amp;pid=e28eb6b94&amp;color=0,0,0&amp;vtp=1&amp;bbb=1&amp;hb=1"/>
          <p:cNvGraphicFramePr>
            <a:graphicFrameLocks noGrp="1"/>
          </p:cNvGraphicFramePr>
          <p:nvPr>
            <p:custDataLst>
              <p:tags r:id="rId2"/>
            </p:custDataLst>
          </p:nvPr>
        </p:nvGraphicFramePr>
        <p:xfrm>
          <a:off x="136956" y="1079500"/>
          <a:ext cx="11912169" cy="5323205"/>
        </p:xfrm>
        <a:graphic>
          <a:graphicData uri="http://schemas.openxmlformats.org/drawingml/2006/table">
            <a:tbl>
              <a:tblPr/>
              <a:tblGrid>
                <a:gridCol w="1920675"/>
                <a:gridCol w="9991494"/>
              </a:tblGrid>
              <a:tr h="1035050">
                <a:tc>
                  <a:txBody>
                    <a:bodyPr wrap="square"/>
                    <a:lstStyle/>
                    <a:p>
                      <a:pPr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社会风气</a:t>
                      </a:r>
                      <a:endParaRPr lang="en-US" altLang="zh-CN" sz="11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明代“万般皆下品</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唯有读书高”不再是士人标榜的信条</a:t>
                      </a:r>
                      <a:r>
                        <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endParaRPr lang="en-US" altLang="zh-CN" sz="2400" b="1" i="0" spc="-1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仕途未明而</a:t>
                      </a:r>
                      <a:r>
                        <a:rPr lang="en-US" altLang="zh-CN" sz="2400" b="1" i="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弃儒经商者比比皆是</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进一步导致传统地位等级的松动</a:t>
                      </a:r>
                      <a:endParaRPr lang="en-US" altLang="zh-CN" sz="11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285875">
                <a:tc>
                  <a:txBody>
                    <a:bodyPr wrap="square"/>
                    <a:lstStyle/>
                    <a:p>
                      <a:pPr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个性解放</a:t>
                      </a:r>
                      <a:endParaRPr lang="en-US" altLang="zh-CN" sz="11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反抗封建礼教束缚</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明清之际思想家把学术同时政相联系</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提出“</a:t>
                      </a:r>
                      <a:r>
                        <a:rPr lang="en-US" altLang="zh-CN" sz="2400" b="1" i="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经世致用</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”的思想</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与市民阶层要求参政议政的</a:t>
                      </a:r>
                      <a:endPar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l" latinLnBrk="1" hangingPunct="0">
                        <a:lnSpc>
                          <a:spcPct val="100000"/>
                        </a:lnSpc>
                      </a:pPr>
                      <a:r>
                        <a:rPr lang="en-US" altLang="zh-CN" sz="2400" b="1" i="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社会思潮相一致</a:t>
                      </a:r>
                      <a:endParaRPr lang="en-US" altLang="zh-CN" sz="1100" b="1">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047750">
                <a:tc>
                  <a:txBody>
                    <a:bodyPr wrap="square"/>
                    <a:lstStyle/>
                    <a:p>
                      <a:pPr mar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构筑价值</a:t>
                      </a:r>
                      <a:endParaRPr lang="en-US" altLang="zh-CN" sz="2400" b="1" i="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latinLnBrk="1" hangingPunct="0">
                        <a:lnSpc>
                          <a:spcPct val="100000"/>
                        </a:lnSpc>
                      </a:pPr>
                      <a:r>
                        <a:rPr lang="en-US" altLang="zh-CN" sz="2400" b="1" i="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体系</a:t>
                      </a:r>
                      <a:endParaRPr lang="en-US" altLang="zh-CN" sz="1100" b="1">
                        <a:solidFill>
                          <a:srgbClr val="C0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市民阶层的思想意识具有“对友谊和忠义的崇拜”“劝善戒恶的道德观”等特点</a:t>
                      </a:r>
                      <a:r>
                        <a:rPr lang="en-US" altLang="zh-CN" sz="2400" b="1" i="0" spc="-100" err="1">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a:t>
                      </a:r>
                      <a:r>
                        <a:rPr lang="en-US" altLang="zh-CN" sz="2400" b="1" i="0" err="1">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市民阶层已开始构建自己的价值系统</a:t>
                      </a:r>
                      <a:endParaRPr lang="en-US" altLang="zh-CN" sz="1100" b="1">
                        <a:solidFill>
                          <a:srgbClr val="FF0000"/>
                        </a:solidFill>
                        <a:latin typeface="微软雅黑" panose="020B0503020204020204" pitchFamily="34" charset="-122"/>
                        <a:ea typeface="微软雅黑" panose="020B0503020204020204" pitchFamily="34" charset="-122"/>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828675">
                <a:tc>
                  <a:txBody>
                    <a:bodyPr wrap="square"/>
                    <a:lstStyle/>
                    <a:p>
                      <a:pPr mar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世俗文学</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发展</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gn="l" latinLnBrk="1" hangingPunct="0">
                        <a:lnSpc>
                          <a:spcPct val="100000"/>
                        </a:lnSpc>
                      </a:pPr>
                      <a:r>
                        <a:rPr lang="en-US" altLang="zh-CN"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戏曲、小说等</a:t>
                      </a:r>
                      <a:r>
                        <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“杂书”的消费成为江南地区的一种时尚</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r h="1125855">
                <a:tc>
                  <a:txBody>
                    <a:bodyPr wrap="square"/>
                    <a:lstStyle/>
                    <a:p>
                      <a:pPr mar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市民意识</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p>
                      <a:pPr marL="0" lvl="0" indent="0" algn="ctr" defTabSz="914400" rtl="0" eaLnBrk="1" latinLnBrk="1" hangingPunct="0">
                        <a:lnSpc>
                          <a:spcPct val="100000"/>
                        </a:lnSpc>
                      </a:pPr>
                      <a:r>
                        <a:rPr lang="en-US" altLang="zh-CN" sz="2400" b="1" i="0" kern="1200" err="1">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rPr>
                        <a:t>觉醒</a:t>
                      </a:r>
                      <a:endParaRPr lang="en-US" altLang="zh-CN" sz="2400" b="1" i="0" kern="1200">
                        <a:solidFill>
                          <a:srgbClr val="C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marL="0" indent="0" algn="l" latinLnBrk="1" hangingPunct="0">
                        <a:lnSpc>
                          <a:spcPct val="100000"/>
                        </a:lnSpc>
                      </a:pPr>
                      <a:r>
                        <a:rPr lang="en-US" altLang="zh-CN" sz="2400" b="1" i="0" kern="1200">
                          <a:solidFill>
                            <a:srgbClr val="FF0000"/>
                          </a:solidFill>
                          <a:latin typeface="微软雅黑" panose="020B0503020204020204" pitchFamily="34" charset="-122"/>
                          <a:ea typeface="微软雅黑" panose="020B0503020204020204" pitchFamily="34" charset="-122"/>
                          <a:cs typeface="Times New Roman" panose="02020603050405020304" pitchFamily="34" charset="-120"/>
                        </a:rPr>
                        <a:t>市民享乐意识、自主意识与商业意识觉醒</a:t>
                      </a:r>
                      <a:r>
                        <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rPr>
                        <a:t>。随着市民意识的觉醒，人们的生活方式与价值观念也发生了一定程度的变化，给传统社会注入了新的活力</a:t>
                      </a:r>
                      <a:endParaRPr lang="en-US" altLang="zh-CN" sz="2400" b="1" i="0" kern="1200">
                        <a:solidFill>
                          <a:srgbClr val="000000"/>
                        </a:solidFill>
                        <a:latin typeface="微软雅黑" panose="020B0503020204020204" pitchFamily="34" charset="-122"/>
                        <a:ea typeface="微软雅黑" panose="020B0503020204020204" pitchFamily="34" charset="-122"/>
                        <a:cs typeface="Times New Roman" panose="02020603050405020304" pitchFamily="34" charset="-120"/>
                      </a:endParaRPr>
                    </a:p>
                  </a:txBody>
                  <a:tcPr marL="72000" marR="72000" marT="0" marB="0" vert="horz"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3" name="文本框 2"/>
          <p:cNvSpPr txBox="1"/>
          <p:nvPr>
            <p:custDataLst>
              <p:tags r:id="rId3"/>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7795" y="13589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线索一 中国古代的农业和经济重心转移</a:t>
            </a:r>
            <a:endParaRPr lang="zh-CN" altLang="en-US" sz="3200" b="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2"/>
            </p:custDataLst>
          </p:nvPr>
        </p:nvGraphicFramePr>
        <p:xfrm>
          <a:off x="236263" y="1007299"/>
          <a:ext cx="11719473" cy="5714811"/>
        </p:xfrm>
        <a:graphic>
          <a:graphicData uri="http://schemas.openxmlformats.org/drawingml/2006/table">
            <a:tbl>
              <a:tblPr/>
              <a:tblGrid>
                <a:gridCol w="2068180"/>
                <a:gridCol w="9651293"/>
              </a:tblGrid>
              <a:tr h="476026">
                <a:tc>
                  <a:txBody>
                    <a:bodyPr wrap="square"/>
                    <a:lstStyle/>
                    <a:p>
                      <a:pPr indent="0" algn="ctr">
                        <a:buNone/>
                      </a:pPr>
                      <a:r>
                        <a:rPr lang="en-US" sz="2000" b="1" err="1">
                          <a:latin typeface="微软雅黑" panose="020B0503020204020204" pitchFamily="34" charset="-122"/>
                          <a:ea typeface="微软雅黑" panose="020B0503020204020204" pitchFamily="34" charset="-122"/>
                          <a:cs typeface="Times New Roman" panose="02020603050405020304" charset="0"/>
                        </a:rPr>
                        <a:t>时期</a:t>
                      </a:r>
                      <a:endParaRPr lang="en-US" altLang="en-US" sz="2000" b="1">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algn="ctr">
                        <a:buNone/>
                      </a:pPr>
                      <a:r>
                        <a:rPr lang="en-US" sz="2000" b="1">
                          <a:latin typeface="微软雅黑" panose="020B0503020204020204" pitchFamily="34" charset="-122"/>
                          <a:ea typeface="微软雅黑" panose="020B0503020204020204" pitchFamily="34" charset="-122"/>
                          <a:cs typeface="Times New Roman" panose="02020603050405020304" charset="0"/>
                        </a:rPr>
                        <a:t>发展历程</a:t>
                      </a:r>
                      <a:endParaRPr lang="en-US" altLang="en-US" sz="2000" b="1">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732153">
                <a:tc>
                  <a:txBody>
                    <a:bodyPr wrap="square"/>
                    <a:lstStyle/>
                    <a:p>
                      <a:pPr indent="0" algn="l">
                        <a:buNone/>
                      </a:pPr>
                      <a:r>
                        <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rPr>
                        <a:t>原始社会：</a:t>
                      </a:r>
                      <a:endPar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endParaRPr>
                    </a:p>
                    <a:p>
                      <a:pPr indent="0" algn="l">
                        <a:buNone/>
                      </a:pPr>
                      <a:r>
                        <a:rPr lang="en-US" sz="2000" b="1" err="1">
                          <a:solidFill>
                            <a:srgbClr val="C00000"/>
                          </a:solidFill>
                          <a:latin typeface="微软雅黑" panose="020B0503020204020204" pitchFamily="34" charset="-122"/>
                          <a:ea typeface="微软雅黑" panose="020B0503020204020204" pitchFamily="34" charset="-122"/>
                          <a:cs typeface="Times New Roman" panose="02020603050405020304" charset="0"/>
                        </a:rPr>
                        <a:t>农业起源</a:t>
                      </a:r>
                      <a:endParaRPr lang="en-US" altLang="en-US" sz="2000" b="1">
                        <a:solidFill>
                          <a:srgbClr val="C00000"/>
                        </a:solidFill>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a:buNone/>
                      </a:pPr>
                      <a:r>
                        <a:rPr lang="en-US" sz="2000" b="1" err="1">
                          <a:latin typeface="微软雅黑" panose="020B0503020204020204" pitchFamily="34" charset="-122"/>
                          <a:ea typeface="微软雅黑" panose="020B0503020204020204" pitchFamily="34" charset="-122"/>
                          <a:cs typeface="黑体" panose="02010609060101010101" charset="-122"/>
                        </a:rPr>
                        <a:t>农作物：最早培植水稻和粟； 耕作方式：刀耕火种；生产工具：石、木、骨；土地制度：氏族所有</a:t>
                      </a:r>
                      <a:r>
                        <a:rPr lang="zh-CN" altLang="en-US" sz="2000" b="1">
                          <a:latin typeface="微软雅黑" panose="020B0503020204020204" pitchFamily="34" charset="-122"/>
                          <a:ea typeface="微软雅黑" panose="020B0503020204020204" pitchFamily="34" charset="-122"/>
                          <a:cs typeface="黑体" panose="02010609060101010101" charset="-122"/>
                        </a:rPr>
                        <a:t>制</a:t>
                      </a:r>
                      <a:r>
                        <a:rPr lang="en-US" sz="2000" b="1">
                          <a:latin typeface="微软雅黑" panose="020B0503020204020204" pitchFamily="34" charset="-122"/>
                          <a:ea typeface="微软雅黑" panose="020B0503020204020204" pitchFamily="34" charset="-122"/>
                          <a:cs typeface="黑体" panose="02010609060101010101" charset="-122"/>
                        </a:rPr>
                        <a:t>;</a:t>
                      </a:r>
                      <a:r>
                        <a:rPr lang="zh-CN" altLang="en-US" sz="2000" b="1">
                          <a:latin typeface="微软雅黑" panose="020B0503020204020204" pitchFamily="34" charset="-122"/>
                          <a:ea typeface="微软雅黑" panose="020B0503020204020204" pitchFamily="34" charset="-122"/>
                          <a:cs typeface="黑体" panose="02010609060101010101" charset="-122"/>
                        </a:rPr>
                        <a:t>劳作方式：集体劳作</a:t>
                      </a:r>
                      <a:endParaRPr lang="zh-CN" altLang="en-US" sz="2000" b="1">
                        <a:latin typeface="微软雅黑" panose="020B0503020204020204" pitchFamily="34" charset="-122"/>
                        <a:ea typeface="微软雅黑" panose="020B0503020204020204" pitchFamily="34"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786174">
                <a:tc>
                  <a:txBody>
                    <a:bodyPr wrap="square"/>
                    <a:lstStyle/>
                    <a:p>
                      <a:pPr indent="0" algn="l">
                        <a:buNone/>
                      </a:pPr>
                      <a:r>
                        <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rPr>
                        <a:t>夏商周：</a:t>
                      </a:r>
                      <a:r>
                        <a:rPr lang="en-US" altLang="zh-CN" sz="2000" b="1" err="1">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rPr>
                        <a:t>奠定</a:t>
                      </a:r>
                      <a:r>
                        <a:rPr lang="en-US" sz="2000" b="1" err="1">
                          <a:solidFill>
                            <a:srgbClr val="C00000"/>
                          </a:solidFill>
                          <a:latin typeface="微软雅黑" panose="020B0503020204020204" pitchFamily="34" charset="-122"/>
                          <a:ea typeface="微软雅黑" panose="020B0503020204020204" pitchFamily="34" charset="-122"/>
                          <a:cs typeface="Times New Roman" panose="02020603050405020304" charset="0"/>
                        </a:rPr>
                        <a:t>农业社会基础</a:t>
                      </a:r>
                      <a:endParaRPr lang="en-US" altLang="en-US" sz="2000" b="1">
                        <a:solidFill>
                          <a:srgbClr val="C00000"/>
                        </a:solidFill>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a:buNone/>
                      </a:pPr>
                      <a:r>
                        <a:rPr lang="en-US" sz="2000" b="1" err="1">
                          <a:latin typeface="微软雅黑" panose="020B0503020204020204" pitchFamily="34" charset="-122"/>
                          <a:ea typeface="微软雅黑" panose="020B0503020204020204" pitchFamily="34" charset="-122"/>
                          <a:cs typeface="宋体" panose="02010600030101010101" pitchFamily="2" charset="-122"/>
                        </a:rPr>
                        <a:t>耕作方式：石器锄耕；生产工具：</a:t>
                      </a:r>
                      <a:r>
                        <a:rPr lang="en-US" altLang="zh-CN" sz="2000" b="1" err="1">
                          <a:latin typeface="微软雅黑" panose="020B0503020204020204" pitchFamily="34" charset="-122"/>
                          <a:ea typeface="微软雅黑" panose="020B0503020204020204" pitchFamily="34" charset="-122"/>
                          <a:cs typeface="黑体" panose="02010609060101010101" charset="-122"/>
                        </a:rPr>
                        <a:t>石、木、骨</a:t>
                      </a:r>
                      <a:r>
                        <a:rPr lang="zh-CN" altLang="en-US" sz="2000" b="1">
                          <a:latin typeface="微软雅黑" panose="020B0503020204020204" pitchFamily="34" charset="-122"/>
                          <a:ea typeface="微软雅黑" panose="020B0503020204020204" pitchFamily="34" charset="-122"/>
                          <a:cs typeface="黑体" panose="02010609060101010101" charset="-122"/>
                        </a:rPr>
                        <a:t>，</a:t>
                      </a:r>
                      <a:r>
                        <a:rPr lang="en-US" sz="2000" b="1" err="1">
                          <a:latin typeface="微软雅黑" panose="020B0503020204020204" pitchFamily="34" charset="-122"/>
                          <a:ea typeface="微软雅黑" panose="020B0503020204020204" pitchFamily="34" charset="-122"/>
                          <a:cs typeface="宋体" panose="02010600030101010101" pitchFamily="2" charset="-122"/>
                        </a:rPr>
                        <a:t>出现少量青铜农具；</a:t>
                      </a:r>
                      <a:r>
                        <a:rPr lang="en-US" sz="2000" b="1" err="1">
                          <a:latin typeface="微软雅黑" panose="020B0503020204020204" pitchFamily="34" charset="-122"/>
                          <a:ea typeface="微软雅黑" panose="020B0503020204020204" pitchFamily="34" charset="-122"/>
                          <a:cs typeface="Times New Roman" panose="02020603050405020304" charset="0"/>
                          <a:sym typeface="+mn-ea"/>
                        </a:rPr>
                        <a:t>土地制度：实行井田制,</a:t>
                      </a:r>
                      <a:r>
                        <a:rPr lang="zh-CN" altLang="en-US" sz="2000" b="1">
                          <a:latin typeface="微软雅黑" panose="020B0503020204020204" pitchFamily="34" charset="-122"/>
                          <a:ea typeface="微软雅黑" panose="020B0503020204020204" pitchFamily="34" charset="-122"/>
                          <a:cs typeface="Times New Roman" panose="02020603050405020304" charset="0"/>
                          <a:sym typeface="+mn-ea"/>
                        </a:rPr>
                        <a:t>奴隶主土地国有制</a:t>
                      </a:r>
                      <a:r>
                        <a:rPr lang="en-US" sz="2000" b="1">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2000" b="1">
                          <a:latin typeface="微软雅黑" panose="020B0503020204020204" pitchFamily="34" charset="-122"/>
                          <a:ea typeface="微软雅黑" panose="020B0503020204020204" pitchFamily="34" charset="-122"/>
                          <a:cs typeface="Times New Roman" panose="02020603050405020304" charset="0"/>
                          <a:sym typeface="+mn-ea"/>
                        </a:rPr>
                        <a:t>经营</a:t>
                      </a:r>
                      <a:r>
                        <a:rPr lang="en-US" sz="2000" b="1" err="1">
                          <a:latin typeface="微软雅黑" panose="020B0503020204020204" pitchFamily="34" charset="-122"/>
                          <a:ea typeface="微软雅黑" panose="020B0503020204020204" pitchFamily="34" charset="-122"/>
                          <a:cs typeface="宋体" panose="02010600030101010101" pitchFamily="2" charset="-122"/>
                        </a:rPr>
                        <a:t>方式：千耦其耘</a:t>
                      </a:r>
                      <a:endParaRPr lang="en-US" altLang="en-US" sz="20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1098229">
                <a:tc>
                  <a:txBody>
                    <a:bodyPr wrap="square"/>
                    <a:lstStyle/>
                    <a:p>
                      <a:pPr algn="l">
                        <a:buClrTx/>
                        <a:buSzTx/>
                        <a:buFontTx/>
                        <a:buNone/>
                      </a:pPr>
                      <a:r>
                        <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rPr>
                        <a:t>春秋战国：</a:t>
                      </a:r>
                      <a:endPar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endParaRPr>
                    </a:p>
                    <a:p>
                      <a:pPr algn="l">
                        <a:buClrTx/>
                        <a:buSzTx/>
                        <a:buFontTx/>
                        <a:buNone/>
                      </a:pPr>
                      <a:r>
                        <a:rPr lang="en-US" sz="2000" b="1" err="1">
                          <a:solidFill>
                            <a:srgbClr val="C00000"/>
                          </a:solidFill>
                          <a:latin typeface="微软雅黑" panose="020B0503020204020204" pitchFamily="34" charset="-122"/>
                          <a:ea typeface="微软雅黑" panose="020B0503020204020204" pitchFamily="34" charset="-122"/>
                          <a:cs typeface="Times New Roman" panose="02020603050405020304" charset="0"/>
                        </a:rPr>
                        <a:t>传统农业形成</a:t>
                      </a:r>
                      <a:endParaRPr lang="en-US" sz="2000" b="1">
                        <a:solidFill>
                          <a:srgbClr val="C00000"/>
                        </a:solidFill>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indent="0">
                        <a:buNone/>
                      </a:pPr>
                      <a:r>
                        <a:rPr lang="en-US" sz="2000" b="1" err="1">
                          <a:latin typeface="微软雅黑" panose="020B0503020204020204" pitchFamily="34" charset="-122"/>
                          <a:ea typeface="微软雅黑" panose="020B0503020204020204" pitchFamily="34" charset="-122"/>
                          <a:cs typeface="Times New Roman" panose="02020603050405020304" charset="0"/>
                        </a:rPr>
                        <a:t>耕作方式：铁农具&amp;牛耕；生产技术：精耕细作</a:t>
                      </a:r>
                      <a:r>
                        <a:rPr lang="zh-CN" altLang="en-US" sz="2000" b="1">
                          <a:latin typeface="微软雅黑" panose="020B0503020204020204" pitchFamily="34" charset="-122"/>
                          <a:ea typeface="微软雅黑" panose="020B0503020204020204" pitchFamily="34" charset="-122"/>
                          <a:cs typeface="Times New Roman" panose="02020603050405020304" charset="0"/>
                        </a:rPr>
                        <a:t>；水利灌溉：芍陂、都江堰和郑国渠</a:t>
                      </a:r>
                      <a:r>
                        <a:rPr lang="en-US" sz="2000" b="1">
                          <a:latin typeface="微软雅黑" panose="020B0503020204020204" pitchFamily="34" charset="-122"/>
                          <a:ea typeface="微软雅黑" panose="020B0503020204020204" pitchFamily="34" charset="-122"/>
                          <a:cs typeface="Times New Roman" panose="02020603050405020304" charset="0"/>
                        </a:rPr>
                        <a:t>；土地制度：井田制遭破坏，土地私有制形成；经营方式：小农经济;劳作方式：家庭式劳作</a:t>
                      </a:r>
                      <a:endParaRPr lang="en-US" sz="2000" b="1">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1220254">
                <a:tc>
                  <a:txBody>
                    <a:bodyPr wrap="square"/>
                    <a:lstStyle/>
                    <a:p>
                      <a:pPr algn="l">
                        <a:buClrTx/>
                        <a:buSzTx/>
                        <a:buFontTx/>
                        <a:buNone/>
                      </a:pPr>
                      <a:r>
                        <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rPr>
                        <a:t>秦汉至宋元：</a:t>
                      </a:r>
                      <a:r>
                        <a:rPr lang="en-US" sz="2000" b="1" err="1">
                          <a:solidFill>
                            <a:srgbClr val="C00000"/>
                          </a:solidFill>
                          <a:latin typeface="微软雅黑" panose="020B0503020204020204" pitchFamily="34" charset="-122"/>
                          <a:ea typeface="微软雅黑" panose="020B0503020204020204" pitchFamily="34" charset="-122"/>
                          <a:cs typeface="Times New Roman" panose="02020603050405020304" charset="0"/>
                        </a:rPr>
                        <a:t>农业经济进一步发展</a:t>
                      </a:r>
                      <a:endParaRPr lang="en-US" sz="2000" b="1">
                        <a:solidFill>
                          <a:srgbClr val="C00000"/>
                        </a:solidFill>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algn="l">
                        <a:buClrTx/>
                        <a:buSzTx/>
                        <a:buFontTx/>
                        <a:buNone/>
                      </a:pPr>
                      <a:r>
                        <a:rPr lang="en-US" sz="2000" b="1" err="1">
                          <a:latin typeface="微软雅黑" panose="020B0503020204020204" pitchFamily="34" charset="-122"/>
                          <a:ea typeface="微软雅黑" panose="020B0503020204020204" pitchFamily="34" charset="-122"/>
                          <a:cs typeface="宋体" panose="02010600030101010101" pitchFamily="2" charset="-122"/>
                        </a:rPr>
                        <a:t>耕作方式：牛耕普及；生产工具：出现耦犁、耧车、曲辕犁；水利灌溉：曹魏时翻车，唐朝时筒车;</a:t>
                      </a:r>
                      <a:r>
                        <a:rPr lang="zh-CN" altLang="en-US" sz="2000" b="1">
                          <a:latin typeface="微软雅黑" panose="020B0503020204020204" pitchFamily="34" charset="-122"/>
                          <a:ea typeface="微软雅黑" panose="020B0503020204020204" pitchFamily="34" charset="-122"/>
                          <a:cs typeface="宋体" panose="02010600030101010101" pitchFamily="2" charset="-122"/>
                          <a:sym typeface="+mn-ea"/>
                        </a:rPr>
                        <a:t>庄园经济：魏晋南北朝时期的坞堡带有庄园经济的色彩。</a:t>
                      </a:r>
                      <a:endParaRPr lang="en-US" altLang="zh-CN" sz="2000" b="1">
                        <a:latin typeface="微软雅黑" panose="020B0503020204020204" pitchFamily="34" charset="-122"/>
                        <a:ea typeface="微软雅黑" panose="020B0503020204020204" pitchFamily="34" charset="-122"/>
                        <a:cs typeface="宋体" panose="02010600030101010101" pitchFamily="2" charset="-122"/>
                        <a:sym typeface="+mn-ea"/>
                      </a:endParaRPr>
                    </a:p>
                    <a:p>
                      <a:pPr algn="l">
                        <a:buClrTx/>
                        <a:buSzTx/>
                        <a:buFontTx/>
                        <a:buNone/>
                      </a:pPr>
                      <a:r>
                        <a:rPr lang="zh-CN" altLang="en-US" sz="2000" b="1">
                          <a:latin typeface="微软雅黑" panose="020B0503020204020204" pitchFamily="34" charset="-122"/>
                          <a:ea typeface="微软雅黑" panose="020B0503020204020204" pitchFamily="34" charset="-122"/>
                          <a:cs typeface="宋体" panose="02010600030101010101" pitchFamily="2" charset="-122"/>
                          <a:sym typeface="+mn-ea"/>
                        </a:rPr>
                        <a:t>宋代</a:t>
                      </a:r>
                      <a:r>
                        <a:rPr lang="zh-CN" altLang="en-US" sz="2000" b="1">
                          <a:latin typeface="微软雅黑" panose="020B0503020204020204" pitchFamily="34" charset="-122"/>
                          <a:ea typeface="微软雅黑" panose="020B0503020204020204" pitchFamily="34" charset="-122"/>
                          <a:cs typeface="宋体" panose="02010600030101010101" pitchFamily="2" charset="-122"/>
                        </a:rPr>
                        <a:t>稻麦复种制：南方一年两熟甚至一年三熟;宋朝出现固定种植某种经济作物的农户，对传统经济结构有一定突破，内地开始种植棉花，元朝南方植棉普遍;宋代租佃关系发展，成为仅次于自耕农形式的重要经营方式。</a:t>
                      </a:r>
                      <a:endParaRPr lang="zh-CN" altLang="en-US" sz="20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r h="1098229">
                <a:tc>
                  <a:txBody>
                    <a:bodyPr wrap="square"/>
                    <a:lstStyle/>
                    <a:p>
                      <a:pPr algn="l">
                        <a:buClrTx/>
                        <a:buSzTx/>
                        <a:buFontTx/>
                        <a:buNone/>
                      </a:pPr>
                      <a:r>
                        <a:rPr lang="en-US" sz="2000" b="1" err="1">
                          <a:solidFill>
                            <a:srgbClr val="00B050"/>
                          </a:solidFill>
                          <a:latin typeface="微软雅黑" panose="020B0503020204020204" pitchFamily="34" charset="-122"/>
                          <a:ea typeface="微软雅黑" panose="020B0503020204020204" pitchFamily="34" charset="-122"/>
                          <a:cs typeface="Times New Roman" panose="02020603050405020304" charset="0"/>
                        </a:rPr>
                        <a:t>明清：</a:t>
                      </a:r>
                      <a:r>
                        <a:rPr lang="en-US" sz="2000" b="1" err="1">
                          <a:solidFill>
                            <a:srgbClr val="C00000"/>
                          </a:solidFill>
                          <a:latin typeface="微软雅黑" panose="020B0503020204020204" pitchFamily="34" charset="-122"/>
                          <a:ea typeface="微软雅黑" panose="020B0503020204020204" pitchFamily="34" charset="-122"/>
                          <a:cs typeface="Times New Roman" panose="02020603050405020304" charset="0"/>
                        </a:rPr>
                        <a:t>农耕经济高度发展</a:t>
                      </a:r>
                      <a:endParaRPr lang="en-US" sz="2000" b="1">
                        <a:solidFill>
                          <a:srgbClr val="C00000"/>
                        </a:solidFill>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wrap="square"/>
                    <a:lstStyle/>
                    <a:p>
                      <a:pPr algn="l">
                        <a:buClrTx/>
                        <a:buSzTx/>
                        <a:buFontTx/>
                        <a:buNone/>
                      </a:pPr>
                      <a:r>
                        <a:rPr lang="en-US" sz="2000" b="1" err="1">
                          <a:latin typeface="微软雅黑" panose="020B0503020204020204" pitchFamily="34" charset="-122"/>
                          <a:ea typeface="微软雅黑" panose="020B0503020204020204" pitchFamily="34" charset="-122"/>
                          <a:cs typeface="宋体" panose="02010600030101010101" pitchFamily="2" charset="-122"/>
                        </a:rPr>
                        <a:t>玉米、甘薯等高产农作物被引进和推广；</a:t>
                      </a:r>
                      <a:r>
                        <a:rPr lang="zh-CN" altLang="en-US" sz="2000" b="1">
                          <a:latin typeface="微软雅黑" panose="020B0503020204020204" pitchFamily="34" charset="-122"/>
                          <a:ea typeface="微软雅黑" panose="020B0503020204020204" pitchFamily="34" charset="-122"/>
                          <a:cs typeface="宋体" panose="02010600030101010101" pitchFamily="2" charset="-122"/>
                        </a:rPr>
                        <a:t>农业多种经营，经济作物广泛种植，</a:t>
                      </a:r>
                      <a:r>
                        <a:rPr lang="en-US" altLang="zh-CN" sz="2000" b="1" err="1">
                          <a:latin typeface="微软雅黑" panose="020B0503020204020204" pitchFamily="34" charset="-122"/>
                          <a:ea typeface="微软雅黑" panose="020B0503020204020204" pitchFamily="34" charset="-122"/>
                          <a:cs typeface="宋体" panose="02010600030101010101" pitchFamily="2" charset="-122"/>
                        </a:rPr>
                        <a:t>农产品的商品化程度不断加深</a:t>
                      </a:r>
                      <a:r>
                        <a:rPr lang="zh-CN" altLang="en-US" sz="2000" b="1">
                          <a:latin typeface="微软雅黑" panose="020B0503020204020204" pitchFamily="34" charset="-122"/>
                          <a:ea typeface="微软雅黑" panose="020B0503020204020204" pitchFamily="34" charset="-122"/>
                          <a:cs typeface="宋体" panose="02010600030101010101" pitchFamily="2" charset="-122"/>
                        </a:rPr>
                        <a:t>；</a:t>
                      </a:r>
                      <a:r>
                        <a:rPr lang="en-US" sz="2000" b="1" err="1">
                          <a:latin typeface="微软雅黑" panose="020B0503020204020204" pitchFamily="34" charset="-122"/>
                          <a:ea typeface="微软雅黑" panose="020B0503020204020204" pitchFamily="34" charset="-122"/>
                          <a:cs typeface="宋体" panose="02010600030101010101" pitchFamily="2" charset="-122"/>
                        </a:rPr>
                        <a:t>土地兼并严重，租佃关系日益普遍化;</a:t>
                      </a:r>
                      <a:endParaRPr lang="en-US" sz="2000" b="1" err="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概念突破</a:t>
            </a:r>
            <a:endParaRPr lang="zh-CN" altLang="en-US" sz="3200" b="1">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2"/>
            </p:custDataLst>
          </p:nvPr>
        </p:nvGraphicFramePr>
        <p:xfrm>
          <a:off x="136956" y="913304"/>
          <a:ext cx="11864544" cy="5734200"/>
        </p:xfrm>
        <a:graphic>
          <a:graphicData uri="http://schemas.openxmlformats.org/drawingml/2006/table">
            <a:tbl>
              <a:tblPr firstRow="1" bandRow="1">
                <a:tableStyleId>{5C22544A-7EE6-4342-B048-85BDC9FD1C3A}</a:tableStyleId>
              </a:tblPr>
              <a:tblGrid>
                <a:gridCol w="1765735"/>
                <a:gridCol w="10098809"/>
              </a:tblGrid>
              <a:tr h="1101810">
                <a:tc>
                  <a:txBody>
                    <a:bodyPr wrap="square"/>
                    <a:lstStyle/>
                    <a:p>
                      <a:r>
                        <a:rPr lang="zh-CN" altLang="en-US" sz="2400">
                          <a:solidFill>
                            <a:srgbClr val="C00000"/>
                          </a:solidFill>
                          <a:latin typeface="微软雅黑" panose="020B0503020204020204" pitchFamily="34" charset="-122"/>
                          <a:ea typeface="微软雅黑" panose="020B0503020204020204" pitchFamily="34" charset="-122"/>
                        </a:rPr>
                        <a:t>自然经济</a:t>
                      </a:r>
                      <a:endParaRPr lang="zh-CN" altLang="en-US" sz="2400">
                        <a:solidFill>
                          <a:srgbClr val="C00000"/>
                        </a:solidFill>
                        <a:latin typeface="微软雅黑" panose="020B0503020204020204" pitchFamily="34" charset="-122"/>
                        <a:ea typeface="微软雅黑" panose="020B0503020204020204" pitchFamily="34" charset="-122"/>
                      </a:endParaRPr>
                    </a:p>
                  </a:txBody>
                  <a:tcPr vert="horz">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rPr>
                        <a:t>最本质的属性是物质生产的</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rPr>
                        <a:t>自给自足</a:t>
                      </a: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rPr>
                        <a:t>，和商品经济相对立</a:t>
                      </a:r>
                      <a:endParaRPr lang="en-US" altLang="zh-CN" sz="2400" b="1">
                        <a:solidFill>
                          <a:schemeClr val="tx1"/>
                        </a:solidFill>
                        <a:latin typeface="微软雅黑" panose="020B0503020204020204" pitchFamily="34" charset="-122"/>
                        <a:ea typeface="微软雅黑" panose="020B0503020204020204" pitchFamily="34" charset="-122"/>
                        <a:cs typeface="华文新魏" panose="02010800040101010101" charset="-122"/>
                      </a:endParaRPr>
                    </a:p>
                  </a:txBody>
                  <a:tcPr vert="horz">
                    <a:solidFill>
                      <a:schemeClr val="bg1">
                        <a:lumMod val="85000"/>
                      </a:schemeClr>
                    </a:solidFill>
                  </a:tcPr>
                </a:tc>
              </a:tr>
              <a:tr h="1784372">
                <a:tc>
                  <a:txBody>
                    <a:bodyPr wrap="square"/>
                    <a:lstStyle/>
                    <a:p>
                      <a:pPr marL="0" algn="l" defTabSz="914400" rtl="0" eaLnBrk="1" latinLnBrk="0" hangingPunct="1"/>
                      <a:r>
                        <a:rPr lang="zh-CN" altLang="zh-CN" sz="2400" b="1" kern="1200">
                          <a:solidFill>
                            <a:srgbClr val="C00000"/>
                          </a:solidFill>
                          <a:latin typeface="微软雅黑" panose="020B0503020204020204" pitchFamily="34" charset="-122"/>
                          <a:ea typeface="微软雅黑" panose="020B0503020204020204" pitchFamily="34" charset="-122"/>
                          <a:cs typeface="+mn-cs"/>
                        </a:rPr>
                        <a:t>小农经济</a:t>
                      </a:r>
                      <a:endParaRPr lang="zh-CN" altLang="en-US" sz="2400" b="1" kern="1200">
                        <a:solidFill>
                          <a:srgbClr val="C00000"/>
                        </a:solidFill>
                        <a:latin typeface="微软雅黑" panose="020B0503020204020204" pitchFamily="34" charset="-122"/>
                        <a:ea typeface="微软雅黑" panose="020B0503020204020204" pitchFamily="34" charset="-122"/>
                        <a:cs typeface="+mn-cs"/>
                      </a:endParaRPr>
                    </a:p>
                  </a:txBody>
                  <a:tcPr vert="horz">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本质的属性是</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家庭经营</a:t>
                      </a: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农业和家庭手工业相结合</a:t>
                      </a: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，经营规模狭小。</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春秋战国时期产生</a:t>
                      </a: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，具有</a:t>
                      </a:r>
                      <a:r>
                        <a:rPr lang="en-US" altLang="en-US" sz="2400" b="1" kern="1200" err="1">
                          <a:solidFill>
                            <a:schemeClr val="tx1"/>
                          </a:solidFill>
                          <a:latin typeface="微软雅黑" panose="020B0503020204020204" pitchFamily="34" charset="-122"/>
                          <a:ea typeface="微软雅黑" panose="020B0503020204020204" pitchFamily="34" charset="-122"/>
                          <a:cs typeface="华文新魏" panose="02010800040101010101" charset="-122"/>
                        </a:rPr>
                        <a:t>分散性</a:t>
                      </a:r>
                      <a:r>
                        <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en-US" altLang="en-US" sz="2400" b="1" kern="1200" err="1">
                          <a:solidFill>
                            <a:schemeClr val="tx1"/>
                          </a:solidFill>
                          <a:latin typeface="微软雅黑" panose="020B0503020204020204" pitchFamily="34" charset="-122"/>
                          <a:ea typeface="微软雅黑" panose="020B0503020204020204" pitchFamily="34" charset="-122"/>
                          <a:cs typeface="华文新魏" panose="02010800040101010101" charset="-122"/>
                        </a:rPr>
                        <a:t>封闭性</a:t>
                      </a:r>
                      <a:r>
                        <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en-US" altLang="en-US" sz="2400" b="1" kern="1200" err="1">
                          <a:solidFill>
                            <a:schemeClr val="tx1"/>
                          </a:solidFill>
                          <a:latin typeface="微软雅黑" panose="020B0503020204020204" pitchFamily="34" charset="-122"/>
                          <a:ea typeface="微软雅黑" panose="020B0503020204020204" pitchFamily="34" charset="-122"/>
                          <a:cs typeface="华文新魏" panose="02010800040101010101" charset="-122"/>
                        </a:rPr>
                        <a:t>稳定性</a:t>
                      </a:r>
                      <a:r>
                        <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en-US" altLang="en-US" sz="2400" b="1" kern="1200" err="1">
                          <a:solidFill>
                            <a:schemeClr val="tx1"/>
                          </a:solidFill>
                          <a:latin typeface="微软雅黑" panose="020B0503020204020204" pitchFamily="34" charset="-122"/>
                          <a:ea typeface="微软雅黑" panose="020B0503020204020204" pitchFamily="34" charset="-122"/>
                          <a:cs typeface="华文新魏" panose="02010800040101010101" charset="-122"/>
                        </a:rPr>
                        <a:t>落后性 </a:t>
                      </a:r>
                      <a:r>
                        <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en-US" altLang="en-US" sz="2400" b="1" kern="1200" err="1">
                          <a:solidFill>
                            <a:schemeClr val="tx1"/>
                          </a:solidFill>
                          <a:latin typeface="微软雅黑" panose="020B0503020204020204" pitchFamily="34" charset="-122"/>
                          <a:ea typeface="微软雅黑" panose="020B0503020204020204" pitchFamily="34" charset="-122"/>
                          <a:cs typeface="华文新魏" panose="02010800040101010101" charset="-122"/>
                        </a:rPr>
                        <a:t>脆弱性</a:t>
                      </a:r>
                      <a:r>
                        <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rPr>
                        <a:t>、保守性。封建社会</a:t>
                      </a:r>
                      <a:r>
                        <a:rPr lang="zh-CN" altLang="en-US" sz="2400" b="1" kern="1200">
                          <a:solidFill>
                            <a:srgbClr val="FF0000"/>
                          </a:solidFill>
                          <a:latin typeface="微软雅黑" panose="020B0503020204020204" pitchFamily="34" charset="-122"/>
                          <a:ea typeface="微软雅黑" panose="020B0503020204020204" pitchFamily="34" charset="-122"/>
                          <a:cs typeface="华文新魏" panose="02010800040101010101" charset="-122"/>
                        </a:rPr>
                        <a:t>前期</a:t>
                      </a:r>
                      <a:r>
                        <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rPr>
                        <a:t>有利于</a:t>
                      </a:r>
                      <a:r>
                        <a:rPr lang="zh-CN" altLang="en-US" sz="2400" b="1" kern="1200">
                          <a:solidFill>
                            <a:schemeClr val="tx1"/>
                          </a:solidFill>
                          <a:latin typeface="微软雅黑" panose="020B0503020204020204" pitchFamily="34" charset="-122"/>
                          <a:ea typeface="微软雅黑" panose="020B0503020204020204" pitchFamily="34" charset="-122"/>
                          <a:cs typeface="Times New Roman" panose="02020603050405020304" charset="0"/>
                        </a:rPr>
                        <a:t>调动农民生产积极性，推动精耕细作技术发展，促进社会经济的发展。在封建社会</a:t>
                      </a:r>
                      <a:r>
                        <a:rPr lang="zh-CN" altLang="en-US" sz="2400" b="1" kern="1200">
                          <a:solidFill>
                            <a:srgbClr val="FF0000"/>
                          </a:solidFill>
                          <a:latin typeface="微软雅黑" panose="020B0503020204020204" pitchFamily="34" charset="-122"/>
                          <a:ea typeface="微软雅黑" panose="020B0503020204020204" pitchFamily="34" charset="-122"/>
                          <a:cs typeface="Times New Roman" panose="02020603050405020304" charset="0"/>
                        </a:rPr>
                        <a:t>后期</a:t>
                      </a:r>
                      <a:r>
                        <a:rPr lang="zh-CN" altLang="en-US" sz="2400" b="1" kern="1200">
                          <a:solidFill>
                            <a:schemeClr val="tx1"/>
                          </a:solidFill>
                          <a:latin typeface="微软雅黑" panose="020B0503020204020204" pitchFamily="34" charset="-122"/>
                          <a:ea typeface="微软雅黑" panose="020B0503020204020204" pitchFamily="34" charset="-122"/>
                          <a:cs typeface="Times New Roman" panose="02020603050405020304" charset="0"/>
                        </a:rPr>
                        <a:t>阻碍生产力发展，阻碍资本主义萌芽和发展，造成中国的落后。</a:t>
                      </a:r>
                      <a:endParaRPr lang="zh-CN" altLang="en-US" sz="2400" b="1" kern="1200">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endParaRPr>
                    </a:p>
                  </a:txBody>
                  <a:tcPr vert="horz">
                    <a:solidFill>
                      <a:schemeClr val="bg1">
                        <a:lumMod val="85000"/>
                      </a:schemeClr>
                    </a:solidFill>
                  </a:tcPr>
                </a:tc>
              </a:tr>
              <a:tr h="1356075">
                <a:tc>
                  <a:txBody>
                    <a:bodyPr wrap="square"/>
                    <a:lstStyle/>
                    <a:p>
                      <a:pPr marL="0" algn="l" defTabSz="914400" rtl="0" eaLnBrk="1" latinLnBrk="0" hangingPunct="1"/>
                      <a:r>
                        <a:rPr lang="zh-CN" altLang="zh-CN" sz="2400" b="1" kern="1200">
                          <a:solidFill>
                            <a:srgbClr val="C00000"/>
                          </a:solidFill>
                          <a:latin typeface="微软雅黑" panose="020B0503020204020204" pitchFamily="34" charset="-122"/>
                          <a:ea typeface="微软雅黑" panose="020B0503020204020204" pitchFamily="34" charset="-122"/>
                          <a:cs typeface="+mn-cs"/>
                        </a:rPr>
                        <a:t>自耕农经济</a:t>
                      </a:r>
                      <a:endParaRPr lang="zh-CN" altLang="en-US" sz="2400" b="1" kern="1200">
                        <a:solidFill>
                          <a:srgbClr val="C00000"/>
                        </a:solidFill>
                        <a:latin typeface="微软雅黑" panose="020B0503020204020204" pitchFamily="34" charset="-122"/>
                        <a:ea typeface="微软雅黑" panose="020B0503020204020204" pitchFamily="34" charset="-122"/>
                        <a:cs typeface="+mn-cs"/>
                      </a:endParaRPr>
                    </a:p>
                  </a:txBody>
                  <a:tcPr vert="horz">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最本质的属性是家庭经营的</a:t>
                      </a:r>
                      <a:r>
                        <a:rPr lang="zh-CN" altLang="en-US"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土地属于自己的</a:t>
                      </a:r>
                      <a:endParaRPr lang="en-US" altLang="zh-CN" sz="24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endParaRPr>
                    </a:p>
                  </a:txBody>
                  <a:tcPr vert="horz">
                    <a:solidFill>
                      <a:schemeClr val="bg1">
                        <a:lumMod val="85000"/>
                      </a:schemeClr>
                    </a:solidFill>
                  </a:tcPr>
                </a:tc>
              </a:tr>
              <a:tr h="1356075">
                <a:tc>
                  <a:txBody>
                    <a:bodyPr wrap="square"/>
                    <a:lstStyle/>
                    <a:p>
                      <a:pPr marL="0" algn="l" defTabSz="914400" rtl="0" eaLnBrk="1" latinLnBrk="0" hangingPunct="1"/>
                      <a:r>
                        <a:rPr lang="zh-CN" altLang="en-US" sz="2400" b="1" kern="1200">
                          <a:solidFill>
                            <a:srgbClr val="C00000"/>
                          </a:solidFill>
                          <a:latin typeface="微软雅黑" panose="020B0503020204020204" pitchFamily="34" charset="-122"/>
                          <a:ea typeface="微软雅黑" panose="020B0503020204020204" pitchFamily="34" charset="-122"/>
                          <a:cs typeface="+mn-cs"/>
                        </a:rPr>
                        <a:t>商品经济</a:t>
                      </a:r>
                      <a:endParaRPr lang="zh-CN" altLang="en-US" sz="2400" b="1" kern="1200">
                        <a:solidFill>
                          <a:srgbClr val="C00000"/>
                        </a:solidFill>
                        <a:latin typeface="微软雅黑" panose="020B0503020204020204" pitchFamily="34" charset="-122"/>
                        <a:ea typeface="微软雅黑" panose="020B0503020204020204" pitchFamily="34" charset="-122"/>
                        <a:cs typeface="+mn-cs"/>
                      </a:endParaRPr>
                    </a:p>
                  </a:txBody>
                  <a:tcPr vert="horz">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4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endParaRPr>
                    </a:p>
                  </a:txBody>
                  <a:tcPr vert="horz">
                    <a:solidFill>
                      <a:schemeClr val="bg1">
                        <a:lumMod val="85000"/>
                      </a:schemeClr>
                    </a:solidFill>
                  </a:tcPr>
                </a:tc>
              </a:tr>
            </a:tbl>
          </a:graphicData>
        </a:graphic>
      </p:graphicFrame>
      <p:sp>
        <p:nvSpPr>
          <p:cNvPr id="5" name="文本框 4"/>
          <p:cNvSpPr txBox="1"/>
          <p:nvPr>
            <p:custDataLst>
              <p:tags r:id="rId3"/>
            </p:custDataLst>
          </p:nvPr>
        </p:nvSpPr>
        <p:spPr>
          <a:xfrm>
            <a:off x="2000250" y="1393180"/>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rPr>
              <a:t>(</a:t>
            </a:r>
            <a:r>
              <a:rPr kumimoji="0" lang="zh-CN" altLang="en-US" sz="2400" b="1" i="0" u="none" strike="noStrike" kern="1200" cap="none" spc="0" normalizeH="0" baseline="0" noProof="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华文新魏" panose="02010800040101010101" charset="-122"/>
              </a:rPr>
              <a:t>侧重于生产目的</a:t>
            </a:r>
            <a:r>
              <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endParaRPr>
          </a:p>
        </p:txBody>
      </p:sp>
      <p:sp>
        <p:nvSpPr>
          <p:cNvPr id="7" name="文本框 6"/>
          <p:cNvSpPr txBox="1"/>
          <p:nvPr>
            <p:custDataLst>
              <p:tags r:id="rId4"/>
            </p:custDataLst>
          </p:nvPr>
        </p:nvSpPr>
        <p:spPr>
          <a:xfrm>
            <a:off x="5391150" y="3457575"/>
            <a:ext cx="6096000" cy="461665"/>
          </a:xfrm>
          <a:prstGeom prst="rect">
            <a:avLst/>
          </a:prstGeom>
          <a:noFill/>
        </p:spPr>
        <p:txBody>
          <a:bodyPr wrap="square">
            <a:spAutoFit/>
          </a:bodyPr>
          <a:lstStyle/>
          <a:p>
            <a:r>
              <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r>
              <a:rPr kumimoji="0" lang="zh-CN" altLang="en-US" sz="2400" b="1" i="0" u="none" strike="noStrike" kern="1200" cap="none" spc="0" normalizeH="0" baseline="0" noProof="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侧重于经营规模</a:t>
            </a:r>
            <a:r>
              <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endParaRPr lang="zh-CN" altLang="en-US"/>
          </a:p>
        </p:txBody>
      </p:sp>
      <p:sp>
        <p:nvSpPr>
          <p:cNvPr id="9" name="文本框 8"/>
          <p:cNvSpPr txBox="1"/>
          <p:nvPr>
            <p:custDataLst>
              <p:tags r:id="rId5"/>
            </p:custDataLst>
          </p:nvPr>
        </p:nvSpPr>
        <p:spPr>
          <a:xfrm>
            <a:off x="2000250" y="4399116"/>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r>
              <a:rPr kumimoji="0" lang="zh-CN" altLang="en-US" sz="2400" b="1" i="0" u="none" strike="noStrike" kern="1200" cap="none" spc="0" normalizeH="0" baseline="0" noProof="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侧重于生产资料的占有形式</a:t>
            </a:r>
            <a:r>
              <a:rPr kumimoji="0" lang="en-US" altLang="zh-CN"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endParaRPr>
          </a:p>
        </p:txBody>
      </p:sp>
      <p:sp>
        <p:nvSpPr>
          <p:cNvPr id="11" name="文本框 10"/>
          <p:cNvSpPr txBox="1"/>
          <p:nvPr>
            <p:custDataLst>
              <p:tags r:id="rId6"/>
            </p:custDataLst>
          </p:nvPr>
        </p:nvSpPr>
        <p:spPr>
          <a:xfrm>
            <a:off x="2000250" y="5464820"/>
            <a:ext cx="9677400"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与自然经济对应，</a:t>
            </a:r>
            <a:r>
              <a:rPr kumimoji="0" lang="zh-CN" altLang="en-US" sz="2400" b="1" i="0" u="none" strike="noStrike" kern="1200" cap="none" spc="0" normalizeH="0" baseline="0" noProof="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生产的目的是</a:t>
            </a:r>
            <a:r>
              <a:rPr kumimoji="0" lang="zh-CN" altLang="en-US" sz="2400" b="1" i="0" u="none" strike="noStrike" kern="1200" cap="none" spc="0" normalizeH="0" baseline="0" noProof="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mn-cs"/>
              </a:rPr>
              <a:t>为了交换</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商品经济不断发展，商品间交换主要由市场调配时，就是市场经济。</a:t>
            </a:r>
            <a:endParaRPr kumimoji="0" lang="zh-CN" altLang="en-US" sz="2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36956" y="1236576"/>
          <a:ext cx="11864544" cy="4023360"/>
        </p:xfrm>
        <a:graphic>
          <a:graphicData uri="http://schemas.openxmlformats.org/drawingml/2006/table">
            <a:tbl>
              <a:tblPr firstRow="1" bandRow="1">
                <a:tableStyleId>{5C22544A-7EE6-4342-B048-85BDC9FD1C3A}</a:tableStyleId>
              </a:tblPr>
              <a:tblGrid>
                <a:gridCol w="1193791"/>
                <a:gridCol w="10670753"/>
              </a:tblGrid>
              <a:tr h="1185706">
                <a:tc>
                  <a:txBody>
                    <a:bodyPr wrap="square"/>
                    <a:lstStyle/>
                    <a:p>
                      <a:r>
                        <a:rPr lang="zh-CN" altLang="en-US" sz="2800">
                          <a:solidFill>
                            <a:srgbClr val="C00000"/>
                          </a:solidFill>
                          <a:latin typeface="微软雅黑" panose="020B0503020204020204" pitchFamily="34" charset="-122"/>
                          <a:ea typeface="微软雅黑" panose="020B0503020204020204" pitchFamily="34" charset="-122"/>
                        </a:rPr>
                        <a:t>精耕细作</a:t>
                      </a:r>
                      <a:endParaRPr lang="zh-CN" altLang="en-US" sz="2800">
                        <a:solidFill>
                          <a:srgbClr val="C00000"/>
                        </a:solidFill>
                        <a:latin typeface="微软雅黑" panose="020B0503020204020204" pitchFamily="34" charset="-122"/>
                        <a:ea typeface="微软雅黑" panose="020B0503020204020204" pitchFamily="34" charset="-122"/>
                      </a:endParaRPr>
                    </a:p>
                  </a:txBody>
                  <a:tcPr vert="horz">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通过投入更多生产资料和劳动，改进生产工具和技术，</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提高有限土地面积的农作物产量</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。表现</a:t>
                      </a:r>
                      <a:r>
                        <a:rPr lang="en-US" altLang="zh-CN" sz="2800" b="1">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生产工具和劳动技术</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的不断提高</a:t>
                      </a:r>
                      <a:r>
                        <a:rPr lang="en-US" altLang="zh-CN" sz="2800" b="1">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铁器牛耕、唐代曲辕型、明清引进高产作物</a:t>
                      </a:r>
                      <a:r>
                        <a:rPr lang="en-US" altLang="zh-CN" sz="2800" b="1">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水利工程</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的完善和</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灌溉工具</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的发明、以家庭为单位</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男耕女织</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的个体劳作方式、</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rPr>
                        <a:t>多种作物的轮作</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rPr>
                        <a:t>等。</a:t>
                      </a:r>
                      <a:endPar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endParaRPr>
                    </a:p>
                  </a:txBody>
                  <a:tcPr vert="horz">
                    <a:solidFill>
                      <a:schemeClr val="bg1">
                        <a:lumMod val="85000"/>
                      </a:schemeClr>
                    </a:solidFill>
                  </a:tcPr>
                </a:tc>
              </a:tr>
              <a:tr h="1459331">
                <a:tc>
                  <a:txBody>
                    <a:bodyPr wrap="square"/>
                    <a:lstStyle/>
                    <a:p>
                      <a:r>
                        <a:rPr lang="zh-CN" altLang="en-US" sz="2800" b="1">
                          <a:solidFill>
                            <a:srgbClr val="C00000"/>
                          </a:solidFill>
                          <a:latin typeface="微软雅黑" panose="020B0503020204020204" pitchFamily="34" charset="-122"/>
                          <a:ea typeface="微软雅黑" panose="020B0503020204020204" pitchFamily="34" charset="-122"/>
                          <a:cs typeface="华文新魏" panose="02010800040101010101" charset="-122"/>
                        </a:rPr>
                        <a:t>自然经济结构</a:t>
                      </a:r>
                      <a:endParaRPr lang="zh-CN" altLang="en-US" sz="2800">
                        <a:solidFill>
                          <a:srgbClr val="C00000"/>
                        </a:solidFill>
                        <a:latin typeface="微软雅黑" panose="020B0503020204020204" pitchFamily="34" charset="-122"/>
                        <a:ea typeface="微软雅黑" panose="020B0503020204020204" pitchFamily="34" charset="-122"/>
                      </a:endParaRPr>
                    </a:p>
                  </a:txBody>
                  <a:tcPr vert="horz">
                    <a:solidFill>
                      <a:schemeClr val="bg1">
                        <a:lumMod val="85000"/>
                      </a:schemeClr>
                    </a:solidFill>
                  </a:tcPr>
                </a:tc>
                <a:tc>
                  <a:txBody>
                    <a:bodyPr wrap="square"/>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指古代以</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农耕经济为主，手工业和商业为辅的经济构成特征</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。在农业结构中，又以粮食种植业为主，桑、麻、棉、茶等经济作物为辅。随着生产力的发展</a:t>
                      </a:r>
                      <a:r>
                        <a:rPr lang="en-US" altLang="zh-CN" sz="28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r>
                        <a:rPr lang="zh-CN" altLang="en-US" sz="2800" b="1">
                          <a:solidFill>
                            <a:srgbClr val="C00000"/>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这种结构不断发生变化，主要体现在经济作物的种植比例提高</a:t>
                      </a:r>
                      <a:r>
                        <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rPr>
                        <a:t>。</a:t>
                      </a:r>
                      <a:endParaRPr lang="zh-CN" altLang="en-US" sz="2800" b="1">
                        <a:solidFill>
                          <a:schemeClr val="tx1"/>
                        </a:solidFill>
                        <a:latin typeface="微软雅黑" panose="020B0503020204020204" pitchFamily="34" charset="-122"/>
                        <a:ea typeface="微软雅黑" panose="020B0503020204020204" pitchFamily="34" charset="-122"/>
                        <a:cs typeface="华文新魏" panose="02010800040101010101" charset="-122"/>
                        <a:sym typeface="黑体" panose="02010609060101010101" charset="-122"/>
                      </a:endParaRPr>
                    </a:p>
                  </a:txBody>
                  <a:tcPr vert="horz">
                    <a:solidFill>
                      <a:schemeClr val="bg1">
                        <a:lumMod val="85000"/>
                      </a:schemeClr>
                    </a:solidFill>
                  </a:tcPr>
                </a:tc>
              </a:tr>
            </a:tbl>
          </a:graphicData>
        </a:graphic>
      </p:graphicFrame>
      <p:sp>
        <p:nvSpPr>
          <p:cNvPr id="3" name="文本框 2"/>
          <p:cNvSpPr txBox="1"/>
          <p:nvPr>
            <p:custDataLst>
              <p:tags r:id="rId2"/>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概念突破</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37795" y="135890"/>
            <a:ext cx="11916410" cy="584775"/>
          </a:xfrm>
          <a:prstGeom prst="rect">
            <a:avLst/>
          </a:prstGeom>
          <a:solidFill>
            <a:srgbClr val="FF6699"/>
          </a:solidFill>
          <a:ln w="28575" cmpd="sng">
            <a:solidFill>
              <a:schemeClr val="bg1"/>
            </a:solidFill>
            <a:prstDash val="solid"/>
          </a:ln>
        </p:spPr>
        <p:style>
          <a:lnRef idx="2">
            <a:schemeClr val="accent1"/>
          </a:lnRef>
          <a:fillRef idx="0">
            <a:srgbClr val="FFFFFF"/>
          </a:fillRef>
          <a:effectRef idx="0">
            <a:srgbClr val="FFFFFF"/>
          </a:effectRef>
          <a:fontRef idx="minor">
            <a:schemeClr val="dk1"/>
          </a:fontRef>
        </p:style>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线索一 中国古代的农业和经济重心转移</a:t>
            </a:r>
            <a:endParaRPr lang="zh-CN" altLang="en-US" sz="3200" b="1">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2"/>
            </p:custDataLst>
          </p:nvPr>
        </p:nvGraphicFramePr>
        <p:xfrm>
          <a:off x="137795" y="1053234"/>
          <a:ext cx="11762740" cy="5223828"/>
        </p:xfrm>
        <a:graphic>
          <a:graphicData uri="http://schemas.openxmlformats.org/drawingml/2006/table">
            <a:tbl>
              <a:tblPr firstRow="1" bandRow="1">
                <a:tableStyleId>{0505E3EF-67EA-436B-97B2-0124C06EBD24}</a:tableStyleId>
              </a:tblPr>
              <a:tblGrid>
                <a:gridCol w="1910715"/>
                <a:gridCol w="9852025"/>
              </a:tblGrid>
              <a:tr h="480695">
                <a:tc>
                  <a:txBody>
                    <a:bodyPr wrap="square"/>
                    <a:lstStyle/>
                    <a:p>
                      <a:pPr algn="ctr" fontAlgn="ctr">
                        <a:buClrTx/>
                        <a:buSzTx/>
                        <a:buFontTx/>
                      </a:pPr>
                      <a:r>
                        <a:rPr kumimoji="0" lang="zh-CN" altLang="en-US" sz="2100" b="1" i="0" u="none" strike="noStrike" cap="none" spc="130" normalizeH="0" baseline="0">
                          <a:solidFill>
                            <a:schemeClr val="tx1"/>
                          </a:solidFill>
                          <a:effectLst/>
                          <a:latin typeface="微软雅黑" panose="020B0503020204020204" pitchFamily="34" charset="-122"/>
                          <a:ea typeface="微软雅黑" panose="020B0503020204020204" pitchFamily="34" charset="-122"/>
                        </a:rPr>
                        <a:t>历史时期</a:t>
                      </a:r>
                      <a:endParaRPr kumimoji="0" lang="zh-CN" altLang="en-US" sz="2100" b="1" i="0" u="none" strike="noStrike" cap="none" spc="130" normalizeH="0" baseline="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marL="0" marR="0" lvl="0" algn="ctr" defTabSz="914400" rtl="0" eaLnBrk="1" fontAlgn="ctr" latinLnBrk="0" hangingPunct="1">
                        <a:lnSpc>
                          <a:spcPct val="100000"/>
                        </a:lnSpc>
                        <a:buClrTx/>
                        <a:buSzTx/>
                        <a:buFontTx/>
                        <a:buNone/>
                      </a:pPr>
                      <a:r>
                        <a:rPr kumimoji="0" lang="zh-CN" altLang="en-US" sz="2100" b="1" i="0" u="none" strike="noStrike" cap="none" spc="130" normalizeH="0" baseline="0">
                          <a:solidFill>
                            <a:schemeClr val="tx1"/>
                          </a:solidFill>
                          <a:effectLst/>
                          <a:latin typeface="微软雅黑" panose="020B0503020204020204" pitchFamily="34" charset="-122"/>
                          <a:ea typeface="微软雅黑" panose="020B0503020204020204" pitchFamily="34" charset="-122"/>
                        </a:rPr>
                        <a:t>土地制度</a:t>
                      </a:r>
                      <a:endParaRPr kumimoji="0" lang="zh-CN" altLang="en-US" sz="2100" b="1" i="0" u="none" strike="noStrike" cap="none" spc="130" normalizeH="0" baseline="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buNone/>
                      </a:pPr>
                      <a:r>
                        <a:rPr lang="zh-CN" altLang="en-US" sz="2100" b="1" spc="130">
                          <a:solidFill>
                            <a:srgbClr val="00B050"/>
                          </a:solidFill>
                          <a:effectLst/>
                          <a:latin typeface="微软雅黑" panose="020B0503020204020204" pitchFamily="34" charset="-122"/>
                          <a:ea typeface="微软雅黑" panose="020B0503020204020204" pitchFamily="34" charset="-122"/>
                        </a:rPr>
                        <a:t>原始社会</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ctr" fontAlgn="ctr">
                        <a:buClrTx/>
                        <a:buSzTx/>
                        <a:buFontTx/>
                        <a:buNone/>
                      </a:pPr>
                      <a:r>
                        <a:rPr lang="zh-CN" altLang="en-US" sz="2000" b="1" spc="130">
                          <a:solidFill>
                            <a:schemeClr val="tx1"/>
                          </a:solidFill>
                          <a:effectLst/>
                          <a:latin typeface="微软雅黑" panose="020B0503020204020204" pitchFamily="34" charset="-122"/>
                          <a:ea typeface="微软雅黑" panose="020B0503020204020204" pitchFamily="34" charset="-122"/>
                        </a:rPr>
                        <a:t>土地公有制</a:t>
                      </a:r>
                      <a:endParaRPr lang="zh-CN" altLang="en-US"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buNone/>
                      </a:pPr>
                      <a:r>
                        <a:rPr lang="zh-CN" altLang="en-US" sz="2100" b="1" spc="130">
                          <a:solidFill>
                            <a:srgbClr val="00B050"/>
                          </a:solidFill>
                          <a:effectLst/>
                          <a:latin typeface="微软雅黑" panose="020B0503020204020204" pitchFamily="34" charset="-122"/>
                          <a:ea typeface="微软雅黑" panose="020B0503020204020204" pitchFamily="34" charset="-122"/>
                        </a:rPr>
                        <a:t>商周</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ctr" fontAlgn="ctr">
                        <a:buClrTx/>
                        <a:buSzTx/>
                        <a:buFontTx/>
                        <a:buNone/>
                      </a:pPr>
                      <a:r>
                        <a:rPr lang="zh-CN" altLang="en-US" sz="2000" b="1" spc="130">
                          <a:solidFill>
                            <a:schemeClr val="tx1"/>
                          </a:solidFill>
                          <a:effectLst/>
                          <a:latin typeface="微软雅黑" panose="020B0503020204020204" pitchFamily="34" charset="-122"/>
                          <a:ea typeface="微软雅黑" panose="020B0503020204020204" pitchFamily="34" charset="-122"/>
                        </a:rPr>
                        <a:t>奴隶社会土地国有制</a:t>
                      </a:r>
                      <a:r>
                        <a:rPr lang="en-US" altLang="zh-CN" sz="2000" b="1" spc="130">
                          <a:solidFill>
                            <a:schemeClr val="tx1"/>
                          </a:solidFill>
                          <a:effectLst/>
                          <a:latin typeface="微软雅黑" panose="020B0503020204020204" pitchFamily="34" charset="-122"/>
                          <a:ea typeface="微软雅黑" panose="020B0503020204020204" pitchFamily="34" charset="-122"/>
                        </a:rPr>
                        <a:t>——</a:t>
                      </a:r>
                      <a:r>
                        <a:rPr lang="zh-CN" altLang="en-US" sz="2000" b="1" spc="130">
                          <a:solidFill>
                            <a:srgbClr val="C00000"/>
                          </a:solidFill>
                          <a:effectLst/>
                          <a:latin typeface="微软雅黑" panose="020B0503020204020204" pitchFamily="34" charset="-122"/>
                          <a:ea typeface="微软雅黑" panose="020B0503020204020204" pitchFamily="34" charset="-122"/>
                        </a:rPr>
                        <a:t>井田制</a:t>
                      </a:r>
                      <a:endParaRPr lang="zh-CN" altLang="en-US" sz="2000" b="1" spc="130">
                        <a:solidFill>
                          <a:srgbClr val="C0000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pPr>
                      <a:r>
                        <a:rPr lang="zh-CN" altLang="en-US" sz="2100" b="1" spc="130">
                          <a:solidFill>
                            <a:srgbClr val="00B050"/>
                          </a:solidFill>
                          <a:effectLst/>
                          <a:latin typeface="微软雅黑" panose="020B0503020204020204" pitchFamily="34" charset="-122"/>
                          <a:ea typeface="微软雅黑" panose="020B0503020204020204" pitchFamily="34" charset="-122"/>
                        </a:rPr>
                        <a:t>春秋战国</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ctr" fontAlgn="ctr">
                        <a:buClrTx/>
                        <a:buSzTx/>
                        <a:buFontTx/>
                      </a:pPr>
                      <a:r>
                        <a:rPr lang="zh-CN" altLang="en-US" sz="2000" b="1" spc="130">
                          <a:solidFill>
                            <a:schemeClr val="tx1"/>
                          </a:solidFill>
                          <a:effectLst/>
                          <a:latin typeface="微软雅黑" panose="020B0503020204020204" pitchFamily="34" charset="-122"/>
                          <a:ea typeface="微软雅黑" panose="020B0503020204020204" pitchFamily="34" charset="-122"/>
                        </a:rPr>
                        <a:t>春秋时期井田制瓦解，出现土地私有化，战国时期</a:t>
                      </a:r>
                      <a:r>
                        <a:rPr lang="zh-CN" altLang="en-US" sz="2000" b="1" kern="1200" spc="130">
                          <a:solidFill>
                            <a:srgbClr val="C00000"/>
                          </a:solidFill>
                          <a:effectLst/>
                          <a:latin typeface="微软雅黑" panose="020B0503020204020204" pitchFamily="34" charset="-122"/>
                          <a:ea typeface="微软雅黑" panose="020B0503020204020204" pitchFamily="34" charset="-122"/>
                          <a:cs typeface="+mn-cs"/>
                        </a:rPr>
                        <a:t>封建土地私有制</a:t>
                      </a:r>
                      <a:r>
                        <a:rPr lang="zh-CN" altLang="en-US" sz="2000" b="1" spc="130">
                          <a:solidFill>
                            <a:srgbClr val="C00000"/>
                          </a:solidFill>
                          <a:effectLst/>
                          <a:latin typeface="微软雅黑" panose="020B0503020204020204" pitchFamily="34" charset="-122"/>
                          <a:ea typeface="微软雅黑" panose="020B0503020204020204" pitchFamily="34" charset="-122"/>
                        </a:rPr>
                        <a:t>确立</a:t>
                      </a:r>
                      <a:endParaRPr lang="zh-CN" altLang="en-US" sz="2000" b="1" spc="130">
                        <a:solidFill>
                          <a:srgbClr val="C0000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marL="0" marR="0" algn="ctr" defTabSz="914400" rtl="0" eaLnBrk="1" fontAlgn="ctr" latinLnBrk="0" hangingPunct="1">
                        <a:lnSpc>
                          <a:spcPct val="100000"/>
                        </a:lnSpc>
                        <a:buClrTx/>
                        <a:buSzTx/>
                        <a:buFontTx/>
                        <a:buNone/>
                      </a:pPr>
                      <a:r>
                        <a:rPr lang="zh-CN" altLang="en-US" sz="2100" b="1" spc="130">
                          <a:solidFill>
                            <a:srgbClr val="00B050"/>
                          </a:solidFill>
                          <a:effectLst/>
                          <a:latin typeface="微软雅黑" panose="020B0503020204020204" pitchFamily="34" charset="-122"/>
                          <a:ea typeface="微软雅黑" panose="020B0503020204020204" pitchFamily="34" charset="-122"/>
                        </a:rPr>
                        <a:t>汉朝</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l" fontAlgn="ctr">
                        <a:buClrTx/>
                        <a:buSzTx/>
                        <a:buFontTx/>
                      </a:pPr>
                      <a:r>
                        <a:rPr lang="zh-CN" altLang="en-US" sz="2000" b="1" spc="130">
                          <a:solidFill>
                            <a:schemeClr val="tx1"/>
                          </a:solidFill>
                          <a:effectLst/>
                          <a:latin typeface="微软雅黑" panose="020B0503020204020204" pitchFamily="34" charset="-122"/>
                          <a:ea typeface="微软雅黑" panose="020B0503020204020204" pitchFamily="34" charset="-122"/>
                        </a:rPr>
                        <a:t>土地私有制占主导，土地兼并严重，</a:t>
                      </a:r>
                      <a:r>
                        <a:rPr lang="zh-CN" altLang="en-US" sz="2000" b="1" kern="1200" spc="130">
                          <a:solidFill>
                            <a:srgbClr val="C00000"/>
                          </a:solidFill>
                          <a:effectLst/>
                          <a:latin typeface="微软雅黑" panose="020B0503020204020204" pitchFamily="34" charset="-122"/>
                          <a:ea typeface="微软雅黑" panose="020B0503020204020204" pitchFamily="34" charset="-122"/>
                          <a:cs typeface="+mn-cs"/>
                        </a:rPr>
                        <a:t>豪强地主</a:t>
                      </a:r>
                      <a:r>
                        <a:rPr lang="zh-CN" altLang="en-US" sz="2000" b="1" spc="130">
                          <a:solidFill>
                            <a:schemeClr val="tx1"/>
                          </a:solidFill>
                          <a:effectLst/>
                          <a:latin typeface="微软雅黑" panose="020B0503020204020204" pitchFamily="34" charset="-122"/>
                          <a:ea typeface="微软雅黑" panose="020B0503020204020204" pitchFamily="34" charset="-122"/>
                        </a:rPr>
                        <a:t>势力日益膨胀，出现许多自给自足的大庄园</a:t>
                      </a:r>
                      <a:endParaRPr lang="zh-CN" altLang="en-US"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pPr>
                      <a:r>
                        <a:rPr lang="zh-CN" altLang="en-US" sz="2100" b="1" spc="130">
                          <a:solidFill>
                            <a:srgbClr val="00B050"/>
                          </a:solidFill>
                          <a:effectLst/>
                          <a:latin typeface="微软雅黑" panose="020B0503020204020204" pitchFamily="34" charset="-122"/>
                          <a:ea typeface="微软雅黑" panose="020B0503020204020204" pitchFamily="34" charset="-122"/>
                        </a:rPr>
                        <a:t>曹魏</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marL="0" marR="0" algn="l" defTabSz="914400" rtl="0" eaLnBrk="1" fontAlgn="ctr" latinLnBrk="0" hangingPunct="1">
                        <a:lnSpc>
                          <a:spcPct val="100000"/>
                        </a:lnSpc>
                        <a:buClrTx/>
                        <a:buSzTx/>
                        <a:buFontTx/>
                        <a:buNone/>
                      </a:pPr>
                      <a:r>
                        <a:rPr lang="zh-CN" altLang="en-US" sz="2000" b="1" spc="130">
                          <a:solidFill>
                            <a:schemeClr val="tx1"/>
                          </a:solidFill>
                          <a:effectLst/>
                          <a:latin typeface="微软雅黑" panose="020B0503020204020204" pitchFamily="34" charset="-122"/>
                          <a:ea typeface="微软雅黑" panose="020B0503020204020204" pitchFamily="34" charset="-122"/>
                        </a:rPr>
                        <a:t>曹魏时期，为解决军粮供应的困难和安置流民推行</a:t>
                      </a:r>
                      <a:r>
                        <a:rPr lang="zh-CN" altLang="en-US" sz="2000" b="1" kern="1200" spc="130">
                          <a:solidFill>
                            <a:schemeClr val="tx1"/>
                          </a:solidFill>
                          <a:effectLst/>
                          <a:latin typeface="微软雅黑" panose="020B0503020204020204" pitchFamily="34" charset="-122"/>
                          <a:ea typeface="微软雅黑" panose="020B0503020204020204" pitchFamily="34" charset="-122"/>
                          <a:cs typeface="+mn-cs"/>
                        </a:rPr>
                        <a:t>屯田制（</a:t>
                      </a:r>
                      <a:r>
                        <a:rPr lang="zh-CN" altLang="en-US" sz="2000" b="1" spc="130">
                          <a:solidFill>
                            <a:schemeClr val="tx1"/>
                          </a:solidFill>
                          <a:effectLst/>
                          <a:latin typeface="微软雅黑" panose="020B0503020204020204" pitchFamily="34" charset="-122"/>
                          <a:ea typeface="微软雅黑" panose="020B0503020204020204" pitchFamily="34" charset="-122"/>
                        </a:rPr>
                        <a:t>屯田分民屯和军屯两种，屯田区的土地所有权属于封建国家）</a:t>
                      </a:r>
                      <a:endParaRPr lang="en-US" altLang="zh-CN"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pPr>
                      <a:r>
                        <a:rPr lang="zh-CN" altLang="en-US" sz="2100" b="1" spc="130">
                          <a:solidFill>
                            <a:srgbClr val="00B050"/>
                          </a:solidFill>
                          <a:effectLst/>
                          <a:latin typeface="微软雅黑" panose="020B0503020204020204" pitchFamily="34" charset="-122"/>
                          <a:ea typeface="微软雅黑" panose="020B0503020204020204" pitchFamily="34" charset="-122"/>
                        </a:rPr>
                        <a:t>南北朝</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l" fontAlgn="ctr">
                        <a:buClrTx/>
                        <a:buSzTx/>
                        <a:buFontTx/>
                      </a:pPr>
                      <a:r>
                        <a:rPr lang="zh-CN" altLang="en-US" sz="2000" b="1" spc="130">
                          <a:solidFill>
                            <a:schemeClr val="tx1"/>
                          </a:solidFill>
                          <a:effectLst/>
                          <a:latin typeface="微软雅黑" panose="020B0503020204020204" pitchFamily="34" charset="-122"/>
                          <a:ea typeface="微软雅黑" panose="020B0503020204020204" pitchFamily="34" charset="-122"/>
                        </a:rPr>
                        <a:t>北魏孝文帝改革推行</a:t>
                      </a:r>
                      <a:r>
                        <a:rPr lang="zh-CN" altLang="en-US" sz="2000" b="1" kern="1200" spc="130">
                          <a:solidFill>
                            <a:srgbClr val="C00000"/>
                          </a:solidFill>
                          <a:effectLst/>
                          <a:latin typeface="微软雅黑" panose="020B0503020204020204" pitchFamily="34" charset="-122"/>
                          <a:ea typeface="微软雅黑" panose="020B0503020204020204" pitchFamily="34" charset="-122"/>
                          <a:cs typeface="+mn-cs"/>
                        </a:rPr>
                        <a:t>均田制</a:t>
                      </a:r>
                      <a:r>
                        <a:rPr lang="zh-CN" altLang="en-US" sz="2000" b="1" spc="130">
                          <a:solidFill>
                            <a:schemeClr val="tx1"/>
                          </a:solidFill>
                          <a:effectLst/>
                          <a:latin typeface="微软雅黑" panose="020B0503020204020204" pitchFamily="34" charset="-122"/>
                          <a:ea typeface="微软雅黑" panose="020B0503020204020204" pitchFamily="34" charset="-122"/>
                        </a:rPr>
                        <a:t>，国有土地比重大</a:t>
                      </a:r>
                      <a:endParaRPr lang="zh-CN" altLang="en-US"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pPr>
                      <a:r>
                        <a:rPr lang="zh-CN" altLang="en-US" sz="2100" b="1" spc="130">
                          <a:solidFill>
                            <a:srgbClr val="00B050"/>
                          </a:solidFill>
                          <a:effectLst/>
                          <a:latin typeface="微软雅黑" panose="020B0503020204020204" pitchFamily="34" charset="-122"/>
                          <a:ea typeface="微软雅黑" panose="020B0503020204020204" pitchFamily="34" charset="-122"/>
                        </a:rPr>
                        <a:t>唐朝</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l" fontAlgn="ctr">
                        <a:buClrTx/>
                        <a:buSzTx/>
                        <a:buFontTx/>
                      </a:pPr>
                      <a:r>
                        <a:rPr lang="zh-CN" altLang="en-US" sz="2000" b="1" spc="130">
                          <a:solidFill>
                            <a:schemeClr val="tx1"/>
                          </a:solidFill>
                          <a:effectLst/>
                          <a:latin typeface="微软雅黑" panose="020B0503020204020204" pitchFamily="34" charset="-122"/>
                          <a:ea typeface="微软雅黑" panose="020B0503020204020204" pitchFamily="34" charset="-122"/>
                        </a:rPr>
                        <a:t>前期推行均田制；后期均田制瓦解，土地基本私有化，土地兼并严重</a:t>
                      </a:r>
                      <a:endParaRPr lang="zh-CN" altLang="en-US"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algn="ctr" fontAlgn="ctr">
                        <a:buClrTx/>
                        <a:buSzTx/>
                        <a:buFontTx/>
                      </a:pPr>
                      <a:r>
                        <a:rPr lang="zh-CN" altLang="en-US" sz="2100" b="1" spc="130">
                          <a:solidFill>
                            <a:srgbClr val="00B050"/>
                          </a:solidFill>
                          <a:effectLst/>
                          <a:latin typeface="微软雅黑" panose="020B0503020204020204" pitchFamily="34" charset="-122"/>
                          <a:ea typeface="微软雅黑" panose="020B0503020204020204" pitchFamily="34" charset="-122"/>
                        </a:rPr>
                        <a:t>宋朝</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l" fontAlgn="ctr">
                        <a:buClrTx/>
                        <a:buSzTx/>
                        <a:buFontTx/>
                      </a:pPr>
                      <a:r>
                        <a:rPr lang="zh-CN" altLang="en-US" sz="2000" b="1" kern="1200" spc="130">
                          <a:solidFill>
                            <a:srgbClr val="C00000"/>
                          </a:solidFill>
                          <a:effectLst/>
                          <a:latin typeface="微软雅黑" panose="020B0503020204020204" pitchFamily="34" charset="-122"/>
                          <a:ea typeface="微软雅黑" panose="020B0503020204020204" pitchFamily="34" charset="-122"/>
                          <a:cs typeface="+mn-cs"/>
                        </a:rPr>
                        <a:t>不立田制，不抑兼并，</a:t>
                      </a:r>
                      <a:r>
                        <a:rPr lang="zh-CN" altLang="en-US" sz="2000" b="1" spc="130">
                          <a:solidFill>
                            <a:schemeClr val="tx1"/>
                          </a:solidFill>
                          <a:effectLst/>
                          <a:latin typeface="微软雅黑" panose="020B0503020204020204" pitchFamily="34" charset="-122"/>
                          <a:ea typeface="微软雅黑" panose="020B0503020204020204" pitchFamily="34" charset="-122"/>
                        </a:rPr>
                        <a:t>土地兼并严重，租佃制盛行，存在较严重的人身依附关系</a:t>
                      </a:r>
                      <a:endParaRPr lang="zh-CN" altLang="en-US"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0695">
                <a:tc>
                  <a:txBody>
                    <a:bodyPr wrap="square"/>
                    <a:lstStyle/>
                    <a:p>
                      <a:pPr marL="0" marR="0" algn="ctr" defTabSz="914400" rtl="0" eaLnBrk="1" fontAlgn="ctr" latinLnBrk="0" hangingPunct="1">
                        <a:lnSpc>
                          <a:spcPct val="100000"/>
                        </a:lnSpc>
                        <a:buClrTx/>
                        <a:buSzTx/>
                        <a:buFontTx/>
                        <a:buNone/>
                      </a:pPr>
                      <a:r>
                        <a:rPr lang="zh-CN" altLang="en-US" sz="2100" b="1" spc="130">
                          <a:solidFill>
                            <a:srgbClr val="00B050"/>
                          </a:solidFill>
                          <a:effectLst/>
                          <a:latin typeface="微软雅黑" panose="020B0503020204020204" pitchFamily="34" charset="-122"/>
                          <a:ea typeface="微软雅黑" panose="020B0503020204020204" pitchFamily="34" charset="-122"/>
                        </a:rPr>
                        <a:t>明清</a:t>
                      </a:r>
                      <a:endParaRPr lang="zh-CN" altLang="en-US" sz="2100" b="1" spc="130">
                        <a:solidFill>
                          <a:srgbClr val="00B050"/>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wrap="square"/>
                    <a:lstStyle/>
                    <a:p>
                      <a:pPr algn="l" fontAlgn="ctr">
                        <a:buClrTx/>
                        <a:buSzTx/>
                        <a:buFontTx/>
                      </a:pPr>
                      <a:r>
                        <a:rPr lang="zh-CN" altLang="en-US" sz="2000" b="1" kern="1200" spc="130">
                          <a:solidFill>
                            <a:srgbClr val="C00000"/>
                          </a:solidFill>
                          <a:effectLst/>
                          <a:latin typeface="微软雅黑" panose="020B0503020204020204" pitchFamily="34" charset="-122"/>
                          <a:ea typeface="微软雅黑" panose="020B0503020204020204" pitchFamily="34" charset="-122"/>
                          <a:cs typeface="+mn-cs"/>
                        </a:rPr>
                        <a:t>租佃制</a:t>
                      </a:r>
                      <a:r>
                        <a:rPr lang="zh-CN" altLang="en-US" sz="2000" b="1" spc="130">
                          <a:solidFill>
                            <a:schemeClr val="tx1"/>
                          </a:solidFill>
                          <a:effectLst/>
                          <a:latin typeface="微软雅黑" panose="020B0503020204020204" pitchFamily="34" charset="-122"/>
                          <a:ea typeface="微软雅黑" panose="020B0503020204020204" pitchFamily="34" charset="-122"/>
                        </a:rPr>
                        <a:t>普及全国，地主佃农人身依附关系松弛</a:t>
                      </a:r>
                      <a:endParaRPr lang="zh-CN" altLang="en-US" sz="2000" b="1" spc="130">
                        <a:solidFill>
                          <a:schemeClr val="tx1"/>
                        </a:solidFill>
                        <a:effectLst/>
                        <a:latin typeface="微软雅黑" panose="020B0503020204020204" pitchFamily="34" charset="-122"/>
                        <a:ea typeface="微软雅黑" panose="020B0503020204020204" pitchFamily="34" charset="-122"/>
                      </a:endParaRPr>
                    </a:p>
                  </a:txBody>
                  <a:tcPr marL="79535" marR="79535" marT="39767" marB="39767"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36956" y="1004974"/>
          <a:ext cx="11944208" cy="5021580"/>
        </p:xfrm>
        <a:graphic>
          <a:graphicData uri="http://schemas.openxmlformats.org/drawingml/2006/table">
            <a:tbl>
              <a:tblPr firstRow="1" firstCol="1" bandRow="1"/>
              <a:tblGrid>
                <a:gridCol w="1440321"/>
                <a:gridCol w="10503887"/>
              </a:tblGrid>
              <a:tr h="426720">
                <a:tc>
                  <a:txBody>
                    <a:bodyPr wrap="square"/>
                    <a:lstStyle/>
                    <a:p>
                      <a:pPr algn="ctr">
                        <a:lnSpc>
                          <a:spcPct val="100000"/>
                        </a:lnSpc>
                        <a:spcAft>
                          <a:spcPct val="0"/>
                        </a:spcAft>
                        <a:tabLst>
                          <a:tab pos="1890395" algn="l"/>
                        </a:tabLst>
                      </a:pPr>
                      <a:r>
                        <a:rPr lang="zh-CN"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井田制</a:t>
                      </a:r>
                      <a:endParaRPr lang="zh-CN"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tabLst>
                          <a:tab pos="1890395" algn="l"/>
                        </a:tabLst>
                      </a:pPr>
                      <a:r>
                        <a:rPr lang="zh-CN" sz="2400" b="1">
                          <a:effectLst/>
                          <a:latin typeface="微软雅黑" panose="020B0503020204020204" pitchFamily="34" charset="-122"/>
                          <a:ea typeface="微软雅黑" panose="020B0503020204020204" pitchFamily="34" charset="-122"/>
                          <a:cs typeface="华文新魏" panose="02010800040101010101" charset="-122"/>
                        </a:rPr>
                        <a:t>奴隶社会时期的土地国有制度。分为公田和私田</a:t>
                      </a:r>
                      <a:r>
                        <a:rPr lang="en-US" sz="2400" b="1">
                          <a:effectLst/>
                          <a:latin typeface="微软雅黑" panose="020B0503020204020204" pitchFamily="34" charset="-122"/>
                          <a:ea typeface="微软雅黑" panose="020B0503020204020204" pitchFamily="34" charset="-122"/>
                          <a:cs typeface="华文新魏" panose="02010800040101010101" charset="-122"/>
                        </a:rPr>
                        <a:t>,</a:t>
                      </a:r>
                      <a:r>
                        <a:rPr lang="zh-CN" sz="2400" b="1">
                          <a:effectLst/>
                          <a:latin typeface="微软雅黑" panose="020B0503020204020204" pitchFamily="34" charset="-122"/>
                          <a:ea typeface="微软雅黑" panose="020B0503020204020204" pitchFamily="34" charset="-122"/>
                          <a:cs typeface="华文新魏" panose="02010800040101010101" charset="-122"/>
                        </a:rPr>
                        <a:t>由集体共同耕作</a:t>
                      </a:r>
                      <a:r>
                        <a:rPr lang="zh-CN" altLang="en-US" sz="2400" b="1">
                          <a:effectLst/>
                          <a:latin typeface="微软雅黑" panose="020B0503020204020204" pitchFamily="34" charset="-122"/>
                          <a:ea typeface="微软雅黑" panose="020B0503020204020204" pitchFamily="34" charset="-122"/>
                          <a:cs typeface="华文新魏" panose="02010800040101010101" charset="-122"/>
                        </a:rPr>
                        <a:t>。</a:t>
                      </a:r>
                      <a:endParaRPr lang="zh-CN"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31520">
                <a:tc>
                  <a:txBody>
                    <a:bodyPr wrap="square"/>
                    <a:lstStyle/>
                    <a:p>
                      <a:pPr algn="ctr">
                        <a:lnSpc>
                          <a:spcPct val="100000"/>
                        </a:lnSpc>
                        <a:spcAft>
                          <a:spcPct val="0"/>
                        </a:spcAft>
                        <a:tabLst>
                          <a:tab pos="1890395" algn="l"/>
                        </a:tabLst>
                      </a:pPr>
                      <a:r>
                        <a:rPr lang="zh-CN"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屯田制</a:t>
                      </a:r>
                      <a:endParaRPr lang="zh-CN"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tabLst>
                          <a:tab pos="1890395" algn="l"/>
                        </a:tabLst>
                      </a:pPr>
                      <a:r>
                        <a:rPr lang="zh-CN" sz="2400" b="1">
                          <a:effectLst/>
                          <a:latin typeface="微软雅黑" panose="020B0503020204020204" pitchFamily="34" charset="-122"/>
                          <a:ea typeface="微软雅黑" panose="020B0503020204020204" pitchFamily="34" charset="-122"/>
                          <a:cs typeface="华文新魏" panose="02010800040101010101" charset="-122"/>
                        </a:rPr>
                        <a:t>政府为取得军队给养或税粮</a:t>
                      </a:r>
                      <a:r>
                        <a:rPr lang="en-US" sz="2400" b="1">
                          <a:effectLst/>
                          <a:latin typeface="微软雅黑" panose="020B0503020204020204" pitchFamily="34" charset="-122"/>
                          <a:ea typeface="微软雅黑" panose="020B0503020204020204" pitchFamily="34" charset="-122"/>
                          <a:cs typeface="华文新魏" panose="02010800040101010101" charset="-122"/>
                        </a:rPr>
                        <a:t>,</a:t>
                      </a:r>
                      <a:r>
                        <a:rPr lang="zh-CN" sz="2400" b="1">
                          <a:effectLst/>
                          <a:latin typeface="微软雅黑" panose="020B0503020204020204" pitchFamily="34" charset="-122"/>
                          <a:ea typeface="微软雅黑" panose="020B0503020204020204" pitchFamily="34" charset="-122"/>
                          <a:cs typeface="华文新魏" panose="02010800040101010101" charset="-122"/>
                        </a:rPr>
                        <a:t>由政府直接组织经营的一种农业集体耕作制度</a:t>
                      </a:r>
                      <a:r>
                        <a:rPr lang="en-US" sz="2400" b="1">
                          <a:effectLst/>
                          <a:latin typeface="微软雅黑" panose="020B0503020204020204" pitchFamily="34" charset="-122"/>
                          <a:ea typeface="微软雅黑" panose="020B0503020204020204" pitchFamily="34" charset="-122"/>
                          <a:cs typeface="华文新魏" panose="02010800040101010101" charset="-122"/>
                        </a:rPr>
                        <a:t>,</a:t>
                      </a:r>
                      <a:r>
                        <a:rPr lang="zh-CN" sz="2400" b="1">
                          <a:effectLst/>
                          <a:latin typeface="微软雅黑" panose="020B0503020204020204" pitchFamily="34" charset="-122"/>
                          <a:ea typeface="微软雅黑" panose="020B0503020204020204" pitchFamily="34" charset="-122"/>
                          <a:cs typeface="华文新魏" panose="02010800040101010101" charset="-122"/>
                        </a:rPr>
                        <a:t>是一种土地国有制度</a:t>
                      </a:r>
                      <a:r>
                        <a:rPr lang="zh-CN" altLang="en-US" sz="2400" b="1">
                          <a:effectLst/>
                          <a:latin typeface="微软雅黑" panose="020B0503020204020204" pitchFamily="34" charset="-122"/>
                          <a:ea typeface="微软雅黑" panose="020B0503020204020204" pitchFamily="34" charset="-122"/>
                          <a:cs typeface="华文新魏" panose="02010800040101010101" charset="-122"/>
                        </a:rPr>
                        <a:t>。（军屯和民屯）</a:t>
                      </a:r>
                      <a:endParaRPr lang="zh-CN"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37260">
                <a:tc>
                  <a:txBody>
                    <a:bodyPr wrap="square"/>
                    <a:lstStyle/>
                    <a:p>
                      <a:pPr algn="ctr">
                        <a:lnSpc>
                          <a:spcPct val="100000"/>
                        </a:lnSpc>
                        <a:spcAft>
                          <a:spcPct val="0"/>
                        </a:spcAft>
                        <a:tabLst>
                          <a:tab pos="1890395" algn="l"/>
                        </a:tabLst>
                      </a:pPr>
                      <a:r>
                        <a:rPr lang="zh-CN"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占田制</a:t>
                      </a:r>
                      <a:endParaRPr lang="zh-CN"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tabLst>
                          <a:tab pos="1890395" algn="l"/>
                        </a:tabLst>
                      </a:pPr>
                      <a:r>
                        <a:rPr lang="zh-CN" sz="2400" b="1">
                          <a:effectLst/>
                          <a:latin typeface="微软雅黑" panose="020B0503020204020204" pitchFamily="34" charset="-122"/>
                          <a:ea typeface="微软雅黑" panose="020B0503020204020204" pitchFamily="34" charset="-122"/>
                          <a:cs typeface="华文新魏" panose="02010800040101010101" charset="-122"/>
                        </a:rPr>
                        <a:t>农民向官府登记占有土地的制度。占田数并不是国家授予农民的土地数额</a:t>
                      </a:r>
                      <a:r>
                        <a:rPr lang="en-US" sz="2400" b="1">
                          <a:effectLst/>
                          <a:latin typeface="微软雅黑" panose="020B0503020204020204" pitchFamily="34" charset="-122"/>
                          <a:ea typeface="微软雅黑" panose="020B0503020204020204" pitchFamily="34" charset="-122"/>
                          <a:cs typeface="华文新魏" panose="02010800040101010101" charset="-122"/>
                        </a:rPr>
                        <a:t>,</a:t>
                      </a:r>
                      <a:r>
                        <a:rPr lang="zh-CN" sz="2400" b="1">
                          <a:effectLst/>
                          <a:latin typeface="微软雅黑" panose="020B0503020204020204" pitchFamily="34" charset="-122"/>
                          <a:ea typeface="微软雅黑" panose="020B0503020204020204" pitchFamily="34" charset="-122"/>
                          <a:cs typeface="华文新魏" panose="02010800040101010101" charset="-122"/>
                        </a:rPr>
                        <a:t>而是国家允许农民占有土地的限额</a:t>
                      </a:r>
                      <a:r>
                        <a:rPr lang="zh-CN" altLang="en-US" sz="2400" b="1">
                          <a:effectLst/>
                          <a:latin typeface="微软雅黑" panose="020B0503020204020204" pitchFamily="34" charset="-122"/>
                          <a:ea typeface="微软雅黑" panose="020B0503020204020204" pitchFamily="34" charset="-122"/>
                          <a:cs typeface="华文新魏" panose="02010800040101010101" charset="-122"/>
                        </a:rPr>
                        <a:t>。</a:t>
                      </a:r>
                      <a:endParaRPr lang="zh-CN"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37260">
                <a:tc>
                  <a:txBody>
                    <a:bodyPr wrap="square"/>
                    <a:lstStyle/>
                    <a:p>
                      <a:pPr algn="ctr">
                        <a:lnSpc>
                          <a:spcPct val="100000"/>
                        </a:lnSpc>
                        <a:spcAft>
                          <a:spcPct val="0"/>
                        </a:spcAft>
                        <a:buNone/>
                        <a:tabLst>
                          <a:tab pos="1890395" algn="l"/>
                        </a:tabLst>
                      </a:pPr>
                      <a:r>
                        <a:rPr lang="zh-CN" altLang="en-US"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均田制</a:t>
                      </a:r>
                      <a:endParaRPr lang="zh-CN" altLang="en-US"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buNone/>
                        <a:tabLst>
                          <a:tab pos="1890395" algn="l"/>
                        </a:tabLst>
                      </a:pPr>
                      <a:endParaRPr lang="zh-CN" sz="2400" b="1">
                        <a:effectLst/>
                        <a:latin typeface="微软雅黑" panose="020B0503020204020204" pitchFamily="34" charset="-122"/>
                        <a:ea typeface="微软雅黑" panose="020B0503020204020204" pitchFamily="34" charset="-122"/>
                        <a:cs typeface="华文新魏" panose="02010800040101010101" charset="-122"/>
                        <a:sym typeface="+mn-ea"/>
                      </a:endParaRPr>
                    </a:p>
                    <a:p>
                      <a:pPr>
                        <a:lnSpc>
                          <a:spcPct val="100000"/>
                        </a:lnSpc>
                        <a:spcAft>
                          <a:spcPct val="0"/>
                        </a:spcAft>
                        <a:buNone/>
                        <a:tabLst>
                          <a:tab pos="1890395" algn="l"/>
                        </a:tabLst>
                      </a:pPr>
                      <a:r>
                        <a:rPr lang="zh-CN" sz="2400" b="1">
                          <a:effectLst/>
                          <a:latin typeface="微软雅黑" panose="020B0503020204020204" pitchFamily="34" charset="-122"/>
                          <a:ea typeface="微软雅黑" panose="020B0503020204020204" pitchFamily="34" charset="-122"/>
                          <a:cs typeface="华文新魏" panose="02010800040101010101" charset="-122"/>
                          <a:sym typeface="+mn-ea"/>
                        </a:rPr>
                        <a:t>按人口分配土地的制度</a:t>
                      </a:r>
                      <a:r>
                        <a:rPr lang="en-US" sz="2400" b="1">
                          <a:effectLst/>
                          <a:latin typeface="微软雅黑" panose="020B0503020204020204" pitchFamily="34" charset="-122"/>
                          <a:ea typeface="微软雅黑" panose="020B0503020204020204" pitchFamily="34" charset="-122"/>
                          <a:cs typeface="华文新魏" panose="02010800040101010101" charset="-122"/>
                          <a:sym typeface="+mn-ea"/>
                        </a:rPr>
                        <a:t>,</a:t>
                      </a:r>
                      <a:r>
                        <a:rPr lang="zh-CN" sz="2400" b="1">
                          <a:effectLst/>
                          <a:latin typeface="微软雅黑" panose="020B0503020204020204" pitchFamily="34" charset="-122"/>
                          <a:ea typeface="微软雅黑" panose="020B0503020204020204" pitchFamily="34" charset="-122"/>
                          <a:cs typeface="华文新魏" panose="02010800040101010101" charset="-122"/>
                          <a:sym typeface="+mn-ea"/>
                        </a:rPr>
                        <a:t>土地为国有制</a:t>
                      </a:r>
                      <a:r>
                        <a:rPr lang="zh-CN" altLang="en-US" sz="2400" b="1">
                          <a:effectLst/>
                          <a:latin typeface="微软雅黑" panose="020B0503020204020204" pitchFamily="34" charset="-122"/>
                          <a:ea typeface="微软雅黑" panose="020B0503020204020204" pitchFamily="34" charset="-122"/>
                          <a:cs typeface="华文新魏" panose="02010800040101010101" charset="-122"/>
                          <a:sym typeface="+mn-ea"/>
                        </a:rPr>
                        <a:t>。农民向政府交租并承担一定的徭役和兵役。</a:t>
                      </a:r>
                      <a:endParaRPr lang="zh-CN" sz="2400" b="1">
                        <a:effectLst/>
                        <a:latin typeface="微软雅黑" panose="020B0503020204020204" pitchFamily="34" charset="-122"/>
                        <a:ea typeface="微软雅黑" panose="020B0503020204020204" pitchFamily="34" charset="-122"/>
                        <a:cs typeface="华文新魏" panose="02010800040101010101" charset="-122"/>
                      </a:endParaRPr>
                    </a:p>
                    <a:p>
                      <a:pPr>
                        <a:lnSpc>
                          <a:spcPct val="100000"/>
                        </a:lnSpc>
                        <a:spcAft>
                          <a:spcPct val="0"/>
                        </a:spcAft>
                        <a:buNone/>
                        <a:tabLst>
                          <a:tab pos="1890395" algn="l"/>
                        </a:tabLst>
                      </a:pPr>
                      <a:endParaRPr lang="zh-CN" altLang="en-US"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37260">
                <a:tc>
                  <a:txBody>
                    <a:bodyPr wrap="square"/>
                    <a:lstStyle/>
                    <a:p>
                      <a:pPr algn="ctr">
                        <a:lnSpc>
                          <a:spcPct val="100000"/>
                        </a:lnSpc>
                        <a:spcAft>
                          <a:spcPct val="0"/>
                        </a:spcAft>
                        <a:buNone/>
                        <a:tabLst>
                          <a:tab pos="1890395" algn="l"/>
                        </a:tabLst>
                      </a:pPr>
                      <a:r>
                        <a:rPr lang="zh-CN" altLang="en-US"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rPr>
                        <a:t>租佃制</a:t>
                      </a:r>
                      <a:endParaRPr lang="zh-CN" altLang="en-US" sz="2400" b="1">
                        <a:solidFill>
                          <a:srgbClr val="C00000"/>
                        </a:solidFill>
                        <a:effectLst/>
                        <a:latin typeface="微软雅黑" panose="020B0503020204020204" pitchFamily="34" charset="-122"/>
                        <a:ea typeface="微软雅黑" panose="020B0503020204020204" pitchFamily="34" charset="-122"/>
                        <a:cs typeface="Times New Roman" panose="02020603050405020304"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wrap="square"/>
                    <a:lstStyle/>
                    <a:p>
                      <a:pPr>
                        <a:lnSpc>
                          <a:spcPct val="100000"/>
                        </a:lnSpc>
                        <a:spcAft>
                          <a:spcPct val="0"/>
                        </a:spcAft>
                        <a:buNone/>
                        <a:tabLst>
                          <a:tab pos="1890395" algn="l"/>
                        </a:tabLst>
                      </a:pPr>
                      <a:r>
                        <a:rPr lang="zh-CN" altLang="en-US" sz="2400" b="1" kern="1200">
                          <a:solidFill>
                            <a:schemeClr val="tx1"/>
                          </a:solidFill>
                          <a:effectLst/>
                          <a:latin typeface="微软雅黑" panose="020B0503020204020204" pitchFamily="34" charset="-122"/>
                          <a:ea typeface="微软雅黑" panose="020B0503020204020204" pitchFamily="34" charset="-122"/>
                          <a:sym typeface="+mn-ea"/>
                        </a:rPr>
                        <a:t>地主把土地出租给佃农耕种，收取地租的土地经营方式，称为租佃经营，地主与佃农之间形成了租佃关系。</a:t>
                      </a:r>
                      <a:r>
                        <a:rPr lang="zh-CN" altLang="en-US" sz="2400" b="1" kern="1200">
                          <a:solidFill>
                            <a:srgbClr val="FF0000"/>
                          </a:solidFill>
                          <a:effectLst/>
                          <a:latin typeface="微软雅黑" panose="020B0503020204020204" pitchFamily="34" charset="-122"/>
                          <a:ea typeface="微软雅黑" panose="020B0503020204020204" pitchFamily="34" charset="-122"/>
                          <a:sym typeface="+mn-ea"/>
                        </a:rPr>
                        <a:t>战国时产生</a:t>
                      </a:r>
                      <a:r>
                        <a:rPr lang="zh-CN" altLang="en-US" sz="2400" b="1" kern="1200">
                          <a:solidFill>
                            <a:schemeClr val="tx1"/>
                          </a:solidFill>
                          <a:effectLst/>
                          <a:latin typeface="微软雅黑" panose="020B0503020204020204" pitchFamily="34" charset="-122"/>
                          <a:ea typeface="微软雅黑" panose="020B0503020204020204" pitchFamily="34" charset="-122"/>
                          <a:sym typeface="+mn-ea"/>
                        </a:rPr>
                        <a:t>，</a:t>
                      </a:r>
                      <a:r>
                        <a:rPr lang="zh-CN" altLang="en-US" sz="2400" b="1" kern="1200">
                          <a:solidFill>
                            <a:srgbClr val="FF0000"/>
                          </a:solidFill>
                          <a:effectLst/>
                          <a:latin typeface="微软雅黑" panose="020B0503020204020204" pitchFamily="34" charset="-122"/>
                          <a:ea typeface="微软雅黑" panose="020B0503020204020204" pitchFamily="34" charset="-122"/>
                          <a:sym typeface="+mn-ea"/>
                        </a:rPr>
                        <a:t>宋</a:t>
                      </a:r>
                      <a:r>
                        <a:rPr lang="zh-CN" altLang="en-US" sz="2400" b="1" kern="1200">
                          <a:solidFill>
                            <a:schemeClr val="tx1"/>
                          </a:solidFill>
                          <a:effectLst/>
                          <a:latin typeface="微软雅黑" panose="020B0503020204020204" pitchFamily="34" charset="-122"/>
                          <a:ea typeface="微软雅黑" panose="020B0503020204020204" pitchFamily="34" charset="-122"/>
                          <a:sym typeface="+mn-ea"/>
                        </a:rPr>
                        <a:t>不立田制，</a:t>
                      </a:r>
                      <a:r>
                        <a:rPr lang="zh-CN" altLang="en-US" sz="2400" b="1" kern="1200">
                          <a:solidFill>
                            <a:srgbClr val="FF0000"/>
                          </a:solidFill>
                          <a:effectLst/>
                          <a:latin typeface="微软雅黑" panose="020B0503020204020204" pitchFamily="34" charset="-122"/>
                          <a:ea typeface="微软雅黑" panose="020B0503020204020204" pitchFamily="34" charset="-122"/>
                          <a:sym typeface="+mn-ea"/>
                        </a:rPr>
                        <a:t>不抑兼并</a:t>
                      </a:r>
                      <a:r>
                        <a:rPr lang="zh-CN" altLang="en-US" sz="2400" b="1" kern="1200">
                          <a:solidFill>
                            <a:schemeClr val="tx1"/>
                          </a:solidFill>
                          <a:effectLst/>
                          <a:latin typeface="微软雅黑" panose="020B0503020204020204" pitchFamily="34" charset="-122"/>
                          <a:ea typeface="微软雅黑" panose="020B0503020204020204" pitchFamily="34" charset="-122"/>
                          <a:sym typeface="+mn-ea"/>
                        </a:rPr>
                        <a:t>，土地兼并严重，</a:t>
                      </a:r>
                      <a:r>
                        <a:rPr lang="zh-CN" altLang="en-US" sz="2400" b="1" kern="1200">
                          <a:solidFill>
                            <a:srgbClr val="FF0000"/>
                          </a:solidFill>
                          <a:effectLst/>
                          <a:latin typeface="微软雅黑" panose="020B0503020204020204" pitchFamily="34" charset="-122"/>
                          <a:ea typeface="微软雅黑" panose="020B0503020204020204" pitchFamily="34" charset="-122"/>
                          <a:sym typeface="+mn-ea"/>
                        </a:rPr>
                        <a:t>租佃制盛行，仅次于自耕农经济</a:t>
                      </a:r>
                      <a:r>
                        <a:rPr lang="zh-CN" altLang="en-US" sz="2400" b="1" kern="1200">
                          <a:solidFill>
                            <a:schemeClr val="tx1"/>
                          </a:solidFill>
                          <a:effectLst/>
                          <a:latin typeface="微软雅黑" panose="020B0503020204020204" pitchFamily="34" charset="-122"/>
                          <a:ea typeface="微软雅黑" panose="020B0503020204020204" pitchFamily="34" charset="-122"/>
                          <a:sym typeface="+mn-ea"/>
                        </a:rPr>
                        <a:t>；</a:t>
                      </a:r>
                      <a:r>
                        <a:rPr lang="zh-CN" altLang="en-US" sz="2400" b="1" kern="1200">
                          <a:solidFill>
                            <a:srgbClr val="FF0000"/>
                          </a:solidFill>
                          <a:effectLst/>
                          <a:latin typeface="微软雅黑" panose="020B0503020204020204" pitchFamily="34" charset="-122"/>
                          <a:ea typeface="微软雅黑" panose="020B0503020204020204" pitchFamily="34" charset="-122"/>
                          <a:sym typeface="+mn-ea"/>
                        </a:rPr>
                        <a:t>明清租佃制普及全国</a:t>
                      </a:r>
                      <a:r>
                        <a:rPr lang="zh-CN" altLang="en-US" sz="2400" b="1" kern="1200">
                          <a:solidFill>
                            <a:schemeClr val="tx1"/>
                          </a:solidFill>
                          <a:effectLst/>
                          <a:latin typeface="微软雅黑" panose="020B0503020204020204" pitchFamily="34" charset="-122"/>
                          <a:ea typeface="微软雅黑" panose="020B0503020204020204" pitchFamily="34" charset="-122"/>
                          <a:sym typeface="+mn-ea"/>
                        </a:rPr>
                        <a:t>，</a:t>
                      </a:r>
                      <a:r>
                        <a:rPr lang="zh-CN" altLang="en-US" sz="2400" b="1" spc="130">
                          <a:effectLst/>
                          <a:latin typeface="微软雅黑" panose="020B0503020204020204" pitchFamily="34" charset="-122"/>
                          <a:ea typeface="微软雅黑" panose="020B0503020204020204" pitchFamily="34" charset="-122"/>
                          <a:sym typeface="+mn-ea"/>
                        </a:rPr>
                        <a:t>地主佃农人身依附关系松弛。</a:t>
                      </a:r>
                      <a:endParaRPr lang="zh-CN" altLang="en-US" sz="2400" b="1">
                        <a:effectLst/>
                        <a:latin typeface="微软雅黑" panose="020B0503020204020204" pitchFamily="34" charset="-122"/>
                        <a:ea typeface="微软雅黑" panose="020B0503020204020204" pitchFamily="34" charset="-122"/>
                        <a:cs typeface="华文新魏" panose="02010800040101010101" charset="-122"/>
                      </a:endParaRPr>
                    </a:p>
                  </a:txBody>
                  <a:tcPr marL="4394" marR="4394"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3" name="文本框 2"/>
          <p:cNvSpPr txBox="1"/>
          <p:nvPr>
            <p:custDataLst>
              <p:tags r:id="rId2"/>
            </p:custDataLst>
          </p:nvPr>
        </p:nvSpPr>
        <p:spPr>
          <a:xfrm>
            <a:off x="136956"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概念突破</a:t>
            </a:r>
            <a:endParaRPr lang="zh-CN" altLang="en-US" sz="3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_6_BD#524f82406?pid=f5b1e7d55&amp;color=0,0,0&amp;tib=255,255,255&amp;vtp=1"/>
          <p:cNvPicPr>
            <a:picLocks noChangeAspect="1"/>
          </p:cNvPicPr>
          <p:nvPr>
            <p:custDataLst>
              <p:tags r:id="rId1"/>
            </p:custDataLst>
          </p:nvPr>
        </p:nvPicPr>
        <p:blipFill>
          <a:blip r:embed="rId2">
            <a:clrChange>
              <a:clrFrom>
                <a:srgbClr val="FFFFFF"/>
              </a:clrFrom>
              <a:clrTo>
                <a:srgbClr val="FFFFFF">
                  <a:alpha val="0"/>
                </a:srgbClr>
              </a:clrTo>
            </a:clrChange>
          </a:blip>
          <a:stretch>
            <a:fillRect/>
          </a:stretch>
        </p:blipFill>
        <p:spPr>
          <a:xfrm>
            <a:off x="3048000" y="638561"/>
            <a:ext cx="6585528" cy="6219439"/>
          </a:xfrm>
          <a:prstGeom prst="rect">
            <a:avLst/>
          </a:prstGeom>
          <a:solidFill>
            <a:schemeClr val="bg1">
              <a:lumMod val="85000"/>
            </a:schemeClr>
          </a:solidFill>
        </p:spPr>
      </p:pic>
      <p:sp>
        <p:nvSpPr>
          <p:cNvPr id="3" name="文本框 2"/>
          <p:cNvSpPr txBox="1"/>
          <p:nvPr>
            <p:custDataLst>
              <p:tags r:id="rId3"/>
            </p:custDataLst>
          </p:nvPr>
        </p:nvSpPr>
        <p:spPr>
          <a:xfrm>
            <a:off x="184581" y="178435"/>
            <a:ext cx="2004060" cy="583460"/>
          </a:xfrm>
          <a:prstGeom prst="rect">
            <a:avLst/>
          </a:prstGeom>
          <a:solidFill>
            <a:srgbClr val="FF6699"/>
          </a:solidFill>
        </p:spPr>
        <p:txBody>
          <a:bodyPr wrap="square" rtlCol="0">
            <a:spAutoFit/>
          </a:bodyPr>
          <a:lstStyle/>
          <a:p>
            <a:pPr algn="ctr"/>
            <a:r>
              <a:rPr lang="zh-CN" altLang="en-US" sz="3200" b="1">
                <a:solidFill>
                  <a:schemeClr val="bg1"/>
                </a:solidFill>
                <a:latin typeface="微软雅黑" panose="020B0503020204020204" pitchFamily="34" charset="-122"/>
                <a:ea typeface="微软雅黑" panose="020B0503020204020204" pitchFamily="34" charset="-122"/>
              </a:rPr>
              <a:t>核心整合</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4"/>
            </p:custDataLst>
          </p:nvPr>
        </p:nvSpPr>
        <p:spPr>
          <a:xfrm>
            <a:off x="3048000" y="181379"/>
            <a:ext cx="6096000"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中国古代</a:t>
            </a:r>
            <a:r>
              <a:rPr lang="zh-CN" altLang="en-US" sz="2400" b="1">
                <a:solidFill>
                  <a:srgbClr val="FF0000"/>
                </a:solidFill>
                <a:latin typeface="微软雅黑" panose="020B0503020204020204" pitchFamily="34" charset="-122"/>
                <a:ea typeface="微软雅黑" panose="020B0503020204020204" pitchFamily="34" charset="-122"/>
              </a:rPr>
              <a:t>农业经济的四大特点以及历史地位</a:t>
            </a:r>
            <a:endPar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tags/tag1.xml><?xml version="1.0" encoding="utf-8"?>
<p:tagLst xmlns:p="http://schemas.openxmlformats.org/presentationml/2006/main">
  <p:tag name="AS_UNIQUEID" val="6863"/>
</p:tagLst>
</file>

<file path=ppt/tags/tag10.xml><?xml version="1.0" encoding="utf-8"?>
<p:tagLst xmlns:p="http://schemas.openxmlformats.org/presentationml/2006/main">
  <p:tag name="AS_UNIQUEID" val="6873"/>
</p:tagLst>
</file>

<file path=ppt/tags/tag100.xml><?xml version="1.0" encoding="utf-8"?>
<p:tagLst xmlns:p="http://schemas.openxmlformats.org/presentationml/2006/main">
  <p:tag name="AS_UNIQUEID" val="6988"/>
</p:tagLst>
</file>

<file path=ppt/tags/tag101.xml><?xml version="1.0" encoding="utf-8"?>
<p:tagLst xmlns:p="http://schemas.openxmlformats.org/presentationml/2006/main">
  <p:tag name="AS_UNIQUEID" val="6989"/>
</p:tagLst>
</file>

<file path=ppt/tags/tag102.xml><?xml version="1.0" encoding="utf-8"?>
<p:tagLst xmlns:p="http://schemas.openxmlformats.org/presentationml/2006/main">
  <p:tag name="AS_UNIQUEID" val="6990"/>
</p:tagLst>
</file>

<file path=ppt/tags/tag103.xml><?xml version="1.0" encoding="utf-8"?>
<p:tagLst xmlns:p="http://schemas.openxmlformats.org/presentationml/2006/main">
  <p:tag name="AS_UNIQUEID" val="6991"/>
</p:tagLst>
</file>

<file path=ppt/tags/tag104.xml><?xml version="1.0" encoding="utf-8"?>
<p:tagLst xmlns:p="http://schemas.openxmlformats.org/presentationml/2006/main">
  <p:tag name="AS_UNIQUEID" val="1661"/>
</p:tagLst>
</file>

<file path=ppt/tags/tag105.xml><?xml version="1.0" encoding="utf-8"?>
<p:tagLst xmlns:p="http://schemas.openxmlformats.org/presentationml/2006/main">
  <p:tag name="AS_UNIQUEID" val="6984"/>
</p:tagLst>
</file>

<file path=ppt/tags/tag106.xml><?xml version="1.0" encoding="utf-8"?>
<p:tagLst xmlns:p="http://schemas.openxmlformats.org/presentationml/2006/main">
  <p:tag name="AS_UNIQUEID" val="6985"/>
</p:tagLst>
</file>

<file path=ppt/tags/tag107.xml><?xml version="1.0" encoding="utf-8"?>
<p:tagLst xmlns:p="http://schemas.openxmlformats.org/presentationml/2006/main">
  <p:tag name="AS_UNIQUEID" val="6986"/>
</p:tagLst>
</file>

<file path=ppt/tags/tag108.xml><?xml version="1.0" encoding="utf-8"?>
<p:tagLst xmlns:p="http://schemas.openxmlformats.org/presentationml/2006/main">
  <p:tag name="AS_UNIQUEID" val="6993"/>
</p:tagLst>
</file>

<file path=ppt/tags/tag109.xml><?xml version="1.0" encoding="utf-8"?>
<p:tagLst xmlns:p="http://schemas.openxmlformats.org/presentationml/2006/main">
  <p:tag name="AS_UNIQUEID" val="6994"/>
</p:tagLst>
</file>

<file path=ppt/tags/tag11.xml><?xml version="1.0" encoding="utf-8"?>
<p:tagLst xmlns:p="http://schemas.openxmlformats.org/presentationml/2006/main">
  <p:tag name="AS_UNIQUEID" val="6875"/>
</p:tagLst>
</file>

<file path=ppt/tags/tag110.xml><?xml version="1.0" encoding="utf-8"?>
<p:tagLst xmlns:p="http://schemas.openxmlformats.org/presentationml/2006/main">
  <p:tag name="AS_UNIQUEID" val="6996"/>
</p:tagLst>
</file>

<file path=ppt/tags/tag111.xml><?xml version="1.0" encoding="utf-8"?>
<p:tagLst xmlns:p="http://schemas.openxmlformats.org/presentationml/2006/main">
  <p:tag name="AS_UNIQUEID" val="6998"/>
  <p:tag name="KSO_WM_BEAUTIFY_FLAG" val=""/>
  <p:tag name="TABLE_ENDDRAG_ORIGIN_RECT" val="947*425"/>
  <p:tag name="TABLE_ENDDRAG_RECT" val="6*102*947*425"/>
</p:tagLst>
</file>

<file path=ppt/tags/tag112.xml><?xml version="1.0" encoding="utf-8"?>
<p:tagLst xmlns:p="http://schemas.openxmlformats.org/presentationml/2006/main">
  <p:tag name="AS_UNIQUEID" val="6999"/>
</p:tagLst>
</file>

<file path=ppt/tags/tag113.xml><?xml version="1.0" encoding="utf-8"?>
<p:tagLst xmlns:p="http://schemas.openxmlformats.org/presentationml/2006/main">
  <p:tag name="AS_UNIQUEID" val="6350"/>
  <p:tag name="KSO_WM_SCREEN_THEME_FLAG" val="jtWDJ3UJ3cadsvVaSeoJ9qnfycg3qy0yUummqKHpHk4ojUVCMLpQrZjIfOFWvOtB2w1SjtVxV+jY/YEgbe2tXKF0T8Bb8lU2nsAjvEKZOYs="/>
</p:tagLst>
</file>

<file path=ppt/tags/tag114.xml><?xml version="1.0" encoding="utf-8"?>
<p:tagLst xmlns:p="http://schemas.openxmlformats.org/presentationml/2006/main">
  <p:tag name="AS_UNIQUEID" val="7061"/>
</p:tagLst>
</file>

<file path=ppt/tags/tag115.xml><?xml version="1.0" encoding="utf-8"?>
<p:tagLst xmlns:p="http://schemas.openxmlformats.org/presentationml/2006/main">
  <p:tag name="AS_UNIQUEID" val="7001"/>
</p:tagLst>
</file>

<file path=ppt/tags/tag116.xml><?xml version="1.0" encoding="utf-8"?>
<p:tagLst xmlns:p="http://schemas.openxmlformats.org/presentationml/2006/main">
  <p:tag name="AS_UNIQUEID" val="7002"/>
</p:tagLst>
</file>

<file path=ppt/tags/tag117.xml><?xml version="1.0" encoding="utf-8"?>
<p:tagLst xmlns:p="http://schemas.openxmlformats.org/presentationml/2006/main">
  <p:tag name="AS_UNIQUEID" val="1661"/>
</p:tagLst>
</file>

<file path=ppt/tags/tag118.xml><?xml version="1.0" encoding="utf-8"?>
<p:tagLst xmlns:p="http://schemas.openxmlformats.org/presentationml/2006/main">
  <p:tag name="AS_UNIQUEID" val="7004"/>
</p:tagLst>
</file>

<file path=ppt/tags/tag119.xml><?xml version="1.0" encoding="utf-8"?>
<p:tagLst xmlns:p="http://schemas.openxmlformats.org/presentationml/2006/main">
  <p:tag name="AS_UNIQUEID" val="1661"/>
</p:tagLst>
</file>

<file path=ppt/tags/tag12.xml><?xml version="1.0" encoding="utf-8"?>
<p:tagLst xmlns:p="http://schemas.openxmlformats.org/presentationml/2006/main">
  <p:tag name="AS_UNIQUEID" val="6876"/>
</p:tagLst>
</file>

<file path=ppt/tags/tag120.xml><?xml version="1.0" encoding="utf-8"?>
<p:tagLst xmlns:p="http://schemas.openxmlformats.org/presentationml/2006/main">
  <p:tag name="AS_UNIQUEID" val="1148"/>
  <p:tag name="KSO_WM_BEAUTIFY_FLAG" val=""/>
  <p:tag name="KSO_WM_UNIT_TEXT_SHADOW_SCHEMECOLOR_INDEX" val="1"/>
  <p:tag name="KSO_WM_UNIT_TEXT_SHADOW_SCHEMECOLOR_INDEX_BRIGHTNESS" val="0"/>
</p:tagLst>
</file>

<file path=ppt/tags/tag121.xml><?xml version="1.0" encoding="utf-8"?>
<p:tagLst xmlns:p="http://schemas.openxmlformats.org/presentationml/2006/main">
  <p:tag name="AS_UNIQUEID" val="7006"/>
</p:tagLst>
</file>

<file path=ppt/tags/tag122.xml><?xml version="1.0" encoding="utf-8"?>
<p:tagLst xmlns:p="http://schemas.openxmlformats.org/presentationml/2006/main">
  <p:tag name="AS_UNIQUEID" val="7007"/>
</p:tagLst>
</file>

<file path=ppt/tags/tag123.xml><?xml version="1.0" encoding="utf-8"?>
<p:tagLst xmlns:p="http://schemas.openxmlformats.org/presentationml/2006/main">
  <p:tag name="AS_UNIQUEID" val="929"/>
  <p:tag name="KSO_WM_UNIT_TABLE_BEAUTIFY" val="smartTable{c5c004d0-d17d-4fed-8256-d0ed2a2f16c6}"/>
</p:tagLst>
</file>

<file path=ppt/tags/tag124.xml><?xml version="1.0" encoding="utf-8"?>
<p:tagLst xmlns:p="http://schemas.openxmlformats.org/presentationml/2006/main">
  <p:tag name="AS_UNIQUEID" val="933"/>
</p:tagLst>
</file>

<file path=ppt/tags/tag125.xml><?xml version="1.0" encoding="utf-8"?>
<p:tagLst xmlns:p="http://schemas.openxmlformats.org/presentationml/2006/main">
  <p:tag name="AS_UNIQUEID" val="934"/>
</p:tagLst>
</file>

<file path=ppt/tags/tag126.xml><?xml version="1.0" encoding="utf-8"?>
<p:tagLst xmlns:p="http://schemas.openxmlformats.org/presentationml/2006/main">
  <p:tag name="AS_UNIQUEID" val="935"/>
</p:tagLst>
</file>

<file path=ppt/tags/tag127.xml><?xml version="1.0" encoding="utf-8"?>
<p:tagLst xmlns:p="http://schemas.openxmlformats.org/presentationml/2006/main">
  <p:tag name="AS_UNIQUEID" val="936"/>
</p:tagLst>
</file>

<file path=ppt/tags/tag128.xml><?xml version="1.0" encoding="utf-8"?>
<p:tagLst xmlns:p="http://schemas.openxmlformats.org/presentationml/2006/main">
  <p:tag name="AS_UNIQUEID" val="937"/>
</p:tagLst>
</file>

<file path=ppt/tags/tag129.xml><?xml version="1.0" encoding="utf-8"?>
<p:tagLst xmlns:p="http://schemas.openxmlformats.org/presentationml/2006/main">
  <p:tag name="AS_UNIQUEID" val="938"/>
</p:tagLst>
</file>

<file path=ppt/tags/tag13.xml><?xml version="1.0" encoding="utf-8"?>
<p:tagLst xmlns:p="http://schemas.openxmlformats.org/presentationml/2006/main">
  <p:tag name="AS_UNIQUEID" val="6877"/>
</p:tagLst>
</file>

<file path=ppt/tags/tag130.xml><?xml version="1.0" encoding="utf-8"?>
<p:tagLst xmlns:p="http://schemas.openxmlformats.org/presentationml/2006/main">
  <p:tag name="AS_UNIQUEID" val="942"/>
</p:tagLst>
</file>

<file path=ppt/tags/tag131.xml><?xml version="1.0" encoding="utf-8"?>
<p:tagLst xmlns:p="http://schemas.openxmlformats.org/presentationml/2006/main">
  <p:tag name="AS_UNIQUEID" val="943"/>
</p:tagLst>
</file>

<file path=ppt/tags/tag132.xml><?xml version="1.0" encoding="utf-8"?>
<p:tagLst xmlns:p="http://schemas.openxmlformats.org/presentationml/2006/main">
  <p:tag name="AS_UNIQUEID" val="944"/>
</p:tagLst>
</file>

<file path=ppt/tags/tag133.xml><?xml version="1.0" encoding="utf-8"?>
<p:tagLst xmlns:p="http://schemas.openxmlformats.org/presentationml/2006/main">
  <p:tag name="AS_UNIQUEID" val="7009"/>
</p:tagLst>
</file>

<file path=ppt/tags/tag134.xml><?xml version="1.0" encoding="utf-8"?>
<p:tagLst xmlns:p="http://schemas.openxmlformats.org/presentationml/2006/main">
  <p:tag name="AS_UNIQUEID" val="7010"/>
</p:tagLst>
</file>

<file path=ppt/tags/tag135.xml><?xml version="1.0" encoding="utf-8"?>
<p:tagLst xmlns:p="http://schemas.openxmlformats.org/presentationml/2006/main">
  <p:tag name="AS_UNIQUEID" val="7011"/>
</p:tagLst>
</file>

<file path=ppt/tags/tag136.xml><?xml version="1.0" encoding="utf-8"?>
<p:tagLst xmlns:p="http://schemas.openxmlformats.org/presentationml/2006/main">
  <p:tag name="AS_UNIQUEID" val="7013"/>
</p:tagLst>
</file>

<file path=ppt/tags/tag137.xml><?xml version="1.0" encoding="utf-8"?>
<p:tagLst xmlns:p="http://schemas.openxmlformats.org/presentationml/2006/main">
  <p:tag name="AS_UNIQUEID" val="7014"/>
</p:tagLst>
</file>

<file path=ppt/tags/tag138.xml><?xml version="1.0" encoding="utf-8"?>
<p:tagLst xmlns:p="http://schemas.openxmlformats.org/presentationml/2006/main">
  <p:tag name="AS_UNIQUEID" val="7015"/>
</p:tagLst>
</file>

<file path=ppt/tags/tag139.xml><?xml version="1.0" encoding="utf-8"?>
<p:tagLst xmlns:p="http://schemas.openxmlformats.org/presentationml/2006/main">
  <p:tag name="AS_UNIQUEID" val="6859"/>
  <p:tag name="KSO_WM_BEAUTIFY_FLAG" val=""/>
  <p:tag name="KSO_WM_SCREEN_THEME_FLAG" val="jtWDJ3UJ3cadsvVaSeoJ9qnfycg3qy0yUummqKHpHk4ojUVCMLpQrZjIfOFWvOtB2w1SjtVxV+jY/YEgbe2tXKF0T8Bb8lU2nsAjvEKZOYs="/>
  <p:tag name="TABLE_ENDDRAG_ORIGIN_RECT" val="891*263"/>
  <p:tag name="TABLE_ENDDRAG_RECT" val="36*162*891*263"/>
</p:tagLst>
</file>

<file path=ppt/tags/tag14.xml><?xml version="1.0" encoding="utf-8"?>
<p:tagLst xmlns:p="http://schemas.openxmlformats.org/presentationml/2006/main">
  <p:tag name="AS_UNIQUEID" val="6878"/>
</p:tagLst>
</file>

<file path=ppt/tags/tag140.xml><?xml version="1.0" encoding="utf-8"?>
<p:tagLst xmlns:p="http://schemas.openxmlformats.org/presentationml/2006/main">
  <p:tag name="AS_UNIQUEID" val="6861"/>
  <p:tag name="KSO_WM_SCREEN_THEME_FLAG" val="jtWDJ3UJ3cadsvVaSeoJ9qnfycg3qy0yUummqKHpHk4ojUVCMLpQrZjIfOFWvOtB2w1SjtVxV+jY/YEgbe2tXKF0T8Bb8lU2nsAjvEKZOYs="/>
</p:tagLst>
</file>

<file path=ppt/tags/tag141.xml><?xml version="1.0" encoding="utf-8"?>
<p:tagLst xmlns:p="http://schemas.openxmlformats.org/presentationml/2006/main">
  <p:tag name="AS_UNIQUEID" val="7017"/>
</p:tagLst>
</file>

<file path=ppt/tags/tag142.xml><?xml version="1.0" encoding="utf-8"?>
<p:tagLst xmlns:p="http://schemas.openxmlformats.org/presentationml/2006/main">
  <p:tag name="AS_UNIQUEID" val="7018"/>
</p:tagLst>
</file>

<file path=ppt/tags/tag143.xml><?xml version="1.0" encoding="utf-8"?>
<p:tagLst xmlns:p="http://schemas.openxmlformats.org/presentationml/2006/main">
  <p:tag name="AS_UNIQUEID" val="7020"/>
</p:tagLst>
</file>

<file path=ppt/tags/tag144.xml><?xml version="1.0" encoding="utf-8"?>
<p:tagLst xmlns:p="http://schemas.openxmlformats.org/presentationml/2006/main">
  <p:tag name="AS_UNIQUEID" val="7021"/>
</p:tagLst>
</file>

<file path=ppt/tags/tag145.xml><?xml version="1.0" encoding="utf-8"?>
<p:tagLst xmlns:p="http://schemas.openxmlformats.org/presentationml/2006/main">
  <p:tag name="AS_UNIQUEID" val="7022"/>
</p:tagLst>
</file>

<file path=ppt/tags/tag146.xml><?xml version="1.0" encoding="utf-8"?>
<p:tagLst xmlns:p="http://schemas.openxmlformats.org/presentationml/2006/main">
  <p:tag name="AS_UNIQUEID" val="7023"/>
</p:tagLst>
</file>

<file path=ppt/tags/tag147.xml><?xml version="1.0" encoding="utf-8"?>
<p:tagLst xmlns:p="http://schemas.openxmlformats.org/presentationml/2006/main">
  <p:tag name="AS_UNIQUEID" val="1661"/>
</p:tagLst>
</file>

<file path=ppt/tags/tag148.xml><?xml version="1.0" encoding="utf-8"?>
<p:tagLst xmlns:p="http://schemas.openxmlformats.org/presentationml/2006/main">
  <p:tag name="AS_UNIQUEID" val="7025"/>
</p:tagLst>
</file>

<file path=ppt/tags/tag149.xml><?xml version="1.0" encoding="utf-8"?>
<p:tagLst xmlns:p="http://schemas.openxmlformats.org/presentationml/2006/main">
  <p:tag name="AS_UNIQUEID" val="7026"/>
</p:tagLst>
</file>

<file path=ppt/tags/tag15.xml><?xml version="1.0" encoding="utf-8"?>
<p:tagLst xmlns:p="http://schemas.openxmlformats.org/presentationml/2006/main">
  <p:tag name="AS_UNIQUEID" val="6879"/>
</p:tagLst>
</file>

<file path=ppt/tags/tag150.xml><?xml version="1.0" encoding="utf-8"?>
<p:tagLst xmlns:p="http://schemas.openxmlformats.org/presentationml/2006/main">
  <p:tag name="AS_UNIQUEID" val="7027"/>
</p:tagLst>
</file>

<file path=ppt/tags/tag151.xml><?xml version="1.0" encoding="utf-8"?>
<p:tagLst xmlns:p="http://schemas.openxmlformats.org/presentationml/2006/main">
  <p:tag name="AS_UNIQUEID" val="7029"/>
  <p:tag name="KSO_WM_BEAUTIFY_FLAG" val=""/>
  <p:tag name="TABLE_ENDDRAG_ORIGIN_RECT" val="929*182"/>
  <p:tag name="TABLE_ENDDRAG_RECT" val="7*101*929*182"/>
</p:tagLst>
</file>

<file path=ppt/tags/tag152.xml><?xml version="1.0" encoding="utf-8"?>
<p:tagLst xmlns:p="http://schemas.openxmlformats.org/presentationml/2006/main">
  <p:tag name="AS_UNIQUEID" val="1661"/>
</p:tagLst>
</file>

<file path=ppt/tags/tag153.xml><?xml version="1.0" encoding="utf-8"?>
<p:tagLst xmlns:p="http://schemas.openxmlformats.org/presentationml/2006/main">
  <p:tag name="AS_UNIQUEID" val="1661"/>
</p:tagLst>
</file>

<file path=ppt/tags/tag154.xml><?xml version="1.0" encoding="utf-8"?>
<p:tagLst xmlns:p="http://schemas.openxmlformats.org/presentationml/2006/main">
  <p:tag name="AS_UNIQUEID" val="5864"/>
  <p:tag name="KSO_WM_BEAUTIFY_FLAG" val=""/>
</p:tagLst>
</file>

<file path=ppt/tags/tag155.xml><?xml version="1.0" encoding="utf-8"?>
<p:tagLst xmlns:p="http://schemas.openxmlformats.org/presentationml/2006/main">
  <p:tag name="AS_UNIQUEID" val="7031"/>
</p:tagLst>
</file>

<file path=ppt/tags/tag156.xml><?xml version="1.0" encoding="utf-8"?>
<p:tagLst xmlns:p="http://schemas.openxmlformats.org/presentationml/2006/main">
  <p:tag name="AS_UNIQUEID" val="7032"/>
  <p:tag name="KSO_WM_BEAUTIFY_FLAG" val=""/>
</p:tagLst>
</file>

<file path=ppt/tags/tag157.xml><?xml version="1.0" encoding="utf-8"?>
<p:tagLst xmlns:p="http://schemas.openxmlformats.org/presentationml/2006/main">
  <p:tag name="AS_UNIQUEID" val="7033"/>
  <p:tag name="KSO_WM_BEAUTIFY_FLAG" val=""/>
</p:tagLst>
</file>

<file path=ppt/tags/tag158.xml><?xml version="1.0" encoding="utf-8"?>
<p:tagLst xmlns:p="http://schemas.openxmlformats.org/presentationml/2006/main">
  <p:tag name="AS_UNIQUEID" val="7034"/>
  <p:tag name="KSO_WM_BEAUTIFY_FLAG" val=""/>
</p:tagLst>
</file>

<file path=ppt/tags/tag159.xml><?xml version="1.0" encoding="utf-8"?>
<p:tagLst xmlns:p="http://schemas.openxmlformats.org/presentationml/2006/main">
  <p:tag name="AS_UNIQUEID" val="7035"/>
</p:tagLst>
</file>

<file path=ppt/tags/tag16.xml><?xml version="1.0" encoding="utf-8"?>
<p:tagLst xmlns:p="http://schemas.openxmlformats.org/presentationml/2006/main">
  <p:tag name="AS_UNIQUEID" val="6881"/>
</p:tagLst>
</file>

<file path=ppt/tags/tag160.xml><?xml version="1.0" encoding="utf-8"?>
<p:tagLst xmlns:p="http://schemas.openxmlformats.org/presentationml/2006/main">
  <p:tag name="AS_UNIQUEID" val="7037"/>
</p:tagLst>
</file>

<file path=ppt/tags/tag161.xml><?xml version="1.0" encoding="utf-8"?>
<p:tagLst xmlns:p="http://schemas.openxmlformats.org/presentationml/2006/main">
  <p:tag name="AS_UNIQUEID" val="7038"/>
</p:tagLst>
</file>

<file path=ppt/tags/tag162.xml><?xml version="1.0" encoding="utf-8"?>
<p:tagLst xmlns:p="http://schemas.openxmlformats.org/presentationml/2006/main">
  <p:tag name="AS_UNIQUEID" val="1661"/>
</p:tagLst>
</file>

<file path=ppt/tags/tag163.xml><?xml version="1.0" encoding="utf-8"?>
<p:tagLst xmlns:p="http://schemas.openxmlformats.org/presentationml/2006/main">
  <p:tag name="AS_UNIQUEID" val="7040"/>
</p:tagLst>
</file>

<file path=ppt/tags/tag164.xml><?xml version="1.0" encoding="utf-8"?>
<p:tagLst xmlns:p="http://schemas.openxmlformats.org/presentationml/2006/main">
  <p:tag name="AS_UNIQUEID" val="7041"/>
</p:tagLst>
</file>

<file path=ppt/tags/tag165.xml><?xml version="1.0" encoding="utf-8"?>
<p:tagLst xmlns:p="http://schemas.openxmlformats.org/presentationml/2006/main">
  <p:tag name="AS_UNIQUEID" val="7042"/>
</p:tagLst>
</file>

<file path=ppt/tags/tag166.xml><?xml version="1.0" encoding="utf-8"?>
<p:tagLst xmlns:p="http://schemas.openxmlformats.org/presentationml/2006/main">
  <p:tag name="AS_UNIQUEID" val="7044"/>
</p:tagLst>
</file>

<file path=ppt/tags/tag167.xml><?xml version="1.0" encoding="utf-8"?>
<p:tagLst xmlns:p="http://schemas.openxmlformats.org/presentationml/2006/main">
  <p:tag name="AS_UNIQUEID" val="7045"/>
</p:tagLst>
</file>

<file path=ppt/tags/tag168.xml><?xml version="1.0" encoding="utf-8"?>
<p:tagLst xmlns:p="http://schemas.openxmlformats.org/presentationml/2006/main">
  <p:tag name="AS_UNIQUEID" val="7046"/>
</p:tagLst>
</file>

<file path=ppt/tags/tag169.xml><?xml version="1.0" encoding="utf-8"?>
<p:tagLst xmlns:p="http://schemas.openxmlformats.org/presentationml/2006/main">
  <p:tag name="AS_UNIQUEID" val="7048"/>
</p:tagLst>
</file>

<file path=ppt/tags/tag17.xml><?xml version="1.0" encoding="utf-8"?>
<p:tagLst xmlns:p="http://schemas.openxmlformats.org/presentationml/2006/main">
  <p:tag name="AS_UNIQUEID" val="6882"/>
</p:tagLst>
</file>

<file path=ppt/tags/tag170.xml><?xml version="1.0" encoding="utf-8"?>
<p:tagLst xmlns:p="http://schemas.openxmlformats.org/presentationml/2006/main">
  <p:tag name="AS_UNIQUEID" val="1661"/>
</p:tagLst>
</file>

<file path=ppt/tags/tag171.xml><?xml version="1.0" encoding="utf-8"?>
<p:tagLst xmlns:p="http://schemas.openxmlformats.org/presentationml/2006/main">
  <p:tag name="AS_UNIQUEID" val="7050"/>
</p:tagLst>
</file>

<file path=ppt/tags/tag172.xml><?xml version="1.0" encoding="utf-8"?>
<p:tagLst xmlns:p="http://schemas.openxmlformats.org/presentationml/2006/main">
  <p:tag name="AS_UNIQUEID" val="7051"/>
</p:tagLst>
</file>

<file path=ppt/tags/tag173.xml><?xml version="1.0" encoding="utf-8"?>
<p:tagLst xmlns:p="http://schemas.openxmlformats.org/presentationml/2006/main">
  <p:tag name="AS_UNIQUEID" val="7052"/>
</p:tagLst>
</file>

<file path=ppt/tags/tag174.xml><?xml version="1.0" encoding="utf-8"?>
<p:tagLst xmlns:p="http://schemas.openxmlformats.org/presentationml/2006/main">
  <p:tag name="AS_UNIQUEID" val="1661"/>
</p:tagLst>
</file>

<file path=ppt/tags/tag175.xml><?xml version="1.0" encoding="utf-8"?>
<p:tagLst xmlns:p="http://schemas.openxmlformats.org/presentationml/2006/main">
  <p:tag name="AS_UNIQUEID" val="7054"/>
</p:tagLst>
</file>

<file path=ppt/tags/tag176.xml><?xml version="1.0" encoding="utf-8"?>
<p:tagLst xmlns:p="http://schemas.openxmlformats.org/presentationml/2006/main">
  <p:tag name="AS_UNIQUEID" val="7055"/>
</p:tagLst>
</file>

<file path=ppt/tags/tag177.xml><?xml version="1.0" encoding="utf-8"?>
<p:tagLst xmlns:p="http://schemas.openxmlformats.org/presentationml/2006/main">
  <p:tag name="AS_UNIQUEID" val="1661"/>
</p:tagLst>
</file>

<file path=ppt/tags/tag178.xml><?xml version="1.0" encoding="utf-8"?>
<p:tagLst xmlns:p="http://schemas.openxmlformats.org/presentationml/2006/main">
  <p:tag name="AS_UNIQUEID" val="7057"/>
</p:tagLst>
</file>

<file path=ppt/tags/tag179.xml><?xml version="1.0" encoding="utf-8"?>
<p:tagLst xmlns:p="http://schemas.openxmlformats.org/presentationml/2006/main">
  <p:tag name="AS_UNIQUEID" val="6829"/>
</p:tagLst>
</file>

<file path=ppt/tags/tag18.xml><?xml version="1.0" encoding="utf-8"?>
<p:tagLst xmlns:p="http://schemas.openxmlformats.org/presentationml/2006/main">
  <p:tag name="AS_UNIQUEID" val="6883"/>
</p:tagLst>
</file>

<file path=ppt/tags/tag180.xml><?xml version="1.0" encoding="utf-8"?>
<p:tagLst xmlns:p="http://schemas.openxmlformats.org/presentationml/2006/main">
  <p:tag name="AS_UNIQUEID" val="7059"/>
</p:tagLst>
</file>

<file path=ppt/tags/tag181.xml><?xml version="1.0" encoding="utf-8"?>
<p:tagLst xmlns:p="http://schemas.openxmlformats.org/presentationml/2006/main">
  <p:tag name="AS_UNIQUEID" val="7060"/>
</p:tagLst>
</file>

<file path=ppt/tags/tag182.xml><?xml version="1.0" encoding="utf-8"?>
<p:tagLst xmlns:p="http://schemas.openxmlformats.org/presentationml/2006/main">
  <p:tag name="AS_UNIQUEID" val="1661"/>
</p:tagLst>
</file>

<file path=ppt/tags/tag183.xml><?xml version="1.0" encoding="utf-8"?>
<p:tagLst xmlns:p="http://schemas.openxmlformats.org/presentationml/2006/main">
  <p:tag name="AS_UNIQUEID" val="6943"/>
</p:tagLst>
</file>

<file path=ppt/tags/tag184.xml><?xml version="1.0" encoding="utf-8"?>
<p:tagLst xmlns:p="http://schemas.openxmlformats.org/presentationml/2006/main">
  <p:tag name="AS_UNIQUEID" val="6944"/>
</p:tagLst>
</file>

<file path=ppt/tags/tag185.xml><?xml version="1.0" encoding="utf-8"?>
<p:tagLst xmlns:p="http://schemas.openxmlformats.org/presentationml/2006/main">
  <p:tag name="AS_UNIQUEID" val="6945"/>
</p:tagLst>
</file>

<file path=ppt/tags/tag186.xml><?xml version="1.0" encoding="utf-8"?>
<p:tagLst xmlns:p="http://schemas.openxmlformats.org/presentationml/2006/main">
  <p:tag name="AS_UNIQUEID" val="6946"/>
</p:tagLst>
</file>

<file path=ppt/tags/tag187.xml><?xml version="1.0" encoding="utf-8"?>
<p:tagLst xmlns:p="http://schemas.openxmlformats.org/presentationml/2006/main">
  <p:tag name="AS_UNIQUEID" val="6947"/>
</p:tagLst>
</file>

<file path=ppt/tags/tag188.xml><?xml version="1.0" encoding="utf-8"?>
<p:tagLst xmlns:p="http://schemas.openxmlformats.org/presentationml/2006/main">
  <p:tag name="AS_UNIQUEID" val="6948"/>
</p:tagLst>
</file>

<file path=ppt/tags/tag189.xml><?xml version="1.0" encoding="utf-8"?>
<p:tagLst xmlns:p="http://schemas.openxmlformats.org/presentationml/2006/main">
  <p:tag name="AS_OS" val="Unix 3.10 unknown"/>
  <p:tag name="AS_RELEASE_DATE" val="2023.03.31"/>
  <p:tag name="AS_TITLE" val="Aspose.Slides for Java"/>
  <p:tag name="AS_VERSION" val="23.3"/>
  <p:tag name="KSO_WPP_MARK_KEY" val="ed39e3eb-f06d-4a8e-b996-5201edb35c39"/>
</p:tagLst>
</file>

<file path=ppt/tags/tag19.xml><?xml version="1.0" encoding="utf-8"?>
<p:tagLst xmlns:p="http://schemas.openxmlformats.org/presentationml/2006/main">
  <p:tag name="AS_UNIQUEID" val="6884"/>
</p:tagLst>
</file>

<file path=ppt/tags/tag2.xml><?xml version="1.0" encoding="utf-8"?>
<p:tagLst xmlns:p="http://schemas.openxmlformats.org/presentationml/2006/main">
  <p:tag name="AS_UNIQUEID" val="6864"/>
</p:tagLst>
</file>

<file path=ppt/tags/tag20.xml><?xml version="1.0" encoding="utf-8"?>
<p:tagLst xmlns:p="http://schemas.openxmlformats.org/presentationml/2006/main">
  <p:tag name="AS_UNIQUEID" val="6885"/>
</p:tagLst>
</file>

<file path=ppt/tags/tag21.xml><?xml version="1.0" encoding="utf-8"?>
<p:tagLst xmlns:p="http://schemas.openxmlformats.org/presentationml/2006/main">
  <p:tag name="AS_UNIQUEID" val="6886"/>
</p:tagLst>
</file>

<file path=ppt/tags/tag22.xml><?xml version="1.0" encoding="utf-8"?>
<p:tagLst xmlns:p="http://schemas.openxmlformats.org/presentationml/2006/main">
  <p:tag name="AS_UNIQUEID" val="6888"/>
</p:tagLst>
</file>

<file path=ppt/tags/tag23.xml><?xml version="1.0" encoding="utf-8"?>
<p:tagLst xmlns:p="http://schemas.openxmlformats.org/presentationml/2006/main">
  <p:tag name="AS_UNIQUEID" val="6889"/>
</p:tagLst>
</file>

<file path=ppt/tags/tag24.xml><?xml version="1.0" encoding="utf-8"?>
<p:tagLst xmlns:p="http://schemas.openxmlformats.org/presentationml/2006/main">
  <p:tag name="AS_UNIQUEID" val="6890"/>
</p:tagLst>
</file>

<file path=ppt/tags/tag25.xml><?xml version="1.0" encoding="utf-8"?>
<p:tagLst xmlns:p="http://schemas.openxmlformats.org/presentationml/2006/main">
  <p:tag name="AS_UNIQUEID" val="6891"/>
</p:tagLst>
</file>

<file path=ppt/tags/tag26.xml><?xml version="1.0" encoding="utf-8"?>
<p:tagLst xmlns:p="http://schemas.openxmlformats.org/presentationml/2006/main">
  <p:tag name="AS_UNIQUEID" val="6892"/>
</p:tagLst>
</file>

<file path=ppt/tags/tag27.xml><?xml version="1.0" encoding="utf-8"?>
<p:tagLst xmlns:p="http://schemas.openxmlformats.org/presentationml/2006/main">
  <p:tag name="AS_UNIQUEID" val="6893"/>
</p:tagLst>
</file>

<file path=ppt/tags/tag28.xml><?xml version="1.0" encoding="utf-8"?>
<p:tagLst xmlns:p="http://schemas.openxmlformats.org/presentationml/2006/main">
  <p:tag name="AS_UNIQUEID" val="6894"/>
</p:tagLst>
</file>

<file path=ppt/tags/tag29.xml><?xml version="1.0" encoding="utf-8"?>
<p:tagLst xmlns:p="http://schemas.openxmlformats.org/presentationml/2006/main">
  <p:tag name="AS_UNIQUEID" val="6895"/>
</p:tagLst>
</file>

<file path=ppt/tags/tag3.xml><?xml version="1.0" encoding="utf-8"?>
<p:tagLst xmlns:p="http://schemas.openxmlformats.org/presentationml/2006/main">
  <p:tag name="AS_UNIQUEID" val="6865"/>
</p:tagLst>
</file>

<file path=ppt/tags/tag30.xml><?xml version="1.0" encoding="utf-8"?>
<p:tagLst xmlns:p="http://schemas.openxmlformats.org/presentationml/2006/main">
  <p:tag name="AS_UNIQUEID" val="6897"/>
</p:tagLst>
</file>

<file path=ppt/tags/tag31.xml><?xml version="1.0" encoding="utf-8"?>
<p:tagLst xmlns:p="http://schemas.openxmlformats.org/presentationml/2006/main">
  <p:tag name="AS_UNIQUEID" val="6898"/>
</p:tagLst>
</file>

<file path=ppt/tags/tag32.xml><?xml version="1.0" encoding="utf-8"?>
<p:tagLst xmlns:p="http://schemas.openxmlformats.org/presentationml/2006/main">
  <p:tag name="AS_UNIQUEID" val="6899"/>
</p:tagLst>
</file>

<file path=ppt/tags/tag33.xml><?xml version="1.0" encoding="utf-8"?>
<p:tagLst xmlns:p="http://schemas.openxmlformats.org/presentationml/2006/main">
  <p:tag name="AS_UNIQUEID" val="6900"/>
</p:tagLst>
</file>

<file path=ppt/tags/tag34.xml><?xml version="1.0" encoding="utf-8"?>
<p:tagLst xmlns:p="http://schemas.openxmlformats.org/presentationml/2006/main">
  <p:tag name="AS_UNIQUEID" val="6902"/>
</p:tagLst>
</file>

<file path=ppt/tags/tag35.xml><?xml version="1.0" encoding="utf-8"?>
<p:tagLst xmlns:p="http://schemas.openxmlformats.org/presentationml/2006/main">
  <p:tag name="AS_UNIQUEID" val="6903"/>
</p:tagLst>
</file>

<file path=ppt/tags/tag36.xml><?xml version="1.0" encoding="utf-8"?>
<p:tagLst xmlns:p="http://schemas.openxmlformats.org/presentationml/2006/main">
  <p:tag name="AS_UNIQUEID" val="6904"/>
</p:tagLst>
</file>

<file path=ppt/tags/tag37.xml><?xml version="1.0" encoding="utf-8"?>
<p:tagLst xmlns:p="http://schemas.openxmlformats.org/presentationml/2006/main">
  <p:tag name="AS_UNIQUEID" val="6906"/>
</p:tagLst>
</file>

<file path=ppt/tags/tag38.xml><?xml version="1.0" encoding="utf-8"?>
<p:tagLst xmlns:p="http://schemas.openxmlformats.org/presentationml/2006/main">
  <p:tag name="AS_UNIQUEID" val="6907"/>
</p:tagLst>
</file>

<file path=ppt/tags/tag39.xml><?xml version="1.0" encoding="utf-8"?>
<p:tagLst xmlns:p="http://schemas.openxmlformats.org/presentationml/2006/main">
  <p:tag name="AS_UNIQUEID" val="6908"/>
</p:tagLst>
</file>

<file path=ppt/tags/tag4.xml><?xml version="1.0" encoding="utf-8"?>
<p:tagLst xmlns:p="http://schemas.openxmlformats.org/presentationml/2006/main">
  <p:tag name="AS_UNIQUEID" val="6866"/>
</p:tagLst>
</file>

<file path=ppt/tags/tag40.xml><?xml version="1.0" encoding="utf-8"?>
<p:tagLst xmlns:p="http://schemas.openxmlformats.org/presentationml/2006/main">
  <p:tag name="AS_UNIQUEID" val="6909"/>
</p:tagLst>
</file>

<file path=ppt/tags/tag41.xml><?xml version="1.0" encoding="utf-8"?>
<p:tagLst xmlns:p="http://schemas.openxmlformats.org/presentationml/2006/main">
  <p:tag name="AS_UNIQUEID" val="6910"/>
</p:tagLst>
</file>

<file path=ppt/tags/tag42.xml><?xml version="1.0" encoding="utf-8"?>
<p:tagLst xmlns:p="http://schemas.openxmlformats.org/presentationml/2006/main">
  <p:tag name="AS_UNIQUEID" val="6911"/>
</p:tagLst>
</file>

<file path=ppt/tags/tag43.xml><?xml version="1.0" encoding="utf-8"?>
<p:tagLst xmlns:p="http://schemas.openxmlformats.org/presentationml/2006/main">
  <p:tag name="AS_UNIQUEID" val="6913"/>
</p:tagLst>
</file>

<file path=ppt/tags/tag44.xml><?xml version="1.0" encoding="utf-8"?>
<p:tagLst xmlns:p="http://schemas.openxmlformats.org/presentationml/2006/main">
  <p:tag name="AS_UNIQUEID" val="6914"/>
</p:tagLst>
</file>

<file path=ppt/tags/tag45.xml><?xml version="1.0" encoding="utf-8"?>
<p:tagLst xmlns:p="http://schemas.openxmlformats.org/presentationml/2006/main">
  <p:tag name="AS_UNIQUEID" val="6915"/>
</p:tagLst>
</file>

<file path=ppt/tags/tag46.xml><?xml version="1.0" encoding="utf-8"?>
<p:tagLst xmlns:p="http://schemas.openxmlformats.org/presentationml/2006/main">
  <p:tag name="AS_UNIQUEID" val="6916"/>
</p:tagLst>
</file>

<file path=ppt/tags/tag47.xml><?xml version="1.0" encoding="utf-8"?>
<p:tagLst xmlns:p="http://schemas.openxmlformats.org/presentationml/2006/main">
  <p:tag name="AS_UNIQUEID" val="6917"/>
</p:tagLst>
</file>

<file path=ppt/tags/tag48.xml><?xml version="1.0" encoding="utf-8"?>
<p:tagLst xmlns:p="http://schemas.openxmlformats.org/presentationml/2006/main">
  <p:tag name="AS_UNIQUEID" val="6918"/>
</p:tagLst>
</file>

<file path=ppt/tags/tag49.xml><?xml version="1.0" encoding="utf-8"?>
<p:tagLst xmlns:p="http://schemas.openxmlformats.org/presentationml/2006/main">
  <p:tag name="AS_UNIQUEID" val="6920"/>
</p:tagLst>
</file>

<file path=ppt/tags/tag5.xml><?xml version="1.0" encoding="utf-8"?>
<p:tagLst xmlns:p="http://schemas.openxmlformats.org/presentationml/2006/main">
  <p:tag name="AS_UNIQUEID" val="6867"/>
</p:tagLst>
</file>

<file path=ppt/tags/tag50.xml><?xml version="1.0" encoding="utf-8"?>
<p:tagLst xmlns:p="http://schemas.openxmlformats.org/presentationml/2006/main">
  <p:tag name="AS_UNIQUEID" val="6921"/>
</p:tagLst>
</file>

<file path=ppt/tags/tag51.xml><?xml version="1.0" encoding="utf-8"?>
<p:tagLst xmlns:p="http://schemas.openxmlformats.org/presentationml/2006/main">
  <p:tag name="AS_UNIQUEID" val="6922"/>
</p:tagLst>
</file>

<file path=ppt/tags/tag52.xml><?xml version="1.0" encoding="utf-8"?>
<p:tagLst xmlns:p="http://schemas.openxmlformats.org/presentationml/2006/main">
  <p:tag name="AS_UNIQUEID" val="6923"/>
</p:tagLst>
</file>

<file path=ppt/tags/tag53.xml><?xml version="1.0" encoding="utf-8"?>
<p:tagLst xmlns:p="http://schemas.openxmlformats.org/presentationml/2006/main">
  <p:tag name="AS_UNIQUEID" val="6924"/>
</p:tagLst>
</file>

<file path=ppt/tags/tag54.xml><?xml version="1.0" encoding="utf-8"?>
<p:tagLst xmlns:p="http://schemas.openxmlformats.org/presentationml/2006/main">
  <p:tag name="AS_UNIQUEID" val="6926"/>
</p:tagLst>
</file>

<file path=ppt/tags/tag55.xml><?xml version="1.0" encoding="utf-8"?>
<p:tagLst xmlns:p="http://schemas.openxmlformats.org/presentationml/2006/main">
  <p:tag name="AS_UNIQUEID" val="6927"/>
</p:tagLst>
</file>

<file path=ppt/tags/tag56.xml><?xml version="1.0" encoding="utf-8"?>
<p:tagLst xmlns:p="http://schemas.openxmlformats.org/presentationml/2006/main">
  <p:tag name="AS_UNIQUEID" val="6928"/>
</p:tagLst>
</file>

<file path=ppt/tags/tag57.xml><?xml version="1.0" encoding="utf-8"?>
<p:tagLst xmlns:p="http://schemas.openxmlformats.org/presentationml/2006/main">
  <p:tag name="AS_UNIQUEID" val="6929"/>
</p:tagLst>
</file>

<file path=ppt/tags/tag58.xml><?xml version="1.0" encoding="utf-8"?>
<p:tagLst xmlns:p="http://schemas.openxmlformats.org/presentationml/2006/main">
  <p:tag name="AS_UNIQUEID" val="6930"/>
</p:tagLst>
</file>

<file path=ppt/tags/tag59.xml><?xml version="1.0" encoding="utf-8"?>
<p:tagLst xmlns:p="http://schemas.openxmlformats.org/presentationml/2006/main">
  <p:tag name="AS_UNIQUEID" val="6932"/>
  <p:tag name="KSO_WM_BEAUTIFY_FLAG" val=""/>
  <p:tag name="KSO_WM_SCREEN_THEME_FLAG" val="jtWDJ3UJ3cadsvVaSeoJ9mpiALKbKcRok4yA5SzqwWPLmzcusIv9p0MrqjMp2Ux5XOIz68Elf3C6/cXtrnIVcUmg9ZmV1qAoLX4xt7GWzvI="/>
</p:tagLst>
</file>

<file path=ppt/tags/tag6.xml><?xml version="1.0" encoding="utf-8"?>
<p:tagLst xmlns:p="http://schemas.openxmlformats.org/presentationml/2006/main">
  <p:tag name="AS_UNIQUEID" val="6869"/>
</p:tagLst>
</file>

<file path=ppt/tags/tag60.xml><?xml version="1.0" encoding="utf-8"?>
<p:tagLst xmlns:p="http://schemas.openxmlformats.org/presentationml/2006/main">
  <p:tag name="AS_UNIQUEID" val="6933"/>
</p:tagLst>
</file>

<file path=ppt/tags/tag61.xml><?xml version="1.0" encoding="utf-8"?>
<p:tagLst xmlns:p="http://schemas.openxmlformats.org/presentationml/2006/main">
  <p:tag name="AS_UNIQUEID" val="6934"/>
</p:tagLst>
</file>

<file path=ppt/tags/tag62.xml><?xml version="1.0" encoding="utf-8"?>
<p:tagLst xmlns:p="http://schemas.openxmlformats.org/presentationml/2006/main">
  <p:tag name="AS_UNIQUEID" val="6936"/>
</p:tagLst>
</file>

<file path=ppt/tags/tag63.xml><?xml version="1.0" encoding="utf-8"?>
<p:tagLst xmlns:p="http://schemas.openxmlformats.org/presentationml/2006/main">
  <p:tag name="AS_UNIQUEID" val="6937"/>
</p:tagLst>
</file>

<file path=ppt/tags/tag64.xml><?xml version="1.0" encoding="utf-8"?>
<p:tagLst xmlns:p="http://schemas.openxmlformats.org/presentationml/2006/main">
  <p:tag name="AS_UNIQUEID" val="6938"/>
</p:tagLst>
</file>

<file path=ppt/tags/tag65.xml><?xml version="1.0" encoding="utf-8"?>
<p:tagLst xmlns:p="http://schemas.openxmlformats.org/presentationml/2006/main">
  <p:tag name="AS_UNIQUEID" val="6939"/>
</p:tagLst>
</file>

<file path=ppt/tags/tag66.xml><?xml version="1.0" encoding="utf-8"?>
<p:tagLst xmlns:p="http://schemas.openxmlformats.org/presentationml/2006/main">
  <p:tag name="AS_UNIQUEID" val="6940"/>
</p:tagLst>
</file>

<file path=ppt/tags/tag67.xml><?xml version="1.0" encoding="utf-8"?>
<p:tagLst xmlns:p="http://schemas.openxmlformats.org/presentationml/2006/main">
  <p:tag name="AS_UNIQUEID" val="6941"/>
</p:tagLst>
</file>

<file path=ppt/tags/tag68.xml><?xml version="1.0" encoding="utf-8"?>
<p:tagLst xmlns:p="http://schemas.openxmlformats.org/presentationml/2006/main">
  <p:tag name="AS_UNIQUEID" val="6950"/>
  <p:tag name="KSO_WM_BEAUTIFY_FLAG" val=""/>
  <p:tag name="KSO_WM_SCREEN_THEME_FLAG" val="mTEXd8p63F5C1UTouUGAi12WOhXlVWjf94RR+jkkwGQn6wVcJMOm/MhXD8XSbjEVysT5bl1lKLn1uMXuJklXH8rfWSTUa3jf9/DR/Fa6bv0="/>
</p:tagLst>
</file>

<file path=ppt/tags/tag69.xml><?xml version="1.0" encoding="utf-8"?>
<p:tagLst xmlns:p="http://schemas.openxmlformats.org/presentationml/2006/main">
  <p:tag name="AS_UNIQUEID" val="6951"/>
  <p:tag name="KSO_WM_BEAUTIFY_FLAG" val=""/>
  <p:tag name="KSO_WM_SCREEN_THEME_FLAG" val="mTEXd8p63F5C1UTouUGAi12WOhXlVWjf94RR+jkkwGQn6wVcJMOm/MhXD8XSbjEVysT5bl1lKLn1uMXuJklXH8rfWSTUa3jf9/DR/Fa6bv0="/>
</p:tagLst>
</file>

<file path=ppt/tags/tag7.xml><?xml version="1.0" encoding="utf-8"?>
<p:tagLst xmlns:p="http://schemas.openxmlformats.org/presentationml/2006/main">
  <p:tag name="AS_UNIQUEID" val="6870"/>
</p:tagLst>
</file>

<file path=ppt/tags/tag70.xml><?xml version="1.0" encoding="utf-8"?>
<p:tagLst xmlns:p="http://schemas.openxmlformats.org/presentationml/2006/main">
  <p:tag name="AS_UNIQUEID" val="6952"/>
</p:tagLst>
</file>

<file path=ppt/tags/tag71.xml><?xml version="1.0" encoding="utf-8"?>
<p:tagLst xmlns:p="http://schemas.openxmlformats.org/presentationml/2006/main">
  <p:tag name="KSO_WM_BEAUTIFY_FLAG" val="#wm#"/>
  <p:tag name="KSO_WM_SCREEN_THEME_FLAG" val="mTEXd8p63F5C1UTouUGAi12WOhXlVWjf94RR+jkkwGQn6wVcJMOm/MhXD8XSbjEVysT5bl1lKLn1uMXuJklXH8rfWSTUa3jf9/DR/Fa6bv0="/>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2.xml><?xml version="1.0" encoding="utf-8"?>
<p:tagLst xmlns:p="http://schemas.openxmlformats.org/presentationml/2006/main">
  <p:tag name="AS_UNIQUEID" val="1661"/>
</p:tagLst>
</file>

<file path=ppt/tags/tag73.xml><?xml version="1.0" encoding="utf-8"?>
<p:tagLst xmlns:p="http://schemas.openxmlformats.org/presentationml/2006/main">
  <p:tag name="AS_UNIQUEID" val="6954"/>
</p:tagLst>
</file>

<file path=ppt/tags/tag74.xml><?xml version="1.0" encoding="utf-8"?>
<p:tagLst xmlns:p="http://schemas.openxmlformats.org/presentationml/2006/main">
  <p:tag name="AS_UNIQUEID" val="1661"/>
</p:tagLst>
</file>

<file path=ppt/tags/tag75.xml><?xml version="1.0" encoding="utf-8"?>
<p:tagLst xmlns:p="http://schemas.openxmlformats.org/presentationml/2006/main">
  <p:tag name="AS_UNIQUEID" val="6956"/>
  <p:tag name="TABLE_ENDDRAG_ORIGIN_RECT" val="960*481"/>
  <p:tag name="TABLE_ENDDRAG_RECT" val="0*50*960*481"/>
</p:tagLst>
</file>

<file path=ppt/tags/tag76.xml><?xml version="1.0" encoding="utf-8"?>
<p:tagLst xmlns:p="http://schemas.openxmlformats.org/presentationml/2006/main">
  <p:tag name="AS_UNIQUEID" val="6958"/>
</p:tagLst>
</file>

<file path=ppt/tags/tag77.xml><?xml version="1.0" encoding="utf-8"?>
<p:tagLst xmlns:p="http://schemas.openxmlformats.org/presentationml/2006/main">
  <p:tag name="AS_UNIQUEID" val="6959"/>
  <p:tag name="KSO_WM_SCREEN_THEME_FLAG" val="jtWDJ3UJ3cadsvVaSeoJ9qnfycg3qy0yUummqKHpHk4ojUVCMLpQrZjIfOFWvOtB2w1SjtVxV+jY/YEgbe2tXKF0T8Bb8lU2nsAjvEKZOYs="/>
  <p:tag name="KSO_WM_UNIT_TABLE_BEAUTIFY" val="smartTable{370dafc3-6652-4a15-9615-a6ad1895baac}"/>
  <p:tag name="TABLE_ENDDRAG_ORIGIN_RECT" val="921*426"/>
  <p:tag name="TABLE_ENDDRAG_RECT" val="18*90*921*426"/>
</p:tagLst>
</file>

<file path=ppt/tags/tag78.xml><?xml version="1.0" encoding="utf-8"?>
<p:tagLst xmlns:p="http://schemas.openxmlformats.org/presentationml/2006/main">
  <p:tag name="AS_UNIQUEID" val="1661"/>
</p:tagLst>
</file>

<file path=ppt/tags/tag79.xml><?xml version="1.0" encoding="utf-8"?>
<p:tagLst xmlns:p="http://schemas.openxmlformats.org/presentationml/2006/main">
  <p:tag name="AS_UNIQUEID" val="6961"/>
</p:tagLst>
</file>

<file path=ppt/tags/tag8.xml><?xml version="1.0" encoding="utf-8"?>
<p:tagLst xmlns:p="http://schemas.openxmlformats.org/presentationml/2006/main">
  <p:tag name="AS_UNIQUEID" val="6871"/>
</p:tagLst>
</file>

<file path=ppt/tags/tag80.xml><?xml version="1.0" encoding="utf-8"?>
<p:tagLst xmlns:p="http://schemas.openxmlformats.org/presentationml/2006/main">
  <p:tag name="AS_UNIQUEID" val="6962"/>
</p:tagLst>
</file>

<file path=ppt/tags/tag81.xml><?xml version="1.0" encoding="utf-8"?>
<p:tagLst xmlns:p="http://schemas.openxmlformats.org/presentationml/2006/main">
  <p:tag name="AS_UNIQUEID" val="6963"/>
</p:tagLst>
</file>

<file path=ppt/tags/tag82.xml><?xml version="1.0" encoding="utf-8"?>
<p:tagLst xmlns:p="http://schemas.openxmlformats.org/presentationml/2006/main">
  <p:tag name="AS_UNIQUEID" val="6964"/>
</p:tagLst>
</file>

<file path=ppt/tags/tag83.xml><?xml version="1.0" encoding="utf-8"?>
<p:tagLst xmlns:p="http://schemas.openxmlformats.org/presentationml/2006/main">
  <p:tag name="AS_UNIQUEID" val="6965"/>
</p:tagLst>
</file>

<file path=ppt/tags/tag84.xml><?xml version="1.0" encoding="utf-8"?>
<p:tagLst xmlns:p="http://schemas.openxmlformats.org/presentationml/2006/main">
  <p:tag name="AS_UNIQUEID" val="6967"/>
</p:tagLst>
</file>

<file path=ppt/tags/tag85.xml><?xml version="1.0" encoding="utf-8"?>
<p:tagLst xmlns:p="http://schemas.openxmlformats.org/presentationml/2006/main">
  <p:tag name="AS_UNIQUEID" val="1661"/>
</p:tagLst>
</file>

<file path=ppt/tags/tag86.xml><?xml version="1.0" encoding="utf-8"?>
<p:tagLst xmlns:p="http://schemas.openxmlformats.org/presentationml/2006/main">
  <p:tag name="AS_UNIQUEID" val="6969"/>
</p:tagLst>
</file>

<file path=ppt/tags/tag87.xml><?xml version="1.0" encoding="utf-8"?>
<p:tagLst xmlns:p="http://schemas.openxmlformats.org/presentationml/2006/main">
  <p:tag name="AS_UNIQUEID" val="6970"/>
  <p:tag name="KSO_WM_UNIT_TABLE_BEAUTIFY" val="smartTable{cae7e023-5cd6-46e3-9fd2-7e6a1c5f2ce8}"/>
  <p:tag name="TABLE_ENDDRAG_ORIGIN_RECT" val="926*378"/>
  <p:tag name="TABLE_ENDDRAG_RECT" val="16*129*926*378"/>
</p:tagLst>
</file>

<file path=ppt/tags/tag88.xml><?xml version="1.0" encoding="utf-8"?>
<p:tagLst xmlns:p="http://schemas.openxmlformats.org/presentationml/2006/main">
  <p:tag name="AS_UNIQUEID" val="6972"/>
  <p:tag name="KSO_WM_BEAUTIFY_FLAG" val=""/>
  <p:tag name="TABLE_ENDDRAG_ORIGIN_RECT" val="929*182"/>
  <p:tag name="TABLE_ENDDRAG_RECT" val="7*101*929*182"/>
</p:tagLst>
</file>

<file path=ppt/tags/tag89.xml><?xml version="1.0" encoding="utf-8"?>
<p:tagLst xmlns:p="http://schemas.openxmlformats.org/presentationml/2006/main">
  <p:tag name="AS_UNIQUEID" val="1661"/>
</p:tagLst>
</file>

<file path=ppt/tags/tag9.xml><?xml version="1.0" encoding="utf-8"?>
<p:tagLst xmlns:p="http://schemas.openxmlformats.org/presentationml/2006/main">
  <p:tag name="AS_UNIQUEID" val="6872"/>
</p:tagLst>
</file>

<file path=ppt/tags/tag90.xml><?xml version="1.0" encoding="utf-8"?>
<p:tagLst xmlns:p="http://schemas.openxmlformats.org/presentationml/2006/main">
  <p:tag name="AS_UNIQUEID" val="6974"/>
</p:tagLst>
</file>

<file path=ppt/tags/tag91.xml><?xml version="1.0" encoding="utf-8"?>
<p:tagLst xmlns:p="http://schemas.openxmlformats.org/presentationml/2006/main">
  <p:tag name="AS_UNIQUEID" val="1661"/>
</p:tagLst>
</file>

<file path=ppt/tags/tag92.xml><?xml version="1.0" encoding="utf-8"?>
<p:tagLst xmlns:p="http://schemas.openxmlformats.org/presentationml/2006/main">
  <p:tag name="AS_UNIQUEID" val="6975"/>
</p:tagLst>
</file>

<file path=ppt/tags/tag93.xml><?xml version="1.0" encoding="utf-8"?>
<p:tagLst xmlns:p="http://schemas.openxmlformats.org/presentationml/2006/main">
  <p:tag name="AS_UNIQUEID" val="6977"/>
  <p:tag name="KSO_WM_BEAUTIFY_FLAG" val=""/>
  <p:tag name="KSO_WM_UNIT_TEXT_FILL_FORE_SCHEMECOLOR_INDEX" val="13"/>
  <p:tag name="KSO_WM_UNIT_TEXT_FILL_FORE_SCHEMECOLOR_INDEX_BRIGHTNESS" val="0"/>
  <p:tag name="KSO_WM_UNIT_TEXT_FILL_TYPE" val="1"/>
</p:tagLst>
</file>

<file path=ppt/tags/tag94.xml><?xml version="1.0" encoding="utf-8"?>
<p:tagLst xmlns:p="http://schemas.openxmlformats.org/presentationml/2006/main">
  <p:tag name="AS_UNIQUEID" val="1148"/>
  <p:tag name="KSO_WM_BEAUTIFY_FLAG" val=""/>
  <p:tag name="KSO_WM_UNIT_TEXT_SHADOW_SCHEMECOLOR_INDEX" val="1"/>
  <p:tag name="KSO_WM_UNIT_TEXT_SHADOW_SCHEMECOLOR_INDEX_BRIGHTNESS" val="0"/>
</p:tagLst>
</file>

<file path=ppt/tags/tag95.xml><?xml version="1.0" encoding="utf-8"?>
<p:tagLst xmlns:p="http://schemas.openxmlformats.org/presentationml/2006/main">
  <p:tag name="AS_UNIQUEID" val="6978"/>
</p:tagLst>
</file>

<file path=ppt/tags/tag96.xml><?xml version="1.0" encoding="utf-8"?>
<p:tagLst xmlns:p="http://schemas.openxmlformats.org/presentationml/2006/main">
  <p:tag name="AS_UNIQUEID" val="6979"/>
</p:tagLst>
</file>

<file path=ppt/tags/tag97.xml><?xml version="1.0" encoding="utf-8"?>
<p:tagLst xmlns:p="http://schemas.openxmlformats.org/presentationml/2006/main">
  <p:tag name="AS_UNIQUEID" val="6981"/>
  <p:tag name="KSO_WM_BEAUTIFY_FLAG" val=""/>
  <p:tag name="KSO_WM_UNIT_TEXT_FILL_FORE_SCHEMECOLOR_INDEX" val="13"/>
  <p:tag name="KSO_WM_UNIT_TEXT_FILL_FORE_SCHEMECOLOR_INDEX_BRIGHTNESS" val="0"/>
  <p:tag name="KSO_WM_UNIT_TEXT_FILL_TYPE" val="1"/>
</p:tagLst>
</file>

<file path=ppt/tags/tag98.xml><?xml version="1.0" encoding="utf-8"?>
<p:tagLst xmlns:p="http://schemas.openxmlformats.org/presentationml/2006/main">
  <p:tag name="AS_UNIQUEID" val="1148"/>
  <p:tag name="KSO_WM_BEAUTIFY_FLAG" val=""/>
  <p:tag name="KSO_WM_UNIT_TEXT_SHADOW_SCHEMECOLOR_INDEX" val="1"/>
  <p:tag name="KSO_WM_UNIT_TEXT_SHADOW_SCHEMECOLOR_INDEX_BRIGHTNESS" val="0"/>
</p:tagLst>
</file>

<file path=ppt/tags/tag99.xml><?xml version="1.0" encoding="utf-8"?>
<p:tagLst xmlns:p="http://schemas.openxmlformats.org/presentationml/2006/main">
  <p:tag name="AS_UNIQUEID" val="698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9715</Words>
  <Application>WPS 演示</Application>
  <PresentationFormat/>
  <Paragraphs>713</Paragraphs>
  <Slides>33</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33</vt:i4>
      </vt:variant>
    </vt:vector>
  </HeadingPairs>
  <TitlesOfParts>
    <vt:vector size="53" baseType="lpstr">
      <vt:lpstr>Arial</vt:lpstr>
      <vt:lpstr>宋体</vt:lpstr>
      <vt:lpstr>Wingdings</vt:lpstr>
      <vt:lpstr>思源宋体 CN Heavy</vt:lpstr>
      <vt:lpstr>微软雅黑</vt:lpstr>
      <vt:lpstr>汉仪许静行楷简</vt:lpstr>
      <vt:lpstr>Times New Roman</vt:lpstr>
      <vt:lpstr>华文新魏</vt:lpstr>
      <vt:lpstr>Times New Roman</vt:lpstr>
      <vt:lpstr>黑体</vt:lpstr>
      <vt:lpstr>Wingdings</vt:lpstr>
      <vt:lpstr>汉仪润圆-65简</vt:lpstr>
      <vt:lpstr>等线</vt:lpstr>
      <vt:lpstr>Arial Unicode MS</vt:lpstr>
      <vt:lpstr>等线 Light</vt:lpstr>
      <vt:lpstr>楷体</vt:lpstr>
      <vt:lpstr>宋体</vt:lpstr>
      <vt:lpstr>华文中宋</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2025-02-20T15:04:00Z</cp:lastPrinted>
  <dcterms:created xsi:type="dcterms:W3CDTF">2025-02-20T15:04:00Z</dcterms:created>
  <dcterms:modified xsi:type="dcterms:W3CDTF">2025-02-21T07:46:59Z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F6243B1C35AF418AB03A42824477FD6A</vt:lpwstr>
  </property>
  <property fmtid="{D5CDD505-2E9C-101B-9397-08002B2CF9AE}" pid="7" name="KSOProductBuildVer">
    <vt:lpwstr>2052-11.1.0.12165</vt:lpwstr>
  </property>
</Properties>
</file>