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3.3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276" r:id="rId3"/>
    <p:sldId id="257" r:id="rId4"/>
    <p:sldId id="258" r:id="rId5"/>
    <p:sldId id="259" r:id="rId6"/>
    <p:sldId id="260" r:id="rId7"/>
    <p:sldId id="261" r:id="rId8"/>
    <p:sldId id="277" r:id="rId9"/>
    <p:sldId id="343" r:id="rId10"/>
    <p:sldId id="332" r:id="rId11"/>
    <p:sldId id="333" r:id="rId12"/>
    <p:sldId id="263" r:id="rId13"/>
    <p:sldId id="310" r:id="rId14"/>
    <p:sldId id="311" r:id="rId15"/>
    <p:sldId id="312" r:id="rId16"/>
    <p:sldId id="313" r:id="rId17"/>
    <p:sldId id="264" r:id="rId18"/>
    <p:sldId id="298" r:id="rId19"/>
    <p:sldId id="314" r:id="rId20"/>
    <p:sldId id="317" r:id="rId21"/>
    <p:sldId id="265" r:id="rId22"/>
    <p:sldId id="266" r:id="rId23"/>
    <p:sldId id="267" r:id="rId24"/>
    <p:sldId id="268" r:id="rId25"/>
    <p:sldId id="269" r:id="rId26"/>
    <p:sldId id="344" r:id="rId27"/>
    <p:sldId id="331" r:id="rId28"/>
    <p:sldId id="334" r:id="rId29"/>
    <p:sldId id="335" r:id="rId30"/>
    <p:sldId id="336" r:id="rId31"/>
    <p:sldId id="270" r:id="rId32"/>
    <p:sldId id="337" r:id="rId33"/>
    <p:sldId id="272" r:id="rId34"/>
    <p:sldId id="271" r:id="rId35"/>
    <p:sldId id="338" r:id="rId36"/>
    <p:sldId id="341" r:id="rId37"/>
    <p:sldId id="340" r:id="rId38"/>
    <p:sldId id="273" r:id="rId39"/>
    <p:sldId id="376" r:id="rId40"/>
    <p:sldId id="377" r:id="rId41"/>
    <p:sldId id="378" r:id="rId42"/>
    <p:sldId id="380" r:id="rId43"/>
    <p:sldId id="381" r:id="rId44"/>
    <p:sldId id="382" r:id="rId45"/>
    <p:sldId id="383" r:id="rId46"/>
    <p:sldId id="384" r:id="rId47"/>
    <p:sldId id="385" r:id="rId48"/>
    <p:sldId id="386" r:id="rId49"/>
    <p:sldId id="387" r:id="rId50"/>
    <p:sldId id="388" r:id="rId51"/>
    <p:sldId id="389" r:id="rId52"/>
    <p:sldId id="390" r:id="rId53"/>
    <p:sldId id="391" r:id="rId54"/>
    <p:sldId id="392" r:id="rId55"/>
    <p:sldId id="393" r:id="rId56"/>
    <p:sldId id="275" r:id="rId57"/>
    <p:sldId id="394" r:id="rId58"/>
    <p:sldId id="395" r:id="rId59"/>
    <p:sldId id="396" r:id="rId60"/>
    <p:sldId id="397" r:id="rId61"/>
    <p:sldId id="398" r:id="rId62"/>
    <p:sldId id="399" r:id="rId63"/>
    <p:sldId id="400" r:id="rId64"/>
    <p:sldId id="401" r:id="rId65"/>
    <p:sldId id="402" r:id="rId66"/>
    <p:sldId id="403" r:id="rId67"/>
    <p:sldId id="404" r:id="rId68"/>
    <p:sldId id="406" r:id="rId69"/>
  </p:sldIdLst>
  <p:sldSz cx="11184890" cy="7577455"/>
  <p:notesSz cx="6858000" cy="9144000"/>
  <p:custDataLst>
    <p:tags r:id="rId7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52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387"/>
        <p:guide pos="352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slide" Target="slides/slide27.xml" /><Relationship Id="rId3" Type="http://schemas.openxmlformats.org/officeDocument/2006/relationships/slide" Target="slides/slide1.xml" /><Relationship Id="rId30" Type="http://schemas.openxmlformats.org/officeDocument/2006/relationships/slide" Target="slides/slide28.xml" /><Relationship Id="rId31" Type="http://schemas.openxmlformats.org/officeDocument/2006/relationships/slide" Target="slides/slide29.xml" /><Relationship Id="rId32" Type="http://schemas.openxmlformats.org/officeDocument/2006/relationships/slide" Target="slides/slide30.xml" /><Relationship Id="rId33" Type="http://schemas.openxmlformats.org/officeDocument/2006/relationships/slide" Target="slides/slide31.xml" /><Relationship Id="rId34" Type="http://schemas.openxmlformats.org/officeDocument/2006/relationships/slide" Target="slides/slide32.xml" /><Relationship Id="rId35" Type="http://schemas.openxmlformats.org/officeDocument/2006/relationships/slide" Target="slides/slide33.xml" /><Relationship Id="rId36" Type="http://schemas.openxmlformats.org/officeDocument/2006/relationships/slide" Target="slides/slide34.xml" /><Relationship Id="rId37" Type="http://schemas.openxmlformats.org/officeDocument/2006/relationships/slide" Target="slides/slide35.xml" /><Relationship Id="rId38" Type="http://schemas.openxmlformats.org/officeDocument/2006/relationships/slide" Target="slides/slide36.xml" /><Relationship Id="rId39" Type="http://schemas.openxmlformats.org/officeDocument/2006/relationships/slide" Target="slides/slide37.xml" /><Relationship Id="rId4" Type="http://schemas.openxmlformats.org/officeDocument/2006/relationships/slide" Target="slides/slide2.xml" /><Relationship Id="rId40" Type="http://schemas.openxmlformats.org/officeDocument/2006/relationships/slide" Target="slides/slide38.xml" /><Relationship Id="rId41" Type="http://schemas.openxmlformats.org/officeDocument/2006/relationships/slide" Target="slides/slide39.xml" /><Relationship Id="rId42" Type="http://schemas.openxmlformats.org/officeDocument/2006/relationships/slide" Target="slides/slide40.xml" /><Relationship Id="rId43" Type="http://schemas.openxmlformats.org/officeDocument/2006/relationships/slide" Target="slides/slide41.xml" /><Relationship Id="rId44" Type="http://schemas.openxmlformats.org/officeDocument/2006/relationships/slide" Target="slides/slide42.xml" /><Relationship Id="rId45" Type="http://schemas.openxmlformats.org/officeDocument/2006/relationships/slide" Target="slides/slide43.xml" /><Relationship Id="rId46" Type="http://schemas.openxmlformats.org/officeDocument/2006/relationships/slide" Target="slides/slide44.xml" /><Relationship Id="rId47" Type="http://schemas.openxmlformats.org/officeDocument/2006/relationships/slide" Target="slides/slide45.xml" /><Relationship Id="rId48" Type="http://schemas.openxmlformats.org/officeDocument/2006/relationships/slide" Target="slides/slide46.xml" /><Relationship Id="rId49" Type="http://schemas.openxmlformats.org/officeDocument/2006/relationships/slide" Target="slides/slide47.xml" /><Relationship Id="rId5" Type="http://schemas.openxmlformats.org/officeDocument/2006/relationships/slide" Target="slides/slide3.xml" /><Relationship Id="rId50" Type="http://schemas.openxmlformats.org/officeDocument/2006/relationships/slide" Target="slides/slide48.xml" /><Relationship Id="rId51" Type="http://schemas.openxmlformats.org/officeDocument/2006/relationships/slide" Target="slides/slide49.xml" /><Relationship Id="rId52" Type="http://schemas.openxmlformats.org/officeDocument/2006/relationships/slide" Target="slides/slide50.xml" /><Relationship Id="rId53" Type="http://schemas.openxmlformats.org/officeDocument/2006/relationships/slide" Target="slides/slide51.xml" /><Relationship Id="rId54" Type="http://schemas.openxmlformats.org/officeDocument/2006/relationships/slide" Target="slides/slide52.xml" /><Relationship Id="rId55" Type="http://schemas.openxmlformats.org/officeDocument/2006/relationships/slide" Target="slides/slide53.xml" /><Relationship Id="rId56" Type="http://schemas.openxmlformats.org/officeDocument/2006/relationships/slide" Target="slides/slide54.xml" /><Relationship Id="rId57" Type="http://schemas.openxmlformats.org/officeDocument/2006/relationships/slide" Target="slides/slide55.xml" /><Relationship Id="rId58" Type="http://schemas.openxmlformats.org/officeDocument/2006/relationships/slide" Target="slides/slide56.xml" /><Relationship Id="rId59" Type="http://schemas.openxmlformats.org/officeDocument/2006/relationships/slide" Target="slides/slide57.xml" /><Relationship Id="rId6" Type="http://schemas.openxmlformats.org/officeDocument/2006/relationships/slide" Target="slides/slide4.xml" /><Relationship Id="rId60" Type="http://schemas.openxmlformats.org/officeDocument/2006/relationships/slide" Target="slides/slide58.xml" /><Relationship Id="rId61" Type="http://schemas.openxmlformats.org/officeDocument/2006/relationships/slide" Target="slides/slide59.xml" /><Relationship Id="rId62" Type="http://schemas.openxmlformats.org/officeDocument/2006/relationships/slide" Target="slides/slide60.xml" /><Relationship Id="rId63" Type="http://schemas.openxmlformats.org/officeDocument/2006/relationships/slide" Target="slides/slide61.xml" /><Relationship Id="rId64" Type="http://schemas.openxmlformats.org/officeDocument/2006/relationships/slide" Target="slides/slide62.xml" /><Relationship Id="rId65" Type="http://schemas.openxmlformats.org/officeDocument/2006/relationships/slide" Target="slides/slide63.xml" /><Relationship Id="rId66" Type="http://schemas.openxmlformats.org/officeDocument/2006/relationships/slide" Target="slides/slide64.xml" /><Relationship Id="rId67" Type="http://schemas.openxmlformats.org/officeDocument/2006/relationships/slide" Target="slides/slide65.xml" /><Relationship Id="rId68" Type="http://schemas.openxmlformats.org/officeDocument/2006/relationships/slide" Target="slides/slide66.xml" /><Relationship Id="rId69" Type="http://schemas.openxmlformats.org/officeDocument/2006/relationships/slide" Target="slides/slide67.xml" /><Relationship Id="rId7" Type="http://schemas.openxmlformats.org/officeDocument/2006/relationships/slide" Target="slides/slide5.xml" /><Relationship Id="rId70" Type="http://schemas.openxmlformats.org/officeDocument/2006/relationships/tags" Target="tags/tag107.xml" /><Relationship Id="rId71" Type="http://schemas.openxmlformats.org/officeDocument/2006/relationships/presProps" Target="presProps.xml" /><Relationship Id="rId72" Type="http://schemas.openxmlformats.org/officeDocument/2006/relationships/viewProps" Target="viewProps.xml" /><Relationship Id="rId73" Type="http://schemas.openxmlformats.org/officeDocument/2006/relationships/theme" Target="theme/theme1.xml" /><Relationship Id="rId74" Type="http://schemas.openxmlformats.org/officeDocument/2006/relationships/tableStyles" Target="tableStyles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51443" y="1143000"/>
            <a:ext cx="4555113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6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7170" name="备注占位符 2"/>
          <p:cNvSpPr txBox="1"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7171" name="灯片编号占位符 3"/>
          <p:cNvSpPr txBox="1"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/>
              <a:t>1</a:t>
            </a:fld>
            <a:endParaRPr lang="zh-CN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099805" y="1010400"/>
            <a:ext cx="8989994" cy="2840258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6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099805" y="3934195"/>
            <a:ext cx="8989994" cy="162698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650" spc="200"/>
            </a:lvl1pPr>
            <a:lvl2pPr marL="505460" indent="0" algn="ctr">
              <a:buNone/>
              <a:defRPr sz="2210"/>
            </a:lvl2pPr>
            <a:lvl3pPr marL="1010285" indent="0" algn="ctr">
              <a:buNone/>
              <a:defRPr sz="1990"/>
            </a:lvl3pPr>
            <a:lvl4pPr marL="1515745" indent="0" algn="ctr">
              <a:buNone/>
              <a:defRPr sz="1770"/>
            </a:lvl4pPr>
            <a:lvl5pPr marL="2020570" indent="0" algn="ctr">
              <a:buNone/>
              <a:defRPr sz="1770"/>
            </a:lvl5pPr>
            <a:lvl6pPr marL="2526030" indent="0" algn="ctr">
              <a:buNone/>
              <a:defRPr sz="1770"/>
            </a:lvl6pPr>
            <a:lvl7pPr marL="3031490" indent="0" algn="ctr">
              <a:buNone/>
              <a:defRPr sz="1770"/>
            </a:lvl7pPr>
            <a:lvl8pPr marL="3536315" indent="0" algn="ctr">
              <a:buNone/>
              <a:defRPr sz="1770"/>
            </a:lvl8pPr>
            <a:lvl9pPr marL="4041775" indent="0" algn="ctr">
              <a:buNone/>
              <a:defRPr sz="177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58159" y="855260"/>
            <a:ext cx="10066680" cy="605842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099805" y="2744787"/>
            <a:ext cx="8989994" cy="1125761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63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099805" y="3934195"/>
            <a:ext cx="8989994" cy="521112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65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8159" y="672274"/>
            <a:ext cx="10063377" cy="779679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58159" y="1646872"/>
            <a:ext cx="10063377" cy="5258853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826402" y="4252431"/>
            <a:ext cx="7127262" cy="847304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86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826402" y="5099735"/>
            <a:ext cx="7127262" cy="958687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99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5460" indent="0">
              <a:buNone/>
              <a:defRPr sz="1770">
                <a:solidFill>
                  <a:schemeClr val="tx1">
                    <a:tint val="75000"/>
                  </a:schemeClr>
                </a:solidFill>
              </a:defRPr>
            </a:lvl2pPr>
            <a:lvl3pPr marL="1010285" indent="0">
              <a:buNone/>
              <a:defRPr sz="1770">
                <a:solidFill>
                  <a:schemeClr val="tx1">
                    <a:tint val="75000"/>
                  </a:schemeClr>
                </a:solidFill>
              </a:defRPr>
            </a:lvl3pPr>
            <a:lvl4pPr marL="1515745" indent="0">
              <a:buNone/>
              <a:defRPr sz="1770">
                <a:solidFill>
                  <a:schemeClr val="tx1">
                    <a:tint val="75000"/>
                  </a:schemeClr>
                </a:solidFill>
              </a:defRPr>
            </a:lvl4pPr>
            <a:lvl5pPr marL="2020570" indent="0">
              <a:buNone/>
              <a:defRPr sz="1770">
                <a:solidFill>
                  <a:schemeClr val="tx1">
                    <a:tint val="75000"/>
                  </a:schemeClr>
                </a:solidFill>
              </a:defRPr>
            </a:lvl5pPr>
            <a:lvl6pPr marL="2526030" indent="0">
              <a:buNone/>
              <a:defRPr sz="1770">
                <a:solidFill>
                  <a:schemeClr val="tx1">
                    <a:tint val="75000"/>
                  </a:schemeClr>
                </a:solidFill>
              </a:defRPr>
            </a:lvl6pPr>
            <a:lvl7pPr marL="3031490" indent="0">
              <a:buNone/>
              <a:defRPr sz="1770">
                <a:solidFill>
                  <a:schemeClr val="tx1">
                    <a:tint val="75000"/>
                  </a:schemeClr>
                </a:solidFill>
              </a:defRPr>
            </a:lvl7pPr>
            <a:lvl8pPr marL="3536315" indent="0">
              <a:buNone/>
              <a:defRPr sz="1770">
                <a:solidFill>
                  <a:schemeClr val="tx1">
                    <a:tint val="75000"/>
                  </a:schemeClr>
                </a:solidFill>
              </a:defRPr>
            </a:lvl8pPr>
            <a:lvl9pPr marL="4041775" indent="0">
              <a:buNone/>
              <a:defRPr sz="17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8159" y="672274"/>
            <a:ext cx="10063377" cy="779679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558159" y="1658806"/>
            <a:ext cx="4749306" cy="524691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882138" y="1658806"/>
            <a:ext cx="4749306" cy="5246919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8159" y="672274"/>
            <a:ext cx="10063377" cy="779679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558159" y="1579247"/>
            <a:ext cx="4901231" cy="421663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21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5460" indent="0">
              <a:buNone/>
              <a:defRPr sz="2210" b="1"/>
            </a:lvl2pPr>
            <a:lvl3pPr marL="1010285" indent="0">
              <a:buNone/>
              <a:defRPr sz="1990" b="1"/>
            </a:lvl3pPr>
            <a:lvl4pPr marL="1515745" indent="0">
              <a:buNone/>
              <a:defRPr sz="1770" b="1"/>
            </a:lvl4pPr>
            <a:lvl5pPr marL="2020570" indent="0">
              <a:buNone/>
              <a:defRPr sz="1770" b="1"/>
            </a:lvl5pPr>
            <a:lvl6pPr marL="2526030" indent="0">
              <a:buNone/>
              <a:defRPr sz="1770" b="1"/>
            </a:lvl6pPr>
            <a:lvl7pPr marL="3031490" indent="0">
              <a:buNone/>
              <a:defRPr sz="1770" b="1"/>
            </a:lvl7pPr>
            <a:lvl8pPr marL="3536315" indent="0">
              <a:buNone/>
              <a:defRPr sz="1770" b="1"/>
            </a:lvl8pPr>
            <a:lvl9pPr marL="4041775" indent="0">
              <a:buNone/>
              <a:defRPr sz="177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58159" y="2048646"/>
            <a:ext cx="4901231" cy="485708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5720810" y="1570992"/>
            <a:ext cx="4901231" cy="421663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21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5460" indent="0">
              <a:buNone/>
              <a:defRPr sz="2210" b="1"/>
            </a:lvl2pPr>
            <a:lvl3pPr marL="1010285" indent="0">
              <a:buNone/>
              <a:defRPr sz="1990" b="1"/>
            </a:lvl3pPr>
            <a:lvl4pPr marL="1515745" indent="0">
              <a:buNone/>
              <a:defRPr sz="1770" b="1"/>
            </a:lvl4pPr>
            <a:lvl5pPr marL="2020570" indent="0">
              <a:buNone/>
              <a:defRPr sz="1770" b="1"/>
            </a:lvl5pPr>
            <a:lvl6pPr marL="2526030" indent="0">
              <a:buNone/>
              <a:defRPr sz="1770" b="1"/>
            </a:lvl6pPr>
            <a:lvl7pPr marL="3031490" indent="0">
              <a:buNone/>
              <a:defRPr sz="1770" b="1"/>
            </a:lvl7pPr>
            <a:lvl8pPr marL="3536315" indent="0">
              <a:buNone/>
              <a:defRPr sz="1770" b="1"/>
            </a:lvl8pPr>
            <a:lvl9pPr marL="4041775" indent="0">
              <a:buNone/>
              <a:defRPr sz="177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5720810" y="2048646"/>
            <a:ext cx="4901231" cy="485708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8159" y="672274"/>
            <a:ext cx="10063377" cy="779679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558159" y="1718475"/>
            <a:ext cx="4800936" cy="5091779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77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5825992" y="1718475"/>
            <a:ext cx="4795544" cy="5091779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77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9389623" y="1010400"/>
            <a:ext cx="957788" cy="5557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3095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838890" y="1010400"/>
            <a:ext cx="8412019" cy="5557200"/>
          </a:xfrm>
        </p:spPr>
        <p:txBody>
          <a:bodyPr vert="eaVert" lIns="46800" tIns="46800" rIns="46800" bIns="46800"/>
          <a:lstStyle>
            <a:lvl1pPr marL="252730" indent="-252730">
              <a:spcAft>
                <a:spcPts val="1000"/>
              </a:spcAft>
              <a:defRPr spc="300"/>
            </a:lvl1pPr>
            <a:lvl2pPr marL="757555" indent="-252730">
              <a:defRPr spc="300"/>
            </a:lvl2pPr>
            <a:lvl3pPr marL="1263015" indent="-252730">
              <a:defRPr spc="300"/>
            </a:lvl3pPr>
            <a:lvl4pPr marL="1768475" indent="-252730">
              <a:defRPr spc="300"/>
            </a:lvl4pPr>
            <a:lvl5pPr marL="2273300" indent="-25273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ags" Target="../tags/tag57.xml" /><Relationship Id="rId13" Type="http://schemas.openxmlformats.org/officeDocument/2006/relationships/tags" Target="../tags/tag58.xml" /><Relationship Id="rId14" Type="http://schemas.openxmlformats.org/officeDocument/2006/relationships/tags" Target="../tags/tag59.xml" /><Relationship Id="rId15" Type="http://schemas.openxmlformats.org/officeDocument/2006/relationships/tags" Target="../tags/tag60.xml" /><Relationship Id="rId16" Type="http://schemas.openxmlformats.org/officeDocument/2006/relationships/tags" Target="../tags/tag61.xml" /><Relationship Id="rId17" Type="http://schemas.openxmlformats.org/officeDocument/2006/relationships/image" Target="file:///D:\qq&#25991;&#20214;\712321467\Image\C2C\Image2\%7b75232B38-A165-1FB7-499C-2E1C792CACB5%7d.png" TargetMode="External" /><Relationship Id="rId18" Type="http://schemas.openxmlformats.org/officeDocument/2006/relationships/image" Target="../media/image1.png" /><Relationship Id="rId19" Type="http://schemas.openxmlformats.org/officeDocument/2006/relationships/tags" Target="../tags/tag62.xml" /><Relationship Id="rId2" Type="http://schemas.openxmlformats.org/officeDocument/2006/relationships/slideLayout" Target="../slideLayouts/slideLayout2.xml" /><Relationship Id="rId20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558159" y="672274"/>
            <a:ext cx="10063377" cy="779679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558159" y="1646872"/>
            <a:ext cx="10063377" cy="5258853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561462" y="6977329"/>
            <a:ext cx="2477037" cy="350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10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776106" y="6977329"/>
            <a:ext cx="3632988" cy="350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144499" y="6977329"/>
            <a:ext cx="2477037" cy="350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  <p:pic>
        <p:nvPicPr>
          <p:cNvPr id="7" name="图片 1073743875" descr="学科网 zxxk.com" title=""/>
          <p:cNvPicPr>
            <a:picLocks noChangeAspect="1"/>
          </p:cNvPicPr>
          <p:nvPr/>
        </p:nvPicPr>
        <p:blipFill>
          <a:blip r:embed="rId18" r:link="rId17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9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1010285" rtl="0" eaLnBrk="1" fontAlgn="auto" latinLnBrk="0" hangingPunct="1">
        <a:lnSpc>
          <a:spcPct val="100000"/>
        </a:lnSpc>
        <a:spcBef>
          <a:spcPct val="0"/>
        </a:spcBef>
        <a:buNone/>
        <a:defRPr sz="398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52730" indent="-252730" algn="l" defTabSz="1010285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99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757555" indent="-252730" algn="l" defTabSz="1010285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778635"/>
        </a:tabLst>
        <a:defRPr sz="17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263015" indent="-252730" algn="l" defTabSz="1010285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7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768475" indent="-252730" algn="l" defTabSz="1010285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54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273300" indent="-252730" algn="l" defTabSz="1010285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54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778760" indent="-252730" algn="l" defTabSz="1010285" rtl="0" eaLnBrk="1" latinLnBrk="0" hangingPunct="1">
        <a:lnSpc>
          <a:spcPct val="90000"/>
        </a:lnSpc>
        <a:spcBef>
          <a:spcPct val="111000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6pPr>
      <a:lvl7pPr marL="3283585" indent="-252730" algn="l" defTabSz="1010285" rtl="0" eaLnBrk="1" latinLnBrk="0" hangingPunct="1">
        <a:lnSpc>
          <a:spcPct val="90000"/>
        </a:lnSpc>
        <a:spcBef>
          <a:spcPct val="111000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7pPr>
      <a:lvl8pPr marL="3789045" indent="-252730" algn="l" defTabSz="1010285" rtl="0" eaLnBrk="1" latinLnBrk="0" hangingPunct="1">
        <a:lnSpc>
          <a:spcPct val="90000"/>
        </a:lnSpc>
        <a:spcBef>
          <a:spcPct val="111000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8pPr>
      <a:lvl9pPr marL="4294505" indent="-252730" algn="l" defTabSz="1010285" rtl="0" eaLnBrk="1" latinLnBrk="0" hangingPunct="1">
        <a:lnSpc>
          <a:spcPct val="90000"/>
        </a:lnSpc>
        <a:spcBef>
          <a:spcPct val="111000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10285" rtl="0" eaLnBrk="1" latinLnBrk="0" hangingPunct="1"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505460" algn="l" defTabSz="1010285" rtl="0" eaLnBrk="1" latinLnBrk="0" hangingPunct="1">
        <a:defRPr sz="1990" kern="1200">
          <a:solidFill>
            <a:schemeClr val="tx1"/>
          </a:solidFill>
          <a:latin typeface="+mn-lt"/>
          <a:ea typeface="+mn-ea"/>
          <a:cs typeface="+mn-cs"/>
        </a:defRPr>
      </a:lvl2pPr>
      <a:lvl3pPr marL="1010285" algn="l" defTabSz="1010285" rtl="0" eaLnBrk="1" latinLnBrk="0" hangingPunct="1">
        <a:defRPr sz="1990" kern="1200">
          <a:solidFill>
            <a:schemeClr val="tx1"/>
          </a:solidFill>
          <a:latin typeface="+mn-lt"/>
          <a:ea typeface="+mn-ea"/>
          <a:cs typeface="+mn-cs"/>
        </a:defRPr>
      </a:lvl3pPr>
      <a:lvl4pPr marL="1515745" algn="l" defTabSz="1010285" rtl="0" eaLnBrk="1" latinLnBrk="0" hangingPunct="1">
        <a:defRPr sz="1990" kern="1200">
          <a:solidFill>
            <a:schemeClr val="tx1"/>
          </a:solidFill>
          <a:latin typeface="+mn-lt"/>
          <a:ea typeface="+mn-ea"/>
          <a:cs typeface="+mn-cs"/>
        </a:defRPr>
      </a:lvl4pPr>
      <a:lvl5pPr marL="2020570" algn="l" defTabSz="1010285" rtl="0" eaLnBrk="1" latinLnBrk="0" hangingPunct="1">
        <a:defRPr sz="1990" kern="1200">
          <a:solidFill>
            <a:schemeClr val="tx1"/>
          </a:solidFill>
          <a:latin typeface="+mn-lt"/>
          <a:ea typeface="+mn-ea"/>
          <a:cs typeface="+mn-cs"/>
        </a:defRPr>
      </a:lvl5pPr>
      <a:lvl6pPr marL="2526030" algn="l" defTabSz="1010285" rtl="0" eaLnBrk="1" latinLnBrk="0" hangingPunct="1">
        <a:defRPr sz="199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90" algn="l" defTabSz="1010285" rtl="0" eaLnBrk="1" latinLnBrk="0" hangingPunct="1">
        <a:defRPr sz="1990" kern="1200">
          <a:solidFill>
            <a:schemeClr val="tx1"/>
          </a:solidFill>
          <a:latin typeface="+mn-lt"/>
          <a:ea typeface="+mn-ea"/>
          <a:cs typeface="+mn-cs"/>
        </a:defRPr>
      </a:lvl7pPr>
      <a:lvl8pPr marL="3536315" algn="l" defTabSz="1010285" rtl="0" eaLnBrk="1" latinLnBrk="0" hangingPunct="1">
        <a:defRPr sz="1990" kern="1200">
          <a:solidFill>
            <a:schemeClr val="tx1"/>
          </a:solidFill>
          <a:latin typeface="+mn-lt"/>
          <a:ea typeface="+mn-ea"/>
          <a:cs typeface="+mn-cs"/>
        </a:defRPr>
      </a:lvl8pPr>
      <a:lvl9pPr marL="4041775" algn="l" defTabSz="1010285" rtl="0" eaLnBrk="1" latinLnBrk="0" hangingPunct="1">
        <a:defRPr sz="19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78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79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80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81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82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83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84.xml" /><Relationship Id="rId3" Type="http://schemas.openxmlformats.org/officeDocument/2006/relationships/tags" Target="../tags/tag85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86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87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88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89.xml" /><Relationship Id="rId3" Type="http://schemas.openxmlformats.org/officeDocument/2006/relationships/tags" Target="../tags/tag90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91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92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93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94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95.xml" /><Relationship Id="rId3" Type="http://schemas.openxmlformats.org/officeDocument/2006/relationships/tags" Target="../tags/tag96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97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98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99.x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00.x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01.xml" /><Relationship Id="rId3" Type="http://schemas.openxmlformats.org/officeDocument/2006/relationships/tags" Target="../tags/tag102.x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103.xml" /></Relationships>
</file>

<file path=ppt/slides/_rels/slide5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04.xml" /></Relationships>
</file>

<file path=ppt/slides/_rels/slide5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Relationship Id="rId2" Type="http://schemas.openxmlformats.org/officeDocument/2006/relationships/image" Target="../media/image2.png" /></Relationships>
</file>

<file path=ppt/slides/_rels/slide6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05.xml" /><Relationship Id="rId3" Type="http://schemas.openxmlformats.org/officeDocument/2006/relationships/tags" Target="../tags/tag106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71.xml" /><Relationship Id="rId11" Type="http://schemas.openxmlformats.org/officeDocument/2006/relationships/tags" Target="../tags/tag72.xml" /><Relationship Id="rId12" Type="http://schemas.openxmlformats.org/officeDocument/2006/relationships/tags" Target="../tags/tag73.xml" /><Relationship Id="rId13" Type="http://schemas.openxmlformats.org/officeDocument/2006/relationships/tags" Target="../tags/tag74.xml" /><Relationship Id="rId2" Type="http://schemas.openxmlformats.org/officeDocument/2006/relationships/tags" Target="../tags/tag63.xml" /><Relationship Id="rId3" Type="http://schemas.openxmlformats.org/officeDocument/2006/relationships/tags" Target="../tags/tag64.xml" /><Relationship Id="rId4" Type="http://schemas.openxmlformats.org/officeDocument/2006/relationships/tags" Target="../tags/tag65.xml" /><Relationship Id="rId5" Type="http://schemas.openxmlformats.org/officeDocument/2006/relationships/tags" Target="../tags/tag66.xml" /><Relationship Id="rId6" Type="http://schemas.openxmlformats.org/officeDocument/2006/relationships/tags" Target="../tags/tag67.xml" /><Relationship Id="rId7" Type="http://schemas.openxmlformats.org/officeDocument/2006/relationships/tags" Target="../tags/tag68.xml" /><Relationship Id="rId8" Type="http://schemas.openxmlformats.org/officeDocument/2006/relationships/tags" Target="../tags/tag69.xml" /><Relationship Id="rId9" Type="http://schemas.openxmlformats.org/officeDocument/2006/relationships/tags" Target="../tags/tag70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75.xml" /><Relationship Id="rId3" Type="http://schemas.openxmlformats.org/officeDocument/2006/relationships/tags" Target="../tags/tag76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77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5" name="Text Box 2" title=""/>
          <p:cNvSpPr txBox="1"/>
          <p:nvPr/>
        </p:nvSpPr>
        <p:spPr>
          <a:xfrm>
            <a:off x="2403599" y="1909122"/>
            <a:ext cx="6988097" cy="13220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8000" b="1">
                <a:solidFill>
                  <a:srgbClr val="C000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烛之武退秦师</a:t>
            </a:r>
            <a:endParaRPr lang="zh-CN" altLang="en-US" sz="8000" b="1">
              <a:solidFill>
                <a:srgbClr val="C00000"/>
              </a:solidFill>
              <a:latin typeface="Arial" panose="020b0604020202020204" pitchFamily="34" charset="0"/>
              <a:ea typeface="华文新魏" panose="02010800040101010101" pitchFamily="2" charset="-122"/>
            </a:endParaRPr>
          </a:p>
        </p:txBody>
      </p:sp>
      <p:sp>
        <p:nvSpPr>
          <p:cNvPr id="6146" name="Text Box 4" title=""/>
          <p:cNvSpPr txBox="1"/>
          <p:nvPr/>
        </p:nvSpPr>
        <p:spPr>
          <a:xfrm>
            <a:off x="4612005" y="3789045"/>
            <a:ext cx="2571115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《</a:t>
            </a:r>
            <a:r>
              <a:rPr lang="zh-CN" altLang="en-US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左传</a:t>
            </a:r>
            <a:r>
              <a:rPr lang="en-US" altLang="zh-CN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endParaRPr lang="en-US" altLang="zh-CN" sz="400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746760" y="872490"/>
            <a:ext cx="9691370" cy="5692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40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3</a:t>
            </a:r>
            <a:r>
              <a:rPr lang="zh-CN" altLang="en-US" sz="40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、梳理归纳各段段落大意。（用四字短语概括）</a:t>
            </a:r>
            <a:endParaRPr lang="zh-CN" altLang="en-US" sz="400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40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明确：</a:t>
            </a:r>
            <a:endParaRPr lang="zh-CN" altLang="en-US" sz="400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40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第1段：</a:t>
            </a: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秦晋围郑</a:t>
            </a:r>
            <a:endParaRPr lang="zh-CN" altLang="en-US" sz="4000"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40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第2段：</a:t>
            </a: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临危受命</a:t>
            </a:r>
            <a:endParaRPr lang="zh-CN" altLang="en-US" sz="4000"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40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第3段：</a:t>
            </a: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智退秦师</a:t>
            </a:r>
            <a:endParaRPr lang="zh-CN" altLang="en-US" sz="40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40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第4段：</a:t>
            </a: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晋师撤离</a:t>
            </a:r>
            <a:endParaRPr lang="zh-CN" altLang="en-US" sz="40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42" name="Rectangle 2" title=""/>
          <p:cNvSpPr>
            <a:spLocks noChangeArrowheads="1"/>
          </p:cNvSpPr>
          <p:nvPr/>
        </p:nvSpPr>
        <p:spPr bwMode="auto">
          <a:xfrm>
            <a:off x="271780" y="1226185"/>
            <a:ext cx="4849495" cy="59391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wrap="square" anchor="ctr">
            <a:spAutoFit/>
          </a:bodyPr>
          <a:lstStyle/>
          <a:p>
            <a:pPr indent="36830">
              <a:lnSpc>
                <a:spcPct val="190000"/>
              </a:lnSpc>
            </a:pPr>
            <a:r>
              <a:rPr lang="en-US" altLang="zh-CN" sz="4000">
                <a:solidFill>
                  <a:srgbClr val="0033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     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晋侯、秦伯围郑，</a:t>
            </a:r>
            <a:r>
              <a:rPr lang="zh-CN" altLang="en-US" sz="4000" u="sng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以</a:t>
            </a:r>
            <a:r>
              <a:rPr lang="zh-CN" altLang="en-US" sz="4000" u="sng">
                <a:solidFill>
                  <a:srgbClr val="2C3FD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其</a:t>
            </a:r>
            <a:r>
              <a:rPr lang="zh-CN" altLang="en-US" sz="4000" u="sng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无礼于晋</a:t>
            </a:r>
            <a:r>
              <a:rPr lang="zh-CN" altLang="en-US" sz="4000" baseline="30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①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，且</a:t>
            </a:r>
            <a:r>
              <a:rPr lang="zh-CN" altLang="en-US" sz="4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贰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于楚也。</a:t>
            </a:r>
            <a:r>
              <a:rPr lang="zh-CN" altLang="en-US" sz="4000" u="sng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晋</a:t>
            </a:r>
            <a:r>
              <a:rPr lang="zh-CN" altLang="en-US" sz="4000" u="sng">
                <a:solidFill>
                  <a:srgbClr val="2C3FD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军</a:t>
            </a:r>
            <a:r>
              <a:rPr lang="zh-CN" altLang="en-US" sz="4000" u="sng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函陵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，</a:t>
            </a:r>
            <a:r>
              <a:rPr lang="zh-CN" altLang="en-US" sz="4000" u="sng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秦</a:t>
            </a:r>
            <a:r>
              <a:rPr lang="zh-CN" altLang="en-US" sz="4000" u="sng">
                <a:solidFill>
                  <a:srgbClr val="2C3FD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军</a:t>
            </a:r>
            <a:r>
              <a:rPr lang="zh-CN" altLang="en-US" sz="4000" u="sng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氾南</a:t>
            </a:r>
            <a:r>
              <a:rPr lang="zh-CN" altLang="en-US" sz="4000" baseline="30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②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。</a:t>
            </a:r>
            <a:endParaRPr lang="zh-CN" altLang="en-US" sz="4000">
              <a:solidFill>
                <a:schemeClr val="tx1"/>
              </a:solidFill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indent="36830">
              <a:lnSpc>
                <a:spcPct val="190000"/>
              </a:lnSpc>
            </a:pP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    </a:t>
            </a:r>
            <a:endParaRPr lang="zh-CN" altLang="en-US" sz="4000">
              <a:solidFill>
                <a:schemeClr val="tx1"/>
              </a:solidFill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</p:txBody>
      </p:sp>
      <p:sp>
        <p:nvSpPr>
          <p:cNvPr id="163845" name="Text Box 5" title=""/>
          <p:cNvSpPr txBox="1">
            <a:spLocks noChangeArrowheads="1"/>
          </p:cNvSpPr>
          <p:nvPr/>
        </p:nvSpPr>
        <p:spPr bwMode="auto">
          <a:xfrm>
            <a:off x="5628640" y="1226185"/>
            <a:ext cx="5036185" cy="59385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以：因为</a:t>
            </a:r>
            <a:endParaRPr lang="zh-CN" altLang="en-US" sz="3600">
              <a:solidFill>
                <a:srgbClr val="FF000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其：代</a:t>
            </a:r>
            <a:r>
              <a:rPr lang="en-US" altLang="zh-CN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“</a:t>
            </a:r>
            <a:r>
              <a:rPr lang="zh-CN" altLang="en-US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郑国</a:t>
            </a:r>
            <a:r>
              <a:rPr lang="en-US" altLang="zh-CN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”</a:t>
            </a:r>
            <a:endParaRPr lang="zh-CN" altLang="en-US" sz="36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①状语后置</a:t>
            </a:r>
            <a:endParaRPr lang="zh-CN" altLang="en-US" sz="3600">
              <a:solidFill>
                <a:srgbClr val="FF000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贰：数作动，从属二主，</a:t>
            </a:r>
            <a:endParaRPr lang="zh-CN" altLang="en-US" sz="3600">
              <a:solidFill>
                <a:srgbClr val="FF000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军：名作动，驻扎</a:t>
            </a:r>
            <a:endParaRPr lang="zh-CN" altLang="en-US" sz="36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②省略句</a:t>
            </a:r>
            <a:endParaRPr lang="zh-CN" altLang="en-US" sz="3600">
              <a:solidFill>
                <a:srgbClr val="FF000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  <p:sp>
        <p:nvSpPr>
          <p:cNvPr id="12" name="Rectangle 13" title=""/>
          <p:cNvSpPr txBox="1">
            <a:spLocks noChangeArrowheads="1"/>
          </p:cNvSpPr>
          <p:nvPr/>
        </p:nvSpPr>
        <p:spPr bwMode="auto">
          <a:xfrm>
            <a:off x="4344035" y="180975"/>
            <a:ext cx="2894330" cy="768350"/>
          </a:xfrm>
          <a:prstGeom prst="rect">
            <a:avLst/>
          </a:prstGeom>
          <a:noFill/>
          <a:ln w="57150" cmpd="thinThick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 lvl="0" algn="ctr">
              <a:lnSpc>
                <a:spcPct val="110000"/>
              </a:lnSpc>
              <a:buClrTx/>
              <a:buSzTx/>
              <a:buFontTx/>
            </a:pPr>
            <a:r>
              <a:rPr lang="zh-CN" altLang="en-US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第一段</a:t>
            </a:r>
            <a:endParaRPr lang="zh-CN" altLang="en-US" sz="400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  <p:cxnSp>
        <p:nvCxnSpPr>
          <p:cNvPr id="2" name="肘形连接符 1" title=""/>
          <p:cNvCxnSpPr/>
          <p:nvPr/>
        </p:nvCxnSpPr>
        <p:spPr>
          <a:xfrm>
            <a:off x="1445260" y="2859405"/>
            <a:ext cx="2093595" cy="737235"/>
          </a:xfrm>
          <a:prstGeom prst="bentConnector3">
            <a:avLst>
              <a:gd name="adj1" fmla="val 45313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椭圆形标注 2" title=""/>
          <p:cNvSpPr/>
          <p:nvPr/>
        </p:nvSpPr>
        <p:spPr>
          <a:xfrm>
            <a:off x="3548380" y="5278120"/>
            <a:ext cx="825500" cy="529590"/>
          </a:xfrm>
          <a:prstGeom prst="wedgeEllipseCallout">
            <a:avLst>
              <a:gd name="adj1" fmla="val -7769"/>
              <a:gd name="adj2" fmla="val -186211"/>
            </a:avLst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>
                <a:solidFill>
                  <a:srgbClr val="FF0000"/>
                </a:solidFill>
              </a:rPr>
              <a:t>于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4" name="椭圆形标注 3" title=""/>
          <p:cNvSpPr/>
          <p:nvPr/>
        </p:nvSpPr>
        <p:spPr>
          <a:xfrm>
            <a:off x="1031875" y="6309360"/>
            <a:ext cx="825500" cy="529590"/>
          </a:xfrm>
          <a:prstGeom prst="wedgeEllipseCallout">
            <a:avLst>
              <a:gd name="adj1" fmla="val -7769"/>
              <a:gd name="adj2" fmla="val -186211"/>
            </a:avLst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>
                <a:solidFill>
                  <a:srgbClr val="FF0000"/>
                </a:solidFill>
              </a:rPr>
              <a:t>于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5638165" y="1228090"/>
            <a:ext cx="5032375" cy="59366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晋文公、秦穆公出兵围攻郑国，因为郑国曾对文公无礼，并且郑国依附于晋的同时又依附于楚。晋军驻扎在函陵，秦军驻扎在氾水的南面。</a:t>
            </a:r>
            <a:endParaRPr lang="zh-CN" altLang="en-US" sz="40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3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63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63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63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3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3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63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63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63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3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38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38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1805940" y="1548130"/>
            <a:ext cx="7973695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20000"/>
              </a:lnSpc>
            </a:pPr>
            <a:r>
              <a:rPr lang="en-US" altLang="zh-CN" sz="40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1</a:t>
            </a:r>
            <a:r>
              <a:rPr lang="zh-CN" altLang="en-US" sz="40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、第一段写了什么事情</a:t>
            </a:r>
            <a:r>
              <a:rPr lang="en-US" altLang="zh-CN" sz="40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?</a:t>
            </a:r>
            <a:endParaRPr lang="en-US" altLang="zh-CN" sz="400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220000"/>
              </a:lnSpc>
            </a:pPr>
            <a:r>
              <a:rPr lang="zh-CN" altLang="en-US" sz="40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明确：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微软雅黑" panose="020b0503020204020204" charset="-122"/>
              </a:rPr>
              <a:t>秦晋围政，郑国危在旦夕。</a:t>
            </a:r>
            <a:endParaRPr lang="zh-CN" altLang="en-US" sz="40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  <a:cs typeface="微软雅黑" panose="020b0503020204020204" charset="-122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381635" y="704215"/>
            <a:ext cx="24263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内容探究</a:t>
            </a:r>
            <a:endParaRPr lang="zh-CN" altLang="en-US" sz="400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/>
        </p:nvSpPr>
        <p:spPr>
          <a:xfrm>
            <a:off x="1640205" y="1903095"/>
            <a:ext cx="7905115" cy="2430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90000"/>
              </a:lnSpc>
            </a:pPr>
            <a:r>
              <a:rPr lang="en-US" altLang="zh-CN" sz="40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2</a:t>
            </a:r>
            <a:r>
              <a:rPr lang="zh-CN" altLang="en-US" sz="40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、秦晋为何围郑？</a:t>
            </a:r>
            <a:endParaRPr lang="zh-CN" altLang="en-US" sz="400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190000"/>
              </a:lnSpc>
            </a:pPr>
            <a:r>
              <a:rPr lang="zh-CN" altLang="en-US" sz="40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微软雅黑" panose="020b0503020204020204" charset="-122"/>
                <a:sym typeface="+mn-ea"/>
              </a:rPr>
              <a:t>明确：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微软雅黑" panose="020b0503020204020204" charset="-122"/>
                <a:sym typeface="+mn-ea"/>
              </a:rPr>
              <a:t>以其无礼于晋，且贰于楚也。</a:t>
            </a:r>
            <a:endParaRPr lang="zh-CN" altLang="en-US" sz="40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1060450" y="783590"/>
            <a:ext cx="9023350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40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3</a:t>
            </a:r>
            <a:r>
              <a:rPr lang="zh-CN" altLang="en-US" sz="40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、秦晋两国既然结盟攻打郑国，为什么两国分别驻扎？</a:t>
            </a:r>
            <a:endParaRPr lang="zh-CN" altLang="en-US" sz="400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40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       </a:t>
            </a:r>
            <a:r>
              <a:rPr lang="zh-CN" altLang="en-US" sz="40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明确：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微软雅黑" panose="020b0503020204020204" charset="-122"/>
              </a:rPr>
              <a:t>秦晋围郑的直接原因均与晋有关，与秦关系不大，秦可以争取；两国分兵驻扎，郑有机会单独与秦接触，</a:t>
            </a:r>
            <a:r>
              <a:rPr lang="zh-CN" altLang="en-US" sz="400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微软雅黑" panose="020b0503020204020204" charset="-122"/>
              </a:rPr>
              <a:t>为烛之武说秦埋下伏笔。</a:t>
            </a:r>
            <a:endParaRPr lang="zh-CN" altLang="en-US" sz="4000">
              <a:solidFill>
                <a:srgbClr val="C00000"/>
              </a:solidFill>
              <a:latin typeface="隶书" panose="02010509060101010101" pitchFamily="49" charset="-122"/>
              <a:ea typeface="隶书" panose="02010509060101010101" pitchFamily="49" charset="-122"/>
              <a:cs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1079500" y="950595"/>
            <a:ext cx="9034145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80000"/>
              </a:lnSpc>
            </a:pPr>
            <a:r>
              <a:rPr lang="en-US" altLang="zh-CN" sz="4000"/>
              <a:t>4</a:t>
            </a:r>
            <a:r>
              <a:rPr lang="zh-CN" altLang="en-US" sz="4000"/>
              <a:t>、第一段有什么作用？</a:t>
            </a:r>
            <a:endParaRPr lang="zh-CN" altLang="en-US" sz="4000"/>
          </a:p>
          <a:p>
            <a:pPr>
              <a:lnSpc>
                <a:spcPct val="180000"/>
              </a:lnSpc>
            </a:pPr>
            <a:r>
              <a:rPr lang="en-US" altLang="zh-CN" sz="4000"/>
              <a:t>       </a:t>
            </a:r>
            <a:r>
              <a:rPr lang="zh-CN" altLang="en-US" sz="4000"/>
              <a:t>明确：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秦晋围郑，来势凶猛，郑国形势危急，</a:t>
            </a: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渲染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了</a:t>
            </a: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战争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一触即发的</a:t>
            </a: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紧张气氛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，</a:t>
            </a: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为下文烛之武劝说秦军退兵埋下伏笔。</a:t>
            </a:r>
            <a:endParaRPr lang="zh-CN" altLang="en-US" sz="40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5890" name="Rectangle 2" title=""/>
          <p:cNvSpPr>
            <a:spLocks noChangeArrowheads="1"/>
          </p:cNvSpPr>
          <p:nvPr/>
        </p:nvSpPr>
        <p:spPr bwMode="auto">
          <a:xfrm>
            <a:off x="216535" y="1249045"/>
            <a:ext cx="5375910" cy="600075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pPr indent="36830">
              <a:lnSpc>
                <a:spcPct val="160000"/>
              </a:lnSpc>
              <a:spcBef>
                <a:spcPct val="50000"/>
              </a:spcBef>
            </a:pPr>
            <a:r>
              <a:rPr lang="en-US" altLang="zh-CN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    </a:t>
            </a:r>
            <a:r>
              <a:rPr lang="zh-CN" altLang="en-US" sz="4000" u="sng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佚之狐言</a:t>
            </a:r>
            <a:r>
              <a:rPr lang="zh-CN" altLang="en-US" sz="4000" u="sng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于</a:t>
            </a:r>
            <a:r>
              <a:rPr lang="zh-CN" altLang="en-US" sz="4000" u="sng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郑伯曰</a:t>
            </a:r>
            <a:r>
              <a:rPr lang="zh-CN" altLang="en-US" sz="4000" baseline="30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①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：“国危矣，若使烛之武见秦君，</a:t>
            </a:r>
            <a:r>
              <a:rPr lang="zh-CN" altLang="en-US" sz="4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师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必退。”公从之。</a:t>
            </a:r>
            <a:r>
              <a:rPr lang="zh-CN" altLang="en-US" sz="4000" u="sng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辞曰</a:t>
            </a:r>
            <a:r>
              <a:rPr lang="zh-CN" altLang="en-US" sz="4000" baseline="30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②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：“臣之</a:t>
            </a:r>
            <a:r>
              <a:rPr lang="zh-CN" altLang="en-US" sz="4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壮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也，</a:t>
            </a:r>
            <a:r>
              <a:rPr lang="zh-CN" altLang="en-US" sz="4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犹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不如人；今老矣，无能为也</a:t>
            </a:r>
            <a:r>
              <a:rPr lang="zh-CN" altLang="en-US" sz="4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已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。”</a:t>
            </a:r>
            <a:endParaRPr lang="en-US" altLang="zh-CN" sz="4000">
              <a:solidFill>
                <a:schemeClr val="tx1"/>
              </a:solidFill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</p:txBody>
      </p:sp>
      <p:sp>
        <p:nvSpPr>
          <p:cNvPr id="165892" name="Text Box 4" title=""/>
          <p:cNvSpPr txBox="1">
            <a:spLocks noChangeArrowheads="1"/>
          </p:cNvSpPr>
          <p:nvPr/>
        </p:nvSpPr>
        <p:spPr bwMode="auto">
          <a:xfrm>
            <a:off x="6139706" y="3043261"/>
            <a:ext cx="2466181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5894" name="Text Box 6" title=""/>
          <p:cNvSpPr txBox="1">
            <a:spLocks noChangeArrowheads="1"/>
          </p:cNvSpPr>
          <p:nvPr/>
        </p:nvSpPr>
        <p:spPr bwMode="auto">
          <a:xfrm>
            <a:off x="5802630" y="1249045"/>
            <a:ext cx="4906645" cy="600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wrap="square">
            <a:no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于：介词，对</a:t>
            </a:r>
            <a:endParaRPr lang="zh-CN" altLang="en-US" sz="36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①状语后置</a:t>
            </a:r>
            <a:endParaRPr lang="zh-CN" altLang="en-US" sz="3600">
              <a:solidFill>
                <a:srgbClr val="FF000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师</a:t>
            </a:r>
            <a:r>
              <a:rPr lang="zh-CN" altLang="en-US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：军队</a:t>
            </a:r>
            <a:endParaRPr lang="zh-CN" altLang="en-US" sz="36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②省略句，省主语</a:t>
            </a:r>
            <a:endParaRPr lang="zh-CN" altLang="en-US" sz="3600">
              <a:solidFill>
                <a:srgbClr val="FF000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壮</a:t>
            </a:r>
            <a:r>
              <a:rPr lang="zh-CN" altLang="en-US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：壮年</a:t>
            </a:r>
            <a:endParaRPr lang="zh-CN" altLang="en-US" sz="36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犹</a:t>
            </a:r>
            <a:r>
              <a:rPr lang="zh-CN" altLang="en-US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：尚且</a:t>
            </a:r>
            <a:endParaRPr lang="zh-CN" altLang="en-US" sz="36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已</a:t>
            </a:r>
            <a:r>
              <a:rPr lang="zh-CN" altLang="en-US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：通“矣”，语气词</a:t>
            </a:r>
            <a:endParaRPr lang="zh-CN" altLang="en-US" sz="36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  <p:sp>
        <p:nvSpPr>
          <p:cNvPr id="12" name="Rectangle 13" title="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344035" y="180975"/>
            <a:ext cx="2894330" cy="768350"/>
          </a:xfrm>
          <a:prstGeom prst="rect">
            <a:avLst/>
          </a:prstGeom>
          <a:noFill/>
          <a:ln w="57150" cmpd="thinThick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 lvl="0" algn="ctr">
              <a:lnSpc>
                <a:spcPct val="110000"/>
              </a:lnSpc>
              <a:buClrTx/>
              <a:buSzTx/>
              <a:buFontTx/>
            </a:pPr>
            <a:r>
              <a:rPr lang="zh-CN" altLang="en-US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第二段</a:t>
            </a:r>
            <a:endParaRPr lang="zh-CN" altLang="en-US" sz="400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  <p:cxnSp>
        <p:nvCxnSpPr>
          <p:cNvPr id="2" name="肘形连接符 1" title=""/>
          <p:cNvCxnSpPr/>
          <p:nvPr/>
        </p:nvCxnSpPr>
        <p:spPr>
          <a:xfrm>
            <a:off x="2522855" y="1643380"/>
            <a:ext cx="1990090" cy="673100"/>
          </a:xfrm>
          <a:prstGeom prst="bentConnector3">
            <a:avLst>
              <a:gd name="adj1" fmla="val 24409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圆角矩形标注 2" title=""/>
          <p:cNvSpPr/>
          <p:nvPr/>
        </p:nvSpPr>
        <p:spPr>
          <a:xfrm>
            <a:off x="339090" y="2986405"/>
            <a:ext cx="1645285" cy="677545"/>
          </a:xfrm>
          <a:prstGeom prst="wedgeRoundRectCallout">
            <a:avLst>
              <a:gd name="adj1" fmla="val 33018"/>
              <a:gd name="adj2" fmla="val 23641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烛之武</a:t>
            </a:r>
            <a:endParaRPr lang="zh-CN" altLang="en-US" sz="36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5803265" y="1258570"/>
            <a:ext cx="4906010" cy="59912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    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佚之狐对郑文公说：“国家危急啦！如果派烛之武去见秦穆公，秦国的军队必定撤退。”郑文公听从了他的建议。（烛之武）推辞说：“我壮年的时候，尚且不如别人；现在老了，不能做什么啦。”</a:t>
            </a:r>
            <a:endParaRPr lang="zh-CN" altLang="en-US" sz="36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5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65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65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65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5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5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65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65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65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5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658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658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658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658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5890" name="Rectangle 2" title=""/>
          <p:cNvSpPr>
            <a:spLocks noChangeArrowheads="1"/>
          </p:cNvSpPr>
          <p:nvPr/>
        </p:nvSpPr>
        <p:spPr bwMode="auto">
          <a:xfrm>
            <a:off x="465455" y="1109980"/>
            <a:ext cx="4883150" cy="538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anchor="ctr">
            <a:noAutofit/>
          </a:bodyPr>
          <a:lstStyle/>
          <a:p>
            <a:pPr indent="36830">
              <a:lnSpc>
                <a:spcPct val="160000"/>
              </a:lnSpc>
              <a:spcBef>
                <a:spcPct val="50000"/>
              </a:spcBef>
            </a:pPr>
            <a:r>
              <a:rPr lang="zh-CN" altLang="en-US" sz="4000">
                <a:solidFill>
                  <a:schemeClr val="tx1"/>
                </a:solidFill>
                <a:latin typeface="楷体_GB2312" pitchFamily="49" charset="-122"/>
              </a:rPr>
              <a:t>公曰：</a:t>
            </a:r>
            <a:r>
              <a:rPr lang="zh-CN" altLang="en-US" sz="4000">
                <a:solidFill>
                  <a:schemeClr val="tx1"/>
                </a:solidFill>
                <a:latin typeface="Arial"/>
              </a:rPr>
              <a:t>“</a:t>
            </a:r>
            <a:r>
              <a:rPr lang="zh-CN" altLang="en-US" sz="4000">
                <a:solidFill>
                  <a:schemeClr val="tx1"/>
                </a:solidFill>
                <a:latin typeface="楷体_GB2312" pitchFamily="49" charset="-122"/>
              </a:rPr>
              <a:t>吾不能早用</a:t>
            </a:r>
            <a:r>
              <a:rPr lang="zh-CN" altLang="en-US" sz="4000">
                <a:solidFill>
                  <a:srgbClr val="2C3FD0"/>
                </a:solidFill>
                <a:latin typeface="楷体_GB2312" pitchFamily="49" charset="-122"/>
              </a:rPr>
              <a:t>子</a:t>
            </a:r>
            <a:r>
              <a:rPr lang="zh-CN" altLang="en-US" sz="4000">
                <a:solidFill>
                  <a:schemeClr val="tx1"/>
                </a:solidFill>
                <a:latin typeface="楷体_GB2312" pitchFamily="49" charset="-122"/>
              </a:rPr>
              <a:t>，今急而求子，</a:t>
            </a:r>
            <a:r>
              <a:rPr lang="zh-CN" altLang="en-US" sz="4000" u="sng">
                <a:solidFill>
                  <a:srgbClr val="2C3FD0"/>
                </a:solidFill>
                <a:latin typeface="楷体_GB2312" pitchFamily="49" charset="-122"/>
              </a:rPr>
              <a:t>是</a:t>
            </a:r>
            <a:r>
              <a:rPr lang="zh-CN" altLang="en-US" sz="4000" u="sng">
                <a:solidFill>
                  <a:schemeClr val="tx1"/>
                </a:solidFill>
                <a:latin typeface="楷体_GB2312" pitchFamily="49" charset="-122"/>
              </a:rPr>
              <a:t>寡人之过也</a:t>
            </a:r>
            <a:r>
              <a:rPr lang="zh-CN" altLang="en-US" sz="4000" baseline="300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①</a:t>
            </a:r>
            <a:r>
              <a:rPr lang="zh-CN" altLang="en-US" sz="4000">
                <a:solidFill>
                  <a:schemeClr val="tx1"/>
                </a:solidFill>
                <a:latin typeface="楷体_GB2312" pitchFamily="49" charset="-122"/>
              </a:rPr>
              <a:t>。然郑亡，子亦有不利焉。</a:t>
            </a:r>
            <a:r>
              <a:rPr lang="zh-CN" altLang="en-US" sz="4000">
                <a:solidFill>
                  <a:schemeClr val="tx1"/>
                </a:solidFill>
                <a:latin typeface="Arial"/>
              </a:rPr>
              <a:t>”</a:t>
            </a:r>
            <a:r>
              <a:rPr lang="zh-CN" altLang="en-US" sz="4000" u="sng">
                <a:solidFill>
                  <a:srgbClr val="2C3FD0"/>
                </a:solidFill>
                <a:latin typeface="楷体_GB2312" pitchFamily="49" charset="-122"/>
              </a:rPr>
              <a:t>许</a:t>
            </a:r>
            <a:r>
              <a:rPr lang="zh-CN" altLang="en-US" sz="4000" u="sng">
                <a:solidFill>
                  <a:schemeClr val="tx1"/>
                </a:solidFill>
                <a:latin typeface="楷体_GB2312" pitchFamily="49" charset="-122"/>
              </a:rPr>
              <a:t>之</a:t>
            </a:r>
            <a:r>
              <a:rPr lang="zh-CN" altLang="en-US" sz="4000" baseline="300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②</a:t>
            </a:r>
            <a:r>
              <a:rPr lang="zh-CN" altLang="en-US" sz="4000">
                <a:solidFill>
                  <a:schemeClr val="tx1"/>
                </a:solidFill>
                <a:latin typeface="楷体_GB2312" pitchFamily="49" charset="-122"/>
              </a:rPr>
              <a:t>。</a:t>
            </a:r>
            <a:endParaRPr lang="en-US" altLang="zh-CN" sz="4000">
              <a:solidFill>
                <a:schemeClr val="tx1"/>
              </a:solidFill>
              <a:latin typeface="楷体_GB2312" pitchFamily="49" charset="-122"/>
            </a:endParaRPr>
          </a:p>
        </p:txBody>
      </p:sp>
      <p:sp>
        <p:nvSpPr>
          <p:cNvPr id="165899" name="Rectangle 11" title=""/>
          <p:cNvSpPr>
            <a:spLocks noChangeArrowheads="1"/>
          </p:cNvSpPr>
          <p:nvPr/>
        </p:nvSpPr>
        <p:spPr bwMode="auto">
          <a:xfrm>
            <a:off x="5995670" y="1109980"/>
            <a:ext cx="4613910" cy="5314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wrap="square">
            <a:no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子：对男子的尊称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</a:rPr>
              <a:t>是：这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</a:rPr>
              <a:t>①判断句</a:t>
            </a:r>
            <a:endParaRPr lang="zh-CN" altLang="en-US" sz="4000">
              <a:solidFill>
                <a:srgbClr val="FF000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</a:rPr>
              <a:t>许：答应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</a:rPr>
              <a:t>②</a:t>
            </a: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</a:rPr>
              <a:t>省略句：省主语</a:t>
            </a:r>
            <a:endParaRPr lang="zh-CN" altLang="en-US" sz="4000">
              <a:solidFill>
                <a:srgbClr val="FF000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5993765" y="1109980"/>
            <a:ext cx="4615815" cy="55079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郑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文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公说：“我不能早重用您，现在情况危急才来求您，这是我的过错。然而郑国灭亡了，对您也有不利啊！”（烛之武）答应了郑文公。</a:t>
            </a:r>
            <a:endParaRPr lang="zh-CN" altLang="en-US" sz="40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  <p:sp>
        <p:nvSpPr>
          <p:cNvPr id="5" name="矩形标注 4" title=""/>
          <p:cNvSpPr/>
          <p:nvPr/>
        </p:nvSpPr>
        <p:spPr>
          <a:xfrm>
            <a:off x="300990" y="6494780"/>
            <a:ext cx="2153920" cy="778510"/>
          </a:xfrm>
          <a:prstGeom prst="wedgeRectCallout">
            <a:avLst>
              <a:gd name="adj1" fmla="val -41715"/>
              <a:gd name="adj2" fmla="val -10799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（烛之武）</a:t>
            </a:r>
            <a:endParaRPr lang="zh-CN" altLang="en-US" sz="36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5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5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5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5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5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5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5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5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1844675" y="2226945"/>
            <a:ext cx="841565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80000"/>
              </a:lnSpc>
            </a:pPr>
            <a:r>
              <a:rPr lang="en-US" altLang="zh-CN" sz="40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1</a:t>
            </a:r>
            <a:r>
              <a:rPr lang="zh-CN" altLang="en-US" sz="40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、第二段写了什么？</a:t>
            </a:r>
            <a:endParaRPr lang="zh-CN" altLang="en-US" sz="400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180000"/>
              </a:lnSpc>
            </a:pPr>
            <a:r>
              <a:rPr lang="zh-CN" altLang="en-US" sz="40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明确：</a:t>
            </a: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微软雅黑" panose="020b0503020204020204" charset="-122"/>
              </a:rPr>
              <a:t>烛之武临危受命</a:t>
            </a:r>
            <a:endParaRPr lang="zh-CN" altLang="en-US" sz="40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微软雅黑" panose="020b0503020204020204" charset="-122"/>
            </a:endParaRPr>
          </a:p>
        </p:txBody>
      </p:sp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381635" y="704215"/>
            <a:ext cx="24263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内容探究</a:t>
            </a:r>
            <a:endParaRPr lang="zh-CN" altLang="en-US" sz="400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647065" y="486410"/>
            <a:ext cx="9643745" cy="6073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80000"/>
              </a:lnSpc>
            </a:pPr>
            <a:r>
              <a:rPr lang="en-US" altLang="zh-CN" sz="36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2</a:t>
            </a:r>
            <a:r>
              <a:rPr lang="zh-CN" altLang="en-US" sz="36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、本段出现了哪几位人物，具有怎样的特点？</a:t>
            </a:r>
            <a:endParaRPr lang="zh-CN" altLang="en-US" sz="360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180000"/>
              </a:lnSpc>
            </a:pP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佚之狐</a:t>
            </a:r>
            <a:r>
              <a:rPr lang="zh-CN" altLang="en-US" sz="36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：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微软雅黑" panose="020b0503020204020204" charset="-122"/>
              </a:rPr>
              <a:t>关心国事，对烛之武足够了解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微软雅黑" panose="020b0503020204020204" charset="-122"/>
              </a:rPr>
              <a:t>（引出烛之武）</a:t>
            </a:r>
            <a:endParaRPr lang="zh-CN" altLang="en-US" sz="360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  <a:cs typeface="微软雅黑" panose="020b0503020204020204" charset="-122"/>
            </a:endParaRPr>
          </a:p>
          <a:p>
            <a:pPr>
              <a:lnSpc>
                <a:spcPct val="180000"/>
              </a:lnSpc>
            </a:pP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烛之武</a:t>
            </a:r>
            <a:r>
              <a:rPr lang="zh-CN" altLang="en-US" sz="36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：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微软雅黑" panose="020b0503020204020204" charset="-122"/>
              </a:rPr>
              <a:t>壮士不遇，英雄末路，满腹的牢骚与埋怨，深明大义。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微软雅黑" panose="020b0503020204020204" charset="-122"/>
              </a:rPr>
              <a:t>（未见其人，先闻其名）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微软雅黑" panose="020b0503020204020204" charset="-122"/>
              </a:rPr>
              <a:t> </a:t>
            </a:r>
            <a:endParaRPr lang="zh-CN" altLang="en-US" sz="36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  <a:cs typeface="微软雅黑" panose="020b0503020204020204" charset="-122"/>
            </a:endParaRPr>
          </a:p>
          <a:p>
            <a:pPr>
              <a:lnSpc>
                <a:spcPct val="180000"/>
              </a:lnSpc>
            </a:pP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郑  伯</a:t>
            </a:r>
            <a:r>
              <a:rPr lang="zh-CN" altLang="en-US" sz="36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：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微软雅黑" panose="020b0503020204020204" charset="-122"/>
              </a:rPr>
              <a:t>勇于自责，情真意切，明君风范。</a:t>
            </a:r>
            <a:endParaRPr lang="zh-CN" altLang="en-US" sz="36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  <a:cs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3" name="Rectangle 2" title=""/>
          <p:cNvSpPr>
            <a:spLocks noGrp="1" noRot="1"/>
          </p:cNvSpPr>
          <p:nvPr>
            <p:ph type="title"/>
          </p:nvPr>
        </p:nvSpPr>
        <p:spPr>
          <a:xfrm>
            <a:off x="3567232" y="204322"/>
            <a:ext cx="3909757" cy="859480"/>
          </a:xfrm>
        </p:spPr>
        <p:txBody>
          <a:bodyPr vert="horz" wrap="square" lIns="101032" tIns="50516" rIns="101032" bIns="50516" anchor="ctr" anchorCtr="0"/>
          <a:lstStyle/>
          <a:p>
            <a:pPr algn="ctr"/>
            <a:r>
              <a:rPr lang="zh-CN" altLang="en-US" sz="4400" b="0">
                <a:solidFill>
                  <a:srgbClr val="C00000"/>
                </a:solidFill>
              </a:rPr>
              <a:t>学习目标</a:t>
            </a:r>
            <a:endParaRPr lang="zh-CN" altLang="en-US" sz="4400" b="0">
              <a:solidFill>
                <a:srgbClr val="C00000"/>
              </a:solidFill>
            </a:endParaRPr>
          </a:p>
        </p:txBody>
      </p:sp>
      <p:sp>
        <p:nvSpPr>
          <p:cNvPr id="8194" name="Rectangle 3" title=""/>
          <p:cNvSpPr>
            <a:spLocks noGrp="1"/>
          </p:cNvSpPr>
          <p:nvPr>
            <p:ph idx="1"/>
          </p:nvPr>
        </p:nvSpPr>
        <p:spPr>
          <a:xfrm>
            <a:off x="663575" y="1604645"/>
            <a:ext cx="9556750" cy="5194935"/>
          </a:xfrm>
        </p:spPr>
        <p:txBody>
          <a:bodyPr vert="horz" wrap="square" lIns="101032" tIns="50516" rIns="101032" bIns="50516" anchor="t" anchorCtr="0"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1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、识记</a:t>
            </a: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《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左传</a:t>
            </a: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》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的相关知识</a:t>
            </a:r>
            <a:endParaRPr lang="zh-CN" altLang="en-US" sz="36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sym typeface="+mn-ea"/>
              </a:rPr>
              <a:t>2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sym typeface="+mn-ea"/>
              </a:rPr>
              <a:t>、理解重要文言知识点。</a:t>
            </a:r>
            <a:endParaRPr lang="zh-CN" altLang="en-US" sz="36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3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、分析本文精彩的人物语言，把握人物形象。</a:t>
            </a:r>
            <a:endParaRPr lang="zh-CN" altLang="en-US" sz="36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4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、学习烛之武不计个人安危得失，顾全大局的爱国精神。</a:t>
            </a:r>
            <a:endParaRPr lang="zh-CN" altLang="en-US" sz="36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</p:txBody>
      </p:sp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7938" name="Rectangle 2" title=""/>
          <p:cNvSpPr>
            <a:spLocks noChangeArrowheads="1"/>
          </p:cNvSpPr>
          <p:nvPr/>
        </p:nvSpPr>
        <p:spPr bwMode="auto">
          <a:xfrm>
            <a:off x="73025" y="1151890"/>
            <a:ext cx="4826635" cy="61855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wrap="square">
            <a:noAutofit/>
          </a:bodyPr>
          <a:lstStyle/>
          <a:p>
            <a:pPr>
              <a:lnSpc>
                <a:spcPct val="180000"/>
              </a:lnSpc>
            </a:pPr>
            <a:r>
              <a:rPr lang="en-US" altLang="zh-CN" sz="4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       </a:t>
            </a:r>
            <a:r>
              <a:rPr lang="zh-CN" sz="4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夜</a:t>
            </a:r>
            <a:r>
              <a:rPr lang="zh-CN" sz="4000">
                <a:solidFill>
                  <a:srgbClr val="2C3FD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缒</a:t>
            </a:r>
            <a:r>
              <a:rPr lang="zh-CN" sz="4000">
                <a:solidFill>
                  <a:schemeClr val="tx2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而出，见秦伯，曰：“秦、晋围郑，郑</a:t>
            </a:r>
            <a:r>
              <a:rPr lang="zh-CN" sz="4000">
                <a:solidFill>
                  <a:srgbClr val="2C3FD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既</a:t>
            </a:r>
            <a:r>
              <a:rPr lang="zh-CN" sz="4000">
                <a:solidFill>
                  <a:schemeClr val="tx2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知亡矣。</a:t>
            </a:r>
            <a:r>
              <a:rPr lang="zh-CN" sz="4000" u="sng">
                <a:solidFill>
                  <a:schemeClr val="tx2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若</a:t>
            </a:r>
            <a:r>
              <a:rPr lang="zh-CN" sz="4000" u="sng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亡</a:t>
            </a:r>
            <a:r>
              <a:rPr lang="zh-CN" sz="4000" u="sng">
                <a:solidFill>
                  <a:schemeClr val="tx2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郑而有益于君</a:t>
            </a:r>
            <a:r>
              <a:rPr lang="zh-CN" sz="4000" baseline="30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①</a:t>
            </a:r>
            <a:r>
              <a:rPr lang="zh-CN" sz="4000">
                <a:solidFill>
                  <a:schemeClr val="tx2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，</a:t>
            </a:r>
            <a:r>
              <a:rPr lang="zh-CN" sz="4000" u="sng">
                <a:solidFill>
                  <a:srgbClr val="2C3FD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敢</a:t>
            </a:r>
            <a:r>
              <a:rPr lang="zh-CN" sz="4000" u="sng">
                <a:solidFill>
                  <a:schemeClr val="tx2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以烦</a:t>
            </a:r>
            <a:r>
              <a:rPr lang="zh-CN" sz="4000" u="sng">
                <a:solidFill>
                  <a:srgbClr val="2C3FD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执事</a:t>
            </a:r>
            <a:r>
              <a:rPr lang="zh-CN" sz="4000" baseline="30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②</a:t>
            </a:r>
            <a:r>
              <a:rPr lang="zh-CN" sz="4000">
                <a:solidFill>
                  <a:schemeClr val="tx2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。</a:t>
            </a:r>
            <a:endParaRPr lang="zh-CN" sz="4000">
              <a:solidFill>
                <a:schemeClr val="tx2"/>
              </a:solidFill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</p:txBody>
      </p:sp>
      <p:sp>
        <p:nvSpPr>
          <p:cNvPr id="167940" name="Text Box 4" title=""/>
          <p:cNvSpPr txBox="1">
            <a:spLocks noChangeArrowheads="1"/>
          </p:cNvSpPr>
          <p:nvPr/>
        </p:nvSpPr>
        <p:spPr bwMode="auto">
          <a:xfrm>
            <a:off x="6013415" y="1599685"/>
            <a:ext cx="2625799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7941" name="Text Box 5" title=""/>
          <p:cNvSpPr txBox="1">
            <a:spLocks noChangeArrowheads="1"/>
          </p:cNvSpPr>
          <p:nvPr/>
        </p:nvSpPr>
        <p:spPr bwMode="auto">
          <a:xfrm>
            <a:off x="6013415" y="2104849"/>
            <a:ext cx="3181829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7942" name="Text Box 6" title=""/>
          <p:cNvSpPr txBox="1">
            <a:spLocks noChangeArrowheads="1"/>
          </p:cNvSpPr>
          <p:nvPr/>
        </p:nvSpPr>
        <p:spPr bwMode="auto">
          <a:xfrm>
            <a:off x="5990613" y="2771384"/>
            <a:ext cx="2625798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7943" name="Text Box 7" title=""/>
          <p:cNvSpPr txBox="1">
            <a:spLocks noChangeArrowheads="1"/>
          </p:cNvSpPr>
          <p:nvPr/>
        </p:nvSpPr>
        <p:spPr bwMode="auto">
          <a:xfrm>
            <a:off x="5592445" y="6175977"/>
            <a:ext cx="2625799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7944" name="Text Box 8" title=""/>
          <p:cNvSpPr txBox="1">
            <a:spLocks noChangeArrowheads="1"/>
          </p:cNvSpPr>
          <p:nvPr/>
        </p:nvSpPr>
        <p:spPr bwMode="auto">
          <a:xfrm>
            <a:off x="6288800" y="4186895"/>
            <a:ext cx="2625798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7945" name="Text Box 9" title=""/>
          <p:cNvSpPr txBox="1">
            <a:spLocks noChangeArrowheads="1"/>
          </p:cNvSpPr>
          <p:nvPr/>
        </p:nvSpPr>
        <p:spPr bwMode="auto">
          <a:xfrm>
            <a:off x="8018284" y="4981475"/>
            <a:ext cx="2625798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7952" name="Text Box 16" title=""/>
          <p:cNvSpPr txBox="1">
            <a:spLocks noChangeArrowheads="1"/>
          </p:cNvSpPr>
          <p:nvPr/>
        </p:nvSpPr>
        <p:spPr bwMode="auto">
          <a:xfrm>
            <a:off x="5116830" y="1151890"/>
            <a:ext cx="5699760" cy="618553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10000"/>
              </a:lnSpc>
            </a:pPr>
            <a:r>
              <a:rPr lang="zh-CN" altLang="en-US" sz="4000">
                <a:solidFill>
                  <a:srgbClr val="FF33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夜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：</a:t>
            </a:r>
            <a:r>
              <a:rPr lang="zh-CN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名作状，在夜里</a:t>
            </a:r>
            <a:endParaRPr lang="zh-CN" sz="4000">
              <a:solidFill>
                <a:srgbClr val="FF330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algn="l">
              <a:lnSpc>
                <a:spcPct val="110000"/>
              </a:lnSpc>
            </a:pPr>
            <a:r>
              <a:rPr lang="zh-CN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缒</a:t>
            </a:r>
            <a:r>
              <a:rPr lang="zh-CN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：用绳子拴着人或物从上往下送</a:t>
            </a:r>
            <a:endParaRPr lang="zh-CN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 algn="l">
              <a:lnSpc>
                <a:spcPct val="110000"/>
              </a:lnSpc>
            </a:pPr>
            <a:r>
              <a:rPr lang="zh-CN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既：已经</a:t>
            </a:r>
            <a:endParaRPr lang="zh-CN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 algn="l">
              <a:lnSpc>
                <a:spcPct val="110000"/>
              </a:lnSpc>
            </a:pPr>
            <a:r>
              <a:rPr lang="zh-CN" sz="400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/>
                <a:cs typeface="隶书" panose="02010509060101010101" pitchFamily="49" charset="-122"/>
                <a:sym typeface="+mn-ea"/>
              </a:rPr>
              <a:t>①</a:t>
            </a:r>
            <a:r>
              <a:rPr lang="zh-CN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状语后置</a:t>
            </a:r>
            <a:endParaRPr lang="zh-CN" sz="4000">
              <a:solidFill>
                <a:srgbClr val="FF000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 algn="l">
              <a:lnSpc>
                <a:spcPct val="110000"/>
              </a:lnSpc>
            </a:pPr>
            <a:r>
              <a:rPr lang="zh-CN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敢：自言冒昧的谦辞</a:t>
            </a:r>
            <a:endParaRPr lang="zh-CN" sz="4000">
              <a:solidFill>
                <a:srgbClr val="FF000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 algn="l">
              <a:lnSpc>
                <a:spcPct val="110000"/>
              </a:lnSpc>
            </a:pPr>
            <a:r>
              <a:rPr lang="zh-CN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执事：办事的官员，代指对方（秦穆公）</a:t>
            </a:r>
            <a:endParaRPr lang="zh-CN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 algn="l">
              <a:lnSpc>
                <a:spcPct val="110000"/>
              </a:lnSpc>
            </a:pPr>
            <a:r>
              <a:rPr lang="zh-CN" sz="400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/>
                <a:cs typeface="隶书" panose="02010509060101010101" pitchFamily="49" charset="-122"/>
                <a:sym typeface="+mn-ea"/>
              </a:rPr>
              <a:t>②</a:t>
            </a:r>
            <a:r>
              <a:rPr lang="zh-CN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省略句</a:t>
            </a: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 </a:t>
            </a:r>
            <a:r>
              <a:rPr lang="zh-CN" altLang="en-US" sz="4000">
                <a:solidFill>
                  <a:srgbClr val="FF33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      </a:t>
            </a:r>
            <a:endParaRPr lang="zh-CN" altLang="en-US" sz="4000">
              <a:solidFill>
                <a:srgbClr val="FF330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  <p:sp>
        <p:nvSpPr>
          <p:cNvPr id="12" name="Rectangle 13" title="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344035" y="180975"/>
            <a:ext cx="2894330" cy="768350"/>
          </a:xfrm>
          <a:prstGeom prst="rect">
            <a:avLst/>
          </a:prstGeom>
          <a:noFill/>
          <a:ln w="57150" cmpd="thinThick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 lvl="0" algn="ctr">
              <a:lnSpc>
                <a:spcPct val="110000"/>
              </a:lnSpc>
              <a:buClrTx/>
              <a:buSzTx/>
              <a:buFontTx/>
            </a:pPr>
            <a:r>
              <a:rPr lang="zh-CN" altLang="en-US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第三段</a:t>
            </a:r>
            <a:endParaRPr lang="zh-CN" altLang="en-US" sz="400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  <p:cxnSp>
        <p:nvCxnSpPr>
          <p:cNvPr id="3" name="肘形连接符 2" title=""/>
          <p:cNvCxnSpPr/>
          <p:nvPr/>
        </p:nvCxnSpPr>
        <p:spPr>
          <a:xfrm>
            <a:off x="1758950" y="4813935"/>
            <a:ext cx="1951990" cy="701675"/>
          </a:xfrm>
          <a:prstGeom prst="bentConnector3">
            <a:avLst>
              <a:gd name="adj1" fmla="val 50033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标注 3" title=""/>
          <p:cNvSpPr/>
          <p:nvPr/>
        </p:nvSpPr>
        <p:spPr>
          <a:xfrm>
            <a:off x="843915" y="6859905"/>
            <a:ext cx="1587500" cy="539115"/>
          </a:xfrm>
          <a:prstGeom prst="wedgeRectCallout">
            <a:avLst>
              <a:gd name="adj1" fmla="val -29919"/>
              <a:gd name="adj2" fmla="val -13032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（之）</a:t>
            </a:r>
            <a:endParaRPr lang="zh-CN" altLang="en-US" sz="36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5116830" y="1151255"/>
            <a:ext cx="5699760" cy="61861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>
              <a:lnSpc>
                <a:spcPct val="140000"/>
              </a:lnSpc>
            </a:pPr>
            <a:r>
              <a:rPr lang="en-US" altLang="zh-CN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夜晚，用绳子（把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烛之武从城墙上）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送出去，（烛之武）见到秦穆公，说：秦国与晋国围攻郑国，郑国已明白自己将会灭亡。假如灭掉郑国对您有好处，怎敢冒昧地拿（亡郑这件事）来麻烦您。</a:t>
            </a:r>
            <a:endParaRPr lang="zh-CN" altLang="en-US" sz="36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7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67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679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679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79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79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79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679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679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79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79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79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679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679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9442" name="Rectangle 2" title=""/>
          <p:cNvSpPr>
            <a:spLocks noChangeArrowheads="1"/>
          </p:cNvSpPr>
          <p:nvPr/>
        </p:nvSpPr>
        <p:spPr bwMode="auto">
          <a:xfrm>
            <a:off x="325120" y="796925"/>
            <a:ext cx="4556125" cy="60699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wrap="square">
            <a:noAutofit/>
          </a:bodyPr>
          <a:lstStyle/>
          <a:p>
            <a:pPr>
              <a:lnSpc>
                <a:spcPct val="240000"/>
              </a:lnSpc>
            </a:pPr>
            <a:r>
              <a:rPr lang="zh-CN" sz="4000">
                <a:solidFill>
                  <a:schemeClr val="tx2"/>
                </a:solidFill>
                <a:latin typeface="楷体_GB2312" pitchFamily="49" charset="-122"/>
              </a:rPr>
              <a:t>越国以</a:t>
            </a:r>
            <a:r>
              <a:rPr lang="zh-CN" sz="4000">
                <a:solidFill>
                  <a:srgbClr val="FF0000"/>
                </a:solidFill>
                <a:latin typeface="楷体_GB2312" pitchFamily="49" charset="-122"/>
              </a:rPr>
              <a:t>鄙</a:t>
            </a:r>
            <a:r>
              <a:rPr lang="zh-CN" sz="4000">
                <a:solidFill>
                  <a:srgbClr val="2C3FD0"/>
                </a:solidFill>
                <a:latin typeface="楷体_GB2312" pitchFamily="49" charset="-122"/>
              </a:rPr>
              <a:t>远</a:t>
            </a:r>
            <a:r>
              <a:rPr lang="zh-CN" sz="4000">
                <a:solidFill>
                  <a:schemeClr val="tx2"/>
                </a:solidFill>
                <a:latin typeface="楷体_GB2312" pitchFamily="49" charset="-122"/>
              </a:rPr>
              <a:t>，君知其难也。</a:t>
            </a:r>
            <a:r>
              <a:rPr lang="zh-CN" sz="4000">
                <a:solidFill>
                  <a:srgbClr val="FF0000"/>
                </a:solidFill>
                <a:latin typeface="楷体_GB2312" pitchFamily="49" charset="-122"/>
              </a:rPr>
              <a:t>焉</a:t>
            </a:r>
            <a:r>
              <a:rPr lang="zh-CN" sz="4000">
                <a:solidFill>
                  <a:schemeClr val="tx2"/>
                </a:solidFill>
                <a:latin typeface="楷体_GB2312" pitchFamily="49" charset="-122"/>
              </a:rPr>
              <a:t>用亡郑以</a:t>
            </a:r>
            <a:r>
              <a:rPr lang="zh-CN" sz="4000">
                <a:solidFill>
                  <a:srgbClr val="FF0000"/>
                </a:solidFill>
                <a:latin typeface="楷体_GB2312" pitchFamily="49" charset="-122"/>
              </a:rPr>
              <a:t>陪</a:t>
            </a:r>
            <a:r>
              <a:rPr lang="zh-CN" sz="4000">
                <a:solidFill>
                  <a:schemeClr val="tx2"/>
                </a:solidFill>
                <a:latin typeface="楷体_GB2312" pitchFamily="49" charset="-122"/>
              </a:rPr>
              <a:t>邻？邻</a:t>
            </a:r>
            <a:r>
              <a:rPr lang="zh-CN" sz="4000">
                <a:solidFill>
                  <a:srgbClr val="2C3FD0"/>
                </a:solidFill>
                <a:latin typeface="楷体_GB2312" pitchFamily="49" charset="-122"/>
              </a:rPr>
              <a:t>之</a:t>
            </a:r>
            <a:r>
              <a:rPr lang="zh-CN" sz="4000">
                <a:solidFill>
                  <a:srgbClr val="FF0000"/>
                </a:solidFill>
                <a:latin typeface="楷体_GB2312" pitchFamily="49" charset="-122"/>
              </a:rPr>
              <a:t>厚</a:t>
            </a:r>
            <a:r>
              <a:rPr lang="zh-CN" sz="4000">
                <a:solidFill>
                  <a:schemeClr val="tx2"/>
                </a:solidFill>
                <a:latin typeface="楷体_GB2312" pitchFamily="49" charset="-122"/>
              </a:rPr>
              <a:t>，君</a:t>
            </a:r>
            <a:r>
              <a:rPr lang="zh-CN" sz="4000">
                <a:solidFill>
                  <a:srgbClr val="2C3FD0"/>
                </a:solidFill>
                <a:latin typeface="楷体_GB2312" pitchFamily="49" charset="-122"/>
              </a:rPr>
              <a:t>之</a:t>
            </a:r>
            <a:r>
              <a:rPr lang="zh-CN" sz="4000">
                <a:solidFill>
                  <a:srgbClr val="FF0000"/>
                </a:solidFill>
                <a:latin typeface="楷体_GB2312" pitchFamily="49" charset="-122"/>
              </a:rPr>
              <a:t>薄</a:t>
            </a:r>
            <a:r>
              <a:rPr lang="zh-CN" sz="4000">
                <a:solidFill>
                  <a:schemeClr val="tx2"/>
                </a:solidFill>
                <a:latin typeface="楷体_GB2312" pitchFamily="49" charset="-122"/>
              </a:rPr>
              <a:t>也。</a:t>
            </a:r>
            <a:endParaRPr lang="zh-CN" sz="4000">
              <a:solidFill>
                <a:schemeClr val="tx2"/>
              </a:solidFill>
              <a:latin typeface="楷体_GB2312" pitchFamily="49" charset="-122"/>
            </a:endParaRPr>
          </a:p>
        </p:txBody>
      </p:sp>
      <p:sp>
        <p:nvSpPr>
          <p:cNvPr id="189444" name="Text Box 4" title=""/>
          <p:cNvSpPr txBox="1">
            <a:spLocks noChangeArrowheads="1"/>
          </p:cNvSpPr>
          <p:nvPr/>
        </p:nvSpPr>
        <p:spPr bwMode="auto">
          <a:xfrm>
            <a:off x="6013415" y="1599685"/>
            <a:ext cx="2625799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9446" name="Text Box 6" title=""/>
          <p:cNvSpPr txBox="1">
            <a:spLocks noChangeArrowheads="1"/>
          </p:cNvSpPr>
          <p:nvPr/>
        </p:nvSpPr>
        <p:spPr bwMode="auto">
          <a:xfrm>
            <a:off x="5990613" y="2771384"/>
            <a:ext cx="2625798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9447" name="Text Box 7" title=""/>
          <p:cNvSpPr txBox="1">
            <a:spLocks noChangeArrowheads="1"/>
          </p:cNvSpPr>
          <p:nvPr/>
        </p:nvSpPr>
        <p:spPr bwMode="auto">
          <a:xfrm>
            <a:off x="5592445" y="6175977"/>
            <a:ext cx="2625799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9448" name="Text Box 8" title=""/>
          <p:cNvSpPr txBox="1">
            <a:spLocks noChangeArrowheads="1"/>
          </p:cNvSpPr>
          <p:nvPr/>
        </p:nvSpPr>
        <p:spPr bwMode="auto">
          <a:xfrm>
            <a:off x="6265997" y="4209697"/>
            <a:ext cx="2625799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9449" name="Text Box 9" title=""/>
          <p:cNvSpPr txBox="1">
            <a:spLocks noChangeArrowheads="1"/>
          </p:cNvSpPr>
          <p:nvPr/>
        </p:nvSpPr>
        <p:spPr bwMode="auto">
          <a:xfrm>
            <a:off x="8018284" y="4981475"/>
            <a:ext cx="2625798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9451" name="Rectangle 11" title=""/>
          <p:cNvSpPr>
            <a:spLocks noChangeArrowheads="1"/>
          </p:cNvSpPr>
          <p:nvPr/>
        </p:nvSpPr>
        <p:spPr bwMode="auto">
          <a:xfrm>
            <a:off x="5027295" y="796290"/>
            <a:ext cx="5692775" cy="60712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wrap="square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鄙</a:t>
            </a:r>
            <a:r>
              <a:rPr lang="zh-CN" altLang="en-US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：名意动，把</a:t>
            </a:r>
            <a:r>
              <a:rPr lang="en-US" altLang="zh-CN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…</a:t>
            </a:r>
            <a:r>
              <a:rPr lang="zh-CN" altLang="en-US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当作边界</a:t>
            </a:r>
            <a:endParaRPr lang="zh-CN" altLang="en-US" sz="36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远：形作名，远方的国家</a:t>
            </a:r>
            <a:endParaRPr lang="zh-CN" altLang="en-US" sz="36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焉</a:t>
            </a:r>
            <a:r>
              <a:rPr lang="zh-CN" altLang="en-US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：怎么，哪里</a:t>
            </a:r>
            <a:endParaRPr lang="zh-CN" altLang="en-US" sz="36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6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陪</a:t>
            </a:r>
            <a:r>
              <a:rPr lang="zh-CN" altLang="en-US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：增加</a:t>
            </a:r>
            <a:endParaRPr lang="zh-CN" altLang="en-US" sz="36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之：主谓之间，取独</a:t>
            </a:r>
            <a:endParaRPr lang="zh-CN" altLang="en-US" sz="36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6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厚</a:t>
            </a:r>
            <a:r>
              <a:rPr lang="zh-CN" altLang="en-US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：形作动，变雄厚   </a:t>
            </a:r>
            <a:endParaRPr lang="zh-CN" altLang="en-US" sz="36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6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薄</a:t>
            </a:r>
            <a:r>
              <a:rPr lang="zh-CN" altLang="en-US" sz="36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：形作动，变薄弱</a:t>
            </a:r>
            <a:endParaRPr lang="zh-CN" altLang="en-US" sz="36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endParaRPr lang="zh-CN" altLang="en-US" sz="36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5027295" y="796925"/>
            <a:ext cx="5693410" cy="61239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越过邻国把远方的郑国作为边境，您知道是困难的。（您）怎么要灭掉郑国而给邻邦的晋国增加土地呢？邻国的国力变雄厚了，您的国力也就（相对）削弱了。</a:t>
            </a:r>
            <a:endParaRPr lang="zh-CN" altLang="en-US" sz="40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9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9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9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9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9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9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9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9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9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9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9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9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9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9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8962" name="Rectangle 2" title=""/>
          <p:cNvSpPr>
            <a:spLocks noChangeArrowheads="1"/>
          </p:cNvSpPr>
          <p:nvPr/>
        </p:nvSpPr>
        <p:spPr bwMode="auto">
          <a:xfrm>
            <a:off x="228600" y="988060"/>
            <a:ext cx="4388485" cy="58870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wrap="square">
            <a:noAutofit/>
          </a:bodyPr>
          <a:lstStyle/>
          <a:p>
            <a:pPr>
              <a:lnSpc>
                <a:spcPct val="270000"/>
              </a:lnSpc>
            </a:pPr>
            <a:r>
              <a:rPr lang="zh-CN" altLang="en-US" sz="4000">
                <a:solidFill>
                  <a:schemeClr val="tx1"/>
                </a:solidFill>
                <a:latin typeface="宋体" panose="02010600030101010101" pitchFamily="2" charset="-122"/>
              </a:rPr>
              <a:t>若舍郑</a:t>
            </a:r>
            <a:r>
              <a:rPr lang="zh-CN" altLang="en-US" sz="4000">
                <a:solidFill>
                  <a:srgbClr val="2C3FD0"/>
                </a:solidFill>
                <a:latin typeface="宋体" panose="02010600030101010101" pitchFamily="2" charset="-122"/>
              </a:rPr>
              <a:t>以为</a:t>
            </a:r>
            <a:r>
              <a:rPr lang="zh-CN" altLang="en-US" sz="4000">
                <a:solidFill>
                  <a:srgbClr val="FF0000"/>
                </a:solidFill>
                <a:latin typeface="宋体" panose="02010600030101010101" pitchFamily="2" charset="-122"/>
              </a:rPr>
              <a:t>东道主</a:t>
            </a:r>
            <a:r>
              <a:rPr lang="zh-CN" altLang="en-US" sz="4000">
                <a:solidFill>
                  <a:schemeClr val="tx1"/>
                </a:solidFill>
                <a:latin typeface="宋体" panose="02010600030101010101" pitchFamily="2" charset="-122"/>
              </a:rPr>
              <a:t>，</a:t>
            </a:r>
            <a:r>
              <a:rPr lang="zh-CN" altLang="en-US" sz="4000">
                <a:solidFill>
                  <a:srgbClr val="FF0000"/>
                </a:solidFill>
                <a:latin typeface="宋体" panose="02010600030101010101" pitchFamily="2" charset="-122"/>
              </a:rPr>
              <a:t>行李</a:t>
            </a:r>
            <a:r>
              <a:rPr lang="zh-CN" altLang="en-US" sz="4000">
                <a:solidFill>
                  <a:srgbClr val="2C3FD0"/>
                </a:solidFill>
                <a:latin typeface="宋体" panose="02010600030101010101" pitchFamily="2" charset="-122"/>
              </a:rPr>
              <a:t>之</a:t>
            </a:r>
            <a:r>
              <a:rPr lang="zh-CN" altLang="en-US" sz="4000">
                <a:solidFill>
                  <a:schemeClr val="tx1"/>
                </a:solidFill>
                <a:latin typeface="宋体" panose="02010600030101010101" pitchFamily="2" charset="-122"/>
              </a:rPr>
              <a:t>往来，</a:t>
            </a:r>
            <a:r>
              <a:rPr lang="zh-CN" altLang="en-US" sz="4000">
                <a:solidFill>
                  <a:srgbClr val="FF0000"/>
                </a:solidFill>
                <a:latin typeface="宋体" panose="02010600030101010101" pitchFamily="2" charset="-122"/>
              </a:rPr>
              <a:t>共</a:t>
            </a:r>
            <a:r>
              <a:rPr lang="zh-CN" altLang="en-US" sz="4000">
                <a:solidFill>
                  <a:schemeClr val="tx1"/>
                </a:solidFill>
                <a:latin typeface="宋体" panose="02010600030101010101" pitchFamily="2" charset="-122"/>
              </a:rPr>
              <a:t>其</a:t>
            </a:r>
            <a:r>
              <a:rPr lang="zh-CN" altLang="en-US" sz="4000">
                <a:solidFill>
                  <a:srgbClr val="FF0000"/>
                </a:solidFill>
                <a:latin typeface="宋体" panose="02010600030101010101" pitchFamily="2" charset="-122"/>
              </a:rPr>
              <a:t>乏困</a:t>
            </a:r>
            <a:r>
              <a:rPr lang="zh-CN" altLang="en-US" sz="4000">
                <a:solidFill>
                  <a:schemeClr val="tx1"/>
                </a:solidFill>
                <a:latin typeface="宋体" panose="02010600030101010101" pitchFamily="2" charset="-122"/>
              </a:rPr>
              <a:t>，君亦无</a:t>
            </a:r>
            <a:r>
              <a:rPr lang="zh-CN" altLang="en-US" sz="4000">
                <a:solidFill>
                  <a:srgbClr val="FF0000"/>
                </a:solidFill>
                <a:latin typeface="宋体" panose="02010600030101010101" pitchFamily="2" charset="-122"/>
              </a:rPr>
              <a:t>所害</a:t>
            </a:r>
            <a:r>
              <a:rPr lang="zh-CN" altLang="en-US" sz="4000">
                <a:solidFill>
                  <a:schemeClr val="tx1"/>
                </a:solidFill>
                <a:latin typeface="宋体" panose="02010600030101010101" pitchFamily="2" charset="-122"/>
              </a:rPr>
              <a:t>。</a:t>
            </a:r>
            <a:endParaRPr lang="zh-CN" altLang="en-US" sz="4000">
              <a:solidFill>
                <a:schemeClr val="tx1"/>
              </a:solidFill>
            </a:endParaRPr>
          </a:p>
        </p:txBody>
      </p:sp>
      <p:sp>
        <p:nvSpPr>
          <p:cNvPr id="168964" name="Text Box 4" title=""/>
          <p:cNvSpPr txBox="1">
            <a:spLocks noChangeArrowheads="1"/>
          </p:cNvSpPr>
          <p:nvPr/>
        </p:nvSpPr>
        <p:spPr bwMode="auto">
          <a:xfrm>
            <a:off x="5939745" y="705124"/>
            <a:ext cx="2625799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8965" name="Text Box 5" title=""/>
          <p:cNvSpPr txBox="1">
            <a:spLocks noChangeArrowheads="1"/>
          </p:cNvSpPr>
          <p:nvPr/>
        </p:nvSpPr>
        <p:spPr bwMode="auto">
          <a:xfrm>
            <a:off x="5790652" y="1103292"/>
            <a:ext cx="3262515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8966" name="Text Box 6" title=""/>
          <p:cNvSpPr txBox="1">
            <a:spLocks noChangeArrowheads="1"/>
          </p:cNvSpPr>
          <p:nvPr/>
        </p:nvSpPr>
        <p:spPr bwMode="auto">
          <a:xfrm>
            <a:off x="8297175" y="1083997"/>
            <a:ext cx="1989082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8967" name="Rectangle 7" title=""/>
          <p:cNvSpPr>
            <a:spLocks noChangeArrowheads="1"/>
          </p:cNvSpPr>
          <p:nvPr/>
        </p:nvSpPr>
        <p:spPr bwMode="auto">
          <a:xfrm>
            <a:off x="5592445" y="1661077"/>
            <a:ext cx="3978164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2875">
                <a:solidFill>
                  <a:srgbClr val="0000FF"/>
                </a:solidFill>
                <a:ea typeface="宋体" panose="02010600030101010101" pitchFamily="2" charset="-122"/>
              </a:rPr>
              <a:t>  </a:t>
            </a:r>
            <a:endParaRPr lang="en-US" altLang="zh-CN" sz="2875">
              <a:solidFill>
                <a:srgbClr val="0000FF"/>
              </a:solidFill>
              <a:ea typeface="宋体" panose="02010600030101010101" pitchFamily="2" charset="-122"/>
            </a:endParaRPr>
          </a:p>
        </p:txBody>
      </p:sp>
      <p:sp>
        <p:nvSpPr>
          <p:cNvPr id="168968" name="Text Box 8" title=""/>
          <p:cNvSpPr txBox="1">
            <a:spLocks noChangeArrowheads="1"/>
          </p:cNvSpPr>
          <p:nvPr/>
        </p:nvSpPr>
        <p:spPr bwMode="auto">
          <a:xfrm>
            <a:off x="5752063" y="2134668"/>
            <a:ext cx="2068013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8969" name="Text Box 9" title=""/>
          <p:cNvSpPr txBox="1">
            <a:spLocks noChangeArrowheads="1"/>
          </p:cNvSpPr>
          <p:nvPr/>
        </p:nvSpPr>
        <p:spPr bwMode="auto">
          <a:xfrm>
            <a:off x="7979695" y="2134668"/>
            <a:ext cx="1908396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8970" name="Rectangle 10" title=""/>
          <p:cNvSpPr>
            <a:spLocks noChangeArrowheads="1"/>
          </p:cNvSpPr>
          <p:nvPr/>
        </p:nvSpPr>
        <p:spPr bwMode="auto">
          <a:xfrm>
            <a:off x="8983006" y="2674912"/>
            <a:ext cx="30988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8972" name="Rectangle 12" title=""/>
          <p:cNvSpPr>
            <a:spLocks noChangeArrowheads="1"/>
          </p:cNvSpPr>
          <p:nvPr/>
        </p:nvSpPr>
        <p:spPr bwMode="auto">
          <a:xfrm>
            <a:off x="8090199" y="3152011"/>
            <a:ext cx="30988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8973" name="Rectangle 13" title=""/>
          <p:cNvSpPr>
            <a:spLocks noChangeArrowheads="1"/>
          </p:cNvSpPr>
          <p:nvPr/>
        </p:nvSpPr>
        <p:spPr bwMode="auto">
          <a:xfrm>
            <a:off x="5752063" y="3646651"/>
            <a:ext cx="30988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8974" name="Rectangle 14" title=""/>
          <p:cNvSpPr>
            <a:spLocks noChangeArrowheads="1"/>
          </p:cNvSpPr>
          <p:nvPr/>
        </p:nvSpPr>
        <p:spPr bwMode="auto">
          <a:xfrm>
            <a:off x="8426974" y="3646651"/>
            <a:ext cx="30988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8975" name="Rectangle 15" title=""/>
          <p:cNvSpPr>
            <a:spLocks noChangeArrowheads="1"/>
          </p:cNvSpPr>
          <p:nvPr/>
        </p:nvSpPr>
        <p:spPr bwMode="auto">
          <a:xfrm>
            <a:off x="5752063" y="4123750"/>
            <a:ext cx="30988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8976" name="Rectangle 16" title=""/>
          <p:cNvSpPr>
            <a:spLocks noChangeArrowheads="1"/>
          </p:cNvSpPr>
          <p:nvPr/>
        </p:nvSpPr>
        <p:spPr bwMode="auto">
          <a:xfrm>
            <a:off x="7928827" y="4086914"/>
            <a:ext cx="30988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8977" name="Rectangle 17" title=""/>
          <p:cNvSpPr>
            <a:spLocks noChangeArrowheads="1"/>
          </p:cNvSpPr>
          <p:nvPr/>
        </p:nvSpPr>
        <p:spPr bwMode="auto">
          <a:xfrm>
            <a:off x="5752063" y="4679780"/>
            <a:ext cx="30988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8978" name="Rectangle 18" title=""/>
          <p:cNvSpPr>
            <a:spLocks noChangeArrowheads="1"/>
          </p:cNvSpPr>
          <p:nvPr/>
        </p:nvSpPr>
        <p:spPr bwMode="auto">
          <a:xfrm>
            <a:off x="4697730" y="988060"/>
            <a:ext cx="6308090" cy="5886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wrap="square"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以为：把</a:t>
            </a:r>
            <a:r>
              <a:rPr lang="en-US" altLang="zh-CN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……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当作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东道主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：东方道路上的主人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行李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：外交使节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之：主谓之间，取独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共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：通“供”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乏困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：形作名，缺少的物资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所害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：名词性的</a:t>
            </a:r>
            <a:r>
              <a:rPr lang="en-US" altLang="zh-CN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“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所字结构</a:t>
            </a:r>
            <a:r>
              <a:rPr lang="en-US" altLang="zh-CN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”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，损害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4697730" y="972185"/>
            <a:ext cx="6303645" cy="5902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（您）如果放弃攻打郑国而把它当作（秦国）东边道路上（招待使节）的主人，（秦国）出使的人来来往往，（郑国可以随时）供给他们缺少的东西，对您也没有什么损害。</a:t>
            </a:r>
            <a:endParaRPr lang="zh-CN" altLang="en-US" sz="40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8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68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68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68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8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8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8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68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68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8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68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8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89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689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8418" name="Rectangle 2" title=""/>
          <p:cNvSpPr>
            <a:spLocks noChangeArrowheads="1"/>
          </p:cNvSpPr>
          <p:nvPr/>
        </p:nvSpPr>
        <p:spPr bwMode="auto">
          <a:xfrm>
            <a:off x="360045" y="530860"/>
            <a:ext cx="4470400" cy="66681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wrap="square">
            <a:noAutofit/>
          </a:bodyPr>
          <a:lstStyle/>
          <a:p>
            <a:pPr>
              <a:lnSpc>
                <a:spcPct val="250000"/>
              </a:lnSpc>
            </a:pPr>
            <a:r>
              <a:rPr lang="zh-CN" altLang="en-US" sz="4000">
                <a:solidFill>
                  <a:schemeClr val="tx1"/>
                </a:solidFill>
                <a:latin typeface="宋体" panose="02010600030101010101" pitchFamily="2" charset="-122"/>
              </a:rPr>
              <a:t>且君</a:t>
            </a:r>
            <a:r>
              <a:rPr lang="zh-CN" altLang="en-US" sz="4000">
                <a:solidFill>
                  <a:srgbClr val="2C3FD0"/>
                </a:solidFill>
                <a:latin typeface="宋体" panose="02010600030101010101" pitchFamily="2" charset="-122"/>
              </a:rPr>
              <a:t>尝</a:t>
            </a:r>
            <a:r>
              <a:rPr lang="zh-CN" altLang="en-US" sz="4000">
                <a:solidFill>
                  <a:srgbClr val="FF0000"/>
                </a:solidFill>
              </a:rPr>
              <a:t>为</a:t>
            </a:r>
            <a:r>
              <a:rPr lang="zh-CN" altLang="en-US" sz="4000">
                <a:solidFill>
                  <a:schemeClr val="tx1"/>
                </a:solidFill>
              </a:rPr>
              <a:t>晋君</a:t>
            </a:r>
            <a:r>
              <a:rPr lang="zh-CN" altLang="en-US" sz="4000">
                <a:solidFill>
                  <a:srgbClr val="FF0000"/>
                </a:solidFill>
              </a:rPr>
              <a:t>赐</a:t>
            </a:r>
            <a:r>
              <a:rPr lang="zh-CN" altLang="en-US" sz="4000">
                <a:solidFill>
                  <a:schemeClr val="tx1"/>
                </a:solidFill>
              </a:rPr>
              <a:t>矣，</a:t>
            </a:r>
            <a:r>
              <a:rPr lang="zh-CN" altLang="en-US" sz="4000">
                <a:solidFill>
                  <a:srgbClr val="FF0000"/>
                </a:solidFill>
              </a:rPr>
              <a:t>许</a:t>
            </a:r>
            <a:r>
              <a:rPr lang="zh-CN" altLang="en-US" sz="4000">
                <a:solidFill>
                  <a:schemeClr val="tx1"/>
                </a:solidFill>
              </a:rPr>
              <a:t>君焦、瑕，</a:t>
            </a:r>
            <a:r>
              <a:rPr lang="zh-CN" altLang="en-US" sz="4000">
                <a:solidFill>
                  <a:srgbClr val="FF0000"/>
                </a:solidFill>
              </a:rPr>
              <a:t>朝</a:t>
            </a:r>
            <a:r>
              <a:rPr lang="zh-CN" altLang="en-US" sz="4000">
                <a:solidFill>
                  <a:srgbClr val="2C3FD0"/>
                </a:solidFill>
              </a:rPr>
              <a:t>济</a:t>
            </a:r>
            <a:r>
              <a:rPr lang="zh-CN" altLang="en-US" sz="4000">
                <a:solidFill>
                  <a:schemeClr val="tx1"/>
                </a:solidFill>
              </a:rPr>
              <a:t>而</a:t>
            </a:r>
            <a:r>
              <a:rPr lang="zh-CN" altLang="en-US" sz="4000">
                <a:solidFill>
                  <a:srgbClr val="FF0000"/>
                </a:solidFill>
              </a:rPr>
              <a:t>夕</a:t>
            </a:r>
            <a:r>
              <a:rPr lang="zh-CN" altLang="en-US" sz="4000">
                <a:solidFill>
                  <a:srgbClr val="2C3FD0"/>
                </a:solidFill>
              </a:rPr>
              <a:t>设版</a:t>
            </a:r>
            <a:r>
              <a:rPr lang="zh-CN" altLang="en-US" sz="4000">
                <a:solidFill>
                  <a:srgbClr val="FF0000"/>
                </a:solidFill>
              </a:rPr>
              <a:t>焉</a:t>
            </a:r>
            <a:r>
              <a:rPr lang="zh-CN" altLang="en-US" sz="4000">
                <a:solidFill>
                  <a:schemeClr val="tx1"/>
                </a:solidFill>
              </a:rPr>
              <a:t>，君之所知也。</a:t>
            </a:r>
            <a:endParaRPr lang="zh-CN" altLang="en-US" sz="4000">
              <a:solidFill>
                <a:schemeClr val="tx1"/>
              </a:solidFill>
            </a:endParaRPr>
          </a:p>
        </p:txBody>
      </p:sp>
      <p:sp>
        <p:nvSpPr>
          <p:cNvPr id="188420" name="Text Box 4" title=""/>
          <p:cNvSpPr txBox="1">
            <a:spLocks noChangeArrowheads="1"/>
          </p:cNvSpPr>
          <p:nvPr/>
        </p:nvSpPr>
        <p:spPr bwMode="auto">
          <a:xfrm>
            <a:off x="5939745" y="705124"/>
            <a:ext cx="2625799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8421" name="Text Box 5" title=""/>
          <p:cNvSpPr txBox="1">
            <a:spLocks noChangeArrowheads="1"/>
          </p:cNvSpPr>
          <p:nvPr/>
        </p:nvSpPr>
        <p:spPr bwMode="auto">
          <a:xfrm>
            <a:off x="5790652" y="1103292"/>
            <a:ext cx="3262515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8422" name="Text Box 6" title=""/>
          <p:cNvSpPr txBox="1">
            <a:spLocks noChangeArrowheads="1"/>
          </p:cNvSpPr>
          <p:nvPr/>
        </p:nvSpPr>
        <p:spPr bwMode="auto">
          <a:xfrm>
            <a:off x="8297175" y="1083997"/>
            <a:ext cx="1989082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8423" name="Rectangle 7" title=""/>
          <p:cNvSpPr>
            <a:spLocks noChangeArrowheads="1"/>
          </p:cNvSpPr>
          <p:nvPr/>
        </p:nvSpPr>
        <p:spPr bwMode="auto">
          <a:xfrm>
            <a:off x="5592445" y="1661077"/>
            <a:ext cx="3978164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2875">
                <a:solidFill>
                  <a:srgbClr val="0000FF"/>
                </a:solidFill>
                <a:ea typeface="宋体" panose="02010600030101010101" pitchFamily="2" charset="-122"/>
              </a:rPr>
              <a:t>  </a:t>
            </a:r>
            <a:endParaRPr lang="en-US" altLang="zh-CN" sz="2875">
              <a:solidFill>
                <a:srgbClr val="0000FF"/>
              </a:solidFill>
              <a:ea typeface="宋体" panose="02010600030101010101" pitchFamily="2" charset="-122"/>
            </a:endParaRPr>
          </a:p>
        </p:txBody>
      </p:sp>
      <p:sp>
        <p:nvSpPr>
          <p:cNvPr id="188424" name="Text Box 8" title=""/>
          <p:cNvSpPr txBox="1">
            <a:spLocks noChangeArrowheads="1"/>
          </p:cNvSpPr>
          <p:nvPr/>
        </p:nvSpPr>
        <p:spPr bwMode="auto">
          <a:xfrm>
            <a:off x="5752063" y="2134668"/>
            <a:ext cx="2068013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8426" name="Rectangle 10" title=""/>
          <p:cNvSpPr>
            <a:spLocks noChangeArrowheads="1"/>
          </p:cNvSpPr>
          <p:nvPr/>
        </p:nvSpPr>
        <p:spPr bwMode="auto">
          <a:xfrm>
            <a:off x="8983006" y="2674912"/>
            <a:ext cx="30988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8427" name="Rectangle 11" title=""/>
          <p:cNvSpPr>
            <a:spLocks noChangeArrowheads="1"/>
          </p:cNvSpPr>
          <p:nvPr/>
        </p:nvSpPr>
        <p:spPr bwMode="auto">
          <a:xfrm>
            <a:off x="5752063" y="3169552"/>
            <a:ext cx="30988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8428" name="Rectangle 12" title=""/>
          <p:cNvSpPr>
            <a:spLocks noChangeArrowheads="1"/>
          </p:cNvSpPr>
          <p:nvPr/>
        </p:nvSpPr>
        <p:spPr bwMode="auto">
          <a:xfrm>
            <a:off x="8090199" y="3152011"/>
            <a:ext cx="30988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8429" name="Rectangle 13" title=""/>
          <p:cNvSpPr>
            <a:spLocks noChangeArrowheads="1"/>
          </p:cNvSpPr>
          <p:nvPr/>
        </p:nvSpPr>
        <p:spPr bwMode="auto">
          <a:xfrm>
            <a:off x="5752063" y="3646651"/>
            <a:ext cx="30988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8430" name="Rectangle 14" title=""/>
          <p:cNvSpPr>
            <a:spLocks noChangeArrowheads="1"/>
          </p:cNvSpPr>
          <p:nvPr/>
        </p:nvSpPr>
        <p:spPr bwMode="auto">
          <a:xfrm>
            <a:off x="8426974" y="3646651"/>
            <a:ext cx="30988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8431" name="Rectangle 15" title=""/>
          <p:cNvSpPr>
            <a:spLocks noChangeArrowheads="1"/>
          </p:cNvSpPr>
          <p:nvPr/>
        </p:nvSpPr>
        <p:spPr bwMode="auto">
          <a:xfrm>
            <a:off x="5752063" y="4123750"/>
            <a:ext cx="30988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8432" name="Rectangle 16" title=""/>
          <p:cNvSpPr>
            <a:spLocks noChangeArrowheads="1"/>
          </p:cNvSpPr>
          <p:nvPr/>
        </p:nvSpPr>
        <p:spPr bwMode="auto">
          <a:xfrm>
            <a:off x="7928827" y="4086914"/>
            <a:ext cx="30988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8433" name="Rectangle 17" title=""/>
          <p:cNvSpPr>
            <a:spLocks noChangeArrowheads="1"/>
          </p:cNvSpPr>
          <p:nvPr/>
        </p:nvSpPr>
        <p:spPr bwMode="auto">
          <a:xfrm>
            <a:off x="5752063" y="4679780"/>
            <a:ext cx="30988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88441" name="Rectangle 25" title=""/>
          <p:cNvSpPr>
            <a:spLocks noChangeArrowheads="1"/>
          </p:cNvSpPr>
          <p:nvPr/>
        </p:nvSpPr>
        <p:spPr bwMode="auto">
          <a:xfrm>
            <a:off x="5026025" y="531495"/>
            <a:ext cx="5913755" cy="66668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</a:rPr>
              <a:t>尝：曾经</a:t>
            </a:r>
            <a:endParaRPr lang="zh-CN" altLang="en-US" sz="4000">
              <a:solidFill>
                <a:srgbClr val="FF000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</a:rPr>
              <a:t>为：给予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赐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：恩惠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许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：答应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朝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：名作状，在早晨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济：渡过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夕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：</a:t>
            </a:r>
            <a:r>
              <a:rPr lang="zh-CN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名作状，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在晚上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设版：修筑防御工事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焉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：兼词</a:t>
            </a:r>
            <a:r>
              <a:rPr lang="en-US" altLang="zh-CN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“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于之</a:t>
            </a:r>
            <a:r>
              <a:rPr lang="en-US" altLang="zh-CN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”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在那里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5009515" y="510540"/>
            <a:ext cx="5916295" cy="67392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况且您曾经给予晋惠公恩惠，(晋惠公)答应把焦、瑕两地给您。（可是，晋惠公）早晨渡过黄河，晚上就在那里筑城来防备您，（这是）您所知道的事情。</a:t>
            </a:r>
            <a:endParaRPr lang="zh-CN" altLang="en-US" sz="40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84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84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8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8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84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84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84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84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84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84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84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84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84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84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84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84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9986" name="Rectangle 2" title=""/>
          <p:cNvSpPr>
            <a:spLocks noChangeArrowheads="1"/>
          </p:cNvSpPr>
          <p:nvPr/>
        </p:nvSpPr>
        <p:spPr bwMode="auto">
          <a:xfrm>
            <a:off x="339725" y="455930"/>
            <a:ext cx="4666615" cy="6667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wrap="square">
            <a:noAutofit/>
          </a:bodyPr>
          <a:lstStyle/>
          <a:p>
            <a:pPr>
              <a:lnSpc>
                <a:spcPct val="200000"/>
              </a:lnSpc>
            </a:pP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夫晋，</a:t>
            </a:r>
            <a:r>
              <a:rPr lang="zh-CN" altLang="en-US" sz="4000" u="sng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何</a:t>
            </a:r>
            <a:r>
              <a:rPr lang="zh-CN" altLang="en-US" sz="4000" u="sng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厌</a:t>
            </a:r>
            <a:r>
              <a:rPr lang="zh-CN" altLang="en-US" sz="4000" u="sng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之有</a:t>
            </a:r>
            <a:r>
              <a:rPr lang="zh-CN" altLang="en-US" sz="4000" baseline="30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①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？”既</a:t>
            </a:r>
            <a:r>
              <a:rPr lang="zh-CN" altLang="en-US" sz="4000">
                <a:solidFill>
                  <a:srgbClr val="2C3FD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东</a:t>
            </a:r>
            <a:r>
              <a:rPr lang="zh-CN" altLang="en-US" sz="4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封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郑，又欲</a:t>
            </a:r>
            <a:r>
              <a:rPr lang="zh-CN" altLang="en-US" sz="4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肆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其西</a:t>
            </a:r>
            <a:r>
              <a:rPr lang="zh-CN" altLang="en-US" sz="4000">
                <a:solidFill>
                  <a:srgbClr val="2C3FD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封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，若不</a:t>
            </a:r>
            <a:r>
              <a:rPr lang="zh-CN" altLang="en-US" sz="4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阙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秦，将</a:t>
            </a:r>
            <a:r>
              <a:rPr lang="zh-CN" altLang="en-US" sz="4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焉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取之？阙秦以</a:t>
            </a:r>
            <a:r>
              <a:rPr lang="zh-CN" altLang="en-US" sz="4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利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晋，</a:t>
            </a:r>
            <a:r>
              <a:rPr lang="zh-CN" altLang="en-US" sz="40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唯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君图之。</a:t>
            </a:r>
            <a:endParaRPr lang="en-US" altLang="zh-CN" sz="4000">
              <a:solidFill>
                <a:schemeClr val="tx1"/>
              </a:solidFill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</p:txBody>
      </p:sp>
      <p:sp>
        <p:nvSpPr>
          <p:cNvPr id="169988" name="Rectangle 4" title=""/>
          <p:cNvSpPr>
            <a:spLocks noChangeArrowheads="1"/>
          </p:cNvSpPr>
          <p:nvPr/>
        </p:nvSpPr>
        <p:spPr bwMode="auto">
          <a:xfrm>
            <a:off x="5760833" y="589358"/>
            <a:ext cx="1511983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9989" name="Rectangle 5" title=""/>
          <p:cNvSpPr>
            <a:spLocks noChangeArrowheads="1"/>
          </p:cNvSpPr>
          <p:nvPr/>
        </p:nvSpPr>
        <p:spPr bwMode="auto">
          <a:xfrm>
            <a:off x="5750309" y="1561096"/>
            <a:ext cx="2229386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9990" name="Rectangle 6" title=""/>
          <p:cNvSpPr>
            <a:spLocks noChangeArrowheads="1"/>
          </p:cNvSpPr>
          <p:nvPr/>
        </p:nvSpPr>
        <p:spPr bwMode="auto">
          <a:xfrm>
            <a:off x="5592445" y="1094521"/>
            <a:ext cx="30988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875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9991" name="Rectangle 7" title=""/>
          <p:cNvSpPr>
            <a:spLocks noChangeArrowheads="1"/>
          </p:cNvSpPr>
          <p:nvPr/>
        </p:nvSpPr>
        <p:spPr bwMode="auto">
          <a:xfrm>
            <a:off x="7658705" y="1561096"/>
            <a:ext cx="2548621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9992" name="Rectangle 8" title=""/>
          <p:cNvSpPr>
            <a:spLocks noChangeArrowheads="1"/>
          </p:cNvSpPr>
          <p:nvPr/>
        </p:nvSpPr>
        <p:spPr bwMode="auto">
          <a:xfrm>
            <a:off x="5750309" y="2117127"/>
            <a:ext cx="3262515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9993" name="Rectangle 9" title=""/>
          <p:cNvSpPr>
            <a:spLocks noChangeArrowheads="1"/>
          </p:cNvSpPr>
          <p:nvPr/>
        </p:nvSpPr>
        <p:spPr bwMode="auto">
          <a:xfrm>
            <a:off x="8297175" y="2117127"/>
            <a:ext cx="2229386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9994" name="Rectangle 10" title=""/>
          <p:cNvSpPr>
            <a:spLocks noChangeArrowheads="1"/>
          </p:cNvSpPr>
          <p:nvPr/>
        </p:nvSpPr>
        <p:spPr bwMode="auto">
          <a:xfrm>
            <a:off x="5750309" y="2674912"/>
            <a:ext cx="2229386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 sz="2875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69995" name="Rectangle 11" title=""/>
          <p:cNvSpPr>
            <a:spLocks noChangeArrowheads="1"/>
          </p:cNvSpPr>
          <p:nvPr/>
        </p:nvSpPr>
        <p:spPr bwMode="auto">
          <a:xfrm>
            <a:off x="7102674" y="2674912"/>
            <a:ext cx="2229385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70008" name="Rectangle 24" title=""/>
          <p:cNvSpPr>
            <a:spLocks noChangeArrowheads="1"/>
          </p:cNvSpPr>
          <p:nvPr/>
        </p:nvSpPr>
        <p:spPr bwMode="auto">
          <a:xfrm>
            <a:off x="5592445" y="455295"/>
            <a:ext cx="4801235" cy="66681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wrap="square">
            <a:noAutofit/>
          </a:bodyPr>
          <a:lstStyle/>
          <a:p>
            <a:pPr>
              <a:lnSpc>
                <a:spcPct val="11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厌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：通”餍”满足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①宾语前置</a:t>
            </a:r>
            <a:endParaRPr lang="zh-CN" altLang="en-US" sz="4000">
              <a:solidFill>
                <a:srgbClr val="FF000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东：名作状，在东边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封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：使</a:t>
            </a:r>
            <a:r>
              <a:rPr lang="en-US" altLang="zh-CN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……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作疆界。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肆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：延伸、扩张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封：疆界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阙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：侵损、削减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焉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：从哪里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利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：使</a:t>
            </a:r>
            <a:r>
              <a:rPr lang="en-US" altLang="zh-CN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…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获利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唯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：表示希望、祈求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  <p:cxnSp>
        <p:nvCxnSpPr>
          <p:cNvPr id="2" name="肘形连接符 1" title=""/>
          <p:cNvCxnSpPr/>
          <p:nvPr/>
        </p:nvCxnSpPr>
        <p:spPr>
          <a:xfrm>
            <a:off x="2037080" y="1005840"/>
            <a:ext cx="2019935" cy="711200"/>
          </a:xfrm>
          <a:prstGeom prst="bentConnector3">
            <a:avLst>
              <a:gd name="adj1" fmla="val 59038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 title=""/>
          <p:cNvSpPr txBox="1"/>
          <p:nvPr/>
        </p:nvSpPr>
        <p:spPr>
          <a:xfrm>
            <a:off x="5592445" y="441960"/>
            <a:ext cx="5057140" cy="6734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晋国，有什么满足的呢？(现在它）已经在东边使郑国成为它的边境，又想要扩大他西面的边界。如果不使秦国土地减少，将从哪里得到（他所贪求的土地）呢？削弱秦国的土地而使晋国得利，希望您仔细考虑这件事！”</a:t>
            </a:r>
            <a:endParaRPr lang="zh-CN" altLang="en-US" sz="36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0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0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00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00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00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00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00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00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00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00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00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00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00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00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00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00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00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00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00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00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313055" y="1344930"/>
            <a:ext cx="4864735" cy="41541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220000"/>
              </a:lnSpc>
            </a:pPr>
            <a:r>
              <a:rPr lang="en-US" altLang="zh-CN" sz="4000"/>
              <a:t>        </a:t>
            </a:r>
            <a:r>
              <a:rPr lang="zh-CN" altLang="en-US" sz="4000"/>
              <a:t>秦伯</a:t>
            </a:r>
            <a:r>
              <a:rPr lang="zh-CN" altLang="en-US" sz="4000">
                <a:solidFill>
                  <a:srgbClr val="FF0000"/>
                </a:solidFill>
              </a:rPr>
              <a:t>说</a:t>
            </a:r>
            <a:r>
              <a:rPr lang="zh-CN" altLang="en-US" sz="4000"/>
              <a:t>，与郑人</a:t>
            </a:r>
            <a:r>
              <a:rPr lang="zh-CN" altLang="en-US" sz="4000">
                <a:solidFill>
                  <a:srgbClr val="FF0000"/>
                </a:solidFill>
              </a:rPr>
              <a:t>盟</a:t>
            </a:r>
            <a:r>
              <a:rPr lang="zh-CN" altLang="en-US" sz="4000"/>
              <a:t>。使杞子、逢孙、杨孙戍之，</a:t>
            </a:r>
            <a:r>
              <a:rPr lang="zh-CN" altLang="en-US" sz="4000">
                <a:solidFill>
                  <a:srgbClr val="FF0000"/>
                </a:solidFill>
              </a:rPr>
              <a:t>乃</a:t>
            </a:r>
            <a:r>
              <a:rPr lang="zh-CN" altLang="en-US" sz="4000"/>
              <a:t>还。</a:t>
            </a:r>
            <a:endParaRPr lang="zh-CN" altLang="en-US" sz="4000"/>
          </a:p>
        </p:txBody>
      </p:sp>
      <p:sp>
        <p:nvSpPr>
          <p:cNvPr id="3" name="文本框 2" title=""/>
          <p:cNvSpPr txBox="1"/>
          <p:nvPr/>
        </p:nvSpPr>
        <p:spPr>
          <a:xfrm>
            <a:off x="5361305" y="1345565"/>
            <a:ext cx="5460365" cy="41535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>
              <a:lnSpc>
                <a:spcPct val="220000"/>
              </a:lnSpc>
            </a:pP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说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：通“悦”，高兴</a:t>
            </a:r>
            <a:endParaRPr lang="zh-CN" altLang="en-US" sz="40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220000"/>
              </a:lnSpc>
            </a:pP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盟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：名作动，订立盟约</a:t>
            </a:r>
            <a:endParaRPr lang="zh-CN" altLang="en-US" sz="40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220000"/>
              </a:lnSpc>
            </a:pP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乃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：于是，就</a:t>
            </a:r>
            <a:endParaRPr lang="zh-CN" altLang="en-US" sz="40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5361940" y="1344930"/>
            <a:ext cx="5459730" cy="45231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80000"/>
              </a:lnSpc>
            </a:pPr>
            <a:r>
              <a:rPr lang="en-US" altLang="zh-CN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秦穆公很高兴，就与郑国签订了盟约。派杞子、逢孙、杨孙守卫那里，就撤军回去了。</a:t>
            </a:r>
            <a:endParaRPr lang="zh-CN" altLang="en-US" sz="40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381635" y="704215"/>
            <a:ext cx="24263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内容探究</a:t>
            </a:r>
            <a:endParaRPr lang="zh-CN" altLang="en-US" sz="400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2145665" y="1945005"/>
            <a:ext cx="6894195" cy="24301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90000"/>
              </a:lnSpc>
            </a:pPr>
            <a:r>
              <a:rPr lang="en-US" altLang="zh-CN" sz="4000"/>
              <a:t>1</a:t>
            </a:r>
            <a:r>
              <a:rPr lang="zh-CN" altLang="en-US" sz="4000"/>
              <a:t>、第三段写了什么事情？</a:t>
            </a:r>
            <a:endParaRPr lang="zh-CN" altLang="en-US" sz="4000"/>
          </a:p>
          <a:p>
            <a:pPr>
              <a:lnSpc>
                <a:spcPct val="190000"/>
              </a:lnSpc>
            </a:pPr>
            <a:r>
              <a:rPr lang="zh-CN" altLang="en-US" sz="4000"/>
              <a:t>明确：</a:t>
            </a: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烛之武</a:t>
            </a: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智退秦师 </a:t>
            </a:r>
            <a:endParaRPr lang="zh-CN" altLang="en-US" sz="40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351790" y="410210"/>
            <a:ext cx="10693400" cy="6393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4000"/>
              <a:t>2</a:t>
            </a:r>
            <a:r>
              <a:rPr lang="zh-CN" altLang="en-US" sz="4000"/>
              <a:t>、烛之武是怎样去游说秦君的？</a:t>
            </a:r>
            <a:endParaRPr lang="zh-CN" altLang="en-US" sz="4000"/>
          </a:p>
          <a:p>
            <a:pPr>
              <a:lnSpc>
                <a:spcPct val="160000"/>
              </a:lnSpc>
            </a:pPr>
            <a:r>
              <a:rPr lang="zh-CN" altLang="en-US" sz="3600">
                <a:solidFill>
                  <a:srgbClr val="2C3FD0"/>
                </a:solidFill>
              </a:rPr>
              <a:t>明确：</a:t>
            </a:r>
            <a:endParaRPr lang="zh-CN" altLang="en-US" sz="3600">
              <a:solidFill>
                <a:srgbClr val="2C3FD0"/>
              </a:solidFill>
            </a:endParaRPr>
          </a:p>
          <a:p>
            <a:pPr>
              <a:lnSpc>
                <a:spcPct val="160000"/>
              </a:lnSpc>
            </a:pP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①欲扬先抑，以退为进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(坦言知亡，避其锐气）</a:t>
            </a:r>
            <a:endParaRPr lang="zh-CN" altLang="en-US" sz="360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②阐明利害，动摇秦君</a:t>
            </a: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</a:rPr>
              <a:t>（亡郑只对晋有利）</a:t>
            </a:r>
            <a:endParaRPr lang="zh-CN" altLang="en-US" sz="36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③为秦着想，以利相诱</a:t>
            </a: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</a:rPr>
              <a:t>（舍郑会对秦有益）</a:t>
            </a:r>
            <a:endParaRPr lang="zh-CN" altLang="en-US" sz="36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④引史为例，挑拨秦晋</a:t>
            </a: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</a:rPr>
              <a:t>（晋曾有不讲信义的行为）</a:t>
            </a:r>
            <a:endParaRPr lang="zh-CN" altLang="en-US" sz="360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⑤推测未来，劝秦谨慎</a:t>
            </a: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东封郑</a:t>
            </a: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</a:rPr>
              <a:t>、肆其西封）</a:t>
            </a:r>
            <a:r>
              <a:rPr lang="en-US" altLang="zh-CN" sz="360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endParaRPr lang="en-US" altLang="zh-CN" sz="360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1374140" y="1068070"/>
            <a:ext cx="8121015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3、说秦的结果如何？</a:t>
            </a:r>
            <a:endParaRPr lang="zh-CN" altLang="en-US" sz="4000">
              <a:solidFill>
                <a:schemeClr val="tx1"/>
              </a:solidFill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①秦郑订立盟约;</a:t>
            </a:r>
            <a:endParaRPr lang="zh-CN" altLang="en-US" sz="40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②秦国驻兵守郑。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 </a:t>
            </a:r>
            <a:endParaRPr lang="zh-CN" altLang="en-US" sz="4000">
              <a:solidFill>
                <a:schemeClr val="tx1"/>
              </a:solidFill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/>
        </p:nvSpPr>
        <p:spPr>
          <a:xfrm>
            <a:off x="1148080" y="1726565"/>
            <a:ext cx="8994140" cy="28619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90000"/>
              </a:lnSpc>
            </a:pPr>
            <a:r>
              <a:rPr lang="en-US" altLang="zh-CN" sz="4000"/>
              <a:t>4</a:t>
            </a:r>
            <a:r>
              <a:rPr lang="zh-CN" altLang="en-US" sz="4000"/>
              <a:t>、秦伯具有怎样的人物特点？</a:t>
            </a:r>
            <a:endParaRPr lang="zh-CN" altLang="en-US" sz="4000"/>
          </a:p>
          <a:p>
            <a:pPr>
              <a:lnSpc>
                <a:spcPct val="190000"/>
              </a:lnSpc>
            </a:pPr>
            <a:r>
              <a:rPr lang="zh-CN" altLang="en-US" sz="40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明确</a:t>
            </a: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：贪婪,自私,不讲信用，见利忘义</a:t>
            </a:r>
            <a:r>
              <a:rPr lang="zh-CN" altLang="en-US" sz="40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。</a:t>
            </a:r>
            <a:r>
              <a:rPr lang="zh-CN" altLang="en-US" sz="4000"/>
              <a:t> </a:t>
            </a:r>
            <a:endParaRPr lang="zh-CN" altLang="en-US" sz="4000"/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Rectangle 2" title=""/>
          <p:cNvSpPr/>
          <p:nvPr/>
        </p:nvSpPr>
        <p:spPr>
          <a:xfrm>
            <a:off x="757555" y="1155065"/>
            <a:ext cx="10056495" cy="540194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noAutofit/>
          </a:bodyPr>
          <a:lstStyle/>
          <a:p>
            <a:pPr>
              <a:lnSpc>
                <a:spcPct val="175000"/>
              </a:lnSpc>
            </a:pPr>
            <a:r>
              <a:rPr lang="en-US" altLang="zh-CN" sz="4000">
                <a:latin typeface="微软雅黑" panose="020b0503020204020204" charset="-122"/>
                <a:ea typeface="微软雅黑"/>
              </a:rPr>
              <a:t>      </a:t>
            </a:r>
            <a:r>
              <a:rPr lang="zh-CN" altLang="en-US" sz="4000">
                <a:latin typeface="微软雅黑" panose="020b0503020204020204" charset="-122"/>
                <a:ea typeface="微软雅黑"/>
              </a:rPr>
              <a:t>又名</a:t>
            </a:r>
            <a:r>
              <a:rPr lang="zh-CN" altLang="en-US" sz="4000" u="sng">
                <a:latin typeface="微软雅黑" panose="020b0503020204020204" charset="-122"/>
                <a:ea typeface="微软雅黑"/>
              </a:rPr>
              <a:t> </a:t>
            </a:r>
            <a:r>
              <a:rPr lang="en-US" altLang="zh-CN" sz="4000" u="sng">
                <a:latin typeface="微软雅黑" panose="020b0503020204020204" charset="-122"/>
                <a:ea typeface="微软雅黑"/>
              </a:rPr>
              <a:t>                     </a:t>
            </a:r>
            <a:r>
              <a:rPr lang="zh-CN" altLang="en-US" sz="4000">
                <a:latin typeface="微软雅黑" panose="020b0503020204020204" charset="-122"/>
                <a:ea typeface="微软雅黑"/>
              </a:rPr>
              <a:t>，是我国第一部叙事详细完整的</a:t>
            </a:r>
            <a:r>
              <a:rPr lang="zh-CN" altLang="en-US" sz="4000" u="sng">
                <a:latin typeface="微软雅黑" panose="020b0503020204020204" charset="-122"/>
                <a:ea typeface="微软雅黑"/>
              </a:rPr>
              <a:t> </a:t>
            </a:r>
            <a:r>
              <a:rPr lang="en-US" altLang="zh-CN" sz="4000" u="sng">
                <a:latin typeface="微软雅黑" panose="020b0503020204020204" charset="-122"/>
                <a:ea typeface="微软雅黑"/>
              </a:rPr>
              <a:t>          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体</a:t>
            </a:r>
            <a:r>
              <a:rPr lang="zh-CN" altLang="en-US" sz="4000">
                <a:latin typeface="微软雅黑" panose="020b0503020204020204" charset="-122"/>
                <a:ea typeface="微软雅黑"/>
              </a:rPr>
              <a:t>历史著作，相传是鲁国的史官</a:t>
            </a:r>
            <a:r>
              <a:rPr lang="zh-CN" altLang="en-US" sz="4000" u="sng">
                <a:latin typeface="微软雅黑" panose="020b0503020204020204" charset="-122"/>
                <a:ea typeface="微软雅黑"/>
              </a:rPr>
              <a:t> </a:t>
            </a:r>
            <a:r>
              <a:rPr lang="en-US" altLang="zh-CN" sz="4000" u="sng">
                <a:latin typeface="微软雅黑" panose="020b0503020204020204" charset="-122"/>
                <a:ea typeface="微软雅黑"/>
              </a:rPr>
              <a:t>            </a:t>
            </a:r>
            <a:r>
              <a:rPr lang="zh-CN" altLang="en-US" sz="4000">
                <a:latin typeface="微软雅黑" panose="020b0503020204020204" charset="-122"/>
                <a:ea typeface="微软雅黑"/>
              </a:rPr>
              <a:t>所著。因为</a:t>
            </a:r>
            <a:r>
              <a:rPr lang="en-US" altLang="zh-CN" sz="40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《</a:t>
            </a:r>
            <a:r>
              <a:rPr lang="zh-CN" altLang="en-US" sz="40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左传</a:t>
            </a:r>
            <a:r>
              <a:rPr lang="en-US" altLang="zh-CN" sz="40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》</a:t>
            </a:r>
            <a:r>
              <a:rPr lang="zh-CN" altLang="en-US" sz="40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和</a:t>
            </a:r>
            <a:r>
              <a:rPr lang="en-US" altLang="zh-CN" sz="40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《</a:t>
            </a:r>
            <a:r>
              <a:rPr lang="zh-CN" altLang="en-US" sz="40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公羊传</a:t>
            </a:r>
            <a:r>
              <a:rPr lang="en-US" altLang="zh-CN" sz="40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》《</a:t>
            </a:r>
            <a:r>
              <a:rPr lang="zh-CN" altLang="en-US" sz="40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谷梁传</a:t>
            </a:r>
            <a:r>
              <a:rPr lang="en-US" altLang="zh-CN" sz="40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》</a:t>
            </a:r>
            <a:r>
              <a:rPr lang="zh-CN" altLang="en-US" sz="4000">
                <a:latin typeface="微软雅黑" panose="020b0503020204020204" charset="-122"/>
                <a:ea typeface="微软雅黑"/>
              </a:rPr>
              <a:t>都是为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解说</a:t>
            </a:r>
            <a:r>
              <a:rPr lang="zh-CN" altLang="en-US" sz="4000" u="sng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</a:t>
            </a:r>
            <a:r>
              <a:rPr lang="en-US" altLang="zh-CN" sz="4000" u="sng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        </a:t>
            </a:r>
            <a:r>
              <a:rPr lang="zh-CN" altLang="en-US" sz="4000">
                <a:latin typeface="微软雅黑" panose="020b0503020204020204" charset="-122"/>
                <a:ea typeface="微软雅黑"/>
              </a:rPr>
              <a:t>而作，所以它们又被称作“</a:t>
            </a:r>
            <a:r>
              <a:rPr lang="zh-CN" altLang="en-US" sz="4000" u="sng">
                <a:latin typeface="微软雅黑" panose="020b0503020204020204" charset="-122"/>
                <a:ea typeface="微软雅黑"/>
              </a:rPr>
              <a:t> </a:t>
            </a:r>
            <a:r>
              <a:rPr lang="en-US" altLang="zh-CN" sz="4000" u="sng">
                <a:latin typeface="微软雅黑" panose="020b0503020204020204" charset="-122"/>
                <a:ea typeface="微软雅黑"/>
              </a:rPr>
              <a:t>                   </a:t>
            </a:r>
            <a:r>
              <a:rPr lang="zh-CN" altLang="en-US" sz="4000">
                <a:latin typeface="微软雅黑" panose="020b0503020204020204" charset="-122"/>
                <a:ea typeface="微软雅黑"/>
              </a:rPr>
              <a:t>” 。 </a:t>
            </a:r>
            <a:endParaRPr lang="zh-CN" altLang="en-US" sz="4000">
              <a:latin typeface="微软雅黑" panose="020b0503020204020204" charset="-122"/>
              <a:ea typeface="微软雅黑"/>
            </a:endParaRPr>
          </a:p>
        </p:txBody>
      </p:sp>
      <p:sp>
        <p:nvSpPr>
          <p:cNvPr id="10242" name="Text Box 3" title=""/>
          <p:cNvSpPr txBox="1"/>
          <p:nvPr/>
        </p:nvSpPr>
        <p:spPr bwMode="auto">
          <a:xfrm>
            <a:off x="4093210" y="159385"/>
            <a:ext cx="2963545" cy="712470"/>
          </a:xfrm>
          <a:prstGeom prst="rect">
            <a:avLst/>
          </a:prstGeom>
          <a:noFill/>
          <a:ln w="57150" cmpd="thinThick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</a:extLst>
        </p:spPr>
        <p:txBody>
          <a:bodyPr wrap="none" anchor="t" anchorCtr="0">
            <a:noAutofit/>
          </a:bodyPr>
          <a:lstStyle/>
          <a:p>
            <a:pPr lvl="0" algn="ctr">
              <a:lnSpc>
                <a:spcPct val="110000"/>
              </a:lnSpc>
              <a:buClrTx/>
              <a:buSzTx/>
              <a:buFontTx/>
            </a:pPr>
            <a:r>
              <a:rPr lang="zh-CN" altLang="en-US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《左传》</a:t>
            </a:r>
            <a:endParaRPr lang="zh-CN" altLang="en-US" sz="400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2454910" y="1489710"/>
            <a:ext cx="36341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《</a:t>
            </a: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春秋左氏传</a:t>
            </a:r>
            <a:r>
              <a:rPr lang="en-US" altLang="zh-CN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》</a:t>
            </a:r>
            <a:endParaRPr lang="zh-CN" altLang="en-US" sz="4000"/>
          </a:p>
        </p:txBody>
      </p:sp>
      <p:sp>
        <p:nvSpPr>
          <p:cNvPr id="3" name="文本框 2" title=""/>
          <p:cNvSpPr txBox="1"/>
          <p:nvPr/>
        </p:nvSpPr>
        <p:spPr>
          <a:xfrm>
            <a:off x="3465830" y="2614930"/>
            <a:ext cx="1433195" cy="5816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编年</a:t>
            </a:r>
            <a:endParaRPr lang="en-US" altLang="zh-CN" sz="40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2388870" y="3653155"/>
            <a:ext cx="17786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左丘明</a:t>
            </a:r>
            <a:endParaRPr lang="en-US" altLang="zh-CN" sz="40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7350760" y="4730115"/>
            <a:ext cx="20770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《春秋》</a:t>
            </a:r>
            <a:endParaRPr lang="en-US" altLang="zh-CN" sz="40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</p:txBody>
      </p:sp>
      <p:sp>
        <p:nvSpPr>
          <p:cNvPr id="6" name="文本框 5" title=""/>
          <p:cNvSpPr txBox="1"/>
          <p:nvPr/>
        </p:nvSpPr>
        <p:spPr>
          <a:xfrm>
            <a:off x="5610225" y="5788025"/>
            <a:ext cx="2730500" cy="6362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春秋三传</a:t>
            </a:r>
            <a:endParaRPr lang="en-US" altLang="zh-CN" sz="40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2034" name="Rectangle 2" title=""/>
          <p:cNvSpPr>
            <a:spLocks noChangeArrowheads="1"/>
          </p:cNvSpPr>
          <p:nvPr/>
        </p:nvSpPr>
        <p:spPr bwMode="auto">
          <a:xfrm>
            <a:off x="252730" y="1083310"/>
            <a:ext cx="4966335" cy="61239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4000" smtClean="0">
                <a:solidFill>
                  <a:schemeClr val="tx1"/>
                </a:solidFill>
                <a:latin typeface="楷体_GB2312" pitchFamily="49" charset="-122"/>
              </a:rPr>
              <a:t>    </a:t>
            </a:r>
            <a:r>
              <a:rPr lang="zh-CN" sz="4000" smtClean="0">
                <a:solidFill>
                  <a:schemeClr val="tx1"/>
                </a:solidFill>
                <a:latin typeface="楷体_GB2312" pitchFamily="49" charset="-122"/>
              </a:rPr>
              <a:t>子</a:t>
            </a:r>
            <a:r>
              <a:rPr lang="zh-CN" sz="4000">
                <a:solidFill>
                  <a:schemeClr val="tx1"/>
                </a:solidFill>
                <a:latin typeface="楷体_GB2312" pitchFamily="49" charset="-122"/>
              </a:rPr>
              <a:t>犯请击</a:t>
            </a:r>
            <a:r>
              <a:rPr lang="zh-CN" sz="4000">
                <a:solidFill>
                  <a:srgbClr val="FF0000"/>
                </a:solidFill>
                <a:latin typeface="楷体_GB2312" pitchFamily="49" charset="-122"/>
              </a:rPr>
              <a:t>之</a:t>
            </a:r>
            <a:r>
              <a:rPr lang="zh-CN" sz="4000">
                <a:solidFill>
                  <a:schemeClr val="tx1"/>
                </a:solidFill>
                <a:latin typeface="楷体_GB2312" pitchFamily="49" charset="-122"/>
              </a:rPr>
              <a:t>，公曰：</a:t>
            </a:r>
            <a:r>
              <a:rPr lang="zh-CN" sz="4000">
                <a:solidFill>
                  <a:schemeClr val="tx1"/>
                </a:solidFill>
                <a:latin typeface="宋体" panose="02010600030101010101" pitchFamily="2" charset="-122"/>
              </a:rPr>
              <a:t>“</a:t>
            </a:r>
            <a:r>
              <a:rPr lang="zh-CN" sz="4000">
                <a:solidFill>
                  <a:schemeClr val="tx1"/>
                </a:solidFill>
                <a:latin typeface="楷体_GB2312" pitchFamily="49" charset="-122"/>
              </a:rPr>
              <a:t>不可。微</a:t>
            </a:r>
            <a:r>
              <a:rPr lang="zh-CN" sz="4000">
                <a:solidFill>
                  <a:srgbClr val="FF0000"/>
                </a:solidFill>
                <a:latin typeface="楷体_GB2312" pitchFamily="49" charset="-122"/>
              </a:rPr>
              <a:t>夫人</a:t>
            </a:r>
            <a:r>
              <a:rPr lang="zh-CN" sz="4000">
                <a:solidFill>
                  <a:schemeClr val="tx1"/>
                </a:solidFill>
                <a:latin typeface="楷体_GB2312" pitchFamily="49" charset="-122"/>
              </a:rPr>
              <a:t>之力不及此。</a:t>
            </a:r>
            <a:r>
              <a:rPr lang="zh-CN" sz="4000" u="sng">
                <a:solidFill>
                  <a:srgbClr val="FF0000"/>
                </a:solidFill>
                <a:latin typeface="楷体_GB2312" pitchFamily="49" charset="-122"/>
              </a:rPr>
              <a:t>因</a:t>
            </a:r>
            <a:r>
              <a:rPr lang="zh-CN" sz="4000" u="sng">
                <a:solidFill>
                  <a:schemeClr val="tx1"/>
                </a:solidFill>
                <a:latin typeface="楷体_GB2312" pitchFamily="49" charset="-122"/>
              </a:rPr>
              <a:t>人之力而</a:t>
            </a:r>
            <a:r>
              <a:rPr lang="zh-CN" sz="4000" u="sng">
                <a:solidFill>
                  <a:srgbClr val="FF0000"/>
                </a:solidFill>
                <a:latin typeface="楷体_GB2312" pitchFamily="49" charset="-122"/>
              </a:rPr>
              <a:t>敝</a:t>
            </a:r>
            <a:r>
              <a:rPr lang="zh-CN" sz="4000" u="sng">
                <a:solidFill>
                  <a:schemeClr val="tx1"/>
                </a:solidFill>
                <a:latin typeface="楷体_GB2312" pitchFamily="49" charset="-122"/>
              </a:rPr>
              <a:t>之，不仁；失其</a:t>
            </a:r>
            <a:r>
              <a:rPr lang="zh-CN" sz="4000" u="sng">
                <a:solidFill>
                  <a:srgbClr val="FF0000"/>
                </a:solidFill>
                <a:latin typeface="楷体_GB2312" pitchFamily="49" charset="-122"/>
              </a:rPr>
              <a:t>所与</a:t>
            </a:r>
            <a:r>
              <a:rPr lang="zh-CN" sz="4000" u="sng">
                <a:solidFill>
                  <a:schemeClr val="tx1"/>
                </a:solidFill>
                <a:latin typeface="楷体_GB2312" pitchFamily="49" charset="-122"/>
              </a:rPr>
              <a:t>，不</a:t>
            </a:r>
            <a:r>
              <a:rPr lang="zh-CN" sz="4000" u="sng">
                <a:solidFill>
                  <a:srgbClr val="FF0000"/>
                </a:solidFill>
                <a:latin typeface="楷体_GB2312" pitchFamily="49" charset="-122"/>
              </a:rPr>
              <a:t>知</a:t>
            </a:r>
            <a:r>
              <a:rPr lang="zh-CN" sz="4000" u="sng">
                <a:solidFill>
                  <a:schemeClr val="tx1"/>
                </a:solidFill>
                <a:latin typeface="楷体_GB2312" pitchFamily="49" charset="-122"/>
              </a:rPr>
              <a:t>；以乱易整，不武。</a:t>
            </a:r>
            <a:r>
              <a:rPr lang="zh-CN" sz="4000" baseline="300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①</a:t>
            </a:r>
            <a:r>
              <a:rPr lang="zh-CN" sz="4000">
                <a:solidFill>
                  <a:schemeClr val="tx1"/>
                </a:solidFill>
                <a:latin typeface="楷体_GB2312" pitchFamily="49" charset="-122"/>
              </a:rPr>
              <a:t>吾</a:t>
            </a:r>
            <a:r>
              <a:rPr lang="zh-CN" sz="4000">
                <a:solidFill>
                  <a:srgbClr val="FF0000"/>
                </a:solidFill>
                <a:latin typeface="楷体_GB2312" pitchFamily="49" charset="-122"/>
              </a:rPr>
              <a:t>其</a:t>
            </a:r>
            <a:r>
              <a:rPr lang="zh-CN" sz="4000">
                <a:solidFill>
                  <a:schemeClr val="tx1"/>
                </a:solidFill>
                <a:latin typeface="楷体_GB2312" pitchFamily="49" charset="-122"/>
              </a:rPr>
              <a:t>还也。</a:t>
            </a:r>
            <a:r>
              <a:rPr lang="zh-CN" sz="4000">
                <a:solidFill>
                  <a:schemeClr val="tx1"/>
                </a:solidFill>
                <a:latin typeface="宋体" panose="02010600030101010101" pitchFamily="2" charset="-122"/>
              </a:rPr>
              <a:t>”</a:t>
            </a:r>
            <a:r>
              <a:rPr lang="zh-CN" sz="4000">
                <a:solidFill>
                  <a:schemeClr val="tx1"/>
                </a:solidFill>
                <a:latin typeface="楷体_GB2312" pitchFamily="49" charset="-122"/>
              </a:rPr>
              <a:t>亦</a:t>
            </a:r>
            <a:r>
              <a:rPr lang="zh-CN" sz="4000">
                <a:solidFill>
                  <a:srgbClr val="FF0000"/>
                </a:solidFill>
                <a:latin typeface="楷体_GB2312" pitchFamily="49" charset="-122"/>
              </a:rPr>
              <a:t>去</a:t>
            </a:r>
            <a:r>
              <a:rPr lang="zh-CN" sz="4000">
                <a:solidFill>
                  <a:schemeClr val="tx1"/>
                </a:solidFill>
                <a:latin typeface="楷体_GB2312" pitchFamily="49" charset="-122"/>
              </a:rPr>
              <a:t>之。</a:t>
            </a:r>
            <a:endParaRPr lang="zh-CN" sz="4000">
              <a:solidFill>
                <a:schemeClr val="tx1"/>
              </a:solidFill>
              <a:latin typeface="楷体_GB2312" pitchFamily="49" charset="-122"/>
            </a:endParaRPr>
          </a:p>
        </p:txBody>
      </p:sp>
      <p:sp>
        <p:nvSpPr>
          <p:cNvPr id="172036" name="Rectangle 4" title=""/>
          <p:cNvSpPr>
            <a:spLocks noChangeArrowheads="1"/>
          </p:cNvSpPr>
          <p:nvPr/>
        </p:nvSpPr>
        <p:spPr bwMode="auto">
          <a:xfrm>
            <a:off x="5830995" y="685830"/>
            <a:ext cx="2148700" cy="5340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 sz="2875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  <p:sp>
        <p:nvSpPr>
          <p:cNvPr id="172037" name="Rectangle 5" title=""/>
          <p:cNvSpPr>
            <a:spLocks noChangeArrowheads="1"/>
          </p:cNvSpPr>
          <p:nvPr/>
        </p:nvSpPr>
        <p:spPr bwMode="auto">
          <a:xfrm>
            <a:off x="5407660" y="1083310"/>
            <a:ext cx="5458460" cy="61239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wrap="square">
            <a:noAutofit/>
          </a:bodyPr>
          <a:lstStyle/>
          <a:p>
            <a:pPr algn="l">
              <a:lnSpc>
                <a:spcPct val="10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之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：代指秦军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微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：</a:t>
            </a:r>
            <a:r>
              <a:rPr lang="en-US" altLang="zh-CN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(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假如）没有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夫人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：那人，指秦穆公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因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：依靠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敝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：损害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与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：结交、同盟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知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：通“智”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其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：表祈使语气，还是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/>
                <a:cs typeface="隶书" panose="02010509060101010101" pitchFamily="49" charset="-122"/>
                <a:sym typeface="+mn-ea"/>
              </a:rPr>
              <a:t>①</a:t>
            </a: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判断句</a:t>
            </a:r>
            <a:endParaRPr lang="zh-CN" altLang="en-US" sz="4000">
              <a:solidFill>
                <a:srgbClr val="FF000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4000">
                <a:solidFill>
                  <a:srgbClr val="FF00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去</a:t>
            </a:r>
            <a:r>
              <a:rPr lang="zh-CN" altLang="en-US" sz="4000">
                <a:solidFill>
                  <a:srgbClr val="2C3FD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：离开</a:t>
            </a:r>
            <a:endParaRPr lang="zh-CN" altLang="en-US" sz="4000">
              <a:solidFill>
                <a:srgbClr val="2C3FD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  <p:sp>
        <p:nvSpPr>
          <p:cNvPr id="12" name="Rectangle 13" title="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344035" y="180975"/>
            <a:ext cx="2894330" cy="768350"/>
          </a:xfrm>
          <a:prstGeom prst="rect">
            <a:avLst/>
          </a:prstGeom>
          <a:noFill/>
          <a:ln w="57150" cmpd="thinThick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 lvl="0" algn="ctr">
              <a:lnSpc>
                <a:spcPct val="110000"/>
              </a:lnSpc>
              <a:buClrTx/>
              <a:buSzTx/>
              <a:buFontTx/>
            </a:pPr>
            <a:r>
              <a:rPr lang="zh-CN" altLang="en-US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第四段</a:t>
            </a:r>
            <a:endParaRPr lang="zh-CN" altLang="en-US" sz="400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5407660" y="1083310"/>
            <a:ext cx="5563870" cy="61855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    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子犯请求出兵攻击秦军，晋文公说：“不可以。我如果没有那个人的力量到不了今天这个地步。依靠别人的力量，却又去损害他，是不仁义；失去了自己的同盟者，是不明智的；用混乱相攻取代联合一致，是不符合武德的。我们还是回去吧！（晋军）也离开了郑国。</a:t>
            </a:r>
            <a:endParaRPr lang="zh-CN" altLang="en-US" sz="36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72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72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72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2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72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72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72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2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72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72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720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20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720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720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720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720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720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720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381635" y="704215"/>
            <a:ext cx="24263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内容探究</a:t>
            </a:r>
            <a:endParaRPr lang="zh-CN" altLang="en-US" sz="400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2145665" y="1945005"/>
            <a:ext cx="6894195" cy="24301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90000"/>
              </a:lnSpc>
            </a:pPr>
            <a:r>
              <a:rPr lang="en-US" altLang="zh-CN" sz="4000"/>
              <a:t>1</a:t>
            </a:r>
            <a:r>
              <a:rPr lang="zh-CN" altLang="en-US" sz="4000"/>
              <a:t>、第四段写了什么事情？</a:t>
            </a:r>
            <a:endParaRPr lang="zh-CN" altLang="en-US" sz="4000"/>
          </a:p>
          <a:p>
            <a:pPr>
              <a:lnSpc>
                <a:spcPct val="190000"/>
              </a:lnSpc>
            </a:pPr>
            <a:r>
              <a:rPr lang="zh-CN" altLang="en-US" sz="4000"/>
              <a:t>明确：</a:t>
            </a: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晋师撤离郑国</a:t>
            </a:r>
            <a:endParaRPr lang="zh-CN" altLang="en-US" sz="40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628015" y="392430"/>
            <a:ext cx="10025380" cy="6791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36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2</a:t>
            </a:r>
            <a:r>
              <a:rPr lang="zh-CN" altLang="en-US" sz="360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、晋文公是用什么理由拒绝子犯出兵的请求的？体现了晋文公怎样的人物形象？</a:t>
            </a:r>
            <a:endParaRPr lang="zh-CN" altLang="en-US" sz="360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明确：①他以“不仁”“不知"“不武”三条理由退兵，“</a:t>
            </a: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不仁</a:t>
            </a: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”只是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借口</a:t>
            </a: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，如果真讲“仁义”，就不会发兵攻郑。“</a:t>
            </a: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不知</a:t>
            </a: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"是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实质</a:t>
            </a: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,是对现实情况的客观分析，是对动武后果的冷静判断；“</a:t>
            </a: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不武</a:t>
            </a: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"，则是因为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胜败难以预料</a:t>
            </a: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。所以，说到底，晋的退兵，是</a:t>
            </a: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“利"字使然</a:t>
            </a: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。</a:t>
            </a:r>
            <a:endParaRPr lang="zh-CN" altLang="en-US" sz="3600"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②</a:t>
            </a: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体现晋文公</a:t>
            </a: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理智、随机应变，审时度势的</a:t>
            </a: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人物特点，这种隐忍不发、随机应变的胸怀和谋略，正是晋文公终成霸业的根本原因。 </a:t>
            </a:r>
            <a:endParaRPr lang="zh-CN" altLang="en-US" sz="3600"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Rectangle 2" title="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3388360" y="183515"/>
            <a:ext cx="4133850" cy="764540"/>
          </a:xfrm>
          <a:noFill/>
          <a:ln w="57150" cmpd="thinThick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0">
            <a:spAutoFit/>
          </a:bodyPr>
          <a:lstStyle/>
          <a:p>
            <a:pPr lvl="0" algn="ctr" defTabSz="914400">
              <a:lnSpc>
                <a:spcPct val="110000"/>
              </a:lnSpc>
              <a:buClrTx/>
              <a:buSzTx/>
              <a:buFontTx/>
            </a:pPr>
            <a:r>
              <a:rPr lang="zh-CN" altLang="en-US" spc="0">
                <a:solidFill>
                  <a:srgbClr val="C00000"/>
                </a:solidFill>
                <a:latin typeface="+mn-lt"/>
                <a:ea typeface="华文楷体" panose="02010600040101010101" pitchFamily="2" charset="-122"/>
                <a:cs typeface="+mn-cs"/>
                <a:sym typeface="+mn-ea"/>
              </a:rPr>
              <a:t>文章叙事结构</a:t>
            </a:r>
            <a:endParaRPr lang="zh-CN" altLang="en-US" spc="0">
              <a:solidFill>
                <a:srgbClr val="C00000"/>
              </a:solidFill>
              <a:latin typeface="+mn-lt"/>
              <a:ea typeface="华文楷体" panose="02010600040101010101" pitchFamily="2" charset="-122"/>
              <a:cs typeface="+mn-cs"/>
              <a:sym typeface="+mn-ea"/>
            </a:endParaRPr>
          </a:p>
        </p:txBody>
      </p:sp>
      <p:sp>
        <p:nvSpPr>
          <p:cNvPr id="11266" name="Text Box 3" title=""/>
          <p:cNvSpPr txBox="1"/>
          <p:nvPr/>
        </p:nvSpPr>
        <p:spPr>
          <a:xfrm>
            <a:off x="1422684" y="1462300"/>
            <a:ext cx="2694206" cy="70675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anchor="t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400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秦晋围郑</a:t>
            </a:r>
            <a:endParaRPr lang="zh-CN" altLang="en-US" sz="400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1267" name="Text Box 4" title=""/>
          <p:cNvSpPr txBox="1"/>
          <p:nvPr/>
        </p:nvSpPr>
        <p:spPr>
          <a:xfrm>
            <a:off x="1422400" y="2829560"/>
            <a:ext cx="2694305" cy="70675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ctr">
              <a:spcBef>
                <a:spcPct val="50000"/>
              </a:spcBef>
              <a:buClrTx/>
              <a:buSzTx/>
              <a:buFontTx/>
            </a:pPr>
            <a:r>
              <a:rPr lang="zh-CN" altLang="en-US" sz="400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  <a:sym typeface="+mn-ea"/>
              </a:rPr>
              <a:t>临危受命</a:t>
            </a:r>
            <a:endParaRPr lang="zh-CN" altLang="en-US" sz="400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  <a:sym typeface="+mn-ea"/>
            </a:endParaRPr>
          </a:p>
        </p:txBody>
      </p:sp>
      <p:sp>
        <p:nvSpPr>
          <p:cNvPr id="11268" name="Text Box 5" title=""/>
          <p:cNvSpPr txBox="1"/>
          <p:nvPr/>
        </p:nvSpPr>
        <p:spPr>
          <a:xfrm>
            <a:off x="1422400" y="4162425"/>
            <a:ext cx="2704465" cy="70675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ctr">
              <a:spcBef>
                <a:spcPct val="50000"/>
              </a:spcBef>
              <a:buClrTx/>
              <a:buSzTx/>
              <a:buFontTx/>
            </a:pPr>
            <a:r>
              <a:rPr lang="zh-CN" altLang="en-US" sz="400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  <a:sym typeface="+mn-ea"/>
              </a:rPr>
              <a:t>说退秦师</a:t>
            </a:r>
            <a:endParaRPr lang="zh-CN" altLang="en-US" sz="400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  <a:sym typeface="+mn-ea"/>
            </a:endParaRPr>
          </a:p>
        </p:txBody>
      </p:sp>
      <p:sp>
        <p:nvSpPr>
          <p:cNvPr id="11269" name="Text Box 6" title=""/>
          <p:cNvSpPr txBox="1"/>
          <p:nvPr/>
        </p:nvSpPr>
        <p:spPr>
          <a:xfrm>
            <a:off x="1423035" y="5528945"/>
            <a:ext cx="2703830" cy="70675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ctr">
              <a:spcBef>
                <a:spcPct val="50000"/>
              </a:spcBef>
              <a:buClrTx/>
              <a:buSzTx/>
              <a:buFontTx/>
            </a:pPr>
            <a:r>
              <a:rPr lang="zh-CN" altLang="en-US" sz="400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  <a:sym typeface="+mn-ea"/>
              </a:rPr>
              <a:t>晋师撤离</a:t>
            </a:r>
            <a:endParaRPr lang="zh-CN" altLang="en-US" sz="400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  <a:sym typeface="+mn-ea"/>
            </a:endParaRPr>
          </a:p>
        </p:txBody>
      </p:sp>
      <p:sp>
        <p:nvSpPr>
          <p:cNvPr id="11270" name="AutoShape 7" title=""/>
          <p:cNvSpPr/>
          <p:nvPr/>
        </p:nvSpPr>
        <p:spPr>
          <a:xfrm>
            <a:off x="2476157" y="2246689"/>
            <a:ext cx="589358" cy="505164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anchor="ctr" anchorCtr="0"/>
          <a:lstStyle/>
          <a:p>
            <a:endParaRPr lang="zh-CN" altLang="en-US" sz="199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71" name="AutoShape 8" title=""/>
          <p:cNvSpPr/>
          <p:nvPr/>
        </p:nvSpPr>
        <p:spPr>
          <a:xfrm>
            <a:off x="2476615" y="3579688"/>
            <a:ext cx="589358" cy="505164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anchor="ctr" anchorCtr="0"/>
          <a:lstStyle/>
          <a:p>
            <a:endParaRPr lang="zh-CN" altLang="en-US" sz="199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72" name="AutoShape 9" title=""/>
          <p:cNvSpPr/>
          <p:nvPr/>
        </p:nvSpPr>
        <p:spPr>
          <a:xfrm>
            <a:off x="2475980" y="4946550"/>
            <a:ext cx="589358" cy="505164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anchor="ctr" anchorCtr="0"/>
          <a:lstStyle/>
          <a:p>
            <a:endParaRPr lang="zh-CN" altLang="en-US" sz="199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73" name="AutoShape 10" title=""/>
          <p:cNvSpPr/>
          <p:nvPr/>
        </p:nvSpPr>
        <p:spPr>
          <a:xfrm>
            <a:off x="4354993" y="3387175"/>
            <a:ext cx="238550" cy="2141683"/>
          </a:xfrm>
          <a:prstGeom prst="leftBrace">
            <a:avLst>
              <a:gd name="adj1" fmla="val 74192"/>
              <a:gd name="adj2" fmla="val 50000"/>
            </a:avLst>
          </a:pr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endParaRPr lang="zh-CN" altLang="zh-CN" sz="265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274" name="Text Box 11" title=""/>
          <p:cNvSpPr txBox="1"/>
          <p:nvPr/>
        </p:nvSpPr>
        <p:spPr>
          <a:xfrm>
            <a:off x="4655137" y="2900976"/>
            <a:ext cx="3788728" cy="6451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亡郑利晋而阙秦</a:t>
            </a:r>
            <a:endParaRPr lang="zh-CN" altLang="en-US" sz="3600">
              <a:solidFill>
                <a:srgbClr val="2C3FD0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11275" name="Text Box 12" title=""/>
          <p:cNvSpPr txBox="1"/>
          <p:nvPr/>
        </p:nvSpPr>
        <p:spPr>
          <a:xfrm>
            <a:off x="4593542" y="4162362"/>
            <a:ext cx="3788728" cy="63563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zh-CN" altLang="en-US" sz="3600">
                <a:solidFill>
                  <a:srgbClr val="2C3FD0"/>
                </a:solidFill>
                <a:latin typeface="微软雅黑" panose="020b0503020204020204" charset="-122"/>
                <a:ea typeface="微软雅黑"/>
                <a:sym typeface="+mn-ea"/>
              </a:rPr>
              <a:t>存郑利秦</a:t>
            </a:r>
            <a:endParaRPr lang="zh-CN" altLang="en-US" sz="3600">
              <a:solidFill>
                <a:srgbClr val="2C3FD0"/>
              </a:solidFill>
              <a:latin typeface="微软雅黑" panose="020b0503020204020204" charset="-122"/>
              <a:ea typeface="微软雅黑"/>
              <a:sym typeface="+mn-ea"/>
            </a:endParaRPr>
          </a:p>
        </p:txBody>
      </p:sp>
      <p:sp>
        <p:nvSpPr>
          <p:cNvPr id="11276" name="Text Box 13" title=""/>
          <p:cNvSpPr txBox="1"/>
          <p:nvPr/>
        </p:nvSpPr>
        <p:spPr>
          <a:xfrm>
            <a:off x="4655137" y="5331492"/>
            <a:ext cx="4883249" cy="63563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zh-CN" altLang="en-US" sz="3600">
                <a:solidFill>
                  <a:srgbClr val="2C3FD0"/>
                </a:solidFill>
                <a:latin typeface="微软雅黑" panose="020b0503020204020204" charset="-122"/>
                <a:ea typeface="微软雅黑"/>
                <a:sym typeface="+mn-ea"/>
              </a:rPr>
              <a:t>晋忘恩负义，不可共事</a:t>
            </a:r>
            <a:endParaRPr lang="zh-CN" altLang="en-US" sz="3600">
              <a:solidFill>
                <a:srgbClr val="2C3FD0"/>
              </a:solidFill>
              <a:latin typeface="微软雅黑" panose="020b0503020204020204" charset="-122"/>
              <a:ea typeface="微软雅黑"/>
              <a:sym typeface="+mn-ea"/>
            </a:endParaRPr>
          </a:p>
        </p:txBody>
      </p:sp>
      <p:sp>
        <p:nvSpPr>
          <p:cNvPr id="11277" name="Text Box 14" title=""/>
          <p:cNvSpPr txBox="1"/>
          <p:nvPr/>
        </p:nvSpPr>
        <p:spPr>
          <a:xfrm>
            <a:off x="9685655" y="3189605"/>
            <a:ext cx="798195" cy="2200910"/>
          </a:xfrm>
          <a:prstGeom prst="rect">
            <a:avLst/>
          </a:prstGeom>
          <a:noFill/>
          <a:ln w="9525">
            <a:noFill/>
          </a:ln>
        </p:spPr>
        <p:txBody>
          <a:bodyPr vert="eaVert" wrap="square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CN" altLang="en-US" sz="4000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三点理由</a:t>
            </a:r>
            <a:endParaRPr lang="zh-CN" altLang="en-US" sz="4000">
              <a:solidFill>
                <a:srgbClr val="FF33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1278" name="AutoShape 15" title=""/>
          <p:cNvSpPr/>
          <p:nvPr/>
        </p:nvSpPr>
        <p:spPr>
          <a:xfrm flipH="1">
            <a:off x="9447183" y="3189722"/>
            <a:ext cx="238550" cy="2141683"/>
          </a:xfrm>
          <a:prstGeom prst="leftBrace">
            <a:avLst>
              <a:gd name="adj1" fmla="val 74192"/>
              <a:gd name="adj2" fmla="val 50000"/>
            </a:avLst>
          </a:pr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endParaRPr lang="zh-CN" altLang="zh-CN" sz="265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70" grpId="0" animBg="1"/>
      <p:bldP spid="11267" grpId="0" animBg="1"/>
      <p:bldP spid="11271" grpId="0" animBg="1"/>
      <p:bldP spid="11268" grpId="0" animBg="1"/>
      <p:bldP spid="11272" grpId="0" animBg="1"/>
      <p:bldP spid="11269" grpId="0" animBg="1"/>
      <p:bldP spid="11273" grpId="0" animBg="1"/>
      <p:bldP spid="11274" grpId="0"/>
      <p:bldP spid="11275" grpId="0"/>
      <p:bldP spid="11276" grpId="0"/>
      <p:bldP spid="11278" grpId="0" animBg="1"/>
      <p:bldP spid="1127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/>
        </p:nvSpPr>
        <p:spPr>
          <a:xfrm>
            <a:off x="894080" y="1222375"/>
            <a:ext cx="9160510" cy="5932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1、情节波澜起伏</a:t>
            </a:r>
            <a:endParaRPr lang="zh-CN" altLang="en-US" sz="40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600"/>
              <a:t>         </a:t>
            </a:r>
            <a:r>
              <a:rPr lang="zh-CN" altLang="en-US" sz="3600"/>
              <a:t>大军压境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（十万火急）</a:t>
            </a:r>
            <a:r>
              <a:rPr lang="zh-CN" altLang="en-US" sz="3600"/>
              <a:t>——佚之狐荐烛之武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（一线生机）</a:t>
            </a:r>
            <a:r>
              <a:rPr lang="zh-CN" altLang="en-US" sz="3600"/>
              <a:t>—-烛之武发牢骚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（波澜）</a:t>
            </a:r>
            <a:r>
              <a:rPr lang="zh-CN" altLang="en-US" sz="3600"/>
              <a:t>——郑公平息烛之武的怨气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（转机)</a:t>
            </a:r>
            <a:r>
              <a:rPr lang="zh-CN" altLang="en-US" sz="3600"/>
              <a:t>——烛之武出使退敌成功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（大功告成）</a:t>
            </a:r>
            <a:r>
              <a:rPr lang="zh-CN" altLang="en-US" sz="3600"/>
              <a:t>——子犯建议攻秦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(出现危机)</a:t>
            </a:r>
            <a:r>
              <a:rPr lang="zh-CN" altLang="en-US" sz="3600"/>
              <a:t>—-晋公再晓之以理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（一场虚惊）</a:t>
            </a:r>
            <a:r>
              <a:rPr lang="zh-CN" altLang="en-US" sz="3600"/>
              <a:t>。</a:t>
            </a:r>
            <a:endParaRPr lang="zh-CN" altLang="en-US" sz="3600"/>
          </a:p>
          <a:p>
            <a:pPr>
              <a:lnSpc>
                <a:spcPct val="130000"/>
              </a:lnSpc>
            </a:pPr>
            <a:r>
              <a:rPr lang="zh-CN" altLang="en-US" sz="3600"/>
              <a:t> </a:t>
            </a:r>
            <a:endParaRPr lang="zh-CN" altLang="en-US" sz="3600"/>
          </a:p>
        </p:txBody>
      </p:sp>
      <p:sp>
        <p:nvSpPr>
          <p:cNvPr id="4" name="文本框 3" title=""/>
          <p:cNvSpPr txBox="1"/>
          <p:nvPr/>
        </p:nvSpPr>
        <p:spPr bwMode="auto">
          <a:xfrm>
            <a:off x="3613150" y="144780"/>
            <a:ext cx="3426460" cy="764540"/>
          </a:xfrm>
          <a:prstGeom prst="rect">
            <a:avLst/>
          </a:prstGeom>
          <a:noFill/>
          <a:ln w="57150" cmpd="thinThick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0">
            <a:spAutoFit/>
          </a:bodyPr>
          <a:lstStyle/>
          <a:p>
            <a:pPr lvl="0" algn="ctr">
              <a:lnSpc>
                <a:spcPct val="110000"/>
              </a:lnSpc>
              <a:buClrTx/>
              <a:buSzTx/>
              <a:buFontTx/>
            </a:pPr>
            <a:r>
              <a:rPr lang="zh-CN" altLang="en-US" sz="3980" b="1">
                <a:solidFill>
                  <a:srgbClr val="C00000"/>
                </a:solidFill>
                <a:uFillTx/>
                <a:ea typeface="华文楷体" panose="02010600040101010101" pitchFamily="2" charset="-122"/>
                <a:sym typeface="+mn-ea"/>
              </a:rPr>
              <a:t>写作特点</a:t>
            </a:r>
            <a:endParaRPr lang="zh-CN" altLang="en-US" sz="3980" b="1">
              <a:solidFill>
                <a:srgbClr val="C00000"/>
              </a:solidFill>
              <a:uFillTx/>
              <a:ea typeface="华文楷体" panose="02010600040101010101" pitchFamily="2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/>
        </p:nvSpPr>
        <p:spPr>
          <a:xfrm>
            <a:off x="510540" y="350520"/>
            <a:ext cx="9827260" cy="6652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2、伏笔和照应得当</a:t>
            </a:r>
            <a:endParaRPr lang="zh-CN" altLang="en-US" sz="40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600"/>
              <a:t>         </a:t>
            </a:r>
            <a:r>
              <a:rPr lang="zh-CN" altLang="en-US" sz="3600"/>
              <a:t>秦、晋围郑，是因为其</a:t>
            </a:r>
            <a:r>
              <a:rPr lang="zh-CN" altLang="en-US" sz="3600">
                <a:solidFill>
                  <a:srgbClr val="2C3FD0"/>
                </a:solidFill>
              </a:rPr>
              <a:t>无礼于晋，且贰于楚</a:t>
            </a:r>
            <a:r>
              <a:rPr lang="zh-CN" altLang="en-US" sz="3600"/>
              <a:t>也，说明秦、郑并没有多大的矛盾冲突。这就</a:t>
            </a:r>
            <a:r>
              <a:rPr lang="zh-CN" altLang="en-US" sz="3600">
                <a:solidFill>
                  <a:srgbClr val="2C3FD0"/>
                </a:solidFill>
              </a:rPr>
              <a:t>为烛之武说退秦军埋下了伏笔</a:t>
            </a:r>
            <a:r>
              <a:rPr lang="zh-CN" altLang="en-US" sz="3600"/>
              <a:t>。“</a:t>
            </a:r>
            <a:r>
              <a:rPr lang="zh-CN" altLang="en-US" sz="3600">
                <a:solidFill>
                  <a:srgbClr val="2C3FD0"/>
                </a:solidFill>
              </a:rPr>
              <a:t>夜缒而出</a:t>
            </a:r>
            <a:r>
              <a:rPr lang="zh-CN" altLang="en-US" sz="3600"/>
              <a:t>"照应了开头的“</a:t>
            </a:r>
            <a:r>
              <a:rPr lang="zh-CN" altLang="en-US" sz="3600">
                <a:solidFill>
                  <a:srgbClr val="2C3FD0"/>
                </a:solidFill>
              </a:rPr>
              <a:t>秦、晋围郑</a:t>
            </a:r>
            <a:r>
              <a:rPr lang="zh-CN" altLang="en-US" sz="3600"/>
              <a:t>”,“</a:t>
            </a:r>
            <a:r>
              <a:rPr lang="zh-CN" altLang="en-US" sz="3600">
                <a:solidFill>
                  <a:srgbClr val="2C3FD0"/>
                </a:solidFill>
              </a:rPr>
              <a:t>国危矣</a:t>
            </a:r>
            <a:r>
              <a:rPr lang="zh-CN" altLang="en-US" sz="3600"/>
              <a:t>"。“</a:t>
            </a:r>
            <a:r>
              <a:rPr lang="zh-CN" altLang="en-US" sz="3600">
                <a:solidFill>
                  <a:srgbClr val="2C3FD0"/>
                </a:solidFill>
              </a:rPr>
              <a:t>许君焦、瑕，朝济而夕设版</a:t>
            </a:r>
            <a:r>
              <a:rPr lang="zh-CN" altLang="en-US" sz="3600"/>
              <a:t>”和“</a:t>
            </a:r>
            <a:r>
              <a:rPr lang="zh-CN" altLang="en-US" sz="3600">
                <a:solidFill>
                  <a:srgbClr val="2C3FD0"/>
                </a:solidFill>
              </a:rPr>
              <a:t>微夫人之力不及此</a:t>
            </a:r>
            <a:r>
              <a:rPr lang="zh-CN" altLang="en-US" sz="3600"/>
              <a:t>”，又照应上文秦、晋虽是联合行动，但</a:t>
            </a:r>
            <a:r>
              <a:rPr lang="zh-CN" altLang="en-US" sz="3600">
                <a:solidFill>
                  <a:srgbClr val="2C3FD0"/>
                </a:solidFill>
              </a:rPr>
              <a:t>貌合神离</a:t>
            </a:r>
            <a:r>
              <a:rPr lang="zh-CN" altLang="en-US" sz="3600"/>
              <a:t>,既没有驻扎在一起,彼此的行动也不需要通知对方，这就</a:t>
            </a:r>
            <a:r>
              <a:rPr lang="zh-CN" altLang="en-US" sz="3600">
                <a:solidFill>
                  <a:srgbClr val="2C3FD0"/>
                </a:solidFill>
              </a:rPr>
              <a:t>为秦、郑联盟提供了条件</a:t>
            </a:r>
            <a:r>
              <a:rPr lang="zh-CN" altLang="en-US" sz="3600"/>
              <a:t>。  </a:t>
            </a:r>
            <a:endParaRPr lang="zh-CN" altLang="en-US" sz="3600"/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/>
        </p:nvSpPr>
        <p:spPr>
          <a:xfrm>
            <a:off x="558800" y="665480"/>
            <a:ext cx="9878060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3、叙事详略得当。</a:t>
            </a:r>
            <a:endParaRPr lang="zh-CN" altLang="en-US" sz="40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4000"/>
              <a:t>        </a:t>
            </a:r>
            <a:r>
              <a:rPr lang="zh-CN" altLang="en-US" sz="4000"/>
              <a:t>文章主要是表现烛之武怎样退秦师的,所以重点放在</a:t>
            </a:r>
            <a:r>
              <a:rPr lang="zh-CN" altLang="en-US" sz="4000">
                <a:solidFill>
                  <a:srgbClr val="2C3FD0"/>
                </a:solidFill>
              </a:rPr>
              <a:t>烛之武的说辞</a:t>
            </a:r>
            <a:r>
              <a:rPr lang="zh-CN" altLang="en-US" sz="4000"/>
              <a:t>上。对“退秦师”的前因后果,只作了简单的交代。选材上注意到了“精”字，详略得当，从而做到繁而不杂，有始有终,层次井然。 </a:t>
            </a:r>
            <a:endParaRPr lang="zh-CN" altLang="en-US" sz="4000"/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 title=""/>
          <p:cNvSpPr/>
          <p:nvPr>
            <p:custDataLst>
              <p:tags r:id="rId2"/>
            </p:custDataLst>
          </p:nvPr>
        </p:nvSpPr>
        <p:spPr>
          <a:xfrm>
            <a:off x="2470785" y="2988945"/>
            <a:ext cx="7020560" cy="14452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/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800" b="1" i="0" u="none" strike="noStrike" kern="1200" cap="none" spc="50" normalizeH="0" baseline="0" noProof="0">
                <a:ln w="11430"/>
                <a:solidFill>
                  <a:srgbClr val="FF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文言知识梳理</a:t>
            </a:r>
            <a:endParaRPr kumimoji="0" lang="zh-CN" altLang="en-US" sz="8800" b="1" i="0" u="none" strike="noStrike" kern="1200" cap="none" spc="50" normalizeH="0" baseline="0" noProof="0">
              <a:ln w="11430"/>
              <a:solidFill>
                <a:srgbClr val="FF0000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</p:spTree>
    <p:custDataLst>
      <p:tags r:id="rId3"/>
    </p:custDataLst>
  </p:cSld>
  <p:clrMapOvr>
    <a:masterClrMapping/>
  </p:clrMapOvr>
  <p:transition/>
  <p:timing/>
</p:sld>
</file>

<file path=ppt/slides/slide3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91202" name="Rectangle 2" title=""/>
          <p:cNvSpPr/>
          <p:nvPr/>
        </p:nvSpPr>
        <p:spPr>
          <a:xfrm>
            <a:off x="898633" y="1094171"/>
            <a:ext cx="6523277" cy="553783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zh-CN" sz="398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1</a:t>
            </a:r>
            <a:r>
              <a:rPr lang="zh-CN" altLang="en-US" sz="398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、今老矣，无能为也已</a:t>
            </a:r>
            <a:endParaRPr lang="zh-CN" altLang="en-US" sz="398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zh-CN" altLang="en-US" sz="398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zh-CN" sz="398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2</a:t>
            </a:r>
            <a:r>
              <a:rPr lang="zh-CN" altLang="en-US" sz="398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、行李之往来，共其乏困</a:t>
            </a:r>
            <a:endParaRPr lang="zh-CN" altLang="en-US" sz="398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zh-CN" altLang="en-US" sz="398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zh-CN" sz="398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3</a:t>
            </a:r>
            <a:r>
              <a:rPr lang="zh-CN" altLang="en-US" sz="398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、何厌之有？</a:t>
            </a:r>
            <a:endParaRPr lang="zh-CN" altLang="en-US" sz="398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zh-CN" altLang="en-US" sz="398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</p:txBody>
      </p:sp>
      <p:sp>
        <p:nvSpPr>
          <p:cNvPr id="691203" name="Text Box 3" title=""/>
          <p:cNvSpPr txBox="1"/>
          <p:nvPr/>
        </p:nvSpPr>
        <p:spPr>
          <a:xfrm>
            <a:off x="4299718" y="119275"/>
            <a:ext cx="2895920" cy="77089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pPr algn="ctr">
              <a:buSzTx/>
            </a:pPr>
            <a:r>
              <a:rPr lang="zh-CN" altLang="en-US" sz="442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通假字</a:t>
            </a:r>
            <a:endParaRPr lang="zh-CN" altLang="en-US" sz="442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691204" name="Text Box 4" title=""/>
          <p:cNvSpPr txBox="1"/>
          <p:nvPr/>
        </p:nvSpPr>
        <p:spPr>
          <a:xfrm>
            <a:off x="2224687" y="2104849"/>
            <a:ext cx="5874632" cy="70358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“</a:t>
            </a: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已</a:t>
            </a: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”</a:t>
            </a: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通</a:t>
            </a: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“</a:t>
            </a: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矣</a:t>
            </a: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”</a:t>
            </a: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，语气词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691205" name="Text Box 5" title=""/>
          <p:cNvSpPr txBox="1"/>
          <p:nvPr/>
        </p:nvSpPr>
        <p:spPr>
          <a:xfrm>
            <a:off x="2056299" y="4125503"/>
            <a:ext cx="6336998" cy="70358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anchor="t" anchorCtr="0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“共”通“供”，供给</a:t>
            </a:r>
            <a:endParaRPr lang="en-US" altLang="zh-CN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</p:txBody>
      </p:sp>
      <p:sp>
        <p:nvSpPr>
          <p:cNvPr id="691206" name="Text Box 6" title=""/>
          <p:cNvSpPr txBox="1"/>
          <p:nvPr/>
        </p:nvSpPr>
        <p:spPr>
          <a:xfrm>
            <a:off x="2308881" y="5977068"/>
            <a:ext cx="6289288" cy="70358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anchor="t" anchorCtr="0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“厌”通“餍”，满足</a:t>
            </a:r>
            <a:endParaRPr lang="en-US" altLang="zh-CN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9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1204" grpId="0" animBg="1"/>
      <p:bldP spid="691205" grpId="0" animBg="1"/>
      <p:bldP spid="69120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91202" name="Rectangle 2" title=""/>
          <p:cNvSpPr/>
          <p:nvPr/>
        </p:nvSpPr>
        <p:spPr>
          <a:xfrm>
            <a:off x="961778" y="1402146"/>
            <a:ext cx="6523277" cy="308991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altLang="zh-CN" sz="398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4</a:t>
            </a:r>
            <a:r>
              <a:rPr lang="zh-CN" altLang="en-US" sz="398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、秦伯说</a:t>
            </a:r>
            <a:endParaRPr lang="zh-CN" altLang="en-US" sz="398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endParaRPr lang="zh-CN" altLang="en-US" sz="398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altLang="zh-CN" sz="398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5</a:t>
            </a:r>
            <a:r>
              <a:rPr lang="zh-CN" altLang="en-US" sz="3980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、失其所与，不知</a:t>
            </a:r>
            <a:endParaRPr lang="zh-CN" altLang="en-US" sz="3980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</p:txBody>
      </p:sp>
      <p:sp>
        <p:nvSpPr>
          <p:cNvPr id="691203" name="Text Box 3" title=""/>
          <p:cNvSpPr txBox="1"/>
          <p:nvPr/>
        </p:nvSpPr>
        <p:spPr>
          <a:xfrm>
            <a:off x="4299718" y="119275"/>
            <a:ext cx="2895920" cy="77089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pPr algn="ctr">
              <a:buSzTx/>
            </a:pPr>
            <a:r>
              <a:rPr lang="zh-CN" altLang="en-US" sz="442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通假字</a:t>
            </a:r>
            <a:endParaRPr lang="zh-CN" altLang="en-US" sz="442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691207" name="Text Box 7" title=""/>
          <p:cNvSpPr txBox="1"/>
          <p:nvPr/>
        </p:nvSpPr>
        <p:spPr>
          <a:xfrm>
            <a:off x="1846601" y="2595040"/>
            <a:ext cx="6435224" cy="70358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anchor="t" anchorCtr="0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“说”通“悦”，高兴</a:t>
            </a:r>
            <a:endParaRPr lang="en-US" altLang="zh-CN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  <p:sp>
        <p:nvSpPr>
          <p:cNvPr id="691208" name="Text Box 8" title=""/>
          <p:cNvSpPr txBox="1"/>
          <p:nvPr/>
        </p:nvSpPr>
        <p:spPr>
          <a:xfrm>
            <a:off x="1920635" y="4761530"/>
            <a:ext cx="5888665" cy="70358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anchor="t" anchorCtr="0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“知”通“智”，明智</a:t>
            </a:r>
            <a:endParaRPr lang="en-US" altLang="zh-CN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1207" grpId="0" animBg="1"/>
      <p:bldP spid="6912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PhAnim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4626" name="Text Box 2" title=""/>
          <p:cNvSpPr txBox="1">
            <a:spLocks noChangeArrowheads="1"/>
          </p:cNvSpPr>
          <p:nvPr/>
        </p:nvSpPr>
        <p:spPr bwMode="auto">
          <a:xfrm>
            <a:off x="1341734" y="3941318"/>
            <a:ext cx="8671976" cy="1198880"/>
          </a:xfrm>
          <a:prstGeom prst="rect">
            <a:avLst/>
          </a:prstGeom>
          <a:noFill/>
          <a:ln w="19050">
            <a:solidFill>
              <a:srgbClr val="FF99CC"/>
            </a:solidFill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以</a:t>
            </a:r>
            <a:r>
              <a:rPr lang="zh-CN" altLang="en-US" sz="3600">
                <a:solidFill>
                  <a:srgbClr val="000099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国家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为中心编写的史书体裁。如</a:t>
            </a:r>
            <a:r>
              <a:rPr lang="en-US" altLang="zh-CN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《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国语</a:t>
            </a:r>
            <a:r>
              <a:rPr lang="en-US" altLang="zh-CN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》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、</a:t>
            </a:r>
            <a:r>
              <a:rPr lang="en-US" altLang="zh-CN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《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战国策</a:t>
            </a:r>
            <a:r>
              <a:rPr lang="en-US" altLang="zh-CN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》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等。</a:t>
            </a:r>
            <a:endParaRPr lang="zh-CN" altLang="en-US" sz="360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  <p:sp>
        <p:nvSpPr>
          <p:cNvPr id="154627" name="Text Box 3" title=""/>
          <p:cNvSpPr txBox="1">
            <a:spLocks noChangeArrowheads="1"/>
          </p:cNvSpPr>
          <p:nvPr/>
        </p:nvSpPr>
        <p:spPr bwMode="auto">
          <a:xfrm>
            <a:off x="1341734" y="6041157"/>
            <a:ext cx="8636895" cy="1198880"/>
          </a:xfrm>
          <a:prstGeom prst="rect">
            <a:avLst/>
          </a:prstGeom>
          <a:noFill/>
          <a:ln w="19050">
            <a:solidFill>
              <a:srgbClr val="FF99CC"/>
            </a:solidFill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以</a:t>
            </a:r>
            <a:r>
              <a:rPr lang="zh-CN" altLang="en-US" sz="3600">
                <a:solidFill>
                  <a:srgbClr val="000099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人物传记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为中心反映历史事件的史书体裁。如</a:t>
            </a:r>
            <a:r>
              <a:rPr lang="en-US" altLang="zh-CN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《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史记</a:t>
            </a:r>
            <a:r>
              <a:rPr lang="en-US" altLang="zh-CN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》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、</a:t>
            </a:r>
            <a:r>
              <a:rPr lang="en-US" altLang="zh-CN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《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三国志</a:t>
            </a:r>
            <a:r>
              <a:rPr lang="en-US" altLang="zh-CN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》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等。</a:t>
            </a:r>
            <a:endParaRPr lang="zh-CN" altLang="en-US" sz="360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  <p:sp>
        <p:nvSpPr>
          <p:cNvPr id="154629" name="Text Box 5" title=""/>
          <p:cNvSpPr txBox="1">
            <a:spLocks noChangeArrowheads="1"/>
          </p:cNvSpPr>
          <p:nvPr/>
        </p:nvSpPr>
        <p:spPr bwMode="auto">
          <a:xfrm>
            <a:off x="1341586" y="3305683"/>
            <a:ext cx="1852267" cy="63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600">
                <a:solidFill>
                  <a:srgbClr val="FF0000"/>
                </a:solidFill>
                <a:sym typeface="+mn-ea"/>
              </a:rPr>
              <a:t>国别体</a:t>
            </a:r>
            <a:endParaRPr lang="en-US" altLang="zh-CN" sz="3600">
              <a:solidFill>
                <a:srgbClr val="FF0000"/>
              </a:solidFill>
              <a:sym typeface="+mn-ea"/>
            </a:endParaRPr>
          </a:p>
        </p:txBody>
      </p:sp>
      <p:sp>
        <p:nvSpPr>
          <p:cNvPr id="154630" name="Text Box 6" title=""/>
          <p:cNvSpPr txBox="1">
            <a:spLocks noChangeArrowheads="1"/>
          </p:cNvSpPr>
          <p:nvPr/>
        </p:nvSpPr>
        <p:spPr bwMode="auto">
          <a:xfrm>
            <a:off x="1341847" y="5347737"/>
            <a:ext cx="2229386" cy="63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600">
                <a:solidFill>
                  <a:srgbClr val="FF0000"/>
                </a:solidFill>
                <a:sym typeface="+mn-ea"/>
              </a:rPr>
              <a:t>纪传体</a:t>
            </a:r>
            <a:endParaRPr lang="en-US" altLang="zh-CN" sz="3600">
              <a:solidFill>
                <a:srgbClr val="FF0000"/>
              </a:solidFill>
              <a:sym typeface="+mn-ea"/>
            </a:endParaRPr>
          </a:p>
        </p:txBody>
      </p:sp>
      <p:sp>
        <p:nvSpPr>
          <p:cNvPr id="154631" name="Text Box 7" title=""/>
          <p:cNvSpPr txBox="1">
            <a:spLocks noChangeArrowheads="1"/>
          </p:cNvSpPr>
          <p:nvPr/>
        </p:nvSpPr>
        <p:spPr bwMode="auto">
          <a:xfrm>
            <a:off x="1341734" y="1434734"/>
            <a:ext cx="8587782" cy="1696720"/>
          </a:xfrm>
          <a:prstGeom prst="rect">
            <a:avLst/>
          </a:prstGeom>
          <a:noFill/>
          <a:ln w="19050">
            <a:solidFill>
              <a:srgbClr val="FF99CC"/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CC66F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 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按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时间顺序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编写的史书体裁。</a:t>
            </a:r>
            <a:endParaRPr lang="zh-CN" altLang="en-US" sz="360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altLang="zh-CN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《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春秋</a:t>
            </a:r>
            <a:r>
              <a:rPr lang="en-US" altLang="zh-CN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》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：</a:t>
            </a:r>
            <a:r>
              <a:rPr lang="zh-CN" altLang="en-US" sz="36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第一部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编年体史书</a:t>
            </a:r>
            <a:endParaRPr lang="zh-CN" altLang="en-US" sz="360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CN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《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左传</a:t>
            </a:r>
            <a:r>
              <a:rPr lang="en-US" altLang="zh-CN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》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：</a:t>
            </a: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第一部叙事详细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的编年体史书</a:t>
            </a:r>
            <a:endParaRPr lang="en-US" altLang="zh-CN" sz="360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  <p:sp>
        <p:nvSpPr>
          <p:cNvPr id="154632" name="Text Box 8" title=""/>
          <p:cNvSpPr txBox="1">
            <a:spLocks noChangeArrowheads="1"/>
          </p:cNvSpPr>
          <p:nvPr/>
        </p:nvSpPr>
        <p:spPr bwMode="auto">
          <a:xfrm>
            <a:off x="4085590" y="85725"/>
            <a:ext cx="3184525" cy="703580"/>
          </a:xfrm>
          <a:prstGeom prst="rect">
            <a:avLst/>
          </a:prstGeom>
          <a:noFill/>
          <a:ln w="57150" cmpd="thinThick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</a:extLst>
        </p:spPr>
        <p:txBody>
          <a:bodyPr wrap="none" anchor="t">
            <a:noAutofit/>
          </a:bodyPr>
          <a:lstStyle/>
          <a:p>
            <a:pPr lvl="0" algn="ctr">
              <a:lnSpc>
                <a:spcPct val="110000"/>
              </a:lnSpc>
              <a:buClrTx/>
              <a:buSzTx/>
              <a:buFontTx/>
            </a:pPr>
            <a:r>
              <a:rPr lang="zh-CN" altLang="en-US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史书的类别</a:t>
            </a:r>
            <a:endParaRPr lang="zh-CN" altLang="en-US" sz="400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1298575" y="789305"/>
            <a:ext cx="185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sym typeface="+mn-ea"/>
              </a:rPr>
              <a:t> </a:t>
            </a:r>
            <a:r>
              <a:rPr lang="zh-CN" altLang="en-US" sz="3600">
                <a:solidFill>
                  <a:srgbClr val="FF0000"/>
                </a:solidFill>
                <a:sym typeface="+mn-ea"/>
              </a:rPr>
              <a:t>编年体</a:t>
            </a:r>
            <a:endParaRPr lang="zh-CN" altLang="en-US" sz="360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54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4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54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54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54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4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5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5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4631" grpId="0" animBg="1"/>
      <p:bldP spid="154629" grpId="0"/>
      <p:bldP spid="154626" grpId="0" animBg="1"/>
      <p:bldP spid="154630" grpId="0"/>
      <p:bldP spid="15462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7" name="标题 9217" title=""/>
          <p:cNvSpPr>
            <a:spLocks noGrp="1" noRot="1"/>
          </p:cNvSpPr>
          <p:nvPr>
            <p:ph type="title"/>
          </p:nvPr>
        </p:nvSpPr>
        <p:spPr>
          <a:xfrm>
            <a:off x="4317258" y="192944"/>
            <a:ext cx="3090619" cy="772160"/>
          </a:xfrm>
          <a:ln w="19050">
            <a:solidFill>
              <a:schemeClr val="tx1"/>
            </a:solidFill>
            <a:miter/>
          </a:ln>
        </p:spPr>
        <p:txBody>
          <a:bodyPr wrap="square" anchor="t" anchorCtr="0">
            <a:spAutoFit/>
          </a:bodyPr>
          <a:lstStyle/>
          <a:p>
            <a:pPr defTabSz="914400" eaLnBrk="1" hangingPunct="1">
              <a:buSzTx/>
            </a:pPr>
            <a:r>
              <a:rPr lang="zh-CN" altLang="en-US" sz="442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古今异义</a:t>
            </a:r>
            <a:endParaRPr lang="zh-CN" altLang="en-US" sz="442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9219" name="内容占位符 9218" title=""/>
          <p:cNvSpPr>
            <a:spLocks noGrp="1" noRot="1"/>
          </p:cNvSpPr>
          <p:nvPr>
            <p:ph idx="1"/>
          </p:nvPr>
        </p:nvSpPr>
        <p:spPr>
          <a:xfrm>
            <a:off x="1189803" y="1385692"/>
            <a:ext cx="8805283" cy="5151618"/>
          </a:xfrm>
        </p:spPr>
        <p:txBody>
          <a:bodyPr anchor="t"/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980" b="0" i="0" u="none" strike="noStrike" kern="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1</a:t>
            </a:r>
            <a:r>
              <a:rPr kumimoji="0" lang="zh-CN" altLang="en-US" sz="3980" b="0" i="0" u="none" strike="noStrike" kern="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．</a:t>
            </a:r>
            <a:r>
              <a:rPr kumimoji="0" lang="zh-CN" altLang="en-US" sz="3980" b="0" i="0" u="none" strike="noStrike" kern="0" cap="none" spc="0" normalizeH="0" baseline="0" noProof="1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贰</a:t>
            </a:r>
            <a:r>
              <a:rPr kumimoji="0" lang="zh-CN" altLang="en-US" sz="3980" b="0" i="0" u="none" strike="noStrike" kern="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于楚也 </a:t>
            </a:r>
            <a:r>
              <a:rPr kumimoji="0" lang="en-US" altLang="zh-CN" sz="3980" b="0" i="0" u="none" strike="noStrike" kern="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             </a:t>
            </a:r>
            <a:endParaRPr kumimoji="0" lang="en-US" altLang="zh-CN" sz="3980" b="0" i="0" u="none" strike="noStrike" kern="0" cap="none" spc="0" normalizeH="0" baseline="0" noProof="1">
              <a:solidFill>
                <a:schemeClr val="tx1"/>
              </a:solidFill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980" b="0" i="0" u="none" strike="noStrike" kern="0" cap="none" spc="0" normalizeH="0" baseline="0" noProof="1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   古：从属二主，动词； </a:t>
            </a:r>
            <a:r>
              <a:rPr kumimoji="0" lang="en-US" altLang="zh-CN" sz="3980" b="0" i="0" u="none" strike="noStrike" kern="0" cap="none" spc="0" normalizeH="0" baseline="0" noProof="1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 </a:t>
            </a:r>
            <a:endParaRPr kumimoji="0" lang="en-US" altLang="zh-CN" sz="3980" b="0" i="0" u="none" strike="noStrike" kern="0" cap="none" spc="0" normalizeH="0" baseline="0" noProof="1">
              <a:solidFill>
                <a:srgbClr val="0F0FCF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980" b="0" i="0" u="none" strike="noStrike" kern="0" cap="none" spc="0" normalizeH="0" baseline="0" noProof="1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   今：“二”的大写，数词。</a:t>
            </a:r>
            <a:endParaRPr kumimoji="0" lang="en-US" altLang="zh-CN" sz="3980" b="0" i="0" u="none" strike="noStrike" kern="0" cap="none" spc="0" normalizeH="0" baseline="0" noProof="1">
              <a:solidFill>
                <a:srgbClr val="0F0FCF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980" b="0" i="0" u="none" strike="noStrike" kern="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2</a:t>
            </a:r>
            <a:r>
              <a:rPr kumimoji="0" lang="zh-CN" altLang="en-US" sz="3980" b="0" i="0" u="none" strike="noStrike" kern="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．若舍郑以为</a:t>
            </a:r>
            <a:r>
              <a:rPr kumimoji="0" lang="zh-CN" altLang="en-US" sz="3980" b="0" i="0" u="none" strike="noStrike" kern="0" cap="none" spc="0" normalizeH="0" baseline="0" noProof="1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东道主 </a:t>
            </a:r>
            <a:r>
              <a:rPr kumimoji="0" lang="en-US" altLang="zh-CN" sz="3980" b="0" i="0" u="none" strike="noStrike" kern="0" cap="none" spc="0" normalizeH="0" baseline="0" noProof="1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 </a:t>
            </a:r>
            <a:r>
              <a:rPr kumimoji="0" lang="en-US" altLang="zh-CN" sz="3980" b="0" i="0" u="none" strike="noStrike" kern="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    </a:t>
            </a:r>
            <a:endParaRPr kumimoji="0" lang="en-US" altLang="zh-CN" sz="3980" b="0" i="0" u="none" strike="noStrike" kern="0" cap="none" spc="0" normalizeH="0" baseline="0" noProof="1">
              <a:solidFill>
                <a:schemeClr val="tx1"/>
              </a:solidFill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980" b="0" i="0" u="none" strike="noStrike" kern="0" cap="none" spc="0" normalizeH="0" baseline="0" noProof="1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   古：东方道路上的主人；</a:t>
            </a:r>
            <a:endParaRPr kumimoji="0" lang="zh-CN" altLang="en-US" sz="3980" b="0" i="0" u="none" strike="noStrike" kern="0" cap="none" spc="0" normalizeH="0" baseline="0" noProof="1">
              <a:solidFill>
                <a:srgbClr val="0F0FCF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980" b="0" i="0" u="none" strike="noStrike" kern="0" cap="none" spc="0" normalizeH="0" baseline="0" noProof="1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   今：泛指设宴请客的主人。</a:t>
            </a:r>
            <a:endParaRPr kumimoji="0" lang="zh-CN" altLang="en-US" sz="3980" b="0" i="0" u="none" strike="noStrike" kern="0" cap="none" spc="0" normalizeH="0" baseline="0" noProof="1">
              <a:solidFill>
                <a:srgbClr val="0F0FCF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marL="342900" marR="0" indent="-342900" algn="l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3980" b="0" i="0" u="none" strike="noStrike" kern="0" cap="none" spc="0" normalizeH="0" baseline="0" noProof="1">
              <a:solidFill>
                <a:srgbClr val="FF0000"/>
              </a:solidFill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marL="342900" marR="0" indent="-342900" algn="l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3980" b="0" i="0" u="none" strike="noStrike" kern="0" cap="none" spc="0" normalizeH="0" baseline="0" noProof="1">
              <a:solidFill>
                <a:srgbClr val="FF0000"/>
              </a:solidFill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en-US" altLang="zh-CN" sz="3980" b="0" i="0" u="none" strike="noStrike" kern="0" cap="none" spc="0" normalizeH="0" baseline="0" noProof="1">
              <a:solidFill>
                <a:srgbClr val="FF0000"/>
              </a:solidFill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2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charRg st="2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219">
                                            <p:txEl>
                                              <p:charRg st="21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4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charRg st="4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charRg st="41" end="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78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charRg st="78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charRg st="78" end="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97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charRg st="97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charRg st="97" end="1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内容占位符 9218" title=""/>
          <p:cNvSpPr>
            <a:spLocks noGrp="1" noRot="1"/>
          </p:cNvSpPr>
          <p:nvPr>
            <p:ph idx="1"/>
          </p:nvPr>
        </p:nvSpPr>
        <p:spPr>
          <a:xfrm>
            <a:off x="714375" y="347345"/>
            <a:ext cx="9217660" cy="7068820"/>
          </a:xfrm>
        </p:spPr>
        <p:txBody>
          <a:bodyPr anchor="t" anchorCtr="0"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3．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行李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之往来</a:t>
            </a: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 </a:t>
            </a:r>
            <a:endParaRPr lang="en-US" altLang="zh-CN" sz="3600"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古：使者，出使的人； </a:t>
            </a:r>
            <a:r>
              <a:rPr lang="en-US" altLang="zh-CN" sz="3600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   </a:t>
            </a:r>
            <a:endParaRPr lang="en-US" altLang="zh-CN" sz="3600">
              <a:solidFill>
                <a:srgbClr val="0F0FCF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今：指外出之人随身携带的物品。</a:t>
            </a:r>
            <a:endParaRPr lang="zh-CN" altLang="en-US" sz="3600">
              <a:solidFill>
                <a:srgbClr val="0F0FCF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4、共其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乏困</a:t>
            </a:r>
            <a:r>
              <a:rPr lang="zh-CN" altLang="en-US" sz="3600">
                <a:latin typeface="微软雅黑" panose="020b0503020204020204" charset="-122"/>
                <a:ea typeface="微软雅黑"/>
              </a:rPr>
              <a:t> </a:t>
            </a:r>
            <a:endParaRPr lang="zh-CN" altLang="en-US" sz="3600"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古：缺少的东西</a:t>
            </a:r>
            <a:endParaRPr lang="zh-CN" altLang="en-US" sz="3600">
              <a:solidFill>
                <a:srgbClr val="0F0FCF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今：困乏，疲倦  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 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5、微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夫人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之力不及此  </a:t>
            </a:r>
            <a:r>
              <a:rPr lang="en-US" altLang="zh-CN" sz="3600">
                <a:latin typeface="微软雅黑" panose="020b0503020204020204" charset="-122"/>
                <a:ea typeface="微软雅黑"/>
              </a:rPr>
              <a:t>    </a:t>
            </a:r>
            <a:endParaRPr lang="en-US" altLang="zh-CN" sz="3600"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古：那个人；</a:t>
            </a:r>
            <a:endParaRPr lang="zh-CN" altLang="en-US" sz="3600">
              <a:solidFill>
                <a:srgbClr val="0F0FCF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今：尊称一般人的妻子。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 </a:t>
            </a:r>
            <a:r>
              <a:rPr lang="en-US" altLang="zh-CN" sz="36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          </a:t>
            </a:r>
            <a:endParaRPr lang="en-US" altLang="zh-CN" sz="3600">
              <a:solidFill>
                <a:srgbClr val="FF0000"/>
              </a:solidFill>
              <a:latin typeface="微软雅黑" panose="020b0503020204020204" charset="-122"/>
              <a:ea typeface="微软雅黑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9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charRg st="9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219">
                                            <p:txEl>
                                              <p:charRg st="9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31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charRg st="31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charRg st="31" end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77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charRg st="77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charRg st="77" end="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112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charRg st="112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charRg st="112" end="1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126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charRg st="126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charRg st="126" end="1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标题 11265" title=""/>
          <p:cNvSpPr>
            <a:spLocks noGrp="1" noRot="1"/>
          </p:cNvSpPr>
          <p:nvPr>
            <p:ph type="title"/>
          </p:nvPr>
        </p:nvSpPr>
        <p:spPr>
          <a:xfrm>
            <a:off x="3841913" y="168388"/>
            <a:ext cx="3101144" cy="677060"/>
          </a:xfrm>
          <a:ln w="19050">
            <a:solidFill>
              <a:schemeClr val="tx1"/>
            </a:solidFill>
            <a:miter/>
          </a:ln>
        </p:spPr>
        <p:txBody>
          <a:bodyPr wrap="square" anchor="t" anchorCtr="0">
            <a:noAutofit/>
          </a:bodyPr>
          <a:lstStyle/>
          <a:p>
            <a:pPr defTabSz="914400" eaLnBrk="1" hangingPunct="1">
              <a:lnSpc>
                <a:spcPct val="90000"/>
              </a:lnSpc>
              <a:buSzTx/>
            </a:pPr>
            <a:r>
              <a:rPr lang="zh-CN" altLang="en-US" sz="442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词类活用</a:t>
            </a:r>
            <a:endParaRPr lang="zh-CN" altLang="en-US" sz="442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1267" name="内容占位符 11266" title=""/>
          <p:cNvSpPr>
            <a:spLocks noGrp="1" noRot="1"/>
          </p:cNvSpPr>
          <p:nvPr>
            <p:ph idx="1"/>
          </p:nvPr>
        </p:nvSpPr>
        <p:spPr>
          <a:xfrm>
            <a:off x="1531490" y="1094521"/>
            <a:ext cx="8090336" cy="6094238"/>
          </a:xfrm>
        </p:spPr>
        <p:txBody>
          <a:bodyPr anchor="t" anchorCtr="0">
            <a:normAutofit fontScale="90000" lnSpcReduction="20000"/>
          </a:bodyPr>
          <a:lstStyle/>
          <a:p>
            <a:pPr marL="0" indent="0">
              <a:buNone/>
            </a:pP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（一）名词活用</a:t>
            </a:r>
            <a:endParaRPr lang="zh-CN" altLang="en-US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buNone/>
            </a:pP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1.</a:t>
            </a: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名词作状语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marL="0" indent="0">
              <a:buNone/>
            </a:pPr>
            <a:r>
              <a:rPr lang="en-US" altLang="zh-CN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①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夜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缒而出 </a:t>
            </a:r>
            <a:r>
              <a:rPr lang="en-US" altLang="zh-CN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        </a:t>
            </a:r>
            <a:endParaRPr lang="en-US" altLang="zh-CN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buNone/>
            </a:pP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zh-CN" altLang="en-US" sz="398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（表时间，在晚上）</a:t>
            </a:r>
            <a:endParaRPr lang="zh-CN" altLang="en-US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buNone/>
            </a:pPr>
            <a:r>
              <a:rPr lang="en-US" altLang="zh-CN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②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朝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济而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夕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设版焉 </a:t>
            </a:r>
            <a:r>
              <a:rPr lang="en-US" altLang="zh-CN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 </a:t>
            </a:r>
            <a:endParaRPr lang="en-US" altLang="zh-CN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buNone/>
            </a:pP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zh-CN" altLang="en-US" sz="398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（表时间，在早上，在晚上）</a:t>
            </a:r>
            <a:endParaRPr lang="zh-CN" altLang="en-US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buNone/>
            </a:pPr>
            <a:r>
              <a:rPr lang="en-US" altLang="zh-CN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③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既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东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封郑 </a:t>
            </a:r>
            <a:r>
              <a:rPr lang="en-US" altLang="zh-CN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        </a:t>
            </a:r>
            <a:endParaRPr lang="en-US" altLang="zh-CN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buNone/>
            </a:pP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</a:t>
            </a:r>
            <a:r>
              <a:rPr lang="zh-CN" altLang="en-US" sz="398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（表处所，在东边）</a:t>
            </a:r>
            <a:endParaRPr lang="zh-CN" altLang="en-US" sz="398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31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charRg st="31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1267">
                                            <p:txEl>
                                              <p:charRg st="31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54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charRg st="54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267">
                                            <p:txEl>
                                              <p:charRg st="54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85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charRg st="85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charRg st="85" end="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8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charRg st="8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267">
                                            <p:txEl>
                                              <p:charRg st="8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1" name="内容占位符 12290" title=""/>
          <p:cNvSpPr>
            <a:spLocks noGrp="1" noRot="1"/>
          </p:cNvSpPr>
          <p:nvPr>
            <p:ph idx="1"/>
          </p:nvPr>
        </p:nvSpPr>
        <p:spPr>
          <a:xfrm>
            <a:off x="1045972" y="896315"/>
            <a:ext cx="9092946" cy="5000769"/>
          </a:xfrm>
        </p:spPr>
        <p:txBody>
          <a:bodyPr anchor="t" anchorCtr="0"/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2.</a:t>
            </a:r>
            <a:r>
              <a:rPr lang="zh-CN" altLang="en-US" sz="40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名词作动词</a:t>
            </a:r>
            <a:endParaRPr lang="zh-CN" altLang="en-US" sz="40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①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晋</a:t>
            </a:r>
            <a:r>
              <a:rPr lang="zh-CN" altLang="en-US" sz="40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军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函陵 ，</a:t>
            </a:r>
            <a:r>
              <a:rPr lang="en-US" altLang="zh-CN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秦</a:t>
            </a:r>
            <a:r>
              <a:rPr lang="zh-CN" altLang="en-US" sz="40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军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汜南</a:t>
            </a:r>
            <a:endParaRPr lang="zh-CN" altLang="en-US" sz="40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（名词用作动词，驻扎）</a:t>
            </a:r>
            <a:endParaRPr lang="zh-CN" altLang="en-US" sz="40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②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与郑人</a:t>
            </a:r>
            <a:r>
              <a:rPr lang="zh-CN" altLang="en-US" sz="40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盟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          </a:t>
            </a:r>
            <a:endParaRPr lang="en-US" altLang="zh-CN" sz="40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（名词作动词，结盟、订立同盟）</a:t>
            </a:r>
            <a:endParaRPr lang="zh-CN" altLang="en-US" sz="40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50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5" name="内容占位符 13314" title=""/>
          <p:cNvSpPr>
            <a:spLocks noGrp="1" noRot="1"/>
          </p:cNvSpPr>
          <p:nvPr>
            <p:ph idx="1"/>
          </p:nvPr>
        </p:nvSpPr>
        <p:spPr>
          <a:xfrm>
            <a:off x="1382748" y="420970"/>
            <a:ext cx="8455878" cy="6394530"/>
          </a:xfrm>
        </p:spPr>
        <p:txBody>
          <a:bodyPr anchor="t" anchorCtr="0"/>
          <a:lstStyle/>
          <a:p>
            <a:pPr marL="0" indent="0">
              <a:lnSpc>
                <a:spcPct val="120000"/>
              </a:lnSpc>
              <a:buSzTx/>
              <a:buNone/>
            </a:pP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3.名词的使动与意动</a:t>
            </a:r>
            <a:endParaRPr lang="en-US" altLang="zh-CN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①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既东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封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郑</a:t>
            </a:r>
            <a:endParaRPr lang="zh-CN" altLang="en-US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  </a:t>
            </a:r>
            <a:r>
              <a:rPr lang="zh-CN" altLang="en-US" sz="398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名作使动，使</a:t>
            </a:r>
            <a:r>
              <a:rPr lang="en-US" altLang="zh-CN" sz="398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……</a:t>
            </a:r>
            <a:r>
              <a:rPr lang="zh-CN" altLang="en-US" sz="398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成为疆界</a:t>
            </a:r>
            <a:endParaRPr lang="zh-CN" altLang="en-US" sz="398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②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阙秦以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利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晋</a:t>
            </a:r>
            <a:endParaRPr lang="zh-CN" altLang="en-US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 </a:t>
            </a:r>
            <a:r>
              <a:rPr lang="zh-CN" altLang="en-US" sz="398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 名词作使动，使……得利</a:t>
            </a:r>
            <a:endParaRPr lang="zh-CN" altLang="en-US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③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越国以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鄙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远</a:t>
            </a:r>
            <a:endParaRPr lang="zh-CN" altLang="en-US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  </a:t>
            </a:r>
            <a:r>
              <a:rPr lang="zh-CN" altLang="en-US" sz="398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名词作意动，把……当作边邑</a:t>
            </a:r>
            <a:endParaRPr lang="zh-CN" altLang="en-US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17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42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69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9" name="内容占位符 14338" title=""/>
          <p:cNvSpPr>
            <a:spLocks noGrp="1" noRot="1"/>
          </p:cNvSpPr>
          <p:nvPr>
            <p:ph idx="1"/>
          </p:nvPr>
        </p:nvSpPr>
        <p:spPr>
          <a:xfrm>
            <a:off x="1182086" y="331864"/>
            <a:ext cx="8479733" cy="7140348"/>
          </a:xfrm>
        </p:spPr>
        <p:txBody>
          <a:bodyPr anchor="t" anchorCtr="0"/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（二）动词的活用</a:t>
            </a:r>
            <a:endParaRPr lang="zh-CN" altLang="en-US" sz="3980">
              <a:solidFill>
                <a:srgbClr val="FF0000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3980">
                <a:solidFill>
                  <a:schemeClr val="tx1"/>
                </a:solidFill>
                <a:latin typeface="Calibri"/>
                <a:ea typeface="微软雅黑"/>
              </a:rPr>
              <a:t>①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且君尝为晋君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赐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矣</a:t>
            </a:r>
            <a:endParaRPr lang="zh-CN" altLang="en-US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</a:t>
            </a:r>
            <a:r>
              <a:rPr lang="zh-CN" altLang="en-US" sz="398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（动作名，恩惠）</a:t>
            </a:r>
            <a:endParaRPr lang="zh-CN" altLang="en-US" sz="3980">
              <a:solidFill>
                <a:srgbClr val="2C3FD0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980">
                <a:solidFill>
                  <a:schemeClr val="tx1"/>
                </a:solidFill>
                <a:latin typeface="Calibri"/>
                <a:ea typeface="微软雅黑"/>
              </a:rPr>
              <a:t>②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若不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阙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秦</a:t>
            </a:r>
            <a:endParaRPr lang="zh-CN" altLang="en-US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</a:t>
            </a:r>
            <a:r>
              <a:rPr lang="zh-CN" altLang="en-US" sz="398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（使动用法，使……削减）</a:t>
            </a:r>
            <a:endParaRPr lang="zh-CN" altLang="en-US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980">
                <a:solidFill>
                  <a:schemeClr val="tx1"/>
                </a:solidFill>
                <a:latin typeface="Calibri"/>
                <a:ea typeface="微软雅黑"/>
              </a:rPr>
              <a:t>③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若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亡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郑而有益于君</a:t>
            </a:r>
            <a:endParaRPr lang="zh-CN" altLang="en-US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</a:t>
            </a:r>
            <a:r>
              <a:rPr lang="zh-CN" altLang="en-US" sz="398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（使动，使……灭亡）</a:t>
            </a:r>
            <a:endParaRPr lang="zh-CN" altLang="en-US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98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④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烛之武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退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秦师</a:t>
            </a:r>
            <a:endParaRPr lang="zh-CN" altLang="en-US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</a:t>
            </a:r>
            <a:r>
              <a:rPr lang="zh-CN" altLang="en-US" sz="398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（使动，使……退兵）</a:t>
            </a:r>
            <a:endParaRPr lang="zh-CN" altLang="en-US" sz="398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19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charRg st="19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4339">
                                            <p:txEl>
                                              <p:charRg st="19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40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charRg st="40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4339">
                                            <p:txEl>
                                              <p:charRg st="40" end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67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charRg st="67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4339">
                                            <p:txEl>
                                              <p:charRg st="67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90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4339">
                                            <p:txEl>
                                              <p:charRg st="90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charRg st="90" end="1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1" name="标题 15361" title=""/>
          <p:cNvSpPr>
            <a:spLocks noGrp="1" noRot="1"/>
          </p:cNvSpPr>
          <p:nvPr>
            <p:ph type="title"/>
          </p:nvPr>
        </p:nvSpPr>
        <p:spPr>
          <a:xfrm>
            <a:off x="810260" y="505460"/>
            <a:ext cx="5372100" cy="711835"/>
          </a:xfrm>
        </p:spPr>
        <p:txBody>
          <a:bodyPr anchor="ctr" anchorCtr="0">
            <a:normAutofit fontScale="90000"/>
          </a:bodyPr>
          <a:lstStyle/>
          <a:p>
            <a:r>
              <a:rPr lang="zh-CN" altLang="en-US" sz="4445" b="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（三）形容词的活用</a:t>
            </a:r>
            <a:endParaRPr lang="zh-CN" altLang="en-US" sz="4445" b="0">
              <a:solidFill>
                <a:srgbClr val="FF0000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15363" name="内容占位符 15362" title=""/>
          <p:cNvSpPr>
            <a:spLocks noGrp="1" noRot="1"/>
          </p:cNvSpPr>
          <p:nvPr>
            <p:ph idx="1"/>
          </p:nvPr>
        </p:nvSpPr>
        <p:spPr>
          <a:xfrm>
            <a:off x="1346264" y="1449595"/>
            <a:ext cx="8256619" cy="4677675"/>
          </a:xfrm>
        </p:spPr>
        <p:txBody>
          <a:bodyPr anchor="t" anchorCtr="0"/>
          <a:lstStyle/>
          <a:p>
            <a:pPr marL="0" indent="0">
              <a:lnSpc>
                <a:spcPct val="160000"/>
              </a:lnSpc>
              <a:buNone/>
            </a:pPr>
            <a:r>
              <a:rPr lang="en-US" altLang="zh-CN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①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越国以鄙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远</a:t>
            </a:r>
            <a:endParaRPr lang="zh-CN" altLang="en-US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</a:t>
            </a:r>
            <a:r>
              <a:rPr lang="zh-CN" altLang="en-US" sz="398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 </a:t>
            </a:r>
            <a:r>
              <a:rPr lang="zh-CN" altLang="en-US" sz="398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（形容词作名词，远地）</a:t>
            </a:r>
            <a:endParaRPr lang="zh-CN" altLang="en-US" sz="398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en-US" altLang="zh-CN" sz="3980">
                <a:solidFill>
                  <a:schemeClr val="tx1"/>
                </a:solidFill>
                <a:latin typeface="Calibri"/>
                <a:ea typeface="微软雅黑"/>
              </a:rPr>
              <a:t>②</a:t>
            </a: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共其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乏困</a:t>
            </a:r>
            <a:endParaRPr lang="zh-CN" altLang="en-US" sz="398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398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 </a:t>
            </a:r>
            <a:r>
              <a:rPr lang="zh-CN" altLang="en-US" sz="398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（形容词作名词，缺少的东西）</a:t>
            </a:r>
            <a:endParaRPr lang="zh-CN" altLang="en-US" sz="398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7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charRg st="7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5363">
                                            <p:txEl>
                                              <p:charRg st="7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3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charRg st="3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5363">
                                            <p:txEl>
                                              <p:charRg st="30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5" name="Text Box 2" title=""/>
          <p:cNvSpPr txBox="1"/>
          <p:nvPr/>
        </p:nvSpPr>
        <p:spPr>
          <a:xfrm>
            <a:off x="849519" y="403429"/>
            <a:ext cx="5058653" cy="6764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en-US" altLang="zh-CN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1.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以</a:t>
            </a:r>
            <a:endParaRPr lang="zh-CN" altLang="en-US" sz="3980">
              <a:solidFill>
                <a:srgbClr val="FF00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en-US" altLang="zh-CN" sz="3980">
                <a:latin typeface="微软雅黑" panose="020b0503020204020204" charset="-122"/>
                <a:ea typeface="微软雅黑"/>
              </a:rPr>
              <a:t>①</a:t>
            </a:r>
            <a:r>
              <a:rPr lang="zh-CN" altLang="en-US" sz="3980">
                <a:latin typeface="微软雅黑" panose="020b0503020204020204" charset="-122"/>
                <a:ea typeface="微软雅黑"/>
              </a:rPr>
              <a:t>以其无礼于晋                                           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②敢以烦执事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③越国以鄙远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④焉用亡郑以陪邻？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⑤若舍郑以为东道主  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</p:txBody>
      </p:sp>
      <p:sp>
        <p:nvSpPr>
          <p:cNvPr id="49155" name="Rectangle 3" title=""/>
          <p:cNvSpPr txBox="1"/>
          <p:nvPr/>
        </p:nvSpPr>
        <p:spPr>
          <a:xfrm>
            <a:off x="5593147" y="6313844"/>
            <a:ext cx="3540355" cy="7035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介词，把 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  <p:sp>
        <p:nvSpPr>
          <p:cNvPr id="21507" name="Rectangle 4" title=""/>
          <p:cNvSpPr txBox="1"/>
          <p:nvPr/>
        </p:nvSpPr>
        <p:spPr>
          <a:xfrm>
            <a:off x="4834700" y="217501"/>
            <a:ext cx="2543359" cy="77089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pPr algn="ctr">
              <a:buSzTx/>
            </a:pPr>
            <a:r>
              <a:rPr lang="zh-CN" altLang="en-US" sz="442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一词多义</a:t>
            </a:r>
            <a:endParaRPr lang="zh-CN" altLang="en-US" sz="442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5592445" y="1683879"/>
            <a:ext cx="3541057" cy="7035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连词，因为</a:t>
            </a:r>
            <a:endParaRPr lang="zh-CN" altLang="en-US" sz="3980"/>
          </a:p>
        </p:txBody>
      </p:sp>
      <p:sp>
        <p:nvSpPr>
          <p:cNvPr id="3" name="文本框 2" title=""/>
          <p:cNvSpPr txBox="1"/>
          <p:nvPr/>
        </p:nvSpPr>
        <p:spPr>
          <a:xfrm>
            <a:off x="5592445" y="2862594"/>
            <a:ext cx="3536146" cy="7035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介词，拿、用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4359275" y="4041140"/>
            <a:ext cx="5905500" cy="7035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目的连词，相当于</a:t>
            </a: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“</a:t>
            </a: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而</a:t>
            </a: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”</a:t>
            </a:r>
            <a:endParaRPr lang="en-US" altLang="zh-CN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5592445" y="5135129"/>
            <a:ext cx="3536146" cy="7035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目的连词 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4915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29" name="矩形 7169" title=""/>
          <p:cNvSpPr/>
          <p:nvPr/>
        </p:nvSpPr>
        <p:spPr>
          <a:xfrm>
            <a:off x="1095085" y="504813"/>
            <a:ext cx="5423493" cy="59067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90000"/>
              </a:lnSpc>
            </a:pPr>
            <a:r>
              <a:rPr lang="en-US" altLang="zh-CN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2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、而</a:t>
            </a:r>
            <a:endParaRPr lang="zh-CN" altLang="en-US" sz="3980">
              <a:solidFill>
                <a:srgbClr val="FF00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90000"/>
              </a:lnSpc>
            </a:pPr>
            <a:r>
              <a:rPr lang="en-US" altLang="zh-CN" sz="3980">
                <a:latin typeface="微软雅黑" panose="020b0503020204020204" charset="-122"/>
                <a:ea typeface="微软雅黑"/>
              </a:rPr>
              <a:t>①</a:t>
            </a:r>
            <a:r>
              <a:rPr lang="zh-CN" altLang="en-US" sz="3980">
                <a:latin typeface="微软雅黑" panose="020b0503020204020204" charset="-122"/>
                <a:ea typeface="微软雅黑"/>
              </a:rPr>
              <a:t>今急而求子　　　　　　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90000"/>
              </a:lnSpc>
            </a:pPr>
            <a:r>
              <a:rPr lang="en-US" altLang="zh-CN" sz="3980">
                <a:latin typeface="微软雅黑" panose="020b0503020204020204" charset="-122"/>
                <a:ea typeface="微软雅黑"/>
              </a:rPr>
              <a:t>②</a:t>
            </a:r>
            <a:r>
              <a:rPr lang="zh-CN" altLang="en-US" sz="3980">
                <a:latin typeface="微软雅黑" panose="020b0503020204020204" charset="-122"/>
                <a:ea typeface="微软雅黑"/>
              </a:rPr>
              <a:t>夜缒而出　　　　　　　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90000"/>
              </a:lnSpc>
            </a:pPr>
            <a:r>
              <a:rPr lang="en-US" altLang="zh-CN" sz="3980">
                <a:latin typeface="微软雅黑" panose="020b0503020204020204" charset="-122"/>
                <a:ea typeface="微软雅黑"/>
              </a:rPr>
              <a:t>③</a:t>
            </a:r>
            <a:r>
              <a:rPr lang="zh-CN" altLang="en-US" sz="3980">
                <a:latin typeface="微软雅黑" panose="020b0503020204020204" charset="-122"/>
                <a:ea typeface="微软雅黑"/>
              </a:rPr>
              <a:t>若亡郑而有益于君　　　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90000"/>
              </a:lnSpc>
            </a:pPr>
            <a:r>
              <a:rPr lang="en-US" altLang="zh-CN" sz="3980">
                <a:latin typeface="微软雅黑" panose="020b0503020204020204" charset="-122"/>
                <a:ea typeface="微软雅黑"/>
              </a:rPr>
              <a:t>④</a:t>
            </a:r>
            <a:r>
              <a:rPr lang="zh-CN" altLang="en-US" sz="3980">
                <a:latin typeface="微软雅黑" panose="020b0503020204020204" charset="-122"/>
                <a:ea typeface="微软雅黑"/>
              </a:rPr>
              <a:t>朝济而夕设版焉   　　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</p:txBody>
      </p:sp>
      <p:sp>
        <p:nvSpPr>
          <p:cNvPr id="7177" name="矩形 7176" title=""/>
          <p:cNvSpPr/>
          <p:nvPr/>
        </p:nvSpPr>
        <p:spPr>
          <a:xfrm>
            <a:off x="6129020" y="2020570"/>
            <a:ext cx="4297045" cy="7035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连词，</a:t>
            </a: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表顺承，才</a:t>
            </a: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 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  <p:sp>
        <p:nvSpPr>
          <p:cNvPr id="7178" name="矩形 7177" title=""/>
          <p:cNvSpPr/>
          <p:nvPr/>
        </p:nvSpPr>
        <p:spPr>
          <a:xfrm>
            <a:off x="6127428" y="3199370"/>
            <a:ext cx="3579996" cy="7035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连词，表修饰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  <p:sp>
        <p:nvSpPr>
          <p:cNvPr id="7179" name="矩形 7178" title=""/>
          <p:cNvSpPr/>
          <p:nvPr/>
        </p:nvSpPr>
        <p:spPr>
          <a:xfrm>
            <a:off x="6097609" y="4378085"/>
            <a:ext cx="3579997" cy="7035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连词，表顺承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  <p:sp>
        <p:nvSpPr>
          <p:cNvPr id="7180" name="矩形 7179" title=""/>
          <p:cNvSpPr/>
          <p:nvPr/>
        </p:nvSpPr>
        <p:spPr>
          <a:xfrm>
            <a:off x="6129181" y="5640293"/>
            <a:ext cx="3579997" cy="7035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连词，表顺承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/>
      <p:bldP spid="7178" grpId="0" animBg="1"/>
      <p:bldP spid="7179" grpId="0" animBg="1"/>
      <p:bldP spid="718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3" name="Text Box 2" title=""/>
          <p:cNvSpPr txBox="1"/>
          <p:nvPr/>
        </p:nvSpPr>
        <p:spPr>
          <a:xfrm>
            <a:off x="835487" y="501656"/>
            <a:ext cx="5281417" cy="621220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70000"/>
              </a:lnSpc>
              <a:spcBef>
                <a:spcPct val="50000"/>
              </a:spcBef>
            </a:pPr>
            <a:r>
              <a:rPr lang="en-US" altLang="zh-CN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3.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焉</a:t>
            </a:r>
            <a:endParaRPr lang="zh-CN" altLang="en-US" sz="3980">
              <a:solidFill>
                <a:srgbClr val="FF00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70000"/>
              </a:lnSpc>
              <a:spcBef>
                <a:spcPct val="50000"/>
              </a:spcBef>
            </a:pPr>
            <a:r>
              <a:rPr lang="en-US" altLang="zh-CN" sz="3980">
                <a:latin typeface="微软雅黑" panose="020b0503020204020204" charset="-122"/>
                <a:ea typeface="微软雅黑"/>
              </a:rPr>
              <a:t>①</a:t>
            </a:r>
            <a:r>
              <a:rPr lang="zh-CN" altLang="en-US" sz="3980">
                <a:latin typeface="微软雅黑" panose="020b0503020204020204" charset="-122"/>
                <a:ea typeface="微软雅黑"/>
              </a:rPr>
              <a:t>子亦有不利焉。                                                    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7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②焉用亡郑以陪邻？  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7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③若不阙秦，将焉取之   </a:t>
            </a:r>
            <a:br>
              <a:rPr lang="zh-CN" altLang="en-US" sz="3980">
                <a:latin typeface="微软雅黑" panose="020b0503020204020204" charset="-122"/>
                <a:ea typeface="微软雅黑"/>
              </a:rPr>
            </a:br>
            <a:r>
              <a:rPr lang="zh-CN" altLang="en-US" sz="3980">
                <a:latin typeface="微软雅黑" panose="020b0503020204020204" charset="-122"/>
                <a:ea typeface="微软雅黑"/>
              </a:rPr>
              <a:t>④朝济而夕设版焉 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</p:txBody>
      </p:sp>
      <p:sp>
        <p:nvSpPr>
          <p:cNvPr id="51203" name="Rectangle 3" title=""/>
          <p:cNvSpPr/>
          <p:nvPr/>
        </p:nvSpPr>
        <p:spPr>
          <a:xfrm>
            <a:off x="5438089" y="2104849"/>
            <a:ext cx="4198471" cy="72897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 </a:t>
            </a: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语气词，表感叹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  <p:sp>
        <p:nvSpPr>
          <p:cNvPr id="2" name="矩形 1" title=""/>
          <p:cNvSpPr/>
          <p:nvPr/>
        </p:nvSpPr>
        <p:spPr>
          <a:xfrm>
            <a:off x="5437739" y="3413013"/>
            <a:ext cx="4314940" cy="75353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no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为什么</a:t>
            </a:r>
            <a:endParaRPr lang="en-US" altLang="zh-CN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  <p:sp>
        <p:nvSpPr>
          <p:cNvPr id="3" name="矩形 2" title=""/>
          <p:cNvSpPr/>
          <p:nvPr/>
        </p:nvSpPr>
        <p:spPr>
          <a:xfrm>
            <a:off x="6117254" y="4746434"/>
            <a:ext cx="3635775" cy="75353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no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从</a:t>
            </a: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哪里 </a:t>
            </a:r>
            <a:endParaRPr lang="en-US" altLang="zh-CN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  <p:sp>
        <p:nvSpPr>
          <p:cNvPr id="4" name="矩形 3" title=""/>
          <p:cNvSpPr/>
          <p:nvPr/>
        </p:nvSpPr>
        <p:spPr>
          <a:xfrm>
            <a:off x="6392287" y="5819906"/>
            <a:ext cx="3400032" cy="75353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no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兼词，于之 </a:t>
            </a:r>
            <a:endParaRPr lang="en-US" altLang="zh-CN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nimBg="1"/>
      <p:bldP spid="2" grpId="0" animBg="1"/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2579" name="Rectangle 3" title=""/>
          <p:cNvSpPr>
            <a:spLocks noGrp="1" noChangeArrowheads="1"/>
          </p:cNvSpPr>
          <p:nvPr>
            <p:ph type="body" idx="1"/>
          </p:nvPr>
        </p:nvSpPr>
        <p:spPr>
          <a:xfrm>
            <a:off x="1045972" y="1277853"/>
            <a:ext cx="9261334" cy="58093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    《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春秋</a:t>
            </a: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》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是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孔子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据鲁国史书</a:t>
            </a: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《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鲁春秋</a:t>
            </a: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》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修订的，是中国现存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最早的一部编年体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史书。记载了从鲁隐公元年到鲁哀公十四年近</a:t>
            </a: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240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多年的历史。</a:t>
            </a:r>
            <a:endParaRPr lang="zh-CN" altLang="en-US" sz="3600">
              <a:solidFill>
                <a:schemeClr val="tx1"/>
              </a:solidFill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    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“春秋”在古代表示一年四季，而史书记载的正是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一年四季中各诸侯国发生的重大历史事件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，因此取名为</a:t>
            </a: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《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春秋</a:t>
            </a: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》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。</a:t>
            </a:r>
            <a:endParaRPr lang="zh-CN" altLang="en-US" sz="3600">
              <a:solidFill>
                <a:schemeClr val="tx1"/>
              </a:solidFill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buFontTx/>
              <a:buNone/>
            </a:pP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    </a:t>
            </a:r>
            <a:endParaRPr lang="zh-CN" altLang="en-US" sz="3600">
              <a:solidFill>
                <a:schemeClr val="tx1"/>
              </a:solidFill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</p:txBody>
      </p:sp>
      <p:sp>
        <p:nvSpPr>
          <p:cNvPr id="6" name="Rectangle 13" title=""/>
          <p:cNvSpPr txBox="1">
            <a:spLocks noChangeArrowheads="1"/>
          </p:cNvSpPr>
          <p:nvPr/>
        </p:nvSpPr>
        <p:spPr bwMode="auto">
          <a:xfrm>
            <a:off x="3112975" y="180940"/>
            <a:ext cx="4737735" cy="764540"/>
          </a:xfrm>
          <a:prstGeom prst="rect">
            <a:avLst/>
          </a:prstGeom>
          <a:noFill/>
          <a:ln w="57150" cmpd="thinThick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</a:extLst>
        </p:spPr>
        <p:txBody>
          <a:bodyPr wrap="none" anchor="t">
            <a:noAutofit/>
          </a:bodyPr>
          <a:lstStyle/>
          <a:p>
            <a:pPr lvl="0" algn="ctr">
              <a:lnSpc>
                <a:spcPct val="110000"/>
              </a:lnSpc>
              <a:buClrTx/>
              <a:buSzTx/>
              <a:buFontTx/>
            </a:pPr>
            <a:r>
              <a:rPr lang="zh-CN" altLang="en-US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《春秋》与《左传》</a:t>
            </a:r>
            <a:endParaRPr lang="zh-CN" altLang="en-US" sz="400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7" name="Text Box 2" title=""/>
          <p:cNvSpPr txBox="1"/>
          <p:nvPr/>
        </p:nvSpPr>
        <p:spPr>
          <a:xfrm>
            <a:off x="733753" y="364840"/>
            <a:ext cx="5791842" cy="6395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altLang="zh-CN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4.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之</a:t>
            </a:r>
            <a:endParaRPr lang="zh-CN" altLang="en-US" sz="3980">
              <a:solidFill>
                <a:srgbClr val="FF00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①公从之 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②是寡人之过也 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③行李之往来                                                        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④何厌之有                                                             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⑤臣之壮也，犹不如人 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</p:txBody>
      </p:sp>
      <p:sp>
        <p:nvSpPr>
          <p:cNvPr id="53251" name="Rectangle 3" title=""/>
          <p:cNvSpPr/>
          <p:nvPr/>
        </p:nvSpPr>
        <p:spPr>
          <a:xfrm>
            <a:off x="4666312" y="1580391"/>
            <a:ext cx="5018310" cy="7035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代词， 佚之狐的建议                      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  <p:sp>
        <p:nvSpPr>
          <p:cNvPr id="2" name="矩形 1" title=""/>
          <p:cNvSpPr/>
          <p:nvPr/>
        </p:nvSpPr>
        <p:spPr>
          <a:xfrm>
            <a:off x="4675433" y="2690698"/>
            <a:ext cx="5009540" cy="7035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结构助词，的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  <p:sp>
        <p:nvSpPr>
          <p:cNvPr id="3" name="矩形 2" title=""/>
          <p:cNvSpPr/>
          <p:nvPr/>
        </p:nvSpPr>
        <p:spPr>
          <a:xfrm>
            <a:off x="4674731" y="3872921"/>
            <a:ext cx="5009540" cy="7035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主谓之间，取独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  <p:sp>
        <p:nvSpPr>
          <p:cNvPr id="4" name="矩形 3" title=""/>
          <p:cNvSpPr/>
          <p:nvPr/>
        </p:nvSpPr>
        <p:spPr>
          <a:xfrm>
            <a:off x="4675433" y="4882547"/>
            <a:ext cx="5010241" cy="7035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宾语前置标志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  <p:sp>
        <p:nvSpPr>
          <p:cNvPr id="5" name="矩形 4" title=""/>
          <p:cNvSpPr/>
          <p:nvPr/>
        </p:nvSpPr>
        <p:spPr>
          <a:xfrm>
            <a:off x="6010275" y="5965190"/>
            <a:ext cx="4248785" cy="7035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主谓之间 ，取独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animBg="1"/>
      <p:bldP spid="2" grpId="0" animBg="1"/>
      <p:bldP spid="3" grpId="0" animBg="1"/>
      <p:bldP spid="4" grpId="0" animBg="1"/>
      <p:bldP spid="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1" name="矩形 8194" title=""/>
          <p:cNvSpPr/>
          <p:nvPr/>
        </p:nvSpPr>
        <p:spPr>
          <a:xfrm>
            <a:off x="931960" y="182420"/>
            <a:ext cx="4137781" cy="694944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4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、其</a:t>
            </a:r>
            <a:endParaRPr lang="zh-CN" altLang="en-US" sz="3980">
              <a:solidFill>
                <a:srgbClr val="FF00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</a:pPr>
            <a:r>
              <a:rPr lang="en-US" altLang="zh-CN" sz="3980">
                <a:latin typeface="微软雅黑" panose="020b0503020204020204" charset="-122"/>
                <a:ea typeface="微软雅黑"/>
              </a:rPr>
              <a:t>①</a:t>
            </a:r>
            <a:r>
              <a:rPr lang="zh-CN" altLang="en-US" sz="3980">
                <a:latin typeface="微软雅黑" panose="020b0503020204020204" charset="-122"/>
                <a:ea typeface="微软雅黑"/>
              </a:rPr>
              <a:t>以其无礼于晋　　　　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</a:pPr>
            <a:r>
              <a:rPr lang="en-US" altLang="zh-CN" sz="3980">
                <a:latin typeface="微软雅黑" panose="020b0503020204020204" charset="-122"/>
                <a:ea typeface="微软雅黑"/>
              </a:rPr>
              <a:t>②</a:t>
            </a:r>
            <a:r>
              <a:rPr lang="zh-CN" altLang="en-US" sz="3980">
                <a:latin typeface="微软雅黑" panose="020b0503020204020204" charset="-122"/>
                <a:ea typeface="微软雅黑"/>
              </a:rPr>
              <a:t>君知其难也　　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</a:pPr>
            <a:endParaRPr lang="en-US" altLang="zh-CN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</a:pPr>
            <a:r>
              <a:rPr lang="en-US" altLang="zh-CN" sz="3980">
                <a:latin typeface="微软雅黑" panose="020b0503020204020204" charset="-122"/>
                <a:ea typeface="微软雅黑"/>
              </a:rPr>
              <a:t>③</a:t>
            </a:r>
            <a:r>
              <a:rPr lang="zh-CN" altLang="en-US" sz="3980">
                <a:latin typeface="微软雅黑" panose="020b0503020204020204" charset="-122"/>
                <a:ea typeface="微软雅黑"/>
              </a:rPr>
              <a:t>共其乏困              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</a:pPr>
            <a:r>
              <a:rPr lang="en-US" altLang="zh-CN" sz="3980">
                <a:latin typeface="微软雅黑" panose="020b0503020204020204" charset="-122"/>
                <a:ea typeface="微软雅黑"/>
              </a:rPr>
              <a:t>④</a:t>
            </a:r>
            <a:r>
              <a:rPr lang="zh-CN" altLang="en-US" sz="3980">
                <a:latin typeface="微软雅黑" panose="020b0503020204020204" charset="-122"/>
                <a:ea typeface="微软雅黑"/>
              </a:rPr>
              <a:t>又欲肆其西封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</a:pPr>
            <a:r>
              <a:rPr lang="en-US" altLang="zh-CN" sz="3980">
                <a:latin typeface="微软雅黑" panose="020b0503020204020204" charset="-122"/>
                <a:ea typeface="微软雅黑"/>
              </a:rPr>
              <a:t>⑤</a:t>
            </a:r>
            <a:r>
              <a:rPr lang="zh-CN" altLang="en-US" sz="3980">
                <a:latin typeface="微软雅黑" panose="020b0503020204020204" charset="-122"/>
                <a:ea typeface="微软雅黑"/>
              </a:rPr>
              <a:t>失其所与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</a:pPr>
            <a:r>
              <a:rPr lang="en-US" altLang="zh-CN" sz="3980">
                <a:latin typeface="微软雅黑" panose="020b0503020204020204" charset="-122"/>
                <a:ea typeface="微软雅黑"/>
              </a:rPr>
              <a:t>⑥</a:t>
            </a:r>
            <a:r>
              <a:rPr lang="zh-CN" altLang="en-US" sz="3980">
                <a:latin typeface="微软雅黑" panose="020b0503020204020204" charset="-122"/>
                <a:ea typeface="微软雅黑"/>
              </a:rPr>
              <a:t>吾其还也　　　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4827683" y="6482232"/>
            <a:ext cx="4857289" cy="7035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表商量语气词，还是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4846627" y="5556099"/>
            <a:ext cx="4135326" cy="7035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自己的，代</a:t>
            </a: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“</a:t>
            </a: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晋</a:t>
            </a: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”</a:t>
            </a:r>
            <a:endParaRPr lang="en-US" altLang="zh-CN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4834700" y="4629965"/>
            <a:ext cx="4179528" cy="7035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他的，代</a:t>
            </a: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“</a:t>
            </a: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晋</a:t>
            </a: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”</a:t>
            </a:r>
            <a:endParaRPr lang="en-US" altLang="zh-CN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4834699" y="3704534"/>
            <a:ext cx="4147253" cy="7035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他，代</a:t>
            </a: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“</a:t>
            </a: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使者</a:t>
            </a: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”</a:t>
            </a:r>
            <a:endParaRPr lang="en-US" altLang="zh-CN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</p:txBody>
      </p:sp>
      <p:sp>
        <p:nvSpPr>
          <p:cNvPr id="6" name="文本框 5" title=""/>
          <p:cNvSpPr txBox="1"/>
          <p:nvPr/>
        </p:nvSpPr>
        <p:spPr>
          <a:xfrm>
            <a:off x="1466942" y="2778400"/>
            <a:ext cx="7961239" cy="7035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这样做，代“越过以鄙远”的做法</a:t>
            </a:r>
            <a:endParaRPr lang="zh-CN" altLang="en-US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</p:txBody>
      </p:sp>
      <p:sp>
        <p:nvSpPr>
          <p:cNvPr id="7" name="文本框 6" title=""/>
          <p:cNvSpPr txBox="1"/>
          <p:nvPr/>
        </p:nvSpPr>
        <p:spPr>
          <a:xfrm>
            <a:off x="4834700" y="1262909"/>
            <a:ext cx="3728389" cy="7035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他，代</a:t>
            </a: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“</a:t>
            </a:r>
            <a:r>
              <a:rPr lang="zh-CN" altLang="en-US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郑国</a:t>
            </a:r>
            <a:r>
              <a:rPr lang="en-US" altLang="zh-CN" sz="398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”</a:t>
            </a:r>
            <a:endParaRPr lang="en-US" altLang="zh-CN" sz="398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5" grpId="0" animBg="1"/>
      <p:bldP spid="4" grpId="0" animBg="1"/>
      <p:bldP spid="3" grpId="0" animBg="1"/>
      <p:bldP spid="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5058" name="Text Box 2" title=""/>
          <p:cNvSpPr txBox="1"/>
          <p:nvPr/>
        </p:nvSpPr>
        <p:spPr>
          <a:xfrm>
            <a:off x="961778" y="1515491"/>
            <a:ext cx="5340001" cy="51428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  <a:buSzTx/>
            </a:pPr>
            <a:r>
              <a:rPr lang="zh-CN" altLang="en-US" sz="3980">
                <a:solidFill>
                  <a:srgbClr val="000099"/>
                </a:solidFill>
                <a:latin typeface="微软雅黑" panose="020b0503020204020204" charset="-122"/>
                <a:ea typeface="微软雅黑"/>
              </a:rPr>
              <a:t>许之</a:t>
            </a:r>
            <a:endParaRPr lang="zh-CN" altLang="en-US" sz="3980">
              <a:solidFill>
                <a:srgbClr val="FF00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25000"/>
              </a:lnSpc>
              <a:spcBef>
                <a:spcPct val="50000"/>
              </a:spcBef>
              <a:buSzTx/>
            </a:pPr>
            <a:r>
              <a:rPr lang="zh-CN" altLang="en-US" sz="3980">
                <a:solidFill>
                  <a:srgbClr val="000099"/>
                </a:solidFill>
                <a:latin typeface="微软雅黑" panose="020b0503020204020204" charset="-122"/>
                <a:ea typeface="微软雅黑"/>
              </a:rPr>
              <a:t>辞曰：“臣之壮也</a:t>
            </a:r>
            <a:r>
              <a:rPr lang="en-US" altLang="zh-CN" sz="3980">
                <a:solidFill>
                  <a:srgbClr val="000099"/>
                </a:solidFill>
                <a:latin typeface="微软雅黑" panose="020b0503020204020204" charset="-122"/>
                <a:ea typeface="微软雅黑"/>
              </a:rPr>
              <a:t>……”</a:t>
            </a:r>
            <a:endParaRPr lang="zh-CN" altLang="en-US" sz="3980">
              <a:solidFill>
                <a:srgbClr val="FF00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25000"/>
              </a:lnSpc>
              <a:spcBef>
                <a:spcPct val="50000"/>
              </a:spcBef>
              <a:buSzTx/>
            </a:pPr>
            <a:r>
              <a:rPr lang="zh-CN" altLang="en-US" sz="3980">
                <a:solidFill>
                  <a:srgbClr val="000099"/>
                </a:solidFill>
                <a:latin typeface="微软雅黑" panose="020b0503020204020204" charset="-122"/>
                <a:ea typeface="微软雅黑"/>
              </a:rPr>
              <a:t>许君焦、瑕</a:t>
            </a:r>
            <a:endParaRPr lang="zh-CN" altLang="en-US" sz="3980">
              <a:solidFill>
                <a:srgbClr val="000099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25000"/>
              </a:lnSpc>
              <a:spcBef>
                <a:spcPct val="50000"/>
              </a:spcBef>
              <a:buSzTx/>
            </a:pPr>
            <a:r>
              <a:rPr lang="zh-CN" altLang="en-US" sz="3980">
                <a:solidFill>
                  <a:srgbClr val="000099"/>
                </a:solidFill>
                <a:latin typeface="微软雅黑" panose="020b0503020204020204" charset="-122"/>
                <a:ea typeface="微软雅黑"/>
              </a:rPr>
              <a:t>敢以烦执事</a:t>
            </a:r>
            <a:endParaRPr lang="zh-CN" altLang="en-US" sz="3980">
              <a:solidFill>
                <a:srgbClr val="000099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25000"/>
              </a:lnSpc>
              <a:spcBef>
                <a:spcPct val="50000"/>
              </a:spcBef>
              <a:buSzTx/>
            </a:pPr>
            <a:r>
              <a:rPr lang="zh-CN" altLang="en-US" sz="3980">
                <a:solidFill>
                  <a:srgbClr val="000099"/>
                </a:solidFill>
                <a:latin typeface="微软雅黑" panose="020b0503020204020204" charset="-122"/>
                <a:ea typeface="微软雅黑"/>
              </a:rPr>
              <a:t>晋军函陵，秦军氾南</a:t>
            </a:r>
            <a:endParaRPr lang="zh-CN" altLang="en-US" sz="3980">
              <a:solidFill>
                <a:srgbClr val="FF3300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45059" name="Text Box 3" title=""/>
          <p:cNvSpPr txBox="1"/>
          <p:nvPr/>
        </p:nvSpPr>
        <p:spPr>
          <a:xfrm>
            <a:off x="498806" y="605626"/>
            <a:ext cx="3015195" cy="7489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/>
            <a:r>
              <a:rPr lang="zh-CN" altLang="en-US" sz="4420">
                <a:solidFill>
                  <a:srgbClr val="FF3300"/>
                </a:solidFill>
                <a:latin typeface="微软雅黑" panose="020b0503020204020204" charset="-122"/>
                <a:ea typeface="微软雅黑"/>
              </a:rPr>
              <a:t>省略句</a:t>
            </a:r>
            <a:endParaRPr lang="zh-CN" altLang="en-US" sz="4420">
              <a:solidFill>
                <a:srgbClr val="FF3300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4201859" y="1532523"/>
            <a:ext cx="4996209" cy="6451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>
              <a:buSzTx/>
            </a:pP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宋体" panose="02010600030101010101" pitchFamily="2" charset="-122"/>
              </a:rPr>
              <a:t>省主语</a:t>
            </a:r>
            <a:r>
              <a:rPr lang="en-US" altLang="zh-CN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宋体" panose="02010600030101010101" pitchFamily="2" charset="-122"/>
              </a:rPr>
              <a:t>“</a:t>
            </a: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宋体" panose="02010600030101010101" pitchFamily="2" charset="-122"/>
              </a:rPr>
              <a:t>烛之武</a:t>
            </a:r>
            <a:r>
              <a:rPr lang="en-US" altLang="zh-CN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宋体" panose="02010600030101010101" pitchFamily="2" charset="-122"/>
              </a:rPr>
              <a:t>”</a:t>
            </a:r>
            <a:endParaRPr lang="en-US" altLang="zh-CN" sz="36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6" name="文本框 5" title=""/>
          <p:cNvSpPr txBox="1"/>
          <p:nvPr/>
        </p:nvSpPr>
        <p:spPr>
          <a:xfrm>
            <a:off x="4278985" y="3789086"/>
            <a:ext cx="3958519" cy="63563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宋体" panose="02010600030101010101" pitchFamily="2" charset="-122"/>
              </a:rPr>
              <a:t>省主语“晋惠公”</a:t>
            </a:r>
            <a:endParaRPr lang="zh-CN" altLang="en-US" sz="36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7" name="文本框 6" title=""/>
          <p:cNvSpPr txBox="1"/>
          <p:nvPr/>
        </p:nvSpPr>
        <p:spPr>
          <a:xfrm>
            <a:off x="6181803" y="2604819"/>
            <a:ext cx="4394924" cy="63563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宋体" panose="02010600030101010101" pitchFamily="2" charset="-122"/>
              </a:rPr>
              <a:t>省主语“烛之武”</a:t>
            </a:r>
            <a:endParaRPr lang="zh-CN" altLang="en-US" sz="36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9" name="文本框 8" title=""/>
          <p:cNvSpPr txBox="1"/>
          <p:nvPr/>
        </p:nvSpPr>
        <p:spPr>
          <a:xfrm>
            <a:off x="4279359" y="4806951"/>
            <a:ext cx="3625601" cy="7035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宋体" panose="02010600030101010101" pitchFamily="2" charset="-122"/>
              </a:rPr>
              <a:t>省宾语“之”</a:t>
            </a:r>
            <a:endParaRPr lang="zh-CN" altLang="en-US" sz="36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2" name="文本框 11" title=""/>
          <p:cNvSpPr txBox="1"/>
          <p:nvPr/>
        </p:nvSpPr>
        <p:spPr>
          <a:xfrm>
            <a:off x="6182024" y="5960184"/>
            <a:ext cx="3370564" cy="63563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宋体" panose="02010600030101010101" pitchFamily="2" charset="-122"/>
              </a:rPr>
              <a:t>省介词“于”</a:t>
            </a:r>
            <a:endParaRPr lang="zh-CN" altLang="en-US" sz="36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27653" name="Rectangle 4" title=""/>
          <p:cNvSpPr txBox="1">
            <a:spLocks noRot="1"/>
          </p:cNvSpPr>
          <p:nvPr>
            <p:custDataLst>
              <p:tags r:id="rId2"/>
            </p:custDataLst>
          </p:nvPr>
        </p:nvSpPr>
        <p:spPr>
          <a:xfrm>
            <a:off x="4201922" y="108037"/>
            <a:ext cx="3183584" cy="77089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pPr algn="ctr">
              <a:buSzTx/>
            </a:pPr>
            <a:r>
              <a:rPr lang="zh-CN" altLang="en-US" sz="442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特殊句式</a:t>
            </a:r>
            <a:endParaRPr lang="zh-CN" altLang="en-US" sz="442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6" grpId="0" animBg="1"/>
      <p:bldP spid="9" grpId="0" animBg="1"/>
      <p:bldP spid="12" grpId="0" animBg="1"/>
      <p:bldP spid="45059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51" name="文本占位符 27650" title=""/>
          <p:cNvSpPr>
            <a:spLocks noGrp="1" noRot="1"/>
          </p:cNvSpPr>
          <p:nvPr>
            <p:ph idx="1"/>
          </p:nvPr>
        </p:nvSpPr>
        <p:spPr>
          <a:xfrm>
            <a:off x="500374" y="1406207"/>
            <a:ext cx="10063377" cy="5258853"/>
          </a:xfrm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4000" b="0" i="0" u="none" strike="noStrike" kern="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1.</a:t>
            </a:r>
            <a:r>
              <a:rPr kumimoji="0" lang="zh-CN" altLang="en-US" sz="4000" b="0" i="0" u="none" strike="noStrike" kern="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是寡人之过也</a:t>
            </a:r>
            <a:endParaRPr kumimoji="0" lang="zh-CN" altLang="en-US" sz="4000" b="0" i="0" u="none" strike="noStrike" kern="0" cap="none" spc="0" normalizeH="0" baseline="0" noProof="1">
              <a:solidFill>
                <a:schemeClr val="tx1"/>
              </a:solidFill>
              <a:effectLst/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marL="0" marR="0" indent="0" algn="l" defTabSz="914400" rtl="0" eaLnBrk="0" fontAlgn="base" latinLnBrk="0" hangingPunct="0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4000" b="0" i="0" u="none" strike="noStrike" kern="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2</a:t>
            </a:r>
            <a:r>
              <a:rPr kumimoji="0" lang="zh-CN" altLang="en-US" sz="4000" b="0" i="0" u="none" strike="noStrike" kern="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．因人之力而敝之，不仁；失其所与，不知；以乱易整，不武</a:t>
            </a:r>
            <a:endParaRPr kumimoji="0" lang="zh-CN" altLang="en-US" sz="4000" b="0" i="0" u="none" strike="noStrike" kern="0" cap="none" spc="0" normalizeH="0" baseline="0" noProof="1">
              <a:solidFill>
                <a:schemeClr val="tx1"/>
              </a:solidFill>
              <a:effectLst/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4000" b="0" i="0" u="none" strike="noStrike" kern="0" cap="none" spc="0" normalizeH="0" baseline="0" noProof="1">
              <a:solidFill>
                <a:schemeClr val="tx1"/>
              </a:solidFill>
              <a:effectLst/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691336" y="702296"/>
            <a:ext cx="3187091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40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判断句</a:t>
            </a:r>
            <a:endParaRPr lang="zh-CN" altLang="en-US" sz="4000">
              <a:solidFill>
                <a:srgbClr val="FF0000"/>
              </a:solidFill>
              <a:latin typeface="微软雅黑" panose="020b0503020204020204" charset="-122"/>
              <a:ea typeface="微软雅黑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3" name="Text Box 2" title=""/>
          <p:cNvSpPr txBox="1"/>
          <p:nvPr/>
        </p:nvSpPr>
        <p:spPr>
          <a:xfrm>
            <a:off x="426718" y="1049149"/>
            <a:ext cx="8419394" cy="52590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210000"/>
              </a:lnSpc>
              <a:buSzTx/>
            </a:pPr>
            <a:r>
              <a:rPr lang="en-US" altLang="zh-CN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1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、以其无礼于晋 </a:t>
            </a:r>
            <a:endParaRPr lang="zh-CN" altLang="en-US" sz="40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210000"/>
              </a:lnSpc>
              <a:buSzTx/>
            </a:pPr>
            <a:r>
              <a:rPr lang="en-US" altLang="zh-CN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2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、佚之狐言于郑伯  </a:t>
            </a:r>
            <a:endParaRPr lang="zh-CN" altLang="en-US" sz="40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210000"/>
              </a:lnSpc>
              <a:buSzTx/>
            </a:pPr>
            <a:r>
              <a:rPr lang="en-US" altLang="zh-CN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3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、若亡郑而有益于君   </a:t>
            </a:r>
            <a:endParaRPr lang="zh-CN" altLang="en-US" sz="40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210000"/>
              </a:lnSpc>
              <a:buSzTx/>
            </a:pPr>
            <a:r>
              <a:rPr lang="en-US" altLang="zh-CN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4</a:t>
            </a:r>
            <a:r>
              <a:rPr lang="zh-CN" altLang="en-US" sz="40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、何厌之有</a:t>
            </a:r>
            <a:endParaRPr lang="zh-CN" altLang="en-US" sz="40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46083" name="Text Box 3" title=""/>
          <p:cNvSpPr txBox="1"/>
          <p:nvPr/>
        </p:nvSpPr>
        <p:spPr>
          <a:xfrm>
            <a:off x="226060" y="434975"/>
            <a:ext cx="3540760" cy="80899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l"/>
            <a:r>
              <a:rPr lang="zh-CN" altLang="en-US" sz="4420">
                <a:solidFill>
                  <a:srgbClr val="FF3300"/>
                </a:solidFill>
                <a:latin typeface="微软雅黑" panose="020b0503020204020204" charset="-122"/>
                <a:ea typeface="微软雅黑"/>
              </a:rPr>
              <a:t>倒装句</a:t>
            </a:r>
            <a:endParaRPr lang="zh-CN" altLang="en-US" sz="4420">
              <a:solidFill>
                <a:srgbClr val="FF3300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5593080" y="1645285"/>
            <a:ext cx="4986020" cy="6451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r>
              <a:rPr lang="zh-CN" altLang="en-US" sz="3600">
                <a:solidFill>
                  <a:srgbClr val="FF33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宋体" panose="02010600030101010101" pitchFamily="2" charset="-122"/>
              </a:rPr>
              <a:t>状语后置：</a:t>
            </a:r>
            <a:r>
              <a:rPr lang="zh-CN" altLang="en-US" sz="3600">
                <a:solidFill>
                  <a:srgbClr val="9900CC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宋体" panose="02010600030101010101" pitchFamily="2" charset="-122"/>
              </a:rPr>
              <a:t>于晋无礼</a:t>
            </a:r>
            <a:endParaRPr lang="zh-CN" altLang="en-US" sz="3600"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5614035" y="2955925"/>
            <a:ext cx="5108575" cy="6451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宋体" panose="02010600030101010101" pitchFamily="2" charset="-122"/>
              </a:rPr>
              <a:t>状语后置：</a:t>
            </a:r>
            <a:r>
              <a:rPr lang="zh-CN" altLang="en-US" sz="3600">
                <a:solidFill>
                  <a:srgbClr val="9900CC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宋体" panose="02010600030101010101" pitchFamily="2" charset="-122"/>
              </a:rPr>
              <a:t>于郑伯言</a:t>
            </a:r>
            <a:endParaRPr lang="zh-CN" altLang="en-US" sz="3600">
              <a:solidFill>
                <a:srgbClr val="9900CC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5614035" y="4266565"/>
            <a:ext cx="5108575" cy="6451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宋体" panose="02010600030101010101" pitchFamily="2" charset="-122"/>
              </a:rPr>
              <a:t>状语后置：</a:t>
            </a:r>
            <a:r>
              <a:rPr lang="zh-CN" altLang="en-US" sz="3600">
                <a:solidFill>
                  <a:srgbClr val="9900CC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宋体" panose="02010600030101010101" pitchFamily="2" charset="-122"/>
              </a:rPr>
              <a:t>于君有益</a:t>
            </a:r>
            <a:endParaRPr lang="zh-CN" altLang="en-US" sz="3600">
              <a:solidFill>
                <a:srgbClr val="9900CC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5593715" y="5471795"/>
            <a:ext cx="5128895" cy="6451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anchor="t" anchorCtr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宋体" panose="02010600030101010101" pitchFamily="2" charset="-122"/>
              </a:rPr>
              <a:t>宾语前置：</a:t>
            </a:r>
            <a:r>
              <a:rPr lang="zh-CN" altLang="en-US" sz="3600">
                <a:solidFill>
                  <a:srgbClr val="9900CC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宋体" panose="02010600030101010101" pitchFamily="2" charset="-122"/>
              </a:rPr>
              <a:t>有何厌</a:t>
            </a:r>
            <a:endParaRPr lang="zh-CN" altLang="en-US" sz="3600">
              <a:solidFill>
                <a:srgbClr val="9900CC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1976120" y="2768600"/>
            <a:ext cx="723138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随堂练习</a:t>
            </a:r>
            <a:endParaRPr lang="zh-CN" altLang="en-US" sz="8000">
              <a:solidFill>
                <a:srgbClr val="C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5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841" name="Text Box 2" title=""/>
          <p:cNvSpPr txBox="1"/>
          <p:nvPr/>
        </p:nvSpPr>
        <p:spPr>
          <a:xfrm>
            <a:off x="1107364" y="306958"/>
            <a:ext cx="9194680" cy="523494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40000"/>
              </a:lnSpc>
              <a:buSzTx/>
            </a:pPr>
            <a:r>
              <a:rPr 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1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、对下列句中划线词语解释，不正确的一项是（        ）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A.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晋</a:t>
            </a:r>
            <a:r>
              <a:rPr lang="zh-CN" altLang="en-US" sz="3980" u="sng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军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函陵（军：军队）          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B.</a:t>
            </a:r>
            <a:r>
              <a:rPr lang="zh-CN" altLang="en-US" sz="3980" u="sng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贰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于楚也（贰：从属二主）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C.</a:t>
            </a:r>
            <a:r>
              <a:rPr lang="zh-CN" altLang="en-US" sz="3980" u="sng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是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寡人之过也（是：这）       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D.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亡郑以</a:t>
            </a:r>
            <a:r>
              <a:rPr lang="zh-CN" altLang="en-US" sz="3980" u="sng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陪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邻（陪：增加）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616451" name="Text Box 3" title=""/>
          <p:cNvSpPr txBox="1"/>
          <p:nvPr/>
        </p:nvSpPr>
        <p:spPr>
          <a:xfrm>
            <a:off x="3539346" y="1347103"/>
            <a:ext cx="1010327" cy="7035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98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en-US" altLang="zh-CN" sz="398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1859847" y="5872528"/>
            <a:ext cx="7689714" cy="7035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【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解析</a:t>
            </a:r>
            <a:r>
              <a:rPr lang="en-US" altLang="zh-CN" sz="398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】</a:t>
            </a:r>
            <a:r>
              <a:rPr lang="zh-CN" altLang="en-US" sz="3980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动词，驻军，驻扎</a:t>
            </a:r>
            <a:endParaRPr lang="zh-CN" altLang="en-US" sz="3980">
              <a:solidFill>
                <a:srgbClr val="0F0FCF"/>
              </a:solidFill>
              <a:latin typeface="微软雅黑" panose="020b0503020204020204" charset="-122"/>
              <a:ea typeface="微软雅黑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51" grpId="0"/>
      <p:bldP spid="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865" name="Text Box 2" title=""/>
          <p:cNvSpPr txBox="1"/>
          <p:nvPr/>
        </p:nvSpPr>
        <p:spPr>
          <a:xfrm>
            <a:off x="793390" y="252582"/>
            <a:ext cx="8777219" cy="547751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10000"/>
              </a:lnSpc>
              <a:buSzTx/>
            </a:pPr>
            <a:r>
              <a:rPr lang="zh-CN" altLang="en-US" sz="3535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</a:t>
            </a:r>
            <a:r>
              <a:rPr lang="en-US" sz="3535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2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、下列句中划线词，意义相同的一组是（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 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 ）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1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A.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然郑亡，子亦有不</a:t>
            </a:r>
            <a:r>
              <a:rPr lang="zh-CN" altLang="en-US" sz="3980" u="sng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利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焉    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1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  阙秦以</a:t>
            </a:r>
            <a:r>
              <a:rPr lang="zh-CN" altLang="en-US" sz="3980" u="sng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利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晋，唯君图之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1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B.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既东</a:t>
            </a:r>
            <a:r>
              <a:rPr lang="zh-CN" altLang="en-US" sz="3980" u="sng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封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郑    又欲肆其西</a:t>
            </a:r>
            <a:r>
              <a:rPr lang="zh-CN" altLang="en-US" sz="3980" u="sng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封</a:t>
            </a:r>
            <a:endParaRPr lang="zh-CN" altLang="en-US" sz="3980" u="sng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1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C.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越国以</a:t>
            </a:r>
            <a:r>
              <a:rPr lang="zh-CN" altLang="en-US" sz="3980" u="sng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鄙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远，君知其难也  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1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  肉食者</a:t>
            </a:r>
            <a:r>
              <a:rPr lang="zh-CN" altLang="en-US" sz="3980" u="sng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鄙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，未能远谋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1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D.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若不</a:t>
            </a:r>
            <a:r>
              <a:rPr lang="zh-CN" altLang="en-US" sz="3980" u="sng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阙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秦    </a:t>
            </a:r>
            <a:r>
              <a:rPr lang="zh-CN" altLang="en-US" sz="3980" u="sng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阙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秦以利晋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617475" name="Text Box 3" title=""/>
          <p:cNvSpPr txBox="1"/>
          <p:nvPr/>
        </p:nvSpPr>
        <p:spPr>
          <a:xfrm>
            <a:off x="2228195" y="1026114"/>
            <a:ext cx="926133" cy="7035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980">
                <a:solidFill>
                  <a:srgbClr val="FF3300"/>
                </a:solidFill>
                <a:latin typeface="微软雅黑" panose="020b0503020204020204" charset="-122"/>
                <a:ea typeface="微软雅黑"/>
              </a:rPr>
              <a:t>D</a:t>
            </a:r>
            <a:endParaRPr lang="en-US" altLang="zh-CN" sz="3980">
              <a:solidFill>
                <a:srgbClr val="FF3300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902141" y="5737467"/>
            <a:ext cx="9043833" cy="1522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309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【</a:t>
            </a:r>
            <a:r>
              <a:rPr lang="zh-CN" altLang="en-US" sz="309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解析</a:t>
            </a:r>
            <a:r>
              <a:rPr lang="en-US" altLang="zh-CN" sz="309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】</a:t>
            </a:r>
            <a:r>
              <a:rPr lang="en-US" altLang="zh-CN" sz="309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A</a:t>
            </a:r>
            <a:r>
              <a:rPr lang="zh-CN" altLang="en-US" sz="309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项，好处</a:t>
            </a:r>
            <a:r>
              <a:rPr lang="en-US" altLang="zh-CN" sz="309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/</a:t>
            </a:r>
            <a:r>
              <a:rPr lang="zh-CN" altLang="en-US" sz="309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使…受益；</a:t>
            </a:r>
            <a:r>
              <a:rPr lang="en-US" altLang="zh-CN" sz="309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B</a:t>
            </a:r>
            <a:r>
              <a:rPr lang="zh-CN" altLang="en-US" sz="309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项，动词，使…成为疆界</a:t>
            </a:r>
            <a:r>
              <a:rPr lang="en-US" altLang="zh-CN" sz="309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/</a:t>
            </a:r>
            <a:r>
              <a:rPr lang="zh-CN" altLang="en-US" sz="309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名词，疆界</a:t>
            </a:r>
            <a:endParaRPr lang="zh-CN" altLang="en-US" sz="3095">
              <a:solidFill>
                <a:srgbClr val="0F0FCF"/>
              </a:solidFill>
              <a:latin typeface="微软雅黑" panose="020b0503020204020204" charset="-122"/>
              <a:ea typeface="微软雅黑"/>
            </a:endParaRPr>
          </a:p>
          <a:p>
            <a:r>
              <a:rPr lang="en-US" altLang="zh-CN" sz="309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C</a:t>
            </a:r>
            <a:r>
              <a:rPr lang="zh-CN" altLang="en-US" sz="309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项，把…当作边邑</a:t>
            </a:r>
            <a:r>
              <a:rPr lang="en-US" altLang="zh-CN" sz="309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/</a:t>
            </a:r>
            <a:r>
              <a:rPr lang="zh-CN" altLang="en-US" sz="309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形容词，粗鄙；</a:t>
            </a:r>
            <a:r>
              <a:rPr lang="en-US" altLang="zh-CN" sz="309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D</a:t>
            </a:r>
            <a:r>
              <a:rPr lang="zh-CN" altLang="en-US" sz="309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项，使…减少。</a:t>
            </a:r>
            <a:endParaRPr lang="zh-CN" altLang="en-US" sz="3095">
              <a:solidFill>
                <a:srgbClr val="0F0FCF"/>
              </a:solidFill>
              <a:latin typeface="微软雅黑" panose="020b0503020204020204" charset="-122"/>
              <a:ea typeface="微软雅黑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75" grpId="0"/>
      <p:bldP spid="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889" name="Text Box 2" title=""/>
          <p:cNvSpPr txBox="1"/>
          <p:nvPr/>
        </p:nvSpPr>
        <p:spPr>
          <a:xfrm>
            <a:off x="700427" y="1089260"/>
            <a:ext cx="9784038" cy="523494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40000"/>
              </a:lnSpc>
              <a:buSzTx/>
            </a:pPr>
            <a:r>
              <a:rPr lang="zh-CN" altLang="en-US" sz="3535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</a:t>
            </a:r>
            <a:r>
              <a:rPr lang="en-US" sz="3535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3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、下列“其”字用法不同于其他三项的是（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  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 ）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A.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君知其难也    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B.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共其乏困    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C.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又欲肆其西封    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D.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吾其还也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618499" name="Text Box 3" title=""/>
          <p:cNvSpPr txBox="1"/>
          <p:nvPr/>
        </p:nvSpPr>
        <p:spPr>
          <a:xfrm>
            <a:off x="1675673" y="2138176"/>
            <a:ext cx="841939" cy="7035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98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</a:t>
            </a:r>
            <a:endParaRPr lang="en-US" altLang="zh-CN" sz="398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7891" name="Rectangle 4" title=""/>
          <p:cNvSpPr>
            <a:spLocks noRot="1"/>
          </p:cNvSpPr>
          <p:nvPr/>
        </p:nvSpPr>
        <p:spPr>
          <a:xfrm>
            <a:off x="1216114" y="526212"/>
            <a:ext cx="3183583" cy="95595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endParaRPr lang="zh-CN" altLang="en-US" sz="442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5066233" y="3360742"/>
            <a:ext cx="4762221" cy="211074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3980">
                <a:solidFill>
                  <a:srgbClr val="FF0000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【</a:t>
            </a:r>
            <a:r>
              <a:rPr lang="zh-CN" altLang="en-US" sz="3980">
                <a:solidFill>
                  <a:srgbClr val="FF0000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解析</a:t>
            </a:r>
            <a:r>
              <a:rPr lang="en-US" altLang="zh-CN" sz="3980">
                <a:solidFill>
                  <a:srgbClr val="FF0000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】</a:t>
            </a:r>
            <a:r>
              <a:rPr lang="en-US" altLang="zh-CN" sz="3980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ABC</a:t>
            </a:r>
            <a:r>
              <a:rPr lang="zh-CN" altLang="en-US" sz="3980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都是代词，</a:t>
            </a:r>
            <a:r>
              <a:rPr lang="en-US" altLang="zh-CN" sz="3980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D</a:t>
            </a:r>
            <a:r>
              <a:rPr lang="zh-CN" altLang="en-US" sz="3980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项是表商量的语气词，还是。</a:t>
            </a:r>
            <a:endParaRPr lang="zh-CN" altLang="en-US" sz="3980">
              <a:solidFill>
                <a:srgbClr val="0F0FCF"/>
              </a:solidFill>
              <a:latin typeface="微软雅黑" panose="020b0503020204020204" charset="-122"/>
              <a:ea typeface="微软雅黑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99" grpId="0"/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913" name="Text Box 2" title=""/>
          <p:cNvSpPr txBox="1"/>
          <p:nvPr/>
        </p:nvSpPr>
        <p:spPr>
          <a:xfrm>
            <a:off x="667099" y="545507"/>
            <a:ext cx="9850692" cy="437769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4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</a:t>
            </a:r>
            <a:r>
              <a:rPr 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4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、与“许之”句式相同的一项是（     ）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A.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邻之厚，君之薄也                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B.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夫晋，何厌之有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C.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敢以烦执事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buSzTx/>
            </a:pP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  </a:t>
            </a:r>
            <a:r>
              <a:rPr lang="en-US" altLang="zh-CN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D.</a:t>
            </a:r>
            <a:r>
              <a:rPr lang="zh-CN" altLang="en-US" sz="3980">
                <a:solidFill>
                  <a:srgbClr val="003300"/>
                </a:solidFill>
                <a:latin typeface="微软雅黑" panose="020b0503020204020204" charset="-122"/>
                <a:ea typeface="微软雅黑"/>
              </a:rPr>
              <a:t>佚之狐言于郑伯曰</a:t>
            </a:r>
            <a:endParaRPr lang="zh-CN" altLang="en-US" sz="3980">
              <a:solidFill>
                <a:srgbClr val="003300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619523" name="Text Box 3" title=""/>
          <p:cNvSpPr txBox="1"/>
          <p:nvPr/>
        </p:nvSpPr>
        <p:spPr>
          <a:xfrm>
            <a:off x="8849699" y="777040"/>
            <a:ext cx="884036" cy="7035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980">
                <a:solidFill>
                  <a:srgbClr val="FF3300"/>
                </a:solidFill>
                <a:latin typeface="微软雅黑" panose="020b0503020204020204" charset="-122"/>
                <a:ea typeface="微软雅黑"/>
              </a:rPr>
              <a:t>C</a:t>
            </a:r>
            <a:endParaRPr lang="en-US" altLang="zh-CN" sz="3980">
              <a:solidFill>
                <a:srgbClr val="FF3300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879339" y="5151618"/>
            <a:ext cx="9426214" cy="188785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3535">
                <a:solidFill>
                  <a:srgbClr val="FF0000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【</a:t>
            </a:r>
            <a:r>
              <a:rPr lang="zh-CN" altLang="en-US" sz="3535">
                <a:solidFill>
                  <a:srgbClr val="FF0000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解析</a:t>
            </a:r>
            <a:r>
              <a:rPr lang="en-US" altLang="zh-CN" sz="3535">
                <a:solidFill>
                  <a:srgbClr val="FF0000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】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例句是省略句，</a:t>
            </a:r>
            <a:r>
              <a:rPr lang="en-US" altLang="zh-CN" sz="3535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A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项判断句，</a:t>
            </a:r>
            <a:r>
              <a:rPr lang="en-US" altLang="zh-CN" sz="3535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B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项宾语前置句，</a:t>
            </a:r>
            <a:r>
              <a:rPr lang="en-US" altLang="zh-CN" sz="3535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C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项省略句，省介词宾语</a:t>
            </a:r>
            <a:r>
              <a:rPr lang="en-US" altLang="zh-CN" sz="3535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“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之</a:t>
            </a:r>
            <a:r>
              <a:rPr lang="en-US" altLang="zh-CN" sz="3535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”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，</a:t>
            </a:r>
            <a:r>
              <a:rPr lang="en-US" altLang="zh-CN" sz="3535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D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  <a:sym typeface="宋体" panose="02010600030101010101" pitchFamily="2" charset="-122"/>
              </a:rPr>
              <a:t>项状语后置局。</a:t>
            </a:r>
            <a:endParaRPr lang="zh-CN" altLang="en-US" sz="3535">
              <a:solidFill>
                <a:srgbClr val="0F0FCF"/>
              </a:solidFill>
              <a:latin typeface="微软雅黑" panose="020b0503020204020204" charset="-122"/>
              <a:ea typeface="微软雅黑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9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23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PhAnim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0538" name="Text Box 10" title=""/>
          <p:cNvSpPr txBox="1">
            <a:spLocks noChangeArrowheads="1"/>
          </p:cNvSpPr>
          <p:nvPr/>
        </p:nvSpPr>
        <p:spPr bwMode="auto">
          <a:xfrm>
            <a:off x="1732971" y="2887151"/>
            <a:ext cx="309880" cy="396875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ctr"/>
            <a:endParaRPr lang="zh-CN" altLang="zh-CN" sz="1990" b="0">
              <a:solidFill>
                <a:schemeClr val="tx1"/>
              </a:solidFill>
              <a:ea typeface="华文楷体" panose="02010600040101010101" pitchFamily="2" charset="-122"/>
            </a:endParaRPr>
          </a:p>
        </p:txBody>
      </p:sp>
      <p:sp>
        <p:nvSpPr>
          <p:cNvPr id="150539" name="Rectangle 11" title=""/>
          <p:cNvSpPr>
            <a:spLocks noChangeArrowheads="1"/>
          </p:cNvSpPr>
          <p:nvPr/>
        </p:nvSpPr>
        <p:spPr bwMode="auto">
          <a:xfrm>
            <a:off x="539750" y="1639570"/>
            <a:ext cx="9928860" cy="49079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45000"/>
              </a:lnSpc>
            </a:pPr>
            <a:r>
              <a:rPr lang="en-US" altLang="zh-CN" sz="3600">
                <a:solidFill>
                  <a:schemeClr val="tx1"/>
                </a:solidFill>
              </a:rPr>
              <a:t>       </a:t>
            </a:r>
            <a:r>
              <a:rPr lang="zh-CN" altLang="en-US" sz="3600">
                <a:solidFill>
                  <a:schemeClr val="tx1"/>
                </a:solidFill>
              </a:rPr>
              <a:t>由于</a:t>
            </a:r>
            <a:r>
              <a:rPr lang="en-US" altLang="zh-CN" sz="3600">
                <a:solidFill>
                  <a:schemeClr val="tx1"/>
                </a:solidFill>
              </a:rPr>
              <a:t>《</a:t>
            </a:r>
            <a:r>
              <a:rPr lang="zh-CN" altLang="en-US" sz="3600">
                <a:solidFill>
                  <a:schemeClr val="tx1"/>
                </a:solidFill>
              </a:rPr>
              <a:t>春秋</a:t>
            </a:r>
            <a:r>
              <a:rPr lang="en-US" altLang="zh-CN" sz="3600">
                <a:solidFill>
                  <a:schemeClr val="tx1"/>
                </a:solidFill>
              </a:rPr>
              <a:t>》</a:t>
            </a:r>
            <a:r>
              <a:rPr lang="zh-CN" altLang="en-US" sz="3600">
                <a:solidFill>
                  <a:schemeClr val="tx1"/>
                </a:solidFill>
              </a:rPr>
              <a:t>的记事过于简略，后人不易理解，所以诠释之作也相继出现，对书中的记载进行解释和说明。</a:t>
            </a:r>
            <a:endParaRPr lang="zh-CN" altLang="en-US" sz="3600">
              <a:solidFill>
                <a:srgbClr val="FF0000"/>
              </a:solidFill>
            </a:endParaRPr>
          </a:p>
          <a:p>
            <a:pPr>
              <a:lnSpc>
                <a:spcPct val="145000"/>
              </a:lnSpc>
            </a:pPr>
            <a:r>
              <a:rPr lang="zh-CN" altLang="en-US" sz="3600">
                <a:solidFill>
                  <a:srgbClr val="000099"/>
                </a:solidFill>
                <a:latin typeface="楷体_GB2312" pitchFamily="49" charset="-122"/>
              </a:rPr>
              <a:t>    </a:t>
            </a:r>
            <a:r>
              <a:rPr lang="en-US" sz="3600">
                <a:solidFill>
                  <a:srgbClr val="000099"/>
                </a:solidFill>
                <a:latin typeface="楷体_GB2312" pitchFamily="49" charset="-122"/>
              </a:rPr>
              <a:t>《</a:t>
            </a:r>
            <a:r>
              <a:rPr lang="zh-CN" altLang="en-US" sz="3600">
                <a:solidFill>
                  <a:srgbClr val="000099"/>
                </a:solidFill>
                <a:latin typeface="楷体_GB2312" pitchFamily="49" charset="-122"/>
              </a:rPr>
              <a:t>左传</a:t>
            </a:r>
            <a:r>
              <a:rPr lang="en-US" sz="3600">
                <a:solidFill>
                  <a:srgbClr val="000099"/>
                </a:solidFill>
                <a:latin typeface="楷体_GB2312" pitchFamily="49" charset="-122"/>
              </a:rPr>
              <a:t>》</a:t>
            </a:r>
            <a:r>
              <a:rPr lang="zh-CN" altLang="en-US" sz="3600">
                <a:solidFill>
                  <a:srgbClr val="000099"/>
                </a:solidFill>
                <a:latin typeface="楷体_GB2312" pitchFamily="49" charset="-122"/>
              </a:rPr>
              <a:t>善于</a:t>
            </a:r>
            <a:r>
              <a:rPr lang="zh-CN" altLang="en-US" sz="3600">
                <a:solidFill>
                  <a:srgbClr val="FF0000"/>
                </a:solidFill>
                <a:latin typeface="楷体_GB2312" pitchFamily="49" charset="-122"/>
              </a:rPr>
              <a:t>描写战争</a:t>
            </a:r>
            <a:r>
              <a:rPr lang="zh-CN" altLang="en-US" sz="3600">
                <a:solidFill>
                  <a:srgbClr val="000099"/>
                </a:solidFill>
                <a:latin typeface="楷体_GB2312" pitchFamily="49" charset="-122"/>
              </a:rPr>
              <a:t>和</a:t>
            </a:r>
            <a:r>
              <a:rPr lang="zh-CN" altLang="en-US" sz="3600">
                <a:solidFill>
                  <a:srgbClr val="FF0000"/>
                </a:solidFill>
                <a:latin typeface="楷体_GB2312" pitchFamily="49" charset="-122"/>
              </a:rPr>
              <a:t>记述行人辞令</a:t>
            </a:r>
            <a:r>
              <a:rPr lang="zh-CN" altLang="en-US" sz="3600">
                <a:solidFill>
                  <a:srgbClr val="000099"/>
                </a:solidFill>
                <a:latin typeface="楷体_GB2312" pitchFamily="49" charset="-122"/>
              </a:rPr>
              <a:t>，记事条理清楚，叙述精确，详略合宜；写人简而精，婉而有致，人物形象栩栩如生。</a:t>
            </a:r>
            <a:endParaRPr lang="zh-CN" altLang="en-US" sz="3600">
              <a:solidFill>
                <a:srgbClr val="000099"/>
              </a:solidFill>
              <a:latin typeface="楷体_GB2312" pitchFamily="49" charset="-122"/>
            </a:endParaRPr>
          </a:p>
        </p:txBody>
      </p:sp>
      <p:sp>
        <p:nvSpPr>
          <p:cNvPr id="150541" name="Rectangle 13" title=""/>
          <p:cNvSpPr txBox="1">
            <a:spLocks noChangeArrowheads="1"/>
          </p:cNvSpPr>
          <p:nvPr/>
        </p:nvSpPr>
        <p:spPr bwMode="auto">
          <a:xfrm>
            <a:off x="2970996" y="505164"/>
            <a:ext cx="4737735" cy="764540"/>
          </a:xfrm>
          <a:prstGeom prst="rect">
            <a:avLst/>
          </a:prstGeom>
          <a:noFill/>
          <a:ln w="57150" cmpd="thinThick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</a:extLst>
        </p:spPr>
        <p:txBody>
          <a:bodyPr wrap="none" anchor="t">
            <a:noAutofit/>
          </a:bodyPr>
          <a:lstStyle/>
          <a:p>
            <a:pPr lvl="0" algn="ctr">
              <a:lnSpc>
                <a:spcPct val="110000"/>
              </a:lnSpc>
              <a:buClrTx/>
              <a:buSzTx/>
              <a:buFontTx/>
            </a:pPr>
            <a:r>
              <a:rPr lang="zh-CN" altLang="en-US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《春秋》与《左传》</a:t>
            </a:r>
            <a:endParaRPr lang="zh-CN" altLang="en-US" sz="400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2179300" y="10185400"/>
            <a:ext cx="0" cy="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0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0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4594" name="Text Box 2" title=""/>
          <p:cNvSpPr txBox="1"/>
          <p:nvPr/>
        </p:nvSpPr>
        <p:spPr>
          <a:xfrm>
            <a:off x="709196" y="336776"/>
            <a:ext cx="9598110" cy="580961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5.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下列“之”的用法不同于其他三项的是（     ）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A.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臣之壮也，犹不如人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B.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夫晋，何厌之有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C.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君之所知也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D.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行李之往来，共其乏困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【</a:t>
            </a:r>
            <a:r>
              <a:rPr lang="zh-CN" altLang="en-US" sz="353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解析</a:t>
            </a:r>
            <a:r>
              <a:rPr lang="en-US" altLang="zh-CN" sz="353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】</a:t>
            </a:r>
            <a:r>
              <a:rPr lang="en-US" altLang="zh-CN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B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项“之”字是宾语前置的标志。</a:t>
            </a:r>
            <a:r>
              <a:rPr lang="en-US" altLang="zh-CN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A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、</a:t>
            </a:r>
            <a:r>
              <a:rPr lang="en-US" altLang="zh-CN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C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、</a:t>
            </a:r>
            <a:r>
              <a:rPr lang="en-US" altLang="zh-CN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D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都是用于主谓之间，取消句子独立性。</a:t>
            </a:r>
            <a:endParaRPr lang="zh-CN" altLang="en-US" sz="3535">
              <a:solidFill>
                <a:srgbClr val="0F0FCF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9314519" y="591112"/>
            <a:ext cx="631455" cy="6356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353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B</a:t>
            </a:r>
            <a:endParaRPr lang="en-US" altLang="zh-CN" sz="3535">
              <a:solidFill>
                <a:srgbClr val="FF0000"/>
              </a:solidFill>
              <a:latin typeface="微软雅黑" panose="020b0503020204020204" charset="-122"/>
              <a:ea typeface="微软雅黑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charRg st="70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1522" name="Text Box 2" title=""/>
          <p:cNvSpPr txBox="1"/>
          <p:nvPr/>
        </p:nvSpPr>
        <p:spPr>
          <a:xfrm>
            <a:off x="810931" y="349055"/>
            <a:ext cx="9563029" cy="580961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6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、下列句子中加横线的词，解释错误的一项是</a:t>
            </a:r>
            <a:r>
              <a:rPr lang="en-US" altLang="zh-CN" sz="3535">
                <a:latin typeface="微软雅黑" panose="020b0503020204020204" charset="-122"/>
                <a:ea typeface="微软雅黑"/>
              </a:rPr>
              <a:t>(    )</a:t>
            </a:r>
            <a:endParaRPr lang="en-US" altLang="zh-CN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A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．越国以</a:t>
            </a:r>
            <a:r>
              <a:rPr lang="zh-CN" altLang="en-US" sz="3535" u="sng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鄙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远              鄙：边邑，作动词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B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．又欲</a:t>
            </a:r>
            <a:r>
              <a:rPr lang="zh-CN" altLang="en-US" sz="3535" u="sng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肆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其西封            肆：延伸、扩张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C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．朝</a:t>
            </a:r>
            <a:r>
              <a:rPr lang="zh-CN" altLang="en-US" sz="3535" u="sng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济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而夕设版焉          济：渡河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D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．因人之力而</a:t>
            </a:r>
            <a:r>
              <a:rPr lang="zh-CN" altLang="en-US" sz="3535" u="sng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敝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之          敝：隐蔽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【</a:t>
            </a:r>
            <a:r>
              <a:rPr lang="zh-CN" altLang="en-US" sz="353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解析</a:t>
            </a:r>
            <a:r>
              <a:rPr lang="en-US" altLang="zh-CN" sz="353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】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敝：损害。</a:t>
            </a:r>
            <a:endParaRPr lang="zh-CN" altLang="en-US" sz="3535">
              <a:solidFill>
                <a:srgbClr val="0F0FCF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1056496" y="1415511"/>
            <a:ext cx="445526" cy="6356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353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D</a:t>
            </a:r>
            <a:endParaRPr lang="en-US" altLang="zh-CN" sz="3535">
              <a:solidFill>
                <a:srgbClr val="FF0000"/>
              </a:solidFill>
              <a:latin typeface="微软雅黑" panose="020b0503020204020204" charset="-122"/>
              <a:ea typeface="微软雅黑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>
                                            <p:txEl>
                                              <p:charRg st="134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91522">
                                            <p:txEl>
                                              <p:charRg st="134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91522">
                                            <p:txEl>
                                              <p:charRg st="134" end="1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5618" name="Text Box 2" title=""/>
          <p:cNvSpPr txBox="1"/>
          <p:nvPr/>
        </p:nvSpPr>
        <p:spPr>
          <a:xfrm>
            <a:off x="802161" y="252582"/>
            <a:ext cx="9045586" cy="66262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7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、下列加横线的词用法不同于其他三项的一项是</a:t>
            </a:r>
            <a:r>
              <a:rPr lang="en-US" altLang="zh-CN" sz="3535">
                <a:latin typeface="微软雅黑" panose="020b0503020204020204" charset="-122"/>
                <a:ea typeface="微软雅黑"/>
              </a:rPr>
              <a:t>(       )</a:t>
            </a:r>
            <a:endParaRPr lang="en-US" altLang="zh-CN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A.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晋</a:t>
            </a:r>
            <a:r>
              <a:rPr lang="zh-CN" altLang="en-US" sz="3535" u="sng">
                <a:latin typeface="微软雅黑" panose="020b0503020204020204" charset="-122"/>
                <a:ea typeface="微软雅黑"/>
              </a:rPr>
              <a:t>军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函陵，秦军氾南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B. </a:t>
            </a:r>
            <a:r>
              <a:rPr lang="zh-CN" altLang="en-US" sz="3535" u="sng">
                <a:latin typeface="微软雅黑" panose="020b0503020204020204" charset="-122"/>
                <a:ea typeface="微软雅黑"/>
              </a:rPr>
              <a:t>朝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济而夕设版焉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C.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既</a:t>
            </a:r>
            <a:r>
              <a:rPr lang="zh-CN" altLang="en-US" sz="3535" u="sng">
                <a:latin typeface="微软雅黑" panose="020b0503020204020204" charset="-122"/>
                <a:ea typeface="微软雅黑"/>
              </a:rPr>
              <a:t>东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封郑，又欲肆其西封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D.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又</a:t>
            </a:r>
            <a:r>
              <a:rPr lang="zh-CN" altLang="en-US" sz="3535" u="sng">
                <a:latin typeface="微软雅黑" panose="020b0503020204020204" charset="-122"/>
                <a:ea typeface="微软雅黑"/>
              </a:rPr>
              <a:t>间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令吴广之次所旁丛祠中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【</a:t>
            </a:r>
            <a:r>
              <a:rPr lang="zh-CN" altLang="en-US" sz="353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解析</a:t>
            </a:r>
            <a:r>
              <a:rPr lang="en-US" altLang="zh-CN" sz="353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】</a:t>
            </a:r>
            <a:r>
              <a:rPr lang="en-US" altLang="zh-CN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A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项为名词用作动词，</a:t>
            </a:r>
            <a:r>
              <a:rPr lang="en-US" altLang="zh-CN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B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、</a:t>
            </a:r>
            <a:r>
              <a:rPr lang="en-US" altLang="zh-CN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C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、</a:t>
            </a:r>
            <a:r>
              <a:rPr lang="en-US" altLang="zh-CN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D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三项均为名词用作状语。</a:t>
            </a:r>
            <a:endParaRPr lang="zh-CN" altLang="en-US" sz="3535">
              <a:solidFill>
                <a:srgbClr val="0F0FCF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2529890" y="1229583"/>
            <a:ext cx="820891" cy="6356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353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A</a:t>
            </a:r>
            <a:endParaRPr lang="en-US" altLang="zh-CN" sz="3535">
              <a:solidFill>
                <a:srgbClr val="FF0000"/>
              </a:solidFill>
              <a:latin typeface="微软雅黑" panose="020b0503020204020204" charset="-122"/>
              <a:ea typeface="微软雅黑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95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95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6642" name="Text Box 2" title=""/>
          <p:cNvSpPr txBox="1"/>
          <p:nvPr/>
        </p:nvSpPr>
        <p:spPr>
          <a:xfrm>
            <a:off x="717967" y="157864"/>
            <a:ext cx="9598110" cy="49923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8.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下列各句句式特点解说不正确的一项是（    ）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A.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以其无礼于晋，且贰于楚也     （状语后置）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B.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是寡人之过也                 （判断句）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C.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夫晋，何厌之有               （宾语前置）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latin typeface="微软雅黑" panose="020b0503020204020204" charset="-122"/>
                <a:ea typeface="微软雅黑"/>
              </a:rPr>
              <a:t>D.</a:t>
            </a:r>
            <a:r>
              <a:rPr lang="zh-CN" altLang="en-US" sz="3535">
                <a:latin typeface="微软雅黑" panose="020b0503020204020204" charset="-122"/>
                <a:ea typeface="微软雅黑"/>
              </a:rPr>
              <a:t>以乱易整，不武               （被动句）</a:t>
            </a:r>
            <a:endParaRPr lang="zh-CN" altLang="en-US" sz="3535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353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【</a:t>
            </a:r>
            <a:r>
              <a:rPr lang="zh-CN" altLang="en-US" sz="353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解析</a:t>
            </a:r>
            <a:r>
              <a:rPr lang="en-US" altLang="zh-CN" sz="353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】</a:t>
            </a:r>
            <a:r>
              <a:rPr lang="en-US" altLang="zh-CN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D</a:t>
            </a:r>
            <a:r>
              <a:rPr lang="zh-CN" altLang="en-US" sz="3535">
                <a:solidFill>
                  <a:srgbClr val="0F0FCF"/>
                </a:solidFill>
                <a:latin typeface="微软雅黑" panose="020b0503020204020204" charset="-122"/>
                <a:ea typeface="微软雅黑"/>
              </a:rPr>
              <a:t>项应为判断句。</a:t>
            </a:r>
            <a:endParaRPr lang="zh-CN" altLang="en-US" sz="3535">
              <a:solidFill>
                <a:srgbClr val="0F0FCF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9324073" y="417804"/>
            <a:ext cx="519196" cy="6356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3535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D</a:t>
            </a:r>
            <a:endParaRPr lang="en-US" altLang="zh-CN" sz="3535">
              <a:solidFill>
                <a:srgbClr val="FF0000"/>
              </a:solidFill>
              <a:latin typeface="微软雅黑" panose="020b0503020204020204" charset="-122"/>
              <a:ea typeface="微软雅黑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96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96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4033" name="Rectangle 3" title=""/>
          <p:cNvSpPr>
            <a:spLocks noGrp="1"/>
          </p:cNvSpPr>
          <p:nvPr>
            <p:ph idx="1"/>
          </p:nvPr>
        </p:nvSpPr>
        <p:spPr>
          <a:xfrm>
            <a:off x="506095" y="407035"/>
            <a:ext cx="10182860" cy="6717030"/>
          </a:xfrm>
        </p:spPr>
        <p:txBody>
          <a:bodyPr vert="horz" wrap="square" lIns="101032" tIns="50516" rIns="101032" bIns="50516" anchor="t" anchorCtr="0">
            <a:noAutofit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9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、下列句子，加点词解释错误的一项是（      ）</a:t>
            </a:r>
            <a:endParaRPr lang="zh-CN" altLang="en-US" sz="36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A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、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若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舍郑以为东道主</a:t>
            </a:r>
            <a:r>
              <a:rPr lang="zh-CN" altLang="en-US" sz="36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（若：假如）  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</a:t>
            </a:r>
            <a:endParaRPr lang="zh-CN" altLang="en-US" sz="36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  以乱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易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整，不武 </a:t>
            </a:r>
            <a:r>
              <a:rPr lang="zh-CN" altLang="en-US" sz="36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（易：替代）</a:t>
            </a:r>
            <a:endParaRPr lang="zh-CN" altLang="en-US" sz="36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B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、焉用亡郑以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陪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邻  </a:t>
            </a:r>
            <a:r>
              <a:rPr lang="zh-CN" altLang="en-US" sz="36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（陪：增加）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  </a:t>
            </a:r>
            <a:endParaRPr lang="zh-CN" altLang="en-US" sz="36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  因人之力而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敝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之 </a:t>
            </a:r>
            <a:r>
              <a:rPr lang="zh-CN" altLang="en-US" sz="36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（敝：损害）</a:t>
            </a:r>
            <a:endParaRPr lang="zh-CN" altLang="en-US" sz="36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C. 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共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其乏困 </a:t>
            </a:r>
            <a:r>
              <a:rPr lang="zh-CN" altLang="en-US" sz="36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 (供：供给) </a:t>
            </a: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          </a:t>
            </a:r>
            <a:endParaRPr lang="en-US" altLang="zh-CN" sz="36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朝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济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而夕设版焉  </a:t>
            </a:r>
            <a:r>
              <a:rPr lang="zh-CN" altLang="en-US" sz="36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（济：渡河）</a:t>
            </a:r>
            <a:endParaRPr lang="zh-CN" altLang="en-US" sz="36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D. 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夫晋，何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厌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之有</a:t>
            </a:r>
            <a:r>
              <a:rPr lang="zh-CN" altLang="en-US" sz="36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(厌：厌烦)  </a:t>
            </a: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     </a:t>
            </a:r>
            <a:endParaRPr lang="en-US" altLang="zh-CN" sz="36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     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/>
              </a:rPr>
              <a:t>微</a:t>
            </a:r>
            <a:r>
              <a:rPr lang="zh-CN" altLang="en-US" sz="3600">
                <a:solidFill>
                  <a:schemeClr val="tx1"/>
                </a:solidFill>
                <a:latin typeface="微软雅黑" panose="020b0503020204020204" charset="-122"/>
                <a:ea typeface="微软雅黑"/>
              </a:rPr>
              <a:t>夫人之力不及此</a:t>
            </a:r>
            <a:r>
              <a:rPr lang="zh-CN" altLang="en-US" sz="3600">
                <a:solidFill>
                  <a:srgbClr val="2C3FD0"/>
                </a:solidFill>
                <a:latin typeface="微软雅黑" panose="020b0503020204020204" charset="-122"/>
                <a:ea typeface="微软雅黑"/>
              </a:rPr>
              <a:t>（微：略微）</a:t>
            </a:r>
            <a:endParaRPr lang="zh-CN" altLang="en-US" sz="3600">
              <a:solidFill>
                <a:schemeClr val="tx1"/>
              </a:solidFill>
              <a:latin typeface="微软雅黑" panose="020b0503020204020204" charset="-122"/>
              <a:ea typeface="微软雅黑"/>
            </a:endParaRPr>
          </a:p>
        </p:txBody>
      </p:sp>
      <p:sp>
        <p:nvSpPr>
          <p:cNvPr id="34820" name="Text Box 4" title=""/>
          <p:cNvSpPr txBox="1"/>
          <p:nvPr/>
        </p:nvSpPr>
        <p:spPr>
          <a:xfrm>
            <a:off x="7892415" y="3314065"/>
            <a:ext cx="2959100" cy="2077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【</a:t>
            </a: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解析</a:t>
            </a:r>
            <a:r>
              <a:rPr lang="en-US" altLang="zh-CN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】</a:t>
            </a:r>
            <a:endParaRPr lang="en-US" altLang="zh-CN" sz="36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厌：满足；</a:t>
            </a:r>
            <a:endParaRPr lang="zh-CN" altLang="en-US" sz="36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微：如果没有</a:t>
            </a:r>
            <a:endParaRPr lang="zh-CN" altLang="en-US" sz="36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9716418" y="464821"/>
            <a:ext cx="540244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40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endParaRPr lang="en-US" altLang="zh-CN" sz="40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4820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081" name="Text Box 2" title=""/>
          <p:cNvSpPr txBox="1"/>
          <p:nvPr/>
        </p:nvSpPr>
        <p:spPr>
          <a:xfrm>
            <a:off x="944238" y="103489"/>
            <a:ext cx="9470065" cy="6764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en-US" altLang="zh-CN" sz="3980">
                <a:latin typeface="微软雅黑" panose="020b0503020204020204" charset="-122"/>
                <a:ea typeface="微软雅黑"/>
              </a:rPr>
              <a:t>10</a:t>
            </a:r>
            <a:r>
              <a:rPr lang="zh-CN" altLang="en-US" sz="3980">
                <a:latin typeface="微软雅黑" panose="020b0503020204020204" charset="-122"/>
                <a:ea typeface="微软雅黑"/>
              </a:rPr>
              <a:t>．翻译下列四句话，要求意准句顺。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     ①以其无礼于晋，且贰于楚也。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spcBef>
                <a:spcPct val="50000"/>
              </a:spcBef>
            </a:pP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     ②越国以鄙远，君知其难也。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spcBef>
                <a:spcPct val="50000"/>
              </a:spcBef>
            </a:pP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     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1410812" y="2257451"/>
            <a:ext cx="9003490" cy="13093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lvl="0" algn="l">
              <a:lnSpc>
                <a:spcPct val="110000"/>
              </a:lnSpc>
              <a:buClrTx/>
              <a:buSzTx/>
              <a:buFontTx/>
            </a:pPr>
            <a:r>
              <a:rPr lang="en-US" altLang="zh-CN" sz="3600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    因为它（郑国）对晋国无礼，而且从属楚国却对其怀有二心。</a:t>
            </a:r>
            <a:endParaRPr lang="en-US" altLang="zh-CN" sz="3600">
              <a:solidFill>
                <a:srgbClr val="0F0FCF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1410812" y="4881495"/>
            <a:ext cx="8728106" cy="13093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lvl="0" algn="l">
              <a:lnSpc>
                <a:spcPct val="110000"/>
              </a:lnSpc>
              <a:buClrTx/>
              <a:buSzTx/>
              <a:buFontTx/>
            </a:pPr>
            <a:r>
              <a:rPr lang="en-US" altLang="zh-CN" sz="3600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  <a:sym typeface="+mn-ea"/>
              </a:rPr>
              <a:t>    越过别的国家把遥远的地方作为（秦国的）边邑，您知道这是困难的。</a:t>
            </a:r>
            <a:endParaRPr lang="en-US" altLang="zh-CN" sz="3600">
              <a:solidFill>
                <a:srgbClr val="0F0FCF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7105" name="Text Box 2" title=""/>
          <p:cNvSpPr txBox="1"/>
          <p:nvPr/>
        </p:nvSpPr>
        <p:spPr>
          <a:xfrm>
            <a:off x="988089" y="549015"/>
            <a:ext cx="9470064" cy="62134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 ③既东封郑，又欲肆其西封。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60000"/>
              </a:lnSpc>
              <a:spcBef>
                <a:spcPct val="50000"/>
              </a:spcBef>
            </a:pP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 ④阙秦以利晋，唯君图之。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zh-CN" altLang="en-US" sz="3980">
                <a:latin typeface="微软雅黑" panose="020b0503020204020204" charset="-122"/>
                <a:ea typeface="微软雅黑"/>
              </a:rPr>
              <a:t> </a:t>
            </a:r>
            <a:endParaRPr lang="zh-CN" altLang="en-US" sz="3980">
              <a:latin typeface="微软雅黑" panose="020b0503020204020204" charset="-122"/>
              <a:ea typeface="微软雅黑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1549382" y="1592669"/>
            <a:ext cx="8347478" cy="153162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30000"/>
              </a:lnSpc>
              <a:buSzTx/>
            </a:pPr>
            <a:r>
              <a:rPr lang="en-US" altLang="zh-CN" sz="3600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    </a:t>
            </a:r>
            <a:r>
              <a:rPr lang="zh-CN" altLang="en-US" sz="3600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(现在它)已经在东边使郑国成为它的边境，又想要扩张他西边的疆界。</a:t>
            </a:r>
            <a:endParaRPr lang="zh-CN" altLang="en-US" sz="3600">
              <a:solidFill>
                <a:srgbClr val="0F0FCF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1458172" y="4245650"/>
            <a:ext cx="8728106" cy="16414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40000"/>
              </a:lnSpc>
              <a:buSzTx/>
            </a:pPr>
            <a:r>
              <a:rPr lang="en-US" altLang="zh-CN" sz="3600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    </a:t>
            </a:r>
            <a:r>
              <a:rPr lang="zh-CN" altLang="en-US" sz="3600">
                <a:solidFill>
                  <a:srgbClr val="0F0FCF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使秦国土地减少来使晋国受利，希望您好好考虑这件事。</a:t>
            </a:r>
            <a:endParaRPr lang="zh-CN" altLang="en-US" sz="3600">
              <a:solidFill>
                <a:srgbClr val="0F0FCF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 title=""/>
          <p:cNvSpPr/>
          <p:nvPr>
            <p:custDataLst>
              <p:tags r:id="rId2"/>
            </p:custDataLst>
          </p:nvPr>
        </p:nvSpPr>
        <p:spPr>
          <a:xfrm>
            <a:off x="2470785" y="2988945"/>
            <a:ext cx="7020560" cy="14452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/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800" b="1" i="0" u="none" strike="noStrike" kern="1200" cap="none" spc="50" normalizeH="0" baseline="0" noProof="0">
                <a:ln w="11430"/>
                <a:solidFill>
                  <a:srgbClr val="FF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谢谢观看</a:t>
            </a:r>
            <a:endParaRPr kumimoji="0" lang="zh-CN" altLang="en-US" sz="8800" b="1" i="0" u="none" strike="noStrike" kern="1200" cap="none" spc="50" normalizeH="0" baseline="0" noProof="0">
              <a:ln w="11430"/>
              <a:solidFill>
                <a:srgbClr val="FF0000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</p:spTree>
    <p:custDataLst>
      <p:tags r:id="rId3"/>
    </p:custData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4530" name="Text Box 18" title="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10210" y="1619250"/>
            <a:ext cx="10476230" cy="51993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CC0099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氾</a:t>
            </a:r>
            <a:r>
              <a:rPr lang="en-US" altLang="zh-CN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(       )</a:t>
            </a: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南</a:t>
            </a:r>
            <a:r>
              <a:rPr lang="en-US" altLang="zh-CN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        </a:t>
            </a:r>
            <a:r>
              <a:rPr lang="zh-CN" altLang="en-US" sz="3600">
                <a:solidFill>
                  <a:srgbClr val="CC0099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夫</a:t>
            </a:r>
            <a:r>
              <a:rPr lang="en-US" altLang="zh-CN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(      )</a:t>
            </a: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晋</a:t>
            </a:r>
            <a:r>
              <a:rPr lang="en-US" altLang="zh-CN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         </a:t>
            </a: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夜</a:t>
            </a:r>
            <a:r>
              <a:rPr lang="zh-CN" altLang="en-US" sz="3600">
                <a:solidFill>
                  <a:srgbClr val="CC0099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缒</a:t>
            </a:r>
            <a:r>
              <a:rPr lang="en-US" altLang="zh-CN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(         )</a:t>
            </a: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而出</a:t>
            </a:r>
            <a:endParaRPr lang="zh-CN" altLang="en-US" sz="3600">
              <a:effectLst/>
              <a:latin typeface="微软雅黑" panose="020b0503020204020204" charset="-122"/>
              <a:ea typeface="微软雅黑"/>
              <a:cs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失其所与</a:t>
            </a:r>
            <a:r>
              <a:rPr lang="en-US" altLang="zh-CN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,</a:t>
            </a: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不</a:t>
            </a:r>
            <a:r>
              <a:rPr lang="zh-CN" altLang="en-US" sz="3600">
                <a:solidFill>
                  <a:srgbClr val="CC0099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知（</a:t>
            </a:r>
            <a:r>
              <a:rPr lang="en-US" altLang="zh-CN" sz="3600">
                <a:solidFill>
                  <a:srgbClr val="CC0099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         </a:t>
            </a:r>
            <a:r>
              <a:rPr lang="zh-CN" altLang="en-US" sz="3600">
                <a:solidFill>
                  <a:srgbClr val="CC0099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）</a:t>
            </a:r>
            <a:r>
              <a:rPr lang="en-US" altLang="zh-CN" sz="3600">
                <a:solidFill>
                  <a:srgbClr val="CC0099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           </a:t>
            </a:r>
            <a:r>
              <a:rPr lang="zh-CN" altLang="en-US" sz="3600">
                <a:solidFill>
                  <a:srgbClr val="CC0099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共</a:t>
            </a:r>
            <a:r>
              <a:rPr lang="en-US" altLang="zh-CN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(          )</a:t>
            </a: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其乏困</a:t>
            </a:r>
            <a:endParaRPr lang="zh-CN" altLang="en-US" sz="3600">
              <a:effectLst/>
              <a:latin typeface="微软雅黑" panose="020b0503020204020204" charset="-122"/>
              <a:ea typeface="微软雅黑"/>
              <a:cs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秦伯</a:t>
            </a:r>
            <a:r>
              <a:rPr lang="zh-CN" altLang="en-US" sz="3600">
                <a:solidFill>
                  <a:srgbClr val="CC0099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说</a:t>
            </a:r>
            <a:r>
              <a:rPr lang="en-US" altLang="zh-CN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(        )         </a:t>
            </a: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若不</a:t>
            </a:r>
            <a:r>
              <a:rPr lang="zh-CN" altLang="en-US" sz="3600">
                <a:solidFill>
                  <a:srgbClr val="CC0099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阙</a:t>
            </a:r>
            <a:r>
              <a:rPr lang="en-US" altLang="zh-CN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(        )</a:t>
            </a: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秦</a:t>
            </a:r>
            <a:endParaRPr lang="zh-CN" altLang="en-US" sz="3600">
              <a:effectLst/>
              <a:latin typeface="微软雅黑" panose="020b0503020204020204" charset="-122"/>
              <a:ea typeface="微软雅黑"/>
              <a:cs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微</a:t>
            </a:r>
            <a:r>
              <a:rPr lang="zh-CN" altLang="en-US" sz="3600">
                <a:solidFill>
                  <a:srgbClr val="CC0099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夫</a:t>
            </a:r>
            <a:r>
              <a:rPr lang="en-US" altLang="zh-CN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(     )</a:t>
            </a: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人之力不及此</a:t>
            </a:r>
            <a:endParaRPr lang="zh-CN" altLang="en-US" sz="3600">
              <a:effectLst/>
              <a:latin typeface="微软雅黑" panose="020b0503020204020204" charset="-122"/>
              <a:ea typeface="微软雅黑"/>
              <a:cs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CC0099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杞</a:t>
            </a:r>
            <a:r>
              <a:rPr lang="en-US" altLang="zh-CN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(      )</a:t>
            </a: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子</a:t>
            </a:r>
            <a:r>
              <a:rPr lang="en-US" altLang="zh-CN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           </a:t>
            </a:r>
            <a:r>
              <a:rPr lang="zh-CN" altLang="en-US" sz="3600">
                <a:solidFill>
                  <a:srgbClr val="CC0099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逢</a:t>
            </a: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（  </a:t>
            </a:r>
            <a:r>
              <a:rPr lang="en-US" altLang="zh-CN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  </a:t>
            </a: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      ）孙</a:t>
            </a:r>
            <a:r>
              <a:rPr lang="en-US" altLang="zh-CN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         </a:t>
            </a: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戍（</a:t>
            </a:r>
            <a:r>
              <a:rPr lang="en-US" altLang="zh-CN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          </a:t>
            </a:r>
            <a:r>
              <a:rPr lang="zh-CN" altLang="en-US" sz="3600"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）</a:t>
            </a:r>
            <a:r>
              <a:rPr lang="zh-CN" altLang="en-US" sz="3600">
                <a:solidFill>
                  <a:srgbClr val="CC0099"/>
                </a:solidFill>
                <a:effectLst/>
                <a:latin typeface="微软雅黑" panose="020b0503020204020204" charset="-122"/>
                <a:ea typeface="微软雅黑"/>
                <a:cs typeface="微软雅黑" panose="020b0503020204020204" charset="-122"/>
                <a:sym typeface="+mn-ea"/>
              </a:rPr>
              <a:t>   </a:t>
            </a:r>
            <a:endParaRPr lang="zh-CN" altLang="en-US" sz="3600">
              <a:effectLst/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spcBef>
                <a:spcPct val="50000"/>
              </a:spcBef>
            </a:pPr>
            <a:endParaRPr lang="en-US" altLang="zh-CN" sz="3600">
              <a:effectLst/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</p:txBody>
      </p:sp>
      <p:sp>
        <p:nvSpPr>
          <p:cNvPr id="64527" name="Text Box 15" title="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174750" y="1790700"/>
            <a:ext cx="999490" cy="70675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>
                <a:solidFill>
                  <a:srgbClr val="6600CC"/>
                </a:solidFill>
              </a:rPr>
              <a:t>f</a:t>
            </a:r>
            <a:r>
              <a:rPr lang="en-US" altLang="zh-CN" sz="4000">
                <a:solidFill>
                  <a:srgbClr val="6600CC"/>
                </a:solidFill>
                <a:cs typeface="Arial" panose="020b0604020202020204" pitchFamily="34" charset="0"/>
              </a:rPr>
              <a:t>á</a:t>
            </a:r>
            <a:r>
              <a:rPr lang="en-US" altLang="zh-CN" sz="4000">
                <a:solidFill>
                  <a:srgbClr val="6600CC"/>
                </a:solidFill>
              </a:rPr>
              <a:t>n</a:t>
            </a:r>
            <a:endParaRPr lang="en-US" altLang="zh-CN" sz="4000">
              <a:solidFill>
                <a:srgbClr val="6600CC"/>
              </a:solidFill>
            </a:endParaRPr>
          </a:p>
        </p:txBody>
      </p:sp>
      <p:sp>
        <p:nvSpPr>
          <p:cNvPr id="64522" name="Text Box 10" title="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449445" y="1718945"/>
            <a:ext cx="849630" cy="6356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en-US" altLang="zh-CN" sz="4000">
                <a:solidFill>
                  <a:srgbClr val="6600CC"/>
                </a:solidFill>
                <a:sym typeface="+mn-ea"/>
              </a:rPr>
              <a:t>fú</a:t>
            </a:r>
            <a:endParaRPr lang="en-US" altLang="zh-CN" sz="4000">
              <a:solidFill>
                <a:srgbClr val="6600CC"/>
              </a:solidFill>
              <a:sym typeface="+mn-ea"/>
            </a:endParaRPr>
          </a:p>
        </p:txBody>
      </p:sp>
      <p:sp>
        <p:nvSpPr>
          <p:cNvPr id="64523" name="Text Box 11" title="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575550" y="2702560"/>
            <a:ext cx="1386840" cy="70675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en-US" altLang="zh-CN" sz="4000">
                <a:solidFill>
                  <a:srgbClr val="6600CC"/>
                </a:solidFill>
                <a:sym typeface="+mn-ea"/>
              </a:rPr>
              <a:t>gōng</a:t>
            </a:r>
            <a:endParaRPr lang="en-US" altLang="zh-CN" sz="4000">
              <a:solidFill>
                <a:srgbClr val="6600CC"/>
              </a:solidFill>
              <a:sym typeface="+mn-ea"/>
            </a:endParaRPr>
          </a:p>
        </p:txBody>
      </p:sp>
      <p:sp>
        <p:nvSpPr>
          <p:cNvPr id="64524" name="Text Box 12" title="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969770" y="3777615"/>
            <a:ext cx="1017905" cy="6356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en-US" altLang="zh-CN" sz="4000">
                <a:solidFill>
                  <a:srgbClr val="6600CC"/>
                </a:solidFill>
                <a:sym typeface="+mn-ea"/>
              </a:rPr>
              <a:t>yuè</a:t>
            </a:r>
            <a:endParaRPr lang="en-US" altLang="zh-CN" sz="4000">
              <a:solidFill>
                <a:srgbClr val="6600CC"/>
              </a:solidFill>
              <a:sym typeface="+mn-ea"/>
            </a:endParaRPr>
          </a:p>
        </p:txBody>
      </p:sp>
      <p:sp>
        <p:nvSpPr>
          <p:cNvPr id="64525" name="Text Box 13" title="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30680" y="4719955"/>
            <a:ext cx="657860" cy="70675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en-US" altLang="zh-CN" sz="4000">
                <a:solidFill>
                  <a:srgbClr val="6600CC"/>
                </a:solidFill>
                <a:sym typeface="+mn-ea"/>
              </a:rPr>
              <a:t>fú</a:t>
            </a:r>
            <a:endParaRPr lang="en-US" altLang="zh-CN" sz="4000">
              <a:solidFill>
                <a:srgbClr val="6600CC"/>
              </a:solidFill>
              <a:sym typeface="+mn-ea"/>
            </a:endParaRPr>
          </a:p>
        </p:txBody>
      </p:sp>
      <p:sp>
        <p:nvSpPr>
          <p:cNvPr id="64528" name="Text Box 16" title="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860164" y="1719150"/>
            <a:ext cx="1669847" cy="7035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en-US" altLang="zh-CN" sz="4000">
                <a:solidFill>
                  <a:srgbClr val="6600CC"/>
                </a:solidFill>
                <a:sym typeface="+mn-ea"/>
              </a:rPr>
              <a:t>  zhuì</a:t>
            </a:r>
            <a:endParaRPr lang="en-US" altLang="zh-CN" sz="4000">
              <a:solidFill>
                <a:srgbClr val="6600CC"/>
              </a:solidFill>
              <a:sym typeface="+mn-ea"/>
            </a:endParaRPr>
          </a:p>
        </p:txBody>
      </p:sp>
      <p:sp>
        <p:nvSpPr>
          <p:cNvPr id="64529" name="Text Box 17" title="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092190" y="3706495"/>
            <a:ext cx="1136650" cy="70675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en-US" altLang="zh-CN" sz="4000">
                <a:solidFill>
                  <a:srgbClr val="6600CC"/>
                </a:solidFill>
                <a:sym typeface="+mn-ea"/>
              </a:rPr>
              <a:t>quē</a:t>
            </a:r>
            <a:endParaRPr lang="en-US" altLang="zh-CN" sz="4000">
              <a:solidFill>
                <a:srgbClr val="6600CC"/>
              </a:solidFill>
              <a:sym typeface="+mn-ea"/>
            </a:endParaRPr>
          </a:p>
        </p:txBody>
      </p:sp>
      <p:sp>
        <p:nvSpPr>
          <p:cNvPr id="64537" name="Text Box 25" title="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804920" y="2766060"/>
            <a:ext cx="1012825" cy="6356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en-US" altLang="zh-CN" sz="4000">
                <a:solidFill>
                  <a:srgbClr val="6600CC"/>
                </a:solidFill>
                <a:sym typeface="+mn-ea"/>
              </a:rPr>
              <a:t>zhì</a:t>
            </a:r>
            <a:endParaRPr lang="en-US" altLang="zh-CN" sz="4000">
              <a:solidFill>
                <a:srgbClr val="6600CC"/>
              </a:solidFill>
              <a:sym typeface="+mn-ea"/>
            </a:endParaRPr>
          </a:p>
        </p:txBody>
      </p:sp>
      <p:sp>
        <p:nvSpPr>
          <p:cNvPr id="64547" name="Text Box 35" title="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174958" y="5734292"/>
            <a:ext cx="794581" cy="6356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en-US" altLang="zh-CN" sz="4000">
                <a:solidFill>
                  <a:srgbClr val="6600CC"/>
                </a:solidFill>
                <a:sym typeface="+mn-ea"/>
              </a:rPr>
              <a:t>qǐ</a:t>
            </a:r>
            <a:endParaRPr lang="en-US" altLang="zh-CN" sz="4000">
              <a:solidFill>
                <a:srgbClr val="6600CC"/>
              </a:solidFill>
              <a:sym typeface="+mn-ea"/>
            </a:endParaRPr>
          </a:p>
        </p:txBody>
      </p:sp>
      <p:sp>
        <p:nvSpPr>
          <p:cNvPr id="64548" name="Text Box 36" title="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911725" y="5734050"/>
            <a:ext cx="1390650" cy="6356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en-US" altLang="zh-CN" sz="4000">
                <a:solidFill>
                  <a:srgbClr val="6600CC"/>
                </a:solidFill>
                <a:sym typeface="+mn-ea"/>
              </a:rPr>
              <a:t>páng</a:t>
            </a:r>
            <a:endParaRPr lang="en-US" altLang="zh-CN" sz="4000">
              <a:solidFill>
                <a:srgbClr val="6600CC"/>
              </a:solidFill>
              <a:sym typeface="+mn-ea"/>
            </a:endParaRPr>
          </a:p>
        </p:txBody>
      </p:sp>
      <p:sp>
        <p:nvSpPr>
          <p:cNvPr id="2" name="文本框 1" title=""/>
          <p:cNvSpPr txBox="1"/>
          <p:nvPr/>
        </p:nvSpPr>
        <p:spPr bwMode="auto">
          <a:xfrm>
            <a:off x="9530080" y="5734050"/>
            <a:ext cx="114554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rtlCol="0">
            <a:noAutofit/>
          </a:bodyPr>
          <a:lstStyle/>
          <a:p>
            <a:pPr lvl="0" algn="l">
              <a:spcBef>
                <a:spcPct val="50000"/>
              </a:spcBef>
              <a:buClrTx/>
              <a:buSzTx/>
              <a:buFontTx/>
            </a:pPr>
            <a:r>
              <a:rPr lang="en-US" altLang="zh-CN" sz="4000">
                <a:solidFill>
                  <a:srgbClr val="6600CC"/>
                </a:solidFill>
                <a:sym typeface="+mn-ea"/>
              </a:rPr>
              <a:t>shù</a:t>
            </a:r>
            <a:endParaRPr lang="en-US" altLang="zh-CN" sz="4000">
              <a:solidFill>
                <a:srgbClr val="6600CC"/>
              </a:solidFill>
              <a:sym typeface="+mn-ea"/>
            </a:endParaRPr>
          </a:p>
        </p:txBody>
      </p:sp>
      <p:sp>
        <p:nvSpPr>
          <p:cNvPr id="64563" name="Text Box 51" title="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133850" y="447675"/>
            <a:ext cx="3215640" cy="754380"/>
          </a:xfrm>
          <a:prstGeom prst="rect">
            <a:avLst/>
          </a:prstGeom>
          <a:noFill/>
          <a:ln w="57150" cmpd="thinThick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</a:extLst>
        </p:spPr>
        <p:txBody>
          <a:bodyPr wrap="none" anchor="t">
            <a:noAutofit/>
          </a:bodyPr>
          <a:lstStyle/>
          <a:p>
            <a:pPr lvl="0" algn="ctr">
              <a:lnSpc>
                <a:spcPct val="110000"/>
              </a:lnSpc>
              <a:buClrTx/>
              <a:buSzTx/>
              <a:buFontTx/>
            </a:pPr>
            <a:r>
              <a:rPr lang="zh-CN" altLang="en-US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字词注音</a:t>
            </a:r>
            <a:endParaRPr lang="zh-CN" altLang="en-US" sz="400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6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64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7" dur="500"/>
                                        <p:tgtEl>
                                          <p:spTgt spid="64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2" dur="500"/>
                                        <p:tgtEl>
                                          <p:spTgt spid="64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7" grpId="0" animBg="1"/>
      <p:bldP spid="64522" grpId="0" animBg="1"/>
      <p:bldP spid="64523" grpId="0" animBg="1"/>
      <p:bldP spid="64524" grpId="0" animBg="1"/>
      <p:bldP spid="64525" grpId="0" animBg="1"/>
      <p:bldP spid="64528" grpId="0" animBg="1"/>
      <p:bldP spid="64529" grpId="0" animBg="1"/>
      <p:bldP spid="64537" grpId="0" animBg="1"/>
      <p:bldP spid="64547" grpId="0" animBg="1"/>
      <p:bldP spid="64548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0" name="文本框 99" title=""/>
          <p:cNvSpPr txBox="1"/>
          <p:nvPr/>
        </p:nvSpPr>
        <p:spPr>
          <a:xfrm>
            <a:off x="1039495" y="1480820"/>
            <a:ext cx="8505190" cy="35998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42900">
              <a:lnSpc>
                <a:spcPct val="190000"/>
              </a:lnSpc>
            </a:pPr>
            <a:r>
              <a:rPr lang="en-US" altLang="en-US" sz="4000" b="0">
                <a:solidFill>
                  <a:srgbClr val="161616"/>
                </a:solidFill>
                <a:latin typeface="微软雅黑" panose="020b0503020204020204" charset="-122"/>
                <a:cs typeface="宋体" panose="02010600030101010101" pitchFamily="2" charset="-122"/>
              </a:rPr>
              <a:t>1</a:t>
            </a:r>
            <a:r>
              <a:rPr lang="zh-CN" altLang="en-US" sz="4000" b="0">
                <a:solidFill>
                  <a:srgbClr val="161616"/>
                </a:solidFill>
                <a:latin typeface="微软雅黑" panose="020b0503020204020204" charset="-122"/>
                <a:cs typeface="宋体" panose="02010600030101010101" pitchFamily="2" charset="-122"/>
              </a:rPr>
              <a:t>、解题：《烛之武退秦师》</a:t>
            </a:r>
            <a:endParaRPr lang="zh-CN" altLang="en-US" sz="4000" b="0">
              <a:solidFill>
                <a:srgbClr val="161616"/>
              </a:solidFill>
              <a:latin typeface="微软雅黑" panose="020b0503020204020204" charset="-122"/>
              <a:cs typeface="宋体" panose="02010600030101010101" pitchFamily="2" charset="-122"/>
            </a:endParaRPr>
          </a:p>
          <a:p>
            <a:pPr indent="342900">
              <a:lnSpc>
                <a:spcPct val="190000"/>
              </a:lnSpc>
            </a:pPr>
            <a:r>
              <a:rPr lang="en-US" altLang="en-US" sz="4000" b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退</a:t>
            </a:r>
            <a:r>
              <a:rPr lang="en-US" altLang="en-US" sz="4000" b="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：使动用法,使......撤退 </a:t>
            </a:r>
            <a:endParaRPr lang="en-US" altLang="en-US" sz="4000" b="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  <a:p>
            <a:pPr indent="342900">
              <a:lnSpc>
                <a:spcPct val="190000"/>
              </a:lnSpc>
            </a:pPr>
            <a:r>
              <a:rPr lang="en-US" altLang="en-US" sz="4000" b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师</a:t>
            </a:r>
            <a:r>
              <a:rPr lang="en-US" altLang="en-US" sz="4000" b="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  <a:cs typeface="隶书" panose="02010509060101010101" pitchFamily="49" charset="-122"/>
              </a:rPr>
              <a:t>：军队 </a:t>
            </a:r>
            <a:endParaRPr lang="en-US" altLang="en-US" sz="4000" b="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  <a:cs typeface="隶书" panose="02010509060101010101" pitchFamily="49" charset="-122"/>
            </a:endParaRPr>
          </a:p>
        </p:txBody>
      </p:sp>
      <p:sp>
        <p:nvSpPr>
          <p:cNvPr id="12" name="Rectangle 13" title="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344035" y="180975"/>
            <a:ext cx="2894330" cy="768350"/>
          </a:xfrm>
          <a:prstGeom prst="rect">
            <a:avLst/>
          </a:prstGeom>
          <a:noFill/>
          <a:ln w="57150" cmpd="thinThick" algn="ctr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 lvl="0" algn="ctr">
              <a:lnSpc>
                <a:spcPct val="110000"/>
              </a:lnSpc>
              <a:buClrTx/>
              <a:buSzTx/>
              <a:buFontTx/>
            </a:pPr>
            <a:r>
              <a:rPr lang="zh-CN" altLang="en-US" sz="4000" b="1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整体感知</a:t>
            </a:r>
            <a:endParaRPr lang="zh-CN" altLang="en-US" sz="4000" b="1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1049655" y="1363345"/>
            <a:ext cx="9260840" cy="47078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/>
              <a:t>2</a:t>
            </a:r>
            <a:r>
              <a:rPr lang="zh-CN" altLang="en-US" sz="4000"/>
              <a:t>、《烛之武退秦师》一文记叙了春秋时期的一件什么事？</a:t>
            </a:r>
            <a:endParaRPr lang="zh-CN" altLang="en-US" sz="4000"/>
          </a:p>
          <a:p>
            <a:pPr>
              <a:lnSpc>
                <a:spcPct val="150000"/>
              </a:lnSpc>
            </a:pPr>
            <a:r>
              <a:rPr lang="zh-CN" altLang="en-US" sz="4000"/>
              <a:t>明确：</a:t>
            </a:r>
            <a:r>
              <a:rPr lang="zh-CN" altLang="en-US" sz="4000">
                <a:solidFill>
                  <a:srgbClr val="2C3FD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秦晋围郑，郑国危在旦夕。烛之武奉郑君之命，只身前往秦国，说服了秦君，免去了一场战祸。</a:t>
            </a:r>
            <a:endParaRPr lang="zh-CN" altLang="en-US" sz="4000">
              <a:solidFill>
                <a:srgbClr val="2C3FD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0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07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ZTBmOTIyODcyYzc1ZTdhN2VlZjRjM2Y0YzEzY2ZiODUifQ=="/>
  <p:tag name="KSO_WPP_MARK_KEY" val="1481a413-c0b9-4210-8747-0747cb429af5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77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78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79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0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81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82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86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0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91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92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93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97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98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99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heme/theme1.xml><?xml version="1.0" encoding="utf-8"?>
<a:theme xmlns:r="http://schemas.openxmlformats.org/officeDocument/2006/relationships"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443</Paragraphs>
  <Slides>67</Slides>
  <Notes>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baseType="lpstr" size="80">
      <vt:lpstr>Arial</vt:lpstr>
      <vt:lpstr>微软雅黑</vt:lpstr>
      <vt:lpstr>Wingdings</vt:lpstr>
      <vt:lpstr>Calibri Light</vt:lpstr>
      <vt:lpstr>Calibri</vt:lpstr>
      <vt:lpstr>华文新魏</vt:lpstr>
      <vt:lpstr>隶书</vt:lpstr>
      <vt:lpstr>华文楷体</vt:lpstr>
      <vt:lpstr>楷体_GB2312</vt:lpstr>
      <vt:lpstr>宋体</vt:lpstr>
      <vt:lpstr>Times New Roman</vt:lpstr>
      <vt:lpstr>楷体</vt:lpstr>
      <vt:lpstr>Office 主题​​</vt:lpstr>
      <vt:lpstr>PowerPoint Presentation</vt:lpstr>
      <vt:lpstr>学习目标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文章叙事结构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古今异义</vt:lpstr>
      <vt:lpstr>PowerPoint Presentation</vt:lpstr>
      <vt:lpstr>词类活用</vt:lpstr>
      <vt:lpstr>PowerPoint Presentation</vt:lpstr>
      <vt:lpstr>PowerPoint Presentation</vt:lpstr>
      <vt:lpstr>PowerPoint Presentation</vt:lpstr>
      <vt:lpstr>（三）形容词的活用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23.0300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2023-08-04T00:24:50.280</cp:lastPrinted>
  <dcterms:created xsi:type="dcterms:W3CDTF">2023-08-04T00:24:50Z</dcterms:created>
  <dcterms:modified xsi:type="dcterms:W3CDTF">2023-08-03T16:24:50Z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