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wav" ContentType="audio/x-wav"/>
  <Default Extension="png" ContentType="image/png"/>
  <Default Extension="emf" ContentType="image/x-emf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ppt/theme/themeOverride88.xml" ContentType="application/vnd.openxmlformats-officedocument.themeOverride+xml"/>
  <Override PartName="/ppt/theme/themeOverride89.xml" ContentType="application/vnd.openxmlformats-officedocument.themeOverride+xml"/>
  <Override PartName="/ppt/theme/themeOverride9.xml" ContentType="application/vnd.openxmlformats-officedocument.themeOverride+xml"/>
  <Override PartName="/ppt/theme/themeOverride90.xml" ContentType="application/vnd.openxmlformats-officedocument.themeOverride+xml"/>
  <Override PartName="/ppt/theme/themeOverride91.xml" ContentType="application/vnd.openxmlformats-officedocument.themeOverride+xml"/>
  <Override PartName="/ppt/theme/themeOverride92.xml" ContentType="application/vnd.openxmlformats-officedocument.themeOverride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theme/themeOverride97.xml" ContentType="application/vnd.openxmlformats-officedocument.themeOverride+xml"/>
  <Override PartName="/ppt/theme/themeOverride98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708" r:id="rId2"/>
    <p:sldMasterId id="2147483712" r:id="rId3"/>
    <p:sldMasterId id="2147483772" r:id="rId4"/>
    <p:sldMasterId id="2147483779" r:id="rId5"/>
  </p:sldMasterIdLst>
  <p:notesMasterIdLst>
    <p:notesMasterId r:id="rId6"/>
  </p:notesMasterIdLst>
  <p:handoutMasterIdLst>
    <p:handoutMasterId r:id="rId7"/>
  </p:handoutMasterIdLst>
  <p:sldIdLst>
    <p:sldId id="258" r:id="rId8"/>
    <p:sldId id="263" r:id="rId9"/>
    <p:sldId id="283" r:id="rId10"/>
    <p:sldId id="265" r:id="rId11"/>
    <p:sldId id="281" r:id="rId12"/>
    <p:sldId id="266" r:id="rId13"/>
    <p:sldId id="267" r:id="rId14"/>
    <p:sldId id="285" r:id="rId15"/>
    <p:sldId id="272" r:id="rId16"/>
    <p:sldId id="287" r:id="rId17"/>
    <p:sldId id="289" r:id="rId18"/>
    <p:sldId id="291" r:id="rId19"/>
    <p:sldId id="290" r:id="rId20"/>
    <p:sldId id="288" r:id="rId21"/>
    <p:sldId id="270" r:id="rId22"/>
    <p:sldId id="292" r:id="rId23"/>
    <p:sldId id="293" r:id="rId24"/>
    <p:sldId id="294" r:id="rId25"/>
    <p:sldId id="295" r:id="rId26"/>
    <p:sldId id="296" r:id="rId27"/>
    <p:sldId id="284" r:id="rId28"/>
    <p:sldId id="297" r:id="rId29"/>
    <p:sldId id="275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marL="0" algn="l" defTabSz="685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56" algn="l" defTabSz="685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12" algn="l" defTabSz="685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68" algn="l" defTabSz="685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24" algn="l" defTabSz="685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80" algn="l" defTabSz="685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37" algn="l" defTabSz="685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992" algn="l" defTabSz="685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848" algn="l" defTabSz="685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0" autoAdjust="0"/>
    <p:restoredTop sz="93460" autoAdjust="0"/>
  </p:normalViewPr>
  <p:slideViewPr>
    <p:cSldViewPr snapToGrid="0">
      <p:cViewPr>
        <p:scale>
          <a:sx n="75" d="100"/>
          <a:sy n="75" d="100"/>
        </p:scale>
        <p:origin x="-868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84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Relationship Id="rId14" Type="http://schemas.openxmlformats.org/officeDocument/2006/relationships/slide" Target="slides/slide7.xml" /><Relationship Id="rId15" Type="http://schemas.openxmlformats.org/officeDocument/2006/relationships/slide" Target="slides/slide8.xml" /><Relationship Id="rId16" Type="http://schemas.openxmlformats.org/officeDocument/2006/relationships/slide" Target="slides/slide9.xml" /><Relationship Id="rId17" Type="http://schemas.openxmlformats.org/officeDocument/2006/relationships/slide" Target="slides/slide10.xml" /><Relationship Id="rId18" Type="http://schemas.openxmlformats.org/officeDocument/2006/relationships/slide" Target="slides/slide11.xml" /><Relationship Id="rId19" Type="http://schemas.openxmlformats.org/officeDocument/2006/relationships/slide" Target="slides/slide12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3.xml" /><Relationship Id="rId21" Type="http://schemas.openxmlformats.org/officeDocument/2006/relationships/slide" Target="slides/slide14.xml" /><Relationship Id="rId22" Type="http://schemas.openxmlformats.org/officeDocument/2006/relationships/slide" Target="slides/slide15.xml" /><Relationship Id="rId23" Type="http://schemas.openxmlformats.org/officeDocument/2006/relationships/slide" Target="slides/slide16.xml" /><Relationship Id="rId24" Type="http://schemas.openxmlformats.org/officeDocument/2006/relationships/slide" Target="slides/slide17.xml" /><Relationship Id="rId25" Type="http://schemas.openxmlformats.org/officeDocument/2006/relationships/slide" Target="slides/slide18.xml" /><Relationship Id="rId26" Type="http://schemas.openxmlformats.org/officeDocument/2006/relationships/slide" Target="slides/slide19.xml" /><Relationship Id="rId27" Type="http://schemas.openxmlformats.org/officeDocument/2006/relationships/slide" Target="slides/slide20.xml" /><Relationship Id="rId28" Type="http://schemas.openxmlformats.org/officeDocument/2006/relationships/slide" Target="slides/slide21.xml" /><Relationship Id="rId29" Type="http://schemas.openxmlformats.org/officeDocument/2006/relationships/slide" Target="slides/slide22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3.xml" /><Relationship Id="rId31" Type="http://schemas.openxmlformats.org/officeDocument/2006/relationships/slide" Target="slides/slide24.xml" /><Relationship Id="rId32" Type="http://schemas.openxmlformats.org/officeDocument/2006/relationships/slide" Target="slides/slide25.xml" /><Relationship Id="rId33" Type="http://schemas.openxmlformats.org/officeDocument/2006/relationships/slide" Target="slides/slide26.xml" /><Relationship Id="rId34" Type="http://schemas.openxmlformats.org/officeDocument/2006/relationships/slide" Target="slides/slide27.xml" /><Relationship Id="rId35" Type="http://schemas.openxmlformats.org/officeDocument/2006/relationships/slide" Target="slides/slide28.xml" /><Relationship Id="rId36" Type="http://schemas.openxmlformats.org/officeDocument/2006/relationships/slide" Target="slides/slide29.xml" /><Relationship Id="rId37" Type="http://schemas.openxmlformats.org/officeDocument/2006/relationships/slide" Target="slides/slide30.xml" /><Relationship Id="rId38" Type="http://schemas.openxmlformats.org/officeDocument/2006/relationships/slide" Target="slides/slide31.xml" /><Relationship Id="rId39" Type="http://schemas.openxmlformats.org/officeDocument/2006/relationships/slide" Target="slides/slide32.xml" /><Relationship Id="rId4" Type="http://schemas.openxmlformats.org/officeDocument/2006/relationships/slideMaster" Target="slideMasters/slideMaster4.xml" /><Relationship Id="rId40" Type="http://schemas.openxmlformats.org/officeDocument/2006/relationships/tags" Target="tags/tag2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6" Type="http://schemas.openxmlformats.org/officeDocument/2006/relationships/notesMaster" Target="notesMasters/notesMaster1.xml" /><Relationship Id="rId7" Type="http://schemas.openxmlformats.org/officeDocument/2006/relationships/handoutMaster" Target="handoutMasters/handoutMaster1.xml" /><Relationship Id="rId8" Type="http://schemas.openxmlformats.org/officeDocument/2006/relationships/slide" Target="slides/slide1.xml" /><Relationship Id="rId9" Type="http://schemas.openxmlformats.org/officeDocument/2006/relationships/slide" Target="slides/slide2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7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80FE-365B-4C0D-AB05-8E17CF462517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D73A-D8F5-470C-B563-55470CACE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115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32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6" algn="l" defTabSz="6857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12" algn="l" defTabSz="6857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8" algn="l" defTabSz="6857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24" algn="l" defTabSz="6857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80" algn="l" defTabSz="6857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37" algn="l" defTabSz="6857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92" algn="l" defTabSz="6857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48" algn="l" defTabSz="68571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6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83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84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85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86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87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88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89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90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91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9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7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93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94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95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hyperlink" Target="http://www.1ppt.com/hangye/" TargetMode="External" /><Relationship Id="rId2" Type="http://schemas.openxmlformats.org/officeDocument/2006/relationships/slideMaster" Target="../slideMasters/slideMaster3.xml" /><Relationship Id="rId3" Type="http://schemas.openxmlformats.org/officeDocument/2006/relationships/themeOverride" Target="../theme/themeOverride96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97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98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8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4.xml" /></Relationships>
</file>

<file path=ppt/slideLayouts/_rels/slideLayout1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audio" Target="../media/coin1.wav" /><Relationship Id="rId3" Type="http://schemas.openxmlformats.org/officeDocument/2006/relationships/slideMaster" Target="../slideMasters/slideMaster4.xml" /></Relationships>
</file>

<file path=ppt/slideLayouts/_rels/slideLayout1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audio" Target="../media/coin1.wav" /><Relationship Id="rId3" Type="http://schemas.openxmlformats.org/officeDocument/2006/relationships/slideMaster" Target="../slideMasters/slideMaster4.xml" /></Relationships>
</file>

<file path=ppt/slideLayouts/_rels/slideLayout1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5.xml" /></Relationships>
</file>

<file path=ppt/slideLayouts/_rels/slideLayout1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9.xml" /></Relationships>
</file>

<file path=ppt/slideLayouts/_rels/slideLayout1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audio" Target="../media/coin1.wav" /><Relationship Id="rId3" Type="http://schemas.openxmlformats.org/officeDocument/2006/relationships/slideMaster" Target="../slideMasters/slideMaster5.xml" /></Relationships>
</file>

<file path=ppt/slideLayouts/_rels/slideLayout1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audio" Target="../media/coin1.wav" /><Relationship Id="rId3" Type="http://schemas.openxmlformats.org/officeDocument/2006/relationships/slideMaster" Target="../slideMasters/slideMaster5.xml" /></Relationships>
</file>

<file path=ppt/slideLayouts/_rels/slideLayout1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0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4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5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6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7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8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9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0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4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5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6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7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8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9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0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2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3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5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6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7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8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9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40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4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42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43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44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4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46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hyperlink" Target="http://www.1ppt.com/hangye/" TargetMode="External" /><Relationship Id="rId2" Type="http://schemas.openxmlformats.org/officeDocument/2006/relationships/slideMaster" Target="../slideMasters/slideMaster1.xml" /><Relationship Id="rId3" Type="http://schemas.openxmlformats.org/officeDocument/2006/relationships/themeOverride" Target="../theme/themeOverride47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48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49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50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51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5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3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53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54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55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56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57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58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59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60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61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6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4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63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64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65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66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67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68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69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70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71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7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5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73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74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75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76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77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78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79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80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81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Relationship Id="rId2" Type="http://schemas.openxmlformats.org/officeDocument/2006/relationships/themeOverride" Target="../theme/themeOverride8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6" indent="0" algn="ctr">
              <a:buNone/>
              <a:defRPr sz="1500"/>
            </a:lvl2pPr>
            <a:lvl3pPr marL="685712" indent="0" algn="ctr">
              <a:buNone/>
              <a:defRPr sz="1400"/>
            </a:lvl3pPr>
            <a:lvl4pPr marL="1028568" indent="0" algn="ctr">
              <a:buNone/>
              <a:defRPr sz="1200"/>
            </a:lvl4pPr>
            <a:lvl5pPr marL="1371424" indent="0" algn="ctr">
              <a:buNone/>
              <a:defRPr sz="1200"/>
            </a:lvl5pPr>
            <a:lvl6pPr marL="1714280" indent="0" algn="ctr">
              <a:buNone/>
              <a:defRPr sz="1200"/>
            </a:lvl6pPr>
            <a:lvl7pPr marL="2057137" indent="0" algn="ctr">
              <a:buNone/>
              <a:defRPr sz="1200"/>
            </a:lvl7pPr>
            <a:lvl8pPr marL="2399992" indent="0" algn="ctr">
              <a:buNone/>
              <a:defRPr sz="1200"/>
            </a:lvl8pPr>
            <a:lvl9pPr marL="274284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5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3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69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4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5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75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6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7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27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8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5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9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01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0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1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02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2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4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6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3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68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4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7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5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7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6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8"/>
          <p:cNvSpPr txBox="1"/>
          <p:nvPr userDrawn="1"/>
        </p:nvSpPr>
        <p:spPr>
          <a:xfrm>
            <a:off x="340240" y="6"/>
            <a:ext cx="405045" cy="100017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行业</a:t>
            </a:r>
            <a:r>
              <a:rPr lang="en-US" altLang="zh-CN" sz="10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PPT</a:t>
            </a:r>
            <a:r>
              <a:rPr lang="zh-CN" altLang="en-US" sz="10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模板</a:t>
            </a:r>
            <a:r>
              <a:rPr lang="en-US" altLang="zh-CN" sz="100">
                <a:solidFill>
                  <a:prstClr val="black"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630754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7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53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8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26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4118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16450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6" indent="0">
              <a:buNone/>
              <a:defRPr sz="1100"/>
            </a:lvl2pPr>
            <a:lvl3pPr marL="685712" indent="0">
              <a:buNone/>
              <a:defRPr sz="900"/>
            </a:lvl3pPr>
            <a:lvl4pPr marL="1028568" indent="0">
              <a:buNone/>
              <a:defRPr sz="800"/>
            </a:lvl4pPr>
            <a:lvl5pPr marL="1371424" indent="0">
              <a:buNone/>
              <a:defRPr sz="800"/>
            </a:lvl5pPr>
            <a:lvl6pPr marL="1714280" indent="0">
              <a:buNone/>
              <a:defRPr sz="800"/>
            </a:lvl6pPr>
            <a:lvl7pPr marL="2057137" indent="0">
              <a:buNone/>
              <a:defRPr sz="800"/>
            </a:lvl7pPr>
            <a:lvl8pPr marL="2399992" indent="0">
              <a:buNone/>
              <a:defRPr sz="800"/>
            </a:lvl8pPr>
            <a:lvl9pPr marL="274284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49439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6" indent="0">
              <a:buNone/>
              <a:defRPr sz="2100"/>
            </a:lvl2pPr>
            <a:lvl3pPr marL="685712" indent="0">
              <a:buNone/>
              <a:defRPr sz="1800"/>
            </a:lvl3pPr>
            <a:lvl4pPr marL="1028568" indent="0">
              <a:buNone/>
              <a:defRPr sz="1500"/>
            </a:lvl4pPr>
            <a:lvl5pPr marL="1371424" indent="0">
              <a:buNone/>
              <a:defRPr sz="1500"/>
            </a:lvl5pPr>
            <a:lvl6pPr marL="1714280" indent="0">
              <a:buNone/>
              <a:defRPr sz="1500"/>
            </a:lvl6pPr>
            <a:lvl7pPr marL="2057137" indent="0">
              <a:buNone/>
              <a:defRPr sz="1500"/>
            </a:lvl7pPr>
            <a:lvl8pPr marL="2399992" indent="0">
              <a:buNone/>
              <a:defRPr sz="1500"/>
            </a:lvl8pPr>
            <a:lvl9pPr marL="274284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6" indent="0">
              <a:buNone/>
              <a:defRPr sz="1100"/>
            </a:lvl2pPr>
            <a:lvl3pPr marL="685712" indent="0">
              <a:buNone/>
              <a:defRPr sz="900"/>
            </a:lvl3pPr>
            <a:lvl4pPr marL="1028568" indent="0">
              <a:buNone/>
              <a:defRPr sz="800"/>
            </a:lvl4pPr>
            <a:lvl5pPr marL="1371424" indent="0">
              <a:buNone/>
              <a:defRPr sz="800"/>
            </a:lvl5pPr>
            <a:lvl6pPr marL="1714280" indent="0">
              <a:buNone/>
              <a:defRPr sz="800"/>
            </a:lvl6pPr>
            <a:lvl7pPr marL="2057137" indent="0">
              <a:buNone/>
              <a:defRPr sz="800"/>
            </a:lvl7pPr>
            <a:lvl8pPr marL="2399992" indent="0">
              <a:buNone/>
              <a:defRPr sz="800"/>
            </a:lvl8pPr>
            <a:lvl9pPr marL="274284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9488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7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15676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31802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_标题幻灯片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>
    <p:fade/>
  </p:transition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标题幻灯片">
    <p:bg>
      <p:bgPr>
        <a:pattFill prst="pct90">
          <a:fgClr>
            <a:schemeClr val="tx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>
    <p:fade/>
  </p:transition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t>7/19/2024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solidFill>
                  <a:srgbClr val="146194">
                    <a:lumMod val="50000"/>
                  </a:srgbClr>
                </a:solidFill>
              </a:rPr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6" name="图片 5">
            <a:hlinkClick action="ppaction://noaction">
              <a:snd r:embed="rId2" name="coin.wav"/>
            </a:hlinkClick>
          </p:cNvPr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5" y="4345"/>
            <a:ext cx="697541" cy="5538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/>
        </p:nvSpPr>
        <p:spPr>
          <a:xfrm>
            <a:off x="-7719" y="5083458"/>
            <a:ext cx="9143999" cy="571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7" tIns="36279" rIns="72557" bIns="36279" rtlCol="0" anchor="ctr"/>
          <a:lstStyle/>
          <a:p>
            <a:pPr algn="ctr" defTabSz="91428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500" b="1">
              <a:ln>
                <a:solidFill>
                  <a:srgbClr val="146194">
                    <a:lumMod val="50000"/>
                  </a:srgbClr>
                </a:solidFill>
              </a:ln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13" name="图片 12">
            <a:hlinkClick action="ppaction://noaction">
              <a:snd r:embed="rId2" name="coin.wav"/>
            </a:hlinkClick>
          </p:cNvPr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5" y="4345"/>
            <a:ext cx="697541" cy="553894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 文本">
    <p:bg>
      <p:bgPr>
        <a:gradFill>
          <a:gsLst>
            <a:gs pos="63000">
              <a:schemeClr val="bg2">
                <a:lumMod val="60000"/>
                <a:lumOff val="40000"/>
              </a:schemeClr>
            </a:gs>
            <a:gs pos="14000">
              <a:schemeClr val="bg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636170" y="896283"/>
            <a:ext cx="7993201" cy="2418481"/>
          </a:xfrm>
          <a:prstGeom prst="rect">
            <a:avLst/>
          </a:prstGeom>
          <a:noFill/>
        </p:spPr>
        <p:txBody>
          <a:bodyPr wrap="none" lIns="72557" tIns="36279" rIns="72557" bIns="36279">
            <a:spAutoFit/>
          </a:bodyPr>
          <a:lstStyle/>
          <a:p>
            <a:pPr defTabSz="91428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7600" b="1" smtClean="0">
                <a:solidFill>
                  <a:srgbClr val="FFFF00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十年寒窗磨利剑，</a:t>
            </a:r>
            <a:endParaRPr lang="en-US" altLang="zh-CN" sz="7600" b="1" smtClean="0">
              <a:solidFill>
                <a:srgbClr val="FFFF00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defTabSz="91428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7600" b="1" smtClean="0">
                <a:solidFill>
                  <a:srgbClr val="FFFF00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一朝折桂展宏图！</a:t>
            </a:r>
            <a:endParaRPr lang="en-US" altLang="zh-CN" sz="7600" b="1" smtClean="0">
              <a:solidFill>
                <a:srgbClr val="FFFF00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_标题幻灯片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>
    <p:fade/>
  </p:transition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标题幻灯片">
    <p:bg>
      <p:bgPr>
        <a:pattFill prst="pct90">
          <a:fgClr>
            <a:schemeClr val="tx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8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t>7/19/2024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>
                <a:solidFill>
                  <a:srgbClr val="146194">
                    <a:lumMod val="50000"/>
                  </a:srgbClr>
                </a:solidFill>
              </a:rPr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6" name="图片 5">
            <a:hlinkClick action="ppaction://noaction">
              <a:snd r:embed="rId2" name="coin.wav"/>
            </a:hlinkClick>
          </p:cNvPr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345"/>
            <a:ext cx="697541" cy="5538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/>
        </p:nvSpPr>
        <p:spPr>
          <a:xfrm>
            <a:off x="-7720" y="5083456"/>
            <a:ext cx="9143999" cy="571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500" b="1">
              <a:ln>
                <a:solidFill>
                  <a:srgbClr val="146194">
                    <a:lumMod val="50000"/>
                  </a:srgbClr>
                </a:solidFill>
              </a:ln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13" name="图片 12">
            <a:hlinkClick action="ppaction://noaction">
              <a:snd r:embed="rId2" name="coin.wav"/>
            </a:hlinkClick>
          </p:cNvPr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345"/>
            <a:ext cx="697541" cy="553894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 文本">
    <p:bg>
      <p:bgPr>
        <a:gradFill>
          <a:gsLst>
            <a:gs pos="63000">
              <a:schemeClr val="bg2">
                <a:lumMod val="60000"/>
                <a:lumOff val="40000"/>
              </a:schemeClr>
            </a:gs>
            <a:gs pos="14000">
              <a:schemeClr val="bg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636169" y="896281"/>
            <a:ext cx="7993201" cy="2418481"/>
          </a:xfrm>
          <a:prstGeom prst="rect">
            <a:avLst/>
          </a:prstGeom>
          <a:noFill/>
        </p:spPr>
        <p:txBody>
          <a:bodyPr wrap="none" lIns="72567" tIns="36283" rIns="72567" bIns="36283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7600" b="1" smtClean="0">
                <a:solidFill>
                  <a:srgbClr val="FFFF00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十年寒窗磨利剑，</a:t>
            </a:r>
            <a:endParaRPr lang="en-US" altLang="zh-CN" sz="7600" b="1" smtClean="0">
              <a:solidFill>
                <a:srgbClr val="FFFF00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7600" b="1" smtClean="0">
                <a:solidFill>
                  <a:srgbClr val="FFFF00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一朝折桂展宏图！</a:t>
            </a:r>
            <a:endParaRPr lang="en-US" altLang="zh-CN" sz="7600" b="1" smtClean="0">
              <a:solidFill>
                <a:srgbClr val="FFFF00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9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0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1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2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3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4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5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6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7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8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9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0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1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2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3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4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5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6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7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8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9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0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1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2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3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4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5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6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7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8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9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0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1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2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3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4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5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6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8"/>
          <p:cNvSpPr txBox="1"/>
          <p:nvPr userDrawn="1"/>
        </p:nvSpPr>
        <p:spPr>
          <a:xfrm>
            <a:off x="340240" y="6"/>
            <a:ext cx="405045" cy="100017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7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8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6" indent="0">
              <a:buNone/>
              <a:defRPr sz="1100"/>
            </a:lvl2pPr>
            <a:lvl3pPr marL="685712" indent="0">
              <a:buNone/>
              <a:defRPr sz="900"/>
            </a:lvl3pPr>
            <a:lvl4pPr marL="1028568" indent="0">
              <a:buNone/>
              <a:defRPr sz="800"/>
            </a:lvl4pPr>
            <a:lvl5pPr marL="1371424" indent="0">
              <a:buNone/>
              <a:defRPr sz="800"/>
            </a:lvl5pPr>
            <a:lvl6pPr marL="1714280" indent="0">
              <a:buNone/>
              <a:defRPr sz="800"/>
            </a:lvl6pPr>
            <a:lvl7pPr marL="2057137" indent="0">
              <a:buNone/>
              <a:defRPr sz="800"/>
            </a:lvl7pPr>
            <a:lvl8pPr marL="2399992" indent="0">
              <a:buNone/>
              <a:defRPr sz="800"/>
            </a:lvl8pPr>
            <a:lvl9pPr marL="274284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6" indent="0">
              <a:buNone/>
              <a:defRPr sz="2100"/>
            </a:lvl2pPr>
            <a:lvl3pPr marL="685712" indent="0">
              <a:buNone/>
              <a:defRPr sz="1800"/>
            </a:lvl3pPr>
            <a:lvl4pPr marL="1028568" indent="0">
              <a:buNone/>
              <a:defRPr sz="1500"/>
            </a:lvl4pPr>
            <a:lvl5pPr marL="1371424" indent="0">
              <a:buNone/>
              <a:defRPr sz="1500"/>
            </a:lvl5pPr>
            <a:lvl6pPr marL="1714280" indent="0">
              <a:buNone/>
              <a:defRPr sz="1500"/>
            </a:lvl6pPr>
            <a:lvl7pPr marL="2057137" indent="0">
              <a:buNone/>
              <a:defRPr sz="1500"/>
            </a:lvl7pPr>
            <a:lvl8pPr marL="2399992" indent="0">
              <a:buNone/>
              <a:defRPr sz="1500"/>
            </a:lvl8pPr>
            <a:lvl9pPr marL="274284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6" indent="0">
              <a:buNone/>
              <a:defRPr sz="1100"/>
            </a:lvl2pPr>
            <a:lvl3pPr marL="685712" indent="0">
              <a:buNone/>
              <a:defRPr sz="900"/>
            </a:lvl3pPr>
            <a:lvl4pPr marL="1028568" indent="0">
              <a:buNone/>
              <a:defRPr sz="800"/>
            </a:lvl4pPr>
            <a:lvl5pPr marL="1371424" indent="0">
              <a:buNone/>
              <a:defRPr sz="800"/>
            </a:lvl5pPr>
            <a:lvl6pPr marL="1714280" indent="0">
              <a:buNone/>
              <a:defRPr sz="800"/>
            </a:lvl6pPr>
            <a:lvl7pPr marL="2057137" indent="0">
              <a:buNone/>
              <a:defRPr sz="800"/>
            </a:lvl7pPr>
            <a:lvl8pPr marL="2399992" indent="0">
              <a:buNone/>
              <a:defRPr sz="800"/>
            </a:lvl8pPr>
            <a:lvl9pPr marL="274284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2" tIns="34285" rIns="68572" bIns="3428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68572" tIns="34285" rIns="68572" bIns="3428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72" tIns="34285" rIns="68572" bIns="34285"/>
          <a:lstStyle/>
          <a:p>
            <a:pPr defTabSz="914283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283"/>
              <a:t>2024/7/19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72" tIns="34285" rIns="68572" bIns="34285"/>
          <a:lstStyle/>
          <a:p>
            <a:pPr defTabSz="914283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72" tIns="34285" rIns="68572" bIns="34285"/>
          <a:lstStyle/>
          <a:p>
            <a:pPr defTabSz="914283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283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68572" tIns="34285" rIns="68572" bIns="3428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68572" tIns="34285" rIns="68572" bIns="3428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72" tIns="34285" rIns="68572" bIns="34285"/>
          <a:lstStyle/>
          <a:p>
            <a:pPr defTabSz="914283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283"/>
              <a:t>2024/7/19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72" tIns="34285" rIns="68572" bIns="34285"/>
          <a:lstStyle/>
          <a:p>
            <a:pPr defTabSz="914283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72" tIns="34285" rIns="68572" bIns="34285"/>
          <a:lstStyle/>
          <a:p>
            <a:pPr defTabSz="914283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283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6" indent="0" algn="ctr">
              <a:buNone/>
              <a:defRPr sz="1500"/>
            </a:lvl2pPr>
            <a:lvl3pPr marL="685712" indent="0" algn="ctr">
              <a:buNone/>
              <a:defRPr sz="1400"/>
            </a:lvl3pPr>
            <a:lvl4pPr marL="1028568" indent="0" algn="ctr">
              <a:buNone/>
              <a:defRPr sz="1200"/>
            </a:lvl4pPr>
            <a:lvl5pPr marL="1371424" indent="0" algn="ctr">
              <a:buNone/>
              <a:defRPr sz="1200"/>
            </a:lvl5pPr>
            <a:lvl6pPr marL="1714280" indent="0" algn="ctr">
              <a:buNone/>
              <a:defRPr sz="1200"/>
            </a:lvl6pPr>
            <a:lvl7pPr marL="2057137" indent="0" algn="ctr">
              <a:buNone/>
              <a:defRPr sz="1200"/>
            </a:lvl7pPr>
            <a:lvl8pPr marL="2399992" indent="0" algn="ctr">
              <a:buNone/>
              <a:defRPr sz="1200"/>
            </a:lvl8pPr>
            <a:lvl9pPr marL="274284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52418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48826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54063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87145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42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2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6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86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5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76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6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78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7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9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8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83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9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36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0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4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1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8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2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65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3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4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98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5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61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6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56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7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8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3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9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4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0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66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1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0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2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32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4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3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21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4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3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5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78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6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92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7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92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8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26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29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9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0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29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1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3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32_比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6" indent="0">
              <a:buNone/>
              <a:defRPr sz="1500" b="1"/>
            </a:lvl2pPr>
            <a:lvl3pPr marL="685712" indent="0">
              <a:buNone/>
              <a:defRPr sz="1400" b="1"/>
            </a:lvl3pPr>
            <a:lvl4pPr marL="1028568" indent="0">
              <a:buNone/>
              <a:defRPr sz="1200" b="1"/>
            </a:lvl4pPr>
            <a:lvl5pPr marL="1371424" indent="0">
              <a:buNone/>
              <a:defRPr sz="1200" b="1"/>
            </a:lvl5pPr>
            <a:lvl6pPr marL="1714280" indent="0">
              <a:buNone/>
              <a:defRPr sz="1200" b="1"/>
            </a:lvl6pPr>
            <a:lvl7pPr marL="2057137" indent="0">
              <a:buNone/>
              <a:defRPr sz="1200" b="1"/>
            </a:lvl7pPr>
            <a:lvl8pPr marL="2399992" indent="0">
              <a:buNone/>
              <a:defRPr sz="1200" b="1"/>
            </a:lvl8pPr>
            <a:lvl9pPr marL="274284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5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slideLayout" Target="../slideLayouts/slideLayout44.xml" /><Relationship Id="rId45" Type="http://schemas.openxmlformats.org/officeDocument/2006/relationships/slideLayout" Target="../slideLayouts/slideLayout45.xml" /><Relationship Id="rId46" Type="http://schemas.openxmlformats.org/officeDocument/2006/relationships/slideLayout" Target="../slideLayouts/slideLayout46.xml" /><Relationship Id="rId47" Type="http://schemas.openxmlformats.org/officeDocument/2006/relationships/slideLayout" Target="../slideLayouts/slideLayout47.xml" /><Relationship Id="rId48" Type="http://schemas.openxmlformats.org/officeDocument/2006/relationships/slideLayout" Target="../slideLayouts/slideLayout48.xml" /><Relationship Id="rId49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5.xml" /><Relationship Id="rId50" Type="http://schemas.openxmlformats.org/officeDocument/2006/relationships/slideLayout" Target="../slideLayouts/slideLayout50.xml" /><Relationship Id="rId51" Type="http://schemas.openxmlformats.org/officeDocument/2006/relationships/slideLayout" Target="../slideLayouts/slideLayout51.xml" /><Relationship Id="rId52" Type="http://schemas.openxmlformats.org/officeDocument/2006/relationships/slideLayout" Target="../slideLayouts/slideLayout52.xml" /><Relationship Id="rId53" Type="http://schemas.openxmlformats.org/officeDocument/2006/relationships/slideLayout" Target="../slideLayouts/slideLayout53.xml" /><Relationship Id="rId54" Type="http://schemas.openxmlformats.org/officeDocument/2006/relationships/slideLayout" Target="../slideLayouts/slideLayout54.xml" /><Relationship Id="rId55" Type="http://schemas.openxmlformats.org/officeDocument/2006/relationships/slideLayout" Target="../slideLayouts/slideLayout55.xml" /><Relationship Id="rId56" Type="http://schemas.openxmlformats.org/officeDocument/2006/relationships/slideLayout" Target="../slideLayouts/slideLayout56.xml" /><Relationship Id="rId57" Type="http://schemas.openxmlformats.org/officeDocument/2006/relationships/slideLayout" Target="../slideLayouts/slideLayout57.xml" /><Relationship Id="rId58" Type="http://schemas.openxmlformats.org/officeDocument/2006/relationships/slideLayout" Target="../slideLayouts/slideLayout58.xml" /><Relationship Id="rId59" Type="http://schemas.openxmlformats.org/officeDocument/2006/relationships/slideLayout" Target="../slideLayouts/slideLayout59.xml" /><Relationship Id="rId6" Type="http://schemas.openxmlformats.org/officeDocument/2006/relationships/slideLayout" Target="../slideLayouts/slideLayout6.xml" /><Relationship Id="rId60" Type="http://schemas.openxmlformats.org/officeDocument/2006/relationships/image" Target="../media/image1.png" /><Relationship Id="rId61" Type="http://schemas.microsoft.com/office/2007/relationships/hdphoto" Target="../media/image2.wdp" /><Relationship Id="rId62" Type="http://schemas.openxmlformats.org/officeDocument/2006/relationships/image" Target="../media/image3.png" /><Relationship Id="rId63" Type="http://schemas.openxmlformats.org/officeDocument/2006/relationships/image" Target="file:///D:\qq&#25991;&#20214;\712321467\Image\C2C\Image2\%7b75232B38-A165-1FB7-499C-2E1C792CACB5%7d.png" TargetMode="External" /><Relationship Id="rId64" Type="http://schemas.openxmlformats.org/officeDocument/2006/relationships/image" Target="../media/image4.png" /><Relationship Id="rId65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slideLayout" Target="../slideLayouts/slideLayout61.xml" /><Relationship Id="rId3" Type="http://schemas.openxmlformats.org/officeDocument/2006/relationships/slideLayout" Target="../slideLayouts/slideLayout62.xml" /><Relationship Id="rId4" Type="http://schemas.openxmlformats.org/officeDocument/2006/relationships/image" Target="file:///D:\qq&#25991;&#20214;\712321467\Image\C2C\Image2\%7b75232B38-A165-1FB7-499C-2E1C792CACB5%7d.png" TargetMode="External" /><Relationship Id="rId5" Type="http://schemas.openxmlformats.org/officeDocument/2006/relationships/image" Target="../media/image4.png" /><Relationship Id="rId6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3.xml" /><Relationship Id="rId10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3.xml" /><Relationship Id="rId12" Type="http://schemas.openxmlformats.org/officeDocument/2006/relationships/slideLayout" Target="../slideLayouts/slideLayout74.xml" /><Relationship Id="rId13" Type="http://schemas.openxmlformats.org/officeDocument/2006/relationships/slideLayout" Target="../slideLayouts/slideLayout75.xml" /><Relationship Id="rId14" Type="http://schemas.openxmlformats.org/officeDocument/2006/relationships/slideLayout" Target="../slideLayouts/slideLayout76.xml" /><Relationship Id="rId15" Type="http://schemas.openxmlformats.org/officeDocument/2006/relationships/slideLayout" Target="../slideLayouts/slideLayout77.xml" /><Relationship Id="rId16" Type="http://schemas.openxmlformats.org/officeDocument/2006/relationships/slideLayout" Target="../slideLayouts/slideLayout78.xml" /><Relationship Id="rId17" Type="http://schemas.openxmlformats.org/officeDocument/2006/relationships/slideLayout" Target="../slideLayouts/slideLayout79.xml" /><Relationship Id="rId18" Type="http://schemas.openxmlformats.org/officeDocument/2006/relationships/slideLayout" Target="../slideLayouts/slideLayout80.xml" /><Relationship Id="rId19" Type="http://schemas.openxmlformats.org/officeDocument/2006/relationships/slideLayout" Target="../slideLayouts/slideLayout81.xml" /><Relationship Id="rId2" Type="http://schemas.openxmlformats.org/officeDocument/2006/relationships/slideLayout" Target="../slideLayouts/slideLayout64.xml" /><Relationship Id="rId20" Type="http://schemas.openxmlformats.org/officeDocument/2006/relationships/slideLayout" Target="../slideLayouts/slideLayout82.xml" /><Relationship Id="rId21" Type="http://schemas.openxmlformats.org/officeDocument/2006/relationships/slideLayout" Target="../slideLayouts/slideLayout83.xml" /><Relationship Id="rId22" Type="http://schemas.openxmlformats.org/officeDocument/2006/relationships/slideLayout" Target="../slideLayouts/slideLayout84.xml" /><Relationship Id="rId23" Type="http://schemas.openxmlformats.org/officeDocument/2006/relationships/slideLayout" Target="../slideLayouts/slideLayout85.xml" /><Relationship Id="rId24" Type="http://schemas.openxmlformats.org/officeDocument/2006/relationships/slideLayout" Target="../slideLayouts/slideLayout86.xml" /><Relationship Id="rId25" Type="http://schemas.openxmlformats.org/officeDocument/2006/relationships/slideLayout" Target="../slideLayouts/slideLayout87.xml" /><Relationship Id="rId26" Type="http://schemas.openxmlformats.org/officeDocument/2006/relationships/slideLayout" Target="../slideLayouts/slideLayout88.xml" /><Relationship Id="rId27" Type="http://schemas.openxmlformats.org/officeDocument/2006/relationships/slideLayout" Target="../slideLayouts/slideLayout89.xml" /><Relationship Id="rId28" Type="http://schemas.openxmlformats.org/officeDocument/2006/relationships/slideLayout" Target="../slideLayouts/slideLayout90.xml" /><Relationship Id="rId29" Type="http://schemas.openxmlformats.org/officeDocument/2006/relationships/slideLayout" Target="../slideLayouts/slideLayout91.xml" /><Relationship Id="rId3" Type="http://schemas.openxmlformats.org/officeDocument/2006/relationships/slideLayout" Target="../slideLayouts/slideLayout65.xml" /><Relationship Id="rId30" Type="http://schemas.openxmlformats.org/officeDocument/2006/relationships/slideLayout" Target="../slideLayouts/slideLayout92.xml" /><Relationship Id="rId31" Type="http://schemas.openxmlformats.org/officeDocument/2006/relationships/slideLayout" Target="../slideLayouts/slideLayout93.xml" /><Relationship Id="rId32" Type="http://schemas.openxmlformats.org/officeDocument/2006/relationships/slideLayout" Target="../slideLayouts/slideLayout94.xml" /><Relationship Id="rId33" Type="http://schemas.openxmlformats.org/officeDocument/2006/relationships/slideLayout" Target="../slideLayouts/slideLayout95.xml" /><Relationship Id="rId34" Type="http://schemas.openxmlformats.org/officeDocument/2006/relationships/slideLayout" Target="../slideLayouts/slideLayout96.xml" /><Relationship Id="rId35" Type="http://schemas.openxmlformats.org/officeDocument/2006/relationships/slideLayout" Target="../slideLayouts/slideLayout97.xml" /><Relationship Id="rId36" Type="http://schemas.openxmlformats.org/officeDocument/2006/relationships/slideLayout" Target="../slideLayouts/slideLayout98.xml" /><Relationship Id="rId37" Type="http://schemas.openxmlformats.org/officeDocument/2006/relationships/slideLayout" Target="../slideLayouts/slideLayout99.xml" /><Relationship Id="rId38" Type="http://schemas.openxmlformats.org/officeDocument/2006/relationships/slideLayout" Target="../slideLayouts/slideLayout100.xml" /><Relationship Id="rId39" Type="http://schemas.openxmlformats.org/officeDocument/2006/relationships/slideLayout" Target="../slideLayouts/slideLayout101.xml" /><Relationship Id="rId4" Type="http://schemas.openxmlformats.org/officeDocument/2006/relationships/slideLayout" Target="../slideLayouts/slideLayout66.xml" /><Relationship Id="rId40" Type="http://schemas.openxmlformats.org/officeDocument/2006/relationships/slideLayout" Target="../slideLayouts/slideLayout102.xml" /><Relationship Id="rId41" Type="http://schemas.openxmlformats.org/officeDocument/2006/relationships/slideLayout" Target="../slideLayouts/slideLayout103.xml" /><Relationship Id="rId42" Type="http://schemas.openxmlformats.org/officeDocument/2006/relationships/slideLayout" Target="../slideLayouts/slideLayout104.xml" /><Relationship Id="rId43" Type="http://schemas.openxmlformats.org/officeDocument/2006/relationships/slideLayout" Target="../slideLayouts/slideLayout105.xml" /><Relationship Id="rId44" Type="http://schemas.openxmlformats.org/officeDocument/2006/relationships/slideLayout" Target="../slideLayouts/slideLayout106.xml" /><Relationship Id="rId45" Type="http://schemas.openxmlformats.org/officeDocument/2006/relationships/slideLayout" Target="../slideLayouts/slideLayout107.xml" /><Relationship Id="rId46" Type="http://schemas.openxmlformats.org/officeDocument/2006/relationships/slideLayout" Target="../slideLayouts/slideLayout108.xml" /><Relationship Id="rId47" Type="http://schemas.openxmlformats.org/officeDocument/2006/relationships/slideLayout" Target="../slideLayouts/slideLayout109.xml" /><Relationship Id="rId48" Type="http://schemas.openxmlformats.org/officeDocument/2006/relationships/slideLayout" Target="../slideLayouts/slideLayout110.xml" /><Relationship Id="rId49" Type="http://schemas.openxmlformats.org/officeDocument/2006/relationships/slideLayout" Target="../slideLayouts/slideLayout111.xml" /><Relationship Id="rId5" Type="http://schemas.openxmlformats.org/officeDocument/2006/relationships/slideLayout" Target="../slideLayouts/slideLayout67.xml" /><Relationship Id="rId50" Type="http://schemas.openxmlformats.org/officeDocument/2006/relationships/slideLayout" Target="../slideLayouts/slideLayout112.xml" /><Relationship Id="rId51" Type="http://schemas.openxmlformats.org/officeDocument/2006/relationships/slideLayout" Target="../slideLayouts/slideLayout113.xml" /><Relationship Id="rId52" Type="http://schemas.openxmlformats.org/officeDocument/2006/relationships/slideLayout" Target="../slideLayouts/slideLayout114.xml" /><Relationship Id="rId53" Type="http://schemas.openxmlformats.org/officeDocument/2006/relationships/slideLayout" Target="../slideLayouts/slideLayout115.xml" /><Relationship Id="rId54" Type="http://schemas.openxmlformats.org/officeDocument/2006/relationships/slideLayout" Target="../slideLayouts/slideLayout116.xml" /><Relationship Id="rId55" Type="http://schemas.openxmlformats.org/officeDocument/2006/relationships/slideLayout" Target="../slideLayouts/slideLayout117.xml" /><Relationship Id="rId56" Type="http://schemas.openxmlformats.org/officeDocument/2006/relationships/slideLayout" Target="../slideLayouts/slideLayout118.xml" /><Relationship Id="rId57" Type="http://schemas.openxmlformats.org/officeDocument/2006/relationships/slideLayout" Target="../slideLayouts/slideLayout119.xml" /><Relationship Id="rId58" Type="http://schemas.openxmlformats.org/officeDocument/2006/relationships/slideLayout" Target="../slideLayouts/slideLayout120.xml" /><Relationship Id="rId59" Type="http://schemas.openxmlformats.org/officeDocument/2006/relationships/slideLayout" Target="../slideLayouts/slideLayout121.xml" /><Relationship Id="rId6" Type="http://schemas.openxmlformats.org/officeDocument/2006/relationships/slideLayout" Target="../slideLayouts/slideLayout68.xml" /><Relationship Id="rId60" Type="http://schemas.openxmlformats.org/officeDocument/2006/relationships/image" Target="../media/image1.png" /><Relationship Id="rId61" Type="http://schemas.microsoft.com/office/2007/relationships/hdphoto" Target="../media/image2.wdp" /><Relationship Id="rId62" Type="http://schemas.openxmlformats.org/officeDocument/2006/relationships/image" Target="../media/image3.png" /><Relationship Id="rId63" Type="http://schemas.openxmlformats.org/officeDocument/2006/relationships/image" Target="file:///D:\qq&#25991;&#20214;\712321467\Image\C2C\Image2\%7b75232B38-A165-1FB7-499C-2E1C792CACB5%7d.png" TargetMode="External" /><Relationship Id="rId64" Type="http://schemas.openxmlformats.org/officeDocument/2006/relationships/image" Target="../media/image4.png" /><Relationship Id="rId65" Type="http://schemas.openxmlformats.org/officeDocument/2006/relationships/theme" Target="../theme/theme3.xml" /><Relationship Id="rId7" Type="http://schemas.openxmlformats.org/officeDocument/2006/relationships/slideLayout" Target="../slideLayouts/slideLayout69.xml" /><Relationship Id="rId8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1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2.xml" /><Relationship Id="rId2" Type="http://schemas.openxmlformats.org/officeDocument/2006/relationships/slideLayout" Target="../slideLayouts/slideLayout123.xml" /><Relationship Id="rId3" Type="http://schemas.openxmlformats.org/officeDocument/2006/relationships/slideLayout" Target="../slideLayouts/slideLayout124.xml" /><Relationship Id="rId4" Type="http://schemas.openxmlformats.org/officeDocument/2006/relationships/slideLayout" Target="../slideLayouts/slideLayout125.xml" /><Relationship Id="rId5" Type="http://schemas.openxmlformats.org/officeDocument/2006/relationships/slideLayout" Target="../slideLayouts/slideLayout126.xml" /><Relationship Id="rId6" Type="http://schemas.openxmlformats.org/officeDocument/2006/relationships/slideLayout" Target="../slideLayouts/slideLayout127.xml" /><Relationship Id="rId7" Type="http://schemas.openxmlformats.org/officeDocument/2006/relationships/image" Target="file:///D:\qq&#25991;&#20214;\712321467\Image\C2C\Image2\%7b75232B38-A165-1FB7-499C-2E1C792CACB5%7d.png" TargetMode="External" /><Relationship Id="rId8" Type="http://schemas.openxmlformats.org/officeDocument/2006/relationships/image" Target="../media/image4.png" /><Relationship Id="rId9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8.xml" /><Relationship Id="rId2" Type="http://schemas.openxmlformats.org/officeDocument/2006/relationships/slideLayout" Target="../slideLayouts/slideLayout129.xml" /><Relationship Id="rId3" Type="http://schemas.openxmlformats.org/officeDocument/2006/relationships/slideLayout" Target="../slideLayouts/slideLayout130.xml" /><Relationship Id="rId4" Type="http://schemas.openxmlformats.org/officeDocument/2006/relationships/slideLayout" Target="../slideLayouts/slideLayout131.xml" /><Relationship Id="rId5" Type="http://schemas.openxmlformats.org/officeDocument/2006/relationships/slideLayout" Target="../slideLayouts/slideLayout132.xml" /><Relationship Id="rId6" Type="http://schemas.openxmlformats.org/officeDocument/2006/relationships/slideLayout" Target="../slideLayouts/slideLayout133.xml" /><Relationship Id="rId7" Type="http://schemas.openxmlformats.org/officeDocument/2006/relationships/image" Target="file:///D:\qq&#25991;&#20214;\712321467\Image\C2C\Image2\%7b75232B38-A165-1FB7-499C-2E1C792CACB5%7d.png" TargetMode="External" /><Relationship Id="rId8" Type="http://schemas.openxmlformats.org/officeDocument/2006/relationships/image" Target="../media/image4.png" /><Relationship Id="rId9" Type="http://schemas.openxmlformats.org/officeDocument/2006/relationships/theme" Target="../theme/theme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2" tIns="34285" rIns="68572" bIns="3428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2" tIns="34285" rIns="68572" bIns="3428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2" y="4767263"/>
            <a:ext cx="2057400" cy="273844"/>
          </a:xfrm>
          <a:prstGeom prst="rect">
            <a:avLst/>
          </a:prstGeom>
        </p:spPr>
        <p:txBody>
          <a:bodyPr vert="horz" lIns="68572" tIns="34285" rIns="68572" bIns="3428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2" tIns="34285" rIns="68572" bIns="3428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2" tIns="34285" rIns="68572" bIns="3428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0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artisticPhotocopy detail="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3279372"/>
            <a:ext cx="9144000" cy="196661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3752665" y="167683"/>
            <a:ext cx="1832645" cy="817658"/>
            <a:chOff x="4926448" y="107022"/>
            <a:chExt cx="2443527" cy="1090210"/>
          </a:xfrm>
        </p:grpSpPr>
        <p:sp>
          <p:nvSpPr>
            <p:cNvPr id="9" name="文本框 8"/>
            <p:cNvSpPr txBox="1"/>
            <p:nvPr/>
          </p:nvSpPr>
          <p:spPr>
            <a:xfrm>
              <a:off x="4926448" y="663752"/>
              <a:ext cx="2312810" cy="5334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/>
              <a:r>
                <a:rPr lang="zh-CN" altLang="en-US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2600782" y="1051590"/>
            <a:ext cx="5093686" cy="3248743"/>
          </a:xfrm>
          <a:prstGeom prst="rect">
            <a:avLst/>
          </a:prstGeom>
          <a:noFill/>
        </p:spPr>
        <p:txBody>
          <a:bodyPr vert="eaVert" wrap="square" lIns="68572" tIns="34285" rIns="68572" bIns="34285" rtlCol="0">
            <a:spAutoFit/>
          </a:bodyPr>
          <a:lstStyle/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千古回首杏雨西湖边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纸伞朦胧间洒下阴影一片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眉眼低垂微敛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风声掠过指尖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素衣映湖中月 水光潋滟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把盏笑谈世间 酒色清浅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琴音何处寄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流星泯灭光阴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琉璃月下冰冷的空气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檐下花灯熟悉记忆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风动烛火似已熄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怀念忘川夜空中流萤</a:t>
            </a:r>
          </a:p>
        </p:txBody>
      </p:sp>
      <p:pic>
        <p:nvPicPr>
          <p:cNvPr id="13" name="图片 1073743875" descr="学科网 zxxk.com" title=""/>
          <p:cNvPicPr>
            <a:picLocks noChangeAspect="1"/>
          </p:cNvPicPr>
          <p:nvPr/>
        </p:nvPicPr>
        <p:blipFill>
          <a:blip r:embed="rId64" r:link="rId6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</p:sldLayoutIdLst>
  <p:transition/>
  <p:timing/>
  <p:txStyles>
    <p:titleStyle>
      <a:lvl1pPr algn="l" defTabSz="68571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28" indent="-171428" algn="l" defTabSz="68571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4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0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96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2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09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65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20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76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6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2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8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24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0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37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92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48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5" r:link="rId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/>
  <p:timing/>
  <p:txStyles>
    <p:titleStyle>
      <a:lvl1pPr algn="ctr" defTabSz="9142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9142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5" indent="-285713" algn="l" defTabSz="9142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0" algn="l" defTabSz="91428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2" tIns="34285" rIns="68572" bIns="3428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2" tIns="34285" rIns="68572" bIns="3428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2" y="4767263"/>
            <a:ext cx="2057400" cy="273844"/>
          </a:xfrm>
          <a:prstGeom prst="rect">
            <a:avLst/>
          </a:prstGeom>
        </p:spPr>
        <p:txBody>
          <a:bodyPr vert="horz" lIns="68572" tIns="34285" rIns="68572" bIns="3428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2" tIns="34285" rIns="68572" bIns="3428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2" tIns="34285" rIns="68572" bIns="3428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0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artisticPhotocopy detail="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3279372"/>
            <a:ext cx="9144000" cy="196661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3752665" y="167683"/>
            <a:ext cx="1832645" cy="817658"/>
            <a:chOff x="4926448" y="107022"/>
            <a:chExt cx="2443527" cy="1090210"/>
          </a:xfrm>
        </p:grpSpPr>
        <p:sp>
          <p:nvSpPr>
            <p:cNvPr id="9" name="文本框 8"/>
            <p:cNvSpPr txBox="1"/>
            <p:nvPr/>
          </p:nvSpPr>
          <p:spPr>
            <a:xfrm>
              <a:off x="4926448" y="663752"/>
              <a:ext cx="2312810" cy="5334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/>
              <a:r>
                <a:rPr lang="zh-CN" altLang="en-US">
                  <a:solidFill>
                    <a:prstClr val="black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2600782" y="1051590"/>
            <a:ext cx="5093686" cy="3248743"/>
          </a:xfrm>
          <a:prstGeom prst="rect">
            <a:avLst/>
          </a:prstGeom>
          <a:noFill/>
        </p:spPr>
        <p:txBody>
          <a:bodyPr vert="eaVert" wrap="square" lIns="68572" tIns="34285" rIns="68572" bIns="34285" rtlCol="0">
            <a:spAutoFit/>
          </a:bodyPr>
          <a:lstStyle/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千古回首杏雨西湖边</a:t>
            </a:r>
            <a:endParaRPr lang="en-US" altLang="zh-CN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纸伞朦胧间洒下阴影一片</a:t>
            </a:r>
            <a:endParaRPr lang="en-US" altLang="zh-CN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眉眼低垂微敛</a:t>
            </a:r>
            <a:endParaRPr lang="en-US" altLang="zh-CN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风声掠过指尖</a:t>
            </a:r>
            <a:endParaRPr lang="en-US" altLang="zh-CN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素衣映湖中月 水光潋滟</a:t>
            </a:r>
            <a:endParaRPr lang="en-US" altLang="zh-CN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把盏笑谈世间 酒色清浅</a:t>
            </a:r>
            <a:endParaRPr lang="en-US" altLang="zh-CN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琴音何处寄</a:t>
            </a:r>
            <a:endParaRPr lang="en-US" altLang="zh-CN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流星泯灭光阴</a:t>
            </a:r>
            <a:endParaRPr lang="en-US" altLang="zh-CN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琉璃月下冰冷的空气</a:t>
            </a:r>
            <a:endParaRPr lang="en-US" altLang="zh-CN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檐下花灯熟悉记忆</a:t>
            </a:r>
            <a:endParaRPr lang="en-US" altLang="zh-CN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风动烛火似已熄</a:t>
            </a:r>
            <a:endParaRPr lang="en-US" altLang="zh-CN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prstClr val="white">
                  <a:lumMod val="95000"/>
                </a:prst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prstClr val="white">
                    <a:lumMod val="95000"/>
                  </a:prst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怀念忘川夜空中流萤</a:t>
            </a:r>
          </a:p>
        </p:txBody>
      </p:sp>
      <p:pic>
        <p:nvPicPr>
          <p:cNvPr id="13" name="图片 1073743875" descr="学科网 zxxk.com" title=""/>
          <p:cNvPicPr>
            <a:picLocks noChangeAspect="1"/>
          </p:cNvPicPr>
          <p:nvPr/>
        </p:nvPicPr>
        <p:blipFill>
          <a:blip r:embed="rId64" r:link="rId6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9542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6" r:id="rId44"/>
    <p:sldLayoutId id="2147483757" r:id="rId45"/>
    <p:sldLayoutId id="2147483758" r:id="rId46"/>
    <p:sldLayoutId id="2147483759" r:id="rId47"/>
    <p:sldLayoutId id="2147483760" r:id="rId48"/>
    <p:sldLayoutId id="2147483761" r:id="rId49"/>
    <p:sldLayoutId id="2147483762" r:id="rId50"/>
    <p:sldLayoutId id="2147483763" r:id="rId51"/>
    <p:sldLayoutId id="2147483764" r:id="rId52"/>
    <p:sldLayoutId id="2147483765" r:id="rId53"/>
    <p:sldLayoutId id="2147483766" r:id="rId54"/>
    <p:sldLayoutId id="2147483767" r:id="rId55"/>
    <p:sldLayoutId id="2147483768" r:id="rId56"/>
    <p:sldLayoutId id="2147483769" r:id="rId57"/>
    <p:sldLayoutId id="2147483770" r:id="rId58"/>
    <p:sldLayoutId id="2147483771" r:id="rId59"/>
  </p:sldLayoutIdLst>
  <p:transition/>
  <p:timing/>
  <p:txStyles>
    <p:titleStyle>
      <a:lvl1pPr algn="l" defTabSz="68571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28" indent="-171428" algn="l" defTabSz="68571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4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0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96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2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09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65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20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76" indent="-171428" algn="l" defTabSz="6857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6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2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8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24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0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37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92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48" algn="l" defTabSz="68571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3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60" y="3365500"/>
            <a:ext cx="6400800" cy="1130300"/>
          </a:xfrm>
          <a:prstGeom prst="rect">
            <a:avLst/>
          </a:prstGeom>
          <a:effectLst/>
        </p:spPr>
        <p:txBody>
          <a:bodyPr vert="horz" lIns="72557" tIns="36279" rIns="72557" bIns="3627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514351"/>
            <a:ext cx="6400800" cy="2711451"/>
          </a:xfrm>
          <a:prstGeom prst="rect">
            <a:avLst/>
          </a:prstGeom>
        </p:spPr>
        <p:txBody>
          <a:bodyPr vert="horz" lIns="72557" tIns="36279" rIns="72557" bIns="36279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3"/>
            <a:ext cx="1200150" cy="273843"/>
          </a:xfrm>
          <a:prstGeom prst="rect">
            <a:avLst/>
          </a:prstGeom>
        </p:spPr>
        <p:txBody>
          <a:bodyPr vert="horz" lIns="72557" tIns="36279" rIns="72557" bIns="36279" rtlCol="0" anchor="t"/>
          <a:lstStyle>
            <a:lvl1pPr algn="r">
              <a:defRPr sz="7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283" fontAlgn="base">
              <a:spcBef>
                <a:spcPct val="0"/>
              </a:spcBef>
              <a:spcAft>
                <a:spcPct val="0"/>
              </a:spcAft>
            </a:pPr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  <a:ea typeface="黑体" panose="02010609060101010101" pitchFamily="49" charset="-122"/>
              </a:rPr>
              <a:pPr defTabSz="914283" fontAlgn="base">
                <a:spcBef>
                  <a:spcPct val="0"/>
                </a:spcBef>
                <a:spcAft>
                  <a:spcPct val="0"/>
                </a:spcAft>
              </a:pPr>
              <a:t>7/19/2024</a:t>
            </a:fld>
            <a:endParaRPr lang="en-US">
              <a:solidFill>
                <a:srgbClr val="146194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3"/>
            <a:ext cx="5657850" cy="273843"/>
          </a:xfrm>
          <a:prstGeom prst="rect">
            <a:avLst/>
          </a:prstGeom>
        </p:spPr>
        <p:txBody>
          <a:bodyPr vert="horz" lIns="72557" tIns="36279" rIns="72557" bIns="36279" rtlCol="0" anchor="t"/>
          <a:lstStyle>
            <a:lvl1pPr algn="l">
              <a:defRPr sz="7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28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46194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72557" tIns="36279" rIns="72557" bIns="36279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283" fontAlgn="base">
              <a:spcBef>
                <a:spcPct val="0"/>
              </a:spcBef>
              <a:spcAft>
                <a:spcPct val="0"/>
              </a:spcAft>
            </a:pPr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  <a:ea typeface="黑体" panose="02010609060101010101" pitchFamily="49" charset="-122"/>
              </a:rPr>
              <a:pPr defTabSz="9142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46194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pic>
        <p:nvPicPr>
          <p:cNvPr id="13" name="图片 1073743875" descr="学科网 zxxk.com" title=""/>
          <p:cNvPicPr>
            <a:picLocks noChangeAspect="1"/>
          </p:cNvPicPr>
          <p:nvPr/>
        </p:nvPicPr>
        <p:blipFill>
          <a:blip r:embed="rId8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/>
  <p:timing/>
  <p:txStyles>
    <p:titleStyle>
      <a:lvl1pPr algn="l" defTabSz="342632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145" indent="-214145" algn="l" defTabSz="342632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83" indent="-214145" algn="l" defTabSz="342632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899915" indent="-214145" algn="l" defTabSz="342632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6889" indent="-128488" algn="l" defTabSz="342632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499522" indent="-128488" algn="l" defTabSz="342632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488" indent="-171316" algn="l" defTabSz="342632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119" indent="-171316" algn="l" defTabSz="342632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0751" indent="-171316" algn="l" defTabSz="342632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3889" indent="-171316" algn="l" defTabSz="342632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6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32" algn="l" defTabSz="3426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9" algn="l" defTabSz="3426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02" algn="l" defTabSz="3426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35" algn="l" defTabSz="3426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70" algn="l" defTabSz="3426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03" algn="l" defTabSz="3426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5" algn="l" defTabSz="3426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72" algn="l" defTabSz="3426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3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60" y="3365500"/>
            <a:ext cx="6400800" cy="1130300"/>
          </a:xfrm>
          <a:prstGeom prst="rect">
            <a:avLst/>
          </a:prstGeom>
          <a:effectLst/>
        </p:spPr>
        <p:txBody>
          <a:bodyPr vert="horz" lIns="72567" tIns="36283" rIns="72567" bIns="3628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514351"/>
            <a:ext cx="6400800" cy="2711451"/>
          </a:xfrm>
          <a:prstGeom prst="rect">
            <a:avLst/>
          </a:prstGeom>
        </p:spPr>
        <p:txBody>
          <a:bodyPr vert="horz" lIns="72567" tIns="36283" rIns="72567" bIns="36283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1"/>
            <a:ext cx="1200150" cy="273843"/>
          </a:xfrm>
          <a:prstGeom prst="rect">
            <a:avLst/>
          </a:prstGeom>
        </p:spPr>
        <p:txBody>
          <a:bodyPr vert="horz" lIns="72567" tIns="36283" rIns="72567" bIns="36283" rtlCol="0" anchor="t"/>
          <a:lstStyle>
            <a:lvl1pPr algn="r">
              <a:defRPr sz="7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61BEF0D-F0BB-DE4B-95CE-6DB70DBA9567}" type="datetimeFigureOut">
              <a:rPr lang="en-US">
                <a:solidFill>
                  <a:srgbClr val="146194">
                    <a:lumMod val="50000"/>
                  </a:srgbClr>
                </a:solidFill>
                <a:ea typeface="黑体" panose="02010609060101010101" pitchFamily="49" charset="-122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7/19/2024</a:t>
            </a:fld>
            <a:endParaRPr lang="en-US">
              <a:solidFill>
                <a:srgbClr val="146194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1"/>
            <a:ext cx="5657850" cy="273843"/>
          </a:xfrm>
          <a:prstGeom prst="rect">
            <a:avLst/>
          </a:prstGeom>
        </p:spPr>
        <p:txBody>
          <a:bodyPr vert="horz" lIns="72567" tIns="36283" rIns="72567" bIns="36283" rtlCol="0" anchor="t"/>
          <a:lstStyle>
            <a:lvl1pPr algn="l">
              <a:defRPr sz="7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146194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72567" tIns="36283" rIns="72567" bIns="36283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D57F1E4F-1CFF-5643-939E-217C01CDF565}" type="slidenum">
              <a:rPr lang="en-US">
                <a:solidFill>
                  <a:srgbClr val="146194">
                    <a:lumMod val="50000"/>
                  </a:srgbClr>
                </a:solidFill>
                <a:ea typeface="黑体" panose="02010609060101010101" pitchFamily="49" charset="-122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>
              <a:solidFill>
                <a:srgbClr val="146194">
                  <a:lumMod val="50000"/>
                </a:srgbClr>
              </a:solidFill>
              <a:ea typeface="黑体" panose="02010609060101010101" pitchFamily="49" charset="-122"/>
            </a:endParaRPr>
          </a:p>
        </p:txBody>
      </p:sp>
      <p:pic>
        <p:nvPicPr>
          <p:cNvPr id="13" name="图片 1073743875" descr="学科网 zxxk.com" title=""/>
          <p:cNvPicPr>
            <a:picLocks noChangeAspect="1"/>
          </p:cNvPicPr>
          <p:nvPr/>
        </p:nvPicPr>
        <p:blipFill>
          <a:blip r:embed="rId8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transition/>
  <p:timing/>
  <p:txStyles>
    <p:titleStyle>
      <a:lvl1pPr algn="l" defTabSz="342676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173" indent="-214173" algn="l" defTabSz="342676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353" indent="-214173" algn="l" defTabSz="342676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030" indent="-214173" algn="l" defTabSz="342676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037" indent="-128504" algn="l" defTabSz="342676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499714" indent="-128504" algn="l" defTabSz="342676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729" indent="-171338" algn="l" defTabSz="342676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405" indent="-171338" algn="l" defTabSz="342676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081" indent="-171338" algn="l" defTabSz="342676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262" indent="-171338" algn="l" defTabSz="342676" rtl="0" eaLnBrk="1" latinLnBrk="0" hangingPunct="1">
        <a:spcBef>
          <a:spcPct val="20000"/>
        </a:spcBef>
        <a:spcAft>
          <a:spcPts val="44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6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6" algn="l" defTabSz="3426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7" algn="l" defTabSz="3426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3" algn="l" defTabSz="3426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10" algn="l" defTabSz="3426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0" algn="l" defTabSz="3426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67" algn="l" defTabSz="3426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43" algn="l" defTabSz="3426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4" algn="l" defTabSz="3426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microsoft.com/office/2007/relationships/hdphoto" Target="../media/image2.wdp" /><Relationship Id="rId6" Type="http://schemas.openxmlformats.org/officeDocument/2006/relationships/image" Target="../media/image9.png" /><Relationship Id="rId7" Type="http://schemas.openxmlformats.org/officeDocument/2006/relationships/image" Target="../media/image10.emf" /><Relationship Id="rId8" Type="http://schemas.openxmlformats.org/officeDocument/2006/relationships/image" Target="../media/image11.png" /><Relationship Id="rId9" Type="http://schemas.openxmlformats.org/officeDocument/2006/relationships/image" Target="../media/image1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8.png" /><Relationship Id="rId4" Type="http://schemas.microsoft.com/office/2007/relationships/hdphoto" Target="../media/image2.wdp" /><Relationship Id="rId5" Type="http://schemas.openxmlformats.org/officeDocument/2006/relationships/image" Target="../media/image9.png" /><Relationship Id="rId6" Type="http://schemas.openxmlformats.org/officeDocument/2006/relationships/image" Target="../media/image3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8.png" /><Relationship Id="rId4" Type="http://schemas.microsoft.com/office/2007/relationships/hdphoto" Target="../media/image2.wdp" /><Relationship Id="rId5" Type="http://schemas.openxmlformats.org/officeDocument/2006/relationships/image" Target="../media/image9.png" /><Relationship Id="rId6" Type="http://schemas.openxmlformats.org/officeDocument/2006/relationships/image" Target="../media/image3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8.png" /><Relationship Id="rId4" Type="http://schemas.microsoft.com/office/2007/relationships/hdphoto" Target="../media/image2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8.png" /><Relationship Id="rId4" Type="http://schemas.microsoft.com/office/2007/relationships/hdphoto" Target="../media/image2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8.png" /><Relationship Id="rId4" Type="http://schemas.microsoft.com/office/2007/relationships/hdphoto" Target="../media/image2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8.png" /><Relationship Id="rId4" Type="http://schemas.microsoft.com/office/2007/relationships/hdphoto" Target="../media/image2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8.png" /><Relationship Id="rId4" Type="http://schemas.microsoft.com/office/2007/relationships/hdphoto" Target="../media/image2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8.png" /><Relationship Id="rId4" Type="http://schemas.microsoft.com/office/2007/relationships/hdphoto" Target="../media/image2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8.png" /><Relationship Id="rId4" Type="http://schemas.microsoft.com/office/2007/relationships/hdphoto" Target="../media/image2.wdp" /><Relationship Id="rId5" Type="http://schemas.openxmlformats.org/officeDocument/2006/relationships/image" Target="../media/image9.png" /><Relationship Id="rId6" Type="http://schemas.openxmlformats.org/officeDocument/2006/relationships/image" Target="../media/image3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3.png" /><Relationship Id="rId4" Type="http://schemas.microsoft.com/office/2007/relationships/hdphoto" Target="../media/image2.wdp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16.png" /><Relationship Id="rId8" Type="http://schemas.openxmlformats.org/officeDocument/2006/relationships/image" Target="../media/image17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4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8.png" /><Relationship Id="rId4" Type="http://schemas.microsoft.com/office/2007/relationships/hdphoto" Target="../media/image2.wdp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1.png" /><Relationship Id="rId4" Type="http://schemas.openxmlformats.org/officeDocument/2006/relationships/image" Target="../media/image32.png" /><Relationship Id="rId5" Type="http://schemas.openxmlformats.org/officeDocument/2006/relationships/image" Target="../media/image3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4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8.png" /><Relationship Id="rId4" Type="http://schemas.microsoft.com/office/2007/relationships/hdphoto" Target="../media/image2.wdp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6.xml" /><Relationship Id="rId2" Type="http://schemas.openxmlformats.org/officeDocument/2006/relationships/package" Target="../embeddings/Microsoft_Word_Document1.docx" TargetMode="Internal" /><Relationship Id="rId3" Type="http://schemas.openxmlformats.org/officeDocument/2006/relationships/image" Target="../media/image35.emf" /><Relationship Id="rId4" Type="http://schemas.openxmlformats.org/officeDocument/2006/relationships/image" Target="../media/image36.jpeg" /><Relationship Id="rId5" Type="http://schemas.openxmlformats.org/officeDocument/2006/relationships/vmlDrawing" Target="../drawings/vmlDrawing1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6.xml" /><Relationship Id="rId2" Type="http://schemas.openxmlformats.org/officeDocument/2006/relationships/package" Target="../embeddings/Microsoft_Word_Document2.docx" TargetMode="Internal" /><Relationship Id="rId3" Type="http://schemas.openxmlformats.org/officeDocument/2006/relationships/image" Target="../media/image37.emf" /><Relationship Id="rId4" Type="http://schemas.openxmlformats.org/officeDocument/2006/relationships/image" Target="../media/image36.jpeg" /><Relationship Id="rId5" Type="http://schemas.openxmlformats.org/officeDocument/2006/relationships/vmlDrawing" Target="../drawings/vmlDrawing2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6.xml" /><Relationship Id="rId2" Type="http://schemas.openxmlformats.org/officeDocument/2006/relationships/package" Target="../embeddings/Microsoft_Word_Document3.docx" TargetMode="Internal" /><Relationship Id="rId3" Type="http://schemas.openxmlformats.org/officeDocument/2006/relationships/image" Target="../media/image38.emf" /><Relationship Id="rId4" Type="http://schemas.openxmlformats.org/officeDocument/2006/relationships/image" Target="../media/image36.jpeg" /><Relationship Id="rId5" Type="http://schemas.openxmlformats.org/officeDocument/2006/relationships/vmlDrawing" Target="../drawings/vmlDrawing3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2.xml" /><Relationship Id="rId2" Type="http://schemas.openxmlformats.org/officeDocument/2006/relationships/package" Target="../embeddings/Microsoft_Word_Document4.docx" TargetMode="Internal" /><Relationship Id="rId3" Type="http://schemas.openxmlformats.org/officeDocument/2006/relationships/image" Target="../media/image39.emf" /><Relationship Id="rId4" Type="http://schemas.openxmlformats.org/officeDocument/2006/relationships/image" Target="../media/image40.png" /><Relationship Id="rId5" Type="http://schemas.openxmlformats.org/officeDocument/2006/relationships/image" Target="../media/image36.jpeg" /><Relationship Id="rId6" Type="http://schemas.openxmlformats.org/officeDocument/2006/relationships/vmlDrawing" Target="../drawings/vmlDrawing4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2.xml" /><Relationship Id="rId2" Type="http://schemas.openxmlformats.org/officeDocument/2006/relationships/package" Target="../embeddings/Microsoft_Word_Document5.docx" TargetMode="Internal" /><Relationship Id="rId3" Type="http://schemas.openxmlformats.org/officeDocument/2006/relationships/image" Target="../media/image41.emf" /><Relationship Id="rId4" Type="http://schemas.openxmlformats.org/officeDocument/2006/relationships/image" Target="../media/image36.jpeg" /><Relationship Id="rId5" Type="http://schemas.openxmlformats.org/officeDocument/2006/relationships/vmlDrawing" Target="../drawings/vmlDrawing5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2.xml" /><Relationship Id="rId2" Type="http://schemas.openxmlformats.org/officeDocument/2006/relationships/package" Target="../embeddings/Microsoft_Word_Document6.docx" TargetMode="Internal" /><Relationship Id="rId3" Type="http://schemas.openxmlformats.org/officeDocument/2006/relationships/image" Target="../media/image42.emf" /><Relationship Id="rId4" Type="http://schemas.openxmlformats.org/officeDocument/2006/relationships/image" Target="../media/image36.jpeg" /><Relationship Id="rId5" Type="http://schemas.openxmlformats.org/officeDocument/2006/relationships/vmlDrawing" Target="../drawings/vmlDrawing6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8.png" /><Relationship Id="rId4" Type="http://schemas.microsoft.com/office/2007/relationships/hdphoto" Target="../media/image2.wdp" /><Relationship Id="rId5" Type="http://schemas.openxmlformats.org/officeDocument/2006/relationships/image" Target="../media/image18.png" /><Relationship Id="rId6" Type="http://schemas.openxmlformats.org/officeDocument/2006/relationships/image" Target="../media/image19.jpeg" /><Relationship Id="rId7" Type="http://schemas.openxmlformats.org/officeDocument/2006/relationships/image" Target="../media/image2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2.xml" /><Relationship Id="rId2" Type="http://schemas.openxmlformats.org/officeDocument/2006/relationships/package" Target="../embeddings/Microsoft_Word_Document7.docx" TargetMode="Internal" /><Relationship Id="rId3" Type="http://schemas.openxmlformats.org/officeDocument/2006/relationships/image" Target="../media/image43.emf" /><Relationship Id="rId4" Type="http://schemas.openxmlformats.org/officeDocument/2006/relationships/image" Target="../media/image36.jpeg" /><Relationship Id="rId5" Type="http://schemas.openxmlformats.org/officeDocument/2006/relationships/vmlDrawing" Target="../drawings/vmlDrawing7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2.xml" /><Relationship Id="rId2" Type="http://schemas.openxmlformats.org/officeDocument/2006/relationships/package" Target="../embeddings/Microsoft_Word_Document8.docx" TargetMode="Internal" /><Relationship Id="rId3" Type="http://schemas.openxmlformats.org/officeDocument/2006/relationships/image" Target="../media/image44.emf" /><Relationship Id="rId4" Type="http://schemas.openxmlformats.org/officeDocument/2006/relationships/image" Target="../media/image36.jpeg" /><Relationship Id="rId5" Type="http://schemas.openxmlformats.org/officeDocument/2006/relationships/vmlDrawing" Target="../drawings/vmlDrawing8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2.xml" /><Relationship Id="rId2" Type="http://schemas.openxmlformats.org/officeDocument/2006/relationships/image" Target="../media/image3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3.png" /><Relationship Id="rId4" Type="http://schemas.openxmlformats.org/officeDocument/2006/relationships/image" Target="../media/image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4.jpeg" /><Relationship Id="rId4" Type="http://schemas.openxmlformats.org/officeDocument/2006/relationships/image" Target="../media/image2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6.png" /><Relationship Id="rId4" Type="http://schemas.openxmlformats.org/officeDocument/2006/relationships/image" Target="../media/image27.png" /><Relationship Id="rId5" Type="http://schemas.openxmlformats.org/officeDocument/2006/relationships/image" Target="../media/image28.png" /><Relationship Id="rId6" Type="http://schemas.openxmlformats.org/officeDocument/2006/relationships/image" Target="../media/image2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8.png" /><Relationship Id="rId4" Type="http://schemas.microsoft.com/office/2007/relationships/hdphoto" Target="../media/image2.wdp" /><Relationship Id="rId5" Type="http://schemas.openxmlformats.org/officeDocument/2006/relationships/image" Target="../media/image9.png" /><Relationship Id="rId6" Type="http://schemas.openxmlformats.org/officeDocument/2006/relationships/image" Target="../media/image3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png" /><Relationship Id="rId4" Type="http://schemas.microsoft.com/office/2007/relationships/hdphoto" Target="../media/image2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文本框 33" title=""/>
          <p:cNvSpPr txBox="1"/>
          <p:nvPr/>
        </p:nvSpPr>
        <p:spPr>
          <a:xfrm>
            <a:off x="2756203" y="503537"/>
            <a:ext cx="5093686" cy="3248743"/>
          </a:xfrm>
          <a:prstGeom prst="rect">
            <a:avLst/>
          </a:prstGeom>
          <a:noFill/>
        </p:spPr>
        <p:txBody>
          <a:bodyPr vert="eaVert" wrap="square" lIns="68572" tIns="34285" rIns="68572" bIns="34285" rtlCol="0">
            <a:spAutoFit/>
          </a:bodyPr>
          <a:lstStyle/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千古回首杏雨西湖边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纸伞朦胧间洒下阴影一片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眉眼低垂微敛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风声掠过指尖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素衣映湖中月 水光潋滟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把盏笑谈世间 酒色清浅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琴音何处寄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流星泯灭光阴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琉璃月下冰冷的空气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檐下花灯熟悉记忆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风动烛火似已熄</a:t>
            </a:r>
            <a:endParaRPr lang="en-US" altLang="zh-CN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endParaRPr lang="zh-CN" altLang="en-US" spc="450">
              <a:solidFill>
                <a:schemeClr val="bg1">
                  <a:lumMod val="95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r>
              <a:rPr lang="zh-CN" altLang="en-US" spc="450">
                <a:solidFill>
                  <a:schemeClr val="bg1">
                    <a:lumMod val="95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怀念忘川夜空中流萤</a:t>
            </a: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2" b="20486"/>
          <a:stretch>
            <a:fillRect/>
          </a:stretch>
        </p:blipFill>
        <p:spPr>
          <a:xfrm>
            <a:off x="1853228" y="1589808"/>
            <a:ext cx="7286444" cy="3553692"/>
          </a:xfrm>
          <a:prstGeom prst="rect">
            <a:avLst/>
          </a:prstGeom>
        </p:spPr>
      </p:pic>
      <p:pic>
        <p:nvPicPr>
          <p:cNvPr id="15" name="图片 14" title="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3279372"/>
            <a:ext cx="9144000" cy="1966610"/>
          </a:xfrm>
          <a:prstGeom prst="rect">
            <a:avLst/>
          </a:prstGeom>
        </p:spPr>
      </p:pic>
      <p:grpSp>
        <p:nvGrpSpPr>
          <p:cNvPr id="25" name="组合 24" title=""/>
          <p:cNvGrpSpPr/>
          <p:nvPr/>
        </p:nvGrpSpPr>
        <p:grpSpPr>
          <a:xfrm>
            <a:off x="1303432" y="2"/>
            <a:ext cx="54448" cy="1014293"/>
            <a:chOff x="6060000" y="591212"/>
            <a:chExt cx="72000" cy="1341270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6096000" y="591212"/>
              <a:ext cx="0" cy="133171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 title=""/>
          <p:cNvGrpSpPr/>
          <p:nvPr/>
        </p:nvGrpSpPr>
        <p:grpSpPr>
          <a:xfrm flipV="1">
            <a:off x="1311071" y="4110108"/>
            <a:ext cx="54000" cy="1033393"/>
            <a:chOff x="6060000" y="554625"/>
            <a:chExt cx="72000" cy="1377857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6096000" y="554625"/>
              <a:ext cx="0" cy="136830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 title="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92" y="739057"/>
            <a:ext cx="704090" cy="644654"/>
          </a:xfrm>
          <a:prstGeom prst="rect">
            <a:avLst/>
          </a:prstGeom>
        </p:spPr>
      </p:pic>
      <p:grpSp>
        <p:nvGrpSpPr>
          <p:cNvPr id="22" name="印章" title=""/>
          <p:cNvGrpSpPr/>
          <p:nvPr/>
        </p:nvGrpSpPr>
        <p:grpSpPr>
          <a:xfrm>
            <a:off x="2295381" y="3663481"/>
            <a:ext cx="195755" cy="488159"/>
            <a:chOff x="-18298" y="1940"/>
            <a:chExt cx="388833" cy="692157"/>
          </a:xfrm>
        </p:grpSpPr>
        <p:pic>
          <p:nvPicPr>
            <p:cNvPr id="23" name="图片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38" y="1940"/>
              <a:ext cx="260540" cy="69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11"/>
            <p:cNvSpPr>
              <a:spLocks noChangeArrowheads="1"/>
            </p:cNvSpPr>
            <p:nvPr/>
          </p:nvSpPr>
          <p:spPr bwMode="auto">
            <a:xfrm>
              <a:off x="3599" y="60731"/>
              <a:ext cx="366936" cy="30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8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矩形 13"/>
            <p:cNvSpPr>
              <a:spLocks noChangeArrowheads="1"/>
            </p:cNvSpPr>
            <p:nvPr/>
          </p:nvSpPr>
          <p:spPr bwMode="auto">
            <a:xfrm>
              <a:off x="-18298" y="36934"/>
              <a:ext cx="319692" cy="589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700" spc="-225">
                  <a:solidFill>
                    <a:schemeClr val="bg1"/>
                  </a:solidFill>
                  <a:latin typeface="汉仪行楷简" panose="02010609000101010101" pitchFamily="49" charset="-122"/>
                  <a:ea typeface="汉仪行楷简" panose="02010609000101010101" pitchFamily="49" charset="-122"/>
                  <a:sym typeface="微软雅黑" panose="020b0503020204020204" pitchFamily="34" charset="-122"/>
                </a:rPr>
                <a:t>中国风</a:t>
              </a:r>
            </a:p>
          </p:txBody>
        </p:sp>
      </p:grpSp>
      <p:pic>
        <p:nvPicPr>
          <p:cNvPr id="32" name="图片 10" title="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5219" r="46947" b="43053"/>
          <a:stretch>
            <a:fillRect/>
          </a:stretch>
        </p:blipFill>
        <p:spPr bwMode="auto">
          <a:xfrm>
            <a:off x="560313" y="3541554"/>
            <a:ext cx="779859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7" name="TextBox 6" title=""/>
          <p:cNvSpPr txBox="1"/>
          <p:nvPr/>
        </p:nvSpPr>
        <p:spPr>
          <a:xfrm>
            <a:off x="1422532" y="503537"/>
            <a:ext cx="7806267" cy="64633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3600" b="1"/>
              <a:t>子路、曾皙、冉有、公西华侍坐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6284" y="617603"/>
            <a:ext cx="281305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-711199" y="-113776"/>
            <a:ext cx="9956800" cy="5211233"/>
          </a:xfrm>
          <a:prstGeom prst="rect">
            <a:avLst/>
          </a:prstGeom>
        </p:spPr>
      </p:pic>
      <p:pic>
        <p:nvPicPr>
          <p:cNvPr id="14" name="图片 13" title="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449" y="2453269"/>
            <a:ext cx="704090" cy="644654"/>
          </a:xfrm>
          <a:prstGeom prst="rect">
            <a:avLst/>
          </a:prstGeom>
        </p:spPr>
      </p:pic>
      <p:sp>
        <p:nvSpPr>
          <p:cNvPr id="12" name="任意多边形 11" title=""/>
          <p:cNvSpPr/>
          <p:nvPr/>
        </p:nvSpPr>
        <p:spPr>
          <a:xfrm flipH="1">
            <a:off x="5474045" y="3"/>
            <a:ext cx="3669957" cy="5145983"/>
          </a:xfrm>
          <a:custGeom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5" rIns="68572" bIns="3428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extBox 1" title=""/>
          <p:cNvSpPr txBox="1"/>
          <p:nvPr/>
        </p:nvSpPr>
        <p:spPr>
          <a:xfrm>
            <a:off x="211667" y="135467"/>
            <a:ext cx="8839200" cy="193899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原文：</a:t>
            </a:r>
            <a:r>
              <a:rPr lang="zh-CN" altLang="en-US" sz="2400"/>
              <a:t>子路率尔而对曰：“千乘之国，摄乎大国之间，加之以师旅，因之以饥馑；由也为之，比及三年，可使有勇，且知方也。”夫子哂之。“求！尔何如？”对曰：“方六七十，如五六十，求也为之，比及三年，可使足民。如其礼乐，以俟君子。”</a:t>
            </a:r>
            <a:br>
              <a:rPr lang="zh-CN" altLang="en-US" sz="2400"/>
            </a:br>
            <a:endParaRPr lang="zh-CN" altLang="en-US" sz="2400" b="1"/>
          </a:p>
        </p:txBody>
      </p:sp>
      <p:sp>
        <p:nvSpPr>
          <p:cNvPr id="3" name="TextBox 2" title=""/>
          <p:cNvSpPr txBox="1"/>
          <p:nvPr/>
        </p:nvSpPr>
        <p:spPr>
          <a:xfrm>
            <a:off x="50800" y="1535061"/>
            <a:ext cx="9194800" cy="347787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注释：</a:t>
            </a:r>
            <a:endParaRPr lang="en-US" altLang="zh-CN" sz="2000" b="1">
              <a:solidFill>
                <a:srgbClr val="FF0000"/>
              </a:solidFill>
            </a:endParaRPr>
          </a:p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率尔：不假思索的样子。   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千乘之国：有一千辆兵车的诸侯国。在春秋后期，是中等国家。   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乘：兵车。春秋时，一辆兵车，配甲士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人，步卒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72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人，称一乘。</a:t>
            </a:r>
          </a:p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摄乎大国之间：摄，夹。乎：于，在。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加之以师旅：用（别国）军队来侵略它。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加：用，凭借。师旅，军队，此特指侵略的军队。</a:t>
            </a:r>
          </a:p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因之以饥馑：接连下来（国内）又有饥荒。因，动词，接着。饥馑，饥荒。</a:t>
            </a:r>
          </a:p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比及：等到。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且：连词，并且。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方：道，合乎礼义的行事准则。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哂：微笑，这里略带讥讽。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方：见方，纵横。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如：连词，表选择，或者；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足：使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……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富足。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15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如：连词，表提起另一话题，作“至于”讲。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其：那。</a:t>
            </a:r>
          </a:p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17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以：把。后边省宾语“之”。</a:t>
            </a:r>
          </a:p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俟：等待。</a:t>
            </a:r>
            <a:endParaRPr lang="zh-CN" altLang="en-US" sz="2000" b="1"/>
          </a:p>
        </p:txBody>
      </p:sp>
    </p:spTree>
    <p:extLst>
      <p:ext uri="{BB962C8B-B14F-4D97-AF65-F5344CB8AC3E}">
        <p14:creationId xmlns:p14="http://schemas.microsoft.com/office/powerpoint/2010/main" val="48702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-711199" y="-113776"/>
            <a:ext cx="9956800" cy="5168375"/>
          </a:xfrm>
          <a:prstGeom prst="rect">
            <a:avLst/>
          </a:prstGeom>
        </p:spPr>
      </p:pic>
      <p:pic>
        <p:nvPicPr>
          <p:cNvPr id="14" name="图片 13" title="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449" y="2453269"/>
            <a:ext cx="704090" cy="644654"/>
          </a:xfrm>
          <a:prstGeom prst="rect">
            <a:avLst/>
          </a:prstGeom>
        </p:spPr>
      </p:pic>
      <p:sp>
        <p:nvSpPr>
          <p:cNvPr id="12" name="任意多边形 11" title=""/>
          <p:cNvSpPr/>
          <p:nvPr/>
        </p:nvSpPr>
        <p:spPr>
          <a:xfrm flipH="1">
            <a:off x="5474045" y="3"/>
            <a:ext cx="3669957" cy="5145983"/>
          </a:xfrm>
          <a:custGeom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5" rIns="68572" bIns="3428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extBox 1" title=""/>
          <p:cNvSpPr txBox="1"/>
          <p:nvPr/>
        </p:nvSpPr>
        <p:spPr>
          <a:xfrm>
            <a:off x="211667" y="100723"/>
            <a:ext cx="8839200" cy="304698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译文：</a:t>
            </a:r>
            <a:r>
              <a:rPr lang="zh-CN" altLang="en-US" sz="2400"/>
              <a:t>子</a:t>
            </a: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路不假思索地回答到：“一个拥有千辆兵车的诸侯国，夹在大国之间，有（别国）军队来侵略它，接着（国内）又遇上饥荒；如果让我治理这个国家，等到第三年，就可以使人人勇敢善战，而且还懂得道理。”孔子听了微微一笑。“冉有，你怎么样？”冉有回答说：“一个纵横六七十里、或者五六十里的地方，如果让我去治理，等到三年，就可以使百姓富足。至于修明礼乐，那就只有等待贤人君子了</a:t>
            </a:r>
            <a:br>
              <a:rPr lang="zh-CN" altLang="en-US" sz="2400"/>
            </a:br>
            <a:endParaRPr lang="zh-CN" altLang="en-US" sz="2400" b="1"/>
          </a:p>
        </p:txBody>
      </p:sp>
      <p:sp>
        <p:nvSpPr>
          <p:cNvPr id="4" name="TextBox 3" title=""/>
          <p:cNvSpPr txBox="1"/>
          <p:nvPr/>
        </p:nvSpPr>
        <p:spPr>
          <a:xfrm>
            <a:off x="-84665" y="2767771"/>
            <a:ext cx="9228667" cy="9787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indent="267936">
              <a:lnSpc>
                <a:spcPct val="120000"/>
              </a:lnSpc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孔子既然鼓励学生谈自己的志向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子路谈了他的志向后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孔子为什么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哂之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”?</a:t>
            </a:r>
            <a:endParaRPr lang="zh-CN" altLang="zh-CN" sz="24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title=""/>
          <p:cNvSpPr txBox="1"/>
          <p:nvPr/>
        </p:nvSpPr>
        <p:spPr>
          <a:xfrm>
            <a:off x="84667" y="3767668"/>
            <a:ext cx="8458200" cy="111836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孔子见子路不谦让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所以微微地一笑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既是暗示性的批评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又不伤其自尊。</a:t>
            </a:r>
            <a:endParaRPr lang="zh-CN" altLang="zh-CN" sz="2800" b="1">
              <a:solidFill>
                <a:srgbClr val="C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1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33868"/>
            <a:ext cx="9144000" cy="5245982"/>
          </a:xfrm>
          <a:prstGeom prst="rect">
            <a:avLst/>
          </a:prstGeom>
        </p:spPr>
      </p:pic>
      <p:sp>
        <p:nvSpPr>
          <p:cNvPr id="2" name="TextBox 1" title=""/>
          <p:cNvSpPr txBox="1"/>
          <p:nvPr/>
        </p:nvSpPr>
        <p:spPr>
          <a:xfrm>
            <a:off x="0" y="33870"/>
            <a:ext cx="8754533" cy="13849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译文：</a:t>
            </a:r>
            <a:r>
              <a:rPr lang="zh-CN" altLang="en-US" sz="2000" b="1"/>
              <a:t>子路、曾晳、冉有、公西华侍奉（孔子）而坐。</a:t>
            </a:r>
          </a:p>
          <a:p>
            <a:r>
              <a:rPr lang="zh-CN" altLang="en-US" sz="2000" b="1"/>
              <a:t>孔子说：“因为我年纪比你们大一点，（你们）不要因我（年长）就不敢说话了。（你们）平日在家的时候常说：‘没有人了解我呀！’如果有人了解你们，那（你们）打算怎么做呢？”</a:t>
            </a:r>
          </a:p>
        </p:txBody>
      </p:sp>
      <p:sp>
        <p:nvSpPr>
          <p:cNvPr id="3" name="TextBox 2" title=""/>
          <p:cNvSpPr txBox="1"/>
          <p:nvPr/>
        </p:nvSpPr>
        <p:spPr>
          <a:xfrm>
            <a:off x="2" y="1510506"/>
            <a:ext cx="9143999" cy="5232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第一部分（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1-2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段）：写孔子向学生问志。</a:t>
            </a:r>
          </a:p>
        </p:txBody>
      </p:sp>
      <p:sp>
        <p:nvSpPr>
          <p:cNvPr id="4" name="TextBox 3" title=""/>
          <p:cNvSpPr txBox="1"/>
          <p:nvPr/>
        </p:nvSpPr>
        <p:spPr>
          <a:xfrm>
            <a:off x="-296332" y="2779149"/>
            <a:ext cx="8779933" cy="53206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以吾一日长乎尔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毋吾以也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这句话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孔子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怎样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的态度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 sz="2400" b="1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title=""/>
          <p:cNvSpPr txBox="1"/>
          <p:nvPr/>
        </p:nvSpPr>
        <p:spPr>
          <a:xfrm>
            <a:off x="110066" y="3572933"/>
            <a:ext cx="8525933" cy="5232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800" b="1"/>
              <a:t>反映出孔子谦虚和蔼、平易近人的态度。</a:t>
            </a:r>
          </a:p>
        </p:txBody>
      </p:sp>
    </p:spTree>
    <p:extLst>
      <p:ext uri="{BB962C8B-B14F-4D97-AF65-F5344CB8AC3E}">
        <p14:creationId xmlns:p14="http://schemas.microsoft.com/office/powerpoint/2010/main" val="3404856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-584199"/>
            <a:ext cx="9144000" cy="5245982"/>
          </a:xfrm>
          <a:prstGeom prst="rect">
            <a:avLst/>
          </a:prstGeom>
        </p:spPr>
      </p:pic>
      <p:sp>
        <p:nvSpPr>
          <p:cNvPr id="2" name="TextBox 1" title=""/>
          <p:cNvSpPr txBox="1"/>
          <p:nvPr/>
        </p:nvSpPr>
        <p:spPr>
          <a:xfrm>
            <a:off x="0" y="33868"/>
            <a:ext cx="8754533" cy="169277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原文：</a:t>
            </a:r>
            <a:r>
              <a:rPr lang="zh-CN" altLang="en-US" sz="2000"/>
              <a:t>“赤！尔何如？”对曰：“非曰能之，愿学焉。宗庙之事，如会同，端章甫，愿为小相焉。”“点！尔何如？”鼓瑟希，铿尔，舍瑟而作，对曰：“异乎三子者之撰。”子曰：“何伤乎？亦各言其志也。”曰：“莫春者，春服既成，冠者五六人，童子六七人，浴乎沂，风乎舞雩，咏而归。”</a:t>
            </a:r>
            <a:r>
              <a:rPr lang="en-US" altLang="zh-CN" sz="2000"/>
              <a:t> </a:t>
            </a:r>
            <a:r>
              <a:rPr lang="zh-CN" altLang="en-US" sz="2000"/>
              <a:t>夫子喟然叹曰：“吾与点也！”</a:t>
            </a:r>
          </a:p>
        </p:txBody>
      </p:sp>
      <p:sp>
        <p:nvSpPr>
          <p:cNvPr id="3" name="TextBox 2" title=""/>
          <p:cNvSpPr txBox="1"/>
          <p:nvPr/>
        </p:nvSpPr>
        <p:spPr>
          <a:xfrm>
            <a:off x="2" y="1759690"/>
            <a:ext cx="9143999" cy="347787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注释：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能：动词，能做到。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焉：这里作指示代词兼语气词，指代下文“小相”这种工作。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如：连词，或者。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会：诸侯之间的盟会。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同：诸侯共同朝见天子。</a:t>
            </a:r>
          </a:p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端：古代的一种礼服。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章甫：古代的一种礼帽。这里都是名词用作动词，意思是“穿着礼服，戴着礼帽”。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愿：愿意；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相：在祭祀、会盟或朝见天子时主持赞礼和司仪的人。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焉：兼词，于是，在这些场合里。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鼓：弹。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瑟：古乐器。</a:t>
            </a:r>
          </a:p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希：同“稀”，稀疏，这里指鼓瑟的声音已接近尾声。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舍：放下。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15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作：立起来，站起身。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撰：才具，才能。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17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伤：妨害。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乎：语气词，呢。</a:t>
            </a:r>
          </a:p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19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莫春者，春服既成：莫春：莫同“暮”，指农历三月。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既：副词，已经。</a:t>
            </a:r>
          </a:p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冠：古时男子二十岁为成年，束发加冠；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22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冠者五六人，童子六七人：几个成人，几个孩子。五六，六七，都是虚数。</a:t>
            </a:r>
          </a:p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23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喟然：叹息的样子。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24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与：赞成。</a:t>
            </a:r>
          </a:p>
        </p:txBody>
      </p:sp>
    </p:spTree>
    <p:extLst>
      <p:ext uri="{BB962C8B-B14F-4D97-AF65-F5344CB8AC3E}">
        <p14:creationId xmlns:p14="http://schemas.microsoft.com/office/powerpoint/2010/main" val="1532954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33868"/>
            <a:ext cx="9144000" cy="5245982"/>
          </a:xfrm>
          <a:prstGeom prst="rect">
            <a:avLst/>
          </a:prstGeom>
        </p:spPr>
      </p:pic>
      <p:sp>
        <p:nvSpPr>
          <p:cNvPr id="2" name="TextBox 1" title=""/>
          <p:cNvSpPr txBox="1"/>
          <p:nvPr/>
        </p:nvSpPr>
        <p:spPr>
          <a:xfrm>
            <a:off x="0" y="33868"/>
            <a:ext cx="8754533" cy="261610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译文：</a:t>
            </a:r>
            <a:r>
              <a:rPr lang="zh-CN" altLang="en-US" sz="2000" b="1"/>
              <a:t>“公西华，你怎么样？”公西华回答说：“我不敢说能做什么，但愿意学习做这些。宗庙祭祀的工作，或者是诸侯会盟及朝见天子的时候，我愿意穿戴好礼服礼帽做一个小相。”“曾皙，你怎么样？”</a:t>
            </a:r>
          </a:p>
          <a:p>
            <a:r>
              <a:rPr lang="zh-CN" altLang="en-US" sz="2000" b="1"/>
              <a:t>（曾皙）弹瑟的声音逐渐稀疏了，接着铿的一声，他放下瑟直起身子回答说：“我和他们三人的才能不一样。”孔子说：“有什么妨害呢？不过是各自谈谈自己的志向。”曾皙说：“暮春时节，春天的衣服已经穿上了。和几个成年人、几个孩童到沂水里沐浴，在舞雩台上吹吹风，一路唱着歌儿回来。”</a:t>
            </a:r>
          </a:p>
          <a:p>
            <a:r>
              <a:rPr lang="zh-CN" altLang="en-US" sz="2000" b="1"/>
              <a:t>孔子长叹一声说：“我赞同曾皙的想法呀！”</a:t>
            </a:r>
          </a:p>
        </p:txBody>
      </p:sp>
      <p:sp>
        <p:nvSpPr>
          <p:cNvPr id="4" name="TextBox 3" title=""/>
          <p:cNvSpPr txBox="1"/>
          <p:nvPr/>
        </p:nvSpPr>
        <p:spPr>
          <a:xfrm>
            <a:off x="-296332" y="2779149"/>
            <a:ext cx="8779933" cy="53206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第二部分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  <a:sym typeface="Wingdings" panose="05000000000000000000" pitchFamily="2" charset="2"/>
              </a:rPr>
              <a:t>3-13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）：弟子述志。</a:t>
            </a:r>
            <a:endParaRPr lang="zh-CN" altLang="zh-CN" sz="2400" b="1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title=""/>
          <p:cNvSpPr txBox="1"/>
          <p:nvPr/>
        </p:nvSpPr>
        <p:spPr>
          <a:xfrm>
            <a:off x="110066" y="3572935"/>
            <a:ext cx="8525933" cy="95410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800" b="1"/>
              <a:t>问题</a:t>
            </a:r>
            <a:r>
              <a:rPr lang="en-US" altLang="zh-CN" sz="2800" b="1"/>
              <a:t>1</a:t>
            </a:r>
            <a:r>
              <a:rPr lang="zh-CN" altLang="en-US" sz="2800" b="1"/>
              <a:t>：子路、冉有、公西华三人言志的内容</a:t>
            </a:r>
            <a:r>
              <a:rPr lang="en-US" altLang="zh-CN" sz="2800" b="1"/>
              <a:t>,</a:t>
            </a:r>
            <a:r>
              <a:rPr lang="zh-CN" altLang="en-US" sz="2800" b="1"/>
              <a:t>有何异同</a:t>
            </a:r>
            <a:r>
              <a:rPr lang="en-US" altLang="zh-CN" sz="28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4388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 title=""/>
          <p:cNvSpPr/>
          <p:nvPr/>
        </p:nvSpPr>
        <p:spPr>
          <a:xfrm>
            <a:off x="89118" y="1044893"/>
            <a:ext cx="8419883" cy="2432974"/>
          </a:xfrm>
          <a:prstGeom prst="rect">
            <a:avLst/>
          </a:prstGeom>
          <a:noFill/>
        </p:spPr>
        <p:txBody>
          <a:bodyPr vert="horz" wrap="square" lIns="68572" tIns="34285" rIns="68572" bIns="34285" rtlCol="0">
            <a:spAutoFit/>
          </a:bodyPr>
          <a:lstStyle/>
          <a:p>
            <a:pPr indent="26666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子路直爽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敢作敢为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其理想侧重于强国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有勇、知方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冉有侧重于经济生活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富民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可使足民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公西华侧重于礼乐教化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以礼治邦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宗庙会同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。三人都愿意在仕途上成就一番事业。</a:t>
            </a:r>
            <a:endParaRPr lang="zh-CN" altLang="zh-CN" sz="3200" b="1">
              <a:solidFill>
                <a:srgbClr val="C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-214701"/>
            <a:ext cx="9144000" cy="5245982"/>
          </a:xfrm>
          <a:prstGeom prst="rect">
            <a:avLst/>
          </a:prstGeom>
        </p:spPr>
      </p:pic>
      <p:sp>
        <p:nvSpPr>
          <p:cNvPr id="2" name="TextBox 1" title=""/>
          <p:cNvSpPr txBox="1"/>
          <p:nvPr/>
        </p:nvSpPr>
        <p:spPr>
          <a:xfrm>
            <a:off x="0" y="33870"/>
            <a:ext cx="8754533" cy="76944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问题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：</a:t>
            </a:r>
            <a:r>
              <a:rPr lang="zh-CN" altLang="en-US" sz="2000" b="1"/>
              <a:t>从冉有和公西华的“言志”中</a:t>
            </a:r>
            <a:r>
              <a:rPr lang="en-US" altLang="zh-CN" sz="2000" b="1"/>
              <a:t>,</a:t>
            </a:r>
            <a:r>
              <a:rPr lang="zh-CN" altLang="en-US" sz="2000" b="1"/>
              <a:t>我们可以看出他们具有什么样的性格特点</a:t>
            </a:r>
            <a:r>
              <a:rPr lang="en-US" altLang="zh-CN" sz="2000" b="1"/>
              <a:t>?</a:t>
            </a:r>
            <a:endParaRPr lang="zh-CN" altLang="en-US" sz="2000" b="1"/>
          </a:p>
        </p:txBody>
      </p:sp>
      <p:sp>
        <p:nvSpPr>
          <p:cNvPr id="4" name="TextBox 3" title=""/>
          <p:cNvSpPr txBox="1"/>
          <p:nvPr/>
        </p:nvSpPr>
        <p:spPr>
          <a:xfrm>
            <a:off x="110068" y="839257"/>
            <a:ext cx="8779933" cy="317625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冉有在孔子指名发问后才开口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比起子路说的中等国家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冉有说的国家要小很多。冉有认为三年后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自己取得的政绩仅限于“足民”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还没有能力对人民实行礼乐教化。由此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我们可以看出冉有是一个谦虚谨慎、说话很有分寸的人。</a:t>
            </a:r>
            <a:endParaRPr lang="en-US" altLang="zh-CN" sz="2400" b="1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公西华第三个发言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态度更加谦逊。“礼乐治国”是儒家的政治抱负之一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因此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公西华所言均为国家大事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而他不曰“能”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而曰“愿学”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并且是“愿为小相”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其态度可见一斑。</a:t>
            </a:r>
            <a:endParaRPr lang="zh-CN" altLang="zh-CN" sz="2400" b="1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80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-214701"/>
            <a:ext cx="9144000" cy="5245982"/>
          </a:xfrm>
          <a:prstGeom prst="rect">
            <a:avLst/>
          </a:prstGeom>
        </p:spPr>
      </p:pic>
      <p:sp>
        <p:nvSpPr>
          <p:cNvPr id="2" name="TextBox 1" title=""/>
          <p:cNvSpPr txBox="1"/>
          <p:nvPr/>
        </p:nvSpPr>
        <p:spPr>
          <a:xfrm>
            <a:off x="0" y="33870"/>
            <a:ext cx="8754533" cy="46166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问题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：</a:t>
            </a:r>
            <a:r>
              <a:rPr lang="zh-CN" altLang="en-US" sz="2000" b="1"/>
              <a:t>曾皙回答孔子提问前的一系列动作描写有何作用</a:t>
            </a:r>
            <a:r>
              <a:rPr lang="en-US" altLang="zh-CN" sz="2000" b="1"/>
              <a:t>?	</a:t>
            </a:r>
            <a:endParaRPr lang="zh-CN" altLang="en-US" sz="2000" b="1"/>
          </a:p>
        </p:txBody>
      </p:sp>
      <p:sp>
        <p:nvSpPr>
          <p:cNvPr id="4" name="TextBox 3" title=""/>
          <p:cNvSpPr txBox="1"/>
          <p:nvPr/>
        </p:nvSpPr>
        <p:spPr>
          <a:xfrm>
            <a:off x="110068" y="839258"/>
            <a:ext cx="8779933" cy="185123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①子路等三人回答问题时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曾皙“鼓瑟”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再次渲染了师生交流时自由愉快的氛围。②从“鼓瑟”到“而作”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短短九个字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生动地描绘出曾皙从容、洒脱的性格特征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而“舍”“作”两个动作又表现了他回答老师问题时的恭敬态度。</a:t>
            </a:r>
            <a:endParaRPr lang="zh-CN" altLang="zh-CN" sz="2400" b="1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89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-214701"/>
            <a:ext cx="9144000" cy="5245982"/>
          </a:xfrm>
          <a:prstGeom prst="rect">
            <a:avLst/>
          </a:prstGeom>
        </p:spPr>
      </p:pic>
      <p:sp>
        <p:nvSpPr>
          <p:cNvPr id="2" name="TextBox 1" title=""/>
          <p:cNvSpPr txBox="1"/>
          <p:nvPr/>
        </p:nvSpPr>
        <p:spPr>
          <a:xfrm>
            <a:off x="0" y="33870"/>
            <a:ext cx="8754533" cy="46166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问题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：</a:t>
            </a:r>
            <a:r>
              <a:rPr lang="zh-CN" altLang="en-US" sz="2000" b="1"/>
              <a:t>曾怎么理解曾皙的话？从中我们可以看出他的哪些人物性格？</a:t>
            </a:r>
            <a:r>
              <a:rPr lang="en-US" altLang="zh-CN" sz="2000" b="1"/>
              <a:t>	</a:t>
            </a:r>
            <a:endParaRPr lang="zh-CN" altLang="en-US" sz="2000" b="1"/>
          </a:p>
        </p:txBody>
      </p:sp>
      <p:sp>
        <p:nvSpPr>
          <p:cNvPr id="4" name="TextBox 3" title=""/>
          <p:cNvSpPr txBox="1"/>
          <p:nvPr/>
        </p:nvSpPr>
        <p:spPr>
          <a:xfrm>
            <a:off x="110068" y="839259"/>
            <a:ext cx="8779933" cy="141151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曾皙不言其志，而是通过描绘出一幅“风清俗美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人民安乐”的太平盛世图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展示了自己的政治理想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并表现了一种安贫乐道、澡身浴德的高洁志趣。</a:t>
            </a:r>
            <a:endParaRPr lang="zh-CN" altLang="zh-CN" sz="2400" b="1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32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-711199" y="-113776"/>
            <a:ext cx="9956800" cy="5211233"/>
          </a:xfrm>
          <a:prstGeom prst="rect">
            <a:avLst/>
          </a:prstGeom>
        </p:spPr>
      </p:pic>
      <p:pic>
        <p:nvPicPr>
          <p:cNvPr id="14" name="图片 13" title="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449" y="2453269"/>
            <a:ext cx="704090" cy="644654"/>
          </a:xfrm>
          <a:prstGeom prst="rect">
            <a:avLst/>
          </a:prstGeom>
        </p:spPr>
      </p:pic>
      <p:sp>
        <p:nvSpPr>
          <p:cNvPr id="12" name="任意多边形 11" title=""/>
          <p:cNvSpPr/>
          <p:nvPr/>
        </p:nvSpPr>
        <p:spPr>
          <a:xfrm flipH="1">
            <a:off x="5474045" y="3"/>
            <a:ext cx="3669957" cy="5145983"/>
          </a:xfrm>
          <a:custGeom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5" rIns="68572" bIns="3428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extBox 1" title=""/>
          <p:cNvSpPr txBox="1"/>
          <p:nvPr/>
        </p:nvSpPr>
        <p:spPr>
          <a:xfrm>
            <a:off x="211667" y="135467"/>
            <a:ext cx="8839200" cy="193899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原文：</a:t>
            </a:r>
            <a:r>
              <a:rPr lang="zh-CN" altLang="en-US" sz="2400"/>
              <a:t>三子者出，曾皙后。曾皙曰：“夫三子者之言何如？”</a:t>
            </a:r>
          </a:p>
          <a:p>
            <a:r>
              <a:rPr lang="zh-CN" altLang="en-US" sz="2400"/>
              <a:t>子曰：“亦各言其志也已矣。”曰：“夫子何哂由也？”</a:t>
            </a:r>
          </a:p>
          <a:p>
            <a:r>
              <a:rPr lang="zh-CN" altLang="en-US" sz="2400"/>
              <a:t>曰：“为国以礼，其言不让，是故哂之。”“唯求则非邦也与？”</a:t>
            </a:r>
          </a:p>
          <a:p>
            <a:r>
              <a:rPr lang="zh-CN" altLang="en-US" sz="2400"/>
              <a:t>“安见方六七十如五六十而非邦也者？”“唯赤则非邦也与？”</a:t>
            </a:r>
          </a:p>
          <a:p>
            <a:r>
              <a:rPr lang="zh-CN" altLang="en-US" sz="2400"/>
              <a:t>“宗庙会同，非诸侯而何？赤也为之小，孰能为之大？”</a:t>
            </a:r>
            <a:endParaRPr lang="zh-CN" altLang="en-US" sz="2400" b="1"/>
          </a:p>
        </p:txBody>
      </p:sp>
      <p:sp>
        <p:nvSpPr>
          <p:cNvPr id="3" name="TextBox 2" title=""/>
          <p:cNvSpPr txBox="1"/>
          <p:nvPr/>
        </p:nvSpPr>
        <p:spPr>
          <a:xfrm>
            <a:off x="50800" y="2102452"/>
            <a:ext cx="9194800" cy="224676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注释：</a:t>
            </a:r>
            <a:endParaRPr lang="en-US" altLang="zh-CN" sz="2000" b="1">
              <a:solidFill>
                <a:srgbClr val="FF0000"/>
              </a:solidFill>
            </a:endParaRP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后：动词，后出</a:t>
            </a: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夫子何哂由也：何，为什么。</a:t>
            </a: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为国以礼，其言不让：治国要用礼，可是他（子路）的话毫不谦逊。以：介词。靠，用。让：礼让，谦逊。</a:t>
            </a: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唯求则非邦也与：唯，用于句首，表示语气。邦：国家，这是指国家大事。与，同“欤”，疑问语气词</a:t>
            </a:r>
            <a:endParaRPr lang="zh-CN" altLang="en-US" sz="2000" b="1"/>
          </a:p>
        </p:txBody>
      </p:sp>
    </p:spTree>
    <p:extLst>
      <p:ext uri="{BB962C8B-B14F-4D97-AF65-F5344CB8AC3E}">
        <p14:creationId xmlns:p14="http://schemas.microsoft.com/office/powerpoint/2010/main" val="2109537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 title=""/>
          <p:cNvGrpSpPr/>
          <p:nvPr/>
        </p:nvGrpSpPr>
        <p:grpSpPr>
          <a:xfrm>
            <a:off x="0" y="54491"/>
            <a:ext cx="915632" cy="1772925"/>
            <a:chOff x="873337" y="835227"/>
            <a:chExt cx="3151785" cy="6102753"/>
          </a:xfrm>
        </p:grpSpPr>
        <p:grpSp>
          <p:nvGrpSpPr>
            <p:cNvPr id="33" name="组合 32"/>
            <p:cNvGrpSpPr/>
            <p:nvPr/>
          </p:nvGrpSpPr>
          <p:grpSpPr>
            <a:xfrm>
              <a:off x="988819" y="835227"/>
              <a:ext cx="3036303" cy="5318208"/>
              <a:chOff x="934820" y="585849"/>
              <a:chExt cx="3036303" cy="5318208"/>
            </a:xfrm>
            <a:effectLst>
              <a:outerShdw blurRad="139700" dist="38100" dir="2700000" algn="tl" rotWithShape="0">
                <a:prstClr val="black">
                  <a:alpha val="3000"/>
                </a:prstClr>
              </a:outerShdw>
            </a:effectLst>
          </p:grpSpPr>
          <p:sp>
            <p:nvSpPr>
              <p:cNvPr id="44" name="矩形 43"/>
              <p:cNvSpPr/>
              <p:nvPr/>
            </p:nvSpPr>
            <p:spPr>
              <a:xfrm>
                <a:off x="1162845" y="585849"/>
                <a:ext cx="2702840" cy="4973782"/>
              </a:xfrm>
              <a:prstGeom prst="rect">
                <a:avLst/>
              </a:prstGeom>
              <a:solidFill>
                <a:srgbClr val="D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34820" y="588183"/>
                <a:ext cx="3036303" cy="5315874"/>
              </a:xfrm>
              <a:prstGeom prst="rect">
                <a:avLst/>
              </a:prstGeom>
              <a:noFill/>
              <a:ln w="88900">
                <a:solidFill>
                  <a:srgbClr val="DAE0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/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 flipH="1">
              <a:off x="3436590" y="1008607"/>
              <a:ext cx="0" cy="49737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446178" y="2013351"/>
              <a:ext cx="41221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446178" y="3005611"/>
              <a:ext cx="41221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446178" y="3997871"/>
              <a:ext cx="41221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446178" y="5120761"/>
              <a:ext cx="41221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1387233" y="1449932"/>
              <a:ext cx="1307860" cy="3274562"/>
              <a:chOff x="1387233" y="1449932"/>
              <a:chExt cx="1307860" cy="327456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387233" y="1449932"/>
                <a:ext cx="1307860" cy="3274562"/>
              </a:xfrm>
              <a:prstGeom prst="rect">
                <a:avLst/>
              </a:prstGeom>
              <a:solidFill>
                <a:srgbClr val="F3F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474123" y="1520173"/>
                <a:ext cx="1094141" cy="3101806"/>
              </a:xfrm>
              <a:prstGeom prst="rect">
                <a:avLst/>
              </a:prstGeom>
              <a:solidFill>
                <a:srgbClr val="F3F5F4"/>
              </a:solidFill>
              <a:ln w="12700">
                <a:solidFill>
                  <a:srgbClr val="5841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525356" y="1559567"/>
                <a:ext cx="968124" cy="3004914"/>
              </a:xfrm>
              <a:prstGeom prst="rect">
                <a:avLst/>
              </a:prstGeom>
              <a:solidFill>
                <a:srgbClr val="F3F5F4"/>
              </a:solidFill>
              <a:ln w="6350">
                <a:solidFill>
                  <a:srgbClr val="5841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873337" y="1565912"/>
              <a:ext cx="2065882" cy="53720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70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教学目标</a:t>
              </a:r>
              <a:endParaRPr lang="zh-CN" altLang="en-US" sz="270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</p:grpSp>
      <p:pic>
        <p:nvPicPr>
          <p:cNvPr id="4" name="图片 3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3279372"/>
            <a:ext cx="9144000" cy="1966610"/>
          </a:xfrm>
          <a:prstGeom prst="rect">
            <a:avLst/>
          </a:prstGeom>
        </p:spPr>
      </p:pic>
      <p:pic>
        <p:nvPicPr>
          <p:cNvPr id="30" name="图片 29" title="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9" b="34909"/>
          <a:stretch>
            <a:fillRect/>
          </a:stretch>
        </p:blipFill>
        <p:spPr>
          <a:xfrm>
            <a:off x="3752517" y="252058"/>
            <a:ext cx="5382950" cy="1864130"/>
          </a:xfrm>
          <a:prstGeom prst="rect">
            <a:avLst/>
          </a:prstGeom>
        </p:spPr>
      </p:pic>
      <p:pic>
        <p:nvPicPr>
          <p:cNvPr id="11" name="图片 10" title="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6" y="832579"/>
            <a:ext cx="914402" cy="548641"/>
          </a:xfrm>
          <a:prstGeom prst="rect">
            <a:avLst/>
          </a:prstGeom>
        </p:spPr>
      </p:pic>
      <p:grpSp>
        <p:nvGrpSpPr>
          <p:cNvPr id="15" name="组合 14" title=""/>
          <p:cNvGrpSpPr/>
          <p:nvPr/>
        </p:nvGrpSpPr>
        <p:grpSpPr>
          <a:xfrm>
            <a:off x="885001" y="370600"/>
            <a:ext cx="8128702" cy="415498"/>
            <a:chOff x="3343357" y="3004515"/>
            <a:chExt cx="10838266" cy="55399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60" y="3004515"/>
              <a:ext cx="10180563" cy="55399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en-US" altLang="zh-CN" sz="2100" b="1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.</a:t>
              </a:r>
              <a:r>
                <a:rPr lang="zh-CN" altLang="en-US" sz="2100" b="1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积累并掌握文中重要的文言实词、虚词、特殊句式和文化常识</a:t>
              </a:r>
              <a:endParaRPr lang="zh-CN" altLang="en-US" sz="2100" b="1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8560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16" name="组合 15" title=""/>
          <p:cNvGrpSpPr/>
          <p:nvPr/>
        </p:nvGrpSpPr>
        <p:grpSpPr>
          <a:xfrm>
            <a:off x="600166" y="1714837"/>
            <a:ext cx="8490560" cy="954107"/>
            <a:chOff x="3343357" y="3004515"/>
            <a:chExt cx="13744294" cy="127214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8" y="3004515"/>
              <a:ext cx="13086593" cy="12721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厘清各段之间的联系，把握文章内容，体会其</a:t>
              </a:r>
              <a:r>
                <a:rPr lang="zh-CN" altLang="en-US" smtClean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不同</a:t>
              </a:r>
              <a:endParaRPr lang="en-US" altLang="zh-CN" smtClean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r>
                <a:rPr lang="zh-CN" altLang="en-US" smtClean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的</a:t>
              </a:r>
              <a:r>
                <a:rPr lang="zh-CN" altLang="en-US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写作手法</a:t>
              </a:r>
              <a:endParaRPr lang="zh-CN" altLang="en-US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6" y="3112236"/>
              <a:ext cx="58956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20" name="组合 19" title=""/>
          <p:cNvGrpSpPr/>
          <p:nvPr/>
        </p:nvGrpSpPr>
        <p:grpSpPr>
          <a:xfrm>
            <a:off x="470672" y="3106042"/>
            <a:ext cx="8038932" cy="954107"/>
            <a:chOff x="3343357" y="3004515"/>
            <a:chExt cx="10718571" cy="127214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10060869" cy="12721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了解中国古代优秀的文学作品</a:t>
              </a:r>
              <a:r>
                <a:rPr lang="en-US" altLang="zh-CN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,</a:t>
              </a:r>
              <a:r>
                <a:rPr lang="zh-CN" altLang="en-US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领略先秦儒家</a:t>
              </a:r>
              <a:r>
                <a:rPr lang="zh-CN" altLang="en-US" smtClean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、</a:t>
              </a:r>
              <a:endParaRPr lang="en-US" altLang="zh-CN" smtClean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  <a:p>
              <a:r>
                <a:rPr lang="zh-CN" altLang="en-US" smtClean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道家</a:t>
              </a:r>
              <a:r>
                <a:rPr lang="zh-CN" altLang="en-US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中先民的智慧</a:t>
              </a:r>
              <a:endParaRPr lang="zh-CN" altLang="en-US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8560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46" name="TextBox 4" title=""/>
          <p:cNvSpPr txBox="1"/>
          <p:nvPr/>
        </p:nvSpPr>
        <p:spPr>
          <a:xfrm>
            <a:off x="0" y="6"/>
            <a:ext cx="340238" cy="114333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行业PPT模板http:///hangye/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33868"/>
            <a:ext cx="9144000" cy="5245982"/>
          </a:xfrm>
          <a:prstGeom prst="rect">
            <a:avLst/>
          </a:prstGeom>
        </p:spPr>
      </p:pic>
      <p:sp>
        <p:nvSpPr>
          <p:cNvPr id="2" name="TextBox 1" title=""/>
          <p:cNvSpPr txBox="1"/>
          <p:nvPr/>
        </p:nvSpPr>
        <p:spPr>
          <a:xfrm>
            <a:off x="0" y="33869"/>
            <a:ext cx="8754533" cy="230832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译文：</a:t>
            </a:r>
            <a:r>
              <a:rPr lang="zh-CN" altLang="en-US" sz="2000" b="1">
                <a:solidFill>
                  <a:prstClr val="black"/>
                </a:solidFill>
              </a:rPr>
              <a:t>　子路、冉有、公西华都出去了，曾皙最后走。曾皙问孔子：“他们三个人的话怎么样？”孔子说：“也不过是各自谈谈自己的志向罢了！”</a:t>
            </a:r>
          </a:p>
          <a:p>
            <a:r>
              <a:rPr lang="zh-CN" altLang="en-US" sz="2000" b="1">
                <a:solidFill>
                  <a:prstClr val="black"/>
                </a:solidFill>
              </a:rPr>
              <a:t>曾皙说：“您为什么笑仲由呢？”（孔子）说：“治国要用礼，可是他（子路）的话毫不谦逊，所以我笑他。”“难道冉有讲的不是国家大事吗？”</a:t>
            </a:r>
          </a:p>
          <a:p>
            <a:r>
              <a:rPr lang="zh-CN" altLang="en-US" sz="2000" b="1">
                <a:solidFill>
                  <a:prstClr val="black"/>
                </a:solidFill>
              </a:rPr>
              <a:t>“怎见得方圆六七十里或者五六十里的地方就不是国家呢？”“难道公西华讲的不是诸侯的大事吗？”宗庙祭祀，诸侯会盟和朝见天子，不是诸侯的大事又是什么呢？如果公西华只能给诸侯做一个小相，那么谁能做大相呢？”</a:t>
            </a:r>
          </a:p>
        </p:txBody>
      </p:sp>
      <p:sp>
        <p:nvSpPr>
          <p:cNvPr id="4" name="TextBox 3" title=""/>
          <p:cNvSpPr txBox="1"/>
          <p:nvPr/>
        </p:nvSpPr>
        <p:spPr>
          <a:xfrm>
            <a:off x="-296332" y="2779150"/>
            <a:ext cx="8779933" cy="53553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第二部分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  <a:sym typeface="Wingdings" panose="05000000000000000000" pitchFamily="2" charset="2"/>
              </a:rPr>
              <a:t>14-21</a:t>
            </a:r>
            <a:r>
              <a:rPr lang="zh-CN" altLang="en-US" sz="24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）：孔子评志。</a:t>
            </a:r>
            <a:endParaRPr lang="zh-CN" altLang="zh-CN" sz="2400" b="1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50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 title=""/>
          <p:cNvGrpSpPr/>
          <p:nvPr/>
        </p:nvGrpSpPr>
        <p:grpSpPr>
          <a:xfrm>
            <a:off x="-1244586" y="2073593"/>
            <a:ext cx="3766730" cy="2944877"/>
            <a:chOff x="891471" y="1719625"/>
            <a:chExt cx="4349424" cy="3400435"/>
          </a:xfrm>
          <a:solidFill>
            <a:srgbClr val="FFFFFF"/>
          </a:solidFill>
        </p:grpSpPr>
        <p:sp>
          <p:nvSpPr>
            <p:cNvPr id="13" name="椭圆 12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  <a:grpFill/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  <a:grpFill/>
          </p:spPr>
        </p:pic>
      </p:grpSp>
      <p:sp>
        <p:nvSpPr>
          <p:cNvPr id="19" name="文本框 18" title=""/>
          <p:cNvSpPr txBox="1"/>
          <p:nvPr/>
        </p:nvSpPr>
        <p:spPr>
          <a:xfrm>
            <a:off x="2632825" y="915374"/>
            <a:ext cx="677108" cy="392415"/>
          </a:xfrm>
          <a:prstGeom prst="rect">
            <a:avLst/>
          </a:prstGeom>
          <a:noFill/>
        </p:spPr>
        <p:txBody>
          <a:bodyPr vert="horz" wrap="none" lIns="68572" tIns="34285" rIns="68572" bIns="34285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>
                <a:latin typeface="汉仪行楷简" panose="02010609000101010101" pitchFamily="49" charset="-122"/>
                <a:ea typeface="汉仪行楷简" panose="02010609000101010101" pitchFamily="49" charset="-122"/>
              </a:rPr>
              <a:t>主旨</a:t>
            </a:r>
            <a:endParaRPr lang="zh-CN" altLang="en-US" sz="210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2760574" y="1462521"/>
            <a:ext cx="6231026" cy="1300346"/>
          </a:xfrm>
          <a:prstGeom prst="rect">
            <a:avLst/>
          </a:prstGeom>
          <a:noFill/>
        </p:spPr>
        <p:txBody>
          <a:bodyPr vert="horz" wrap="square" lIns="68572" tIns="34285" rIns="68572" bIns="34285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b="1" smtClean="0">
                <a:solidFill>
                  <a:srgbClr val="C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本文</a:t>
            </a:r>
            <a:r>
              <a:rPr lang="zh-CN" altLang="en-US" b="1">
                <a:solidFill>
                  <a:srgbClr val="C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通过记述孔子和四个弟子“言志”</a:t>
            </a:r>
            <a:r>
              <a:rPr lang="zh-CN" altLang="en-US" b="1" smtClean="0">
                <a:solidFill>
                  <a:srgbClr val="C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的谈话</a:t>
            </a:r>
            <a:r>
              <a:rPr lang="en-US" altLang="zh-CN" b="1">
                <a:solidFill>
                  <a:srgbClr val="C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,</a:t>
            </a:r>
            <a:r>
              <a:rPr lang="zh-CN" altLang="en-US" b="1">
                <a:solidFill>
                  <a:srgbClr val="C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生动地再现了孔子让学生畅谈</a:t>
            </a:r>
            <a:r>
              <a:rPr lang="zh-CN" altLang="en-US" b="1" smtClean="0">
                <a:solidFill>
                  <a:srgbClr val="C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志向情形</a:t>
            </a:r>
            <a:r>
              <a:rPr lang="en-US" altLang="zh-CN" b="1">
                <a:solidFill>
                  <a:srgbClr val="C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,</a:t>
            </a:r>
            <a:r>
              <a:rPr lang="zh-CN" altLang="en-US" b="1">
                <a:solidFill>
                  <a:srgbClr val="C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反映了儒家“足食足兵”“先富后教”乐治国”的政治思想以及孔子循循善诱</a:t>
            </a:r>
            <a:r>
              <a:rPr lang="zh-CN" altLang="en-US" b="1" smtClean="0">
                <a:solidFill>
                  <a:srgbClr val="C00000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、因材施教的教育方法。</a:t>
            </a:r>
            <a:endParaRPr lang="zh-CN" altLang="en-US" b="1">
              <a:solidFill>
                <a:srgbClr val="C00000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33868"/>
            <a:ext cx="9144000" cy="5245982"/>
          </a:xfrm>
          <a:prstGeom prst="rect">
            <a:avLst/>
          </a:prstGeom>
        </p:spPr>
      </p:pic>
      <p:sp>
        <p:nvSpPr>
          <p:cNvPr id="2" name="TextBox 1" title=""/>
          <p:cNvSpPr txBox="1"/>
          <p:nvPr/>
        </p:nvSpPr>
        <p:spPr>
          <a:xfrm>
            <a:off x="0" y="33869"/>
            <a:ext cx="8754533" cy="8309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问题：</a:t>
            </a:r>
            <a:r>
              <a:rPr lang="zh-CN" altLang="en-US" sz="2000" b="1">
                <a:solidFill>
                  <a:prstClr val="black"/>
                </a:solidFill>
              </a:rPr>
              <a:t>　</a:t>
            </a:r>
            <a:r>
              <a:rPr lang="zh-CN" altLang="en-US" sz="2400" b="1">
                <a:solidFill>
                  <a:prstClr val="black"/>
                </a:solidFill>
              </a:rPr>
              <a:t>结合课文文章内容说说</a:t>
            </a:r>
            <a:r>
              <a:rPr lang="en-US" altLang="zh-CN" sz="2400" b="1">
                <a:solidFill>
                  <a:prstClr val="black"/>
                </a:solidFill>
              </a:rPr>
              <a:t>4</a:t>
            </a:r>
            <a:r>
              <a:rPr lang="zh-CN" altLang="en-US" sz="2400" b="1">
                <a:solidFill>
                  <a:prstClr val="black"/>
                </a:solidFill>
              </a:rPr>
              <a:t>个弟子的志及政治理想有何不同？孔子对他们的志的态度怎样？</a:t>
            </a:r>
          </a:p>
        </p:txBody>
      </p:sp>
      <p:sp>
        <p:nvSpPr>
          <p:cNvPr id="4" name="TextBox 3" title=""/>
          <p:cNvSpPr txBox="1"/>
          <p:nvPr/>
        </p:nvSpPr>
        <p:spPr>
          <a:xfrm>
            <a:off x="67734" y="782611"/>
            <a:ext cx="8779933" cy="4154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子路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—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治理“千乘之国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”可使有勇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且知方也”。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以勇治国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)</a:t>
            </a:r>
          </a:p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冉有一一治理“方六七十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如五六十”的小国一“可使足民”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不过“如其礼乐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以俟君子”。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以富治国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)</a:t>
            </a:r>
          </a:p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公西华一在面对“宗庙之事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如会同”时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--“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愿为小相”。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以礼治国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)</a:t>
            </a:r>
          </a:p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曾皙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-“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莫春者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春服既成”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--“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咏而归”。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礼乐治国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)</a:t>
            </a:r>
          </a:p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孔子赞赏曾皙之志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并不意味着否定子路等人的说法。事实上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就治理国家而言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子路讲的是“不挨打”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亦即“强兵”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冉有讲的是“不挨饿”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亦即“富国”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公西华讲的是“知礼节”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亦即“文明”。而曾皙讲的是“幸福”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是终极目标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富强、文明的终极目标是人民的幸福。目标重要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过程同样重要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既应敢于承担，又要谦逊礼让一</a:t>
            </a:r>
            <a:r>
              <a:rPr lang="en-US" altLang="zh-CN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zh-CN" altLang="en-US" sz="2000" b="1">
                <a:solidFill>
                  <a:srgbClr val="FF0000"/>
                </a:solidFill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rPr>
              <a:t>这就是孔子的态度。</a:t>
            </a:r>
          </a:p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endParaRPr lang="en-US" altLang="zh-CN" sz="2000" b="1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40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228600"/>
            <a:ext cx="9423400" cy="5613399"/>
          </a:xfrm>
          <a:prstGeom prst="rect">
            <a:avLst/>
          </a:prstGeom>
        </p:spPr>
      </p:pic>
      <p:sp>
        <p:nvSpPr>
          <p:cNvPr id="12" name="文本框 11" title=""/>
          <p:cNvSpPr txBox="1"/>
          <p:nvPr/>
        </p:nvSpPr>
        <p:spPr>
          <a:xfrm>
            <a:off x="2612694" y="1290862"/>
            <a:ext cx="692481" cy="1915899"/>
          </a:xfrm>
          <a:prstGeom prst="rect">
            <a:avLst/>
          </a:prstGeom>
          <a:noFill/>
        </p:spPr>
        <p:txBody>
          <a:bodyPr vert="eaVert" wrap="none" lIns="68572" tIns="34285" rIns="68572" bIns="34285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60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基础知识</a:t>
            </a:r>
            <a:endParaRPr lang="zh-CN" altLang="en-US" sz="360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>
            <a:spLocks noChangeAspect="1"/>
          </p:cNvSpPr>
          <p:nvPr/>
        </p:nvSpPr>
        <p:spPr>
          <a:xfrm>
            <a:off x="287248" y="1131992"/>
            <a:ext cx="8577067" cy="1011360"/>
          </a:xfrm>
          <a:prstGeom prst="rect">
            <a:avLst/>
          </a:prstGeom>
        </p:spPr>
        <p:txBody>
          <a:bodyPr lIns="72552" tIns="36277" rIns="72552" bIns="36277">
            <a:spAutoFit/>
          </a:bodyPr>
          <a:lstStyle/>
          <a:p>
            <a:pPr indent="212621" defTabSz="725576" fontAlgn="base">
              <a:lnSpc>
                <a:spcPct val="120000"/>
              </a:lnSpc>
              <a:spcBef>
                <a:spcPct val="0"/>
              </a:spcBef>
              <a:tabLst>
                <a:tab pos="816724"/>
                <a:tab pos="1468188"/>
                <a:tab pos="2013845"/>
                <a:tab pos="2556480"/>
              </a:tabLst>
            </a:pP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5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解释下列加点的词</a:t>
            </a:r>
            <a:endParaRPr lang="zh-CN" altLang="zh-CN" sz="25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12621" defTabSz="725576" fontAlgn="base">
              <a:lnSpc>
                <a:spcPct val="120000"/>
              </a:lnSpc>
              <a:spcBef>
                <a:spcPct val="0"/>
              </a:spcBef>
              <a:tabLst>
                <a:tab pos="816724"/>
                <a:tab pos="1468188"/>
                <a:tab pos="2013845"/>
                <a:tab pos="2556480"/>
              </a:tabLst>
            </a:pP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500" b="1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通假字</a:t>
            </a:r>
            <a:endParaRPr lang="zh-CN" altLang="zh-CN" sz="25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 title=""/>
          <p:cNvGraphicFramePr>
            <a:graphicFrameLocks noChangeAspect="1"/>
          </p:cNvGraphicFramePr>
          <p:nvPr/>
        </p:nvGraphicFramePr>
        <p:xfrm>
          <a:off x="-70432" y="2182296"/>
          <a:ext cx="9261212" cy="181832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3841115" imgH="755650" progId="Word.Document.12">
                  <p:embed/>
                </p:oleObj>
              </mc:Choice>
              <mc:Fallback>
                <p:oleObj name="文档" r:id="rId2" imgW="3841115" imgH="7556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0432" y="2182296"/>
                        <a:ext cx="9261212" cy="1818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title=""/>
          <p:cNvSpPr/>
          <p:nvPr/>
        </p:nvSpPr>
        <p:spPr>
          <a:xfrm>
            <a:off x="2343303" y="2187277"/>
            <a:ext cx="1657236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2800472" y="2800372"/>
            <a:ext cx="2171550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2114719" y="3401291"/>
            <a:ext cx="1371505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>
            <a:spLocks noChangeAspect="1"/>
          </p:cNvSpPr>
          <p:nvPr/>
        </p:nvSpPr>
        <p:spPr>
          <a:xfrm>
            <a:off x="287250" y="709053"/>
            <a:ext cx="2212277" cy="542326"/>
          </a:xfrm>
          <a:prstGeom prst="rect">
            <a:avLst/>
          </a:prstGeom>
        </p:spPr>
        <p:txBody>
          <a:bodyPr wrap="none" lIns="72552" tIns="36277" rIns="72552" bIns="36277">
            <a:spAutoFit/>
          </a:bodyPr>
          <a:lstStyle/>
          <a:p>
            <a:pPr indent="212621" defTabSz="725576" fontAlgn="base">
              <a:lnSpc>
                <a:spcPct val="120000"/>
              </a:lnSpc>
              <a:spcBef>
                <a:spcPct val="0"/>
              </a:spcBef>
              <a:tabLst>
                <a:tab pos="816724"/>
                <a:tab pos="1468188"/>
                <a:tab pos="2013845"/>
                <a:tab pos="2556480"/>
              </a:tabLst>
            </a:pP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2500" b="1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一词多义</a:t>
            </a:r>
            <a:r>
              <a:rPr lang="en-US" altLang="zh-CN" sz="2500" b="1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25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 title=""/>
          <p:cNvGraphicFramePr>
            <a:graphicFrameLocks noChangeAspect="1"/>
          </p:cNvGraphicFramePr>
          <p:nvPr/>
        </p:nvGraphicFramePr>
        <p:xfrm>
          <a:off x="-70432" y="1252029"/>
          <a:ext cx="9261212" cy="317989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2" imgW="3841115" imgH="1319530" progId="Word.Document.12">
                  <p:embed/>
                </p:oleObj>
              </mc:Choice>
              <mc:Fallback>
                <p:oleObj name="文档" r:id="rId2" imgW="3841115" imgH="13195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0432" y="1252029"/>
                        <a:ext cx="9261212" cy="3179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title=""/>
          <p:cNvSpPr/>
          <p:nvPr/>
        </p:nvSpPr>
        <p:spPr>
          <a:xfrm>
            <a:off x="3862839" y="1302134"/>
            <a:ext cx="3501515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4514853" y="1819277"/>
            <a:ext cx="1542944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4523066" y="2344224"/>
            <a:ext cx="1542944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7" name="矩形 6" title=""/>
          <p:cNvSpPr/>
          <p:nvPr/>
        </p:nvSpPr>
        <p:spPr>
          <a:xfrm>
            <a:off x="3216099" y="2890440"/>
            <a:ext cx="1542944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8" name="矩形 7" title=""/>
          <p:cNvSpPr/>
          <p:nvPr/>
        </p:nvSpPr>
        <p:spPr>
          <a:xfrm>
            <a:off x="3886247" y="3388396"/>
            <a:ext cx="1828674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9" name="矩形 8" title=""/>
          <p:cNvSpPr/>
          <p:nvPr/>
        </p:nvSpPr>
        <p:spPr>
          <a:xfrm>
            <a:off x="3592715" y="3925767"/>
            <a:ext cx="2465493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 title=""/>
          <p:cNvGraphicFramePr>
            <a:graphicFrameLocks noChangeAspect="1"/>
          </p:cNvGraphicFramePr>
          <p:nvPr/>
        </p:nvGraphicFramePr>
        <p:xfrm>
          <a:off x="-70432" y="1257189"/>
          <a:ext cx="9261212" cy="263178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3841115" imgH="1091565" progId="Word.Document.12">
                  <p:embed/>
                </p:oleObj>
              </mc:Choice>
              <mc:Fallback>
                <p:oleObj name="文档" r:id="rId2" imgW="3841115" imgH="10915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0432" y="1257189"/>
                        <a:ext cx="9261212" cy="2631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 title=""/>
          <p:cNvSpPr/>
          <p:nvPr/>
        </p:nvSpPr>
        <p:spPr>
          <a:xfrm>
            <a:off x="2908418" y="1304884"/>
            <a:ext cx="3827329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2914767" y="1819277"/>
            <a:ext cx="5486021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1428966" y="2328206"/>
            <a:ext cx="6971819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4278470" y="2875662"/>
            <a:ext cx="1223475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7" name="矩形 6" title=""/>
          <p:cNvSpPr/>
          <p:nvPr/>
        </p:nvSpPr>
        <p:spPr>
          <a:xfrm>
            <a:off x="3870645" y="3391416"/>
            <a:ext cx="1223475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2" tIns="36277" rIns="72552" bIns="36277" rtlCol="0" anchor="ctr"/>
          <a:lstStyle/>
          <a:p>
            <a:pPr algn="ctr" defTabSz="725576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5">
            <a:lum/>
          </a:blip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 title=""/>
          <p:cNvGraphicFramePr>
            <a:graphicFrameLocks noChangeAspect="1"/>
          </p:cNvGraphicFramePr>
          <p:nvPr/>
        </p:nvGraphicFramePr>
        <p:xfrm>
          <a:off x="-70432" y="1226688"/>
          <a:ext cx="9261212" cy="265962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2" imgW="3841115" imgH="1104265" progId="Word.Document.12">
                  <p:embed/>
                </p:oleObj>
              </mc:Choice>
              <mc:Fallback>
                <p:oleObj name="文档" r:id="rId2" imgW="3841115" imgH="11042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0432" y="1226688"/>
                        <a:ext cx="9261212" cy="2659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 title=""/>
          <p:cNvSpPr/>
          <p:nvPr/>
        </p:nvSpPr>
        <p:spPr>
          <a:xfrm>
            <a:off x="2849816" y="1274914"/>
            <a:ext cx="1485797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2842013" y="1803667"/>
            <a:ext cx="1550746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2875771" y="2343922"/>
            <a:ext cx="1581916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5226541" y="2865329"/>
            <a:ext cx="1239040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7" name="矩形 6" title=""/>
          <p:cNvSpPr/>
          <p:nvPr/>
        </p:nvSpPr>
        <p:spPr>
          <a:xfrm>
            <a:off x="4834321" y="3383624"/>
            <a:ext cx="1239040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636500" y="12649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>
            <a:spLocks noChangeAspect="1"/>
          </p:cNvSpPr>
          <p:nvPr/>
        </p:nvSpPr>
        <p:spPr>
          <a:xfrm>
            <a:off x="287248" y="1428654"/>
            <a:ext cx="2212277" cy="542326"/>
          </a:xfrm>
          <a:prstGeom prst="rect">
            <a:avLst/>
          </a:prstGeom>
        </p:spPr>
        <p:txBody>
          <a:bodyPr wrap="none" lIns="72562" tIns="36281" rIns="72562" bIns="36281">
            <a:spAutoFit/>
          </a:bodyPr>
          <a:lstStyle/>
          <a:p>
            <a:pPr indent="212648" defTabSz="725668" fontAlgn="base">
              <a:lnSpc>
                <a:spcPct val="120000"/>
              </a:lnSpc>
              <a:spcBef>
                <a:spcPct val="0"/>
              </a:spcBef>
              <a:tabLst>
                <a:tab pos="816828"/>
                <a:tab pos="1468376"/>
                <a:tab pos="2014103"/>
                <a:tab pos="2556807"/>
              </a:tabLst>
            </a:pP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 sz="2500" b="1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词类活用</a:t>
            </a:r>
            <a:r>
              <a:rPr lang="en-US" altLang="zh-CN" sz="2500" b="1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25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 title=""/>
          <p:cNvGraphicFramePr>
            <a:graphicFrameLocks noChangeAspect="1"/>
          </p:cNvGraphicFramePr>
          <p:nvPr/>
        </p:nvGraphicFramePr>
        <p:xfrm>
          <a:off x="287247" y="1996892"/>
          <a:ext cx="8577067" cy="158731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2" imgW="3841115" imgH="712470" progId="Word.Document.12">
                  <p:embed/>
                </p:oleObj>
              </mc:Choice>
              <mc:Fallback>
                <p:oleObj name="文档" r:id="rId2" imgW="3841115" imgH="7124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247" y="1996892"/>
                        <a:ext cx="8577067" cy="1587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title=""/>
          <p:cNvSpPr/>
          <p:nvPr/>
        </p:nvSpPr>
        <p:spPr>
          <a:xfrm>
            <a:off x="2000428" y="1975132"/>
            <a:ext cx="6971819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114608" y="2538008"/>
            <a:ext cx="1600090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3273246" y="3011722"/>
            <a:ext cx="2800157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>
            <a:spLocks noChangeAspect="1"/>
          </p:cNvSpPr>
          <p:nvPr/>
        </p:nvSpPr>
        <p:spPr>
          <a:xfrm>
            <a:off x="287248" y="864909"/>
            <a:ext cx="2212277" cy="542326"/>
          </a:xfrm>
          <a:prstGeom prst="rect">
            <a:avLst/>
          </a:prstGeom>
        </p:spPr>
        <p:txBody>
          <a:bodyPr wrap="none" lIns="72562" tIns="36281" rIns="72562" bIns="36281">
            <a:spAutoFit/>
          </a:bodyPr>
          <a:lstStyle/>
          <a:p>
            <a:pPr indent="212648" defTabSz="725668" fontAlgn="base">
              <a:lnSpc>
                <a:spcPct val="120000"/>
              </a:lnSpc>
              <a:spcBef>
                <a:spcPct val="0"/>
              </a:spcBef>
              <a:tabLst>
                <a:tab pos="816828"/>
                <a:tab pos="1468376"/>
                <a:tab pos="2014103"/>
                <a:tab pos="2556807"/>
              </a:tabLst>
            </a:pP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 sz="2500" b="1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重要虚词</a:t>
            </a:r>
            <a:r>
              <a:rPr lang="en-US" altLang="zh-CN" sz="2500" b="1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25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 title=""/>
          <p:cNvGraphicFramePr>
            <a:graphicFrameLocks noChangeAspect="1"/>
          </p:cNvGraphicFramePr>
          <p:nvPr/>
        </p:nvGraphicFramePr>
        <p:xfrm>
          <a:off x="-70432" y="1413047"/>
          <a:ext cx="9261212" cy="263178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2" imgW="3841115" imgH="1091565" progId="Word.Document.12">
                  <p:embed/>
                </p:oleObj>
              </mc:Choice>
              <mc:Fallback>
                <p:oleObj name="文档" r:id="rId2" imgW="3841115" imgH="10915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0432" y="1413047"/>
                        <a:ext cx="9261212" cy="2631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title=""/>
          <p:cNvSpPr/>
          <p:nvPr/>
        </p:nvSpPr>
        <p:spPr>
          <a:xfrm>
            <a:off x="3862182" y="1470202"/>
            <a:ext cx="1567008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2899160" y="1985182"/>
            <a:ext cx="1567008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2899160" y="2497329"/>
            <a:ext cx="1215673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7" name="矩形 6" title=""/>
          <p:cNvSpPr/>
          <p:nvPr/>
        </p:nvSpPr>
        <p:spPr>
          <a:xfrm>
            <a:off x="3234888" y="3025084"/>
            <a:ext cx="1215673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8" name="矩形 7" title=""/>
          <p:cNvSpPr/>
          <p:nvPr/>
        </p:nvSpPr>
        <p:spPr>
          <a:xfrm>
            <a:off x="2896347" y="3533895"/>
            <a:ext cx="1252509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3279372"/>
            <a:ext cx="9144000" cy="1966610"/>
          </a:xfrm>
          <a:prstGeom prst="rect">
            <a:avLst/>
          </a:prstGeom>
        </p:spPr>
      </p:pic>
      <p:sp>
        <p:nvSpPr>
          <p:cNvPr id="10" name="文本框 9" title=""/>
          <p:cNvSpPr txBox="1"/>
          <p:nvPr/>
        </p:nvSpPr>
        <p:spPr>
          <a:xfrm>
            <a:off x="75570" y="29202"/>
            <a:ext cx="507815" cy="1295537"/>
          </a:xfrm>
          <a:prstGeom prst="rect">
            <a:avLst/>
          </a:prstGeom>
          <a:noFill/>
        </p:spPr>
        <p:txBody>
          <a:bodyPr vert="eaVert" wrap="none" lIns="68572" tIns="34285" rIns="68572" bIns="34285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400">
                <a:latin typeface="汉仪行楷简" panose="02010609000101010101" pitchFamily="49" charset="-122"/>
                <a:ea typeface="汉仪行楷简" panose="02010609000101010101" pitchFamily="49" charset="-122"/>
              </a:rPr>
              <a:t>人物介</a:t>
            </a:r>
            <a:r>
              <a:rPr lang="zh-CN" altLang="en-US" sz="2400" b="1">
                <a:latin typeface="汉仪行楷简" panose="02010609000101010101" pitchFamily="49" charset="-122"/>
                <a:ea typeface="汉仪行楷简" panose="02010609000101010101" pitchFamily="49" charset="-122"/>
              </a:rPr>
              <a:t>绍</a:t>
            </a:r>
            <a:endParaRPr lang="zh-CN" altLang="en-US" sz="2400" b="1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4" name="图片 13" title="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846" y="2453271"/>
            <a:ext cx="1065692" cy="975731"/>
          </a:xfrm>
          <a:prstGeom prst="rect">
            <a:avLst/>
          </a:prstGeom>
        </p:spPr>
      </p:pic>
      <p:sp>
        <p:nvSpPr>
          <p:cNvPr id="12" name="任意多边形 11" title=""/>
          <p:cNvSpPr/>
          <p:nvPr/>
        </p:nvSpPr>
        <p:spPr>
          <a:xfrm flipH="1">
            <a:off x="5474045" y="3"/>
            <a:ext cx="3669957" cy="5145983"/>
          </a:xfrm>
          <a:custGeom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5" rIns="68572" bIns="3428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50" name="Picture 2" title="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050" y="1"/>
            <a:ext cx="2647950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 title=""/>
          <p:cNvSpPr txBox="1"/>
          <p:nvPr/>
        </p:nvSpPr>
        <p:spPr>
          <a:xfrm>
            <a:off x="220135" y="1324747"/>
            <a:ext cx="6275917" cy="267765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800" b="1"/>
              <a:t>孔子，名丘，字仲尼，春秋末期鲁国人（今山东省曲阜市）。中国著名的思想家、教育家、政治家，被称为“圣人”思想核心是仁，政治上主张礼治，鼓励人们入仕，晚年修订六经，即</a:t>
            </a:r>
            <a:r>
              <a:rPr lang="en-US" altLang="zh-CN" sz="2800" b="1"/>
              <a:t>《</a:t>
            </a:r>
            <a:r>
              <a:rPr lang="zh-CN" altLang="en-US" sz="2800" b="1"/>
              <a:t>诗</a:t>
            </a:r>
            <a:r>
              <a:rPr lang="en-US" altLang="zh-CN" sz="2800" b="1"/>
              <a:t>》《</a:t>
            </a:r>
            <a:r>
              <a:rPr lang="zh-CN" altLang="en-US" sz="2800" b="1"/>
              <a:t>书</a:t>
            </a:r>
            <a:r>
              <a:rPr lang="en-US" altLang="zh-CN" sz="2800" b="1"/>
              <a:t>》《</a:t>
            </a:r>
            <a:r>
              <a:rPr lang="zh-CN" altLang="en-US" sz="2800" b="1"/>
              <a:t>礼</a:t>
            </a:r>
            <a:r>
              <a:rPr lang="en-US" altLang="zh-CN" sz="2800" b="1"/>
              <a:t>》《</a:t>
            </a:r>
            <a:r>
              <a:rPr lang="zh-CN" altLang="en-US" sz="2800" b="1"/>
              <a:t>乐</a:t>
            </a:r>
            <a:r>
              <a:rPr lang="en-US" altLang="zh-CN" sz="2800" b="1"/>
              <a:t>》《</a:t>
            </a:r>
            <a:r>
              <a:rPr lang="zh-CN" altLang="en-US" sz="2800" b="1"/>
              <a:t>易</a:t>
            </a:r>
            <a:r>
              <a:rPr lang="en-US" altLang="zh-CN" sz="2800" b="1"/>
              <a:t>》《</a:t>
            </a:r>
            <a:r>
              <a:rPr lang="zh-CN" altLang="en-US" sz="2800" b="1"/>
              <a:t>春秋</a:t>
            </a:r>
            <a:r>
              <a:rPr lang="en-US" altLang="zh-CN" sz="2800" b="1"/>
              <a:t>》</a:t>
            </a:r>
            <a:r>
              <a:rPr lang="zh-CN" altLang="en-US" sz="2800" b="1"/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 title=""/>
          <p:cNvGraphicFramePr>
            <a:graphicFrameLocks noChangeAspect="1"/>
          </p:cNvGraphicFramePr>
          <p:nvPr/>
        </p:nvGraphicFramePr>
        <p:xfrm>
          <a:off x="-70432" y="1485810"/>
          <a:ext cx="9261212" cy="211064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2" imgW="3841115" imgH="876300" progId="Word.Document.12">
                  <p:embed/>
                </p:oleObj>
              </mc:Choice>
              <mc:Fallback>
                <p:oleObj name="文档" r:id="rId2" imgW="3841115" imgH="8763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0432" y="1485810"/>
                        <a:ext cx="9261212" cy="2110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 title=""/>
          <p:cNvSpPr/>
          <p:nvPr/>
        </p:nvSpPr>
        <p:spPr>
          <a:xfrm>
            <a:off x="2899158" y="1535161"/>
            <a:ext cx="1558549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2899158" y="2049554"/>
            <a:ext cx="1558549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2899158" y="2586885"/>
            <a:ext cx="1558549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3623926" y="3099475"/>
            <a:ext cx="1558549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对象 6" title=""/>
          <p:cNvGraphicFramePr>
            <a:graphicFrameLocks noChangeAspect="1"/>
          </p:cNvGraphicFramePr>
          <p:nvPr/>
        </p:nvGraphicFramePr>
        <p:xfrm>
          <a:off x="-88129" y="1704483"/>
          <a:ext cx="9288057" cy="20304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2" imgW="3839210" imgH="839470" progId="Word.Document.12">
                  <p:embed/>
                </p:oleObj>
              </mc:Choice>
              <mc:Fallback>
                <p:oleObj name="文档" r:id="rId2" imgW="3839210" imgH="8394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8129" y="1704483"/>
                        <a:ext cx="9288057" cy="203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title=""/>
          <p:cNvSpPr/>
          <p:nvPr/>
        </p:nvSpPr>
        <p:spPr>
          <a:xfrm>
            <a:off x="3851430" y="1774613"/>
            <a:ext cx="1232441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9" name="矩形 8" title=""/>
          <p:cNvSpPr/>
          <p:nvPr/>
        </p:nvSpPr>
        <p:spPr>
          <a:xfrm>
            <a:off x="3525320" y="2299725"/>
            <a:ext cx="1218118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10" name="矩形 9" title=""/>
          <p:cNvSpPr/>
          <p:nvPr/>
        </p:nvSpPr>
        <p:spPr>
          <a:xfrm>
            <a:off x="3858923" y="2826338"/>
            <a:ext cx="2027436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11" name="矩形 10" title=""/>
          <p:cNvSpPr/>
          <p:nvPr/>
        </p:nvSpPr>
        <p:spPr>
          <a:xfrm>
            <a:off x="2875001" y="3349949"/>
            <a:ext cx="1239830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>
            <a:spLocks noChangeAspect="1"/>
          </p:cNvSpPr>
          <p:nvPr/>
        </p:nvSpPr>
        <p:spPr>
          <a:xfrm>
            <a:off x="287247" y="1085726"/>
            <a:ext cx="8577067" cy="2887515"/>
          </a:xfrm>
          <a:prstGeom prst="rect">
            <a:avLst/>
          </a:prstGeom>
        </p:spPr>
        <p:txBody>
          <a:bodyPr lIns="72562" tIns="36281" rIns="72562" bIns="36281">
            <a:spAutoFit/>
          </a:bodyPr>
          <a:lstStyle/>
          <a:p>
            <a:pPr indent="212648" defTabSz="725668" fontAlgn="base">
              <a:lnSpc>
                <a:spcPct val="120000"/>
              </a:lnSpc>
              <a:spcBef>
                <a:spcPct val="0"/>
              </a:spcBef>
              <a:tabLst>
                <a:tab pos="816828"/>
                <a:tab pos="1468376"/>
                <a:tab pos="2014103"/>
                <a:tab pos="2556807"/>
              </a:tabLst>
            </a:pP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5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特殊句式</a:t>
            </a:r>
            <a:endParaRPr lang="zh-CN" altLang="zh-CN" sz="25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12648" defTabSz="725668" fontAlgn="base">
              <a:lnSpc>
                <a:spcPct val="120000"/>
              </a:lnSpc>
              <a:spcBef>
                <a:spcPct val="0"/>
              </a:spcBef>
              <a:tabLst>
                <a:tab pos="816828"/>
                <a:tab pos="1468376"/>
                <a:tab pos="2014103"/>
                <a:tab pos="2556807"/>
              </a:tabLst>
            </a:pP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不吾知也</a:t>
            </a: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</a:t>
            </a: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宾语前置</a:t>
            </a: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5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12648" defTabSz="725668" fontAlgn="base">
              <a:lnSpc>
                <a:spcPct val="120000"/>
              </a:lnSpc>
              <a:spcBef>
                <a:spcPct val="0"/>
              </a:spcBef>
              <a:tabLst>
                <a:tab pos="816828"/>
                <a:tab pos="1468376"/>
                <a:tab pos="2014103"/>
                <a:tab pos="2556807"/>
              </a:tabLst>
            </a:pP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则何以哉</a:t>
            </a: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</a:t>
            </a: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宾语前置</a:t>
            </a: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5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12648" defTabSz="725668" fontAlgn="base">
              <a:lnSpc>
                <a:spcPct val="120000"/>
              </a:lnSpc>
              <a:spcBef>
                <a:spcPct val="0"/>
              </a:spcBef>
              <a:tabLst>
                <a:tab pos="816828"/>
                <a:tab pos="1468376"/>
                <a:tab pos="2014103"/>
                <a:tab pos="2556807"/>
              </a:tabLst>
            </a:pP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异乎三子者之撰</a:t>
            </a: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</a:t>
            </a: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介词结构后置</a:t>
            </a: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5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12648" defTabSz="725668" fontAlgn="base">
              <a:lnSpc>
                <a:spcPct val="120000"/>
              </a:lnSpc>
              <a:spcBef>
                <a:spcPct val="0"/>
              </a:spcBef>
              <a:tabLst>
                <a:tab pos="816828"/>
                <a:tab pos="1468376"/>
                <a:tab pos="2014103"/>
                <a:tab pos="2556807"/>
              </a:tabLst>
            </a:pP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浴乎沂</a:t>
            </a: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风乎舞雩</a:t>
            </a: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</a:t>
            </a: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介词结构后置</a:t>
            </a: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5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12648" defTabSz="725668" fontAlgn="base">
              <a:lnSpc>
                <a:spcPct val="120000"/>
              </a:lnSpc>
              <a:spcBef>
                <a:spcPct val="0"/>
              </a:spcBef>
              <a:tabLst>
                <a:tab pos="816828"/>
                <a:tab pos="1468376"/>
                <a:tab pos="2014103"/>
                <a:tab pos="2556807"/>
              </a:tabLst>
            </a:pP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夫三子者之言何如</a:t>
            </a: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</a:t>
            </a: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宾语前置</a:t>
            </a: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5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5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 title=""/>
          <p:cNvSpPr/>
          <p:nvPr/>
        </p:nvSpPr>
        <p:spPr>
          <a:xfrm>
            <a:off x="2392646" y="1615727"/>
            <a:ext cx="1542944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2392646" y="2089690"/>
            <a:ext cx="1542944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3371932" y="2523268"/>
            <a:ext cx="2114404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3470619" y="3014272"/>
            <a:ext cx="2114404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7" name="矩形 6" title=""/>
          <p:cNvSpPr/>
          <p:nvPr/>
        </p:nvSpPr>
        <p:spPr>
          <a:xfrm>
            <a:off x="3714810" y="3476764"/>
            <a:ext cx="1485797" cy="425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2" tIns="36281" rIns="72562" bIns="36281" rtlCol="0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1266555"/>
          </a:xfrm>
          <a:prstGeom prst="rect">
            <a:avLst/>
          </a:prstGeom>
        </p:spPr>
      </p:pic>
      <p:sp>
        <p:nvSpPr>
          <p:cNvPr id="4" name="文本框 3" title=""/>
          <p:cNvSpPr txBox="1"/>
          <p:nvPr/>
        </p:nvSpPr>
        <p:spPr>
          <a:xfrm>
            <a:off x="3549945" y="94832"/>
            <a:ext cx="1167627" cy="684803"/>
          </a:xfrm>
          <a:prstGeom prst="rect">
            <a:avLst/>
          </a:prstGeom>
          <a:noFill/>
        </p:spPr>
        <p:txBody>
          <a:bodyPr vert="horz" wrap="none" lIns="68572" tIns="34285" rIns="68572" bIns="34285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4000" b="1">
                <a:latin typeface="汉仪行楷简" panose="02010609000101010101" pitchFamily="49" charset="-122"/>
                <a:ea typeface="汉仪行楷简" panose="02010609000101010101" pitchFamily="49" charset="-122"/>
              </a:rPr>
              <a:t>论语</a:t>
            </a:r>
            <a:endParaRPr lang="en-US" altLang="zh-CN" sz="4000" b="1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8021"/>
            <a:ext cx="9313333" cy="3772641"/>
          </a:xfrm>
          <a:prstGeom prst="rect">
            <a:avLst/>
          </a:prstGeom>
        </p:spPr>
      </p:pic>
      <p:sp>
        <p:nvSpPr>
          <p:cNvPr id="13" name="文本框 12" title=""/>
          <p:cNvSpPr txBox="1"/>
          <p:nvPr/>
        </p:nvSpPr>
        <p:spPr>
          <a:xfrm>
            <a:off x="162436" y="1721734"/>
            <a:ext cx="8050233" cy="2878603"/>
          </a:xfrm>
          <a:prstGeom prst="rect">
            <a:avLst/>
          </a:prstGeom>
          <a:noFill/>
        </p:spPr>
        <p:txBody>
          <a:bodyPr vert="horz" wrap="square" lIns="68572" tIns="34285" rIns="68572" bIns="34285" rtlCol="0">
            <a:spAutoFit/>
          </a:bodyPr>
          <a:lstStyle>
            <a:defPPr>
              <a:defRPr lang="zh-CN"/>
            </a:defPPr>
            <a:lvl1pPr>
              <a:defRPr sz="20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defTabSz="914283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</a:pP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一部</a:t>
            </a:r>
            <a:r>
              <a:rPr lang="zh-CN" altLang="en-US" sz="2400" b="1" u="sng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语录体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的散文集</a:t>
            </a: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，是孔子的门人和再传弟子所辑录的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孔子的言行录</a:t>
            </a: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，全面反映了孔子的哲学、政治、文化和教育思想，是关于儒家思想的重要著作。</a:t>
            </a:r>
            <a:endParaRPr lang="en-US" altLang="en-US" sz="1000" b="1">
              <a:solidFill>
                <a:srgbClr val="000000"/>
              </a:solidFill>
              <a:latin typeface="Arial" panose="020b0604020202020204" pitchFamily="34" charset="0"/>
              <a:ea typeface="PMingLiU" pitchFamily="18" charset="-120"/>
              <a:sym typeface="Arial" panose="020b0604020202020204" pitchFamily="34" charset="0"/>
            </a:endParaRPr>
          </a:p>
          <a:p>
            <a:pPr defTabSz="914283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</a:pP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　　宋儒把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《</a:t>
            </a:r>
            <a:r>
              <a:rPr lang="zh-CN" altLang="en-US" sz="2400" b="1" u="sng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论语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》《</a:t>
            </a:r>
            <a:r>
              <a:rPr lang="zh-CN" altLang="en-US" sz="2400" b="1" u="sng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大学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》《</a:t>
            </a:r>
            <a:r>
              <a:rPr lang="zh-CN" altLang="en-US" sz="2400" b="1" u="sng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中庸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》</a:t>
            </a: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和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《</a:t>
            </a:r>
            <a:r>
              <a:rPr lang="zh-CN" altLang="en-US" sz="2400" b="1" u="sng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孟子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》</a:t>
            </a: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全称为</a:t>
            </a:r>
            <a:r>
              <a:rPr lang="zh-CN" altLang="en-US" sz="24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四书</a:t>
            </a:r>
            <a:r>
              <a:rPr lang="zh-CN" altLang="en-US" sz="2400" b="1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r>
              <a:rPr lang="zh-CN" altLang="en-US" sz="32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ea typeface="PMingLiU" pitchFamily="18" charset="-12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3" title="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700" y="60226"/>
            <a:ext cx="1567928" cy="14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组合 34" title=""/>
          <p:cNvGrpSpPr/>
          <p:nvPr/>
        </p:nvGrpSpPr>
        <p:grpSpPr>
          <a:xfrm>
            <a:off x="3752667" y="167683"/>
            <a:ext cx="1832646" cy="817658"/>
            <a:chOff x="4926448" y="107022"/>
            <a:chExt cx="2443527" cy="1090210"/>
          </a:xfrm>
        </p:grpSpPr>
        <p:sp>
          <p:nvSpPr>
            <p:cNvPr id="36" name="文本框 35"/>
            <p:cNvSpPr txBox="1"/>
            <p:nvPr/>
          </p:nvSpPr>
          <p:spPr>
            <a:xfrm>
              <a:off x="4926448" y="663752"/>
              <a:ext cx="2312810" cy="5334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/>
              <a:r>
                <a:rPr lang="zh-CN" altLang="en-US" smtClean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  <a:endParaRPr lang="zh-CN" altLang="en-US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2" name="TextBox 1" title=""/>
          <p:cNvSpPr txBox="1"/>
          <p:nvPr/>
        </p:nvSpPr>
        <p:spPr>
          <a:xfrm>
            <a:off x="3522131" y="627290"/>
            <a:ext cx="2063182" cy="461665"/>
          </a:xfrm>
          <a:prstGeom prst="rect">
            <a:avLst/>
          </a:prstGeom>
          <a:gradFill>
            <a:gsLst>
              <a:gs pos="90000">
                <a:schemeClr val="bg2">
                  <a:alpha val="82000"/>
                  <a:lumMod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/>
              <a:t>题目解说</a:t>
            </a:r>
          </a:p>
        </p:txBody>
      </p:sp>
      <p:sp>
        <p:nvSpPr>
          <p:cNvPr id="3" name="TextBox 2" title=""/>
          <p:cNvSpPr txBox="1"/>
          <p:nvPr/>
        </p:nvSpPr>
        <p:spPr>
          <a:xfrm>
            <a:off x="0" y="1202567"/>
            <a:ext cx="9042400" cy="378565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子路</a:t>
            </a:r>
            <a:r>
              <a:rPr lang="zh-CN" altLang="en-US" sz="2000" b="1"/>
              <a:t>：姓仲</a:t>
            </a:r>
            <a:r>
              <a:rPr lang="en-US" altLang="zh-CN" sz="2000" b="1"/>
              <a:t>,</a:t>
            </a:r>
            <a:r>
              <a:rPr lang="zh-CN" altLang="en-US" sz="2000" b="1"/>
              <a:t>名由</a:t>
            </a:r>
            <a:r>
              <a:rPr lang="en-US" altLang="zh-CN" sz="2000" b="1"/>
              <a:t>,</a:t>
            </a:r>
            <a:r>
              <a:rPr lang="zh-CN" altLang="en-US" sz="2000" b="1"/>
              <a:t>孔子的得意门生之之一</a:t>
            </a:r>
            <a:r>
              <a:rPr lang="en-US" altLang="zh-CN" sz="2000" b="1"/>
              <a:t>,</a:t>
            </a:r>
            <a:r>
              <a:rPr lang="zh-CN" altLang="en-US" sz="2000" b="1"/>
              <a:t>以政事见称</a:t>
            </a:r>
            <a:r>
              <a:rPr lang="en-US" altLang="zh-CN" sz="2000" b="1"/>
              <a:t>,</a:t>
            </a:r>
            <a:r>
              <a:rPr lang="zh-CN" altLang="en-US" sz="2000" b="1"/>
              <a:t>为人率直鲁莽好勇力</a:t>
            </a:r>
            <a:r>
              <a:rPr lang="en-US" altLang="zh-CN" sz="2000" b="1"/>
              <a:t>,</a:t>
            </a:r>
            <a:r>
              <a:rPr lang="zh-CN" altLang="en-US" sz="2000" b="1"/>
              <a:t>事亲至孝。子路除学诗、礼外</a:t>
            </a:r>
            <a:r>
              <a:rPr lang="en-US" altLang="zh-CN" sz="2000" b="1"/>
              <a:t>,</a:t>
            </a:r>
            <a:r>
              <a:rPr lang="zh-CN" altLang="en-US" sz="2000" b="1"/>
              <a:t>还跟随孔子周游列国</a:t>
            </a:r>
            <a:r>
              <a:rPr lang="en-US" altLang="zh-CN" sz="2000" b="1"/>
              <a:t>,</a:t>
            </a:r>
            <a:r>
              <a:rPr lang="zh-CN" altLang="en-US" sz="2000" b="1"/>
              <a:t>深得孔子器重。周敬王四十年</a:t>
            </a:r>
            <a:r>
              <a:rPr lang="en-US" altLang="zh-CN" sz="2000" b="1"/>
              <a:t>,</a:t>
            </a:r>
            <a:r>
              <a:rPr lang="zh-CN" altLang="en-US" sz="2000" b="1"/>
              <a:t>卫国发生内乱</a:t>
            </a:r>
            <a:r>
              <a:rPr lang="en-US" altLang="zh-CN" sz="2000" b="1"/>
              <a:t>,</a:t>
            </a:r>
            <a:r>
              <a:rPr lang="zh-CN" altLang="en-US" sz="2000" b="1"/>
              <a:t>子路为救其主孔悝</a:t>
            </a:r>
            <a:r>
              <a:rPr lang="en-US" altLang="zh-CN" sz="2000" b="1"/>
              <a:t>,</a:t>
            </a:r>
            <a:r>
              <a:rPr lang="zh-CN" altLang="en-US" sz="2000" b="1"/>
              <a:t>被叛臣杀死。</a:t>
            </a:r>
            <a:endParaRPr lang="en-US" altLang="zh-CN" sz="2000" b="1"/>
          </a:p>
          <a:p>
            <a:r>
              <a:rPr lang="zh-CN" altLang="en-US" sz="2000" b="1">
                <a:solidFill>
                  <a:srgbClr val="FF0000"/>
                </a:solidFill>
              </a:rPr>
              <a:t>曾皙</a:t>
            </a:r>
            <a:r>
              <a:rPr lang="en-US" altLang="zh-CN" sz="2000" b="1">
                <a:solidFill>
                  <a:srgbClr val="FF0000"/>
                </a:solidFill>
              </a:rPr>
              <a:t>,</a:t>
            </a:r>
            <a:r>
              <a:rPr lang="zh-CN" altLang="en-US" sz="2000" b="1"/>
              <a:t>名点</a:t>
            </a:r>
            <a:r>
              <a:rPr lang="en-US" altLang="zh-CN" sz="2000" b="1"/>
              <a:t>,“</a:t>
            </a:r>
            <a:r>
              <a:rPr lang="zh-CN" altLang="en-US" sz="2000" b="1"/>
              <a:t>宗圣</a:t>
            </a:r>
            <a:r>
              <a:rPr lang="en-US" altLang="zh-CN" sz="2000" b="1"/>
              <a:t>"</a:t>
            </a:r>
            <a:r>
              <a:rPr lang="zh-CN" altLang="en-US" sz="2000" b="1"/>
              <a:t>曾参的父亲</a:t>
            </a:r>
            <a:r>
              <a:rPr lang="en-US" altLang="zh-CN" sz="2000" b="1"/>
              <a:t>,</a:t>
            </a:r>
            <a:r>
              <a:rPr lang="zh-CN" altLang="en-US" sz="2000" b="1"/>
              <a:t>字子皙</a:t>
            </a:r>
            <a:r>
              <a:rPr lang="en-US" altLang="zh-CN" sz="2000" b="1"/>
              <a:t>,</a:t>
            </a:r>
            <a:r>
              <a:rPr lang="zh-CN" altLang="en-US" sz="2000" b="1"/>
              <a:t>孔子早期的弟子</a:t>
            </a:r>
            <a:r>
              <a:rPr lang="en-US" altLang="zh-CN" sz="2000" b="1"/>
              <a:t>,</a:t>
            </a:r>
            <a:r>
              <a:rPr lang="zh-CN" altLang="en-US" sz="2000" b="1"/>
              <a:t>笃信孔子学说。他豪放不羁的性格与举止被传为美谈</a:t>
            </a:r>
            <a:r>
              <a:rPr lang="en-US" altLang="zh-CN" sz="2000" b="1"/>
              <a:t>,</a:t>
            </a:r>
            <a:r>
              <a:rPr lang="zh-CN" altLang="en-US" sz="2000" b="1"/>
              <a:t>有“鲁之狂士”之称。</a:t>
            </a:r>
            <a:endParaRPr lang="en-US" altLang="zh-CN" sz="2000" b="1"/>
          </a:p>
          <a:p>
            <a:r>
              <a:rPr lang="zh-CN" altLang="en-US" sz="2000" b="1">
                <a:solidFill>
                  <a:srgbClr val="FF0000"/>
                </a:solidFill>
              </a:rPr>
              <a:t>“冉有”</a:t>
            </a:r>
            <a:r>
              <a:rPr lang="en-US" altLang="zh-CN" sz="2000" b="1"/>
              <a:t>,</a:t>
            </a:r>
            <a:r>
              <a:rPr lang="zh-CN" altLang="en-US" sz="2000" b="1"/>
              <a:t>姓冉</a:t>
            </a:r>
            <a:r>
              <a:rPr lang="en-US" altLang="zh-CN" sz="2000" b="1"/>
              <a:t>,</a:t>
            </a:r>
            <a:r>
              <a:rPr lang="zh-CN" altLang="en-US" sz="2000" b="1"/>
              <a:t>名求</a:t>
            </a:r>
            <a:r>
              <a:rPr lang="en-US" altLang="zh-CN" sz="2000" b="1"/>
              <a:t>,</a:t>
            </a:r>
            <a:r>
              <a:rPr lang="zh-CN" altLang="en-US" sz="2000" b="1"/>
              <a:t>字子有</a:t>
            </a:r>
            <a:r>
              <a:rPr lang="en-US" altLang="zh-CN" sz="2000" b="1"/>
              <a:t>,</a:t>
            </a:r>
            <a:r>
              <a:rPr lang="zh-CN" altLang="en-US" sz="2000" b="1"/>
              <a:t>以政事见称。冉有多才多艺</a:t>
            </a:r>
            <a:r>
              <a:rPr lang="en-US" altLang="zh-CN" sz="2000" b="1"/>
              <a:t>,</a:t>
            </a:r>
            <a:r>
              <a:rPr lang="zh-CN" altLang="en-US" sz="2000" b="1"/>
              <a:t>尤擅长理财</a:t>
            </a:r>
            <a:r>
              <a:rPr lang="en-US" altLang="zh-CN" sz="2000" b="1"/>
              <a:t>,</a:t>
            </a:r>
            <a:r>
              <a:rPr lang="zh-CN" altLang="en-US" sz="2000" b="1"/>
              <a:t>曾担任季氏宰臣。公元前</a:t>
            </a:r>
            <a:r>
              <a:rPr lang="en-US" altLang="zh-CN" sz="2000" b="1"/>
              <a:t>484</a:t>
            </a:r>
            <a:r>
              <a:rPr lang="zh-CN" altLang="en-US" sz="2000" b="1"/>
              <a:t>年</a:t>
            </a:r>
            <a:r>
              <a:rPr lang="en-US" altLang="zh-CN" sz="2000" b="1"/>
              <a:t>,</a:t>
            </a:r>
            <a:r>
              <a:rPr lang="zh-CN" altLang="en-US" sz="2000" b="1"/>
              <a:t>他率左师抵抗入侵的齐军</a:t>
            </a:r>
            <a:r>
              <a:rPr lang="en-US" altLang="zh-CN" sz="2000" b="1"/>
              <a:t>,</a:t>
            </a:r>
            <a:r>
              <a:rPr lang="zh-CN" altLang="en-US" sz="2000" b="1"/>
              <a:t>又趁机说服季康子迎孔子归鲁。</a:t>
            </a:r>
            <a:endParaRPr lang="en-US" altLang="zh-CN" sz="2000" b="1"/>
          </a:p>
          <a:p>
            <a:r>
              <a:rPr lang="zh-CN" altLang="en-US" sz="2000" b="1">
                <a:solidFill>
                  <a:srgbClr val="FF0000"/>
                </a:solidFill>
              </a:rPr>
              <a:t>冉有</a:t>
            </a:r>
            <a:r>
              <a:rPr lang="zh-CN" altLang="en-US" sz="2000" b="1"/>
              <a:t>是孔子的得意门生之一</a:t>
            </a:r>
            <a:r>
              <a:rPr lang="en-US" altLang="zh-CN" sz="2000" b="1"/>
              <a:t>,</a:t>
            </a:r>
            <a:r>
              <a:rPr lang="zh-CN" altLang="en-US" sz="2000" b="1"/>
              <a:t>在孔子的教导下逐渐向仁德靠拢</a:t>
            </a:r>
            <a:r>
              <a:rPr lang="en-US" altLang="zh-CN" sz="2000" b="1"/>
              <a:t>,</a:t>
            </a:r>
            <a:r>
              <a:rPr lang="zh-CN" altLang="en-US" sz="2000" b="1"/>
              <a:t>其性情也因此而逐渐完善。</a:t>
            </a:r>
            <a:endParaRPr lang="en-US" altLang="zh-CN" sz="2000" b="1"/>
          </a:p>
          <a:p>
            <a:r>
              <a:rPr lang="zh-CN" altLang="en-US" sz="2000" b="1">
                <a:solidFill>
                  <a:srgbClr val="FF0000"/>
                </a:solidFill>
              </a:rPr>
              <a:t>公西华”</a:t>
            </a:r>
            <a:r>
              <a:rPr lang="en-US" altLang="zh-CN" sz="2000" b="1">
                <a:solidFill>
                  <a:srgbClr val="FF0000"/>
                </a:solidFill>
              </a:rPr>
              <a:t>,</a:t>
            </a:r>
            <a:r>
              <a:rPr lang="zh-CN" altLang="en-US" sz="2000" b="1"/>
              <a:t>复姓公西</a:t>
            </a:r>
            <a:r>
              <a:rPr lang="en-US" altLang="zh-CN" sz="2000" b="1"/>
              <a:t>,</a:t>
            </a:r>
            <a:r>
              <a:rPr lang="zh-CN" altLang="en-US" sz="2000" b="1"/>
              <a:t>名赤</a:t>
            </a:r>
            <a:r>
              <a:rPr lang="en-US" altLang="zh-CN" sz="2000" b="1"/>
              <a:t>,</a:t>
            </a:r>
            <a:r>
              <a:rPr lang="zh-CN" altLang="en-US" sz="2000" b="1"/>
              <a:t>字子华。在孔子的弟子中</a:t>
            </a:r>
            <a:r>
              <a:rPr lang="en-US" altLang="zh-CN" sz="2000" b="1"/>
              <a:t>,</a:t>
            </a:r>
            <a:r>
              <a:rPr lang="zh-CN" altLang="en-US" sz="2000" b="1"/>
              <a:t>公西华以长于祭祀之礼、宾客之礼著称</a:t>
            </a:r>
            <a:r>
              <a:rPr lang="en-US" altLang="zh-CN" sz="2000" b="1"/>
              <a:t>,</a:t>
            </a:r>
            <a:r>
              <a:rPr lang="zh-CN" altLang="en-US" sz="2000" b="1"/>
              <a:t>且善于交际。他曾为孔子出使齐国。‘侍坐”</a:t>
            </a:r>
            <a:r>
              <a:rPr lang="en-US" altLang="zh-CN" sz="2000" b="1"/>
              <a:t>,</a:t>
            </a:r>
            <a:r>
              <a:rPr lang="zh-CN" altLang="en-US" sz="2000" b="1"/>
              <a:t>在尊长近旁陪坐</a:t>
            </a:r>
            <a:r>
              <a:rPr lang="en-US" altLang="zh-CN" sz="2000" b="1"/>
              <a:t>,</a:t>
            </a:r>
            <a:r>
              <a:rPr lang="zh-CN" altLang="en-US" sz="2000" b="1"/>
              <a:t>这两个字表现了师生关系的亲密无间</a:t>
            </a:r>
            <a:r>
              <a:rPr lang="en-US" altLang="zh-CN" sz="2000" b="1"/>
              <a:t>,</a:t>
            </a:r>
            <a:r>
              <a:rPr lang="zh-CN" altLang="en-US" sz="2000" b="1"/>
              <a:t>为本文的对话渲染了一种轻松和谐的气氛。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 title="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45" y="1770001"/>
            <a:ext cx="1862217" cy="2579522"/>
          </a:xfrm>
          <a:prstGeom prst="rect">
            <a:avLst/>
          </a:prstGeom>
        </p:spPr>
      </p:pic>
      <p:sp>
        <p:nvSpPr>
          <p:cNvPr id="5" name="TextBox 4" title=""/>
          <p:cNvSpPr txBox="1"/>
          <p:nvPr/>
        </p:nvSpPr>
        <p:spPr>
          <a:xfrm>
            <a:off x="194734" y="414867"/>
            <a:ext cx="8516027" cy="3416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/>
              <a:t>背景介绍：</a:t>
            </a:r>
            <a:r>
              <a:rPr lang="en-US" altLang="zh-CN" sz="2400" b="1"/>
              <a:t>《</a:t>
            </a:r>
            <a:r>
              <a:rPr lang="zh-CN" altLang="en-US" sz="2400" b="1"/>
              <a:t>子路、曾皙、冉有、公西华侍坐</a:t>
            </a:r>
            <a:r>
              <a:rPr lang="en-US" altLang="zh-CN" sz="2400" b="1"/>
              <a:t>》:</a:t>
            </a:r>
            <a:r>
              <a:rPr lang="zh-CN" altLang="en-US" sz="2400" b="1"/>
              <a:t>春秋末期、礼崩乐坏</a:t>
            </a:r>
            <a:r>
              <a:rPr lang="en-US" altLang="zh-CN" sz="2400" b="1"/>
              <a:t>,</a:t>
            </a:r>
            <a:r>
              <a:rPr lang="zh-CN" altLang="en-US" sz="2400" b="1"/>
              <a:t>请侯争相称霸</a:t>
            </a:r>
            <a:r>
              <a:rPr lang="en-US" altLang="zh-CN" sz="2400" b="1"/>
              <a:t>,</a:t>
            </a:r>
            <a:r>
              <a:rPr lang="zh-CN" altLang="en-US" sz="2400" b="1"/>
              <a:t>战乱不断，人民流离失所。面对这种急剧变革的社会现实</a:t>
            </a:r>
            <a:r>
              <a:rPr lang="en-US" altLang="zh-CN" sz="2400" b="1"/>
              <a:t>,</a:t>
            </a:r>
            <a:r>
              <a:rPr lang="zh-CN" altLang="en-US" sz="2400" b="1"/>
              <a:t>孔子试图用自己以“礼”“仁”为核心的政治主张来稳定社会秩序</a:t>
            </a:r>
            <a:r>
              <a:rPr lang="en-US" altLang="zh-CN" sz="2400" b="1"/>
              <a:t>,</a:t>
            </a:r>
            <a:r>
              <a:rPr lang="zh-CN" altLang="en-US" sz="2400" b="1"/>
              <a:t>救民众于水火之中。他周游列国</a:t>
            </a:r>
            <a:r>
              <a:rPr lang="en-US" altLang="zh-CN" sz="2400" b="1"/>
              <a:t>,</a:t>
            </a:r>
            <a:r>
              <a:rPr lang="zh-CN" altLang="en-US" sz="2400" b="1"/>
              <a:t>希望找到机会来实现自己的政治理想</a:t>
            </a:r>
            <a:r>
              <a:rPr lang="en-US" altLang="zh-CN" sz="2400" b="1"/>
              <a:t>,</a:t>
            </a:r>
            <a:r>
              <a:rPr lang="zh-CN" altLang="en-US" sz="2400" b="1"/>
              <a:t>却四处碰壁。他还创办私学</a:t>
            </a:r>
            <a:r>
              <a:rPr lang="en-US" altLang="zh-CN" sz="2400" b="1"/>
              <a:t>,</a:t>
            </a:r>
            <a:r>
              <a:rPr lang="zh-CN" altLang="en-US" sz="2400" b="1"/>
              <a:t>广收门徒</a:t>
            </a:r>
            <a:r>
              <a:rPr lang="en-US" altLang="zh-CN" sz="2400" b="1"/>
              <a:t>,</a:t>
            </a:r>
            <a:r>
              <a:rPr lang="zh-CN" altLang="en-US" sz="2400" b="1"/>
              <a:t>致力教育工作。本文记录的是孔子和子路、曾皙、冉有、公西华这四个弟子“言志”的一段话</a:t>
            </a:r>
            <a:r>
              <a:rPr lang="en-US" altLang="zh-CN" sz="2400" b="1"/>
              <a:t>,</a:t>
            </a:r>
            <a:r>
              <a:rPr lang="zh-CN" altLang="en-US" sz="2400" b="1"/>
              <a:t>曾皙的话可能切中孔子对理想生活的向往和追求</a:t>
            </a:r>
            <a:r>
              <a:rPr lang="en-US" altLang="zh-CN" sz="2400" b="1"/>
              <a:t>,</a:t>
            </a:r>
            <a:r>
              <a:rPr lang="zh-CN" altLang="en-US" sz="2400" b="1"/>
              <a:t>又暗合孔子理想难以实现的悲哀和伤感。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 title=""/>
          <p:cNvGrpSpPr/>
          <p:nvPr/>
        </p:nvGrpSpPr>
        <p:grpSpPr>
          <a:xfrm>
            <a:off x="-1030500" y="1845198"/>
            <a:ext cx="4028174" cy="3149278"/>
            <a:chOff x="891471" y="1719625"/>
            <a:chExt cx="4349424" cy="3400435"/>
          </a:xfrm>
          <a:solidFill>
            <a:srgbClr val="FFFFFF"/>
          </a:solidFill>
        </p:grpSpPr>
        <p:sp>
          <p:nvSpPr>
            <p:cNvPr id="2" name="椭圆 1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  <a:grp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  <a:grpFill/>
          </p:spPr>
        </p:pic>
      </p:grpSp>
      <p:grpSp>
        <p:nvGrpSpPr>
          <p:cNvPr id="4" name="组合 3" title=""/>
          <p:cNvGrpSpPr/>
          <p:nvPr/>
        </p:nvGrpSpPr>
        <p:grpSpPr>
          <a:xfrm>
            <a:off x="6543771" y="1282258"/>
            <a:ext cx="1293308" cy="3141245"/>
            <a:chOff x="8725021" y="1709678"/>
            <a:chExt cx="1724408" cy="4188326"/>
          </a:xfrm>
        </p:grpSpPr>
        <p:sp>
          <p:nvSpPr>
            <p:cNvPr id="8" name="文本框 7"/>
            <p:cNvSpPr txBox="1"/>
            <p:nvPr/>
          </p:nvSpPr>
          <p:spPr>
            <a:xfrm>
              <a:off x="9710766" y="1709678"/>
              <a:ext cx="738663" cy="34060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725021" y="1709678"/>
              <a:ext cx="923328" cy="418832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隶书" panose="02010800040101010101" charset="-122"/>
                  <a:ea typeface="华文隶书" panose="02010800040101010101" charset="-122"/>
                </a:rPr>
                <a:t>水墨主题请在此输入文字  水墨主题请在此输入</a:t>
              </a:r>
              <a:endParaRPr lang="en-US" altLang="zh-CN" sz="1100">
                <a:solidFill>
                  <a:schemeClr val="tx1">
                    <a:lumMod val="50000"/>
                    <a:lumOff val="50000"/>
                  </a:schemeClr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隶书" panose="02010800040101010101" charset="-122"/>
                  <a:ea typeface="华文隶书" panose="02010800040101010101" charset="-122"/>
                </a:rPr>
                <a:t>文字  水墨主题请在此输入文字 水墨主题请在</a:t>
              </a:r>
              <a:endParaRPr lang="en-US" altLang="zh-CN" sz="1100">
                <a:solidFill>
                  <a:schemeClr val="tx1">
                    <a:lumMod val="50000"/>
                    <a:lumOff val="50000"/>
                  </a:schemeClr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隶书" panose="02010800040101010101" charset="-122"/>
                  <a:ea typeface="华文隶书" panose="02010800040101010101" charset="-122"/>
                </a:rPr>
                <a:t>此输入文字 </a:t>
              </a:r>
            </a:p>
          </p:txBody>
        </p:sp>
      </p:grpSp>
      <p:grpSp>
        <p:nvGrpSpPr>
          <p:cNvPr id="9" name="组合 8" title=""/>
          <p:cNvGrpSpPr/>
          <p:nvPr/>
        </p:nvGrpSpPr>
        <p:grpSpPr>
          <a:xfrm>
            <a:off x="5038070" y="1282258"/>
            <a:ext cx="1347932" cy="3141245"/>
            <a:chOff x="6717421" y="1709678"/>
            <a:chExt cx="1797243" cy="4188326"/>
          </a:xfrm>
        </p:grpSpPr>
        <p:sp>
          <p:nvSpPr>
            <p:cNvPr id="19" name="文本框 18"/>
            <p:cNvSpPr txBox="1"/>
            <p:nvPr/>
          </p:nvSpPr>
          <p:spPr>
            <a:xfrm>
              <a:off x="7899111" y="1709678"/>
              <a:ext cx="615553" cy="25853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80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请在这里输入标题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717421" y="1709678"/>
              <a:ext cx="923330" cy="418832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隶书" panose="02010800040101010101" charset="-122"/>
                  <a:ea typeface="华文隶书" panose="02010800040101010101" charset="-122"/>
                </a:rPr>
                <a:t>水墨主题请在此输入文字  水墨主题请在此输入</a:t>
              </a:r>
              <a:endParaRPr lang="en-US" altLang="zh-CN" sz="1100">
                <a:solidFill>
                  <a:schemeClr val="tx1">
                    <a:lumMod val="50000"/>
                    <a:lumOff val="50000"/>
                  </a:schemeClr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隶书" panose="02010800040101010101" charset="-122"/>
                  <a:ea typeface="华文隶书" panose="02010800040101010101" charset="-122"/>
                </a:rPr>
                <a:t>文字  水墨主题请在此输入文字 水墨主题请在</a:t>
              </a:r>
              <a:endParaRPr lang="en-US" altLang="zh-CN" sz="1100">
                <a:solidFill>
                  <a:schemeClr val="tx1">
                    <a:lumMod val="50000"/>
                    <a:lumOff val="50000"/>
                  </a:schemeClr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隶书" panose="02010800040101010101" charset="-122"/>
                  <a:ea typeface="华文隶书" panose="02010800040101010101" charset="-122"/>
                </a:rPr>
                <a:t>此输入文字 </a:t>
              </a:r>
            </a:p>
          </p:txBody>
        </p:sp>
      </p:grpSp>
      <p:pic>
        <p:nvPicPr>
          <p:cNvPr id="3075" name="Picture 3" title="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-711199" y="-113776"/>
            <a:ext cx="9956800" cy="5211233"/>
          </a:xfrm>
          <a:prstGeom prst="rect">
            <a:avLst/>
          </a:prstGeom>
        </p:spPr>
      </p:pic>
      <p:sp>
        <p:nvSpPr>
          <p:cNvPr id="10" name="文本框 9" title=""/>
          <p:cNvSpPr txBox="1"/>
          <p:nvPr/>
        </p:nvSpPr>
        <p:spPr>
          <a:xfrm>
            <a:off x="19" y="29200"/>
            <a:ext cx="569370" cy="1505530"/>
          </a:xfrm>
          <a:prstGeom prst="rect">
            <a:avLst/>
          </a:prstGeom>
          <a:noFill/>
        </p:spPr>
        <p:txBody>
          <a:bodyPr vert="eaVert" wrap="none" lIns="68572" tIns="34285" rIns="68572" bIns="34285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课文讲解</a:t>
            </a:r>
            <a:endParaRPr lang="zh-CN" altLang="en-US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4" name="图片 13" title="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449" y="2453269"/>
            <a:ext cx="704090" cy="644654"/>
          </a:xfrm>
          <a:prstGeom prst="rect">
            <a:avLst/>
          </a:prstGeom>
        </p:spPr>
      </p:pic>
      <p:sp>
        <p:nvSpPr>
          <p:cNvPr id="12" name="任意多边形 11" title=""/>
          <p:cNvSpPr/>
          <p:nvPr/>
        </p:nvSpPr>
        <p:spPr>
          <a:xfrm flipH="1">
            <a:off x="5474045" y="3"/>
            <a:ext cx="3669957" cy="5145983"/>
          </a:xfrm>
          <a:custGeom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5" rIns="68572" bIns="3428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extBox 1" title=""/>
          <p:cNvSpPr txBox="1"/>
          <p:nvPr/>
        </p:nvSpPr>
        <p:spPr>
          <a:xfrm>
            <a:off x="569387" y="135469"/>
            <a:ext cx="8481480" cy="12003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原文：</a:t>
            </a:r>
            <a:r>
              <a:rPr lang="zh-CN" altLang="en-US" sz="2400" b="1"/>
              <a:t>子路、曾皙、冉有、公西华侍坐。</a:t>
            </a:r>
          </a:p>
          <a:p>
            <a:r>
              <a:rPr lang="zh-CN" altLang="en-US" sz="2400" b="1"/>
              <a:t>子曰：“以吾一日长乎尔，毋吾以也。居则曰：‘不吾知也。’如或知尔，则何以哉？”</a:t>
            </a:r>
          </a:p>
        </p:txBody>
      </p:sp>
      <p:sp>
        <p:nvSpPr>
          <p:cNvPr id="3" name="TextBox 2" title=""/>
          <p:cNvSpPr txBox="1"/>
          <p:nvPr/>
        </p:nvSpPr>
        <p:spPr>
          <a:xfrm>
            <a:off x="50800" y="1535059"/>
            <a:ext cx="9194800" cy="286232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注释：</a:t>
            </a:r>
            <a:endParaRPr lang="en-US" altLang="zh-CN" sz="2000" b="1">
              <a:solidFill>
                <a:srgbClr val="FF0000"/>
              </a:solidFill>
            </a:endParaRP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侍：</a:t>
            </a:r>
            <a:r>
              <a:rPr lang="zh-CN" altLang="en-US" sz="2000" b="1"/>
              <a:t>侍奉，本指侍立于尊者之旁。</a:t>
            </a: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侍坐：</a:t>
            </a:r>
            <a:r>
              <a:rPr lang="zh-CN" altLang="en-US" sz="2000" b="1"/>
              <a:t>此处指执弟子之礼，侍奉老师而坐。</a:t>
            </a: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以吾一日长乎尔：</a:t>
            </a:r>
            <a:r>
              <a:rPr lang="zh-CN" altLang="en-US" sz="2000" b="1"/>
              <a:t>以，因为；长，年长。</a:t>
            </a: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毋吾以也</a:t>
            </a:r>
            <a:r>
              <a:rPr lang="zh-CN" altLang="en-US" sz="2000" b="1"/>
              <a:t>：这句话是宾语前置，正常的语序是“毋以吾也”。</a:t>
            </a: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居则曰</a:t>
            </a:r>
            <a:r>
              <a:rPr lang="zh-CN" altLang="en-US" sz="2000" b="1"/>
              <a:t>：居，闲居，指平日在家的时候。则，就。</a:t>
            </a: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如或</a:t>
            </a:r>
            <a:r>
              <a:rPr lang="zh-CN" altLang="en-US" sz="2000" b="1"/>
              <a:t>：如果有人。如：假如。或：无定代词，有人。</a:t>
            </a: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则</a:t>
            </a:r>
            <a:r>
              <a:rPr lang="zh-CN" altLang="en-US" sz="2000" b="1"/>
              <a:t>：连词，那么，就。</a:t>
            </a:r>
          </a:p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何以：</a:t>
            </a:r>
            <a:r>
              <a:rPr lang="zh-CN" altLang="en-US" sz="2000" b="1"/>
              <a:t>用什么（去实现自己的抱负）。以，动词，用。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24"/>
          <a:stretch>
            <a:fillRect/>
          </a:stretch>
        </p:blipFill>
        <p:spPr>
          <a:xfrm>
            <a:off x="0" y="33868"/>
            <a:ext cx="9144000" cy="5245982"/>
          </a:xfrm>
          <a:prstGeom prst="rect">
            <a:avLst/>
          </a:prstGeom>
        </p:spPr>
      </p:pic>
      <p:sp>
        <p:nvSpPr>
          <p:cNvPr id="2" name="TextBox 1" title=""/>
          <p:cNvSpPr txBox="1"/>
          <p:nvPr/>
        </p:nvSpPr>
        <p:spPr>
          <a:xfrm>
            <a:off x="0" y="33870"/>
            <a:ext cx="8754533" cy="13849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译文：</a:t>
            </a:r>
            <a:r>
              <a:rPr lang="zh-CN" altLang="en-US" sz="2000" b="1"/>
              <a:t>子路、曾晳、冉有、公西华侍奉（孔子）而坐。</a:t>
            </a:r>
          </a:p>
          <a:p>
            <a:r>
              <a:rPr lang="zh-CN" altLang="en-US" sz="2000" b="1"/>
              <a:t>孔子说：“因为我年纪比你们大一点，（你们）不要因我（年长）就不敢说话了。（你们）平日在家的时候常说：‘没有人了解我呀！’如果有人了解你们，那（你们）打算怎么做呢？”</a:t>
            </a:r>
          </a:p>
        </p:txBody>
      </p:sp>
      <p:sp>
        <p:nvSpPr>
          <p:cNvPr id="3" name="TextBox 2" title=""/>
          <p:cNvSpPr txBox="1"/>
          <p:nvPr/>
        </p:nvSpPr>
        <p:spPr>
          <a:xfrm>
            <a:off x="2" y="1510506"/>
            <a:ext cx="9143999" cy="5232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第一部分（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1-2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段）：写孔子向学生问志。</a:t>
            </a:r>
          </a:p>
        </p:txBody>
      </p:sp>
      <p:sp>
        <p:nvSpPr>
          <p:cNvPr id="4" name="TextBox 3" title=""/>
          <p:cNvSpPr txBox="1"/>
          <p:nvPr/>
        </p:nvSpPr>
        <p:spPr>
          <a:xfrm>
            <a:off x="-296332" y="2779149"/>
            <a:ext cx="8779933" cy="53206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indent="267936" defTabSz="914283" fontAlgn="base">
              <a:lnSpc>
                <a:spcPct val="120000"/>
              </a:lnSpc>
              <a:spcBef>
                <a:spcPct val="0"/>
              </a:spcBef>
              <a:tabLst>
                <a:tab pos="1029203"/>
                <a:tab pos="1850152"/>
                <a:tab pos="2537771"/>
                <a:tab pos="3221577"/>
              </a:tabLs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以吾一日长乎尔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毋吾以也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这句话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孔子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怎样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的态度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 sz="2400" b="1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title=""/>
          <p:cNvSpPr txBox="1"/>
          <p:nvPr/>
        </p:nvSpPr>
        <p:spPr>
          <a:xfrm>
            <a:off x="110066" y="3572933"/>
            <a:ext cx="8525933" cy="5232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800" b="1"/>
              <a:t>反映出孔子谦虚和蔼、平易近人的态度。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TIMING" val="|2.2|0.9"/>
</p:tagLst>
</file>

<file path=ppt/tags/tag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TM5YzA5NTA3M2E5YzFiNGJkNWE1NmViODFiZjUyYzEifQ==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古典文学水墨情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BFF00CE5-1B06-43BF-A0DE-DC0221CA9B5A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切片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Century Gothic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Century Gothic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1_切片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Century Gothic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Century Gothic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9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0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9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0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9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0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9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0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132</Paragraphs>
  <Slides>32</Slides>
  <Notes>23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53">
      <vt:lpstr>Arial</vt:lpstr>
      <vt:lpstr>Calibri Light</vt:lpstr>
      <vt:lpstr>宋体</vt:lpstr>
      <vt:lpstr>Calibri</vt:lpstr>
      <vt:lpstr>方正宋刻本秀楷简体</vt:lpstr>
      <vt:lpstr>汉仪行楷简</vt:lpstr>
      <vt:lpstr>微软雅黑</vt:lpstr>
      <vt:lpstr>Century Gothic</vt:lpstr>
      <vt:lpstr>黑体</vt:lpstr>
      <vt:lpstr>Wingdings 3</vt:lpstr>
      <vt:lpstr>隶书</vt:lpstr>
      <vt:lpstr>方正清刻本悦宋简体</vt:lpstr>
      <vt:lpstr>楷体</vt:lpstr>
      <vt:lpstr>PMingLiU</vt:lpstr>
      <vt:lpstr>华文隶书</vt:lpstr>
      <vt:lpstr>Times New Roman</vt:lpstr>
      <vt:lpstr>NEU-BZ-S92</vt:lpstr>
      <vt:lpstr>方正书宋_GBK</vt:lpstr>
      <vt:lpstr>Wingdings</vt:lpstr>
      <vt:lpstr>方正宋黑_GBK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2024-07-19T11:10:10.035</cp:lastPrinted>
  <dcterms:created xsi:type="dcterms:W3CDTF">2024-07-19T11:10:10Z</dcterms:created>
  <dcterms:modified xsi:type="dcterms:W3CDTF">2024-07-19T03:10:10Z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