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tags" Target="tags/tag93.xml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/>
              </a:rPr>
              <a:t>2021/5/11</a:t>
            </a:fld>
            <a:endParaRPr lang="zh-CN" altLang="en-US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8290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1AC49D05-6128-4D0D-A32A-06A5E73B386C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94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2396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9449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2103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1240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4880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2746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3291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3828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965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29084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182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6206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78583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14881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09111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88285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80763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00922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50554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53732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1390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9590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>
              <a:defRPr/>
            </a:pPr>
            <a:fld id="{07567052-F012-4833-A57A-F38597E22BD6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30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30647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82994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28765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55734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84604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59786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80668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93194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54919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5205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>
              <a:defRPr/>
            </a:pPr>
            <a:fld id="{094CC493-1EC5-49DC-AA5C-9900D554985D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93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84806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63070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296719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94297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39954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388233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07586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文本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405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>
              <a:defRPr/>
            </a:pPr>
            <a:fld id="{D45706F4-B513-454A-9BDC-DD523810FBB7}" type="slidenum">
              <a:rPr lang="en-US" altLang="zh-CN" smtClean="0">
                <a:latin typeface="Arial" panose="020b0604020202020204" pitchFamily="34" charset="0"/>
              </a:rPr>
              <a:t>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4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>
              <a:defRPr/>
            </a:pPr>
            <a:fld id="{D53B8D4F-8D02-4725-86B7-49D01682821A}" type="slidenum">
              <a:rPr lang="en-US" altLang="zh-CN" smtClean="0">
                <a:latin typeface="Arial" panose="020b0604020202020204" pitchFamily="34" charset="0"/>
              </a:rPr>
              <a:t>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7711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7223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0351327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E9D4-37EF-4D71-B8BB-B94F5C015094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0287-DE4B-41AF-8BCB-3851874A7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4134-EB32-465C-A29A-8C3653681DE6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3496-DDB4-4E23-BC1F-CBA83B3850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1C6C-78DA-4E26-A454-27453F2FD10E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4D8C-B4E5-498A-88B1-7527AB8DAF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74FF-3470-4916-B2A1-DC005AB95C31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2643-0B84-4247-B60C-4BC29575B3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F5E5-4A1F-412E-BF3C-FC496C77AB75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3070-B5D7-47FD-83ED-88F69E6510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ED6C-6561-4DC2-AB1E-B7A6E28E51FD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B70E-FDA6-4BD6-AF80-B585BEE70F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5E82-0B7D-4729-8FD0-BC20741256EB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B0A6-0C94-4ED8-848E-D7EF34E1F8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6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image" Target="../media/image1.jpeg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ea typeface="微软雅黑"/>
              </a:defRPr>
            </a:lvl1pPr>
          </a:lstStyle>
          <a:p>
            <a:pPr>
              <a:defRPr/>
            </a:pPr>
            <a:fld id="{C9297865-86C4-4F0B-A826-0C8644D30EC0}" type="datetimeFigureOut">
              <a:rPr lang="zh-CN" altLang="en-US"/>
              <a:t>2021/5/11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微软雅黑"/>
              </a:defRPr>
            </a:lvl1pPr>
          </a:lstStyle>
          <a:p>
            <a:pPr>
              <a:defRPr/>
            </a:pPr>
            <a:fld id="{50581AE5-1226-4B3F-8E0F-7EFB827C84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png" /><Relationship Id="rId4" Type="http://schemas.openxmlformats.org/officeDocument/2006/relationships/tags" Target="../tags/tag6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png" /><Relationship Id="rId4" Type="http://schemas.openxmlformats.org/officeDocument/2006/relationships/tags" Target="../tags/tag7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png" /><Relationship Id="rId4" Type="http://schemas.openxmlformats.org/officeDocument/2006/relationships/tags" Target="../tags/tag7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png" /><Relationship Id="rId4" Type="http://schemas.openxmlformats.org/officeDocument/2006/relationships/tags" Target="../tags/tag7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png" /><Relationship Id="rId4" Type="http://schemas.openxmlformats.org/officeDocument/2006/relationships/tags" Target="../tags/tag7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png" /><Relationship Id="rId4" Type="http://schemas.openxmlformats.org/officeDocument/2006/relationships/tags" Target="../tags/tag7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png" /><Relationship Id="rId4" Type="http://schemas.openxmlformats.org/officeDocument/2006/relationships/tags" Target="../tags/tag7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tags" Target="../tags/tag6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6.png" /><Relationship Id="rId4" Type="http://schemas.openxmlformats.org/officeDocument/2006/relationships/tags" Target="../tags/tag7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6.png" /><Relationship Id="rId4" Type="http://schemas.openxmlformats.org/officeDocument/2006/relationships/tags" Target="../tags/tag7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6.png" /><Relationship Id="rId4" Type="http://schemas.openxmlformats.org/officeDocument/2006/relationships/tags" Target="../tags/tag7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6.png" /><Relationship Id="rId4" Type="http://schemas.openxmlformats.org/officeDocument/2006/relationships/tags" Target="../tags/tag7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.png" /><Relationship Id="rId4" Type="http://schemas.openxmlformats.org/officeDocument/2006/relationships/tags" Target="../tags/tag8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Relationship Id="rId4" Type="http://schemas.openxmlformats.org/officeDocument/2006/relationships/tags" Target="../tags/tag6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6.png" /><Relationship Id="rId4" Type="http://schemas.openxmlformats.org/officeDocument/2006/relationships/tags" Target="../tags/tag8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.png" /><Relationship Id="rId4" Type="http://schemas.openxmlformats.org/officeDocument/2006/relationships/tags" Target="../tags/tag8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6.png" /><Relationship Id="rId4" Type="http://schemas.openxmlformats.org/officeDocument/2006/relationships/tags" Target="../tags/tag8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.png" /><Relationship Id="rId4" Type="http://schemas.openxmlformats.org/officeDocument/2006/relationships/tags" Target="../tags/tag84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.png" /><Relationship Id="rId4" Type="http://schemas.openxmlformats.org/officeDocument/2006/relationships/tags" Target="../tags/tag85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6.png" /><Relationship Id="rId4" Type="http://schemas.openxmlformats.org/officeDocument/2006/relationships/tags" Target="../tags/tag8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6.png" /><Relationship Id="rId4" Type="http://schemas.openxmlformats.org/officeDocument/2006/relationships/tags" Target="../tags/tag87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6.png" /><Relationship Id="rId4" Type="http://schemas.openxmlformats.org/officeDocument/2006/relationships/tags" Target="../tags/tag88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6.png" /><Relationship Id="rId4" Type="http://schemas.openxmlformats.org/officeDocument/2006/relationships/tags" Target="../tags/tag89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6.png" /><Relationship Id="rId4" Type="http://schemas.openxmlformats.org/officeDocument/2006/relationships/tags" Target="../tags/tag9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6.png" /><Relationship Id="rId4" Type="http://schemas.openxmlformats.org/officeDocument/2006/relationships/tags" Target="../tags/tag91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6.png" /><Relationship Id="rId4" Type="http://schemas.openxmlformats.org/officeDocument/2006/relationships/tags" Target="../tags/tag9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7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7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7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7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7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png" /><Relationship Id="rId4" Type="http://schemas.openxmlformats.org/officeDocument/2006/relationships/tags" Target="../tags/tag6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png" /><Relationship Id="rId4" Type="http://schemas.openxmlformats.org/officeDocument/2006/relationships/tags" Target="../tags/tag6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png" /><Relationship Id="rId4" Type="http://schemas.openxmlformats.org/officeDocument/2006/relationships/tags" Target="../tags/tag6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Relationship Id="rId4" Type="http://schemas.openxmlformats.org/officeDocument/2006/relationships/tags" Target="../tags/tag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10223"/>
          <p:cNvSpPr/>
          <p:nvPr>
            <p:custDataLst>
              <p:tags r:id="rId3"/>
            </p:custDataLst>
          </p:nvPr>
        </p:nvSpPr>
        <p:spPr>
          <a:xfrm>
            <a:off x="3147695" y="2132965"/>
            <a:ext cx="6164580" cy="110680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dist" eaLnBrk="1" hangingPunct="1">
              <a:lnSpc>
                <a:spcPct val="110000"/>
              </a:lnSpc>
              <a:defRPr/>
            </a:pPr>
            <a:r>
              <a:rPr lang="zh-CN" altLang="en-US" sz="6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黑体" panose="02010609060101010101" pitchFamily="2" charset="-122"/>
                <a:sym typeface="+mn-ea"/>
              </a:rPr>
              <a:t>齐桓晋文之事</a:t>
            </a:r>
          </a:p>
        </p:txBody>
      </p:sp>
      <p:sp>
        <p:nvSpPr>
          <p:cNvPr id="4099" name="文本框 2"/>
          <p:cNvSpPr txBox="1">
            <a:spLocks noChangeArrowheads="1"/>
          </p:cNvSpPr>
          <p:nvPr/>
        </p:nvSpPr>
        <p:spPr bwMode="auto">
          <a:xfrm>
            <a:off x="5283200" y="3773488"/>
            <a:ext cx="29654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/>
              <a:t>孟 子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141538" y="1619250"/>
            <a:ext cx="8008937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>
                <a:solidFill>
                  <a:srgbClr val="7030A0"/>
                </a:solidFill>
                <a:latin typeface="宋体" panose="02010600030101010101" pitchFamily="2" charset="-122"/>
              </a:rPr>
              <a:t>孟子作为当时的大学问家，他真的没有听说过“齐桓、晋文之事”吗？他为什么要这样回答？你怎么理解？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22532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1538" y="2668588"/>
            <a:ext cx="7907337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孟子并不是真的不知道“齐桓、晋文之事”，而是看透了齐宣王想施行“霸道”的企图。主张“仁政”和“王道”的孟子对此心知肚明，他不能助齐宣王实现图谋，因而避而不谈“霸道”，巧妙地引出“王道”话题，成功地为下文向齐宣王提出自己的“王道”主张打下了基础。由此可以看出孟子敏锐的政治嗅觉和高超的谈话艺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154238" y="1550988"/>
            <a:ext cx="8007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7030A0"/>
                </a:solidFill>
                <a:latin typeface="宋体" panose="02010600030101010101" pitchFamily="2" charset="-122"/>
              </a:rPr>
              <a:t>孟子为什么不正面谈王道，而谈“以羊易牛”的事情？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24580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1538" y="2797175"/>
            <a:ext cx="7907337" cy="321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900" b="1">
                <a:latin typeface="宋体" panose="02010600030101010101" pitchFamily="2" charset="-122"/>
              </a:rPr>
              <a:t>（1）以齐宣王本身的事为例，由小及大、由近及远地言及为政的大事，使之对“保民而王”产生兴趣。</a:t>
            </a:r>
          </a:p>
          <a:p>
            <a:pPr eaLnBrk="1" hangingPunct="1"/>
            <a:r>
              <a:rPr lang="zh-CN" altLang="en-US" sz="2900" b="1">
                <a:latin typeface="宋体" panose="02010600030101010101" pitchFamily="2" charset="-122"/>
              </a:rPr>
              <a:t>（2）以“以羊易牛”的事例证明齐宣王有不忍之心，具备行王道的基本条件。</a:t>
            </a:r>
          </a:p>
          <a:p>
            <a:pPr eaLnBrk="1" hangingPunct="1"/>
            <a:r>
              <a:rPr lang="zh-CN" altLang="en-US" sz="2900" b="1">
                <a:latin typeface="宋体" panose="02010600030101010101" pitchFamily="2" charset="-122"/>
              </a:rPr>
              <a:t>（3）借此打开话题，激发齐宣王施行王道、施仁政的信心和兴趣，为下文的议论张本。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019300" y="1536700"/>
            <a:ext cx="80089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</a:rPr>
              <a:t>面对齐宣王的自我解嘲，孟子采取了怎样的策略？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26628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0750" y="2400300"/>
            <a:ext cx="7666038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宋体" panose="02010600030101010101" pitchFamily="2" charset="-122"/>
              </a:rPr>
              <a:t>（1）“彼恶知之”，先好言安慰，以免使齐宣王失去对王道的兴趣。</a:t>
            </a:r>
          </a:p>
          <a:p>
            <a:pPr eaLnBrk="1" hangingPunct="1"/>
            <a:r>
              <a:rPr lang="zh-CN" altLang="en-US" sz="2600" b="1">
                <a:latin typeface="宋体" panose="02010600030101010101" pitchFamily="2" charset="-122"/>
              </a:rPr>
              <a:t>（2）再引导齐宣王思考“牛羊何择焉”，激发齐宣王的好奇心，引起他的困惑。</a:t>
            </a:r>
          </a:p>
          <a:p>
            <a:pPr eaLnBrk="1" hangingPunct="1"/>
            <a:r>
              <a:rPr lang="zh-CN" altLang="en-US" sz="2600" b="1">
                <a:latin typeface="宋体" panose="02010600030101010101" pitchFamily="2" charset="-122"/>
              </a:rPr>
              <a:t>（3）“是乃仁术也”，最后进一步明确、肯定齐宣王的仁爱之心，将齐宣王对“齐桓、晋文之事”的注意转到对仁的注意上，并上升为“君子远庖厨”的普遍规律。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019300" y="1536700"/>
            <a:ext cx="8008938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</a:rPr>
              <a:t>孟子在追问齐宣王的“大欲”时，为什么不直接一语道破，而故意从“吃”“穿”“看”“听”等方面去发问？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28676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01850" y="3167063"/>
            <a:ext cx="7664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宋体" panose="02010600030101010101" pitchFamily="2" charset="-122"/>
              </a:rPr>
              <a:t>（1）在追问齐宣王的“大欲”之前，孟子两次发出诘问“今恩足以及禽兽，而功不至于百姓者，独何与？”，这是齐宣王无法回答的问题，所以造成了尴尬的局面，为了扭转僵局，孟子不等齐宣王回答，就调转笔锋，另辟蹊径，提出“大欲”的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30723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63775" y="1925638"/>
            <a:ext cx="766445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宋体" panose="02010600030101010101" pitchFamily="2" charset="-122"/>
              </a:rPr>
              <a:t>（2）孟子明知齐宣王的“大欲”是成就霸业，但为了舒缓气氛，迎合齐宣王，就欲擒故纵，故意以口体目耳之娱来揣度连用五个句子构成排比，用筛除法，巧妙地引出立志兴国、图霸天下这个“大欲”，使齐宣王因受到恭维而在心理上感到快慰。这样既把孟子的议论推进了一步，又抓住了齐宣王的心理，使论辩得以顺利进行，形成文章的顿挫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019300" y="1536700"/>
            <a:ext cx="800893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</a:rPr>
              <a:t>最后一段中孟子认为“保民而王”的根本措施是什么？他是如何展开论述的？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32772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01850" y="2684463"/>
            <a:ext cx="7664450" cy="38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latin typeface="宋体" panose="02010600030101010101" pitchFamily="2" charset="-122"/>
              </a:rPr>
              <a:t>    </a:t>
            </a:r>
            <a:r>
              <a:rPr lang="zh-CN" altLang="en-US" sz="2700" b="1">
                <a:latin typeface="宋体" panose="02010600030101010101" pitchFamily="2" charset="-122"/>
              </a:rPr>
              <a:t>孟子认为“保民而王”的根本措施是实施养民、教民的施政纲领。这就必须做到“制民之产”发展生产，“谨庠序之教”以孝悌之义教化百姓。</a:t>
            </a:r>
          </a:p>
          <a:p>
            <a:pPr eaLnBrk="1" hangingPunct="1"/>
            <a:r>
              <a:rPr lang="zh-CN" altLang="en-US" sz="2700" b="1">
                <a:latin typeface="宋体" panose="02010600030101010101" pitchFamily="2" charset="-122"/>
              </a:rPr>
              <a:t>    首先论说恒产与恒心的关系，说明百姓无恒产必然行为不轨，反对不“制民之产”而一味“罔民”的“虐民”政策。然后论说“明君制民之产”的标准并以此对比齐国现状，说明百姓只有富足才能够知礼义。最后论说“保民而王”的具体措施——使百姓有养有教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403475" y="2697163"/>
            <a:ext cx="7667625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800" b="1">
                <a:solidFill>
                  <a:srgbClr val="7030A0"/>
                </a:solidFill>
                <a:latin typeface="宋体" panose="02010600030101010101" pitchFamily="2" charset="-122"/>
              </a:rPr>
              <a:t>迂回曲折的论辩艺术，是理解文章的一大难点。请分析文章的三个波折。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6440" y="111188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34820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8325" y="1684338"/>
            <a:ext cx="8515350" cy="46615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CN" sz="27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7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（1）第一个波折：孟子想向齐宣王道出自己仁政的理想蓝图，碰到的第一个难题是齐宣王的“怕难”心理。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齐宣王认为“王天下”很难，而“霸天下”则比较容易，所以，他说：“德何如，则可以王矣？”“若寡人者，可以保民乎哉？”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    针对齐宣王的这一认识，孟子从齐宣王的亲身经历说起，巧妙地分析了“以羊易牛”之事，别具眼光地指出齐宣王不是吝啬，而是有不忍之心，而这不忍之心正是“保民而王”的思想基础。而且，孟子的这一番言说，也让人听得顺耳。所以，齐王说孟子是“他人有心，子忖度之”，心悦诚服地与孟子站到了同一条战线上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8325" y="1790700"/>
            <a:ext cx="8515350" cy="4246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CN" sz="30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0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（2）第二个波折：齐宣王虽然在思想上解决了一些问题，但他又怀疑自己的能力。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他说：“此心之所以合于王者，何也？”意思就是说自己还是没有信心孟子针对齐宣王这种思想上的疑难，采用了一组形象而生动的比喻进行说理。这就是“百钧”“與薪”“挟太山以超北海”“为长者折枝”等比喻，指出齐宣王完全有能力“保民而王”，只是没有认真去做罢了。这就进一步从思想上为自己陈述仁政铺平了道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4375" y="504190"/>
            <a:ext cx="3954145" cy="721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1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38325" y="1225550"/>
            <a:ext cx="8515350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CN" sz="24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（3）第三个波折：在孟子发出了“推恩”然后“王天下”的议论后，齐宣王并没有积极地表示自己要去实行，倒是对心中的“大欲”念念不忘。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那么，他的“大欲”是什么呢？这是孟子必须认识到并扫清的障碍，否则，“王天下”的大道理还是不能让齐宣王听到心里去。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    孟子善于察言观色，他从两人一开始的谈话中就始终没有忘记齐宣王想要“霸天下”的企图。于是，他用“抑王兴甲兵，危士臣，构怨于诸侯，然后快于心与”一激，再故意提出“肥甘”“轻暖”“采色”“声音”“便嬖”五项，旁敲侧击地引出齐宣王的“大欲”：“欲辟土地，朝秦楚，莅中国而抚四夷也”。然后，又用缘木求鱼的比喻，彻底击碎了齐宣王的幻想。文章中的这三个波折，呈现出迂回曲折的特点，千回百折，摇曳生姿，有时故意避开话题，有时故作顿挫，这都是由齐宣王认识上的曲折决定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274570" y="709295"/>
            <a:ext cx="314515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学习目标</a:t>
            </a:r>
          </a:p>
        </p:txBody>
      </p:sp>
      <p:pic>
        <p:nvPicPr>
          <p:cNvPr id="6147" name="图片 4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内容占位符 2"/>
          <p:cNvSpPr>
            <a:spLocks noGrp="1"/>
          </p:cNvSpPr>
          <p:nvPr/>
        </p:nvSpPr>
        <p:spPr bwMode="auto">
          <a:xfrm>
            <a:off x="2278063" y="2090738"/>
            <a:ext cx="763746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1.理解课文中重要的实词、虚词、特殊句式等文言基础知识。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2.厘清文章思路，学习孟子迂回曲折的论辩方法。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3.了解孟子“保民而王”的仁政思想及“制民之产”的具体措施。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070735" y="79883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中心思想</a:t>
            </a:r>
          </a:p>
        </p:txBody>
      </p:sp>
      <p:pic>
        <p:nvPicPr>
          <p:cNvPr id="43011" name="图片 2" descr="企业微信截图_160592733347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363" y="4051300"/>
            <a:ext cx="17986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06638" y="2225675"/>
            <a:ext cx="7577137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latin typeface="宋体" panose="02010600030101010101" pitchFamily="2" charset="-122"/>
              </a:rPr>
              <a:t>    本文记录的是孟子和齐宣王的一次谈话，孟子用迂回曲折的方式，集中阐述了他的仁政思想，描绘了一幅“保民而王”的社会蓝图，劝说齐宣王放弃“霸道”，实行“王道”，“保民而王”。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295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艺术特色</a:t>
            </a:r>
          </a:p>
        </p:txBody>
      </p:sp>
      <p:pic>
        <p:nvPicPr>
          <p:cNvPr id="45059" name="图片 4" descr="view (3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514350"/>
            <a:ext cx="22082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52838" y="2528888"/>
            <a:ext cx="6069012" cy="25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500" b="1">
                <a:latin typeface="宋体" panose="02010600030101010101" pitchFamily="2" charset="-122"/>
              </a:rPr>
              <a:t>1.环环相扣，结构严谨。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500" b="1">
                <a:latin typeface="宋体" panose="02010600030101010101" pitchFamily="2" charset="-122"/>
              </a:rPr>
              <a:t>2.巧设比喻，说理生动。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500" b="1">
                <a:latin typeface="宋体" panose="02010600030101010101" pitchFamily="2" charset="-122"/>
              </a:rPr>
              <a:t>3.句式整齐，气势充沛。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艺术特色</a:t>
            </a:r>
          </a:p>
        </p:txBody>
      </p:sp>
      <p:sp>
        <p:nvSpPr>
          <p:cNvPr id="6" name="矩形 5"/>
          <p:cNvSpPr/>
          <p:nvPr/>
        </p:nvSpPr>
        <p:spPr>
          <a:xfrm>
            <a:off x="2387600" y="2200275"/>
            <a:ext cx="7415213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1.环环相扣，结构严谨。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《孟子》的文章从表面上看，纵横恣肆，似乎散漫无羁，而实际上紧扣论题，层层深入，层次井然。文章的主旨是“保民而王”，有些文字似乎与此无关，实际上是有的从侧面讲，有的从远处讲，有的巧设比喻，以造成波澜起伏的文势，引人入胜。</a:t>
            </a:r>
          </a:p>
        </p:txBody>
      </p:sp>
      <p:pic>
        <p:nvPicPr>
          <p:cNvPr id="47108" name="图片 1" descr="view (3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514350"/>
            <a:ext cx="22082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艺术特色</a:t>
            </a:r>
          </a:p>
        </p:txBody>
      </p:sp>
      <p:pic>
        <p:nvPicPr>
          <p:cNvPr id="49155" name="图片 1" descr="view (3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514350"/>
            <a:ext cx="22082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39938" y="2200275"/>
            <a:ext cx="8112125" cy="3830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2.巧设比喻，说理生动。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有人说《孟子》的文章“长于比喻，辞不迫切，而意已独至”。这是说《孟子》善于运用比喻说理，文字显得从容不迫，表面上看所用比喻似乎是信手拈来，而实际上是事先有周密的准备，才使说理生动、精到。在本文的论述中，孟子使用了“以羊易牛”和“挟太山以超北海”等许多故事和比喻，巧妙地把抽象的道理化为对方易于接受的生动具体的直觉形象，增强了文章的说服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艺术特色</a:t>
            </a:r>
          </a:p>
        </p:txBody>
      </p:sp>
      <p:pic>
        <p:nvPicPr>
          <p:cNvPr id="51203" name="图片 1" descr="view (3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514350"/>
            <a:ext cx="22082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79638" y="2200275"/>
            <a:ext cx="7832725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3.句式整齐，气势充沛。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《孟子》的文章具有雄辩的气势，形成这种气势的原因固然是多方面的，但语言因素是其中重要的一条，这表现在使用整齐的排比句式，陈述事理，质疑辩难，咄咄逼人，还多使用工整的对偶句，使两种事物处于鲜明的对照状态，相对举而见义，相映衬而生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53251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79638" y="2000250"/>
            <a:ext cx="783272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【通假字】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1.无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，则王乎（同“已”，停止）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2.然则废衅钟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（同“欤”，语气词，表疑问）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3.王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说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（同“悦”，高兴）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4.为长者折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枝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（同“肢”，肢体）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刑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于寡妻（同“型”，典范、榜样）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55299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79638" y="2000250"/>
            <a:ext cx="7832725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【通假字】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6.然则王之所大欲可知已放辟邪侈，无不为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已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（同“矣”，语气词，相当于“了”，表示陈述）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亦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反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其本矣（同“盍”，何不；同“返”，回、归）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8.行旅皆欲出于王之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（同“途”，道路）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9.是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罔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民也（同“网”，张网捕捉，比喻陷害）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颁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白者不负戴于道路矣（同“斑”，头发花白）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5734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893888"/>
            <a:ext cx="8280400" cy="4107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【一词多义】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1.道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仲尼之徒无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桓文之事者（谈论）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师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之不传也久矣（风尚）（《师说》）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彼与彼年相若也，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相似也（道德）（《师说》）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策之不以其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（方法）（《马说》）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会天大雨，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不通（道路）（《陈涉世家》）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得道者多助，失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者寡助（道义、正义）（《孟子》）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59395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774825"/>
            <a:ext cx="8280400" cy="449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【一词多义】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2.诚</a:t>
            </a:r>
          </a:p>
          <a:p>
            <a:pPr eaLnBrk="1" hangingPunct="1">
              <a:defRPr/>
            </a:pP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诚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有百姓者（副词，的确）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帝感其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诚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，命夸娥氏二子负二山（真诚）（《愚公移山》）</a:t>
            </a:r>
          </a:p>
          <a:p>
            <a:pPr eaLnBrk="1" hangingPunct="1">
              <a:defRPr/>
            </a:pP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诚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如是，则霸业可成，汉室可兴矣（果真，如果）（《隆中对》）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3.爱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百姓皆以王为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也（吝惜，舍不得）</a:t>
            </a:r>
          </a:p>
          <a:p>
            <a:pPr eaLnBrk="1" hangingPunct="1">
              <a:defRPr/>
            </a:pP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其子，择师而教之（爱护）（《师说》）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予独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莲之出淤泥而不染（喜爱，喜欢）（《爱莲说》）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61443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774825"/>
            <a:ext cx="8280400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【一词多义】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4.盖</a:t>
            </a:r>
          </a:p>
          <a:p>
            <a:pPr eaLnBrk="1" hangingPunct="1">
              <a:defRPr/>
            </a:pP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亦反其本矣（同“盍”，何不，为什么不）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吾妻死之年所手植也，今已亭亭如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矣（车盖，盖子）（《项脊轩志》）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枝枝相覆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（遮蔽，掩盖）（《孔雀东南飞》）</a:t>
            </a:r>
          </a:p>
          <a:p>
            <a:pPr eaLnBrk="1" hangingPunct="1">
              <a:defRPr/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英才</a:t>
            </a: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世（胜过，超过）（《三国志·蜀书·诸葛亮传》）</a:t>
            </a:r>
          </a:p>
          <a:p>
            <a:pPr eaLnBrk="1" hangingPunct="1">
              <a:defRPr/>
            </a:pPr>
            <a:r>
              <a:rPr lang="zh-CN" altLang="en-US" sz="26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盖</a:t>
            </a: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追先帝之殊遇，欲报之于陛下也（大概因为）（《出师表》）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725613" y="1825625"/>
            <a:ext cx="5676900" cy="43999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孟子（前372-前289年），</a:t>
            </a:r>
            <a:r>
              <a:rPr lang="en-US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名轲，字子舆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，战国时邹（现山东邹县东南）人。</a:t>
            </a:r>
          </a:p>
          <a:p>
            <a:pPr eaLnBrk="1" hangingPunct="1">
              <a:defRPr/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孟子是</a:t>
            </a:r>
            <a:r>
              <a:rPr lang="en-US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战国时儒家学派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的代表人物，曾受业于子思（孔子的孙子）的门人，30岁左右收徒讲学。44岁开始周游列国，晚年回到家乡讲学著述，直到去世。后世统治者都把他作为尊崇的偶像，到元、明时被称为“</a:t>
            </a:r>
            <a:r>
              <a:rPr lang="en-US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亚圣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24050" y="641985"/>
            <a:ext cx="314515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走近作者</a:t>
            </a:r>
          </a:p>
        </p:txBody>
      </p:sp>
      <p:pic>
        <p:nvPicPr>
          <p:cNvPr id="8196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13" y="2390775"/>
            <a:ext cx="2795587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63491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990725"/>
            <a:ext cx="82804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【一词多义】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5.明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足以察秋毫之末（视力）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愿夫子辅吾志，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以教我（清楚、明白）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是故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君制民之产（贤明的）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举头望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月，低头思故乡（明亮）（《静夜思》）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65539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885950"/>
            <a:ext cx="8280400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【古今异义】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1.百姓皆以王为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爱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也（古义：吝惜，舍不得。今义：喜欢。）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2.老吾老，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以及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人之老（古义：从而推广到。今义：连接并列的词或词组（“以及”前面往往是主要的）。）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至于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兄弟（古义：推广到。今义：表示达到某种程度；表示另提一事。）</a:t>
            </a:r>
          </a:p>
          <a:p>
            <a:pPr eaLnBrk="1" hangingPunct="1">
              <a:defRPr/>
            </a:pP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4.不推恩无以保</a:t>
            </a:r>
            <a:r>
              <a:rPr lang="zh-CN" altLang="en-US" sz="27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妻子</a:t>
            </a:r>
            <a:r>
              <a:rPr lang="zh-CN" altLang="en-US" sz="2700" b="1">
                <a:latin typeface="宋体" panose="02010600030101010101" pitchFamily="2" charset="-122"/>
                <a:cs typeface="宋体" panose="02010600030101010101" pitchFamily="2" charset="-122"/>
              </a:rPr>
              <a:t>（古义：妻子和儿女。今义：男女两人结婚后，女子是男子的妻子。）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6758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82788" y="1885950"/>
            <a:ext cx="8280400" cy="4107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【古今异义】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5.莅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而抚四夷也（古义：中原地区。今义：中华人民共和国的简称。）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6.然后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从而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刑之（古义：接着就。今义：连词，上文是原因、方法等，下文是结果、目的等；因此就。）</a:t>
            </a:r>
          </a:p>
          <a:p>
            <a:pPr eaLnBrk="1" hangingPunct="1">
              <a:defRPr/>
            </a:pP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7.吾悟，不能进</a:t>
            </a:r>
            <a:r>
              <a:rPr lang="zh-CN" altLang="en-US" sz="29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于是</a:t>
            </a:r>
            <a:r>
              <a:rPr lang="zh-CN" altLang="en-US" sz="2900" b="1">
                <a:latin typeface="宋体" panose="02010600030101010101" pitchFamily="2" charset="-122"/>
                <a:cs typeface="宋体" panose="02010600030101010101" pitchFamily="2" charset="-122"/>
              </a:rPr>
              <a:t>矣（古义：到这一步。今义：连词，表示后一事紧接着前事，后一事往往是由前一事引起的。）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7899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69635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60588" y="2098675"/>
            <a:ext cx="82804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【词类活用】</a:t>
            </a:r>
          </a:p>
          <a:p>
            <a:pPr eaLnBrk="1" hangingPunct="1">
              <a:defRPr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1.使动用法</a:t>
            </a:r>
          </a:p>
          <a:p>
            <a:pPr eaLnBrk="1" hangingPunct="1">
              <a:defRPr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齐桓、晋文之事可得</a:t>
            </a:r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闻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乎（使……听到）</a:t>
            </a:r>
          </a:p>
          <a:p>
            <a:pPr eaLnBrk="1" hangingPunct="1">
              <a:defRPr/>
            </a:pPr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士臣（使……处于险境）</a:t>
            </a:r>
          </a:p>
          <a:p>
            <a:pPr eaLnBrk="1" hangingPunct="1">
              <a:defRPr/>
            </a:pPr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朝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秦楚（使……朝见）</a:t>
            </a:r>
          </a:p>
          <a:p>
            <a:pPr eaLnBrk="1" hangingPunct="1">
              <a:defRPr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以一</a:t>
            </a:r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八（使……臣服）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69532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71683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71700" y="1724025"/>
            <a:ext cx="8280400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【词类活用】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2.形容词作名词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足以察秋毫之末（视力）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肥甘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不足于口与（美味的食物）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轻暖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不足于体与（轻软暖和的衣服）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然则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固不可以敌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（小的国家；大的国家）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寡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固不可以敌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众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（人口稀少的国家；人口众多的国家）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弱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固不可以敌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（弱小的国家；强大的国家）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69532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73731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87600" y="2222500"/>
            <a:ext cx="8280400" cy="2630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3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【词类活用】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3.形容词作动词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是以君子</a:t>
            </a: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远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庖厨也（远离）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老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吾老，以及人之老（敬爱）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幼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吾幼，以及人之幼（爱护）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69532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75779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79625" y="1868488"/>
            <a:ext cx="8280400" cy="3646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3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【词类活用】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4.名词作动词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刑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于寡妻（做榜样）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然后从而</a:t>
            </a: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刑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之（处罚）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罔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民也（同“网”，张网捕捉，比喻陷害）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权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，然后知轻重（称重）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五十者可以</a:t>
            </a: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衣</a:t>
            </a: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帛矣（穿）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69532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7782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68538" y="2114550"/>
            <a:ext cx="8280400" cy="2630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3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【特殊句式】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1.判断句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是乃仁术也（“……也”表判断）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被动句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百姓之不见保（“见”表被动）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83105" y="69532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79875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55800" y="1960563"/>
            <a:ext cx="82804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【特殊句式】</a:t>
            </a:r>
          </a:p>
          <a:p>
            <a:pPr eaLnBrk="1" hangingPunct="1">
              <a:defRPr/>
            </a:pP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3.省略句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臣闻之胡屹曰（“之”后面省略介词“于”）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将以衅钟（“以”后面省略宾语“之”）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将以求吾所大欲也（“以”后面省略宾语“之”）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及陷于罪（“陷于罪”前面省略主语“其”）</a:t>
            </a:r>
          </a:p>
          <a:p>
            <a:pPr eaLnBrk="1" hangingPunct="1">
              <a:defRPr/>
            </a:pP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必使仰足以事父母（“必使”后面省略兼语“之”）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5800" y="56515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81923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55800" y="1535113"/>
            <a:ext cx="8280400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【特殊句式】</a:t>
            </a:r>
          </a:p>
          <a:p>
            <a:pPr eaLnBrk="1" hangingPunct="1">
              <a:defRPr/>
            </a:pPr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4.宾语前置句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臣未之闻也（应为“臣未闻之也”）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莫之能御也（应为“莫能御之也”）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未之有也（应为“未有之也”）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何由知吾可也（应为“由何知吾可也”）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牛何之（应为“牛之何”）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何以异（应为“以何异”）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夫子之谓也（应为“谓夫子也”）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然则一羽之不举（应为“然则不举一羽”）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舆薪之不见（应为“不见舆薪”）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858963" y="1660525"/>
            <a:ext cx="8474075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（1）民本：民本思想是孟子思想的精华所在。</a:t>
            </a:r>
            <a:endParaRPr lang="en-US" sz="24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defRPr/>
            </a:pP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孟子明确提出只有“保民”才可以“王”天下，“民为贵，社稷次之，君为轻”。他认为决定统治者统治地位的政治基础是民心，从某种意义上说人民比君主更重要。基于这种观点，他提出“天时不如地利，地利不如人和”。</a:t>
            </a:r>
          </a:p>
          <a:p>
            <a:pPr eaLnBrk="1" hangingPunct="1">
              <a:defRPr/>
            </a:pPr>
            <a:r>
              <a:rPr lang="en-US" sz="24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（2）仁政：仁政思想是孟子政治思想的核心。</a:t>
            </a:r>
          </a:p>
          <a:p>
            <a:pPr eaLnBrk="1" hangingPunct="1">
              <a:defRPr/>
            </a:pP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孟子仁政思想主要表现在养民、教民两个方面。</a:t>
            </a:r>
          </a:p>
          <a:p>
            <a:pPr eaLnBrk="1" hangingPunct="1">
              <a:defRPr/>
            </a:pP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①养民，一要制民之产，即合理解决土地、衣食、教育等基本问题；二要使民以时，休养生息，即统治者在征用劳役时要以“不违农时”为前提，同时也反对滥捕乱伐；三要取民有制，即主张薄税轻敛。</a:t>
            </a:r>
          </a:p>
          <a:p>
            <a:pPr eaLnBrk="1" hangingPunct="1">
              <a:defRPr/>
            </a:pPr>
            <a:r>
              <a:rPr 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②教民，即向人民施以教化。孟子认为教化是保证社会和谐的重要措施，教化可以使人“明人伦”。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50085" y="616585"/>
            <a:ext cx="4117340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孟子的基本思想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5800" y="56515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83971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38350" y="1676400"/>
            <a:ext cx="82804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【特殊句式】</a:t>
            </a:r>
          </a:p>
          <a:p>
            <a:pPr eaLnBrk="1" hangingPunct="1">
              <a:defRPr/>
            </a:pPr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5.状语后置句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王坐于堂上（即“王于堂上坐”）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构怨于诸侯（即“于诸侯构怨”）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使天下仕者皆欲立于王之朝（即“使天下仕者皆欲于王之朝立”）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我非爱其财而易之以羊也（即“我非爱其财而以羊易之也”）</a:t>
            </a:r>
          </a:p>
          <a:p>
            <a:pPr eaLnBrk="1" hangingPunct="1">
              <a:defRPr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树之以桑（即“以桑树之”）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5800" y="56515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文言知识</a:t>
            </a:r>
          </a:p>
        </p:txBody>
      </p:sp>
      <p:pic>
        <p:nvPicPr>
          <p:cNvPr id="86019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4852988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68550" y="2114550"/>
            <a:ext cx="7454900" cy="2630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3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【特殊句式】</a:t>
            </a:r>
          </a:p>
          <a:p>
            <a:pPr eaLnBrk="1" hangingPunct="1">
              <a:defRPr/>
            </a:pPr>
            <a:r>
              <a:rPr lang="zh-CN" altLang="en-US" sz="33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6.主谓倒置句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宜乎百姓之谓我爱也（即“百姓之谓我爱也，宜乎”）</a:t>
            </a:r>
          </a:p>
          <a:p>
            <a:pPr eaLnBrk="1" hangingPunct="1">
              <a:defRPr/>
            </a:pPr>
            <a:r>
              <a:rPr lang="zh-CN" altLang="en-US" sz="3300" b="1">
                <a:latin typeface="宋体" panose="02010600030101010101" pitchFamily="2" charset="-122"/>
                <a:cs typeface="宋体" panose="02010600030101010101" pitchFamily="2" charset="-122"/>
              </a:rPr>
              <a:t>若是其甚与（即“其甚若是与”）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12290" y="612775"/>
            <a:ext cx="3954145" cy="7067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sp>
        <p:nvSpPr>
          <p:cNvPr id="88067" name="文本框 1"/>
          <p:cNvSpPr txBox="1">
            <a:spLocks noChangeArrowheads="1"/>
          </p:cNvSpPr>
          <p:nvPr/>
        </p:nvSpPr>
        <p:spPr bwMode="auto">
          <a:xfrm>
            <a:off x="1943100" y="1739900"/>
            <a:ext cx="8305800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宋体" panose="02010600030101010101" pitchFamily="2" charset="-122"/>
              </a:rPr>
              <a:t>1.</a:t>
            </a:r>
            <a:r>
              <a:rPr lang="zh-CN" sz="2600" b="1">
                <a:latin typeface="宋体" panose="02010600030101010101" pitchFamily="2" charset="-122"/>
              </a:rPr>
              <a:t>下列句子中加粗的词，不是名词用作动词的一项是</a:t>
            </a:r>
            <a:r>
              <a:rPr lang="zh-CN" altLang="zh-CN" sz="2600" b="1">
                <a:latin typeface="宋体" panose="02010600030101010101" pitchFamily="2" charset="-122"/>
              </a:rPr>
              <a:t>(   )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A.</a:t>
            </a:r>
            <a:r>
              <a:rPr lang="zh-CN" sz="2600" b="1">
                <a:latin typeface="宋体" panose="02010600030101010101" pitchFamily="2" charset="-122"/>
              </a:rPr>
              <a:t>五亩之宅，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树</a:t>
            </a:r>
            <a:r>
              <a:rPr lang="zh-CN" sz="2600" b="1">
                <a:latin typeface="宋体" panose="02010600030101010101" pitchFamily="2" charset="-122"/>
              </a:rPr>
              <a:t>之以桑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B.</a:t>
            </a:r>
            <a:r>
              <a:rPr lang="zh-CN" sz="2600" b="1">
                <a:latin typeface="宋体" panose="02010600030101010101" pitchFamily="2" charset="-122"/>
              </a:rPr>
              <a:t>然而不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王</a:t>
            </a:r>
            <a:r>
              <a:rPr lang="zh-CN" sz="2600" b="1">
                <a:latin typeface="宋体" panose="02010600030101010101" pitchFamily="2" charset="-122"/>
              </a:rPr>
              <a:t>者，未之有也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C.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刑</a:t>
            </a:r>
            <a:r>
              <a:rPr lang="zh-CN" sz="2600" b="1">
                <a:latin typeface="宋体" panose="02010600030101010101" pitchFamily="2" charset="-122"/>
              </a:rPr>
              <a:t>于寡妻，至于兄弟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D.</a:t>
            </a:r>
            <a:r>
              <a:rPr lang="zh-CN" sz="2600" b="1">
                <a:latin typeface="宋体" panose="02010600030101010101" pitchFamily="2" charset="-122"/>
              </a:rPr>
              <a:t>故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王</a:t>
            </a:r>
            <a:r>
              <a:rPr lang="zh-CN" sz="2600" b="1">
                <a:latin typeface="宋体" panose="02010600030101010101" pitchFamily="2" charset="-122"/>
              </a:rPr>
              <a:t>之不王，不为也，非不能也</a:t>
            </a:r>
          </a:p>
        </p:txBody>
      </p:sp>
      <p:pic>
        <p:nvPicPr>
          <p:cNvPr id="88068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2688" y="5273675"/>
            <a:ext cx="18653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074863" y="4470400"/>
            <a:ext cx="7745412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sz="2600" b="1">
                <a:solidFill>
                  <a:schemeClr val="accent5"/>
                </a:solidFill>
              </a:rPr>
              <a:t>解析：A项，名词作动词，种植；B项，名词作动词，称王，统治天下；C项，名词作动词，做榜样；D项，“王”是名词，大王。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43138" y="2070100"/>
            <a:ext cx="35877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>
                <a:solidFill>
                  <a:schemeClr val="accent5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12290" y="526415"/>
            <a:ext cx="3954145" cy="7067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0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sp>
        <p:nvSpPr>
          <p:cNvPr id="90115" name="文本框 1"/>
          <p:cNvSpPr txBox="1">
            <a:spLocks noChangeArrowheads="1"/>
          </p:cNvSpPr>
          <p:nvPr/>
        </p:nvSpPr>
        <p:spPr bwMode="auto">
          <a:xfrm>
            <a:off x="1735138" y="1609725"/>
            <a:ext cx="8932862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latin typeface="宋体" panose="02010600030101010101" pitchFamily="2" charset="-122"/>
              </a:rPr>
              <a:t>2.</a:t>
            </a:r>
            <a:r>
              <a:rPr lang="zh-CN" sz="2600" b="1">
                <a:latin typeface="宋体" panose="02010600030101010101" pitchFamily="2" charset="-122"/>
              </a:rPr>
              <a:t>下列各项中的加粗词，不全是通假字的一组是（   ）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A.</a:t>
            </a:r>
            <a:r>
              <a:rPr lang="zh-CN" sz="2600" b="1">
                <a:latin typeface="宋体" panose="02010600030101010101" pitchFamily="2" charset="-122"/>
              </a:rPr>
              <a:t>无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以</a:t>
            </a:r>
            <a:r>
              <a:rPr lang="zh-CN" sz="2600" b="1">
                <a:latin typeface="宋体" panose="02010600030101010101" pitchFamily="2" charset="-122"/>
              </a:rPr>
              <a:t>，则王乎          为长者折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枝</a:t>
            </a:r>
            <a:endParaRPr lang="zh-CN" sz="2600" b="1">
              <a:latin typeface="宋体" panose="02010600030101010101" pitchFamily="2" charset="-122"/>
            </a:endParaRP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B.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刑</a:t>
            </a:r>
            <a:r>
              <a:rPr lang="zh-CN" sz="2600" b="1">
                <a:latin typeface="宋体" panose="02010600030101010101" pitchFamily="2" charset="-122"/>
              </a:rPr>
              <a:t>于寡妻，至于兄弟    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盖</a:t>
            </a:r>
            <a:r>
              <a:rPr lang="zh-CN" sz="2600" b="1">
                <a:latin typeface="宋体" panose="02010600030101010101" pitchFamily="2" charset="-122"/>
              </a:rPr>
              <a:t>亦反其本矣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C.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行</a:t>
            </a:r>
            <a:r>
              <a:rPr lang="zh-CN" sz="2600" b="1">
                <a:latin typeface="宋体" panose="02010600030101010101" pitchFamily="2" charset="-122"/>
              </a:rPr>
              <a:t>旅皆欲出于王之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涂</a:t>
            </a:r>
            <a:r>
              <a:rPr lang="zh-CN" sz="2600" b="1">
                <a:latin typeface="宋体" panose="02010600030101010101" pitchFamily="2" charset="-122"/>
              </a:rPr>
              <a:t>    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申</a:t>
            </a:r>
            <a:r>
              <a:rPr lang="zh-CN" sz="2600" b="1">
                <a:latin typeface="宋体" panose="02010600030101010101" pitchFamily="2" charset="-122"/>
              </a:rPr>
              <a:t>之以孝悌之义</a:t>
            </a:r>
          </a:p>
          <a:p>
            <a:pPr eaLnBrk="1" hangingPunct="1"/>
            <a:r>
              <a:rPr lang="zh-CN" altLang="zh-CN" sz="2600" b="1">
                <a:latin typeface="宋体" panose="02010600030101010101" pitchFamily="2" charset="-122"/>
              </a:rPr>
              <a:t>D.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颁</a:t>
            </a:r>
            <a:r>
              <a:rPr lang="zh-CN" sz="2600" b="1">
                <a:latin typeface="宋体" panose="02010600030101010101" pitchFamily="2" charset="-122"/>
              </a:rPr>
              <a:t>白者不负戴于道路矣  天下之欲疾其君者皆欲赴</a:t>
            </a:r>
            <a:r>
              <a:rPr lang="zh-CN" sz="2600" b="1">
                <a:solidFill>
                  <a:srgbClr val="7030A0"/>
                </a:solidFill>
                <a:latin typeface="宋体" panose="02010600030101010101" pitchFamily="2" charset="-122"/>
              </a:rPr>
              <a:t>愬</a:t>
            </a:r>
            <a:r>
              <a:rPr lang="zh-CN" sz="2600" b="1">
                <a:latin typeface="宋体" panose="02010600030101010101" pitchFamily="2" charset="-122"/>
              </a:rPr>
              <a:t>于王</a:t>
            </a:r>
          </a:p>
        </p:txBody>
      </p:sp>
      <p:pic>
        <p:nvPicPr>
          <p:cNvPr id="90116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4588" y="5248275"/>
            <a:ext cx="19034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34475" y="1527175"/>
            <a:ext cx="35877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19300" y="4038600"/>
            <a:ext cx="80867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sz="2400" b="1">
                <a:solidFill>
                  <a:schemeClr val="accent5"/>
                </a:solidFill>
              </a:rPr>
              <a:t>解析：A项，同“已”，停止/同“肢”，肢体。B项，同“型”，典范、榜样/同“盍”，何不。C项，同“途”，道路/不是通假字。D项，同“斑”/同“诉”，诉说。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15795" y="63119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sp>
        <p:nvSpPr>
          <p:cNvPr id="92163" name="文本框 6"/>
          <p:cNvSpPr txBox="1">
            <a:spLocks noChangeArrowheads="1"/>
          </p:cNvSpPr>
          <p:nvPr/>
        </p:nvSpPr>
        <p:spPr bwMode="auto">
          <a:xfrm>
            <a:off x="2019300" y="1682750"/>
            <a:ext cx="8531225" cy="43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/>
                <a:tab pos="1851025"/>
                <a:tab pos="2538095"/>
                <a:tab pos="3222625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b="1">
                <a:latin typeface="宋体" panose="02010600030101010101" pitchFamily="2" charset="-122"/>
                <a:sym typeface="+mn-ea"/>
              </a:rPr>
              <a:t>3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.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依次填入下面一段文字横线处的语句，衔接最恰当的一项是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(   )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    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在儒家传统中，孔孟总是形影相随。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_______________________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①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既有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《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论语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，则有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《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孟子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。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②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孔曰“成仁”，孟曰“取义”，他们的宗旨也始终相配合。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③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今人冯友兰，也把孔子比作苏格拉底，把孟子比作柏拉图。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④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既有大成至圣，则有亚圣。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⑤《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史记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说：“孟子序诗书，述仲尼之意。”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A.④②①③⑤		B.①②④⑤③</a:t>
            </a:r>
          </a:p>
          <a:p>
            <a:pPr eaLnBrk="1" hangingPunct="1"/>
            <a:r>
              <a:rPr lang="zh-CN" altLang="zh-CN" sz="2500" b="1">
                <a:latin typeface="宋体" panose="02010600030101010101" pitchFamily="2" charset="-122"/>
                <a:sym typeface="+mn-ea"/>
              </a:rPr>
              <a:t>C.①④②③⑤		D.④①②⑤③</a:t>
            </a:r>
          </a:p>
        </p:txBody>
      </p:sp>
      <p:pic>
        <p:nvPicPr>
          <p:cNvPr id="92164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2663" y="5191125"/>
            <a:ext cx="20653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617788" y="1919288"/>
            <a:ext cx="423862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b="1">
                <a:solidFill>
                  <a:schemeClr val="accent5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05305" y="87630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pic>
        <p:nvPicPr>
          <p:cNvPr id="94211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625" y="5249863"/>
            <a:ext cx="18573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301875" y="2257425"/>
            <a:ext cx="7800975" cy="2399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000" b="1">
                <a:solidFill>
                  <a:schemeClr val="accent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解析：</a:t>
            </a:r>
            <a:r>
              <a:rPr lang="zh-CN" alt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②句中有“也”字，应该放在①后才合适，故排除A项。③“今人冯友兰”的说法应区别于其他四项另述，故应该考虑在B、D两项中作选择。④①都含有“既有”“则有”，排列在一起有整句效果，故选D项。</a:t>
            </a: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02460" y="812165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pic>
        <p:nvPicPr>
          <p:cNvPr id="96259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5087938"/>
            <a:ext cx="21431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文本框 1"/>
          <p:cNvSpPr txBox="1">
            <a:spLocks noChangeArrowheads="1"/>
          </p:cNvSpPr>
          <p:nvPr/>
        </p:nvSpPr>
        <p:spPr bwMode="auto">
          <a:xfrm>
            <a:off x="2262188" y="1995488"/>
            <a:ext cx="7894637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4.</a:t>
            </a:r>
            <a:r>
              <a:rPr lang="en-US" sz="2800" b="1">
                <a:latin typeface="宋体" panose="02010600030101010101" pitchFamily="2" charset="-122"/>
              </a:rPr>
              <a:t>请根据文意续写两个句子，保持与前文结构上的一致。</a:t>
            </a:r>
          </a:p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en-US" sz="2800" b="1">
                <a:latin typeface="宋体" panose="02010600030101010101" pitchFamily="2" charset="-122"/>
              </a:rPr>
              <a:t>孟子，你为了拯救天下苍生，历寒暑，驱车马，宣仁政，置安危荣辱于度外。贫贱不能动摇你坚定的意志，纵使两袖清风，你仍然胸怀一腔浩气；富贵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；威武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latin typeface="宋体" panose="02010600030101010101" pitchFamily="2" charset="-122"/>
              </a:rPr>
              <a:t>________</a:t>
            </a:r>
            <a:r>
              <a:rPr lang="en-US" sz="2800" b="1">
                <a:latin typeface="宋体" panose="02010600030101010101" pitchFamily="2" charset="-122"/>
              </a:rPr>
              <a:t>。你是天地间独一无二的伟丈夫！</a:t>
            </a: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17370" y="72263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当堂检测</a:t>
            </a:r>
          </a:p>
        </p:txBody>
      </p:sp>
      <p:pic>
        <p:nvPicPr>
          <p:cNvPr id="98307" name="图片 4" descr="企业微信截图_160091391549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175" y="5133975"/>
            <a:ext cx="20288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65350" y="2033588"/>
            <a:ext cx="7861300" cy="3322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>
                <a:solidFill>
                  <a:schemeClr val="accent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答案：</a:t>
            </a:r>
            <a:r>
              <a:rPr 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不能腐蚀你纯净的心灵；纵使黄金万两；你仍然不改一世清白；不能压低你高昂的头颅；纵使泰山压顶；你仍然坚守一脉正义</a:t>
            </a:r>
          </a:p>
          <a:p>
            <a:pPr eaLnBrk="1" hangingPunct="1">
              <a:defRPr/>
            </a:pPr>
            <a:r>
              <a:rPr lang="en-US" sz="3000" b="1">
                <a:solidFill>
                  <a:schemeClr val="accent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解析：</a:t>
            </a:r>
            <a:r>
              <a:rPr lang="en-US" sz="3000" b="1">
                <a:latin typeface="宋体" panose="02010600030101010101" pitchFamily="2" charset="-122"/>
                <a:cs typeface="宋体" panose="02010600030101010101" pitchFamily="2" charset="-122"/>
              </a:rPr>
              <a:t>本题考查仿写和语言表达连贯的能力。要注意横线前句子的特点，即模仿“……不能……你……，纵使……，你仍然……”的形式来进行仿写。</a:t>
            </a:r>
          </a:p>
        </p:txBody>
      </p:sp>
      <p:pic>
        <p:nvPicPr>
          <p:cNvPr id="9830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15600" y="107061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20900" y="1878013"/>
            <a:ext cx="7950200" cy="43999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（3）王道：“王道”是孟子提出的国家政治的最高理想。</a:t>
            </a:r>
          </a:p>
          <a:p>
            <a:pPr eaLnBrk="1" hangingPunct="1">
              <a:defRPr/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孟子所谓“王道”，即像商汤、周文王那样“以德行政者王”。在孟子看来，实行王道之治就是“保民而王”，就是“乐以天下，优以天下”。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（4）性善：其伦理思想和政治思想的根基。</a:t>
            </a:r>
          </a:p>
          <a:p>
            <a:pPr eaLnBrk="1" hangingPunct="1">
              <a:defRPr/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孟子认为，尽管各个社会成员之间有分工的不同和阶级的差别，但他们的人性却是统一的，人的本性与动物本性的不同之处在于人有道德，即人生而具有仁、义、礼、智等道德品质。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50085" y="616585"/>
            <a:ext cx="4117340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孟子的基本思想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47545" y="720090"/>
            <a:ext cx="314515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背景介绍</a:t>
            </a:r>
          </a:p>
        </p:txBody>
      </p:sp>
      <p:pic>
        <p:nvPicPr>
          <p:cNvPr id="14339" name="图片 4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2114550" y="1928813"/>
            <a:ext cx="8223250" cy="39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b="1">
                <a:latin typeface="宋体" panose="02010600030101010101" pitchFamily="2" charset="-122"/>
                <a:sym typeface="+mn-ea"/>
              </a:rPr>
              <a:t>    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战国时期，列强纷争，各国诸侯国君都是野心勃勃地追求统一中原的霸主地位。对外连年征战，对内盘剥人民，于是就出现“争地以战，杀人盈野；争城以战，杀人盈城”的惨烈局面，致使广大人民过着苦难的生活。而齐国在东方诸侯中号称强国，齐宣王子承父业，野心勃勃，在稷下扩置学宫，招揽学士，任其讲学议论。孟子这时也以客卿的身份在齐宣王身边供职。于是，孟子便在一次齐宣王问有关齐桓晋文称霸之事的时候，针对当时的社会现实，阐发他的“发政施改革政治，实行“王道”的主张，这就是著名的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《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齐桓晋文之事</a:t>
            </a:r>
            <a:r>
              <a:rPr lang="zh-CN" altLang="zh-CN" sz="25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sz="2500" b="1">
                <a:latin typeface="宋体" panose="0201060003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82775" y="721360"/>
            <a:ext cx="3954145" cy="14452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题目解说</a:t>
            </a:r>
          </a:p>
          <a:p>
            <a:pPr eaLnBrk="1" hangingPunct="1">
              <a:defRPr/>
            </a:pPr>
            <a:endParaRPr lang="zh-CN" altLang="en-US" sz="4400" b="1"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6387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8213" y="2082800"/>
            <a:ext cx="777557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sz="3200" b="1">
                <a:latin typeface="宋体" panose="02010600030101010101" pitchFamily="2" charset="-122"/>
              </a:rPr>
              <a:t>题目中的齐桓公、晋文公，是春秋五霸中的二霸。“齐桓晋文之事”，指齐桓公、晋文公用武力称霸于诸侯的“事业”。本文记录了孟子晚年第二次到齐国时，和齐宣王的次关于“王道”问题的谈话。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882775" y="721360"/>
            <a:ext cx="3954145" cy="14452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层次结构</a:t>
            </a:r>
          </a:p>
          <a:p>
            <a:pPr eaLnBrk="1" hangingPunct="1">
              <a:defRPr/>
            </a:pPr>
            <a:endParaRPr lang="zh-CN" altLang="en-US" sz="4400" b="1"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8435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03425" y="1808163"/>
            <a:ext cx="8185150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本文共分为三个部分：</a:t>
            </a:r>
          </a:p>
          <a:p>
            <a:pPr eaLnBrk="1" hangingPunct="1">
              <a:defRPr/>
            </a:pPr>
            <a:r>
              <a:rPr lang="zh-CN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第一部分（开头至“王请度之”）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，孟子提出“保民而王”的主张，批评齐宣王未实行王道，不是“不能”，而是“不为”。</a:t>
            </a:r>
          </a:p>
          <a:p>
            <a:pPr eaLnBrk="1" hangingPunct="1">
              <a:defRPr/>
            </a:pPr>
            <a:r>
              <a:rPr lang="zh-CN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第二部分（“抑王兴甲兵，危士臣”至“孰能御之”）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，从反面论述“霸道的危害，敦促齐宣王彻底改弦易辙，放弃“霸道”，实行“王道”。</a:t>
            </a:r>
          </a:p>
          <a:p>
            <a:pPr eaLnBrk="1" hangingPunct="1">
              <a:defRPr/>
            </a:pPr>
            <a:r>
              <a:rPr lang="zh-CN" sz="28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第三部分:第三部分（“王曰：‘吾惛，不能进于是矣。’”到篇末）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，孟子阐述施行王道的具体措施。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43138" y="1684338"/>
            <a:ext cx="77057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7030A0"/>
                </a:solidFill>
                <a:latin typeface="宋体" panose="02010600030101010101" pitchFamily="2" charset="-122"/>
              </a:rPr>
              <a:t>为什么齐宣王一见孟子就问“齐桓、晋文之事”？孟子是怎样回答的？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9935" y="586740"/>
            <a:ext cx="3954145" cy="7683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44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文本研究</a:t>
            </a:r>
          </a:p>
        </p:txBody>
      </p:sp>
      <p:pic>
        <p:nvPicPr>
          <p:cNvPr id="20484" name="图片 1" descr="企业微信截图_1605927003807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4638675"/>
            <a:ext cx="4129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05063" y="2965450"/>
            <a:ext cx="738187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latin typeface="宋体" panose="02010600030101010101" pitchFamily="2" charset="-122"/>
              </a:rPr>
              <a:t>齐宣王想像齐桓公、晋文公一样，通过武力施行“霸道”，所以一见孟子就迫不及待地讨教齐桓公、晋文公成为霸主的途径和方式。孟子借口孔子的弟子没有谈论过这样的事，不正面回答，反而把话题引开，转向谈论“王道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62.xml><?xml version="1.0" encoding="utf-8"?>
<p:tagLst xmlns:p="http://schemas.openxmlformats.org/presentationml/2006/main">
  <p:tag name="PA" val="v5.2.8"/>
</p:tagLst>
</file>

<file path=ppt/tags/tag63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64.xml><?xml version="1.0" encoding="utf-8"?>
<p:tagLst xmlns:p="http://schemas.openxmlformats.org/presentationml/2006/main">
  <p:tag name="KSO_WM_UNIT_PLACING_PICTURE_USER_VIEWPORT" val="{&quot;height&quot;:3300,&quot;width&quot;:2820}"/>
</p:tagLst>
</file>

<file path=ppt/tags/tag65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66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67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68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69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1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2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3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4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5.xml><?xml version="1.0" encoding="utf-8"?>
<p:tagLst xmlns:p="http://schemas.openxmlformats.org/presentationml/2006/main">
  <p:tag name="KSO_WM_UNIT_PLACING_PICTURE_USER_VIEWPORT" val="{&quot;height&quot;:2715,&quot;width&quot;:5970}"/>
</p:tagLst>
</file>

<file path=ppt/tags/tag76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77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78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79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1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2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3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4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5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6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7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8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89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91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92.xml><?xml version="1.0" encoding="utf-8"?>
<p:tagLst xmlns:p="http://schemas.openxmlformats.org/presentationml/2006/main">
  <p:tag name="KSO_WM_UNIT_PLACING_PICTURE_USER_VIEWPORT" val="{&quot;height&quot;:2625,&quot;width&quot;:4800}"/>
</p:tagLst>
</file>

<file path=ppt/tags/tag9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新教材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243</Paragraphs>
  <Slides>47</Slides>
  <Notes>47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56">
      <vt:lpstr>Arial</vt:lpstr>
      <vt:lpstr>微软雅黑</vt:lpstr>
      <vt:lpstr>Calibri Light</vt:lpstr>
      <vt:lpstr>Calibri</vt:lpstr>
      <vt:lpstr>等线 Light</vt:lpstr>
      <vt:lpstr>等线</vt:lpstr>
      <vt:lpstr>宋体</vt:lpstr>
      <vt:lpstr>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2021-05-11T13:07:56.441</cp:lastPrinted>
  <dcterms:created xsi:type="dcterms:W3CDTF">2021-05-11T13:07:56Z</dcterms:created>
  <dcterms:modified xsi:type="dcterms:W3CDTF">2021-05-11T05:07:57Z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