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0" r:id="rId2"/>
  </p:sldMasterIdLst>
  <p:notesMasterIdLst>
    <p:notesMasterId r:id="rId3"/>
  </p:notesMasterIdLst>
  <p:sldIdLst>
    <p:sldId id="259" r:id="rId4"/>
    <p:sldId id="258" r:id="rId5"/>
    <p:sldId id="393" r:id="rId6"/>
    <p:sldId id="328" r:id="rId7"/>
    <p:sldId id="257" r:id="rId8"/>
    <p:sldId id="265" r:id="rId9"/>
    <p:sldId id="266" r:id="rId10"/>
    <p:sldId id="329" r:id="rId11"/>
    <p:sldId id="268" r:id="rId12"/>
    <p:sldId id="264" r:id="rId13"/>
    <p:sldId id="269" r:id="rId14"/>
    <p:sldId id="384" r:id="rId15"/>
    <p:sldId id="383" r:id="rId16"/>
    <p:sldId id="394" r:id="rId17"/>
    <p:sldId id="286" r:id="rId18"/>
    <p:sldId id="287" r:id="rId19"/>
    <p:sldId id="288" r:id="rId20"/>
    <p:sldId id="289" r:id="rId21"/>
    <p:sldId id="290" r:id="rId22"/>
    <p:sldId id="292" r:id="rId23"/>
    <p:sldId id="291" r:id="rId24"/>
    <p:sldId id="295" r:id="rId25"/>
    <p:sldId id="382" r:id="rId26"/>
    <p:sldId id="438" r:id="rId27"/>
    <p:sldId id="377" r:id="rId28"/>
    <p:sldId id="293" r:id="rId29"/>
    <p:sldId id="296" r:id="rId30"/>
    <p:sldId id="298" r:id="rId31"/>
    <p:sldId id="299" r:id="rId32"/>
    <p:sldId id="390" r:id="rId33"/>
    <p:sldId id="439" r:id="rId34"/>
    <p:sldId id="391" r:id="rId35"/>
    <p:sldId id="395" r:id="rId36"/>
    <p:sldId id="297" r:id="rId37"/>
    <p:sldId id="301" r:id="rId38"/>
    <p:sldId id="300" r:id="rId39"/>
    <p:sldId id="388" r:id="rId40"/>
    <p:sldId id="389" r:id="rId41"/>
    <p:sldId id="396" r:id="rId42"/>
    <p:sldId id="397" r:id="rId43"/>
    <p:sldId id="398" r:id="rId44"/>
    <p:sldId id="399" r:id="rId45"/>
    <p:sldId id="400" r:id="rId46"/>
    <p:sldId id="322" r:id="rId47"/>
    <p:sldId id="318" r:id="rId48"/>
    <p:sldId id="337" r:id="rId49"/>
    <p:sldId id="339" r:id="rId50"/>
    <p:sldId id="331" r:id="rId51"/>
  </p:sldIdLst>
  <p:sldSz cx="12192000" cy="6858000"/>
  <p:notesSz cx="6858000" cy="9144000"/>
  <p:custDataLst>
    <p:tags r:id="rId5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slide" Target="slides/slide39.xml" /><Relationship Id="rId43" Type="http://schemas.openxmlformats.org/officeDocument/2006/relationships/slide" Target="slides/slide40.xml" /><Relationship Id="rId44" Type="http://schemas.openxmlformats.org/officeDocument/2006/relationships/slide" Target="slides/slide41.xml" /><Relationship Id="rId45" Type="http://schemas.openxmlformats.org/officeDocument/2006/relationships/slide" Target="slides/slide42.xml" /><Relationship Id="rId46" Type="http://schemas.openxmlformats.org/officeDocument/2006/relationships/slide" Target="slides/slide43.xml" /><Relationship Id="rId47" Type="http://schemas.openxmlformats.org/officeDocument/2006/relationships/slide" Target="slides/slide44.xml" /><Relationship Id="rId48" Type="http://schemas.openxmlformats.org/officeDocument/2006/relationships/slide" Target="slides/slide45.xml" /><Relationship Id="rId49" Type="http://schemas.openxmlformats.org/officeDocument/2006/relationships/slide" Target="slides/slide46.xml" /><Relationship Id="rId5" Type="http://schemas.openxmlformats.org/officeDocument/2006/relationships/slide" Target="slides/slide2.xml" /><Relationship Id="rId50" Type="http://schemas.openxmlformats.org/officeDocument/2006/relationships/slide" Target="slides/slide47.xml" /><Relationship Id="rId51" Type="http://schemas.openxmlformats.org/officeDocument/2006/relationships/slide" Target="slides/slide48.xml" /><Relationship Id="rId52" Type="http://schemas.openxmlformats.org/officeDocument/2006/relationships/tags" Target="tags/tag1.xml" /><Relationship Id="rId53" Type="http://schemas.openxmlformats.org/officeDocument/2006/relationships/presProps" Target="presProps.xml" /><Relationship Id="rId54" Type="http://schemas.openxmlformats.org/officeDocument/2006/relationships/viewProps" Target="viewProps.xml" /><Relationship Id="rId55" Type="http://schemas.openxmlformats.org/officeDocument/2006/relationships/theme" Target="theme/theme1.xml" /><Relationship Id="rId56" Type="http://schemas.openxmlformats.org/officeDocument/2006/relationships/tableStyles" Target="tableStyles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image" Target="../media/image5.png" /><Relationship Id="rId3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栏目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2" name="组合 21"/>
          <p:cNvGrpSpPr/>
          <p:nvPr userDrawn="1"/>
        </p:nvGrpSpPr>
        <p:grpSpPr>
          <a:xfrm>
            <a:off x="5135895" y="112561"/>
            <a:ext cx="627380" cy="479524"/>
            <a:chOff x="366968" y="1037555"/>
            <a:chExt cx="470535" cy="399603"/>
          </a:xfrm>
        </p:grpSpPr>
        <p:sp>
          <p:nvSpPr>
            <p:cNvPr id="23" name="TextBox 22">
              <a:hlinkClick action="ppaction://noaction"/>
            </p:cNvPr>
            <p:cNvSpPr txBox="1"/>
            <p:nvPr userDrawn="1"/>
          </p:nvSpPr>
          <p:spPr>
            <a:xfrm>
              <a:off x="366968" y="1181571"/>
              <a:ext cx="470535" cy="255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smtClean="0">
                  <a:solidFill>
                    <a:srgbClr val="333333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首 页</a:t>
              </a:r>
              <a:endParaRPr lang="zh-CN" altLang="en-US" sz="140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 userDrawn="1"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213" y="1037555"/>
              <a:ext cx="142875" cy="133350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 userDrawn="1"/>
        </p:nvGrpSpPr>
        <p:grpSpPr>
          <a:xfrm>
            <a:off x="6469552" y="-27379"/>
            <a:ext cx="1924049" cy="880111"/>
            <a:chOff x="4852164" y="-27379"/>
            <a:chExt cx="1443037" cy="880111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2164" y="-27379"/>
              <a:ext cx="1443037" cy="880111"/>
            </a:xfrm>
            <a:prstGeom prst="rect">
              <a:avLst/>
            </a:prstGeom>
          </p:spPr>
        </p:pic>
        <p:sp>
          <p:nvSpPr>
            <p:cNvPr id="19" name="TextBox 16">
              <a:hlinkClick action="ppaction://noaction"/>
            </p:cNvPr>
            <p:cNvSpPr txBox="1"/>
            <p:nvPr userDrawn="1"/>
          </p:nvSpPr>
          <p:spPr>
            <a:xfrm>
              <a:off x="5099075" y="213252"/>
              <a:ext cx="670560" cy="306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smtClean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新知导学</a:t>
              </a:r>
              <a:endParaRPr lang="zh-CN" altLang="en-US" sz="14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10" name="TextBox 34">
            <a:hlinkClick action="ppaction://noaction"/>
          </p:cNvPr>
          <p:cNvSpPr txBox="1"/>
          <p:nvPr userDrawn="1"/>
        </p:nvSpPr>
        <p:spPr>
          <a:xfrm>
            <a:off x="8568055" y="210299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mtClean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重难探究</a:t>
            </a:r>
            <a:endParaRPr lang="zh-CN" altLang="en-US" sz="1400">
              <a:solidFill>
                <a:srgbClr val="333333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" name="TextBox 40">
            <a:hlinkClick action="ppaction://noaction"/>
          </p:cNvPr>
          <p:cNvSpPr txBox="1"/>
          <p:nvPr userDrawn="1"/>
        </p:nvSpPr>
        <p:spPr>
          <a:xfrm>
            <a:off x="10364860" y="210298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mtClean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读写拓展</a:t>
            </a:r>
            <a:endParaRPr lang="zh-CN" altLang="en-US" sz="1400">
              <a:solidFill>
                <a:srgbClr val="333333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jpeg" /><Relationship Id="rId13" Type="http://schemas.openxmlformats.org/officeDocument/2006/relationships/image" Target="file:///D:\qq&#25991;&#20214;\712321467\Image\C2C\Image2\%7b75232B38-A165-1FB7-499C-2E1C792CACB5%7d.png" TargetMode="External" /><Relationship Id="rId14" Type="http://schemas.openxmlformats.org/officeDocument/2006/relationships/image" Target="../media/image2.png" /><Relationship Id="rId15" Type="http://schemas.openxmlformats.org/officeDocument/2006/relationships/image" Target="../media/image3.jpeg" /><Relationship Id="rId16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slideLayout" Target="../slideLayouts/slideLayout23.xml" /><Relationship Id="rId13" Type="http://schemas.openxmlformats.org/officeDocument/2006/relationships/image" Target="file:///D:\qq&#25991;&#20214;\712321467\Image\C2C\Image2\%7b75232B38-A165-1FB7-499C-2E1C792CACB5%7d.png" TargetMode="External" /><Relationship Id="rId14" Type="http://schemas.openxmlformats.org/officeDocument/2006/relationships/image" Target="../media/image2.png" /><Relationship Id="rId15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  <p:pic>
        <p:nvPicPr>
          <p:cNvPr id="7" name="图片 6" descr="云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6360" y="48260"/>
            <a:ext cx="12019280" cy="6760845"/>
          </a:xfrm>
          <a:prstGeom prst="rect">
            <a:avLst/>
          </a:prstGeom>
        </p:spPr>
      </p:pic>
      <p:pic>
        <p:nvPicPr>
          <p:cNvPr id="8" name="图片 1073743875" descr="学科网 zxxk.com"/>
          <p:cNvPicPr>
            <a:picLocks noChangeAspect="1"/>
          </p:cNvPicPr>
          <p:nvPr/>
        </p:nvPicPr>
        <p:blipFill>
          <a:blip r:embed="rId14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4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0.png" /><Relationship Id="rId4" Type="http://schemas.openxmlformats.org/officeDocument/2006/relationships/image" Target="../media/image11.png" /><Relationship Id="rId5" Type="http://schemas.openxmlformats.org/officeDocument/2006/relationships/image" Target="../media/image12.png" /><Relationship Id="rId6" Type="http://schemas.openxmlformats.org/officeDocument/2006/relationships/image" Target="../media/image13.pn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png" /><Relationship Id="rId3" Type="http://schemas.openxmlformats.org/officeDocument/2006/relationships/image" Target="../media/image1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7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8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9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762635" y="1748790"/>
            <a:ext cx="10216515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zh-CN" sz="9600">
                <a:latin typeface="隶书" panose="02010509060101010101" charset="-122"/>
                <a:ea typeface="隶书" panose="02010509060101010101" charset="-122"/>
                <a:sym typeface="+mn-ea"/>
              </a:rPr>
              <a:t>齐桓晋文之事</a:t>
            </a:r>
            <a:endParaRPr lang="zh-CN" altLang="zh-CN" sz="9600">
              <a:latin typeface="隶书" panose="02010509060101010101" charset="-122"/>
              <a:ea typeface="隶书" panose="02010509060101010101" charset="-122"/>
              <a:sym typeface="+mn-ea"/>
            </a:endParaRPr>
          </a:p>
          <a:p>
            <a:pPr algn="r"/>
            <a:r>
              <a:rPr lang="zh-CN" altLang="zh-CN" sz="5400">
                <a:latin typeface="隶书" panose="02010509060101010101" charset="-122"/>
                <a:ea typeface="隶书" panose="02010509060101010101" charset="-122"/>
                <a:sym typeface="+mn-ea"/>
              </a:rPr>
              <a:t>——《孟子 梁惠王》</a:t>
            </a:r>
            <a:endParaRPr lang="zh-CN" altLang="zh-CN" sz="5400"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83845" y="267970"/>
            <a:ext cx="834707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zh-CN" sz="6000">
                <a:solidFill>
                  <a:srgbClr val="4F0FBD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读文本，正字音</a:t>
            </a:r>
            <a:endParaRPr lang="zh-CN" altLang="zh-CN" sz="6000">
              <a:solidFill>
                <a:srgbClr val="4F0FBD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  <p:sp>
        <p:nvSpPr>
          <p:cNvPr id="7191" name="文本框 7190"/>
          <p:cNvSpPr txBox="1"/>
          <p:nvPr/>
        </p:nvSpPr>
        <p:spPr>
          <a:xfrm>
            <a:off x="570865" y="1610360"/>
            <a:ext cx="1348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</a:rPr>
              <a:t>胡</a:t>
            </a:r>
            <a:r>
              <a:rPr lang="zh-CN" altLang="en-US" sz="40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</a:rPr>
              <a:t>龁</a:t>
            </a:r>
            <a:endParaRPr lang="zh-CN" altLang="en-US" sz="4000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180" name="文本框 7179"/>
          <p:cNvSpPr txBox="1"/>
          <p:nvPr/>
        </p:nvSpPr>
        <p:spPr>
          <a:xfrm>
            <a:off x="570548" y="1088390"/>
            <a:ext cx="64389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 b="1">
                <a:latin typeface="隶书" panose="02010509060101010101" charset="-122"/>
                <a:ea typeface="隶书" panose="02010509060101010101" charset="-122"/>
                <a:cs typeface="Bahnschrift Light" panose="020b0502040204020203" charset="0"/>
              </a:rPr>
              <a:t>hé</a:t>
            </a:r>
            <a:endParaRPr lang="en-US" altLang="zh-CN" sz="3600" b="1">
              <a:latin typeface="隶书" panose="02010509060101010101" charset="-122"/>
              <a:ea typeface="隶书" panose="02010509060101010101" charset="-122"/>
              <a:cs typeface="Bahnschrift Light" panose="020b0502040204020203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0865" y="2962275"/>
            <a:ext cx="1198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觳觫</a:t>
            </a:r>
            <a:endParaRPr lang="zh-CN" altLang="en-US" sz="4000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  <p:sp>
        <p:nvSpPr>
          <p:cNvPr id="7171" name="文本框 7170"/>
          <p:cNvSpPr txBox="1"/>
          <p:nvPr/>
        </p:nvSpPr>
        <p:spPr>
          <a:xfrm>
            <a:off x="521335" y="2317115"/>
            <a:ext cx="14478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隶书" panose="02010509060101010101" charset="-122"/>
                <a:ea typeface="隶书" panose="02010509060101010101" charset="-122"/>
                <a:cs typeface="Times New Roman" panose="02020603050405020304" pitchFamily="18" charset="0"/>
              </a:rPr>
              <a:t>hú sù</a:t>
            </a:r>
            <a:endParaRPr lang="en-US" altLang="zh-CN" sz="3600" b="1">
              <a:latin typeface="隶书" panose="02010509060101010101" charset="-122"/>
              <a:ea typeface="隶书" panose="02010509060101010101" charset="-122"/>
              <a:cs typeface="Times New Roman" panose="02020603050405020304" pitchFamily="18" charset="0"/>
            </a:endParaRPr>
          </a:p>
        </p:txBody>
      </p:sp>
      <p:sp>
        <p:nvSpPr>
          <p:cNvPr id="7182" name="文本框 7181"/>
          <p:cNvSpPr txBox="1"/>
          <p:nvPr/>
        </p:nvSpPr>
        <p:spPr>
          <a:xfrm>
            <a:off x="570865" y="4224655"/>
            <a:ext cx="119888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0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</a:rPr>
              <a:t>褊</a:t>
            </a:r>
            <a:r>
              <a:rPr lang="zh-CN" altLang="en-US" sz="400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</a:rPr>
              <a:t>小</a:t>
            </a:r>
            <a:endParaRPr lang="zh-CN" altLang="en-US" sz="400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1480" y="3668713"/>
            <a:ext cx="146367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>
                <a:latin typeface="隶书" panose="02010509060101010101" charset="-122"/>
                <a:ea typeface="隶书" panose="02010509060101010101" charset="-122"/>
                <a:cs typeface="Times New Roman" panose="02020603050405020304" pitchFamily="18" charset="0"/>
              </a:rPr>
              <a:t>biǎn</a:t>
            </a:r>
            <a:endParaRPr lang="en-US" altLang="zh-CN" sz="3600" b="1">
              <a:latin typeface="隶书" panose="02010509060101010101" charset="-122"/>
              <a:ea typeface="隶书" panose="02010509060101010101" charset="-122"/>
              <a:cs typeface="Times New Roman" panose="02020603050405020304" pitchFamily="18" charset="0"/>
            </a:endParaRPr>
          </a:p>
        </p:txBody>
      </p:sp>
      <p:sp>
        <p:nvSpPr>
          <p:cNvPr id="7179" name="文本框 7178"/>
          <p:cNvSpPr txBox="1"/>
          <p:nvPr/>
        </p:nvSpPr>
        <p:spPr>
          <a:xfrm>
            <a:off x="570865" y="5589270"/>
            <a:ext cx="130429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</a:rPr>
              <a:t>忖度</a:t>
            </a:r>
            <a:endParaRPr lang="zh-CN" altLang="en-US" sz="4000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186" name="文本框 7185"/>
          <p:cNvSpPr txBox="1"/>
          <p:nvPr/>
        </p:nvSpPr>
        <p:spPr>
          <a:xfrm>
            <a:off x="411480" y="4944110"/>
            <a:ext cx="17964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600" b="1">
                <a:latin typeface="隶书" panose="02010509060101010101" charset="-122"/>
                <a:ea typeface="隶书" panose="02010509060101010101" charset="-122"/>
              </a:rPr>
              <a:t>cǔn duó</a:t>
            </a:r>
            <a:endParaRPr lang="en-US" altLang="zh-CN" sz="3600" b="1"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181" name="文本框 7180"/>
          <p:cNvSpPr txBox="1"/>
          <p:nvPr/>
        </p:nvSpPr>
        <p:spPr>
          <a:xfrm>
            <a:off x="3710623" y="1610360"/>
            <a:ext cx="119888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0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</a:rPr>
              <a:t>便嬖</a:t>
            </a:r>
            <a:endParaRPr lang="zh-CN" altLang="en-US" sz="4000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172" name="文本框 7171"/>
          <p:cNvSpPr txBox="1"/>
          <p:nvPr/>
        </p:nvSpPr>
        <p:spPr>
          <a:xfrm>
            <a:off x="3548063" y="1149985"/>
            <a:ext cx="152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pián bì</a:t>
            </a:r>
            <a:endParaRPr lang="en-US" altLang="zh-CN"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7" name="文本框 7186"/>
          <p:cNvSpPr txBox="1"/>
          <p:nvPr/>
        </p:nvSpPr>
        <p:spPr>
          <a:xfrm>
            <a:off x="3710940" y="2961958"/>
            <a:ext cx="119888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00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</a:rPr>
              <a:t>吾</a:t>
            </a:r>
            <a:r>
              <a:rPr lang="zh-CN" altLang="en-US" sz="40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</a:rPr>
              <a:t>惛</a:t>
            </a:r>
            <a:endParaRPr lang="zh-CN" altLang="en-US" sz="4000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188" name="文本框 7187"/>
          <p:cNvSpPr txBox="1"/>
          <p:nvPr/>
        </p:nvSpPr>
        <p:spPr>
          <a:xfrm>
            <a:off x="4144328" y="2348230"/>
            <a:ext cx="92773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>
                <a:latin typeface="Arial" panose="020b0604020202020204" pitchFamily="34" charset="0"/>
              </a:rPr>
              <a:t>hūn</a:t>
            </a:r>
            <a:endParaRPr lang="en-US" altLang="zh-CN" sz="3200" b="1"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57625" y="4237355"/>
            <a:ext cx="1198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放</a:t>
            </a:r>
            <a:r>
              <a:rPr lang="zh-CN" altLang="en-US" sz="40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辟</a:t>
            </a:r>
            <a:endParaRPr lang="zh-CN" altLang="en-US" sz="4000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  <p:sp>
        <p:nvSpPr>
          <p:cNvPr id="7173" name="文本框 7172"/>
          <p:cNvSpPr txBox="1"/>
          <p:nvPr/>
        </p:nvSpPr>
        <p:spPr>
          <a:xfrm>
            <a:off x="4222115" y="3730625"/>
            <a:ext cx="7734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pì</a:t>
            </a:r>
            <a:endParaRPr lang="en-US" altLang="zh-CN"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3" name="文本框 7182"/>
          <p:cNvSpPr txBox="1"/>
          <p:nvPr/>
        </p:nvSpPr>
        <p:spPr>
          <a:xfrm>
            <a:off x="3857308" y="5650865"/>
            <a:ext cx="170688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0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</a:rPr>
              <a:t>畜</a:t>
            </a:r>
            <a:r>
              <a:rPr lang="zh-CN" altLang="en-US" sz="400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</a:rPr>
              <a:t>妻子</a:t>
            </a:r>
            <a:endParaRPr lang="zh-CN" altLang="en-US" sz="400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174" name="文本框 7173"/>
          <p:cNvSpPr txBox="1"/>
          <p:nvPr/>
        </p:nvSpPr>
        <p:spPr>
          <a:xfrm>
            <a:off x="3852863" y="5159375"/>
            <a:ext cx="914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xù</a:t>
            </a:r>
            <a:endParaRPr lang="en-US" altLang="zh-CN"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2" name="文本框 7191"/>
          <p:cNvSpPr txBox="1"/>
          <p:nvPr/>
        </p:nvSpPr>
        <p:spPr>
          <a:xfrm>
            <a:off x="6986588" y="1610360"/>
            <a:ext cx="68738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40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</a:rPr>
              <a:t>彘</a:t>
            </a:r>
            <a:endParaRPr lang="zh-CN" altLang="en-US" sz="4000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193" name="文本框 7192"/>
          <p:cNvSpPr txBox="1"/>
          <p:nvPr/>
        </p:nvSpPr>
        <p:spPr>
          <a:xfrm>
            <a:off x="6910388" y="1149985"/>
            <a:ext cx="839787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>
                <a:latin typeface="Arial" panose="020b0604020202020204" pitchFamily="34" charset="0"/>
              </a:rPr>
              <a:t>zhì</a:t>
            </a:r>
            <a:endParaRPr lang="en-US" altLang="zh-CN" sz="3200" b="1"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08825" y="2962275"/>
            <a:ext cx="120396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庠</a:t>
            </a:r>
            <a:r>
              <a:rPr lang="zh-CN" altLang="en-US" sz="4000" b="1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序</a:t>
            </a:r>
            <a:endParaRPr lang="zh-CN" altLang="en-US" sz="4000" b="1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  <p:sp>
        <p:nvSpPr>
          <p:cNvPr id="7175" name="文本框 7174"/>
          <p:cNvSpPr txBox="1"/>
          <p:nvPr/>
        </p:nvSpPr>
        <p:spPr>
          <a:xfrm>
            <a:off x="6910705" y="2378710"/>
            <a:ext cx="1600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xiáng</a:t>
            </a:r>
            <a:endParaRPr lang="en-US" altLang="zh-CN"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4" name="文本框 7183"/>
          <p:cNvSpPr txBox="1"/>
          <p:nvPr/>
        </p:nvSpPr>
        <p:spPr>
          <a:xfrm>
            <a:off x="6986588" y="4286250"/>
            <a:ext cx="119888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00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孝</a:t>
            </a:r>
            <a:r>
              <a:rPr lang="zh-CN" altLang="en-US" sz="40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悌</a:t>
            </a:r>
            <a:r>
              <a:rPr lang="zh-CN" altLang="en-US" sz="4000">
                <a:solidFill>
                  <a:srgbClr val="0066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endParaRPr lang="zh-CN" altLang="en-US" sz="4000">
              <a:solidFill>
                <a:srgbClr val="006600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7176" name="文本框 7175"/>
          <p:cNvSpPr txBox="1"/>
          <p:nvPr/>
        </p:nvSpPr>
        <p:spPr>
          <a:xfrm>
            <a:off x="7519988" y="3653790"/>
            <a:ext cx="990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endParaRPr lang="en-US" altLang="zh-CN"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8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18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17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18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17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717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719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717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717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71" grpId="0"/>
      <p:bldP spid="4" grpId="0"/>
      <p:bldP spid="7186" grpId="0"/>
      <p:bldP spid="7172" grpId="0"/>
      <p:bldP spid="7188" grpId="0"/>
      <p:bldP spid="7173" grpId="0"/>
      <p:bldP spid="7174" grpId="0"/>
      <p:bldP spid="7193" grpId="0"/>
      <p:bldP spid="7175" grpId="0"/>
      <p:bldP spid="71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762635" y="1748790"/>
            <a:ext cx="1021651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zh-CN" sz="9600">
                <a:latin typeface="隶书" panose="02010509060101010101" charset="-122"/>
                <a:ea typeface="隶书" panose="02010509060101010101" charset="-122"/>
                <a:sym typeface="+mn-ea"/>
              </a:rPr>
              <a:t>三、文本探究</a:t>
            </a:r>
            <a:endParaRPr lang="zh-CN" altLang="zh-CN" sz="5400"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>
            <a:spLocks noChangeAspect="1"/>
          </p:cNvSpPr>
          <p:nvPr/>
        </p:nvSpPr>
        <p:spPr>
          <a:xfrm>
            <a:off x="888365" y="1967865"/>
            <a:ext cx="10280015" cy="391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fontAlgn="auto">
              <a:lnSpc>
                <a:spcPct val="115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altLang="zh-CN" sz="3600" b="1">
                <a:solidFill>
                  <a:srgbClr val="F4330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第一部分(</a:t>
            </a:r>
            <a:r>
              <a:rPr lang="en-US" sz="3600" b="1">
                <a:solidFill>
                  <a:srgbClr val="F4330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1—20</a:t>
            </a:r>
            <a:r>
              <a:rPr altLang="zh-CN" sz="3600" b="1">
                <a:solidFill>
                  <a:srgbClr val="F4330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)，主要说齐宣王未实行王道，不是不能，而是不为。</a:t>
            </a:r>
            <a:endParaRPr altLang="zh-CN" sz="3600" b="1">
              <a:solidFill>
                <a:srgbClr val="F4330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15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altLang="zh-CN" sz="3600" b="1">
                <a:solidFill>
                  <a:srgbClr val="F4330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第二部分</a:t>
            </a:r>
            <a:r>
              <a:rPr altLang="zh-CN" sz="3600" b="1">
                <a:solidFill>
                  <a:srgbClr val="F4330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(</a:t>
            </a:r>
            <a:r>
              <a:rPr lang="en-US" sz="3600" b="1">
                <a:solidFill>
                  <a:srgbClr val="F4330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21—33</a:t>
            </a:r>
            <a:r>
              <a:rPr altLang="zh-CN" sz="3600" b="1">
                <a:solidFill>
                  <a:srgbClr val="F4330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)</a:t>
            </a:r>
            <a:r>
              <a:rPr altLang="zh-CN" sz="3600" b="1">
                <a:solidFill>
                  <a:srgbClr val="F4330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，从反面论述“霸道”的危害，敦促齐宣王彻底改弦易辙，放弃霸道，实行王道。</a:t>
            </a:r>
            <a:endParaRPr altLang="zh-CN" sz="3600" b="1">
              <a:solidFill>
                <a:srgbClr val="F4330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15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altLang="zh-CN" sz="3600" b="1">
                <a:solidFill>
                  <a:srgbClr val="F4330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第三部分</a:t>
            </a:r>
            <a:r>
              <a:rPr altLang="zh-CN" sz="3600" b="1">
                <a:solidFill>
                  <a:srgbClr val="F4330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(</a:t>
            </a:r>
            <a:r>
              <a:rPr lang="en-US" sz="3600" b="1">
                <a:solidFill>
                  <a:srgbClr val="F4330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34—35</a:t>
            </a:r>
            <a:r>
              <a:rPr altLang="zh-CN" sz="3600" b="1">
                <a:solidFill>
                  <a:srgbClr val="F4330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)</a:t>
            </a:r>
            <a:r>
              <a:rPr altLang="zh-CN" sz="3600" b="1">
                <a:solidFill>
                  <a:srgbClr val="F4330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，阐述施行王道的具体措施。</a:t>
            </a:r>
            <a:endParaRPr altLang="zh-CN" sz="3600" b="1">
              <a:solidFill>
                <a:srgbClr val="F4330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23620" y="523240"/>
            <a:ext cx="1014476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4000">
                <a:solidFill>
                  <a:srgbClr val="4F0FBD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1</a:t>
            </a:r>
            <a:r>
              <a:rPr lang="zh-CN" altLang="en-US" sz="4000">
                <a:solidFill>
                  <a:srgbClr val="4F0FBD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、根据孟子劝说的思路划分文章结构层次。</a:t>
            </a:r>
            <a:r>
              <a:rPr lang="zh-CN" altLang="zh-CN" sz="4000">
                <a:solidFill>
                  <a:srgbClr val="4F0FBD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 </a:t>
            </a:r>
            <a:endParaRPr lang="zh-CN" altLang="zh-CN" sz="4000">
              <a:solidFill>
                <a:srgbClr val="4F0FBD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>
            <a:spLocks noChangeAspect="1"/>
          </p:cNvSpPr>
          <p:nvPr/>
        </p:nvSpPr>
        <p:spPr>
          <a:xfrm>
            <a:off x="888365" y="2497455"/>
            <a:ext cx="10280015" cy="2355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fontAlgn="auto">
              <a:lnSpc>
                <a:spcPct val="115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altLang="zh-CN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《齐桓晋文之事》是孟子和齐宣王的一场问答，较系统地阐发了孟子的政治主张和社会理想。</a:t>
            </a:r>
            <a:endParaRPr altLang="zh-CN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15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altLang="zh-CN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孟子劝说齐宣王放弃霸道，施行王道，</a:t>
            </a:r>
            <a:r>
              <a:rPr lang="zh-CN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他的政治主张是</a:t>
            </a:r>
            <a:r>
              <a:rPr altLang="zh-CN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“保民而王”。</a:t>
            </a:r>
            <a:endParaRPr altLang="zh-CN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23620" y="523240"/>
            <a:ext cx="1014476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4000">
                <a:solidFill>
                  <a:srgbClr val="4F0FBD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2</a:t>
            </a:r>
            <a:r>
              <a:rPr lang="zh-CN" altLang="zh-CN" sz="4000">
                <a:solidFill>
                  <a:srgbClr val="4F0FBD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、概述文章内容，孟子和齐宣王谈话的主要内容是什么？孟子在本文中的基本政治主张是什么? </a:t>
            </a:r>
            <a:endParaRPr lang="zh-CN" altLang="zh-CN" sz="4000">
              <a:solidFill>
                <a:srgbClr val="4F0FBD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762635" y="1748790"/>
            <a:ext cx="1021651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zh-CN" sz="9600">
                <a:latin typeface="隶书" panose="02010509060101010101" charset="-122"/>
                <a:ea typeface="隶书" panose="02010509060101010101" charset="-122"/>
                <a:sym typeface="+mn-ea"/>
              </a:rPr>
              <a:t>第二课时</a:t>
            </a:r>
            <a:endParaRPr lang="zh-CN" altLang="zh-CN" sz="5400"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311150" y="813435"/>
            <a:ext cx="1157033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720090" fontAlgn="auto"/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齐宣王问曰：“齐桓、晋文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之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事，可得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闻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乎？”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/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/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孟子对曰：“仲尼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之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徒，无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道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桓、文之事者，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是以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后世无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传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/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/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/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焉，臣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未之闻也。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无以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，则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王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乎？”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/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/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/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曰：“德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何如则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可以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王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矣？”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25390" y="445135"/>
            <a:ext cx="140716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助词，的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81190" y="445135"/>
            <a:ext cx="23253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闻：使……听到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02960" y="1403350"/>
            <a:ext cx="7950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谈论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5390" y="1529715"/>
            <a:ext cx="140716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助词，的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17485" y="2430145"/>
            <a:ext cx="4064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“是”，这。“以”是介词，因、由于</a:t>
            </a:r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。</a:t>
            </a:r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“是以”宾语前置，“以是”因此。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823575" y="1403350"/>
            <a:ext cx="7950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流传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25090" y="2614295"/>
            <a:ext cx="313055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不得已，“以”，通“已”，止。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55390" y="3931285"/>
            <a:ext cx="43021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动词，行王道（以统一天下）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808605" y="4391660"/>
            <a:ext cx="7950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如何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16630" y="5336540"/>
            <a:ext cx="4889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才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05045" y="5336540"/>
            <a:ext cx="446786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名词作动词，行王道以统一天下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395605" y="262890"/>
            <a:ext cx="11570335" cy="54063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72009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曰：“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保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民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而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王，莫之能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御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也。”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曰：“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若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寡人者，可以保民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乎哉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？”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曰：“可。”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曰：“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何由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知吾可也？”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曰：“臣闻之胡龁曰：‘王坐于堂上，有牵牛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而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过堂下者，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王见之，曰：“牛何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之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？”对曰：“将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以衅钟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。”王曰：“舍之！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77085" y="874395"/>
            <a:ext cx="7950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安抚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46755" y="874395"/>
            <a:ext cx="11010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表顺承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27370" y="874395"/>
            <a:ext cx="171323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阻挡，抵挡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61565" y="2130425"/>
            <a:ext cx="4889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像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90210" y="2130425"/>
            <a:ext cx="32435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加强疑问语气，“吗”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74265" y="3837305"/>
            <a:ext cx="11010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从何处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105265" y="4058920"/>
            <a:ext cx="11010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表修饰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48760" y="5496560"/>
            <a:ext cx="11010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到，往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81825" y="5496560"/>
            <a:ext cx="7950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用来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935595" y="5496560"/>
            <a:ext cx="402971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古代新钟铸成，用牲畜的血涂在钟的缝隙中祭神求福，叫衅钟。 衅，血祭。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395605" y="262890"/>
            <a:ext cx="11570335" cy="54063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吾不忍其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觳觫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，若无罪而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就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死地。”对曰：“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然则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废衅钟与？”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曰：“何可废也，以羊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易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之。”’不识有诸？”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曰：“有之。”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曰：“是心足以王矣。百姓皆以王为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爱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也，臣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固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知王之不忍也。”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王曰：“然，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诚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有百姓者。齐国虽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褊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小，吾何爱一牛？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即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不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忍其觳觫，若无罪而就死地，故以羊易之也。”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24610" y="891540"/>
            <a:ext cx="23253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恐惧发抖的样子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89500" y="891540"/>
            <a:ext cx="7950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走向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95540" y="891540"/>
            <a:ext cx="38557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句首连词，既然这样，那么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82160" y="2010410"/>
            <a:ext cx="4889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换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65085" y="3244850"/>
            <a:ext cx="7950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吝啬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276080" y="3244850"/>
            <a:ext cx="7950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本来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49980" y="4451350"/>
            <a:ext cx="7950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的确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300595" y="4451350"/>
            <a:ext cx="7950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狭小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708640" y="4497705"/>
            <a:ext cx="7950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就是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395605" y="262890"/>
            <a:ext cx="11570335" cy="5996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72009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曰：“王无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异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于百姓之以王为爱也。以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小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易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大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，彼恶知之？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王若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隐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其无罪而就死地，则牛羊何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择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焉？”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王笑曰：“是诚何心哉！我非爱其财而易之以羊也，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宜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乎百姓之谓我爱也。”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曰：“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无伤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也，是乃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仁术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也！见牛未见羊也。君子之于禽兽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也：见其生，不忍见其死；闻其声，不忍食其肉。是以君子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远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庖厨也。”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52930" y="934720"/>
            <a:ext cx="47764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形容词做动词，对....感到奇怪。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17765" y="981075"/>
            <a:ext cx="41617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形作名，小的东西，大的东西 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69975" y="2112010"/>
            <a:ext cx="156083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怜悯;痛惜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71920" y="2024380"/>
            <a:ext cx="7950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区别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354185" y="2272030"/>
            <a:ext cx="23253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应当，理所当然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48230" y="4377690"/>
            <a:ext cx="140716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没有妨害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95495" y="4469765"/>
            <a:ext cx="41617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仁道，即行仁政的方法、途径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636760" y="5671185"/>
            <a:ext cx="22167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形容词作动词，疏远，不接近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395605" y="262890"/>
            <a:ext cx="11570335" cy="5996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72009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王说曰：“《诗》云：‘他人有心，予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忖度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之。’夫子之谓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也。夫我乃行之，反而求之，不得吾心；夫子言之，于我心有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戚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戚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焉。此心之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所以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合于王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者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何也？”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曰：“有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复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于王者曰：‘吾力足以举百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钧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，而不足以举一羽；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明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足以察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秋毫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之末，而不见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舆薪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。’则王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许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之乎？”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曰：“否！”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016240" y="920115"/>
            <a:ext cx="171323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揣测，估量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353675" y="2082800"/>
            <a:ext cx="140716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有所领悟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41195" y="2344420"/>
            <a:ext cx="17157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 ...的原因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93035" y="3826510"/>
            <a:ext cx="7950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just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禀告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05370" y="3826510"/>
            <a:ext cx="171450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3</a:t>
            </a:r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0斤为一钧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7975" y="3684905"/>
            <a:ext cx="200850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形容词作名词，视力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65225" y="5003165"/>
            <a:ext cx="293751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鸟兽秋天新生的细毛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14645" y="5003165"/>
            <a:ext cx="140716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整车的柴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696200" y="5048885"/>
            <a:ext cx="171323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赞同，认可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762635" y="1748790"/>
            <a:ext cx="1021651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zh-CN" sz="9600">
                <a:latin typeface="隶书" panose="02010509060101010101" charset="-122"/>
                <a:ea typeface="隶书" panose="02010509060101010101" charset="-122"/>
                <a:sym typeface="+mn-ea"/>
              </a:rPr>
              <a:t>第一课时</a:t>
            </a:r>
            <a:endParaRPr lang="zh-CN" altLang="zh-CN" sz="5400"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395605" y="262890"/>
            <a:ext cx="11570335" cy="4225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72009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“今恩足以及禽兽，而功不至于百姓者，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独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何与？然则一羽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之不举，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为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不用力焉；舆薪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之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不见，为不用明焉；百姓之不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见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保，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为不用恩焉。故王之不王，不为也，非不能也。”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曰：“不为者与不能者之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形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，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何以异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？”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05825" y="920115"/>
            <a:ext cx="7950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究竟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40890" y="1153160"/>
            <a:ext cx="7950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因为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  <p:sp>
        <p:nvSpPr>
          <p:cNvPr id="16391" name="文本框 16390"/>
          <p:cNvSpPr txBox="1"/>
          <p:nvPr/>
        </p:nvSpPr>
        <p:spPr>
          <a:xfrm>
            <a:off x="4047490" y="2144713"/>
            <a:ext cx="293751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之：主谓之间，不译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60635" y="2144713"/>
            <a:ext cx="171323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见：表被动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17740" y="4486593"/>
            <a:ext cx="14071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异：区别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51195" y="3428683"/>
            <a:ext cx="35496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何以：即“以何”凭什么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12665" y="4486593"/>
            <a:ext cx="14071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形：表现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39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391" grpId="0"/>
      <p:bldP spid="5" grpId="0"/>
      <p:bldP spid="8" grpId="0"/>
      <p:bldP spid="7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311150" y="683895"/>
            <a:ext cx="11570335" cy="54063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72009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曰：“挟太山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以超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北海，语人曰：‘我不能。’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是诚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不能也。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为长者折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枝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，语人曰：‘我不能。’是不为也，非不能也。故王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之不王，非挟太山以超北海之类也；王之不王，是折枝之类也。”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“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老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吾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老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，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以及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人之老；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幼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吾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幼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，以及人之幼；天下可运于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掌。诗云：‘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刑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于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寡妻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，至于兄弟，以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御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于家邦。’言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举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斯心加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17413" name="文本框 17412"/>
          <p:cNvSpPr txBox="1"/>
          <p:nvPr/>
        </p:nvSpPr>
        <p:spPr>
          <a:xfrm>
            <a:off x="519430" y="1587183"/>
            <a:ext cx="3513138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“枝”，通“肢”肢体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966325" y="1347470"/>
            <a:ext cx="13925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真的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639300" y="436245"/>
            <a:ext cx="10426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这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32885" y="1235075"/>
            <a:ext cx="18618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跳过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49270" y="436245"/>
            <a:ext cx="16687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表承接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86083" y="3741103"/>
            <a:ext cx="3662362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</a:rPr>
              <a:t>幼：形容词做动词，爱护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</a:rPr>
              <a:t>幼：形容词做名词，孩子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49270" y="3602990"/>
            <a:ext cx="176085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</a:rPr>
              <a:t>表递进，进而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</a:rPr>
              <a:t>   到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81075" y="4807585"/>
            <a:ext cx="20681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</a:rPr>
              <a:t>2.</a:t>
            </a:r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</a:rPr>
              <a:t>形容词做名词，老人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8975" y="3602990"/>
            <a:ext cx="20542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</a:rPr>
              <a:t>1.</a:t>
            </a:r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</a:rPr>
              <a:t>形容词做动词，尊敬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8436" name="文本框 18435"/>
          <p:cNvSpPr txBox="1"/>
          <p:nvPr/>
        </p:nvSpPr>
        <p:spPr>
          <a:xfrm>
            <a:off x="981075" y="5899150"/>
            <a:ext cx="232537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通“型”名词作动词，作榜样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06800" y="5983605"/>
            <a:ext cx="18796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寡妻：正妻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21500" y="6090285"/>
            <a:ext cx="16827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治理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18437" name="文本框 18436"/>
          <p:cNvSpPr txBox="1"/>
          <p:nvPr/>
        </p:nvSpPr>
        <p:spPr>
          <a:xfrm>
            <a:off x="10093325" y="6090285"/>
            <a:ext cx="11385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拿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4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843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843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3" grpId="0"/>
      <p:bldP spid="17413" grpId="0"/>
      <p:bldP spid="12" grpId="0"/>
      <p:bldP spid="11" grpId="0"/>
      <p:bldP spid="18436" grpId="0"/>
      <p:bldP spid="13" grpId="0"/>
      <p:bldP spid="14" grpId="0"/>
      <p:bldP spid="184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212090" y="262890"/>
            <a:ext cx="11570335" cy="4815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诸彼而已。故推恩足以保四海，不推恩无以保妻子。古之人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所以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大过人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者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，无他焉，善推其所为而已矣！今恩足以及禽兽，而功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不至于百姓者，独何与？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权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，然后知轻重；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度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，然后知长短。物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皆然，心为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甚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。王请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度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之！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45720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18437" name="文本框 18436"/>
          <p:cNvSpPr txBox="1"/>
          <p:nvPr/>
        </p:nvSpPr>
        <p:spPr>
          <a:xfrm>
            <a:off x="720725" y="1440180"/>
            <a:ext cx="35528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所以....者：...的原因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00575" y="1729740"/>
            <a:ext cx="41725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名词作动词，用</a:t>
            </a:r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秤</a:t>
            </a:r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称重量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09815" y="2660650"/>
            <a:ext cx="35528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度：衡量长短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80845" y="2808605"/>
            <a:ext cx="20008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厉害，严重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56990" y="2808605"/>
            <a:ext cx="22974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考虑，思量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2" grpId="0"/>
      <p:bldP spid="3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2605" y="365125"/>
            <a:ext cx="11934825" cy="1325880"/>
          </a:xfrm>
        </p:spPr>
        <p:txBody>
          <a:bodyPr/>
          <a:lstStyle/>
          <a:p>
            <a:r>
              <a:rPr lang="zh-CN" altLang="zh-CN" sz="3600" b="1">
                <a:solidFill>
                  <a:srgbClr val="4F0FBD"/>
                </a:solidFill>
                <a:latin typeface="隶书" panose="02010509060101010101" charset="-122"/>
                <a:ea typeface="隶书" panose="02010509060101010101" charset="-122"/>
                <a:cs typeface="+mn-cs"/>
              </a:rPr>
              <a:t>第一部分中孟子用什么方法说服齐宣王可以行王道的？</a:t>
            </a:r>
            <a:endParaRPr lang="zh-CN" altLang="zh-CN" sz="3600" b="1">
              <a:solidFill>
                <a:srgbClr val="4F0FBD"/>
              </a:solidFill>
              <a:latin typeface="隶书" panose="02010509060101010101" charset="-122"/>
              <a:ea typeface="隶书" panose="02010509060101010101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4305" y="1825625"/>
            <a:ext cx="11670665" cy="4351655"/>
          </a:xfrm>
        </p:spPr>
        <p:txBody>
          <a:bodyPr>
            <a:norm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2000" b="1">
                <a:solidFill>
                  <a:srgbClr val="FF0000"/>
                </a:solidFill>
              </a:rPr>
              <a:t>（一）第一步，开头至“则王乎”。齐宣王与孟子的谈话以“霸道”开端，而孟子巧妙地将话题转向谈论“王道”。</a:t>
            </a:r>
            <a:endParaRPr lang="zh-CN" altLang="en-US" sz="2000" b="1">
              <a:solidFill>
                <a:srgbClr val="FF0000"/>
              </a:solidFill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2000" b="1"/>
              <a:t>孟子引入话题的方法：</a:t>
            </a:r>
            <a:endParaRPr lang="zh-CN" altLang="en-US" sz="2000" b="1"/>
          </a:p>
          <a:p>
            <a:pPr fontAlgn="auto">
              <a:lnSpc>
                <a:spcPct val="100000"/>
              </a:lnSpc>
            </a:pPr>
            <a:r>
              <a:rPr lang="zh-CN" altLang="en-US" sz="2000" b="1"/>
              <a:t>（1）避而不答 </a:t>
            </a:r>
            <a:endParaRPr lang="zh-CN" altLang="en-US" sz="2000" b="1"/>
          </a:p>
          <a:p>
            <a:pPr fontAlgn="auto">
              <a:lnSpc>
                <a:spcPct val="100000"/>
              </a:lnSpc>
            </a:pPr>
            <a:r>
              <a:rPr lang="zh-CN" altLang="en-US" sz="2000" b="1"/>
              <a:t>（2）转移话题：孟子又巧妙地把话题转移到自己想谈的“王道”上去，婉转地说：“无以，则王乎？”使宣王难以拒绝。</a:t>
            </a:r>
            <a:endParaRPr lang="zh-CN" altLang="en-US" sz="2000" b="1"/>
          </a:p>
          <a:p>
            <a:pPr fontAlgn="auto">
              <a:lnSpc>
                <a:spcPct val="100000"/>
              </a:lnSpc>
            </a:pPr>
            <a:r>
              <a:rPr lang="zh-CN" altLang="en-US" sz="2000" b="1"/>
              <a:t>（</a:t>
            </a:r>
            <a:r>
              <a:rPr lang="zh-CN" altLang="en-US" sz="2000" b="1">
                <a:solidFill>
                  <a:srgbClr val="FF0000"/>
                </a:solidFill>
              </a:rPr>
              <a:t>二）第二步，孟子就宣王“以羊易牛”一事肯定宣王有不忍之心，有“保民而王”的思想基础。以其自身行为证明施行王道甚么高不可攀的难事，建立宣王施行王道的信心。</a:t>
            </a:r>
            <a:endParaRPr lang="zh-CN" altLang="en-US" sz="2000" b="1">
              <a:solidFill>
                <a:srgbClr val="FF0000"/>
              </a:solidFill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2000" b="1">
                <a:solidFill>
                  <a:srgbClr val="FF0000"/>
                </a:solidFill>
              </a:rPr>
              <a:t>（三）第三步，从“王说”到“王请度之”。阐述齐王之不王，是不为也，非不能也的道理。他劝说齐宣王应把“不忍”之心，扩展至恩及百姓，统一天下的事业上去。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25602"/>
          <p:cNvSpPr txBox="1"/>
          <p:nvPr/>
        </p:nvSpPr>
        <p:spPr>
          <a:xfrm>
            <a:off x="1162050" y="641985"/>
            <a:ext cx="1004760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006600"/>
                </a:solidFill>
                <a:latin typeface="Times New Roman" panose="02020603050405020304" pitchFamily="18" charset="0"/>
              </a:rPr>
              <a:t>第一部分</a:t>
            </a:r>
            <a:r>
              <a:rPr lang="en-US" altLang="zh-CN" sz="3200" b="1">
                <a:solidFill>
                  <a:srgbClr val="000066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3200" b="1">
                <a:solidFill>
                  <a:srgbClr val="000066"/>
                </a:solidFill>
                <a:latin typeface="Times New Roman" panose="02020603050405020304" pitchFamily="18" charset="0"/>
              </a:rPr>
              <a:t>开头至“王请度之”</a:t>
            </a:r>
            <a:r>
              <a:rPr lang="en-US" altLang="zh-CN" sz="3200" b="1">
                <a:solidFill>
                  <a:srgbClr val="000066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3200" b="1">
                <a:solidFill>
                  <a:srgbClr val="000066"/>
                </a:solidFill>
                <a:latin typeface="Times New Roman" panose="02020603050405020304" pitchFamily="18" charset="0"/>
              </a:rPr>
              <a:t>，</a:t>
            </a: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主要说齐宣王未实行王道，不是不能，而是不为。 </a:t>
            </a:r>
            <a:endParaRPr lang="zh-CN" altLang="en-US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2736" y="2517539"/>
            <a:ext cx="213690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mtClean="0">
                <a:solidFill>
                  <a:srgbClr val="000000"/>
                </a:solidFill>
              </a:rPr>
              <a:t>转移话题</a:t>
            </a:r>
            <a:endParaRPr lang="zh-CN" altLang="en-US" sz="3600" b="1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2736" y="5031324"/>
            <a:ext cx="2213222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mtClean="0">
                <a:solidFill>
                  <a:srgbClr val="FF0000"/>
                </a:solidFill>
              </a:rPr>
              <a:t>无以，则王乎？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3984" y="2589929"/>
            <a:ext cx="221322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mtClean="0">
                <a:solidFill>
                  <a:srgbClr val="000000"/>
                </a:solidFill>
              </a:rPr>
              <a:t>巧妙设喻</a:t>
            </a:r>
            <a:endParaRPr lang="zh-CN" altLang="en-US" sz="3600" b="1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0184" y="5030807"/>
            <a:ext cx="206058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mtClean="0">
                <a:solidFill>
                  <a:srgbClr val="FF0000"/>
                </a:solidFill>
              </a:rPr>
              <a:t>以羊易牛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2067" y="2556274"/>
            <a:ext cx="213690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mtClean="0">
                <a:solidFill>
                  <a:srgbClr val="000000"/>
                </a:solidFill>
              </a:rPr>
              <a:t>分析实质</a:t>
            </a:r>
            <a:endParaRPr lang="zh-CN" altLang="en-US" sz="3600" b="1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80268" y="5030925"/>
            <a:ext cx="2136904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mtClean="0">
                <a:solidFill>
                  <a:srgbClr val="FF0000"/>
                </a:solidFill>
              </a:rPr>
              <a:t>非不能也，是不为也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12" name="下箭头 11"/>
          <p:cNvSpPr/>
          <p:nvPr/>
        </p:nvSpPr>
        <p:spPr>
          <a:xfrm>
            <a:off x="3348355" y="3429000"/>
            <a:ext cx="305435" cy="15259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>
            <a:off x="5866765" y="3429000"/>
            <a:ext cx="305435" cy="15259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下箭头 13"/>
          <p:cNvSpPr/>
          <p:nvPr/>
        </p:nvSpPr>
        <p:spPr>
          <a:xfrm>
            <a:off x="8767445" y="3428365"/>
            <a:ext cx="305435" cy="16027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/>
          <p:cNvSpPr txBox="1"/>
          <p:nvPr/>
        </p:nvSpPr>
        <p:spPr>
          <a:xfrm>
            <a:off x="5741035" y="3851275"/>
            <a:ext cx="21494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结怨，结仇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848850" y="3851275"/>
            <a:ext cx="4889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在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9920" y="2792730"/>
            <a:ext cx="10720705" cy="681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20000"/>
              </a:lnSpc>
            </a:pPr>
            <a:r>
              <a:rPr lang="en-US" altLang="zh-CN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“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抑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王兴甲兵，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危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士臣，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构怨于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诸侯，然后快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于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心与？”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57070" y="1814830"/>
            <a:ext cx="21209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副词，难道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90720" y="1814513"/>
            <a:ext cx="31924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使.....受到危害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390765" y="1814830"/>
            <a:ext cx="15563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跟，同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395605" y="262890"/>
            <a:ext cx="11570335" cy="5996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72009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王曰：“否，吾何快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于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是！将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以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求吾所大欲也。”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曰：“王之所大欲，可得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闻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与？”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王笑而不言。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曰：“为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肥甘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不足于口与？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轻暖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不足于体与？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抑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为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采色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不足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视于目与？声音不足听于耳与？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便嬖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不足使令于前与？王之诸臣，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皆足以供之，而王岂为是哉！”</a:t>
            </a:r>
            <a:endParaRPr lang="zh-CN" altLang="en-US" sz="32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19464" name="文本框 19463"/>
          <p:cNvSpPr txBox="1"/>
          <p:nvPr/>
        </p:nvSpPr>
        <p:spPr>
          <a:xfrm>
            <a:off x="4584700" y="808990"/>
            <a:ext cx="9302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对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75400" y="808990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凭借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74945" y="2002790"/>
            <a:ext cx="259143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20000"/>
              </a:lnSpc>
            </a:pPr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使</a:t>
            </a:r>
            <a:r>
              <a:rPr lang="en-US" altLang="zh-CN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……</a:t>
            </a:r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听到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19465" name="文本框 19464"/>
          <p:cNvSpPr txBox="1"/>
          <p:nvPr/>
        </p:nvSpPr>
        <p:spPr>
          <a:xfrm>
            <a:off x="5729605" y="4984115"/>
            <a:ext cx="30734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</a:rPr>
              <a:t>国君左右受宠爱的人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14340" y="3752850"/>
            <a:ext cx="25457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形容词做名词，又轻又暖的衣服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1540" y="2738120"/>
            <a:ext cx="44678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形容词做名词，肥美甘甜的食物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114155" y="2835910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还是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403715" y="3752850"/>
            <a:ext cx="18935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衣着陈设的漂亮颜色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344150" y="2553335"/>
            <a:ext cx="14636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美色，泛指宫女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6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946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  <p:bldP spid="2" grpId="0"/>
      <p:bldP spid="3" grpId="0"/>
      <p:bldP spid="6" grpId="0"/>
      <p:bldP spid="5" grpId="0"/>
      <p:bldP spid="7" grpId="0"/>
      <p:bldP spid="8" grpId="0"/>
      <p:bldP spid="9" grpId="0"/>
      <p:bldP spid="1946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395605" y="262890"/>
            <a:ext cx="11570335" cy="6587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72009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曰：“否，吾不为是也。”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曰：“然则王之所大欲可知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已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：欲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辟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土地，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朝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秦、楚，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莅中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国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，而抚四夷也。以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若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所为，求若所欲，犹缘木而求鱼也。”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王曰：“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若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是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其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甚与？”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曰：“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殆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有甚焉。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缘木求鱼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，虽不得鱼，无后灾；以若所为，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求若所欲，尽心力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而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为之，后必有灾。”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曰：“可得闻与？”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20483" name="文本框 20482"/>
          <p:cNvSpPr txBox="1"/>
          <p:nvPr/>
        </p:nvSpPr>
        <p:spPr>
          <a:xfrm>
            <a:off x="3931920" y="1710055"/>
            <a:ext cx="10013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这样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19800" y="520700"/>
            <a:ext cx="4163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通"矣“语气词，相当于”了"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38035" y="1424940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开拓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467090" y="1532255"/>
            <a:ext cx="17157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使....朝见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571480" y="1424940"/>
            <a:ext cx="16205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临，这里指统治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2570" y="1794510"/>
            <a:ext cx="17132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指中原地区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20485" name="文本框 20484"/>
          <p:cNvSpPr txBox="1"/>
          <p:nvPr/>
        </p:nvSpPr>
        <p:spPr>
          <a:xfrm>
            <a:off x="2057400" y="3198495"/>
            <a:ext cx="12401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</a:rPr>
              <a:t>像，如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97555" y="5542915"/>
            <a:ext cx="15113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</a:rPr>
              <a:t>表修饰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94430" y="3198495"/>
            <a:ext cx="23253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语气词，表揣测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79650" y="4291965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恐怕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62930" y="4402455"/>
            <a:ext cx="45192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比喻方向方法不对，一定达不到目的。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60875" y="4402455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攀登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048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048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20483" grpId="0"/>
      <p:bldP spid="20485" grpId="0"/>
      <p:bldP spid="9" grpId="0"/>
      <p:bldP spid="10" grpId="0"/>
      <p:bldP spid="12" grpId="0"/>
      <p:bldP spid="11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395605" y="262890"/>
            <a:ext cx="11570335" cy="54063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72009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曰：“邹人与楚人战，则王以为孰胜？”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曰：“楚人胜。”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曰：“然则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小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固不可以敌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大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，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寡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固不可以敌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众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，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弱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固不可以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敌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强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。海内之地，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方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千里者九，齐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集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有其一；以一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服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八，何以异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于邹敌楚哉！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盖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亦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反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其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本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矣！今王发政施仁，使天下仕者皆欲立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21510" name="文本框 21509"/>
          <p:cNvSpPr txBox="1"/>
          <p:nvPr/>
        </p:nvSpPr>
        <p:spPr>
          <a:xfrm>
            <a:off x="6300470" y="2108835"/>
            <a:ext cx="287401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寡、众：形作名，人少的国家，人多的国家</a:t>
            </a:r>
            <a:endParaRPr lang="en-US" altLang="zh-CN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68170" y="5511165"/>
            <a:ext cx="23253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同“返”，回到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15510" y="5511165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根本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90140" y="4699000"/>
            <a:ext cx="23253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通“盍”，何不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174480" y="3823970"/>
            <a:ext cx="17157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使....战胜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98540" y="3823970"/>
            <a:ext cx="23253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会集，总算起来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27450" y="3823970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方圆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16885" y="2108835"/>
            <a:ext cx="249364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小、大：形作名，小国，大国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578975" y="2108835"/>
            <a:ext cx="249364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弱、强：形作名，弱国，强国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5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510" grpId="0"/>
      <p:bldP spid="10" grpId="0"/>
      <p:bldP spid="8" grpId="0"/>
      <p:bldP spid="7" grpId="0"/>
      <p:bldP spid="6" grpId="0"/>
      <p:bldP spid="5" grpId="0"/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395605" y="262890"/>
            <a:ext cx="11570335" cy="18630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于王之朝，耕者皆欲耕于王之野，商贾皆欲藏于王之市，行旅皆欲出于王之途，天下之欲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疾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其君者，皆欲赴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诉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于王：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其若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是，孰能御之？”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21511" name="文本框 21510"/>
          <p:cNvSpPr txBox="1"/>
          <p:nvPr/>
        </p:nvSpPr>
        <p:spPr>
          <a:xfrm>
            <a:off x="10277475" y="1466850"/>
            <a:ext cx="9251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这样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47515" y="1466850"/>
            <a:ext cx="17132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憎恨，怨恨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14970" y="1466850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申诉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482455" y="1466850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如果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15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215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762635" y="1748790"/>
            <a:ext cx="1021651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zh-CN" sz="9600">
                <a:latin typeface="隶书" panose="02010509060101010101" charset="-122"/>
                <a:ea typeface="隶书" panose="02010509060101010101" charset="-122"/>
                <a:sym typeface="+mn-ea"/>
              </a:rPr>
              <a:t>一、知人论世</a:t>
            </a:r>
            <a:endParaRPr lang="zh-CN" altLang="zh-CN" sz="5400"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0" y="365125"/>
            <a:ext cx="11833225" cy="3047365"/>
          </a:xfrm>
        </p:spPr>
        <p:txBody>
          <a:bodyPr/>
          <a:lstStyle/>
          <a:p>
            <a:r>
              <a:rPr lang="en-US" altLang="zh-CN" sz="3600" b="1">
                <a:solidFill>
                  <a:srgbClr val="4F0FBD"/>
                </a:solidFill>
                <a:latin typeface="隶书" panose="02010509060101010101" charset="-122"/>
                <a:ea typeface="隶书" panose="02010509060101010101" charset="-122"/>
                <a:cs typeface="+mn-cs"/>
              </a:rPr>
              <a:t>   </a:t>
            </a:r>
            <a:r>
              <a:rPr lang="zh-CN" altLang="zh-CN" sz="3600" b="1">
                <a:solidFill>
                  <a:srgbClr val="4F0FBD"/>
                </a:solidFill>
                <a:latin typeface="隶书" panose="02010509060101010101" charset="-122"/>
                <a:ea typeface="隶书" panose="02010509060101010101" charset="-122"/>
                <a:cs typeface="+mn-cs"/>
              </a:rPr>
              <a:t>在孟子发出了“推恩”然后可以王天下的议论后，齐宣王并没有乐意地表示要去实行，面对这一情况，孟子又是怎样使齐宣王最终说出“我虽不敏，请尝试之”的？</a:t>
            </a:r>
            <a:endParaRPr lang="zh-CN" altLang="zh-CN" sz="3600" b="1">
              <a:solidFill>
                <a:srgbClr val="4F0FBD"/>
              </a:solidFill>
              <a:latin typeface="隶书" panose="02010509060101010101" charset="-122"/>
              <a:ea typeface="隶书" panose="02010509060101010101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4700" y="3206115"/>
            <a:ext cx="10515600" cy="2309495"/>
          </a:xfrm>
        </p:spPr>
        <p:txBody>
          <a:bodyPr/>
          <a:lstStyle/>
          <a:p>
            <a:r>
              <a:rPr sz="3200" b="1">
                <a:latin typeface="华文新魏" panose="02010800040101010101" charset="-122"/>
                <a:ea typeface="华文新魏" panose="02010800040101010101" charset="-122"/>
              </a:rPr>
              <a:t>这一部分主要从反面论述了不施仁政的严重危害。最终让齐宣王认识到：必须行王道。</a:t>
            </a:r>
            <a:endParaRPr sz="3200" b="1"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1290753" y="2556274"/>
            <a:ext cx="261756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mtClean="0">
                <a:solidFill>
                  <a:srgbClr val="000000"/>
                </a:solidFill>
              </a:rPr>
              <a:t>请君入瓮</a:t>
            </a:r>
            <a:endParaRPr lang="zh-CN" altLang="en-US" sz="3600" b="1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7904" y="4621402"/>
            <a:ext cx="2524078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mtClean="0">
                <a:solidFill>
                  <a:srgbClr val="FF0000"/>
                </a:solidFill>
              </a:rPr>
              <a:t>王之所大欲可知已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6190" y="2649758"/>
            <a:ext cx="261756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mtClean="0">
                <a:solidFill>
                  <a:srgbClr val="000000"/>
                </a:solidFill>
              </a:rPr>
              <a:t>晓以利害</a:t>
            </a:r>
            <a:endParaRPr lang="zh-CN" altLang="en-US" sz="3600" b="1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9222" y="4621681"/>
            <a:ext cx="3178468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mtClean="0">
                <a:solidFill>
                  <a:srgbClr val="FF0000"/>
                </a:solidFill>
              </a:rPr>
              <a:t>尽力而为之，必有后灾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21627" y="2649758"/>
            <a:ext cx="271104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mtClean="0">
                <a:solidFill>
                  <a:srgbClr val="000000"/>
                </a:solidFill>
              </a:rPr>
              <a:t>引之入彀</a:t>
            </a:r>
            <a:endParaRPr lang="zh-CN" altLang="en-US" sz="3600" b="1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95565" y="4621820"/>
            <a:ext cx="186968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mtClean="0">
                <a:solidFill>
                  <a:srgbClr val="FF0000"/>
                </a:solidFill>
              </a:rPr>
              <a:t>盖亦反其本矣？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12" name="文本框 25603"/>
          <p:cNvSpPr txBox="1"/>
          <p:nvPr/>
        </p:nvSpPr>
        <p:spPr>
          <a:xfrm>
            <a:off x="700405" y="610870"/>
            <a:ext cx="1056513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006600"/>
                </a:solidFill>
                <a:latin typeface="Times New Roman" panose="02020603050405020304" pitchFamily="18" charset="0"/>
              </a:rPr>
              <a:t>第二部分</a:t>
            </a:r>
            <a:r>
              <a:rPr lang="en-US" altLang="zh-CN" sz="3200" b="1">
                <a:solidFill>
                  <a:srgbClr val="000066"/>
                </a:solidFill>
                <a:latin typeface="Times New Roman" panose="02020603050405020304" pitchFamily="18" charset="0"/>
              </a:rPr>
              <a:t>(“</a:t>
            </a:r>
            <a:r>
              <a:rPr lang="zh-CN" altLang="en-US" sz="3200" b="1">
                <a:solidFill>
                  <a:srgbClr val="000066"/>
                </a:solidFill>
                <a:latin typeface="Times New Roman" panose="02020603050405020304" pitchFamily="18" charset="0"/>
              </a:rPr>
              <a:t>抑王兴甲兵，危士臣”至“孰能御之”</a:t>
            </a:r>
            <a:r>
              <a:rPr lang="en-US" altLang="zh-CN" sz="3200" b="1">
                <a:solidFill>
                  <a:srgbClr val="000066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3200" b="1">
                <a:solidFill>
                  <a:srgbClr val="000066"/>
                </a:solidFill>
                <a:latin typeface="Times New Roman" panose="02020603050405020304" pitchFamily="18" charset="0"/>
              </a:rPr>
              <a:t>，</a:t>
            </a: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从反面论述“霸道”的危害，敦促齐宣王彻底改弦易辙，放弃霸道，实行王道。</a:t>
            </a:r>
            <a:endParaRPr lang="zh-CN" altLang="en-US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2319081" y="3304149"/>
            <a:ext cx="373937" cy="12152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下箭头 13"/>
          <p:cNvSpPr/>
          <p:nvPr/>
        </p:nvSpPr>
        <p:spPr>
          <a:xfrm>
            <a:off x="5684518" y="3303793"/>
            <a:ext cx="373937" cy="12152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>
            <a:off x="9143440" y="3397138"/>
            <a:ext cx="373937" cy="12152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sz="4800" b="1">
                <a:solidFill>
                  <a:srgbClr val="4F0FBD"/>
                </a:solidFill>
                <a:latin typeface="隶书" panose="02010509060101010101" charset="-122"/>
                <a:ea typeface="隶书" panose="02010509060101010101" charset="-122"/>
                <a:cs typeface="+mn-cs"/>
              </a:rPr>
              <a:t>总结孟子论辩的特点</a:t>
            </a:r>
            <a:endParaRPr lang="zh-CN" altLang="zh-CN" sz="4800" b="1">
              <a:solidFill>
                <a:srgbClr val="4F0FBD"/>
              </a:solidFill>
              <a:latin typeface="隶书" panose="02010509060101010101" charset="-122"/>
              <a:ea typeface="隶书" panose="02010509060101010101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950085"/>
            <a:ext cx="10515600" cy="3498215"/>
          </a:xfrm>
        </p:spPr>
        <p:txBody>
          <a:bodyPr/>
          <a:lstStyle/>
          <a:p>
            <a:r>
              <a:rPr lang="zh-CN" altLang="en-US" sz="4400" b="1"/>
              <a:t>善用比喻（形象生动，深入浅出）；</a:t>
            </a:r>
            <a:endParaRPr lang="zh-CN" altLang="en-US" sz="4400" b="1"/>
          </a:p>
          <a:p>
            <a:r>
              <a:rPr lang="zh-CN" altLang="en-US" sz="4400" b="1"/>
              <a:t>投其所好（站到对方利益角度思考引导）；</a:t>
            </a:r>
            <a:endParaRPr lang="zh-CN" altLang="en-US" sz="4400" b="1"/>
          </a:p>
          <a:p>
            <a:r>
              <a:rPr lang="zh-CN" altLang="en-US" sz="4400" b="1"/>
              <a:t>巧用对比；利益引导（构建美好未来，引诱对方）</a:t>
            </a:r>
            <a:endParaRPr lang="zh-CN" altLang="en-US" sz="4400" b="1"/>
          </a:p>
        </p:txBody>
      </p:sp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762635" y="1748790"/>
            <a:ext cx="1021651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zh-CN" sz="9600">
                <a:latin typeface="隶书" panose="02010509060101010101" charset="-122"/>
                <a:ea typeface="隶书" panose="02010509060101010101" charset="-122"/>
                <a:sym typeface="+mn-ea"/>
              </a:rPr>
              <a:t>第三课时</a:t>
            </a:r>
            <a:endParaRPr lang="zh-CN" altLang="zh-CN" sz="5400"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395605" y="262890"/>
            <a:ext cx="11570335" cy="5996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72009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王曰：“吾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惛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，不能进于是矣！愿夫子辅吾志，明以教我。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我虽不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敏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，请尝试之！”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曰：“无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恒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产而有恒心者，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惟士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为能。若民，则无恒产，因、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无恒心。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苟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无恒心，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放辟邪侈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，无不为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已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。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及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陷于罪，然后从而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刑之，是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罔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民也。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焉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有仁人在位，罔民而可为也！是故明君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制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民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22532" name="文本框 22531"/>
          <p:cNvSpPr txBox="1"/>
          <p:nvPr/>
        </p:nvSpPr>
        <p:spPr>
          <a:xfrm>
            <a:off x="1882140" y="3543300"/>
            <a:ext cx="10953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假使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94940" y="845820"/>
            <a:ext cx="20193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通“昏”糊涂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12545" y="1085850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聪慧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94940" y="2244090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长久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54015" y="2244090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只有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49035" y="2244090"/>
            <a:ext cx="14071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有志之士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38820" y="2244090"/>
            <a:ext cx="26314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一般人，平民百姓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31590" y="3400425"/>
            <a:ext cx="26314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放、侈：放纵放荡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15105" y="4373880"/>
            <a:ext cx="20193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辟、邪：不正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3105" y="3400425"/>
            <a:ext cx="35496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通“矣”，表示确定语气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094345" y="4373880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等到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99440" y="4655820"/>
            <a:ext cx="270002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罔：通”网“名词作动词，用网捕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91560" y="5121910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哪里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774680" y="5230495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规定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25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22532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311150" y="596900"/>
            <a:ext cx="11570335" cy="4815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之产，必使仰足以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事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父母，俯足以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畜妻子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，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乐岁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终身饱，凶年免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于死亡；然后驱而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之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善，故民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之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从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之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也轻。今也制民之产，仰不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足以事父母，俯不足以畜妻子，乐岁终身苦，凶年不免于死亡；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此惟救死而恐不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赡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，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奚暇治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礼义哉！王欲行之，则盍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反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其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本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矣！”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23555" name="文本框 23554"/>
          <p:cNvSpPr txBox="1"/>
          <p:nvPr/>
        </p:nvSpPr>
        <p:spPr>
          <a:xfrm>
            <a:off x="3053715" y="1989455"/>
            <a:ext cx="17710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</a:rPr>
              <a:t>往，走向</a:t>
            </a:r>
            <a:endParaRPr lang="zh-CN" altLang="en-US" sz="2400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11500" y="1316355"/>
            <a:ext cx="17132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侍奉，赡养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23330" y="260350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养活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25540" y="1168400"/>
            <a:ext cx="17132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妻子和儿女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68640" y="260350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丰年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01260" y="1989455"/>
            <a:ext cx="41617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主谓间取消句子独立性，不译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11190" y="2918460"/>
            <a:ext cx="20193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代词，指君主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53690" y="4291965"/>
            <a:ext cx="11010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足，够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64535" y="5299075"/>
            <a:ext cx="14071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何，哪里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50715" y="4485005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空闲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16170" y="5299075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讲求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297670" y="4388485"/>
            <a:ext cx="20193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通“返”回来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521950" y="5412740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根本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355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2355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310515" y="430530"/>
            <a:ext cx="11570335" cy="4815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五亩之宅，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树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之以桑，五十者可以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衣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帛矣；鸡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豚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狗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彘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之畜，无失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其时，七十者可以食肉矣；百亩之田，勿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夺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其时，八口之家，可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以无饥矣；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谨庠序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之教，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申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之以孝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悌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之义，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颁白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者不</a:t>
            </a:r>
            <a:r>
              <a:rPr lang="zh-CN" altLang="en-US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负戴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于道路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矣。七十者衣帛食肉，黎民不饥不寒，然而不王者，未之有也。”</a:t>
            </a:r>
            <a:endParaRPr lang="zh-CN" altLang="en-US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24580" name="文本框 24579"/>
          <p:cNvSpPr txBox="1"/>
          <p:nvPr/>
        </p:nvSpPr>
        <p:spPr>
          <a:xfrm>
            <a:off x="7200265" y="1320165"/>
            <a:ext cx="17621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耽误，失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26945" y="168910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种植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28945" y="168910"/>
            <a:ext cx="23253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名词作动词，穿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22945" y="168910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小猪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81490" y="1086485"/>
            <a:ext cx="4889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猪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24581" name="文本框 24580"/>
          <p:cNvSpPr txBox="1"/>
          <p:nvPr/>
        </p:nvSpPr>
        <p:spPr>
          <a:xfrm>
            <a:off x="9202420" y="2384425"/>
            <a:ext cx="17297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头顶东西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26945" y="2384425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重视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76855" y="3386455"/>
            <a:ext cx="17132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古代的学校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90085" y="2384425"/>
            <a:ext cx="14071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反复说明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63945" y="3386455"/>
            <a:ext cx="14071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尊敬兄长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854950" y="3386455"/>
            <a:ext cx="16617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须发花白。颁，通“斑”。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002520" y="3541395"/>
            <a:ext cx="14071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F2DA8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背负东西</a:t>
            </a:r>
            <a:endParaRPr lang="zh-CN" altLang="en-US" sz="2400" b="1">
              <a:solidFill>
                <a:srgbClr val="1F2DA8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458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458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24580" grpId="0"/>
      <p:bldP spid="7" grpId="0"/>
      <p:bldP spid="9" grpId="0"/>
      <p:bldP spid="8" grpId="0"/>
      <p:bldP spid="10" grpId="0"/>
      <p:bldP spid="11" grpId="0"/>
      <p:bldP spid="24581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440" y="365125"/>
            <a:ext cx="11431270" cy="1325880"/>
          </a:xfrm>
        </p:spPr>
        <p:txBody>
          <a:bodyPr/>
          <a:lstStyle/>
          <a:p>
            <a:r>
              <a:rPr lang="zh-CN" altLang="zh-CN" b="1">
                <a:solidFill>
                  <a:srgbClr val="4F0FBD"/>
                </a:solidFill>
                <a:latin typeface="隶书" panose="02010509060101010101" charset="-122"/>
                <a:ea typeface="隶书" panose="02010509060101010101" charset="-122"/>
                <a:cs typeface="+mn-cs"/>
              </a:rPr>
              <a:t>孟子认为国君要怎样才可以“王天下”?</a:t>
            </a:r>
            <a:br>
              <a:rPr lang="zh-CN" altLang="zh-CN" b="1">
                <a:solidFill>
                  <a:srgbClr val="4F0FBD"/>
                </a:solidFill>
                <a:latin typeface="隶书" panose="02010509060101010101" charset="-122"/>
                <a:ea typeface="隶书" panose="02010509060101010101" charset="-122"/>
                <a:cs typeface="+mn-cs"/>
              </a:rPr>
            </a:br>
            <a:r>
              <a:rPr lang="zh-CN" altLang="zh-CN" b="1">
                <a:solidFill>
                  <a:srgbClr val="4F0FBD"/>
                </a:solidFill>
                <a:latin typeface="隶书" panose="02010509060101010101" charset="-122"/>
                <a:ea typeface="隶书" panose="02010509060101010101" charset="-122"/>
                <a:cs typeface="+mn-cs"/>
              </a:rPr>
              <a:t>为什么？(两个问题回答不超过50个字)</a:t>
            </a:r>
            <a:endParaRPr lang="zh-CN" altLang="zh-CN" b="1">
              <a:solidFill>
                <a:srgbClr val="4F0FBD"/>
              </a:solidFill>
              <a:latin typeface="隶书" panose="02010509060101010101" charset="-122"/>
              <a:ea typeface="隶书" panose="02010509060101010101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050540"/>
            <a:ext cx="10515600" cy="312674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</a:t>
            </a:r>
            <a:r>
              <a:rPr lang="zh-CN" altLang="en-US" sz="32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孟子认为国君要爱护百姓关心人民疾苦，才可以“王天下”，因为国君以德服人，才会得到百姓的拥护。</a:t>
            </a:r>
            <a:endParaRPr lang="zh-CN" altLang="en-US" sz="32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1145" y="365125"/>
            <a:ext cx="11779250" cy="1325880"/>
          </a:xfrm>
        </p:spPr>
        <p:txBody>
          <a:bodyPr>
            <a:normAutofit fontScale="90000"/>
          </a:bodyPr>
          <a:lstStyle/>
          <a:p>
            <a:r>
              <a:rPr lang="zh-CN" altLang="zh-CN" b="1">
                <a:solidFill>
                  <a:srgbClr val="4F0FBD"/>
                </a:solidFill>
                <a:latin typeface="隶书" panose="02010509060101010101" charset="-122"/>
                <a:ea typeface="隶书" panose="02010509060101010101" charset="-122"/>
                <a:cs typeface="+mn-cs"/>
              </a:rPr>
              <a:t>下面列出了孟子因势利导，说服齐宣王采纳“保民而王”的主张的过程。请根据课文，梳理文章思路，体会《孟子》的论辩特色,填写其他的空白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 第一步引导：</a:t>
            </a:r>
            <a:r>
              <a:rPr lang="zh-CN" altLang="en-US"/>
              <a:t>引导宣王抛开霸道而谈王道。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内容要点：</a:t>
            </a:r>
            <a:r>
              <a:rPr lang="zh-CN" altLang="en-US"/>
              <a:t>“无以，则王乎？”“保民而王，莫之能御也。”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引导方法：</a:t>
            </a:r>
            <a:r>
              <a:rPr lang="zh-CN" altLang="en-US"/>
              <a:t>抓住宣王想统治天下的心理。</a:t>
            </a:r>
            <a:endParaRPr lang="zh-CN" altLang="en-US"/>
          </a:p>
          <a:p>
            <a:r>
              <a:rPr lang="zh-CN" altLang="en-US"/>
              <a:t>   </a:t>
            </a:r>
            <a:r>
              <a:rPr lang="zh-CN" altLang="en-US">
                <a:solidFill>
                  <a:srgbClr val="FF0000"/>
                </a:solidFill>
              </a:rPr>
              <a:t> 第二步引导：</a:t>
            </a:r>
            <a:r>
              <a:rPr lang="zh-CN" altLang="en-US"/>
              <a:t>引导宣王认识自己有“保民而王”的条件。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内容要点：</a:t>
            </a:r>
            <a:r>
              <a:rPr lang="zh-CN" altLang="en-US"/>
              <a:t>“臣固知王之不忍也。”“是乃仁术也。”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引导方法：</a:t>
            </a:r>
            <a:r>
              <a:rPr lang="zh-CN" altLang="en-US"/>
              <a:t>举出以羊易牛的事例。</a:t>
            </a:r>
            <a:endParaRPr lang="zh-CN" altLang="en-US"/>
          </a:p>
        </p:txBody>
      </p:sp>
    </p:spTree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1145" y="365125"/>
            <a:ext cx="11779250" cy="1325880"/>
          </a:xfrm>
        </p:spPr>
        <p:txBody>
          <a:bodyPr>
            <a:normAutofit fontScale="90000"/>
          </a:bodyPr>
          <a:lstStyle/>
          <a:p>
            <a:r>
              <a:rPr lang="zh-CN" altLang="zh-CN" b="1">
                <a:solidFill>
                  <a:srgbClr val="4F0FBD"/>
                </a:solidFill>
                <a:latin typeface="隶书" panose="02010509060101010101" charset="-122"/>
                <a:ea typeface="隶书" panose="02010509060101010101" charset="-122"/>
                <a:cs typeface="+mn-cs"/>
              </a:rPr>
              <a:t>下面列出了孟子因势利导，说服齐宣王采纳“保民而王”的主张的过程。请根据课文，梳理文章思路，体会《孟子》的论辩特色,填写其他的空白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605" y="1825625"/>
            <a:ext cx="11436350" cy="4351655"/>
          </a:xfrm>
        </p:spPr>
        <p:txBody>
          <a:bodyPr>
            <a:normAutofit fontScale="70000"/>
          </a:bodyPr>
          <a:lstStyle/>
          <a:p>
            <a:r>
              <a:rPr lang="zh-CN" altLang="en-US"/>
              <a:t> </a:t>
            </a:r>
            <a:r>
              <a:rPr lang="zh-CN" altLang="en-US">
                <a:solidFill>
                  <a:srgbClr val="FF0000"/>
                </a:solidFill>
              </a:rPr>
              <a:t>第三步引导：</a:t>
            </a:r>
            <a:r>
              <a:rPr lang="zh-CN" altLang="en-US"/>
              <a:t>引导宣王认识“不忍之心”为什么合于“保民而王”的条件。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内容要点：</a:t>
            </a:r>
            <a:r>
              <a:rPr lang="zh-CN" altLang="en-US"/>
              <a:t>“老吾老，以及人之老；幼吾幼，以及人之幼；天下可运于掌。”“推恩足以保四海。”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引导方法：</a:t>
            </a:r>
            <a:r>
              <a:rPr lang="zh-CN" altLang="en-US" u="sng"/>
              <a:t>					</a:t>
            </a:r>
            <a:r>
              <a:rPr lang="en-US" altLang="zh-CN" u="sng"/>
              <a:t>                               </a:t>
            </a:r>
            <a:r>
              <a:rPr lang="zh-CN" altLang="en-US" u="sng"/>
              <a:t>	</a:t>
            </a:r>
            <a:r>
              <a:rPr lang="en-US" altLang="zh-CN" u="sng"/>
              <a:t>                                                            </a:t>
            </a:r>
            <a:r>
              <a:rPr lang="zh-CN" altLang="en-US" u="sng"/>
              <a:t>。</a:t>
            </a:r>
            <a:endParaRPr lang="zh-CN" altLang="en-US" u="sng"/>
          </a:p>
          <a:p>
            <a:r>
              <a:rPr lang="zh-CN" altLang="en-US"/>
              <a:t>A、引《诗经》“刑于寡妻，至于兄弟，以御于家邦”说明“推恩”与“保民”的关系。</a:t>
            </a:r>
            <a:endParaRPr lang="zh-CN" altLang="en-US"/>
          </a:p>
          <a:p>
            <a:r>
              <a:rPr lang="zh-CN" altLang="en-US"/>
              <a:t>B、以“挟太山以超北海”、“为长者折枝”为喻，说明民之未保，“非不能”，实“不为”。</a:t>
            </a:r>
            <a:endParaRPr lang="zh-CN" altLang="en-US"/>
          </a:p>
          <a:p>
            <a:r>
              <a:rPr lang="zh-CN" altLang="en-US"/>
              <a:t>C、以“缘木求鱼”为喻</a:t>
            </a:r>
            <a:endParaRPr lang="zh-CN" altLang="en-US"/>
          </a:p>
          <a:p>
            <a:r>
              <a:rPr lang="zh-CN" altLang="en-US"/>
              <a:t>D、“小固不可以敌大，寡固不可以敌众，弱固不可以敌强，海内之地，方千里者九，齐集有其一，以一服八，何以异于邹敌楚哉？盖亦反其本矣？”“今王发政施仁，使天下仕者皆欲立于王之朝，耕者皆欲耕于王之野，商贾皆欲藏于王之市，行旅皆欲出于王之涂；天下之欲疾其君者皆欲赴愬于王。其若是，孰能御之？”</a:t>
            </a:r>
            <a:endParaRPr lang="zh-CN" altLang="en-US"/>
          </a:p>
          <a:p>
            <a:r>
              <a:rPr lang="zh-CN" altLang="en-US"/>
              <a:t>E、“五亩之宅，树之以桑”，“鸡豚狗彘之畜，无失其时”，“百亩之田，勿夺其时”，“谨庠序之教，申之以孝悌之义”。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1018520" y="2284730"/>
            <a:ext cx="737235" cy="10591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en-US" altLang="zh-CN" sz="7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  <a:endParaRPr lang="en-US" altLang="zh-CN" sz="7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800">
                <a:latin typeface="华文隶书" panose="02010800040101010101" charset="-122"/>
                <a:ea typeface="华文隶书" panose="02010800040101010101" charset="-122"/>
              </a:rPr>
              <a:t>一，猜猜他是谁？</a:t>
            </a:r>
            <a:endParaRPr lang="zh-CN" altLang="en-US" sz="480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7746365" cy="4351655"/>
          </a:xfrm>
        </p:spPr>
        <p:txBody>
          <a:bodyPr/>
          <a:lstStyle/>
          <a:p>
            <a:r>
              <a:rPr lang="zh-CN" altLang="en-US"/>
              <a:t>故天将降大任于斯人也……曾益其所不能。</a:t>
            </a:r>
            <a:endParaRPr lang="zh-CN" altLang="en-US"/>
          </a:p>
          <a:p>
            <a:r>
              <a:rPr lang="zh-CN" altLang="en-US"/>
              <a:t>富贵不能淫,贫贱不能移,威武不能屈,此之谓大丈夫。</a:t>
            </a:r>
            <a:endParaRPr lang="zh-CN" altLang="en-US"/>
          </a:p>
          <a:p>
            <a:r>
              <a:rPr lang="zh-CN" altLang="en-US"/>
              <a:t>生,我所欲也;义亦我所欲也。二者不可得兼,舍生而取义者也。</a:t>
            </a:r>
            <a:endParaRPr lang="zh-CN" altLang="en-US"/>
          </a:p>
          <a:p>
            <a:r>
              <a:rPr lang="zh-CN" altLang="en-US"/>
              <a:t>爱人者,人恒爱之;敬人者,人恒敬之。</a:t>
            </a:r>
            <a:endParaRPr lang="zh-CN" altLang="en-US"/>
          </a:p>
          <a:p>
            <a:r>
              <a:rPr lang="zh-CN" altLang="en-US"/>
              <a:t>老吾老以及人之老,幼吾幼以及人之幼。</a:t>
            </a:r>
            <a:endParaRPr lang="zh-CN" altLang="en-US"/>
          </a:p>
          <a:p>
            <a:r>
              <a:rPr lang="zh-CN" altLang="en-US"/>
              <a:t>乐民之乐者,民亦乐其乐;忧民之忧者,民亦忧其忧。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4565" y="1825625"/>
            <a:ext cx="2524125" cy="3619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1145" y="365125"/>
            <a:ext cx="11779250" cy="1325880"/>
          </a:xfrm>
        </p:spPr>
        <p:txBody>
          <a:bodyPr>
            <a:normAutofit fontScale="90000"/>
          </a:bodyPr>
          <a:lstStyle/>
          <a:p>
            <a:r>
              <a:rPr lang="zh-CN" altLang="zh-CN" b="1">
                <a:solidFill>
                  <a:srgbClr val="4F0FBD"/>
                </a:solidFill>
                <a:latin typeface="隶书" panose="02010509060101010101" charset="-122"/>
                <a:ea typeface="隶书" panose="02010509060101010101" charset="-122"/>
                <a:cs typeface="+mn-cs"/>
              </a:rPr>
              <a:t>下面列出了孟子因势利导，说服齐宣王采纳“保民而王”的主张的过程。请根据课文，梳理文章思路，体会《孟子》的论辩特色,填写其他的空白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0000"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第四步引导：</a:t>
            </a:r>
            <a:r>
              <a:rPr lang="zh-CN" altLang="en-US"/>
              <a:t>为宣王进一步说明没有施行“保民而王”并非不能而是“不为”。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内容要点：</a:t>
            </a:r>
            <a:r>
              <a:rPr lang="zh-CN" altLang="en-US"/>
              <a:t>“今恩足以及禽兽，而功不至于百姓者，独何与？”“百姓之不见保，为不用恩焉。故王之不王，不为也，非不能也。”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引导方法：</a:t>
            </a:r>
            <a:r>
              <a:rPr lang="zh-CN" altLang="en-US" u="sng">
                <a:sym typeface="+mn-ea"/>
              </a:rPr>
              <a:t>									</a:t>
            </a:r>
            <a:r>
              <a:rPr lang="en-US" altLang="zh-CN" u="sng">
                <a:sym typeface="+mn-ea"/>
              </a:rPr>
              <a:t>             </a:t>
            </a:r>
            <a:r>
              <a:rPr lang="zh-CN" altLang="en-US" u="sng">
                <a:sym typeface="+mn-ea"/>
              </a:rPr>
              <a:t>。</a:t>
            </a:r>
            <a:endParaRPr lang="zh-CN" altLang="en-US" u="sng"/>
          </a:p>
          <a:p>
            <a:r>
              <a:rPr lang="zh-CN" altLang="en-US">
                <a:sym typeface="+mn-ea"/>
              </a:rPr>
              <a:t>A、引《诗经》“刑于寡妻，至于兄弟，以御于家邦”说明“推恩”与“保民”的关系。</a:t>
            </a:r>
            <a:endParaRPr lang="zh-CN" altLang="en-US"/>
          </a:p>
          <a:p>
            <a:r>
              <a:rPr lang="zh-CN" altLang="en-US">
                <a:sym typeface="+mn-ea"/>
              </a:rPr>
              <a:t>B、以“挟太山以超北海”、“为长者折枝”为喻，说明民之未保，“非不能”，实“不为”。</a:t>
            </a:r>
            <a:endParaRPr lang="zh-CN" altLang="en-US"/>
          </a:p>
          <a:p>
            <a:r>
              <a:rPr lang="zh-CN" altLang="en-US">
                <a:sym typeface="+mn-ea"/>
              </a:rPr>
              <a:t>C、以“缘木求鱼”为喻</a:t>
            </a:r>
            <a:endParaRPr lang="zh-CN" altLang="en-US"/>
          </a:p>
          <a:p>
            <a:r>
              <a:rPr lang="zh-CN" altLang="en-US">
                <a:sym typeface="+mn-ea"/>
              </a:rPr>
              <a:t>D、“小固不可以敌大，寡固不可以敌众，弱固不可以敌强，海内之地，方千里者九，齐集有其一，以一服八，何以异于邹敌楚哉？盖亦反其本矣？”“今王发政施仁，使天下仕者皆欲立于王之朝，耕者皆欲耕于王之野，商贾皆欲藏于王之市，行旅皆欲出于王之涂；天下之欲疾其君者皆欲赴愬于王。其若是，孰能御之？”</a:t>
            </a:r>
            <a:endParaRPr lang="zh-CN" altLang="en-US"/>
          </a:p>
          <a:p>
            <a:r>
              <a:rPr lang="zh-CN" altLang="en-US">
                <a:sym typeface="+mn-ea"/>
              </a:rPr>
              <a:t>E、“五亩之宅，树之以桑”，“鸡豚狗彘之畜，无失其时”，“百亩之田，勿夺其时”，“谨庠序之教，申之以孝悌之义”。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1018520" y="2284730"/>
            <a:ext cx="737235" cy="10591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en-US" altLang="zh-CN" sz="7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  <a:endParaRPr lang="en-US" altLang="zh-CN" sz="7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1145" y="365125"/>
            <a:ext cx="11779250" cy="1325880"/>
          </a:xfrm>
        </p:spPr>
        <p:txBody>
          <a:bodyPr>
            <a:normAutofit fontScale="90000"/>
          </a:bodyPr>
          <a:lstStyle/>
          <a:p>
            <a:r>
              <a:rPr lang="zh-CN" altLang="zh-CN" b="1">
                <a:solidFill>
                  <a:srgbClr val="4F0FBD"/>
                </a:solidFill>
                <a:latin typeface="隶书" panose="02010509060101010101" charset="-122"/>
                <a:ea typeface="隶书" panose="02010509060101010101" charset="-122"/>
                <a:cs typeface="+mn-cs"/>
              </a:rPr>
              <a:t>下面列出了孟子因势利导，说服齐宣王采纳“保民而王”的主张的过程。请根据课文，梳理文章思路，体会《孟子》的论辩特色,填写其他的空白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0000"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 第五步引导：</a:t>
            </a:r>
            <a:r>
              <a:rPr lang="zh-CN" altLang="en-US"/>
              <a:t>指出宣王的大欲，并明言“以若所为”则“大欲”不能实现。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内容要点：</a:t>
            </a:r>
            <a:r>
              <a:rPr lang="zh-CN" altLang="en-US"/>
              <a:t>“抑王兴甲兵，危士臣，构怨于诸侯，然後快于心与？”“王之所大欲，可知已：欲辟土地，朝秦楚，莅中国，而抚四夷也。以若所为，求若所欲，犹缘木而求鱼也。”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引导方法：</a:t>
            </a:r>
            <a:r>
              <a:rPr lang="zh-CN" altLang="en-US" u="sng"/>
              <a:t>		</a:t>
            </a:r>
            <a:r>
              <a:rPr lang="en-US" altLang="zh-CN" u="sng"/>
              <a:t>                                                                            </a:t>
            </a:r>
            <a:r>
              <a:rPr lang="zh-CN" altLang="en-US" u="sng"/>
              <a:t>				。</a:t>
            </a:r>
            <a:endParaRPr lang="zh-CN" altLang="en-US" u="sng"/>
          </a:p>
          <a:p>
            <a:r>
              <a:rPr lang="zh-CN" altLang="en-US">
                <a:sym typeface="+mn-ea"/>
              </a:rPr>
              <a:t>A、引《诗经》“刑于寡妻，至于兄弟，以御于家邦”说明“推恩”与“保民”的关系。</a:t>
            </a:r>
            <a:endParaRPr lang="zh-CN" altLang="en-US"/>
          </a:p>
          <a:p>
            <a:r>
              <a:rPr lang="zh-CN" altLang="en-US">
                <a:sym typeface="+mn-ea"/>
              </a:rPr>
              <a:t>B、以“挟太山以超北海”、“为长者折枝”为喻，说明民之未保，“非不能”，实“不为”。</a:t>
            </a:r>
            <a:endParaRPr lang="zh-CN" altLang="en-US"/>
          </a:p>
          <a:p>
            <a:r>
              <a:rPr lang="zh-CN" altLang="en-US">
                <a:sym typeface="+mn-ea"/>
              </a:rPr>
              <a:t>C、以“缘木求鱼”为喻</a:t>
            </a:r>
            <a:endParaRPr lang="zh-CN" altLang="en-US"/>
          </a:p>
          <a:p>
            <a:r>
              <a:rPr lang="zh-CN" altLang="en-US">
                <a:sym typeface="+mn-ea"/>
              </a:rPr>
              <a:t>D、“小固不可以敌大，寡固不可以敌众，弱固不可以敌强，海内之地，方千里者九，齐集有其一，以一服八，何以异于邹敌楚哉？盖亦反其本矣？”“今王发政施仁，使天下仕者皆欲立于王之朝，耕者皆欲耕于王之野，商贾皆欲藏于王之市，行旅皆欲出于王之涂；天下之欲疾其君者皆欲赴愬于王。其若是，孰能御之？”</a:t>
            </a:r>
            <a:endParaRPr lang="zh-CN" altLang="en-US"/>
          </a:p>
          <a:p>
            <a:r>
              <a:rPr lang="zh-CN" altLang="en-US">
                <a:sym typeface="+mn-ea"/>
              </a:rPr>
              <a:t>E、“五亩之宅，树之以桑”，“鸡豚狗彘之畜，无失其时”，“百亩之田，勿夺其时”，“谨庠序之教，申之以孝悌之义”。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1018520" y="2284730"/>
            <a:ext cx="737235" cy="10591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en-US" altLang="zh-CN" sz="7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</a:t>
            </a:r>
            <a:endParaRPr lang="en-US" altLang="zh-CN" sz="7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1145" y="365125"/>
            <a:ext cx="11779250" cy="1325880"/>
          </a:xfrm>
        </p:spPr>
        <p:txBody>
          <a:bodyPr>
            <a:normAutofit fontScale="90000"/>
          </a:bodyPr>
          <a:lstStyle/>
          <a:p>
            <a:r>
              <a:rPr lang="zh-CN" altLang="zh-CN" b="1">
                <a:solidFill>
                  <a:srgbClr val="4F0FBD"/>
                </a:solidFill>
                <a:latin typeface="隶书" panose="02010509060101010101" charset="-122"/>
                <a:ea typeface="隶书" panose="02010509060101010101" charset="-122"/>
                <a:cs typeface="+mn-cs"/>
              </a:rPr>
              <a:t>下面列出了孟子因势利导，说服齐宣王采纳“保民而王”的主张的过程。请根据课文，梳理文章思路，体会《孟子》的论辩特色,填写其他的空白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1780" y="1825625"/>
            <a:ext cx="11537950" cy="4351655"/>
          </a:xfrm>
        </p:spPr>
        <p:txBody>
          <a:bodyPr>
            <a:normAutofit fontScale="60000"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  第六步引导：</a:t>
            </a:r>
            <a:r>
              <a:rPr lang="zh-CN" altLang="en-US"/>
              <a:t>引导宣王认识行霸道必败，行王道必胜的道理，要他采用“保民而王”的主张。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内容要点</a:t>
            </a:r>
            <a:r>
              <a:rPr lang="zh-CN" altLang="en-US"/>
              <a:t>：</a:t>
            </a:r>
            <a:r>
              <a:rPr lang="zh-CN" altLang="en-US" u="sng"/>
              <a:t> </a:t>
            </a:r>
            <a:r>
              <a:rPr lang="en-US" altLang="zh-CN" u="sng"/>
              <a:t> </a:t>
            </a:r>
            <a:r>
              <a:rPr lang="zh-CN" altLang="en-US" u="sng">
                <a:sym typeface="+mn-ea"/>
              </a:rPr>
              <a:t>	</a:t>
            </a:r>
            <a:r>
              <a:rPr lang="en-US" altLang="zh-CN" u="sng">
                <a:sym typeface="+mn-ea"/>
              </a:rPr>
              <a:t>                                           </a:t>
            </a:r>
            <a:r>
              <a:rPr lang="zh-CN" altLang="en-US" u="sng">
                <a:sym typeface="+mn-ea"/>
              </a:rPr>
              <a:t>	</a:t>
            </a:r>
            <a:r>
              <a:rPr lang="en-US" altLang="zh-CN" u="sng">
                <a:sym typeface="+mn-ea"/>
              </a:rPr>
              <a:t>                                    </a:t>
            </a:r>
            <a:r>
              <a:rPr lang="zh-CN" altLang="en-US" u="sng">
                <a:sym typeface="+mn-ea"/>
              </a:rPr>
              <a:t>				。</a:t>
            </a:r>
            <a:r>
              <a:rPr lang="en-US" altLang="zh-CN" u="sng"/>
              <a:t>  </a:t>
            </a:r>
            <a:endParaRPr lang="en-US" altLang="zh-CN" u="sng"/>
          </a:p>
          <a:p>
            <a:r>
              <a:rPr lang="en-US" altLang="zh-CN">
                <a:solidFill>
                  <a:srgbClr val="FF0000"/>
                </a:solidFill>
              </a:rPr>
              <a:t>引导方法：</a:t>
            </a:r>
            <a:r>
              <a:rPr lang="en-US" altLang="zh-CN"/>
              <a:t>举邹楚之战说明行霸道必败（以小敌大，以寡敌众，以弱敌强是自取其败）；再举“天下归心之状”说明行“王道”必胜。                                                                        </a:t>
            </a:r>
            <a:endParaRPr lang="en-US" altLang="zh-CN"/>
          </a:p>
          <a:p>
            <a:r>
              <a:rPr lang="zh-CN" altLang="en-US">
                <a:sym typeface="+mn-ea"/>
              </a:rPr>
              <a:t>A、引《诗经》“刑于寡妻，至于兄弟，以御于家邦”说明“推恩”与“保民”的关系。</a:t>
            </a:r>
            <a:endParaRPr lang="zh-CN" altLang="en-US"/>
          </a:p>
          <a:p>
            <a:r>
              <a:rPr lang="zh-CN" altLang="en-US">
                <a:sym typeface="+mn-ea"/>
              </a:rPr>
              <a:t>B、以“挟太山以超北海”、“为长者折枝”为喻，说明民之未保，“非不能”，实“不为”。</a:t>
            </a:r>
            <a:endParaRPr lang="zh-CN" altLang="en-US"/>
          </a:p>
          <a:p>
            <a:r>
              <a:rPr lang="zh-CN" altLang="en-US">
                <a:sym typeface="+mn-ea"/>
              </a:rPr>
              <a:t>C、以“缘木求鱼”为喻</a:t>
            </a:r>
            <a:endParaRPr lang="zh-CN" altLang="en-US"/>
          </a:p>
          <a:p>
            <a:r>
              <a:rPr lang="zh-CN" altLang="en-US">
                <a:sym typeface="+mn-ea"/>
              </a:rPr>
              <a:t>D、“小固不可以敌大，寡固不可以敌众，弱固不可以敌强，海内之地，方千里者九，齐集有其一，以一服八，何以异于邹敌楚哉？盖亦反其本矣？”“今王发政施仁，使天下仕者皆欲立于王之朝，耕者皆欲耕于王之野，商贾皆欲藏于王之市，行旅皆欲出于王之涂；天下之欲疾其君者皆欲赴愬于王。其若是，孰能御之？”</a:t>
            </a:r>
            <a:endParaRPr lang="zh-CN" altLang="en-US"/>
          </a:p>
          <a:p>
            <a:r>
              <a:rPr lang="zh-CN" altLang="en-US">
                <a:sym typeface="+mn-ea"/>
              </a:rPr>
              <a:t>E、“五亩之宅，树之以桑”，“鸡豚狗彘之畜，无失其时”，“百亩之田，勿夺其时”，“谨庠序之教，申之以孝悌之义”。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1072495" y="2549525"/>
            <a:ext cx="737235" cy="10591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en-US" altLang="zh-CN" sz="7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</a:t>
            </a:r>
            <a:endParaRPr lang="en-US" altLang="zh-CN" sz="7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1145" y="365125"/>
            <a:ext cx="11779250" cy="1325880"/>
          </a:xfrm>
        </p:spPr>
        <p:txBody>
          <a:bodyPr>
            <a:normAutofit fontScale="90000"/>
          </a:bodyPr>
          <a:lstStyle/>
          <a:p>
            <a:r>
              <a:rPr lang="zh-CN" altLang="zh-CN" b="1">
                <a:solidFill>
                  <a:srgbClr val="4F0FBD"/>
                </a:solidFill>
                <a:latin typeface="隶书" panose="02010509060101010101" charset="-122"/>
                <a:ea typeface="隶书" panose="02010509060101010101" charset="-122"/>
                <a:cs typeface="+mn-cs"/>
              </a:rPr>
              <a:t>下面列出了孟子因势利导，说服齐宣王采纳“保民而王”的主张的过程。请根据课文，梳理文章思路，体会《孟子》的论辩特色,填写其他的空白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5620" y="1825625"/>
            <a:ext cx="10838180" cy="4351655"/>
          </a:xfrm>
        </p:spPr>
        <p:txBody>
          <a:bodyPr>
            <a:normAutofit fontScale="70000"/>
          </a:bodyPr>
          <a:lstStyle/>
          <a:p>
            <a:r>
              <a:rPr lang="zh-CN" altLang="en-US"/>
              <a:t> </a:t>
            </a:r>
            <a:r>
              <a:rPr lang="zh-CN" altLang="en-US">
                <a:solidFill>
                  <a:srgbClr val="FF0000"/>
                </a:solidFill>
              </a:rPr>
              <a:t>第七步引导 ：</a:t>
            </a:r>
            <a:r>
              <a:rPr lang="zh-CN" altLang="en-US"/>
              <a:t>阐述“保民而王”的具体措施。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内容要点：</a:t>
            </a:r>
            <a:r>
              <a:rPr lang="zh-CN" altLang="en-US" u="sng"/>
              <a:t>				。</a:t>
            </a:r>
            <a:endParaRPr lang="zh-CN" altLang="en-US" u="sng"/>
          </a:p>
          <a:p>
            <a:r>
              <a:rPr lang="zh-CN" altLang="en-US">
                <a:sym typeface="+mn-ea"/>
              </a:rPr>
              <a:t>A、引《诗经》“刑于寡妻，至于兄弟，以御于家邦”说明“推恩”与“保民”的关系。</a:t>
            </a:r>
            <a:endParaRPr lang="zh-CN" altLang="en-US"/>
          </a:p>
          <a:p>
            <a:r>
              <a:rPr lang="zh-CN" altLang="en-US">
                <a:sym typeface="+mn-ea"/>
              </a:rPr>
              <a:t>B、以“挟太山以超北海”、“为长者折枝”为喻，说明民之未保，“非不能”，实“不为”。</a:t>
            </a:r>
            <a:endParaRPr lang="zh-CN" altLang="en-US"/>
          </a:p>
          <a:p>
            <a:r>
              <a:rPr lang="zh-CN" altLang="en-US">
                <a:sym typeface="+mn-ea"/>
              </a:rPr>
              <a:t>C、以“缘木求鱼”为喻</a:t>
            </a:r>
            <a:endParaRPr lang="zh-CN" altLang="en-US"/>
          </a:p>
          <a:p>
            <a:r>
              <a:rPr lang="zh-CN" altLang="en-US">
                <a:sym typeface="+mn-ea"/>
              </a:rPr>
              <a:t>D、“小固不可以敌大，寡固不可以敌众，弱固不可以敌强，海内之地，方千里者九，齐集有其一，以一服八，何以异于邹敌楚哉？盖亦反其本矣？”“今王发政施仁，使天下仕者皆欲立于王之朝，耕者皆欲耕于王之野，商贾皆欲藏于王之市，行旅皆欲出于王之涂；天下之欲疾其君者皆欲赴愬于王。其若是，孰能御之？”</a:t>
            </a:r>
            <a:endParaRPr lang="zh-CN" altLang="en-US"/>
          </a:p>
          <a:p>
            <a:r>
              <a:rPr lang="zh-CN" altLang="en-US">
                <a:sym typeface="+mn-ea"/>
              </a:rPr>
              <a:t>E、“五亩之宅，树之以桑”，“鸡豚狗彘之畜，无失其时”，“百亩之田，勿夺其时”，“谨庠序之教，申之以孝悌之义”。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1018520" y="2284730"/>
            <a:ext cx="737235" cy="10591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en-US" altLang="zh-CN" sz="7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</a:t>
            </a:r>
            <a:endParaRPr lang="en-US" altLang="zh-CN" sz="7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762635" y="1748790"/>
            <a:ext cx="1021651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zh-CN" sz="9600">
                <a:latin typeface="隶书" panose="02010509060101010101" charset="-122"/>
                <a:ea typeface="隶书" panose="02010509060101010101" charset="-122"/>
                <a:sym typeface="+mn-ea"/>
              </a:rPr>
              <a:t>艺术手法</a:t>
            </a:r>
            <a:endParaRPr lang="zh-CN" altLang="zh-CN" sz="5400"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>
            <a:off x="788670" y="2767965"/>
            <a:ext cx="3059430" cy="3458210"/>
            <a:chOff x="891471" y="1719625"/>
            <a:chExt cx="4349424" cy="3400435"/>
          </a:xfrm>
          <a:solidFill>
            <a:srgbClr val="FFFFFF"/>
          </a:solidFill>
        </p:grpSpPr>
        <p:sp>
          <p:nvSpPr>
            <p:cNvPr id="13" name="椭圆 12"/>
            <p:cNvSpPr/>
            <p:nvPr/>
          </p:nvSpPr>
          <p:spPr>
            <a:xfrm>
              <a:off x="1532467" y="1719625"/>
              <a:ext cx="3067432" cy="3067432"/>
            </a:xfrm>
            <a:prstGeom prst="ellipse">
              <a:avLst/>
            </a:prstGeom>
            <a:solidFill>
              <a:srgbClr val="FC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汉仪程行简" panose="00020600040101010101" pitchFamily="18" charset="-122"/>
                <a:sym typeface="Arial" panose="020b0604020202020204" pitchFamily="34" charset="0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7937" y="2980803"/>
              <a:ext cx="3067432" cy="213925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1471" y="3401490"/>
              <a:ext cx="1350276" cy="471572"/>
            </a:xfrm>
            <a:prstGeom prst="rect">
              <a:avLst/>
            </a:prstGeom>
            <a:grpFill/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2843" y="2097355"/>
              <a:ext cx="1448052" cy="505719"/>
            </a:xfrm>
            <a:prstGeom prst="rect">
              <a:avLst/>
            </a:prstGeom>
            <a:grpFill/>
          </p:spPr>
        </p:pic>
      </p:grpSp>
      <p:sp>
        <p:nvSpPr>
          <p:cNvPr id="3" name="矩形 2"/>
          <p:cNvSpPr>
            <a:spLocks noChangeAspect="1"/>
          </p:cNvSpPr>
          <p:nvPr/>
        </p:nvSpPr>
        <p:spPr>
          <a:xfrm>
            <a:off x="4235450" y="1969135"/>
            <a:ext cx="10280015" cy="657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fontAlgn="auto">
              <a:lnSpc>
                <a:spcPct val="115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1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、</a:t>
            </a:r>
            <a:r>
              <a:rPr altLang="zh-CN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论辩善设机巧，跌宕起伏</a:t>
            </a:r>
            <a:endParaRPr altLang="zh-CN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47240" y="508635"/>
            <a:ext cx="1014476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sz="4000">
                <a:solidFill>
                  <a:srgbClr val="4F0FBD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总结艺术手法</a:t>
            </a:r>
            <a:endParaRPr lang="zh-CN" sz="4000">
              <a:solidFill>
                <a:srgbClr val="4F0FBD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  <p:sp>
        <p:nvSpPr>
          <p:cNvPr id="4" name="矩形 3"/>
          <p:cNvSpPr>
            <a:spLocks noChangeAspect="1"/>
          </p:cNvSpPr>
          <p:nvPr/>
        </p:nvSpPr>
        <p:spPr>
          <a:xfrm>
            <a:off x="4235450" y="2622550"/>
            <a:ext cx="10280015" cy="657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fontAlgn="auto">
              <a:lnSpc>
                <a:spcPct val="115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2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、</a:t>
            </a:r>
            <a:r>
              <a:rPr altLang="zh-CN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行文铺张扬厉，逻辑严密</a:t>
            </a:r>
            <a:endParaRPr altLang="zh-CN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4229100" y="3393440"/>
            <a:ext cx="10280015" cy="657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fontAlgn="auto">
              <a:lnSpc>
                <a:spcPct val="115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3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、</a:t>
            </a:r>
            <a:r>
              <a:rPr altLang="zh-CN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说理取譬设喻，生动形象</a:t>
            </a:r>
            <a:endParaRPr altLang="zh-CN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6" name="矩形 5"/>
          <p:cNvSpPr>
            <a:spLocks noChangeAspect="1"/>
          </p:cNvSpPr>
          <p:nvPr/>
        </p:nvSpPr>
        <p:spPr>
          <a:xfrm>
            <a:off x="4235450" y="4300855"/>
            <a:ext cx="10280015" cy="657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fontAlgn="auto">
              <a:lnSpc>
                <a:spcPct val="115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4</a:t>
            </a:r>
            <a:r>
              <a:rPr lang="zh-CN" altLang="en-US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、</a:t>
            </a:r>
            <a:r>
              <a:rPr lang="zh-CN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语言长短结合</a:t>
            </a:r>
            <a:r>
              <a:rPr altLang="zh-CN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，</a:t>
            </a:r>
            <a:r>
              <a:rPr lang="zh-CN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风格多样</a:t>
            </a:r>
            <a:endParaRPr lang="zh-CN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12484100" y="12598400"/>
            <a:ext cx="317500" cy="228600"/>
          </a:xfrm>
          <a:prstGeom prst="cube">
            <a:avLst/>
          </a:prstGeom>
        </p:spPr>
      </p:pic>
      <p:sp>
        <p:nvSpPr>
          <p:cNvPr id="10" name="Line 4"/>
          <p:cNvSpPr>
            <a:spLocks noChangeShapeType="1"/>
          </p:cNvSpPr>
          <p:nvPr/>
        </p:nvSpPr>
        <p:spPr bwMode="auto">
          <a:xfrm flipH="1">
            <a:off x="4229333" y="2626191"/>
            <a:ext cx="6351" cy="3754604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</a:ln>
        </p:spPr>
        <p:txBody>
          <a:bodyPr wrap="none" anchor="ctr"/>
          <a:lstStyle/>
          <a:p>
            <a:endParaRPr lang="zh-CN" altLang="en-US" sz="2400">
              <a:latin typeface="Arial" panose="020b0604020202020204" pitchFamily="34" charset="0"/>
              <a:ea typeface="汉仪程行简" panose="00020600040101010101" pitchFamily="18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6965" y="211899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8800">
                <a:latin typeface="华文隶书" panose="02010800040101010101" charset="-122"/>
                <a:ea typeface="华文隶书" panose="02010800040101010101" charset="-122"/>
              </a:rPr>
              <a:t>拓展思考</a:t>
            </a:r>
            <a:endParaRPr lang="zh-CN" altLang="en-US" sz="8800">
              <a:latin typeface="华文隶书" panose="02010800040101010101" charset="-122"/>
              <a:ea typeface="华文隶书" panose="02010800040101010101" charset="-122"/>
            </a:endParaRPr>
          </a:p>
        </p:txBody>
      </p:sp>
    </p:spTree>
  </p:cSld>
  <p:clrMapOvr>
    <a:masterClrMapping/>
  </p:clrMapOvr>
  <p:transition/>
  <p:timing/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孟子政治理论里面的理想社会是什么样的?你认为这种理想在当时能实现吗?为什么? 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00680"/>
          </a:xfrm>
        </p:spPr>
        <p:txBody>
          <a:bodyPr/>
          <a:lstStyle/>
          <a:p>
            <a:r>
              <a:rPr lang="zh-CN" altLang="en-US"/>
              <a:t>孟子描绘了一个人民安居乐业，社会道德高尚，既恬静又和谐，带有浪漫色彩的小农经济社会。首先这个社会的核心人物——国君有仁爱之心，且能“推恩”于百姓；其次，国家有凝聚力，有吸引力，仕者、耕者欲至，商者、行者欲来，天下“疾其君者”欲归附于之；再次，国家人民生活富足，百姓有恒产，足温饱，知孝悌，懂礼节，不仅自己的家中安乐和睦，而且所有的人充满爱心，整个社会不再有受难之人。总之，是国泰民安，天下太平。 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32940" y="5018405"/>
            <a:ext cx="78981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</a:rPr>
              <a:t>回忆《礼记》中 的大同社会的描写</a:t>
            </a:r>
            <a:endParaRPr lang="zh-CN" alt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/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80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+mn-ea"/>
              </a:rPr>
              <a:t>《孟子》的时代意义 </a:t>
            </a:r>
            <a:br>
              <a:rPr lang="zh-CN" altLang="en-US" sz="480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</a:br>
            <a:endParaRPr lang="zh-CN" altLang="en-US" sz="4800"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当时的社会背景：</a:t>
            </a:r>
            <a:r>
              <a:rPr lang="zh-CN" altLang="en-US">
                <a:solidFill>
                  <a:srgbClr val="FF0000"/>
                </a:solidFill>
              </a:rPr>
              <a:t>①争地以战，杀人盈野；争城以战，杀人盈城；②庖有肥肉，厩有肥马；民有饥色，野有饿莩。 </a:t>
            </a:r>
            <a:endParaRPr lang="zh-CN" altLang="en-US"/>
          </a:p>
          <a:p>
            <a:r>
              <a:rPr lang="zh-CN" altLang="en-US"/>
              <a:t>时代意义：</a:t>
            </a:r>
            <a:r>
              <a:rPr lang="zh-CN" altLang="en-US" sz="3200"/>
              <a:t>孟子的思想具有着明显的进步性。其思想核心就是“民本思想”。民贵君轻，在今天看来，它至少包括</a:t>
            </a:r>
            <a:r>
              <a:rPr lang="zh-CN" altLang="en-US" sz="3200">
                <a:solidFill>
                  <a:srgbClr val="FF0000"/>
                </a:solidFill>
              </a:rPr>
              <a:t>重视国家利益，反对特权意识、保护人民</a:t>
            </a:r>
            <a:r>
              <a:rPr lang="zh-CN" altLang="en-US" sz="3200"/>
              <a:t>等多方面的含义。这种社会变革时期的新观念，正符合人民的愿望，具有一定的</a:t>
            </a:r>
            <a:r>
              <a:rPr lang="zh-CN" altLang="en-US" sz="3200">
                <a:solidFill>
                  <a:srgbClr val="FF0000"/>
                </a:solidFill>
              </a:rPr>
              <a:t>人道主义精神</a:t>
            </a:r>
            <a:r>
              <a:rPr lang="zh-CN" altLang="en-US" sz="3200"/>
              <a:t>，至今在我们的思想领域里有着重大影响。孟子的追求是一种对社会出路的探索，他的求真的追求精神也是值得今天我们学习的。</a:t>
            </a:r>
            <a:endParaRPr lang="zh-CN" altLang="en-US" sz="3200"/>
          </a:p>
        </p:txBody>
      </p:sp>
      <p:pic>
        <p:nvPicPr>
          <p:cNvPr id="5" name="New picture" hidden="1"/>
          <p:cNvPicPr/>
          <p:nvPr/>
        </p:nvPicPr>
        <p:blipFill>
          <a:blip r:embed="rId2"/>
          <a:stretch>
            <a:fillRect/>
          </a:stretch>
        </p:blipFill>
        <p:spPr>
          <a:xfrm>
            <a:off x="10490200" y="11315700"/>
            <a:ext cx="368300" cy="292100"/>
          </a:xfrm>
          <a:prstGeom prst="cube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087100" y="12242800"/>
            <a:ext cx="330200" cy="2540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>
            <a:spLocks noChangeAspect="1"/>
          </p:cNvSpPr>
          <p:nvPr/>
        </p:nvSpPr>
        <p:spPr>
          <a:xfrm>
            <a:off x="99695" y="208280"/>
            <a:ext cx="7796530" cy="5821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fontAlgn="auto">
              <a:lnSpc>
                <a:spcPct val="115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z="3600">
                <a:solidFill>
                  <a:srgbClr val="00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孟子</a:t>
            </a:r>
            <a:r>
              <a:rPr lang="en-US" altLang="zh-CN" sz="3600">
                <a:solidFill>
                  <a:srgbClr val="00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(</a:t>
            </a:r>
            <a:r>
              <a:rPr lang="zh-CN" altLang="zh-CN" sz="3600">
                <a:solidFill>
                  <a:srgbClr val="00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约前</a:t>
            </a:r>
            <a:r>
              <a:rPr lang="en-US" altLang="zh-CN" sz="3600">
                <a:solidFill>
                  <a:srgbClr val="00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372—</a:t>
            </a:r>
            <a:r>
              <a:rPr lang="zh-CN" altLang="zh-CN" sz="3600">
                <a:solidFill>
                  <a:srgbClr val="00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前</a:t>
            </a:r>
            <a:r>
              <a:rPr lang="en-US" altLang="zh-CN" sz="3600">
                <a:solidFill>
                  <a:srgbClr val="00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289),</a:t>
            </a:r>
            <a:r>
              <a:rPr lang="zh-CN" altLang="zh-CN" sz="3600">
                <a:solidFill>
                  <a:srgbClr val="00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名轲</a:t>
            </a:r>
            <a:r>
              <a:rPr lang="en-US" altLang="zh-CN" sz="3600">
                <a:solidFill>
                  <a:srgbClr val="00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,</a:t>
            </a:r>
            <a:r>
              <a:rPr lang="zh-CN" altLang="zh-CN" sz="3600">
                <a:solidFill>
                  <a:srgbClr val="00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字子舆</a:t>
            </a:r>
            <a:r>
              <a:rPr lang="en-US" altLang="zh-CN" sz="3600">
                <a:solidFill>
                  <a:srgbClr val="00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,</a:t>
            </a:r>
            <a:r>
              <a:rPr lang="zh-CN" altLang="zh-CN" sz="3600">
                <a:solidFill>
                  <a:srgbClr val="00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战国中期鲁国邹</a:t>
            </a:r>
            <a:r>
              <a:rPr lang="en-US" altLang="zh-CN" sz="3600">
                <a:solidFill>
                  <a:srgbClr val="00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(</a:t>
            </a:r>
            <a:r>
              <a:rPr lang="zh-CN" altLang="zh-CN" sz="3600">
                <a:solidFill>
                  <a:srgbClr val="00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今山东邹城</a:t>
            </a:r>
            <a:r>
              <a:rPr lang="en-US" altLang="zh-CN" sz="3600">
                <a:solidFill>
                  <a:srgbClr val="00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)</a:t>
            </a:r>
            <a:r>
              <a:rPr lang="zh-CN" altLang="zh-CN" sz="3600">
                <a:solidFill>
                  <a:srgbClr val="00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人。</a:t>
            </a:r>
            <a:r>
              <a:rPr lang="zh-CN" altLang="zh-CN" sz="36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思想家、教育家</a:t>
            </a:r>
            <a:r>
              <a:rPr lang="en-US" altLang="zh-CN"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,</a:t>
            </a:r>
            <a:r>
              <a:rPr lang="zh-CN" altLang="zh-CN" sz="36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儒家思想代表人物</a:t>
            </a:r>
            <a:r>
              <a:rPr lang="zh-CN" altLang="zh-CN"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之一</a:t>
            </a:r>
            <a:r>
              <a:rPr lang="en-US" altLang="zh-CN"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,</a:t>
            </a:r>
            <a:r>
              <a:rPr lang="zh-CN" altLang="zh-CN"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与孔子并称</a:t>
            </a:r>
            <a:r>
              <a:rPr lang="en-US" altLang="zh-CN"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“</a:t>
            </a:r>
            <a:r>
              <a:rPr lang="zh-CN" altLang="zh-CN"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孔孟</a:t>
            </a:r>
            <a:r>
              <a:rPr lang="en-US" altLang="zh-CN"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”</a:t>
            </a:r>
            <a:r>
              <a:rPr lang="zh-CN" altLang="zh-CN"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。</a:t>
            </a:r>
            <a:r>
              <a:rPr lang="zh-CN" altLang="zh-CN" sz="3600">
                <a:solidFill>
                  <a:srgbClr val="00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他继承孔子的学说</a:t>
            </a:r>
            <a:r>
              <a:rPr lang="en-US" altLang="zh-CN" sz="3600">
                <a:solidFill>
                  <a:srgbClr val="00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,</a:t>
            </a:r>
            <a:r>
              <a:rPr lang="zh-CN" altLang="zh-CN"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提出</a:t>
            </a:r>
            <a:r>
              <a:rPr lang="en-US" altLang="zh-CN"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“</a:t>
            </a:r>
            <a:r>
              <a:rPr lang="zh-CN" altLang="zh-CN"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仁政</a:t>
            </a:r>
            <a:r>
              <a:rPr lang="en-US" altLang="zh-CN"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”</a:t>
            </a:r>
            <a:r>
              <a:rPr lang="zh-CN" altLang="zh-CN"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口号</a:t>
            </a:r>
            <a:r>
              <a:rPr lang="en-US" altLang="zh-CN"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,</a:t>
            </a:r>
            <a:r>
              <a:rPr lang="zh-CN" altLang="zh-CN" sz="3600">
                <a:solidFill>
                  <a:srgbClr val="00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兼言仁与义。孟子认为</a:t>
            </a:r>
            <a:r>
              <a:rPr lang="zh-CN" altLang="zh-CN" sz="36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人性本善</a:t>
            </a:r>
            <a:r>
              <a:rPr lang="en-US" altLang="zh-CN" sz="36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,</a:t>
            </a:r>
            <a:r>
              <a:rPr lang="zh-CN" altLang="zh-CN" sz="36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强调养心、存心等内心修养的工夫</a:t>
            </a:r>
            <a:r>
              <a:rPr lang="en-US" altLang="zh-CN" sz="3600">
                <a:solidFill>
                  <a:srgbClr val="00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,</a:t>
            </a:r>
            <a:r>
              <a:rPr lang="zh-CN" altLang="zh-CN" sz="3600">
                <a:solidFill>
                  <a:srgbClr val="00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成为宋代理学心性说之本。在儒家学派中其</a:t>
            </a:r>
            <a:r>
              <a:rPr lang="zh-CN" altLang="zh-CN"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地位仅次于孔子</a:t>
            </a:r>
            <a:r>
              <a:rPr lang="zh-CN" altLang="zh-CN" sz="3600">
                <a:solidFill>
                  <a:srgbClr val="00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。</a:t>
            </a:r>
            <a:endParaRPr lang="zh-CN" altLang="zh-CN" sz="3600">
              <a:solidFill>
                <a:srgbClr val="000000"/>
              </a:solidFill>
              <a:effectLst/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713345" y="5391785"/>
            <a:ext cx="412051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6000">
                <a:solidFill>
                  <a:srgbClr val="4F0FBD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   </a:t>
            </a:r>
            <a:r>
              <a:rPr lang="zh-CN" altLang="zh-CN" sz="6000">
                <a:solidFill>
                  <a:srgbClr val="4F0FBD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孟子</a:t>
            </a:r>
            <a:endParaRPr lang="zh-CN" altLang="zh-CN" sz="6000">
              <a:solidFill>
                <a:srgbClr val="4F0FBD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110" y="310515"/>
            <a:ext cx="3714750" cy="4572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>
            <a:spLocks noChangeAspect="1"/>
          </p:cNvSpPr>
          <p:nvPr/>
        </p:nvSpPr>
        <p:spPr>
          <a:xfrm>
            <a:off x="4331970" y="335915"/>
            <a:ext cx="7726045" cy="5631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fontAlgn="auto">
              <a:lnSpc>
                <a:spcPct val="10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altLang="zh-CN" sz="36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《孟子》共七篇,分别为《梁惠王》《公孙丑》《滕文公》《离娄》《万章》《告子》《尽心》。各篇又都分为上、下。</a:t>
            </a:r>
            <a:r>
              <a:rPr altLang="zh-CN" sz="36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作为一部语录体著作,它记录的是有关孟子重要思想的一些言论。到南宋时,朱熹把它与《礼记》中的《大学》《中庸》以及《论语》合称为“四书”。</a:t>
            </a:r>
            <a:r>
              <a:rPr altLang="zh-CN" sz="36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“四书”成为后世(如明、清两代)科举考试八股文的重要取材依据。</a:t>
            </a:r>
            <a:endParaRPr altLang="zh-CN" sz="36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3030" y="5490210"/>
            <a:ext cx="412051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44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   </a:t>
            </a:r>
            <a:r>
              <a:rPr lang="zh-CN" altLang="zh-CN" sz="44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《孟子》</a:t>
            </a:r>
            <a:endParaRPr lang="zh-CN" altLang="zh-CN" sz="4400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25" y="335915"/>
            <a:ext cx="3540125" cy="51276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>
            <a:spLocks noChangeAspect="1"/>
          </p:cNvSpPr>
          <p:nvPr/>
        </p:nvSpPr>
        <p:spPr>
          <a:xfrm>
            <a:off x="4107815" y="1452880"/>
            <a:ext cx="7796530" cy="462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fontAlgn="auto">
              <a:lnSpc>
                <a:spcPct val="115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altLang="zh-CN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①性本善。</a:t>
            </a:r>
            <a:r>
              <a:rPr altLang="zh-CN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(凡人都可以为尧舜) </a:t>
            </a:r>
            <a:endParaRPr altLang="zh-CN" sz="3200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15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altLang="zh-CN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②民为贵，社稷次之，君为轻。</a:t>
            </a:r>
            <a:r>
              <a:rPr altLang="zh-CN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(民本)</a:t>
            </a:r>
            <a:r>
              <a:rPr altLang="zh-CN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endParaRPr altLang="zh-CN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15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altLang="zh-CN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③穷则独善其身，达则兼济天下。</a:t>
            </a:r>
            <a:r>
              <a:rPr altLang="zh-CN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(封建时代士大夫出世进退的准则) </a:t>
            </a:r>
            <a:endParaRPr altLang="zh-CN" sz="3200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15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altLang="zh-CN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④富贵不能淫，贫贱不能移，威武不能屈。</a:t>
            </a:r>
            <a:r>
              <a:rPr altLang="zh-CN" sz="3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(对国君傲然视之) </a:t>
            </a:r>
            <a:endParaRPr altLang="zh-CN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indent="720090" fontAlgn="auto">
              <a:lnSpc>
                <a:spcPct val="115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altLang="zh-CN" sz="32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⑤劳心者治人，劳力者治于人。治于人者食于人，治人者食人，天下之通义也。</a:t>
            </a:r>
            <a:endParaRPr altLang="zh-CN" sz="32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47920" y="438150"/>
            <a:ext cx="647636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zh-CN" sz="6000">
                <a:solidFill>
                  <a:srgbClr val="4F0FBD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（三）孟子思想</a:t>
            </a:r>
            <a:endParaRPr lang="zh-CN" altLang="zh-CN" sz="6000">
              <a:solidFill>
                <a:srgbClr val="4F0FBD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5" y="1290320"/>
            <a:ext cx="3810000" cy="42767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华文隶书" panose="02010800040101010101" charset="-122"/>
                <a:ea typeface="华文隶书" panose="02010800040101010101" charset="-122"/>
              </a:rPr>
              <a:t>思考：为什么孟子的思想会被后世接受呢？</a:t>
            </a:r>
            <a:endParaRPr lang="zh-CN" altLang="en-US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孟子生于战国诸侯混战最激烈的时期，他提出“民贵君轻”、对人民作一定的让步、反对掠夺性战争等主张。为此，他到各国去游说诸侯，反对“霸道”，提倡以“仁”“义”为中心的“仁政”、“王道”。由于他的这些主张与当时激烈混战的社会状况不符，所以均未被统治者所采纳。孟子退而与弟子著书，遂成《孟子》。</a:t>
            </a:r>
            <a:r>
              <a:rPr lang="zh-CN" altLang="en-US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他思想中的民主精神，民本思想等都符合人民的愿望，具有进步意义。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任何一种哲学，都会创立自己的理想世界。比起道家的小国寡民、佛家的因果报应来说，儒家的集大成思想家孟子的理想世界则诱人得多。</a:t>
            </a:r>
            <a:r>
              <a:rPr lang="zh-CN" altLang="en-US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孟子提出了一幅君民同乐、仁义并施的王道乐土和太平盛世的理想图景。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这对于王者来说，自然是最好不过了，有什么比百姓归附，国力强盛更令他们满意的呢？对于老百姓来说，也是如此，有谁不乐意做太平盛世的人呢？ 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762635" y="1748790"/>
            <a:ext cx="1021651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zh-CN" sz="9600">
                <a:latin typeface="隶书" panose="02010509060101010101" charset="-122"/>
                <a:ea typeface="隶书" panose="02010509060101010101" charset="-122"/>
                <a:sym typeface="+mn-ea"/>
              </a:rPr>
              <a:t>二、整体感知</a:t>
            </a:r>
            <a:endParaRPr lang="zh-CN" altLang="zh-CN" sz="5400"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jb3VudCI6MywiaGRpZCI6ImJkNzY0MWJmZjdmZDgyMWFjYjUxMzM0MjE2Zjc0NTJjIiwidXNlckNvdW50IjoyfQ=="/>
  <p:tag name="KSO_WPP_MARK_KEY" val="f323701b-272e-42de-ad7b-adab38340636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380</Paragraphs>
  <Slides>48</Slides>
  <Notes>8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baseType="lpstr" size="60">
      <vt:lpstr>Arial</vt:lpstr>
      <vt:lpstr>Calibri</vt:lpstr>
      <vt:lpstr>黑体</vt:lpstr>
      <vt:lpstr>Calibri Light</vt:lpstr>
      <vt:lpstr>隶书</vt:lpstr>
      <vt:lpstr>华文隶书</vt:lpstr>
      <vt:lpstr>楷体</vt:lpstr>
      <vt:lpstr>Bahnschrift Light</vt:lpstr>
      <vt:lpstr>Times New Roman</vt:lpstr>
      <vt:lpstr>华文新魏</vt:lpstr>
      <vt:lpstr>汉仪程行简</vt:lpstr>
      <vt:lpstr>Office 主题</vt:lpstr>
      <vt:lpstr>PowerPoint Presentation</vt:lpstr>
      <vt:lpstr>PowerPoint Presentation</vt:lpstr>
      <vt:lpstr>PowerPoint Presentation</vt:lpstr>
      <vt:lpstr>一，猜猜他是谁？</vt:lpstr>
      <vt:lpstr>PowerPoint Presentation</vt:lpstr>
      <vt:lpstr>PowerPoint Presentation</vt:lpstr>
      <vt:lpstr>PowerPoint Presentation</vt:lpstr>
      <vt:lpstr>思考：为什么孟子的思想会被后世接受呢？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第一部分中孟子用什么方法说服齐宣王可以行王道的？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在孟子发出了“推恩”然后可以王天下的议论后，齐宣王并没有乐意地表示要去实行，面对这一情况，孟子又是怎样使齐宣王最终说出“我虽不敏，请尝试之”的？</vt:lpstr>
      <vt:lpstr>PowerPoint Presentation</vt:lpstr>
      <vt:lpstr>总结孟子论辩的特点</vt:lpstr>
      <vt:lpstr>PowerPoint Presentation</vt:lpstr>
      <vt:lpstr>PowerPoint Presentation</vt:lpstr>
      <vt:lpstr>PowerPoint Presentation</vt:lpstr>
      <vt:lpstr>PowerPoint Presentation</vt:lpstr>
      <vt:lpstr>孟子认为国君要怎样才可以“王天下”?为什么？(两个问题回答不超过50个字)</vt:lpstr>
      <vt:lpstr>下面列出了孟子因势利导，说服齐宣王采纳“保民而王”的主张的过程。请根据课文，梳理文章思路，体会《孟子》的论辩特色,填写其他的空白。</vt:lpstr>
      <vt:lpstr>下面列出了孟子因势利导，说服齐宣王采纳“保民而王”的主张的过程。请根据课文，梳理文章思路，体会《孟子》的论辩特色,填写其他的空白。</vt:lpstr>
      <vt:lpstr>下面列出了孟子因势利导，说服齐宣王采纳“保民而王”的主张的过程。请根据课文，梳理文章思路，体会《孟子》的论辩特色,填写其他的空白。</vt:lpstr>
      <vt:lpstr>下面列出了孟子因势利导，说服齐宣王采纳“保民而王”的主张的过程。请根据课文，梳理文章思路，体会《孟子》的论辩特色,填写其他的空白。</vt:lpstr>
      <vt:lpstr>下面列出了孟子因势利导，说服齐宣王采纳“保民而王”的主张的过程。请根据课文，梳理文章思路，体会《孟子》的论辩特色,填写其他的空白。</vt:lpstr>
      <vt:lpstr>下面列出了孟子因势利导，说服齐宣王采纳“保民而王”的主张的过程。请根据课文，梳理文章思路，体会《孟子》的论辩特色,填写其他的空白。</vt:lpstr>
      <vt:lpstr>PowerPoint Presentation</vt:lpstr>
      <vt:lpstr>PowerPoint Presentation</vt:lpstr>
      <vt:lpstr>PowerPoint Presentation</vt:lpstr>
      <vt:lpstr>孟子政治理论里面的理想社会是什么样的?你认为这种理想在当时能实现吗?为什么? </vt:lpstr>
      <vt:lpstr>《孟子》的时代意义 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2023-04-27T01:53:43.577</cp:lastPrinted>
  <dcterms:created xsi:type="dcterms:W3CDTF">2023-04-27T01:53:43Z</dcterms:created>
  <dcterms:modified xsi:type="dcterms:W3CDTF">2023-04-26T17:53:43Z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