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6" r:id="rId6"/>
    <p:sldId id="309" r:id="rId7"/>
    <p:sldId id="277" r:id="rId8"/>
    <p:sldId id="287" r:id="rId9"/>
    <p:sldId id="300" r:id="rId10"/>
    <p:sldId id="291" r:id="rId11"/>
    <p:sldId id="302" r:id="rId12"/>
    <p:sldId id="288" r:id="rId13"/>
    <p:sldId id="303" r:id="rId14"/>
    <p:sldId id="301" r:id="rId15"/>
    <p:sldId id="283" r:id="rId16"/>
    <p:sldId id="278" r:id="rId17"/>
    <p:sldId id="279" r:id="rId18"/>
  </p:sldIdLst>
  <p:sldSz cx="121697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0" userDrawn="1">
          <p15:clr>
            <a:srgbClr val="A4A3A4"/>
          </p15:clr>
        </p15:guide>
        <p15:guide id="2" pos="38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2" autoAdjust="0"/>
  </p:normalViewPr>
  <p:slideViewPr>
    <p:cSldViewPr>
      <p:cViewPr varScale="1">
        <p:scale>
          <a:sx n="80" d="100"/>
          <a:sy n="80" d="100"/>
        </p:scale>
        <p:origin x="-510" y="-66"/>
      </p:cViewPr>
      <p:guideLst>
        <p:guide orient="horz" pos="2190"/>
        <p:guide pos="381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F1C00-1A5C-4DC8-82F9-D1747C288E7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82541-F639-44D1-9279-84C16AE6C3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426"/>
            <a:ext cx="1034430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23087" y="274639"/>
            <a:ext cx="273819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274639"/>
            <a:ext cx="801176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6901"/>
            <a:ext cx="1034430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3050"/>
            <a:ext cx="400377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0600"/>
            <a:ext cx="730186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025FADA-C51B-46EC-8F78-FE4816A70D2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FADA-C51B-46EC-8F78-FE4816A70D23}" type="datetimeFigureOut">
              <a:rPr lang="zh-CN" altLang="en-US" smtClean="0"/>
            </a:fld>
            <a:endParaRPr lang="zh-CN" altLang="en-US"/>
          </a:p>
        </p:txBody>
      </p:sp>
      <p:sp>
        <p:nvSpPr>
          <p:cNvPr id="5" name="页脚占位符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624F-5802-45CD-972B-417D6714407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tags" Target="../tags/tag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slide" Target="slide7.xml"/><Relationship Id="rId2" Type="http://schemas.openxmlformats.org/officeDocument/2006/relationships/tags" Target="../tags/tag60.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7.jpeg"/><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6.jpeg"/><Relationship Id="rId2" Type="http://schemas.openxmlformats.org/officeDocument/2006/relationships/tags" Target="../tags/tag62.xml"/><Relationship Id="rId12" Type="http://schemas.openxmlformats.org/officeDocument/2006/relationships/notesSlide" Target="../notesSlides/notesSlide8.xml"/><Relationship Id="rId11" Type="http://schemas.openxmlformats.org/officeDocument/2006/relationships/slideLayout" Target="../slideLayouts/slideLayout12.xml"/><Relationship Id="rId10" Type="http://schemas.openxmlformats.org/officeDocument/2006/relationships/slide" Target="slide7.xml"/><Relationship Id="rId1" Type="http://schemas.openxmlformats.org/officeDocument/2006/relationships/tags" Target="../tags/tag6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3" Type="http://schemas.openxmlformats.org/officeDocument/2006/relationships/notesSlide" Target="../notesSlides/notesSlide4.xml"/><Relationship Id="rId32" Type="http://schemas.openxmlformats.org/officeDocument/2006/relationships/slideLayout" Target="../slideLayouts/slideLayout12.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2.png"/><Relationship Id="rId16" Type="http://schemas.openxmlformats.org/officeDocument/2006/relationships/slideLayout" Target="../slideLayouts/slideLayout2.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media/image3.jpeg"/><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slide" Target="slide15.xml"/><Relationship Id="rId2" Type="http://schemas.openxmlformats.org/officeDocument/2006/relationships/slide" Target="slide14.xml"/><Relationship Id="rId10" Type="http://schemas.openxmlformats.org/officeDocument/2006/relationships/slideLayout" Target="../slideLayouts/slideLayout2.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6.xml"/><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9867" y="1098121"/>
            <a:ext cx="9938779" cy="830997"/>
          </a:xfrm>
          <a:prstGeom prst="rect">
            <a:avLst/>
          </a:prstGeom>
        </p:spPr>
        <p:txBody>
          <a:bodyPr wrap="square">
            <a:spAutoFit/>
          </a:bodyPr>
          <a:lstStyle/>
          <a:p>
            <a:pPr algn="ctr">
              <a:defRPr/>
            </a:pPr>
            <a:r>
              <a:rPr lang="zh-CN" altLang="en-US" sz="4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文明的产生与早期发展</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223889" y="212753"/>
            <a:ext cx="2202847" cy="923330"/>
          </a:xfrm>
          <a:prstGeom prst="rect">
            <a:avLst/>
          </a:prstGeom>
        </p:spPr>
        <p:txBody>
          <a:bodyPr wrap="none">
            <a:spAutoFit/>
          </a:bodyPr>
          <a:lstStyle/>
          <a:p>
            <a:pPr>
              <a:defRPr/>
            </a:pPr>
            <a:r>
              <a:rPr lang="zh-CN" altLang="en-US" sz="54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第</a:t>
            </a:r>
            <a:r>
              <a:rPr lang="en-US" altLang="zh-CN" sz="54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sz="54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课</a:t>
            </a:r>
            <a:r>
              <a:rPr lang="en-US" altLang="zh-CN" sz="54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p:txBody>
      </p:sp>
      <p:sp>
        <p:nvSpPr>
          <p:cNvPr id="2" name="矩形 1"/>
          <p:cNvSpPr/>
          <p:nvPr/>
        </p:nvSpPr>
        <p:spPr>
          <a:xfrm>
            <a:off x="468263" y="3789040"/>
            <a:ext cx="6083300" cy="2308324"/>
          </a:xfrm>
          <a:prstGeom prst="rect">
            <a:avLst/>
          </a:prstGeom>
        </p:spPr>
        <p:txBody>
          <a:bodyPr>
            <a:spAutoFit/>
          </a:bodyPr>
          <a:lstStyle/>
          <a:p>
            <a:r>
              <a:rPr lang="zh-CN" altLang="en-US" sz="3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知道</a:t>
            </a:r>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早期人类文明的产生；了解各文明古国发展的不同特点，并分析、认识这些特点形成的不同时空</a:t>
            </a:r>
            <a:r>
              <a:rPr lang="zh-CN" altLang="en-US" sz="3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条件</a:t>
            </a:r>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2204908" y="2636911"/>
            <a:ext cx="2610010" cy="769441"/>
          </a:xfrm>
          <a:prstGeom prst="rect">
            <a:avLst/>
          </a:prstGeom>
        </p:spPr>
        <p:txBody>
          <a:bodyPr wrap="none">
            <a:spAutoFit/>
          </a:bodyPr>
          <a:lstStyle/>
          <a:p>
            <a:pPr>
              <a:defRPr/>
            </a:pPr>
            <a:r>
              <a:rPr lang="zh-CN" altLang="en-US" sz="44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课标要求</a:t>
            </a:r>
            <a:r>
              <a:rPr lang="en-US" altLang="zh-CN" sz="4400" b="1" dirty="0" smtClean="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endParaRPr lang="zh-CN" altLang="en-US" sz="1050" dirty="0">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14773" r="3470"/>
          <a:stretch>
            <a:fillRect/>
          </a:stretch>
        </p:blipFill>
        <p:spPr bwMode="auto">
          <a:xfrm>
            <a:off x="7237015" y="2132856"/>
            <a:ext cx="4027805" cy="417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4376" y="477055"/>
            <a:ext cx="11737304" cy="5721985"/>
          </a:xfrm>
          <a:prstGeom prst="rect">
            <a:avLst/>
          </a:prstGeom>
          <a:noFill/>
        </p:spPr>
        <p:txBody>
          <a:bodyPr wrap="square" lIns="121771" tIns="60885" rIns="121771" bIns="60885" rtlCol="0">
            <a:spAutoFit/>
          </a:bodyPr>
          <a:lstStyle/>
          <a:p>
            <a:pPr indent="958850" defTabSz="1217930">
              <a:defRPr/>
            </a:pPr>
            <a:r>
              <a:rPr lang="zh-CN" altLang="en-US" sz="2800" b="1" dirty="0">
                <a:solidFill>
                  <a:prstClr val="black"/>
                </a:solidFill>
                <a:latin typeface="华文楷体" panose="02010600040101010101" pitchFamily="2" charset="-122"/>
                <a:ea typeface="华文楷体" panose="02010600040101010101" pitchFamily="2" charset="-122"/>
              </a:rPr>
              <a:t>材料</a:t>
            </a:r>
            <a:r>
              <a:rPr lang="zh-CN" altLang="en-US" sz="2800" b="1" dirty="0" smtClean="0">
                <a:solidFill>
                  <a:prstClr val="black"/>
                </a:solidFill>
                <a:latin typeface="华文楷体" panose="02010600040101010101" pitchFamily="2" charset="-122"/>
                <a:ea typeface="华文楷体" panose="02010600040101010101" pitchFamily="2" charset="-122"/>
              </a:rPr>
              <a:t>一   两河</a:t>
            </a:r>
            <a:r>
              <a:rPr lang="zh-CN" altLang="en-US" sz="2800" b="1" dirty="0">
                <a:solidFill>
                  <a:prstClr val="black"/>
                </a:solidFill>
                <a:latin typeface="华文楷体" panose="02010600040101010101" pitchFamily="2" charset="-122"/>
                <a:ea typeface="华文楷体" panose="02010600040101010101" pitchFamily="2" charset="-122"/>
              </a:rPr>
              <a:t>地区</a:t>
            </a:r>
            <a:r>
              <a:rPr lang="zh-CN" altLang="en-US" sz="2800" b="1" dirty="0">
                <a:solidFill>
                  <a:srgbClr val="FF0000"/>
                </a:solidFill>
                <a:latin typeface="华文楷体" panose="02010600040101010101" pitchFamily="2" charset="-122"/>
                <a:ea typeface="华文楷体" panose="02010600040101010101" pitchFamily="2" charset="-122"/>
              </a:rPr>
              <a:t>天然无屏障</a:t>
            </a:r>
            <a:r>
              <a:rPr lang="en-US" altLang="zh-CN" sz="2800" b="1" dirty="0" smtClean="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深受</a:t>
            </a:r>
            <a:r>
              <a:rPr lang="zh-CN" altLang="en-US" sz="2800" b="1" dirty="0">
                <a:solidFill>
                  <a:srgbClr val="FF0000"/>
                </a:solidFill>
                <a:latin typeface="华文楷体" panose="02010600040101010101" pitchFamily="2" charset="-122"/>
                <a:ea typeface="华文楷体" panose="02010600040101010101" pitchFamily="2" charset="-122"/>
              </a:rPr>
              <a:t>自然环境</a:t>
            </a:r>
            <a:r>
              <a:rPr lang="zh-CN" altLang="en-US" sz="2800" b="1" dirty="0">
                <a:solidFill>
                  <a:prstClr val="black"/>
                </a:solidFill>
                <a:latin typeface="华文楷体" panose="02010600040101010101" pitchFamily="2" charset="-122"/>
                <a:ea typeface="华文楷体" panose="02010600040101010101" pitchFamily="2" charset="-122"/>
              </a:rPr>
              <a:t>的影响，尤其是受底格里斯河和幼发拉底河每年河水泛滥的影响</a:t>
            </a:r>
            <a:r>
              <a:rPr lang="en-US" altLang="zh-CN" sz="2800" b="1" dirty="0">
                <a:solidFill>
                  <a:prstClr val="black"/>
                </a:solidFill>
                <a:latin typeface="华文楷体" panose="02010600040101010101" pitchFamily="2" charset="-122"/>
                <a:ea typeface="华文楷体" panose="02010600040101010101" pitchFamily="2" charset="-122"/>
              </a:rPr>
              <a:t>……</a:t>
            </a:r>
            <a:r>
              <a:rPr lang="zh-CN" altLang="en-US" sz="2800" b="1" dirty="0">
                <a:solidFill>
                  <a:prstClr val="black"/>
                </a:solidFill>
                <a:latin typeface="华文楷体" panose="02010600040101010101" pitchFamily="2" charset="-122"/>
                <a:ea typeface="华文楷体" panose="02010600040101010101" pitchFamily="2" charset="-122"/>
              </a:rPr>
              <a:t>北部的大雨加上源头山脉的积雪常引起特大洪水，毁坏农田。在苏美尔人眼里，他们的洪水之神是一位</a:t>
            </a:r>
            <a:r>
              <a:rPr lang="zh-CN" altLang="en-US" sz="2800" b="1" dirty="0">
                <a:solidFill>
                  <a:srgbClr val="FF0000"/>
                </a:solidFill>
                <a:latin typeface="华文楷体" panose="02010600040101010101" pitchFamily="2" charset="-122"/>
                <a:ea typeface="华文楷体" panose="02010600040101010101" pitchFamily="2" charset="-122"/>
              </a:rPr>
              <a:t>恶毒的神</a:t>
            </a:r>
            <a:r>
              <a:rPr lang="zh-CN" altLang="en-US" sz="2800" b="1" dirty="0">
                <a:solidFill>
                  <a:prstClr val="black"/>
                </a:solidFill>
                <a:latin typeface="华文楷体" panose="02010600040101010101" pitchFamily="2" charset="-122"/>
                <a:ea typeface="华文楷体" panose="02010600040101010101" pitchFamily="2" charset="-122"/>
              </a:rPr>
              <a:t>。美索不达米亚人的人生观带有恐惧和悲观的色彩，这反映了</a:t>
            </a:r>
            <a:r>
              <a:rPr lang="zh-CN" altLang="en-US" sz="2800" b="1" dirty="0">
                <a:solidFill>
                  <a:srgbClr val="FF0000"/>
                </a:solidFill>
                <a:latin typeface="华文楷体" panose="02010600040101010101" pitchFamily="2" charset="-122"/>
                <a:ea typeface="华文楷体" panose="02010600040101010101" pitchFamily="2" charset="-122"/>
              </a:rPr>
              <a:t>自然环境的不安全</a:t>
            </a:r>
            <a:r>
              <a:rPr lang="zh-CN" altLang="en-US" sz="2800" b="1" dirty="0">
                <a:solidFill>
                  <a:prstClr val="black"/>
                </a:solidFill>
                <a:latin typeface="华文楷体" panose="02010600040101010101" pitchFamily="2" charset="-122"/>
                <a:ea typeface="华文楷体" panose="02010600040101010101" pitchFamily="2" charset="-122"/>
              </a:rPr>
              <a:t>。</a:t>
            </a:r>
            <a:endParaRPr lang="zh-CN" altLang="en-US" sz="2800" b="1" dirty="0">
              <a:solidFill>
                <a:prstClr val="black"/>
              </a:solidFill>
              <a:latin typeface="华文楷体" panose="02010600040101010101" pitchFamily="2" charset="-122"/>
              <a:ea typeface="华文楷体" panose="02010600040101010101" pitchFamily="2" charset="-122"/>
            </a:endParaRPr>
          </a:p>
          <a:p>
            <a:pPr indent="958850" defTabSz="1217930">
              <a:defRPr/>
            </a:pPr>
            <a:endParaRPr lang="zh-CN" altLang="en-US" sz="2800" b="1" dirty="0">
              <a:solidFill>
                <a:prstClr val="black"/>
              </a:solidFill>
              <a:latin typeface="华文楷体" panose="02010600040101010101" pitchFamily="2" charset="-122"/>
              <a:ea typeface="华文楷体" panose="02010600040101010101" pitchFamily="2" charset="-122"/>
              <a:sym typeface="+mn-ea"/>
            </a:endParaRPr>
          </a:p>
          <a:p>
            <a:pPr indent="958850" defTabSz="1217930">
              <a:defRPr/>
            </a:pPr>
            <a:r>
              <a:rPr lang="zh-CN" altLang="en-US" sz="2800" b="1" dirty="0">
                <a:solidFill>
                  <a:prstClr val="black"/>
                </a:solidFill>
                <a:latin typeface="华文楷体" panose="02010600040101010101" pitchFamily="2" charset="-122"/>
                <a:ea typeface="华文楷体" panose="02010600040101010101" pitchFamily="2" charset="-122"/>
                <a:sym typeface="+mn-ea"/>
              </a:rPr>
              <a:t>材料</a:t>
            </a:r>
            <a:r>
              <a:rPr lang="zh-CN" altLang="en-US" sz="2800" b="1" dirty="0" smtClean="0">
                <a:solidFill>
                  <a:prstClr val="black"/>
                </a:solidFill>
                <a:latin typeface="华文楷体" panose="02010600040101010101" pitchFamily="2" charset="-122"/>
                <a:ea typeface="华文楷体" panose="02010600040101010101" pitchFamily="2" charset="-122"/>
                <a:sym typeface="+mn-ea"/>
              </a:rPr>
              <a:t>二   尼罗河</a:t>
            </a:r>
            <a:r>
              <a:rPr lang="zh-CN" altLang="en-US" sz="2800" b="1" dirty="0">
                <a:solidFill>
                  <a:srgbClr val="0000FF"/>
                </a:solidFill>
                <a:latin typeface="华文楷体" panose="02010600040101010101" pitchFamily="2" charset="-122"/>
                <a:ea typeface="华文楷体" panose="02010600040101010101" pitchFamily="2" charset="-122"/>
                <a:sym typeface="+mn-ea"/>
              </a:rPr>
              <a:t>西面</a:t>
            </a:r>
            <a:r>
              <a:rPr lang="zh-CN" altLang="en-US" sz="2800" b="1" dirty="0">
                <a:solidFill>
                  <a:prstClr val="black"/>
                </a:solidFill>
                <a:latin typeface="华文楷体" panose="02010600040101010101" pitchFamily="2" charset="-122"/>
                <a:ea typeface="华文楷体" panose="02010600040101010101" pitchFamily="2" charset="-122"/>
                <a:sym typeface="+mn-ea"/>
              </a:rPr>
              <a:t>是利比亚沙漠，</a:t>
            </a:r>
            <a:r>
              <a:rPr lang="zh-CN" altLang="en-US" sz="2800" b="1" dirty="0">
                <a:solidFill>
                  <a:srgbClr val="0000FF"/>
                </a:solidFill>
                <a:latin typeface="华文楷体" panose="02010600040101010101" pitchFamily="2" charset="-122"/>
                <a:ea typeface="华文楷体" panose="02010600040101010101" pitchFamily="2" charset="-122"/>
                <a:sym typeface="+mn-ea"/>
              </a:rPr>
              <a:t>东面</a:t>
            </a:r>
            <a:r>
              <a:rPr lang="zh-CN" altLang="en-US" sz="2800" b="1" dirty="0">
                <a:solidFill>
                  <a:prstClr val="black"/>
                </a:solidFill>
                <a:latin typeface="华文楷体" panose="02010600040101010101" pitchFamily="2" charset="-122"/>
                <a:ea typeface="华文楷体" panose="02010600040101010101" pitchFamily="2" charset="-122"/>
                <a:sym typeface="+mn-ea"/>
              </a:rPr>
              <a:t>是阿拉伯沙漠，</a:t>
            </a:r>
            <a:r>
              <a:rPr lang="zh-CN" altLang="en-US" sz="2800" b="1" dirty="0">
                <a:solidFill>
                  <a:srgbClr val="0000FF"/>
                </a:solidFill>
                <a:latin typeface="华文楷体" panose="02010600040101010101" pitchFamily="2" charset="-122"/>
                <a:ea typeface="华文楷体" panose="02010600040101010101" pitchFamily="2" charset="-122"/>
                <a:sym typeface="+mn-ea"/>
              </a:rPr>
              <a:t>南面</a:t>
            </a:r>
            <a:r>
              <a:rPr lang="zh-CN" altLang="en-US" sz="2800" b="1" dirty="0">
                <a:solidFill>
                  <a:prstClr val="black"/>
                </a:solidFill>
                <a:latin typeface="华文楷体" panose="02010600040101010101" pitchFamily="2" charset="-122"/>
                <a:ea typeface="华文楷体" panose="02010600040101010101" pitchFamily="2" charset="-122"/>
                <a:sym typeface="+mn-ea"/>
              </a:rPr>
              <a:t>是努比亚沙漠和尼罗河大瀑布，</a:t>
            </a:r>
            <a:r>
              <a:rPr lang="zh-CN" altLang="en-US" sz="2800" b="1" dirty="0">
                <a:solidFill>
                  <a:srgbClr val="0000FF"/>
                </a:solidFill>
                <a:latin typeface="华文楷体" panose="02010600040101010101" pitchFamily="2" charset="-122"/>
                <a:ea typeface="华文楷体" panose="02010600040101010101" pitchFamily="2" charset="-122"/>
                <a:sym typeface="+mn-ea"/>
              </a:rPr>
              <a:t>背面</a:t>
            </a:r>
            <a:r>
              <a:rPr lang="zh-CN" altLang="en-US" sz="2800" b="1" dirty="0">
                <a:solidFill>
                  <a:prstClr val="black"/>
                </a:solidFill>
                <a:latin typeface="华文楷体" panose="02010600040101010101" pitchFamily="2" charset="-122"/>
                <a:ea typeface="华文楷体" panose="02010600040101010101" pitchFamily="2" charset="-122"/>
                <a:sym typeface="+mn-ea"/>
              </a:rPr>
              <a:t>是三角洲地区没有港湾的海岸，这些</a:t>
            </a:r>
            <a:r>
              <a:rPr lang="zh-CN" altLang="en-US" sz="2800" b="1" dirty="0">
                <a:solidFill>
                  <a:srgbClr val="FF0000"/>
                </a:solidFill>
                <a:latin typeface="华文楷体" panose="02010600040101010101" pitchFamily="2" charset="-122"/>
                <a:ea typeface="华文楷体" panose="02010600040101010101" pitchFamily="2" charset="-122"/>
                <a:sym typeface="+mn-ea"/>
              </a:rPr>
              <a:t>自然屏障</a:t>
            </a:r>
            <a:r>
              <a:rPr lang="zh-CN" altLang="en-US" sz="2800" b="1" dirty="0">
                <a:solidFill>
                  <a:prstClr val="black"/>
                </a:solidFill>
                <a:latin typeface="华文楷体" panose="02010600040101010101" pitchFamily="2" charset="-122"/>
                <a:ea typeface="华文楷体" panose="02010600040101010101" pitchFamily="2" charset="-122"/>
                <a:sym typeface="+mn-ea"/>
              </a:rPr>
              <a:t>使它得到了特别好的保护</a:t>
            </a:r>
            <a:r>
              <a:rPr lang="en-US" altLang="zh-CN" sz="2800" b="1" dirty="0">
                <a:solidFill>
                  <a:prstClr val="black"/>
                </a:solidFill>
                <a:latin typeface="华文楷体" panose="02010600040101010101" pitchFamily="2" charset="-122"/>
                <a:ea typeface="华文楷体" panose="02010600040101010101" pitchFamily="2" charset="-122"/>
                <a:sym typeface="+mn-ea"/>
              </a:rPr>
              <a:t>……</a:t>
            </a:r>
            <a:r>
              <a:rPr lang="zh-CN" altLang="en-US" sz="2800" b="1" dirty="0">
                <a:solidFill>
                  <a:prstClr val="black"/>
                </a:solidFill>
                <a:latin typeface="华文楷体" panose="02010600040101010101" pitchFamily="2" charset="-122"/>
                <a:ea typeface="华文楷体" panose="02010600040101010101" pitchFamily="2" charset="-122"/>
                <a:sym typeface="+mn-ea"/>
              </a:rPr>
              <a:t>尼罗河就像一条一根天然的纽带，</a:t>
            </a:r>
            <a:r>
              <a:rPr lang="zh-CN" altLang="en-US" sz="2800" b="1" dirty="0">
                <a:solidFill>
                  <a:srgbClr val="0000FF"/>
                </a:solidFill>
                <a:latin typeface="华文楷体" panose="02010600040101010101" pitchFamily="2" charset="-122"/>
                <a:ea typeface="华文楷体" panose="02010600040101010101" pitchFamily="2" charset="-122"/>
                <a:sym typeface="+mn-ea"/>
              </a:rPr>
              <a:t>把整个流域地区连接成一个稳定、有效的整体</a:t>
            </a:r>
            <a:r>
              <a:rPr lang="en-US" altLang="zh-CN" sz="2800" b="1" dirty="0">
                <a:solidFill>
                  <a:prstClr val="black"/>
                </a:solidFill>
                <a:latin typeface="华文楷体" panose="02010600040101010101" pitchFamily="2" charset="-122"/>
                <a:ea typeface="华文楷体" panose="02010600040101010101" pitchFamily="2" charset="-122"/>
                <a:sym typeface="+mn-ea"/>
              </a:rPr>
              <a:t>……</a:t>
            </a:r>
            <a:r>
              <a:rPr lang="zh-CN" altLang="en-US" sz="2800" b="1" dirty="0">
                <a:solidFill>
                  <a:prstClr val="black"/>
                </a:solidFill>
                <a:latin typeface="华文楷体" panose="02010600040101010101" pitchFamily="2" charset="-122"/>
                <a:ea typeface="华文楷体" panose="02010600040101010101" pitchFamily="2" charset="-122"/>
                <a:sym typeface="+mn-ea"/>
              </a:rPr>
              <a:t>尼罗河每年可以预知且又水势平缓的</a:t>
            </a:r>
            <a:r>
              <a:rPr lang="zh-CN" altLang="en-US" sz="2800" b="1" dirty="0" smtClean="0">
                <a:solidFill>
                  <a:prstClr val="black"/>
                </a:solidFill>
                <a:latin typeface="华文楷体" panose="02010600040101010101" pitchFamily="2" charset="-122"/>
                <a:ea typeface="华文楷体" panose="02010600040101010101" pitchFamily="2" charset="-122"/>
                <a:sym typeface="+mn-ea"/>
              </a:rPr>
              <a:t>泛滥</a:t>
            </a:r>
            <a:r>
              <a:rPr lang="zh-CN" altLang="en-US" sz="2800" b="1" dirty="0">
                <a:solidFill>
                  <a:prstClr val="black"/>
                </a:solidFill>
                <a:latin typeface="华文楷体" panose="02010600040101010101" pitchFamily="2" charset="-122"/>
                <a:ea typeface="华文楷体" panose="02010600040101010101" pitchFamily="2" charset="-122"/>
                <a:sym typeface="+mn-ea"/>
              </a:rPr>
              <a:t>则</a:t>
            </a:r>
            <a:r>
              <a:rPr lang="zh-CN" altLang="en-US" sz="2800" b="1" dirty="0" smtClean="0">
                <a:solidFill>
                  <a:prstClr val="black"/>
                </a:solidFill>
                <a:latin typeface="华文楷体" panose="02010600040101010101" pitchFamily="2" charset="-122"/>
                <a:ea typeface="华文楷体" panose="02010600040101010101" pitchFamily="2" charset="-122"/>
                <a:sym typeface="+mn-ea"/>
              </a:rPr>
              <a:t>助长</a:t>
            </a:r>
            <a:r>
              <a:rPr lang="zh-CN" altLang="en-US" sz="2800" b="1" dirty="0">
                <a:solidFill>
                  <a:prstClr val="black"/>
                </a:solidFill>
                <a:latin typeface="华文楷体" panose="02010600040101010101" pitchFamily="2" charset="-122"/>
                <a:ea typeface="华文楷体" panose="02010600040101010101" pitchFamily="2" charset="-122"/>
                <a:sym typeface="+mn-ea"/>
              </a:rPr>
              <a:t>了埃及人的</a:t>
            </a:r>
            <a:r>
              <a:rPr lang="zh-CN" altLang="en-US" sz="2800" b="1" dirty="0">
                <a:solidFill>
                  <a:srgbClr val="0000FF"/>
                </a:solidFill>
                <a:latin typeface="华文楷体" panose="02010600040101010101" pitchFamily="2" charset="-122"/>
                <a:ea typeface="华文楷体" panose="02010600040101010101" pitchFamily="2" charset="-122"/>
                <a:sym typeface="+mn-ea"/>
              </a:rPr>
              <a:t>自信和乐观</a:t>
            </a:r>
            <a:r>
              <a:rPr lang="en-US" altLang="zh-CN" sz="2800" b="1" dirty="0">
                <a:solidFill>
                  <a:prstClr val="black"/>
                </a:solidFill>
                <a:latin typeface="华文楷体" panose="02010600040101010101" pitchFamily="2" charset="-122"/>
                <a:ea typeface="华文楷体" panose="02010600040101010101" pitchFamily="2" charset="-122"/>
                <a:sym typeface="+mn-ea"/>
              </a:rPr>
              <a:t>……</a:t>
            </a:r>
            <a:r>
              <a:rPr lang="zh-CN" altLang="en-US" sz="2800" b="1" dirty="0">
                <a:solidFill>
                  <a:prstClr val="black"/>
                </a:solidFill>
                <a:latin typeface="华文楷体" panose="02010600040101010101" pitchFamily="2" charset="-122"/>
                <a:ea typeface="华文楷体" panose="02010600040101010101" pitchFamily="2" charset="-122"/>
                <a:sym typeface="+mn-ea"/>
              </a:rPr>
              <a:t>埃及人则把他们的洪水之神看作是“会给每个人带来欢乐”的</a:t>
            </a:r>
            <a:r>
              <a:rPr lang="zh-CN" altLang="en-US" sz="2800" b="1" dirty="0">
                <a:solidFill>
                  <a:srgbClr val="0000FF"/>
                </a:solidFill>
                <a:latin typeface="华文楷体" panose="02010600040101010101" pitchFamily="2" charset="-122"/>
                <a:ea typeface="华文楷体" panose="02010600040101010101" pitchFamily="2" charset="-122"/>
                <a:sym typeface="+mn-ea"/>
              </a:rPr>
              <a:t>喜神</a:t>
            </a:r>
            <a:r>
              <a:rPr lang="zh-CN" altLang="en-US" sz="2800" b="1" dirty="0">
                <a:solidFill>
                  <a:prstClr val="black"/>
                </a:solidFill>
                <a:latin typeface="华文楷体" panose="02010600040101010101" pitchFamily="2" charset="-122"/>
                <a:ea typeface="华文楷体" panose="02010600040101010101" pitchFamily="2" charset="-122"/>
                <a:sym typeface="+mn-ea"/>
              </a:rPr>
              <a:t>。</a:t>
            </a:r>
            <a:endParaRPr lang="zh-CN" altLang="en-US" sz="2800"/>
          </a:p>
          <a:p>
            <a:pPr indent="958850" defTabSz="1217930">
              <a:defRPr/>
            </a:pPr>
            <a:endParaRPr lang="en-US" altLang="zh-CN" sz="2800" b="1" dirty="0">
              <a:solidFill>
                <a:prstClr val="black"/>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52621" y="405300"/>
            <a:ext cx="11737304" cy="5291455"/>
          </a:xfrm>
          <a:prstGeom prst="rect">
            <a:avLst/>
          </a:prstGeom>
          <a:noFill/>
        </p:spPr>
        <p:txBody>
          <a:bodyPr wrap="square" lIns="121771" tIns="60885" rIns="121771" bIns="60885" rtlCol="0">
            <a:spAutoFit/>
          </a:bodyPr>
          <a:lstStyle/>
          <a:p>
            <a:pPr indent="958850" defTabSz="1217930">
              <a:defRPr/>
            </a:pPr>
            <a:r>
              <a:rPr lang="zh-CN" altLang="en-US" sz="2800" b="1" dirty="0">
                <a:solidFill>
                  <a:prstClr val="black"/>
                </a:solidFill>
                <a:latin typeface="华文楷体" panose="02010600040101010101" pitchFamily="2" charset="-122"/>
                <a:ea typeface="华文楷体" panose="02010600040101010101" pitchFamily="2" charset="-122"/>
              </a:rPr>
              <a:t>材料三</a:t>
            </a:r>
            <a:r>
              <a:rPr lang="zh-CN" altLang="en-US" sz="2800" b="1" dirty="0" smtClean="0">
                <a:solidFill>
                  <a:prstClr val="black"/>
                </a:solidFill>
                <a:latin typeface="华文楷体" panose="02010600040101010101" pitchFamily="2" charset="-122"/>
                <a:ea typeface="华文楷体" panose="02010600040101010101" pitchFamily="2" charset="-122"/>
              </a:rPr>
              <a:t>   </a:t>
            </a:r>
            <a:r>
              <a:rPr sz="2800" b="1" dirty="0">
                <a:latin typeface="华文楷体" panose="02010600040101010101" pitchFamily="2" charset="-122"/>
                <a:ea typeface="华文楷体" panose="02010600040101010101" pitchFamily="2" charset="-122"/>
              </a:rPr>
              <a:t>两河流域由于地处东西方贸易和文化交流的必经之地；地理上，地形开放，无险可守，经常受到外敌的入侵和骚扰；在内部，民族矛盾重重，冲击不断，不同的民族在美索不达米亚这个大舞台上来去匆匆，现实生活急剧动荡，人们的不安全感和心理压力远大于古埃及。所以，他们试图通过编制完备的</a:t>
            </a:r>
            <a:r>
              <a:rPr sz="2800" b="1" dirty="0">
                <a:solidFill>
                  <a:srgbClr val="FF0000"/>
                </a:solidFill>
                <a:latin typeface="华文楷体" panose="02010600040101010101" pitchFamily="2" charset="-122"/>
                <a:ea typeface="华文楷体" panose="02010600040101010101" pitchFamily="2" charset="-122"/>
              </a:rPr>
              <a:t>法典</a:t>
            </a:r>
            <a:r>
              <a:rPr sz="2800" b="1" dirty="0">
                <a:latin typeface="华文楷体" panose="02010600040101010101" pitchFamily="2" charset="-122"/>
                <a:ea typeface="华文楷体" panose="02010600040101010101" pitchFamily="2" charset="-122"/>
              </a:rPr>
              <a:t>来惩罚那些社会败类，保护当地人民的生命和财产，以获得心理上的安全感和身体上的保护，于是世界上最早的成文法典在美索不达米亚诞生了。</a:t>
            </a:r>
            <a:endParaRPr sz="2800" b="1" dirty="0">
              <a:latin typeface="华文楷体" panose="02010600040101010101" pitchFamily="2" charset="-122"/>
              <a:ea typeface="华文楷体" panose="02010600040101010101" pitchFamily="2" charset="-122"/>
            </a:endParaRPr>
          </a:p>
          <a:p>
            <a:pPr indent="958850" defTabSz="1217930">
              <a:defRPr/>
            </a:pPr>
            <a:endParaRPr lang="zh-CN" altLang="en-US" sz="2800" b="1" dirty="0">
              <a:solidFill>
                <a:prstClr val="black"/>
              </a:solidFill>
              <a:latin typeface="华文楷体" panose="02010600040101010101" pitchFamily="2" charset="-122"/>
              <a:ea typeface="华文楷体" panose="02010600040101010101" pitchFamily="2" charset="-122"/>
              <a:sym typeface="+mn-ea"/>
            </a:endParaRPr>
          </a:p>
          <a:p>
            <a:pPr indent="958850" defTabSz="1217930">
              <a:defRPr/>
            </a:pPr>
            <a:r>
              <a:rPr lang="zh-CN" altLang="en-US" sz="2800" b="1" dirty="0">
                <a:solidFill>
                  <a:prstClr val="black"/>
                </a:solidFill>
                <a:latin typeface="华文楷体" panose="02010600040101010101" pitchFamily="2" charset="-122"/>
                <a:ea typeface="华文楷体" panose="02010600040101010101" pitchFamily="2" charset="-122"/>
                <a:sym typeface="+mn-ea"/>
              </a:rPr>
              <a:t>材料四</a:t>
            </a:r>
            <a:r>
              <a:rPr lang="zh-CN" altLang="en-US" sz="2800" b="1" dirty="0" smtClean="0">
                <a:solidFill>
                  <a:prstClr val="black"/>
                </a:solidFill>
                <a:latin typeface="华文楷体" panose="02010600040101010101" pitchFamily="2" charset="-122"/>
                <a:ea typeface="华文楷体" panose="02010600040101010101" pitchFamily="2" charset="-122"/>
                <a:sym typeface="+mn-ea"/>
              </a:rPr>
              <a:t>  </a:t>
            </a:r>
            <a:r>
              <a:rPr sz="2800" b="1" dirty="0">
                <a:latin typeface="华文楷体" panose="02010600040101010101" pitchFamily="2" charset="-122"/>
                <a:ea typeface="华文楷体" panose="02010600040101010101" pitchFamily="2" charset="-122"/>
                <a:sym typeface="+mn-ea"/>
              </a:rPr>
              <a:t>埃及文明与巴比伦文明在法律制度上截然不同。确切地说，古代埃及没有成文的法典。法老政府治理国家的法宝是宗教。埃及宗教的清规诫律完全可以达到</a:t>
            </a:r>
            <a:r>
              <a:rPr sz="2800" b="1" dirty="0">
                <a:solidFill>
                  <a:srgbClr val="FF0000"/>
                </a:solidFill>
                <a:latin typeface="华文楷体" panose="02010600040101010101" pitchFamily="2" charset="-122"/>
                <a:ea typeface="华文楷体" panose="02010600040101010101" pitchFamily="2" charset="-122"/>
                <a:sym typeface="+mn-ea"/>
              </a:rPr>
              <a:t>法律</a:t>
            </a:r>
            <a:r>
              <a:rPr sz="2800" b="1" dirty="0">
                <a:latin typeface="华文楷体" panose="02010600040101010101" pitchFamily="2" charset="-122"/>
                <a:ea typeface="华文楷体" panose="02010600040101010101" pitchFamily="2" charset="-122"/>
                <a:sym typeface="+mn-ea"/>
              </a:rPr>
              <a:t>的效果，所以一些学者将埃及宗教文化看做法文化。</a:t>
            </a:r>
            <a:endParaRPr sz="2800" b="1" dirty="0">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252254" y="812801"/>
          <a:ext cx="9768205" cy="5694045"/>
        </p:xfrm>
        <a:graphic>
          <a:graphicData uri="http://schemas.openxmlformats.org/drawingml/2006/table">
            <a:tbl>
              <a:tblPr firstRow="1" bandRow="1">
                <a:tableStyleId>{5940675A-B579-460E-94D1-54222C63F5DA}</a:tableStyleId>
              </a:tblPr>
              <a:tblGrid>
                <a:gridCol w="1179195"/>
                <a:gridCol w="4859655"/>
                <a:gridCol w="3729355"/>
              </a:tblGrid>
              <a:tr h="347345">
                <a:tc>
                  <a:txBody>
                    <a:bodyPr/>
                    <a:p>
                      <a:pPr>
                        <a:buNone/>
                      </a:pPr>
                      <a:endParaRPr lang="zh-CN" altLang="en-US"/>
                    </a:p>
                  </a:txBody>
                  <a:tcPr/>
                </a:tc>
                <a:tc>
                  <a:txBody>
                    <a:bodyPr/>
                    <a:p>
                      <a:pPr algn="ctr">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政治文明</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lgn="ctr">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文化成就</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r>
              <a:tr h="124269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hlinkClick r:id="rId2" action="ppaction://hlinksldjump"/>
                        </a:rPr>
                        <a:t>两河流域</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lgn="l">
                        <a:buClrTx/>
                        <a:buSzTx/>
                      </a:pPr>
                      <a:endParaRPr lang="zh-CN" altLang="en-US"/>
                    </a:p>
                  </a:txBody>
                  <a:tcPr/>
                </a:tc>
              </a:tr>
              <a:tr h="381000">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hlinkClick r:id="rId3" action="ppaction://hlinksldjump"/>
                        </a:rPr>
                        <a:t>古代埃及</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r h="148145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古代印度</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r h="132397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古代希腊</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bl>
          </a:graphicData>
        </a:graphic>
      </p:graphicFrame>
      <p:sp>
        <p:nvSpPr>
          <p:cNvPr id="7" name="文本框 6"/>
          <p:cNvSpPr txBox="1"/>
          <p:nvPr/>
        </p:nvSpPr>
        <p:spPr>
          <a:xfrm>
            <a:off x="6326505" y="1443990"/>
            <a:ext cx="3740785" cy="1198880"/>
          </a:xfrm>
          <a:prstGeom prst="rect">
            <a:avLst/>
          </a:prstGeom>
          <a:noFill/>
        </p:spPr>
        <p:txBody>
          <a:bodyPr wrap="square" rtlCol="0">
            <a:spAutoFit/>
          </a:bodyPr>
          <a:p>
            <a:pPr algn="l">
              <a:buClrTx/>
              <a:buSzTx/>
            </a:pPr>
            <a:r>
              <a:rPr lang="zh-CN" altLang="en-US" sz="2400">
                <a:sym typeface="+mn-ea"/>
              </a:rPr>
              <a:t>楔形文字、60进制</a:t>
            </a:r>
            <a:endParaRPr lang="zh-CN" altLang="en-US" sz="2400"/>
          </a:p>
          <a:p>
            <a:pPr algn="l">
              <a:buClrTx/>
              <a:buSzTx/>
            </a:pPr>
            <a:r>
              <a:rPr lang="zh-CN" altLang="en-US" sz="2400">
                <a:sym typeface="+mn-ea"/>
              </a:rPr>
              <a:t>最早的史诗《吉尔伽美什》</a:t>
            </a:r>
            <a:endParaRPr lang="zh-CN" altLang="en-US" sz="2400"/>
          </a:p>
          <a:p>
            <a:pPr algn="l">
              <a:buClrTx/>
              <a:buSzTx/>
            </a:pPr>
            <a:r>
              <a:rPr lang="zh-CN" altLang="en-US" sz="2400">
                <a:sym typeface="+mn-ea"/>
              </a:rPr>
              <a:t>洪水和方舟的传说</a:t>
            </a:r>
            <a:endParaRPr lang="zh-CN" altLang="en-US" sz="2400"/>
          </a:p>
        </p:txBody>
      </p:sp>
      <p:sp>
        <p:nvSpPr>
          <p:cNvPr id="11" name="文本框 10"/>
          <p:cNvSpPr txBox="1"/>
          <p:nvPr/>
        </p:nvSpPr>
        <p:spPr>
          <a:xfrm>
            <a:off x="6300470" y="2708910"/>
            <a:ext cx="3609340" cy="829945"/>
          </a:xfrm>
          <a:prstGeom prst="rect">
            <a:avLst/>
          </a:prstGeom>
          <a:noFill/>
        </p:spPr>
        <p:txBody>
          <a:bodyPr wrap="square" rtlCol="0">
            <a:spAutoFit/>
          </a:bodyPr>
          <a:p>
            <a:pPr algn="l">
              <a:buClrTx/>
              <a:buSzTx/>
            </a:pPr>
            <a:r>
              <a:rPr lang="zh-CN" altLang="en-US" sz="2400">
                <a:sym typeface="+mn-ea"/>
              </a:rPr>
              <a:t>象形文字、金字塔</a:t>
            </a:r>
            <a:endParaRPr lang="zh-CN" altLang="en-US" sz="2400"/>
          </a:p>
          <a:p>
            <a:pPr algn="l">
              <a:buClrTx/>
              <a:buSzTx/>
            </a:pPr>
            <a:r>
              <a:rPr lang="zh-CN" altLang="en-US" sz="2400">
                <a:sym typeface="+mn-ea"/>
              </a:rPr>
              <a:t>第一部太阳历、莎草纸</a:t>
            </a:r>
            <a:endParaRPr lang="zh-CN" altLang="en-US"/>
          </a:p>
        </p:txBody>
      </p:sp>
      <p:sp>
        <p:nvSpPr>
          <p:cNvPr id="13" name="文本框 12"/>
          <p:cNvSpPr txBox="1"/>
          <p:nvPr/>
        </p:nvSpPr>
        <p:spPr>
          <a:xfrm>
            <a:off x="6326505" y="3707765"/>
            <a:ext cx="3648075" cy="1568450"/>
          </a:xfrm>
          <a:prstGeom prst="rect">
            <a:avLst/>
          </a:prstGeom>
          <a:noFill/>
        </p:spPr>
        <p:txBody>
          <a:bodyPr wrap="square" rtlCol="0">
            <a:spAutoFit/>
          </a:bodyPr>
          <a:p>
            <a:pPr algn="l">
              <a:buClrTx/>
              <a:buSzTx/>
            </a:pPr>
            <a:r>
              <a:rPr lang="zh-CN" altLang="en-US" sz="2400">
                <a:sym typeface="+mn-ea"/>
              </a:rPr>
              <a:t>佛教</a:t>
            </a:r>
            <a:endParaRPr lang="zh-CN" altLang="en-US" sz="2400"/>
          </a:p>
          <a:p>
            <a:pPr algn="l">
              <a:buClrTx/>
              <a:buSzTx/>
            </a:pPr>
            <a:r>
              <a:rPr lang="zh-CN" altLang="en-US" sz="2400">
                <a:sym typeface="+mn-ea"/>
              </a:rPr>
              <a:t>史诗：《摩诃婆罗多》《罗摩衍那》</a:t>
            </a:r>
            <a:endParaRPr lang="zh-CN" altLang="en-US" sz="2400">
              <a:sym typeface="+mn-ea"/>
            </a:endParaRPr>
          </a:p>
          <a:p>
            <a:pPr algn="l">
              <a:buClrTx/>
              <a:buSzTx/>
            </a:pPr>
            <a:r>
              <a:rPr lang="zh-CN" altLang="en-US" sz="2400">
                <a:sym typeface="+mn-ea"/>
              </a:rPr>
              <a:t>0-9的数字</a:t>
            </a:r>
            <a:endParaRPr lang="zh-CN" altLang="en-US"/>
          </a:p>
        </p:txBody>
      </p:sp>
      <p:sp>
        <p:nvSpPr>
          <p:cNvPr id="17" name="文本框 16"/>
          <p:cNvSpPr txBox="1"/>
          <p:nvPr/>
        </p:nvSpPr>
        <p:spPr>
          <a:xfrm>
            <a:off x="6300470" y="5276215"/>
            <a:ext cx="3609340" cy="1198880"/>
          </a:xfrm>
          <a:prstGeom prst="rect">
            <a:avLst/>
          </a:prstGeom>
          <a:noFill/>
        </p:spPr>
        <p:txBody>
          <a:bodyPr wrap="square" rtlCol="0">
            <a:spAutoFit/>
          </a:bodyPr>
          <a:p>
            <a:pPr algn="l">
              <a:buClrTx/>
              <a:buSzTx/>
            </a:pPr>
            <a:r>
              <a:rPr lang="zh-CN" altLang="en-US" sz="2400">
                <a:sym typeface="+mn-ea"/>
              </a:rPr>
              <a:t>文：神话、悲剧、喜剧</a:t>
            </a:r>
            <a:endParaRPr lang="zh-CN" altLang="en-US" sz="2400"/>
          </a:p>
          <a:p>
            <a:pPr algn="l">
              <a:buClrTx/>
              <a:buSzTx/>
            </a:pPr>
            <a:r>
              <a:rPr lang="zh-CN" altLang="en-US" sz="2400">
                <a:sym typeface="+mn-ea"/>
              </a:rPr>
              <a:t>史：希罗多德、修昔底德</a:t>
            </a:r>
            <a:endParaRPr lang="zh-CN" altLang="en-US" sz="2400"/>
          </a:p>
          <a:p>
            <a:pPr algn="l">
              <a:buClrTx/>
              <a:buSzTx/>
            </a:pPr>
            <a:r>
              <a:rPr lang="zh-CN" altLang="en-US" sz="2400">
                <a:sym typeface="+mn-ea"/>
              </a:rPr>
              <a:t>哲：苏格拉底、柏拉图</a:t>
            </a:r>
            <a:endParaRPr lang="zh-CN" altLang="en-US"/>
          </a:p>
        </p:txBody>
      </p:sp>
      <p:sp>
        <p:nvSpPr>
          <p:cNvPr id="10" name="文本框 9"/>
          <p:cNvSpPr txBox="1"/>
          <p:nvPr/>
        </p:nvSpPr>
        <p:spPr>
          <a:xfrm>
            <a:off x="1471295" y="1556385"/>
            <a:ext cx="2625090" cy="829945"/>
          </a:xfrm>
          <a:prstGeom prst="rect">
            <a:avLst/>
          </a:prstGeom>
          <a:noFill/>
        </p:spPr>
        <p:txBody>
          <a:bodyPr wrap="square" rtlCol="0">
            <a:spAutoFit/>
          </a:bodyPr>
          <a:p>
            <a:pPr algn="l"/>
            <a:r>
              <a:rPr lang="zh-CN" altLang="en-US" sz="2400">
                <a:sym typeface="+mn-ea"/>
              </a:rPr>
              <a:t>君主专制</a:t>
            </a:r>
            <a:endParaRPr lang="zh-CN" altLang="en-US" sz="2400"/>
          </a:p>
          <a:p>
            <a:pPr algn="l"/>
            <a:r>
              <a:rPr lang="zh-CN" altLang="en-US" sz="2400">
                <a:sym typeface="+mn-ea"/>
              </a:rPr>
              <a:t>《汉谟拉比法典》</a:t>
            </a:r>
            <a:endParaRPr lang="zh-CN" altLang="en-US"/>
          </a:p>
        </p:txBody>
      </p:sp>
      <p:sp>
        <p:nvSpPr>
          <p:cNvPr id="12" name="文本框 11"/>
          <p:cNvSpPr txBox="1"/>
          <p:nvPr/>
        </p:nvSpPr>
        <p:spPr>
          <a:xfrm>
            <a:off x="1471295" y="2708910"/>
            <a:ext cx="2630170" cy="829945"/>
          </a:xfrm>
          <a:prstGeom prst="rect">
            <a:avLst/>
          </a:prstGeom>
          <a:noFill/>
        </p:spPr>
        <p:txBody>
          <a:bodyPr wrap="square" rtlCol="0">
            <a:spAutoFit/>
          </a:bodyPr>
          <a:p>
            <a:pPr algn="l">
              <a:buClrTx/>
              <a:buSzTx/>
            </a:pPr>
            <a:r>
              <a:rPr lang="zh-CN" altLang="en-US" sz="2400">
                <a:sym typeface="+mn-ea"/>
              </a:rPr>
              <a:t>完善的官僚体系</a:t>
            </a:r>
            <a:endParaRPr lang="zh-CN" altLang="en-US" sz="2400"/>
          </a:p>
          <a:p>
            <a:pPr algn="l">
              <a:buClrTx/>
              <a:buSzTx/>
            </a:pPr>
            <a:r>
              <a:rPr lang="zh-CN" altLang="en-US" sz="2400">
                <a:sym typeface="+mn-ea"/>
              </a:rPr>
              <a:t>法老</a:t>
            </a:r>
            <a:endParaRPr lang="zh-CN" altLang="en-US"/>
          </a:p>
        </p:txBody>
      </p:sp>
      <p:sp>
        <p:nvSpPr>
          <p:cNvPr id="14" name="文本框 13"/>
          <p:cNvSpPr txBox="1"/>
          <p:nvPr/>
        </p:nvSpPr>
        <p:spPr>
          <a:xfrm>
            <a:off x="1471295" y="4164330"/>
            <a:ext cx="1511300" cy="460375"/>
          </a:xfrm>
          <a:prstGeom prst="rect">
            <a:avLst/>
          </a:prstGeom>
          <a:noFill/>
        </p:spPr>
        <p:txBody>
          <a:bodyPr wrap="square" rtlCol="0">
            <a:spAutoFit/>
          </a:bodyPr>
          <a:p>
            <a:pPr algn="l">
              <a:buClrTx/>
              <a:buSzTx/>
            </a:pPr>
            <a:r>
              <a:rPr lang="zh-CN" altLang="en-US" sz="2400">
                <a:sym typeface="+mn-ea"/>
              </a:rPr>
              <a:t>种姓制度</a:t>
            </a:r>
            <a:endParaRPr lang="zh-CN" altLang="en-US"/>
          </a:p>
        </p:txBody>
      </p:sp>
      <p:sp>
        <p:nvSpPr>
          <p:cNvPr id="22" name="文本框 21"/>
          <p:cNvSpPr txBox="1"/>
          <p:nvPr/>
        </p:nvSpPr>
        <p:spPr>
          <a:xfrm>
            <a:off x="1471295" y="5250815"/>
            <a:ext cx="4380865" cy="829945"/>
          </a:xfrm>
          <a:prstGeom prst="rect">
            <a:avLst/>
          </a:prstGeom>
          <a:noFill/>
        </p:spPr>
        <p:txBody>
          <a:bodyPr wrap="square" rtlCol="0">
            <a:spAutoFit/>
          </a:bodyPr>
          <a:p>
            <a:pPr algn="l">
              <a:buClrTx/>
              <a:buSzTx/>
            </a:pPr>
            <a:r>
              <a:rPr lang="zh-CN" altLang="en-US" sz="2400">
                <a:sym typeface="+mn-ea"/>
              </a:rPr>
              <a:t>城邦政治</a:t>
            </a:r>
            <a:endParaRPr lang="zh-CN" altLang="en-US" sz="2400"/>
          </a:p>
          <a:p>
            <a:pPr algn="l">
              <a:buClrTx/>
              <a:buSzTx/>
            </a:pPr>
            <a:r>
              <a:rPr lang="zh-CN" altLang="en-US" sz="2400">
                <a:sym typeface="+mn-ea"/>
              </a:rPr>
              <a:t>斯巴达寡头政治/雅典民主政治</a:t>
            </a:r>
            <a:endParaRPr lang="zh-CN" altLang="en-US"/>
          </a:p>
        </p:txBody>
      </p:sp>
      <p:sp>
        <p:nvSpPr>
          <p:cNvPr id="25" name="左大括号 24"/>
          <p:cNvSpPr/>
          <p:nvPr/>
        </p:nvSpPr>
        <p:spPr>
          <a:xfrm rot="10800000">
            <a:off x="10166985" y="1540510"/>
            <a:ext cx="249555" cy="2921000"/>
          </a:xfrm>
          <a:prstGeom prst="leftBrace">
            <a:avLst/>
          </a:prstGeom>
          <a:extLst>
            <a:ext uri="{909E8E84-426E-40DD-AFC4-6F175D3DCCD1}">
              <a14:hiddenFill xmlns:a14="http://schemas.microsoft.com/office/drawing/2010/main">
                <a:solidFill>
                  <a:schemeClr val="tx1"/>
                </a:solidFill>
              </a14:hiddenFill>
            </a:ext>
          </a:extLst>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26" name="文本框 25"/>
          <p:cNvSpPr txBox="1"/>
          <p:nvPr/>
        </p:nvSpPr>
        <p:spPr>
          <a:xfrm>
            <a:off x="10460990" y="2565400"/>
            <a:ext cx="1997710"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大河文明</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10189845" y="5157470"/>
            <a:ext cx="2005965" cy="521970"/>
          </a:xfrm>
          <a:prstGeom prst="rect">
            <a:avLst/>
          </a:prstGeom>
          <a:noFill/>
        </p:spPr>
        <p:txBody>
          <a:bodyPr wrap="square" rtlCol="0">
            <a:spAutoFit/>
          </a:bodyPr>
          <a:p>
            <a:pPr algn="l">
              <a:buClrTx/>
              <a:buSzTx/>
              <a:buNone/>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海洋文明</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nvSpPr>
        <p:spPr>
          <a:xfrm>
            <a:off x="10333355" y="3183255"/>
            <a:ext cx="2140585"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君主专制</a:t>
            </a:r>
            <a:endParaRPr lang="zh-CN" altLang="en-US"/>
          </a:p>
        </p:txBody>
      </p:sp>
      <p:sp>
        <p:nvSpPr>
          <p:cNvPr id="29" name="文本框 28"/>
          <p:cNvSpPr txBox="1"/>
          <p:nvPr/>
        </p:nvSpPr>
        <p:spPr>
          <a:xfrm>
            <a:off x="10164445" y="5661660"/>
            <a:ext cx="2005330" cy="521970"/>
          </a:xfrm>
          <a:prstGeom prst="rect">
            <a:avLst/>
          </a:prstGeom>
          <a:noFill/>
        </p:spPr>
        <p:txBody>
          <a:bodyPr wrap="square" rtlCol="0">
            <a:spAutoFit/>
          </a:bodyPr>
          <a:p>
            <a:pPr algn="l">
              <a:buClrTx/>
              <a:buSzTx/>
              <a:buFontTx/>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城邦民主</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10333355" y="3716655"/>
            <a:ext cx="1968500"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地区性大国</a:t>
            </a:r>
            <a:endParaRPr lang="zh-CN" altLang="en-US"/>
          </a:p>
        </p:txBody>
      </p:sp>
      <p:sp>
        <p:nvSpPr>
          <p:cNvPr id="31" name="文本框 30"/>
          <p:cNvSpPr txBox="1"/>
          <p:nvPr/>
        </p:nvSpPr>
        <p:spPr>
          <a:xfrm>
            <a:off x="10189845" y="6165850"/>
            <a:ext cx="1612900" cy="521970"/>
          </a:xfrm>
          <a:prstGeom prst="rect">
            <a:avLst/>
          </a:prstGeom>
          <a:noFill/>
        </p:spPr>
        <p:txBody>
          <a:bodyPr wrap="square" rtlCol="0">
            <a:spAutoFit/>
          </a:bodyPr>
          <a:p>
            <a:pPr algn="l">
              <a:buClrTx/>
              <a:buSzTx/>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小国寡民</a:t>
            </a:r>
            <a:endParaRPr lang="zh-CN" altLang="en-US"/>
          </a:p>
        </p:txBody>
      </p:sp>
      <p:sp>
        <p:nvSpPr>
          <p:cNvPr id="2" name="文本框 1"/>
          <p:cNvSpPr txBox="1"/>
          <p:nvPr/>
        </p:nvSpPr>
        <p:spPr>
          <a:xfrm>
            <a:off x="10405110" y="3356610"/>
            <a:ext cx="1895475" cy="768350"/>
          </a:xfrm>
          <a:prstGeom prst="rect">
            <a:avLst/>
          </a:prstGeom>
          <a:solidFill>
            <a:schemeClr val="bg1"/>
          </a:solidFill>
        </p:spPr>
        <p:txBody>
          <a:bodyPr wrap="square" rtlCol="0">
            <a:spAutoFit/>
          </a:bodyPr>
          <a:p>
            <a:r>
              <a:rPr lang="zh-CN" altLang="en-US" sz="4400">
                <a:solidFill>
                  <a:srgbClr val="FF0000"/>
                </a:solidFill>
              </a:rPr>
              <a:t>多样性</a:t>
            </a:r>
            <a:endParaRPr lang="zh-CN" altLang="en-US" sz="4400">
              <a:solidFill>
                <a:srgbClr val="FF0000"/>
              </a:solidFill>
            </a:endParaRPr>
          </a:p>
        </p:txBody>
      </p:sp>
      <p:sp>
        <p:nvSpPr>
          <p:cNvPr id="3" name="文本框 2"/>
          <p:cNvSpPr txBox="1"/>
          <p:nvPr/>
        </p:nvSpPr>
        <p:spPr>
          <a:xfrm>
            <a:off x="10056495" y="5805170"/>
            <a:ext cx="1895475" cy="768350"/>
          </a:xfrm>
          <a:prstGeom prst="rect">
            <a:avLst/>
          </a:prstGeom>
          <a:solidFill>
            <a:schemeClr val="bg1"/>
          </a:solidFill>
        </p:spPr>
        <p:txBody>
          <a:bodyPr wrap="square" rtlCol="0">
            <a:spAutoFit/>
          </a:bodyPr>
          <a:p>
            <a:r>
              <a:rPr lang="zh-CN" altLang="en-US" sz="4400">
                <a:solidFill>
                  <a:srgbClr val="FF0000"/>
                </a:solidFill>
              </a:rPr>
              <a:t>独特性</a:t>
            </a:r>
            <a:endParaRPr lang="zh-CN" altLang="en-US" sz="4400">
              <a:solidFill>
                <a:srgbClr val="FF0000"/>
              </a:solidFill>
            </a:endParaRPr>
          </a:p>
        </p:txBody>
      </p:sp>
      <p:sp>
        <p:nvSpPr>
          <p:cNvPr id="43" name="文本框 42"/>
          <p:cNvSpPr txBox="1"/>
          <p:nvPr>
            <p:custDataLst>
              <p:tags r:id="rId4"/>
            </p:custDataLst>
          </p:nvPr>
        </p:nvSpPr>
        <p:spPr>
          <a:xfrm>
            <a:off x="3204862" y="106115"/>
            <a:ext cx="6551399" cy="706755"/>
          </a:xfrm>
          <a:prstGeom prst="rect">
            <a:avLst/>
          </a:prstGeom>
          <a:solidFill>
            <a:srgbClr val="FFFF00"/>
          </a:solidFill>
        </p:spPr>
        <p:txBody>
          <a:bodyPr wrap="square" rtlCol="0">
            <a:spAutoFit/>
          </a:bodyPr>
          <a:p>
            <a:r>
              <a:rPr lang="zh-CN" altLang="en-US" sz="4000" b="1" dirty="0" smtClean="0">
                <a:latin typeface="方正粗黑宋简体" panose="02000000000000000000" charset="-122"/>
                <a:ea typeface="方正粗黑宋简体" panose="02000000000000000000" charset="-122"/>
              </a:rPr>
              <a:t>特点</a:t>
            </a:r>
            <a:r>
              <a:rPr lang="zh-CN" altLang="en-US" sz="4000" b="1" dirty="0" smtClean="0">
                <a:solidFill>
                  <a:srgbClr val="1F2DA8"/>
                </a:solidFill>
                <a:latin typeface="方正粗黑宋简体" panose="02000000000000000000" charset="-122"/>
                <a:ea typeface="方正粗黑宋简体" panose="02000000000000000000" charset="-122"/>
              </a:rPr>
              <a:t>：</a:t>
            </a:r>
            <a:r>
              <a:rPr lang="zh-CN" altLang="en-US" sz="4000" b="1" dirty="0" smtClean="0">
                <a:solidFill>
                  <a:srgbClr val="3333FF"/>
                </a:solidFill>
                <a:latin typeface="方正粗黑宋简体" panose="02000000000000000000" charset="-122"/>
                <a:ea typeface="方正粗黑宋简体" panose="02000000000000000000" charset="-122"/>
              </a:rPr>
              <a:t>独立发展、多元特征</a:t>
            </a:r>
            <a:endParaRPr lang="zh-CN" altLang="en-US" sz="4000" b="1" dirty="0">
              <a:solidFill>
                <a:srgbClr val="C00000"/>
              </a:solidFill>
              <a:latin typeface="方正粗黑宋简体" panose="02000000000000000000" charset="-122"/>
              <a:ea typeface="方正粗黑宋简体" panose="02000000000000000000"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3" grpId="1"/>
      <p:bldP spid="17" grpId="1"/>
      <p:bldP spid="10" grpId="1"/>
      <p:bldP spid="12" grpId="1"/>
      <p:bldP spid="14" grpId="1"/>
      <p:bldP spid="22" grpId="1"/>
      <p:bldP spid="2" grpId="0" animBg="1"/>
      <p:bldP spid="3" grpId="0" animBg="1"/>
      <p:bldP spid="4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4485" y="260985"/>
            <a:ext cx="9792970" cy="706755"/>
          </a:xfrm>
          <a:prstGeom prst="rect">
            <a:avLst/>
          </a:prstGeom>
          <a:noFill/>
        </p:spPr>
        <p:txBody>
          <a:bodyPr wrap="square" rtlCol="0">
            <a:spAutoFit/>
          </a:bodyPr>
          <a:p>
            <a:pPr algn="l">
              <a:buClrTx/>
              <a:buSzTx/>
              <a:buFontTx/>
            </a:pPr>
            <a:r>
              <a:rPr lang="en-US" altLang="zh-CN" sz="40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【问题探究】</a:t>
            </a:r>
            <a:r>
              <a:rPr lang="en-US" altLang="zh-CN" sz="4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文明的未来</a:t>
            </a:r>
            <a:r>
              <a:rPr lang="zh-CN" altLang="en-US" sz="4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之路</a:t>
            </a:r>
            <a:r>
              <a:rPr lang="en-US" altLang="zh-CN" sz="4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在哪里？</a:t>
            </a:r>
            <a:endParaRPr lang="en-US" altLang="zh-CN" sz="4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213995" y="1196975"/>
            <a:ext cx="11873230" cy="4523105"/>
          </a:xfrm>
          <a:prstGeom prst="rect">
            <a:avLst/>
          </a:prstGeom>
          <a:noFill/>
        </p:spPr>
        <p:txBody>
          <a:bodyPr wrap="square" rtlCol="0">
            <a:spAutoFit/>
          </a:bodyPr>
          <a:p>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文明只有姹紫嫣红之别，绝无高低优劣之分。</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r" fontAlgn="auto"/>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——习近平主席在《亚洲文明对话大会》的讲话</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怜悯是文明与野蛮之间最根本的区别。</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r" fontAlgn="auto"/>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——玛格丽特·米蒂</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所有战争都是内战，因为所有人类都是同胞。</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r" fontAlgn="auto"/>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——弗朗索瓦·费奈隆</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文本框 3"/>
          <p:cNvSpPr txBox="1"/>
          <p:nvPr/>
        </p:nvSpPr>
        <p:spPr>
          <a:xfrm>
            <a:off x="252095" y="5517515"/>
            <a:ext cx="11835130" cy="1076325"/>
          </a:xfrm>
          <a:prstGeom prst="rect">
            <a:avLst/>
          </a:prstGeom>
          <a:noFill/>
        </p:spPr>
        <p:txBody>
          <a:bodyPr wrap="square" rtlCol="0">
            <a:spAutoFit/>
          </a:bodyPr>
          <a:p>
            <a:r>
              <a:rPr lang="zh-CN" altLang="en-US" sz="3200" b="1" dirty="0" smtClean="0">
                <a:solidFill>
                  <a:srgbClr val="3333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rPr>
              <a:t>文明的未来在于合作与交流，</a:t>
            </a:r>
            <a:endParaRPr lang="zh-CN" altLang="en-US" sz="3200" b="1" dirty="0" smtClean="0">
              <a:solidFill>
                <a:srgbClr val="3333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endParaRPr>
          </a:p>
          <a:p>
            <a:r>
              <a:rPr lang="zh-CN" altLang="en-US" sz="3200" b="1" dirty="0" smtClean="0">
                <a:solidFill>
                  <a:srgbClr val="3333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rPr>
              <a:t>在于以和平的方式进行不同文明间的交流</a:t>
            </a:r>
            <a:endParaRPr lang="zh-CN" altLang="en-US" sz="3200" b="1" dirty="0" smtClean="0">
              <a:solidFill>
                <a:srgbClr val="3333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0190" y="117094"/>
            <a:ext cx="2236510"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①君主专制</a:t>
            </a:r>
            <a:endParaRPr lang="zh-CN" altLang="en-US" sz="1400" dirty="0">
              <a:solidFill>
                <a:srgbClr val="3333FF"/>
              </a:solidFill>
            </a:endParaRPr>
          </a:p>
        </p:txBody>
      </p:sp>
      <p:sp>
        <p:nvSpPr>
          <p:cNvPr id="9" name="矩形 8"/>
          <p:cNvSpPr/>
          <p:nvPr/>
        </p:nvSpPr>
        <p:spPr>
          <a:xfrm>
            <a:off x="84214" y="1988840"/>
            <a:ext cx="8840882" cy="584775"/>
          </a:xfrm>
          <a:prstGeom prst="rect">
            <a:avLst/>
          </a:prstGeom>
        </p:spPr>
        <p:txBody>
          <a:bodyPr wrap="none">
            <a:spAutoFit/>
          </a:bodyPr>
          <a:lstStyle/>
          <a:p>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②</a:t>
            </a:r>
            <a:r>
              <a:rPr lang="en-US" altLang="zh-CN"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汉谟拉比法典</a:t>
            </a:r>
            <a:r>
              <a:rPr lang="en-US" altLang="zh-CN"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现存最早</a:t>
            </a:r>
            <a:r>
              <a:rPr lang="en-US" altLang="zh-CN"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成文法典</a:t>
            </a:r>
            <a:endParaRPr lang="zh-CN" altLang="en-US" sz="1400" dirty="0">
              <a:solidFill>
                <a:srgbClr val="3333FF"/>
              </a:solidFill>
            </a:endParaRPr>
          </a:p>
        </p:txBody>
      </p:sp>
      <p:sp>
        <p:nvSpPr>
          <p:cNvPr id="10" name="矩形 9"/>
          <p:cNvSpPr/>
          <p:nvPr/>
        </p:nvSpPr>
        <p:spPr>
          <a:xfrm>
            <a:off x="180231" y="2636912"/>
            <a:ext cx="11737304" cy="4228850"/>
          </a:xfrm>
          <a:prstGeom prst="rect">
            <a:avLst/>
          </a:prstGeom>
        </p:spPr>
        <p:txBody>
          <a:bodyPr wrap="square">
            <a:spAutoFit/>
          </a:bodyPr>
          <a:lstStyle/>
          <a:p>
            <a:pPr algn="just">
              <a:lnSpc>
                <a:spcPct val="120000"/>
              </a:lnSpc>
              <a:spcBef>
                <a:spcPts val="0"/>
              </a:spcBef>
              <a:spcAft>
                <a:spcPts val="0"/>
              </a:spcAft>
            </a:pPr>
            <a:r>
              <a:rPr lang="en-US" altLang="zh-CN"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rPr>
              <a:t>    </a:t>
            </a:r>
            <a:r>
              <a:rPr lang="zh-CN"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第</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6</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条</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rPr>
              <a:t>  如果一个人盗窃了寺庙或商行的货物，处死刑；接受赃物者也应处死刑。</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pP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rPr>
              <a:t>    </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第</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23</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条</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rPr>
              <a:t>  如果没有抓获拦路的强盗，遭抢劫者须以发誓的形式说明自己的损失，然后由发生抢劫案的地方或地区的市长或地方长官偿还损失。</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endParaRPr>
          </a:p>
          <a:p>
            <a:pPr algn="just">
              <a:lnSpc>
                <a:spcPct val="120000"/>
              </a:lnSpc>
              <a:spcBef>
                <a:spcPts val="0"/>
              </a:spcBef>
              <a:spcAft>
                <a:spcPts val="0"/>
              </a:spcAft>
            </a:pP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rPr>
              <a:t>    </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第</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196/197</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rPr>
              <a:t>条</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rPr>
              <a:t>  如果一个人伤了贵族的眼睛，还伤其眼。</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sym typeface="+mn-ea"/>
              </a:rPr>
              <a:t>如果一个人折了贵族的手足，还折其手足</a:t>
            </a:r>
            <a:r>
              <a:rPr lang="zh-CN" altLang="en-US"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sym typeface="+mn-ea"/>
              </a:rPr>
              <a:t>。</a:t>
            </a:r>
            <a:endParaRPr lang="en-US" altLang="zh-CN"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sym typeface="+mn-ea"/>
            </a:endParaRPr>
          </a:p>
          <a:p>
            <a:pPr algn="just">
              <a:lnSpc>
                <a:spcPct val="120000"/>
              </a:lnSpc>
              <a:spcBef>
                <a:spcPts val="0"/>
              </a:spcBef>
              <a:spcAft>
                <a:spcPts val="0"/>
              </a:spcAft>
            </a:pPr>
            <a:r>
              <a:rPr lang="zh-CN" altLang="en-US"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sym typeface="+mn-ea"/>
              </a:rPr>
              <a:t>    第</a:t>
            </a:r>
            <a:r>
              <a:rPr lang="en-US" altLang="zh-CN"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sym typeface="+mn-ea"/>
              </a:rPr>
              <a:t>203</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sym typeface="+mn-ea"/>
              </a:rPr>
              <a:t>/205</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sym typeface="+mn-ea"/>
              </a:rPr>
              <a:t>条</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sym typeface="+mn-ea"/>
              </a:rPr>
              <a:t>  如果贵族阶层的人打了贵族出身的人，须罚银一明那。如果任何人的奴隶打了自由民出身的人，处割</a:t>
            </a:r>
            <a:r>
              <a:rPr lang="zh-CN" altLang="en-US"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sym typeface="+mn-ea"/>
              </a:rPr>
              <a:t>耳之刑</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楷体" panose="02010609060101010101" pitchFamily="49" charset="-122"/>
                <a:sym typeface="+mn-ea"/>
              </a:rPr>
              <a:t>。</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9109223" y="2052137"/>
            <a:ext cx="2646878"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保护私有财产</a:t>
            </a:r>
            <a:endPar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6462345" y="3140968"/>
            <a:ext cx="4288353"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类似“福利国家”政策</a:t>
            </a:r>
            <a:endPar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9519591" y="6273225"/>
            <a:ext cx="1826141"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阶级歧视</a:t>
            </a:r>
            <a:endPar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6156895" y="5229200"/>
            <a:ext cx="1826141" cy="584775"/>
          </a:xfrm>
          <a:prstGeom prst="rect">
            <a:avLst/>
          </a:prstGeom>
        </p:spPr>
        <p:txBody>
          <a:bodyPr wrap="none">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同态复仇</a:t>
            </a:r>
            <a:endPar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2484755" y="101600"/>
            <a:ext cx="5041265" cy="1879600"/>
            <a:chOff x="11174" y="53"/>
            <a:chExt cx="7939" cy="2960"/>
          </a:xfrm>
        </p:grpSpPr>
        <p:pic>
          <p:nvPicPr>
            <p:cNvPr id="15" name="Picture 12" descr="B0F30F235AA68F51CB0246455C649B4F"/>
            <p:cNvPicPr>
              <a:picLocks noChangeAspect="1" noChangeArrowheads="1"/>
            </p:cNvPicPr>
            <p:nvPr/>
          </p:nvPicPr>
          <p:blipFill>
            <a:blip r:embed="rId1">
              <a:lum bright="18000"/>
              <a:extLst>
                <a:ext uri="{28A0092B-C50C-407E-A947-70E740481C1C}">
                  <a14:useLocalDpi xmlns:a14="http://schemas.microsoft.com/office/drawing/2010/main" val="0"/>
                </a:ext>
              </a:extLst>
            </a:blip>
            <a:srcRect/>
            <a:stretch>
              <a:fillRect/>
            </a:stretch>
          </p:blipFill>
          <p:spPr bwMode="auto">
            <a:xfrm>
              <a:off x="11174" y="53"/>
              <a:ext cx="2380" cy="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15591" y="1200"/>
              <a:ext cx="3522" cy="1115"/>
            </a:xfrm>
            <a:prstGeom prst="rect">
              <a:avLst/>
            </a:prstGeom>
          </p:spPr>
          <p:txBody>
            <a:bodyPr wrap="none">
              <a:spAutoFit/>
            </a:bodyPr>
            <a:lstStyle/>
            <a:p>
              <a:r>
                <a:rPr lang="zh-CN" altLang="en-US" sz="40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君权神授</a:t>
              </a:r>
              <a:endParaRPr lang="zh-CN" altLang="en-US" sz="40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cxnSp>
        <p:nvCxnSpPr>
          <p:cNvPr id="17" name="直接箭头连接符 16"/>
          <p:cNvCxnSpPr/>
          <p:nvPr>
            <p:custDataLst>
              <p:tags r:id="rId2"/>
            </p:custDataLst>
          </p:nvPr>
        </p:nvCxnSpPr>
        <p:spPr>
          <a:xfrm>
            <a:off x="4068960" y="1182127"/>
            <a:ext cx="1175046" cy="23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动作按钮: 后退或前一项 2">
            <a:hlinkClick r:id="rId3" action="ppaction://hlinksldjump"/>
          </p:cNvPr>
          <p:cNvSpPr/>
          <p:nvPr/>
        </p:nvSpPr>
        <p:spPr>
          <a:xfrm>
            <a:off x="10549890" y="908685"/>
            <a:ext cx="935990" cy="8642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6157198" y="188701"/>
            <a:ext cx="4468616" cy="6589577"/>
            <a:chOff x="2047" y="1565"/>
            <a:chExt cx="7444" cy="10617"/>
          </a:xfrm>
        </p:grpSpPr>
        <p:pic>
          <p:nvPicPr>
            <p:cNvPr id="15" name="图片 14" descr="7acb0a46f21fbe098f88af1663600c338644adda"/>
            <p:cNvPicPr>
              <a:picLocks noChangeAspect="1"/>
            </p:cNvPicPr>
            <p:nvPr>
              <p:custDataLst>
                <p:tags r:id="rId2"/>
              </p:custDataLst>
            </p:nvPr>
          </p:nvPicPr>
          <p:blipFill>
            <a:blip r:embed="rId3"/>
            <a:stretch>
              <a:fillRect/>
            </a:stretch>
          </p:blipFill>
          <p:spPr>
            <a:xfrm>
              <a:off x="2047" y="1565"/>
              <a:ext cx="7444" cy="4756"/>
            </a:xfrm>
            <a:prstGeom prst="rect">
              <a:avLst/>
            </a:prstGeom>
          </p:spPr>
        </p:pic>
        <p:sp>
          <p:nvSpPr>
            <p:cNvPr id="16" name="文本框 7"/>
            <p:cNvSpPr txBox="1"/>
            <p:nvPr>
              <p:custDataLst>
                <p:tags r:id="rId4"/>
              </p:custDataLst>
            </p:nvPr>
          </p:nvSpPr>
          <p:spPr>
            <a:xfrm>
              <a:off x="2047" y="6321"/>
              <a:ext cx="7221" cy="5861"/>
            </a:xfrm>
            <a:prstGeom prst="rect">
              <a:avLst/>
            </a:prstGeom>
            <a:noFill/>
          </p:spPr>
          <p:txBody>
            <a:bodyPr wrap="square" rtlCol="0" anchor="t">
              <a:spAutoFit/>
            </a:bodyPr>
            <a:lstStyle/>
            <a:p>
              <a:pPr>
                <a:lnSpc>
                  <a:spcPct val="12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 </a:t>
              </a:r>
              <a:r>
                <a:rPr lang="zh-CN" altLang="en-US" sz="2400" b="1" dirty="0" smtClean="0">
                  <a:solidFill>
                    <a:srgbClr val="FF0000"/>
                  </a:solidFill>
                  <a:latin typeface="微软雅黑" panose="020B0503020204020204" pitchFamily="34" charset="-122"/>
                  <a:ea typeface="微软雅黑" panose="020B0503020204020204" pitchFamily="34" charset="-122"/>
                  <a:sym typeface="+mn-ea"/>
                </a:rPr>
                <a:t>   </a:t>
              </a:r>
              <a:r>
                <a:rPr lang="zh-CN" altLang="en-US" sz="3200" b="1" dirty="0" smtClean="0">
                  <a:effectLst>
                    <a:outerShdw blurRad="38100" dist="38100" dir="2700000" algn="tl">
                      <a:srgbClr val="000000">
                        <a:alpha val="43137"/>
                      </a:srgbClr>
                    </a:outerShdw>
                  </a:effectLst>
                  <a:sym typeface="+mn-ea"/>
                </a:rPr>
                <a:t>胡</a:t>
              </a:r>
              <a:r>
                <a:rPr lang="zh-CN" altLang="en-US" sz="3200" b="1" dirty="0">
                  <a:effectLst>
                    <a:outerShdw blurRad="38100" dist="38100" dir="2700000" algn="tl">
                      <a:srgbClr val="000000">
                        <a:alpha val="43137"/>
                      </a:srgbClr>
                    </a:outerShdw>
                  </a:effectLst>
                  <a:sym typeface="+mn-ea"/>
                </a:rPr>
                <a:t>夫金字塔   </a:t>
              </a:r>
              <a:r>
                <a:rPr lang="zh-CN" alt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胡夫金字塔是古埃及金字塔中最大的金字塔。塔高146.59米，因年久风化，顶端剥落10米，现高136.5米，相当于40层大厦高。塔身是用230万块巨石堆砌而成，大小不等的石料重达1.5吨至50吨，塔的总重量约为684万吨，它的规模是埃及至今发现的110座金字塔中最大的。</a:t>
              </a:r>
              <a:endParaRPr lang="zh-CN" alt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18" name="组合 17"/>
          <p:cNvGrpSpPr/>
          <p:nvPr/>
        </p:nvGrpSpPr>
        <p:grpSpPr>
          <a:xfrm>
            <a:off x="900281" y="3068717"/>
            <a:ext cx="4320480" cy="3199660"/>
            <a:chOff x="3400302" y="2564904"/>
            <a:chExt cx="3288691" cy="3199660"/>
          </a:xfrm>
        </p:grpSpPr>
        <p:pic>
          <p:nvPicPr>
            <p:cNvPr id="13" name="图片 12" descr="莎草纸上的亡者之书"/>
            <p:cNvPicPr>
              <a:picLocks noChangeAspect="1"/>
            </p:cNvPicPr>
            <p:nvPr>
              <p:custDataLst>
                <p:tags r:id="rId5"/>
              </p:custDataLst>
            </p:nvPr>
          </p:nvPicPr>
          <p:blipFill>
            <a:blip r:embed="rId6"/>
            <a:stretch>
              <a:fillRect/>
            </a:stretch>
          </p:blipFill>
          <p:spPr>
            <a:xfrm>
              <a:off x="3400302" y="2564904"/>
              <a:ext cx="3288691" cy="3014994"/>
            </a:xfrm>
            <a:prstGeom prst="rect">
              <a:avLst/>
            </a:prstGeom>
            <a:effectLst>
              <a:softEdge rad="127000"/>
            </a:effectLst>
          </p:spPr>
        </p:pic>
        <p:sp>
          <p:nvSpPr>
            <p:cNvPr id="17" name="文本框 8"/>
            <p:cNvSpPr txBox="1"/>
            <p:nvPr>
              <p:custDataLst>
                <p:tags r:id="rId7"/>
              </p:custDataLst>
            </p:nvPr>
          </p:nvSpPr>
          <p:spPr>
            <a:xfrm>
              <a:off x="4068266" y="5395232"/>
              <a:ext cx="1952762" cy="369332"/>
            </a:xfrm>
            <a:prstGeom prst="rect">
              <a:avLst/>
            </a:prstGeom>
            <a:noFill/>
          </p:spPr>
          <p:txBody>
            <a:bodyPr wrap="square" rtlCol="0">
              <a:spAutoFit/>
            </a:bodyPr>
            <a:lstStyle/>
            <a:p>
              <a:pPr algn="just"/>
              <a:r>
                <a:rPr lang="zh-CN" altLang="en-US"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莎草</a:t>
              </a:r>
              <a:r>
                <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纸上的《死者之书》</a:t>
              </a:r>
              <a:endParaRPr lang="zh-CN" altLang="en-US"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pic>
        <p:nvPicPr>
          <p:cNvPr id="19" name="图片 18"/>
          <p:cNvPicPr>
            <a:picLocks noChangeAspect="1"/>
          </p:cNvPicPr>
          <p:nvPr>
            <p:custDataLst>
              <p:tags r:id="rId8"/>
            </p:custDataLst>
          </p:nvPr>
        </p:nvPicPr>
        <p:blipFill>
          <a:blip r:embed="rId9"/>
          <a:stretch>
            <a:fillRect/>
          </a:stretch>
        </p:blipFill>
        <p:spPr>
          <a:xfrm>
            <a:off x="540156" y="404894"/>
            <a:ext cx="3678704" cy="2145405"/>
          </a:xfrm>
          <a:prstGeom prst="rect">
            <a:avLst/>
          </a:prstGeom>
          <a:ln>
            <a:noFill/>
          </a:ln>
          <a:effectLst>
            <a:outerShdw blurRad="190500" algn="tl" rotWithShape="0">
              <a:srgbClr val="000000">
                <a:alpha val="70000"/>
              </a:srgbClr>
            </a:outerShdw>
          </a:effectLst>
        </p:spPr>
      </p:pic>
      <p:sp>
        <p:nvSpPr>
          <p:cNvPr id="2" name="动作按钮: 后退或前一项 1">
            <a:hlinkClick r:id="rId10" action="ppaction://hlinksldjump"/>
          </p:cNvPr>
          <p:cNvSpPr/>
          <p:nvPr/>
        </p:nvSpPr>
        <p:spPr>
          <a:xfrm>
            <a:off x="10836910" y="5732780"/>
            <a:ext cx="1008380" cy="9359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3"/>
          <p:cNvSpPr txBox="1"/>
          <p:nvPr>
            <p:custDataLst>
              <p:tags r:id="rId1"/>
            </p:custDataLst>
          </p:nvPr>
        </p:nvSpPr>
        <p:spPr>
          <a:xfrm>
            <a:off x="173039" y="764704"/>
            <a:ext cx="11996736" cy="5809615"/>
          </a:xfrm>
          <a:prstGeom prst="rect">
            <a:avLst/>
          </a:prstGeom>
          <a:noFill/>
        </p:spPr>
        <p:txBody>
          <a:bodyPr wrap="square" rtlCol="0">
            <a:spAutoFit/>
          </a:bodyPr>
          <a:lstStyle/>
          <a:p>
            <a:pPr>
              <a:lnSpc>
                <a:spcPct val="110000"/>
              </a:lnSpc>
            </a:pPr>
            <a:r>
              <a:rPr lang="en-US" altLang="zh-CN" sz="26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唯物史观</a:t>
            </a:r>
            <a:r>
              <a:rPr lang="en-US" altLang="zh-CN" sz="26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利用唯物史观把握早期人类文明的产生及其经济社会条件，培养用历史唯物主义和辩证唯物主义分析历史问题的能力。</a:t>
            </a:r>
            <a:endPar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10000"/>
              </a:lnSpc>
            </a:pPr>
            <a:r>
              <a:rPr lang="en-US" altLang="zh-CN"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时空观念</a:t>
            </a:r>
            <a:r>
              <a:rPr lang="en-US" altLang="zh-CN"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将各个古代文明定位在特定的时间和空间框架下，认识文明的产生与早期发展所处的特定时空环境，认识事物发生的来龙去脉，理解空间和环境因素对认识历史与现实的重要性。</a:t>
            </a:r>
            <a:endPar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10000"/>
              </a:lnSpc>
            </a:pPr>
            <a:r>
              <a:rPr lang="zh-CN" altLang="en-US"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【史料实证</a:t>
            </a:r>
            <a:r>
              <a:rPr lang="en-US" altLang="zh-CN"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历史图片和历史资料，了解各文明古国发展的基本状况，认识各文明古国发展的不同特点。认识不同类型的史料所具有的不同价值，能够在对史事与现实问题进行论述的过程中，尝试运用史料作为证据论证自己的观点。</a:t>
            </a:r>
            <a:endPar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10000"/>
              </a:lnSpc>
            </a:pPr>
            <a:r>
              <a:rPr lang="en-US" altLang="zh-CN"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历史解释</a:t>
            </a:r>
            <a:r>
              <a:rPr lang="en-US" altLang="zh-CN"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运用本课教材中文献资料所提供的有效信息，概括西亚的两河流域、埃及的尼罗河流域、南亚的印度河和恒河流域、欧洲巴尔干半岛南部和爱琴海文明发展的不同特点，培养有效解读材料、自主分析归纳知识的能力。</a:t>
            </a:r>
            <a:endPar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10000"/>
              </a:lnSpc>
            </a:pPr>
            <a:r>
              <a:rPr lang="en-US" altLang="zh-CN"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a:t>
            </a:r>
            <a:r>
              <a:rPr lang="zh-CN" altLang="en-US" sz="26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国情怀</a:t>
            </a:r>
            <a:r>
              <a:rPr lang="en-US" altLang="zh-CN" sz="26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人类早期文明是在适应与改造自然环境中发展起来的，通过梳理各文明古国产生与发展的过程，认识人类文明悠久历史与发展多元化的理性情怀。</a:t>
            </a:r>
            <a:endParaRPr lang="zh-CN" altLang="en-US" sz="2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260446" y="0"/>
            <a:ext cx="1832553" cy="584775"/>
          </a:xfrm>
          <a:prstGeom prst="rect">
            <a:avLst/>
          </a:prstGeom>
        </p:spPr>
        <p:txBody>
          <a:bodyPr wrap="none">
            <a:spAutoFit/>
          </a:bodyPr>
          <a:lstStyle/>
          <a:p>
            <a:r>
              <a:rPr lang="zh-CN" altLang="en-US" sz="3200"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学习目标</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280" y="1196752"/>
            <a:ext cx="11665296" cy="5478423"/>
          </a:xfrm>
          <a:prstGeom prst="rect">
            <a:avLst/>
          </a:prstGeom>
        </p:spPr>
        <p:txBody>
          <a:bodyPr wrap="square">
            <a:spAutoFit/>
          </a:bodyPr>
          <a:lstStyle/>
          <a:p>
            <a:pPr algn="just">
              <a:lnSpc>
                <a:spcPct val="125000"/>
              </a:lnSpc>
            </a:pPr>
            <a:r>
              <a:rPr lang="en-US" altLang="zh-CN" sz="4000" b="1" kern="0" dirty="0" smtClean="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文明</a:t>
            </a:r>
            <a:r>
              <a:rPr lang="en-US" altLang="zh-CN"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一词的含义确切地说，究竟是指什么呢？人类学者指出了将文明与新石器时代的部落文化区别开来的文明的一些特征。</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这些特征包括</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城市中心</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，由制度确立的国家的</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政治权力</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，纳贡和税收，</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文字</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，社会分为</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阶级</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或等级，巨大的</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建筑物</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，各种专门的</a:t>
            </a:r>
            <a:r>
              <a:rPr lang="zh-CN" alt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艺术或科学</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，等等。</a:t>
            </a:r>
            <a:endPar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gn="r">
              <a:lnSpc>
                <a:spcPct val="125000"/>
              </a:lnSpc>
            </a:pPr>
            <a:r>
              <a:rPr lang="en-US" altLang="zh-CN"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rPr>
              <a:t>——</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rPr>
              <a:t>斯塔夫里阿诺斯《全球通史》</a:t>
            </a:r>
            <a:endPar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黑体" panose="02010609060101010101" charset="-122"/>
            </a:endParaRPr>
          </a:p>
        </p:txBody>
      </p:sp>
      <p:sp>
        <p:nvSpPr>
          <p:cNvPr id="5" name="矩形 4"/>
          <p:cNvSpPr/>
          <p:nvPr/>
        </p:nvSpPr>
        <p:spPr>
          <a:xfrm>
            <a:off x="252239" y="332656"/>
            <a:ext cx="3672408" cy="707886"/>
          </a:xfrm>
          <a:prstGeom prst="rect">
            <a:avLst/>
          </a:prstGeom>
        </p:spPr>
        <p:txBody>
          <a:bodyPr wrap="square">
            <a:spAutoFit/>
          </a:bodyPr>
          <a:lstStyle/>
          <a:p>
            <a:r>
              <a:rPr lang="en-US" altLang="zh-CN" sz="4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4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什么是文明</a:t>
            </a:r>
            <a:r>
              <a:rPr lang="en-US" altLang="zh-CN" sz="4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4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p:nvPr>
            <p:custDataLst>
              <p:tags r:id="rId1"/>
            </p:custDataLst>
          </p:nvPr>
        </p:nvSpPr>
        <p:spPr>
          <a:xfrm flipH="1">
            <a:off x="6372919" y="768499"/>
            <a:ext cx="2374265" cy="107632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村落、城市</a:t>
            </a:r>
            <a:endParaRPr lang="zh-CN" altLang="en-US" sz="3200" b="1" dirty="0">
              <a:latin typeface="微软雅黑" panose="020B0503020204020204" pitchFamily="34" charset="-122"/>
              <a:ea typeface="微软雅黑" panose="020B0503020204020204" pitchFamily="34" charset="-122"/>
            </a:endParaRPr>
          </a:p>
          <a:p>
            <a:pPr algn="ctr"/>
            <a:r>
              <a:rPr lang="zh-CN" altLang="en-US" sz="3200" b="1" dirty="0">
                <a:latin typeface="微软雅黑" panose="020B0503020204020204" pitchFamily="34" charset="-122"/>
                <a:ea typeface="微软雅黑" panose="020B0503020204020204" pitchFamily="34" charset="-122"/>
              </a:rPr>
              <a:t>工具、技术</a:t>
            </a:r>
            <a:endParaRPr lang="zh-CN" altLang="en-US" sz="3200" b="1"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8263" y="1124744"/>
            <a:ext cx="1245870" cy="3046988"/>
            <a:chOff x="468263" y="1124744"/>
            <a:chExt cx="1245870" cy="3046988"/>
          </a:xfrm>
        </p:grpSpPr>
        <p:sp>
          <p:nvSpPr>
            <p:cNvPr id="3" name="Rectangle 9"/>
            <p:cNvSpPr/>
            <p:nvPr>
              <p:custDataLst>
                <p:tags r:id="rId2"/>
              </p:custDataLst>
            </p:nvPr>
          </p:nvSpPr>
          <p:spPr>
            <a:xfrm flipH="1">
              <a:off x="468263" y="1124744"/>
              <a:ext cx="654685" cy="3046988"/>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smtClean="0">
                  <a:latin typeface="微软雅黑" panose="020B0503020204020204" pitchFamily="34" charset="-122"/>
                  <a:ea typeface="微软雅黑" panose="020B0503020204020204" pitchFamily="34" charset="-122"/>
                </a:rPr>
                <a:t>生产力的发展</a:t>
              </a:r>
              <a:endParaRPr lang="zh-CN" altLang="en-US" sz="3200" b="1" dirty="0">
                <a:latin typeface="微软雅黑" panose="020B0503020204020204" pitchFamily="34" charset="-122"/>
                <a:ea typeface="微软雅黑" panose="020B0503020204020204" pitchFamily="34" charset="-122"/>
              </a:endParaRPr>
            </a:p>
          </p:txBody>
        </p:sp>
        <p:cxnSp>
          <p:nvCxnSpPr>
            <p:cNvPr id="11" name="直接箭头连接符 10"/>
            <p:cNvCxnSpPr/>
            <p:nvPr>
              <p:custDataLst>
                <p:tags r:id="rId3"/>
              </p:custDataLst>
            </p:nvPr>
          </p:nvCxnSpPr>
          <p:spPr>
            <a:xfrm>
              <a:off x="1122948" y="2636912"/>
              <a:ext cx="591185" cy="127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325213" y="3249974"/>
            <a:ext cx="1915795" cy="1022941"/>
            <a:chOff x="3325213" y="3249974"/>
            <a:chExt cx="1915795" cy="1022941"/>
          </a:xfrm>
        </p:grpSpPr>
        <p:sp>
          <p:nvSpPr>
            <p:cNvPr id="15" name="Rectangle 9"/>
            <p:cNvSpPr/>
            <p:nvPr>
              <p:custDataLst>
                <p:tags r:id="rId4"/>
              </p:custDataLst>
            </p:nvPr>
          </p:nvSpPr>
          <p:spPr>
            <a:xfrm flipH="1">
              <a:off x="3325213" y="3249974"/>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剩余产品</a:t>
              </a:r>
              <a:endParaRPr lang="zh-CN" altLang="en-US" sz="3200" b="1" dirty="0">
                <a:latin typeface="微软雅黑" panose="020B0503020204020204" pitchFamily="34" charset="-122"/>
                <a:ea typeface="微软雅黑" panose="020B0503020204020204" pitchFamily="34" charset="-122"/>
              </a:endParaRPr>
            </a:p>
          </p:txBody>
        </p:sp>
        <p:cxnSp>
          <p:nvCxnSpPr>
            <p:cNvPr id="17" name="直接箭头连接符 16"/>
            <p:cNvCxnSpPr/>
            <p:nvPr>
              <p:custDataLst>
                <p:tags r:id="rId5"/>
              </p:custDataLst>
            </p:nvPr>
          </p:nvCxnSpPr>
          <p:spPr>
            <a:xfrm flipH="1">
              <a:off x="4283110" y="3841115"/>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3304996" y="4297324"/>
            <a:ext cx="1915795" cy="1015365"/>
            <a:chOff x="3304996" y="4297324"/>
            <a:chExt cx="1915795" cy="1015365"/>
          </a:xfrm>
        </p:grpSpPr>
        <p:sp>
          <p:nvSpPr>
            <p:cNvPr id="16" name="Rectangle 9"/>
            <p:cNvSpPr/>
            <p:nvPr>
              <p:custDataLst>
                <p:tags r:id="rId6"/>
              </p:custDataLst>
            </p:nvPr>
          </p:nvSpPr>
          <p:spPr>
            <a:xfrm flipH="1">
              <a:off x="3304996" y="4297324"/>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latin typeface="微软雅黑" panose="020B0503020204020204" pitchFamily="34" charset="-122"/>
                  <a:ea typeface="微软雅黑" panose="020B0503020204020204" pitchFamily="34" charset="-122"/>
                </a:rPr>
                <a:t>私有制</a:t>
              </a:r>
              <a:endParaRPr lang="zh-CN" altLang="en-US" sz="3200" b="1">
                <a:latin typeface="微软雅黑" panose="020B0503020204020204" pitchFamily="34" charset="-122"/>
                <a:ea typeface="微软雅黑" panose="020B0503020204020204" pitchFamily="34" charset="-122"/>
              </a:endParaRPr>
            </a:p>
          </p:txBody>
        </p:sp>
        <p:cxnSp>
          <p:nvCxnSpPr>
            <p:cNvPr id="19" name="直接箭头连接符 18"/>
            <p:cNvCxnSpPr/>
            <p:nvPr>
              <p:custDataLst>
                <p:tags r:id="rId7"/>
              </p:custDataLst>
            </p:nvPr>
          </p:nvCxnSpPr>
          <p:spPr>
            <a:xfrm flipH="1">
              <a:off x="4322736" y="4880889"/>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348583" y="6260744"/>
            <a:ext cx="2964904" cy="583565"/>
            <a:chOff x="3348583" y="6260744"/>
            <a:chExt cx="2964904" cy="583565"/>
          </a:xfrm>
        </p:grpSpPr>
        <p:sp>
          <p:nvSpPr>
            <p:cNvPr id="21" name="Rectangle 9"/>
            <p:cNvSpPr/>
            <p:nvPr>
              <p:custDataLst>
                <p:tags r:id="rId8"/>
              </p:custDataLst>
            </p:nvPr>
          </p:nvSpPr>
          <p:spPr>
            <a:xfrm flipH="1">
              <a:off x="3348583" y="6260744"/>
              <a:ext cx="235267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战争、剥削</a:t>
              </a:r>
              <a:endParaRPr lang="zh-CN" altLang="en-US" sz="3200" b="1" dirty="0">
                <a:latin typeface="微软雅黑" panose="020B0503020204020204" pitchFamily="34" charset="-122"/>
                <a:ea typeface="微软雅黑" panose="020B0503020204020204" pitchFamily="34" charset="-122"/>
              </a:endParaRPr>
            </a:p>
          </p:txBody>
        </p:sp>
        <p:cxnSp>
          <p:nvCxnSpPr>
            <p:cNvPr id="22" name="直接箭头连接符 21"/>
            <p:cNvCxnSpPr/>
            <p:nvPr>
              <p:custDataLst>
                <p:tags r:id="rId9"/>
              </p:custDataLst>
            </p:nvPr>
          </p:nvCxnSpPr>
          <p:spPr>
            <a:xfrm>
              <a:off x="5730557" y="6513049"/>
              <a:ext cx="582930" cy="571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9"/>
          <p:cNvSpPr/>
          <p:nvPr>
            <p:custDataLst>
              <p:tags r:id="rId10"/>
            </p:custDataLst>
          </p:nvPr>
        </p:nvSpPr>
        <p:spPr>
          <a:xfrm flipH="1">
            <a:off x="6710679" y="4880889"/>
            <a:ext cx="1424940"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solidFill>
                  <a:srgbClr val="FF0000"/>
                </a:solidFill>
                <a:latin typeface="微软雅黑" panose="020B0503020204020204" pitchFamily="34" charset="-122"/>
                <a:ea typeface="微软雅黑" panose="020B0503020204020204" pitchFamily="34" charset="-122"/>
              </a:rPr>
              <a:t>国 家</a:t>
            </a:r>
            <a:endParaRPr lang="zh-CN" altLang="en-US" sz="3200" b="1">
              <a:solidFill>
                <a:srgbClr val="FF0000"/>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6428422" y="5592990"/>
            <a:ext cx="1989455" cy="1172110"/>
            <a:chOff x="6428422" y="5592990"/>
            <a:chExt cx="1989455" cy="1172110"/>
          </a:xfrm>
        </p:grpSpPr>
        <p:sp>
          <p:nvSpPr>
            <p:cNvPr id="23" name="Rectangle 9"/>
            <p:cNvSpPr/>
            <p:nvPr>
              <p:custDataLst>
                <p:tags r:id="rId11"/>
              </p:custDataLst>
            </p:nvPr>
          </p:nvSpPr>
          <p:spPr>
            <a:xfrm flipH="1">
              <a:off x="6428422" y="6181535"/>
              <a:ext cx="198945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latin typeface="微软雅黑" panose="020B0503020204020204" pitchFamily="34" charset="-122"/>
                  <a:ea typeface="微软雅黑" panose="020B0503020204020204" pitchFamily="34" charset="-122"/>
                </a:rPr>
                <a:t>强制机关</a:t>
              </a:r>
              <a:endParaRPr lang="zh-CN" altLang="en-US" sz="3200" b="1">
                <a:latin typeface="微软雅黑" panose="020B0503020204020204" pitchFamily="34" charset="-122"/>
                <a:ea typeface="微软雅黑" panose="020B0503020204020204" pitchFamily="34" charset="-122"/>
              </a:endParaRPr>
            </a:p>
          </p:txBody>
        </p:sp>
        <p:cxnSp>
          <p:nvCxnSpPr>
            <p:cNvPr id="26" name="直接箭头连接符 25"/>
            <p:cNvCxnSpPr/>
            <p:nvPr>
              <p:custDataLst>
                <p:tags r:id="rId12"/>
              </p:custDataLst>
            </p:nvPr>
          </p:nvCxnSpPr>
          <p:spPr>
            <a:xfrm flipV="1">
              <a:off x="7414577" y="5592990"/>
              <a:ext cx="0" cy="60427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Rectangle 9"/>
          <p:cNvSpPr/>
          <p:nvPr>
            <p:custDataLst>
              <p:tags r:id="rId13"/>
            </p:custDataLst>
          </p:nvPr>
        </p:nvSpPr>
        <p:spPr>
          <a:xfrm flipH="1">
            <a:off x="7400526" y="3376104"/>
            <a:ext cx="1355090"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solidFill>
                  <a:srgbClr val="FF0000"/>
                </a:solidFill>
                <a:latin typeface="微软雅黑" panose="020B0503020204020204" pitchFamily="34" charset="-122"/>
                <a:ea typeface="微软雅黑" panose="020B0503020204020204" pitchFamily="34" charset="-122"/>
              </a:rPr>
              <a:t>文 字</a:t>
            </a:r>
            <a:endParaRPr lang="zh-CN" altLang="en-US" sz="3200" b="1">
              <a:solidFill>
                <a:srgbClr val="FF0000"/>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6372919" y="2197363"/>
            <a:ext cx="2374265" cy="2576567"/>
            <a:chOff x="6372919" y="2197363"/>
            <a:chExt cx="2374265" cy="2576567"/>
          </a:xfrm>
        </p:grpSpPr>
        <p:sp>
          <p:nvSpPr>
            <p:cNvPr id="10" name="Rectangle 9"/>
            <p:cNvSpPr/>
            <p:nvPr>
              <p:custDataLst>
                <p:tags r:id="rId14"/>
              </p:custDataLst>
            </p:nvPr>
          </p:nvSpPr>
          <p:spPr>
            <a:xfrm flipH="1">
              <a:off x="6372919" y="2197363"/>
              <a:ext cx="237426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latin typeface="微软雅黑" panose="020B0503020204020204" pitchFamily="34" charset="-122"/>
                  <a:ea typeface="微软雅黑" panose="020B0503020204020204" pitchFamily="34" charset="-122"/>
                </a:rPr>
                <a:t>管理、创造</a:t>
              </a:r>
              <a:endParaRPr lang="zh-CN" altLang="en-US" sz="3200" b="1">
                <a:latin typeface="微软雅黑" panose="020B0503020204020204" pitchFamily="34" charset="-122"/>
                <a:ea typeface="微软雅黑" panose="020B0503020204020204" pitchFamily="34" charset="-122"/>
              </a:endParaRPr>
            </a:p>
          </p:txBody>
        </p:sp>
        <p:cxnSp>
          <p:nvCxnSpPr>
            <p:cNvPr id="27" name="直接箭头连接符 26"/>
            <p:cNvCxnSpPr/>
            <p:nvPr>
              <p:custDataLst>
                <p:tags r:id="rId15"/>
              </p:custDataLst>
            </p:nvPr>
          </p:nvCxnSpPr>
          <p:spPr>
            <a:xfrm>
              <a:off x="7309023" y="2818174"/>
              <a:ext cx="0" cy="195575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16"/>
              </p:custDataLst>
            </p:nvPr>
          </p:nvCxnSpPr>
          <p:spPr>
            <a:xfrm flipH="1">
              <a:off x="8248650" y="2780928"/>
              <a:ext cx="8255" cy="58547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2682638" y="5301208"/>
            <a:ext cx="2581740" cy="991007"/>
            <a:chOff x="2682638" y="5301208"/>
            <a:chExt cx="2581740" cy="991007"/>
          </a:xfrm>
        </p:grpSpPr>
        <p:sp>
          <p:nvSpPr>
            <p:cNvPr id="18" name="Rectangle 9"/>
            <p:cNvSpPr/>
            <p:nvPr>
              <p:custDataLst>
                <p:tags r:id="rId17"/>
              </p:custDataLst>
            </p:nvPr>
          </p:nvSpPr>
          <p:spPr>
            <a:xfrm flipH="1">
              <a:off x="3348583" y="5301208"/>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社会分化</a:t>
              </a:r>
              <a:endParaRPr lang="zh-CN" altLang="en-US" sz="3200" b="1" dirty="0">
                <a:latin typeface="微软雅黑" panose="020B0503020204020204" pitchFamily="34" charset="-122"/>
                <a:ea typeface="微软雅黑" panose="020B0503020204020204" pitchFamily="34" charset="-122"/>
              </a:endParaRPr>
            </a:p>
          </p:txBody>
        </p:sp>
        <p:cxnSp>
          <p:nvCxnSpPr>
            <p:cNvPr id="20" name="直接箭头连接符 19"/>
            <p:cNvCxnSpPr/>
            <p:nvPr>
              <p:custDataLst>
                <p:tags r:id="rId18"/>
              </p:custDataLst>
            </p:nvPr>
          </p:nvCxnSpPr>
          <p:spPr>
            <a:xfrm flipH="1">
              <a:off x="4356695" y="5860415"/>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custDataLst>
                <p:tags r:id="rId19"/>
              </p:custDataLst>
            </p:nvPr>
          </p:nvCxnSpPr>
          <p:spPr>
            <a:xfrm flipH="1" flipV="1">
              <a:off x="2682638" y="5639946"/>
              <a:ext cx="599440" cy="63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9"/>
          <p:cNvSpPr/>
          <p:nvPr>
            <p:custDataLst>
              <p:tags r:id="rId20"/>
            </p:custDataLst>
          </p:nvPr>
        </p:nvSpPr>
        <p:spPr>
          <a:xfrm flipH="1">
            <a:off x="1257698" y="5312689"/>
            <a:ext cx="1424940"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a:solidFill>
                  <a:srgbClr val="FF0000"/>
                </a:solidFill>
                <a:latin typeface="微软雅黑" panose="020B0503020204020204" pitchFamily="34" charset="-122"/>
                <a:ea typeface="微软雅黑" panose="020B0503020204020204" pitchFamily="34" charset="-122"/>
              </a:rPr>
              <a:t>阶 级</a:t>
            </a:r>
            <a:endParaRPr lang="zh-CN" altLang="en-US" sz="3200" b="1">
              <a:solidFill>
                <a:srgbClr val="FF0000"/>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282078" y="2195015"/>
            <a:ext cx="3090841" cy="1054959"/>
            <a:chOff x="3282078" y="2195015"/>
            <a:chExt cx="3090841" cy="1054959"/>
          </a:xfrm>
        </p:grpSpPr>
        <p:cxnSp>
          <p:nvCxnSpPr>
            <p:cNvPr id="24" name="直接箭头连接符 23"/>
            <p:cNvCxnSpPr>
              <a:stCxn id="9" idx="1"/>
              <a:endCxn id="10" idx="3"/>
            </p:cNvCxnSpPr>
            <p:nvPr>
              <p:custDataLst>
                <p:tags r:id="rId21"/>
              </p:custDataLst>
            </p:nvPr>
          </p:nvCxnSpPr>
          <p:spPr>
            <a:xfrm>
              <a:off x="5197873" y="2486798"/>
              <a:ext cx="1175046" cy="23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282078" y="2195015"/>
              <a:ext cx="1915795" cy="1054959"/>
              <a:chOff x="3282078" y="2195015"/>
              <a:chExt cx="1915795" cy="1054959"/>
            </a:xfrm>
          </p:grpSpPr>
          <p:sp>
            <p:nvSpPr>
              <p:cNvPr id="9" name="Rectangle 9"/>
              <p:cNvSpPr/>
              <p:nvPr>
                <p:custDataLst>
                  <p:tags r:id="rId22"/>
                </p:custDataLst>
              </p:nvPr>
            </p:nvSpPr>
            <p:spPr>
              <a:xfrm flipH="1">
                <a:off x="3282078" y="2195015"/>
                <a:ext cx="1915795" cy="58356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社会分工</a:t>
                </a:r>
                <a:endParaRPr lang="zh-CN" altLang="en-US" sz="3200" b="1" dirty="0">
                  <a:latin typeface="微软雅黑" panose="020B0503020204020204" pitchFamily="34" charset="-122"/>
                  <a:ea typeface="微软雅黑" panose="020B0503020204020204" pitchFamily="34" charset="-122"/>
                </a:endParaRPr>
              </a:p>
            </p:txBody>
          </p:sp>
          <p:cxnSp>
            <p:nvCxnSpPr>
              <p:cNvPr id="34" name="直接箭头连接符 33"/>
              <p:cNvCxnSpPr/>
              <p:nvPr>
                <p:custDataLst>
                  <p:tags r:id="rId23"/>
                </p:custDataLst>
              </p:nvPr>
            </p:nvCxnSpPr>
            <p:spPr>
              <a:xfrm flipH="1">
                <a:off x="4283110" y="2818174"/>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1764407" y="1389656"/>
            <a:ext cx="1440160" cy="2194284"/>
            <a:chOff x="1764407" y="1389656"/>
            <a:chExt cx="1440160" cy="2194284"/>
          </a:xfrm>
        </p:grpSpPr>
        <p:sp>
          <p:nvSpPr>
            <p:cNvPr id="4" name="Rectangle 9"/>
            <p:cNvSpPr/>
            <p:nvPr>
              <p:custDataLst>
                <p:tags r:id="rId24"/>
              </p:custDataLst>
            </p:nvPr>
          </p:nvSpPr>
          <p:spPr>
            <a:xfrm flipH="1">
              <a:off x="1764407" y="1772816"/>
              <a:ext cx="1040130" cy="1568450"/>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农耕</a:t>
              </a:r>
              <a:endParaRPr lang="zh-CN" altLang="en-US" sz="3200" b="1" dirty="0">
                <a:latin typeface="微软雅黑" panose="020B0503020204020204" pitchFamily="34" charset="-122"/>
                <a:ea typeface="微软雅黑" panose="020B0503020204020204" pitchFamily="34" charset="-122"/>
              </a:endParaRPr>
            </a:p>
            <a:p>
              <a:pPr algn="ctr"/>
              <a:r>
                <a:rPr lang="zh-CN" altLang="en-US" sz="3200" b="1" dirty="0">
                  <a:latin typeface="微软雅黑" panose="020B0503020204020204" pitchFamily="34" charset="-122"/>
                  <a:ea typeface="微软雅黑" panose="020B0503020204020204" pitchFamily="34" charset="-122"/>
                </a:rPr>
                <a:t>畜牧</a:t>
              </a:r>
              <a:endParaRPr lang="zh-CN" altLang="en-US" sz="3200" b="1" dirty="0">
                <a:latin typeface="微软雅黑" panose="020B0503020204020204" pitchFamily="34" charset="-122"/>
                <a:ea typeface="微软雅黑" panose="020B0503020204020204" pitchFamily="34" charset="-122"/>
              </a:endParaRPr>
            </a:p>
            <a:p>
              <a:pPr algn="ctr"/>
              <a:r>
                <a:rPr lang="zh-CN" altLang="en-US" sz="3200" b="1" dirty="0">
                  <a:latin typeface="微软雅黑" panose="020B0503020204020204" pitchFamily="34" charset="-122"/>
                  <a:ea typeface="微软雅黑" panose="020B0503020204020204" pitchFamily="34" charset="-122"/>
                </a:rPr>
                <a:t>产生</a:t>
              </a:r>
              <a:endParaRPr lang="zh-CN" altLang="en-US" sz="3200" b="1" dirty="0">
                <a:latin typeface="微软雅黑" panose="020B0503020204020204" pitchFamily="34" charset="-122"/>
                <a:ea typeface="微软雅黑" panose="020B0503020204020204" pitchFamily="34" charset="-122"/>
              </a:endParaRPr>
            </a:p>
          </p:txBody>
        </p:sp>
        <p:sp>
          <p:nvSpPr>
            <p:cNvPr id="37" name="左大括号 36"/>
            <p:cNvSpPr/>
            <p:nvPr/>
          </p:nvSpPr>
          <p:spPr>
            <a:xfrm>
              <a:off x="2868424" y="1389656"/>
              <a:ext cx="336143" cy="2194284"/>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9" name="组合 68"/>
          <p:cNvGrpSpPr/>
          <p:nvPr/>
        </p:nvGrpSpPr>
        <p:grpSpPr>
          <a:xfrm>
            <a:off x="9001211" y="1301544"/>
            <a:ext cx="2058265" cy="5166656"/>
            <a:chOff x="9001211" y="1301544"/>
            <a:chExt cx="2058265" cy="5166656"/>
          </a:xfrm>
        </p:grpSpPr>
        <p:sp>
          <p:nvSpPr>
            <p:cNvPr id="33" name="文本框 47"/>
            <p:cNvSpPr txBox="1"/>
            <p:nvPr>
              <p:custDataLst>
                <p:tags r:id="rId25"/>
              </p:custDataLst>
            </p:nvPr>
          </p:nvSpPr>
          <p:spPr>
            <a:xfrm>
              <a:off x="10327321" y="1474229"/>
              <a:ext cx="732155" cy="3969385"/>
            </a:xfrm>
            <a:prstGeom prst="rect">
              <a:avLst/>
            </a:prstGeom>
            <a:noFill/>
          </p:spPr>
          <p:txBody>
            <a:bodyPr wrap="square" rtlCol="0">
              <a:spAutoFit/>
            </a:bodyPr>
            <a:lstStyle/>
            <a:p>
              <a:r>
                <a:rPr lang="zh-CN" altLang="en-US" sz="3600" b="1" dirty="0">
                  <a:solidFill>
                    <a:schemeClr val="tx1"/>
                  </a:solidFill>
                  <a:latin typeface="微软雅黑" panose="020B0503020204020204" pitchFamily="34" charset="-122"/>
                  <a:ea typeface="微软雅黑" panose="020B0503020204020204" pitchFamily="34" charset="-122"/>
                </a:rPr>
                <a:t>人类文明的曙光</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9001211" y="1301544"/>
              <a:ext cx="1260140" cy="5166656"/>
              <a:chOff x="9001211" y="1301544"/>
              <a:chExt cx="1260140" cy="5166656"/>
            </a:xfrm>
          </p:grpSpPr>
          <p:cxnSp>
            <p:nvCxnSpPr>
              <p:cNvPr id="44" name="直接箭头连接符 43"/>
              <p:cNvCxnSpPr/>
              <p:nvPr>
                <p:custDataLst>
                  <p:tags r:id="rId26"/>
                </p:custDataLst>
              </p:nvPr>
            </p:nvCxnSpPr>
            <p:spPr>
              <a:xfrm>
                <a:off x="9361251" y="3884872"/>
                <a:ext cx="900100" cy="127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左大括号 46"/>
              <p:cNvSpPr/>
              <p:nvPr/>
            </p:nvSpPr>
            <p:spPr>
              <a:xfrm flipH="1">
                <a:off x="9001211" y="1301544"/>
                <a:ext cx="360040" cy="5166656"/>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59" name="组合 58"/>
          <p:cNvGrpSpPr/>
          <p:nvPr/>
        </p:nvGrpSpPr>
        <p:grpSpPr>
          <a:xfrm>
            <a:off x="3204567" y="764704"/>
            <a:ext cx="3168352" cy="1511920"/>
            <a:chOff x="3204567" y="764704"/>
            <a:chExt cx="3168352" cy="1511920"/>
          </a:xfrm>
        </p:grpSpPr>
        <p:sp>
          <p:nvSpPr>
            <p:cNvPr id="5" name="Rectangle 9"/>
            <p:cNvSpPr/>
            <p:nvPr>
              <p:custDataLst>
                <p:tags r:id="rId27"/>
              </p:custDataLst>
            </p:nvPr>
          </p:nvSpPr>
          <p:spPr>
            <a:xfrm flipH="1">
              <a:off x="3204567" y="764704"/>
              <a:ext cx="2374265" cy="1076325"/>
            </a:xfrm>
            <a:prstGeom prst="rect">
              <a:avLst/>
            </a:prstGeom>
            <a:noFill/>
            <a:ln w="22225" cap="flat" cmpd="sng">
              <a:solidFill>
                <a:schemeClr val="tx2"/>
              </a:solidFill>
              <a:prstDash val="solid"/>
              <a:miter/>
              <a:headEnd type="none" w="med" len="med"/>
              <a:tailEnd type="none" w="med" len="med"/>
            </a:ln>
          </p:spPr>
          <p:txBody>
            <a:bodyPr wrap="square" anchor="ctr">
              <a:spAutoFit/>
            </a:bodyPr>
            <a:lstStyle/>
            <a:p>
              <a:pPr algn="ctr"/>
              <a:r>
                <a:rPr lang="zh-CN" altLang="en-US" sz="3200" b="1" dirty="0">
                  <a:latin typeface="微软雅黑" panose="020B0503020204020204" pitchFamily="34" charset="-122"/>
                  <a:ea typeface="微软雅黑" panose="020B0503020204020204" pitchFamily="34" charset="-122"/>
                </a:rPr>
                <a:t>流浪   定居</a:t>
              </a:r>
              <a:endParaRPr lang="zh-CN" altLang="en-US" sz="3200" b="1" dirty="0">
                <a:latin typeface="微软雅黑" panose="020B0503020204020204" pitchFamily="34" charset="-122"/>
                <a:ea typeface="微软雅黑" panose="020B0503020204020204" pitchFamily="34" charset="-122"/>
              </a:endParaRPr>
            </a:p>
            <a:p>
              <a:pPr algn="ctr"/>
              <a:r>
                <a:rPr lang="zh-CN" altLang="en-US" sz="3200" b="1" dirty="0">
                  <a:latin typeface="微软雅黑" panose="020B0503020204020204" pitchFamily="34" charset="-122"/>
                  <a:ea typeface="微软雅黑" panose="020B0503020204020204" pitchFamily="34" charset="-122"/>
                </a:rPr>
                <a:t>采集   生产</a:t>
              </a:r>
              <a:endParaRPr lang="zh-CN" altLang="en-US" sz="3200" b="1" dirty="0">
                <a:latin typeface="微软雅黑" panose="020B0503020204020204" pitchFamily="34" charset="-122"/>
                <a:ea typeface="微软雅黑" panose="020B0503020204020204" pitchFamily="34" charset="-122"/>
              </a:endParaRPr>
            </a:p>
          </p:txBody>
        </p:sp>
        <p:cxnSp>
          <p:nvCxnSpPr>
            <p:cNvPr id="8" name="直接箭头连接符 7"/>
            <p:cNvCxnSpPr>
              <a:stCxn id="5" idx="1"/>
              <a:endCxn id="7" idx="3"/>
            </p:cNvCxnSpPr>
            <p:nvPr>
              <p:custDataLst>
                <p:tags r:id="rId28"/>
              </p:custDataLst>
            </p:nvPr>
          </p:nvCxnSpPr>
          <p:spPr>
            <a:xfrm>
              <a:off x="5578832" y="1302867"/>
              <a:ext cx="794087" cy="379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4322736" y="1052736"/>
              <a:ext cx="281940" cy="511676"/>
              <a:chOff x="4322736" y="1124744"/>
              <a:chExt cx="281940" cy="511676"/>
            </a:xfrm>
          </p:grpSpPr>
          <p:cxnSp>
            <p:nvCxnSpPr>
              <p:cNvPr id="6" name="直接箭头连接符 5"/>
              <p:cNvCxnSpPr/>
              <p:nvPr>
                <p:custDataLst>
                  <p:tags r:id="rId29"/>
                </p:custDataLst>
              </p:nvPr>
            </p:nvCxnSpPr>
            <p:spPr>
              <a:xfrm>
                <a:off x="4322736" y="1124744"/>
                <a:ext cx="281940" cy="76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30"/>
                </p:custDataLst>
              </p:nvPr>
            </p:nvCxnSpPr>
            <p:spPr>
              <a:xfrm>
                <a:off x="4322736" y="1628800"/>
                <a:ext cx="281940" cy="762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直接箭头连接符 53"/>
            <p:cNvCxnSpPr/>
            <p:nvPr>
              <p:custDataLst>
                <p:tags r:id="rId31"/>
              </p:custDataLst>
            </p:nvPr>
          </p:nvCxnSpPr>
          <p:spPr>
            <a:xfrm flipH="1">
              <a:off x="4322736" y="1844824"/>
              <a:ext cx="0" cy="431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5652484" y="-4271"/>
            <a:ext cx="1836420" cy="645160"/>
          </a:xfrm>
          <a:prstGeom prst="rect">
            <a:avLst/>
          </a:prstGeom>
        </p:spPr>
        <p:txBody>
          <a:bodyPr wrap="none">
            <a:spAutoFit/>
          </a:bodyPr>
          <a:p>
            <a:r>
              <a:rPr lang="en-US" altLang="zh-CN" sz="36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36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、过程</a:t>
            </a:r>
            <a:endParaRPr lang="zh-CN" altLang="en-US" sz="1600" dirty="0"/>
          </a:p>
        </p:txBody>
      </p:sp>
      <p:sp>
        <p:nvSpPr>
          <p:cNvPr id="13" name="矩形 12"/>
          <p:cNvSpPr/>
          <p:nvPr/>
        </p:nvSpPr>
        <p:spPr>
          <a:xfrm>
            <a:off x="1477" y="-8845"/>
            <a:ext cx="5262979" cy="769441"/>
          </a:xfrm>
          <a:prstGeom prst="rect">
            <a:avLst/>
          </a:prstGeom>
        </p:spPr>
        <p:txBody>
          <a:bodyPr wrap="none">
            <a:spAutoFit/>
          </a:bodyPr>
          <a:p>
            <a:r>
              <a:rPr lang="zh-CN" altLang="en-US" sz="44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一、人类文明的产生</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5" grpId="0" bldLvl="0" animBg="1"/>
      <p:bldP spid="28" grpId="0" bldLvl="0" animBg="1"/>
      <p:bldP spid="3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0153" y="404654"/>
            <a:ext cx="3035935" cy="706755"/>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、根本原因</a:t>
            </a:r>
            <a:endParaRPr lang="zh-CN" altLang="en-US" dirty="0"/>
          </a:p>
        </p:txBody>
      </p:sp>
      <p:sp>
        <p:nvSpPr>
          <p:cNvPr id="5" name="矩形 4"/>
          <p:cNvSpPr/>
          <p:nvPr/>
        </p:nvSpPr>
        <p:spPr>
          <a:xfrm>
            <a:off x="180547" y="2096904"/>
            <a:ext cx="2019935" cy="706755"/>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、前提</a:t>
            </a:r>
            <a:endParaRPr lang="zh-CN" altLang="en-US" dirty="0"/>
          </a:p>
        </p:txBody>
      </p:sp>
      <p:sp>
        <p:nvSpPr>
          <p:cNvPr id="6" name="矩形 5"/>
          <p:cNvSpPr/>
          <p:nvPr/>
        </p:nvSpPr>
        <p:spPr>
          <a:xfrm>
            <a:off x="180224" y="3788901"/>
            <a:ext cx="2019935" cy="706755"/>
          </a:xfrm>
          <a:prstGeom prst="rect">
            <a:avLst/>
          </a:prstGeom>
        </p:spPr>
        <p:txBody>
          <a:bodyPr wrap="none">
            <a:spAutoFit/>
          </a:bodyPr>
          <a:lstStyle/>
          <a:p>
            <a:r>
              <a:rPr lang="en-US" altLang="zh-CN"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、标志</a:t>
            </a:r>
            <a:endParaRPr lang="zh-CN" altLang="en-US" dirty="0"/>
          </a:p>
        </p:txBody>
      </p:sp>
      <p:sp>
        <p:nvSpPr>
          <p:cNvPr id="7" name="矩形 6"/>
          <p:cNvSpPr/>
          <p:nvPr/>
        </p:nvSpPr>
        <p:spPr>
          <a:xfrm>
            <a:off x="1044580" y="2954650"/>
            <a:ext cx="4339650" cy="646331"/>
          </a:xfrm>
          <a:prstGeom prst="rect">
            <a:avLst/>
          </a:prstGeom>
        </p:spPr>
        <p:txBody>
          <a:bodyPr wrap="none">
            <a:spAutoFit/>
          </a:bodyPr>
          <a:lstStyle/>
          <a:p>
            <a:r>
              <a:rPr lang="en-US" altLang="zh-CN" sz="3600" b="1" dirty="0" err="1">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农业和畜牧业的产生</a:t>
            </a:r>
            <a:endParaRPr lang="en-US" altLang="zh-CN" sz="3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1044544" y="4653379"/>
            <a:ext cx="9120922" cy="784830"/>
          </a:xfrm>
          <a:prstGeom prst="rect">
            <a:avLst/>
          </a:prstGeom>
        </p:spPr>
        <p:txBody>
          <a:bodyPr wrap="square">
            <a:spAutoFit/>
          </a:bodyPr>
          <a:lstStyle/>
          <a:p>
            <a:pPr lvl="0">
              <a:lnSpc>
                <a:spcPct val="125000"/>
              </a:lnSpc>
            </a:pPr>
            <a:r>
              <a:rPr lang="en-US" altLang="zh-CN" sz="3600" b="1" dirty="0" err="1">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阶级的产生、国家的形成、</a:t>
            </a:r>
            <a:r>
              <a:rPr lang="en-US" altLang="zh-CN" sz="3600" b="1" dirty="0" err="1"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文字的出现</a:t>
            </a:r>
            <a:r>
              <a:rPr lang="zh-CN" altLang="en-US" sz="36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a:t>
            </a:r>
            <a:endParaRPr lang="en-US" altLang="zh-CN" sz="3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1116611" y="1256685"/>
            <a:ext cx="2954655" cy="646331"/>
          </a:xfrm>
          <a:prstGeom prst="rect">
            <a:avLst/>
          </a:prstGeom>
        </p:spPr>
        <p:txBody>
          <a:bodyPr wrap="none">
            <a:spAutoFit/>
          </a:bodyPr>
          <a:lstStyle/>
          <a:p>
            <a:r>
              <a:rPr lang="zh-CN" altLang="en-US" sz="3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生产力的发展</a:t>
            </a:r>
            <a:endParaRPr lang="zh-CN" altLang="en-US" sz="3600" b="1" dirty="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2"/>
          <a:stretch>
            <a:fillRect/>
          </a:stretch>
        </p:blipFill>
        <p:spPr>
          <a:xfrm>
            <a:off x="150855" y="671774"/>
            <a:ext cx="12018920" cy="6022962"/>
          </a:xfrm>
          <a:prstGeom prst="rect">
            <a:avLst/>
          </a:prstGeom>
        </p:spPr>
      </p:pic>
      <p:grpSp>
        <p:nvGrpSpPr>
          <p:cNvPr id="22" name="组合 21"/>
          <p:cNvGrpSpPr/>
          <p:nvPr/>
        </p:nvGrpSpPr>
        <p:grpSpPr>
          <a:xfrm>
            <a:off x="1051446" y="1235324"/>
            <a:ext cx="2825308" cy="1853134"/>
            <a:chOff x="1051446" y="1235324"/>
            <a:chExt cx="2825308" cy="1853134"/>
          </a:xfrm>
        </p:grpSpPr>
        <p:sp>
          <p:nvSpPr>
            <p:cNvPr id="27" name="椭圆 26"/>
            <p:cNvSpPr/>
            <p:nvPr>
              <p:custDataLst>
                <p:tags r:id="rId3"/>
              </p:custDataLst>
            </p:nvPr>
          </p:nvSpPr>
          <p:spPr>
            <a:xfrm>
              <a:off x="2211951" y="1859083"/>
              <a:ext cx="1411720" cy="12293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p>
          </p:txBody>
        </p:sp>
        <p:sp>
          <p:nvSpPr>
            <p:cNvPr id="14" name="圆角矩形 13"/>
            <p:cNvSpPr/>
            <p:nvPr>
              <p:custDataLst>
                <p:tags r:id="rId4"/>
              </p:custDataLst>
            </p:nvPr>
          </p:nvSpPr>
          <p:spPr>
            <a:xfrm>
              <a:off x="1051446" y="1235324"/>
              <a:ext cx="2825308" cy="989580"/>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rPr>
                <a:t>古希腊文明</a:t>
              </a:r>
              <a:endPar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ctr"/>
              <a:r>
                <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rPr>
                <a:t>约公元前</a:t>
              </a:r>
              <a:r>
                <a:rPr lang="en-US" altLang="zh-CN"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2</a:t>
              </a: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千纪</a:t>
              </a:r>
              <a:endParaRPr lang="zh-CN" altLang="en-US" sz="28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grpSp>
        <p:nvGrpSpPr>
          <p:cNvPr id="12" name="组合 11"/>
          <p:cNvGrpSpPr/>
          <p:nvPr/>
        </p:nvGrpSpPr>
        <p:grpSpPr>
          <a:xfrm>
            <a:off x="4291805" y="1306679"/>
            <a:ext cx="4132836" cy="1978304"/>
            <a:chOff x="4291805" y="1306679"/>
            <a:chExt cx="4132836" cy="1978304"/>
          </a:xfrm>
        </p:grpSpPr>
        <p:sp>
          <p:nvSpPr>
            <p:cNvPr id="29" name="椭圆 28"/>
            <p:cNvSpPr/>
            <p:nvPr>
              <p:custDataLst>
                <p:tags r:id="rId5"/>
              </p:custDataLst>
            </p:nvPr>
          </p:nvSpPr>
          <p:spPr>
            <a:xfrm>
              <a:off x="4435821" y="2352138"/>
              <a:ext cx="1353359" cy="932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圆角矩形 15"/>
            <p:cNvSpPr/>
            <p:nvPr>
              <p:custDataLst>
                <p:tags r:id="rId6"/>
              </p:custDataLst>
            </p:nvPr>
          </p:nvSpPr>
          <p:spPr>
            <a:xfrm>
              <a:off x="4291805" y="1306679"/>
              <a:ext cx="4132836" cy="918225"/>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古代两河流域文明</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约公元前</a:t>
              </a:r>
              <a:r>
                <a:rPr lang="en-US" altLang="zh-CN"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3500</a:t>
              </a: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年左右</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grpSp>
        <p:nvGrpSpPr>
          <p:cNvPr id="20" name="组合 19"/>
          <p:cNvGrpSpPr/>
          <p:nvPr/>
        </p:nvGrpSpPr>
        <p:grpSpPr>
          <a:xfrm>
            <a:off x="772220" y="2976283"/>
            <a:ext cx="4110049" cy="2415649"/>
            <a:chOff x="772220" y="2976283"/>
            <a:chExt cx="4110049" cy="2415649"/>
          </a:xfrm>
        </p:grpSpPr>
        <p:sp>
          <p:nvSpPr>
            <p:cNvPr id="28" name="椭圆 27"/>
            <p:cNvSpPr/>
            <p:nvPr>
              <p:custDataLst>
                <p:tags r:id="rId7"/>
              </p:custDataLst>
            </p:nvPr>
          </p:nvSpPr>
          <p:spPr>
            <a:xfrm rot="20940000">
              <a:off x="3431956" y="2976283"/>
              <a:ext cx="1195107" cy="1507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custDataLst>
                <p:tags r:id="rId8"/>
              </p:custDataLst>
            </p:nvPr>
          </p:nvSpPr>
          <p:spPr>
            <a:xfrm>
              <a:off x="772220" y="4412345"/>
              <a:ext cx="4110049" cy="979587"/>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古埃及文明</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约公元前</a:t>
              </a:r>
              <a:r>
                <a:rPr lang="en-US" altLang="zh-CN"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3500</a:t>
              </a: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年左右</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grpSp>
        <p:nvGrpSpPr>
          <p:cNvPr id="13" name="组合 12"/>
          <p:cNvGrpSpPr/>
          <p:nvPr/>
        </p:nvGrpSpPr>
        <p:grpSpPr>
          <a:xfrm>
            <a:off x="6117074" y="2943673"/>
            <a:ext cx="3403342" cy="2473001"/>
            <a:chOff x="6117074" y="2943673"/>
            <a:chExt cx="3403342" cy="2473001"/>
          </a:xfrm>
        </p:grpSpPr>
        <p:sp>
          <p:nvSpPr>
            <p:cNvPr id="31" name="椭圆 30"/>
            <p:cNvSpPr/>
            <p:nvPr>
              <p:custDataLst>
                <p:tags r:id="rId9"/>
              </p:custDataLst>
            </p:nvPr>
          </p:nvSpPr>
          <p:spPr>
            <a:xfrm>
              <a:off x="6259132" y="2943673"/>
              <a:ext cx="2165509" cy="147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圆角矩形 16"/>
            <p:cNvSpPr/>
            <p:nvPr>
              <p:custDataLst>
                <p:tags r:id="rId10"/>
              </p:custDataLst>
            </p:nvPr>
          </p:nvSpPr>
          <p:spPr>
            <a:xfrm>
              <a:off x="6117074" y="4422837"/>
              <a:ext cx="3403342" cy="993837"/>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古印度文明</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约公元前</a:t>
              </a:r>
              <a:r>
                <a:rPr lang="en-US" altLang="zh-CN"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3</a:t>
              </a:r>
              <a:r>
                <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千纪</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grpSp>
        <p:nvGrpSpPr>
          <p:cNvPr id="9" name="组合 8"/>
          <p:cNvGrpSpPr/>
          <p:nvPr/>
        </p:nvGrpSpPr>
        <p:grpSpPr>
          <a:xfrm>
            <a:off x="8564693" y="1306679"/>
            <a:ext cx="3261647" cy="2524623"/>
            <a:chOff x="8564693" y="1306679"/>
            <a:chExt cx="3261647" cy="2524623"/>
          </a:xfrm>
        </p:grpSpPr>
        <p:sp>
          <p:nvSpPr>
            <p:cNvPr id="32" name="椭圆 31"/>
            <p:cNvSpPr/>
            <p:nvPr>
              <p:custDataLst>
                <p:tags r:id="rId11"/>
              </p:custDataLst>
            </p:nvPr>
          </p:nvSpPr>
          <p:spPr>
            <a:xfrm>
              <a:off x="9048338" y="2352138"/>
              <a:ext cx="1916529" cy="147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圆角矩形 17"/>
            <p:cNvSpPr/>
            <p:nvPr>
              <p:custDataLst>
                <p:tags r:id="rId12"/>
              </p:custDataLst>
            </p:nvPr>
          </p:nvSpPr>
          <p:spPr>
            <a:xfrm>
              <a:off x="8564693" y="1306679"/>
              <a:ext cx="3261647" cy="918225"/>
            </a:xfrm>
            <a:prstGeom prst="roundRect">
              <a:avLst/>
            </a:prstGeom>
            <a:solidFill>
              <a:srgbClr val="FFFF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中国文明</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ctr" fontAlgn="auto"/>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约公元前</a:t>
              </a:r>
              <a:r>
                <a:rPr lang="en-US" altLang="zh-CN"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2070</a:t>
              </a:r>
              <a:r>
                <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rPr>
                <a:t>年</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grpSp>
      <p:sp>
        <p:nvSpPr>
          <p:cNvPr id="6" name="文本框 5"/>
          <p:cNvSpPr txBox="1"/>
          <p:nvPr>
            <p:custDataLst>
              <p:tags r:id="rId13"/>
            </p:custDataLst>
          </p:nvPr>
        </p:nvSpPr>
        <p:spPr>
          <a:xfrm>
            <a:off x="10976774" y="3357200"/>
            <a:ext cx="615553" cy="2197735"/>
          </a:xfrm>
          <a:prstGeom prst="rect">
            <a:avLst/>
          </a:prstGeom>
          <a:solidFill>
            <a:srgbClr val="3C40DA"/>
          </a:solidFill>
        </p:spPr>
        <p:txBody>
          <a:bodyPr vert="eaVert" wrap="square" rtlCol="0">
            <a:spAutoFit/>
          </a:bodyPr>
          <a:lstStyle/>
          <a:p>
            <a:pPr algn="ctr"/>
            <a:r>
              <a:rPr lang="zh-CN" altLang="en-US" sz="28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大 河文 明</a:t>
            </a:r>
            <a:endParaRPr lang="zh-CN" altLang="en-US" sz="28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14"/>
            </p:custDataLst>
          </p:nvPr>
        </p:nvSpPr>
        <p:spPr>
          <a:xfrm>
            <a:off x="108223" y="692696"/>
            <a:ext cx="615553" cy="2197735"/>
          </a:xfrm>
          <a:prstGeom prst="rect">
            <a:avLst/>
          </a:prstGeom>
          <a:solidFill>
            <a:srgbClr val="3C40DA"/>
          </a:solidFill>
        </p:spPr>
        <p:txBody>
          <a:bodyPr vert="eaVert" wrap="square" rtlCol="0">
            <a:spAutoFit/>
          </a:bodyPr>
          <a:lstStyle/>
          <a:p>
            <a:pPr algn="ctr"/>
            <a:r>
              <a:rPr lang="zh-CN" altLang="en-US" sz="28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海洋文 明</a:t>
            </a:r>
            <a:endParaRPr lang="zh-CN" altLang="en-US" sz="28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108223" y="-4737"/>
            <a:ext cx="6391493" cy="769441"/>
          </a:xfrm>
          <a:prstGeom prst="rect">
            <a:avLst/>
          </a:prstGeom>
        </p:spPr>
        <p:txBody>
          <a:bodyPr wrap="none">
            <a:spAutoFit/>
          </a:bodyPr>
          <a:lstStyle/>
          <a:p>
            <a:r>
              <a:rPr lang="zh-CN" altLang="en-US" sz="4400"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44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、古代文明的多元特点</a:t>
            </a:r>
            <a:endParaRPr lang="zh-CN" altLang="en-US" sz="2000" dirty="0"/>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252254" y="812801"/>
          <a:ext cx="9768205" cy="5694045"/>
        </p:xfrm>
        <a:graphic>
          <a:graphicData uri="http://schemas.openxmlformats.org/drawingml/2006/table">
            <a:tbl>
              <a:tblPr firstRow="1" bandRow="1">
                <a:tableStyleId>{5940675A-B579-460E-94D1-54222C63F5DA}</a:tableStyleId>
              </a:tblPr>
              <a:tblGrid>
                <a:gridCol w="1179195"/>
                <a:gridCol w="4859655"/>
                <a:gridCol w="3729355"/>
              </a:tblGrid>
              <a:tr h="347345">
                <a:tc>
                  <a:txBody>
                    <a:bodyPr/>
                    <a:p>
                      <a:pPr>
                        <a:buNone/>
                      </a:pPr>
                      <a:endParaRPr lang="zh-CN" altLang="en-US"/>
                    </a:p>
                  </a:txBody>
                  <a:tcPr/>
                </a:tc>
                <a:tc>
                  <a:txBody>
                    <a:bodyPr/>
                    <a:p>
                      <a:pPr algn="ctr">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政治文明</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lgn="ctr">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文化成就</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r>
              <a:tr h="124269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hlinkClick r:id="rId2" action="ppaction://hlinksldjump"/>
                        </a:rPr>
                        <a:t>两河流域</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lgn="l">
                        <a:buClrTx/>
                        <a:buSzTx/>
                      </a:pPr>
                      <a:endParaRPr lang="zh-CN" altLang="en-US"/>
                    </a:p>
                  </a:txBody>
                  <a:tcPr/>
                </a:tc>
              </a:tr>
              <a:tr h="381000">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hlinkClick r:id="rId3" action="ppaction://hlinksldjump"/>
                        </a:rPr>
                        <a:t>古代埃及</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r h="148145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古代印度</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r h="132397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古代希腊</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bl>
          </a:graphicData>
        </a:graphic>
      </p:graphicFrame>
      <p:sp>
        <p:nvSpPr>
          <p:cNvPr id="7" name="文本框 6"/>
          <p:cNvSpPr txBox="1"/>
          <p:nvPr/>
        </p:nvSpPr>
        <p:spPr>
          <a:xfrm>
            <a:off x="6326505" y="1443990"/>
            <a:ext cx="3740785" cy="1198880"/>
          </a:xfrm>
          <a:prstGeom prst="rect">
            <a:avLst/>
          </a:prstGeom>
          <a:noFill/>
        </p:spPr>
        <p:txBody>
          <a:bodyPr wrap="square" rtlCol="0">
            <a:spAutoFit/>
          </a:bodyPr>
          <a:p>
            <a:pPr algn="l">
              <a:buClrTx/>
              <a:buSzTx/>
            </a:pPr>
            <a:r>
              <a:rPr lang="zh-CN" altLang="en-US" sz="2400">
                <a:sym typeface="+mn-ea"/>
              </a:rPr>
              <a:t>楔形文字、60进制</a:t>
            </a:r>
            <a:endParaRPr lang="zh-CN" altLang="en-US" sz="2400"/>
          </a:p>
          <a:p>
            <a:pPr algn="l">
              <a:buClrTx/>
              <a:buSzTx/>
            </a:pPr>
            <a:r>
              <a:rPr lang="zh-CN" altLang="en-US" sz="2400">
                <a:sym typeface="+mn-ea"/>
              </a:rPr>
              <a:t>最早的史诗《吉尔伽美什》</a:t>
            </a:r>
            <a:endParaRPr lang="zh-CN" altLang="en-US" sz="2400"/>
          </a:p>
          <a:p>
            <a:pPr algn="l">
              <a:buClrTx/>
              <a:buSzTx/>
            </a:pPr>
            <a:r>
              <a:rPr lang="zh-CN" altLang="en-US" sz="2400">
                <a:sym typeface="+mn-ea"/>
              </a:rPr>
              <a:t>洪水和方舟的传说</a:t>
            </a:r>
            <a:endParaRPr lang="zh-CN" altLang="en-US" sz="2400"/>
          </a:p>
        </p:txBody>
      </p:sp>
      <p:sp>
        <p:nvSpPr>
          <p:cNvPr id="8" name="标题 7"/>
          <p:cNvSpPr>
            <a:spLocks noGrp="1"/>
          </p:cNvSpPr>
          <p:nvPr>
            <p:ph type="title"/>
          </p:nvPr>
        </p:nvSpPr>
        <p:spPr>
          <a:xfrm>
            <a:off x="179705" y="188595"/>
            <a:ext cx="7359015" cy="624205"/>
          </a:xfrm>
        </p:spPr>
        <p:txBody>
          <a:bodyPr>
            <a:normAutofit fontScale="90000"/>
          </a:bodyPr>
          <a:p>
            <a:r>
              <a:rPr lang="zh-CN" altLang="en-US" sz="3110"/>
              <a:t>阅读课本</a:t>
            </a:r>
            <a:r>
              <a:rPr lang="en-US" altLang="zh-CN" sz="3110"/>
              <a:t>p3-6</a:t>
            </a:r>
            <a:r>
              <a:rPr lang="zh-CN" altLang="en-US" sz="3110"/>
              <a:t>，总结各大文明的政治文化成就</a:t>
            </a:r>
            <a:endParaRPr lang="zh-CN" altLang="en-US" sz="3110"/>
          </a:p>
        </p:txBody>
      </p:sp>
      <p:sp>
        <p:nvSpPr>
          <p:cNvPr id="11" name="文本框 10"/>
          <p:cNvSpPr txBox="1"/>
          <p:nvPr/>
        </p:nvSpPr>
        <p:spPr>
          <a:xfrm>
            <a:off x="6300470" y="2708910"/>
            <a:ext cx="3609340" cy="829945"/>
          </a:xfrm>
          <a:prstGeom prst="rect">
            <a:avLst/>
          </a:prstGeom>
          <a:noFill/>
        </p:spPr>
        <p:txBody>
          <a:bodyPr wrap="square" rtlCol="0">
            <a:spAutoFit/>
          </a:bodyPr>
          <a:p>
            <a:pPr algn="l">
              <a:buClrTx/>
              <a:buSzTx/>
            </a:pPr>
            <a:r>
              <a:rPr lang="zh-CN" altLang="en-US" sz="2400">
                <a:sym typeface="+mn-ea"/>
              </a:rPr>
              <a:t>象形文字、金字塔</a:t>
            </a:r>
            <a:endParaRPr lang="zh-CN" altLang="en-US" sz="2400"/>
          </a:p>
          <a:p>
            <a:pPr algn="l">
              <a:buClrTx/>
              <a:buSzTx/>
            </a:pPr>
            <a:r>
              <a:rPr lang="zh-CN" altLang="en-US" sz="2400">
                <a:sym typeface="+mn-ea"/>
              </a:rPr>
              <a:t>第一部太阳历、莎草纸</a:t>
            </a:r>
            <a:endParaRPr lang="zh-CN" altLang="en-US"/>
          </a:p>
        </p:txBody>
      </p:sp>
      <p:sp>
        <p:nvSpPr>
          <p:cNvPr id="13" name="文本框 12"/>
          <p:cNvSpPr txBox="1"/>
          <p:nvPr/>
        </p:nvSpPr>
        <p:spPr>
          <a:xfrm>
            <a:off x="6326505" y="3707765"/>
            <a:ext cx="3648075" cy="1568450"/>
          </a:xfrm>
          <a:prstGeom prst="rect">
            <a:avLst/>
          </a:prstGeom>
          <a:noFill/>
        </p:spPr>
        <p:txBody>
          <a:bodyPr wrap="square" rtlCol="0">
            <a:spAutoFit/>
          </a:bodyPr>
          <a:p>
            <a:pPr algn="l">
              <a:buClrTx/>
              <a:buSzTx/>
            </a:pPr>
            <a:r>
              <a:rPr lang="zh-CN" altLang="en-US" sz="2400">
                <a:sym typeface="+mn-ea"/>
              </a:rPr>
              <a:t>佛教</a:t>
            </a:r>
            <a:endParaRPr lang="zh-CN" altLang="en-US" sz="2400"/>
          </a:p>
          <a:p>
            <a:pPr algn="l">
              <a:buClrTx/>
              <a:buSzTx/>
            </a:pPr>
            <a:r>
              <a:rPr lang="zh-CN" altLang="en-US" sz="2400">
                <a:sym typeface="+mn-ea"/>
              </a:rPr>
              <a:t>史诗：《摩诃婆罗多》《罗摩衍那》</a:t>
            </a:r>
            <a:endParaRPr lang="zh-CN" altLang="en-US" sz="2400">
              <a:sym typeface="+mn-ea"/>
            </a:endParaRPr>
          </a:p>
          <a:p>
            <a:pPr algn="l">
              <a:buClrTx/>
              <a:buSzTx/>
            </a:pPr>
            <a:r>
              <a:rPr lang="zh-CN" altLang="en-US" sz="2400">
                <a:sym typeface="+mn-ea"/>
              </a:rPr>
              <a:t>0-9的数字</a:t>
            </a:r>
            <a:endParaRPr lang="zh-CN" altLang="en-US"/>
          </a:p>
        </p:txBody>
      </p:sp>
      <p:sp>
        <p:nvSpPr>
          <p:cNvPr id="17" name="文本框 16"/>
          <p:cNvSpPr txBox="1"/>
          <p:nvPr/>
        </p:nvSpPr>
        <p:spPr>
          <a:xfrm>
            <a:off x="6300470" y="5276215"/>
            <a:ext cx="3609340" cy="1198880"/>
          </a:xfrm>
          <a:prstGeom prst="rect">
            <a:avLst/>
          </a:prstGeom>
          <a:noFill/>
        </p:spPr>
        <p:txBody>
          <a:bodyPr wrap="square" rtlCol="0">
            <a:spAutoFit/>
          </a:bodyPr>
          <a:p>
            <a:pPr algn="l">
              <a:buClrTx/>
              <a:buSzTx/>
            </a:pPr>
            <a:r>
              <a:rPr lang="zh-CN" altLang="en-US" sz="2400">
                <a:sym typeface="+mn-ea"/>
              </a:rPr>
              <a:t>文：神话、悲剧、喜剧</a:t>
            </a:r>
            <a:endParaRPr lang="zh-CN" altLang="en-US" sz="2400"/>
          </a:p>
          <a:p>
            <a:pPr algn="l">
              <a:buClrTx/>
              <a:buSzTx/>
            </a:pPr>
            <a:r>
              <a:rPr lang="zh-CN" altLang="en-US" sz="2400">
                <a:sym typeface="+mn-ea"/>
              </a:rPr>
              <a:t>史：希罗多德、修昔底德</a:t>
            </a:r>
            <a:endParaRPr lang="zh-CN" altLang="en-US" sz="2400"/>
          </a:p>
          <a:p>
            <a:pPr algn="l">
              <a:buClrTx/>
              <a:buSzTx/>
            </a:pPr>
            <a:r>
              <a:rPr lang="zh-CN" altLang="en-US" sz="2400">
                <a:sym typeface="+mn-ea"/>
              </a:rPr>
              <a:t>哲：苏格拉底、柏拉图</a:t>
            </a:r>
            <a:endParaRPr lang="zh-CN" altLang="en-US"/>
          </a:p>
        </p:txBody>
      </p:sp>
      <p:sp>
        <p:nvSpPr>
          <p:cNvPr id="10" name="文本框 9"/>
          <p:cNvSpPr txBox="1"/>
          <p:nvPr/>
        </p:nvSpPr>
        <p:spPr>
          <a:xfrm>
            <a:off x="1471295" y="1556385"/>
            <a:ext cx="2625090" cy="829945"/>
          </a:xfrm>
          <a:prstGeom prst="rect">
            <a:avLst/>
          </a:prstGeom>
          <a:noFill/>
        </p:spPr>
        <p:txBody>
          <a:bodyPr wrap="square" rtlCol="0">
            <a:spAutoFit/>
          </a:bodyPr>
          <a:p>
            <a:pPr algn="l"/>
            <a:r>
              <a:rPr lang="zh-CN" altLang="en-US" sz="2400">
                <a:sym typeface="+mn-ea"/>
              </a:rPr>
              <a:t>君主专制</a:t>
            </a:r>
            <a:endParaRPr lang="zh-CN" altLang="en-US" sz="2400"/>
          </a:p>
          <a:p>
            <a:pPr algn="l"/>
            <a:r>
              <a:rPr lang="zh-CN" altLang="en-US" sz="2400">
                <a:sym typeface="+mn-ea"/>
              </a:rPr>
              <a:t>《汉谟拉比法典》</a:t>
            </a:r>
            <a:endParaRPr lang="zh-CN" altLang="en-US"/>
          </a:p>
        </p:txBody>
      </p:sp>
      <p:sp>
        <p:nvSpPr>
          <p:cNvPr id="12" name="文本框 11"/>
          <p:cNvSpPr txBox="1"/>
          <p:nvPr/>
        </p:nvSpPr>
        <p:spPr>
          <a:xfrm>
            <a:off x="1471295" y="2708910"/>
            <a:ext cx="2630170" cy="829945"/>
          </a:xfrm>
          <a:prstGeom prst="rect">
            <a:avLst/>
          </a:prstGeom>
          <a:noFill/>
        </p:spPr>
        <p:txBody>
          <a:bodyPr wrap="square" rtlCol="0">
            <a:spAutoFit/>
          </a:bodyPr>
          <a:p>
            <a:pPr algn="l">
              <a:buClrTx/>
              <a:buSzTx/>
            </a:pPr>
            <a:r>
              <a:rPr lang="zh-CN" altLang="en-US" sz="2400">
                <a:sym typeface="+mn-ea"/>
              </a:rPr>
              <a:t>完善的官僚体系</a:t>
            </a:r>
            <a:endParaRPr lang="zh-CN" altLang="en-US" sz="2400"/>
          </a:p>
          <a:p>
            <a:pPr algn="l">
              <a:buClrTx/>
              <a:buSzTx/>
            </a:pPr>
            <a:r>
              <a:rPr lang="zh-CN" altLang="en-US" sz="2400">
                <a:sym typeface="+mn-ea"/>
              </a:rPr>
              <a:t>法老</a:t>
            </a:r>
            <a:endParaRPr lang="zh-CN" altLang="en-US"/>
          </a:p>
        </p:txBody>
      </p:sp>
      <p:sp>
        <p:nvSpPr>
          <p:cNvPr id="14" name="文本框 13"/>
          <p:cNvSpPr txBox="1"/>
          <p:nvPr/>
        </p:nvSpPr>
        <p:spPr>
          <a:xfrm>
            <a:off x="1471295" y="3789045"/>
            <a:ext cx="1511300" cy="460375"/>
          </a:xfrm>
          <a:prstGeom prst="rect">
            <a:avLst/>
          </a:prstGeom>
          <a:noFill/>
        </p:spPr>
        <p:txBody>
          <a:bodyPr wrap="square" rtlCol="0">
            <a:spAutoFit/>
          </a:bodyPr>
          <a:p>
            <a:pPr algn="l">
              <a:buClrTx/>
              <a:buSzTx/>
            </a:pPr>
            <a:r>
              <a:rPr lang="zh-CN" altLang="en-US" sz="2400">
                <a:sym typeface="+mn-ea"/>
              </a:rPr>
              <a:t>种姓制度</a:t>
            </a:r>
            <a:endParaRPr lang="zh-CN" altLang="en-US"/>
          </a:p>
        </p:txBody>
      </p:sp>
      <p:grpSp>
        <p:nvGrpSpPr>
          <p:cNvPr id="21" name="组合 20"/>
          <p:cNvGrpSpPr/>
          <p:nvPr/>
        </p:nvGrpSpPr>
        <p:grpSpPr>
          <a:xfrm>
            <a:off x="1403985" y="4249420"/>
            <a:ext cx="4993005" cy="946785"/>
            <a:chOff x="2438" y="6787"/>
            <a:chExt cx="7863" cy="1491"/>
          </a:xfrm>
        </p:grpSpPr>
        <p:sp>
          <p:nvSpPr>
            <p:cNvPr id="16" name="文本框 14"/>
            <p:cNvSpPr txBox="1"/>
            <p:nvPr>
              <p:custDataLst>
                <p:tags r:id="rId4"/>
              </p:custDataLst>
            </p:nvPr>
          </p:nvSpPr>
          <p:spPr>
            <a:xfrm>
              <a:off x="3912" y="6829"/>
              <a:ext cx="4430" cy="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t">
              <a:spAutoFit/>
            </a:bodyPr>
            <a:p>
              <a:pPr algn="l">
                <a:buClrTx/>
                <a:buSzTx/>
                <a:buFontTx/>
              </a:pPr>
              <a:r>
                <a:rPr lang="zh-CN" altLang="en-US" sz="2400">
                  <a:solidFill>
                    <a:schemeClr val="tx1"/>
                  </a:solidFill>
                  <a:sym typeface="+mn-ea"/>
                </a:rPr>
                <a:t>贵贱、等级分明</a:t>
              </a:r>
              <a:endParaRPr lang="zh-CN" altLang="en-US" sz="2400">
                <a:solidFill>
                  <a:schemeClr val="tx1"/>
                </a:solidFill>
                <a:sym typeface="+mn-ea"/>
              </a:endParaRPr>
            </a:p>
          </p:txBody>
        </p:sp>
        <p:sp>
          <p:nvSpPr>
            <p:cNvPr id="18" name="文本框 15"/>
            <p:cNvSpPr txBox="1"/>
            <p:nvPr>
              <p:custDataLst>
                <p:tags r:id="rId5"/>
              </p:custDataLst>
            </p:nvPr>
          </p:nvSpPr>
          <p:spPr>
            <a:xfrm>
              <a:off x="4479" y="7554"/>
              <a:ext cx="4637" cy="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t">
              <a:spAutoFit/>
            </a:bodyPr>
            <a:p>
              <a:pPr algn="l">
                <a:buClrTx/>
                <a:buSzTx/>
                <a:buFontTx/>
              </a:pPr>
              <a:r>
                <a:rPr lang="zh-CN" altLang="en-US" sz="2400">
                  <a:solidFill>
                    <a:schemeClr val="tx1"/>
                  </a:solidFill>
                  <a:sym typeface="+mn-ea"/>
                </a:rPr>
                <a:t>法律地位不平等</a:t>
              </a:r>
              <a:endParaRPr lang="zh-CN" altLang="en-US" sz="2400">
                <a:solidFill>
                  <a:schemeClr val="tx1"/>
                </a:solidFill>
                <a:sym typeface="+mn-ea"/>
              </a:endParaRPr>
            </a:p>
          </p:txBody>
        </p:sp>
        <p:sp>
          <p:nvSpPr>
            <p:cNvPr id="19" name="文本框 16"/>
            <p:cNvSpPr txBox="1"/>
            <p:nvPr>
              <p:custDataLst>
                <p:tags r:id="rId6"/>
              </p:custDataLst>
            </p:nvPr>
          </p:nvSpPr>
          <p:spPr>
            <a:xfrm>
              <a:off x="7743" y="6829"/>
              <a:ext cx="2558" cy="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nchor="t">
              <a:spAutoFit/>
            </a:bodyPr>
            <a:p>
              <a:pPr algn="l">
                <a:buClrTx/>
                <a:buSzTx/>
                <a:buFontTx/>
              </a:pPr>
              <a:r>
                <a:rPr lang="zh-CN" altLang="en-US" sz="2400">
                  <a:solidFill>
                    <a:schemeClr val="tx1"/>
                  </a:solidFill>
                  <a:sym typeface="+mn-ea"/>
                </a:rPr>
                <a:t>职业世袭</a:t>
              </a:r>
              <a:endParaRPr lang="zh-CN" altLang="en-US" sz="2400">
                <a:solidFill>
                  <a:schemeClr val="tx1"/>
                </a:solidFill>
                <a:sym typeface="+mn-ea"/>
              </a:endParaRPr>
            </a:p>
          </p:txBody>
        </p:sp>
        <p:sp>
          <p:nvSpPr>
            <p:cNvPr id="20" name="文本框 19"/>
            <p:cNvSpPr txBox="1"/>
            <p:nvPr/>
          </p:nvSpPr>
          <p:spPr>
            <a:xfrm>
              <a:off x="2438" y="6787"/>
              <a:ext cx="1753" cy="822"/>
            </a:xfrm>
            <a:prstGeom prst="rect">
              <a:avLst/>
            </a:prstGeom>
            <a:noFill/>
          </p:spPr>
          <p:txBody>
            <a:bodyPr wrap="square" rtlCol="0">
              <a:spAutoFit/>
            </a:bodyPr>
            <a:p>
              <a:pPr algn="l" fontAlgn="auto">
                <a:lnSpc>
                  <a:spcPct val="100000"/>
                </a:lnSpc>
                <a:buClrTx/>
                <a:buSzTx/>
                <a:buNone/>
              </a:pPr>
              <a:r>
                <a:rPr lang="zh-CN" altLang="en-US" sz="28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特点</a:t>
              </a:r>
              <a:endParaRPr lang="zh-CN" altLang="en-US" sz="28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sp>
        <p:nvSpPr>
          <p:cNvPr id="22" name="文本框 21"/>
          <p:cNvSpPr txBox="1"/>
          <p:nvPr/>
        </p:nvSpPr>
        <p:spPr>
          <a:xfrm>
            <a:off x="1471295" y="5250815"/>
            <a:ext cx="4380865" cy="829945"/>
          </a:xfrm>
          <a:prstGeom prst="rect">
            <a:avLst/>
          </a:prstGeom>
          <a:noFill/>
        </p:spPr>
        <p:txBody>
          <a:bodyPr wrap="square" rtlCol="0">
            <a:spAutoFit/>
          </a:bodyPr>
          <a:p>
            <a:pPr algn="l">
              <a:buClrTx/>
              <a:buSzTx/>
            </a:pPr>
            <a:r>
              <a:rPr lang="zh-CN" altLang="en-US" sz="2400">
                <a:sym typeface="+mn-ea"/>
              </a:rPr>
              <a:t>城邦政治</a:t>
            </a:r>
            <a:endParaRPr lang="zh-CN" altLang="en-US" sz="2400"/>
          </a:p>
          <a:p>
            <a:pPr algn="l">
              <a:buClrTx/>
              <a:buSzTx/>
            </a:pPr>
            <a:r>
              <a:rPr lang="zh-CN" altLang="en-US" sz="2400">
                <a:sym typeface="+mn-ea"/>
              </a:rPr>
              <a:t>斯巴达寡头政治/雅典民主政治</a:t>
            </a:r>
            <a:endParaRPr lang="zh-CN" altLang="en-US"/>
          </a:p>
        </p:txBody>
      </p:sp>
      <p:sp>
        <p:nvSpPr>
          <p:cNvPr id="23" name="矩形 22"/>
          <p:cNvSpPr/>
          <p:nvPr/>
        </p:nvSpPr>
        <p:spPr>
          <a:xfrm>
            <a:off x="1403985" y="5948680"/>
            <a:ext cx="4806315" cy="953135"/>
          </a:xfrm>
          <a:prstGeom prst="rect">
            <a:avLst/>
          </a:prstGeom>
        </p:spPr>
        <p:txBody>
          <a:bodyPr wrap="square">
            <a:spAutoFit/>
          </a:bodyPr>
          <a:p>
            <a:r>
              <a:rPr lang="zh-CN" altLang="en-US"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特点：小国寡民</a:t>
            </a:r>
            <a:r>
              <a:rPr lang="zh-CN" altLang="en-US" sz="2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、人民</a:t>
            </a:r>
            <a:r>
              <a:rPr lang="zh-CN" altLang="en-US"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主权</a:t>
            </a:r>
            <a:endParaRPr lang="en-US" altLang="zh-CN"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轮番</a:t>
            </a:r>
            <a:r>
              <a:rPr lang="zh-CN" altLang="en-US" sz="2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而治、直接</a:t>
            </a:r>
            <a:r>
              <a:rPr lang="zh-CN" altLang="en-US"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民主</a:t>
            </a:r>
            <a:endParaRPr lang="zh-CN" altLang="en-US" sz="28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左大括号 24"/>
          <p:cNvSpPr/>
          <p:nvPr/>
        </p:nvSpPr>
        <p:spPr>
          <a:xfrm rot="10800000">
            <a:off x="10166985" y="1540510"/>
            <a:ext cx="249555" cy="2921000"/>
          </a:xfrm>
          <a:prstGeom prst="leftBrace">
            <a:avLst/>
          </a:prstGeom>
          <a:extLst>
            <a:ext uri="{909E8E84-426E-40DD-AFC4-6F175D3DCCD1}">
              <a14:hiddenFill xmlns:a14="http://schemas.microsoft.com/office/drawing/2010/main">
                <a:solidFill>
                  <a:schemeClr val="tx1"/>
                </a:solidFill>
              </a14:hiddenFill>
            </a:ext>
          </a:extLst>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26" name="文本框 25"/>
          <p:cNvSpPr txBox="1"/>
          <p:nvPr/>
        </p:nvSpPr>
        <p:spPr>
          <a:xfrm>
            <a:off x="10460990" y="2565400"/>
            <a:ext cx="1997710"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大河文明</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10189845" y="5157470"/>
            <a:ext cx="2005965" cy="521970"/>
          </a:xfrm>
          <a:prstGeom prst="rect">
            <a:avLst/>
          </a:prstGeom>
          <a:noFill/>
        </p:spPr>
        <p:txBody>
          <a:bodyPr wrap="square" rtlCol="0">
            <a:spAutoFit/>
          </a:bodyPr>
          <a:p>
            <a:pPr algn="l">
              <a:buClrTx/>
              <a:buSzTx/>
              <a:buNone/>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海洋文明</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nvSpPr>
        <p:spPr>
          <a:xfrm>
            <a:off x="10333355" y="3183255"/>
            <a:ext cx="2140585"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君主专制</a:t>
            </a:r>
            <a:endParaRPr lang="zh-CN" altLang="en-US"/>
          </a:p>
        </p:txBody>
      </p:sp>
      <p:sp>
        <p:nvSpPr>
          <p:cNvPr id="29" name="文本框 28"/>
          <p:cNvSpPr txBox="1"/>
          <p:nvPr/>
        </p:nvSpPr>
        <p:spPr>
          <a:xfrm>
            <a:off x="10164445" y="5661660"/>
            <a:ext cx="2005330" cy="521970"/>
          </a:xfrm>
          <a:prstGeom prst="rect">
            <a:avLst/>
          </a:prstGeom>
          <a:noFill/>
        </p:spPr>
        <p:txBody>
          <a:bodyPr wrap="square" rtlCol="0">
            <a:spAutoFit/>
          </a:bodyPr>
          <a:p>
            <a:pPr algn="l">
              <a:buClrTx/>
              <a:buSzTx/>
              <a:buFontTx/>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城邦民主</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10333355" y="3716655"/>
            <a:ext cx="1968500"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地区性大国</a:t>
            </a:r>
            <a:endParaRPr lang="zh-CN" altLang="en-US"/>
          </a:p>
        </p:txBody>
      </p:sp>
      <p:sp>
        <p:nvSpPr>
          <p:cNvPr id="31" name="文本框 30"/>
          <p:cNvSpPr txBox="1"/>
          <p:nvPr/>
        </p:nvSpPr>
        <p:spPr>
          <a:xfrm>
            <a:off x="10189845" y="6165850"/>
            <a:ext cx="1612900" cy="521970"/>
          </a:xfrm>
          <a:prstGeom prst="rect">
            <a:avLst/>
          </a:prstGeom>
          <a:noFill/>
        </p:spPr>
        <p:txBody>
          <a:bodyPr wrap="square" rtlCol="0">
            <a:spAutoFit/>
          </a:bodyPr>
          <a:p>
            <a:pPr algn="l">
              <a:buClrTx/>
              <a:buSzTx/>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小国寡民</a:t>
            </a:r>
            <a:endParaRPr lang="zh-CN" altLang="en-US"/>
          </a:p>
        </p:txBody>
      </p:sp>
      <p:pic>
        <p:nvPicPr>
          <p:cNvPr id="24" name="图片 23"/>
          <p:cNvPicPr>
            <a:picLocks noChangeAspect="1"/>
          </p:cNvPicPr>
          <p:nvPr>
            <p:custDataLst>
              <p:tags r:id="rId7"/>
            </p:custDataLst>
          </p:nvPr>
        </p:nvPicPr>
        <p:blipFill>
          <a:blip r:embed="rId8"/>
          <a:stretch>
            <a:fillRect/>
          </a:stretch>
        </p:blipFill>
        <p:spPr>
          <a:xfrm>
            <a:off x="6841544" y="332785"/>
            <a:ext cx="5328592" cy="6413147"/>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500"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500" fill="hold">
                                          <p:stCondLst>
                                            <p:cond delay="0"/>
                                          </p:stCondLst>
                                        </p:cTn>
                                        <p:tgtEl>
                                          <p:spTgt spid="21"/>
                                        </p:tgtEl>
                                        <p:attrNameLst>
                                          <p:attrName>style.visibility</p:attrName>
                                        </p:attrNameLst>
                                      </p:cBhvr>
                                      <p:to>
                                        <p:strVal val="visible"/>
                                      </p:to>
                                    </p:set>
                                    <p:animEffect transition="in" filter="box(i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500"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heckerboard(across)">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blinds(horizontal)">
                                      <p:cBhvr>
                                        <p:cTn id="86" dur="500"/>
                                        <p:tgtEl>
                                          <p:spTgt spid="29">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500" fill="hold">
                                          <p:stCondLst>
                                            <p:cond delay="0"/>
                                          </p:stCondLst>
                                        </p:cTn>
                                        <p:tgtEl>
                                          <p:spTgt spid="30"/>
                                        </p:tgtEl>
                                        <p:attrNameLst>
                                          <p:attrName>style.visibility</p:attrName>
                                        </p:attrNameLst>
                                      </p:cBhvr>
                                      <p:to>
                                        <p:strVal val="visible"/>
                                      </p:to>
                                    </p:set>
                                    <p:animEffect transition="in" filter="box(in)">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checkerboard(across)">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7" grpId="0"/>
      <p:bldP spid="17" grpId="1"/>
      <p:bldP spid="10" grpId="0"/>
      <p:bldP spid="10" grpId="1"/>
      <p:bldP spid="12" grpId="0"/>
      <p:bldP spid="12" grpId="1"/>
      <p:bldP spid="14" grpId="0"/>
      <p:bldP spid="14" grpId="1"/>
      <p:bldP spid="22" grpId="0"/>
      <p:bldP spid="22" grpId="1"/>
      <p:bldP spid="23" grpId="0"/>
      <p:bldP spid="7" grpId="0"/>
      <p:bldP spid="25" grpId="0" animBg="1"/>
      <p:bldP spid="26" grpId="0"/>
      <p:bldP spid="27" grpId="0"/>
      <p:bldP spid="28"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12879" y="476210"/>
            <a:ext cx="5832648" cy="5106670"/>
          </a:xfrm>
          <a:prstGeom prst="rect">
            <a:avLst/>
          </a:prstGeom>
          <a:noFill/>
        </p:spPr>
        <p:txBody>
          <a:bodyPr wrap="square" lIns="121771" tIns="60885" rIns="121771" bIns="60885">
            <a:spAutoFit/>
          </a:bodyPr>
          <a:lstStyle/>
          <a:p>
            <a:pPr defTabSz="1217930">
              <a:defRPr/>
            </a:pPr>
            <a:r>
              <a:rPr lang="en-US" altLang="zh-CN" sz="20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（古代希腊）</a:t>
            </a:r>
            <a:r>
              <a:rPr lang="zh-CN" altLang="en-US" sz="36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山地</a:t>
            </a:r>
            <a:r>
              <a:rPr lang="zh-CN" altLang="en-US" sz="36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多，平原少，海岸线漫长，岛屿多，陆上交通不便，地中海气候</a:t>
            </a:r>
            <a:r>
              <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，利于葡萄和橄榄等经济作物生长。利于小国寡民的城邦制形成，促进商品经济发展，利于形成平等意识和冒险精神，推动了古希腊殖民扩张，有利于民主制发展。</a:t>
            </a:r>
            <a:endParaRPr lang="zh-CN" altLang="en-US" sz="36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23850" y="188595"/>
            <a:ext cx="5380990" cy="5585460"/>
          </a:xfrm>
          <a:prstGeom prst="rect">
            <a:avLst/>
          </a:prstGeom>
        </p:spPr>
      </p:pic>
      <p:sp>
        <p:nvSpPr>
          <p:cNvPr id="2" name="矩形 1"/>
          <p:cNvSpPr/>
          <p:nvPr/>
        </p:nvSpPr>
        <p:spPr>
          <a:xfrm>
            <a:off x="1836646" y="5949360"/>
            <a:ext cx="2214880" cy="706755"/>
          </a:xfrm>
          <a:prstGeom prst="rect">
            <a:avLst/>
          </a:prstGeom>
        </p:spPr>
        <p:txBody>
          <a:bodyPr wrap="none">
            <a:spAutoFit/>
          </a:bodyPr>
          <a:p>
            <a:r>
              <a:rPr lang="zh-CN" altLang="en-US" sz="4000" b="1" dirty="0" smtClean="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古代埃及</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252254" y="812801"/>
          <a:ext cx="9768205" cy="5694045"/>
        </p:xfrm>
        <a:graphic>
          <a:graphicData uri="http://schemas.openxmlformats.org/drawingml/2006/table">
            <a:tbl>
              <a:tblPr firstRow="1" bandRow="1">
                <a:tableStyleId>{5940675A-B579-460E-94D1-54222C63F5DA}</a:tableStyleId>
              </a:tblPr>
              <a:tblGrid>
                <a:gridCol w="1179195"/>
                <a:gridCol w="4859655"/>
                <a:gridCol w="3729355"/>
              </a:tblGrid>
              <a:tr h="347345">
                <a:tc>
                  <a:txBody>
                    <a:bodyPr/>
                    <a:p>
                      <a:pPr>
                        <a:buNone/>
                      </a:pPr>
                      <a:endParaRPr lang="zh-CN" altLang="en-US"/>
                    </a:p>
                  </a:txBody>
                  <a:tcPr/>
                </a:tc>
                <a:tc>
                  <a:txBody>
                    <a:bodyPr/>
                    <a:p>
                      <a:pPr algn="ctr">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政治文明</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lgn="ctr">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文化成就</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r>
              <a:tr h="124269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hlinkClick r:id="rId2" action="ppaction://hlinksldjump"/>
                        </a:rPr>
                        <a:t>两河流域</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lgn="l">
                        <a:buClrTx/>
                        <a:buSzTx/>
                      </a:pPr>
                      <a:endParaRPr lang="zh-CN" altLang="en-US"/>
                    </a:p>
                  </a:txBody>
                  <a:tcPr/>
                </a:tc>
              </a:tr>
              <a:tr h="381000">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hlinkClick r:id="rId3" action="ppaction://hlinksldjump"/>
                        </a:rPr>
                        <a:t>古代埃及</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r h="148145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古代印度</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r h="1323975">
                <a:tc>
                  <a:txBody>
                    <a:bodyPr/>
                    <a:p>
                      <a:pPr algn="ctr">
                        <a:buClrTx/>
                        <a:buSzTx/>
                        <a:buFontTx/>
                        <a:buNone/>
                      </a:pPr>
                      <a:r>
                        <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古代希腊</a:t>
                      </a:r>
                      <a:endParaRPr lang="zh-CN" altLang="en-US" sz="3200" b="1" dirty="0" smtClean="0">
                        <a:solidFill>
                          <a:srgbClr val="3333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txBody>
                  <a:tcPr/>
                </a:tc>
                <a:tc>
                  <a:txBody>
                    <a:bodyPr/>
                    <a:p>
                      <a:pPr>
                        <a:buNone/>
                      </a:pPr>
                      <a:endParaRPr lang="zh-CN" altLang="en-US"/>
                    </a:p>
                  </a:txBody>
                  <a:tcPr/>
                </a:tc>
                <a:tc>
                  <a:txBody>
                    <a:bodyPr/>
                    <a:p>
                      <a:pPr>
                        <a:buNone/>
                      </a:pPr>
                      <a:endParaRPr lang="zh-CN" altLang="en-US"/>
                    </a:p>
                  </a:txBody>
                  <a:tcPr/>
                </a:tc>
              </a:tr>
            </a:tbl>
          </a:graphicData>
        </a:graphic>
      </p:graphicFrame>
      <p:sp>
        <p:nvSpPr>
          <p:cNvPr id="7" name="文本框 6"/>
          <p:cNvSpPr txBox="1"/>
          <p:nvPr/>
        </p:nvSpPr>
        <p:spPr>
          <a:xfrm>
            <a:off x="6326505" y="1443990"/>
            <a:ext cx="3740785" cy="1198880"/>
          </a:xfrm>
          <a:prstGeom prst="rect">
            <a:avLst/>
          </a:prstGeom>
          <a:noFill/>
        </p:spPr>
        <p:txBody>
          <a:bodyPr wrap="square" rtlCol="0">
            <a:spAutoFit/>
          </a:bodyPr>
          <a:p>
            <a:pPr algn="l">
              <a:buClrTx/>
              <a:buSzTx/>
            </a:pPr>
            <a:r>
              <a:rPr lang="zh-CN" altLang="en-US" sz="2400">
                <a:sym typeface="+mn-ea"/>
              </a:rPr>
              <a:t>楔形文字、60进制</a:t>
            </a:r>
            <a:endParaRPr lang="zh-CN" altLang="en-US" sz="2400"/>
          </a:p>
          <a:p>
            <a:pPr algn="l">
              <a:buClrTx/>
              <a:buSzTx/>
            </a:pPr>
            <a:r>
              <a:rPr lang="zh-CN" altLang="en-US" sz="2400">
                <a:sym typeface="+mn-ea"/>
              </a:rPr>
              <a:t>最早的史诗《吉尔伽美什》</a:t>
            </a:r>
            <a:endParaRPr lang="zh-CN" altLang="en-US" sz="2400"/>
          </a:p>
          <a:p>
            <a:pPr algn="l">
              <a:buClrTx/>
              <a:buSzTx/>
            </a:pPr>
            <a:r>
              <a:rPr lang="zh-CN" altLang="en-US" sz="2400">
                <a:sym typeface="+mn-ea"/>
              </a:rPr>
              <a:t>洪水和方舟的传说</a:t>
            </a:r>
            <a:endParaRPr lang="zh-CN" altLang="en-US" sz="2400"/>
          </a:p>
        </p:txBody>
      </p:sp>
      <p:sp>
        <p:nvSpPr>
          <p:cNvPr id="11" name="文本框 10"/>
          <p:cNvSpPr txBox="1"/>
          <p:nvPr/>
        </p:nvSpPr>
        <p:spPr>
          <a:xfrm>
            <a:off x="6300470" y="2708910"/>
            <a:ext cx="3609340" cy="829945"/>
          </a:xfrm>
          <a:prstGeom prst="rect">
            <a:avLst/>
          </a:prstGeom>
          <a:noFill/>
        </p:spPr>
        <p:txBody>
          <a:bodyPr wrap="square" rtlCol="0">
            <a:spAutoFit/>
          </a:bodyPr>
          <a:p>
            <a:pPr algn="l">
              <a:buClrTx/>
              <a:buSzTx/>
            </a:pPr>
            <a:r>
              <a:rPr lang="zh-CN" altLang="en-US" sz="2400">
                <a:sym typeface="+mn-ea"/>
              </a:rPr>
              <a:t>象形文字、金字塔</a:t>
            </a:r>
            <a:endParaRPr lang="zh-CN" altLang="en-US" sz="2400"/>
          </a:p>
          <a:p>
            <a:pPr algn="l">
              <a:buClrTx/>
              <a:buSzTx/>
            </a:pPr>
            <a:r>
              <a:rPr lang="zh-CN" altLang="en-US" sz="2400">
                <a:sym typeface="+mn-ea"/>
              </a:rPr>
              <a:t>第一部太阳历、莎草纸</a:t>
            </a:r>
            <a:endParaRPr lang="zh-CN" altLang="en-US"/>
          </a:p>
        </p:txBody>
      </p:sp>
      <p:sp>
        <p:nvSpPr>
          <p:cNvPr id="13" name="文本框 12"/>
          <p:cNvSpPr txBox="1"/>
          <p:nvPr/>
        </p:nvSpPr>
        <p:spPr>
          <a:xfrm>
            <a:off x="6326505" y="3707765"/>
            <a:ext cx="3648075" cy="1568450"/>
          </a:xfrm>
          <a:prstGeom prst="rect">
            <a:avLst/>
          </a:prstGeom>
          <a:noFill/>
        </p:spPr>
        <p:txBody>
          <a:bodyPr wrap="square" rtlCol="0">
            <a:spAutoFit/>
          </a:bodyPr>
          <a:p>
            <a:pPr algn="l">
              <a:buClrTx/>
              <a:buSzTx/>
            </a:pPr>
            <a:r>
              <a:rPr lang="zh-CN" altLang="en-US" sz="2400">
                <a:sym typeface="+mn-ea"/>
              </a:rPr>
              <a:t>佛教</a:t>
            </a:r>
            <a:endParaRPr lang="zh-CN" altLang="en-US" sz="2400"/>
          </a:p>
          <a:p>
            <a:pPr algn="l">
              <a:buClrTx/>
              <a:buSzTx/>
            </a:pPr>
            <a:r>
              <a:rPr lang="zh-CN" altLang="en-US" sz="2400">
                <a:sym typeface="+mn-ea"/>
              </a:rPr>
              <a:t>史诗：《摩诃婆罗多》《罗摩衍那》</a:t>
            </a:r>
            <a:endParaRPr lang="zh-CN" altLang="en-US" sz="2400">
              <a:sym typeface="+mn-ea"/>
            </a:endParaRPr>
          </a:p>
          <a:p>
            <a:pPr algn="l">
              <a:buClrTx/>
              <a:buSzTx/>
            </a:pPr>
            <a:r>
              <a:rPr lang="zh-CN" altLang="en-US" sz="2400">
                <a:sym typeface="+mn-ea"/>
              </a:rPr>
              <a:t>0-9的数字</a:t>
            </a:r>
            <a:endParaRPr lang="zh-CN" altLang="en-US"/>
          </a:p>
        </p:txBody>
      </p:sp>
      <p:sp>
        <p:nvSpPr>
          <p:cNvPr id="17" name="文本框 16"/>
          <p:cNvSpPr txBox="1"/>
          <p:nvPr/>
        </p:nvSpPr>
        <p:spPr>
          <a:xfrm>
            <a:off x="6300470" y="5276215"/>
            <a:ext cx="3609340" cy="1198880"/>
          </a:xfrm>
          <a:prstGeom prst="rect">
            <a:avLst/>
          </a:prstGeom>
          <a:noFill/>
        </p:spPr>
        <p:txBody>
          <a:bodyPr wrap="square" rtlCol="0">
            <a:spAutoFit/>
          </a:bodyPr>
          <a:p>
            <a:pPr algn="l">
              <a:buClrTx/>
              <a:buSzTx/>
            </a:pPr>
            <a:r>
              <a:rPr lang="zh-CN" altLang="en-US" sz="2400">
                <a:sym typeface="+mn-ea"/>
              </a:rPr>
              <a:t>文：神话、悲剧、喜剧</a:t>
            </a:r>
            <a:endParaRPr lang="zh-CN" altLang="en-US" sz="2400"/>
          </a:p>
          <a:p>
            <a:pPr algn="l">
              <a:buClrTx/>
              <a:buSzTx/>
            </a:pPr>
            <a:r>
              <a:rPr lang="zh-CN" altLang="en-US" sz="2400">
                <a:sym typeface="+mn-ea"/>
              </a:rPr>
              <a:t>史：希罗多德、修昔底德</a:t>
            </a:r>
            <a:endParaRPr lang="zh-CN" altLang="en-US" sz="2400"/>
          </a:p>
          <a:p>
            <a:pPr algn="l">
              <a:buClrTx/>
              <a:buSzTx/>
            </a:pPr>
            <a:r>
              <a:rPr lang="zh-CN" altLang="en-US" sz="2400">
                <a:sym typeface="+mn-ea"/>
              </a:rPr>
              <a:t>哲：苏格拉底、柏拉图</a:t>
            </a:r>
            <a:endParaRPr lang="zh-CN" altLang="en-US"/>
          </a:p>
        </p:txBody>
      </p:sp>
      <p:sp>
        <p:nvSpPr>
          <p:cNvPr id="10" name="文本框 9"/>
          <p:cNvSpPr txBox="1"/>
          <p:nvPr/>
        </p:nvSpPr>
        <p:spPr>
          <a:xfrm>
            <a:off x="1471295" y="1556385"/>
            <a:ext cx="2625090" cy="829945"/>
          </a:xfrm>
          <a:prstGeom prst="rect">
            <a:avLst/>
          </a:prstGeom>
          <a:noFill/>
        </p:spPr>
        <p:txBody>
          <a:bodyPr wrap="square" rtlCol="0">
            <a:spAutoFit/>
          </a:bodyPr>
          <a:p>
            <a:pPr algn="l"/>
            <a:r>
              <a:rPr lang="zh-CN" altLang="en-US" sz="2400">
                <a:sym typeface="+mn-ea"/>
              </a:rPr>
              <a:t>君主专制</a:t>
            </a:r>
            <a:endParaRPr lang="zh-CN" altLang="en-US" sz="2400"/>
          </a:p>
          <a:p>
            <a:pPr algn="l"/>
            <a:r>
              <a:rPr lang="zh-CN" altLang="en-US" sz="2400">
                <a:sym typeface="+mn-ea"/>
              </a:rPr>
              <a:t>《汉谟拉比法典》</a:t>
            </a:r>
            <a:endParaRPr lang="zh-CN" altLang="en-US"/>
          </a:p>
        </p:txBody>
      </p:sp>
      <p:sp>
        <p:nvSpPr>
          <p:cNvPr id="12" name="文本框 11"/>
          <p:cNvSpPr txBox="1"/>
          <p:nvPr/>
        </p:nvSpPr>
        <p:spPr>
          <a:xfrm>
            <a:off x="1471295" y="2708910"/>
            <a:ext cx="2630170" cy="829945"/>
          </a:xfrm>
          <a:prstGeom prst="rect">
            <a:avLst/>
          </a:prstGeom>
          <a:noFill/>
        </p:spPr>
        <p:txBody>
          <a:bodyPr wrap="square" rtlCol="0">
            <a:spAutoFit/>
          </a:bodyPr>
          <a:p>
            <a:pPr algn="l">
              <a:buClrTx/>
              <a:buSzTx/>
            </a:pPr>
            <a:r>
              <a:rPr lang="zh-CN" altLang="en-US" sz="2400">
                <a:sym typeface="+mn-ea"/>
              </a:rPr>
              <a:t>完善的官僚体系</a:t>
            </a:r>
            <a:endParaRPr lang="zh-CN" altLang="en-US" sz="2400"/>
          </a:p>
          <a:p>
            <a:pPr algn="l">
              <a:buClrTx/>
              <a:buSzTx/>
            </a:pPr>
            <a:r>
              <a:rPr lang="zh-CN" altLang="en-US" sz="2400">
                <a:sym typeface="+mn-ea"/>
              </a:rPr>
              <a:t>法老</a:t>
            </a:r>
            <a:endParaRPr lang="zh-CN" altLang="en-US"/>
          </a:p>
        </p:txBody>
      </p:sp>
      <p:sp>
        <p:nvSpPr>
          <p:cNvPr id="14" name="文本框 13"/>
          <p:cNvSpPr txBox="1"/>
          <p:nvPr/>
        </p:nvSpPr>
        <p:spPr>
          <a:xfrm>
            <a:off x="1471295" y="4149090"/>
            <a:ext cx="1511300" cy="460375"/>
          </a:xfrm>
          <a:prstGeom prst="rect">
            <a:avLst/>
          </a:prstGeom>
          <a:noFill/>
        </p:spPr>
        <p:txBody>
          <a:bodyPr wrap="square" rtlCol="0">
            <a:spAutoFit/>
          </a:bodyPr>
          <a:p>
            <a:pPr algn="l">
              <a:buClrTx/>
              <a:buSzTx/>
            </a:pPr>
            <a:r>
              <a:rPr lang="zh-CN" altLang="en-US" sz="2400">
                <a:sym typeface="+mn-ea"/>
              </a:rPr>
              <a:t>种姓制度</a:t>
            </a:r>
            <a:endParaRPr lang="zh-CN" altLang="en-US"/>
          </a:p>
        </p:txBody>
      </p:sp>
      <p:sp>
        <p:nvSpPr>
          <p:cNvPr id="22" name="文本框 21"/>
          <p:cNvSpPr txBox="1"/>
          <p:nvPr/>
        </p:nvSpPr>
        <p:spPr>
          <a:xfrm>
            <a:off x="1471295" y="5250815"/>
            <a:ext cx="4380865" cy="829945"/>
          </a:xfrm>
          <a:prstGeom prst="rect">
            <a:avLst/>
          </a:prstGeom>
          <a:noFill/>
        </p:spPr>
        <p:txBody>
          <a:bodyPr wrap="square" rtlCol="0">
            <a:spAutoFit/>
          </a:bodyPr>
          <a:p>
            <a:pPr algn="l">
              <a:buClrTx/>
              <a:buSzTx/>
            </a:pPr>
            <a:r>
              <a:rPr lang="zh-CN" altLang="en-US" sz="2400">
                <a:sym typeface="+mn-ea"/>
              </a:rPr>
              <a:t>城邦政治</a:t>
            </a:r>
            <a:endParaRPr lang="zh-CN" altLang="en-US" sz="2400"/>
          </a:p>
          <a:p>
            <a:pPr algn="l">
              <a:buClrTx/>
              <a:buSzTx/>
            </a:pPr>
            <a:r>
              <a:rPr lang="zh-CN" altLang="en-US" sz="2400">
                <a:sym typeface="+mn-ea"/>
              </a:rPr>
              <a:t>斯巴达寡头政治/雅典民主政治</a:t>
            </a:r>
            <a:endParaRPr lang="zh-CN" altLang="en-US"/>
          </a:p>
        </p:txBody>
      </p:sp>
      <p:sp>
        <p:nvSpPr>
          <p:cNvPr id="25" name="左大括号 24"/>
          <p:cNvSpPr/>
          <p:nvPr/>
        </p:nvSpPr>
        <p:spPr>
          <a:xfrm rot="10800000">
            <a:off x="10166985" y="1540510"/>
            <a:ext cx="249555" cy="2921000"/>
          </a:xfrm>
          <a:prstGeom prst="leftBrace">
            <a:avLst/>
          </a:prstGeom>
          <a:extLst>
            <a:ext uri="{909E8E84-426E-40DD-AFC4-6F175D3DCCD1}">
              <a14:hiddenFill xmlns:a14="http://schemas.microsoft.com/office/drawing/2010/main">
                <a:solidFill>
                  <a:schemeClr val="tx1"/>
                </a:solidFill>
              </a14:hiddenFill>
            </a:ext>
          </a:extLst>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26" name="文本框 25"/>
          <p:cNvSpPr txBox="1"/>
          <p:nvPr/>
        </p:nvSpPr>
        <p:spPr>
          <a:xfrm>
            <a:off x="10460990" y="2565400"/>
            <a:ext cx="1997710"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大河文明</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10189845" y="5157470"/>
            <a:ext cx="2005965" cy="521970"/>
          </a:xfrm>
          <a:prstGeom prst="rect">
            <a:avLst/>
          </a:prstGeom>
          <a:noFill/>
        </p:spPr>
        <p:txBody>
          <a:bodyPr wrap="square" rtlCol="0">
            <a:spAutoFit/>
          </a:bodyPr>
          <a:p>
            <a:pPr algn="l">
              <a:buClrTx/>
              <a:buSzTx/>
              <a:buNone/>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海洋文明</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nvSpPr>
        <p:spPr>
          <a:xfrm>
            <a:off x="10333355" y="3183255"/>
            <a:ext cx="2140585"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君主专制</a:t>
            </a:r>
            <a:endParaRPr lang="zh-CN" altLang="en-US"/>
          </a:p>
        </p:txBody>
      </p:sp>
      <p:sp>
        <p:nvSpPr>
          <p:cNvPr id="29" name="文本框 28"/>
          <p:cNvSpPr txBox="1"/>
          <p:nvPr/>
        </p:nvSpPr>
        <p:spPr>
          <a:xfrm>
            <a:off x="10164445" y="5661660"/>
            <a:ext cx="2005330" cy="521970"/>
          </a:xfrm>
          <a:prstGeom prst="rect">
            <a:avLst/>
          </a:prstGeom>
          <a:noFill/>
        </p:spPr>
        <p:txBody>
          <a:bodyPr wrap="square" rtlCol="0">
            <a:spAutoFit/>
          </a:bodyPr>
          <a:p>
            <a:pPr algn="l">
              <a:buClrTx/>
              <a:buSzTx/>
              <a:buFontTx/>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城邦民主</a:t>
            </a:r>
            <a:endPar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10333355" y="3716655"/>
            <a:ext cx="1968500" cy="521970"/>
          </a:xfrm>
          <a:prstGeom prst="rect">
            <a:avLst/>
          </a:prstGeom>
          <a:noFill/>
        </p:spPr>
        <p:txBody>
          <a:bodyPr wrap="square" rtlCol="0">
            <a:spAutoFit/>
          </a:bodyPr>
          <a:p>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地区性大国</a:t>
            </a:r>
            <a:endParaRPr lang="zh-CN" altLang="en-US"/>
          </a:p>
        </p:txBody>
      </p:sp>
      <p:sp>
        <p:nvSpPr>
          <p:cNvPr id="31" name="文本框 30"/>
          <p:cNvSpPr txBox="1"/>
          <p:nvPr/>
        </p:nvSpPr>
        <p:spPr>
          <a:xfrm>
            <a:off x="10189845" y="6165850"/>
            <a:ext cx="1612900" cy="521970"/>
          </a:xfrm>
          <a:prstGeom prst="rect">
            <a:avLst/>
          </a:prstGeom>
          <a:noFill/>
        </p:spPr>
        <p:txBody>
          <a:bodyPr wrap="square" rtlCol="0">
            <a:spAutoFit/>
          </a:bodyPr>
          <a:p>
            <a:pPr algn="l">
              <a:buClrTx/>
              <a:buSzTx/>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小国寡民</a:t>
            </a:r>
            <a:endParaRPr lang="zh-CN" altLang="en-US"/>
          </a:p>
        </p:txBody>
      </p:sp>
    </p:spTree>
    <p:custDataLst>
      <p:tags r:id="rId4"/>
    </p:custDataLst>
  </p:cSld>
  <p:clrMapOvr>
    <a:masterClrMapping/>
  </p:clrMapOvr>
  <p:timing>
    <p:tnLst>
      <p:par>
        <p:cTn id="1" dur="indefinite" restart="never" nodeType="tmRoot"/>
      </p:par>
    </p:tnLst>
    <p:bldLst>
      <p:bldP spid="11" grpId="1"/>
      <p:bldP spid="13" grpId="1"/>
      <p:bldP spid="17" grpId="1"/>
      <p:bldP spid="10" grpId="1"/>
      <p:bldP spid="12" grpId="1"/>
      <p:bldP spid="14" grpId="1"/>
      <p:bldP spid="22" grpId="1"/>
    </p:bldLst>
  </p:timing>
</p:sld>
</file>

<file path=ppt/tags/tag1.xml><?xml version="1.0" encoding="utf-8"?>
<p:tagLst xmlns:p="http://schemas.openxmlformats.org/presentationml/2006/main">
  <p:tag name="AS_UNIQUEID" val="2838"/>
</p:tagLst>
</file>

<file path=ppt/tags/tag10.xml><?xml version="1.0" encoding="utf-8"?>
<p:tagLst xmlns:p="http://schemas.openxmlformats.org/presentationml/2006/main">
  <p:tag name="AS_UNIQUEID" val="3057"/>
</p:tagLst>
</file>

<file path=ppt/tags/tag11.xml><?xml version="1.0" encoding="utf-8"?>
<p:tagLst xmlns:p="http://schemas.openxmlformats.org/presentationml/2006/main">
  <p:tag name="AS_UNIQUEID" val="3058"/>
</p:tagLst>
</file>

<file path=ppt/tags/tag12.xml><?xml version="1.0" encoding="utf-8"?>
<p:tagLst xmlns:p="http://schemas.openxmlformats.org/presentationml/2006/main">
  <p:tag name="AS_UNIQUEID" val="3061"/>
</p:tagLst>
</file>

<file path=ppt/tags/tag13.xml><?xml version="1.0" encoding="utf-8"?>
<p:tagLst xmlns:p="http://schemas.openxmlformats.org/presentationml/2006/main">
  <p:tag name="AS_UNIQUEID" val="3059"/>
</p:tagLst>
</file>

<file path=ppt/tags/tag14.xml><?xml version="1.0" encoding="utf-8"?>
<p:tagLst xmlns:p="http://schemas.openxmlformats.org/presentationml/2006/main">
  <p:tag name="AS_UNIQUEID" val="3062"/>
</p:tagLst>
</file>

<file path=ppt/tags/tag15.xml><?xml version="1.0" encoding="utf-8"?>
<p:tagLst xmlns:p="http://schemas.openxmlformats.org/presentationml/2006/main">
  <p:tag name="AS_UNIQUEID" val="3064"/>
</p:tagLst>
</file>

<file path=ppt/tags/tag16.xml><?xml version="1.0" encoding="utf-8"?>
<p:tagLst xmlns:p="http://schemas.openxmlformats.org/presentationml/2006/main">
  <p:tag name="AS_UNIQUEID" val="3046"/>
</p:tagLst>
</file>

<file path=ppt/tags/tag17.xml><?xml version="1.0" encoding="utf-8"?>
<p:tagLst xmlns:p="http://schemas.openxmlformats.org/presentationml/2006/main">
  <p:tag name="AS_UNIQUEID" val="3063"/>
</p:tagLst>
</file>

<file path=ppt/tags/tag18.xml><?xml version="1.0" encoding="utf-8"?>
<p:tagLst xmlns:p="http://schemas.openxmlformats.org/presentationml/2006/main">
  <p:tag name="AS_UNIQUEID" val="3066"/>
</p:tagLst>
</file>

<file path=ppt/tags/tag19.xml><?xml version="1.0" encoding="utf-8"?>
<p:tagLst xmlns:p="http://schemas.openxmlformats.org/presentationml/2006/main">
  <p:tag name="AS_UNIQUEID" val="3054"/>
</p:tagLst>
</file>

<file path=ppt/tags/tag2.xml><?xml version="1.0" encoding="utf-8"?>
<p:tagLst xmlns:p="http://schemas.openxmlformats.org/presentationml/2006/main">
  <p:tag name="AS_UNIQUEID" val="2790"/>
</p:tagLst>
</file>

<file path=ppt/tags/tag20.xml><?xml version="1.0" encoding="utf-8"?>
<p:tagLst xmlns:p="http://schemas.openxmlformats.org/presentationml/2006/main">
  <p:tag name="AS_UNIQUEID" val="3056"/>
</p:tagLst>
</file>

<file path=ppt/tags/tag21.xml><?xml version="1.0" encoding="utf-8"?>
<p:tagLst xmlns:p="http://schemas.openxmlformats.org/presentationml/2006/main">
  <p:tag name="AS_UNIQUEID" val="3067"/>
</p:tagLst>
</file>

<file path=ppt/tags/tag22.xml><?xml version="1.0" encoding="utf-8"?>
<p:tagLst xmlns:p="http://schemas.openxmlformats.org/presentationml/2006/main">
  <p:tag name="AS_UNIQUEID" val="3068"/>
</p:tagLst>
</file>

<file path=ppt/tags/tag23.xml><?xml version="1.0" encoding="utf-8"?>
<p:tagLst xmlns:p="http://schemas.openxmlformats.org/presentationml/2006/main">
  <p:tag name="AS_UNIQUEID" val="3060"/>
</p:tagLst>
</file>

<file path=ppt/tags/tag24.xml><?xml version="1.0" encoding="utf-8"?>
<p:tagLst xmlns:p="http://schemas.openxmlformats.org/presentationml/2006/main">
  <p:tag name="AS_UNIQUEID" val="3045"/>
</p:tagLst>
</file>

<file path=ppt/tags/tag25.xml><?xml version="1.0" encoding="utf-8"?>
<p:tagLst xmlns:p="http://schemas.openxmlformats.org/presentationml/2006/main">
  <p:tag name="AS_UNIQUEID" val="3070"/>
</p:tagLst>
</file>

<file path=ppt/tags/tag26.xml><?xml version="1.0" encoding="utf-8"?>
<p:tagLst xmlns:p="http://schemas.openxmlformats.org/presentationml/2006/main">
  <p:tag name="AS_UNIQUEID" val="3040"/>
</p:tagLst>
</file>

<file path=ppt/tags/tag27.xml><?xml version="1.0" encoding="utf-8"?>
<p:tagLst xmlns:p="http://schemas.openxmlformats.org/presentationml/2006/main">
  <p:tag name="AS_UNIQUEID" val="3069"/>
</p:tagLst>
</file>

<file path=ppt/tags/tag28.xml><?xml version="1.0" encoding="utf-8"?>
<p:tagLst xmlns:p="http://schemas.openxmlformats.org/presentationml/2006/main">
  <p:tag name="AS_UNIQUEID" val="3047"/>
</p:tagLst>
</file>

<file path=ppt/tags/tag29.xml><?xml version="1.0" encoding="utf-8"?>
<p:tagLst xmlns:p="http://schemas.openxmlformats.org/presentationml/2006/main">
  <p:tag name="AS_UNIQUEID" val="3041"/>
</p:tagLst>
</file>

<file path=ppt/tags/tag3.xml><?xml version="1.0" encoding="utf-8"?>
<p:tagLst xmlns:p="http://schemas.openxmlformats.org/presentationml/2006/main">
  <p:tag name="AS_UNIQUEID" val="3043"/>
</p:tagLst>
</file>

<file path=ppt/tags/tag30.xml><?xml version="1.0" encoding="utf-8"?>
<p:tagLst xmlns:p="http://schemas.openxmlformats.org/presentationml/2006/main">
  <p:tag name="AS_UNIQUEID" val="3044"/>
</p:tagLst>
</file>

<file path=ppt/tags/tag31.xml><?xml version="1.0" encoding="utf-8"?>
<p:tagLst xmlns:p="http://schemas.openxmlformats.org/presentationml/2006/main">
  <p:tag name="AS_UNIQUEID" val="3042"/>
</p:tagLst>
</file>

<file path=ppt/tags/tag32.xml><?xml version="1.0" encoding="utf-8"?>
<p:tagLst xmlns:p="http://schemas.openxmlformats.org/presentationml/2006/main">
  <p:tag name="AS_UNIQUEID" val="3065"/>
</p:tagLst>
</file>

<file path=ppt/tags/tag33.xml><?xml version="1.0" encoding="utf-8"?>
<p:tagLst xmlns:p="http://schemas.openxmlformats.org/presentationml/2006/main">
  <p:tag name="AS_UNIQUEID" val="3053"/>
</p:tagLst>
</file>

<file path=ppt/tags/tag34.xml><?xml version="1.0" encoding="utf-8"?>
<p:tagLst xmlns:p="http://schemas.openxmlformats.org/presentationml/2006/main">
  <p:tag name="AS_UNIQUEID" val="2921"/>
</p:tagLst>
</file>

<file path=ppt/tags/tag35.xml><?xml version="1.0" encoding="utf-8"?>
<p:tagLst xmlns:p="http://schemas.openxmlformats.org/presentationml/2006/main">
  <p:tag name="AS_UNIQUEID" val="2922"/>
</p:tagLst>
</file>

<file path=ppt/tags/tag36.xml><?xml version="1.0" encoding="utf-8"?>
<p:tagLst xmlns:p="http://schemas.openxmlformats.org/presentationml/2006/main">
  <p:tag name="AS_UNIQUEID" val="2927"/>
</p:tagLst>
</file>

<file path=ppt/tags/tag37.xml><?xml version="1.0" encoding="utf-8"?>
<p:tagLst xmlns:p="http://schemas.openxmlformats.org/presentationml/2006/main">
  <p:tag name="AS_UNIQUEID" val="2924"/>
</p:tagLst>
</file>

<file path=ppt/tags/tag38.xml><?xml version="1.0" encoding="utf-8"?>
<p:tagLst xmlns:p="http://schemas.openxmlformats.org/presentationml/2006/main">
  <p:tag name="AS_UNIQUEID" val="2928"/>
</p:tagLst>
</file>

<file path=ppt/tags/tag39.xml><?xml version="1.0" encoding="utf-8"?>
<p:tagLst xmlns:p="http://schemas.openxmlformats.org/presentationml/2006/main">
  <p:tag name="AS_UNIQUEID" val="2923"/>
</p:tagLst>
</file>

<file path=ppt/tags/tag4.xml><?xml version="1.0" encoding="utf-8"?>
<p:tagLst xmlns:p="http://schemas.openxmlformats.org/presentationml/2006/main">
  <p:tag name="AS_UNIQUEID" val="3039"/>
</p:tagLst>
</file>

<file path=ppt/tags/tag40.xml><?xml version="1.0" encoding="utf-8"?>
<p:tagLst xmlns:p="http://schemas.openxmlformats.org/presentationml/2006/main">
  <p:tag name="AS_UNIQUEID" val="2929"/>
</p:tagLst>
</file>

<file path=ppt/tags/tag41.xml><?xml version="1.0" encoding="utf-8"?>
<p:tagLst xmlns:p="http://schemas.openxmlformats.org/presentationml/2006/main">
  <p:tag name="AS_UNIQUEID" val="2925"/>
</p:tagLst>
</file>

<file path=ppt/tags/tag42.xml><?xml version="1.0" encoding="utf-8"?>
<p:tagLst xmlns:p="http://schemas.openxmlformats.org/presentationml/2006/main">
  <p:tag name="AS_UNIQUEID" val="2930"/>
</p:tagLst>
</file>

<file path=ppt/tags/tag43.xml><?xml version="1.0" encoding="utf-8"?>
<p:tagLst xmlns:p="http://schemas.openxmlformats.org/presentationml/2006/main">
  <p:tag name="AS_UNIQUEID" val="2926"/>
</p:tagLst>
</file>

<file path=ppt/tags/tag44.xml><?xml version="1.0" encoding="utf-8"?>
<p:tagLst xmlns:p="http://schemas.openxmlformats.org/presentationml/2006/main">
  <p:tag name="AS_UNIQUEID" val="2931"/>
</p:tagLst>
</file>

<file path=ppt/tags/tag45.xml><?xml version="1.0" encoding="utf-8"?>
<p:tagLst xmlns:p="http://schemas.openxmlformats.org/presentationml/2006/main">
  <p:tag name="AS_UNIQUEID" val="2934"/>
</p:tagLst>
</file>

<file path=ppt/tags/tag46.xml><?xml version="1.0" encoding="utf-8"?>
<p:tagLst xmlns:p="http://schemas.openxmlformats.org/presentationml/2006/main">
  <p:tag name="AS_UNIQUEID" val="2935"/>
</p:tagLst>
</file>

<file path=ppt/tags/tag47.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48.xml><?xml version="1.0" encoding="utf-8"?>
<p:tagLst xmlns:p="http://schemas.openxmlformats.org/presentationml/2006/main">
  <p:tag name="KSO_WM_UNIT_TABLE_BEAUTIFY" val="smartTable{1d3125a2-7eec-43bb-9733-52bb74a5b8d4}"/>
</p:tagLst>
</file>

<file path=ppt/tags/tag49.xml><?xml version="1.0" encoding="utf-8"?>
<p:tagLst xmlns:p="http://schemas.openxmlformats.org/presentationml/2006/main">
  <p:tag name="AS_UNIQUEID" val="3122"/>
</p:tagLst>
</file>

<file path=ppt/tags/tag5.xml><?xml version="1.0" encoding="utf-8"?>
<p:tagLst xmlns:p="http://schemas.openxmlformats.org/presentationml/2006/main">
  <p:tag name="AS_UNIQUEID" val="3047"/>
</p:tagLst>
</file>

<file path=ppt/tags/tag50.xml><?xml version="1.0" encoding="utf-8"?>
<p:tagLst xmlns:p="http://schemas.openxmlformats.org/presentationml/2006/main">
  <p:tag name="AS_UNIQUEID" val="3123"/>
</p:tagLst>
</file>

<file path=ppt/tags/tag51.xml><?xml version="1.0" encoding="utf-8"?>
<p:tagLst xmlns:p="http://schemas.openxmlformats.org/presentationml/2006/main">
  <p:tag name="AS_UNIQUEID" val="3124"/>
</p:tagLst>
</file>

<file path=ppt/tags/tag52.xml><?xml version="1.0" encoding="utf-8"?>
<p:tagLst xmlns:p="http://schemas.openxmlformats.org/presentationml/2006/main">
  <p:tag name="AS_UNIQUEID" val="1590"/>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KSO_WM_UNIT_PLACING_PICTURE_USER_VIEWPORT" val="{&quot;height&quot;:8795.620472440945,&quot;width&quot;:6447.165354330708}"/>
</p:tagLst>
</file>

<file path=ppt/tags/tag55.xml><?xml version="1.0" encoding="utf-8"?>
<p:tagLst xmlns:p="http://schemas.openxmlformats.org/presentationml/2006/main">
  <p:tag name="KSO_WM_UNIT_TABLE_BEAUTIFY" val="smartTable{1d3125a2-7eec-43bb-9733-52bb74a5b8d4}"/>
</p:tagLst>
</file>

<file path=ppt/tags/tag56.xml><?xml version="1.0" encoding="utf-8"?>
<p:tagLst xmlns:p="http://schemas.openxmlformats.org/presentationml/2006/main">
  <p:tag name="KSO_WM_BEAUTIFY_FLAG" val="#wm#"/>
  <p:tag name="KSO_WM_TEMPLATE_CATEGORY" val="custom"/>
  <p:tag name="KSO_WM_TEMPLATE_INDEX" val="20205176"/>
</p:tagLst>
</file>

<file path=ppt/tags/tag57.xml><?xml version="1.0" encoding="utf-8"?>
<p:tagLst xmlns:p="http://schemas.openxmlformats.org/presentationml/2006/main">
  <p:tag name="KSO_WM_UNIT_TABLE_BEAUTIFY" val="smartTable{1d3125a2-7eec-43bb-9733-52bb74a5b8d4}"/>
</p:tagLst>
</file>

<file path=ppt/tags/tag58.xml><?xml version="1.0" encoding="utf-8"?>
<p:tagLst xmlns:p="http://schemas.openxmlformats.org/presentationml/2006/main">
  <p:tag name="AS_UNIQUEID" val="2936"/>
</p:tagLst>
</file>

<file path=ppt/tags/tag59.xml><?xml version="1.0" encoding="utf-8"?>
<p:tagLst xmlns:p="http://schemas.openxmlformats.org/presentationml/2006/main">
  <p:tag name="KSO_WM_BEAUTIFY_FLAG" val="#wm#"/>
  <p:tag name="KSO_WM_TEMPLATE_CATEGORY" val="custom"/>
  <p:tag name="KSO_WM_TEMPLATE_INDEX" val="20205176"/>
</p:tagLst>
</file>

<file path=ppt/tags/tag6.xml><?xml version="1.0" encoding="utf-8"?>
<p:tagLst xmlns:p="http://schemas.openxmlformats.org/presentationml/2006/main">
  <p:tag name="AS_UNIQUEID" val="3051"/>
</p:tagLst>
</file>

<file path=ppt/tags/tag60.xml><?xml version="1.0" encoding="utf-8"?>
<p:tagLst xmlns:p="http://schemas.openxmlformats.org/presentationml/2006/main">
  <p:tag name="AS_UNIQUEID" val="3060"/>
</p:tagLst>
</file>

<file path=ppt/tags/tag61.xml><?xml version="1.0" encoding="utf-8"?>
<p:tagLst xmlns:p="http://schemas.openxmlformats.org/presentationml/2006/main">
  <p:tag name="AS_UNIQUEID" val="1201"/>
</p:tagLst>
</file>

<file path=ppt/tags/tag62.xml><?xml version="1.0" encoding="utf-8"?>
<p:tagLst xmlns:p="http://schemas.openxmlformats.org/presentationml/2006/main">
  <p:tag name="AS_UNIQUEID" val="1202"/>
</p:tagLst>
</file>

<file path=ppt/tags/tag63.xml><?xml version="1.0" encoding="utf-8"?>
<p:tagLst xmlns:p="http://schemas.openxmlformats.org/presentationml/2006/main">
  <p:tag name="AS_UNIQUEID" val="1203"/>
</p:tagLst>
</file>

<file path=ppt/tags/tag64.xml><?xml version="1.0" encoding="utf-8"?>
<p:tagLst xmlns:p="http://schemas.openxmlformats.org/presentationml/2006/main">
  <p:tag name="AS_UNIQUEID" val="185"/>
  <p:tag name="KSO_WM_FULL_TEXT_BEAUTIFY_COPY_ID" val="3"/>
</p:tagLst>
</file>

<file path=ppt/tags/tag65.xml><?xml version="1.0" encoding="utf-8"?>
<p:tagLst xmlns:p="http://schemas.openxmlformats.org/presentationml/2006/main">
  <p:tag name="AS_UNIQUEID" val="186"/>
  <p:tag name="KSO_WM_FULL_TEXT_BEAUTIFY_COPY_ID" val="4"/>
</p:tagLst>
</file>

<file path=ppt/tags/tag66.xml><?xml version="1.0" encoding="utf-8"?>
<p:tagLst xmlns:p="http://schemas.openxmlformats.org/presentationml/2006/main">
  <p:tag name="AS_UNIQUEID" val="1915"/>
</p:tagLst>
</file>

<file path=ppt/tags/tag7.xml><?xml version="1.0" encoding="utf-8"?>
<p:tagLst xmlns:p="http://schemas.openxmlformats.org/presentationml/2006/main">
  <p:tag name="AS_UNIQUEID" val="3053"/>
</p:tagLst>
</file>

<file path=ppt/tags/tag8.xml><?xml version="1.0" encoding="utf-8"?>
<p:tagLst xmlns:p="http://schemas.openxmlformats.org/presentationml/2006/main">
  <p:tag name="AS_UNIQUEID" val="3052"/>
</p:tagLst>
</file>

<file path=ppt/tags/tag9.xml><?xml version="1.0" encoding="utf-8"?>
<p:tagLst xmlns:p="http://schemas.openxmlformats.org/presentationml/2006/main">
  <p:tag name="AS_UNIQUEID" val="30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2865</Words>
  <Application>WPS 文字</Application>
  <PresentationFormat>自定义</PresentationFormat>
  <Paragraphs>311</Paragraphs>
  <Slides>15</Slides>
  <Notes>12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15</vt:i4>
      </vt:variant>
    </vt:vector>
  </HeadingPairs>
  <TitlesOfParts>
    <vt:vector size="36" baseType="lpstr">
      <vt:lpstr>Arial</vt:lpstr>
      <vt:lpstr>宋体</vt:lpstr>
      <vt:lpstr>Wingdings</vt:lpstr>
      <vt:lpstr>微软雅黑</vt:lpstr>
      <vt:lpstr>汉仪旗黑</vt:lpstr>
      <vt:lpstr>楷体</vt:lpstr>
      <vt:lpstr>汉仪楷体KW</vt:lpstr>
      <vt:lpstr>黑体</vt:lpstr>
      <vt:lpstr>华文楷体</vt:lpstr>
      <vt:lpstr>方正粗黑宋简体</vt:lpstr>
      <vt:lpstr>宋体</vt:lpstr>
      <vt:lpstr>Arial Unicode MS</vt:lpstr>
      <vt:lpstr>汉仪书宋二KW</vt:lpstr>
      <vt:lpstr>Calibri</vt:lpstr>
      <vt:lpstr>Helvetica Neue</vt:lpstr>
      <vt:lpstr>汉仪中黑KW</vt:lpstr>
      <vt:lpstr>微软雅黑</vt:lpstr>
      <vt:lpstr>方正粗黑宋简体</vt:lpstr>
      <vt:lpstr>楷体</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阅读课本p3-6，总结各大文明的政治文化成就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叶洛</cp:lastModifiedBy>
  <cp:revision>187</cp:revision>
  <dcterms:created xsi:type="dcterms:W3CDTF">2025-02-13T00:21:23Z</dcterms:created>
  <dcterms:modified xsi:type="dcterms:W3CDTF">2025-02-13T00:21:23Z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1177285285EE4BEFB5448A94800BB66E</vt:lpwstr>
  </property>
  <property fmtid="{D5CDD505-2E9C-101B-9397-08002B2CF9AE}" pid="3" name="KSOProductBuildVer">
    <vt:lpwstr>2052-6.14.0.8924</vt:lpwstr>
  </property>
</Properties>
</file>