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80" r:id="rId7"/>
    <p:sldId id="260" r:id="rId8"/>
    <p:sldId id="264" r:id="rId9"/>
    <p:sldId id="266" r:id="rId10"/>
    <p:sldId id="265" r:id="rId11"/>
    <p:sldId id="270" r:id="rId12"/>
    <p:sldId id="271" r:id="rId13"/>
    <p:sldId id="272" r:id="rId14"/>
    <p:sldId id="335" r:id="rId15"/>
    <p:sldId id="336" r:id="rId16"/>
    <p:sldId id="337" r:id="rId17"/>
    <p:sldId id="275" r:id="rId18"/>
    <p:sldId id="277" r:id="rId19"/>
    <p:sldId id="279" r:id="rId20"/>
    <p:sldId id="283" r:id="rId21"/>
    <p:sldId id="282" r:id="rId22"/>
    <p:sldId id="322" r:id="rId23"/>
    <p:sldId id="323" r:id="rId24"/>
    <p:sldId id="291" r:id="rId25"/>
    <p:sldId id="292" r:id="rId26"/>
    <p:sldId id="293" r:id="rId27"/>
    <p:sldId id="294" r:id="rId28"/>
    <p:sldId id="296" r:id="rId29"/>
    <p:sldId id="301" r:id="rId30"/>
    <p:sldId id="302" r:id="rId31"/>
    <p:sldId id="303" r:id="rId32"/>
    <p:sldId id="307" r:id="rId33"/>
    <p:sldId id="305" r:id="rId34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Ter_Tang" initials="" lastIdx="0" clrIdx="0"/>
  <p:cmAuthor id="1" name="Administrator" initials="A" lastIdx="0" clrIdx="0"/>
  <p:cmAuthor id="2" name="weihua" initials="w" lastIdx="0" clrIdx="1"/>
  <p:cmAuthor id="3" name="user" initials="u" lastIdx="0" clrIdx="0"/>
  <p:cmAuthor id="4" name="User" initials="U" lastIdx="0" clrIdx="0"/>
  <p:cmAuthor id="5" name="Z T" initials="ZT" lastIdx="0" clrIdx="2"/>
  <p:cmAuthor id="6" name="sure" initials="s" lastIdx="0" clrIdx="5"/>
  <p:cmAuthor id="7" name="王习习" initials="王" lastIdx="0" clrIdx="0"/>
  <p:cmAuthor id="8" name="CHINESE-BC06F90" initials="C" lastIdx="0" clrIdx="0"/>
  <p:cmAuthor id="9" name="lenovo" initials="l" lastIdx="0" clrIdx="0"/>
  <p:cmAuthor id="10" name="86136" initials="8" lastIdx="0" clrIdx="9"/>
  <p:cmAuthor id="11" name="xiaoxuan Zeng" initials="x" lastIdx="0" clrIdx="0"/>
  <p:cmAuthor id="12" name="12279" initials="1" lastIdx="0" clrIdx="11"/>
  <p:cmAuthor id="13" name="huxiaochi" initials="h" lastIdx="0" clrIdx="12"/>
  <p:cmAuthor id="14" name="pc" initials="p" lastIdx="0" clrIdx="0"/>
  <p:cmAuthor id="15" name="付" initials="付" lastIdx="0" clrIdx="14"/>
  <p:cmAuthor id="16" name="Nicole Li  李倩" initials="N" lastIdx="0" clrIdx="0"/>
  <p:cmAuthor id="17" name="admin" initials="a" lastIdx="0" clrIdx="0"/>
  <p:cmAuthor id="18" name="222" initials="2" lastIdx="0" clrIdx="0"/>
  <p:cmAuthor id="20" name="iwenping" initials="" lastIdx="0" clrIdx="0"/>
  <p:cmAuthor id="23" name="administrator-pc" initials="" lastIdx="0" clrIdx="0"/>
  <p:cmAuthor id="2001" name="骆倩怡_Znauj26B" initials="authorId_382814100" lastIdx="0" clrIdx="0"/>
  <p:cmAuthor id="19" name="Mia Vida Villanueva" initials="MV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66BB80-9744-4B8F-8381-E690ED832DD5}" styleName="{8a66bb80-9744-4b8f-8381-e690ed832dd5}">
    <a:wholeTbl>
      <a:tcTxStyle>
        <a:fontRef idx="none">
          <a:prstClr val="black"/>
        </a:fontRef>
      </a:tcTxStyle>
      <a:tcStyle>
        <a:tcBdr>
          <a:left>
            <a:ln w="12700" cmpd="sng">
              <a:solidFill>
                <a:srgbClr val="F5D4D0"/>
              </a:solidFill>
            </a:ln>
          </a:left>
          <a:right>
            <a:ln w="12700" cmpd="sng">
              <a:solidFill>
                <a:srgbClr val="F5D4D0"/>
              </a:solidFill>
            </a:ln>
          </a:right>
          <a:top>
            <a:ln w="12700" cmpd="sng">
              <a:solidFill>
                <a:srgbClr val="F5D4D0"/>
              </a:solidFill>
            </a:ln>
          </a:top>
          <a:bottom>
            <a:ln w="12700" cmpd="sng">
              <a:solidFill>
                <a:srgbClr val="F5D4D0"/>
              </a:solidFill>
            </a:ln>
          </a:bottom>
          <a:insideH>
            <a:ln w="12700" cmpd="sng">
              <a:solidFill>
                <a:srgbClr val="F5D4D0"/>
              </a:solidFill>
            </a:ln>
          </a:insideH>
          <a:insideV>
            <a:ln w="12700" cmpd="sng">
              <a:solidFill>
                <a:srgbClr val="F5D4D0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F9E6E4"/>
          </a:solidFill>
        </a:fill>
      </a:tcStyle>
    </a:band2H>
    <a:firstRow>
      <a:tcTxStyle>
        <a:fontRef idx="none">
          <a:prstClr val="black"/>
        </a:fontRef>
      </a:tcTxStyle>
      <a:tcStyle>
        <a:tcBdr/>
        <a:fill>
          <a:solidFill>
            <a:srgbClr val="F5D4D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6"/>
        <p:guide pos="38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427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426.xml"/><Relationship Id="rId5" Type="http://schemas.openxmlformats.org/officeDocument/2006/relationships/tags" Target="../tags/tag425.xml"/><Relationship Id="rId4" Type="http://schemas.openxmlformats.org/officeDocument/2006/relationships/tags" Target="../tags/tag424.xml"/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tags" Target="../tags/tag4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5" Type="http://schemas.openxmlformats.org/officeDocument/2006/relationships/tags" Target="../tags/tag420.xml"/><Relationship Id="rId4" Type="http://schemas.openxmlformats.org/officeDocument/2006/relationships/tags" Target="../tags/tag419.xml"/><Relationship Id="rId3" Type="http://schemas.openxmlformats.org/officeDocument/2006/relationships/tags" Target="../tags/tag41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BEF43B5-944A-4620-A244-35D75AADD0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68B5DB8E-8029-4B46-A843-1E291A1B9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幻灯片图像占位符 1"/>
          <p:cNvSpPr/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124930" name="文本占位符 2"/>
          <p:cNvSpPr txBox="1"/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3"/>
            </p:custDataLst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 txBox="1"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/>
          <p:cNvSpPr>
            <a:spLocks noGrp="1" noChangeArrowheads="1"/>
          </p:cNvSpPr>
          <p:nvPr>
            <p:ph type="sldNum" sz="quarter" idx="5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439B3E-CA59-4F7C-A889-FB6962390045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1.jpeg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304800" y="243840"/>
            <a:ext cx="11658600" cy="6400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304800" y="314325"/>
            <a:ext cx="11582400" cy="6229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66.xml"/><Relationship Id="rId21" Type="http://schemas.openxmlformats.org/officeDocument/2006/relationships/image" Target="file:///D:\qq&#25991;&#20214;\712321467\Image\C2C\Image2\%7b75232B38-A165-1FB7-499C-2E1C792CACB5%7d.png" TargetMode="External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tags" Target="../tags/tag17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10.xml"/><Relationship Id="rId21" Type="http://schemas.openxmlformats.org/officeDocument/2006/relationships/tags" Target="../tags/tag209.xml"/><Relationship Id="rId20" Type="http://schemas.openxmlformats.org/officeDocument/2006/relationships/tags" Target="../tags/tag208.xml"/><Relationship Id="rId2" Type="http://schemas.openxmlformats.org/officeDocument/2006/relationships/tags" Target="../tags/tag190.xml"/><Relationship Id="rId19" Type="http://schemas.openxmlformats.org/officeDocument/2006/relationships/tags" Target="../tags/tag207.xml"/><Relationship Id="rId18" Type="http://schemas.openxmlformats.org/officeDocument/2006/relationships/tags" Target="../tags/tag206.xml"/><Relationship Id="rId17" Type="http://schemas.openxmlformats.org/officeDocument/2006/relationships/tags" Target="../tags/tag205.xml"/><Relationship Id="rId16" Type="http://schemas.openxmlformats.org/officeDocument/2006/relationships/tags" Target="../tags/tag204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8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3" Type="http://schemas.openxmlformats.org/officeDocument/2006/relationships/notesSlide" Target="../notesSlides/notesSlide4.xml"/><Relationship Id="rId22" Type="http://schemas.openxmlformats.org/officeDocument/2006/relationships/slideLayout" Target="../slideLayouts/slideLayout13.xml"/><Relationship Id="rId21" Type="http://schemas.openxmlformats.org/officeDocument/2006/relationships/tags" Target="../tags/tag242.xml"/><Relationship Id="rId20" Type="http://schemas.openxmlformats.org/officeDocument/2006/relationships/tags" Target="../tags/tag241.xml"/><Relationship Id="rId2" Type="http://schemas.openxmlformats.org/officeDocument/2006/relationships/tags" Target="../tags/tag224.xml"/><Relationship Id="rId19" Type="http://schemas.openxmlformats.org/officeDocument/2006/relationships/tags" Target="../tags/tag240.xml"/><Relationship Id="rId18" Type="http://schemas.openxmlformats.org/officeDocument/2006/relationships/tags" Target="../tags/tag239.xml"/><Relationship Id="rId17" Type="http://schemas.openxmlformats.org/officeDocument/2006/relationships/tags" Target="../tags/tag238.xml"/><Relationship Id="rId16" Type="http://schemas.openxmlformats.org/officeDocument/2006/relationships/tags" Target="../tags/tag237.xml"/><Relationship Id="rId15" Type="http://schemas.openxmlformats.org/officeDocument/2006/relationships/tags" Target="../tags/tag236.xml"/><Relationship Id="rId14" Type="http://schemas.openxmlformats.org/officeDocument/2006/relationships/slide" Target="slide6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tags" Target="../tags/tag223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264.xml"/><Relationship Id="rId12" Type="http://schemas.openxmlformats.org/officeDocument/2006/relationships/tags" Target="../tags/tag263.xml"/><Relationship Id="rId11" Type="http://schemas.openxmlformats.org/officeDocument/2006/relationships/tags" Target="../tags/tag262.xml"/><Relationship Id="rId10" Type="http://schemas.openxmlformats.org/officeDocument/2006/relationships/tags" Target="../tags/tag261.xml"/><Relationship Id="rId1" Type="http://schemas.openxmlformats.org/officeDocument/2006/relationships/tags" Target="../tags/tag25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74.xml"/><Relationship Id="rId1" Type="http://schemas.openxmlformats.org/officeDocument/2006/relationships/tags" Target="../tags/tag26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8" Type="http://schemas.openxmlformats.org/officeDocument/2006/relationships/notesSlide" Target="../notesSlides/notesSlide6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" Type="http://schemas.openxmlformats.org/officeDocument/2006/relationships/tags" Target="../tags/tag291.xml"/><Relationship Id="rId13" Type="http://schemas.openxmlformats.org/officeDocument/2006/relationships/tags" Target="../tags/tag290.xml"/><Relationship Id="rId12" Type="http://schemas.openxmlformats.org/officeDocument/2006/relationships/tags" Target="../tags/tag289.xml"/><Relationship Id="rId11" Type="http://schemas.openxmlformats.org/officeDocument/2006/relationships/tags" Target="../tags/tag288.xml"/><Relationship Id="rId10" Type="http://schemas.openxmlformats.org/officeDocument/2006/relationships/tags" Target="../tags/tag287.xml"/><Relationship Id="rId1" Type="http://schemas.openxmlformats.org/officeDocument/2006/relationships/tags" Target="../tags/tag2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19.xml"/><Relationship Id="rId13" Type="http://schemas.openxmlformats.org/officeDocument/2006/relationships/tags" Target="../tags/tag318.xml"/><Relationship Id="rId12" Type="http://schemas.openxmlformats.org/officeDocument/2006/relationships/tags" Target="../tags/tag31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tags" Target="../tags/tag30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26.xml"/><Relationship Id="rId8" Type="http://schemas.openxmlformats.org/officeDocument/2006/relationships/tags" Target="../tags/tag325.xml"/><Relationship Id="rId7" Type="http://schemas.openxmlformats.org/officeDocument/2006/relationships/image" Target="../media/image14.jpeg"/><Relationship Id="rId6" Type="http://schemas.openxmlformats.org/officeDocument/2006/relationships/tags" Target="../tags/tag324.xml"/><Relationship Id="rId5" Type="http://schemas.openxmlformats.org/officeDocument/2006/relationships/image" Target="../media/image13.jpeg"/><Relationship Id="rId4" Type="http://schemas.openxmlformats.org/officeDocument/2006/relationships/tags" Target="../tags/tag323.xml"/><Relationship Id="rId3" Type="http://schemas.openxmlformats.org/officeDocument/2006/relationships/tags" Target="../tags/tag322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339.xml"/><Relationship Id="rId27" Type="http://schemas.openxmlformats.org/officeDocument/2006/relationships/tags" Target="../tags/tag338.xml"/><Relationship Id="rId26" Type="http://schemas.openxmlformats.org/officeDocument/2006/relationships/tags" Target="../tags/tag337.xml"/><Relationship Id="rId25" Type="http://schemas.openxmlformats.org/officeDocument/2006/relationships/tags" Target="../tags/tag336.xml"/><Relationship Id="rId24" Type="http://schemas.openxmlformats.org/officeDocument/2006/relationships/tags" Target="../tags/tag335.xml"/><Relationship Id="rId23" Type="http://schemas.openxmlformats.org/officeDocument/2006/relationships/image" Target="../media/image19.jpeg"/><Relationship Id="rId22" Type="http://schemas.openxmlformats.org/officeDocument/2006/relationships/tags" Target="../tags/tag334.xml"/><Relationship Id="rId21" Type="http://schemas.openxmlformats.org/officeDocument/2006/relationships/hyperlink" Target="&#33976;&#27773;&#26426;&#24037;&#20316;&#27969;&#31243;.swf" TargetMode="External"/><Relationship Id="rId20" Type="http://schemas.openxmlformats.org/officeDocument/2006/relationships/tags" Target="../tags/tag333.xml"/><Relationship Id="rId2" Type="http://schemas.openxmlformats.org/officeDocument/2006/relationships/tags" Target="../tags/tag321.xml"/><Relationship Id="rId19" Type="http://schemas.openxmlformats.org/officeDocument/2006/relationships/image" Target="../media/image18.jpeg"/><Relationship Id="rId18" Type="http://schemas.openxmlformats.org/officeDocument/2006/relationships/tags" Target="../tags/tag332.xml"/><Relationship Id="rId17" Type="http://schemas.openxmlformats.org/officeDocument/2006/relationships/tags" Target="../tags/tag331.xml"/><Relationship Id="rId16" Type="http://schemas.openxmlformats.org/officeDocument/2006/relationships/image" Target="../media/image17.jpeg"/><Relationship Id="rId15" Type="http://schemas.openxmlformats.org/officeDocument/2006/relationships/tags" Target="../tags/tag330.xml"/><Relationship Id="rId14" Type="http://schemas.openxmlformats.org/officeDocument/2006/relationships/image" Target="../media/image16.jpeg"/><Relationship Id="rId13" Type="http://schemas.openxmlformats.org/officeDocument/2006/relationships/tags" Target="../tags/tag329.xml"/><Relationship Id="rId12" Type="http://schemas.openxmlformats.org/officeDocument/2006/relationships/tags" Target="../tags/tag328.xml"/><Relationship Id="rId11" Type="http://schemas.openxmlformats.org/officeDocument/2006/relationships/tags" Target="../tags/tag327.xml"/><Relationship Id="rId10" Type="http://schemas.openxmlformats.org/officeDocument/2006/relationships/image" Target="../media/image15.jpeg"/><Relationship Id="rId1" Type="http://schemas.openxmlformats.org/officeDocument/2006/relationships/tags" Target="../tags/tag32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47.xml"/><Relationship Id="rId7" Type="http://schemas.openxmlformats.org/officeDocument/2006/relationships/tags" Target="../tags/tag346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tags" Target="../tags/tag343.xml"/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" Type="http://schemas.openxmlformats.org/officeDocument/2006/relationships/tags" Target="../tags/tag35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image" Target="../media/image20.png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63.xml"/><Relationship Id="rId6" Type="http://schemas.openxmlformats.org/officeDocument/2006/relationships/image" Target="../media/image21.png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image" Target="../media/image22.png"/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" Type="http://schemas.openxmlformats.org/officeDocument/2006/relationships/tags" Target="../tags/tag36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379.xml"/><Relationship Id="rId8" Type="http://schemas.openxmlformats.org/officeDocument/2006/relationships/tags" Target="../tags/tag378.xml"/><Relationship Id="rId7" Type="http://schemas.openxmlformats.org/officeDocument/2006/relationships/tags" Target="../tags/tag377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83.xml"/><Relationship Id="rId13" Type="http://schemas.openxmlformats.org/officeDocument/2006/relationships/image" Target="../media/image23.png"/><Relationship Id="rId12" Type="http://schemas.openxmlformats.org/officeDocument/2006/relationships/tags" Target="../tags/tag382.xml"/><Relationship Id="rId11" Type="http://schemas.openxmlformats.org/officeDocument/2006/relationships/tags" Target="../tags/tag381.xml"/><Relationship Id="rId10" Type="http://schemas.openxmlformats.org/officeDocument/2006/relationships/tags" Target="../tags/tag380.xml"/><Relationship Id="rId1" Type="http://schemas.openxmlformats.org/officeDocument/2006/relationships/tags" Target="../tags/tag37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3.png"/><Relationship Id="rId1" Type="http://schemas.openxmlformats.org/officeDocument/2006/relationships/tags" Target="../tags/tag7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392.xml"/><Relationship Id="rId8" Type="http://schemas.openxmlformats.org/officeDocument/2006/relationships/tags" Target="../tags/tag391.xml"/><Relationship Id="rId7" Type="http://schemas.openxmlformats.org/officeDocument/2006/relationships/tags" Target="../tags/tag390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" Type="http://schemas.openxmlformats.org/officeDocument/2006/relationships/tags" Target="../tags/tag386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404.xml"/><Relationship Id="rId20" Type="http://schemas.openxmlformats.org/officeDocument/2006/relationships/tags" Target="../tags/tag403.xml"/><Relationship Id="rId2" Type="http://schemas.openxmlformats.org/officeDocument/2006/relationships/tags" Target="../tags/tag385.xml"/><Relationship Id="rId19" Type="http://schemas.openxmlformats.org/officeDocument/2006/relationships/tags" Target="../tags/tag402.xml"/><Relationship Id="rId18" Type="http://schemas.openxmlformats.org/officeDocument/2006/relationships/tags" Target="../tags/tag401.xml"/><Relationship Id="rId17" Type="http://schemas.openxmlformats.org/officeDocument/2006/relationships/tags" Target="../tags/tag400.xml"/><Relationship Id="rId16" Type="http://schemas.openxmlformats.org/officeDocument/2006/relationships/tags" Target="../tags/tag399.xml"/><Relationship Id="rId15" Type="http://schemas.openxmlformats.org/officeDocument/2006/relationships/tags" Target="../tags/tag398.xml"/><Relationship Id="rId14" Type="http://schemas.openxmlformats.org/officeDocument/2006/relationships/tags" Target="../tags/tag397.xml"/><Relationship Id="rId13" Type="http://schemas.openxmlformats.org/officeDocument/2006/relationships/tags" Target="../tags/tag396.xml"/><Relationship Id="rId12" Type="http://schemas.openxmlformats.org/officeDocument/2006/relationships/tags" Target="../tags/tag395.xml"/><Relationship Id="rId11" Type="http://schemas.openxmlformats.org/officeDocument/2006/relationships/tags" Target="../tags/tag394.xml"/><Relationship Id="rId10" Type="http://schemas.openxmlformats.org/officeDocument/2006/relationships/tags" Target="../tags/tag393.xml"/><Relationship Id="rId1" Type="http://schemas.openxmlformats.org/officeDocument/2006/relationships/tags" Target="../tags/tag384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413.xml"/><Relationship Id="rId8" Type="http://schemas.openxmlformats.org/officeDocument/2006/relationships/tags" Target="../tags/tag412.xml"/><Relationship Id="rId7" Type="http://schemas.openxmlformats.org/officeDocument/2006/relationships/tags" Target="../tags/tag411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417.xml"/><Relationship Id="rId12" Type="http://schemas.openxmlformats.org/officeDocument/2006/relationships/tags" Target="../tags/tag416.xml"/><Relationship Id="rId11" Type="http://schemas.openxmlformats.org/officeDocument/2006/relationships/tags" Target="../tags/tag415.xml"/><Relationship Id="rId10" Type="http://schemas.openxmlformats.org/officeDocument/2006/relationships/tags" Target="../tags/tag414.xml"/><Relationship Id="rId1" Type="http://schemas.openxmlformats.org/officeDocument/2006/relationships/tags" Target="../tags/tag40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image" Target="../media/image4.emf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113.xml"/><Relationship Id="rId27" Type="http://schemas.openxmlformats.org/officeDocument/2006/relationships/tags" Target="../tags/tag112.xml"/><Relationship Id="rId26" Type="http://schemas.openxmlformats.org/officeDocument/2006/relationships/tags" Target="../tags/tag111.xml"/><Relationship Id="rId25" Type="http://schemas.openxmlformats.org/officeDocument/2006/relationships/tags" Target="../tags/tag110.xml"/><Relationship Id="rId24" Type="http://schemas.openxmlformats.org/officeDocument/2006/relationships/image" Target="../media/image7.png"/><Relationship Id="rId23" Type="http://schemas.openxmlformats.org/officeDocument/2006/relationships/tags" Target="../tags/tag109.xml"/><Relationship Id="rId22" Type="http://schemas.openxmlformats.org/officeDocument/2006/relationships/image" Target="../media/image6.png"/><Relationship Id="rId21" Type="http://schemas.openxmlformats.org/officeDocument/2006/relationships/tags" Target="../tags/tag108.xml"/><Relationship Id="rId20" Type="http://schemas.openxmlformats.org/officeDocument/2006/relationships/image" Target="../media/image5.png"/><Relationship Id="rId2" Type="http://schemas.openxmlformats.org/officeDocument/2006/relationships/tags" Target="../tags/tag90.xml"/><Relationship Id="rId19" Type="http://schemas.openxmlformats.org/officeDocument/2006/relationships/tags" Target="../tags/tag107.xml"/><Relationship Id="rId18" Type="http://schemas.openxmlformats.org/officeDocument/2006/relationships/tags" Target="../tags/tag106.xml"/><Relationship Id="rId17" Type="http://schemas.openxmlformats.org/officeDocument/2006/relationships/tags" Target="../tags/tag105.xml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tags" Target="../tags/tag8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image" Target="../media/image8.png"/><Relationship Id="rId4" Type="http://schemas.openxmlformats.org/officeDocument/2006/relationships/tags" Target="../tags/tag133.xml"/><Relationship Id="rId35" Type="http://schemas.openxmlformats.org/officeDocument/2006/relationships/slideLayout" Target="../slideLayouts/slideLayout1.xml"/><Relationship Id="rId34" Type="http://schemas.openxmlformats.org/officeDocument/2006/relationships/tags" Target="../tags/tag158.xml"/><Relationship Id="rId33" Type="http://schemas.openxmlformats.org/officeDocument/2006/relationships/tags" Target="../tags/tag157.xml"/><Relationship Id="rId32" Type="http://schemas.openxmlformats.org/officeDocument/2006/relationships/tags" Target="../tags/tag156.xml"/><Relationship Id="rId31" Type="http://schemas.openxmlformats.org/officeDocument/2006/relationships/tags" Target="../tags/tag155.xml"/><Relationship Id="rId30" Type="http://schemas.openxmlformats.org/officeDocument/2006/relationships/tags" Target="../tags/tag154.xml"/><Relationship Id="rId3" Type="http://schemas.openxmlformats.org/officeDocument/2006/relationships/tags" Target="../tags/tag132.xml"/><Relationship Id="rId29" Type="http://schemas.openxmlformats.org/officeDocument/2006/relationships/tags" Target="../tags/tag153.xml"/><Relationship Id="rId28" Type="http://schemas.openxmlformats.org/officeDocument/2006/relationships/image" Target="../media/image12.jpeg"/><Relationship Id="rId27" Type="http://schemas.openxmlformats.org/officeDocument/2006/relationships/tags" Target="../tags/tag152.xml"/><Relationship Id="rId26" Type="http://schemas.openxmlformats.org/officeDocument/2006/relationships/tags" Target="../tags/tag15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image" Target="../media/image11.jpeg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tags" Target="../tags/tag131.xml"/><Relationship Id="rId19" Type="http://schemas.openxmlformats.org/officeDocument/2006/relationships/tags" Target="../tags/tag145.xml"/><Relationship Id="rId18" Type="http://schemas.openxmlformats.org/officeDocument/2006/relationships/tags" Target="../tags/tag144.xml"/><Relationship Id="rId17" Type="http://schemas.openxmlformats.org/officeDocument/2006/relationships/image" Target="../media/image10.jpeg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image" Target="../media/image9.jpeg"/><Relationship Id="rId10" Type="http://schemas.openxmlformats.org/officeDocument/2006/relationships/tags" Target="../tags/tag138.xml"/><Relationship Id="rId1" Type="http://schemas.openxmlformats.org/officeDocument/2006/relationships/tags" Target="../tags/tag13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4780" y="746125"/>
          <a:ext cx="11877040" cy="5516245"/>
        </p:xfrm>
        <a:graphic>
          <a:graphicData uri="http://schemas.openxmlformats.org/drawingml/2006/table">
            <a:tbl>
              <a:tblPr/>
              <a:tblGrid>
                <a:gridCol w="11877040"/>
              </a:tblGrid>
              <a:tr h="492125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第二单元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生产工具与劳作方式</a:t>
                      </a:r>
                      <a:endParaRPr lang="zh-CN" altLang="en-US" sz="2400" b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6882" marR="66882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685">
                <a:tc>
                  <a:txBody>
                    <a:bodyPr wrap="square"/>
                    <a:lstStyle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altLang="en-US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6882" marR="66882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7435">
                <a:tc>
                  <a:txBody>
                    <a:bodyPr wrap="square"/>
                    <a:lstStyle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altLang="en-US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6882" marR="66882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87020" y="1372870"/>
            <a:ext cx="114058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909D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1.古代的生产工具与劳作：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古代生产工具经历了由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石器、骨器、木器到青铜器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再到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铁器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的发展过程，耕作方式经历了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刀耕火种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到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铁犁牛耕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的转变。随着生产力的发展和生产工具的进步,出现了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农业家庭式劳作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农业庄园式劳作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手工业家庭式劳作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和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作坊式劳作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等典型的劳作方式。中国古代劳作方式经历了从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集体劳作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向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家庭式劳作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的转变,手工业工具不断改进；古代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希腊罗马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公民占有土地，使用奴隶进行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集体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劳作；中古时期的欧洲，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庄园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是基本的农业经济组织，庄园式劳作是主要劳作方式。</a:t>
            </a:r>
            <a:endParaRPr sz="24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87020" y="4213225"/>
            <a:ext cx="116236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909D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2.近代大机器生产及现代智能技术的出现：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18世纪中后期开始,随着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工业革命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的开展,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机器大生产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成为现代工业的生产方式。近代中国引进了西方机器大生产和工厂制度，近代化生产方式出现。第二次世界大战后,随着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计算机与互联网技术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的发展,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智能化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生产成为未来发展方向。新中国成立后,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机械化、自动化、智能化</a:t>
            </a:r>
            <a:r>
              <a:rPr sz="2400">
                <a:latin typeface="黑体" panose="02010609060101010101" charset="-122"/>
                <a:ea typeface="黑体" panose="02010609060101010101" charset="-122"/>
                <a:sym typeface="+mn-ea"/>
              </a:rPr>
              <a:t>的现代农业生产方式形成。</a:t>
            </a:r>
            <a:endParaRPr sz="24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7005" y="1409065"/>
          <a:ext cx="11857990" cy="5165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95"/>
                <a:gridCol w="1526540"/>
                <a:gridCol w="4314190"/>
                <a:gridCol w="5117465"/>
              </a:tblGrid>
              <a:tr h="3657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类别</a:t>
                      </a:r>
                      <a:endParaRPr lang="zh-CN" altLang="en-US" sz="2000" b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劳作方式</a:t>
                      </a:r>
                      <a:endParaRPr lang="zh-CN" altLang="en-US" sz="2000" b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特点</a:t>
                      </a:r>
                      <a:endParaRPr lang="zh-CN" altLang="en-US" sz="2000" b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典型代表</a:t>
                      </a:r>
                      <a:endParaRPr lang="zh-CN" altLang="en-US" sz="2000" b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2515">
                <a:tc rowSpan="3"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1800" b="0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1800" b="0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1800" b="0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农业</a:t>
                      </a:r>
                      <a:endParaRPr lang="zh-CN" altLang="en-US" sz="1800" b="0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1800" b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华文楷体" panose="02010600040101010101" pitchFamily="2" charset="-122"/>
                        <a:sym typeface="+mn-ea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l" fontAlgn="auto">
                        <a:lnSpc>
                          <a:spcPct val="115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1800" b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华文楷体" panose="02010600040101010101" pitchFamily="2" charset="-122"/>
                        <a:sym typeface="+mn-ea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6185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1800" b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华文楷体" panose="02010600040101010101" pitchFamily="2" charset="-122"/>
                        <a:sym typeface="+mn-ea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1800" b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l" fontAlgn="auto">
                        <a:lnSpc>
                          <a:spcPct val="115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0785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1800" b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华文楷体" panose="02010600040101010101" pitchFamily="2" charset="-122"/>
                        <a:sym typeface="+mn-ea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l" fontAlgn="auto">
                        <a:lnSpc>
                          <a:spcPct val="115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l" fontAlgn="auto">
                        <a:lnSpc>
                          <a:spcPct val="115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 bwMode="auto">
          <a:xfrm>
            <a:off x="167005" y="260985"/>
            <a:ext cx="12192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三、劳作方式的发展</a:t>
            </a:r>
            <a:endParaRPr lang="zh-CN" altLang="en-US" sz="240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273810" y="228092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集体劳作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148715" y="307657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家庭式劳作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148715" y="438086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庄园式劳作</a:t>
            </a:r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2635885" y="2101850"/>
            <a:ext cx="3957320" cy="7270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15000"/>
              </a:lnSpc>
              <a:buClrTx/>
              <a:buSzTx/>
              <a:buFontTx/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①生产力水平低；②生产工具简单；</a:t>
            </a:r>
            <a:endParaRPr lang="zh-CN" altLang="en-US" b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  <a:sym typeface="+mn-ea"/>
            </a:endParaRPr>
          </a:p>
          <a:p>
            <a:pPr algn="l" fontAlgn="auto">
              <a:lnSpc>
                <a:spcPct val="115000"/>
              </a:lnSpc>
              <a:buClrTx/>
              <a:buSzTx/>
              <a:buFontTx/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③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实行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土地国有制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并且大家集体劳动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2615565" y="3187700"/>
            <a:ext cx="4297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以家庭为生产单位，男耕女织，自给自足</a:t>
            </a:r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2615565" y="4043045"/>
            <a:ext cx="3977640" cy="13633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15000"/>
              </a:lnSpc>
              <a:buClrTx/>
              <a:buSzTx/>
              <a:buFontTx/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①生产力不够发达；</a:t>
            </a:r>
            <a:endParaRPr lang="zh-CN" altLang="en-US" b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  <a:sym typeface="+mn-ea"/>
            </a:endParaRPr>
          </a:p>
          <a:p>
            <a:pPr algn="l" fontAlgn="auto">
              <a:lnSpc>
                <a:spcPct val="115000"/>
              </a:lnSpc>
              <a:buClrTx/>
              <a:buSzTx/>
              <a:buFontTx/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②国家权力弱而割据权力强；</a:t>
            </a:r>
            <a:endParaRPr lang="zh-CN" altLang="en-US" b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  <a:sym typeface="+mn-ea"/>
            </a:endParaRPr>
          </a:p>
          <a:p>
            <a:pPr algn="l" fontAlgn="auto">
              <a:lnSpc>
                <a:spcPct val="115000"/>
              </a:lnSpc>
              <a:buClrTx/>
              <a:buSzTx/>
              <a:buFontTx/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③生产的社会化程度和市场化程度低；</a:t>
            </a:r>
            <a:endParaRPr lang="zh-CN" altLang="en-US" b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  <a:sym typeface="+mn-ea"/>
            </a:endParaRPr>
          </a:p>
          <a:p>
            <a:pPr algn="l" fontAlgn="auto">
              <a:lnSpc>
                <a:spcPct val="115000"/>
              </a:lnSpc>
              <a:buClrTx/>
              <a:buSzTx/>
              <a:buFontTx/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④劳动者存在人身依附关系</a:t>
            </a:r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6913245" y="2101850"/>
            <a:ext cx="4673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①商周时期，实行土地国有制（井田制）；</a:t>
            </a:r>
            <a:endParaRPr lang="zh-CN" altLang="en-US" b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  <a:sym typeface="+mn-ea"/>
            </a:endParaRPr>
          </a:p>
          <a:p>
            <a:pPr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②劳动者在田间集体耕作</a:t>
            </a:r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7322820" y="2828925"/>
            <a:ext cx="2809875" cy="7270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15000"/>
              </a:lnSpc>
              <a:buClrTx/>
              <a:buSzTx/>
              <a:buFontTx/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中国古代的小农经济</a:t>
            </a:r>
            <a:endParaRPr lang="zh-CN" altLang="en-US" b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  <a:sym typeface="+mn-ea"/>
            </a:endParaRPr>
          </a:p>
          <a:p>
            <a:pPr algn="l" fontAlgn="auto">
              <a:lnSpc>
                <a:spcPct val="115000"/>
              </a:lnSpc>
              <a:buClrTx/>
              <a:buSzTx/>
              <a:buFontTx/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古希腊罗马的家庭劳作</a:t>
            </a:r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6913245" y="4114800"/>
            <a:ext cx="3629660" cy="1045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15000"/>
              </a:lnSpc>
              <a:buClrTx/>
              <a:buSzTx/>
              <a:buFontTx/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罗马共和国的奴隶制庄园。</a:t>
            </a:r>
            <a:endParaRPr lang="zh-CN" altLang="en-US" b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  <a:sym typeface="+mn-ea"/>
            </a:endParaRPr>
          </a:p>
          <a:p>
            <a:pPr algn="l" fontAlgn="auto">
              <a:lnSpc>
                <a:spcPct val="115000"/>
              </a:lnSpc>
              <a:buClrTx/>
              <a:buSzTx/>
              <a:buFontTx/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欧洲中世纪的庄园。</a:t>
            </a:r>
            <a:endParaRPr lang="zh-CN" altLang="en-US" b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  <a:sym typeface="+mn-ea"/>
            </a:endParaRPr>
          </a:p>
          <a:p>
            <a:pPr algn="l" fontAlgn="auto">
              <a:lnSpc>
                <a:spcPct val="115000"/>
              </a:lnSpc>
              <a:buClrTx/>
              <a:buSzTx/>
              <a:buFontTx/>
              <a:buNone/>
            </a:pPr>
            <a:r>
              <a:rPr lang="zh-CN" altLang="en-US">
                <a:effectLst/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中国魏晋时期的坞堡</a:t>
            </a: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167005" y="835025"/>
            <a:ext cx="3226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1.</a:t>
            </a:r>
            <a:r>
              <a:rPr lang="zh-CN" altLang="en-US" sz="2800"/>
              <a:t>农业劳作方式</a:t>
            </a:r>
            <a:endParaRPr lang="zh-CN" altLang="en-US" sz="2800"/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4"/>
          <p:cNvGrpSpPr/>
          <p:nvPr>
            <p:custDataLst>
              <p:tags r:id="rId1"/>
            </p:custDataLst>
          </p:nvPr>
        </p:nvGrpSpPr>
        <p:grpSpPr>
          <a:xfrm>
            <a:off x="330685" y="780093"/>
            <a:ext cx="2709581" cy="3838175"/>
            <a:chOff x="364" y="732"/>
            <a:chExt cx="1707" cy="2418"/>
          </a:xfrm>
        </p:grpSpPr>
        <p:sp>
          <p:nvSpPr>
            <p:cNvPr id="46" name="Text Box 16">
              <a:hlinkClick r:id="" action="ppaction://noaction"/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64" y="732"/>
              <a:ext cx="1088" cy="329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rPr>
                <a:t>形成</a:t>
              </a:r>
              <a:endParaRPr lang="zh-CN" altLang="en-US" sz="2800" b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7" name="Rectangle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69" y="764"/>
              <a:ext cx="962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rPr>
                <a:t>⑴</a:t>
              </a:r>
              <a:r>
                <a:rPr lang="zh-CN" altLang="en-US" sz="2400" b="1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rPr>
                <a:t>时间：</a:t>
              </a:r>
              <a:endParaRPr lang="zh-CN" altLang="en-US" sz="2400" b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8" name="Rectangle 1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69" y="1214"/>
              <a:ext cx="1002" cy="2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rPr>
                <a:t>⑵</a:t>
              </a:r>
              <a:r>
                <a:rPr lang="zh-CN" altLang="en-US" sz="2400" b="1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rPr>
                <a:t>原因：</a:t>
              </a:r>
              <a:endParaRPr lang="zh-CN" altLang="en-US" sz="2400" b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9" name="Text Box 1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64" y="2821"/>
              <a:ext cx="1315" cy="32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rPr>
                <a:t>（</a:t>
              </a:r>
              <a:r>
                <a:rPr kumimoji="1" lang="en-US" altLang="zh-CN" sz="2800" b="1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rPr>
                <a:t>4</a:t>
              </a:r>
              <a:r>
                <a:rPr kumimoji="1" lang="zh-CN" altLang="en-US" sz="2800" b="1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rPr>
                <a:t>）评价：</a:t>
              </a:r>
              <a:endParaRPr kumimoji="1" lang="zh-CN" altLang="en-US" sz="2800" b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94136" y="778572"/>
            <a:ext cx="2650849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春秋战国时期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1" name="Group 8"/>
          <p:cNvGrpSpPr/>
          <p:nvPr>
            <p:custDataLst>
              <p:tags r:id="rId7"/>
            </p:custDataLst>
          </p:nvPr>
        </p:nvGrpSpPr>
        <p:grpSpPr>
          <a:xfrm>
            <a:off x="2664068" y="1487958"/>
            <a:ext cx="2881013" cy="1841308"/>
            <a:chOff x="838" y="1957"/>
            <a:chExt cx="1815" cy="1160"/>
          </a:xfrm>
        </p:grpSpPr>
        <p:sp>
          <p:nvSpPr>
            <p:cNvPr id="12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38" y="1957"/>
              <a:ext cx="1815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①</a:t>
              </a:r>
              <a:r>
                <a:rPr lang="zh-CN" altLang="en-US" sz="24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生产力的因素：</a:t>
              </a:r>
              <a:endPara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83" y="2247"/>
              <a:ext cx="1724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②</a:t>
              </a:r>
              <a:r>
                <a:rPr lang="zh-CN" altLang="en-US" sz="24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生产关系因素：</a:t>
              </a:r>
              <a:endPara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83" y="2537"/>
              <a:ext cx="1655" cy="2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③</a:t>
              </a:r>
              <a:r>
                <a:rPr lang="zh-CN" altLang="en-US" sz="24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农民</a:t>
              </a:r>
              <a:r>
                <a:rPr lang="zh-CN" altLang="en-US" sz="24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自身因素：</a:t>
              </a:r>
              <a:endPara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17" y="2827"/>
              <a:ext cx="1655" cy="2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④</a:t>
              </a:r>
              <a:r>
                <a:rPr lang="zh-CN" altLang="en-US" sz="24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封建</a:t>
              </a:r>
              <a:r>
                <a:rPr lang="zh-CN" altLang="en-US" sz="24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政府</a:t>
              </a:r>
              <a:r>
                <a:rPr lang="zh-CN" altLang="en-US" sz="24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扶植：</a:t>
              </a:r>
              <a:endPara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6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17254" y="2479653"/>
            <a:ext cx="576043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拥有一定的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生产资料，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生产积极性提高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16310" y="1983452"/>
            <a:ext cx="3887382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封建土地所有制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的确立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86444" y="1466305"/>
            <a:ext cx="424770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zh-CN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生产工具及耕作技术的进步</a:t>
            </a:r>
            <a:endParaRPr lang="zh-CN" altLang="zh-CN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71554" y="2919969"/>
            <a:ext cx="511121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采取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重农政策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，注意减轻农民负担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4460" y="4038600"/>
            <a:ext cx="9692005" cy="1783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积极：</a:t>
            </a:r>
            <a:r>
              <a:rPr kumimoji="1"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在没有天灾、战乱和苛政的情况下，勉强可以自给自足，生活比较稳定，农民也有较高的生产积极性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；推动了精耕细作农业经济的发展，奠定了专制主义中央集权制度的基础，保持了中华文明的传承性与延续性，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sym typeface="仿宋" panose="02010609060101010101" charset="-122"/>
              </a:rPr>
              <a:t>是国家赋税徭役的主要承担者</a:t>
            </a:r>
            <a:endParaRPr lang="zh-CN" altLang="en-US" sz="2000" b="1">
              <a:latin typeface="华文楷体" panose="02010600040101010101" pitchFamily="2" charset="-122"/>
              <a:ea typeface="华文楷体" panose="02010600040101010101" pitchFamily="2" charset="-122"/>
              <a:sym typeface="仿宋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消极：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sym typeface="仿宋" panose="02010609060101010101" charset="-122"/>
              </a:rPr>
              <a:t>生产规模小，很难扩大再生产；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阻碍了社会分工和商品经济发展；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sym typeface="仿宋" panose="02010609060101010101" charset="-122"/>
              </a:rPr>
              <a:t>是近代中国落后于世界的经济根源</a:t>
            </a:r>
            <a:endParaRPr lang="zh-CN" altLang="en-US" sz="2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80687" y="3423069"/>
            <a:ext cx="213020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(3)</a:t>
            </a:r>
            <a:r>
              <a:rPr lang="zh-CN" altLang="en-US" sz="2400" b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特点</a:t>
            </a:r>
            <a:endParaRPr lang="zh-CN" altLang="en-US" sz="2400" b="1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Rectangle 1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35580" y="3433445"/>
            <a:ext cx="955611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以家庭为单位，男耕女织、自给自足；分散性、落后性、脆弱性等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859155" y="6127750"/>
            <a:ext cx="1931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（5）瓦解：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2664460" y="6099175"/>
            <a:ext cx="8203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鸦片战争后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2"/>
          <p:cNvSpPr txBox="1"/>
          <p:nvPr>
            <p:custDataLst>
              <p:tags r:id="rId21"/>
            </p:custDataLst>
          </p:nvPr>
        </p:nvSpPr>
        <p:spPr>
          <a:xfrm>
            <a:off x="187114" y="39039"/>
            <a:ext cx="6756291" cy="434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2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重点探究</a:t>
            </a:r>
            <a:r>
              <a:rPr lang="en-US" altLang="zh-CN" sz="22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】1.</a:t>
            </a:r>
            <a:r>
              <a:rPr lang="zh-CN" altLang="en-US" sz="223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中国古代的小农经济</a:t>
            </a:r>
            <a:endParaRPr lang="zh-CN" altLang="en-US" sz="223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34109" y="131884"/>
            <a:ext cx="283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知识拓展：田庄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63770" y="703392"/>
            <a:ext cx="1168497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i="0" smtClean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概念：田庄，是汉代社会的地主阶级地主生产经营的一种生产组织形式。田庄的内部，是自给自足的自然经济，故称作田庄经济。</a:t>
            </a:r>
            <a:endParaRPr lang="zh-CN" altLang="en-US" sz="2400" b="1" i="0" smtClean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263770" y="1668360"/>
            <a:ext cx="11500338" cy="316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东汉王朝建立后，由于</a:t>
            </a:r>
            <a:r>
              <a:rPr lang="zh-CN" altLang="en-US" sz="2000" i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封建大土地所有制</a:t>
            </a:r>
            <a:r>
              <a:rPr lang="zh-CN" altLang="en-US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的盛行，</a:t>
            </a: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</a:rPr>
              <a:t>土地兼并的迅速发展和西汉末年的战乱</a:t>
            </a:r>
            <a:r>
              <a:rPr lang="zh-CN" altLang="en-US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等原因，豪强地主建立了一个个封建地主田庄。</a:t>
            </a:r>
            <a:endParaRPr lang="zh-CN" altLang="en-US" sz="2000" i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地主田庄的内部，是</a:t>
            </a:r>
            <a:r>
              <a:rPr lang="zh-CN" altLang="en-US" sz="2000" i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自给自足的自然经济</a:t>
            </a:r>
            <a:r>
              <a:rPr lang="zh-CN" altLang="en-US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。它占有大片土地和山林川泽，种植粮食和各种经济作物，还经营手工业、渔牧业。四川出土的一些画像砖，刻画着地主宅院外面的大片稻田、池塘、山林和盐井</a:t>
            </a:r>
            <a:r>
              <a:rPr lang="en-US" altLang="zh-CN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;</a:t>
            </a:r>
            <a:r>
              <a:rPr lang="zh-CN" altLang="en-US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山东滕州出土的画像石，则表现了地主田庄中冶铁的情景。</a:t>
            </a:r>
            <a:r>
              <a:rPr lang="zh-CN" altLang="en-US" sz="2000" i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地主田庄的多种经营，保证了各类生活资料基本上都可以自给自足，不需要依赖外界供应</a:t>
            </a:r>
            <a:r>
              <a:rPr lang="zh-CN" altLang="en-US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。在田庄里，剥削者和劳动者每每是</a:t>
            </a:r>
            <a:r>
              <a:rPr lang="zh-CN" altLang="en-US" sz="2000" i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聚族而居</a:t>
            </a:r>
            <a:r>
              <a:rPr lang="zh-CN" altLang="en-US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，带有浓厚的</a:t>
            </a:r>
            <a:r>
              <a:rPr lang="zh-CN" altLang="en-US" sz="2000" i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封建宗法</a:t>
            </a:r>
            <a:r>
              <a:rPr lang="zh-CN" altLang="en-US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色彩。豪强地主的宗族亲戚，大多成为地主田庄的劳动者。田庄的主要劳动者还有宾客，徒附和奴隶。田庄的依附农民除了向田庄主交纳</a:t>
            </a:r>
            <a:r>
              <a:rPr lang="zh-CN" altLang="en-US" sz="2000" i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实物地租</a:t>
            </a:r>
            <a:r>
              <a:rPr lang="zh-CN" altLang="en-US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外，还要为田庄主服各种劳役。地主田庄还拥有私家武装，称</a:t>
            </a:r>
            <a:r>
              <a:rPr lang="en-US" altLang="zh-CN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zh-CN" altLang="en-US" sz="2000" i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部曲</a:t>
            </a:r>
            <a:r>
              <a:rPr lang="en-US" altLang="zh-CN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zh-CN" altLang="en-US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zh-CN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zh-CN" altLang="en-US" sz="2000" i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家兵</a:t>
            </a:r>
            <a:r>
              <a:rPr lang="en-US" altLang="zh-CN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zh-CN" altLang="en-US" sz="2000" i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，由依附农民组成。他们在农闲时操练军事，平时为地主豪强看家护院，巡守警卫，战时则随豪强地主出征打仗。</a:t>
            </a:r>
            <a:endParaRPr lang="zh-CN" altLang="en-US" sz="2000" i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463061" y="4959622"/>
            <a:ext cx="6096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规模大，集体劳动，自给自足。</a:t>
            </a:r>
            <a:endParaRPr lang="zh-CN" altLang="en-US" sz="2400" b="1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聚族而居，宾客相附，等级严格。</a:t>
            </a:r>
            <a:endParaRPr lang="zh-CN" altLang="en-US" sz="2400" b="1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带有浓厚的宗族宗法色彩。</a:t>
            </a:r>
            <a:endParaRPr lang="zh-CN" altLang="en-US" sz="2400" b="1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拥有私人武装。</a:t>
            </a:r>
            <a:endParaRPr lang="zh-CN" altLang="en-US" sz="2400" b="1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915177" y="202195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smtClean="0">
                <a:sym typeface="+mn-ea"/>
              </a:rPr>
              <a:t>东汉田庄与西欧中世纪庄园的异同</a:t>
            </a:r>
            <a:endParaRPr lang="zh-CN" altLang="en-US" sz="2800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42900" y="2250245"/>
            <a:ext cx="11641015" cy="2332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(1)都是自给自足的自然经济，庄园内产品齐全，一般很少参与市场交换。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(2)军事上都拥有私人武装。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(3)劳动者与其领主有人身依附关系，劳动者都需要无偿地对其领主承担责任。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42900" y="1226845"/>
            <a:ext cx="1704058" cy="521970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相似性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47356" y="96422"/>
            <a:ext cx="1661976" cy="521970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差异性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"/>
            </p:custDataLst>
          </p:nvPr>
        </p:nvSpPr>
        <p:spPr>
          <a:xfrm>
            <a:off x="209550" y="823595"/>
            <a:ext cx="11773535" cy="3743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2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基础不同：</a:t>
            </a:r>
            <a:r>
              <a:rPr lang="zh-CN" altLang="en-US" sz="202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欧洲中世纪庄园以封地为基础，</a:t>
            </a:r>
            <a:endParaRPr lang="zh-CN" altLang="en-US" sz="2025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2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2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    </a:t>
            </a:r>
            <a:r>
              <a:rPr lang="zh-CN" altLang="en-US" sz="202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中国以兼并土地为主；</a:t>
            </a:r>
            <a:endParaRPr lang="en-US" altLang="zh-CN" sz="2025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2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关系不同：</a:t>
            </a:r>
            <a:r>
              <a:rPr lang="zh-CN" altLang="en-US" sz="202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欧洲庄园领主与农奴之间没有血缘关系；</a:t>
            </a:r>
            <a:endParaRPr lang="zh-CN" altLang="en-US" sz="2025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2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2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    </a:t>
            </a:r>
            <a:r>
              <a:rPr lang="zh-CN" altLang="en-US" sz="202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中国田庄成员大多有血缘关系；</a:t>
            </a:r>
            <a:endParaRPr lang="zh-CN" altLang="en-US" sz="2025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2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土地买卖：</a:t>
            </a:r>
            <a:r>
              <a:rPr lang="en-US" altLang="zh-CN" sz="202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西欧庄园土地不能进行买卖，而东汉田庄土地可进行交易。</a:t>
            </a:r>
            <a:endParaRPr lang="en-US" altLang="zh-CN" sz="2025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2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权力不同：</a:t>
            </a:r>
            <a:r>
              <a:rPr lang="zh-CN" altLang="en-US" sz="202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欧洲庄园权力更大，</a:t>
            </a:r>
            <a:r>
              <a:rPr lang="en-US" altLang="zh-CN" sz="202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庄园主在自己的庄园有行政权、司法权、财政权；而东汉的田庄主没有这样权力，汉代的中央集权相对于中世纪的西欧更加高效。</a:t>
            </a:r>
            <a:endParaRPr lang="en-US" altLang="zh-CN" sz="2025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2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结果不同：</a:t>
            </a:r>
            <a:r>
              <a:rPr lang="zh-CN" altLang="en-US" sz="202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庄园制瓦解后，西欧走上资本主义道路，开始发展近代文明。而东汉田庄的消亡并没有使中国走上资本主义的发展道路。</a:t>
            </a:r>
            <a:endParaRPr lang="zh-CN" altLang="en-US" sz="2025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0180" y="1406525"/>
          <a:ext cx="11988165" cy="4768850"/>
        </p:xfrm>
        <a:graphic>
          <a:graphicData uri="http://schemas.openxmlformats.org/drawingml/2006/table">
            <a:tbl>
              <a:tblPr/>
              <a:tblGrid>
                <a:gridCol w="1550035"/>
                <a:gridCol w="1136650"/>
                <a:gridCol w="2171065"/>
                <a:gridCol w="2273300"/>
                <a:gridCol w="1653540"/>
                <a:gridCol w="3203575"/>
              </a:tblGrid>
              <a:tr h="85090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经营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形态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出现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生产经营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模式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产品及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流向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流通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方式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地位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686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官营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手工业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民营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手工业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7765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家庭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手工业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4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27479" y="2752983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西周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4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36178" y="3963345"/>
            <a:ext cx="8002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春秋</a:t>
            </a:r>
            <a:endParaRPr lang="zh-CN" altLang="en-US" sz="2400" b="1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战国</a:t>
            </a:r>
            <a:endParaRPr lang="zh-CN" altLang="en-US" sz="2400" b="1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21010" y="5196087"/>
            <a:ext cx="8002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春秋</a:t>
            </a:r>
            <a:endParaRPr lang="zh-CN" altLang="en-US" sz="2400" b="1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战国</a:t>
            </a:r>
            <a:endParaRPr lang="zh-CN" altLang="en-US" sz="2400" b="1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19417" y="2289594"/>
            <a:ext cx="196624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政府直接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经营，集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中的大作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坊生产。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96572" y="3963345"/>
            <a:ext cx="19662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民间私人</a:t>
            </a:r>
            <a:endParaRPr lang="zh-CN" altLang="en-US" sz="2400" b="1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经营</a:t>
            </a:r>
            <a:endParaRPr lang="zh-CN" altLang="en-US" sz="2400" b="1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 Box 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59290" y="5340472"/>
            <a:ext cx="1966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家庭副业</a:t>
            </a:r>
            <a:endParaRPr lang="zh-CN" altLang="en-US" sz="2400" b="1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58129" y="2579838"/>
            <a:ext cx="20888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官府专用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和皇帝私用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 Box 4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58128" y="3994958"/>
            <a:ext cx="20888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民间消费</a:t>
            </a:r>
            <a:endParaRPr lang="zh-CN" altLang="en-US" sz="2400" b="1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的产品</a:t>
            </a:r>
            <a:endParaRPr lang="zh-CN" altLang="en-US" sz="2400" b="1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21496" y="5171287"/>
            <a:ext cx="25732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400" b="1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供自己消费和交纳赋税的产品</a:t>
            </a:r>
            <a:endParaRPr kumimoji="1" lang="zh-CN" altLang="en-US" sz="2400" b="1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99467" y="2558552"/>
            <a:ext cx="16199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不在市场流通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Box 5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24871" y="4005799"/>
            <a:ext cx="1528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主要在市场流通</a:t>
            </a:r>
            <a:endParaRPr kumimoji="1" lang="zh-CN" altLang="en-US" sz="2400" b="1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 Box 5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63153" y="5153573"/>
            <a:ext cx="14375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剩余部分出售</a:t>
            </a:r>
            <a:endParaRPr kumimoji="1" lang="zh-CN" altLang="en-US" sz="2400" b="1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 Box 52">
            <a:hlinkClick r:id="rId14" action="ppaction://hlinksldjump"/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794252" y="2395171"/>
            <a:ext cx="30682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明中叶前，占据主导地位；代表最高水平；</a:t>
            </a:r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阻碍商品经济发展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Rectangle 53">
            <a:hlinkClick r:id="rId14" action="ppaction://hlinksldjump"/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906506" y="3821132"/>
            <a:ext cx="31972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明中叶后，在一些部门，占据主导地位；孕育雇佣劳动关系 </a:t>
            </a:r>
            <a:endParaRPr lang="zh-CN" altLang="en-US" sz="2400" b="1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Rectangle 5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050583" y="4948830"/>
            <a:ext cx="25732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中国古代社会稳</a:t>
            </a:r>
            <a:endParaRPr lang="zh-CN" altLang="en-US" sz="2400" b="1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定的重要因素，</a:t>
            </a:r>
            <a:endParaRPr lang="zh-CN" altLang="en-US" sz="2400" b="1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到近代破产。</a:t>
            </a:r>
            <a:endParaRPr lang="zh-CN" altLang="en-US" sz="2400" b="1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7"/>
          <p:cNvSpPr/>
          <p:nvPr>
            <p:custDataLst>
              <p:tags r:id="rId18"/>
            </p:custDataLst>
          </p:nvPr>
        </p:nvSpPr>
        <p:spPr>
          <a:xfrm>
            <a:off x="268605" y="6149340"/>
            <a:ext cx="11593830" cy="6743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注：明中叶以后，私营手工业取代官营手工业在手工业中占据主导地位。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133985" y="318135"/>
            <a:ext cx="3226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2</a:t>
            </a:r>
            <a:r>
              <a:rPr lang="zh-CN" altLang="en-US" sz="2800"/>
              <a:t>、手工业劳作方式</a:t>
            </a:r>
            <a:endParaRPr lang="zh-CN" altLang="en-US" sz="2800"/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347345" y="840105"/>
            <a:ext cx="11786235" cy="44196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4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.特点：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手工业者世代传承，或父子相继，或师徒相授，由统治者登记造册进行管理。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2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86385" y="598170"/>
            <a:ext cx="11661775" cy="2317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ts val="2480"/>
              </a:lnSpc>
            </a:pPr>
            <a:r>
              <a:rPr lang="en-US" altLang="zh-CN" sz="24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24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．（2020·江苏高考·1）</a:t>
            </a:r>
            <a:r>
              <a:rPr lang="zh-CN" altLang="zh-CN" sz="243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近年江西新干出土了一批商代青铜农具，有犁、耜、斧、铲、镰等，种类较为齐全。某些类型的农具还是首次发现，更无使用之痕。不少农具铸有云纹、兽面纹、蝉纹等具有神秘意义的纹饰，绝非一般农具所能铸刻。这反映出</a:t>
            </a:r>
            <a:endParaRPr lang="zh-CN" altLang="zh-CN" sz="243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>
              <a:lnSpc>
                <a:spcPts val="2480"/>
              </a:lnSpc>
            </a:pPr>
            <a:r>
              <a:rPr lang="en-US" altLang="zh-CN" sz="243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zh-CN" sz="243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A．青铜农具最早出现于江西新干   B．成套青铜农具有利于精耕细作</a:t>
            </a:r>
            <a:endParaRPr lang="en-US" altLang="zh-CN" sz="243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>
              <a:lnSpc>
                <a:spcPts val="2480"/>
              </a:lnSpc>
            </a:pPr>
            <a:r>
              <a:rPr lang="en-US" altLang="zh-CN" sz="243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zh-CN" sz="243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C．青铜农具基本不用于农业生产   D．全国经济重心已经转移</a:t>
            </a:r>
            <a:endParaRPr lang="en-US" altLang="zh-CN" sz="243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>
              <a:lnSpc>
                <a:spcPts val="2480"/>
              </a:lnSpc>
            </a:pPr>
            <a:endParaRPr lang="en-US" altLang="zh-CN" sz="243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>
              <a:lnSpc>
                <a:spcPts val="2480"/>
              </a:lnSpc>
            </a:pPr>
            <a:endParaRPr lang="zh-CN" altLang="en-US" sz="243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86644" y="0"/>
            <a:ext cx="2038350" cy="464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【</a:t>
            </a:r>
            <a:r>
              <a:rPr lang="zh-CN" altLang="en-US" sz="24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直击高考</a:t>
            </a:r>
            <a:r>
              <a:rPr lang="en-US" altLang="zh-CN" sz="24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】</a:t>
            </a:r>
            <a:endParaRPr lang="zh-CN" altLang="en-US" sz="243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0362097" y="1356090"/>
            <a:ext cx="564515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6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446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86385" y="3233420"/>
            <a:ext cx="11940540" cy="3095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66700" indent="-266700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、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（2022•全国甲•26）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宋朝海外贸易中，输出的商品主要是丝织品、瓷器、漆器、铁器等，输入的商品以香料、犀角、象牙、珊瑚、珍珠等为大宗。政府每年从海上进口贸易中获利颇丰。这表明，在宋朝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pPr marL="266700" indent="-266700"/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A．进口商品成为基本生产资料        B．开辟了海上丝绸之路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pPr marL="266700" indent="-266700"/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C．外贸成为国家税收主要来源        D．手工业生产较为发达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  <a:sym typeface="+mn-ea"/>
            </a:endParaRPr>
          </a:p>
        </p:txBody>
      </p:sp>
      <p:sp>
        <p:nvSpPr>
          <p:cNvPr id="8" name="TextBox 5"/>
          <p:cNvSpPr txBox="1"/>
          <p:nvPr>
            <p:custDataLst>
              <p:tags r:id="rId5"/>
            </p:custDataLst>
          </p:nvPr>
        </p:nvSpPr>
        <p:spPr>
          <a:xfrm>
            <a:off x="10050947" y="4931775"/>
            <a:ext cx="63119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6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446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>
            <p:custDataLst>
              <p:tags r:id="rId1"/>
            </p:custDataLst>
          </p:nvPr>
        </p:nvSpPr>
        <p:spPr>
          <a:xfrm>
            <a:off x="1076960" y="215265"/>
            <a:ext cx="8413115" cy="7556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800" b="1">
                <a:latin typeface="华文隶书" panose="02010800040101010101" pitchFamily="2" charset="-122"/>
                <a:ea typeface="华文隶书" panose="02010800040101010101" pitchFamily="2" charset="-122"/>
              </a:rPr>
              <a:t>第</a:t>
            </a:r>
            <a:r>
              <a:rPr lang="en-US" altLang="zh-CN" sz="4800" b="1">
                <a:latin typeface="华文隶书" panose="02010800040101010101" pitchFamily="2" charset="-122"/>
                <a:ea typeface="华文隶书" panose="02010800040101010101" pitchFamily="2" charset="-122"/>
              </a:rPr>
              <a:t>5 </a:t>
            </a:r>
            <a:r>
              <a:rPr lang="zh-CN" altLang="en-US" sz="4800" b="1">
                <a:latin typeface="华文隶书" panose="02010800040101010101" pitchFamily="2" charset="-122"/>
                <a:ea typeface="华文隶书" panose="02010800040101010101" pitchFamily="2" charset="-122"/>
              </a:rPr>
              <a:t>课   </a:t>
            </a:r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工业革命与工厂制度</a:t>
            </a:r>
            <a:endParaRPr lang="zh-CN" altLang="en-US" sz="4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11175" y="970915"/>
          <a:ext cx="10589260" cy="3989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9695"/>
                <a:gridCol w="9219565"/>
              </a:tblGrid>
              <a:tr h="3063240">
                <a:tc>
                  <a:txBody>
                    <a:bodyPr wrap="square"/>
                    <a:lstStyle/>
                    <a:p>
                      <a:pPr marL="0" algn="l" defTabSz="914400" rtl="0" eaLnBrk="1" latinLnBrk="0" hangingPunct="1"/>
                      <a:endParaRPr lang="zh-CN" altLang="en-US" sz="2800" b="1" kern="12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行楷" panose="02010800040101010101" pitchFamily="2" charset="-122"/>
                        <a:ea typeface="华文行楷" panose="02010800040101010101" pitchFamily="2" charset="-122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2800" b="1" kern="12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行楷" panose="02010800040101010101" pitchFamily="2" charset="-122"/>
                          <a:ea typeface="华文行楷" panose="02010800040101010101" pitchFamily="2" charset="-122"/>
                          <a:cs typeface="+mn-cs"/>
                        </a:rPr>
                        <a:t>机器大生产与工厂制度</a:t>
                      </a:r>
                      <a:endParaRPr lang="zh-CN" altLang="en-US" sz="2800" b="1" kern="12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行楷" panose="02010800040101010101" pitchFamily="2" charset="-122"/>
                        <a:ea typeface="华文行楷" panose="02010800040101010101" pitchFamily="2" charset="-122"/>
                        <a:cs typeface="+mn-cs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marL="0" algn="l" defTabSz="914400" rtl="0" eaLnBrk="1" latinLnBrk="0" hangingPunct="1">
                        <a:lnSpc>
                          <a:spcPts val="2340"/>
                        </a:lnSpc>
                      </a:pPr>
                      <a:endParaRPr lang="en-US" altLang="zh-CN" sz="2800" b="1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340"/>
                        </a:lnSpc>
                      </a:pPr>
                      <a:r>
                        <a:rPr lang="en-US" altLang="zh-CN" sz="28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1.</a:t>
                      </a:r>
                      <a:r>
                        <a:rPr lang="zh-CN" altLang="en-US" sz="28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工业革命前后英国劳作方式发生怎样的变化？导致劳作</a:t>
                      </a:r>
                      <a:endParaRPr lang="zh-CN" altLang="en-US" sz="2800" b="1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340"/>
                        </a:lnSpc>
                      </a:pPr>
                      <a:endParaRPr lang="zh-CN" altLang="en-US" sz="2800" b="1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340"/>
                        </a:lnSpc>
                      </a:pPr>
                      <a:r>
                        <a:rPr lang="zh-CN" altLang="en-US" sz="28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方式和生产关系发生根本性变化的根本原因是？</a:t>
                      </a:r>
                      <a:endParaRPr lang="zh-CN" altLang="en-US" sz="2800" b="1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340"/>
                        </a:lnSpc>
                      </a:pPr>
                      <a:endParaRPr lang="en-US" altLang="zh-CN" sz="2800" b="1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340"/>
                        </a:lnSpc>
                      </a:pPr>
                      <a:r>
                        <a:rPr lang="en-US" altLang="zh-CN" sz="28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2.</a:t>
                      </a:r>
                      <a:r>
                        <a:rPr lang="zh-CN" altLang="en-US" sz="28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工厂制度形成的标志是？有何特点？对工业生产起到怎</a:t>
                      </a:r>
                      <a:endParaRPr lang="zh-CN" altLang="en-US" sz="2800" b="1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340"/>
                        </a:lnSpc>
                      </a:pPr>
                      <a:endParaRPr lang="zh-CN" altLang="en-US" sz="2800" b="1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340"/>
                        </a:lnSpc>
                      </a:pPr>
                      <a:r>
                        <a:rPr lang="zh-CN" altLang="en-US" sz="28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样的作用？</a:t>
                      </a:r>
                      <a:endParaRPr lang="en-US" altLang="zh-CN" sz="2800" b="1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340"/>
                        </a:lnSpc>
                      </a:pPr>
                      <a:endParaRPr lang="en-US" altLang="zh-CN" sz="2800" b="1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340"/>
                        </a:lnSpc>
                      </a:pPr>
                      <a:r>
                        <a:rPr lang="en-US" altLang="zh-CN" sz="28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3.</a:t>
                      </a:r>
                      <a:r>
                        <a:rPr lang="zh-CN" altLang="en-US" sz="28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西方工厂制度对近代中国有何影响？结合史实说明之。</a:t>
                      </a:r>
                      <a:endParaRPr lang="zh-CN" altLang="en-US" sz="2800" b="1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vert="horz"/>
                </a:tc>
              </a:tr>
              <a:tr h="925830">
                <a:tc>
                  <a:txBody>
                    <a:bodyPr wrap="square"/>
                    <a:lstStyle/>
                    <a:p>
                      <a:r>
                        <a:rPr lang="zh-CN" altLang="en-US" sz="2800" b="1" kern="12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行楷" panose="02010800040101010101" pitchFamily="2" charset="-122"/>
                          <a:ea typeface="华文行楷" panose="02010800040101010101" pitchFamily="2" charset="-122"/>
                          <a:cs typeface="+mn-cs"/>
                        </a:rPr>
                        <a:t>影响</a:t>
                      </a:r>
                      <a:endParaRPr lang="zh-CN" altLang="en-US" sz="2800" b="1" kern="12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行楷" panose="02010800040101010101" pitchFamily="2" charset="-122"/>
                        <a:ea typeface="华文行楷" panose="02010800040101010101" pitchFamily="2" charset="-122"/>
                        <a:cs typeface="+mn-cs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marL="0" algn="l" defTabSz="914400" rtl="0" eaLnBrk="1" latinLnBrk="0" hangingPunct="1"/>
                      <a:r>
                        <a:rPr lang="zh-CN" altLang="en-US" sz="28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工业革命带来社会生活各个方面的变化。</a:t>
                      </a:r>
                      <a:endParaRPr lang="zh-CN" altLang="en-US" sz="2800" b="1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608965" y="5504180"/>
            <a:ext cx="2019300" cy="497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68576" tIns="34287" rIns="68576" bIns="34287">
            <a:spAutoFit/>
          </a:bodyPr>
          <a:lstStyle/>
          <a:p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charset="0"/>
              </a:rPr>
              <a:t>工业革命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2628265" y="5266690"/>
            <a:ext cx="528955" cy="972820"/>
            <a:chOff x="2585" y="4209"/>
            <a:chExt cx="833" cy="1532"/>
          </a:xfrm>
        </p:grpSpPr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 flipV="1">
              <a:off x="2640" y="4209"/>
              <a:ext cx="778" cy="7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6"/>
              </p:custDataLst>
            </p:nvPr>
          </p:nvCxnSpPr>
          <p:spPr>
            <a:xfrm>
              <a:off x="2585" y="5028"/>
              <a:ext cx="759" cy="7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 flipV="1">
              <a:off x="2604" y="5060"/>
              <a:ext cx="740" cy="9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3192145" y="4959985"/>
            <a:ext cx="4839970" cy="405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68576" tIns="34287" rIns="68576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200" b="1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生产方式：由手工生产——机器生产</a:t>
            </a:r>
            <a:endParaRPr lang="en-US" altLang="zh-CN" sz="2200" b="1" err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3192145" y="5596255"/>
            <a:ext cx="3810635" cy="405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68576" tIns="34287" rIns="68576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zh-CN" sz="2200" b="1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生产力：自然力</a:t>
            </a:r>
            <a:r>
              <a:rPr lang="en-US" altLang="zh-CN" sz="2200" b="1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——</a:t>
            </a:r>
            <a:r>
              <a:rPr lang="zh-CN" altLang="en-US" sz="2200" b="1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机械力</a:t>
            </a:r>
            <a:endParaRPr lang="zh-CN" altLang="en-US" sz="2200" b="1" err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3182620" y="6101715"/>
            <a:ext cx="5060950" cy="405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68576" tIns="34287" rIns="68576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200" b="1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生产组织形式：手工工场——机器工厂</a:t>
            </a:r>
            <a:endParaRPr lang="en-US" altLang="zh-CN" sz="2200" b="1" err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4" name="右大括号 13"/>
          <p:cNvSpPr/>
          <p:nvPr>
            <p:custDataLst>
              <p:tags r:id="rId11"/>
            </p:custDataLst>
          </p:nvPr>
        </p:nvSpPr>
        <p:spPr>
          <a:xfrm>
            <a:off x="8374380" y="5219700"/>
            <a:ext cx="200025" cy="1287780"/>
          </a:xfrm>
          <a:prstGeom prst="rightBrac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632" name="文本框 30"/>
          <p:cNvSpPr/>
          <p:nvPr>
            <p:custDataLst>
              <p:tags r:id="rId12"/>
            </p:custDataLst>
          </p:nvPr>
        </p:nvSpPr>
        <p:spPr>
          <a:xfrm>
            <a:off x="8705215" y="4959985"/>
            <a:ext cx="1618615" cy="1568450"/>
          </a:xfrm>
          <a:prstGeom prst="rect">
            <a:avLst/>
          </a:prstGeom>
          <a:noFill/>
          <a:ln w="9525">
            <a:solidFill>
              <a:srgbClr val="FF330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机器时代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工厂时代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蒸汽时代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4" grpId="0" animBg="1"/>
      <p:bldP spid="686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95514" y="768143"/>
            <a:ext cx="8608536" cy="40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2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02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2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）工业革命爆发的原因</a:t>
            </a:r>
            <a:endParaRPr lang="zh-CN" altLang="en-US" sz="202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95516" y="1341216"/>
          <a:ext cx="7745095" cy="3726180"/>
        </p:xfrm>
        <a:graphic>
          <a:graphicData uri="http://schemas.openxmlformats.org/drawingml/2006/table">
            <a:tbl>
              <a:tblPr/>
              <a:tblGrid>
                <a:gridCol w="1159510"/>
                <a:gridCol w="6585585"/>
              </a:tblGrid>
              <a:tr h="546735"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ts val="234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lang="zh-CN" altLang="zh-CN" sz="2025" b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</a:rPr>
                        <a:t>政治</a:t>
                      </a:r>
                      <a:endParaRPr lang="zh-CN" altLang="zh-CN" sz="2025" b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37107" marR="237107" marT="118483" marB="118483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endParaRPr lang="zh-CN" altLang="en-US" sz="2025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37107" marR="237107" marT="118483" marB="118483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547370"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lang="zh-CN" altLang="en-US" sz="2025" b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</a:rPr>
                        <a:t>资本</a:t>
                      </a:r>
                      <a:endParaRPr lang="zh-CN" altLang="en-US" sz="2025" b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37107" marR="237107" marT="118483" marB="118483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endParaRPr lang="zh-CN" altLang="en-US" sz="2025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37107" marR="237107" marT="118483" marB="118483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546735"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lang="zh-CN" altLang="en-US" sz="2025" b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</a:rPr>
                        <a:t>原料</a:t>
                      </a:r>
                      <a:endParaRPr lang="zh-CN" altLang="en-US" sz="2025" b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37107" marR="237107" marT="118483" marB="118483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endParaRPr lang="zh-CN" altLang="en-US" sz="2025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37107" marR="237107" marT="118483" marB="118483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547370"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lang="zh-CN" altLang="zh-CN" sz="2025" b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</a:rPr>
                        <a:t>劳力</a:t>
                      </a:r>
                      <a:endParaRPr lang="zh-CN" altLang="zh-CN" sz="2025" b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37107" marR="237107" marT="118483" marB="118483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endParaRPr lang="zh-CN" altLang="en-US" sz="2025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37107" marR="237107" marT="118483" marB="118483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18210"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lang="zh-CN" altLang="zh-CN" sz="2025" b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</a:rPr>
                        <a:t>科技</a:t>
                      </a:r>
                      <a:endParaRPr lang="zh-CN" altLang="zh-CN" sz="2025" b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37107" marR="237107" marT="118483" marB="118483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</a:pPr>
                      <a:endParaRPr lang="en-US" altLang="zh-CN" sz="2025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</a:pPr>
                      <a:endParaRPr lang="zh-CN" altLang="en-US" sz="2025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37107" marR="237107" marT="118483" marB="118483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619760"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lang="zh-CN" altLang="zh-CN" sz="2025" b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</a:rPr>
                        <a:t>市场</a:t>
                      </a:r>
                      <a:endParaRPr lang="zh-CN" altLang="zh-CN" sz="2025" b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37107" marR="237107" marT="118483" marB="118483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3600" b="0" i="0" u="none" baseline="0">
                          <a:solidFill>
                            <a:schemeClr val="tx1"/>
                          </a:solidFill>
                          <a:latin typeface="Calibri" panose="020F0502020204030204"/>
                          <a:ea typeface="Helvetica" pitchFamily="34" charset="0"/>
                          <a:sym typeface="Calibri" panose="020F0502020204030204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endParaRPr lang="en-US" altLang="zh-CN" sz="2025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237107" marR="237107" marT="118483" marB="118483" vert="horz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794667" y="1431934"/>
            <a:ext cx="3808968" cy="40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君主立宪制确立</a:t>
            </a:r>
            <a:endParaRPr lang="zh-CN" altLang="en-US" sz="20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9"/>
          <p:cNvSpPr txBox="1"/>
          <p:nvPr>
            <p:custDataLst>
              <p:tags r:id="rId4"/>
            </p:custDataLst>
          </p:nvPr>
        </p:nvSpPr>
        <p:spPr>
          <a:xfrm>
            <a:off x="1680049" y="1954685"/>
            <a:ext cx="7156882" cy="40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海外贸易、殖民掠夺和圈地运动扩大资本原始积累</a:t>
            </a:r>
            <a:endParaRPr lang="zh-CN" altLang="en-US" sz="20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11"/>
          <p:cNvSpPr txBox="1"/>
          <p:nvPr>
            <p:custDataLst>
              <p:tags r:id="rId5"/>
            </p:custDataLst>
          </p:nvPr>
        </p:nvSpPr>
        <p:spPr>
          <a:xfrm>
            <a:off x="1564101" y="2548426"/>
            <a:ext cx="6700802" cy="40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殖民掠夺和圈地运动获得了大量原材料</a:t>
            </a:r>
            <a:endParaRPr lang="zh-CN" altLang="en-US" sz="20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3"/>
          <p:cNvSpPr txBox="1"/>
          <p:nvPr>
            <p:custDataLst>
              <p:tags r:id="rId6"/>
            </p:custDataLst>
          </p:nvPr>
        </p:nvSpPr>
        <p:spPr>
          <a:xfrm>
            <a:off x="1685307" y="3141938"/>
            <a:ext cx="5674628" cy="40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圈地运动增加了自由劳动力</a:t>
            </a:r>
            <a:endParaRPr lang="zh-CN" altLang="en-US" sz="20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5"/>
          <p:cNvSpPr txBox="1"/>
          <p:nvPr>
            <p:custDataLst>
              <p:tags r:id="rId7"/>
            </p:custDataLst>
          </p:nvPr>
        </p:nvSpPr>
        <p:spPr>
          <a:xfrm>
            <a:off x="1518380" y="3664665"/>
            <a:ext cx="6843327" cy="7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工场手工业时期积累的生产技术；</a:t>
            </a:r>
            <a:endParaRPr lang="en-US" altLang="zh-CN" sz="20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zh-CN"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以牛顿等为代表的科学巨匠推动自然科学的发展</a:t>
            </a:r>
            <a:endParaRPr lang="zh-CN" altLang="zh-CN" sz="20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7"/>
          <p:cNvSpPr txBox="1"/>
          <p:nvPr>
            <p:custDataLst>
              <p:tags r:id="rId8"/>
            </p:custDataLst>
          </p:nvPr>
        </p:nvSpPr>
        <p:spPr>
          <a:xfrm>
            <a:off x="1564223" y="4573469"/>
            <a:ext cx="7118026" cy="40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殖民扩张获得广阔海外市场；圈地运动扩大国内市场</a:t>
            </a:r>
            <a:endParaRPr lang="zh-CN" altLang="en-US" sz="20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3219049" y="95742"/>
            <a:ext cx="3390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知识回顾：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工业革命</a:t>
            </a:r>
            <a:endParaRPr lang="zh-CN" altLang="en-US" sz="28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文本框 35"/>
          <p:cNvSpPr txBox="1"/>
          <p:nvPr>
            <p:custDataLst>
              <p:tags r:id="rId1"/>
            </p:custDataLst>
          </p:nvPr>
        </p:nvSpPr>
        <p:spPr>
          <a:xfrm>
            <a:off x="630555" y="2405380"/>
            <a:ext cx="2178050" cy="485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>
              <a:lnSpc>
                <a:spcPts val="3075"/>
              </a:lnSpc>
            </a:pPr>
            <a:r>
              <a:rPr lang="en-US" altLang="zh-CN" sz="2400" b="1">
                <a:solidFill>
                  <a:srgbClr val="002060"/>
                </a:solidFill>
                <a:latin typeface="仿宋" panose="02010609060101010101" charset="-122"/>
                <a:ea typeface="仿宋" panose="02010609060101010101" charset="-122"/>
              </a:rPr>
              <a:t>3</a:t>
            </a:r>
            <a:r>
              <a:rPr lang="zh-CN" altLang="en-US" sz="2400" b="1">
                <a:solidFill>
                  <a:srgbClr val="002060"/>
                </a:solidFill>
                <a:latin typeface="仿宋" panose="02010609060101010101" charset="-122"/>
                <a:ea typeface="仿宋" panose="02010609060101010101" charset="-122"/>
              </a:rPr>
              <a:t>、重大史实</a:t>
            </a:r>
            <a:endParaRPr lang="zh-CN" altLang="en-US" sz="2400" b="1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23908" name="箭头: 右 2"/>
          <p:cNvSpPr/>
          <p:nvPr>
            <p:custDataLst>
              <p:tags r:id="rId2"/>
            </p:custDataLst>
          </p:nvPr>
        </p:nvSpPr>
        <p:spPr>
          <a:xfrm>
            <a:off x="1564958" y="1122680"/>
            <a:ext cx="10198100" cy="744538"/>
          </a:xfrm>
          <a:prstGeom prst="rightArrow">
            <a:avLst>
              <a:gd name="adj1" fmla="val 50000"/>
              <a:gd name="adj2" fmla="val 49969"/>
            </a:avLst>
          </a:prstGeom>
          <a:solidFill>
            <a:srgbClr val="DEF0FA"/>
          </a:solidFill>
          <a:ln w="12700">
            <a:solidFill>
              <a:srgbClr val="446DA9"/>
            </a:solidFill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algn="ctr" hangingPunct="0"/>
            <a:endParaRPr lang="zh-CN" altLang="en-U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3909" name="文本框 8"/>
          <p:cNvSpPr txBox="1"/>
          <p:nvPr>
            <p:custDataLst>
              <p:tags r:id="rId3"/>
            </p:custDataLst>
          </p:nvPr>
        </p:nvSpPr>
        <p:spPr>
          <a:xfrm>
            <a:off x="593090" y="393383"/>
            <a:ext cx="1985963" cy="485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>
              <a:lnSpc>
                <a:spcPts val="3075"/>
              </a:lnSpc>
            </a:pPr>
            <a:r>
              <a:rPr lang="en-US" altLang="zh-CN" sz="2400" b="1">
                <a:solidFill>
                  <a:srgbClr val="002060"/>
                </a:solidFill>
                <a:latin typeface="仿宋" panose="02010609060101010101" charset="-122"/>
                <a:ea typeface="仿宋" panose="02010609060101010101" charset="-122"/>
              </a:rPr>
              <a:t>2</a:t>
            </a:r>
            <a:r>
              <a:rPr lang="zh-CN" altLang="en-US" sz="2400" b="1">
                <a:solidFill>
                  <a:srgbClr val="002060"/>
                </a:solidFill>
                <a:latin typeface="仿宋" panose="02010609060101010101" charset="-122"/>
                <a:ea typeface="仿宋" panose="02010609060101010101" charset="-122"/>
              </a:rPr>
              <a:t>、进程</a:t>
            </a:r>
            <a:endParaRPr lang="zh-CN" altLang="en-US" sz="2400" b="1">
              <a:solidFill>
                <a:srgbClr val="00206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123910" name="直接连接符 7"/>
          <p:cNvCxnSpPr/>
          <p:nvPr>
            <p:custDataLst>
              <p:tags r:id="rId4"/>
            </p:custDataLst>
          </p:nvPr>
        </p:nvCxnSpPr>
        <p:spPr>
          <a:xfrm flipH="1">
            <a:off x="2170113" y="1230630"/>
            <a:ext cx="0" cy="636588"/>
          </a:xfrm>
          <a:prstGeom prst="line">
            <a:avLst/>
          </a:prstGeom>
          <a:noFill/>
          <a:ln w="57150">
            <a:solidFill>
              <a:srgbClr val="31859C"/>
            </a:solidFill>
            <a:miter lim="800000"/>
          </a:ln>
        </p:spPr>
      </p:cxnSp>
      <p:cxnSp>
        <p:nvCxnSpPr>
          <p:cNvPr id="123911" name="直接连接符 8"/>
          <p:cNvCxnSpPr/>
          <p:nvPr>
            <p:custDataLst>
              <p:tags r:id="rId5"/>
            </p:custDataLst>
          </p:nvPr>
        </p:nvCxnSpPr>
        <p:spPr>
          <a:xfrm flipH="1">
            <a:off x="3871913" y="1230313"/>
            <a:ext cx="6350" cy="658812"/>
          </a:xfrm>
          <a:prstGeom prst="line">
            <a:avLst/>
          </a:prstGeom>
          <a:noFill/>
          <a:ln w="57150">
            <a:solidFill>
              <a:srgbClr val="31859C"/>
            </a:solidFill>
            <a:miter lim="800000"/>
          </a:ln>
        </p:spPr>
      </p:cxnSp>
      <p:cxnSp>
        <p:nvCxnSpPr>
          <p:cNvPr id="123912" name="直接连接符 9"/>
          <p:cNvCxnSpPr/>
          <p:nvPr>
            <p:custDataLst>
              <p:tags r:id="rId6"/>
            </p:custDataLst>
          </p:nvPr>
        </p:nvCxnSpPr>
        <p:spPr>
          <a:xfrm flipH="1">
            <a:off x="5222875" y="1226820"/>
            <a:ext cx="0" cy="639763"/>
          </a:xfrm>
          <a:prstGeom prst="line">
            <a:avLst/>
          </a:prstGeom>
          <a:noFill/>
          <a:ln w="57150">
            <a:solidFill>
              <a:srgbClr val="31859C"/>
            </a:solidFill>
            <a:miter lim="800000"/>
          </a:ln>
        </p:spPr>
      </p:cxnSp>
      <p:cxnSp>
        <p:nvCxnSpPr>
          <p:cNvPr id="123913" name="直接连接符 10"/>
          <p:cNvCxnSpPr/>
          <p:nvPr>
            <p:custDataLst>
              <p:tags r:id="rId7"/>
            </p:custDataLst>
          </p:nvPr>
        </p:nvCxnSpPr>
        <p:spPr>
          <a:xfrm>
            <a:off x="6608763" y="1209675"/>
            <a:ext cx="9525" cy="679450"/>
          </a:xfrm>
          <a:prstGeom prst="line">
            <a:avLst/>
          </a:prstGeom>
          <a:noFill/>
          <a:ln w="57150">
            <a:solidFill>
              <a:srgbClr val="31859C"/>
            </a:solidFill>
            <a:miter lim="800000"/>
          </a:ln>
        </p:spPr>
      </p:cxnSp>
      <p:cxnSp>
        <p:nvCxnSpPr>
          <p:cNvPr id="123914" name="直接连接符 11"/>
          <p:cNvCxnSpPr/>
          <p:nvPr>
            <p:custDataLst>
              <p:tags r:id="rId8"/>
            </p:custDataLst>
          </p:nvPr>
        </p:nvCxnSpPr>
        <p:spPr>
          <a:xfrm flipH="1">
            <a:off x="8351838" y="1226820"/>
            <a:ext cx="0" cy="673100"/>
          </a:xfrm>
          <a:prstGeom prst="line">
            <a:avLst/>
          </a:prstGeom>
          <a:noFill/>
          <a:ln w="57150">
            <a:solidFill>
              <a:srgbClr val="31859C"/>
            </a:solidFill>
            <a:miter lim="800000"/>
          </a:ln>
        </p:spPr>
      </p:cxnSp>
      <p:cxnSp>
        <p:nvCxnSpPr>
          <p:cNvPr id="123915" name="直接连接符 12"/>
          <p:cNvCxnSpPr/>
          <p:nvPr>
            <p:custDataLst>
              <p:tags r:id="rId9"/>
            </p:custDataLst>
          </p:nvPr>
        </p:nvCxnSpPr>
        <p:spPr>
          <a:xfrm flipH="1">
            <a:off x="10328275" y="1230630"/>
            <a:ext cx="0" cy="639763"/>
          </a:xfrm>
          <a:prstGeom prst="line">
            <a:avLst/>
          </a:prstGeom>
          <a:noFill/>
          <a:ln w="57150">
            <a:solidFill>
              <a:srgbClr val="31859C"/>
            </a:solidFill>
            <a:miter lim="800000"/>
          </a:ln>
        </p:spPr>
      </p:cxnSp>
      <p:sp>
        <p:nvSpPr>
          <p:cNvPr id="123916" name="TextBox 12"/>
          <p:cNvSpPr/>
          <p:nvPr>
            <p:custDataLst>
              <p:tags r:id="rId10"/>
            </p:custDataLst>
          </p:nvPr>
        </p:nvSpPr>
        <p:spPr>
          <a:xfrm>
            <a:off x="966788" y="1867218"/>
            <a:ext cx="2184400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1" baseline="0">
                <a:solidFill>
                  <a:srgbClr val="0000CC"/>
                </a:solidFill>
                <a:latin typeface="仿宋" panose="02010609060101010101" charset="-122"/>
                <a:ea typeface="仿宋" panose="02010609060101010101" charset="-122"/>
                <a:sym typeface="Calibri" panose="020F0502020204030204"/>
              </a:rPr>
              <a:t>珍妮纺纱机</a:t>
            </a:r>
            <a:endParaRPr lang="zh-CN" altLang="en-US" sz="2000" b="1" baseline="0">
              <a:solidFill>
                <a:srgbClr val="0000CC"/>
              </a:solidFill>
              <a:latin typeface="仿宋" panose="02010609060101010101" charset="-122"/>
              <a:ea typeface="仿宋" panose="02010609060101010101" charset="-122"/>
              <a:sym typeface="Calibri" panose="020F0502020204030204"/>
            </a:endParaRPr>
          </a:p>
        </p:txBody>
      </p:sp>
      <p:sp>
        <p:nvSpPr>
          <p:cNvPr id="123917" name="TextBox 13"/>
          <p:cNvSpPr/>
          <p:nvPr>
            <p:custDataLst>
              <p:tags r:id="rId11"/>
            </p:custDataLst>
          </p:nvPr>
        </p:nvSpPr>
        <p:spPr>
          <a:xfrm>
            <a:off x="9025573" y="1866900"/>
            <a:ext cx="309721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baseline="0">
                <a:solidFill>
                  <a:srgbClr val="0000CC"/>
                </a:solidFill>
                <a:latin typeface="仿宋" panose="02010609060101010101" charset="-122"/>
                <a:ea typeface="仿宋" panose="02010609060101010101" charset="-122"/>
                <a:sym typeface="Calibri" panose="020F0502020204030204"/>
              </a:rPr>
              <a:t>英国完成工业革命</a:t>
            </a:r>
            <a:endParaRPr lang="zh-CN" altLang="en-US" sz="2400" b="1" baseline="0">
              <a:solidFill>
                <a:srgbClr val="0000CC"/>
              </a:solidFill>
              <a:latin typeface="仿宋" panose="02010609060101010101" charset="-122"/>
              <a:ea typeface="仿宋" panose="02010609060101010101" charset="-122"/>
              <a:sym typeface="Calibri" panose="020F0502020204030204"/>
            </a:endParaRPr>
          </a:p>
        </p:txBody>
      </p:sp>
      <p:sp>
        <p:nvSpPr>
          <p:cNvPr id="123918" name="TextBox 14"/>
          <p:cNvSpPr/>
          <p:nvPr>
            <p:custDataLst>
              <p:tags r:id="rId12"/>
            </p:custDataLst>
          </p:nvPr>
        </p:nvSpPr>
        <p:spPr>
          <a:xfrm>
            <a:off x="1189355" y="831850"/>
            <a:ext cx="1962150" cy="3984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000" b="1" baseline="0">
                <a:latin typeface="仿宋" panose="02010609060101010101" charset="-122"/>
                <a:ea typeface="仿宋" panose="02010609060101010101" charset="-122"/>
                <a:sym typeface="Calibri" panose="020F0502020204030204"/>
              </a:rPr>
              <a:t>18C60S</a:t>
            </a:r>
            <a:endParaRPr lang="en-US" altLang="zh-CN" sz="2000" b="1" baseline="0">
              <a:latin typeface="仿宋" panose="02010609060101010101" charset="-122"/>
              <a:ea typeface="仿宋" panose="02010609060101010101" charset="-122"/>
              <a:sym typeface="Calibri" panose="020F0502020204030204"/>
            </a:endParaRPr>
          </a:p>
        </p:txBody>
      </p:sp>
      <p:sp>
        <p:nvSpPr>
          <p:cNvPr id="123919" name="TextBox 15"/>
          <p:cNvSpPr/>
          <p:nvPr>
            <p:custDataLst>
              <p:tags r:id="rId13"/>
            </p:custDataLst>
          </p:nvPr>
        </p:nvSpPr>
        <p:spPr>
          <a:xfrm>
            <a:off x="9188768" y="880428"/>
            <a:ext cx="22320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000" b="1" baseline="0">
                <a:latin typeface="仿宋" panose="02010609060101010101" charset="-122"/>
                <a:ea typeface="仿宋" panose="02010609060101010101" charset="-122"/>
                <a:sym typeface="Calibri" panose="020F0502020204030204"/>
              </a:rPr>
              <a:t>19C40S</a:t>
            </a:r>
            <a:endParaRPr lang="en-US" altLang="zh-CN" sz="2000" b="1" baseline="0">
              <a:latin typeface="仿宋" panose="02010609060101010101" charset="-122"/>
              <a:ea typeface="仿宋" panose="02010609060101010101" charset="-122"/>
              <a:sym typeface="Calibri" panose="020F0502020204030204"/>
            </a:endParaRPr>
          </a:p>
        </p:txBody>
      </p:sp>
      <p:sp>
        <p:nvSpPr>
          <p:cNvPr id="123920" name="TextBox 16"/>
          <p:cNvSpPr/>
          <p:nvPr>
            <p:custDataLst>
              <p:tags r:id="rId14"/>
            </p:custDataLst>
          </p:nvPr>
        </p:nvSpPr>
        <p:spPr>
          <a:xfrm>
            <a:off x="3260725" y="832168"/>
            <a:ext cx="1557338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000" b="1" baseline="0">
                <a:latin typeface="仿宋" panose="02010609060101010101" charset="-122"/>
                <a:ea typeface="仿宋" panose="02010609060101010101" charset="-122"/>
                <a:sym typeface="Calibri" panose="020F0502020204030204"/>
              </a:rPr>
              <a:t>1785</a:t>
            </a:r>
            <a:endParaRPr lang="en-US" altLang="zh-CN" sz="2000" b="1" baseline="0">
              <a:latin typeface="仿宋" panose="02010609060101010101" charset="-122"/>
              <a:ea typeface="仿宋" panose="02010609060101010101" charset="-122"/>
              <a:sym typeface="Calibri" panose="020F0502020204030204"/>
            </a:endParaRPr>
          </a:p>
        </p:txBody>
      </p:sp>
      <p:sp>
        <p:nvSpPr>
          <p:cNvPr id="123921" name="TextBox 17"/>
          <p:cNvSpPr/>
          <p:nvPr>
            <p:custDataLst>
              <p:tags r:id="rId15"/>
            </p:custDataLst>
          </p:nvPr>
        </p:nvSpPr>
        <p:spPr>
          <a:xfrm>
            <a:off x="4427538" y="832485"/>
            <a:ext cx="166687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000" b="1" baseline="0">
                <a:latin typeface="仿宋" panose="02010609060101010101" charset="-122"/>
                <a:ea typeface="仿宋" panose="02010609060101010101" charset="-122"/>
                <a:sym typeface="Calibri" panose="020F0502020204030204"/>
              </a:rPr>
              <a:t>1807</a:t>
            </a:r>
            <a:endParaRPr lang="en-US" altLang="zh-CN" sz="2000" b="1" baseline="0">
              <a:latin typeface="仿宋" panose="02010609060101010101" charset="-122"/>
              <a:ea typeface="仿宋" panose="02010609060101010101" charset="-122"/>
              <a:sym typeface="Calibri" panose="020F0502020204030204"/>
            </a:endParaRPr>
          </a:p>
        </p:txBody>
      </p:sp>
      <p:sp>
        <p:nvSpPr>
          <p:cNvPr id="123922" name="TextBox 18"/>
          <p:cNvSpPr/>
          <p:nvPr>
            <p:custDataLst>
              <p:tags r:id="rId16"/>
            </p:custDataLst>
          </p:nvPr>
        </p:nvSpPr>
        <p:spPr>
          <a:xfrm>
            <a:off x="5813425" y="831850"/>
            <a:ext cx="1701800" cy="3984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000" b="1" baseline="0">
                <a:latin typeface="仿宋" panose="02010609060101010101" charset="-122"/>
                <a:ea typeface="仿宋" panose="02010609060101010101" charset="-122"/>
                <a:sym typeface="Calibri" panose="020F0502020204030204"/>
              </a:rPr>
              <a:t>1814</a:t>
            </a:r>
            <a:endParaRPr lang="en-US" altLang="zh-CN" sz="2000" b="1" baseline="0">
              <a:latin typeface="仿宋" panose="02010609060101010101" charset="-122"/>
              <a:ea typeface="仿宋" panose="02010609060101010101" charset="-122"/>
              <a:sym typeface="Calibri" panose="020F0502020204030204"/>
            </a:endParaRPr>
          </a:p>
        </p:txBody>
      </p:sp>
      <p:sp>
        <p:nvSpPr>
          <p:cNvPr id="123923" name="TextBox 19"/>
          <p:cNvSpPr/>
          <p:nvPr>
            <p:custDataLst>
              <p:tags r:id="rId17"/>
            </p:custDataLst>
          </p:nvPr>
        </p:nvSpPr>
        <p:spPr>
          <a:xfrm>
            <a:off x="7615238" y="811213"/>
            <a:ext cx="1528762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000" b="1" baseline="0">
                <a:latin typeface="仿宋" panose="02010609060101010101" charset="-122"/>
                <a:ea typeface="仿宋" panose="02010609060101010101" charset="-122"/>
                <a:sym typeface="Calibri" panose="020F0502020204030204"/>
              </a:rPr>
              <a:t>1825</a:t>
            </a:r>
            <a:endParaRPr lang="en-US" altLang="zh-CN" sz="2000" b="1" baseline="0">
              <a:latin typeface="仿宋" panose="02010609060101010101" charset="-122"/>
              <a:ea typeface="仿宋" panose="02010609060101010101" charset="-122"/>
              <a:sym typeface="Calibri" panose="020F0502020204030204"/>
            </a:endParaRPr>
          </a:p>
        </p:txBody>
      </p:sp>
      <p:sp>
        <p:nvSpPr>
          <p:cNvPr id="123924" name="TextBox 20"/>
          <p:cNvSpPr/>
          <p:nvPr>
            <p:custDataLst>
              <p:tags r:id="rId18"/>
            </p:custDataLst>
          </p:nvPr>
        </p:nvSpPr>
        <p:spPr>
          <a:xfrm>
            <a:off x="2808605" y="1866900"/>
            <a:ext cx="2270125" cy="3984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1" baseline="0">
                <a:solidFill>
                  <a:srgbClr val="0000CC"/>
                </a:solidFill>
                <a:latin typeface="仿宋" panose="02010609060101010101" charset="-122"/>
                <a:ea typeface="仿宋" panose="02010609060101010101" charset="-122"/>
                <a:sym typeface="Calibri" panose="020F0502020204030204"/>
              </a:rPr>
              <a:t>万能蒸汽机</a:t>
            </a:r>
            <a:endParaRPr lang="zh-CN" altLang="en-US" sz="2000" b="1" baseline="0">
              <a:solidFill>
                <a:srgbClr val="0000CC"/>
              </a:solidFill>
              <a:latin typeface="仿宋" panose="02010609060101010101" charset="-122"/>
              <a:ea typeface="仿宋" panose="02010609060101010101" charset="-122"/>
              <a:sym typeface="Calibri" panose="020F0502020204030204"/>
            </a:endParaRPr>
          </a:p>
        </p:txBody>
      </p:sp>
      <p:sp>
        <p:nvSpPr>
          <p:cNvPr id="123925" name="TextBox 21"/>
          <p:cNvSpPr/>
          <p:nvPr>
            <p:custDataLst>
              <p:tags r:id="rId19"/>
            </p:custDataLst>
          </p:nvPr>
        </p:nvSpPr>
        <p:spPr>
          <a:xfrm>
            <a:off x="4755198" y="1888808"/>
            <a:ext cx="1255712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1" baseline="0">
                <a:solidFill>
                  <a:srgbClr val="0000CC"/>
                </a:solidFill>
                <a:latin typeface="仿宋" panose="02010609060101010101" charset="-122"/>
                <a:ea typeface="仿宋" panose="02010609060101010101" charset="-122"/>
                <a:sym typeface="Calibri" panose="020F0502020204030204"/>
              </a:rPr>
              <a:t>汽轮</a:t>
            </a:r>
            <a:endParaRPr lang="zh-CN" altLang="en-US" sz="2000" b="1" baseline="0">
              <a:solidFill>
                <a:srgbClr val="0000CC"/>
              </a:solidFill>
              <a:latin typeface="仿宋" panose="02010609060101010101" charset="-122"/>
              <a:ea typeface="仿宋" panose="02010609060101010101" charset="-122"/>
              <a:sym typeface="Calibri" panose="020F0502020204030204"/>
            </a:endParaRPr>
          </a:p>
        </p:txBody>
      </p:sp>
      <p:sp>
        <p:nvSpPr>
          <p:cNvPr id="123926" name="TextBox 22"/>
          <p:cNvSpPr/>
          <p:nvPr>
            <p:custDataLst>
              <p:tags r:id="rId20"/>
            </p:custDataLst>
          </p:nvPr>
        </p:nvSpPr>
        <p:spPr>
          <a:xfrm>
            <a:off x="5813108" y="1866900"/>
            <a:ext cx="1865312" cy="3984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1" baseline="0">
                <a:solidFill>
                  <a:srgbClr val="0000CC"/>
                </a:solidFill>
                <a:latin typeface="仿宋" panose="02010609060101010101" charset="-122"/>
                <a:ea typeface="仿宋" panose="02010609060101010101" charset="-122"/>
                <a:sym typeface="Calibri" panose="020F0502020204030204"/>
              </a:rPr>
              <a:t>蒸汽机车</a:t>
            </a:r>
            <a:endParaRPr lang="zh-CN" altLang="en-US" sz="2000" b="1" baseline="0">
              <a:solidFill>
                <a:srgbClr val="0000CC"/>
              </a:solidFill>
              <a:latin typeface="仿宋" panose="02010609060101010101" charset="-122"/>
              <a:ea typeface="仿宋" panose="02010609060101010101" charset="-122"/>
              <a:sym typeface="Calibri" panose="020F0502020204030204"/>
            </a:endParaRPr>
          </a:p>
        </p:txBody>
      </p:sp>
      <p:sp>
        <p:nvSpPr>
          <p:cNvPr id="123927" name="TextBox 23"/>
          <p:cNvSpPr/>
          <p:nvPr>
            <p:custDataLst>
              <p:tags r:id="rId21"/>
            </p:custDataLst>
          </p:nvPr>
        </p:nvSpPr>
        <p:spPr>
          <a:xfrm>
            <a:off x="7403148" y="1866900"/>
            <a:ext cx="1952625" cy="3984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1" baseline="0">
                <a:solidFill>
                  <a:srgbClr val="0000CC"/>
                </a:solidFill>
                <a:latin typeface="仿宋" panose="02010609060101010101" charset="-122"/>
                <a:ea typeface="仿宋" panose="02010609060101010101" charset="-122"/>
                <a:sym typeface="Calibri" panose="020F0502020204030204"/>
              </a:rPr>
              <a:t>铁路时代</a:t>
            </a:r>
            <a:endParaRPr lang="zh-CN" altLang="en-US" sz="2000" b="1" baseline="0">
              <a:solidFill>
                <a:srgbClr val="0000CC"/>
              </a:solidFill>
              <a:latin typeface="仿宋" panose="02010609060101010101" charset="-122"/>
              <a:ea typeface="仿宋" panose="02010609060101010101" charset="-122"/>
              <a:sym typeface="Calibri" panose="020F0502020204030204"/>
            </a:endParaRPr>
          </a:p>
        </p:txBody>
      </p:sp>
      <p:sp>
        <p:nvSpPr>
          <p:cNvPr id="123928" name="文本框 11"/>
          <p:cNvSpPr txBox="1"/>
          <p:nvPr>
            <p:custDataLst>
              <p:tags r:id="rId22"/>
            </p:custDataLst>
          </p:nvPr>
        </p:nvSpPr>
        <p:spPr>
          <a:xfrm>
            <a:off x="1266190" y="2922905"/>
            <a:ext cx="10497185" cy="829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>
              <a:spcBef>
                <a:spcPct val="0"/>
              </a:spcBef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⑴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1765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年，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哈格里夫斯发明了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珍妮纺织机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”，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  <a:p>
            <a:pPr lvl="0">
              <a:spcBef>
                <a:spcPct val="0"/>
              </a:spcBef>
            </a:pP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宋体" panose="02010600030101010101" pitchFamily="2" charset="-122"/>
              </a:rPr>
              <a:t>机器生</a:t>
            </a:r>
            <a:r>
              <a:rPr lang="zh-CN" altLang="zh-CN" sz="2400" b="1">
                <a:latin typeface="仿宋" panose="02010609060101010101" charset="-122"/>
                <a:ea typeface="仿宋" panose="02010609060101010101" charset="-122"/>
                <a:sym typeface="宋体" panose="02010600030101010101" pitchFamily="2" charset="-122"/>
              </a:rPr>
              <a:t>产开始取代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宋体" panose="02010600030101010101" pitchFamily="2" charset="-122"/>
              </a:rPr>
              <a:t>手工劳动</a:t>
            </a:r>
            <a:r>
              <a:rPr lang="zh-CN" altLang="zh-CN" sz="2400" b="1">
                <a:latin typeface="仿宋" panose="02010609060101010101" charset="-122"/>
                <a:ea typeface="仿宋" panose="02010609060101010101" charset="-122"/>
                <a:sym typeface="宋体" panose="02010600030101010101" pitchFamily="2" charset="-122"/>
              </a:rPr>
              <a:t>，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标志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着工业革命的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开始</a:t>
            </a:r>
            <a:endParaRPr lang="zh-CN" altLang="en-US" sz="24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</p:txBody>
      </p:sp>
      <p:sp>
        <p:nvSpPr>
          <p:cNvPr id="123929" name="文本框 12"/>
          <p:cNvSpPr txBox="1"/>
          <p:nvPr>
            <p:custDataLst>
              <p:tags r:id="rId23"/>
            </p:custDataLst>
          </p:nvPr>
        </p:nvSpPr>
        <p:spPr>
          <a:xfrm>
            <a:off x="1343343" y="3752850"/>
            <a:ext cx="11374437" cy="460375"/>
          </a:xfrm>
          <a:prstGeom prst="rect">
            <a:avLst/>
          </a:prstGeom>
          <a:noFill/>
          <a:ln w="12700">
            <a:noFill/>
            <a:prstDash val="dash"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fontAlgn="base">
              <a:lnSpc>
                <a:spcPts val="28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⑵ 1771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</a:rPr>
              <a:t>年，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阿克莱特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</a:rPr>
              <a:t>开办了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第一家水力纺纱厂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</a:rPr>
              <a:t>，成为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近代工厂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</a:rPr>
              <a:t>的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开端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</a:rPr>
              <a:t>。</a:t>
            </a:r>
            <a:endParaRPr lang="zh-CN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23930" name="文本框 19"/>
          <p:cNvSpPr txBox="1"/>
          <p:nvPr>
            <p:custDataLst>
              <p:tags r:id="rId24"/>
            </p:custDataLst>
          </p:nvPr>
        </p:nvSpPr>
        <p:spPr>
          <a:xfrm>
            <a:off x="1265873" y="4154805"/>
            <a:ext cx="11374437" cy="523875"/>
          </a:xfrm>
          <a:prstGeom prst="rect">
            <a:avLst/>
          </a:prstGeom>
          <a:noFill/>
          <a:ln w="12700">
            <a:noFill/>
            <a:prstDash val="dash"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just" fontAlgn="base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⑶ 1785年</a:t>
            </a:r>
            <a:r>
              <a:rPr lang="zh-CN" altLang="zh-CN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，经过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改进</a:t>
            </a:r>
            <a:r>
              <a:rPr lang="zh-CN" altLang="zh-CN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的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瓦特</a:t>
            </a:r>
            <a:r>
              <a:rPr lang="zh-CN" altLang="zh-CN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蒸汽机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开始</a:t>
            </a:r>
            <a:r>
              <a:rPr lang="zh-CN" altLang="zh-CN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在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棉纺织工厂使用</a:t>
            </a:r>
            <a:r>
              <a:rPr lang="zh-CN" altLang="zh-CN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。</a:t>
            </a:r>
            <a:endParaRPr lang="zh-CN" altLang="zh-CN" sz="2400" b="1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</p:txBody>
      </p:sp>
      <p:sp>
        <p:nvSpPr>
          <p:cNvPr id="123931" name="文本框 21"/>
          <p:cNvSpPr txBox="1"/>
          <p:nvPr>
            <p:custDataLst>
              <p:tags r:id="rId25"/>
            </p:custDataLst>
          </p:nvPr>
        </p:nvSpPr>
        <p:spPr>
          <a:xfrm>
            <a:off x="1343343" y="4678680"/>
            <a:ext cx="11374437" cy="485775"/>
          </a:xfrm>
          <a:prstGeom prst="rect">
            <a:avLst/>
          </a:prstGeom>
          <a:noFill/>
          <a:ln w="12700">
            <a:noFill/>
            <a:prstDash val="dash"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⑷ 汽船</a:t>
            </a:r>
            <a:r>
              <a:rPr lang="zh-CN" altLang="zh-CN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（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1807</a:t>
            </a:r>
            <a:r>
              <a:rPr lang="zh-CN" altLang="zh-CN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）、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火车</a:t>
            </a:r>
            <a:r>
              <a:rPr lang="zh-CN" altLang="zh-CN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（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1814</a:t>
            </a:r>
            <a:r>
              <a:rPr lang="zh-CN" altLang="zh-CN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）先后问世。</a:t>
            </a:r>
            <a:endParaRPr lang="zh-CN" altLang="zh-CN" sz="2400" b="1"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</p:txBody>
      </p:sp>
    </p:spTree>
    <p:custDataLst>
      <p:tags r:id="rId2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18" grpId="0"/>
      <p:bldP spid="123919" grpId="0"/>
      <p:bldP spid="123920" grpId="0"/>
      <p:bldP spid="123921" grpId="0"/>
      <p:bldP spid="123922" grpId="0"/>
      <p:bldP spid="123923" grpId="0"/>
      <p:bldP spid="123928" grpId="0"/>
      <p:bldP spid="123929" grpId="0"/>
      <p:bldP spid="123930" grpId="0"/>
      <p:bldP spid="123931" grpId="0"/>
      <p:bldP spid="123916" grpId="0"/>
      <p:bldP spid="123924" grpId="0"/>
      <p:bldP spid="123925" grpId="0"/>
      <p:bldP spid="123926" grpId="0"/>
      <p:bldP spid="123927" grpId="0"/>
      <p:bldP spid="1239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0190" y="653415"/>
          <a:ext cx="11690985" cy="6078220"/>
        </p:xfrm>
        <a:graphic>
          <a:graphicData uri="http://schemas.openxmlformats.org/drawingml/2006/table">
            <a:tbl>
              <a:tblPr/>
              <a:tblGrid>
                <a:gridCol w="2491105"/>
                <a:gridCol w="1861820"/>
                <a:gridCol w="1943735"/>
                <a:gridCol w="5394325"/>
              </a:tblGrid>
              <a:tr h="48323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4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课程标准</a:t>
                      </a:r>
                      <a:endParaRPr lang="en-US" altLang="zh-CN" sz="2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4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命题点</a:t>
                      </a:r>
                      <a:endParaRPr lang="en-US" altLang="zh-CN" sz="2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4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考题取样</a:t>
                      </a:r>
                      <a:endParaRPr lang="en-US" altLang="zh-CN" sz="2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4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核心素养解读</a:t>
                      </a:r>
                      <a:endParaRPr lang="en-US" altLang="zh-CN" sz="2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75">
                <a:tc rowSpan="3"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了解劳动在社会生产中的作用，以及历史上劳动工具和主要劳作方式的变化。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农业工具的变化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2023</a:t>
                      </a: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海南</a:t>
                      </a: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T1</a:t>
                      </a: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；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2023</a:t>
                      </a: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乙卷</a:t>
                      </a: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T24</a:t>
                      </a: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；2020江苏1；2020.1浙江T3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1.立足时空观念，掌握古代农业、手工业生产工具的演进，理解生产工具变革对人类社会的革命性意义。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2.通过史料实证和历史解释，认识家庭式劳作和庄园式劳作的特点，比较中西方劳作方式的差异。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3.从唯物史观的角度认识生产力与生产关系的辩证关系，认识生产方式变化对社会发展的影响。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手工业工具的进步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2021北京T4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205865"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劳作方式的发展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2022湖北17；2020江苏T5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98040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400"/>
                        </a:lnSpc>
                        <a:buClrTx/>
                        <a:buSzTx/>
                        <a:buFontTx/>
                        <a:buNone/>
                      </a:pPr>
                      <a:endParaRPr lang="en-US" altLang="zh-CN" sz="2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ts val="3400"/>
                        </a:lnSpc>
                        <a:buClrTx/>
                        <a:buSzTx/>
                        <a:buFontTx/>
                        <a:buNone/>
                      </a:pPr>
                      <a:endParaRPr lang="en-US" altLang="zh-CN" sz="2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ts val="34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命题分析预测</a:t>
                      </a:r>
                      <a:endParaRPr lang="en-US" altLang="zh-CN" sz="2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0">
                          <a:solidFill>
                            <a:srgbClr val="1D41D5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1.分析：</a:t>
                      </a: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本讲知识是高考的中频考点，命题多以</a:t>
                      </a:r>
                      <a:r>
                        <a:rPr lang="zh-CN" altLang="en-US" sz="24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选择题</a:t>
                      </a: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形式考查，主要考查中国古代</a:t>
                      </a:r>
                      <a:r>
                        <a:rPr lang="zh-CN" altLang="en-US" sz="24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农业工具、手工业工具的变化以及劳作方式</a:t>
                      </a: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的发展。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0">
                          <a:solidFill>
                            <a:srgbClr val="1D41D5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2.预测：</a:t>
                      </a: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要重视</a:t>
                      </a:r>
                      <a:r>
                        <a:rPr lang="zh-CN" altLang="en-US" sz="24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中国古代农耕经济的特点及影响</a:t>
                      </a: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，还要了解世界其他国家和地区的</a:t>
                      </a:r>
                      <a:r>
                        <a:rPr lang="zh-CN" altLang="en-US" sz="24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生产工具和劳作方式</a:t>
                      </a: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</a:t>
                      </a:r>
                      <a:r>
                        <a:rPr lang="zh-CN" altLang="en-US" sz="2400" b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中国古代传统的家庭式劳作的特点和影响</a:t>
                      </a: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可能是高考考查的重点。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文本框 4"/>
          <p:cNvSpPr txBox="1"/>
          <p:nvPr>
            <p:custDataLst>
              <p:tags r:id="rId1"/>
            </p:custDataLst>
          </p:nvPr>
        </p:nvSpPr>
        <p:spPr>
          <a:xfrm>
            <a:off x="209550" y="638175"/>
            <a:ext cx="1152048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just">
              <a:lnSpc>
                <a:spcPts val="2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4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、</a:t>
            </a:r>
            <a:r>
              <a:rPr lang="zh-CN" altLang="zh-CN" sz="2400" b="1">
                <a:latin typeface="仿宋" panose="02010609060101010101" charset="-122"/>
                <a:ea typeface="仿宋" panose="02010609060101010101" charset="-122"/>
              </a:rPr>
              <a:t>第一次工业革命</a:t>
            </a:r>
            <a:r>
              <a:rPr lang="zh-CN" altLang="zh-CN" sz="24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特点</a:t>
            </a:r>
            <a:endParaRPr lang="zh-CN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25954" name="文本框 7"/>
          <p:cNvSpPr txBox="1"/>
          <p:nvPr>
            <p:custDataLst>
              <p:tags r:id="rId2"/>
            </p:custDataLst>
          </p:nvPr>
        </p:nvSpPr>
        <p:spPr>
          <a:xfrm>
            <a:off x="582613" y="1231900"/>
            <a:ext cx="11520487" cy="1198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just">
              <a:lnSpc>
                <a:spcPts val="2875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 b="1">
                <a:latin typeface="仿宋" panose="02010609060101010101" charset="-122"/>
                <a:ea typeface="仿宋" panose="02010609060101010101" charset="-122"/>
              </a:rPr>
              <a:t>①</a:t>
            </a:r>
            <a:r>
              <a:rPr lang="zh-CN" altLang="en-US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主要是在</a:t>
            </a:r>
            <a:r>
              <a:rPr lang="zh-CN" altLang="en-US" sz="24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轻工业</a:t>
            </a:r>
            <a:r>
              <a:rPr lang="zh-CN" altLang="en-US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领域；</a:t>
            </a:r>
            <a:endParaRPr lang="zh-CN" sz="2400" b="1">
              <a:latin typeface="仿宋" panose="02010609060101010101" charset="-122"/>
              <a:ea typeface="仿宋" panose="02010609060101010101" charset="-122"/>
            </a:endParaRPr>
          </a:p>
          <a:p>
            <a:pPr marL="0" lvl="0" indent="0" algn="just" fontAlgn="base">
              <a:lnSpc>
                <a:spcPts val="2875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 b="1">
                <a:latin typeface="仿宋" panose="02010609060101010101" charset="-122"/>
                <a:ea typeface="仿宋" panose="02010609060101010101" charset="-122"/>
                <a:sym typeface="Arial" panose="020B0604020202020204" pitchFamily="34" charset="0"/>
              </a:rPr>
              <a:t>②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发明</a:t>
            </a:r>
            <a:r>
              <a:rPr lang="zh-CN" altLang="en-US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多来源于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工匠</a:t>
            </a:r>
            <a:r>
              <a:rPr lang="zh-CN" altLang="en-US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的</a:t>
            </a:r>
            <a:r>
              <a:rPr lang="zh-CN" altLang="en-US" sz="24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实践</a:t>
            </a:r>
            <a:r>
              <a:rPr lang="zh-CN" altLang="en-US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科学</a:t>
            </a:r>
            <a:r>
              <a:rPr lang="zh-CN" altLang="en-US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与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技术尚未真正结合</a:t>
            </a:r>
            <a:r>
              <a:rPr lang="zh-CN" altLang="en-US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；</a:t>
            </a:r>
            <a:endParaRPr lang="zh-CN" altLang="en-US" sz="2400" b="1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  <a:p>
            <a:pPr marL="0" lvl="0" indent="0" algn="just" fontAlgn="base">
              <a:lnSpc>
                <a:spcPts val="2875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Arial" panose="020B0604020202020204" pitchFamily="34" charset="0"/>
              </a:rPr>
              <a:t>③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首先发生</a:t>
            </a:r>
            <a:r>
              <a:rPr lang="zh-CN" altLang="en-US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在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英国</a:t>
            </a:r>
            <a:r>
              <a:rPr lang="zh-CN" altLang="en-US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，然后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扩展</a:t>
            </a:r>
            <a:r>
              <a:rPr lang="zh-CN" altLang="en-US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到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其他欧美国家</a:t>
            </a:r>
            <a:r>
              <a:rPr lang="zh-CN" altLang="en-US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。</a:t>
            </a:r>
            <a:endParaRPr lang="zh-CN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25956" name="文本框 36"/>
          <p:cNvSpPr txBox="1"/>
          <p:nvPr>
            <p:custDataLst>
              <p:tags r:id="rId3"/>
            </p:custDataLst>
          </p:nvPr>
        </p:nvSpPr>
        <p:spPr>
          <a:xfrm>
            <a:off x="1497330" y="3169285"/>
            <a:ext cx="2658745" cy="325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308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①生产力：</a:t>
            </a:r>
            <a:endParaRPr lang="zh-CN" altLang="en-US" sz="2400" b="1" strike="noStrike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base">
              <a:lnSpc>
                <a:spcPts val="308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②生产组织：</a:t>
            </a:r>
            <a:endParaRPr lang="zh-CN" altLang="en-US" sz="2400" b="1" strike="noStrike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base">
              <a:lnSpc>
                <a:spcPts val="308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③阶级结构：</a:t>
            </a:r>
            <a:endParaRPr lang="zh-CN" altLang="en-US" sz="2400" b="1" strike="noStrike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base">
              <a:lnSpc>
                <a:spcPts val="308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④社会生活</a:t>
            </a:r>
            <a:r>
              <a:rPr lang="en-US" altLang="zh-CN" sz="24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endParaRPr lang="en-US" altLang="zh-CN" sz="2400" b="1" strike="noStrike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base">
              <a:lnSpc>
                <a:spcPts val="308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⑤社会问题：</a:t>
            </a:r>
            <a:endParaRPr lang="zh-CN" altLang="en-US" sz="2400" b="1" strike="noStrike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base">
              <a:lnSpc>
                <a:spcPts val="308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⑥世界联系</a:t>
            </a:r>
            <a:endParaRPr lang="zh-CN" altLang="en-US" sz="2400" b="1" strike="noStrike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base">
              <a:lnSpc>
                <a:spcPts val="308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⑦经济思想：</a:t>
            </a:r>
            <a:endParaRPr lang="zh-CN" altLang="en-US" sz="2400" b="1" strike="noStrike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base">
              <a:lnSpc>
                <a:spcPts val="308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⑧经济结构：</a:t>
            </a:r>
            <a:endParaRPr lang="zh-CN" altLang="en-US" sz="2400" b="1" strike="noStrike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25957" name="左大括号 37"/>
          <p:cNvSpPr/>
          <p:nvPr>
            <p:custDataLst>
              <p:tags r:id="rId4"/>
            </p:custDataLst>
          </p:nvPr>
        </p:nvSpPr>
        <p:spPr>
          <a:xfrm>
            <a:off x="846138" y="3168650"/>
            <a:ext cx="650875" cy="2214563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002060"/>
            </a:solidFill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algn="ctr" hangingPunct="0"/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5958" name="文本框 9"/>
          <p:cNvSpPr txBox="1"/>
          <p:nvPr>
            <p:custDataLst>
              <p:tags r:id="rId5"/>
            </p:custDataLst>
          </p:nvPr>
        </p:nvSpPr>
        <p:spPr>
          <a:xfrm>
            <a:off x="209550" y="2573338"/>
            <a:ext cx="1152048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just">
              <a:lnSpc>
                <a:spcPts val="2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5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、</a:t>
            </a:r>
            <a:r>
              <a:rPr lang="zh-CN" altLang="zh-CN" sz="2400" b="1">
                <a:latin typeface="仿宋" panose="02010609060101010101" charset="-122"/>
                <a:ea typeface="仿宋" panose="02010609060101010101" charset="-122"/>
              </a:rPr>
              <a:t>第一次工业革命</a:t>
            </a:r>
            <a:r>
              <a:rPr lang="zh-CN" altLang="zh-CN" sz="24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影响：</a:t>
            </a:r>
            <a:endParaRPr lang="zh-CN" altLang="zh-CN" sz="2400" b="1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25959" name="文本框 11"/>
          <p:cNvSpPr txBox="1"/>
          <p:nvPr>
            <p:custDataLst>
              <p:tags r:id="rId6"/>
            </p:custDataLst>
          </p:nvPr>
        </p:nvSpPr>
        <p:spPr>
          <a:xfrm>
            <a:off x="3500438" y="3033713"/>
            <a:ext cx="8961437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机器大生产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取代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手工劳动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蒸汽时代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</p:txBody>
      </p:sp>
      <p:sp>
        <p:nvSpPr>
          <p:cNvPr id="125960" name="文本框 12"/>
          <p:cNvSpPr txBox="1"/>
          <p:nvPr>
            <p:custDataLst>
              <p:tags r:id="rId7"/>
            </p:custDataLst>
          </p:nvPr>
        </p:nvSpPr>
        <p:spPr>
          <a:xfrm>
            <a:off x="3500438" y="3521075"/>
            <a:ext cx="8961437" cy="485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由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手工工场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到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机器工厂，工厂制度成为最普遍的生产组织形式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</p:txBody>
      </p:sp>
      <p:sp>
        <p:nvSpPr>
          <p:cNvPr id="125961" name="文本框 13"/>
          <p:cNvSpPr txBox="1"/>
          <p:nvPr>
            <p:custDataLst>
              <p:tags r:id="rId8"/>
            </p:custDataLst>
          </p:nvPr>
        </p:nvSpPr>
        <p:spPr>
          <a:xfrm>
            <a:off x="3500438" y="4006850"/>
            <a:ext cx="8961437" cy="487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工业资产阶级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vs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工业无产阶级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25962" name="文本框 15"/>
          <p:cNvSpPr txBox="1"/>
          <p:nvPr>
            <p:custDataLst>
              <p:tags r:id="rId9"/>
            </p:custDataLst>
          </p:nvPr>
        </p:nvSpPr>
        <p:spPr>
          <a:xfrm>
            <a:off x="3500438" y="4389438"/>
            <a:ext cx="8961437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城市化进程加快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，改变了人们的生活空间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25963" name="文本框 16"/>
          <p:cNvSpPr txBox="1"/>
          <p:nvPr>
            <p:custDataLst>
              <p:tags r:id="rId10"/>
            </p:custDataLst>
          </p:nvPr>
        </p:nvSpPr>
        <p:spPr>
          <a:xfrm>
            <a:off x="3330575" y="4876800"/>
            <a:ext cx="8963025" cy="485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社会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贫富分化加剧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环境污染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、疾病与犯罪等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</p:txBody>
      </p:sp>
      <p:sp>
        <p:nvSpPr>
          <p:cNvPr id="125964" name="文本框 17"/>
          <p:cNvSpPr txBox="1"/>
          <p:nvPr>
            <p:custDataLst>
              <p:tags r:id="rId11"/>
            </p:custDataLst>
          </p:nvPr>
        </p:nvSpPr>
        <p:spPr>
          <a:xfrm>
            <a:off x="3500438" y="5259705"/>
            <a:ext cx="8961437" cy="487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资本主义世界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市场初步形成</a:t>
            </a:r>
            <a:endParaRPr lang="zh-CN" altLang="en-US" sz="24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</p:txBody>
      </p:sp>
      <p:sp>
        <p:nvSpPr>
          <p:cNvPr id="2" name="文本框 17"/>
          <p:cNvSpPr txBox="1"/>
          <p:nvPr>
            <p:custDataLst>
              <p:tags r:id="rId12"/>
            </p:custDataLst>
          </p:nvPr>
        </p:nvSpPr>
        <p:spPr>
          <a:xfrm>
            <a:off x="3332163" y="5638800"/>
            <a:ext cx="8961437" cy="485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由重商主义到自由主义</a:t>
            </a:r>
            <a:endParaRPr lang="zh-CN" altLang="en-US" sz="24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</p:txBody>
      </p:sp>
      <p:sp>
        <p:nvSpPr>
          <p:cNvPr id="3" name="文本框 17"/>
          <p:cNvSpPr txBox="1"/>
          <p:nvPr>
            <p:custDataLst>
              <p:tags r:id="rId13"/>
            </p:custDataLst>
          </p:nvPr>
        </p:nvSpPr>
        <p:spPr>
          <a:xfrm>
            <a:off x="3332163" y="6070600"/>
            <a:ext cx="89614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defTabSz="685800">
              <a:lnSpc>
                <a:spcPct val="100000"/>
              </a:lnSpc>
              <a:buClrTx/>
              <a:buSzTx/>
              <a:buFont typeface="Arial" panose="020B0604020202020204"/>
            </a:pPr>
            <a:r>
              <a:rPr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资本主义国家</a:t>
            </a:r>
            <a:r>
              <a:rPr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工业比重上升，</a:t>
            </a:r>
            <a:r>
              <a:rPr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由农业国成为工业国，</a:t>
            </a:r>
            <a:r>
              <a:rPr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实现工业化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endParaRPr lang="zh-CN" altLang="en-US" sz="24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6" grpId="0"/>
      <p:bldP spid="125957" grpId="0" animBg="1"/>
      <p:bldP spid="125959" grpId="0"/>
      <p:bldP spid="125960" grpId="0"/>
      <p:bldP spid="125961" grpId="0"/>
      <p:bldP spid="125962" grpId="0"/>
      <p:bldP spid="125963" grpId="0"/>
      <p:bldP spid="125964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72085" y="1623695"/>
            <a:ext cx="1997710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1、产生条件：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2、出现：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869709" y="3605380"/>
            <a:ext cx="114382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根据下组图片，回顾第一次工业革命棉纺织业发展进程。</a:t>
            </a:r>
            <a:endParaRPr lang="zh-CN" altLang="en-US" sz="2400" b="1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403249" y="4229301"/>
            <a:ext cx="2336335" cy="2046510"/>
            <a:chOff x="328405" y="3969401"/>
            <a:chExt cx="4157907" cy="2079881"/>
          </a:xfrm>
        </p:grpSpPr>
        <p:pic>
          <p:nvPicPr>
            <p:cNvPr id="22" name="Picture 4" descr="1f569482e956d4a2f603a6af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 bwMode="auto">
            <a:xfrm>
              <a:off x="328405" y="3969401"/>
              <a:ext cx="1251826" cy="2079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80452" y="3987058"/>
              <a:ext cx="2905860" cy="2062223"/>
            </a:xfrm>
            <a:prstGeom prst="rect">
              <a:avLst/>
            </a:prstGeom>
          </p:spPr>
        </p:pic>
      </p:grpSp>
      <p:sp>
        <p:nvSpPr>
          <p:cNvPr id="32" name="文本框 31"/>
          <p:cNvSpPr txBox="1"/>
          <p:nvPr>
            <p:custDataLst>
              <p:tags r:id="rId8"/>
            </p:custDataLst>
          </p:nvPr>
        </p:nvSpPr>
        <p:spPr>
          <a:xfrm>
            <a:off x="172132" y="6276628"/>
            <a:ext cx="24828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1733</a:t>
            </a:r>
            <a:r>
              <a:rPr lang="zh-CN" altLang="en-US" sz="200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年约翰</a:t>
            </a:r>
            <a:r>
              <a:rPr lang="en-US" altLang="zh-CN" sz="200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·</a:t>
            </a:r>
            <a:r>
              <a:rPr lang="zh-CN" altLang="en-US" sz="200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凯伊发明飞梭</a:t>
            </a:r>
            <a:endParaRPr lang="zh-CN" altLang="en-US" sz="2000" b="1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739073" y="4252359"/>
            <a:ext cx="2280976" cy="201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2704024" y="6270913"/>
            <a:ext cx="2316757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1765</a:t>
            </a:r>
            <a:r>
              <a:rPr lang="zh-CN" altLang="en-US" sz="200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年哈格里夫斯发明珍妮纺纱机</a:t>
            </a:r>
            <a:endParaRPr lang="en-US" altLang="zh-CN" sz="2000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27" name="组合 26"/>
          <p:cNvGrpSpPr/>
          <p:nvPr>
            <p:custDataLst>
              <p:tags r:id="rId12"/>
            </p:custDataLst>
          </p:nvPr>
        </p:nvGrpSpPr>
        <p:grpSpPr>
          <a:xfrm>
            <a:off x="5109707" y="4258174"/>
            <a:ext cx="2700000" cy="2018172"/>
            <a:chOff x="107950" y="1124744"/>
            <a:chExt cx="8967788" cy="5400675"/>
          </a:xfrm>
        </p:grpSpPr>
        <p:pic>
          <p:nvPicPr>
            <p:cNvPr id="28" name="Picture 2" descr="阿克莱特1"/>
            <p:cNvPicPr>
              <a:picLocks noGrp="1" noChangeAspect="1" noChangeArrowheads="1"/>
            </p:cNvPicPr>
            <p:nvPr>
              <p:ph sz="half" idx="4294967295"/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07950" y="1124819"/>
              <a:ext cx="4464050" cy="5399087"/>
            </a:xfr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9" name="Picture 4" descr="水利纺纱机1"/>
            <p:cNvPicPr>
              <a:picLocks noGrp="1" noChangeAspect="1" noChangeArrowheads="1"/>
            </p:cNvPicPr>
            <p:nvPr>
              <p:ph sz="half" idx="4294967295"/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4572000" y="1124744"/>
              <a:ext cx="4503738" cy="5400675"/>
            </a:xfr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6" name="文本框 35"/>
          <p:cNvSpPr txBox="1"/>
          <p:nvPr>
            <p:custDataLst>
              <p:tags r:id="rId17"/>
            </p:custDataLst>
          </p:nvPr>
        </p:nvSpPr>
        <p:spPr>
          <a:xfrm>
            <a:off x="5020310" y="6270625"/>
            <a:ext cx="286448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1769</a:t>
            </a:r>
            <a:r>
              <a:rPr lang="zh-CN" altLang="en-US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年阿克莱特发明水力纺纱机；近代工厂之父</a:t>
            </a:r>
            <a:endParaRPr lang="zh-CN" altLang="en-US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9">
            <a:lum bright="12000"/>
          </a:blip>
          <a:stretch>
            <a:fillRect/>
          </a:stretch>
        </p:blipFill>
        <p:spPr>
          <a:xfrm>
            <a:off x="7809072" y="4259216"/>
            <a:ext cx="2384220" cy="20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38" name="文本框 37"/>
          <p:cNvSpPr txBox="1"/>
          <p:nvPr>
            <p:custDataLst>
              <p:tags r:id="rId20"/>
            </p:custDataLst>
          </p:nvPr>
        </p:nvSpPr>
        <p:spPr>
          <a:xfrm>
            <a:off x="7789258" y="6241478"/>
            <a:ext cx="2423849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1779</a:t>
            </a:r>
            <a:r>
              <a:rPr lang="zh-CN" altLang="en-US" sz="200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年克隆普顿发明骡机</a:t>
            </a:r>
            <a:endParaRPr lang="zh-CN" altLang="en-US" sz="2000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31" name="Picture 3">
            <a:hlinkClick r:id="rId21" action="ppaction://hlinkfile"/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10042162" y="4258995"/>
            <a:ext cx="2150068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本框 41"/>
          <p:cNvSpPr txBox="1"/>
          <p:nvPr>
            <p:custDataLst>
              <p:tags r:id="rId24"/>
            </p:custDataLst>
          </p:nvPr>
        </p:nvSpPr>
        <p:spPr>
          <a:xfrm>
            <a:off x="10041890" y="6241415"/>
            <a:ext cx="237426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1785</a:t>
            </a:r>
            <a:r>
              <a:rPr lang="zh-CN" altLang="en-US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年瓦特改良的蒸汽机投入纺织业使用</a:t>
            </a:r>
            <a:endParaRPr lang="zh-CN" altLang="en-US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5"/>
            </p:custDataLst>
          </p:nvPr>
        </p:nvSpPr>
        <p:spPr>
          <a:xfrm>
            <a:off x="172085" y="127000"/>
            <a:ext cx="1162113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中宋" panose="02010600040101010101" charset="-122"/>
              </a:rPr>
              <a:t>一、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机器大生产与工厂制度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400" b="1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、机器大生产</a:t>
            </a:r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生产力：大机器生产取代手工劳动）</a:t>
            </a:r>
            <a:endParaRPr lang="zh-CN" altLang="en-US" sz="24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b="1" smtClean="0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400" b="1" smtClean="0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、工厂制度</a:t>
            </a:r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（</a:t>
            </a:r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生产组织形式：工厂制度取代手工工场）</a:t>
            </a:r>
            <a:endParaRPr lang="zh-CN" altLang="en-US" sz="2400" b="1">
              <a:solidFill>
                <a:srgbClr val="1D41D5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0" name="文本框 69"/>
          <p:cNvSpPr txBox="1"/>
          <p:nvPr>
            <p:custDataLst>
              <p:tags r:id="rId26"/>
            </p:custDataLst>
          </p:nvPr>
        </p:nvSpPr>
        <p:spPr>
          <a:xfrm>
            <a:off x="1861820" y="3206750"/>
            <a:ext cx="10330180" cy="398780"/>
          </a:xfrm>
          <a:prstGeom prst="rect">
            <a:avLst/>
          </a:prstGeom>
          <a:solidFill>
            <a:schemeClr val="bg2">
              <a:lumMod val="95000"/>
              <a:alpha val="9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1771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年阿克莱特</a:t>
            </a:r>
            <a:r>
              <a:rPr lang="zh-CN" altLang="en-US" sz="2000" b="1">
                <a:solidFill>
                  <a:schemeClr val="dk1"/>
                </a:solidFill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开办第一家</a:t>
            </a:r>
            <a:r>
              <a:rPr lang="zh-CN" alt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水力纺纱厂</a:t>
            </a:r>
            <a:r>
              <a:rPr lang="zh-CN" altLang="en-US" sz="2000" b="1">
                <a:solidFill>
                  <a:schemeClr val="dk1"/>
                </a:solidFill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，成为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近代工厂的开端</a:t>
            </a:r>
            <a:r>
              <a:rPr lang="zh-CN" altLang="en-US" sz="2000" b="1">
                <a:solidFill>
                  <a:schemeClr val="dk1"/>
                </a:solidFill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，工厂制度逐渐形成。</a:t>
            </a:r>
            <a:endParaRPr lang="zh-CN" altLang="en-US" sz="2000" b="1">
              <a:solidFill>
                <a:schemeClr val="dk1"/>
              </a:solidFill>
              <a:latin typeface="Arial" panose="020B0604020202020204" pitchFamily="34" charset="0"/>
              <a:ea typeface="黑体" panose="02010609060101010101" charset="-122"/>
              <a:cs typeface="方正大标宋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7"/>
            </p:custDataLst>
          </p:nvPr>
        </p:nvSpPr>
        <p:spPr>
          <a:xfrm>
            <a:off x="2107565" y="1512570"/>
            <a:ext cx="9954895" cy="15684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lvl="0" indent="0" defTabSz="914400">
              <a:lnSpc>
                <a:spcPct val="100000"/>
              </a:lnSpc>
              <a:tabLst>
                <a:tab pos="1187450" algn="l"/>
                <a:tab pos="2163445" algn="l"/>
                <a:tab pos="3143250" algn="l"/>
                <a:tab pos="4191000" algn="l"/>
              </a:tabLst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集中生产的出现</a:t>
            </a:r>
            <a:r>
              <a:rPr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: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工业革命前,英国的手工工场已经出现了由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分散向集中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发展的趋势,在一定程度上实现了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生产专业化。</a:t>
            </a:r>
            <a:endParaRPr lang="zh-CN" sz="2400" b="1">
              <a:latin typeface="华文中宋" panose="02010600040101010101" charset="-122"/>
              <a:ea typeface="华文中宋" panose="02010600040101010101" charset="-122"/>
            </a:endParaRPr>
          </a:p>
          <a:p>
            <a:pPr marL="0" lvl="0" indent="0" defTabSz="914400">
              <a:lnSpc>
                <a:spcPct val="100000"/>
              </a:lnSpc>
              <a:tabLst>
                <a:tab pos="1187450" algn="l"/>
                <a:tab pos="2163445" algn="l"/>
                <a:tab pos="3143250" algn="l"/>
                <a:tab pos="4191000" algn="l"/>
              </a:tabLst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机器大生产的出现</a:t>
            </a:r>
            <a:r>
              <a:rPr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: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18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世纪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60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年代以来的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工业革命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,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引发了从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手工劳动到机器大生产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的巨大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变革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,</a:t>
            </a:r>
            <a:r>
              <a:rPr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工厂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出现。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2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4" grpId="0" animBg="1"/>
      <p:bldP spid="36" grpId="0" animBg="1"/>
      <p:bldP spid="38" grpId="0" animBg="1"/>
      <p:bldP spid="42" grpId="0" animBg="1"/>
      <p:bldP spid="70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02565" y="153670"/>
            <a:ext cx="10972800" cy="5945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5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一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、机器大生产与工厂制度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indent="0" fontAlgn="auto">
              <a:lnSpc>
                <a:spcPct val="115000"/>
              </a:lnSpc>
            </a:pPr>
            <a:r>
              <a:rPr lang="en-US" altLang="zh-CN" sz="2800" b="1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、机器大生产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生产力：大机器生产取代手工劳动）</a:t>
            </a:r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2800" b="1" smtClean="0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800" b="1" smtClean="0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、工厂制度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（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生产组织形式：工厂制度取代手工工场）</a:t>
            </a:r>
            <a:endParaRPr lang="zh-CN" altLang="en-US" sz="2800" b="1" smtClean="0">
              <a:solidFill>
                <a:srgbClr val="0A0FE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(1)</a:t>
            </a:r>
            <a:r>
              <a:rPr lang="zh-CN" altLang="en-US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背景：</a:t>
            </a:r>
            <a:endParaRPr lang="zh-CN" altLang="en-US" sz="2800" b="1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(2)</a:t>
            </a:r>
            <a:r>
              <a:rPr lang="zh-CN" altLang="en-US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出现：</a:t>
            </a:r>
            <a:endParaRPr sz="2800" b="1" kern="1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(3)</a:t>
            </a:r>
            <a:r>
              <a:rPr lang="zh-CN" altLang="en-US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特点：</a:t>
            </a:r>
            <a:endParaRPr lang="zh-CN" altLang="en-US" sz="2800" b="1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lvl="0" algn="l" font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</a:pPr>
            <a:r>
              <a:rPr lang="en-US" altLang="zh-CN" sz="2800" b="1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①</a:t>
            </a:r>
            <a:r>
              <a:rPr sz="2800" b="1" kern="100">
                <a:solidFill>
                  <a:schemeClr val="accent2">
                    <a:lumMod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组织：</a:t>
            </a:r>
            <a:endParaRPr sz="2800" b="1" kern="100">
              <a:solidFill>
                <a:srgbClr val="1D41D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  <a:p>
            <a:pPr lvl="0" algn="l" font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</a:pPr>
            <a:r>
              <a:rPr lang="en-US" altLang="zh-CN" sz="2800" b="1" smtClean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②</a:t>
            </a:r>
            <a:r>
              <a:rPr lang="en-US" altLang="zh-CN" sz="2800" b="1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时间：</a:t>
            </a:r>
            <a:endParaRPr lang="en-US" altLang="zh-CN" sz="2800" b="1" smtClean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+mn-ea"/>
            </a:endParaRPr>
          </a:p>
          <a:p>
            <a:pPr lvl="0" algn="l" font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</a:pPr>
            <a:r>
              <a:rPr lang="en-US" altLang="zh-CN" sz="2800" b="1" smtClean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③</a:t>
            </a:r>
            <a:r>
              <a:rPr lang="en-US" altLang="zh-CN" sz="2800" b="1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管理：</a:t>
            </a:r>
            <a:endParaRPr lang="en-US" altLang="zh-CN" sz="2800" b="1" smtClean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+mn-ea"/>
            </a:endParaRPr>
          </a:p>
          <a:p>
            <a:pPr lvl="0" algn="l" fontAlgn="ctr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④</a:t>
            </a:r>
            <a:r>
              <a:rPr lang="en-US" altLang="zh-CN" sz="2800" b="1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生产：</a:t>
            </a:r>
            <a:endParaRPr lang="en-US" altLang="zh-CN" sz="2800" b="1" smtClean="0">
              <a:solidFill>
                <a:schemeClr val="accent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l" fontAlgn="ctr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</a:pPr>
            <a:r>
              <a:rPr sz="2800" b="1" kern="100">
                <a:solidFill>
                  <a:schemeClr val="accent2">
                    <a:lumMod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⑤</a:t>
            </a:r>
            <a:r>
              <a:rPr lang="en-US" altLang="zh-CN" sz="2800" b="1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原料：</a:t>
            </a:r>
            <a:endParaRPr lang="en-US" altLang="zh-CN" sz="2800" b="1" kern="10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l" font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</a:pPr>
            <a:endParaRPr lang="zh-CN" altLang="en-US" sz="2800" b="1" kern="10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0" name="文本框 69"/>
          <p:cNvSpPr txBox="1"/>
          <p:nvPr>
            <p:custDataLst>
              <p:tags r:id="rId2"/>
            </p:custDataLst>
          </p:nvPr>
        </p:nvSpPr>
        <p:spPr>
          <a:xfrm>
            <a:off x="1736090" y="2283460"/>
            <a:ext cx="10330180" cy="398780"/>
          </a:xfrm>
          <a:prstGeom prst="rect">
            <a:avLst/>
          </a:prstGeom>
          <a:solidFill>
            <a:schemeClr val="bg2">
              <a:lumMod val="95000"/>
              <a:alpha val="9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1771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年阿克莱特</a:t>
            </a:r>
            <a:r>
              <a:rPr lang="zh-CN" altLang="en-US" sz="2000" b="1">
                <a:solidFill>
                  <a:schemeClr val="dk1"/>
                </a:solidFill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开办第一家</a:t>
            </a:r>
            <a:r>
              <a:rPr lang="zh-CN" alt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水力纺纱厂</a:t>
            </a:r>
            <a:r>
              <a:rPr lang="zh-CN" altLang="en-US" sz="2000" b="1">
                <a:solidFill>
                  <a:schemeClr val="dk1"/>
                </a:solidFill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，成为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近代工厂的开端</a:t>
            </a:r>
            <a:r>
              <a:rPr lang="zh-CN" altLang="en-US" sz="2000" b="1">
                <a:solidFill>
                  <a:schemeClr val="dk1"/>
                </a:solidFill>
                <a:latin typeface="Arial" panose="020B0604020202020204" pitchFamily="34" charset="0"/>
                <a:ea typeface="黑体" panose="02010609060101010101" charset="-122"/>
                <a:cs typeface="方正大标宋简体" panose="02000000000000000000" charset="-122"/>
                <a:sym typeface="Arial" panose="020B0604020202020204" pitchFamily="34" charset="0"/>
              </a:rPr>
              <a:t>，工厂制度逐渐形成。</a:t>
            </a:r>
            <a:endParaRPr lang="zh-CN" altLang="en-US" sz="2000" b="1">
              <a:solidFill>
                <a:schemeClr val="dk1"/>
              </a:solidFill>
              <a:latin typeface="Arial" panose="020B0604020202020204" pitchFamily="34" charset="0"/>
              <a:ea typeface="黑体" panose="02010609060101010101" charset="-122"/>
              <a:cs typeface="方正大标宋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693545" y="3208655"/>
            <a:ext cx="4067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大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规模，集中劳动、专门化劳作</a:t>
            </a:r>
            <a:endParaRPr lang="zh-CN" sz="1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799590" y="3677920"/>
            <a:ext cx="7593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为保证机器的昼夜运行，工人实行倒班制。</a:t>
            </a:r>
            <a:endParaRPr lang="zh-CN" sz="1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844675" y="4206875"/>
            <a:ext cx="9333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制定严格的规章制度，强化纪律意识，迫使工人服从管理。</a:t>
            </a:r>
            <a:endParaRPr lang="zh-CN" sz="1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821815" y="4660900"/>
            <a:ext cx="9257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生产流水线普遍应用，进行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通用部件的标准化生产</a:t>
            </a:r>
            <a:endParaRPr 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776095" y="5160010"/>
            <a:ext cx="8955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原料由工厂统一供应、合理调配。</a:t>
            </a:r>
            <a:endParaRPr lang="zh-CN" sz="1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02565" y="0"/>
            <a:ext cx="11584940" cy="6554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一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、机器大生产与工厂制度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indent="0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、机器大生产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生产力：大机器生产取代手工劳动）</a:t>
            </a:r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smtClean="0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800" b="1" smtClean="0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、工厂制度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（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生产组织形式：工厂制度取代手工工场）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(4)</a:t>
            </a:r>
            <a:r>
              <a:rPr lang="zh-CN" altLang="en-US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影响：</a:t>
            </a:r>
            <a:endParaRPr lang="zh-CN" altLang="en-US" sz="2800" b="1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en-US" altLang="zh-CN" sz="2800" b="1" kern="10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en-US" altLang="zh-CN" sz="2800" b="1" kern="10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en-US" altLang="zh-CN" sz="2800" b="1" kern="10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en-US" altLang="zh-CN" sz="2800" b="1" kern="10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en-US" altLang="zh-CN" sz="2800" b="1" kern="10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en-US" altLang="zh-CN" sz="2800" b="1" kern="10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en-US" altLang="zh-CN" sz="2800" b="1" kern="10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en-US" altLang="zh-CN" sz="2800" b="1" kern="10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en-US" altLang="zh-CN" sz="2800" b="1" kern="100" smtClean="0">
              <a:solidFill>
                <a:srgbClr val="0A0FE8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en-US" altLang="zh-CN" sz="2800" b="1" kern="100" smtClean="0">
              <a:solidFill>
                <a:srgbClr val="0A0FE8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zh-CN" altLang="en-US" sz="2800" b="1" kern="100" smtClean="0">
              <a:solidFill>
                <a:srgbClr val="00B05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86385" y="1875790"/>
            <a:ext cx="11501120" cy="396938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①</a:t>
            </a:r>
            <a:r>
              <a:rPr lang="zh-CN" altLang="en-US" sz="2800" b="1" spc="160">
                <a:ln w="3175">
                  <a:noFill/>
                  <a:prstDash val="dash"/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经济：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工厂制度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带来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生产组织和管理形式的巨变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，催生近代企业管理制度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,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有利于科学管理、提高生产效率、挖掘工人的劳动潜质，从而产生更大的经济效益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;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促进标准化生产模式诞生。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②</a:t>
            </a:r>
            <a:r>
              <a:rPr lang="zh-CN" altLang="en-US" sz="2800" b="1" spc="160">
                <a:ln w="3175">
                  <a:noFill/>
                  <a:prstDash val="dash"/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政治：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促进家庭领域与社会生产领域分化，妇女走出家庭加入社会生产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，社会地位提高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；</a:t>
            </a:r>
            <a:endParaRPr lang="zh-CN" altLang="en-US" sz="28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③</a:t>
            </a:r>
            <a:r>
              <a:rPr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工厂数量和规模的扩大能够进一步促进城市化的发展。</a:t>
            </a:r>
            <a:endParaRPr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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促进了经济发展，使人们的生产生活方式发生了显著变化，人类由农业社会迈向工业社会； </a:t>
            </a:r>
            <a:endParaRPr lang="en-US" altLang="zh-CN" sz="28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⑤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消极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：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将工人异化为机器，压抑人性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。贫富分化加剧，阶级矛盾尖锐。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02565" y="187960"/>
            <a:ext cx="11706225" cy="55721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一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、机器大生产与工厂制度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indent="0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、机器大生产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生产力：大机器生产取代手工劳动）</a:t>
            </a:r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smtClean="0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800" b="1" smtClean="0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、工厂制度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（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生产组织形式：工厂制度取代手工工场）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 smtClean="0">
                <a:solidFill>
                  <a:srgbClr val="0A0FE8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800" b="1" kern="100" smtClean="0">
                <a:solidFill>
                  <a:srgbClr val="0A0FE8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zh-CN" sz="2800" b="1">
                <a:solidFill>
                  <a:srgbClr val="0A0FE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近代中国的机器生产和工厂制度</a:t>
            </a:r>
            <a:endParaRPr lang="zh-CN" altLang="zh-CN" sz="28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(1)</a:t>
            </a:r>
            <a:r>
              <a:rPr lang="zh-CN" altLang="en-US"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时间：</a:t>
            </a:r>
            <a:r>
              <a:rPr lang="en-US" altLang="zh-CN" sz="28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1840</a:t>
            </a:r>
            <a:r>
              <a:rPr lang="zh-CN" altLang="en-US" sz="28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年鸦片战争后。</a:t>
            </a:r>
            <a:endParaRPr lang="zh-CN" altLang="en-US" sz="2800" b="1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(2)</a:t>
            </a:r>
            <a:r>
              <a:rPr lang="zh-CN" altLang="en-US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背景：</a:t>
            </a:r>
            <a:endParaRPr lang="zh-CN" altLang="en-US" sz="2800" b="1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zh-CN" altLang="en-US" sz="2800" b="1" kern="100" smtClean="0">
              <a:solidFill>
                <a:srgbClr val="00206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zh-CN" altLang="en-US" sz="2800" b="1" kern="100" smtClean="0">
              <a:solidFill>
                <a:srgbClr val="00206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zh-CN" altLang="en-US" sz="2800" b="1" kern="100" smtClean="0">
              <a:solidFill>
                <a:srgbClr val="00206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zh-CN" altLang="en-US" sz="2800" b="1" kern="100" smtClean="0">
              <a:solidFill>
                <a:srgbClr val="00206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zh-CN" altLang="en-US" sz="2800" b="1" kern="100" smtClean="0">
              <a:solidFill>
                <a:srgbClr val="00206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endParaRPr lang="en-US" altLang="zh-CN" sz="2800" b="1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ct val="0"/>
              </a:spcAft>
            </a:pPr>
            <a:endParaRPr lang="zh-CN" altLang="en-US" sz="2800" b="1" kern="100" smtClean="0">
              <a:solidFill>
                <a:schemeClr val="accent6">
                  <a:lumMod val="5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02565" y="3131185"/>
            <a:ext cx="10631170" cy="308800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</a:pP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①鸦片战争后西方列强侵略，民族危机加重；</a:t>
            </a:r>
            <a:endParaRPr lang="zh-CN" altLang="en-US" sz="28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</a:pP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②西方工业文明传入，自然经济解体</a:t>
            </a:r>
            <a:endParaRPr lang="zh-CN" altLang="en-US" sz="28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</a:pP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③统治阶级为实现自救，开展洋务运动，创办军事和民用工业</a:t>
            </a:r>
            <a:endParaRPr lang="zh-CN" altLang="en-US" sz="28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</a:pP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④先进</a:t>
            </a:r>
            <a:r>
              <a:rPr lang="zh-CN" altLang="en-US" sz="28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中国人的实业救国思想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影响</a:t>
            </a:r>
            <a:endParaRPr lang="zh-CN" altLang="en-US" sz="28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</a:pPr>
            <a:endParaRPr lang="zh-CN" altLang="en-US" sz="28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02565" y="0"/>
            <a:ext cx="7944485" cy="4624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一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、机器大生产与工厂制度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(3)</a:t>
            </a:r>
            <a:r>
              <a:rPr lang="zh-CN" altLang="en-US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表现：</a:t>
            </a:r>
            <a:endParaRPr lang="zh-CN" altLang="en-US" sz="2800" b="1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 smtClean="0">
                <a:solidFill>
                  <a:srgbClr val="00B0F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A</a:t>
            </a:r>
            <a:r>
              <a:rPr lang="zh-CN" altLang="en-US" sz="2800" b="1" kern="100" smtClean="0">
                <a:solidFill>
                  <a:srgbClr val="00B0F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8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官方</a:t>
            </a:r>
            <a:r>
              <a:rPr lang="zh-CN" altLang="en-US" sz="28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19世纪60-90年代的洋务运动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8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B</a:t>
            </a:r>
            <a:r>
              <a:rPr lang="zh-CN" altLang="en-US" sz="28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8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民间</a:t>
            </a:r>
            <a:r>
              <a:rPr lang="zh-CN" altLang="en-US" sz="28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民族资本主义企业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世纪六七十年代：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产生；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世纪末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世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纪初：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初步发展</a:t>
            </a:r>
            <a:endParaRPr lang="zh-CN" altLang="en-US" sz="2800" b="1" kern="100" smtClean="0">
              <a:solidFill>
                <a:schemeClr val="accent6">
                  <a:lumMod val="5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800" b="1" kern="10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①代表人物：</a:t>
            </a: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张謇、范旭东、荣宗敬、</a:t>
            </a:r>
            <a:endParaRPr lang="zh-CN" sz="2800" b="1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荣德生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800" b="1" kern="10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主张：</a:t>
            </a:r>
            <a:r>
              <a:rPr 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实业救国</a:t>
            </a:r>
            <a:endParaRPr lang="zh-CN" sz="28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800" b="1" kern="10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代表企业：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天津永利碱厂、上海福新面粉公司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(4)</a:t>
            </a:r>
            <a:r>
              <a:rPr lang="zh-CN" altLang="en-US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意义：</a:t>
            </a:r>
            <a:endParaRPr lang="zh-CN" altLang="en-US" sz="2800" b="1" kern="10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20535" y="153035"/>
            <a:ext cx="5085715" cy="37973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02565" y="4923790"/>
            <a:ext cx="9976485" cy="18148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800" b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引进了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西方的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工厂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制度，进行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机器大生产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</a:t>
            </a:r>
            <a:endParaRPr lang="zh-CN" altLang="en-US" sz="28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都引进了</a:t>
            </a:r>
            <a:r>
              <a:rPr lang="zh-CN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先进技术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培养了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科技</a:t>
            </a:r>
            <a:r>
              <a:rPr lang="zh-CN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人才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;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推动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民族工业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发展；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都一定程度上</a:t>
            </a:r>
            <a:r>
              <a:rPr lang="zh-CN" altLang="zh-CN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抵制了</a:t>
            </a:r>
            <a:r>
              <a:rPr lang="zh-CN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外国经济侵略</a:t>
            </a:r>
            <a:r>
              <a:rPr lang="en-US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;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进一步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瓦解自然经济，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④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有利于中国的</a:t>
            </a:r>
            <a:r>
              <a:rPr lang="zh-CN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近代化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推动了中国的社会转型。</a:t>
            </a:r>
            <a:endParaRPr lang="zh-CN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017270" y="0"/>
            <a:ext cx="41154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base"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近代中西方企业的异同</a:t>
            </a:r>
            <a:r>
              <a:rPr lang="zh-CN" altLang="en-US" sz="28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点</a:t>
            </a:r>
            <a:endParaRPr lang="zh-CN" altLang="en-US" sz="2800" b="1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25095" y="620395"/>
            <a:ext cx="73329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相似点：</a:t>
            </a:r>
            <a:endParaRPr lang="zh-CN" altLang="en-US" sz="2800" b="1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都采用工厂制度和机器生产，推动经济近代化</a:t>
            </a:r>
            <a:endParaRPr lang="zh-CN" altLang="en-US" sz="2800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254635" y="184785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不同点：</a:t>
            </a:r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54635" y="2515235"/>
            <a:ext cx="10207625" cy="267652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①中国：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中国近代企业是在西方工业文明刺激下产生的，属于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外发型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生存于半殖民地半封建的社会下，肩负反帝反封建的任务，带有</a:t>
            </a:r>
            <a:r>
              <a:rPr lang="zh-CN" altLang="en-US" sz="2800" b="1">
                <a:solidFill>
                  <a:schemeClr val="accent3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救亡图存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的色彩。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②西方：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机器大生产和工厂制度是资本主义生产力发展的结果，属于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内生型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，并通过殖民扩张、商品输出、资本输出等</a:t>
            </a:r>
            <a:r>
              <a:rPr lang="zh-CN" altLang="en-US" sz="2800" b="1">
                <a:solidFill>
                  <a:schemeClr val="accent3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传播到世界各地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，客观上推动各国近代化。</a:t>
            </a:r>
            <a:endParaRPr lang="zh-CN" altLang="en-US" sz="2800"/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10210800" y="106934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/>
          <p:nvPr>
            <p:custDataLst>
              <p:tags r:id="rId1"/>
            </p:custDataLst>
          </p:nvPr>
        </p:nvSpPr>
        <p:spPr>
          <a:xfrm>
            <a:off x="96535" y="0"/>
            <a:ext cx="11829246" cy="6458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15000"/>
              </a:lnSpc>
              <a:buFont typeface="Wingdings" panose="05000000000000000000" pitchFamily="2" charset="2"/>
            </a:pP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、工业革命对社会生产的影响：</a:t>
            </a:r>
            <a:endParaRPr lang="zh-CN" altLang="en-US" sz="2400" b="1">
              <a:solidFill>
                <a:srgbClr val="FF0000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marL="0" lvl="0" indent="0" eaLnBrk="1" hangingPunct="1">
              <a:lnSpc>
                <a:spcPct val="115000"/>
              </a:lnSpc>
              <a:buFont typeface="Wingdings" panose="05000000000000000000" pitchFamily="2" charset="2"/>
            </a:pPr>
            <a:r>
              <a:rPr lang="zh-CN" altLang="en-US" sz="2400" b="1">
                <a:latin typeface="+mn-ea"/>
                <a:ea typeface="+mn-ea"/>
                <a:sym typeface="宋体" panose="02010600030101010101" pitchFamily="2" charset="-122"/>
              </a:rPr>
              <a:t>  ①动力来源：由人力、畜力等到蒸汽动力、电力；   ②生产方式：由手工生产到机器生产；③生产组织：由手工工场到机器工厂；  ④产业结构：农业在国民经济中比重下降，工业地位提高；</a:t>
            </a:r>
            <a:endParaRPr lang="zh-CN" altLang="en-US" sz="2400" b="1">
              <a:latin typeface="+mn-ea"/>
              <a:ea typeface="+mn-ea"/>
              <a:sym typeface="宋体" panose="02010600030101010101" pitchFamily="2" charset="-122"/>
            </a:endParaRPr>
          </a:p>
          <a:p>
            <a:pPr marL="0" lvl="0" indent="0" eaLnBrk="1" hangingPunct="1">
              <a:lnSpc>
                <a:spcPct val="115000"/>
              </a:lnSpc>
              <a:buFont typeface="Wingdings" panose="05000000000000000000" pitchFamily="2" charset="2"/>
            </a:pP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、工业革命对社会生活的影响：</a:t>
            </a:r>
            <a:endParaRPr lang="zh-CN" altLang="en-US" sz="2400" b="1">
              <a:solidFill>
                <a:srgbClr val="FF0000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marL="0" lvl="0" indent="0" eaLnBrk="1" hangingPunct="1">
              <a:lnSpc>
                <a:spcPct val="115000"/>
              </a:lnSpc>
              <a:buFont typeface="Wingdings" panose="05000000000000000000" pitchFamily="2" charset="2"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）城乡关系：</a:t>
            </a:r>
            <a:r>
              <a:rPr lang="zh-CN" altLang="en-US" sz="2400" b="1">
                <a:latin typeface="+mn-ea"/>
                <a:ea typeface="+mn-ea"/>
                <a:sym typeface="宋体" panose="02010600030101010101" pitchFamily="2" charset="-122"/>
              </a:rPr>
              <a:t>①促进城市化，改变了人们的生活空间；   ②推动农业机械普及，农业现代化水平大大提高；</a:t>
            </a:r>
            <a:r>
              <a:rPr lang="zh-CN" altLang="en-US" sz="2400" b="1">
                <a:latin typeface="Calibri" panose="020F0502020204030204"/>
                <a:ea typeface="+mn-ea"/>
                <a:sym typeface="宋体" panose="02010600030101010101" pitchFamily="2" charset="-122"/>
              </a:rPr>
              <a:t>③</a:t>
            </a:r>
            <a:r>
              <a: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促使乡村发生改变，大量人口走出乡村开阔了眼界；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eaLnBrk="1" hangingPunct="1">
              <a:lnSpc>
                <a:spcPct val="115000"/>
              </a:lnSpc>
              <a:buFont typeface="Wingdings" panose="05000000000000000000" pitchFamily="2" charset="2"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）衣食住行：</a:t>
            </a:r>
            <a:r>
              <a:rPr lang="zh-CN" altLang="en-US" sz="2400" b="1">
                <a:latin typeface="+mn-ea"/>
                <a:ea typeface="+mn-ea"/>
                <a:sym typeface="宋体" panose="02010600030101010101" pitchFamily="2" charset="-122"/>
              </a:rPr>
              <a:t>①交通进步，便利了人们的出行，增加了社会流动性；  </a:t>
            </a:r>
            <a:endParaRPr lang="zh-CN" altLang="en-US" sz="2400" b="1">
              <a:latin typeface="+mn-ea"/>
              <a:ea typeface="+mn-ea"/>
              <a:sym typeface="宋体" panose="02010600030101010101" pitchFamily="2" charset="-122"/>
            </a:endParaRPr>
          </a:p>
          <a:p>
            <a:pPr marL="0" lvl="0" indent="0" eaLnBrk="1" hangingPunct="1">
              <a:lnSpc>
                <a:spcPct val="115000"/>
              </a:lnSpc>
              <a:buFont typeface="Wingdings" panose="05000000000000000000" pitchFamily="2" charset="2"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）时间观念：</a:t>
            </a:r>
            <a:r>
              <a:rPr lang="zh-CN" altLang="en-US" sz="2400" b="1">
                <a:latin typeface="+mn-ea"/>
                <a:ea typeface="+mn-ea"/>
                <a:sym typeface="宋体" panose="02010600030101010101" pitchFamily="2" charset="-122"/>
              </a:rPr>
              <a:t>生活节奏加快，时间观念增强；</a:t>
            </a:r>
            <a:endParaRPr lang="zh-CN" altLang="en-US" sz="2400" b="1">
              <a:latin typeface="+mn-ea"/>
              <a:ea typeface="+mn-ea"/>
              <a:sym typeface="宋体" panose="02010600030101010101" pitchFamily="2" charset="-122"/>
            </a:endParaRPr>
          </a:p>
          <a:p>
            <a:pPr marL="0" lvl="0" indent="0" eaLnBrk="1" hangingPunct="1">
              <a:lnSpc>
                <a:spcPct val="115000"/>
              </a:lnSpc>
              <a:buFont typeface="Wingdings" panose="05000000000000000000" pitchFamily="2" charset="2"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）教育：</a:t>
            </a:r>
            <a:r>
              <a:rPr lang="zh-CN" altLang="en-US" sz="2400" b="1">
                <a:latin typeface="+mn-ea"/>
                <a:ea typeface="+mn-ea"/>
                <a:sym typeface="宋体" panose="02010600030101010101" pitchFamily="2" charset="-122"/>
              </a:rPr>
              <a:t>初等教育不断推广，人们文化素质提升；</a:t>
            </a:r>
            <a:endParaRPr lang="zh-CN" altLang="en-US" sz="2400" b="1">
              <a:latin typeface="+mn-ea"/>
              <a:ea typeface="+mn-ea"/>
              <a:sym typeface="宋体" panose="02010600030101010101" pitchFamily="2" charset="-122"/>
            </a:endParaRPr>
          </a:p>
          <a:p>
            <a:pPr marL="0" lvl="0" indent="0" eaLnBrk="1" hangingPunct="1">
              <a:lnSpc>
                <a:spcPct val="115000"/>
              </a:lnSpc>
              <a:buFont typeface="Wingdings" panose="05000000000000000000" pitchFamily="2" charset="2"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）社会结构：</a:t>
            </a:r>
            <a:r>
              <a:rPr lang="zh-CN" altLang="en-US" sz="2400" b="1">
                <a:latin typeface="+mn-ea"/>
                <a:ea typeface="+mn-ea"/>
                <a:sym typeface="宋体" panose="02010600030101010101" pitchFamily="2" charset="-122"/>
              </a:rPr>
              <a:t>①工业资产阶级产生，获得得更多政治权力，推动资产阶级民主制度日益完善；②工业无产阶级产生，推动工人运动不断发展；     ③技术、管理人员等新中间阶层开始发展；</a:t>
            </a:r>
            <a:endParaRPr lang="zh-CN" altLang="en-US" sz="2400" b="1">
              <a:latin typeface="+mn-ea"/>
              <a:ea typeface="+mn-ea"/>
              <a:sym typeface="宋体" panose="02010600030101010101" pitchFamily="2" charset="-122"/>
            </a:endParaRPr>
          </a:p>
          <a:p>
            <a:pPr marL="0" lvl="0" indent="0" eaLnBrk="1" hangingPunct="1">
              <a:lnSpc>
                <a:spcPct val="115000"/>
              </a:lnSpc>
              <a:buFont typeface="Wingdings" panose="05000000000000000000" pitchFamily="2" charset="2"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）消极影响：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社会问题（贫富差距过大；工人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劳动时间过长，工作与生活环境恶劣，传染病与职业病严重危害工人健康）；环境污染问题等。</a:t>
            </a:r>
            <a:endParaRPr lang="zh-CN" altLang="en-US" sz="2400" b="1">
              <a:solidFill>
                <a:srgbClr val="FF0000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>
            <p:custDataLst>
              <p:tags r:id="rId1"/>
            </p:custDataLst>
          </p:nvPr>
        </p:nvSpPr>
        <p:spPr>
          <a:xfrm>
            <a:off x="723583" y="138430"/>
            <a:ext cx="98431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sz="4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sz="4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sz="4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课 </a:t>
            </a:r>
            <a:r>
              <a:rPr lang="zh-CN" altLang="en-US" sz="4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现代科技进步与人类社会发展</a:t>
            </a:r>
            <a:endParaRPr lang="zh-CN" altLang="en-US" sz="4400" b="1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3556635"/>
            <a:ext cx="11892915" cy="2784475"/>
          </a:xfrm>
          <a:prstGeom prst="rect">
            <a:avLst/>
          </a:prstGeom>
          <a:ln w="12700" cmpd="sng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1701800" lvl="0" indent="-1701800">
              <a:lnSpc>
                <a:spcPts val="4200"/>
              </a:lnSpc>
              <a:defRPr/>
            </a:pPr>
            <a:r>
              <a:rPr lang="zh-CN" altLang="zh-CN" sz="3600" b="1" kern="1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【课程标准】</a:t>
            </a:r>
            <a:endParaRPr lang="en-US" altLang="zh-CN" sz="3600" b="1" kern="1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>
              <a:lnSpc>
                <a:spcPts val="4200"/>
              </a:lnSpc>
              <a:defRPr/>
            </a:pPr>
            <a:r>
              <a:rPr lang="en-US" altLang="zh-CN" sz="3600" b="1" kern="1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 </a:t>
            </a:r>
            <a:r>
              <a:rPr lang="en-US" altLang="zh-CN" sz="3600" b="1" kern="1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1. </a:t>
            </a:r>
            <a:r>
              <a:rPr lang="zh-CN" altLang="zh-CN" sz="3600" b="1" kern="1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了解</a:t>
            </a:r>
            <a:r>
              <a:rPr lang="zh-CN" altLang="zh-CN" sz="3600" b="1" kern="1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人工智能技术等现代科技对人类劳作方式及生活方式的影响</a:t>
            </a:r>
            <a:r>
              <a:rPr lang="en-US" altLang="zh-CN" sz="3600" b="1" kern="1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en-US" altLang="zh-CN" sz="3600" b="1" kern="1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>
              <a:lnSpc>
                <a:spcPts val="4200"/>
              </a:lnSpc>
              <a:defRPr/>
            </a:pPr>
            <a:r>
              <a:rPr lang="en-US" altLang="zh-CN" sz="3600" b="1" kern="1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2. </a:t>
            </a:r>
            <a:r>
              <a:rPr lang="zh-CN" altLang="zh-CN" sz="3600" b="1" kern="1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理解</a:t>
            </a:r>
            <a:r>
              <a:rPr lang="zh-CN" altLang="zh-CN" sz="3600" b="1" kern="1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生产方式的变革对人类社会发展所具有的革命意义</a:t>
            </a:r>
            <a:endParaRPr lang="zh-CN" altLang="zh-CN" sz="3600" b="1" kern="1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41945" y="814070"/>
            <a:ext cx="3710305" cy="255651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78740" y="906780"/>
            <a:ext cx="7674610" cy="246380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2000" b="1" smtClean="0">
                <a:latin typeface="仿宋" panose="02010609060101010101" charset="-122"/>
                <a:ea typeface="仿宋" panose="02010609060101010101" charset="-122"/>
              </a:rPr>
              <a:t>   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2020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23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日，中国在西昌卫星发射中心成功发射第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55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颗北斗导航卫星，提前半年完成北斗全球系统星座部署。北斗卫星导航系统是中国自主研发的全球卫星导航系统，可以在全球范围内为人们提供全天候高精度的定位与授时服务。这是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现代科技进步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的一个缩影。</a:t>
            </a:r>
            <a:endParaRPr lang="zh-CN" altLang="en-US" sz="24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43223" y="1446835"/>
            <a:ext cx="5364480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/>
              <a:t>①科学理论的重大突破提供理论基础；</a:t>
            </a:r>
            <a:endParaRPr lang="zh-CN" altLang="en-US" sz="2400" b="1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093066" y="1446401"/>
            <a:ext cx="4754880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/>
              <a:t>②战争及激烈的国际竞争的刺激；</a:t>
            </a:r>
            <a:endParaRPr lang="zh-CN" altLang="en-US" sz="2400" b="1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43114" y="2035269"/>
            <a:ext cx="4754880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/>
              <a:t>③各国政府对高科技的大力支持；</a:t>
            </a:r>
            <a:endParaRPr lang="zh-CN" altLang="en-US" sz="2400" b="1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093014" y="2035305"/>
            <a:ext cx="4145280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/>
              <a:t>④国家垄断资本主义的发展；</a:t>
            </a:r>
            <a:endParaRPr lang="zh-CN" altLang="en-US" sz="2400" b="1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42723" y="2569512"/>
            <a:ext cx="4754880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/>
              <a:t>⑤战后经济的发展奠定物质基础；</a:t>
            </a:r>
            <a:endParaRPr lang="zh-CN" altLang="en-US" sz="2400" b="1"/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7093167" y="2562602"/>
            <a:ext cx="4145280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uFillTx/>
              </a:rPr>
              <a:t>⑥无数科研工作者辛勤付出。</a:t>
            </a:r>
            <a:endParaRPr lang="zh-CN" altLang="en-US" sz="2400" b="1">
              <a:solidFill>
                <a:schemeClr val="tx1"/>
              </a:solidFill>
              <a:uFillTx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1635919" y="97155"/>
            <a:ext cx="4964430" cy="437515"/>
          </a:xfrm>
          <a:prstGeom prst="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500" b="1">
                <a:solidFill>
                  <a:srgbClr val="404040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rPr>
              <a:t>三、</a:t>
            </a:r>
            <a:r>
              <a:rPr lang="zh-CN" altLang="en-US" sz="25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现代科技进步与</a:t>
            </a:r>
            <a:r>
              <a:rPr lang="zh-CN" altLang="en-US" sz="2500" b="1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人类社会发展</a:t>
            </a:r>
            <a:endParaRPr lang="zh-CN" altLang="en-US" sz="2500" b="1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HAKUYOLiuTi3500" panose="02000600000000000000" pitchFamily="2" charset="-122"/>
              <a:sym typeface="+mn-ea"/>
            </a:endParaRPr>
          </a:p>
        </p:txBody>
      </p:sp>
      <p:sp>
        <p:nvSpPr>
          <p:cNvPr id="11" name="文本框 9"/>
          <p:cNvSpPr txBox="1"/>
          <p:nvPr>
            <p:custDataLst>
              <p:tags r:id="rId8"/>
            </p:custDataLst>
          </p:nvPr>
        </p:nvSpPr>
        <p:spPr>
          <a:xfrm>
            <a:off x="542925" y="994410"/>
            <a:ext cx="4290695" cy="429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（</a:t>
            </a:r>
            <a:r>
              <a:rPr lang="en-US" altLang="zh-CN" sz="22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1</a:t>
            </a:r>
            <a:r>
              <a:rPr lang="zh-CN" altLang="en-US" sz="22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）现代科技进步</a:t>
            </a:r>
            <a:r>
              <a:rPr lang="zh-CN" altLang="en-US" sz="2200" b="1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的发展的背景</a:t>
            </a:r>
            <a:endParaRPr lang="zh-CN" altLang="en-US" sz="2200" b="1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HAKUYOLiuTi3500" panose="02000600000000000000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543084" y="534670"/>
            <a:ext cx="3371850" cy="4375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500" b="1">
                <a:solidFill>
                  <a:srgbClr val="404040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rPr>
              <a:t>1.</a:t>
            </a:r>
            <a:r>
              <a:rPr lang="zh-CN" altLang="en-US" sz="25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现代科学技术的</a:t>
            </a:r>
            <a:r>
              <a:rPr lang="zh-CN" altLang="en-US" sz="2500" b="1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发展</a:t>
            </a:r>
            <a:endParaRPr lang="zh-CN" altLang="en-US" sz="2500" b="1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HAKUYOLiuTi3500" panose="02000600000000000000" pitchFamily="2" charset="-122"/>
              <a:sym typeface="+mn-ea"/>
            </a:endParaRPr>
          </a:p>
        </p:txBody>
      </p:sp>
      <p:sp>
        <p:nvSpPr>
          <p:cNvPr id="12" name="文本框 9"/>
          <p:cNvSpPr txBox="1"/>
          <p:nvPr>
            <p:custDataLst>
              <p:tags r:id="rId10"/>
            </p:custDataLst>
          </p:nvPr>
        </p:nvSpPr>
        <p:spPr>
          <a:xfrm>
            <a:off x="542925" y="3121660"/>
            <a:ext cx="3775710" cy="521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2.</a:t>
            </a:r>
            <a:r>
              <a:rPr lang="zh-CN" altLang="en-US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现代科技成果的特点</a:t>
            </a:r>
            <a:endParaRPr lang="zh-CN" altLang="en-US" sz="2800" b="1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HAKUYOLiuTi3500" panose="02000600000000000000" pitchFamily="2" charset="-122"/>
              <a:sym typeface="+mn-ea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3735705"/>
            <a:ext cx="11887835" cy="193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indent="0" eaLnBrk="1" hangingPunct="1">
              <a:lnSpc>
                <a:spcPct val="120000"/>
              </a:lnSpc>
              <a:buFontTx/>
            </a:pPr>
            <a:r>
              <a:rPr lang="en-US" altLang="zh-CN" sz="2800" b="1">
                <a:solidFill>
                  <a:srgbClr val="000000"/>
                </a:solidFill>
                <a:latin typeface="Calibri" panose="020F0502020204030204"/>
                <a:ea typeface="黑体" panose="02010609060101010101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/>
                <a:ea typeface="黑体" panose="02010609060101010101" charset="-122"/>
              </a:rPr>
              <a:t>   </a:t>
            </a:r>
            <a:r>
              <a:rPr kumimoji="1"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①科学技术转化为直接生产力的速度加快</a:t>
            </a:r>
            <a:r>
              <a:rPr kumimoji="1"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</a:t>
            </a:r>
            <a:endParaRPr kumimoji="1" lang="en-US" alt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indent="0" eaLnBrk="1" hangingPunct="1">
              <a:lnSpc>
                <a:spcPct val="120000"/>
              </a:lnSpc>
              <a:buFontTx/>
            </a:pPr>
            <a:r>
              <a:rPr kumimoji="1"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kumimoji="1"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②科学和技术密切结合,相互促进。</a:t>
            </a:r>
            <a:r>
              <a:rPr kumimoji="1"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 </a:t>
            </a:r>
            <a:endParaRPr kumimoji="1" lang="en-US" alt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indent="0" eaLnBrk="1" hangingPunct="1">
              <a:lnSpc>
                <a:spcPct val="120000"/>
              </a:lnSpc>
              <a:buFontTx/>
            </a:pPr>
            <a:r>
              <a:rPr kumimoji="1"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kumimoji="1"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③科技各个领域之间相互渗透，学科分工更加细致</a:t>
            </a:r>
            <a:endParaRPr kumimoji="1"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indent="0" eaLnBrk="1" hangingPunct="1">
              <a:lnSpc>
                <a:spcPct val="120000"/>
              </a:lnSpc>
              <a:buFontTx/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   </a:t>
            </a:r>
            <a:r>
              <a:rPr kumimoji="1"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④科技研究的社会化趋势明显；</a:t>
            </a:r>
            <a:endParaRPr lang="zh-CN" altLang="en-US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12014200" y="124714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lum bright="-26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05485"/>
            <a:ext cx="12204065" cy="597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0645" y="71755"/>
            <a:ext cx="318135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4400" b="1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单元结构</a:t>
            </a:r>
            <a:endParaRPr lang="zh-CN" sz="4400" b="1">
              <a:solidFill>
                <a:srgbClr val="FF0000"/>
              </a:solidFill>
              <a:highlight>
                <a:srgbClr val="FFFF00"/>
              </a:highlight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5920" y="1226820"/>
          <a:ext cx="11433175" cy="5210175"/>
        </p:xfrm>
        <a:graphic>
          <a:graphicData uri="http://schemas.openxmlformats.org/drawingml/2006/table">
            <a:tbl>
              <a:tblPr>
                <a:tableStyleId>{8A66BB80-9744-4B8F-8381-E690ED832DD5}</a:tableStyleId>
              </a:tblPr>
              <a:tblGrid>
                <a:gridCol w="1741805"/>
                <a:gridCol w="9691370"/>
              </a:tblGrid>
              <a:tr h="583565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000" spc="120">
                          <a:latin typeface="汉仪颜楷简" panose="00020600040101010101" charset="-122"/>
                          <a:ea typeface="汉仪颜楷简" panose="00020600040101010101" charset="-122"/>
                        </a:rPr>
                        <a:t>电子计算机</a:t>
                      </a:r>
                      <a:endParaRPr lang="en-US" sz="2000" spc="120">
                        <a:latin typeface="汉仪颜楷简" panose="00020600040101010101" charset="-122"/>
                        <a:ea typeface="汉仪颜楷简" panose="00020600040101010101" charset="-122"/>
                      </a:endParaRPr>
                    </a:p>
                  </a:txBody>
                  <a:tcPr marL="177800" marR="177800" marT="107950" marB="107950" vert="horz" anchor="ctr">
                    <a:lnL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wrap="square"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000" b="1" u="sng" spc="120"/>
                        <a:t>        </a:t>
                      </a:r>
                      <a:r>
                        <a:rPr lang="en-US" sz="2000" b="1" spc="120"/>
                        <a:t>年，</a:t>
                      </a:r>
                      <a:r>
                        <a:rPr lang="zh-CN" altLang="en-US" sz="2000" b="1" spc="120"/>
                        <a:t>美国</a:t>
                      </a:r>
                      <a:r>
                        <a:rPr lang="zh-CN" altLang="en-US" sz="2000" b="1" u="sng" spc="120"/>
                        <a:t> </a:t>
                      </a:r>
                      <a:r>
                        <a:rPr lang="en-US" altLang="zh-CN" sz="2000" b="1" u="sng" spc="120"/>
                        <a:t>       </a:t>
                      </a:r>
                      <a:r>
                        <a:rPr lang="zh-CN" altLang="en-US" sz="2000" b="1" spc="120"/>
                        <a:t>研制出</a:t>
                      </a:r>
                      <a:r>
                        <a:rPr lang="en-US" sz="2000" b="1" spc="120"/>
                        <a:t>“</a:t>
                      </a:r>
                      <a:r>
                        <a:rPr lang="en-US" sz="2000" b="1" u="sng" spc="120"/>
                        <a:t>               </a:t>
                      </a:r>
                      <a:r>
                        <a:rPr lang="en-US" sz="2000" b="1" spc="120"/>
                        <a:t>”，开启了电子计算机时代</a:t>
                      </a:r>
                      <a:r>
                        <a:rPr lang="zh-CN" altLang="en-US" sz="2000" b="1" spc="120"/>
                        <a:t>；</a:t>
                      </a:r>
                      <a:endParaRPr lang="zh-CN" altLang="en-US" sz="2000" b="1" spc="120"/>
                    </a:p>
                  </a:txBody>
                  <a:tcPr marL="177800" marR="177800" marT="107950" marB="107950" vert="horz" anchor="ctr">
                    <a:lnL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1011555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000" spc="120">
                          <a:latin typeface="汉仪颜楷简" panose="00020600040101010101" charset="-122"/>
                          <a:ea typeface="汉仪颜楷简" panose="00020600040101010101" charset="-122"/>
                        </a:rPr>
                        <a:t>互联网</a:t>
                      </a:r>
                      <a:endParaRPr lang="en-US" altLang="en-US" sz="2000" spc="120">
                        <a:latin typeface="汉仪颜楷简" panose="00020600040101010101" charset="-122"/>
                        <a:ea typeface="汉仪颜楷简" panose="00020600040101010101" charset="-122"/>
                      </a:endParaRPr>
                    </a:p>
                  </a:txBody>
                  <a:tcPr marL="177800" marR="177800" marT="107950" marB="107950" vert="horz" anchor="ctr">
                    <a:lnL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wrap="square"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000" b="1" spc="120"/>
                        <a:t>1969年美国</a:t>
                      </a:r>
                      <a:r>
                        <a:rPr lang="en-US" sz="2000" b="1" u="sng" spc="120"/>
                        <a:t>          </a:t>
                      </a:r>
                      <a:r>
                        <a:rPr lang="zh-CN" altLang="en-US" sz="2000" b="1" spc="120"/>
                        <a:t>将</a:t>
                      </a:r>
                      <a:r>
                        <a:rPr lang="en-US" sz="2000" b="1" spc="120"/>
                        <a:t>计算机局部互联；</a:t>
                      </a:r>
                      <a:r>
                        <a:rPr lang="zh-CN" altLang="en-US" sz="2000" b="1" spc="120"/>
                        <a:t>军用网络</a:t>
                      </a:r>
                      <a:r>
                        <a:rPr lang="en-US" sz="2000" b="1" spc="120"/>
                        <a:t>后来演变为</a:t>
                      </a:r>
                      <a:r>
                        <a:rPr lang="en-US" sz="2000" b="1" u="sng" spc="120"/>
                        <a:t>           </a:t>
                      </a:r>
                      <a:r>
                        <a:rPr lang="en-US" sz="2000" b="1" spc="120"/>
                        <a:t>，并于20世纪</a:t>
                      </a:r>
                      <a:r>
                        <a:rPr lang="en-US" sz="2000" b="1" u="sng" spc="120"/>
                        <a:t>      </a:t>
                      </a:r>
                      <a:r>
                        <a:rPr lang="en-US" sz="2000" b="1" spc="120"/>
                        <a:t>年代实现商业化</a:t>
                      </a:r>
                      <a:r>
                        <a:rPr lang="zh-CN" altLang="en-US" sz="2000" b="1" spc="120"/>
                        <a:t>；</a:t>
                      </a:r>
                      <a:endParaRPr lang="zh-CN" altLang="en-US" sz="2000" b="1" spc="120"/>
                    </a:p>
                  </a:txBody>
                  <a:tcPr marL="177800" marR="177800" marT="107950" marB="107950" vert="horz" anchor="ctr">
                    <a:lnL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1011555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000" spc="120">
                          <a:latin typeface="汉仪颜楷简" panose="00020600040101010101" charset="-122"/>
                          <a:ea typeface="汉仪颜楷简" panose="00020600040101010101" charset="-122"/>
                        </a:rPr>
                        <a:t>人工智能</a:t>
                      </a:r>
                      <a:endParaRPr lang="en-US" altLang="en-US" sz="2000" spc="120">
                        <a:latin typeface="汉仪颜楷简" panose="00020600040101010101" charset="-122"/>
                        <a:ea typeface="汉仪颜楷简" panose="00020600040101010101" charset="-122"/>
                      </a:endParaRPr>
                    </a:p>
                  </a:txBody>
                  <a:tcPr marL="177800" marR="177800" marT="107950" marB="107950" vert="horz" anchor="ctr">
                    <a:lnL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wrap="square"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000" b="1" spc="120"/>
                        <a:t>人工智能已涵盖</a:t>
                      </a:r>
                      <a:r>
                        <a:rPr lang="en-US" sz="2000" b="1" u="sng" spc="120"/>
                        <a:t>                 </a:t>
                      </a:r>
                      <a:r>
                        <a:rPr lang="en-US" sz="2000" b="1" spc="120"/>
                        <a:t>、语音及</a:t>
                      </a:r>
                      <a:r>
                        <a:rPr lang="en-US" sz="2000" b="1" u="sng" spc="120"/>
                        <a:t>              </a:t>
                      </a:r>
                      <a:r>
                        <a:rPr lang="en-US" sz="2000" b="1" spc="120"/>
                        <a:t>、自然语言处理等领域，极大地改变了人们的</a:t>
                      </a:r>
                      <a:r>
                        <a:rPr lang="en-US" sz="2000" b="1" u="sng" spc="120"/>
                        <a:t>               </a:t>
                      </a:r>
                      <a:r>
                        <a:rPr lang="zh-CN" altLang="en-US" sz="2000" b="1" spc="120"/>
                        <a:t>；</a:t>
                      </a:r>
                      <a:endParaRPr lang="zh-CN" altLang="en-US" sz="2000" b="1" spc="120"/>
                    </a:p>
                  </a:txBody>
                  <a:tcPr marL="177800" marR="177800" marT="107950" marB="107950" vert="horz" anchor="ctr">
                    <a:lnL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995045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000" spc="120">
                          <a:latin typeface="汉仪颜楷简" panose="00020600040101010101" charset="-122"/>
                          <a:ea typeface="汉仪颜楷简" panose="00020600040101010101" charset="-122"/>
                        </a:rPr>
                        <a:t>航空航天</a:t>
                      </a:r>
                      <a:endParaRPr lang="en-US" altLang="en-US" sz="2000" spc="120">
                        <a:latin typeface="汉仪颜楷简" panose="00020600040101010101" charset="-122"/>
                        <a:ea typeface="汉仪颜楷简" panose="00020600040101010101" charset="-122"/>
                      </a:endParaRPr>
                    </a:p>
                  </a:txBody>
                  <a:tcPr marL="177800" marR="177800" marT="107950" marB="107950" vert="horz" anchor="ctr">
                    <a:lnL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wrap="square"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000" b="1" u="sng" spc="120"/>
                        <a:t>       </a:t>
                      </a:r>
                      <a:r>
                        <a:rPr lang="en-US" sz="2000" b="1" spc="120"/>
                        <a:t>年，</a:t>
                      </a:r>
                      <a:r>
                        <a:rPr lang="en-US" sz="2000" b="1" u="sng" spc="120"/>
                        <a:t>       </a:t>
                      </a:r>
                      <a:r>
                        <a:rPr lang="en-US" sz="2000" b="1" spc="120"/>
                        <a:t>发射世界上第一颗人造地球卫星；俄罗斯、美国、法国、中国等国家在太空建立了严密的</a:t>
                      </a:r>
                      <a:r>
                        <a:rPr lang="en-US" sz="2000" b="1" u="sng" spc="120"/>
                        <a:t>                </a:t>
                      </a:r>
                      <a:r>
                        <a:rPr lang="zh-CN" altLang="en-US" sz="2000" b="1" spc="120"/>
                        <a:t>，对</a:t>
                      </a:r>
                      <a:r>
                        <a:rPr lang="zh-CN" altLang="en-US" sz="2000" b="1" u="sng" spc="120"/>
                        <a:t> </a:t>
                      </a:r>
                      <a:r>
                        <a:rPr lang="en-US" altLang="zh-CN" sz="2000" b="1" u="sng" spc="120"/>
                        <a:t>            </a:t>
                      </a:r>
                      <a:r>
                        <a:rPr lang="zh-CN" altLang="en-US" sz="2000" b="1" spc="120"/>
                        <a:t>与经济发展产生巨大影响；</a:t>
                      </a:r>
                      <a:endParaRPr lang="zh-CN" altLang="en-US" sz="2000" b="1" spc="120"/>
                    </a:p>
                  </a:txBody>
                  <a:tcPr marL="177800" marR="177800" marT="107950" marB="107950" vert="horz" anchor="ctr">
                    <a:lnL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1011555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000" spc="120">
                          <a:latin typeface="汉仪颜楷简" panose="00020600040101010101" charset="-122"/>
                          <a:ea typeface="汉仪颜楷简" panose="00020600040101010101" charset="-122"/>
                        </a:rPr>
                        <a:t>海洋技术</a:t>
                      </a:r>
                      <a:endParaRPr lang="en-US" altLang="en-US" sz="2000" spc="120">
                        <a:latin typeface="汉仪颜楷简" panose="00020600040101010101" charset="-122"/>
                        <a:ea typeface="汉仪颜楷简" panose="00020600040101010101" charset="-122"/>
                      </a:endParaRPr>
                    </a:p>
                  </a:txBody>
                  <a:tcPr marL="177800" marR="177800" marT="107950" marB="107950" vert="horz" anchor="ctr">
                    <a:lnL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wrap="square"/>
                    <a:lstStyle/>
                    <a:p>
                      <a:pPr indent="0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000" b="1" spc="120"/>
                        <a:t>20世纪</a:t>
                      </a:r>
                      <a:r>
                        <a:rPr lang="en-US" sz="2000" b="1" u="sng" spc="120"/>
                        <a:t>    </a:t>
                      </a:r>
                      <a:r>
                        <a:rPr lang="en-US" sz="2000" b="1" spc="120"/>
                        <a:t>年代，</a:t>
                      </a:r>
                      <a:r>
                        <a:rPr lang="en-US" sz="2000" b="1" u="sng" spc="120"/>
                        <a:t>       </a:t>
                      </a:r>
                      <a:r>
                        <a:rPr lang="en-US" sz="2000" b="1" spc="120"/>
                        <a:t>深潜器首次潜入世界大洋中最深的马里亚纳海沟；1997年中国的无揽水下深潜机器人成功下潜</a:t>
                      </a:r>
                      <a:r>
                        <a:rPr lang="zh-CN" altLang="en-US" sz="2000" b="1" spc="120"/>
                        <a:t>；</a:t>
                      </a:r>
                      <a:r>
                        <a:rPr lang="en-US" altLang="zh-CN" sz="2000" b="1" spc="120"/>
                        <a:t>2020</a:t>
                      </a:r>
                      <a:r>
                        <a:rPr lang="zh-CN" altLang="en-US" sz="2000" b="1" spc="120"/>
                        <a:t>年</a:t>
                      </a:r>
                      <a:r>
                        <a:rPr lang="en-US" altLang="zh-CN" sz="2000" b="1" spc="120"/>
                        <a:t>“</a:t>
                      </a:r>
                      <a:r>
                        <a:rPr lang="en-US" altLang="zh-CN" sz="2000" b="1" u="sng" spc="120"/>
                        <a:t>              </a:t>
                      </a:r>
                      <a:r>
                        <a:rPr lang="en-US" altLang="zh-CN" sz="2000" b="1" spc="120"/>
                        <a:t>”</a:t>
                      </a:r>
                      <a:r>
                        <a:rPr lang="zh-CN" altLang="en-US" sz="2000" b="1" spc="120"/>
                        <a:t>成功坐底</a:t>
                      </a:r>
                      <a:endParaRPr lang="zh-CN" altLang="en-US" sz="2000" b="1" spc="120"/>
                    </a:p>
                  </a:txBody>
                  <a:tcPr marL="177800" marR="177800" marT="107950" marB="107950" vert="horz" anchor="ctr">
                    <a:lnL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83565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000" spc="120">
                          <a:latin typeface="汉仪颜楷简" panose="00020600040101010101" charset="-122"/>
                          <a:ea typeface="汉仪颜楷简" panose="00020600040101010101" charset="-122"/>
                        </a:rPr>
                        <a:t>新材料技术</a:t>
                      </a:r>
                      <a:endParaRPr lang="en-US" altLang="en-US" sz="2000" spc="120">
                        <a:latin typeface="汉仪颜楷简" panose="00020600040101010101" charset="-122"/>
                        <a:ea typeface="汉仪颜楷简" panose="00020600040101010101" charset="-122"/>
                      </a:endParaRPr>
                    </a:p>
                  </a:txBody>
                  <a:tcPr marL="177800" marR="177800" marT="107950" marB="107950" vert="horz" anchor="ctr">
                    <a:lnL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 wrap="square"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000" b="1" spc="120"/>
                        <a:t>应用范围广泛，受到各国重视。包括高分子材料</a:t>
                      </a:r>
                      <a:r>
                        <a:rPr lang="en-US" sz="2000" b="1" u="sng" spc="120"/>
                        <a:t>、            、</a:t>
                      </a:r>
                      <a:r>
                        <a:rPr lang="en-US" sz="2000" b="1" spc="120"/>
                        <a:t>生态环境材料等</a:t>
                      </a:r>
                      <a:r>
                        <a:rPr lang="zh-CN" altLang="en-US" sz="2000" b="1" spc="120"/>
                        <a:t>。</a:t>
                      </a:r>
                      <a:endParaRPr lang="zh-CN" altLang="en-US" sz="2000" b="1" spc="120"/>
                    </a:p>
                  </a:txBody>
                  <a:tcPr marL="177800" marR="177800" marT="107950" marB="107950" vert="horz" anchor="ctr">
                    <a:lnL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3372485" y="723900"/>
            <a:ext cx="5440045" cy="434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汉仪颜楷简" panose="00020600040101010101" charset="-122"/>
                <a:ea typeface="汉仪颜楷简" panose="00020600040101010101" charset="-122"/>
              </a:rPr>
              <a:t>（完成表格）现代科技的发展概况</a:t>
            </a:r>
            <a:endParaRPr lang="zh-CN" altLang="en-US" sz="2400">
              <a:solidFill>
                <a:schemeClr val="bg1"/>
              </a:solidFill>
              <a:latin typeface="汉仪颜楷简" panose="00020600040101010101" charset="-122"/>
              <a:ea typeface="汉仪颜楷简" panose="0002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02815" y="1323975"/>
            <a:ext cx="921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1946</a:t>
            </a:r>
            <a:endParaRPr lang="en-US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043680" y="1316355"/>
            <a:ext cx="8096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军方</a:t>
            </a:r>
            <a:endParaRPr lang="zh-CN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727065" y="1316355"/>
            <a:ext cx="12630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埃尼阿克</a:t>
            </a:r>
            <a:endParaRPr lang="en-US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677920" y="1911350"/>
            <a:ext cx="10166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国防部</a:t>
            </a:r>
            <a:endParaRPr lang="zh-CN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448165" y="1915795"/>
            <a:ext cx="11055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互联网</a:t>
            </a:r>
            <a:endParaRPr lang="en-US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2864485" y="2322195"/>
            <a:ext cx="5880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90</a:t>
            </a:r>
            <a:endParaRPr lang="en-US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4175125" y="2919095"/>
            <a:ext cx="17157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机器人制造</a:t>
            </a:r>
            <a:endParaRPr lang="en-US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6724015" y="2926715"/>
            <a:ext cx="13493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图像识别</a:t>
            </a:r>
            <a:endParaRPr lang="en-US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228465" y="3325495"/>
            <a:ext cx="13735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生产生活</a:t>
            </a:r>
            <a:endParaRPr lang="en-US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2118360" y="3944620"/>
            <a:ext cx="921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1957</a:t>
            </a:r>
            <a:endParaRPr lang="en-US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3378835" y="3945255"/>
            <a:ext cx="8343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苏联</a:t>
            </a:r>
            <a:endParaRPr lang="en-US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5218430" y="4324985"/>
            <a:ext cx="16192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地球测控网</a:t>
            </a:r>
            <a:endParaRPr lang="en-US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7106920" y="4344035"/>
            <a:ext cx="13500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现代国防</a:t>
            </a:r>
            <a:endParaRPr lang="zh-CN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3035935" y="4963795"/>
            <a:ext cx="6985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</a:t>
            </a:r>
            <a:endParaRPr lang="en-US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4234180" y="4956175"/>
            <a:ext cx="8255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美国</a:t>
            </a:r>
            <a:endParaRPr lang="en-US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8163560" y="5354955"/>
            <a:ext cx="15081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奋斗者号</a:t>
            </a:r>
            <a:endParaRPr lang="zh-CN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8089265" y="5937250"/>
            <a:ext cx="13112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120">
                <a:solidFill>
                  <a:srgbClr val="282DF6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纳米技术</a:t>
            </a:r>
            <a:endParaRPr lang="en-US" altLang="en-US" sz="2000" b="1" spc="120">
              <a:solidFill>
                <a:srgbClr val="282DF6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9"/>
          <p:cNvSpPr txBox="1"/>
          <p:nvPr>
            <p:custDataLst>
              <p:tags r:id="rId20"/>
            </p:custDataLst>
          </p:nvPr>
        </p:nvSpPr>
        <p:spPr>
          <a:xfrm>
            <a:off x="267970" y="374015"/>
            <a:ext cx="3775710" cy="521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3.</a:t>
            </a:r>
            <a:r>
              <a:rPr lang="zh-CN" altLang="en-US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现代科技发展概况</a:t>
            </a:r>
            <a:endParaRPr lang="zh-CN" altLang="en-US" sz="2800" b="1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HAKUYOLiuTi3500" panose="02000600000000000000" pitchFamily="2" charset="-122"/>
              <a:sym typeface="+mn-ea"/>
            </a:endParaRPr>
          </a:p>
        </p:txBody>
      </p:sp>
    </p:spTree>
    <p:custDataLst>
      <p:tags r:id="rId2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7975" y="918845"/>
            <a:ext cx="11648440" cy="460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fontAlgn="base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fontAlgn="base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fontAlgn="base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fontAlgn="base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①生产力：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推动社会生产力的巨大飞跃，由机械化、工业化向自动化、智能化转变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9875" name="灯片编号占位符 9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xfrm>
            <a:off x="8101330" y="628396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649BA4-679C-4E0E-8459-7B76C3AF34AE}" type="slidenum">
              <a:rPr lang="zh-CN" altLang="en-US" sz="100">
                <a:solidFill>
                  <a:srgbClr val="898989"/>
                </a:solidFill>
              </a:rPr>
            </a:fld>
            <a:endParaRPr lang="zh-CN" altLang="en-US" sz="100">
              <a:solidFill>
                <a:srgbClr val="898989"/>
              </a:solidFill>
            </a:endParaRPr>
          </a:p>
        </p:txBody>
      </p:sp>
      <p:sp>
        <p:nvSpPr>
          <p:cNvPr id="11" name="文本框 9"/>
          <p:cNvSpPr txBox="1"/>
          <p:nvPr>
            <p:custDataLst>
              <p:tags r:id="rId3"/>
            </p:custDataLst>
          </p:nvPr>
        </p:nvSpPr>
        <p:spPr>
          <a:xfrm>
            <a:off x="140970" y="0"/>
            <a:ext cx="3775710" cy="429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2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4.</a:t>
            </a:r>
            <a:r>
              <a:rPr lang="zh-CN" altLang="en-US" sz="22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现代科技进步</a:t>
            </a:r>
            <a:r>
              <a:rPr lang="zh-CN" altLang="en-US" sz="2200" b="1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HAKUYOLiuTi3500" panose="02000600000000000000" pitchFamily="2" charset="-122"/>
                <a:sym typeface="+mn-ea"/>
              </a:rPr>
              <a:t>的意义</a:t>
            </a:r>
            <a:endParaRPr lang="zh-CN" altLang="en-US" sz="2200" b="1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HAKUYOLiuTi3500" panose="02000600000000000000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747520" y="438150"/>
            <a:ext cx="2172970" cy="460375"/>
          </a:xfrm>
          <a:prstGeom prst="rect">
            <a:avLst/>
          </a:prstGeom>
          <a:solidFill>
            <a:schemeClr val="accent3">
              <a:lumMod val="20000"/>
              <a:lumOff val="80000"/>
              <a:alpha val="0"/>
            </a:schemeClr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）经济方面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192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7975" y="2366010"/>
            <a:ext cx="11649075" cy="82994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fontAlgn="base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fontAlgn="base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fontAlgn="base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fontAlgn="base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③企业管理方式：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以市场为导向、充分发挥技术优势、有效调动员工积极性的现代企业管理制度逐步发展起来</a:t>
            </a:r>
            <a:endParaRPr lang="zh-CN" altLang="en-US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07340" y="1441450"/>
            <a:ext cx="11649075" cy="833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②经济增长模式：促使劳作方式由粗放型转化为集约型，劳动密集型产业的重要性开始下降，高科技、知识型经济不断得到发展</a:t>
            </a:r>
            <a:endParaRPr lang="zh-CN" altLang="en-US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endParaRPr lang="zh-CN" altLang="en-US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07975" y="3308985"/>
            <a:ext cx="11817350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④产业结构：第三产业比重大幅提升并逐渐占据主导，物流运输、互联网等迅速发展。</a:t>
            </a:r>
            <a:endParaRPr lang="zh-CN" altLang="en-US" sz="2400" b="1"/>
          </a:p>
        </p:txBody>
      </p:sp>
      <p:sp>
        <p:nvSpPr>
          <p:cNvPr id="86018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1605" y="4387215"/>
            <a:ext cx="11647805" cy="469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txBody>
          <a:bodyPr wrap="square">
            <a:noAutofit/>
          </a:bodyPr>
          <a:lstStyle>
            <a:lvl1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fontAlgn="base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fontAlgn="base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fontAlgn="base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fontAlgn="base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物质生活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衣食住行日益朝向多样化方向发展，物质生活更加丰富多彩</a:t>
            </a:r>
            <a:endParaRPr kumimoji="0" lang="zh-CN" altLang="en-US" sz="2400" b="1" i="0" u="none" strike="noStrike" kern="1200" cap="none" normalizeH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endParaRPr lang="zh-CN" altLang="en-US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1551305" y="3848100"/>
            <a:ext cx="2172970" cy="460375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）社会方面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141605" y="4929505"/>
            <a:ext cx="11818620" cy="829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②文化生活：</a:t>
            </a:r>
            <a:r>
              <a:rPr sz="2400" b="1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网络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通讯</a:t>
            </a:r>
            <a:r>
              <a:rPr sz="2400" b="1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的普及促进了信息的交流，丰富人类的知识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和文化生活</a:t>
            </a:r>
            <a:r>
              <a:rPr sz="2400" b="1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，推动了社会的进步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，拓宽了人们的视野。</a:t>
            </a:r>
            <a:endParaRPr lang="zh-CN" altLang="en-US" sz="2400" b="1"/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40335" y="5821680"/>
            <a:ext cx="1205166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10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③阶层结构：中产阶级人数日益增多，工人阶级地位得到一定改善，阶级矛盾趋于缓和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/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140335" y="6344285"/>
            <a:ext cx="120516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人类联系：交通和通信技术的进步使得地球成为“地球村”</a:t>
            </a:r>
            <a:endParaRPr lang="zh-CN" altLang="en-US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698500" y="1088390"/>
            <a:ext cx="9526270" cy="7359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842" tIns="60921" rIns="121842" bIns="60921">
            <a:spAutoFit/>
          </a:bodyPr>
          <a:lstStyle/>
          <a:p>
            <a:pPr algn="just" defTabSz="913765">
              <a:lnSpc>
                <a:spcPct val="125000"/>
              </a:lnSpc>
            </a:pPr>
            <a:r>
              <a:rPr lang="en-US" altLang="zh-CN" sz="3200" b="1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【</a:t>
            </a:r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学习要点</a:t>
            </a:r>
            <a:r>
              <a:rPr lang="en-US" altLang="zh-CN" sz="3200" b="1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】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古代生产工具的演进和主要劳作方式</a:t>
            </a:r>
            <a:endParaRPr lang="en-US" altLang="zh-CN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705445" y="356660"/>
            <a:ext cx="6808470" cy="735965"/>
          </a:xfrm>
          <a:prstGeom prst="rect">
            <a:avLst/>
          </a:prstGeom>
        </p:spPr>
        <p:txBody>
          <a:bodyPr wrap="none" lIns="121842" tIns="60921" rIns="121842" bIns="60921">
            <a:spAutoFit/>
          </a:bodyPr>
          <a:lstStyle/>
          <a:p>
            <a:pPr defTabSz="913765"/>
            <a:r>
              <a:rPr lang="zh-CN" altLang="en-US" sz="40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</a:t>
            </a:r>
            <a:r>
              <a:rPr lang="en-US" altLang="zh-CN" sz="40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4</a:t>
            </a:r>
            <a:r>
              <a:rPr lang="zh-CN" altLang="en-US" sz="40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课 古代的生产工具与劳作</a:t>
            </a:r>
            <a:endParaRPr lang="zh-CN" altLang="en-US" sz="4000" b="1">
              <a:solidFill>
                <a:srgbClr val="0000F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239349" y="1960824"/>
            <a:ext cx="2277110" cy="530860"/>
          </a:xfrm>
          <a:prstGeom prst="rect">
            <a:avLst/>
          </a:prstGeom>
          <a:solidFill>
            <a:srgbClr val="FFFF00"/>
          </a:solidFill>
        </p:spPr>
        <p:txBody>
          <a:bodyPr wrap="none" lIns="121842" tIns="60921" rIns="121842" bIns="60921">
            <a:spAutoFit/>
          </a:bodyPr>
          <a:lstStyle/>
          <a:p>
            <a:pPr defTabSz="913765"/>
            <a:r>
              <a:rPr lang="zh-CN" altLang="zh-CN" sz="2665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【时空坐标】</a:t>
            </a:r>
            <a:endParaRPr lang="zh-CN" altLang="zh-CN" sz="2665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9" t="30351" r="1221" b="29507"/>
          <a:stretch>
            <a:fillRect/>
          </a:stretch>
        </p:blipFill>
        <p:spPr bwMode="auto">
          <a:xfrm>
            <a:off x="239349" y="2660915"/>
            <a:ext cx="11809312" cy="40324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2890" y="745490"/>
          <a:ext cx="11419840" cy="5802630"/>
        </p:xfrm>
        <a:graphic>
          <a:graphicData uri="http://schemas.openxmlformats.org/drawingml/2006/table">
            <a:tbl>
              <a:tblPr/>
              <a:tblGrid>
                <a:gridCol w="408305"/>
                <a:gridCol w="841375"/>
                <a:gridCol w="642620"/>
                <a:gridCol w="9527540"/>
              </a:tblGrid>
              <a:tr h="462280">
                <a:tc rowSpan="7">
                  <a:txBody>
                    <a:bodyPr wrap="square"/>
                    <a:lstStyle/>
                    <a:p>
                      <a:pPr indent="0">
                        <a:buNone/>
                      </a:pPr>
                      <a:endParaRPr lang="en-US" altLang="en-US" sz="1000" b="1">
                        <a:latin typeface="Calibri" panose="020F0502020204030204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石器</a:t>
                      </a:r>
                      <a:endParaRPr lang="en-US" altLang="en-US" sz="20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FF"/>
                          </a:solidFill>
                          <a:uFillTx/>
                          <a:latin typeface="黑体" panose="02010609060101010101" charset="-122"/>
                          <a:ea typeface="黑体" panose="02010609060101010101" charset="-122"/>
                        </a:rPr>
                        <a:t>特点</a:t>
                      </a:r>
                      <a:endParaRPr lang="zh-CN" sz="2000" b="0">
                        <a:solidFill>
                          <a:srgbClr val="0000FF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质地坚硬,比骨、竹、木器更为耐用。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15"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FF"/>
                          </a:solidFill>
                          <a:uFillTx/>
                          <a:latin typeface="黑体" panose="02010609060101010101" charset="-122"/>
                          <a:ea typeface="黑体" panose="02010609060101010101" charset="-122"/>
                        </a:rPr>
                        <a:t>历程</a:t>
                      </a:r>
                      <a:endParaRPr lang="zh-CN" sz="2000" b="0">
                        <a:solidFill>
                          <a:srgbClr val="0000FF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旧石器时代以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打击 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为主，新石器时代增加了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磨制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210"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FF"/>
                          </a:solidFill>
                          <a:uFillTx/>
                          <a:latin typeface="黑体" panose="02010609060101010101" charset="-122"/>
                          <a:ea typeface="黑体" panose="02010609060101010101" charset="-122"/>
                        </a:rPr>
                        <a:t>工序</a:t>
                      </a:r>
                      <a:endParaRPr lang="zh-CN" sz="2000" b="0">
                        <a:solidFill>
                          <a:srgbClr val="0000FF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经过选料、打击、磨光等一系列工序，有的还要钻孔，这些工序需要专人完成。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210"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青铜</a:t>
                      </a:r>
                      <a:endParaRPr lang="en-US" altLang="en-US" sz="20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FF"/>
                          </a:solidFill>
                          <a:uFillTx/>
                          <a:latin typeface="黑体" panose="02010609060101010101" charset="-122"/>
                          <a:ea typeface="黑体" panose="02010609060101010101" charset="-122"/>
                        </a:rPr>
                        <a:t>条件</a:t>
                      </a:r>
                      <a:endParaRPr lang="zh-CN" sz="2000" b="0">
                        <a:solidFill>
                          <a:srgbClr val="0000FF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0" err="1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人类在改造自然的过程中发现了铜，并逐渐掌握了</a:t>
                      </a:r>
                      <a:r>
                        <a:rPr lang="en-US" sz="2000" b="0" err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青铜冶炼技术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。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145"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FF"/>
                          </a:solidFill>
                          <a:uFillTx/>
                          <a:latin typeface="黑体" panose="02010609060101010101" charset="-122"/>
                          <a:ea typeface="黑体" panose="02010609060101010101" charset="-122"/>
                        </a:rPr>
                        <a:t>概况</a:t>
                      </a:r>
                      <a:endParaRPr lang="zh-CN" sz="2000" b="0">
                        <a:solidFill>
                          <a:srgbClr val="0000FF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青铜器最早出现在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西亚 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、北非地区。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新石器时代晚期，中国已出现小件青铜器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因资源珍贵，青铜铸造的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农具数量有限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060"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铁器</a:t>
                      </a:r>
                      <a:endParaRPr lang="en-US" altLang="en-US" sz="20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FF"/>
                          </a:solidFill>
                          <a:uFillTx/>
                          <a:latin typeface="黑体" panose="02010609060101010101" charset="-122"/>
                          <a:ea typeface="黑体" panose="02010609060101010101" charset="-122"/>
                        </a:rPr>
                        <a:t>概况</a:t>
                      </a:r>
                      <a:endParaRPr lang="zh-CN" sz="2000" b="0">
                        <a:solidFill>
                          <a:srgbClr val="0000FF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①</a:t>
                      </a:r>
                      <a:r>
                        <a:rPr lang="zh-CN" alt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前</a:t>
                      </a:r>
                      <a:r>
                        <a:rPr lang="en-US" altLang="zh-CN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15-</a:t>
                      </a:r>
                      <a:r>
                        <a:rPr lang="zh-CN" alt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前</a:t>
                      </a:r>
                      <a:r>
                        <a:rPr lang="en-US" altLang="zh-CN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14</a:t>
                      </a:r>
                      <a:r>
                        <a:rPr lang="zh-CN" alt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世纪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小亚细亚东部的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赫梯人率先掌握了冶铁技术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后传入两河流域、中亚、北非和欧洲。</a:t>
                      </a:r>
                      <a:endParaRPr 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②中国在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战国 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时期，铁制农具在农业生产中逐步推广。南北朝时期出现了以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灌钢法 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制作的农具。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15"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FF"/>
                          </a:solidFill>
                          <a:uFillTx/>
                          <a:latin typeface="黑体" panose="02010609060101010101" charset="-122"/>
                          <a:ea typeface="黑体" panose="02010609060101010101" charset="-122"/>
                        </a:rPr>
                        <a:t>特点</a:t>
                      </a:r>
                      <a:endParaRPr lang="zh-CN" sz="2000" b="0">
                        <a:solidFill>
                          <a:srgbClr val="0000FF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铁器锋利轻便，易锻制打磨。随着熔炉的进步，铁器大量出现。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0155">
                <a:tc gridSpan="2"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灌溉工具</a:t>
                      </a:r>
                      <a:endParaRPr lang="en-US" altLang="en-US" sz="20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FF"/>
                          </a:solidFill>
                          <a:uFillTx/>
                          <a:latin typeface="黑体" panose="02010609060101010101" charset="-122"/>
                          <a:ea typeface="黑体" panose="02010609060101010101" charset="-122"/>
                        </a:rPr>
                        <a:t>概况</a:t>
                      </a:r>
                      <a:endParaRPr lang="zh-CN" sz="2000" b="0">
                        <a:solidFill>
                          <a:srgbClr val="0000FF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①在原始社会末期，人类已经能够制造陶器，汲水灌溉。</a:t>
                      </a:r>
                      <a:endParaRPr 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②在古埃及和中国等地，人们已懂得利用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杠杆原理 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进行灌溉。</a:t>
                      </a:r>
                      <a:endParaRPr 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③东汉末期出现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翻车 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；三国时期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马钧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进行革新；唐代出现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筒车 </a:t>
                      </a: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，借助水力汲水入筒进行灌溉。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Calibri" panose="020F0502020204030204" charset="0"/>
                        </a:rPr>
                        <a:t>畜牧工具</a:t>
                      </a:r>
                      <a:endParaRPr lang="en-US" altLang="en-US" sz="20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FF"/>
                          </a:solidFill>
                          <a:uFillTx/>
                          <a:latin typeface="黑体" panose="02010609060101010101" charset="-122"/>
                          <a:ea typeface="黑体" panose="02010609060101010101" charset="-122"/>
                        </a:rPr>
                        <a:t>概况</a:t>
                      </a:r>
                      <a:endParaRPr lang="zh-CN" sz="2000" b="0">
                        <a:solidFill>
                          <a:srgbClr val="0000FF"/>
                        </a:solidFill>
                        <a:uFillTx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①捕捉、驯化工具：</a:t>
                      </a:r>
                      <a:r>
                        <a:rPr lang="en-US" sz="2000" b="0" err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弓箭、网、马鞍等</a:t>
                      </a:r>
                      <a:endParaRPr 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②驯养条件：</a:t>
                      </a:r>
                      <a:r>
                        <a:rPr lang="en-US" sz="2000" b="0" err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古人用</a:t>
                      </a:r>
                      <a:r>
                        <a:rPr lang="en-US" sz="2000" b="0" err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圈厩 </a:t>
                      </a:r>
                      <a:r>
                        <a:rPr lang="en-US" sz="2000" b="0" err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来饲养禽畜，用马槽来喂马。</a:t>
                      </a:r>
                      <a:endParaRPr lang="en-US" altLang="en-US" sz="20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0" marB="0" vert="horz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88265"/>
            <a:ext cx="12192635" cy="52324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sz="2400" b="0" spc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一、农业工具的进步</a:t>
            </a:r>
            <a:endParaRPr lang="zh-CN" sz="2400" b="0" spc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35890" y="957580"/>
            <a:ext cx="490220" cy="30619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charset="0"/>
              </a:rPr>
              <a:t>耕作工具</a:t>
            </a:r>
            <a:endParaRPr lang="en-US" sz="2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Calibri" panose="020F0502020204030204" charset="0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322809" y="23606"/>
            <a:ext cx="6274019" cy="434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2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重点探究</a:t>
            </a:r>
            <a:r>
              <a:rPr lang="en-US" altLang="zh-CN" sz="22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】1.</a:t>
            </a:r>
            <a:r>
              <a:rPr lang="zh-CN" altLang="en-US" sz="22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耕作工具与耕作方式的演变</a:t>
            </a:r>
            <a:endParaRPr lang="zh-CN" altLang="en-US" sz="223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3"/>
          <p:cNvSpPr txBox="1"/>
          <p:nvPr>
            <p:custDataLst>
              <p:tags r:id="rId2"/>
            </p:custDataLst>
          </p:nvPr>
        </p:nvSpPr>
        <p:spPr>
          <a:xfrm>
            <a:off x="496467" y="398903"/>
            <a:ext cx="1824890" cy="605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3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/>
              </a:rPr>
              <a:t>石器时代</a:t>
            </a:r>
            <a:endParaRPr kumimoji="0" lang="zh-CN" altLang="en-US" sz="2230" b="1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4"/>
          <p:cNvSpPr txBox="1"/>
          <p:nvPr>
            <p:custDataLst>
              <p:tags r:id="rId3"/>
            </p:custDataLst>
          </p:nvPr>
        </p:nvSpPr>
        <p:spPr>
          <a:xfrm>
            <a:off x="566734" y="1224732"/>
            <a:ext cx="1750787" cy="4343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200" b="1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230"/>
              <a:t>铜器时代</a:t>
            </a:r>
            <a:endParaRPr lang="zh-CN" altLang="en-US" sz="2230"/>
          </a:p>
        </p:txBody>
      </p:sp>
      <p:sp>
        <p:nvSpPr>
          <p:cNvPr id="7" name="文本框 5"/>
          <p:cNvSpPr txBox="1"/>
          <p:nvPr>
            <p:custDataLst>
              <p:tags r:id="rId4"/>
            </p:custDataLst>
          </p:nvPr>
        </p:nvSpPr>
        <p:spPr>
          <a:xfrm>
            <a:off x="473150" y="1974266"/>
            <a:ext cx="1752043" cy="43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230" b="1" kern="1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Arial" panose="020B0604020202020204"/>
              </a:rPr>
              <a:t>铁器时代</a:t>
            </a:r>
            <a:endParaRPr lang="zh-CN" altLang="en-US" sz="2230" b="1" kern="1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8" name="文本框 6"/>
          <p:cNvSpPr txBox="1"/>
          <p:nvPr>
            <p:custDataLst>
              <p:tags r:id="rId5"/>
            </p:custDataLst>
          </p:nvPr>
        </p:nvSpPr>
        <p:spPr>
          <a:xfrm>
            <a:off x="2552142" y="484459"/>
            <a:ext cx="2453764" cy="46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3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楷体" panose="02010609060101010101" pitchFamily="49" charset="-122"/>
                <a:sym typeface="+mn-ea"/>
              </a:rPr>
              <a:t>刀耕火种</a:t>
            </a:r>
            <a:endParaRPr lang="en-US" altLang="zh-CN" sz="243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7"/>
          <p:cNvSpPr txBox="1"/>
          <p:nvPr>
            <p:custDataLst>
              <p:tags r:id="rId6"/>
            </p:custDataLst>
          </p:nvPr>
        </p:nvSpPr>
        <p:spPr>
          <a:xfrm>
            <a:off x="2348203" y="1246870"/>
            <a:ext cx="2599849" cy="46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隶书" panose="02010509060101010101" pitchFamily="49" charset="-122"/>
                <a:ea typeface="隶书" panose="02010509060101010101" pitchFamily="49" charset="-122"/>
                <a:cs typeface="楷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 sz="24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石器锄耕</a:t>
            </a:r>
            <a:endParaRPr lang="en-US" altLang="zh-CN" sz="243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0" name="文本框 8"/>
          <p:cNvSpPr txBox="1"/>
          <p:nvPr>
            <p:custDataLst>
              <p:tags r:id="rId7"/>
            </p:custDataLst>
          </p:nvPr>
        </p:nvSpPr>
        <p:spPr>
          <a:xfrm>
            <a:off x="2605017" y="1936987"/>
            <a:ext cx="2230386" cy="46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zh-CN" altLang="en-US" sz="243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楷体" panose="02010609060101010101" pitchFamily="49" charset="-122"/>
                <a:sym typeface="+mn-ea"/>
              </a:rPr>
              <a:t>铁犁牛耕</a:t>
            </a:r>
            <a:endParaRPr lang="zh-CN" altLang="en-US" sz="243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11" name="直接箭头连接符 10"/>
          <p:cNvCxnSpPr/>
          <p:nvPr>
            <p:custDataLst>
              <p:tags r:id="rId8"/>
            </p:custDataLst>
          </p:nvPr>
        </p:nvCxnSpPr>
        <p:spPr>
          <a:xfrm>
            <a:off x="2333211" y="766988"/>
            <a:ext cx="7496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>
            <p:custDataLst>
              <p:tags r:id="rId9"/>
            </p:custDataLst>
          </p:nvPr>
        </p:nvCxnSpPr>
        <p:spPr>
          <a:xfrm flipV="1">
            <a:off x="2171389" y="1498158"/>
            <a:ext cx="761505" cy="60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>
            <p:custDataLst>
              <p:tags r:id="rId10"/>
            </p:custDataLst>
          </p:nvPr>
        </p:nvCxnSpPr>
        <p:spPr>
          <a:xfrm flipV="1">
            <a:off x="2171389" y="2170852"/>
            <a:ext cx="761505" cy="60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11"/>
            </p:custDataLst>
          </p:nvPr>
        </p:nvCxnSpPr>
        <p:spPr>
          <a:xfrm flipH="1">
            <a:off x="1367156" y="991769"/>
            <a:ext cx="0" cy="3418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12"/>
            </p:custDataLst>
          </p:nvPr>
        </p:nvCxnSpPr>
        <p:spPr>
          <a:xfrm flipH="1">
            <a:off x="1349172" y="1672493"/>
            <a:ext cx="0" cy="3017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13"/>
            </p:custDataLst>
          </p:nvPr>
        </p:nvCxnSpPr>
        <p:spPr>
          <a:xfrm flipH="1">
            <a:off x="3757723" y="1672250"/>
            <a:ext cx="0" cy="302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14"/>
            </p:custDataLst>
          </p:nvPr>
        </p:nvCxnSpPr>
        <p:spPr>
          <a:xfrm>
            <a:off x="3779024" y="952187"/>
            <a:ext cx="6402" cy="3491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4471670" y="437515"/>
            <a:ext cx="7397750" cy="715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距今</a:t>
            </a:r>
            <a:r>
              <a:rPr lang="en-US" altLang="zh-CN"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楷体_GB2312" pitchFamily="49" charset="-122"/>
                <a:ea typeface="楷体_GB2312" pitchFamily="49" charset="-122"/>
              </a:rPr>
              <a:t>万年前</a:t>
            </a:r>
            <a:r>
              <a:rPr lang="zh-CN" altLang="en-US"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，原始农业时出现，先以石斧、石刀砍伐植物，用火焚烧，把草木灰当作肥料，再在土地上耕作农作物。</a:t>
            </a:r>
            <a:endParaRPr lang="zh-CN" altLang="en-US" sz="202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4472305" y="1231265"/>
            <a:ext cx="7567930" cy="403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sz="2025"/>
              <a:t>距今七八千年的</a:t>
            </a:r>
            <a:r>
              <a:rPr lang="zh-CN" altLang="en-US" sz="2025">
                <a:highlight>
                  <a:srgbClr val="FFFF00"/>
                </a:highlight>
              </a:rPr>
              <a:t>新石器时代中期</a:t>
            </a:r>
            <a:r>
              <a:rPr lang="zh-CN" altLang="en-US" sz="2025"/>
              <a:t>，产生锄耕，大量以石器为农具。</a:t>
            </a:r>
            <a:endParaRPr lang="zh-CN" altLang="en-US" sz="2025"/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4385411" y="1712662"/>
            <a:ext cx="7483780" cy="18078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pPr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25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春秋后：</a:t>
            </a:r>
            <a:r>
              <a:rPr lang="zh-CN" altLang="en-US" sz="202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开</a:t>
            </a:r>
            <a:r>
              <a:rPr lang="zh-CN" altLang="en-US" sz="202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始</a:t>
            </a:r>
            <a:r>
              <a:rPr lang="zh-CN" altLang="en-US" sz="202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出现牛耕</a:t>
            </a:r>
            <a:endParaRPr lang="zh-CN" altLang="en-US" sz="2025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25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✭战国：</a:t>
            </a:r>
            <a:r>
              <a:rPr lang="zh-CN" altLang="en-US" sz="202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铁犁牛耕初步推广</a:t>
            </a:r>
            <a:endParaRPr lang="zh-CN" altLang="en-US" sz="2025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25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✭汉代：</a:t>
            </a:r>
            <a:r>
              <a:rPr lang="zh-CN" altLang="en-US" sz="202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出现耦犁和犁壁，进一步推广。汉朝以后，铁犁牛耕逐步成为我国古代传统农业主要耕作方式</a:t>
            </a:r>
            <a:endParaRPr lang="zh-CN" altLang="en-US" sz="2025" b="1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25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✭唐代：</a:t>
            </a:r>
            <a:r>
              <a:rPr lang="zh-CN" altLang="en-US" sz="202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出现曲辕犁，标志着中国传统步犁基本定型</a:t>
            </a:r>
            <a:endParaRPr lang="zh-CN" altLang="en-US" sz="2025" b="1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025"/>
          </a:p>
        </p:txBody>
      </p:sp>
      <p:grpSp>
        <p:nvGrpSpPr>
          <p:cNvPr id="2" name="组合 1"/>
          <p:cNvGrpSpPr/>
          <p:nvPr>
            <p:custDataLst>
              <p:tags r:id="rId18"/>
            </p:custDataLst>
          </p:nvPr>
        </p:nvGrpSpPr>
        <p:grpSpPr>
          <a:xfrm>
            <a:off x="222885" y="3185160"/>
            <a:ext cx="11356975" cy="4075660"/>
            <a:chOff x="123" y="3989"/>
            <a:chExt cx="17653" cy="6781"/>
          </a:xfrm>
        </p:grpSpPr>
        <p:pic>
          <p:nvPicPr>
            <p:cNvPr id="21" name="图片 20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23" y="4162"/>
              <a:ext cx="3244" cy="210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7098" y="3989"/>
              <a:ext cx="3629" cy="223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3388" y="4046"/>
              <a:ext cx="3801" cy="2268"/>
            </a:xfrm>
            <a:prstGeom prst="rect">
              <a:avLst/>
            </a:prstGeom>
          </p:spPr>
        </p:pic>
        <p:sp>
          <p:nvSpPr>
            <p:cNvPr id="24" name="文本框 11"/>
            <p:cNvSpPr txBox="1"/>
            <p:nvPr>
              <p:custDataLst>
                <p:tags r:id="rId25"/>
              </p:custDataLst>
            </p:nvPr>
          </p:nvSpPr>
          <p:spPr>
            <a:xfrm>
              <a:off x="10871" y="4046"/>
              <a:ext cx="6905" cy="67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2025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材料二 春秋战国时期，铁农具开始使用，耕犁和牛耕技术也随之出现，并首先在黄河中下游地区实行起来，……秦汉以来，随着农业生产发展的需要，耕犁也有所革新，除犁铧是全铁外，还创造了犁壁，从而更有利于深耕和碎土。……唐帝国前期，在耕犁的完善方面有巨大的贡献，这就是曲辕犁（又称江东犁）的出现。它操作起来较为灵活方便，因而特别适于土质粘重、田块较小的江南水田中使用，这对江南地区农耕经济的发展起了不小的作用。</a:t>
              </a:r>
              <a:endParaRPr lang="en-US" altLang="zh-CN" sz="2025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ts val="2200"/>
                </a:lnSpc>
              </a:pPr>
              <a:r>
                <a:rPr lang="en-US" altLang="zh-CN" sz="2025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   </a:t>
              </a:r>
              <a:r>
                <a:rPr lang="zh-CN" altLang="en-US" sz="2025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——陈文华《农具发展史》</a:t>
              </a:r>
              <a:endParaRPr lang="zh-CN" altLang="en-US" sz="2025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5" name="文本框 13"/>
            <p:cNvSpPr txBox="1"/>
            <p:nvPr>
              <p:custDataLst>
                <p:tags r:id="rId26"/>
              </p:custDataLst>
            </p:nvPr>
          </p:nvSpPr>
          <p:spPr>
            <a:xfrm>
              <a:off x="326" y="6465"/>
              <a:ext cx="10749" cy="12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23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概括春秋战国至唐朝时期耕作技术发展的特点。</a:t>
              </a:r>
              <a:endParaRPr lang="zh-CN" altLang="en-US" sz="223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23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其影响如何？</a:t>
              </a:r>
              <a:endParaRPr lang="zh-CN" altLang="en-US" sz="223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6" name="文本框 12"/>
          <p:cNvSpPr txBox="1"/>
          <p:nvPr>
            <p:custDataLst>
              <p:tags r:id="rId27"/>
            </p:custDataLst>
          </p:nvPr>
        </p:nvSpPr>
        <p:spPr>
          <a:xfrm>
            <a:off x="496695" y="5400793"/>
            <a:ext cx="6566780" cy="1463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3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特点：</a:t>
            </a:r>
            <a:r>
              <a:rPr lang="zh-CN" altLang="en-US" sz="2230" b="1">
                <a:latin typeface="微软雅黑" panose="020B0503020204020204" charset="-122"/>
                <a:ea typeface="微软雅黑" panose="020B0503020204020204" charset="-122"/>
              </a:rPr>
              <a:t>耕作技术不断革新；由北方逐步向江南推广。</a:t>
            </a:r>
            <a:endParaRPr lang="en-US" altLang="zh-CN" sz="223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23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影响：</a:t>
            </a:r>
            <a:r>
              <a:rPr lang="zh-CN" altLang="en-US" sz="2230" b="1">
                <a:latin typeface="微软雅黑" panose="020B0503020204020204" charset="-122"/>
                <a:ea typeface="微软雅黑" panose="020B0503020204020204" charset="-122"/>
              </a:rPr>
              <a:t>促进精耕细作生产模式的发展；</a:t>
            </a:r>
            <a:endParaRPr lang="en-US" altLang="zh-CN" sz="223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230" b="1"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2230" b="1">
                <a:latin typeface="微软雅黑" panose="020B0503020204020204" charset="-122"/>
                <a:ea typeface="微软雅黑" panose="020B0503020204020204" charset="-122"/>
              </a:rPr>
              <a:t>推动经济重心南移；</a:t>
            </a:r>
            <a:endParaRPr lang="zh-CN" altLang="en-US" sz="223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23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230" b="1"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2230" b="1">
                <a:latin typeface="微软雅黑" panose="020B0503020204020204" charset="-122"/>
                <a:ea typeface="微软雅黑" panose="020B0503020204020204" charset="-122"/>
              </a:rPr>
              <a:t>促进农耕文明的繁荣。</a:t>
            </a:r>
            <a:endParaRPr lang="zh-CN" altLang="en-US" sz="223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0" y="16099"/>
            <a:ext cx="12192000" cy="5067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sz="2700" b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</a:rPr>
              <a:t>从“历史解释”角度认识古代农业耕作工具的变化？</a:t>
            </a:r>
            <a:endParaRPr lang="zh-CN" sz="2700" b="1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</a:endParaRPr>
          </a:p>
        </p:txBody>
      </p:sp>
      <p:sp>
        <p:nvSpPr>
          <p:cNvPr id="7" name="文本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656715" y="1273287"/>
            <a:ext cx="10018395" cy="1001395"/>
          </a:xfrm>
          <a:prstGeom prst="roundRect">
            <a:avLst>
              <a:gd name="adj" fmla="val 11505"/>
            </a:avLst>
          </a:prstGeom>
          <a:solidFill>
            <a:schemeClr val="bg1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①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由</a:t>
            </a: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骨、木、石等自然界的材料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到</a:t>
            </a: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青铜、铁等需要加工的金属材料的变化。</a:t>
            </a:r>
            <a:endParaRPr lang="zh-CN" altLang="en-US" sz="2800" b="1">
              <a:solidFill>
                <a:srgbClr val="6406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656715" y="2403385"/>
            <a:ext cx="10018395" cy="497205"/>
          </a:xfrm>
          <a:prstGeom prst="roundRect">
            <a:avLst>
              <a:gd name="adj" fmla="val 11505"/>
            </a:avLst>
          </a:prstGeom>
          <a:solidFill>
            <a:schemeClr val="bg1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640600"/>
                </a:solidFill>
                <a:latin typeface="Abadi" panose="020B0604020104020204" pitchFamily="34" charset="0"/>
                <a:ea typeface="华文中宋" panose="02010600040101010101" charset="-122"/>
              </a:rPr>
              <a:t>②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从</a:t>
            </a: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原始的打制、磨制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到</a:t>
            </a: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金属冶炼、铸造的变化</a:t>
            </a:r>
            <a:endParaRPr lang="zh-CN" altLang="en-US" sz="2800" b="1">
              <a:solidFill>
                <a:srgbClr val="6406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656715" y="3025140"/>
            <a:ext cx="10019030" cy="497205"/>
          </a:xfrm>
          <a:prstGeom prst="roundRect">
            <a:avLst>
              <a:gd name="adj" fmla="val 11505"/>
            </a:avLst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③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从</a:t>
            </a: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人力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到</a:t>
            </a: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畜力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再到</a:t>
            </a: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自然力的变化</a:t>
            </a:r>
            <a:endParaRPr lang="zh-CN" altLang="en-US" sz="2800" b="1">
              <a:solidFill>
                <a:srgbClr val="6406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673860" y="3746715"/>
            <a:ext cx="10001885" cy="497205"/>
          </a:xfrm>
          <a:prstGeom prst="roundRect">
            <a:avLst>
              <a:gd name="adj" fmla="val 11505"/>
            </a:avLst>
          </a:prstGeom>
          <a:solidFill>
            <a:schemeClr val="bg1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④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由</a:t>
            </a: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单一种类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向</a:t>
            </a: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多样性的变化</a:t>
            </a:r>
            <a:endParaRPr lang="zh-CN" altLang="en-US" sz="2800" b="1">
              <a:solidFill>
                <a:srgbClr val="6406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41935" y="4389755"/>
            <a:ext cx="1179830" cy="616585"/>
          </a:xfrm>
          <a:prstGeom prst="roundRect">
            <a:avLst>
              <a:gd name="adj" fmla="val 11505"/>
            </a:avLst>
          </a:prstGeom>
          <a:solidFill>
            <a:srgbClr val="3C6478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影响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文本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688465" y="4389755"/>
            <a:ext cx="8507095" cy="497205"/>
          </a:xfrm>
          <a:prstGeom prst="roundRect">
            <a:avLst>
              <a:gd name="adj" fmla="val 11505"/>
            </a:avLst>
          </a:prstGeom>
          <a:solidFill>
            <a:schemeClr val="bg1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①提高了农业生产效率，推动了古代农业生产的发展。</a:t>
            </a:r>
            <a:endParaRPr lang="zh-CN" altLang="en-US" sz="2800" b="1">
              <a:solidFill>
                <a:srgbClr val="6406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" name="文本1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673860" y="5006340"/>
            <a:ext cx="8507730" cy="497205"/>
          </a:xfrm>
          <a:prstGeom prst="roundRect">
            <a:avLst>
              <a:gd name="adj" fmla="val 11505"/>
            </a:avLst>
          </a:prstGeom>
          <a:solidFill>
            <a:schemeClr val="bg1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②推动农业耕作方式由集体耕作向家庭耕作转变</a:t>
            </a:r>
            <a:endParaRPr lang="zh-CN" altLang="en-US" sz="2800" b="1">
              <a:solidFill>
                <a:srgbClr val="6406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文本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688465" y="5619115"/>
            <a:ext cx="8507095" cy="497205"/>
          </a:xfrm>
          <a:prstGeom prst="roundRect">
            <a:avLst>
              <a:gd name="adj" fmla="val 11505"/>
            </a:avLst>
          </a:prstGeom>
          <a:solidFill>
            <a:schemeClr val="bg1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③使精耕细作成为中国古代农业的主要方式</a:t>
            </a:r>
            <a:endParaRPr lang="zh-CN" altLang="en-US" sz="2800" b="1">
              <a:solidFill>
                <a:srgbClr val="6406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文本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688465" y="6231890"/>
            <a:ext cx="8507730" cy="497205"/>
          </a:xfrm>
          <a:prstGeom prst="roundRect">
            <a:avLst>
              <a:gd name="adj" fmla="val 11505"/>
            </a:avLst>
          </a:prstGeom>
          <a:solidFill>
            <a:schemeClr val="bg1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640600"/>
                </a:solidFill>
                <a:latin typeface="华文中宋" panose="02010600040101010101" charset="-122"/>
                <a:ea typeface="华文中宋" panose="02010600040101010101" charset="-122"/>
              </a:rPr>
              <a:t>④推动了小农经济的发展</a:t>
            </a:r>
            <a:endParaRPr lang="zh-CN" altLang="en-US" sz="2800" b="1">
              <a:solidFill>
                <a:srgbClr val="6406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文本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41935" y="600891"/>
            <a:ext cx="1179830" cy="626884"/>
          </a:xfrm>
          <a:prstGeom prst="roundRect">
            <a:avLst>
              <a:gd name="adj" fmla="val 11505"/>
            </a:avLst>
          </a:prstGeom>
          <a:solidFill>
            <a:srgbClr val="3C6478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变化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83186" y="1334163"/>
            <a:ext cx="14147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制作材料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83185" y="2421154"/>
            <a:ext cx="14147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制作方法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83185" y="3042909"/>
            <a:ext cx="14147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使用动力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83185" y="3746715"/>
            <a:ext cx="14147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农具种类</a:t>
            </a:r>
            <a:endParaRPr lang="zh-CN" altLang="en-US" sz="2400">
              <a:solidFill>
                <a:srgbClr val="FFFFFF"/>
              </a:solidFill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206375" y="1001395"/>
            <a:ext cx="9309735" cy="1863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）原始社会后期：制造陶器，汲水灌溉；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（2）奴隶社会后期：古埃及，古中国，杠杆原理进行灌溉；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（3）东汉末期：翻车；（4）三国时期：马钧革新翻车；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（5）唐朝：筒车；（6）明清：风力水车。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2538730" y="3122295"/>
            <a:ext cx="2500630" cy="3235341"/>
            <a:chOff x="1771" y="5984"/>
            <a:chExt cx="3938" cy="4362"/>
          </a:xfrm>
        </p:grpSpPr>
        <p:sp>
          <p:nvSpPr>
            <p:cNvPr id="153633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2342" y="9808"/>
              <a:ext cx="3367" cy="5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 b="1">
                  <a:latin typeface="仿宋" panose="02010609060101010101" charset="-122"/>
                  <a:ea typeface="仿宋" panose="02010609060101010101" charset="-122"/>
                </a:rPr>
                <a:t>汲水灌溉</a:t>
              </a:r>
              <a:endParaRPr lang="zh-CN" altLang="en-US" sz="2000" b="1">
                <a:latin typeface="仿宋" panose="02010609060101010101" charset="-122"/>
                <a:ea typeface="仿宋" panose="02010609060101010101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r="2284" b="2447"/>
            <a:stretch>
              <a:fillRect/>
            </a:stretch>
          </p:blipFill>
          <p:spPr>
            <a:xfrm>
              <a:off x="1771" y="5984"/>
              <a:ext cx="3212" cy="36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>
            <a:off x="206375" y="3122295"/>
            <a:ext cx="2038350" cy="3625442"/>
            <a:chOff x="334566" y="2528904"/>
            <a:chExt cx="2038309" cy="4043908"/>
          </a:xfrm>
        </p:grpSpPr>
        <p:sp>
          <p:nvSpPr>
            <p:cNvPr id="153627" name="TextBox 84"/>
            <p:cNvSpPr txBox="1"/>
            <p:nvPr>
              <p:custDataLst>
                <p:tags r:id="rId7"/>
              </p:custDataLst>
            </p:nvPr>
          </p:nvSpPr>
          <p:spPr>
            <a:xfrm>
              <a:off x="334566" y="6093296"/>
              <a:ext cx="2038309" cy="4795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20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原始社会末期</a:t>
              </a:r>
              <a:endParaRPr lang="zh-CN" altLang="en-US" sz="22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grpSp>
          <p:nvGrpSpPr>
            <p:cNvPr id="153628" name="组合 1"/>
            <p:cNvGrpSpPr/>
            <p:nvPr>
              <p:custDataLst>
                <p:tags r:id="rId8"/>
              </p:custDataLst>
            </p:nvPr>
          </p:nvGrpSpPr>
          <p:grpSpPr>
            <a:xfrm>
              <a:off x="396590" y="2528904"/>
              <a:ext cx="1976285" cy="3530651"/>
              <a:chOff x="396590" y="2780928"/>
              <a:chExt cx="1804969" cy="3279865"/>
            </a:xfrm>
          </p:grpSpPr>
          <p:sp>
            <p:nvSpPr>
              <p:cNvPr id="153629" name="TextBox 10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82499" y="5615338"/>
                <a:ext cx="1038860" cy="44545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sz="2200" b="1">
                    <a:latin typeface="仿宋" panose="02010609060101010101" charset="-122"/>
                    <a:ea typeface="仿宋" panose="02010609060101010101" charset="-122"/>
                    <a:sym typeface="宋体" panose="02010600030101010101" pitchFamily="2" charset="-122"/>
                  </a:rPr>
                  <a:t>陶器</a:t>
                </a:r>
                <a:endParaRPr lang="zh-CN" altLang="en-US" sz="2200" b="1">
                  <a:latin typeface="仿宋" panose="02010609060101010101" charset="-122"/>
                  <a:ea typeface="仿宋" panose="02010609060101010101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53630" name="图片 102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1"/>
              <a:srcRect l="21492" t="4926" r="19969" b="5608"/>
              <a:stretch>
                <a:fillRect/>
              </a:stretch>
            </p:blipFill>
            <p:spPr>
              <a:xfrm>
                <a:off x="396590" y="2780928"/>
                <a:ext cx="1804969" cy="264802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2" name="组合 21"/>
          <p:cNvGrpSpPr/>
          <p:nvPr>
            <p:custDataLst>
              <p:tags r:id="rId12"/>
            </p:custDataLst>
          </p:nvPr>
        </p:nvGrpSpPr>
        <p:grpSpPr>
          <a:xfrm>
            <a:off x="4676775" y="3013075"/>
            <a:ext cx="2101850" cy="3709649"/>
            <a:chOff x="2461233" y="2528904"/>
            <a:chExt cx="2101583" cy="4008319"/>
          </a:xfrm>
        </p:grpSpPr>
        <p:sp>
          <p:nvSpPr>
            <p:cNvPr id="153623" name="TextBox 27"/>
            <p:cNvSpPr txBox="1"/>
            <p:nvPr>
              <p:custDataLst>
                <p:tags r:id="rId13"/>
              </p:custDataLst>
            </p:nvPr>
          </p:nvSpPr>
          <p:spPr>
            <a:xfrm>
              <a:off x="2627392" y="6072716"/>
              <a:ext cx="1627971" cy="4645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20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  <a:sym typeface="宋体" panose="02010600030101010101" pitchFamily="2" charset="-122"/>
                </a:rPr>
                <a:t>春秋时期</a:t>
              </a:r>
              <a:endParaRPr lang="zh-CN" altLang="en-US" sz="22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endParaRPr>
            </a:p>
          </p:txBody>
        </p:sp>
        <p:grpSp>
          <p:nvGrpSpPr>
            <p:cNvPr id="153624" name="组合 2"/>
            <p:cNvGrpSpPr/>
            <p:nvPr>
              <p:custDataLst>
                <p:tags r:id="rId14"/>
              </p:custDataLst>
            </p:nvPr>
          </p:nvGrpSpPr>
          <p:grpSpPr>
            <a:xfrm>
              <a:off x="2461233" y="2528904"/>
              <a:ext cx="2101583" cy="3474715"/>
              <a:chOff x="2461233" y="2528904"/>
              <a:chExt cx="2101583" cy="3474715"/>
            </a:xfrm>
          </p:grpSpPr>
          <p:sp>
            <p:nvSpPr>
              <p:cNvPr id="153625" name="TextBox 2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972085" y="5539112"/>
                <a:ext cx="954999" cy="4645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sz="2200" b="1">
                    <a:latin typeface="仿宋" panose="02010609060101010101" charset="-122"/>
                    <a:ea typeface="仿宋" panose="02010609060101010101" charset="-122"/>
                    <a:sym typeface="宋体" panose="02010600030101010101" pitchFamily="2" charset="-122"/>
                  </a:rPr>
                  <a:t>桔槔</a:t>
                </a:r>
                <a:endParaRPr lang="zh-CN" altLang="en-US" sz="2200" b="1">
                  <a:latin typeface="仿宋" panose="02010609060101010101" charset="-122"/>
                  <a:ea typeface="仿宋" panose="02010609060101010101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53626" name="图片 94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2461233" y="2528904"/>
                <a:ext cx="2101583" cy="285049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4" name="组合 23"/>
          <p:cNvGrpSpPr/>
          <p:nvPr>
            <p:custDataLst>
              <p:tags r:id="rId18"/>
            </p:custDataLst>
          </p:nvPr>
        </p:nvGrpSpPr>
        <p:grpSpPr>
          <a:xfrm>
            <a:off x="6902450" y="3012440"/>
            <a:ext cx="2301875" cy="3733800"/>
            <a:chOff x="7329" y="259"/>
            <a:chExt cx="3625" cy="5959"/>
          </a:xfrm>
        </p:grpSpPr>
        <p:sp>
          <p:nvSpPr>
            <p:cNvPr id="153619" name="TextBox 31"/>
            <p:cNvSpPr txBox="1"/>
            <p:nvPr>
              <p:custDataLst>
                <p:tags r:id="rId19"/>
              </p:custDataLst>
            </p:nvPr>
          </p:nvSpPr>
          <p:spPr>
            <a:xfrm>
              <a:off x="7591" y="5532"/>
              <a:ext cx="2899" cy="6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zh-CN" altLang="en-US" sz="220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  <a:sym typeface="宋体" panose="02010600030101010101" pitchFamily="2" charset="-122"/>
                </a:rPr>
                <a:t>三国时期</a:t>
              </a:r>
              <a:endParaRPr lang="zh-CN" altLang="en-US" sz="22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endParaRPr>
            </a:p>
          </p:txBody>
        </p:sp>
        <p:grpSp>
          <p:nvGrpSpPr>
            <p:cNvPr id="153620" name="组合 24"/>
            <p:cNvGrpSpPr/>
            <p:nvPr>
              <p:custDataLst>
                <p:tags r:id="rId20"/>
              </p:custDataLst>
            </p:nvPr>
          </p:nvGrpSpPr>
          <p:grpSpPr>
            <a:xfrm>
              <a:off x="7329" y="259"/>
              <a:ext cx="3625" cy="5440"/>
              <a:chOff x="4657722" y="2514406"/>
              <a:chExt cx="2301580" cy="3454748"/>
            </a:xfrm>
          </p:grpSpPr>
          <p:sp>
            <p:nvSpPr>
              <p:cNvPr id="153621" name="TextBox 32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657722" y="5449980"/>
                <a:ext cx="2273644" cy="519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/>
              <a:p>
                <a:pPr algn="ctr" eaLnBrk="1" hangingPunct="1"/>
                <a:r>
                  <a:rPr lang="zh-CN" altLang="en-US" sz="2200" b="1">
                    <a:latin typeface="仿宋" panose="02010609060101010101" charset="-122"/>
                    <a:ea typeface="仿宋" panose="02010609060101010101" charset="-122"/>
                    <a:sym typeface="宋体" panose="02010600030101010101" pitchFamily="2" charset="-122"/>
                  </a:rPr>
                  <a:t>翻车（马钧改进）</a:t>
                </a:r>
                <a:endParaRPr lang="zh-CN" altLang="en-US" sz="2200" b="1">
                  <a:latin typeface="仿宋" panose="02010609060101010101" charset="-122"/>
                  <a:ea typeface="仿宋" panose="02010609060101010101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53622" name="图片 91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3"/>
              <a:srcRect l="14978" r="15331" b="6506"/>
              <a:stretch>
                <a:fillRect/>
              </a:stretch>
            </p:blipFill>
            <p:spPr>
              <a:xfrm>
                <a:off x="4657722" y="2514406"/>
                <a:ext cx="2301580" cy="286499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7" name="组合 26"/>
          <p:cNvGrpSpPr/>
          <p:nvPr>
            <p:custDataLst>
              <p:tags r:id="rId24"/>
            </p:custDataLst>
          </p:nvPr>
        </p:nvGrpSpPr>
        <p:grpSpPr>
          <a:xfrm>
            <a:off x="9575800" y="3012440"/>
            <a:ext cx="2418080" cy="3711901"/>
            <a:chOff x="9437948" y="2505258"/>
            <a:chExt cx="2417897" cy="3845410"/>
          </a:xfrm>
        </p:grpSpPr>
        <p:sp>
          <p:nvSpPr>
            <p:cNvPr id="153616" name="TextBox 33"/>
            <p:cNvSpPr txBox="1"/>
            <p:nvPr>
              <p:custDataLst>
                <p:tags r:id="rId25"/>
              </p:custDataLst>
            </p:nvPr>
          </p:nvSpPr>
          <p:spPr>
            <a:xfrm>
              <a:off x="10222657" y="5905311"/>
              <a:ext cx="875665" cy="4453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20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  <a:sym typeface="宋体" panose="02010600030101010101" pitchFamily="2" charset="-122"/>
                </a:rPr>
                <a:t>唐代</a:t>
              </a:r>
              <a:endParaRPr lang="zh-CN" altLang="en-US" sz="22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53617" name="TextBox 34"/>
            <p:cNvSpPr txBox="1"/>
            <p:nvPr>
              <p:custDataLst>
                <p:tags r:id="rId26"/>
              </p:custDataLst>
            </p:nvPr>
          </p:nvSpPr>
          <p:spPr>
            <a:xfrm>
              <a:off x="9943619" y="5491832"/>
              <a:ext cx="1563617" cy="4453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200" b="1">
                  <a:latin typeface="仿宋" panose="02010609060101010101" charset="-122"/>
                  <a:ea typeface="仿宋" panose="02010609060101010101" charset="-122"/>
                  <a:sym typeface="宋体" panose="02010600030101010101" pitchFamily="2" charset="-122"/>
                </a:rPr>
                <a:t>高转筒车</a:t>
              </a:r>
              <a:endParaRPr lang="zh-CN" altLang="en-US" sz="2200" b="1">
                <a:latin typeface="仿宋" panose="02010609060101010101" charset="-122"/>
                <a:ea typeface="仿宋" panose="02010609060101010101" charset="-122"/>
                <a:sym typeface="宋体" panose="02010600030101010101" pitchFamily="2" charset="-122"/>
              </a:endParaRPr>
            </a:p>
          </p:txBody>
        </p:sp>
        <p:pic>
          <p:nvPicPr>
            <p:cNvPr id="153618" name="图片 98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9437948" y="2505258"/>
              <a:ext cx="2417897" cy="28679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482" name="TextBox 12"/>
          <p:cNvSpPr txBox="1"/>
          <p:nvPr>
            <p:custDataLst>
              <p:tags r:id="rId29"/>
            </p:custDataLst>
          </p:nvPr>
        </p:nvSpPr>
        <p:spPr>
          <a:xfrm>
            <a:off x="260350" y="5207000"/>
            <a:ext cx="11383963" cy="570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微软雅黑" panose="020B050302020402020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微软雅黑" panose="020B050302020402020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微软雅黑" panose="020B050302020402020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微软雅黑" panose="020B050302020402020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微软雅黑" panose="020B0503020204020204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  <a:sym typeface="宋体" panose="02010600030101010101" pitchFamily="2" charset="-122"/>
              </a:rPr>
              <a:t>变化趋势：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30"/>
            </p:custDataLst>
          </p:nvPr>
        </p:nvSpPr>
        <p:spPr>
          <a:xfrm>
            <a:off x="1971675" y="5226050"/>
            <a:ext cx="9413240" cy="53403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①灌溉装置日益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复杂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； ②动力: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人力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到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自然力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③劳动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效率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逐渐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提高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1"/>
            </p:custDataLst>
          </p:nvPr>
        </p:nvSpPr>
        <p:spPr>
          <a:xfrm>
            <a:off x="5039360" y="127635"/>
            <a:ext cx="6871335" cy="8928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no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P20“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思考点</a:t>
            </a:r>
            <a:r>
              <a:rPr lang="en-US" alt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400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耕作工具和灌溉工具的进步，是怎样促进农业生产发展的？</a:t>
            </a:r>
            <a:endParaRPr lang="zh-CN" altLang="en-US" sz="2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2"/>
            </p:custDataLst>
          </p:nvPr>
        </p:nvSpPr>
        <p:spPr>
          <a:xfrm>
            <a:off x="4991735" y="1106805"/>
            <a:ext cx="7002145" cy="14890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t">
            <a:no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解放了劳动力，提高了劳动生产效率；</a:t>
            </a:r>
            <a:endParaRPr lang="zh-CN" altLang="en-US" sz="2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改变了传统的劳作方式，促进了农业的精耕细作；</a:t>
            </a:r>
            <a:endParaRPr lang="zh-CN" altLang="en-US" sz="2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扩大了农耕区域，加速了对土地的开发与利用。</a:t>
            </a:r>
            <a:endParaRPr lang="zh-CN" altLang="en-US" sz="2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TextBox 3"/>
          <p:cNvSpPr txBox="1"/>
          <p:nvPr>
            <p:custDataLst>
              <p:tags r:id="rId33"/>
            </p:custDataLst>
          </p:nvPr>
        </p:nvSpPr>
        <p:spPr>
          <a:xfrm>
            <a:off x="81509" y="155051"/>
            <a:ext cx="6274019" cy="434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2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重点探究</a:t>
            </a:r>
            <a:r>
              <a:rPr lang="en-US" altLang="zh-CN" sz="22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】2</a:t>
            </a:r>
            <a:r>
              <a:rPr lang="zh-CN" altLang="en-US" sz="22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23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灌溉工具的演变</a:t>
            </a:r>
            <a:endParaRPr lang="zh-CN" altLang="en-US" sz="223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482" grpId="0" animBg="1"/>
      <p:bldP spid="28" grpId="0" animBg="1"/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880745" y="476250"/>
            <a:ext cx="7524000" cy="18000"/>
          </a:xfrm>
          <a:prstGeom prst="rect">
            <a:avLst/>
          </a:prstGeom>
          <a:solidFill>
            <a:srgbClr val="BFBFB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30564" y="694055"/>
          <a:ext cx="10788650" cy="5910580"/>
        </p:xfrm>
        <a:graphic>
          <a:graphicData uri="http://schemas.openxmlformats.org/drawingml/2006/table">
            <a:tbl>
              <a:tblPr firstRow="1" bandRow="1"/>
              <a:tblGrid>
                <a:gridCol w="1115747"/>
                <a:gridCol w="2564597"/>
                <a:gridCol w="7107992"/>
              </a:tblGrid>
              <a:tr h="40830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类别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时期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生产工具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</a:tr>
              <a:tr h="554990">
                <a:tc rowSpan="4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纺织</a:t>
                      </a:r>
                      <a:endParaRPr lang="en-US" altLang="zh-CN" sz="24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工具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约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万年前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</a:tr>
              <a:tr h="554990">
                <a:tc vMerge="1">
                  <a:tcPr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新石器时代晚期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</a:tr>
              <a:tr h="554990">
                <a:tc vMerge="1">
                  <a:tcPr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汉朝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</a:tr>
              <a:tr h="456565">
                <a:tc vMerge="1">
                  <a:tcPr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元朝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</a:tr>
              <a:tr h="515620">
                <a:tc rowSpan="4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制</a:t>
                      </a: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瓷</a:t>
                      </a:r>
                      <a:endParaRPr lang="en-US" altLang="zh-CN" sz="24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工具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原始社会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</a:tr>
              <a:tr h="555625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新石器时代晚期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</a:tr>
              <a:tr h="555625">
                <a:tc vMerge="1">
                  <a:tcPr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南朝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</a:tr>
              <a:tr h="554990">
                <a:tc vMerge="1">
                  <a:tcPr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唐宋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</a:tr>
              <a:tr h="554990">
                <a:tc row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冶炼</a:t>
                      </a:r>
                      <a:endParaRPr lang="en-US" altLang="zh-CN" sz="24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工具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锻打与铸造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</a:tr>
              <a:tr h="554990">
                <a:tc vMerge="1">
                  <a:tcPr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Arial" panose="020B0604020202020204" pitchFamily="34" charset="0"/>
                        </a:rPr>
                        <a:t>冶铁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5374640" y="1206500"/>
            <a:ext cx="4888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13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山顶洞人已经用</a:t>
            </a:r>
            <a:r>
              <a:rPr lang="zh-CN" altLang="en-US" sz="2400" spc="13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骨针</a:t>
            </a:r>
            <a:r>
              <a:rPr lang="zh-CN" altLang="en-US" sz="2400" spc="13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缝制兽皮</a:t>
            </a:r>
            <a:endParaRPr lang="zh-CN" altLang="en-US" sz="24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5374640" y="1709420"/>
            <a:ext cx="3945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13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使用</a:t>
            </a:r>
            <a:r>
              <a:rPr lang="zh-CN" altLang="en-US" sz="2400" spc="13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陶纺轮</a:t>
            </a:r>
            <a:r>
              <a:rPr lang="zh-CN" altLang="en-US" sz="2400" spc="13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作为</a:t>
            </a:r>
            <a:r>
              <a:rPr lang="zh-CN" altLang="en-US" sz="2400" spc="13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纺线</a:t>
            </a:r>
            <a:r>
              <a:rPr lang="zh-CN" altLang="en-US" sz="2400" spc="13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工具</a:t>
            </a:r>
            <a:endParaRPr lang="zh-CN" altLang="en-US" sz="24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4800898" y="2312015"/>
            <a:ext cx="385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纺纱用的纺车、提花机</a:t>
            </a:r>
            <a:endParaRPr lang="zh-CN" altLang="en-US" sz="24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4641850" y="2834640"/>
            <a:ext cx="6877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黄道婆改进技术，纺织机成为农耕家庭不可获取的生产工具</a:t>
            </a:r>
            <a:endParaRPr lang="zh-CN" altLang="en-US" sz="20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4945380" y="3882390"/>
            <a:ext cx="3891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坯</a:t>
            </a:r>
            <a:r>
              <a:rPr lang="zh-CN" altLang="en-US" sz="2400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车制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坯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 </a:t>
            </a:r>
            <a:endParaRPr lang="zh-CN" altLang="en-US" sz="24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4800898" y="4474190"/>
            <a:ext cx="3757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匣钵，可防止柸体污损</a:t>
            </a:r>
            <a:endParaRPr lang="zh-CN" altLang="en-US" sz="24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800898" y="5067280"/>
            <a:ext cx="5556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支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钉</a:t>
            </a:r>
            <a:r>
              <a:rPr lang="zh-CN" altLang="en-US" sz="2400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，防止器物在烧制过程中粘连</a:t>
            </a:r>
            <a:endParaRPr lang="zh-CN" altLang="en-US" sz="24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5418435" y="5631160"/>
            <a:ext cx="484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土炉、锤、锉、坩埚、范等</a:t>
            </a:r>
            <a:endParaRPr lang="zh-CN" altLang="en-US" sz="24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7343755" y="6216630"/>
            <a:ext cx="94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水排</a:t>
            </a:r>
            <a:endParaRPr lang="zh-CN" altLang="en-US" sz="2400"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327025" y="88265"/>
            <a:ext cx="12192635" cy="52324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sz="2400" b="0" spc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二、手工业工具的进步</a:t>
            </a:r>
            <a:endParaRPr lang="zh-CN" sz="2400" b="0" spc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13" name="文本框 3"/>
          <p:cNvSpPr/>
          <p:nvPr>
            <p:custDataLst>
              <p:tags r:id="rId13"/>
            </p:custDataLst>
          </p:nvPr>
        </p:nvSpPr>
        <p:spPr>
          <a:xfrm>
            <a:off x="4641850" y="3222625"/>
            <a:ext cx="4011295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泥条盘筑方法制造陶器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p="http://schemas.openxmlformats.org/presentationml/2006/main">
  <p:tag name="AS_UNIQUEID" val="113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113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3402"/>
</p:tagLst>
</file>

<file path=ppt/tags/tag101.xml><?xml version="1.0" encoding="utf-8"?>
<p:tagLst xmlns:p="http://schemas.openxmlformats.org/presentationml/2006/main">
  <p:tag name="AS_UNIQUEID" val="3403"/>
</p:tagLst>
</file>

<file path=ppt/tags/tag102.xml><?xml version="1.0" encoding="utf-8"?>
<p:tagLst xmlns:p="http://schemas.openxmlformats.org/presentationml/2006/main">
  <p:tag name="AS_UNIQUEID" val="3404"/>
</p:tagLst>
</file>

<file path=ppt/tags/tag103.xml><?xml version="1.0" encoding="utf-8"?>
<p:tagLst xmlns:p="http://schemas.openxmlformats.org/presentationml/2006/main">
  <p:tag name="AS_UNIQUEID" val="3405"/>
</p:tagLst>
</file>

<file path=ppt/tags/tag104.xml><?xml version="1.0" encoding="utf-8"?>
<p:tagLst xmlns:p="http://schemas.openxmlformats.org/presentationml/2006/main">
  <p:tag name="AS_UNIQUEID" val="3406"/>
</p:tagLst>
</file>

<file path=ppt/tags/tag105.xml><?xml version="1.0" encoding="utf-8"?>
<p:tagLst xmlns:p="http://schemas.openxmlformats.org/presentationml/2006/main">
  <p:tag name="AS_UNIQUEID" val="3407"/>
</p:tagLst>
</file>

<file path=ppt/tags/tag106.xml><?xml version="1.0" encoding="utf-8"?>
<p:tagLst xmlns:p="http://schemas.openxmlformats.org/presentationml/2006/main">
  <p:tag name="AS_UNIQUEID" val="3408"/>
</p:tagLst>
</file>

<file path=ppt/tags/tag107.xml><?xml version="1.0" encoding="utf-8"?>
<p:tagLst xmlns:p="http://schemas.openxmlformats.org/presentationml/2006/main">
  <p:tag name="AS_UNIQUEID" val="1929"/>
</p:tagLst>
</file>

<file path=ppt/tags/tag108.xml><?xml version="1.0" encoding="utf-8"?>
<p:tagLst xmlns:p="http://schemas.openxmlformats.org/presentationml/2006/main">
  <p:tag name="AS_UNIQUEID" val="1935"/>
</p:tagLst>
</file>

<file path=ppt/tags/tag109.xml><?xml version="1.0" encoding="utf-8"?>
<p:tagLst xmlns:p="http://schemas.openxmlformats.org/presentationml/2006/main">
  <p:tag name="AS_UNIQUEID" val="1937"/>
</p:tagLst>
</file>

<file path=ppt/tags/tag11.xml><?xml version="1.0" encoding="utf-8"?>
<p:tagLst xmlns:p="http://schemas.openxmlformats.org/presentationml/2006/main">
  <p:tag name="AS_UNIQUEID" val="113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1930"/>
</p:tagLst>
</file>

<file path=ppt/tags/tag111.xml><?xml version="1.0" encoding="utf-8"?>
<p:tagLst xmlns:p="http://schemas.openxmlformats.org/presentationml/2006/main">
  <p:tag name="AS_UNIQUEID" val="1932"/>
</p:tagLst>
</file>

<file path=ppt/tags/tag112.xml><?xml version="1.0" encoding="utf-8"?>
<p:tagLst xmlns:p="http://schemas.openxmlformats.org/presentationml/2006/main">
  <p:tag name="AS_UNIQUEID" val="1931"/>
</p:tagLst>
</file>

<file path=ppt/tags/tag113.xml><?xml version="1.0" encoding="utf-8"?>
<p:tagLst xmlns:p="http://schemas.openxmlformats.org/presentationml/2006/main">
  <p:tag name="KSO_WM_SPECIAL_SOURCE" val="bdnull"/>
</p:tagLst>
</file>

<file path=ppt/tags/tag114.xml><?xml version="1.0" encoding="utf-8"?>
<p:tagLst xmlns:p="http://schemas.openxmlformats.org/presentationml/2006/main">
  <p:tag name="AS_UNIQUEID" val="990"/>
</p:tagLst>
</file>

<file path=ppt/tags/tag115.xml><?xml version="1.0" encoding="utf-8"?>
<p:tagLst xmlns:p="http://schemas.openxmlformats.org/presentationml/2006/main">
  <p:tag name="AS_UNIQUEID" val="4675"/>
</p:tagLst>
</file>

<file path=ppt/tags/tag116.xml><?xml version="1.0" encoding="utf-8"?>
<p:tagLst xmlns:p="http://schemas.openxmlformats.org/presentationml/2006/main">
  <p:tag name="AS_UNIQUEID" val="4676"/>
</p:tagLst>
</file>

<file path=ppt/tags/tag117.xml><?xml version="1.0" encoding="utf-8"?>
<p:tagLst xmlns:p="http://schemas.openxmlformats.org/presentationml/2006/main">
  <p:tag name="AS_UNIQUEID" val="4677"/>
</p:tagLst>
</file>

<file path=ppt/tags/tag118.xml><?xml version="1.0" encoding="utf-8"?>
<p:tagLst xmlns:p="http://schemas.openxmlformats.org/presentationml/2006/main">
  <p:tag name="AS_UNIQUEID" val="4678"/>
</p:tagLst>
</file>

<file path=ppt/tags/tag119.xml><?xml version="1.0" encoding="utf-8"?>
<p:tagLst xmlns:p="http://schemas.openxmlformats.org/presentationml/2006/main">
  <p:tag name="AS_UNIQUEID" val="4679"/>
</p:tagLst>
</file>

<file path=ppt/tags/tag12.xml><?xml version="1.0" encoding="utf-8"?>
<p:tagLst xmlns:p="http://schemas.openxmlformats.org/presentationml/2006/main">
  <p:tag name="AS_UNIQUEID" val="113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AS_UNIQUEID" val="4680"/>
</p:tagLst>
</file>

<file path=ppt/tags/tag121.xml><?xml version="1.0" encoding="utf-8"?>
<p:tagLst xmlns:p="http://schemas.openxmlformats.org/presentationml/2006/main">
  <p:tag name="AS_UNIQUEID" val="4681"/>
</p:tagLst>
</file>

<file path=ppt/tags/tag122.xml><?xml version="1.0" encoding="utf-8"?>
<p:tagLst xmlns:p="http://schemas.openxmlformats.org/presentationml/2006/main">
  <p:tag name="AS_UNIQUEID" val="4682"/>
</p:tagLst>
</file>

<file path=ppt/tags/tag123.xml><?xml version="1.0" encoding="utf-8"?>
<p:tagLst xmlns:p="http://schemas.openxmlformats.org/presentationml/2006/main">
  <p:tag name="AS_UNIQUEID" val="4683"/>
</p:tagLst>
</file>

<file path=ppt/tags/tag124.xml><?xml version="1.0" encoding="utf-8"?>
<p:tagLst xmlns:p="http://schemas.openxmlformats.org/presentationml/2006/main">
  <p:tag name="AS_UNIQUEID" val="4684"/>
</p:tagLst>
</file>

<file path=ppt/tags/tag125.xml><?xml version="1.0" encoding="utf-8"?>
<p:tagLst xmlns:p="http://schemas.openxmlformats.org/presentationml/2006/main">
  <p:tag name="AS_UNIQUEID" val="4685"/>
</p:tagLst>
</file>

<file path=ppt/tags/tag126.xml><?xml version="1.0" encoding="utf-8"?>
<p:tagLst xmlns:p="http://schemas.openxmlformats.org/presentationml/2006/main">
  <p:tag name="AS_UNIQUEID" val="4686"/>
</p:tagLst>
</file>

<file path=ppt/tags/tag127.xml><?xml version="1.0" encoding="utf-8"?>
<p:tagLst xmlns:p="http://schemas.openxmlformats.org/presentationml/2006/main">
  <p:tag name="AS_UNIQUEID" val="4687"/>
</p:tagLst>
</file>

<file path=ppt/tags/tag128.xml><?xml version="1.0" encoding="utf-8"?>
<p:tagLst xmlns:p="http://schemas.openxmlformats.org/presentationml/2006/main">
  <p:tag name="AS_UNIQUEID" val="4688"/>
</p:tagLst>
</file>

<file path=ppt/tags/tag129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AS_UNIQUEID" val="113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UNIQUEID" val="853"/>
</p:tagLst>
</file>

<file path=ppt/tags/tag131.xml><?xml version="1.0" encoding="utf-8"?>
<p:tagLst xmlns:p="http://schemas.openxmlformats.org/presentationml/2006/main">
  <p:tag name="AS_UNIQUEID" val="11009"/>
</p:tagLst>
</file>

<file path=ppt/tags/tag132.xml><?xml version="1.0" encoding="utf-8"?>
<p:tagLst xmlns:p="http://schemas.openxmlformats.org/presentationml/2006/main">
  <p:tag name="AS_UNIQUEID" val="854"/>
</p:tagLst>
</file>

<file path=ppt/tags/tag133.xml><?xml version="1.0" encoding="utf-8"?>
<p:tagLst xmlns:p="http://schemas.openxmlformats.org/presentationml/2006/main">
  <p:tag name="AS_UNIQUEID" val="858"/>
</p:tagLst>
</file>

<file path=ppt/tags/tag134.xml><?xml version="1.0" encoding="utf-8"?>
<p:tagLst xmlns:p="http://schemas.openxmlformats.org/presentationml/2006/main">
  <p:tag name="AS_UNIQUEID" val="11010"/>
</p:tagLst>
</file>

<file path=ppt/tags/tag135.xml><?xml version="1.0" encoding="utf-8"?>
<p:tagLst xmlns:p="http://schemas.openxmlformats.org/presentationml/2006/main">
  <p:tag name="AS_UNIQUEID" val="945"/>
</p:tagLst>
</file>

<file path=ppt/tags/tag136.xml><?xml version="1.0" encoding="utf-8"?>
<p:tagLst xmlns:p="http://schemas.openxmlformats.org/presentationml/2006/main">
  <p:tag name="AS_UNIQUEID" val="11011"/>
</p:tagLst>
</file>

<file path=ppt/tags/tag137.xml><?xml version="1.0" encoding="utf-8"?>
<p:tagLst xmlns:p="http://schemas.openxmlformats.org/presentationml/2006/main">
  <p:tag name="AS_UNIQUEID" val="946"/>
</p:tagLst>
</file>

<file path=ppt/tags/tag138.xml><?xml version="1.0" encoding="utf-8"?>
<p:tagLst xmlns:p="http://schemas.openxmlformats.org/presentationml/2006/main">
  <p:tag name="AS_UNIQUEID" val="3153"/>
</p:tagLst>
</file>

<file path=ppt/tags/tag139.xml><?xml version="1.0" encoding="utf-8"?>
<p:tagLst xmlns:p="http://schemas.openxmlformats.org/presentationml/2006/main">
  <p:tag name="AS_UNIQUEID" val="11012"/>
</p:tagLst>
</file>

<file path=ppt/tags/tag14.xml><?xml version="1.0" encoding="utf-8"?>
<p:tagLst xmlns:p="http://schemas.openxmlformats.org/presentationml/2006/main">
  <p:tag name="AS_UNIQUEID" val="113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945"/>
</p:tagLst>
</file>

<file path=ppt/tags/tag141.xml><?xml version="1.0" encoding="utf-8"?>
<p:tagLst xmlns:p="http://schemas.openxmlformats.org/presentationml/2006/main">
  <p:tag name="AS_UNIQUEID" val="11013"/>
</p:tagLst>
</file>

<file path=ppt/tags/tag142.xml><?xml version="1.0" encoding="utf-8"?>
<p:tagLst xmlns:p="http://schemas.openxmlformats.org/presentationml/2006/main">
  <p:tag name="AS_UNIQUEID" val="946"/>
</p:tagLst>
</file>

<file path=ppt/tags/tag143.xml><?xml version="1.0" encoding="utf-8"?>
<p:tagLst xmlns:p="http://schemas.openxmlformats.org/presentationml/2006/main">
  <p:tag name="AS_UNIQUEID" val="3142"/>
</p:tagLst>
</file>

<file path=ppt/tags/tag144.xml><?xml version="1.0" encoding="utf-8"?>
<p:tagLst xmlns:p="http://schemas.openxmlformats.org/presentationml/2006/main">
  <p:tag name="AS_UNIQUEID" val="11014"/>
</p:tagLst>
</file>

<file path=ppt/tags/tag145.xml><?xml version="1.0" encoding="utf-8"?>
<p:tagLst xmlns:p="http://schemas.openxmlformats.org/presentationml/2006/main">
  <p:tag name="AS_UNIQUEID" val="949"/>
</p:tagLst>
</file>

<file path=ppt/tags/tag146.xml><?xml version="1.0" encoding="utf-8"?>
<p:tagLst xmlns:p="http://schemas.openxmlformats.org/presentationml/2006/main">
  <p:tag name="AS_UNIQUEID" val="11015"/>
</p:tagLst>
</file>

<file path=ppt/tags/tag147.xml><?xml version="1.0" encoding="utf-8"?>
<p:tagLst xmlns:p="http://schemas.openxmlformats.org/presentationml/2006/main">
  <p:tag name="AS_UNIQUEID" val="950"/>
</p:tagLst>
</file>

<file path=ppt/tags/tag148.xml><?xml version="1.0" encoding="utf-8"?>
<p:tagLst xmlns:p="http://schemas.openxmlformats.org/presentationml/2006/main">
  <p:tag name="AS_UNIQUEID" val="3140"/>
</p:tagLst>
</file>

<file path=ppt/tags/tag149.xml><?xml version="1.0" encoding="utf-8"?>
<p:tagLst xmlns:p="http://schemas.openxmlformats.org/presentationml/2006/main">
  <p:tag name="AS_UNIQUEID" val="11016"/>
</p:tagLst>
</file>

<file path=ppt/tags/tag15.xml><?xml version="1.0" encoding="utf-8"?>
<p:tagLst xmlns:p="http://schemas.openxmlformats.org/presentationml/2006/main">
  <p:tag name="AS_UNIQUEID" val="113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951"/>
</p:tagLst>
</file>

<file path=ppt/tags/tag151.xml><?xml version="1.0" encoding="utf-8"?>
<p:tagLst xmlns:p="http://schemas.openxmlformats.org/presentationml/2006/main">
  <p:tag name="AS_UNIQUEID" val="952"/>
</p:tagLst>
</file>

<file path=ppt/tags/tag152.xml><?xml version="1.0" encoding="utf-8"?>
<p:tagLst xmlns:p="http://schemas.openxmlformats.org/presentationml/2006/main">
  <p:tag name="AS_UNIQUEID" val="3144"/>
</p:tagLst>
</file>

<file path=ppt/tags/tag153.xml><?xml version="1.0" encoding="utf-8"?>
<p:tagLst xmlns:p="http://schemas.openxmlformats.org/presentationml/2006/main">
  <p:tag name="AS_UNIQUEID" val="1083"/>
</p:tagLst>
</file>

<file path=ppt/tags/tag154.xml><?xml version="1.0" encoding="utf-8"?>
<p:tagLst xmlns:p="http://schemas.openxmlformats.org/presentationml/2006/main">
  <p:tag name="AS_UNIQUEID" val="11017"/>
</p:tagLst>
</file>

<file path=ppt/tags/tag155.xml><?xml version="1.0" encoding="utf-8"?>
<p:tagLst xmlns:p="http://schemas.openxmlformats.org/presentationml/2006/main">
  <p:tag name="AS_UNIQUEID" val="11018"/>
</p:tagLst>
</file>

<file path=ppt/tags/tag156.xml><?xml version="1.0" encoding="utf-8"?>
<p:tagLst xmlns:p="http://schemas.openxmlformats.org/presentationml/2006/main">
  <p:tag name="AS_UNIQUEID" val="11019"/>
  <p:tag name="KSO_WM_BEAUTIFY_FLAG" val=""/>
</p:tagLst>
</file>

<file path=ppt/tags/tag157.xml><?xml version="1.0" encoding="utf-8"?>
<p:tagLst xmlns:p="http://schemas.openxmlformats.org/presentationml/2006/main">
  <p:tag name="AS_UNIQUEID" val="3394"/>
</p:tagLst>
</file>

<file path=ppt/tags/tag158.xml><?xml version="1.0" encoding="utf-8"?>
<p:tagLst xmlns:p="http://schemas.openxmlformats.org/presentationml/2006/main">
  <p:tag name="KSO_WM_SPECIAL_SOURCE" val="bdnull"/>
</p:tagLst>
</file>

<file path=ppt/tags/tag159.xml><?xml version="1.0" encoding="utf-8"?>
<p:tagLst xmlns:p="http://schemas.openxmlformats.org/presentationml/2006/main">
  <p:tag name="AS_UNIQUEID" val="7167"/>
</p:tagLst>
</file>

<file path=ppt/tags/tag16.xml><?xml version="1.0" encoding="utf-8"?>
<p:tagLst xmlns:p="http://schemas.openxmlformats.org/presentationml/2006/main">
  <p:tag name="AS_UNIQUEID" val="113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AS_UNIQUEID" val="7169"/>
  <p:tag name="KSO_WM_UNIT_TABLE_BEAUTIFY" val="smartTable{a42d1358-aa74-4139-8383-fb85e7c5f729}"/>
  <p:tag name="TABLE_ENDDRAG_ORIGIN_RECT" val="908*425"/>
  <p:tag name="TABLE_ENDDRAG_RECT" val="31*91*908*425"/>
</p:tagLst>
</file>

<file path=ppt/tags/tag161.xml><?xml version="1.0" encoding="utf-8"?>
<p:tagLst xmlns:p="http://schemas.openxmlformats.org/presentationml/2006/main">
  <p:tag name="AS_UNIQUEID" val="7170"/>
</p:tagLst>
</file>

<file path=ppt/tags/tag162.xml><?xml version="1.0" encoding="utf-8"?>
<p:tagLst xmlns:p="http://schemas.openxmlformats.org/presentationml/2006/main">
  <p:tag name="AS_UNIQUEID" val="7171"/>
</p:tagLst>
</file>

<file path=ppt/tags/tag163.xml><?xml version="1.0" encoding="utf-8"?>
<p:tagLst xmlns:p="http://schemas.openxmlformats.org/presentationml/2006/main">
  <p:tag name="AS_UNIQUEID" val="7172"/>
</p:tagLst>
</file>

<file path=ppt/tags/tag164.xml><?xml version="1.0" encoding="utf-8"?>
<p:tagLst xmlns:p="http://schemas.openxmlformats.org/presentationml/2006/main">
  <p:tag name="AS_UNIQUEID" val="7173"/>
</p:tagLst>
</file>

<file path=ppt/tags/tag165.xml><?xml version="1.0" encoding="utf-8"?>
<p:tagLst xmlns:p="http://schemas.openxmlformats.org/presentationml/2006/main">
  <p:tag name="AS_UNIQUEID" val="7174"/>
</p:tagLst>
</file>

<file path=ppt/tags/tag166.xml><?xml version="1.0" encoding="utf-8"?>
<p:tagLst xmlns:p="http://schemas.openxmlformats.org/presentationml/2006/main">
  <p:tag name="AS_UNIQUEID" val="7175"/>
</p:tagLst>
</file>

<file path=ppt/tags/tag167.xml><?xml version="1.0" encoding="utf-8"?>
<p:tagLst xmlns:p="http://schemas.openxmlformats.org/presentationml/2006/main">
  <p:tag name="AS_UNIQUEID" val="7176"/>
</p:tagLst>
</file>

<file path=ppt/tags/tag168.xml><?xml version="1.0" encoding="utf-8"?>
<p:tagLst xmlns:p="http://schemas.openxmlformats.org/presentationml/2006/main">
  <p:tag name="AS_UNIQUEID" val="7177"/>
</p:tagLst>
</file>

<file path=ppt/tags/tag169.xml><?xml version="1.0" encoding="utf-8"?>
<p:tagLst xmlns:p="http://schemas.openxmlformats.org/presentationml/2006/main">
  <p:tag name="AS_UNIQUEID" val="7178"/>
</p:tagLst>
</file>

<file path=ppt/tags/tag17.xml><?xml version="1.0" encoding="utf-8"?>
<p:tagLst xmlns:p="http://schemas.openxmlformats.org/presentationml/2006/main">
  <p:tag name="AS_UNIQUEID" val="113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AS_UNIQUEID" val="11161"/>
  <p:tag name="KSO_WM_BEAUTIFY_FLAG" val=""/>
  <p:tag name="KSO_WM_SCREEN_THEME_FLAG" val="qQSGQsH92mn3k+bPFER2y5ROc3l1BBMpeKM4OxnfmUZqPt5CTwVN1OPUMq+lkNnhmSkJK44TcmUsba9Vcp7+XfNtT3om5j7s1rhRWeBbzbs="/>
</p:tagLst>
</file>

<file path=ppt/tags/tag171.xml><?xml version="1.0" encoding="utf-8"?>
<p:tagLst xmlns:p="http://schemas.openxmlformats.org/presentationml/2006/main">
  <p:tag name="AS_UNIQUEID" val="654"/>
  <p:tag name="KSO_WM_SCREEN_THEME_FLAG" val="qQSGQsH92mn3k+bPFER2y5ROc3l1BBMpeKM4OxnfmUZqPt5CTwVN1OPUMq+lkNnhmSkJK44TcmUsba9Vcp7+XfNtT3om5j7s1rhRWeBbzbs="/>
</p:tagLst>
</file>

<file path=ppt/tags/tag172.xml><?xml version="1.0" encoding="utf-8"?>
<p:tagLst xmlns:p="http://schemas.openxmlformats.org/presentationml/2006/main">
  <p:tag name="KSO_WM_SPECIAL_SOURCE" val="bdnull"/>
</p:tagLst>
</file>

<file path=ppt/tags/tag173.xml><?xml version="1.0" encoding="utf-8"?>
<p:tagLst xmlns:p="http://schemas.openxmlformats.org/presentationml/2006/main">
  <p:tag name="AS_UNIQUEID" val="7163"/>
</p:tagLst>
</file>

<file path=ppt/tags/tag174.xml><?xml version="1.0" encoding="utf-8"?>
<p:tagLst xmlns:p="http://schemas.openxmlformats.org/presentationml/2006/main">
  <p:tag name="AS_UNIQUEID" val="7164"/>
</p:tagLst>
</file>

<file path=ppt/tags/tag175.xml><?xml version="1.0" encoding="utf-8"?>
<p:tagLst xmlns:p="http://schemas.openxmlformats.org/presentationml/2006/main">
  <p:tag name="AS_UNIQUEID" val="7165"/>
</p:tagLst>
</file>

<file path=ppt/tags/tag176.xml><?xml version="1.0" encoding="utf-8"?>
<p:tagLst xmlns:p="http://schemas.openxmlformats.org/presentationml/2006/main">
  <p:tag name="AS_UNIQUEID" val="11256"/>
  <p:tag name="KSO_WM_SCREEN_THEME_FLAG" val="qQSGQsH92mn3k+bPFER2y5ROc3l1BBMpeKM4OxnfmUZqPt5CTwVN1OPUMq+lkNnhmSkJK44TcmUsba9Vcp7+XfNtT3om5j7s1rhRWeBbzbs="/>
  <p:tag name="KSO_WM_UNIT_TABLE_BEAUTIFY" val="smartTable{c13e7de5-fe15-4038-839f-a771136f23ef}"/>
  <p:tag name="TABLE_ENDDRAG_ORIGIN_RECT" val="933*352"/>
  <p:tag name="TABLE_ENDDRAG_RECT" val="13*110*933*352"/>
</p:tagLst>
</file>

<file path=ppt/tags/tag177.xml><?xml version="1.0" encoding="utf-8"?>
<p:tagLst xmlns:p="http://schemas.openxmlformats.org/presentationml/2006/main">
  <p:tag name="AS_UNIQUEID" val="11257"/>
</p:tagLst>
</file>

<file path=ppt/tags/tag178.xml><?xml version="1.0" encoding="utf-8"?>
<p:tagLst xmlns:p="http://schemas.openxmlformats.org/presentationml/2006/main">
  <p:tag name="AS_UNIQUEID" val="11258"/>
</p:tagLst>
</file>

<file path=ppt/tags/tag179.xml><?xml version="1.0" encoding="utf-8"?>
<p:tagLst xmlns:p="http://schemas.openxmlformats.org/presentationml/2006/main">
  <p:tag name="AS_UNIQUEID" val="11259"/>
</p:tagLst>
</file>

<file path=ppt/tags/tag18.xml><?xml version="1.0" encoding="utf-8"?>
<p:tagLst xmlns:p="http://schemas.openxmlformats.org/presentationml/2006/main">
  <p:tag name="AS_UNIQUEID" val="113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AS_UNIQUEID" val="11260"/>
</p:tagLst>
</file>

<file path=ppt/tags/tag181.xml><?xml version="1.0" encoding="utf-8"?>
<p:tagLst xmlns:p="http://schemas.openxmlformats.org/presentationml/2006/main">
  <p:tag name="AS_UNIQUEID" val="11264"/>
</p:tagLst>
</file>

<file path=ppt/tags/tag182.xml><?xml version="1.0" encoding="utf-8"?>
<p:tagLst xmlns:p="http://schemas.openxmlformats.org/presentationml/2006/main">
  <p:tag name="AS_UNIQUEID" val="11265"/>
</p:tagLst>
</file>

<file path=ppt/tags/tag183.xml><?xml version="1.0" encoding="utf-8"?>
<p:tagLst xmlns:p="http://schemas.openxmlformats.org/presentationml/2006/main">
  <p:tag name="AS_UNIQUEID" val="11266"/>
</p:tagLst>
</file>

<file path=ppt/tags/tag184.xml><?xml version="1.0" encoding="utf-8"?>
<p:tagLst xmlns:p="http://schemas.openxmlformats.org/presentationml/2006/main">
  <p:tag name="AS_UNIQUEID" val="11269"/>
</p:tagLst>
</file>

<file path=ppt/tags/tag185.xml><?xml version="1.0" encoding="utf-8"?>
<p:tagLst xmlns:p="http://schemas.openxmlformats.org/presentationml/2006/main">
  <p:tag name="AS_UNIQUEID" val="11270"/>
</p:tagLst>
</file>

<file path=ppt/tags/tag186.xml><?xml version="1.0" encoding="utf-8"?>
<p:tagLst xmlns:p="http://schemas.openxmlformats.org/presentationml/2006/main">
  <p:tag name="AS_UNIQUEID" val="11271"/>
</p:tagLst>
</file>

<file path=ppt/tags/tag187.xml><?xml version="1.0" encoding="utf-8"?>
<p:tagLst xmlns:p="http://schemas.openxmlformats.org/presentationml/2006/main">
  <p:tag name="AS_UNIQUEID" val="11401"/>
</p:tagLst>
</file>

<file path=ppt/tags/tag188.xml><?xml version="1.0" encoding="utf-8"?>
<p:tagLst xmlns:p="http://schemas.openxmlformats.org/presentationml/2006/main">
  <p:tag name="KSO_WM_SPECIAL_SOURCE" val="bdnull"/>
</p:tagLst>
</file>

<file path=ppt/tags/tag189.xml><?xml version="1.0" encoding="utf-8"?>
<p:tagLst xmlns:p="http://schemas.openxmlformats.org/presentationml/2006/main">
  <p:tag name="AS_UNIQUEID" val="11403"/>
</p:tagLst>
</file>

<file path=ppt/tags/tag19.xml><?xml version="1.0" encoding="utf-8"?>
<p:tagLst xmlns:p="http://schemas.openxmlformats.org/presentationml/2006/main">
  <p:tag name="AS_UNIQUEID" val="113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AS_UNIQUEID" val="11404"/>
</p:tagLst>
</file>

<file path=ppt/tags/tag191.xml><?xml version="1.0" encoding="utf-8"?>
<p:tagLst xmlns:p="http://schemas.openxmlformats.org/presentationml/2006/main">
  <p:tag name="AS_UNIQUEID" val="11405"/>
</p:tagLst>
</file>

<file path=ppt/tags/tag192.xml><?xml version="1.0" encoding="utf-8"?>
<p:tagLst xmlns:p="http://schemas.openxmlformats.org/presentationml/2006/main">
  <p:tag name="AS_UNIQUEID" val="11406"/>
</p:tagLst>
</file>

<file path=ppt/tags/tag193.xml><?xml version="1.0" encoding="utf-8"?>
<p:tagLst xmlns:p="http://schemas.openxmlformats.org/presentationml/2006/main">
  <p:tag name="AS_UNIQUEID" val="11407"/>
</p:tagLst>
</file>

<file path=ppt/tags/tag194.xml><?xml version="1.0" encoding="utf-8"?>
<p:tagLst xmlns:p="http://schemas.openxmlformats.org/presentationml/2006/main">
  <p:tag name="AS_UNIQUEID" val="11408"/>
</p:tagLst>
</file>

<file path=ppt/tags/tag195.xml><?xml version="1.0" encoding="utf-8"?>
<p:tagLst xmlns:p="http://schemas.openxmlformats.org/presentationml/2006/main">
  <p:tag name="AS_UNIQUEID" val="11409"/>
</p:tagLst>
</file>

<file path=ppt/tags/tag196.xml><?xml version="1.0" encoding="utf-8"?>
<p:tagLst xmlns:p="http://schemas.openxmlformats.org/presentationml/2006/main">
  <p:tag name="AS_UNIQUEID" val="11410"/>
</p:tagLst>
</file>

<file path=ppt/tags/tag197.xml><?xml version="1.0" encoding="utf-8"?>
<p:tagLst xmlns:p="http://schemas.openxmlformats.org/presentationml/2006/main">
  <p:tag name="AS_UNIQUEID" val="11411"/>
</p:tagLst>
</file>

<file path=ppt/tags/tag198.xml><?xml version="1.0" encoding="utf-8"?>
<p:tagLst xmlns:p="http://schemas.openxmlformats.org/presentationml/2006/main">
  <p:tag name="AS_UNIQUEID" val="11412"/>
</p:tagLst>
</file>

<file path=ppt/tags/tag199.xml><?xml version="1.0" encoding="utf-8"?>
<p:tagLst xmlns:p="http://schemas.openxmlformats.org/presentationml/2006/main">
  <p:tag name="AS_UNIQUEID" val="11413"/>
</p:tagLst>
</file>

<file path=ppt/tags/tag2.xml><?xml version="1.0" encoding="utf-8"?>
<p:tagLst xmlns:p="http://schemas.openxmlformats.org/presentationml/2006/main">
  <p:tag name="AS_UNIQUEID" val="113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113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11414"/>
</p:tagLst>
</file>

<file path=ppt/tags/tag201.xml><?xml version="1.0" encoding="utf-8"?>
<p:tagLst xmlns:p="http://schemas.openxmlformats.org/presentationml/2006/main">
  <p:tag name="AS_UNIQUEID" val="11415"/>
</p:tagLst>
</file>

<file path=ppt/tags/tag202.xml><?xml version="1.0" encoding="utf-8"?>
<p:tagLst xmlns:p="http://schemas.openxmlformats.org/presentationml/2006/main">
  <p:tag name="AS_UNIQUEID" val="11416"/>
</p:tagLst>
</file>

<file path=ppt/tags/tag203.xml><?xml version="1.0" encoding="utf-8"?>
<p:tagLst xmlns:p="http://schemas.openxmlformats.org/presentationml/2006/main">
  <p:tag name="AS_UNIQUEID" val="11417"/>
</p:tagLst>
</file>

<file path=ppt/tags/tag204.xml><?xml version="1.0" encoding="utf-8"?>
<p:tagLst xmlns:p="http://schemas.openxmlformats.org/presentationml/2006/main">
  <p:tag name="AS_UNIQUEID" val="11418"/>
</p:tagLst>
</file>

<file path=ppt/tags/tag205.xml><?xml version="1.0" encoding="utf-8"?>
<p:tagLst xmlns:p="http://schemas.openxmlformats.org/presentationml/2006/main">
  <p:tag name="AS_UNIQUEID" val="11419"/>
</p:tagLst>
</file>

<file path=ppt/tags/tag206.xml><?xml version="1.0" encoding="utf-8"?>
<p:tagLst xmlns:p="http://schemas.openxmlformats.org/presentationml/2006/main">
  <p:tag name="AS_UNIQUEID" val="11420"/>
</p:tagLst>
</file>

<file path=ppt/tags/tag207.xml><?xml version="1.0" encoding="utf-8"?>
<p:tagLst xmlns:p="http://schemas.openxmlformats.org/presentationml/2006/main">
  <p:tag name="AS_UNIQUEID" val="11421"/>
</p:tagLst>
</file>

<file path=ppt/tags/tag208.xml><?xml version="1.0" encoding="utf-8"?>
<p:tagLst xmlns:p="http://schemas.openxmlformats.org/presentationml/2006/main">
  <p:tag name="AS_UNIQUEID" val="11422"/>
</p:tagLst>
</file>

<file path=ppt/tags/tag209.xml><?xml version="1.0" encoding="utf-8"?>
<p:tagLst xmlns:p="http://schemas.openxmlformats.org/presentationml/2006/main">
  <p:tag name="AS_UNIQUEID" val="3433"/>
</p:tagLst>
</file>

<file path=ppt/tags/tag21.xml><?xml version="1.0" encoding="utf-8"?>
<p:tagLst xmlns:p="http://schemas.openxmlformats.org/presentationml/2006/main">
  <p:tag name="AS_UNIQUEID" val="113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KSO_WM_SPECIAL_SOURCE" val="bdnull"/>
</p:tagLst>
</file>

<file path=ppt/tags/tag211.xml><?xml version="1.0" encoding="utf-8"?>
<p:tagLst xmlns:p="http://schemas.openxmlformats.org/presentationml/2006/main">
  <p:tag name="AS_UNIQUEID" val="3585"/>
</p:tagLst>
</file>

<file path=ppt/tags/tag212.xml><?xml version="1.0" encoding="utf-8"?>
<p:tagLst xmlns:p="http://schemas.openxmlformats.org/presentationml/2006/main">
  <p:tag name="AS_UNIQUEID" val="3586"/>
</p:tagLst>
</file>

<file path=ppt/tags/tag213.xml><?xml version="1.0" encoding="utf-8"?>
<p:tagLst xmlns:p="http://schemas.openxmlformats.org/presentationml/2006/main">
  <p:tag name="AS_UNIQUEID" val="3587"/>
</p:tagLst>
</file>

<file path=ppt/tags/tag214.xml><?xml version="1.0" encoding="utf-8"?>
<p:tagLst xmlns:p="http://schemas.openxmlformats.org/presentationml/2006/main">
  <p:tag name="AS_UNIQUEID" val="3588"/>
</p:tagLst>
</file>

<file path=ppt/tags/tag215.xml><?xml version="1.0" encoding="utf-8"?>
<p:tagLst xmlns:p="http://schemas.openxmlformats.org/presentationml/2006/main">
  <p:tag name="KSO_WM_SPECIAL_SOURCE" val="bdnull"/>
</p:tagLst>
</file>

<file path=ppt/tags/tag216.xml><?xml version="1.0" encoding="utf-8"?>
<p:tagLst xmlns:p="http://schemas.openxmlformats.org/presentationml/2006/main">
  <p:tag name="AS_UNIQUEID" val="3590"/>
</p:tagLst>
</file>

<file path=ppt/tags/tag217.xml><?xml version="1.0" encoding="utf-8"?>
<p:tagLst xmlns:p="http://schemas.openxmlformats.org/presentationml/2006/main">
  <p:tag name="AS_UNIQUEID" val="3271"/>
</p:tagLst>
</file>

<file path=ppt/tags/tag218.xml><?xml version="1.0" encoding="utf-8"?>
<p:tagLst xmlns:p="http://schemas.openxmlformats.org/presentationml/2006/main">
  <p:tag name="AS_UNIQUEID" val="3272"/>
</p:tagLst>
</file>

<file path=ppt/tags/tag219.xml><?xml version="1.0" encoding="utf-8"?>
<p:tagLst xmlns:p="http://schemas.openxmlformats.org/presentationml/2006/main">
  <p:tag name="KSO_WM_SPECIAL_SOURCE" val="bdnull"/>
</p:tagLst>
</file>

<file path=ppt/tags/tag22.xml><?xml version="1.0" encoding="utf-8"?>
<p:tagLst xmlns:p="http://schemas.openxmlformats.org/presentationml/2006/main">
  <p:tag name="AS_UNIQUEID" val="113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AS_UNIQUEID" val="3276"/>
</p:tagLst>
</file>

<file path=ppt/tags/tag221.xml><?xml version="1.0" encoding="utf-8"?>
<p:tagLst xmlns:p="http://schemas.openxmlformats.org/presentationml/2006/main">
  <p:tag name="AS_UNIQUEID" val="3448"/>
</p:tagLst>
</file>

<file path=ppt/tags/tag222.xml><?xml version="1.0" encoding="utf-8"?>
<p:tagLst xmlns:p="http://schemas.openxmlformats.org/presentationml/2006/main">
  <p:tag name="KSO_WM_SPECIAL_SOURCE" val="bdnull"/>
</p:tagLst>
</file>

<file path=ppt/tags/tag223.xml><?xml version="1.0" encoding="utf-8"?>
<p:tagLst xmlns:p="http://schemas.openxmlformats.org/presentationml/2006/main">
  <p:tag name="AS_UNIQUEID" val="929"/>
  <p:tag name="TABLE_ENDDRAG_ORIGIN_RECT" val="943*375"/>
  <p:tag name="TABLE_ENDDRAG_RECT" val="-9*107*943*375"/>
  <p:tag name="KSO_WM_UNIT_TABLE_BEAUTIFY" val="smartTable{b1ddbedb-67da-451c-abfa-1942aa451dbb}"/>
</p:tagLst>
</file>

<file path=ppt/tags/tag224.xml><?xml version="1.0" encoding="utf-8"?>
<p:tagLst xmlns:p="http://schemas.openxmlformats.org/presentationml/2006/main">
  <p:tag name="AS_UNIQUEID" val="930"/>
</p:tagLst>
</file>

<file path=ppt/tags/tag225.xml><?xml version="1.0" encoding="utf-8"?>
<p:tagLst xmlns:p="http://schemas.openxmlformats.org/presentationml/2006/main">
  <p:tag name="AS_UNIQUEID" val="931"/>
</p:tagLst>
</file>

<file path=ppt/tags/tag226.xml><?xml version="1.0" encoding="utf-8"?>
<p:tagLst xmlns:p="http://schemas.openxmlformats.org/presentationml/2006/main">
  <p:tag name="AS_UNIQUEID" val="932"/>
</p:tagLst>
</file>

<file path=ppt/tags/tag227.xml><?xml version="1.0" encoding="utf-8"?>
<p:tagLst xmlns:p="http://schemas.openxmlformats.org/presentationml/2006/main">
  <p:tag name="AS_UNIQUEID" val="933"/>
</p:tagLst>
</file>

<file path=ppt/tags/tag228.xml><?xml version="1.0" encoding="utf-8"?>
<p:tagLst xmlns:p="http://schemas.openxmlformats.org/presentationml/2006/main">
  <p:tag name="AS_UNIQUEID" val="934"/>
</p:tagLst>
</file>

<file path=ppt/tags/tag229.xml><?xml version="1.0" encoding="utf-8"?>
<p:tagLst xmlns:p="http://schemas.openxmlformats.org/presentationml/2006/main">
  <p:tag name="AS_UNIQUEID" val="935"/>
</p:tagLst>
</file>

<file path=ppt/tags/tag23.xml><?xml version="1.0" encoding="utf-8"?>
<p:tagLst xmlns:p="http://schemas.openxmlformats.org/presentationml/2006/main">
  <p:tag name="AS_UNIQUEID" val="113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AS_UNIQUEID" val="936"/>
</p:tagLst>
</file>

<file path=ppt/tags/tag231.xml><?xml version="1.0" encoding="utf-8"?>
<p:tagLst xmlns:p="http://schemas.openxmlformats.org/presentationml/2006/main">
  <p:tag name="AS_UNIQUEID" val="937"/>
</p:tagLst>
</file>

<file path=ppt/tags/tag232.xml><?xml version="1.0" encoding="utf-8"?>
<p:tagLst xmlns:p="http://schemas.openxmlformats.org/presentationml/2006/main">
  <p:tag name="AS_UNIQUEID" val="938"/>
</p:tagLst>
</file>

<file path=ppt/tags/tag233.xml><?xml version="1.0" encoding="utf-8"?>
<p:tagLst xmlns:p="http://schemas.openxmlformats.org/presentationml/2006/main">
  <p:tag name="AS_UNIQUEID" val="939"/>
</p:tagLst>
</file>

<file path=ppt/tags/tag234.xml><?xml version="1.0" encoding="utf-8"?>
<p:tagLst xmlns:p="http://schemas.openxmlformats.org/presentationml/2006/main">
  <p:tag name="AS_UNIQUEID" val="940"/>
</p:tagLst>
</file>

<file path=ppt/tags/tag235.xml><?xml version="1.0" encoding="utf-8"?>
<p:tagLst xmlns:p="http://schemas.openxmlformats.org/presentationml/2006/main">
  <p:tag name="AS_UNIQUEID" val="941"/>
</p:tagLst>
</file>

<file path=ppt/tags/tag236.xml><?xml version="1.0" encoding="utf-8"?>
<p:tagLst xmlns:p="http://schemas.openxmlformats.org/presentationml/2006/main">
  <p:tag name="AS_UNIQUEID" val="942"/>
</p:tagLst>
</file>

<file path=ppt/tags/tag237.xml><?xml version="1.0" encoding="utf-8"?>
<p:tagLst xmlns:p="http://schemas.openxmlformats.org/presentationml/2006/main">
  <p:tag name="AS_UNIQUEID" val="943"/>
</p:tagLst>
</file>

<file path=ppt/tags/tag238.xml><?xml version="1.0" encoding="utf-8"?>
<p:tagLst xmlns:p="http://schemas.openxmlformats.org/presentationml/2006/main">
  <p:tag name="AS_UNIQUEID" val="944"/>
</p:tagLst>
</file>

<file path=ppt/tags/tag239.xml><?xml version="1.0" encoding="utf-8"?>
<p:tagLst xmlns:p="http://schemas.openxmlformats.org/presentationml/2006/main">
  <p:tag name="AS_UNIQUEID" val="11430"/>
</p:tagLst>
</file>

<file path=ppt/tags/tag24.xml><?xml version="1.0" encoding="utf-8"?>
<p:tagLst xmlns:p="http://schemas.openxmlformats.org/presentationml/2006/main">
  <p:tag name="AS_UNIQUEID" val="113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AS_UNIQUEID" val="11431"/>
</p:tagLst>
</file>

<file path=ppt/tags/tag241.xml><?xml version="1.0" encoding="utf-8"?>
<p:tagLst xmlns:p="http://schemas.openxmlformats.org/presentationml/2006/main">
  <p:tag name="AS_UNIQUEID" val="11300"/>
</p:tagLst>
</file>

<file path=ppt/tags/tag242.xml><?xml version="1.0" encoding="utf-8"?>
<p:tagLst xmlns:p="http://schemas.openxmlformats.org/presentationml/2006/main">
  <p:tag name="KSO_WM_SPECIAL_SOURCE" val="bdnull"/>
</p:tagLst>
</file>

<file path=ppt/tags/tag243.xml><?xml version="1.0" encoding="utf-8"?>
<p:tagLst xmlns:p="http://schemas.openxmlformats.org/presentationml/2006/main">
  <p:tag name="AS_UNIQUEID" val="11426"/>
</p:tagLst>
</file>

<file path=ppt/tags/tag244.xml><?xml version="1.0" encoding="utf-8"?>
<p:tagLst xmlns:p="http://schemas.openxmlformats.org/presentationml/2006/main">
  <p:tag name="AS_UNIQUEID" val="11427"/>
</p:tagLst>
</file>

<file path=ppt/tags/tag245.xml><?xml version="1.0" encoding="utf-8"?>
<p:tagLst xmlns:p="http://schemas.openxmlformats.org/presentationml/2006/main">
  <p:tag name="AS_UNIQUEID" val="11428"/>
</p:tagLst>
</file>

<file path=ppt/tags/tag246.xml><?xml version="1.0" encoding="utf-8"?>
<p:tagLst xmlns:p="http://schemas.openxmlformats.org/presentationml/2006/main">
  <p:tag name="AS_UNIQUEID" val="3450"/>
</p:tagLst>
</file>

<file path=ppt/tags/tag247.xml><?xml version="1.0" encoding="utf-8"?>
<p:tagLst xmlns:p="http://schemas.openxmlformats.org/presentationml/2006/main">
  <p:tag name="AS_UNIQUEID" val="3451"/>
</p:tagLst>
</file>

<file path=ppt/tags/tag248.xml><?xml version="1.0" encoding="utf-8"?>
<p:tagLst xmlns:p="http://schemas.openxmlformats.org/presentationml/2006/main">
  <p:tag name="AS_UNIQUEID" val="3452"/>
</p:tagLst>
</file>

<file path=ppt/tags/tag249.xml><?xml version="1.0" encoding="utf-8"?>
<p:tagLst xmlns:p="http://schemas.openxmlformats.org/presentationml/2006/main">
  <p:tag name="AS_UNIQUEID" val="4420"/>
</p:tagLst>
</file>

<file path=ppt/tags/tag25.xml><?xml version="1.0" encoding="utf-8"?>
<p:tagLst xmlns:p="http://schemas.openxmlformats.org/presentationml/2006/main">
  <p:tag name="AS_UNIQUEID" val="113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AS_UNIQUEID" val="3452"/>
</p:tagLst>
</file>

<file path=ppt/tags/tag251.xml><?xml version="1.0" encoding="utf-8"?>
<p:tagLst xmlns:p="http://schemas.openxmlformats.org/presentationml/2006/main">
  <p:tag name="KSO_WM_SPECIAL_SOURCE" val="bdnull"/>
</p:tagLst>
</file>

<file path=ppt/tags/tag252.xml><?xml version="1.0" encoding="utf-8"?>
<p:tagLst xmlns:p="http://schemas.openxmlformats.org/presentationml/2006/main">
  <p:tag name="AS_UNIQUEID" val="1238"/>
  <p:tag name="KSO_WM_BEAUTIFY_FLAG" val=""/>
</p:tagLst>
</file>

<file path=ppt/tags/tag253.xml><?xml version="1.0" encoding="utf-8"?>
<p:tagLst xmlns:p="http://schemas.openxmlformats.org/presentationml/2006/main">
  <p:tag name="AS_UNIQUEID" val="3466"/>
  <p:tag name="TABLE_ENDDRAG_ORIGIN_RECT" val="833*304"/>
  <p:tag name="TABLE_ENDDRAG_RECT" val="40*76*833*304"/>
  <p:tag name="KSO_WM_UNIT_TABLE_BEAUTIFY" val="smartTable{e7105597-6204-4933-a592-c027c473bde5}"/>
</p:tagLst>
</file>

<file path=ppt/tags/tag254.xml><?xml version="1.0" encoding="utf-8"?>
<p:tagLst xmlns:p="http://schemas.openxmlformats.org/presentationml/2006/main">
  <p:tag name="AS_UNIQUEID" val="3305"/>
</p:tagLst>
</file>

<file path=ppt/tags/tag255.xml><?xml version="1.0" encoding="utf-8"?>
<p:tagLst xmlns:p="http://schemas.openxmlformats.org/presentationml/2006/main">
  <p:tag name="AS_UNIQUEID" val="3306"/>
</p:tagLst>
</file>

<file path=ppt/tags/tag256.xml><?xml version="1.0" encoding="utf-8"?>
<p:tagLst xmlns:p="http://schemas.openxmlformats.org/presentationml/2006/main">
  <p:tag name="AS_UNIQUEID" val="3307"/>
</p:tagLst>
</file>

<file path=ppt/tags/tag257.xml><?xml version="1.0" encoding="utf-8"?>
<p:tagLst xmlns:p="http://schemas.openxmlformats.org/presentationml/2006/main">
  <p:tag name="AS_UNIQUEID" val="3308"/>
</p:tagLst>
</file>

<file path=ppt/tags/tag258.xml><?xml version="1.0" encoding="utf-8"?>
<p:tagLst xmlns:p="http://schemas.openxmlformats.org/presentationml/2006/main">
  <p:tag name="AS_UNIQUEID" val="3309"/>
</p:tagLst>
</file>

<file path=ppt/tags/tag259.xml><?xml version="1.0" encoding="utf-8"?>
<p:tagLst xmlns:p="http://schemas.openxmlformats.org/presentationml/2006/main">
  <p:tag name="AS_UNIQUEID" val="3302"/>
</p:tagLst>
</file>

<file path=ppt/tags/tag26.xml><?xml version="1.0" encoding="utf-8"?>
<p:tagLst xmlns:p="http://schemas.openxmlformats.org/presentationml/2006/main">
  <p:tag name="AS_UNIQUEID" val="113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AS_UNIQUEID" val="3303"/>
</p:tagLst>
</file>

<file path=ppt/tags/tag261.xml><?xml version="1.0" encoding="utf-8"?>
<p:tagLst xmlns:p="http://schemas.openxmlformats.org/presentationml/2006/main">
  <p:tag name="AS_UNIQUEID" val="3310"/>
</p:tagLst>
</file>

<file path=ppt/tags/tag262.xml><?xml version="1.0" encoding="utf-8"?>
<p:tagLst xmlns:p="http://schemas.openxmlformats.org/presentationml/2006/main">
  <p:tag name="AS_UNIQUEID" val="3311"/>
</p:tagLst>
</file>

<file path=ppt/tags/tag263.xml><?xml version="1.0" encoding="utf-8"?>
<p:tagLst xmlns:p="http://schemas.openxmlformats.org/presentationml/2006/main">
  <p:tag name="AS_UNIQUEID" val="941"/>
</p:tagLst>
</file>

<file path=ppt/tags/tag264.xml><?xml version="1.0" encoding="utf-8"?>
<p:tagLst xmlns:p="http://schemas.openxmlformats.org/presentationml/2006/main">
  <p:tag name="KSO_WM_SPECIAL_SOURCE" val="bdnull"/>
</p:tagLst>
</file>

<file path=ppt/tags/tag265.xml><?xml version="1.0" encoding="utf-8"?>
<p:tagLst xmlns:p="http://schemas.openxmlformats.org/presentationml/2006/main">
  <p:tag name="AS_UNIQUEID" val="3475"/>
</p:tagLst>
</file>

<file path=ppt/tags/tag266.xml><?xml version="1.0" encoding="utf-8"?>
<p:tagLst xmlns:p="http://schemas.openxmlformats.org/presentationml/2006/main">
  <p:tag name="AS_UNIQUEID" val="1277"/>
</p:tagLst>
</file>

<file path=ppt/tags/tag267.xml><?xml version="1.0" encoding="utf-8"?>
<p:tagLst xmlns:p="http://schemas.openxmlformats.org/presentationml/2006/main">
  <p:tag name="AS_UNIQUEID" val="1278"/>
</p:tagLst>
</file>

<file path=ppt/tags/tag268.xml><?xml version="1.0" encoding="utf-8"?>
<p:tagLst xmlns:p="http://schemas.openxmlformats.org/presentationml/2006/main">
  <p:tag name="AS_UNIQUEID" val="1279"/>
</p:tagLst>
</file>

<file path=ppt/tags/tag269.xml><?xml version="1.0" encoding="utf-8"?>
<p:tagLst xmlns:p="http://schemas.openxmlformats.org/presentationml/2006/main">
  <p:tag name="AS_UNIQUEID" val="1280"/>
</p:tagLst>
</file>

<file path=ppt/tags/tag27.xml><?xml version="1.0" encoding="utf-8"?>
<p:tagLst xmlns:p="http://schemas.openxmlformats.org/presentationml/2006/main">
  <p:tag name="AS_UNIQUEID" val="113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1281"/>
</p:tagLst>
</file>

<file path=ppt/tags/tag271.xml><?xml version="1.0" encoding="utf-8"?>
<p:tagLst xmlns:p="http://schemas.openxmlformats.org/presentationml/2006/main">
  <p:tag name="AS_UNIQUEID" val="1282"/>
</p:tagLst>
</file>

<file path=ppt/tags/tag272.xml><?xml version="1.0" encoding="utf-8"?>
<p:tagLst xmlns:p="http://schemas.openxmlformats.org/presentationml/2006/main">
  <p:tag name="AS_UNIQUEID" val="1283"/>
</p:tagLst>
</file>

<file path=ppt/tags/tag273.xml><?xml version="1.0" encoding="utf-8"?>
<p:tagLst xmlns:p="http://schemas.openxmlformats.org/presentationml/2006/main">
  <p:tag name="AS_UNIQUEID" val="1271"/>
  <p:tag name="KSO_WM_BEAUTIFY_FLAG" val=""/>
</p:tagLst>
</file>

<file path=ppt/tags/tag274.xml><?xml version="1.0" encoding="utf-8"?>
<p:tagLst xmlns:p="http://schemas.openxmlformats.org/presentationml/2006/main">
  <p:tag name="KSO_WM_SPECIAL_SOURCE" val="bdnull"/>
</p:tagLst>
</file>

<file path=ppt/tags/tag275.xml><?xml version="1.0" encoding="utf-8"?>
<p:tagLst xmlns:p="http://schemas.openxmlformats.org/presentationml/2006/main">
  <p:tag name="AS_UNIQUEID" val="3470"/>
</p:tagLst>
</file>

<file path=ppt/tags/tag276.xml><?xml version="1.0" encoding="utf-8"?>
<p:tagLst xmlns:p="http://schemas.openxmlformats.org/presentationml/2006/main">
  <p:tag name="AS_UNIQUEID" val="3471"/>
</p:tagLst>
</file>

<file path=ppt/tags/tag277.xml><?xml version="1.0" encoding="utf-8"?>
<p:tagLst xmlns:p="http://schemas.openxmlformats.org/presentationml/2006/main">
  <p:tag name="AS_UNIQUEID" val="3472"/>
</p:tagLst>
</file>

<file path=ppt/tags/tag278.xml><?xml version="1.0" encoding="utf-8"?>
<p:tagLst xmlns:p="http://schemas.openxmlformats.org/presentationml/2006/main">
  <p:tag name="AS_UNIQUEID" val="1287"/>
</p:tagLst>
</file>

<file path=ppt/tags/tag279.xml><?xml version="1.0" encoding="utf-8"?>
<p:tagLst xmlns:p="http://schemas.openxmlformats.org/presentationml/2006/main">
  <p:tag name="AS_UNIQUEID" val="1286"/>
</p:tagLst>
</file>

<file path=ppt/tags/tag28.xml><?xml version="1.0" encoding="utf-8"?>
<p:tagLst xmlns:p="http://schemas.openxmlformats.org/presentationml/2006/main">
  <p:tag name="AS_UNIQUEID" val="113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1288"/>
</p:tagLst>
</file>

<file path=ppt/tags/tag281.xml><?xml version="1.0" encoding="utf-8"?>
<p:tagLst xmlns:p="http://schemas.openxmlformats.org/presentationml/2006/main">
  <p:tag name="AS_UNIQUEID" val="1289"/>
</p:tagLst>
</file>

<file path=ppt/tags/tag282.xml><?xml version="1.0" encoding="utf-8"?>
<p:tagLst xmlns:p="http://schemas.openxmlformats.org/presentationml/2006/main">
  <p:tag name="AS_UNIQUEID" val="1290"/>
</p:tagLst>
</file>

<file path=ppt/tags/tag283.xml><?xml version="1.0" encoding="utf-8"?>
<p:tagLst xmlns:p="http://schemas.openxmlformats.org/presentationml/2006/main">
  <p:tag name="AS_UNIQUEID" val="1291"/>
</p:tagLst>
</file>

<file path=ppt/tags/tag284.xml><?xml version="1.0" encoding="utf-8"?>
<p:tagLst xmlns:p="http://schemas.openxmlformats.org/presentationml/2006/main">
  <p:tag name="AS_UNIQUEID" val="1292"/>
</p:tagLst>
</file>

<file path=ppt/tags/tag285.xml><?xml version="1.0" encoding="utf-8"?>
<p:tagLst xmlns:p="http://schemas.openxmlformats.org/presentationml/2006/main">
  <p:tag name="AS_UNIQUEID" val="1293"/>
</p:tagLst>
</file>

<file path=ppt/tags/tag286.xml><?xml version="1.0" encoding="utf-8"?>
<p:tagLst xmlns:p="http://schemas.openxmlformats.org/presentationml/2006/main">
  <p:tag name="AS_UNIQUEID" val="1294"/>
</p:tagLst>
</file>

<file path=ppt/tags/tag287.xml><?xml version="1.0" encoding="utf-8"?>
<p:tagLst xmlns:p="http://schemas.openxmlformats.org/presentationml/2006/main">
  <p:tag name="AS_UNIQUEID" val="1295"/>
</p:tagLst>
</file>

<file path=ppt/tags/tag288.xml><?xml version="1.0" encoding="utf-8"?>
<p:tagLst xmlns:p="http://schemas.openxmlformats.org/presentationml/2006/main">
  <p:tag name="AS_UNIQUEID" val="1296"/>
</p:tagLst>
</file>

<file path=ppt/tags/tag289.xml><?xml version="1.0" encoding="utf-8"?>
<p:tagLst xmlns:p="http://schemas.openxmlformats.org/presentationml/2006/main">
  <p:tag name="AS_UNIQUEID" val="1297"/>
</p:tagLst>
</file>

<file path=ppt/tags/tag29.xml><?xml version="1.0" encoding="utf-8"?>
<p:tagLst xmlns:p="http://schemas.openxmlformats.org/presentationml/2006/main">
  <p:tag name="AS_UNIQUEID" val="113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1298"/>
</p:tagLst>
</file>

<file path=ppt/tags/tag291.xml><?xml version="1.0" encoding="utf-8"?>
<p:tagLst xmlns:p="http://schemas.openxmlformats.org/presentationml/2006/main">
  <p:tag name="AS_UNIQUEID" val="1299"/>
</p:tagLst>
</file>

<file path=ppt/tags/tag292.xml><?xml version="1.0" encoding="utf-8"?>
<p:tagLst xmlns:p="http://schemas.openxmlformats.org/presentationml/2006/main">
  <p:tag name="AS_UNIQUEID" val="1300"/>
</p:tagLst>
</file>

<file path=ppt/tags/tag293.xml><?xml version="1.0" encoding="utf-8"?>
<p:tagLst xmlns:p="http://schemas.openxmlformats.org/presentationml/2006/main">
  <p:tag name="AS_UNIQUEID" val="1301"/>
</p:tagLst>
</file>

<file path=ppt/tags/tag294.xml><?xml version="1.0" encoding="utf-8"?>
<p:tagLst xmlns:p="http://schemas.openxmlformats.org/presentationml/2006/main">
  <p:tag name="AS_UNIQUEID" val="1302"/>
</p:tagLst>
</file>

<file path=ppt/tags/tag295.xml><?xml version="1.0" encoding="utf-8"?>
<p:tagLst xmlns:p="http://schemas.openxmlformats.org/presentationml/2006/main">
  <p:tag name="AS_UNIQUEID" val="1303"/>
</p:tagLst>
</file>

<file path=ppt/tags/tag296.xml><?xml version="1.0" encoding="utf-8"?>
<p:tagLst xmlns:p="http://schemas.openxmlformats.org/presentationml/2006/main">
  <p:tag name="AS_UNIQUEID" val="1304"/>
</p:tagLst>
</file>

<file path=ppt/tags/tag297.xml><?xml version="1.0" encoding="utf-8"?>
<p:tagLst xmlns:p="http://schemas.openxmlformats.org/presentationml/2006/main">
  <p:tag name="AS_UNIQUEID" val="1305"/>
</p:tagLst>
</file>

<file path=ppt/tags/tag298.xml><?xml version="1.0" encoding="utf-8"?>
<p:tagLst xmlns:p="http://schemas.openxmlformats.org/presentationml/2006/main">
  <p:tag name="AS_UNIQUEID" val="1306"/>
</p:tagLst>
</file>

<file path=ppt/tags/tag299.xml><?xml version="1.0" encoding="utf-8"?>
<p:tagLst xmlns:p="http://schemas.openxmlformats.org/presentationml/2006/main">
  <p:tag name="AS_UNIQUEID" val="4166"/>
</p:tagLst>
</file>

<file path=ppt/tags/tag3.xml><?xml version="1.0" encoding="utf-8"?>
<p:tagLst xmlns:p="http://schemas.openxmlformats.org/presentationml/2006/main">
  <p:tag name="AS_UNIQUEID" val="113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113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AS_UNIQUEID" val="416"/>
</p:tagLst>
</file>

<file path=ppt/tags/tag301.xml><?xml version="1.0" encoding="utf-8"?>
<p:tagLst xmlns:p="http://schemas.openxmlformats.org/presentationml/2006/main">
  <p:tag name="AS_UNIQUEID" val="424"/>
</p:tagLst>
</file>

<file path=ppt/tags/tag302.xml><?xml version="1.0" encoding="utf-8"?>
<p:tagLst xmlns:p="http://schemas.openxmlformats.org/presentationml/2006/main">
  <p:tag name="AS_UNIQUEID" val="439"/>
</p:tagLst>
</file>

<file path=ppt/tags/tag30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  <p:tag name="KSO_WM_SPECIAL_SOURCE" val="bdnull"/>
</p:tagLst>
</file>

<file path=ppt/tags/tag304.xml><?xml version="1.0" encoding="utf-8"?>
<p:tagLst xmlns:p="http://schemas.openxmlformats.org/presentationml/2006/main">
  <p:tag name="AS_UNIQUEID" val="2278"/>
</p:tagLst>
</file>

<file path=ppt/tags/tag305.xml><?xml version="1.0" encoding="utf-8"?>
<p:tagLst xmlns:p="http://schemas.openxmlformats.org/presentationml/2006/main">
  <p:tag name="AS_UNIQUEID" val="2279"/>
</p:tagLst>
</file>

<file path=ppt/tags/tag306.xml><?xml version="1.0" encoding="utf-8"?>
<p:tagLst xmlns:p="http://schemas.openxmlformats.org/presentationml/2006/main">
  <p:tag name="AS_UNIQUEID" val="459"/>
</p:tagLst>
</file>

<file path=ppt/tags/tag307.xml><?xml version="1.0" encoding="utf-8"?>
<p:tagLst xmlns:p="http://schemas.openxmlformats.org/presentationml/2006/main">
  <p:tag name="AS_UNIQUEID" val="459"/>
</p:tagLst>
</file>

<file path=ppt/tags/tag308.xml><?xml version="1.0" encoding="utf-8"?>
<p:tagLst xmlns:p="http://schemas.openxmlformats.org/presentationml/2006/main">
  <p:tag name="AS_UNIQUEID" val="1307"/>
</p:tagLst>
</file>

<file path=ppt/tags/tag309.xml><?xml version="1.0" encoding="utf-8"?>
<p:tagLst xmlns:p="http://schemas.openxmlformats.org/presentationml/2006/main">
  <p:tag name="AS_UNIQUEID" val="1308"/>
</p:tagLst>
</file>

<file path=ppt/tags/tag31.xml><?xml version="1.0" encoding="utf-8"?>
<p:tagLst xmlns:p="http://schemas.openxmlformats.org/presentationml/2006/main">
  <p:tag name="AS_UNIQUEID" val="113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AS_UNIQUEID" val="459"/>
</p:tagLst>
</file>

<file path=ppt/tags/tag311.xml><?xml version="1.0" encoding="utf-8"?>
<p:tagLst xmlns:p="http://schemas.openxmlformats.org/presentationml/2006/main">
  <p:tag name="AS_UNIQUEID" val="1307"/>
</p:tagLst>
</file>

<file path=ppt/tags/tag312.xml><?xml version="1.0" encoding="utf-8"?>
<p:tagLst xmlns:p="http://schemas.openxmlformats.org/presentationml/2006/main">
  <p:tag name="AS_UNIQUEID" val="1307"/>
</p:tagLst>
</file>

<file path=ppt/tags/tag313.xml><?xml version="1.0" encoding="utf-8"?>
<p:tagLst xmlns:p="http://schemas.openxmlformats.org/presentationml/2006/main">
  <p:tag name="AS_UNIQUEID" val="1307"/>
</p:tagLst>
</file>

<file path=ppt/tags/tag314.xml><?xml version="1.0" encoding="utf-8"?>
<p:tagLst xmlns:p="http://schemas.openxmlformats.org/presentationml/2006/main">
  <p:tag name="AS_UNIQUEID" val="1307"/>
</p:tagLst>
</file>

<file path=ppt/tags/tag315.xml><?xml version="1.0" encoding="utf-8"?>
<p:tagLst xmlns:p="http://schemas.openxmlformats.org/presentationml/2006/main">
  <p:tag name="AS_UNIQUEID" val="1307"/>
</p:tagLst>
</file>

<file path=ppt/tags/tag316.xml><?xml version="1.0" encoding="utf-8"?>
<p:tagLst xmlns:p="http://schemas.openxmlformats.org/presentationml/2006/main">
  <p:tag name="AS_UNIQUEID" val="1307"/>
</p:tagLst>
</file>

<file path=ppt/tags/tag317.xml><?xml version="1.0" encoding="utf-8"?>
<p:tagLst xmlns:p="http://schemas.openxmlformats.org/presentationml/2006/main">
  <p:tag name="AS_UNIQUEID" val="1307"/>
</p:tagLst>
</file>

<file path=ppt/tags/tag318.xml><?xml version="1.0" encoding="utf-8"?>
<p:tagLst xmlns:p="http://schemas.openxmlformats.org/presentationml/2006/main">
  <p:tag name="AS_UNIQUEID" val="1307"/>
</p:tagLst>
</file>

<file path=ppt/tags/tag319.xml><?xml version="1.0" encoding="utf-8"?>
<p:tagLst xmlns:p="http://schemas.openxmlformats.org/presentationml/2006/main">
  <p:tag name="KSO_WM_SPECIAL_SOURCE" val="bdnull"/>
</p:tagLst>
</file>

<file path=ppt/tags/tag32.xml><?xml version="1.0" encoding="utf-8"?>
<p:tagLst xmlns:p="http://schemas.openxmlformats.org/presentationml/2006/main">
  <p:tag name="AS_UNIQUEID" val="113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AS_UNIQUEID" val="1100"/>
</p:tagLst>
</file>

<file path=ppt/tags/tag321.xml><?xml version="1.0" encoding="utf-8"?>
<p:tagLst xmlns:p="http://schemas.openxmlformats.org/presentationml/2006/main">
  <p:tag name="AS_UNIQUEID" val="11440"/>
</p:tagLst>
</file>

<file path=ppt/tags/tag322.xml><?xml version="1.0" encoding="utf-8"?>
<p:tagLst xmlns:p="http://schemas.openxmlformats.org/presentationml/2006/main">
  <p:tag name="AS_UNIQUEID" val="11441"/>
</p:tagLst>
</file>

<file path=ppt/tags/tag323.xml><?xml version="1.0" encoding="utf-8"?>
<p:tagLst xmlns:p="http://schemas.openxmlformats.org/presentationml/2006/main">
  <p:tag name="AS_UNIQUEID" val="11442"/>
</p:tagLst>
</file>

<file path=ppt/tags/tag324.xml><?xml version="1.0" encoding="utf-8"?>
<p:tagLst xmlns:p="http://schemas.openxmlformats.org/presentationml/2006/main">
  <p:tag name="AS_UNIQUEID" val="11443"/>
</p:tagLst>
</file>

<file path=ppt/tags/tag325.xml><?xml version="1.0" encoding="utf-8"?>
<p:tagLst xmlns:p="http://schemas.openxmlformats.org/presentationml/2006/main">
  <p:tag name="AS_UNIQUEID" val="11444"/>
</p:tagLst>
</file>

<file path=ppt/tags/tag326.xml><?xml version="1.0" encoding="utf-8"?>
<p:tagLst xmlns:p="http://schemas.openxmlformats.org/presentationml/2006/main">
  <p:tag name="AS_UNIQUEID" val="11445"/>
</p:tagLst>
</file>

<file path=ppt/tags/tag327.xml><?xml version="1.0" encoding="utf-8"?>
<p:tagLst xmlns:p="http://schemas.openxmlformats.org/presentationml/2006/main">
  <p:tag name="AS_UNIQUEID" val="11446"/>
</p:tagLst>
</file>

<file path=ppt/tags/tag328.xml><?xml version="1.0" encoding="utf-8"?>
<p:tagLst xmlns:p="http://schemas.openxmlformats.org/presentationml/2006/main">
  <p:tag name="AS_UNIQUEID" val="11447"/>
</p:tagLst>
</file>

<file path=ppt/tags/tag329.xml><?xml version="1.0" encoding="utf-8"?>
<p:tagLst xmlns:p="http://schemas.openxmlformats.org/presentationml/2006/main">
  <p:tag name="AS_UNIQUEID" val="11448"/>
</p:tagLst>
</file>

<file path=ppt/tags/tag33.xml><?xml version="1.0" encoding="utf-8"?>
<p:tagLst xmlns:p="http://schemas.openxmlformats.org/presentationml/2006/main">
  <p:tag name="AS_UNIQUEID" val="113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AS_UNIQUEID" val="11449"/>
</p:tagLst>
</file>

<file path=ppt/tags/tag331.xml><?xml version="1.0" encoding="utf-8"?>
<p:tagLst xmlns:p="http://schemas.openxmlformats.org/presentationml/2006/main">
  <p:tag name="AS_UNIQUEID" val="11450"/>
</p:tagLst>
</file>

<file path=ppt/tags/tag332.xml><?xml version="1.0" encoding="utf-8"?>
<p:tagLst xmlns:p="http://schemas.openxmlformats.org/presentationml/2006/main">
  <p:tag name="AS_UNIQUEID" val="11451"/>
</p:tagLst>
</file>

<file path=ppt/tags/tag333.xml><?xml version="1.0" encoding="utf-8"?>
<p:tagLst xmlns:p="http://schemas.openxmlformats.org/presentationml/2006/main">
  <p:tag name="AS_UNIQUEID" val="11452"/>
</p:tagLst>
</file>

<file path=ppt/tags/tag334.xml><?xml version="1.0" encoding="utf-8"?>
<p:tagLst xmlns:p="http://schemas.openxmlformats.org/presentationml/2006/main">
  <p:tag name="AS_UNIQUEID" val="11453"/>
</p:tagLst>
</file>

<file path=ppt/tags/tag335.xml><?xml version="1.0" encoding="utf-8"?>
<p:tagLst xmlns:p="http://schemas.openxmlformats.org/presentationml/2006/main">
  <p:tag name="AS_UNIQUEID" val="11454"/>
</p:tagLst>
</file>

<file path=ppt/tags/tag336.xml><?xml version="1.0" encoding="utf-8"?>
<p:tagLst xmlns:p="http://schemas.openxmlformats.org/presentationml/2006/main">
  <p:tag name="AS_UNIQUEID" val="2139"/>
  <p:tag name="KSO_WM_BEAUTIFY_FLAG" val=""/>
</p:tagLst>
</file>

<file path=ppt/tags/tag337.xml><?xml version="1.0" encoding="utf-8"?>
<p:tagLst xmlns:p="http://schemas.openxmlformats.org/presentationml/2006/main">
  <p:tag name="AS_UNIQUEID" val="10426"/>
  <p:tag name="KSO_WM_BEAUTIFY_FLAG" val=""/>
  <p:tag name="KSO_WM_UNIT_TEXT_FILL_FORE_SCHEMECOLOR_INDEX" val="13"/>
  <p:tag name="KSO_WM_UNIT_TEXT_FILL_FORE_SCHEMECOLOR_INDEX_BRIGHTNESS" val="0"/>
  <p:tag name="KSO_WM_UNIT_TEXT_FILL_TYPE" val="1"/>
</p:tagLst>
</file>

<file path=ppt/tags/tag338.xml><?xml version="1.0" encoding="utf-8"?>
<p:tagLst xmlns:p="http://schemas.openxmlformats.org/presentationml/2006/main">
  <p:tag name="AS_UNIQUEID" val="10749"/>
</p:tagLst>
</file>

<file path=ppt/tags/tag339.xml><?xml version="1.0" encoding="utf-8"?>
<p:tagLst xmlns:p="http://schemas.openxmlformats.org/presentationml/2006/main">
  <p:tag name="KSO_WM_SPECIAL_SOURCE" val="bdnull"/>
</p:tagLst>
</file>

<file path=ppt/tags/tag34.xml><?xml version="1.0" encoding="utf-8"?>
<p:tagLst xmlns:p="http://schemas.openxmlformats.org/presentationml/2006/main">
  <p:tag name="AS_UNIQUEID" val="113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0.xml><?xml version="1.0" encoding="utf-8"?>
<p:tagLst xmlns:p="http://schemas.openxmlformats.org/presentationml/2006/main">
  <p:tag name="AS_UNIQUEID" val="10752"/>
</p:tagLst>
</file>

<file path=ppt/tags/tag341.xml><?xml version="1.0" encoding="utf-8"?>
<p:tagLst xmlns:p="http://schemas.openxmlformats.org/presentationml/2006/main">
  <p:tag name="AS_UNIQUEID" val="10426"/>
  <p:tag name="KSO_WM_BEAUTIFY_FLAG" val=""/>
  <p:tag name="KSO_WM_UNIT_TEXT_FILL_FORE_SCHEMECOLOR_INDEX" val="13"/>
  <p:tag name="KSO_WM_UNIT_TEXT_FILL_FORE_SCHEMECOLOR_INDEX_BRIGHTNESS" val="0"/>
  <p:tag name="KSO_WM_UNIT_TEXT_FILL_TYPE" val="1"/>
</p:tagLst>
</file>

<file path=ppt/tags/tag342.xml><?xml version="1.0" encoding="utf-8"?>
<p:tagLst xmlns:p="http://schemas.openxmlformats.org/presentationml/2006/main">
  <p:tag name="AS_UNIQUEID" val="11456"/>
</p:tagLst>
</file>

<file path=ppt/tags/tag343.xml><?xml version="1.0" encoding="utf-8"?>
<p:tagLst xmlns:p="http://schemas.openxmlformats.org/presentationml/2006/main">
  <p:tag name="AS_UNIQUEID" val="11457"/>
</p:tagLst>
</file>

<file path=ppt/tags/tag344.xml><?xml version="1.0" encoding="utf-8"?>
<p:tagLst xmlns:p="http://schemas.openxmlformats.org/presentationml/2006/main">
  <p:tag name="AS_UNIQUEID" val="11458"/>
</p:tagLst>
</file>

<file path=ppt/tags/tag345.xml><?xml version="1.0" encoding="utf-8"?>
<p:tagLst xmlns:p="http://schemas.openxmlformats.org/presentationml/2006/main">
  <p:tag name="AS_UNIQUEID" val="11459"/>
</p:tagLst>
</file>

<file path=ppt/tags/tag346.xml><?xml version="1.0" encoding="utf-8"?>
<p:tagLst xmlns:p="http://schemas.openxmlformats.org/presentationml/2006/main">
  <p:tag name="AS_UNIQUEID" val="11460"/>
</p:tagLst>
</file>

<file path=ppt/tags/tag34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348.xml><?xml version="1.0" encoding="utf-8"?>
<p:tagLst xmlns:p="http://schemas.openxmlformats.org/presentationml/2006/main">
  <p:tag name="AS_UNIQUEID" val="10761"/>
</p:tagLst>
</file>

<file path=ppt/tags/tag349.xml><?xml version="1.0" encoding="utf-8"?>
<p:tagLst xmlns:p="http://schemas.openxmlformats.org/presentationml/2006/main">
  <p:tag name="AS_UNIQUEID" val="10762"/>
</p:tagLst>
</file>

<file path=ppt/tags/tag35.xml><?xml version="1.0" encoding="utf-8"?>
<p:tagLst xmlns:p="http://schemas.openxmlformats.org/presentationml/2006/main">
  <p:tag name="AS_UNIQUEID" val="113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0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351.xml><?xml version="1.0" encoding="utf-8"?>
<p:tagLst xmlns:p="http://schemas.openxmlformats.org/presentationml/2006/main">
  <p:tag name="AS_UNIQUEID" val="10764"/>
</p:tagLst>
</file>

<file path=ppt/tags/tag352.xml><?xml version="1.0" encoding="utf-8"?>
<p:tagLst xmlns:p="http://schemas.openxmlformats.org/presentationml/2006/main">
  <p:tag name="AS_UNIQUEID" val="10765"/>
</p:tagLst>
</file>

<file path=ppt/tags/tag353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354.xml><?xml version="1.0" encoding="utf-8"?>
<p:tagLst xmlns:p="http://schemas.openxmlformats.org/presentationml/2006/main">
  <p:tag name="AS_UNIQUEID" val="10767"/>
</p:tagLst>
</file>

<file path=ppt/tags/tag355.xml><?xml version="1.0" encoding="utf-8"?>
<p:tagLst xmlns:p="http://schemas.openxmlformats.org/presentationml/2006/main">
  <p:tag name="AS_UNIQUEID" val="2111"/>
  <p:tag name="KSO_WM_UNIT_PLACING_PICTURE_USER_VIEWPORT" val="{&quot;height&quot;:8663.014173228346,&quot;width&quot;:8009.081889763779}"/>
</p:tagLst>
</file>

<file path=ppt/tags/tag356.xml><?xml version="1.0" encoding="utf-8"?>
<p:tagLst xmlns:p="http://schemas.openxmlformats.org/presentationml/2006/main">
  <p:tag name="AS_UNIQUEID" val="10768"/>
</p:tagLst>
</file>

<file path=ppt/tags/tag35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358.xml><?xml version="1.0" encoding="utf-8"?>
<p:tagLst xmlns:p="http://schemas.openxmlformats.org/presentationml/2006/main">
  <p:tag name="AS_UNIQUEID" val="10788"/>
</p:tagLst>
</file>

<file path=ppt/tags/tag359.xml><?xml version="1.0" encoding="utf-8"?>
<p:tagLst xmlns:p="http://schemas.openxmlformats.org/presentationml/2006/main">
  <p:tag name="AS_UNIQUEID" val="10789"/>
</p:tagLst>
</file>

<file path=ppt/tags/tag36.xml><?xml version="1.0" encoding="utf-8"?>
<p:tagLst xmlns:p="http://schemas.openxmlformats.org/presentationml/2006/main">
  <p:tag name="AS_UNIQUEID" val="113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0.xml><?xml version="1.0" encoding="utf-8"?>
<p:tagLst xmlns:p="http://schemas.openxmlformats.org/presentationml/2006/main">
  <p:tag name="AS_UNIQUEID" val="10790"/>
</p:tagLst>
</file>

<file path=ppt/tags/tag361.xml><?xml version="1.0" encoding="utf-8"?>
<p:tagLst xmlns:p="http://schemas.openxmlformats.org/presentationml/2006/main">
  <p:tag name="AS_UNIQUEID" val="10791"/>
</p:tagLst>
</file>

<file path=ppt/tags/tag362.xml><?xml version="1.0" encoding="utf-8"?>
<p:tagLst xmlns:p="http://schemas.openxmlformats.org/presentationml/2006/main">
  <p:tag name="AS_UNIQUEID" val="11476"/>
</p:tagLst>
</file>

<file path=ppt/tags/tag363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364.xml><?xml version="1.0" encoding="utf-8"?>
<p:tagLst xmlns:p="http://schemas.openxmlformats.org/presentationml/2006/main">
  <p:tag name="AS_UNIQUEID" val="11466"/>
</p:tagLst>
</file>

<file path=ppt/tags/tag365.xml><?xml version="1.0" encoding="utf-8"?>
<p:tagLst xmlns:p="http://schemas.openxmlformats.org/presentationml/2006/main">
  <p:tag name="KSO_WM_SPECIAL_SOURCE" val="bdnull"/>
</p:tagLst>
</file>

<file path=ppt/tags/tag366.xml><?xml version="1.0" encoding="utf-8"?>
<p:tagLst xmlns:p="http://schemas.openxmlformats.org/presentationml/2006/main">
  <p:tag name="AS_UNIQUEID" val="3079"/>
</p:tagLst>
</file>

<file path=ppt/tags/tag367.xml><?xml version="1.0" encoding="utf-8"?>
<p:tagLst xmlns:p="http://schemas.openxmlformats.org/presentationml/2006/main">
  <p:tag name="AS_UNIQUEID" val="103"/>
</p:tagLst>
</file>

<file path=ppt/tags/tag368.xml><?xml version="1.0" encoding="utf-8"?>
<p:tagLst xmlns:p="http://schemas.openxmlformats.org/presentationml/2006/main">
  <p:tag name="AS_UNIQUEID" val="3080"/>
</p:tagLst>
</file>

<file path=ppt/tags/tag369.xml><?xml version="1.0" encoding="utf-8"?>
<p:tagLst xmlns:p="http://schemas.openxmlformats.org/presentationml/2006/main">
  <p:tag name="AS_UNIQUEID" val="3081"/>
</p:tagLst>
</file>

<file path=ppt/tags/tag37.xml><?xml version="1.0" encoding="utf-8"?>
<p:tagLst xmlns:p="http://schemas.openxmlformats.org/presentationml/2006/main">
  <p:tag name="AS_UNIQUEID" val="113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0.xml><?xml version="1.0" encoding="utf-8"?>
<p:tagLst xmlns:p="http://schemas.openxmlformats.org/presentationml/2006/main">
  <p:tag name="KSO_WM_SPECIAL_SOURCE" val="bdnull"/>
</p:tagLst>
</file>

<file path=ppt/tags/tag371.xml><?xml version="1.0" encoding="utf-8"?>
<p:tagLst xmlns:p="http://schemas.openxmlformats.org/presentationml/2006/main">
  <p:tag name="AS_UNIQUEID" val="1111"/>
</p:tagLst>
</file>

<file path=ppt/tags/tag372.xml><?xml version="1.0" encoding="utf-8"?>
<p:tagLst xmlns:p="http://schemas.openxmlformats.org/presentationml/2006/main">
  <p:tag name="AS_UNIQUEID" val="1112"/>
</p:tagLst>
</file>

<file path=ppt/tags/tag373.xml><?xml version="1.0" encoding="utf-8"?>
<p:tagLst xmlns:p="http://schemas.openxmlformats.org/presentationml/2006/main">
  <p:tag name="AS_UNIQUEID" val="1113"/>
</p:tagLst>
</file>

<file path=ppt/tags/tag374.xml><?xml version="1.0" encoding="utf-8"?>
<p:tagLst xmlns:p="http://schemas.openxmlformats.org/presentationml/2006/main">
  <p:tag name="AS_UNIQUEID" val="1114"/>
</p:tagLst>
</file>

<file path=ppt/tags/tag375.xml><?xml version="1.0" encoding="utf-8"?>
<p:tagLst xmlns:p="http://schemas.openxmlformats.org/presentationml/2006/main">
  <p:tag name="AS_UNIQUEID" val="1115"/>
</p:tagLst>
</file>

<file path=ppt/tags/tag376.xml><?xml version="1.0" encoding="utf-8"?>
<p:tagLst xmlns:p="http://schemas.openxmlformats.org/presentationml/2006/main">
  <p:tag name="AS_UNIQUEID" val="1116"/>
</p:tagLst>
</file>

<file path=ppt/tags/tag377.xml><?xml version="1.0" encoding="utf-8"?>
<p:tagLst xmlns:p="http://schemas.openxmlformats.org/presentationml/2006/main">
  <p:tag name="AS_UNIQUEID" val="1045"/>
</p:tagLst>
</file>

<file path=ppt/tags/tag378.xml><?xml version="1.0" encoding="utf-8"?>
<p:tagLst xmlns:p="http://schemas.openxmlformats.org/presentationml/2006/main">
  <p:tag name="AS_UNIQUEID" val="101"/>
</p:tagLst>
</file>

<file path=ppt/tags/tag379.xml><?xml version="1.0" encoding="utf-8"?>
<p:tagLst xmlns:p="http://schemas.openxmlformats.org/presentationml/2006/main">
  <p:tag name="AS_UNIQUEID" val="1045"/>
</p:tagLst>
</file>

<file path=ppt/tags/tag38.xml><?xml version="1.0" encoding="utf-8"?>
<p:tagLst xmlns:p="http://schemas.openxmlformats.org/presentationml/2006/main">
  <p:tag name="AS_UNIQUEID" val="113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0.xml><?xml version="1.0" encoding="utf-8"?>
<p:tagLst xmlns:p="http://schemas.openxmlformats.org/presentationml/2006/main">
  <p:tag name="AS_UNIQUEID" val="101"/>
</p:tagLst>
</file>

<file path=ppt/tags/tag381.xml><?xml version="1.0" encoding="utf-8"?>
<p:tagLst xmlns:p="http://schemas.openxmlformats.org/presentationml/2006/main">
  <p:tag name="AS_UNIQUEID" val="3409"/>
</p:tagLst>
</file>

<file path=ppt/tags/tag382.xml><?xml version="1.0" encoding="utf-8"?>
<p:tagLst xmlns:p="http://schemas.openxmlformats.org/presentationml/2006/main">
  <p:tag name="AS_UNIQUEID" val="3525"/>
</p:tagLst>
</file>

<file path=ppt/tags/tag383.xml><?xml version="1.0" encoding="utf-8"?>
<p:tagLst xmlns:p="http://schemas.openxmlformats.org/presentationml/2006/main">
  <p:tag name="KSO_WM_SPECIAL_SOURCE" val="bdnull"/>
</p:tagLst>
</file>

<file path=ppt/tags/tag384.xml><?xml version="1.0" encoding="utf-8"?>
<p:tagLst xmlns:p="http://schemas.openxmlformats.org/presentationml/2006/main">
  <p:tag name="AS_UNIQUEID" val="4739"/>
  <p:tag name="KSO_WM_UNIT_TABLE_BEAUTIFY" val="smartTable{7b308a89-ad14-425b-8418-0096438703bc}"/>
  <p:tag name="TABLE_AUTOADJUST_FLAG" val="1"/>
  <p:tag name="TABLE_ENDDRAG_ORIGIN_RECT" val="900*410"/>
  <p:tag name="TABLE_ENDDRAG_RECT" val="30*107*900*410"/>
</p:tagLst>
</file>

<file path=ppt/tags/tag385.xml><?xml version="1.0" encoding="utf-8"?>
<p:tagLst xmlns:p="http://schemas.openxmlformats.org/presentationml/2006/main">
  <p:tag name="AS_UNIQUEID" val="4741"/>
</p:tagLst>
</file>

<file path=ppt/tags/tag386.xml><?xml version="1.0" encoding="utf-8"?>
<p:tagLst xmlns:p="http://schemas.openxmlformats.org/presentationml/2006/main">
  <p:tag name="AS_UNIQUEID" val="4742"/>
</p:tagLst>
</file>

<file path=ppt/tags/tag387.xml><?xml version="1.0" encoding="utf-8"?>
<p:tagLst xmlns:p="http://schemas.openxmlformats.org/presentationml/2006/main">
  <p:tag name="AS_UNIQUEID" val="4743"/>
</p:tagLst>
</file>

<file path=ppt/tags/tag388.xml><?xml version="1.0" encoding="utf-8"?>
<p:tagLst xmlns:p="http://schemas.openxmlformats.org/presentationml/2006/main">
  <p:tag name="AS_UNIQUEID" val="4744"/>
</p:tagLst>
</file>

<file path=ppt/tags/tag389.xml><?xml version="1.0" encoding="utf-8"?>
<p:tagLst xmlns:p="http://schemas.openxmlformats.org/presentationml/2006/main">
  <p:tag name="AS_UNIQUEID" val="4745"/>
</p:tagLst>
</file>

<file path=ppt/tags/tag39.xml><?xml version="1.0" encoding="utf-8"?>
<p:tagLst xmlns:p="http://schemas.openxmlformats.org/presentationml/2006/main">
  <p:tag name="AS_UNIQUEID" val="113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0.xml><?xml version="1.0" encoding="utf-8"?>
<p:tagLst xmlns:p="http://schemas.openxmlformats.org/presentationml/2006/main">
  <p:tag name="AS_UNIQUEID" val="4746"/>
</p:tagLst>
</file>

<file path=ppt/tags/tag391.xml><?xml version="1.0" encoding="utf-8"?>
<p:tagLst xmlns:p="http://schemas.openxmlformats.org/presentationml/2006/main">
  <p:tag name="AS_UNIQUEID" val="4747"/>
</p:tagLst>
</file>

<file path=ppt/tags/tag392.xml><?xml version="1.0" encoding="utf-8"?>
<p:tagLst xmlns:p="http://schemas.openxmlformats.org/presentationml/2006/main">
  <p:tag name="AS_UNIQUEID" val="4748"/>
</p:tagLst>
</file>

<file path=ppt/tags/tag393.xml><?xml version="1.0" encoding="utf-8"?>
<p:tagLst xmlns:p="http://schemas.openxmlformats.org/presentationml/2006/main">
  <p:tag name="AS_UNIQUEID" val="4749"/>
</p:tagLst>
</file>

<file path=ppt/tags/tag394.xml><?xml version="1.0" encoding="utf-8"?>
<p:tagLst xmlns:p="http://schemas.openxmlformats.org/presentationml/2006/main">
  <p:tag name="AS_UNIQUEID" val="4750"/>
</p:tagLst>
</file>

<file path=ppt/tags/tag395.xml><?xml version="1.0" encoding="utf-8"?>
<p:tagLst xmlns:p="http://schemas.openxmlformats.org/presentationml/2006/main">
  <p:tag name="AS_UNIQUEID" val="4751"/>
</p:tagLst>
</file>

<file path=ppt/tags/tag396.xml><?xml version="1.0" encoding="utf-8"?>
<p:tagLst xmlns:p="http://schemas.openxmlformats.org/presentationml/2006/main">
  <p:tag name="AS_UNIQUEID" val="4752"/>
</p:tagLst>
</file>

<file path=ppt/tags/tag397.xml><?xml version="1.0" encoding="utf-8"?>
<p:tagLst xmlns:p="http://schemas.openxmlformats.org/presentationml/2006/main">
  <p:tag name="AS_UNIQUEID" val="4753"/>
</p:tagLst>
</file>

<file path=ppt/tags/tag398.xml><?xml version="1.0" encoding="utf-8"?>
<p:tagLst xmlns:p="http://schemas.openxmlformats.org/presentationml/2006/main">
  <p:tag name="AS_UNIQUEID" val="4754"/>
</p:tagLst>
</file>

<file path=ppt/tags/tag399.xml><?xml version="1.0" encoding="utf-8"?>
<p:tagLst xmlns:p="http://schemas.openxmlformats.org/presentationml/2006/main">
  <p:tag name="AS_UNIQUEID" val="4755"/>
</p:tagLst>
</file>

<file path=ppt/tags/tag4.xml><?xml version="1.0" encoding="utf-8"?>
<p:tagLst xmlns:p="http://schemas.openxmlformats.org/presentationml/2006/main">
  <p:tag name="AS_UNIQUEID" val="113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113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00.xml><?xml version="1.0" encoding="utf-8"?>
<p:tagLst xmlns:p="http://schemas.openxmlformats.org/presentationml/2006/main">
  <p:tag name="AS_UNIQUEID" val="4756"/>
</p:tagLst>
</file>

<file path=ppt/tags/tag401.xml><?xml version="1.0" encoding="utf-8"?>
<p:tagLst xmlns:p="http://schemas.openxmlformats.org/presentationml/2006/main">
  <p:tag name="AS_UNIQUEID" val="4757"/>
</p:tagLst>
</file>

<file path=ppt/tags/tag402.xml><?xml version="1.0" encoding="utf-8"?>
<p:tagLst xmlns:p="http://schemas.openxmlformats.org/presentationml/2006/main">
  <p:tag name="AS_UNIQUEID" val="4758"/>
</p:tagLst>
</file>

<file path=ppt/tags/tag403.xml><?xml version="1.0" encoding="utf-8"?>
<p:tagLst xmlns:p="http://schemas.openxmlformats.org/presentationml/2006/main">
  <p:tag name="AS_UNIQUEID" val="101"/>
</p:tagLst>
</file>

<file path=ppt/tags/tag4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05.xml><?xml version="1.0" encoding="utf-8"?>
<p:tagLst xmlns:p="http://schemas.openxmlformats.org/presentationml/2006/main">
  <p:tag name="AS_UNIQUEID" val="3430"/>
  <p:tag name="KSO_WM_DIAGRAM_VIRTUALLY_FRAME" val="{&quot;height&quot;:307.45,&quot;left&quot;:13.1,&quot;top&quot;:34.5,&quot;width&quot;:941.65}"/>
</p:tagLst>
</file>

<file path=ppt/tags/tag406.xml><?xml version="1.0" encoding="utf-8"?>
<p:tagLst xmlns:p="http://schemas.openxmlformats.org/presentationml/2006/main">
  <p:tag name="AS_UNIQUEID" val="3431"/>
</p:tagLst>
</file>

<file path=ppt/tags/tag407.xml><?xml version="1.0" encoding="utf-8"?>
<p:tagLst xmlns:p="http://schemas.openxmlformats.org/presentationml/2006/main">
  <p:tag name="AS_UNIQUEID" val="101"/>
</p:tagLst>
</file>

<file path=ppt/tags/tag408.xml><?xml version="1.0" encoding="utf-8"?>
<p:tagLst xmlns:p="http://schemas.openxmlformats.org/presentationml/2006/main">
  <p:tag name="AS_UNIQUEID" val="3438"/>
  <p:tag name="KSO_WM_DIAGRAM_VIRTUALLY_FRAME" val="{&quot;height&quot;:307.45,&quot;left&quot;:13.1,&quot;top&quot;:34.5,&quot;width&quot;:941.65}"/>
</p:tagLst>
</file>

<file path=ppt/tags/tag409.xml><?xml version="1.0" encoding="utf-8"?>
<p:tagLst xmlns:p="http://schemas.openxmlformats.org/presentationml/2006/main">
  <p:tag name="AS_UNIQUEID" val="3440"/>
  <p:tag name="KSO_WM_DIAGRAM_VIRTUALLY_FRAME" val="{&quot;height&quot;:307.45,&quot;left&quot;:13.1,&quot;top&quot;:34.5,&quot;width&quot;:941.65}"/>
</p:tagLst>
</file>

<file path=ppt/tags/tag41.xml><?xml version="1.0" encoding="utf-8"?>
<p:tagLst xmlns:p="http://schemas.openxmlformats.org/presentationml/2006/main">
  <p:tag name="AS_UNIQUEID" val="113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0.xml><?xml version="1.0" encoding="utf-8"?>
<p:tagLst xmlns:p="http://schemas.openxmlformats.org/presentationml/2006/main">
  <p:tag name="AS_UNIQUEID" val="3441"/>
  <p:tag name="KSO_WM_DIAGRAM_VIRTUALLY_FRAME" val="{&quot;height&quot;:307.45,&quot;left&quot;:13.1,&quot;top&quot;:34.5,&quot;width&quot;:941.65}"/>
</p:tagLst>
</file>

<file path=ppt/tags/tag411.xml><?xml version="1.0" encoding="utf-8"?>
<p:tagLst xmlns:p="http://schemas.openxmlformats.org/presentationml/2006/main">
  <p:tag name="AS_UNIQUEID" val="3443"/>
  <p:tag name="KSO_WM_DIAGRAM_VIRTUALLY_FRAME" val="{&quot;height&quot;:307.45,&quot;left&quot;:13.1,&quot;top&quot;:34.5,&quot;width&quot;:941.65}"/>
</p:tagLst>
</file>

<file path=ppt/tags/tag412.xml><?xml version="1.0" encoding="utf-8"?>
<p:tagLst xmlns:p="http://schemas.openxmlformats.org/presentationml/2006/main">
  <p:tag name="AS_UNIQUEID" val="3449"/>
</p:tagLst>
</file>

<file path=ppt/tags/tag413.xml><?xml version="1.0" encoding="utf-8"?>
<p:tagLst xmlns:p="http://schemas.openxmlformats.org/presentationml/2006/main">
  <p:tag name="AS_UNIQUEID" val="3455"/>
  <p:tag name="KSO_WM_DIAGRAM_VIRTUALLY_FRAME" val="{&quot;height&quot;:307.45,&quot;left&quot;:13.1,&quot;top&quot;:34.5,&quot;width&quot;:941.65}"/>
</p:tagLst>
</file>

<file path=ppt/tags/tag414.xml><?xml version="1.0" encoding="utf-8"?>
<p:tagLst xmlns:p="http://schemas.openxmlformats.org/presentationml/2006/main">
  <p:tag name="AS_UNIQUEID" val="3463"/>
</p:tagLst>
</file>

<file path=ppt/tags/tag415.xml><?xml version="1.0" encoding="utf-8"?>
<p:tagLst xmlns:p="http://schemas.openxmlformats.org/presentationml/2006/main">
  <p:tag name="AS_UNIQUEID" val="3464"/>
</p:tagLst>
</file>

<file path=ppt/tags/tag416.xml><?xml version="1.0" encoding="utf-8"?>
<p:tagLst xmlns:p="http://schemas.openxmlformats.org/presentationml/2006/main">
  <p:tag name="AS_UNIQUEID" val="11472"/>
</p:tagLst>
</file>

<file path=ppt/tags/tag417.xml><?xml version="1.0" encoding="utf-8"?>
<p:tagLst xmlns:p="http://schemas.openxmlformats.org/presentationml/2006/main">
  <p:tag name="KSO_WM_SPECIAL_SOURCE" val="bdnull"/>
</p:tagLst>
</file>

<file path=ppt/tags/tag418.xml><?xml version="1.0" encoding="utf-8"?>
<p:tagLst xmlns:p="http://schemas.openxmlformats.org/presentationml/2006/main">
  <p:tag name="AS_UNIQUEID" val="3426"/>
</p:tagLst>
</file>

<file path=ppt/tags/tag419.xml><?xml version="1.0" encoding="utf-8"?>
<p:tagLst xmlns:p="http://schemas.openxmlformats.org/presentationml/2006/main">
  <p:tag name="AS_UNIQUEID" val="3427"/>
</p:tagLst>
</file>

<file path=ppt/tags/tag42.xml><?xml version="1.0" encoding="utf-8"?>
<p:tagLst xmlns:p="http://schemas.openxmlformats.org/presentationml/2006/main">
  <p:tag name="AS_UNIQUEID" val="113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0.xml><?xml version="1.0" encoding="utf-8"?>
<p:tagLst xmlns:p="http://schemas.openxmlformats.org/presentationml/2006/main">
  <p:tag name="AS_UNIQUEID" val="3428"/>
</p:tagLst>
</file>

<file path=ppt/tags/tag421.xml><?xml version="1.0" encoding="utf-8"?>
<p:tagLst xmlns:p="http://schemas.openxmlformats.org/presentationml/2006/main">
  <p:tag name="AS_UNIQUEID" val="11381"/>
</p:tagLst>
</file>

<file path=ppt/tags/tag422.xml><?xml version="1.0" encoding="utf-8"?>
<p:tagLst xmlns:p="http://schemas.openxmlformats.org/presentationml/2006/main">
  <p:tag name="AS_UNIQUEID" val="11382"/>
</p:tagLst>
</file>

<file path=ppt/tags/tag423.xml><?xml version="1.0" encoding="utf-8"?>
<p:tagLst xmlns:p="http://schemas.openxmlformats.org/presentationml/2006/main">
  <p:tag name="AS_UNIQUEID" val="11383"/>
</p:tagLst>
</file>

<file path=ppt/tags/tag424.xml><?xml version="1.0" encoding="utf-8"?>
<p:tagLst xmlns:p="http://schemas.openxmlformats.org/presentationml/2006/main">
  <p:tag name="AS_UNIQUEID" val="11384"/>
</p:tagLst>
</file>

<file path=ppt/tags/tag425.xml><?xml version="1.0" encoding="utf-8"?>
<p:tagLst xmlns:p="http://schemas.openxmlformats.org/presentationml/2006/main">
  <p:tag name="AS_UNIQUEID" val="11385"/>
</p:tagLst>
</file>

<file path=ppt/tags/tag426.xml><?xml version="1.0" encoding="utf-8"?>
<p:tagLst xmlns:p="http://schemas.openxmlformats.org/presentationml/2006/main">
  <p:tag name="AS_UNIQUEID" val="11386"/>
</p:tagLst>
</file>

<file path=ppt/tags/tag42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KSO_WPP_MARK_KEY" val="5163d587-4620-4a20-a3b0-34a7a91e4a7f"/>
  <p:tag name="COMMONDATA" val="eyJoZGlkIjoiNDY2YzVlNWU2MzU5ZWZjZTJmMDlmOThlYzQ4NjRiYzAifQ=="/>
</p:tagLst>
</file>

<file path=ppt/tags/tag43.xml><?xml version="1.0" encoding="utf-8"?>
<p:tagLst xmlns:p="http://schemas.openxmlformats.org/presentationml/2006/main">
  <p:tag name="AS_UNIQUEID" val="113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AS_UNIQUEID" val="113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AS_UNIQUEID" val="113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AS_UNIQUEID" val="113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AS_UNIQUEID" val="113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AS_UNIQUEID" val="113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AS_UNIQUEID" val="113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AS_UNIQUEID" val="113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113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AS_UNIQUEID" val="113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AS_UNIQUEID" val="113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AS_UNIQUEID" val="113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AS_UNIQUEID" val="113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AS_UNIQUEID" val="113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AS_UNIQUEID" val="113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AS_UNIQUEID" val="11370"/>
</p:tagLst>
</file>

<file path=ppt/tags/tag58.xml><?xml version="1.0" encoding="utf-8"?>
<p:tagLst xmlns:p="http://schemas.openxmlformats.org/presentationml/2006/main">
  <p:tag name="AS_UNIQUEID" val="11371"/>
</p:tagLst>
</file>

<file path=ppt/tags/tag59.xml><?xml version="1.0" encoding="utf-8"?>
<p:tagLst xmlns:p="http://schemas.openxmlformats.org/presentationml/2006/main">
  <p:tag name="AS_UNIQUEID" val="11372"/>
</p:tagLst>
</file>

<file path=ppt/tags/tag6.xml><?xml version="1.0" encoding="utf-8"?>
<p:tagLst xmlns:p="http://schemas.openxmlformats.org/presentationml/2006/main">
  <p:tag name="AS_UNIQUEID" val="113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AS_UNIQUEID" val="11374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AS_UNIQUEID" val="11375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AS_UNIQUEID" val="113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3.xml><?xml version="1.0" encoding="utf-8"?>
<p:tagLst xmlns:p="http://schemas.openxmlformats.org/presentationml/2006/main">
  <p:tag name="AS_UNIQUEID" val="113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4.xml><?xml version="1.0" encoding="utf-8"?>
<p:tagLst xmlns:p="http://schemas.openxmlformats.org/presentationml/2006/main">
  <p:tag name="AS_UNIQUEID" val="113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5.xml><?xml version="1.0" encoding="utf-8"?>
<p:tagLst xmlns:p="http://schemas.openxmlformats.org/presentationml/2006/main">
  <p:tag name="AS_UNIQUEID" val="11379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7.xml><?xml version="1.0" encoding="utf-8"?>
<p:tagLst xmlns:p="http://schemas.openxmlformats.org/presentationml/2006/main">
  <p:tag name="AS_UNIQUEID" val="11151"/>
  <p:tag name="KSO_WM_SCREEN_THEME_FLAG" val="qQSGQsH92mn3k+bPFER2y5ROc3l1BBMpeKM4OxnfmUZqPt5CTwVN1OPUMq+lkNnhmSkJK44TcmUsba9Vcp7+XfNtT3om5j7s1rhRWeBbzbs="/>
  <p:tag name="KSO_WM_UNIT_TABLE_BEAUTIFY" val="smartTable{8080f459-cccb-4b8d-b3bb-9d13d399f788}"/>
  <p:tag name="TABLE_ENDDRAG_ORIGIN_RECT" val="935*455"/>
  <p:tag name="TABLE_ENDDRAG_RECT" val="11*58*935*455"/>
</p:tagLst>
</file>

<file path=ppt/tags/tag68.xml><?xml version="1.0" encoding="utf-8"?>
<p:tagLst xmlns:p="http://schemas.openxmlformats.org/presentationml/2006/main">
  <p:tag name="AS_UNIQUEID" val="11152"/>
</p:tagLst>
</file>

<file path=ppt/tags/tag69.xml><?xml version="1.0" encoding="utf-8"?>
<p:tagLst xmlns:p="http://schemas.openxmlformats.org/presentationml/2006/main">
  <p:tag name="AS_UNIQUEID" val="11153"/>
</p:tagLst>
</file>

<file path=ppt/tags/tag7.xml><?xml version="1.0" encoding="utf-8"?>
<p:tagLst xmlns:p="http://schemas.openxmlformats.org/presentationml/2006/main">
  <p:tag name="AS_UNIQUEID" val="113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SCREEN_THEME_FLAG" val="qQSGQsH92mn3k+bPFER2y5ROc3l1BBMpeKM4OxnfmUZqPt5CTwVN1OPUMq+lkNnhmSkJK44TcmUsba9Vcp7+XfNtT3om5j7s1rhRWeBbzbs="/>
  <p:tag name="KSO_WM_SPECIAL_SOURCE" val="bdnull"/>
  <p:tag name="KSO_WM_TEMPLATE_CATEGORY" val="custom"/>
  <p:tag name="KSO_WM_TEMPLATE_INDEX" val="20204130"/>
</p:tagLst>
</file>

<file path=ppt/tags/tag71.xml><?xml version="1.0" encoding="utf-8"?>
<p:tagLst xmlns:p="http://schemas.openxmlformats.org/presentationml/2006/main">
  <p:tag name="AS_UNIQUEID" val="11148"/>
</p:tagLst>
</file>

<file path=ppt/tags/tag72.xml><?xml version="1.0" encoding="utf-8"?>
<p:tagLst xmlns:p="http://schemas.openxmlformats.org/presentationml/2006/main">
  <p:tag name="AS_UNIQUEID" val="11149"/>
</p:tagLst>
</file>

<file path=ppt/tags/tag73.xml><?xml version="1.0" encoding="utf-8"?>
<p:tagLst xmlns:p="http://schemas.openxmlformats.org/presentationml/2006/main">
  <p:tag name="AS_UNIQUEID" val="11157"/>
  <p:tag name="KSO_WM_SCREEN_THEME_FLAG" val="qQSGQsH92mn3k+bPFER2y5ROc3l1BBMpeKM4OxnfmUZqPt5CTwVN1OPUMq+lkNnhmSkJK44TcmUsba9Vcp7+XfNtT3om5j7s1rhRWeBbzbs="/>
  <p:tag name="TABLE_ENDDRAG_ORIGIN_RECT" val="920*451"/>
  <p:tag name="TABLE_ENDDRAG_RECT" val="25*60*920*451"/>
</p:tagLst>
</file>

<file path=ppt/tags/tag74.xml><?xml version="1.0" encoding="utf-8"?>
<p:tagLst xmlns:p="http://schemas.openxmlformats.org/presentationml/2006/main">
  <p:tag name="KSO_WM_SPECIAL_SOURCE" val="bdnull"/>
</p:tagLst>
</file>

<file path=ppt/tags/tag75.xml><?xml version="1.0" encoding="utf-8"?>
<p:tagLst xmlns:p="http://schemas.openxmlformats.org/presentationml/2006/main">
  <p:tag name="AS_UNIQUEID" val="2993"/>
</p:tagLst>
</file>

<file path=ppt/tags/tag76.xml><?xml version="1.0" encoding="utf-8"?>
<p:tagLst xmlns:p="http://schemas.openxmlformats.org/presentationml/2006/main">
  <p:tag name="AS_UNIQUEID" val="3719"/>
</p:tagLst>
</file>

<file path=ppt/tags/tag77.xml><?xml version="1.0" encoding="utf-8"?>
<p:tagLst xmlns:p="http://schemas.openxmlformats.org/presentationml/2006/main">
  <p:tag name="KSO_WM_SPECIAL_SOURCE" val="bdnull"/>
</p:tagLst>
</file>

<file path=ppt/tags/tag78.xml><?xml version="1.0" encoding="utf-8"?>
<p:tagLst xmlns:p="http://schemas.openxmlformats.org/presentationml/2006/main">
  <p:tag name="AS_UNIQUEID" val="4274"/>
</p:tagLst>
</file>

<file path=ppt/tags/tag79.xml><?xml version="1.0" encoding="utf-8"?>
<p:tagLst xmlns:p="http://schemas.openxmlformats.org/presentationml/2006/main">
  <p:tag name="AS_UNIQUEID" val="4275"/>
</p:tagLst>
</file>

<file path=ppt/tags/tag8.xml><?xml version="1.0" encoding="utf-8"?>
<p:tagLst xmlns:p="http://schemas.openxmlformats.org/presentationml/2006/main">
  <p:tag name="AS_UNIQUEID" val="113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4276"/>
</p:tagLst>
</file>

<file path=ppt/tags/tag81.xml><?xml version="1.0" encoding="utf-8"?>
<p:tagLst xmlns:p="http://schemas.openxmlformats.org/presentationml/2006/main">
  <p:tag name="AS_UNIQUEID" val="4277"/>
</p:tagLst>
</file>

<file path=ppt/tags/tag82.xml><?xml version="1.0" encoding="utf-8"?>
<p:tagLst xmlns:p="http://schemas.openxmlformats.org/presentationml/2006/main">
  <p:tag name="KSO_WM_SPECIAL_SOURCE" val="bdnull"/>
</p:tagLst>
</file>

<file path=ppt/tags/tag83.xml><?xml version="1.0" encoding="utf-8"?>
<p:tagLst xmlns:p="http://schemas.openxmlformats.org/presentationml/2006/main">
  <p:tag name="AS_UNIQUEID" val="4271"/>
</p:tagLst>
</file>

<file path=ppt/tags/tag84.xml><?xml version="1.0" encoding="utf-8"?>
<p:tagLst xmlns:p="http://schemas.openxmlformats.org/presentationml/2006/main">
  <p:tag name="AS_UNIQUEID" val="4272"/>
</p:tagLst>
</file>

<file path=ppt/tags/tag85.xml><?xml version="1.0" encoding="utf-8"?>
<p:tagLst xmlns:p="http://schemas.openxmlformats.org/presentationml/2006/main">
  <p:tag name="AS_UNIQUEID" val="11160"/>
  <p:tag name="KSO_WM_SCREEN_THEME_FLAG" val="qQSGQsH92mn3k+bPFER2y5ROc3l1BBMpeKM4OxnfmUZqPt5CTwVN1OPUMq+lkNnhmSkJK44TcmUsba9Vcp7+XfNtT3om5j7s1rhRWeBbzbs="/>
  <p:tag name="TABLE_ENDDRAG_ORIGIN_RECT" val="896*408"/>
  <p:tag name="TABLE_ENDDRAG_RECT" val="36*100*896*408"/>
</p:tagLst>
</file>

<file path=ppt/tags/tag86.xml><?xml version="1.0" encoding="utf-8"?>
<p:tagLst xmlns:p="http://schemas.openxmlformats.org/presentationml/2006/main">
  <p:tag name="AS_UNIQUEID" val="11161"/>
  <p:tag name="KSO_WM_BEAUTIFY_FLAG" val=""/>
  <p:tag name="KSO_WM_SCREEN_THEME_FLAG" val="qQSGQsH92mn3k+bPFER2y5ROc3l1BBMpeKM4OxnfmUZqPt5CTwVN1OPUMq+lkNnhmSkJK44TcmUsba9Vcp7+XfNtT3om5j7s1rhRWeBbzbs="/>
</p:tagLst>
</file>

<file path=ppt/tags/tag87.xml><?xml version="1.0" encoding="utf-8"?>
<p:tagLst xmlns:p="http://schemas.openxmlformats.org/presentationml/2006/main">
  <p:tag name="AS_UNIQUEID" val="11394"/>
</p:tagLst>
</file>

<file path=ppt/tags/tag88.xml><?xml version="1.0" encoding="utf-8"?>
<p:tagLst xmlns:p="http://schemas.openxmlformats.org/presentationml/2006/main">
  <p:tag name="KSO_WM_SPECIAL_SOURCE" val="bdnull"/>
</p:tagLst>
</file>

<file path=ppt/tags/tag89.xml><?xml version="1.0" encoding="utf-8"?>
<p:tagLst xmlns:p="http://schemas.openxmlformats.org/presentationml/2006/main">
  <p:tag name="AS_UNIQUEID" val="3394"/>
</p:tagLst>
</file>

<file path=ppt/tags/tag9.xml><?xml version="1.0" encoding="utf-8"?>
<p:tagLst xmlns:p="http://schemas.openxmlformats.org/presentationml/2006/main">
  <p:tag name="AS_UNIQUEID" val="113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890"/>
</p:tagLst>
</file>

<file path=ppt/tags/tag91.xml><?xml version="1.0" encoding="utf-8"?>
<p:tagLst xmlns:p="http://schemas.openxmlformats.org/presentationml/2006/main">
  <p:tag name="AS_UNIQUEID" val="895"/>
</p:tagLst>
</file>

<file path=ppt/tags/tag92.xml><?xml version="1.0" encoding="utf-8"?>
<p:tagLst xmlns:p="http://schemas.openxmlformats.org/presentationml/2006/main">
  <p:tag name="AS_UNIQUEID" val="896"/>
</p:tagLst>
</file>

<file path=ppt/tags/tag93.xml><?xml version="1.0" encoding="utf-8"?>
<p:tagLst xmlns:p="http://schemas.openxmlformats.org/presentationml/2006/main">
  <p:tag name="AS_UNIQUEID" val="3395"/>
</p:tagLst>
</file>

<file path=ppt/tags/tag94.xml><?xml version="1.0" encoding="utf-8"?>
<p:tagLst xmlns:p="http://schemas.openxmlformats.org/presentationml/2006/main">
  <p:tag name="AS_UNIQUEID" val="3396"/>
</p:tagLst>
</file>

<file path=ppt/tags/tag95.xml><?xml version="1.0" encoding="utf-8"?>
<p:tagLst xmlns:p="http://schemas.openxmlformats.org/presentationml/2006/main">
  <p:tag name="AS_UNIQUEID" val="3397"/>
</p:tagLst>
</file>

<file path=ppt/tags/tag96.xml><?xml version="1.0" encoding="utf-8"?>
<p:tagLst xmlns:p="http://schemas.openxmlformats.org/presentationml/2006/main">
  <p:tag name="AS_UNIQUEID" val="3398"/>
</p:tagLst>
</file>

<file path=ppt/tags/tag97.xml><?xml version="1.0" encoding="utf-8"?>
<p:tagLst xmlns:p="http://schemas.openxmlformats.org/presentationml/2006/main">
  <p:tag name="AS_UNIQUEID" val="3399"/>
</p:tagLst>
</file>

<file path=ppt/tags/tag98.xml><?xml version="1.0" encoding="utf-8"?>
<p:tagLst xmlns:p="http://schemas.openxmlformats.org/presentationml/2006/main">
  <p:tag name="AS_UNIQUEID" val="3400"/>
</p:tagLst>
</file>

<file path=ppt/tags/tag99.xml><?xml version="1.0" encoding="utf-8"?>
<p:tagLst xmlns:p="http://schemas.openxmlformats.org/presentationml/2006/main">
  <p:tag name="AS_UNIQUEID" val="340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9282</Words>
  <Application>WPS 演示</Application>
  <PresentationFormat/>
  <Paragraphs>905</Paragraphs>
  <Slides>31</Slides>
  <Notes>8</Notes>
  <HiddenSlides>1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64" baseType="lpstr">
      <vt:lpstr>Arial</vt:lpstr>
      <vt:lpstr>宋体</vt:lpstr>
      <vt:lpstr>Wingdings</vt:lpstr>
      <vt:lpstr>Wingdings</vt:lpstr>
      <vt:lpstr>思源黑体 CN Light</vt:lpstr>
      <vt:lpstr>黑体</vt:lpstr>
      <vt:lpstr>Times New Roman</vt:lpstr>
      <vt:lpstr>华文中宋</vt:lpstr>
      <vt:lpstr>微软雅黑</vt:lpstr>
      <vt:lpstr>方正粗黑宋简体</vt:lpstr>
      <vt:lpstr>楷体</vt:lpstr>
      <vt:lpstr>华文楷体</vt:lpstr>
      <vt:lpstr>Calibri</vt:lpstr>
      <vt:lpstr>Calibri</vt:lpstr>
      <vt:lpstr>Arial</vt:lpstr>
      <vt:lpstr>Times New Roman</vt:lpstr>
      <vt:lpstr>隶书</vt:lpstr>
      <vt:lpstr>楷体_GB2312</vt:lpstr>
      <vt:lpstr>新宋体</vt:lpstr>
      <vt:lpstr>Abadi</vt:lpstr>
      <vt:lpstr>Segoe Print</vt:lpstr>
      <vt:lpstr>仿宋</vt:lpstr>
      <vt:lpstr>Arial Unicode MS</vt:lpstr>
      <vt:lpstr>江西拙楷</vt:lpstr>
      <vt:lpstr>华文行楷</vt:lpstr>
      <vt:lpstr>华文隶书</vt:lpstr>
      <vt:lpstr>Helvetica</vt:lpstr>
      <vt:lpstr>方正苏新诗柳楷简体</vt:lpstr>
      <vt:lpstr>方正大标宋简体</vt:lpstr>
      <vt:lpstr>HAKUYOLiuTi3500</vt:lpstr>
      <vt:lpstr>汉仪颜楷简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时差</cp:lastModifiedBy>
  <cp:revision>2</cp:revision>
  <cp:lastPrinted>2024-12-28T18:18:00Z</cp:lastPrinted>
  <dcterms:created xsi:type="dcterms:W3CDTF">2024-12-28T18:18:00Z</dcterms:created>
  <dcterms:modified xsi:type="dcterms:W3CDTF">2025-01-22T01:31:03Z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EA16DAA665274CC2993BCD707E839091</vt:lpwstr>
  </property>
  <property fmtid="{D5CDD505-2E9C-101B-9397-08002B2CF9AE}" pid="7" name="KSOProductBuildVer">
    <vt:lpwstr>2052-11.1.0.12165</vt:lpwstr>
  </property>
</Properties>
</file>