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7" r:id="rId3"/>
    <p:sldId id="395" r:id="rId4"/>
    <p:sldId id="358" r:id="rId5"/>
    <p:sldId id="359" r:id="rId6"/>
    <p:sldId id="360" r:id="rId7"/>
    <p:sldId id="361" r:id="rId8"/>
    <p:sldId id="365" r:id="rId9"/>
    <p:sldId id="368" r:id="rId10"/>
    <p:sldId id="370" r:id="rId11"/>
    <p:sldId id="367" r:id="rId12"/>
    <p:sldId id="366" r:id="rId13"/>
    <p:sldId id="371" r:id="rId14"/>
    <p:sldId id="375" r:id="rId15"/>
    <p:sldId id="379" r:id="rId16"/>
    <p:sldId id="380" r:id="rId17"/>
    <p:sldId id="383" r:id="rId18"/>
    <p:sldId id="384" r:id="rId19"/>
    <p:sldId id="387" r:id="rId20"/>
    <p:sldId id="388" r:id="rId21"/>
    <p:sldId id="389" r:id="rId22"/>
    <p:sldId id="393" r:id="rId23"/>
    <p:sldId id="390" r:id="rId24"/>
    <p:sldId id="391" r:id="rId25"/>
    <p:sldId id="394" r:id="rId26"/>
    <p:sldId id="392" r:id="rId27"/>
    <p:sldId id="398" r:id="rId28"/>
    <p:sldId id="400" r:id="rId29"/>
    <p:sldId id="401" r:id="rId30"/>
    <p:sldId id="407" r:id="rId31"/>
    <p:sldId id="408" r:id="rId32"/>
    <p:sldId id="411" r:id="rId33"/>
    <p:sldId id="412" r:id="rId34"/>
    <p:sldId id="414" r:id="rId35"/>
    <p:sldId id="416" r:id="rId36"/>
    <p:sldId id="417" r:id="rId37"/>
    <p:sldId id="418" r:id="rId38"/>
    <p:sldId id="419" r:id="rId39"/>
    <p:sldId id="420" r:id="rId40"/>
    <p:sldId id="421" r:id="rId41"/>
    <p:sldId id="422" r:id="rId42"/>
    <p:sldId id="423" r:id="rId43"/>
    <p:sldId id="425" r:id="rId44"/>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83" d="100"/>
          <a:sy n="83" d="100"/>
        </p:scale>
        <p:origin x="48" y="187"/>
      </p:cViewPr>
      <p:guideLst>
        <p:guide pos="302"/>
        <p:guide pos="7342"/>
        <p:guide pos="3613"/>
        <p:guide orient="horz" pos="2308"/>
        <p:guide orient="horz" pos="44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309.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notesMaster" Target="notesMasters/notes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868541F-82DC-4E13-BA92-0FA7E2041B2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zh-CN" altLang="en-US"/>
        </a:p>
      </dgm:t>
    </dgm:pt>
    <dgm:pt modelId="{A0FF0500-7A0E-4F26-A890-897BD5ADE540}" cxnId="{1AE10956-77C0-423E-B1AE-D0980E19DEAB}" type="parTrans">
      <dgm:prSet custT="1"/>
      <dgm:spPr/>
      <dgm:t>
        <a:bodyPr/>
        <a:lstStyle/>
        <a:p>
          <a:endParaRPr lang="zh-CN" altLang="en-US" sz="2800" b="1"/>
        </a:p>
      </dgm:t>
    </dgm:pt>
    <dgm:pt modelId="{E7D6F268-EE3D-4602-ACD1-4BBAE6969DED}">
      <dgm:prSet phldrT="[文本]" custT="1"/>
      <dgm:spPr>
        <a:solidFill>
          <a:srgbClr val="FB5F63"/>
        </a:solidFill>
        <a:ln>
          <a:noFill/>
        </a:ln>
      </dgm:spPr>
      <dgm:t>
        <a:bodyPr/>
        <a:lstStyle/>
        <a:p>
          <a:r>
            <a:rPr lang="zh-CN" altLang="en-US" sz="2800" b="1">
              <a:solidFill>
                <a:schemeClr val="bg1"/>
              </a:solidFill>
              <a:latin typeface="Arial" panose="020B0604020202020204" pitchFamily="34" charset="0"/>
              <a:ea typeface="黑体" panose="02010609060101010101" pitchFamily="49" charset="-122"/>
              <a:sym typeface="Arial" panose="020B0604020202020204" pitchFamily="34" charset="0"/>
            </a:rPr>
            <a:t>方向性错误</a:t>
          </a:r>
        </a:p>
      </dgm:t>
    </dgm:pt>
    <dgm:pt modelId="{66E83312-570E-4B79-AB33-6EE24A6F7886}" cxnId="{6951F633-9705-45CE-9BF5-FA6A7628C8C6}" type="parTrans">
      <dgm:prSet custT="1"/>
      <dgm:spPr/>
      <dgm:t>
        <a:bodyPr/>
        <a:lstStyle/>
        <a:p>
          <a:endParaRPr lang="zh-CN" altLang="en-US" sz="2800" b="1"/>
        </a:p>
      </dgm:t>
    </dgm:pt>
    <dgm:pt modelId="{7877A5BC-B519-4533-A0E2-2F46D926B37E}">
      <dgm:prSet phldrT="[文本]" custT="1"/>
      <dgm:spPr>
        <a:noFill/>
        <a:ln>
          <a:noFill/>
        </a:ln>
      </dgm:spPr>
      <dgm:t>
        <a:bodyPr/>
        <a:lstStyle/>
        <a:p>
          <a:r>
            <a:rPr lang="zh-CN" altLang="en-US" sz="2400" b="1">
              <a:latin typeface="Arial" panose="020B0604020202020204" pitchFamily="34" charset="0"/>
              <a:ea typeface="黑体" panose="02010609060101010101" pitchFamily="49" charset="-122"/>
              <a:sym typeface="Arial" panose="020B0604020202020204" pitchFamily="34" charset="0"/>
            </a:rPr>
            <a:t>不符合史实</a:t>
          </a:r>
        </a:p>
      </dgm:t>
    </dgm:pt>
    <dgm:pt modelId="{4FD9AB41-4C48-44F5-B927-A3CC95E0A6C5}" cxnId="{6951F633-9705-45CE-9BF5-FA6A7628C8C6}" type="sibTrans">
      <dgm:prSet custT="1"/>
      <dgm:spPr/>
      <dgm:t>
        <a:bodyPr/>
        <a:lstStyle/>
        <a:p>
          <a:endParaRPr lang="zh-CN" altLang="en-US" sz="2800" b="1"/>
        </a:p>
      </dgm:t>
    </dgm:pt>
    <dgm:pt modelId="{CDB5F544-D116-44A2-8518-B9069CE88FDE}" cxnId="{7F5A0AF8-7BF0-4667-AA07-35A05EFED50C}" type="parTrans">
      <dgm:prSet custT="1"/>
      <dgm:spPr/>
      <dgm:t>
        <a:bodyPr/>
        <a:lstStyle/>
        <a:p>
          <a:endParaRPr lang="zh-CN" altLang="en-US" sz="2800" b="1"/>
        </a:p>
      </dgm:t>
    </dgm:pt>
    <dgm:pt modelId="{A786A729-4D9F-4EEF-9C8D-58A31B288498}">
      <dgm:prSet phldrT="[文本]" custT="1"/>
      <dgm:spPr>
        <a:noFill/>
        <a:ln>
          <a:noFill/>
        </a:ln>
      </dgm:spPr>
      <dgm:t>
        <a:bodyPr/>
        <a:lstStyle/>
        <a:p>
          <a:r>
            <a:rPr lang="zh-CN" altLang="en-US" sz="2400" b="1">
              <a:latin typeface="Arial" panose="020B0604020202020204" pitchFamily="34" charset="0"/>
              <a:ea typeface="黑体" panose="02010609060101010101" pitchFamily="49" charset="-122"/>
              <a:sym typeface="Arial" panose="020B0604020202020204" pitchFamily="34" charset="0"/>
            </a:rPr>
            <a:t>与材料无关</a:t>
          </a:r>
        </a:p>
      </dgm:t>
    </dgm:pt>
    <dgm:pt modelId="{6AB49B7B-9299-4B7B-91F8-D964BFBCCCAA}" cxnId="{7F5A0AF8-7BF0-4667-AA07-35A05EFED50C}" type="sibTrans">
      <dgm:prSet custT="1"/>
      <dgm:spPr/>
      <dgm:t>
        <a:bodyPr/>
        <a:lstStyle/>
        <a:p>
          <a:endParaRPr lang="zh-CN" altLang="en-US" sz="2800" b="1"/>
        </a:p>
      </dgm:t>
    </dgm:pt>
    <dgm:pt modelId="{69009F31-375F-4B10-B397-02812D17891A}" cxnId="{69D45A7B-94CF-4C1D-A025-A20DFA2AC2A5}" type="parTrans">
      <dgm:prSet custT="1"/>
      <dgm:spPr/>
      <dgm:t>
        <a:bodyPr/>
        <a:lstStyle/>
        <a:p>
          <a:endParaRPr lang="zh-CN" altLang="en-US" sz="2800" b="1"/>
        </a:p>
      </dgm:t>
    </dgm:pt>
    <dgm:pt modelId="{75118090-FD29-4694-961E-99EEB5394109}">
      <dgm:prSet phldrT="[文本]" custT="1"/>
      <dgm:spPr>
        <a:noFill/>
        <a:ln>
          <a:noFill/>
        </a:ln>
      </dgm:spPr>
      <dgm:t>
        <a:bodyPr/>
        <a:lstStyle/>
        <a:p>
          <a:r>
            <a:rPr lang="zh-CN" altLang="en-US" sz="2400" b="1">
              <a:latin typeface="Arial" panose="020B0604020202020204" pitchFamily="34" charset="0"/>
              <a:ea typeface="黑体" panose="02010609060101010101" pitchFamily="49" charset="-122"/>
              <a:sym typeface="Arial" panose="020B0604020202020204" pitchFamily="34" charset="0"/>
            </a:rPr>
            <a:t>和材料主旨相反</a:t>
          </a:r>
        </a:p>
      </dgm:t>
    </dgm:pt>
    <dgm:pt modelId="{D2D48D43-3B74-47EE-B256-812E1000105C}" cxnId="{69D45A7B-94CF-4C1D-A025-A20DFA2AC2A5}" type="sibTrans">
      <dgm:prSet custT="1"/>
      <dgm:spPr/>
      <dgm:t>
        <a:bodyPr/>
        <a:lstStyle/>
        <a:p>
          <a:endParaRPr lang="zh-CN" altLang="en-US" sz="2800" b="1"/>
        </a:p>
      </dgm:t>
    </dgm:pt>
    <dgm:pt modelId="{A953D571-465F-4F75-9A96-A214AB0F8529}" cxnId="{1AE10956-77C0-423E-B1AE-D0980E19DEAB}" type="sibTrans">
      <dgm:prSet custT="1"/>
      <dgm:spPr/>
      <dgm:t>
        <a:bodyPr/>
        <a:lstStyle/>
        <a:p>
          <a:endParaRPr lang="zh-CN" altLang="en-US" sz="2800" b="1"/>
        </a:p>
      </dgm:t>
    </dgm:pt>
    <dgm:pt modelId="{A216DAC9-374A-454D-BCBC-9BF9715BFDD2}" cxnId="{0C17F9AD-756D-4C5E-98CA-9831C1F05CDE}" type="parTrans">
      <dgm:prSet custT="1"/>
      <dgm:spPr/>
      <dgm:t>
        <a:bodyPr/>
        <a:lstStyle/>
        <a:p>
          <a:endParaRPr lang="zh-CN" altLang="en-US" sz="2800" b="1"/>
        </a:p>
      </dgm:t>
    </dgm:pt>
    <dgm:pt modelId="{B370B817-92BF-4BCF-9381-0D83C7D3A974}">
      <dgm:prSet phldrT="[文本]" custT="1"/>
      <dgm:spPr>
        <a:solidFill>
          <a:srgbClr val="FB5F63"/>
        </a:solidFill>
        <a:ln>
          <a:noFill/>
        </a:ln>
      </dgm:spPr>
      <dgm:t>
        <a:bodyPr/>
        <a:lstStyle/>
        <a:p>
          <a:r>
            <a:rPr lang="zh-CN" altLang="en-US" sz="2800" b="1">
              <a:solidFill>
                <a:schemeClr val="bg1"/>
              </a:solidFill>
              <a:latin typeface="Arial" panose="020B0604020202020204" pitchFamily="34" charset="0"/>
              <a:ea typeface="黑体" panose="02010609060101010101" pitchFamily="49" charset="-122"/>
              <a:sym typeface="Arial" panose="020B0604020202020204" pitchFamily="34" charset="0"/>
            </a:rPr>
            <a:t>程度性错误</a:t>
          </a:r>
        </a:p>
      </dgm:t>
    </dgm:pt>
    <dgm:pt modelId="{0A700F38-F93E-4309-A2C7-B1330984442C}" cxnId="{501BB23F-3E31-42A9-8645-B5E6EAC9A471}" type="parTrans">
      <dgm:prSet custT="1"/>
      <dgm:spPr/>
      <dgm:t>
        <a:bodyPr/>
        <a:lstStyle/>
        <a:p>
          <a:endParaRPr lang="zh-CN" altLang="en-US" sz="2800" b="1"/>
        </a:p>
      </dgm:t>
    </dgm:pt>
    <dgm:pt modelId="{FB9798C8-1AE5-4B9B-BB7C-A847624FA856}">
      <dgm:prSet phldrT="[文本]" custT="1"/>
      <dgm:spPr>
        <a:noFill/>
        <a:ln>
          <a:noFill/>
        </a:ln>
      </dgm:spPr>
      <dgm:t>
        <a:bodyPr/>
        <a:lstStyle/>
        <a:p>
          <a:r>
            <a:rPr lang="zh-CN" altLang="en-US" sz="2400" b="1">
              <a:latin typeface="Arial" panose="020B0604020202020204" pitchFamily="34" charset="0"/>
              <a:ea typeface="黑体" panose="02010609060101010101" pitchFamily="49" charset="-122"/>
              <a:sym typeface="Arial" panose="020B0604020202020204" pitchFamily="34" charset="0"/>
            </a:rPr>
            <a:t>时间程度</a:t>
          </a:r>
        </a:p>
      </dgm:t>
    </dgm:pt>
    <dgm:pt modelId="{022F6BC1-CFB8-4D29-AEB6-C72B712778C4}" cxnId="{501BB23F-3E31-42A9-8645-B5E6EAC9A471}" type="sibTrans">
      <dgm:prSet custT="1"/>
      <dgm:spPr/>
      <dgm:t>
        <a:bodyPr/>
        <a:lstStyle/>
        <a:p>
          <a:endParaRPr lang="zh-CN" altLang="en-US" sz="2800" b="1"/>
        </a:p>
      </dgm:t>
    </dgm:pt>
    <dgm:pt modelId="{5C29C307-E1CA-485F-B4F0-1F1AC44A7841}" cxnId="{9421B60B-ED35-4B03-8C78-DEB169FC6CD6}" type="parTrans">
      <dgm:prSet custT="1"/>
      <dgm:spPr/>
      <dgm:t>
        <a:bodyPr/>
        <a:lstStyle/>
        <a:p>
          <a:endParaRPr lang="zh-CN" altLang="en-US" sz="2800" b="1"/>
        </a:p>
      </dgm:t>
    </dgm:pt>
    <dgm:pt modelId="{EF9FF027-3F3D-4C5F-993A-CAFCDFB90A40}">
      <dgm:prSet phldrT="[文本]" custT="1"/>
      <dgm:spPr>
        <a:noFill/>
        <a:ln>
          <a:noFill/>
        </a:ln>
      </dgm:spPr>
      <dgm:t>
        <a:bodyPr/>
        <a:lstStyle/>
        <a:p>
          <a:r>
            <a:rPr lang="zh-CN" altLang="en-US" sz="2400" b="1">
              <a:latin typeface="Arial" panose="020B0604020202020204" pitchFamily="34" charset="0"/>
              <a:ea typeface="黑体" panose="02010609060101010101" pitchFamily="49" charset="-122"/>
              <a:sym typeface="Arial" panose="020B0604020202020204" pitchFamily="34" charset="0"/>
            </a:rPr>
            <a:t>空间程度</a:t>
          </a:r>
        </a:p>
      </dgm:t>
    </dgm:pt>
    <dgm:pt modelId="{436714C8-9003-4D22-9C63-FD6C33763810}" cxnId="{9421B60B-ED35-4B03-8C78-DEB169FC6CD6}" type="sibTrans">
      <dgm:prSet custT="1"/>
      <dgm:spPr/>
      <dgm:t>
        <a:bodyPr/>
        <a:lstStyle/>
        <a:p>
          <a:endParaRPr lang="zh-CN" altLang="en-US" sz="2800" b="1"/>
        </a:p>
      </dgm:t>
    </dgm:pt>
    <dgm:pt modelId="{E85E494E-44E8-4E3E-803F-5B85E7E38EEB}" cxnId="{0EF9A256-C1AE-4F76-BA48-49D43D3FAA0B}" type="parTrans">
      <dgm:prSet custT="1"/>
      <dgm:spPr/>
      <dgm:t>
        <a:bodyPr/>
        <a:lstStyle/>
        <a:p>
          <a:endParaRPr lang="zh-CN" altLang="en-US" sz="2800" b="1"/>
        </a:p>
      </dgm:t>
    </dgm:pt>
    <dgm:pt modelId="{001B330B-0DE0-4248-A9BE-5697ADD78F7F}">
      <dgm:prSet phldrT="[文本]" custT="1"/>
      <dgm:spPr>
        <a:noFill/>
        <a:ln>
          <a:noFill/>
        </a:ln>
      </dgm:spPr>
      <dgm:t>
        <a:bodyPr/>
        <a:lstStyle/>
        <a:p>
          <a:r>
            <a:rPr lang="zh-CN" altLang="en-US" sz="2400" b="1">
              <a:latin typeface="Arial" panose="020B0604020202020204" pitchFamily="34" charset="0"/>
              <a:ea typeface="黑体" panose="02010609060101010101" pitchFamily="49" charset="-122"/>
              <a:sym typeface="Arial" panose="020B0604020202020204" pitchFamily="34" charset="0"/>
            </a:rPr>
            <a:t>轻重程度</a:t>
          </a:r>
        </a:p>
      </dgm:t>
    </dgm:pt>
    <dgm:pt modelId="{C9FAED9F-2E2A-4F73-82B8-A58CC34A130B}" cxnId="{0EF9A256-C1AE-4F76-BA48-49D43D3FAA0B}" type="sibTrans">
      <dgm:prSet custT="1"/>
      <dgm:spPr/>
      <dgm:t>
        <a:bodyPr/>
        <a:lstStyle/>
        <a:p>
          <a:endParaRPr lang="zh-CN" altLang="en-US" sz="2800" b="1"/>
        </a:p>
      </dgm:t>
    </dgm:pt>
    <dgm:pt modelId="{AB808DA3-7246-437F-8279-C6306E6B9119}" cxnId="{7DE700D7-306B-4803-AF17-318A9759206F}" type="parTrans">
      <dgm:prSet custT="1"/>
      <dgm:spPr/>
      <dgm:t>
        <a:bodyPr/>
        <a:lstStyle/>
        <a:p>
          <a:endParaRPr lang="zh-CN" altLang="en-US" sz="2800" b="1"/>
        </a:p>
      </dgm:t>
    </dgm:pt>
    <dgm:pt modelId="{F81EF2A0-E95D-4B09-874D-E1378DEC3B93}">
      <dgm:prSet phldrT="[文本]" custT="1"/>
      <dgm:spPr>
        <a:noFill/>
        <a:ln>
          <a:noFill/>
        </a:ln>
      </dgm:spPr>
      <dgm:t>
        <a:bodyPr/>
        <a:lstStyle/>
        <a:p>
          <a:r>
            <a:rPr lang="zh-CN" altLang="en-US" sz="2400" b="1">
              <a:latin typeface="Arial" panose="020B0604020202020204" pitchFamily="34" charset="0"/>
              <a:ea typeface="黑体" panose="02010609060101010101" pitchFamily="49" charset="-122"/>
              <a:sym typeface="Arial" panose="020B0604020202020204" pitchFamily="34" charset="0"/>
            </a:rPr>
            <a:t>全面程度</a:t>
          </a:r>
        </a:p>
      </dgm:t>
    </dgm:pt>
    <dgm:pt modelId="{34636F86-2EC3-44CF-873D-2A81C4ABBCCA}" cxnId="{7DE700D7-306B-4803-AF17-318A9759206F}" type="sibTrans">
      <dgm:prSet custT="1"/>
      <dgm:spPr/>
      <dgm:t>
        <a:bodyPr/>
        <a:lstStyle/>
        <a:p>
          <a:endParaRPr lang="zh-CN" altLang="en-US" sz="2800" b="1"/>
        </a:p>
      </dgm:t>
    </dgm:pt>
    <dgm:pt modelId="{4CF4706A-897A-4D3B-98DC-1375291B84E3}" cxnId="{0C17F9AD-756D-4C5E-98CA-9831C1F05CDE}" type="sibTrans">
      <dgm:prSet custT="1"/>
      <dgm:spPr/>
      <dgm:t>
        <a:bodyPr/>
        <a:lstStyle/>
        <a:p>
          <a:endParaRPr lang="zh-CN" altLang="en-US" sz="2800" b="1"/>
        </a:p>
      </dgm:t>
    </dgm:pt>
    <dgm:pt modelId="{217BF4AC-F486-48DA-A7FF-39305C257E0A}" type="pres">
      <dgm:prSet presAssocID="{E868541F-82DC-4E13-BA92-0FA7E2041B2D}" presName="layout">
        <dgm:presLayoutVars>
          <dgm:chMax/>
          <dgm:chPref/>
          <dgm:dir/>
          <dgm:resizeHandles/>
        </dgm:presLayoutVars>
      </dgm:prSet>
      <dgm:spPr/>
      <dgm:t>
        <a:bodyPr/>
        <a:lstStyle/>
        <a:p>
          <a:endParaRPr lang="zh-CN" altLang="en-US"/>
        </a:p>
      </dgm:t>
    </dgm:pt>
    <dgm:pt modelId="{0A803E49-3BE1-41A6-BED1-29431CBA045B}" type="pres">
      <dgm:prSet presAssocID="{E7D6F268-EE3D-4602-ACD1-4BBAE6969DED}" presName="root">
        <dgm:presLayoutVars>
          <dgm:chMax/>
          <dgm:chPref/>
        </dgm:presLayoutVars>
      </dgm:prSet>
      <dgm:spPr/>
      <dgm:t>
        <a:bodyPr/>
        <a:lstStyle/>
        <a:p/>
      </dgm:t>
    </dgm:pt>
    <dgm:pt modelId="{8562DF8C-5581-4B52-A19F-86EF1B3DC4F5}" type="pres">
      <dgm:prSet presAssocID="{E7D6F268-EE3D-4602-ACD1-4BBAE6969DED}" presName="rootComposite">
        <dgm:presLayoutVars/>
      </dgm:prSet>
      <dgm:spPr/>
      <dgm:t>
        <a:bodyPr/>
        <a:lstStyle/>
        <a:p/>
      </dgm:t>
    </dgm:pt>
    <dgm:pt modelId="{A9046DCC-57B3-49F3-A517-B48C1B36A218}" type="pres">
      <dgm:prSet presAssocID="{E7D6F268-EE3D-4602-ACD1-4BBAE6969DED}" presName="ParentAccent" presStyleLbl="alignNode1" presStyleCnt="2"/>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4CBDB1CB-CC46-430B-8547-D1A39AD634C6}" type="pres">
      <dgm:prSet presAssocID="{E7D6F268-EE3D-4602-ACD1-4BBAE6969DED}" presName="ParentSmallAccent" presStyleLbl="fgAcc1" presStyleCnt="2"/>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52F112D5-7B63-4DCF-9B0C-D935883EA059}" type="pres">
      <dgm:prSet presAssocID="{E7D6F268-EE3D-4602-ACD1-4BBAE6969DED}" presName="Parent" presStyleLbl="revTx" presStyleCnt="9">
        <dgm:presLayoutVars>
          <dgm:chMax/>
          <dgm:chPref val="4"/>
          <dgm:bulletEnabled val="1"/>
        </dgm:presLayoutVars>
      </dgm:prSet>
      <dgm:spPr/>
      <dgm:t>
        <a:bodyPr/>
        <a:lstStyle/>
        <a:p>
          <a:endParaRPr lang="zh-CN" altLang="en-US"/>
        </a:p>
      </dgm:t>
    </dgm:pt>
    <dgm:pt modelId="{EBDB83B8-C5C0-4FD5-9F7D-1EC39704DDBA}" type="pres">
      <dgm:prSet presAssocID="{E7D6F268-EE3D-4602-ACD1-4BBAE6969DED}" presName="childShape">
        <dgm:presLayoutVars>
          <dgm:chMax val="0"/>
          <dgm:chPref val="0"/>
        </dgm:presLayoutVars>
      </dgm:prSet>
      <dgm:spPr/>
      <dgm:t>
        <a:bodyPr/>
        <a:lstStyle/>
        <a:p/>
      </dgm:t>
    </dgm:pt>
    <dgm:pt modelId="{CE1E7D9E-BD27-4B9E-8AF8-DAC331C7557B}" type="pres">
      <dgm:prSet presAssocID="{7877A5BC-B519-4533-A0E2-2F46D926B37E}" presName="childComposite">
        <dgm:presLayoutVars>
          <dgm:chMax val="0"/>
          <dgm:chPref val="0"/>
        </dgm:presLayoutVars>
      </dgm:prSet>
      <dgm:spPr/>
      <dgm:t>
        <a:bodyPr/>
        <a:lstStyle/>
        <a:p/>
      </dgm:t>
    </dgm:pt>
    <dgm:pt modelId="{7D76A5C4-F952-4B7E-8C41-0720C3B74747}" type="pres">
      <dgm:prSet presAssocID="{7877A5BC-B519-4533-A0E2-2F46D926B37E}" presName="ChildAccent" presStyleLbl="solidFgAcc1" presStyleCnt="7"/>
      <dgm:spPr>
        <a:solidFill>
          <a:srgbClr val="FFC000"/>
        </a:solidFill>
        <a:ln w="12700" cap="flat" cmpd="sng" algn="ctr">
          <a:solidFill>
            <a:schemeClr val="accent1">
              <a:hueOff val="0"/>
              <a:satOff val="0"/>
              <a:lumOff val="0"/>
              <a:alphaOff val="0"/>
            </a:schemeClr>
          </a:solidFill>
          <a:prstDash val="solid"/>
          <a:miter lim="800000"/>
        </a:ln>
      </dgm:spPr>
      <dgm:t>
        <a:bodyPr/>
        <a:lstStyle/>
        <a:p>
          <a:endParaRPr lang="zh-CN" altLang="en-US"/>
        </a:p>
      </dgm:t>
    </dgm:pt>
    <dgm:pt modelId="{9580F38B-1EF8-4F51-A328-AEC8F61A5FDB}" type="pres">
      <dgm:prSet presAssocID="{7877A5BC-B519-4533-A0E2-2F46D926B37E}" presName="Child" presStyleLbl="revTx" presStyleIdx="1" presStyleCnt="9">
        <dgm:presLayoutVars>
          <dgm:chMax val="0"/>
          <dgm:chPref val="0"/>
          <dgm:bulletEnabled val="1"/>
        </dgm:presLayoutVars>
      </dgm:prSet>
      <dgm:spPr/>
      <dgm:t>
        <a:bodyPr/>
        <a:lstStyle/>
        <a:p>
          <a:endParaRPr lang="zh-CN" altLang="en-US"/>
        </a:p>
      </dgm:t>
    </dgm:pt>
    <dgm:pt modelId="{E81DDFBB-80A6-4D94-882B-DF75D1AE36A6}" type="pres">
      <dgm:prSet presAssocID="{A786A729-4D9F-4EEF-9C8D-58A31B288498}" presName="childComposite">
        <dgm:presLayoutVars>
          <dgm:chMax val="0"/>
          <dgm:chPref val="0"/>
        </dgm:presLayoutVars>
      </dgm:prSet>
      <dgm:spPr/>
      <dgm:t>
        <a:bodyPr/>
        <a:lstStyle/>
        <a:p/>
      </dgm:t>
    </dgm:pt>
    <dgm:pt modelId="{C5A2B5E0-6893-40B7-955B-0B9E8F73A824}" type="pres">
      <dgm:prSet presAssocID="{A786A729-4D9F-4EEF-9C8D-58A31B288498}" presName="ChildAccent" presStyleLbl="solidFgAcc1" presStyleIdx="1" presStyleCnt="7"/>
      <dgm:spPr>
        <a:solidFill>
          <a:srgbClr val="FFC000"/>
        </a:solidFill>
        <a:ln w="12700" cap="flat" cmpd="sng" algn="ctr">
          <a:solidFill>
            <a:schemeClr val="accent1">
              <a:hueOff val="0"/>
              <a:satOff val="0"/>
              <a:lumOff val="0"/>
              <a:alphaOff val="0"/>
            </a:schemeClr>
          </a:solidFill>
          <a:prstDash val="solid"/>
          <a:miter lim="800000"/>
        </a:ln>
      </dgm:spPr>
      <dgm:t>
        <a:bodyPr/>
        <a:lstStyle/>
        <a:p>
          <a:endParaRPr lang="zh-CN" altLang="en-US"/>
        </a:p>
      </dgm:t>
    </dgm:pt>
    <dgm:pt modelId="{471690F3-24D0-4B0D-9130-8BF3D40C020D}" type="pres">
      <dgm:prSet presAssocID="{A786A729-4D9F-4EEF-9C8D-58A31B288498}" presName="Child" presStyleLbl="revTx" presStyleIdx="2" presStyleCnt="9" custLinFactNeighborX="1714" custLinFactNeighborY="-9269">
        <dgm:presLayoutVars>
          <dgm:chMax val="0"/>
          <dgm:chPref val="0"/>
          <dgm:bulletEnabled val="1"/>
        </dgm:presLayoutVars>
      </dgm:prSet>
      <dgm:spPr/>
      <dgm:t>
        <a:bodyPr/>
        <a:lstStyle/>
        <a:p>
          <a:endParaRPr lang="zh-CN" altLang="en-US"/>
        </a:p>
      </dgm:t>
    </dgm:pt>
    <dgm:pt modelId="{CA323F27-F4B5-47F2-B73F-EDFA9C81239A}" type="pres">
      <dgm:prSet presAssocID="{75118090-FD29-4694-961E-99EEB5394109}" presName="childComposite">
        <dgm:presLayoutVars>
          <dgm:chMax val="0"/>
          <dgm:chPref val="0"/>
        </dgm:presLayoutVars>
      </dgm:prSet>
      <dgm:spPr/>
      <dgm:t>
        <a:bodyPr/>
        <a:lstStyle/>
        <a:p/>
      </dgm:t>
    </dgm:pt>
    <dgm:pt modelId="{9FCC9FC5-B660-4CA8-8663-CA45E5DF7A08}" type="pres">
      <dgm:prSet presAssocID="{75118090-FD29-4694-961E-99EEB5394109}" presName="ChildAccent" presStyleLbl="solidFgAcc1" presStyleIdx="2" presStyleCnt="7"/>
      <dgm:spPr>
        <a:solidFill>
          <a:srgbClr val="FFC000"/>
        </a:solidFill>
        <a:ln w="12700" cap="flat" cmpd="sng" algn="ctr">
          <a:solidFill>
            <a:schemeClr val="accent1">
              <a:hueOff val="0"/>
              <a:satOff val="0"/>
              <a:lumOff val="0"/>
              <a:alphaOff val="0"/>
            </a:schemeClr>
          </a:solidFill>
          <a:prstDash val="solid"/>
          <a:miter lim="800000"/>
        </a:ln>
      </dgm:spPr>
      <dgm:t>
        <a:bodyPr/>
        <a:lstStyle/>
        <a:p>
          <a:endParaRPr lang="zh-CN" altLang="en-US"/>
        </a:p>
      </dgm:t>
    </dgm:pt>
    <dgm:pt modelId="{BDDB1909-70C6-4E51-97A3-2B6DF17DF85A}" type="pres">
      <dgm:prSet presAssocID="{75118090-FD29-4694-961E-99EEB5394109}" presName="Child" presStyleLbl="revTx" presStyleIdx="3" presStyleCnt="9">
        <dgm:presLayoutVars>
          <dgm:chMax val="0"/>
          <dgm:chPref val="0"/>
          <dgm:bulletEnabled val="1"/>
        </dgm:presLayoutVars>
      </dgm:prSet>
      <dgm:spPr/>
      <dgm:t>
        <a:bodyPr/>
        <a:lstStyle/>
        <a:p>
          <a:endParaRPr lang="zh-CN" altLang="en-US"/>
        </a:p>
      </dgm:t>
    </dgm:pt>
    <dgm:pt modelId="{112DAED4-65AE-4A17-B6E2-1723C688C7F9}" type="pres">
      <dgm:prSet presAssocID="{B370B817-92BF-4BCF-9381-0D83C7D3A974}" presName="root">
        <dgm:presLayoutVars>
          <dgm:chMax/>
          <dgm:chPref/>
        </dgm:presLayoutVars>
      </dgm:prSet>
      <dgm:spPr/>
      <dgm:t>
        <a:bodyPr/>
        <a:lstStyle/>
        <a:p/>
      </dgm:t>
    </dgm:pt>
    <dgm:pt modelId="{F62F1957-BF1B-4006-BDFE-2AD646AAEF0C}" type="pres">
      <dgm:prSet presAssocID="{B370B817-92BF-4BCF-9381-0D83C7D3A974}" presName="rootComposite">
        <dgm:presLayoutVars/>
      </dgm:prSet>
      <dgm:spPr/>
      <dgm:t>
        <a:bodyPr/>
        <a:lstStyle/>
        <a:p/>
      </dgm:t>
    </dgm:pt>
    <dgm:pt modelId="{4570A1A5-06B3-4DB3-9DD4-CE84FDDDF5A2}" type="pres">
      <dgm:prSet presAssocID="{B370B817-92BF-4BCF-9381-0D83C7D3A974}" presName="ParentAccent" presStyleLbl="alignNode1" presStyleIdx="1" presStyleCnt="2"/>
      <dgm:spPr>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E92BF7EC-F42F-47F8-BC03-295648AEFEB2}" type="pres">
      <dgm:prSet presAssocID="{B370B817-92BF-4BCF-9381-0D83C7D3A974}" presName="ParentSmallAccent" presStyleLbl="fgAcc1" presStyleIdx="1" presStyleCnt="2"/>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0D82F0C3-1024-4E92-A6F3-F05FCD95EEFD}" type="pres">
      <dgm:prSet presAssocID="{B370B817-92BF-4BCF-9381-0D83C7D3A974}" presName="Parent" presStyleLbl="revTx" presStyleIdx="4" presStyleCnt="9">
        <dgm:presLayoutVars>
          <dgm:chMax/>
          <dgm:chPref val="4"/>
          <dgm:bulletEnabled val="1"/>
        </dgm:presLayoutVars>
      </dgm:prSet>
      <dgm:spPr/>
      <dgm:t>
        <a:bodyPr/>
        <a:lstStyle/>
        <a:p>
          <a:endParaRPr lang="zh-CN" altLang="en-US"/>
        </a:p>
      </dgm:t>
    </dgm:pt>
    <dgm:pt modelId="{573AE68F-DF00-41AD-AD05-8509FC2016F8}" type="pres">
      <dgm:prSet presAssocID="{B370B817-92BF-4BCF-9381-0D83C7D3A974}" presName="childShape">
        <dgm:presLayoutVars>
          <dgm:chMax val="0"/>
          <dgm:chPref val="0"/>
        </dgm:presLayoutVars>
      </dgm:prSet>
      <dgm:spPr/>
      <dgm:t>
        <a:bodyPr/>
        <a:lstStyle/>
        <a:p/>
      </dgm:t>
    </dgm:pt>
    <dgm:pt modelId="{98D360A0-74E0-45AF-AE42-5AFFE0C6DDF0}" type="pres">
      <dgm:prSet presAssocID="{FB9798C8-1AE5-4B9B-BB7C-A847624FA856}" presName="childComposite">
        <dgm:presLayoutVars>
          <dgm:chMax val="0"/>
          <dgm:chPref val="0"/>
        </dgm:presLayoutVars>
      </dgm:prSet>
      <dgm:spPr/>
      <dgm:t>
        <a:bodyPr/>
        <a:lstStyle/>
        <a:p/>
      </dgm:t>
    </dgm:pt>
    <dgm:pt modelId="{D67BD28F-A684-4E43-809E-1FAAFC0CF7AA}" type="pres">
      <dgm:prSet presAssocID="{FB9798C8-1AE5-4B9B-BB7C-A847624FA856}" presName="ChildAccent" presStyleLbl="solidFgAcc1" presStyleIdx="3" presStyleCnt="7"/>
      <dgm:spPr>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40D80CEA-E712-437B-9417-59503D847E07}" type="pres">
      <dgm:prSet presAssocID="{FB9798C8-1AE5-4B9B-BB7C-A847624FA856}" presName="Child" presStyleLbl="revTx" presStyleIdx="5" presStyleCnt="9">
        <dgm:presLayoutVars>
          <dgm:chMax val="0"/>
          <dgm:chPref val="0"/>
          <dgm:bulletEnabled val="1"/>
        </dgm:presLayoutVars>
      </dgm:prSet>
      <dgm:spPr/>
      <dgm:t>
        <a:bodyPr/>
        <a:lstStyle/>
        <a:p>
          <a:endParaRPr lang="zh-CN" altLang="en-US"/>
        </a:p>
      </dgm:t>
    </dgm:pt>
    <dgm:pt modelId="{41670D8B-DA49-4710-AB90-3B1A740030CC}" type="pres">
      <dgm:prSet presAssocID="{EF9FF027-3F3D-4C5F-993A-CAFCDFB90A40}" presName="childComposite">
        <dgm:presLayoutVars>
          <dgm:chMax val="0"/>
          <dgm:chPref val="0"/>
        </dgm:presLayoutVars>
      </dgm:prSet>
      <dgm:spPr/>
      <dgm:t>
        <a:bodyPr/>
        <a:lstStyle/>
        <a:p/>
      </dgm:t>
    </dgm:pt>
    <dgm:pt modelId="{231D0269-AB7B-4B1C-9226-B8AB8735AEB5}" type="pres">
      <dgm:prSet presAssocID="{EF9FF027-3F3D-4C5F-993A-CAFCDFB90A40}" presName="ChildAccent" presStyleLbl="solidFgAcc1" presStyleIdx="4" presStyleCnt="7"/>
      <dgm:spPr>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7697B647-F626-4610-A095-3315EF236E51}" type="pres">
      <dgm:prSet presAssocID="{EF9FF027-3F3D-4C5F-993A-CAFCDFB90A40}" presName="Child" presStyleLbl="revTx" presStyleIdx="6" presStyleCnt="9">
        <dgm:presLayoutVars>
          <dgm:chMax val="0"/>
          <dgm:chPref val="0"/>
          <dgm:bulletEnabled val="1"/>
        </dgm:presLayoutVars>
      </dgm:prSet>
      <dgm:spPr/>
      <dgm:t>
        <a:bodyPr/>
        <a:lstStyle/>
        <a:p>
          <a:endParaRPr lang="zh-CN" altLang="en-US"/>
        </a:p>
      </dgm:t>
    </dgm:pt>
    <dgm:pt modelId="{FE8EB6E7-4FB7-444D-B49E-7BE3A1E9A3D2}" type="pres">
      <dgm:prSet presAssocID="{001B330B-0DE0-4248-A9BE-5697ADD78F7F}" presName="childComposite">
        <dgm:presLayoutVars>
          <dgm:chMax val="0"/>
          <dgm:chPref val="0"/>
        </dgm:presLayoutVars>
      </dgm:prSet>
      <dgm:spPr/>
      <dgm:t>
        <a:bodyPr/>
        <a:lstStyle/>
        <a:p/>
      </dgm:t>
    </dgm:pt>
    <dgm:pt modelId="{5CE3BFA5-70B4-4977-A18F-223FC7BB4606}" type="pres">
      <dgm:prSet presAssocID="{001B330B-0DE0-4248-A9BE-5697ADD78F7F}" presName="ChildAccent" presStyleLbl="solidFgAcc1" presStyleIdx="5" presStyleCnt="7"/>
      <dgm:spPr>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384A3336-2EA8-4484-952D-8D4D5353F0AF}" type="pres">
      <dgm:prSet presAssocID="{001B330B-0DE0-4248-A9BE-5697ADD78F7F}" presName="Child" presStyleLbl="revTx" presStyleIdx="7" presStyleCnt="9">
        <dgm:presLayoutVars>
          <dgm:chMax val="0"/>
          <dgm:chPref val="0"/>
          <dgm:bulletEnabled val="1"/>
        </dgm:presLayoutVars>
      </dgm:prSet>
      <dgm:spPr/>
      <dgm:t>
        <a:bodyPr/>
        <a:lstStyle/>
        <a:p>
          <a:endParaRPr lang="zh-CN" altLang="en-US"/>
        </a:p>
      </dgm:t>
    </dgm:pt>
    <dgm:pt modelId="{D2AB05EC-CC27-41F0-A71A-2942A70D0B73}" type="pres">
      <dgm:prSet presAssocID="{F81EF2A0-E95D-4B09-874D-E1378DEC3B93}" presName="childComposite">
        <dgm:presLayoutVars>
          <dgm:chMax val="0"/>
          <dgm:chPref val="0"/>
        </dgm:presLayoutVars>
      </dgm:prSet>
      <dgm:spPr/>
      <dgm:t>
        <a:bodyPr/>
        <a:lstStyle/>
        <a:p/>
      </dgm:t>
    </dgm:pt>
    <dgm:pt modelId="{D8A7275A-29C3-4AF9-AB2E-0CA6E4EA7EAF}" type="pres">
      <dgm:prSet presAssocID="{F81EF2A0-E95D-4B09-874D-E1378DEC3B93}" presName="ChildAccent" presStyleLbl="solidFgAcc1" presStyleIdx="6" presStyleCnt="7"/>
      <dgm:spPr>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6D853A3F-EC5A-405D-8816-0F67606B1BF7}" type="pres">
      <dgm:prSet presAssocID="{F81EF2A0-E95D-4B09-874D-E1378DEC3B93}" presName="Child" presStyleLbl="revTx" presStyleIdx="8" presStyleCnt="9">
        <dgm:presLayoutVars>
          <dgm:chMax val="0"/>
          <dgm:chPref val="0"/>
          <dgm:bulletEnabled val="1"/>
        </dgm:presLayoutVars>
      </dgm:prSet>
      <dgm:spPr/>
      <dgm:t>
        <a:bodyPr/>
        <a:lstStyle/>
        <a:p>
          <a:endParaRPr lang="zh-CN" altLang="en-US"/>
        </a:p>
      </dgm:t>
    </dgm:pt>
  </dgm:ptLst>
  <dgm:cxnLst>
    <dgm:cxn modelId="{1AE10956-77C0-423E-B1AE-D0980E19DEAB}" srcId="{E868541F-82DC-4E13-BA92-0FA7E2041B2D}" destId="{E7D6F268-EE3D-4602-ACD1-4BBAE6969DED}" srcOrd="0" destOrd="0" parTransId="{A0FF0500-7A0E-4F26-A890-897BD5ADE540}" sibTransId="{A953D571-465F-4F75-9A96-A214AB0F8529}"/>
    <dgm:cxn modelId="{6951F633-9705-45CE-9BF5-FA6A7628C8C6}" srcId="{E7D6F268-EE3D-4602-ACD1-4BBAE6969DED}" destId="{7877A5BC-B519-4533-A0E2-2F46D926B37E}" srcOrd="0" destOrd="0" parTransId="{66E83312-570E-4B79-AB33-6EE24A6F7886}" sibTransId="{4FD9AB41-4C48-44F5-B927-A3CC95E0A6C5}"/>
    <dgm:cxn modelId="{7F5A0AF8-7BF0-4667-AA07-35A05EFED50C}" srcId="{E7D6F268-EE3D-4602-ACD1-4BBAE6969DED}" destId="{A786A729-4D9F-4EEF-9C8D-58A31B288498}" srcOrd="1" destOrd="0" parTransId="{CDB5F544-D116-44A2-8518-B9069CE88FDE}" sibTransId="{6AB49B7B-9299-4B7B-91F8-D964BFBCCCAA}"/>
    <dgm:cxn modelId="{69D45A7B-94CF-4C1D-A025-A20DFA2AC2A5}" srcId="{E7D6F268-EE3D-4602-ACD1-4BBAE6969DED}" destId="{75118090-FD29-4694-961E-99EEB5394109}" srcOrd="2" destOrd="0" parTransId="{69009F31-375F-4B10-B397-02812D17891A}" sibTransId="{D2D48D43-3B74-47EE-B256-812E1000105C}"/>
    <dgm:cxn modelId="{0C17F9AD-756D-4C5E-98CA-9831C1F05CDE}" srcId="{E868541F-82DC-4E13-BA92-0FA7E2041B2D}" destId="{B370B817-92BF-4BCF-9381-0D83C7D3A974}" srcOrd="1" destOrd="0" parTransId="{A216DAC9-374A-454D-BCBC-9BF9715BFDD2}" sibTransId="{4CF4706A-897A-4D3B-98DC-1375291B84E3}"/>
    <dgm:cxn modelId="{501BB23F-3E31-42A9-8645-B5E6EAC9A471}" srcId="{B370B817-92BF-4BCF-9381-0D83C7D3A974}" destId="{FB9798C8-1AE5-4B9B-BB7C-A847624FA856}" srcOrd="0" destOrd="0" parTransId="{0A700F38-F93E-4309-A2C7-B1330984442C}" sibTransId="{022F6BC1-CFB8-4D29-AEB6-C72B712778C4}"/>
    <dgm:cxn modelId="{9421B60B-ED35-4B03-8C78-DEB169FC6CD6}" srcId="{B370B817-92BF-4BCF-9381-0D83C7D3A974}" destId="{EF9FF027-3F3D-4C5F-993A-CAFCDFB90A40}" srcOrd="1" destOrd="0" parTransId="{5C29C307-E1CA-485F-B4F0-1F1AC44A7841}" sibTransId="{436714C8-9003-4D22-9C63-FD6C33763810}"/>
    <dgm:cxn modelId="{0EF9A256-C1AE-4F76-BA48-49D43D3FAA0B}" srcId="{B370B817-92BF-4BCF-9381-0D83C7D3A974}" destId="{001B330B-0DE0-4248-A9BE-5697ADD78F7F}" srcOrd="2" destOrd="0" parTransId="{E85E494E-44E8-4E3E-803F-5B85E7E38EEB}" sibTransId="{C9FAED9F-2E2A-4F73-82B8-A58CC34A130B}"/>
    <dgm:cxn modelId="{7DE700D7-306B-4803-AF17-318A9759206F}" srcId="{B370B817-92BF-4BCF-9381-0D83C7D3A974}" destId="{F81EF2A0-E95D-4B09-874D-E1378DEC3B93}" srcOrd="3" destOrd="0" parTransId="{AB808DA3-7246-437F-8279-C6306E6B9119}" sibTransId="{34636F86-2EC3-44CF-873D-2A81C4ABBCCA}"/>
    <dgm:cxn modelId="{EEDB0595-3353-4775-A676-D84DE6B070A9}" type="presOf" srcId="{E868541F-82DC-4E13-BA92-0FA7E2041B2D}" destId="{217BF4AC-F486-48DA-A7FF-39305C257E0A}" srcOrd="0" destOrd="0" presId="urn:microsoft.com/office/officeart/2008/layout/SquareAccentList"/>
    <dgm:cxn modelId="{D0959DF2-505A-4410-A31F-5B577D5798C5}" type="presParOf" srcId="{217BF4AC-F486-48DA-A7FF-39305C257E0A}" destId="{0A803E49-3BE1-41A6-BED1-29431CBA045B}" srcOrd="0" destOrd="0" presId="urn:microsoft.com/office/officeart/2008/layout/SquareAccentList"/>
    <dgm:cxn modelId="{519FFF6D-706A-4F1D-93AF-B84C3FB44F65}" type="presParOf" srcId="{0A803E49-3BE1-41A6-BED1-29431CBA045B}" destId="{8562DF8C-5581-4B52-A19F-86EF1B3DC4F5}" srcOrd="0" destOrd="0" presId="urn:microsoft.com/office/officeart/2008/layout/SquareAccentList"/>
    <dgm:cxn modelId="{2CB4C4B9-ADBD-4FB8-B865-65FD08DCAEB9}" type="presParOf" srcId="{8562DF8C-5581-4B52-A19F-86EF1B3DC4F5}" destId="{A9046DCC-57B3-49F3-A517-B48C1B36A218}" srcOrd="0" destOrd="0" presId="urn:microsoft.com/office/officeart/2008/layout/SquareAccentList"/>
    <dgm:cxn modelId="{01E3A8C8-BC52-48CC-ADFF-DCE8AAE14C5F}" type="presParOf" srcId="{8562DF8C-5581-4B52-A19F-86EF1B3DC4F5}" destId="{4CBDB1CB-CC46-430B-8547-D1A39AD634C6}" srcOrd="1" destOrd="0" presId="urn:microsoft.com/office/officeart/2008/layout/SquareAccentList"/>
    <dgm:cxn modelId="{9FC0D475-6FBD-45EE-A672-A6111B0F441D}" type="presParOf" srcId="{8562DF8C-5581-4B52-A19F-86EF1B3DC4F5}" destId="{52F112D5-7B63-4DCF-9B0C-D935883EA059}" srcOrd="2" destOrd="0" presId="urn:microsoft.com/office/officeart/2008/layout/SquareAccentList"/>
    <dgm:cxn modelId="{1C543819-94BB-4748-9876-8A1692F11983}" type="presOf" srcId="{E7D6F268-EE3D-4602-ACD1-4BBAE6969DED}" destId="{52F112D5-7B63-4DCF-9B0C-D935883EA059}" srcOrd="0" destOrd="0" presId="urn:microsoft.com/office/officeart/2008/layout/SquareAccentList"/>
    <dgm:cxn modelId="{650DB444-6A25-4F99-9617-4B435C0219DF}" type="presParOf" srcId="{0A803E49-3BE1-41A6-BED1-29431CBA045B}" destId="{EBDB83B8-C5C0-4FD5-9F7D-1EC39704DDBA}" srcOrd="1" destOrd="0" presId="urn:microsoft.com/office/officeart/2008/layout/SquareAccentList"/>
    <dgm:cxn modelId="{F7E6D4C4-5670-43DC-AB6E-E3140717CBC5}" type="presParOf" srcId="{EBDB83B8-C5C0-4FD5-9F7D-1EC39704DDBA}" destId="{CE1E7D9E-BD27-4B9E-8AF8-DAC331C7557B}" srcOrd="0" destOrd="0" presId="urn:microsoft.com/office/officeart/2008/layout/SquareAccentList"/>
    <dgm:cxn modelId="{332462AB-C351-4978-BC13-ABF3B2F7CD75}" type="presParOf" srcId="{CE1E7D9E-BD27-4B9E-8AF8-DAC331C7557B}" destId="{7D76A5C4-F952-4B7E-8C41-0720C3B74747}" srcOrd="0" destOrd="0" presId="urn:microsoft.com/office/officeart/2008/layout/SquareAccentList"/>
    <dgm:cxn modelId="{0932B63B-98E8-4069-AF7E-3A75FD3204D7}" type="presParOf" srcId="{CE1E7D9E-BD27-4B9E-8AF8-DAC331C7557B}" destId="{9580F38B-1EF8-4F51-A328-AEC8F61A5FDB}" srcOrd="1" destOrd="0" presId="urn:microsoft.com/office/officeart/2008/layout/SquareAccentList"/>
    <dgm:cxn modelId="{2DCC1DE5-8D65-4673-B6EA-64DD5E79541E}" type="presOf" srcId="{7877A5BC-B519-4533-A0E2-2F46D926B37E}" destId="{9580F38B-1EF8-4F51-A328-AEC8F61A5FDB}" srcOrd="0" destOrd="0" presId="urn:microsoft.com/office/officeart/2008/layout/SquareAccentList"/>
    <dgm:cxn modelId="{B02AE3C1-2C05-44EF-B170-961F7BAEAD33}" type="presParOf" srcId="{EBDB83B8-C5C0-4FD5-9F7D-1EC39704DDBA}" destId="{E81DDFBB-80A6-4D94-882B-DF75D1AE36A6}" srcOrd="1" destOrd="0" presId="urn:microsoft.com/office/officeart/2008/layout/SquareAccentList"/>
    <dgm:cxn modelId="{2A8E46CB-711A-49D8-861C-E65510961798}" type="presParOf" srcId="{E81DDFBB-80A6-4D94-882B-DF75D1AE36A6}" destId="{C5A2B5E0-6893-40B7-955B-0B9E8F73A824}" srcOrd="0" destOrd="0" presId="urn:microsoft.com/office/officeart/2008/layout/SquareAccentList"/>
    <dgm:cxn modelId="{DDECF124-2DFC-4FE7-97D6-A5CE6F78E460}" type="presParOf" srcId="{E81DDFBB-80A6-4D94-882B-DF75D1AE36A6}" destId="{471690F3-24D0-4B0D-9130-8BF3D40C020D}" srcOrd="1" destOrd="0" presId="urn:microsoft.com/office/officeart/2008/layout/SquareAccentList"/>
    <dgm:cxn modelId="{E11933C0-2451-42FB-BC8C-E3807D9325F6}" type="presOf" srcId="{A786A729-4D9F-4EEF-9C8D-58A31B288498}" destId="{471690F3-24D0-4B0D-9130-8BF3D40C020D}" srcOrd="0" destOrd="0" presId="urn:microsoft.com/office/officeart/2008/layout/SquareAccentList"/>
    <dgm:cxn modelId="{8A98D009-85A3-4B83-8486-CC52618F86AB}" type="presParOf" srcId="{EBDB83B8-C5C0-4FD5-9F7D-1EC39704DDBA}" destId="{CA323F27-F4B5-47F2-B73F-EDFA9C81239A}" srcOrd="2" destOrd="0" presId="urn:microsoft.com/office/officeart/2008/layout/SquareAccentList"/>
    <dgm:cxn modelId="{EA8405DF-AA07-45C6-9E4B-6091DCE30622}" type="presParOf" srcId="{CA323F27-F4B5-47F2-B73F-EDFA9C81239A}" destId="{9FCC9FC5-B660-4CA8-8663-CA45E5DF7A08}" srcOrd="0" destOrd="0" presId="urn:microsoft.com/office/officeart/2008/layout/SquareAccentList"/>
    <dgm:cxn modelId="{C00EDDF8-DC95-4E7F-9747-639656C87666}" type="presParOf" srcId="{CA323F27-F4B5-47F2-B73F-EDFA9C81239A}" destId="{BDDB1909-70C6-4E51-97A3-2B6DF17DF85A}" srcOrd="1" destOrd="0" presId="urn:microsoft.com/office/officeart/2008/layout/SquareAccentList"/>
    <dgm:cxn modelId="{7D65A129-D426-4945-89AB-0E2BBF559691}" type="presOf" srcId="{75118090-FD29-4694-961E-99EEB5394109}" destId="{BDDB1909-70C6-4E51-97A3-2B6DF17DF85A}" srcOrd="0" destOrd="0" presId="urn:microsoft.com/office/officeart/2008/layout/SquareAccentList"/>
    <dgm:cxn modelId="{B1DA9DE2-8D17-4B19-84EF-F286708EFD94}" type="presParOf" srcId="{217BF4AC-F486-48DA-A7FF-39305C257E0A}" destId="{112DAED4-65AE-4A17-B6E2-1723C688C7F9}" srcOrd="1" destOrd="0" presId="urn:microsoft.com/office/officeart/2008/layout/SquareAccentList"/>
    <dgm:cxn modelId="{99BDA928-15FE-446A-9DD5-FC9F54057894}" type="presParOf" srcId="{112DAED4-65AE-4A17-B6E2-1723C688C7F9}" destId="{F62F1957-BF1B-4006-BDFE-2AD646AAEF0C}" srcOrd="0" destOrd="0" presId="urn:microsoft.com/office/officeart/2008/layout/SquareAccentList"/>
    <dgm:cxn modelId="{99D1885E-E38B-4522-AC5A-F415BC4AE91D}" type="presParOf" srcId="{F62F1957-BF1B-4006-BDFE-2AD646AAEF0C}" destId="{4570A1A5-06B3-4DB3-9DD4-CE84FDDDF5A2}" srcOrd="0" destOrd="0" presId="urn:microsoft.com/office/officeart/2008/layout/SquareAccentList"/>
    <dgm:cxn modelId="{EB110C53-9403-4746-9A2D-72978C483E3C}" type="presParOf" srcId="{F62F1957-BF1B-4006-BDFE-2AD646AAEF0C}" destId="{E92BF7EC-F42F-47F8-BC03-295648AEFEB2}" srcOrd="1" destOrd="0" presId="urn:microsoft.com/office/officeart/2008/layout/SquareAccentList"/>
    <dgm:cxn modelId="{AD514528-70D1-4B5E-9BC9-B1913BADB298}" type="presParOf" srcId="{F62F1957-BF1B-4006-BDFE-2AD646AAEF0C}" destId="{0D82F0C3-1024-4E92-A6F3-F05FCD95EEFD}" srcOrd="2" destOrd="0" presId="urn:microsoft.com/office/officeart/2008/layout/SquareAccentList"/>
    <dgm:cxn modelId="{14BAE19D-12D2-4184-BFCA-21A583C133A9}" type="presOf" srcId="{B370B817-92BF-4BCF-9381-0D83C7D3A974}" destId="{0D82F0C3-1024-4E92-A6F3-F05FCD95EEFD}" srcOrd="0" destOrd="0" presId="urn:microsoft.com/office/officeart/2008/layout/SquareAccentList"/>
    <dgm:cxn modelId="{53981E30-6769-4D4F-97A3-89962D1FE33C}" type="presParOf" srcId="{112DAED4-65AE-4A17-B6E2-1723C688C7F9}" destId="{573AE68F-DF00-41AD-AD05-8509FC2016F8}" srcOrd="1" destOrd="0" presId="urn:microsoft.com/office/officeart/2008/layout/SquareAccentList"/>
    <dgm:cxn modelId="{68E496E7-035D-4500-938B-8E7D913E6CD8}" type="presParOf" srcId="{573AE68F-DF00-41AD-AD05-8509FC2016F8}" destId="{98D360A0-74E0-45AF-AE42-5AFFE0C6DDF0}" srcOrd="0" destOrd="0" presId="urn:microsoft.com/office/officeart/2008/layout/SquareAccentList"/>
    <dgm:cxn modelId="{75C67486-AE3F-4621-A2E8-BDD6F24E5132}" type="presParOf" srcId="{98D360A0-74E0-45AF-AE42-5AFFE0C6DDF0}" destId="{D67BD28F-A684-4E43-809E-1FAAFC0CF7AA}" srcOrd="0" destOrd="0" presId="urn:microsoft.com/office/officeart/2008/layout/SquareAccentList"/>
    <dgm:cxn modelId="{E0D91F42-4BA3-499A-955D-692BE8B94E54}" type="presParOf" srcId="{98D360A0-74E0-45AF-AE42-5AFFE0C6DDF0}" destId="{40D80CEA-E712-437B-9417-59503D847E07}" srcOrd="1" destOrd="0" presId="urn:microsoft.com/office/officeart/2008/layout/SquareAccentList"/>
    <dgm:cxn modelId="{079B6BC3-E1CC-4A07-B308-1BCDC5CC77B2}" type="presOf" srcId="{FB9798C8-1AE5-4B9B-BB7C-A847624FA856}" destId="{40D80CEA-E712-437B-9417-59503D847E07}" srcOrd="0" destOrd="0" presId="urn:microsoft.com/office/officeart/2008/layout/SquareAccentList"/>
    <dgm:cxn modelId="{C3497208-2A28-469E-8693-5125E74F2669}" type="presParOf" srcId="{573AE68F-DF00-41AD-AD05-8509FC2016F8}" destId="{41670D8B-DA49-4710-AB90-3B1A740030CC}" srcOrd="1" destOrd="0" presId="urn:microsoft.com/office/officeart/2008/layout/SquareAccentList"/>
    <dgm:cxn modelId="{45EA92B4-F883-4648-90A3-3FFDF36D5FBE}" type="presParOf" srcId="{41670D8B-DA49-4710-AB90-3B1A740030CC}" destId="{231D0269-AB7B-4B1C-9226-B8AB8735AEB5}" srcOrd="0" destOrd="0" presId="urn:microsoft.com/office/officeart/2008/layout/SquareAccentList"/>
    <dgm:cxn modelId="{2446795E-2C01-42C4-B8D4-691ECA30313C}" type="presParOf" srcId="{41670D8B-DA49-4710-AB90-3B1A740030CC}" destId="{7697B647-F626-4610-A095-3315EF236E51}" srcOrd="1" destOrd="0" presId="urn:microsoft.com/office/officeart/2008/layout/SquareAccentList"/>
    <dgm:cxn modelId="{829F2759-E96E-4D62-B83E-83847E682E8D}" type="presOf" srcId="{EF9FF027-3F3D-4C5F-993A-CAFCDFB90A40}" destId="{7697B647-F626-4610-A095-3315EF236E51}" srcOrd="0" destOrd="0" presId="urn:microsoft.com/office/officeart/2008/layout/SquareAccentList"/>
    <dgm:cxn modelId="{144B3A04-F42F-4E4A-839A-0D2E26F9FCF0}" type="presParOf" srcId="{573AE68F-DF00-41AD-AD05-8509FC2016F8}" destId="{FE8EB6E7-4FB7-444D-B49E-7BE3A1E9A3D2}" srcOrd="2" destOrd="0" presId="urn:microsoft.com/office/officeart/2008/layout/SquareAccentList"/>
    <dgm:cxn modelId="{38A8F31C-2DB1-45C5-9F4D-3D5B6F66A1D7}" type="presParOf" srcId="{FE8EB6E7-4FB7-444D-B49E-7BE3A1E9A3D2}" destId="{5CE3BFA5-70B4-4977-A18F-223FC7BB4606}" srcOrd="0" destOrd="0" presId="urn:microsoft.com/office/officeart/2008/layout/SquareAccentList"/>
    <dgm:cxn modelId="{E0C15310-86B5-4F5E-BE1A-9C1F5B501C43}" type="presParOf" srcId="{FE8EB6E7-4FB7-444D-B49E-7BE3A1E9A3D2}" destId="{384A3336-2EA8-4484-952D-8D4D5353F0AF}" srcOrd="1" destOrd="0" presId="urn:microsoft.com/office/officeart/2008/layout/SquareAccentList"/>
    <dgm:cxn modelId="{27771991-266C-4EEF-AA01-6FE4FE6126C2}" type="presOf" srcId="{001B330B-0DE0-4248-A9BE-5697ADD78F7F}" destId="{384A3336-2EA8-4484-952D-8D4D5353F0AF}" srcOrd="0" destOrd="0" presId="urn:microsoft.com/office/officeart/2008/layout/SquareAccentList"/>
    <dgm:cxn modelId="{6CCC4730-CC7E-4BDC-9106-43DDB43899AF}" type="presParOf" srcId="{573AE68F-DF00-41AD-AD05-8509FC2016F8}" destId="{D2AB05EC-CC27-41F0-A71A-2942A70D0B73}" srcOrd="3" destOrd="0" presId="urn:microsoft.com/office/officeart/2008/layout/SquareAccentList"/>
    <dgm:cxn modelId="{885A2524-51ED-47FE-A5AD-46F3FBA8EF27}" type="presParOf" srcId="{D2AB05EC-CC27-41F0-A71A-2942A70D0B73}" destId="{D8A7275A-29C3-4AF9-AB2E-0CA6E4EA7EAF}" srcOrd="0" destOrd="0" presId="urn:microsoft.com/office/officeart/2008/layout/SquareAccentList"/>
    <dgm:cxn modelId="{A04FECBA-17A7-44C5-9287-018A6F8833BB}" type="presParOf" srcId="{D2AB05EC-CC27-41F0-A71A-2942A70D0B73}" destId="{6D853A3F-EC5A-405D-8816-0F67606B1BF7}" srcOrd="1" destOrd="0" presId="urn:microsoft.com/office/officeart/2008/layout/SquareAccentList"/>
    <dgm:cxn modelId="{72B43F3D-2AB2-4762-A74E-B11A3A314DDB}" type="presOf" srcId="{F81EF2A0-E95D-4B09-874D-E1378DEC3B93}" destId="{6D853A3F-EC5A-405D-8816-0F67606B1BF7}" srcOrd="0"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604375" cy="3449638"/>
        <a:chOff x="0" y="0"/>
        <a:chExt cx="9604375" cy="3449638"/>
      </a:xfrm>
    </dsp:grpSpPr>
    <dsp:sp modelId="{A9046DCC-57B3-49F3-A517-B48C1B36A218}">
      <dsp:nvSpPr>
        <dsp:cNvPr id="3" name="矩形 2"/>
        <dsp:cNvSpPr/>
      </dsp:nvSpPr>
      <dsp:spPr bwMode="white">
        <a:xfrm>
          <a:off x="1475360" y="685955"/>
          <a:ext cx="3245685" cy="3818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accent1"/>
        </a:fillRef>
        <a:effectRef idx="0">
          <a:scrgbClr r="0" g="0" b="0"/>
        </a:effectRef>
        <a:fontRef idx="minor">
          <a:schemeClr val="lt1"/>
        </a:fontRef>
      </dsp:style>
      <dsp:txXfrm>
        <a:off x="1475360" y="685955"/>
        <a:ext cx="3245685" cy="381845"/>
      </dsp:txXfrm>
    </dsp:sp>
    <dsp:sp modelId="{4CBDB1CB-CC46-430B-8547-D1A39AD634C6}">
      <dsp:nvSpPr>
        <dsp:cNvPr id="4" name="矩形 3"/>
        <dsp:cNvSpPr/>
      </dsp:nvSpPr>
      <dsp:spPr bwMode="white">
        <a:xfrm>
          <a:off x="1475360" y="829360"/>
          <a:ext cx="238440" cy="2384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lt1">
            <a:alpha val="90000"/>
          </a:schemeClr>
        </a:fillRef>
        <a:effectRef idx="0">
          <a:scrgbClr r="0" g="0" b="0"/>
        </a:effectRef>
        <a:fontRef idx="minor"/>
      </dsp:style>
      <dsp:txXfrm>
        <a:off x="1475360" y="829360"/>
        <a:ext cx="238440" cy="238440"/>
      </dsp:txXfrm>
    </dsp:sp>
    <dsp:sp modelId="{52F112D5-7B63-4DCF-9B0C-D935883EA059}">
      <dsp:nvSpPr>
        <dsp:cNvPr id="5" name="矩形 4"/>
        <dsp:cNvSpPr/>
      </dsp:nvSpPr>
      <dsp:spPr bwMode="white">
        <a:xfrm>
          <a:off x="1475360" y="0"/>
          <a:ext cx="3245685" cy="685955"/>
        </a:xfrm>
        <a:prstGeom prst="rect">
          <a:avLst/>
        </a:prstGeom>
        <a:solidFill>
          <a:srgbClr val="FB5F63"/>
        </a:solidFill>
        <a:ln>
          <a:noFill/>
        </a:ln>
      </dsp:spPr>
      <dsp:style>
        <a:lnRef idx="0">
          <a:schemeClr val="dk1">
            <a:alpha val="0"/>
          </a:schemeClr>
        </a:lnRef>
        <a:fillRef idx="0">
          <a:schemeClr val="lt1">
            <a:alpha val="0"/>
          </a:schemeClr>
        </a:fillRef>
        <a:effectRef idx="0">
          <a:scrgbClr r="0" g="0" b="0"/>
        </a:effectRef>
        <a:fontRef idx="minor"/>
      </dsp:style>
      <dsp:txBody>
        <a:bodyPr lIns="53340" tIns="35560" rIns="53340" bIns="355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800" b="1">
              <a:solidFill>
                <a:schemeClr val="bg1"/>
              </a:solidFill>
              <a:latin typeface="Arial" panose="020B0604020202020204" pitchFamily="34" charset="0"/>
              <a:ea typeface="黑体" panose="02010609060101010101" pitchFamily="49" charset="-122"/>
              <a:sym typeface="Arial" panose="020B0604020202020204" pitchFamily="34" charset="0"/>
            </a:rPr>
            <a:t>方向性错误</a:t>
          </a:r>
          <a:endParaRPr>
            <a:solidFill>
              <a:schemeClr val="tx1"/>
            </a:solidFill>
          </a:endParaRPr>
        </a:p>
      </dsp:txBody>
      <dsp:txXfrm>
        <a:off x="1475360" y="0"/>
        <a:ext cx="3245685" cy="685955"/>
      </dsp:txXfrm>
    </dsp:sp>
    <dsp:sp modelId="{7D76A5C4-F952-4B7E-8C41-0720C3B74747}">
      <dsp:nvSpPr>
        <dsp:cNvPr id="6" name="矩形 5"/>
        <dsp:cNvSpPr/>
      </dsp:nvSpPr>
      <dsp:spPr bwMode="white">
        <a:xfrm>
          <a:off x="1475360" y="1385156"/>
          <a:ext cx="238434" cy="238434"/>
        </a:xfrm>
        <a:prstGeom prst="rect">
          <a:avLst/>
        </a:prstGeom>
        <a:solidFill>
          <a:srgbClr val="FFC000"/>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lt1"/>
        </a:fillRef>
        <a:effectRef idx="0">
          <a:scrgbClr r="0" g="0" b="0"/>
        </a:effectRef>
        <a:fontRef idx="minor"/>
      </dsp:style>
      <dsp:txXfrm>
        <a:off x="1475360" y="1385156"/>
        <a:ext cx="238434" cy="238434"/>
      </dsp:txXfrm>
    </dsp:sp>
    <dsp:sp modelId="{9580F38B-1EF8-4F51-A328-AEC8F61A5FDB}">
      <dsp:nvSpPr>
        <dsp:cNvPr id="7" name="矩形 6"/>
        <dsp:cNvSpPr/>
      </dsp:nvSpPr>
      <dsp:spPr bwMode="white">
        <a:xfrm>
          <a:off x="1702558" y="1226478"/>
          <a:ext cx="3018487" cy="55579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170688" tIns="170688" rIns="170688" bIns="170688"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b="1">
              <a:solidFill>
                <a:schemeClr val="tx1"/>
              </a:solidFill>
              <a:latin typeface="Arial" panose="020B0604020202020204" pitchFamily="34" charset="0"/>
              <a:ea typeface="黑体" panose="02010609060101010101" pitchFamily="49" charset="-122"/>
              <a:sym typeface="Arial" panose="020B0604020202020204" pitchFamily="34" charset="0"/>
            </a:rPr>
            <a:t>不符合史实</a:t>
          </a:r>
          <a:endParaRPr>
            <a:solidFill>
              <a:schemeClr val="tx1"/>
            </a:solidFill>
          </a:endParaRPr>
        </a:p>
      </dsp:txBody>
      <dsp:txXfrm>
        <a:off x="1702558" y="1226478"/>
        <a:ext cx="3018487" cy="555790"/>
      </dsp:txXfrm>
    </dsp:sp>
    <dsp:sp modelId="{C5A2B5E0-6893-40B7-955B-0B9E8F73A824}">
      <dsp:nvSpPr>
        <dsp:cNvPr id="8" name="矩形 7"/>
        <dsp:cNvSpPr/>
      </dsp:nvSpPr>
      <dsp:spPr bwMode="white">
        <a:xfrm>
          <a:off x="1475360" y="1940946"/>
          <a:ext cx="238434" cy="238434"/>
        </a:xfrm>
        <a:prstGeom prst="rect">
          <a:avLst/>
        </a:prstGeom>
        <a:solidFill>
          <a:srgbClr val="FFC000"/>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lt1"/>
        </a:fillRef>
        <a:effectRef idx="0">
          <a:scrgbClr r="0" g="0" b="0"/>
        </a:effectRef>
        <a:fontRef idx="minor"/>
      </dsp:style>
      <dsp:txXfrm>
        <a:off x="1475360" y="1940946"/>
        <a:ext cx="238434" cy="238434"/>
      </dsp:txXfrm>
    </dsp:sp>
    <dsp:sp modelId="{471690F3-24D0-4B0D-9130-8BF3D40C020D}">
      <dsp:nvSpPr>
        <dsp:cNvPr id="9" name="矩形 8"/>
        <dsp:cNvSpPr/>
      </dsp:nvSpPr>
      <dsp:spPr bwMode="white">
        <a:xfrm>
          <a:off x="1754295" y="1730752"/>
          <a:ext cx="3018487" cy="55579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170688" tIns="170688" rIns="170688" bIns="170688"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b="1">
              <a:solidFill>
                <a:schemeClr val="tx1"/>
              </a:solidFill>
              <a:latin typeface="Arial" panose="020B0604020202020204" pitchFamily="34" charset="0"/>
              <a:ea typeface="黑体" panose="02010609060101010101" pitchFamily="49" charset="-122"/>
              <a:sym typeface="Arial" panose="020B0604020202020204" pitchFamily="34" charset="0"/>
            </a:rPr>
            <a:t>与材料无关</a:t>
          </a:r>
          <a:endParaRPr>
            <a:solidFill>
              <a:schemeClr val="tx1"/>
            </a:solidFill>
          </a:endParaRPr>
        </a:p>
      </dsp:txBody>
      <dsp:txXfrm>
        <a:off x="1754295" y="1730752"/>
        <a:ext cx="3018487" cy="555790"/>
      </dsp:txXfrm>
    </dsp:sp>
    <dsp:sp modelId="{9FCC9FC5-B660-4CA8-8663-CA45E5DF7A08}">
      <dsp:nvSpPr>
        <dsp:cNvPr id="10" name="矩形 9"/>
        <dsp:cNvSpPr/>
      </dsp:nvSpPr>
      <dsp:spPr bwMode="white">
        <a:xfrm>
          <a:off x="1475360" y="2496736"/>
          <a:ext cx="238434" cy="238434"/>
        </a:xfrm>
        <a:prstGeom prst="rect">
          <a:avLst/>
        </a:prstGeom>
        <a:solidFill>
          <a:srgbClr val="FFC000"/>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lt1"/>
        </a:fillRef>
        <a:effectRef idx="0">
          <a:scrgbClr r="0" g="0" b="0"/>
        </a:effectRef>
        <a:fontRef idx="minor"/>
      </dsp:style>
      <dsp:txXfrm>
        <a:off x="1475360" y="2496736"/>
        <a:ext cx="238434" cy="238434"/>
      </dsp:txXfrm>
    </dsp:sp>
    <dsp:sp modelId="{BDDB1909-70C6-4E51-97A3-2B6DF17DF85A}">
      <dsp:nvSpPr>
        <dsp:cNvPr id="11" name="矩形 10"/>
        <dsp:cNvSpPr/>
      </dsp:nvSpPr>
      <dsp:spPr bwMode="white">
        <a:xfrm>
          <a:off x="1702558" y="2338058"/>
          <a:ext cx="3018487" cy="55579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170688" tIns="170688" rIns="170688" bIns="170688"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b="1">
              <a:solidFill>
                <a:schemeClr val="tx1"/>
              </a:solidFill>
              <a:latin typeface="Arial" panose="020B0604020202020204" pitchFamily="34" charset="0"/>
              <a:ea typeface="黑体" panose="02010609060101010101" pitchFamily="49" charset="-122"/>
              <a:sym typeface="Arial" panose="020B0604020202020204" pitchFamily="34" charset="0"/>
            </a:rPr>
            <a:t>和材料主旨相反</a:t>
          </a:r>
          <a:endParaRPr>
            <a:solidFill>
              <a:schemeClr val="tx1"/>
            </a:solidFill>
          </a:endParaRPr>
        </a:p>
      </dsp:txBody>
      <dsp:txXfrm>
        <a:off x="1702558" y="2338058"/>
        <a:ext cx="3018487" cy="555790"/>
      </dsp:txXfrm>
    </dsp:sp>
    <dsp:sp modelId="{4570A1A5-06B3-4DB3-9DD4-CE84FDDDF5A2}">
      <dsp:nvSpPr>
        <dsp:cNvPr id="12" name="矩形 11"/>
        <dsp:cNvSpPr/>
      </dsp:nvSpPr>
      <dsp:spPr bwMode="white">
        <a:xfrm>
          <a:off x="4883330" y="685955"/>
          <a:ext cx="3245685" cy="3818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accent1"/>
        </a:fillRef>
        <a:effectRef idx="0">
          <a:scrgbClr r="0" g="0" b="0"/>
        </a:effectRef>
        <a:fontRef idx="minor">
          <a:schemeClr val="lt1"/>
        </a:fontRef>
      </dsp:style>
      <dsp:txXfrm>
        <a:off x="4883330" y="685955"/>
        <a:ext cx="3245685" cy="381845"/>
      </dsp:txXfrm>
    </dsp:sp>
    <dsp:sp modelId="{E92BF7EC-F42F-47F8-BC03-295648AEFEB2}">
      <dsp:nvSpPr>
        <dsp:cNvPr id="13" name="矩形 12"/>
        <dsp:cNvSpPr/>
      </dsp:nvSpPr>
      <dsp:spPr bwMode="white">
        <a:xfrm>
          <a:off x="4883330" y="829360"/>
          <a:ext cx="238440" cy="2384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lt1">
            <a:alpha val="90000"/>
          </a:schemeClr>
        </a:fillRef>
        <a:effectRef idx="0">
          <a:scrgbClr r="0" g="0" b="0"/>
        </a:effectRef>
        <a:fontRef idx="minor"/>
      </dsp:style>
      <dsp:txXfrm>
        <a:off x="4883330" y="829360"/>
        <a:ext cx="238440" cy="238440"/>
      </dsp:txXfrm>
    </dsp:sp>
    <dsp:sp modelId="{0D82F0C3-1024-4E92-A6F3-F05FCD95EEFD}">
      <dsp:nvSpPr>
        <dsp:cNvPr id="14" name="矩形 13"/>
        <dsp:cNvSpPr/>
      </dsp:nvSpPr>
      <dsp:spPr bwMode="white">
        <a:xfrm>
          <a:off x="4883330" y="0"/>
          <a:ext cx="3245685" cy="685955"/>
        </a:xfrm>
        <a:prstGeom prst="rect">
          <a:avLst/>
        </a:prstGeom>
        <a:solidFill>
          <a:srgbClr val="FB5F63"/>
        </a:solidFill>
        <a:ln>
          <a:noFill/>
        </a:ln>
      </dsp:spPr>
      <dsp:style>
        <a:lnRef idx="0">
          <a:schemeClr val="dk1">
            <a:alpha val="0"/>
          </a:schemeClr>
        </a:lnRef>
        <a:fillRef idx="0">
          <a:schemeClr val="lt1">
            <a:alpha val="0"/>
          </a:schemeClr>
        </a:fillRef>
        <a:effectRef idx="0">
          <a:scrgbClr r="0" g="0" b="0"/>
        </a:effectRef>
        <a:fontRef idx="minor"/>
      </dsp:style>
      <dsp:txBody>
        <a:bodyPr lIns="53340" tIns="35560" rIns="53340" bIns="355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800" b="1">
              <a:solidFill>
                <a:schemeClr val="bg1"/>
              </a:solidFill>
              <a:latin typeface="Arial" panose="020B0604020202020204" pitchFamily="34" charset="0"/>
              <a:ea typeface="黑体" panose="02010609060101010101" pitchFamily="49" charset="-122"/>
              <a:sym typeface="Arial" panose="020B0604020202020204" pitchFamily="34" charset="0"/>
            </a:rPr>
            <a:t>程度性错误</a:t>
          </a:r>
          <a:endParaRPr>
            <a:solidFill>
              <a:schemeClr val="tx1"/>
            </a:solidFill>
          </a:endParaRPr>
        </a:p>
      </dsp:txBody>
      <dsp:txXfrm>
        <a:off x="4883330" y="0"/>
        <a:ext cx="3245685" cy="685955"/>
      </dsp:txXfrm>
    </dsp:sp>
    <dsp:sp modelId="{D67BD28F-A684-4E43-809E-1FAAFC0CF7AA}">
      <dsp:nvSpPr>
        <dsp:cNvPr id="15" name="矩形 14"/>
        <dsp:cNvSpPr/>
      </dsp:nvSpPr>
      <dsp:spPr bwMode="white">
        <a:xfrm>
          <a:off x="4883330" y="1385156"/>
          <a:ext cx="238434" cy="23843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lt1"/>
        </a:fillRef>
        <a:effectRef idx="0">
          <a:scrgbClr r="0" g="0" b="0"/>
        </a:effectRef>
        <a:fontRef idx="minor"/>
      </dsp:style>
      <dsp:txXfrm>
        <a:off x="4883330" y="1385156"/>
        <a:ext cx="238434" cy="238434"/>
      </dsp:txXfrm>
    </dsp:sp>
    <dsp:sp modelId="{40D80CEA-E712-437B-9417-59503D847E07}">
      <dsp:nvSpPr>
        <dsp:cNvPr id="16" name="矩形 15"/>
        <dsp:cNvSpPr/>
      </dsp:nvSpPr>
      <dsp:spPr bwMode="white">
        <a:xfrm>
          <a:off x="5110528" y="1226478"/>
          <a:ext cx="3018487" cy="55579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170688" tIns="170688" rIns="170688" bIns="170688"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b="1">
              <a:solidFill>
                <a:schemeClr val="tx1"/>
              </a:solidFill>
              <a:latin typeface="Arial" panose="020B0604020202020204" pitchFamily="34" charset="0"/>
              <a:ea typeface="黑体" panose="02010609060101010101" pitchFamily="49" charset="-122"/>
              <a:sym typeface="Arial" panose="020B0604020202020204" pitchFamily="34" charset="0"/>
            </a:rPr>
            <a:t>时间程度</a:t>
          </a:r>
          <a:endParaRPr>
            <a:solidFill>
              <a:schemeClr val="tx1"/>
            </a:solidFill>
          </a:endParaRPr>
        </a:p>
      </dsp:txBody>
      <dsp:txXfrm>
        <a:off x="5110528" y="1226478"/>
        <a:ext cx="3018487" cy="555790"/>
      </dsp:txXfrm>
    </dsp:sp>
    <dsp:sp modelId="{231D0269-AB7B-4B1C-9226-B8AB8735AEB5}">
      <dsp:nvSpPr>
        <dsp:cNvPr id="17" name="矩形 16"/>
        <dsp:cNvSpPr/>
      </dsp:nvSpPr>
      <dsp:spPr bwMode="white">
        <a:xfrm>
          <a:off x="4883330" y="1940946"/>
          <a:ext cx="238434" cy="23843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lt1"/>
        </a:fillRef>
        <a:effectRef idx="0">
          <a:scrgbClr r="0" g="0" b="0"/>
        </a:effectRef>
        <a:fontRef idx="minor"/>
      </dsp:style>
      <dsp:txXfrm>
        <a:off x="4883330" y="1940946"/>
        <a:ext cx="238434" cy="238434"/>
      </dsp:txXfrm>
    </dsp:sp>
    <dsp:sp modelId="{7697B647-F626-4610-A095-3315EF236E51}">
      <dsp:nvSpPr>
        <dsp:cNvPr id="18" name="矩形 17"/>
        <dsp:cNvSpPr/>
      </dsp:nvSpPr>
      <dsp:spPr bwMode="white">
        <a:xfrm>
          <a:off x="5110528" y="1782268"/>
          <a:ext cx="3018487" cy="55579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170688" tIns="170688" rIns="170688" bIns="170688"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b="1">
              <a:solidFill>
                <a:schemeClr val="tx1"/>
              </a:solidFill>
              <a:latin typeface="Arial" panose="020B0604020202020204" pitchFamily="34" charset="0"/>
              <a:ea typeface="黑体" panose="02010609060101010101" pitchFamily="49" charset="-122"/>
              <a:sym typeface="Arial" panose="020B0604020202020204" pitchFamily="34" charset="0"/>
            </a:rPr>
            <a:t>空间程度</a:t>
          </a:r>
          <a:endParaRPr>
            <a:solidFill>
              <a:schemeClr val="tx1"/>
            </a:solidFill>
          </a:endParaRPr>
        </a:p>
      </dsp:txBody>
      <dsp:txXfrm>
        <a:off x="5110528" y="1782268"/>
        <a:ext cx="3018487" cy="555790"/>
      </dsp:txXfrm>
    </dsp:sp>
    <dsp:sp modelId="{5CE3BFA5-70B4-4977-A18F-223FC7BB4606}">
      <dsp:nvSpPr>
        <dsp:cNvPr id="19" name="矩形 18"/>
        <dsp:cNvSpPr/>
      </dsp:nvSpPr>
      <dsp:spPr bwMode="white">
        <a:xfrm>
          <a:off x="4883330" y="2496736"/>
          <a:ext cx="238434" cy="23843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lt1"/>
        </a:fillRef>
        <a:effectRef idx="0">
          <a:scrgbClr r="0" g="0" b="0"/>
        </a:effectRef>
        <a:fontRef idx="minor"/>
      </dsp:style>
      <dsp:txXfrm>
        <a:off x="4883330" y="2496736"/>
        <a:ext cx="238434" cy="238434"/>
      </dsp:txXfrm>
    </dsp:sp>
    <dsp:sp modelId="{384A3336-2EA8-4484-952D-8D4D5353F0AF}">
      <dsp:nvSpPr>
        <dsp:cNvPr id="20" name="矩形 19"/>
        <dsp:cNvSpPr/>
      </dsp:nvSpPr>
      <dsp:spPr bwMode="white">
        <a:xfrm>
          <a:off x="5110528" y="2338058"/>
          <a:ext cx="3018487" cy="55579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170688" tIns="170688" rIns="170688" bIns="170688"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b="1">
              <a:solidFill>
                <a:schemeClr val="tx1"/>
              </a:solidFill>
              <a:latin typeface="Arial" panose="020B0604020202020204" pitchFamily="34" charset="0"/>
              <a:ea typeface="黑体" panose="02010609060101010101" pitchFamily="49" charset="-122"/>
              <a:sym typeface="Arial" panose="020B0604020202020204" pitchFamily="34" charset="0"/>
            </a:rPr>
            <a:t>轻重程度</a:t>
          </a:r>
          <a:endParaRPr>
            <a:solidFill>
              <a:schemeClr val="tx1"/>
            </a:solidFill>
          </a:endParaRPr>
        </a:p>
      </dsp:txBody>
      <dsp:txXfrm>
        <a:off x="5110528" y="2338058"/>
        <a:ext cx="3018487" cy="555790"/>
      </dsp:txXfrm>
    </dsp:sp>
    <dsp:sp modelId="{D8A7275A-29C3-4AF9-AB2E-0CA6E4EA7EAF}">
      <dsp:nvSpPr>
        <dsp:cNvPr id="21" name="矩形 20"/>
        <dsp:cNvSpPr/>
      </dsp:nvSpPr>
      <dsp:spPr bwMode="white">
        <a:xfrm>
          <a:off x="4883330" y="3052526"/>
          <a:ext cx="238434" cy="23843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sp:spPr>
      <dsp:style>
        <a:lnRef idx="2">
          <a:schemeClr val="accent1"/>
        </a:lnRef>
        <a:fillRef idx="1">
          <a:schemeClr val="lt1"/>
        </a:fillRef>
        <a:effectRef idx="0">
          <a:scrgbClr r="0" g="0" b="0"/>
        </a:effectRef>
        <a:fontRef idx="minor"/>
      </dsp:style>
      <dsp:txXfrm>
        <a:off x="4883330" y="3052526"/>
        <a:ext cx="238434" cy="238434"/>
      </dsp:txXfrm>
    </dsp:sp>
    <dsp:sp modelId="{6D853A3F-EC5A-405D-8816-0F67606B1BF7}">
      <dsp:nvSpPr>
        <dsp:cNvPr id="22" name="矩形 21"/>
        <dsp:cNvSpPr/>
      </dsp:nvSpPr>
      <dsp:spPr bwMode="white">
        <a:xfrm>
          <a:off x="5110528" y="2893848"/>
          <a:ext cx="3018487" cy="55579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170688" tIns="170688" rIns="170688" bIns="170688"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b="1">
              <a:solidFill>
                <a:schemeClr val="tx1"/>
              </a:solidFill>
              <a:latin typeface="Arial" panose="020B0604020202020204" pitchFamily="34" charset="0"/>
              <a:ea typeface="黑体" panose="02010609060101010101" pitchFamily="49" charset="-122"/>
              <a:sym typeface="Arial" panose="020B0604020202020204" pitchFamily="34" charset="0"/>
            </a:rPr>
            <a:t>全面程度</a:t>
          </a:r>
          <a:endParaRPr>
            <a:solidFill>
              <a:schemeClr val="tx1"/>
            </a:solidFill>
          </a:endParaRPr>
        </a:p>
      </dsp:txBody>
      <dsp:txXfrm>
        <a:off x="5110528" y="2893848"/>
        <a:ext cx="3018487" cy="555790"/>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dgm:rule type="primFontSz" val="65"/>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69A9EFEF-5ACA-489A-B6AF-E91B5BCD2F4B}"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71D5643A-2B72-4538-A161-0E79D7921B4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1685109"/>
            <a:ext cx="12053455" cy="5488222"/>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a:spLocks noGrp="1"/>
          </p:cNvSpPr>
          <p:nvPr>
            <p:ph sz="quarter" idx="10"/>
            <p:custDataLst>
              <p:tags r:id="rId3"/>
            </p:custDataLst>
          </p:nvPr>
        </p:nvSpPr>
        <p:spPr>
          <a:xfrm>
            <a:off x="479376" y="620688"/>
            <a:ext cx="10858500" cy="5655519"/>
          </a:xfrm>
          <a:prstGeom prst="rect">
            <a:avLst/>
          </a:prstGeom>
        </p:spPr>
        <p:txBody>
          <a:bodyPr/>
          <a:lstStyle>
            <a:lvl1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eaLnBrk="1">
              <a:lnSpc>
                <a:spcPts val="4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eaLnBrk="1">
              <a:lnSpc>
                <a:spcPts val="4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eaLnBrk="1">
              <a:lnSpc>
                <a:spcPts val="4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pitchFamily="18" charset="0"/>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1685109"/>
            <a:ext cx="12053455" cy="5488222"/>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a:spLocks noGrp="1"/>
          </p:cNvSpPr>
          <p:nvPr>
            <p:ph sz="quarter" idx="10"/>
            <p:custDataLst>
              <p:tags r:id="rId3"/>
            </p:custDataLst>
          </p:nvPr>
        </p:nvSpPr>
        <p:spPr>
          <a:xfrm>
            <a:off x="479376" y="620688"/>
            <a:ext cx="11186524" cy="5655519"/>
          </a:xfrm>
          <a:prstGeom prst="rect">
            <a:avLst/>
          </a:prstGeom>
        </p:spPr>
        <p:txBody>
          <a:bodyPr/>
          <a:lstStyle>
            <a:lvl1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eaLnBrk="1">
              <a:lnSpc>
                <a:spcPts val="4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eaLnBrk="1">
              <a:lnSpc>
                <a:spcPts val="4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eaLnBrk="1">
              <a:lnSpc>
                <a:spcPts val="4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pitchFamily="18" charset="0"/>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6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8B7F4FAE-2580-466F-A89F-658472E7C288}"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255AC01-E74C-4D14-A5E3-5D610984A123}" type="slidenum">
              <a:rPr lang="zh-CN" altLang="en-US" smtClean="0"/>
            </a:fld>
            <a:endParaRPr lang="zh-CN" altLang="en-US"/>
          </a:p>
        </p:txBody>
      </p:sp>
      <p:sp>
        <p:nvSpPr>
          <p:cNvPr id="7" name="矩形 6"/>
          <p:cNvSpPr/>
          <p:nvPr userDrawn="1">
            <p:custDataLst>
              <p:tags r:id="rId6"/>
            </p:custDataLst>
          </p:nvPr>
        </p:nvSpPr>
        <p:spPr>
          <a:xfrm>
            <a:off x="95002" y="0"/>
            <a:ext cx="12192000" cy="6858000"/>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6.png"/><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slideLayout" Target="../slideLayouts/slideLayout2.xml"/><Relationship Id="rId19" Type="http://schemas.openxmlformats.org/officeDocument/2006/relationships/image" Target="../media/image5.png"/><Relationship Id="rId18" Type="http://schemas.openxmlformats.org/officeDocument/2006/relationships/tags" Target="../tags/tag20.xml"/><Relationship Id="rId17" Type="http://schemas.openxmlformats.org/officeDocument/2006/relationships/image" Target="../media/image4.png"/><Relationship Id="rId16" Type="http://schemas.openxmlformats.org/officeDocument/2006/relationships/tags" Target="../tags/tag19.xml"/><Relationship Id="rId15" Type="http://schemas.openxmlformats.org/officeDocument/2006/relationships/image" Target="../media/image3.png"/><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image" Target="file:///D:\qq&#25991;&#20214;\712321467\Image\C2C\Image2\%7b75232B38-A165-1FB7-499C-2E1C792CACB5%7d.png" TargetMode="External"/><Relationship Id="rId11" Type="http://schemas.openxmlformats.org/officeDocument/2006/relationships/image" Target="../media/image2.png"/><Relationship Id="rId10" Type="http://schemas.openxmlformats.org/officeDocument/2006/relationships/tags" Target="../tags/tag16.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7"/>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462A7-EE90-4408-B166-C30B9A1EF807}"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9"/>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2BB53-4CEE-4DD5-A75F-7B85DC262A6E}" type="slidenum">
              <a:rPr lang="zh-CN" altLang="en-US" smtClean="0"/>
            </a:fld>
            <a:endParaRPr lang="zh-CN" altLang="en-US"/>
          </a:p>
        </p:txBody>
      </p:sp>
      <p:pic>
        <p:nvPicPr>
          <p:cNvPr id="7" name="图片 1073743875" descr="学科网 zxxk.com"/>
          <p:cNvPicPr>
            <a:picLocks noChangeAspect="1"/>
          </p:cNvPicPr>
          <p:nvPr>
            <p:custDataLst>
              <p:tags r:id="rId10"/>
            </p:custDataLst>
          </p:nvPr>
        </p:nvPicPr>
        <p:blipFill>
          <a:blip r:embed="rId11" r:link="rId12"/>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13"/>
            </p:custDataLst>
          </p:nvPr>
        </p:nvPicPr>
        <p:blipFill>
          <a:blip r:embed="rId11" r:link="rId12"/>
          <a:stretch>
            <a:fillRect/>
          </a:stretch>
        </p:blipFill>
        <p:spPr>
          <a:xfrm>
            <a:off x="838200" y="365125"/>
            <a:ext cx="9525" cy="9525"/>
          </a:xfrm>
          <a:prstGeom prst="rect">
            <a:avLst/>
          </a:prstGeom>
          <a:noFill/>
          <a:ln>
            <a:noFill/>
            <a:miter lim="800000"/>
            <a:headEnd/>
            <a:tailEnd/>
          </a:ln>
        </p:spPr>
      </p:pic>
      <p:pic>
        <p:nvPicPr>
          <p:cNvPr id="9" name="图片 8"/>
          <p:cNvPicPr>
            <a:picLocks noChangeAspect="1"/>
          </p:cNvPicPr>
          <p:nvPr userDrawn="1">
            <p:custDataLst>
              <p:tags r:id="rId14"/>
            </p:custDataLst>
          </p:nvPr>
        </p:nvPicPr>
        <p:blipFill>
          <a:blip r:embed="rId15">
            <a:extLst>
              <a:ext uri="{28A0092B-C50C-407E-A947-70E740481C1C}">
                <a14:useLocalDpi xmlns:a14="http://schemas.microsoft.com/office/drawing/2010/main" val="0"/>
              </a:ext>
            </a:extLst>
          </a:blip>
          <a:stretch>
            <a:fillRect/>
          </a:stretch>
        </p:blipFill>
        <p:spPr>
          <a:xfrm>
            <a:off x="9072372" y="0"/>
            <a:ext cx="3088098" cy="2271104"/>
          </a:xfrm>
          <a:prstGeom prst="rect">
            <a:avLst/>
          </a:prstGeom>
        </p:spPr>
      </p:pic>
      <p:pic>
        <p:nvPicPr>
          <p:cNvPr id="10" name="图片 9" descr="222"/>
          <p:cNvPicPr>
            <a:picLocks noChangeAspect="1"/>
          </p:cNvPicPr>
          <p:nvPr userDrawn="1">
            <p:custDataLst>
              <p:tags r:id="rId16"/>
            </p:custDataLst>
          </p:nvPr>
        </p:nvPicPr>
        <p:blipFill>
          <a:blip r:embed="rId17"/>
          <a:stretch>
            <a:fillRect/>
          </a:stretch>
        </p:blipFill>
        <p:spPr>
          <a:xfrm>
            <a:off x="0" y="1705303"/>
            <a:ext cx="12132190" cy="5033010"/>
          </a:xfrm>
          <a:prstGeom prst="rect">
            <a:avLst/>
          </a:prstGeom>
        </p:spPr>
      </p:pic>
      <p:pic>
        <p:nvPicPr>
          <p:cNvPr id="12" name="图片 11"/>
          <p:cNvPicPr>
            <a:picLocks noChangeAspect="1"/>
          </p:cNvPicPr>
          <p:nvPr userDrawn="1">
            <p:custDataLst>
              <p:tags r:id="rId18"/>
            </p:custDataLst>
          </p:nvPr>
        </p:nvPicPr>
        <p:blipFill>
          <a:blip r:embed="rId19">
            <a:extLst>
              <a:ext uri="{28A0092B-C50C-407E-A947-70E740481C1C}">
                <a14:useLocalDpi xmlns:a14="http://schemas.microsoft.com/office/drawing/2010/main" val="0"/>
              </a:ext>
            </a:extLst>
          </a:blip>
          <a:stretch>
            <a:fillRect/>
          </a:stretch>
        </p:blipFill>
        <p:spPr>
          <a:xfrm>
            <a:off x="335360" y="-300520"/>
            <a:ext cx="12132190" cy="6093295"/>
          </a:xfrm>
          <a:prstGeom prst="rect">
            <a:avLst/>
          </a:prstGeom>
        </p:spPr>
      </p:pic>
      <p:sp>
        <p:nvSpPr>
          <p:cNvPr id="13" name="矩形 12"/>
          <p:cNvSpPr/>
          <p:nvPr userDrawn="1">
            <p:custDataLst>
              <p:tags r:id="rId20"/>
            </p:custDataLst>
          </p:nvPr>
        </p:nvSpPr>
        <p:spPr>
          <a:xfrm>
            <a:off x="45527" y="79088"/>
            <a:ext cx="12041135" cy="6642387"/>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073743875" descr="学科网 zxxk.com"/>
          <p:cNvPicPr>
            <a:picLocks noChangeAspect="1"/>
          </p:cNvPicPr>
          <p:nvPr>
            <p:custDataLst>
              <p:tags r:id="rId21"/>
            </p:custDataLst>
          </p:nvPr>
        </p:nvPicPr>
        <p:blipFill>
          <a:blip r:embed="rId22" r:link="rId12"/>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hdphoto" Target="../media/image10.wdp"/><Relationship Id="rId5" Type="http://schemas.openxmlformats.org/officeDocument/2006/relationships/image" Target="../media/image9.png"/><Relationship Id="rId4" Type="http://schemas.openxmlformats.org/officeDocument/2006/relationships/tags" Target="../tags/tag24.xml"/><Relationship Id="rId3" Type="http://schemas.openxmlformats.org/officeDocument/2006/relationships/tags" Target="../tags/tag23.xml"/><Relationship Id="rId2" Type="http://schemas.microsoft.com/office/2007/relationships/hdphoto" Target="../media/image8.wdp"/><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2.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1" Type="http://schemas.openxmlformats.org/officeDocument/2006/relationships/slideLayout" Target="../slideLayouts/slideLayout2.xml"/><Relationship Id="rId10" Type="http://schemas.openxmlformats.org/officeDocument/2006/relationships/tags" Target="../tags/tag87.xml"/><Relationship Id="rId1" Type="http://schemas.openxmlformats.org/officeDocument/2006/relationships/tags" Target="../tags/tag7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14.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2" Type="http://schemas.openxmlformats.org/officeDocument/2006/relationships/slideLayout" Target="../slideLayouts/slideLayout1.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5.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8.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2" Type="http://schemas.openxmlformats.org/officeDocument/2006/relationships/slideLayout" Target="../slideLayouts/slideLayout2.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tags" Target="../tags/tag118.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1" Type="http://schemas.openxmlformats.org/officeDocument/2006/relationships/slideLayout" Target="../slideLayouts/slideLayout1.xml"/><Relationship Id="rId20" Type="http://schemas.openxmlformats.org/officeDocument/2006/relationships/tags" Target="../tags/tag156.xml"/><Relationship Id="rId2" Type="http://schemas.openxmlformats.org/officeDocument/2006/relationships/tags" Target="../tags/tag138.xml"/><Relationship Id="rId19" Type="http://schemas.openxmlformats.org/officeDocument/2006/relationships/tags" Target="../tags/tag155.xml"/><Relationship Id="rId18" Type="http://schemas.openxmlformats.org/officeDocument/2006/relationships/tags" Target="../tags/tag154.xml"/><Relationship Id="rId17" Type="http://schemas.openxmlformats.org/officeDocument/2006/relationships/tags" Target="../tags/tag153.xml"/><Relationship Id="rId16" Type="http://schemas.openxmlformats.org/officeDocument/2006/relationships/tags" Target="../tags/tag152.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7.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23.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image" Target="../media/image12.png"/><Relationship Id="rId2" Type="http://schemas.openxmlformats.org/officeDocument/2006/relationships/tags" Target="../tags/tag169.xml"/><Relationship Id="rId10" Type="http://schemas.openxmlformats.org/officeDocument/2006/relationships/slideLayout" Target="../slideLayouts/slideLayout2.xml"/><Relationship Id="rId1" Type="http://schemas.openxmlformats.org/officeDocument/2006/relationships/tags" Target="../tags/tag168.xml"/></Relationships>
</file>

<file path=ppt/slides/_rels/slide24.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3" Type="http://schemas.openxmlformats.org/officeDocument/2006/relationships/slideLayout" Target="../slideLayouts/slideLayout3.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tags" Target="../tags/tag176.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26.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7" Type="http://schemas.openxmlformats.org/officeDocument/2006/relationships/slideLayout" Target="../slideLayouts/slideLayout1.xml"/><Relationship Id="rId16" Type="http://schemas.openxmlformats.org/officeDocument/2006/relationships/tags" Target="../tags/tag210.xml"/><Relationship Id="rId15" Type="http://schemas.openxmlformats.org/officeDocument/2006/relationships/tags" Target="../tags/tag209.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tags" Target="../tags/tag195.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28.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0" Type="http://schemas.openxmlformats.org/officeDocument/2006/relationships/slideLayout" Target="../slideLayouts/slideLayout2.xml"/><Relationship Id="rId1" Type="http://schemas.openxmlformats.org/officeDocument/2006/relationships/tags" Target="../tags/tag219.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14.png"/><Relationship Id="rId6" Type="http://schemas.openxmlformats.org/officeDocument/2006/relationships/tags" Target="../tags/tag232.xml"/><Relationship Id="rId5" Type="http://schemas.openxmlformats.org/officeDocument/2006/relationships/image" Target="../media/image13.jpeg"/><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32.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0" Type="http://schemas.openxmlformats.org/officeDocument/2006/relationships/slideLayout" Target="../slideLayouts/slideLayout3.xml"/><Relationship Id="rId1" Type="http://schemas.openxmlformats.org/officeDocument/2006/relationships/tags" Target="../tags/tag243.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8.xml"/><Relationship Id="rId1" Type="http://schemas.openxmlformats.org/officeDocument/2006/relationships/tags" Target="../tags/tag277.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41.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2" Type="http://schemas.openxmlformats.org/officeDocument/2006/relationships/slideLayout" Target="../slideLayouts/slideLayout3.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tags" Target="../tags/tag289.xml"/></Relationships>
</file>

<file path=ppt/slides/_rels/slide42.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tags" Target="../tags/tag30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301.xml"/><Relationship Id="rId10" Type="http://schemas.openxmlformats.org/officeDocument/2006/relationships/slideLayout" Target="../slideLayouts/slideLayout1.xml"/><Relationship Id="rId1" Type="http://schemas.openxmlformats.org/officeDocument/2006/relationships/tags" Target="../tags/tag300.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image" Target="../media/image11.png"/><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2" Type="http://schemas.openxmlformats.org/officeDocument/2006/relationships/slideLayout" Target="../slideLayouts/slideLayout1.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tags" Target="../tags/tag4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0" Type="http://schemas.openxmlformats.org/officeDocument/2006/relationships/slideLayout" Target="../slideLayouts/slideLayout2.xml"/><Relationship Id="rId1" Type="http://schemas.openxmlformats.org/officeDocument/2006/relationships/tags" Target="../tags/tag6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extLst>
              <a:ext uri="{BEBA8EAE-BF5A-486C-A8C5-ECC9F3942E4B}">
                <a14:imgProps xmlns:a14="http://schemas.microsoft.com/office/drawing/2010/main">
                  <a14:imgLayer r:embed="rId2">
                    <a14:imgEffect>
                      <a14:brightnessContrast contrast="50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3" name="文本框 6"/>
          <p:cNvSpPr txBox="1"/>
          <p:nvPr>
            <p:custDataLst>
              <p:tags r:id="rId3"/>
            </p:custDataLst>
          </p:nvPr>
        </p:nvSpPr>
        <p:spPr>
          <a:xfrm>
            <a:off x="479425" y="1628800"/>
            <a:ext cx="11203125" cy="1050925"/>
          </a:xfrm>
          <a:prstGeom prst="rect">
            <a:avLst/>
          </a:prstGeom>
          <a:solidFill>
            <a:schemeClr val="bg1">
              <a:lumMod val="95000"/>
            </a:schemeClr>
          </a:solidFill>
        </p:spPr>
        <p:txBody>
          <a:bodyPr wrap="square" rtlCol="0">
            <a:spAutoFit/>
          </a:bodyPr>
          <a:lstStyle/>
          <a:p>
            <a:pPr algn="ctr">
              <a:lnSpc>
                <a:spcPct val="130000"/>
              </a:lnSpc>
            </a:pPr>
            <a:r>
              <a:rPr lang="zh-CN" altLang="en-US" sz="4800" b="1" smtClean="0">
                <a:solidFill>
                  <a:srgbClr val="0000CC"/>
                </a:solidFill>
                <a:latin typeface="Arial" panose="020B0604020202020204" pitchFamily="34" charset="0"/>
                <a:ea typeface="黑体" panose="02010609060101010101" pitchFamily="49" charset="-122"/>
                <a:sym typeface="Arial" panose="020B0604020202020204" pitchFamily="34" charset="0"/>
              </a:rPr>
              <a:t>高考历史</a:t>
            </a:r>
            <a:r>
              <a:rPr lang="zh-CN" altLang="en-US" sz="4800" b="1" smtClean="0">
                <a:solidFill>
                  <a:srgbClr val="FF0000"/>
                </a:solidFill>
                <a:latin typeface="Arial" panose="020B0604020202020204" pitchFamily="34" charset="0"/>
                <a:ea typeface="黑体" panose="02010609060101010101" pitchFamily="49" charset="-122"/>
                <a:sym typeface="Arial" panose="020B0604020202020204" pitchFamily="34" charset="0"/>
              </a:rPr>
              <a:t>选择题</a:t>
            </a:r>
            <a:r>
              <a:rPr lang="zh-CN" altLang="en-US" sz="4800" b="1" smtClean="0">
                <a:solidFill>
                  <a:srgbClr val="0000CC"/>
                </a:solidFill>
                <a:latin typeface="Arial" panose="020B0604020202020204" pitchFamily="34" charset="0"/>
                <a:ea typeface="黑体" panose="02010609060101010101" pitchFamily="49" charset="-122"/>
                <a:sym typeface="Arial" panose="020B0604020202020204" pitchFamily="34" charset="0"/>
              </a:rPr>
              <a:t>解题</a:t>
            </a:r>
            <a:r>
              <a:rPr lang="zh-CN" altLang="en-US" sz="4800">
                <a:latin typeface="Arial" panose="020B0604020202020204" pitchFamily="34" charset="0"/>
                <a:ea typeface="黑体" panose="02010609060101010101" pitchFamily="49" charset="-122"/>
                <a:sym typeface="Arial" panose="020B0604020202020204" pitchFamily="34" charset="0"/>
              </a:rPr>
              <a:t>思路与</a:t>
            </a:r>
            <a:r>
              <a:rPr lang="zh-CN" altLang="en-US" sz="4800" smtClean="0">
                <a:latin typeface="Arial" panose="020B0604020202020204" pitchFamily="34" charset="0"/>
                <a:ea typeface="黑体" panose="02010609060101010101" pitchFamily="49" charset="-122"/>
                <a:sym typeface="Arial" panose="020B0604020202020204" pitchFamily="34" charset="0"/>
              </a:rPr>
              <a:t>方法</a:t>
            </a:r>
            <a:endParaRPr lang="zh-CN" altLang="en-US" sz="4800">
              <a:latin typeface="Arial" panose="020B0604020202020204" pitchFamily="34" charset="0"/>
              <a:ea typeface="黑体" panose="02010609060101010101" pitchFamily="49" charset="-122"/>
              <a:sym typeface="Arial" panose="020B0604020202020204" pitchFamily="34" charset="0"/>
            </a:endParaRPr>
          </a:p>
        </p:txBody>
      </p:sp>
      <p:pic>
        <p:nvPicPr>
          <p:cNvPr id="4" name="图片 3"/>
          <p:cNvPicPr>
            <a:picLocks noChangeAspect="1"/>
          </p:cNvPicPr>
          <p:nvPr>
            <p:custDataLst>
              <p:tags r:id="rId4"/>
            </p:custDataLst>
          </p:nvPr>
        </p:nvPicPr>
        <p:blipFill>
          <a:blip r:embed="rId5">
            <a:extLst>
              <a:ext uri="{BEBA8EAE-BF5A-486C-A8C5-ECC9F3942E4B}">
                <a14:imgProps xmlns:a14="http://schemas.microsoft.com/office/drawing/2010/main">
                  <a14:imgLayer r:embed="rId6">
                    <a14:imgEffect>
                      <a14:brightnessContrast contrast="100000"/>
                    </a14:imgEffect>
                    <a14:imgEffect>
                      <a14:colorTemperature colorTemp="6515"/>
                    </a14:imgEffect>
                    <a14:imgEffect>
                      <a14:saturation sat="77000"/>
                    </a14:imgEffect>
                    <a14:imgEffect>
                      <a14:sharpenSoften amount="-19000"/>
                    </a14:imgEffect>
                  </a14:imgLayer>
                </a14:imgProps>
              </a:ext>
              <a:ext uri="{28A0092B-C50C-407E-A947-70E740481C1C}">
                <a14:useLocalDpi xmlns:a14="http://schemas.microsoft.com/office/drawing/2010/main" val="0"/>
              </a:ext>
            </a:extLst>
          </a:blip>
          <a:srcRect t="10833"/>
          <a:stretch>
            <a:fillRect/>
          </a:stretch>
        </p:blipFill>
        <p:spPr>
          <a:xfrm>
            <a:off x="119336" y="4005064"/>
            <a:ext cx="2448272" cy="2681210"/>
          </a:xfrm>
          <a:prstGeom prst="rect">
            <a:avLst/>
          </a:prstGeom>
          <a:solidFill>
            <a:srgbClr val="F2EFEB"/>
          </a:solid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503271" y="1140926"/>
            <a:ext cx="11233150" cy="489364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ClrTx/>
              <a:buSzTx/>
              <a:buFontTx/>
            </a:pPr>
            <a:r>
              <a:rPr lang="zh-CN" altLang="en-US" sz="240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连词：</a:t>
            </a: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如转折、假设、因果、递进、否定肯定、赞扬贬抑等。（因果关系往往是以逻辑关系呈现）</a:t>
            </a:r>
            <a:endPar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lvl="0" algn="just">
              <a:buClrTx/>
              <a:buSzTx/>
              <a:buFontTx/>
            </a:pPr>
            <a:r>
              <a:rPr lang="zh-CN" altLang="en-US" sz="2400" u="sng"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A</a:t>
            </a:r>
            <a:r>
              <a:rPr lang="zh-CN" altLang="en-US" sz="2400" u="sng">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、转折关系：</a:t>
            </a: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一般强调的</a:t>
            </a:r>
            <a:r>
              <a:rPr lang="zh-CN" altLang="en-US" sz="240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重心在转折部分</a:t>
            </a: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，常用的关联词语有，“虽然（虽是、虽说、固然）……但是”、“尽管……却（还、可是）”、“然而”、“可是”、“却”、“不过”、“只是”等。</a:t>
            </a:r>
            <a:endPar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lvl="0" algn="just">
              <a:buClrTx/>
              <a:buSzTx/>
              <a:buFontTx/>
            </a:pPr>
            <a:r>
              <a:rPr lang="zh-CN" altLang="en-US" sz="2400" u="sng">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B、递进关系：</a:t>
            </a: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一般强调的</a:t>
            </a:r>
            <a:r>
              <a:rPr lang="zh-CN" altLang="en-US" sz="240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重心在递进部分</a:t>
            </a: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，主要的递进性关联词语有，“不仅……而且”、“况且”、“不光……也、“不仅……还”、“不但不……反而”、“连……也”、“何况”、“甚至”、“不但……还”、“非但……而且”等。</a:t>
            </a:r>
            <a:endPar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lvl="0" algn="just">
              <a:buClrTx/>
              <a:buSzTx/>
              <a:buFontTx/>
            </a:pPr>
            <a:r>
              <a:rPr lang="zh-CN" altLang="en-US" sz="2400" u="sng">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C、并列关系：</a:t>
            </a:r>
            <a:r>
              <a:rPr lang="zh-CN" altLang="en-US" sz="240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并列前后权重相同</a:t>
            </a: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做这类含有并列性关联词的选择题时，常常要用到后边我们要讲的选择题八大原则中的全面原则。主要的并列性关联词语有，“既……又”、“又……又”、“一边（面）……一边（面）”、“有时……有时”、“一会儿……一会儿”、“既不……也不”、“既是……也是”、“连同”、“也”、“只是……而不是”等</a:t>
            </a:r>
            <a:r>
              <a:rPr lang="zh-CN" altLang="en-US" sz="2400" smtClean="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a:t>
            </a:r>
            <a:endPar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p:txBody>
      </p:sp>
      <p:sp>
        <p:nvSpPr>
          <p:cNvPr id="4" name="矩形 3"/>
          <p:cNvSpPr/>
          <p:nvPr>
            <p:custDataLst>
              <p:tags r:id="rId2"/>
            </p:custDataLst>
          </p:nvPr>
        </p:nvSpPr>
        <p:spPr>
          <a:xfrm>
            <a:off x="551384" y="478155"/>
            <a:ext cx="3449983" cy="574581"/>
          </a:xfrm>
          <a:prstGeom prst="rect">
            <a:avLst/>
          </a:prstGeom>
        </p:spPr>
        <p:txBody>
          <a:bodyPr wrap="none">
            <a:spAutoFit/>
          </a:bodyPr>
          <a:lstStyle/>
          <a:p>
            <a:pPr>
              <a:lnSpc>
                <a:spcPct val="150000"/>
              </a:lnSpc>
              <a:defRPr/>
            </a:pPr>
            <a:r>
              <a:rPr lang="zh-CN" altLang="en-US" sz="2400" b="1">
                <a:latin typeface="Arial" panose="020B0604020202020204" pitchFamily="34" charset="0"/>
                <a:ea typeface="黑体" panose="02010609060101010101" pitchFamily="49" charset="-122"/>
                <a:sym typeface="Arial" panose="020B0604020202020204" pitchFamily="34" charset="0"/>
              </a:rPr>
              <a:t>（</a:t>
            </a:r>
            <a:r>
              <a:rPr lang="en-US" altLang="zh-CN" sz="2400" b="1">
                <a:latin typeface="Arial" panose="020B0604020202020204" pitchFamily="34" charset="0"/>
                <a:ea typeface="黑体" panose="02010609060101010101" pitchFamily="49" charset="-122"/>
                <a:sym typeface="Arial" panose="020B0604020202020204" pitchFamily="34" charset="0"/>
              </a:rPr>
              <a:t>2</a:t>
            </a:r>
            <a:r>
              <a:rPr lang="zh-CN" altLang="en-US" sz="2400" b="1">
                <a:latin typeface="Arial" panose="020B0604020202020204" pitchFamily="34" charset="0"/>
                <a:ea typeface="黑体" panose="02010609060101010101" pitchFamily="49" charset="-122"/>
                <a:sym typeface="Arial" panose="020B0604020202020204" pitchFamily="34" charset="0"/>
              </a:rPr>
              <a:t>）连词、</a:t>
            </a:r>
            <a:r>
              <a:rPr lang="zh-CN" altLang="en-US" sz="2400" b="1" u="sng">
                <a:latin typeface="Arial" panose="020B0604020202020204" pitchFamily="34" charset="0"/>
                <a:ea typeface="黑体" panose="02010609060101010101" pitchFamily="49" charset="-122"/>
                <a:sym typeface="Arial" panose="020B0604020202020204" pitchFamily="34" charset="0"/>
              </a:rPr>
              <a:t>题干语气词</a:t>
            </a:r>
            <a:endParaRPr lang="en-US" altLang="zh-CN" sz="2400" b="1" u="sng">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1"/>
          <p:cNvSpPr txBox="1"/>
          <p:nvPr>
            <p:custDataLst>
              <p:tags r:id="rId1"/>
            </p:custDataLst>
          </p:nvPr>
        </p:nvSpPr>
        <p:spPr>
          <a:xfrm>
            <a:off x="479424" y="908720"/>
            <a:ext cx="11161191" cy="5655519"/>
          </a:xfrm>
          <a:prstGeom prst="rect">
            <a:avLst/>
          </a:prstGeom>
        </p:spPr>
        <p:txBody>
          <a:bodyPr/>
          <a:lstStyle>
            <a:lvl1pPr marL="0" indent="0" algn="l" defTabSz="914400" rtl="0" eaLnBrk="1" latinLnBrk="0" hangingPunct="1">
              <a:lnSpc>
                <a:spcPts val="4000"/>
              </a:lnSpc>
              <a:spcBef>
                <a:spcPct val="0"/>
              </a:spcBef>
              <a:buFont typeface="Arial" panose="020B0604020202020204" pitchFamily="34" charset="0"/>
              <a:buNone/>
              <a:defRPr sz="2400" b="0" kern="120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algn="l" defTabSz="914400" rtl="0" eaLnBrk="1" latinLnBrk="0" hangingPunct="1">
              <a:lnSpc>
                <a:spcPts val="4000"/>
              </a:lnSpc>
              <a:spcBef>
                <a:spcPct val="0"/>
              </a:spcBef>
              <a:buFont typeface="Arial" panose="020B0604020202020204" pitchFamily="34" charset="0"/>
              <a:buNone/>
              <a:defRPr sz="2400" b="0" kern="120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algn="l" defTabSz="914400" rtl="0" eaLnBrk="1" latinLnBrk="0" hangingPunct="1">
              <a:lnSpc>
                <a:spcPts val="4000"/>
              </a:lnSpc>
              <a:spcBef>
                <a:spcPct val="0"/>
              </a:spcBef>
              <a:buFont typeface="Arial" panose="020B0604020202020204" pitchFamily="34" charset="0"/>
              <a:buNone/>
              <a:defRPr sz="2400" b="0" kern="120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algn="l" defTabSz="914400" rtl="0" eaLnBrk="1" latinLnBrk="0" hangingPunct="1">
              <a:lnSpc>
                <a:spcPts val="4000"/>
              </a:lnSpc>
              <a:spcBef>
                <a:spcPct val="0"/>
              </a:spcBef>
              <a:buFont typeface="Arial" panose="020B0604020202020204" pitchFamily="34" charset="0"/>
              <a:buNone/>
              <a:defRPr sz="2400" b="0" kern="120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algn="l" defTabSz="914400" rtl="0" eaLnBrk="1" latinLnBrk="0" hangingPunct="1">
              <a:lnSpc>
                <a:spcPts val="4000"/>
              </a:lnSpc>
              <a:spcBef>
                <a:spcPct val="0"/>
              </a:spcBef>
              <a:buFont typeface="Arial" panose="020B0604020202020204" pitchFamily="34" charset="0"/>
              <a:buNone/>
              <a:defRPr sz="2400" b="0" kern="1200">
                <a:solidFill>
                  <a:srgbClr val="00B050"/>
                </a:solidFill>
                <a:latin typeface="微软雅黑" panose="020B0503020204020204" charset="-122"/>
                <a:ea typeface="微软雅黑" panose="020B050302020402020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0000"/>
              </a:lnSpc>
              <a:buClrTx/>
              <a:buSzTx/>
              <a:buFontTx/>
            </a:pPr>
            <a:r>
              <a:rPr lang="zh-CN" altLang="en-US" u="sng">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D、因果关系：</a:t>
            </a:r>
            <a:r>
              <a:rPr lang="zh-CN" altLang="en-US">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题干材料含有因果关系的关联词语，</a:t>
            </a:r>
            <a:r>
              <a:rPr lang="zh-CN" altLang="en-US">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正确选项也应含有因果关系</a:t>
            </a:r>
            <a:r>
              <a:rPr lang="zh-CN" altLang="en-US">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，常用的因果关系关联词语主要有，“因为……所以”、“因此”、“之所以是……是因为”、“既然……就”，“由于”“既然……那么”、“由于……因此”等。</a:t>
            </a:r>
            <a:r>
              <a:rPr lang="en-US" altLang="zh-CN">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     </a:t>
            </a:r>
            <a:endParaRPr lang="en-US" altLang="zh-CN">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lvl="0" algn="just">
              <a:lnSpc>
                <a:spcPct val="100000"/>
              </a:lnSpc>
              <a:buClrTx/>
              <a:buSzTx/>
              <a:buFontTx/>
            </a:pPr>
            <a:r>
              <a:rPr lang="en-US" altLang="zh-CN">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       </a:t>
            </a:r>
            <a:r>
              <a:rPr lang="zh-CN" altLang="en-US">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值得注意的是，题干材料往往</a:t>
            </a:r>
            <a:r>
              <a:rPr lang="zh-CN" altLang="en-US">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不出现</a:t>
            </a:r>
            <a:r>
              <a:rPr lang="zh-CN" altLang="en-US">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这些表示因果关系的关联词，但是题干材料的叙述中却</a:t>
            </a:r>
            <a:r>
              <a:rPr lang="zh-CN" altLang="en-US">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暗含</a:t>
            </a:r>
            <a:r>
              <a:rPr lang="zh-CN" altLang="en-US">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着因果关系，同学们在阅读中务必注意这个隐性的因果关系，如果能在“因”“果”之间标出一个箭头，这道题作对的可能性就非常大了。</a:t>
            </a:r>
            <a:endParaRPr lang="zh-CN" altLang="en-US">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a:lnSpc>
                <a:spcPct val="100000"/>
              </a:lnSpc>
            </a:pPr>
            <a:r>
              <a:rPr lang="en-US" altLang="zh-CN" b="1" smtClean="0">
                <a:latin typeface="Arial" panose="020B0604020202020204" pitchFamily="34" charset="0"/>
                <a:ea typeface="黑体" panose="02010609060101010101" pitchFamily="49" charset="-122"/>
                <a:sym typeface="Arial" panose="020B0604020202020204" pitchFamily="34" charset="0"/>
              </a:rPr>
              <a:t>E</a:t>
            </a:r>
            <a:r>
              <a:rPr lang="zh-CN" altLang="en-US" b="1" smtClean="0">
                <a:latin typeface="Arial" panose="020B0604020202020204" pitchFamily="34" charset="0"/>
                <a:ea typeface="黑体" panose="02010609060101010101" pitchFamily="49" charset="-122"/>
                <a:sym typeface="Arial" panose="020B0604020202020204" pitchFamily="34" charset="0"/>
              </a:rPr>
              <a:t>、</a:t>
            </a:r>
            <a:r>
              <a:rPr lang="zh-CN" altLang="en-US" b="1" smtClean="0">
                <a:solidFill>
                  <a:srgbClr val="FF0000"/>
                </a:solidFill>
                <a:latin typeface="Arial" panose="020B0604020202020204" pitchFamily="34" charset="0"/>
                <a:ea typeface="黑体" panose="02010609060101010101" pitchFamily="49" charset="-122"/>
                <a:sym typeface="Arial" panose="020B0604020202020204" pitchFamily="34" charset="0"/>
              </a:rPr>
              <a:t>假设关系：一般强调的重心在假设部分，</a:t>
            </a:r>
            <a:r>
              <a:rPr lang="zh-CN" altLang="en-US" smtClean="0">
                <a:latin typeface="Arial" panose="020B0604020202020204" pitchFamily="34" charset="0"/>
                <a:ea typeface="黑体" panose="02010609060101010101" pitchFamily="49" charset="-122"/>
                <a:sym typeface="Arial" panose="020B0604020202020204" pitchFamily="34" charset="0"/>
              </a:rPr>
              <a:t>常用的假设关系关联词语有，“如果</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就”、“要是</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那么”、“倘若</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就”、“要是</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就”、“如果</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那么”、“即使</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还（也）”、“假使</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便”、“要是</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那么”等。</a:t>
            </a:r>
            <a:endParaRPr lang="en-US" altLang="zh-CN" smtClean="0">
              <a:latin typeface="Arial" panose="020B0604020202020204" pitchFamily="34" charset="0"/>
              <a:ea typeface="黑体" panose="02010609060101010101" pitchFamily="49" charset="-122"/>
              <a:sym typeface="Arial" panose="020B0604020202020204" pitchFamily="34" charset="0"/>
            </a:endParaRPr>
          </a:p>
          <a:p>
            <a:pPr>
              <a:lnSpc>
                <a:spcPct val="100000"/>
              </a:lnSpc>
            </a:pPr>
            <a:r>
              <a:rPr lang="en-US" altLang="zh-CN" b="1" smtClean="0">
                <a:latin typeface="Arial" panose="020B0604020202020204" pitchFamily="34" charset="0"/>
                <a:ea typeface="黑体" panose="02010609060101010101" pitchFamily="49" charset="-122"/>
                <a:sym typeface="Arial" panose="020B0604020202020204" pitchFamily="34" charset="0"/>
              </a:rPr>
              <a:t>F</a:t>
            </a:r>
            <a:r>
              <a:rPr lang="zh-CN" altLang="en-US" b="1" smtClean="0">
                <a:latin typeface="Arial" panose="020B0604020202020204" pitchFamily="34" charset="0"/>
                <a:ea typeface="黑体" panose="02010609060101010101" pitchFamily="49" charset="-122"/>
                <a:sym typeface="Arial" panose="020B0604020202020204" pitchFamily="34" charset="0"/>
              </a:rPr>
              <a:t>、</a:t>
            </a:r>
            <a:r>
              <a:rPr lang="zh-CN" altLang="en-US" b="1" smtClean="0">
                <a:solidFill>
                  <a:srgbClr val="FF0000"/>
                </a:solidFill>
                <a:latin typeface="Arial" panose="020B0604020202020204" pitchFamily="34" charset="0"/>
                <a:ea typeface="黑体" panose="02010609060101010101" pitchFamily="49" charset="-122"/>
                <a:sym typeface="Arial" panose="020B0604020202020204" pitchFamily="34" charset="0"/>
              </a:rPr>
              <a:t>条件关系：一般强调的重心在条件部分</a:t>
            </a:r>
            <a:r>
              <a:rPr lang="zh-CN" altLang="en-US" smtClean="0">
                <a:latin typeface="Arial" panose="020B0604020202020204" pitchFamily="34" charset="0"/>
                <a:ea typeface="黑体" panose="02010609060101010101" pitchFamily="49" charset="-122"/>
                <a:sym typeface="Arial" panose="020B0604020202020204" pitchFamily="34" charset="0"/>
              </a:rPr>
              <a:t>，表示条件关系的关联词语主要有，“只有</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才（就）”、“凡是</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都”、“除非</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才（否则）”、“无论（不管、任凭）”、“无论</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都”、“不管</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也（总是）”、“不论</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都”、“否则”等。</a:t>
            </a:r>
            <a:endParaRPr lang="zh-CN" altLang="en-US" smtClean="0">
              <a:latin typeface="Arial" panose="020B0604020202020204" pitchFamily="34" charset="0"/>
              <a:ea typeface="黑体" panose="02010609060101010101" pitchFamily="49" charset="-122"/>
              <a:sym typeface="Arial" panose="020B0604020202020204" pitchFamily="34" charset="0"/>
            </a:endParaRPr>
          </a:p>
          <a:p>
            <a:pPr>
              <a:lnSpc>
                <a:spcPct val="100000"/>
              </a:lnSpc>
            </a:pPr>
            <a:endParaRPr lang="zh-CN" altLang="en-US">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zh-CN" smtClean="0">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2023</a:t>
            </a:r>
            <a:r>
              <a:rPr lang="zh-CN" altLang="zh-CN">
                <a:latin typeface="Arial" panose="020B0604020202020204" pitchFamily="34" charset="0"/>
                <a:ea typeface="黑体" panose="02010609060101010101" pitchFamily="49" charset="-122"/>
                <a:sym typeface="Arial" panose="020B0604020202020204" pitchFamily="34" charset="0"/>
              </a:rPr>
              <a:t>·福建高考·</a:t>
            </a:r>
            <a:r>
              <a:rPr lang="en-US" altLang="zh-CN">
                <a:latin typeface="Arial" panose="020B0604020202020204" pitchFamily="34" charset="0"/>
                <a:ea typeface="黑体" panose="02010609060101010101" pitchFamily="49" charset="-122"/>
                <a:sym typeface="Arial" panose="020B0604020202020204" pitchFamily="34" charset="0"/>
              </a:rPr>
              <a:t>13</a:t>
            </a:r>
            <a:r>
              <a:rPr lang="zh-CN" altLang="zh-CN">
                <a:latin typeface="Arial" panose="020B0604020202020204" pitchFamily="34" charset="0"/>
                <a:ea typeface="黑体" panose="02010609060101010101" pitchFamily="49" charset="-122"/>
                <a:sym typeface="Arial" panose="020B0604020202020204" pitchFamily="34" charset="0"/>
              </a:rPr>
              <a:t>）研究显示，拜占庭帝国的统治者从未认为自己是“拜占庭人”，而以“罗马人”自称；他们自视为罗马帝国皇帝，延续着罗马帝国的统治。这一研究结果说明，拜占庭帝国（　　</a:t>
            </a:r>
            <a:r>
              <a:rPr lang="zh-CN" altLang="zh-CN" smtClean="0">
                <a:latin typeface="Arial" panose="020B0604020202020204" pitchFamily="34" charset="0"/>
                <a:ea typeface="黑体" panose="02010609060101010101" pitchFamily="49" charset="-122"/>
                <a:sym typeface="Arial" panose="020B0604020202020204" pitchFamily="34" charset="0"/>
              </a:rPr>
              <a:t>）</a:t>
            </a:r>
            <a:endParaRPr lang="zh-CN" altLang="zh-CN">
              <a:latin typeface="Arial" panose="020B0604020202020204" pitchFamily="34" charset="0"/>
              <a:ea typeface="黑体" panose="02010609060101010101" pitchFamily="49" charset="-122"/>
              <a:sym typeface="Arial" panose="020B0604020202020204" pitchFamily="34" charset="0"/>
            </a:endParaRPr>
          </a:p>
        </p:txBody>
      </p:sp>
      <p:sp>
        <p:nvSpPr>
          <p:cNvPr id="3" name="文本框 2"/>
          <p:cNvSpPr txBox="1"/>
          <p:nvPr>
            <p:custDataLst>
              <p:tags r:id="rId2"/>
            </p:custDataLst>
          </p:nvPr>
        </p:nvSpPr>
        <p:spPr>
          <a:xfrm>
            <a:off x="4510865" y="2355558"/>
            <a:ext cx="7346735" cy="395317"/>
          </a:xfrm>
          <a:prstGeom prst="rect">
            <a:avLst/>
          </a:prstGeom>
          <a:solidFill>
            <a:srgbClr val="00B050"/>
          </a:solidFill>
        </p:spPr>
        <p:txBody>
          <a:bodyPr wrap="square" lIns="86694" tIns="43347" rIns="86694" bIns="43347" rtlCol="0">
            <a:spAutoFit/>
          </a:bodyPr>
          <a:lstStyle/>
          <a:p>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不符合</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史实</a:t>
            </a:r>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继承</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了罗马帝国的东部</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，不是</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整个罗马帝国的版图</a:t>
            </a:r>
            <a:endPar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2999656" y="1207064"/>
            <a:ext cx="2160240"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矩形 4"/>
          <p:cNvSpPr/>
          <p:nvPr>
            <p:custDataLst>
              <p:tags r:id="rId4"/>
            </p:custDataLst>
          </p:nvPr>
        </p:nvSpPr>
        <p:spPr>
          <a:xfrm>
            <a:off x="527720" y="2076217"/>
            <a:ext cx="6096000" cy="2929072"/>
          </a:xfrm>
          <a:prstGeom prst="rect">
            <a:avLst/>
          </a:prstGeom>
        </p:spPr>
        <p:txBody>
          <a:bodyPr>
            <a:spAutoFit/>
          </a:bodyPr>
          <a:lstStyle/>
          <a:p>
            <a:pPr>
              <a:lnSpc>
                <a:spcPct val="200000"/>
              </a:lnSpc>
            </a:pPr>
            <a:r>
              <a:rPr lang="en-US" altLang="zh-CN" sz="2400">
                <a:latin typeface="Arial" panose="020B0604020202020204" pitchFamily="34" charset="0"/>
                <a:ea typeface="黑体" panose="02010609060101010101" pitchFamily="49" charset="-122"/>
                <a:sym typeface="Arial" panose="020B0604020202020204" pitchFamily="34" charset="0"/>
              </a:rPr>
              <a:t>A</a:t>
            </a:r>
            <a:r>
              <a:rPr lang="zh-CN" altLang="zh-CN" sz="2400">
                <a:latin typeface="Arial" panose="020B0604020202020204" pitchFamily="34" charset="0"/>
                <a:ea typeface="黑体" panose="02010609060101010101" pitchFamily="49" charset="-122"/>
                <a:sym typeface="Arial" panose="020B0604020202020204" pitchFamily="34" charset="0"/>
              </a:rPr>
              <a:t>．继承罗马帝国的版图</a:t>
            </a:r>
            <a:r>
              <a:rPr lang="en-US" altLang="zh-CN" sz="2400">
                <a:latin typeface="Arial" panose="020B0604020202020204" pitchFamily="34" charset="0"/>
                <a:ea typeface="黑体" panose="02010609060101010101" pitchFamily="49" charset="-122"/>
                <a:sym typeface="Arial" panose="020B0604020202020204" pitchFamily="34" charset="0"/>
              </a:rPr>
              <a:t>               </a:t>
            </a:r>
            <a:endParaRPr lang="en-US" altLang="zh-CN" sz="2400">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sz="2400">
                <a:latin typeface="Arial" panose="020B0604020202020204" pitchFamily="34" charset="0"/>
                <a:ea typeface="黑体" panose="02010609060101010101" pitchFamily="49" charset="-122"/>
                <a:sym typeface="Arial" panose="020B0604020202020204" pitchFamily="34" charset="0"/>
              </a:rPr>
              <a:t>B</a:t>
            </a:r>
            <a:r>
              <a:rPr lang="zh-CN" altLang="zh-CN" sz="2400">
                <a:latin typeface="Arial" panose="020B0604020202020204" pitchFamily="34" charset="0"/>
                <a:ea typeface="黑体" panose="02010609060101010101" pitchFamily="49" charset="-122"/>
                <a:sym typeface="Arial" panose="020B0604020202020204" pitchFamily="34" charset="0"/>
              </a:rPr>
              <a:t>．改变希腊正教的传统信仰</a:t>
            </a:r>
            <a:endParaRPr lang="zh-CN" altLang="zh-CN" sz="2400">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sz="2400">
                <a:latin typeface="Arial" panose="020B0604020202020204" pitchFamily="34" charset="0"/>
                <a:ea typeface="黑体" panose="02010609060101010101" pitchFamily="49" charset="-122"/>
                <a:sym typeface="Arial" panose="020B0604020202020204" pitchFamily="34" charset="0"/>
              </a:rPr>
              <a:t>C</a:t>
            </a:r>
            <a:r>
              <a:rPr lang="zh-CN" altLang="zh-CN" sz="2400">
                <a:latin typeface="Arial" panose="020B0604020202020204" pitchFamily="34" charset="0"/>
                <a:ea typeface="黑体" panose="02010609060101010101" pitchFamily="49" charset="-122"/>
                <a:sym typeface="Arial" panose="020B0604020202020204" pitchFamily="34" charset="0"/>
              </a:rPr>
              <a:t>．深受罗马文化的影响</a:t>
            </a:r>
            <a:r>
              <a:rPr lang="en-US" altLang="zh-CN" sz="2400">
                <a:latin typeface="Arial" panose="020B0604020202020204" pitchFamily="34" charset="0"/>
                <a:ea typeface="黑体" panose="02010609060101010101" pitchFamily="49" charset="-122"/>
                <a:sym typeface="Arial" panose="020B0604020202020204" pitchFamily="34" charset="0"/>
              </a:rPr>
              <a:t>               </a:t>
            </a:r>
            <a:endParaRPr lang="en-US" altLang="zh-CN" sz="2400">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sz="2400">
                <a:latin typeface="Arial" panose="020B0604020202020204" pitchFamily="34" charset="0"/>
                <a:ea typeface="黑体" panose="02010609060101010101" pitchFamily="49" charset="-122"/>
                <a:sym typeface="Arial" panose="020B0604020202020204" pitchFamily="34" charset="0"/>
              </a:rPr>
              <a:t>D</a:t>
            </a:r>
            <a:r>
              <a:rPr lang="zh-CN" altLang="zh-CN" sz="2400">
                <a:latin typeface="Arial" panose="020B0604020202020204" pitchFamily="34" charset="0"/>
                <a:ea typeface="黑体" panose="02010609060101010101" pitchFamily="49" charset="-122"/>
                <a:sym typeface="Arial" panose="020B0604020202020204" pitchFamily="34" charset="0"/>
              </a:rPr>
              <a:t>．复制罗马帝国的政治</a:t>
            </a:r>
            <a:r>
              <a:rPr lang="zh-CN" altLang="zh-CN" sz="2400" smtClean="0">
                <a:latin typeface="Arial" panose="020B0604020202020204" pitchFamily="34" charset="0"/>
                <a:ea typeface="黑体" panose="02010609060101010101" pitchFamily="49" charset="-122"/>
                <a:sym typeface="Arial" panose="020B0604020202020204" pitchFamily="34" charset="0"/>
              </a:rPr>
              <a:t>制度</a:t>
            </a:r>
            <a:endParaRPr lang="zh-CN" altLang="zh-CN" sz="2400">
              <a:latin typeface="Arial" panose="020B0604020202020204" pitchFamily="34" charset="0"/>
              <a:ea typeface="黑体" panose="02010609060101010101" pitchFamily="49" charset="-122"/>
              <a:sym typeface="Arial" panose="020B0604020202020204" pitchFamily="34" charset="0"/>
            </a:endParaRPr>
          </a:p>
        </p:txBody>
      </p:sp>
      <p:sp>
        <p:nvSpPr>
          <p:cNvPr id="6" name="文本框 5"/>
          <p:cNvSpPr txBox="1"/>
          <p:nvPr>
            <p:custDataLst>
              <p:tags r:id="rId5"/>
            </p:custDataLst>
          </p:nvPr>
        </p:nvSpPr>
        <p:spPr>
          <a:xfrm>
            <a:off x="4584842" y="3048533"/>
            <a:ext cx="7127733" cy="395317"/>
          </a:xfrm>
          <a:prstGeom prst="rect">
            <a:avLst/>
          </a:prstGeom>
          <a:solidFill>
            <a:srgbClr val="00B050"/>
          </a:solidFill>
        </p:spPr>
        <p:txBody>
          <a:bodyPr wrap="square" lIns="86694" tIns="43347" rIns="86694" bIns="43347" rtlCol="0">
            <a:spAutoFit/>
          </a:bodyPr>
          <a:lstStyle/>
          <a:p>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不符合</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史实</a:t>
            </a:r>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信仰</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是基督教分裂后的东正教，与希腊正教</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无关</a:t>
            </a:r>
            <a:endPar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7" name="文本框 6"/>
          <p:cNvSpPr txBox="1"/>
          <p:nvPr>
            <p:custDataLst>
              <p:tags r:id="rId6"/>
            </p:custDataLst>
          </p:nvPr>
        </p:nvSpPr>
        <p:spPr>
          <a:xfrm>
            <a:off x="4584842" y="4521693"/>
            <a:ext cx="7127733" cy="395317"/>
          </a:xfrm>
          <a:prstGeom prst="rect">
            <a:avLst/>
          </a:prstGeom>
          <a:solidFill>
            <a:srgbClr val="00B050"/>
          </a:solidFill>
        </p:spPr>
        <p:txBody>
          <a:bodyPr wrap="square" lIns="86694" tIns="43347" rIns="86694" bIns="43347" rtlCol="0">
            <a:spAutoFit/>
          </a:bodyPr>
          <a:lstStyle/>
          <a:p>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不符合</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史实</a:t>
            </a:r>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并未复制罗马帝国的政治</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制度</a:t>
            </a:r>
            <a:endPar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8" name="文本框 7"/>
          <p:cNvSpPr txBox="1"/>
          <p:nvPr>
            <p:custDataLst>
              <p:tags r:id="rId7"/>
            </p:custDataLst>
          </p:nvPr>
        </p:nvSpPr>
        <p:spPr>
          <a:xfrm>
            <a:off x="4583832" y="3640352"/>
            <a:ext cx="7200799" cy="703094"/>
          </a:xfrm>
          <a:prstGeom prst="rect">
            <a:avLst/>
          </a:prstGeom>
          <a:solidFill>
            <a:srgbClr val="FB5F63"/>
          </a:solidFill>
        </p:spPr>
        <p:txBody>
          <a:bodyPr wrap="square" lIns="86694" tIns="43347" rIns="86694" bIns="43347" rtlCol="0">
            <a:spAutoFit/>
          </a:bodyPr>
          <a:lstStyle/>
          <a:p>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拜占庭帝国的统治者以“罗马人”自称</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，这</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说明拜占庭</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帝国深受</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罗马文化影响的表现</a:t>
            </a:r>
            <a:endPar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9" name="文本框 8"/>
          <p:cNvSpPr txBox="1"/>
          <p:nvPr>
            <p:custDataLst>
              <p:tags r:id="rId8"/>
            </p:custDataLst>
          </p:nvPr>
        </p:nvSpPr>
        <p:spPr>
          <a:xfrm>
            <a:off x="335360" y="3599711"/>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10" name="矩形 9"/>
          <p:cNvSpPr/>
          <p:nvPr>
            <p:custDataLst>
              <p:tags r:id="rId9"/>
            </p:custDataLst>
          </p:nvPr>
        </p:nvSpPr>
        <p:spPr>
          <a:xfrm>
            <a:off x="479375" y="5079045"/>
            <a:ext cx="11189419" cy="1421928"/>
          </a:xfrm>
          <a:prstGeom prst="rect">
            <a:avLst/>
          </a:prstGeom>
          <a:solidFill>
            <a:srgbClr val="FFC000"/>
          </a:solidFill>
        </p:spPr>
        <p:txBody>
          <a:bodyPr wrap="square">
            <a:spAutoFit/>
          </a:bodyPr>
          <a:lstStyle/>
          <a:p>
            <a:pPr>
              <a:lnSpc>
                <a:spcPct val="120000"/>
              </a:lnSpc>
            </a:pPr>
            <a:r>
              <a:rPr lang="zh-CN" altLang="zh-CN" sz="2400" b="1" smtClean="0">
                <a:latin typeface="Arial" panose="020B0604020202020204" pitchFamily="34" charset="0"/>
                <a:ea typeface="黑体" panose="02010609060101010101" pitchFamily="49" charset="-122"/>
                <a:sym typeface="Arial" panose="020B0604020202020204" pitchFamily="34" charset="0"/>
              </a:rPr>
              <a:t>转折</a:t>
            </a:r>
            <a:r>
              <a:rPr lang="zh-CN" altLang="zh-CN" sz="2400" b="1">
                <a:latin typeface="Arial" panose="020B0604020202020204" pitchFamily="34" charset="0"/>
                <a:ea typeface="黑体" panose="02010609060101010101" pitchFamily="49" charset="-122"/>
                <a:sym typeface="Arial" panose="020B0604020202020204" pitchFamily="34" charset="0"/>
              </a:rPr>
              <a:t>关系：一般强调的重心在转折部分，常用的关联词语有，“虽然（虽是、虽说、固然）……但是”、“尽管……却（还、可是）”、“然而”、“可是”、“却”、“不过”、“只是”等</a:t>
            </a:r>
            <a:r>
              <a:rPr lang="zh-CN" altLang="zh-CN" sz="2400" b="1" smtClean="0">
                <a:latin typeface="Arial" panose="020B0604020202020204" pitchFamily="34" charset="0"/>
                <a:ea typeface="黑体" panose="02010609060101010101" pitchFamily="49" charset="-122"/>
                <a:sym typeface="Arial" panose="020B0604020202020204" pitchFamily="34" charset="0"/>
              </a:rPr>
              <a:t>。</a:t>
            </a:r>
            <a:endParaRPr lang="zh-CN" altLang="zh-CN" sz="2400" b="1">
              <a:latin typeface="Arial" panose="020B0604020202020204" pitchFamily="34" charset="0"/>
              <a:ea typeface="黑体" panose="02010609060101010101" pitchFamily="49" charset="-122"/>
              <a:sym typeface="Arial" panose="020B0604020202020204" pitchFamily="34" charset="0"/>
            </a:endParaRPr>
          </a:p>
        </p:txBody>
      </p:sp>
      <p:sp>
        <p:nvSpPr>
          <p:cNvPr id="11" name="矩形 10"/>
          <p:cNvSpPr/>
          <p:nvPr>
            <p:custDataLst>
              <p:tags r:id="rId10"/>
            </p:custDataLst>
          </p:nvPr>
        </p:nvSpPr>
        <p:spPr>
          <a:xfrm>
            <a:off x="4691522" y="78005"/>
            <a:ext cx="2088232" cy="461665"/>
          </a:xfrm>
          <a:prstGeom prst="rect">
            <a:avLst/>
          </a:prstGeom>
          <a:solidFill>
            <a:srgbClr val="FFFF00"/>
          </a:solidFill>
        </p:spPr>
        <p:txBody>
          <a:bodyPr wrap="square">
            <a:spAutoFit/>
          </a:bodyPr>
          <a:lstStyle/>
          <a:p>
            <a:pPr algn="ctr"/>
            <a:r>
              <a:rPr lang="zh-CN" altLang="zh-CN" sz="2400" b="1">
                <a:latin typeface="Arial" panose="020B0604020202020204" pitchFamily="34" charset="0"/>
                <a:ea typeface="黑体" panose="02010609060101010101" pitchFamily="49" charset="-122"/>
                <a:sym typeface="Arial" panose="020B0604020202020204" pitchFamily="34" charset="0"/>
              </a:rPr>
              <a:t>转折关系</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pPr>
              <a:lnSpc>
                <a:spcPct val="150000"/>
              </a:lnSpc>
            </a:pP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zh-CN"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2023</a:t>
            </a:r>
            <a:r>
              <a:rPr lang="zh-CN" altLang="zh-CN" smtClean="0">
                <a:latin typeface="Arial" panose="020B0604020202020204" pitchFamily="34" charset="0"/>
                <a:ea typeface="黑体" panose="02010609060101010101" pitchFamily="49" charset="-122"/>
                <a:sym typeface="Arial" panose="020B0604020202020204" pitchFamily="34" charset="0"/>
              </a:rPr>
              <a:t>·</a:t>
            </a:r>
            <a:r>
              <a:rPr lang="zh-CN" altLang="zh-CN">
                <a:latin typeface="Arial" panose="020B0604020202020204" pitchFamily="34" charset="0"/>
                <a:ea typeface="黑体" panose="02010609060101010101" pitchFamily="49" charset="-122"/>
                <a:sym typeface="Arial" panose="020B0604020202020204" pitchFamily="34" charset="0"/>
              </a:rPr>
              <a:t>河北高考真题·</a:t>
            </a:r>
            <a:r>
              <a:rPr lang="en-US" altLang="zh-CN">
                <a:latin typeface="Arial" panose="020B0604020202020204" pitchFamily="34" charset="0"/>
                <a:ea typeface="黑体" panose="02010609060101010101" pitchFamily="49" charset="-122"/>
                <a:sym typeface="Arial" panose="020B0604020202020204" pitchFamily="34" charset="0"/>
              </a:rPr>
              <a:t>16</a:t>
            </a:r>
            <a:r>
              <a:rPr lang="zh-CN" altLang="zh-CN">
                <a:latin typeface="Arial" panose="020B0604020202020204" pitchFamily="34" charset="0"/>
                <a:ea typeface="黑体" panose="02010609060101010101" pitchFamily="49" charset="-122"/>
                <a:sym typeface="Arial" panose="020B0604020202020204" pitchFamily="34" charset="0"/>
              </a:rPr>
              <a:t>）有美国军事评论家表示：“越战失败后，（美国）被迫放弃在巴拿马的重大利益……从巴拿马撤退和降旗，即使只是象征性的，也会被作为美国是纸老虎的新证据。”这一观点反映出（　　）</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．世界殖民体系的崩溃</a:t>
            </a:r>
            <a:r>
              <a:rPr lang="en-US" altLang="zh-CN">
                <a:latin typeface="Arial" panose="020B0604020202020204" pitchFamily="34" charset="0"/>
                <a:ea typeface="黑体" panose="02010609060101010101" pitchFamily="49" charset="-122"/>
                <a:sym typeface="Arial" panose="020B0604020202020204" pitchFamily="34" charset="0"/>
              </a:rPr>
              <a:t>               B</a:t>
            </a:r>
            <a:r>
              <a:rPr lang="zh-CN" altLang="zh-CN">
                <a:latin typeface="Arial" panose="020B0604020202020204" pitchFamily="34" charset="0"/>
                <a:ea typeface="黑体" panose="02010609060101010101" pitchFamily="49" charset="-122"/>
                <a:sym typeface="Arial" panose="020B0604020202020204" pitchFamily="34" charset="0"/>
              </a:rPr>
              <a:t>．西方阵营的分化</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．国际力量对比的变动</a:t>
            </a:r>
            <a:r>
              <a:rPr lang="en-US" altLang="zh-CN">
                <a:latin typeface="Arial" panose="020B0604020202020204" pitchFamily="34" charset="0"/>
                <a:ea typeface="黑体" panose="02010609060101010101" pitchFamily="49" charset="-122"/>
                <a:sym typeface="Arial" panose="020B0604020202020204" pitchFamily="34" charset="0"/>
              </a:rPr>
              <a:t>               D</a:t>
            </a:r>
            <a:r>
              <a:rPr lang="zh-CN" altLang="zh-CN">
                <a:latin typeface="Arial" panose="020B0604020202020204" pitchFamily="34" charset="0"/>
                <a:ea typeface="黑体" panose="02010609060101010101" pitchFamily="49" charset="-122"/>
                <a:sym typeface="Arial" panose="020B0604020202020204" pitchFamily="34" charset="0"/>
              </a:rPr>
              <a:t>．第三世界的合作</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150000"/>
              </a:lnSpc>
            </a:pP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矩形 2"/>
          <p:cNvSpPr/>
          <p:nvPr>
            <p:custDataLst>
              <p:tags r:id="rId2"/>
            </p:custDataLst>
          </p:nvPr>
        </p:nvSpPr>
        <p:spPr>
          <a:xfrm>
            <a:off x="4727848" y="141294"/>
            <a:ext cx="2088232" cy="461665"/>
          </a:xfrm>
          <a:prstGeom prst="rect">
            <a:avLst/>
          </a:prstGeom>
          <a:solidFill>
            <a:srgbClr val="FFFF00"/>
          </a:solidFill>
        </p:spPr>
        <p:txBody>
          <a:bodyPr wrap="square">
            <a:spAutoFit/>
          </a:bodyPr>
          <a:lstStyle/>
          <a:p>
            <a:pPr algn="ctr"/>
            <a:r>
              <a:rPr lang="zh-CN" altLang="en-US" sz="2400" b="1" smtClean="0">
                <a:latin typeface="Arial" panose="020B0604020202020204" pitchFamily="34" charset="0"/>
                <a:ea typeface="黑体" panose="02010609060101010101" pitchFamily="49" charset="-122"/>
                <a:sym typeface="Arial" panose="020B0604020202020204" pitchFamily="34" charset="0"/>
              </a:rPr>
              <a:t>假设</a:t>
            </a:r>
            <a:r>
              <a:rPr lang="zh-CN" altLang="zh-CN" sz="2400" b="1" smtClean="0">
                <a:latin typeface="Arial" panose="020B0604020202020204" pitchFamily="34" charset="0"/>
                <a:ea typeface="黑体" panose="02010609060101010101" pitchFamily="49" charset="-122"/>
                <a:sym typeface="Arial" panose="020B0604020202020204" pitchFamily="34" charset="0"/>
              </a:rPr>
              <a:t>关系</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7" name="圆角矩形 6"/>
          <p:cNvSpPr/>
          <p:nvPr>
            <p:custDataLst>
              <p:tags r:id="rId3"/>
            </p:custDataLst>
          </p:nvPr>
        </p:nvSpPr>
        <p:spPr>
          <a:xfrm>
            <a:off x="1343472" y="1771203"/>
            <a:ext cx="864096" cy="602615"/>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8" name="圆角矩形 7"/>
          <p:cNvSpPr/>
          <p:nvPr>
            <p:custDataLst>
              <p:tags r:id="rId4"/>
            </p:custDataLst>
          </p:nvPr>
        </p:nvSpPr>
        <p:spPr>
          <a:xfrm>
            <a:off x="9150247" y="1192297"/>
            <a:ext cx="748145" cy="602615"/>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9" name="文本框 8"/>
          <p:cNvSpPr txBox="1"/>
          <p:nvPr>
            <p:custDataLst>
              <p:tags r:id="rId5"/>
            </p:custDataLst>
          </p:nvPr>
        </p:nvSpPr>
        <p:spPr>
          <a:xfrm>
            <a:off x="335360" y="2780928"/>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10" name="文本框 7"/>
          <p:cNvSpPr txBox="1"/>
          <p:nvPr>
            <p:custDataLst>
              <p:tags r:id="rId6"/>
            </p:custDataLst>
          </p:nvPr>
        </p:nvSpPr>
        <p:spPr>
          <a:xfrm>
            <a:off x="508211" y="3406065"/>
            <a:ext cx="11049874" cy="16825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kumimoji="0" lang="zh-CN" altLang="en-US" sz="2400" i="0" u="none" strike="noStrike" kern="1200" cap="none" spc="0" normalizeH="0" baseline="0" noProof="0" smtClean="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审关键词：语气词 </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即使</a:t>
            </a:r>
            <a:r>
              <a:rPr kumimoji="0" lang="en-US" altLang="zh-CN" sz="2400" i="0" u="none" strike="noStrike" kern="1200" cap="none" spc="0" normalizeH="0" baseline="0" noProof="0" smtClean="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也</a:t>
            </a:r>
            <a:r>
              <a:rPr kumimoji="0" lang="en-US" altLang="zh-CN" sz="2400" i="0" u="none" strike="noStrike" kern="1200" cap="none" spc="0" normalizeH="0" baseline="0" noProof="0" smtClean="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假设</a:t>
            </a:r>
            <a:r>
              <a:rPr kumimoji="0" lang="zh-CN" altLang="en-US" sz="2400" i="0" u="none" strike="noStrike" kern="1200" cap="none" spc="0" normalizeH="0" baseline="0" noProof="0" smtClean="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关系，</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一般</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强调的</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重心</a:t>
            </a:r>
            <a:r>
              <a:rPr lang="zh-CN"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rPr>
              <a:t>在</a:t>
            </a:r>
            <a:r>
              <a:rPr lang="zh-CN" altLang="zh-CN" sz="2400">
                <a:solidFill>
                  <a:srgbClr val="FF0000"/>
                </a:solidFill>
                <a:latin typeface="Arial" panose="020B0604020202020204" pitchFamily="34" charset="0"/>
                <a:ea typeface="黑体" panose="02010609060101010101" pitchFamily="49" charset="-122"/>
                <a:sym typeface="Arial" panose="020B0604020202020204" pitchFamily="34" charset="0"/>
              </a:rPr>
              <a:t>假设</a:t>
            </a:r>
            <a:r>
              <a:rPr lang="zh-CN"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rPr>
              <a:t>部分</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。据材料可知</a:t>
            </a:r>
            <a:r>
              <a:rPr lang="en-US"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rPr>
              <a:t>20</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世纪</a:t>
            </a:r>
            <a:r>
              <a:rPr lang="en-US"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rPr>
              <a:t>70</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年代</a:t>
            </a:r>
            <a:r>
              <a:rPr lang="zh-CN"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rPr>
              <a:t>民族</a:t>
            </a:r>
            <a:r>
              <a:rPr lang="zh-CN" altLang="zh-CN" sz="2400">
                <a:solidFill>
                  <a:srgbClr val="FF0000"/>
                </a:solidFill>
                <a:latin typeface="Arial" panose="020B0604020202020204" pitchFamily="34" charset="0"/>
                <a:ea typeface="黑体" panose="02010609060101010101" pitchFamily="49" charset="-122"/>
                <a:sym typeface="Arial" panose="020B0604020202020204" pitchFamily="34" charset="0"/>
              </a:rPr>
              <a:t>解放潮流空前高涨，发展中国家力量发展，巴拿马人民的反美斗争迫使美国妥协，</a:t>
            </a:r>
            <a:endParaRPr kumimoji="0" lang="zh-CN" altLang="en-US" sz="240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endParaRPr>
          </a:p>
        </p:txBody>
      </p:sp>
      <p:sp>
        <p:nvSpPr>
          <p:cNvPr id="11" name="矩形 10"/>
          <p:cNvSpPr/>
          <p:nvPr>
            <p:custDataLst>
              <p:tags r:id="rId7"/>
            </p:custDataLst>
          </p:nvPr>
        </p:nvSpPr>
        <p:spPr>
          <a:xfrm>
            <a:off x="479376" y="4160842"/>
            <a:ext cx="10995857" cy="1682577"/>
          </a:xfrm>
          <a:prstGeom prst="rect">
            <a:avLst/>
          </a:prstGeom>
          <a:solidFill>
            <a:srgbClr val="FFC000"/>
          </a:solidFill>
        </p:spPr>
        <p:txBody>
          <a:bodyPr wrap="square">
            <a:spAutoFit/>
          </a:bodyPr>
          <a:lstStyle/>
          <a:p>
            <a:pPr>
              <a:lnSpc>
                <a:spcPct val="150000"/>
              </a:lnSpc>
            </a:pPr>
            <a:r>
              <a:rPr lang="zh-CN" altLang="zh-CN" sz="2400" b="1" smtClean="0">
                <a:latin typeface="Arial" panose="020B0604020202020204" pitchFamily="34" charset="0"/>
                <a:ea typeface="黑体" panose="02010609060101010101" pitchFamily="49" charset="-122"/>
                <a:sym typeface="Arial" panose="020B0604020202020204" pitchFamily="34" charset="0"/>
              </a:rPr>
              <a:t>假设</a:t>
            </a:r>
            <a:r>
              <a:rPr lang="zh-CN" altLang="zh-CN" sz="2400" b="1">
                <a:latin typeface="Arial" panose="020B0604020202020204" pitchFamily="34" charset="0"/>
                <a:ea typeface="黑体" panose="02010609060101010101" pitchFamily="49" charset="-122"/>
                <a:sym typeface="Arial" panose="020B0604020202020204" pitchFamily="34" charset="0"/>
              </a:rPr>
              <a:t>关系：一般强调的重心在假设部分，常用的假设关系关联词语有，“如果……就”、“要是……那么”、“倘若……就”、“要是……就”、“如果……那么”、“即使……还（也）”、“假使……便”、“要是……那么”等</a:t>
            </a:r>
            <a:r>
              <a:rPr lang="zh-CN" altLang="zh-CN" sz="2400" b="1" smtClean="0">
                <a:latin typeface="Arial" panose="020B0604020202020204" pitchFamily="34" charset="0"/>
                <a:ea typeface="黑体" panose="02010609060101010101" pitchFamily="49" charset="-122"/>
                <a:sym typeface="Arial" panose="020B0604020202020204" pitchFamily="34" charset="0"/>
              </a:rPr>
              <a:t>。</a:t>
            </a:r>
            <a:endParaRPr lang="zh-CN" altLang="zh-CN"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79425" y="764704"/>
            <a:ext cx="11233150" cy="5078313"/>
          </a:xfrm>
          <a:prstGeom prst="rect">
            <a:avLst/>
          </a:prstGeom>
        </p:spPr>
        <p:txBody>
          <a:bodyPr wrap="square">
            <a:spAutoFit/>
          </a:bodyPr>
          <a:lstStyle/>
          <a:p>
            <a:pPr>
              <a:lnSpc>
                <a:spcPct val="150000"/>
              </a:lnSpc>
            </a:pPr>
            <a:r>
              <a:rPr lang="en-US"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en-US" altLang="zh-CN" sz="2400" smtClean="0">
                <a:latin typeface="Arial" panose="020B0604020202020204" pitchFamily="34" charset="0"/>
                <a:ea typeface="黑体" panose="02010609060101010101" pitchFamily="49" charset="-122"/>
                <a:sym typeface="Arial" panose="020B0604020202020204" pitchFamily="34" charset="0"/>
              </a:rPr>
              <a:t>(2023</a:t>
            </a:r>
            <a:r>
              <a:rPr lang="zh-CN" altLang="en-US" sz="2400" smtClean="0">
                <a:latin typeface="Arial" panose="020B0604020202020204" pitchFamily="34" charset="0"/>
                <a:ea typeface="黑体" panose="02010609060101010101" pitchFamily="49" charset="-122"/>
                <a:sym typeface="Arial" panose="020B0604020202020204" pitchFamily="34" charset="0"/>
              </a:rPr>
              <a:t>乙卷</a:t>
            </a:r>
            <a:r>
              <a:rPr lang="en-US" altLang="zh-CN" sz="2400" smtClean="0">
                <a:latin typeface="Arial" panose="020B0604020202020204" pitchFamily="34" charset="0"/>
                <a:ea typeface="黑体" panose="02010609060101010101" pitchFamily="49" charset="-122"/>
                <a:sym typeface="Arial" panose="020B0604020202020204" pitchFamily="34" charset="0"/>
              </a:rPr>
              <a:t>.</a:t>
            </a:r>
            <a:r>
              <a:rPr lang="en-US" altLang="zh-CN" sz="2400" kern="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25</a:t>
            </a:r>
            <a:r>
              <a:rPr lang="zh-CN" altLang="en-US" sz="2400" kern="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kern="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唐代</a:t>
            </a:r>
            <a:r>
              <a:rPr lang="zh-CN"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中后期文人间流行诗歌唱和之风，“江南”成为唱和的重要主题。杭州、苏州、湖州、宣州</a:t>
            </a:r>
            <a:r>
              <a:rPr lang="en-US"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今安徽宣城</a:t>
            </a:r>
            <a:r>
              <a:rPr lang="en-US"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等地名常在唱和诗歌中出现。这种风尚</a:t>
            </a:r>
            <a:r>
              <a:rPr lang="en-US"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  </a:t>
            </a:r>
            <a:endParaRPr lang="en-US" altLang="zh-CN" sz="2400" kern="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pPr>
              <a:lnSpc>
                <a:spcPct val="150000"/>
              </a:lnSpc>
            </a:pPr>
            <a:r>
              <a:rPr lang="en-US" altLang="zh-CN" sz="2400" kern="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a:t>
            </a:r>
            <a:r>
              <a:rPr lang="zh-CN"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．得益于稳定的地方秩序</a:t>
            </a:r>
            <a:br>
              <a:rPr lang="en-US"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br>
            <a:endParaRPr lang="en-US" altLang="zh-CN" sz="2400" kern="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pPr>
              <a:lnSpc>
                <a:spcPct val="150000"/>
              </a:lnSpc>
            </a:pPr>
            <a:r>
              <a:rPr lang="en-US" altLang="zh-CN" sz="2400" kern="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B</a:t>
            </a:r>
            <a:r>
              <a:rPr lang="zh-CN"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．缘于坊市制度的崩溃</a:t>
            </a:r>
            <a:r>
              <a:rPr lang="en-US"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  </a:t>
            </a:r>
            <a:endParaRPr lang="en-US"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pPr>
              <a:lnSpc>
                <a:spcPct val="150000"/>
              </a:lnSpc>
            </a:pPr>
            <a:r>
              <a:rPr lang="en-US" altLang="zh-CN" sz="2400" kern="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C</a:t>
            </a:r>
            <a:r>
              <a:rPr lang="zh-CN"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．助推山水田园诗的兴起</a:t>
            </a:r>
            <a:r>
              <a:rPr lang="en-US"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  </a:t>
            </a:r>
            <a:endParaRPr lang="en-US" altLang="zh-CN" sz="2400" kern="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pPr>
              <a:lnSpc>
                <a:spcPct val="150000"/>
              </a:lnSpc>
            </a:pPr>
            <a:endParaRPr lang="en-US" altLang="zh-CN" sz="2400" kern="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pPr>
              <a:lnSpc>
                <a:spcPct val="150000"/>
              </a:lnSpc>
            </a:pPr>
            <a:r>
              <a:rPr lang="en-US" altLang="zh-CN" sz="2400" kern="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D</a:t>
            </a:r>
            <a:r>
              <a:rPr lang="zh-CN" altLang="zh-CN" sz="2400" ker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．导致经济重心的南移</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5" name="文本框 4"/>
          <p:cNvSpPr txBox="1"/>
          <p:nvPr>
            <p:custDataLst>
              <p:tags r:id="rId2"/>
            </p:custDataLst>
          </p:nvPr>
        </p:nvSpPr>
        <p:spPr>
          <a:xfrm>
            <a:off x="4334780" y="2482684"/>
            <a:ext cx="7377795" cy="1010870"/>
          </a:xfrm>
          <a:prstGeom prst="rect">
            <a:avLst/>
          </a:prstGeom>
          <a:solidFill>
            <a:srgbClr val="FB5F63"/>
          </a:solidFill>
        </p:spPr>
        <p:txBody>
          <a:bodyPr wrap="square" lIns="86694" tIns="43347" rIns="86694" bIns="43347" rtlCol="0">
            <a:spAutoFit/>
          </a:bodyPr>
          <a:lstStyle/>
          <a:p>
            <a:r>
              <a:rPr lang="zh-CN" altLang="zh-CN" sz="2000">
                <a:solidFill>
                  <a:schemeClr val="bg1"/>
                </a:solidFill>
                <a:latin typeface="Arial" panose="020B0604020202020204" pitchFamily="34" charset="0"/>
                <a:ea typeface="黑体" panose="02010609060101010101" pitchFamily="49" charset="-122"/>
                <a:sym typeface="Arial" panose="020B0604020202020204" pitchFamily="34" charset="0"/>
              </a:rPr>
              <a:t>唐代中后期，北方安史之乱后形成藩镇割据局面，政局混乱</a:t>
            </a:r>
            <a:r>
              <a:rPr lang="zh-CN" altLang="zh-CN" sz="2000" smtClean="0">
                <a:solidFill>
                  <a:schemeClr val="bg1"/>
                </a:solidFill>
                <a:latin typeface="Arial" panose="020B0604020202020204" pitchFamily="34" charset="0"/>
                <a:ea typeface="黑体" panose="02010609060101010101" pitchFamily="49" charset="-122"/>
                <a:sym typeface="Arial" panose="020B0604020202020204" pitchFamily="34" charset="0"/>
              </a:rPr>
              <a:t>；南方</a:t>
            </a:r>
            <a:r>
              <a:rPr lang="zh-CN" altLang="zh-CN" sz="2000">
                <a:solidFill>
                  <a:schemeClr val="bg1"/>
                </a:solidFill>
                <a:latin typeface="Arial" panose="020B0604020202020204" pitchFamily="34" charset="0"/>
                <a:ea typeface="黑体" panose="02010609060101010101" pitchFamily="49" charset="-122"/>
                <a:sym typeface="Arial" panose="020B0604020202020204" pitchFamily="34" charset="0"/>
              </a:rPr>
              <a:t>社会相对安定，经济获得持续发展</a:t>
            </a:r>
            <a:r>
              <a:rPr lang="zh-CN" altLang="zh-CN" sz="2000" smtClean="0">
                <a:solidFill>
                  <a:schemeClr val="bg1"/>
                </a:solidFill>
                <a:latin typeface="Arial" panose="020B0604020202020204" pitchFamily="34" charset="0"/>
                <a:ea typeface="黑体" panose="02010609060101010101" pitchFamily="49" charset="-122"/>
                <a:sym typeface="Arial" panose="020B0604020202020204" pitchFamily="34" charset="0"/>
              </a:rPr>
              <a:t>，反映</a:t>
            </a:r>
            <a:r>
              <a:rPr lang="zh-CN" altLang="zh-CN" sz="2000">
                <a:solidFill>
                  <a:schemeClr val="bg1"/>
                </a:solidFill>
                <a:latin typeface="Arial" panose="020B0604020202020204" pitchFamily="34" charset="0"/>
                <a:ea typeface="黑体" panose="02010609060101010101" pitchFamily="49" charset="-122"/>
                <a:sym typeface="Arial" panose="020B0604020202020204" pitchFamily="34" charset="0"/>
              </a:rPr>
              <a:t>在文学领域就是以江南为主题，江南城市常在诗歌中出现</a:t>
            </a:r>
            <a:r>
              <a:rPr lang="zh-CN" altLang="zh-CN" sz="2000" smtClean="0">
                <a:solidFill>
                  <a:schemeClr val="bg1"/>
                </a:solidFill>
                <a:latin typeface="Arial" panose="020B0604020202020204" pitchFamily="34" charset="0"/>
                <a:ea typeface="黑体" panose="02010609060101010101" pitchFamily="49" charset="-122"/>
                <a:sym typeface="Arial" panose="020B0604020202020204" pitchFamily="34" charset="0"/>
              </a:rPr>
              <a:t>。</a:t>
            </a:r>
            <a:endParaRPr lang="en-US" altLang="zh-CN" sz="24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6" name="圆角矩形 5"/>
          <p:cNvSpPr/>
          <p:nvPr>
            <p:custDataLst>
              <p:tags r:id="rId3"/>
            </p:custDataLst>
          </p:nvPr>
        </p:nvSpPr>
        <p:spPr>
          <a:xfrm>
            <a:off x="4106897" y="866788"/>
            <a:ext cx="1512168"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7" name="圆角矩形 6"/>
          <p:cNvSpPr/>
          <p:nvPr>
            <p:custDataLst>
              <p:tags r:id="rId4"/>
            </p:custDataLst>
          </p:nvPr>
        </p:nvSpPr>
        <p:spPr>
          <a:xfrm>
            <a:off x="9246537" y="859950"/>
            <a:ext cx="1269072"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9" name="文本框 8"/>
          <p:cNvSpPr txBox="1"/>
          <p:nvPr>
            <p:custDataLst>
              <p:tags r:id="rId5"/>
            </p:custDataLst>
          </p:nvPr>
        </p:nvSpPr>
        <p:spPr>
          <a:xfrm>
            <a:off x="4334780" y="3675100"/>
            <a:ext cx="7404916" cy="395317"/>
          </a:xfrm>
          <a:prstGeom prst="rect">
            <a:avLst/>
          </a:prstGeom>
          <a:solidFill>
            <a:srgbClr val="00B050"/>
          </a:solidFill>
        </p:spPr>
        <p:txBody>
          <a:bodyPr wrap="square" lIns="86694" tIns="43347" rIns="86694" bIns="43347" rtlCol="0">
            <a:spAutoFit/>
          </a:bodyPr>
          <a:lstStyle/>
          <a:p>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“崩溃”绝对化，不</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符合史实，宋朝时坊市制度</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崩溃</a:t>
            </a:r>
            <a:endParaRPr lang="en-US" altLang="zh-CN"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0" name="文本框 9"/>
          <p:cNvSpPr txBox="1"/>
          <p:nvPr>
            <p:custDataLst>
              <p:tags r:id="rId6"/>
            </p:custDataLst>
          </p:nvPr>
        </p:nvSpPr>
        <p:spPr>
          <a:xfrm>
            <a:off x="4334780" y="4204994"/>
            <a:ext cx="7404916" cy="1010870"/>
          </a:xfrm>
          <a:prstGeom prst="rect">
            <a:avLst/>
          </a:prstGeom>
          <a:solidFill>
            <a:srgbClr val="00B050"/>
          </a:solidFill>
        </p:spPr>
        <p:txBody>
          <a:bodyPr wrap="square" lIns="86694" tIns="43347" rIns="86694" bIns="43347" rtlCol="0">
            <a:spAutoFit/>
          </a:bodyPr>
          <a:lstStyle/>
          <a:p>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“兴起” 不</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符合史实，山水田园诗起源于魏晋南北朝</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时期</a:t>
            </a:r>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主体不一致，题干材料的主体之一是“江南城市”，非“山水田园”的田野乡间</a:t>
            </a:r>
            <a:endParaRPr lang="en-US" altLang="zh-CN"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1" name="圆角矩形 10"/>
          <p:cNvSpPr/>
          <p:nvPr>
            <p:custDataLst>
              <p:tags r:id="rId7"/>
            </p:custDataLst>
          </p:nvPr>
        </p:nvSpPr>
        <p:spPr>
          <a:xfrm>
            <a:off x="2666737" y="1384821"/>
            <a:ext cx="5184576"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12" name="文本框 11"/>
          <p:cNvSpPr txBox="1"/>
          <p:nvPr>
            <p:custDataLst>
              <p:tags r:id="rId8"/>
            </p:custDataLst>
          </p:nvPr>
        </p:nvSpPr>
        <p:spPr>
          <a:xfrm>
            <a:off x="4321219" y="5331782"/>
            <a:ext cx="7404916" cy="703094"/>
          </a:xfrm>
          <a:prstGeom prst="rect">
            <a:avLst/>
          </a:prstGeom>
          <a:solidFill>
            <a:srgbClr val="00B050"/>
          </a:solidFill>
        </p:spPr>
        <p:txBody>
          <a:bodyPr wrap="square" lIns="86694" tIns="43347" rIns="86694" bIns="43347" rtlCol="0">
            <a:spAutoFit/>
          </a:bodyPr>
          <a:lstStyle/>
          <a:p>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因果倒置。</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经济</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重心的南移，江南的稳定发展，促使文学领域以江南为主题的风尚</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形成</a:t>
            </a:r>
            <a:endParaRPr lang="zh-CN" altLang="zh-CN" sz="2800" b="1" smtClean="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3" name="文本框 12"/>
          <p:cNvSpPr txBox="1"/>
          <p:nvPr>
            <p:custDataLst>
              <p:tags r:id="rId9"/>
            </p:custDataLst>
          </p:nvPr>
        </p:nvSpPr>
        <p:spPr>
          <a:xfrm>
            <a:off x="290473" y="2386749"/>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14" name="矩形 13"/>
          <p:cNvSpPr/>
          <p:nvPr>
            <p:custDataLst>
              <p:tags r:id="rId10"/>
            </p:custDataLst>
          </p:nvPr>
        </p:nvSpPr>
        <p:spPr>
          <a:xfrm>
            <a:off x="552762" y="1998100"/>
            <a:ext cx="11173373" cy="4524315"/>
          </a:xfrm>
          <a:prstGeom prst="rect">
            <a:avLst/>
          </a:prstGeom>
          <a:solidFill>
            <a:srgbClr val="FFC000"/>
          </a:solidFill>
        </p:spPr>
        <p:txBody>
          <a:bodyPr wrap="square">
            <a:spAutoFit/>
          </a:bodyPr>
          <a:lstStyle/>
          <a:p>
            <a:pPr>
              <a:lnSpc>
                <a:spcPct val="120000"/>
              </a:lnSpc>
            </a:pPr>
            <a:r>
              <a:rPr lang="zh-CN" altLang="en-US" sz="2400">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 </a:t>
            </a:r>
            <a:r>
              <a:rPr lang="zh-CN" altLang="en-US" sz="2400" b="1" smtClean="0">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因果关系：</a:t>
            </a:r>
            <a:endParaRPr lang="en-US" altLang="zh-CN" sz="2400" b="1" smtClean="0">
              <a:latin typeface="Arial" panose="020B0604020202020204" pitchFamily="34" charset="0"/>
              <a:ea typeface="黑体" panose="02010609060101010101" pitchFamily="49" charset="-122"/>
              <a:cs typeface="微软雅黑" panose="020B0503020204020204" charset="-122"/>
              <a:sym typeface="Arial" panose="020B0604020202020204" pitchFamily="34" charset="0"/>
            </a:endParaRPr>
          </a:p>
          <a:p>
            <a:pPr>
              <a:lnSpc>
                <a:spcPct val="120000"/>
              </a:lnSpc>
            </a:pPr>
            <a:r>
              <a:rPr lang="zh-CN" altLang="en-US" sz="2400" b="1" smtClean="0">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一、题</a:t>
            </a:r>
            <a:r>
              <a:rPr lang="zh-CN" altLang="en-US" sz="2400" b="1">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干列出结果，选项列出原因。设问方式——“主要因素”“主要是因为”“得益于”“背景”“直接原因”“源于”“目的”“为了”“旨在”“意在”等</a:t>
            </a:r>
            <a:r>
              <a:rPr lang="zh-CN" altLang="en-US" sz="2400" b="1" smtClean="0">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 </a:t>
            </a:r>
            <a:endParaRPr lang="en-US" altLang="zh-CN" sz="2400" b="1" smtClean="0">
              <a:latin typeface="Arial" panose="020B0604020202020204" pitchFamily="34" charset="0"/>
              <a:ea typeface="黑体" panose="02010609060101010101" pitchFamily="49" charset="-122"/>
              <a:cs typeface="微软雅黑" panose="020B0503020204020204" charset="-122"/>
              <a:sym typeface="Arial" panose="020B0604020202020204" pitchFamily="34" charset="0"/>
            </a:endParaRPr>
          </a:p>
          <a:p>
            <a:pPr>
              <a:lnSpc>
                <a:spcPct val="120000"/>
              </a:lnSpc>
            </a:pPr>
            <a:r>
              <a:rPr lang="zh-CN" altLang="en-US" sz="2400" b="1" smtClean="0">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二、题</a:t>
            </a:r>
            <a:r>
              <a:rPr lang="zh-CN" altLang="en-US" sz="2400" b="1">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干列出原因，选项列出结果。设问方式——“作用”“重要影响”“结果”等。但有时题干没有提示语，但选项中有“……了”的语句，如“引起了”、“导致了”、“增强了”“导致”、“有利于”等。</a:t>
            </a:r>
            <a:endParaRPr lang="zh-CN" altLang="en-US" sz="2400" b="1">
              <a:latin typeface="Arial" panose="020B0604020202020204" pitchFamily="34" charset="0"/>
              <a:ea typeface="黑体" panose="02010609060101010101" pitchFamily="49" charset="-122"/>
              <a:cs typeface="微软雅黑" panose="020B0503020204020204" charset="-122"/>
              <a:sym typeface="Arial" panose="020B0604020202020204" pitchFamily="34" charset="0"/>
            </a:endParaRPr>
          </a:p>
          <a:p>
            <a:pPr>
              <a:lnSpc>
                <a:spcPct val="120000"/>
              </a:lnSpc>
            </a:pPr>
            <a:r>
              <a:rPr lang="zh-CN" altLang="en-US" sz="2400" b="1" smtClean="0">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三、另外</a:t>
            </a:r>
            <a:r>
              <a:rPr lang="zh-CN" altLang="en-US" sz="2400" b="1">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，部分“反映、体现类”、“表明、说明”类也存因果关系，可通过审题得出</a:t>
            </a:r>
            <a:r>
              <a:rPr lang="zh-CN" altLang="en-US" sz="2400" b="1" smtClean="0">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a:t>
            </a:r>
            <a:r>
              <a:rPr lang="zh-CN" altLang="en-US" sz="2400" b="1" smtClean="0">
                <a:solidFill>
                  <a:srgbClr val="0000CC"/>
                </a:solidFill>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要注意分析</a:t>
            </a:r>
            <a:r>
              <a:rPr lang="zh-CN" altLang="en-US" sz="2400" b="1">
                <a:solidFill>
                  <a:srgbClr val="0000CC"/>
                </a:solidFill>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事件之间的逻辑联系，把握题干与选项的逻辑关系，弄清谁因谁果（时间顺序）</a:t>
            </a:r>
            <a:endParaRPr lang="zh-CN" altLang="en-US" sz="2400" b="1">
              <a:solidFill>
                <a:srgbClr val="0000CC"/>
              </a:solidFill>
              <a:latin typeface="Arial" panose="020B0604020202020204" pitchFamily="34" charset="0"/>
              <a:ea typeface="黑体" panose="02010609060101010101" pitchFamily="49" charset="-122"/>
              <a:sym typeface="Arial" panose="020B0604020202020204" pitchFamily="34" charset="0"/>
            </a:endParaRPr>
          </a:p>
        </p:txBody>
      </p:sp>
      <p:sp>
        <p:nvSpPr>
          <p:cNvPr id="15" name="矩形 14"/>
          <p:cNvSpPr/>
          <p:nvPr>
            <p:custDataLst>
              <p:tags r:id="rId11"/>
            </p:custDataLst>
          </p:nvPr>
        </p:nvSpPr>
        <p:spPr>
          <a:xfrm>
            <a:off x="4727848" y="141294"/>
            <a:ext cx="2088232" cy="461665"/>
          </a:xfrm>
          <a:prstGeom prst="rect">
            <a:avLst/>
          </a:prstGeom>
          <a:solidFill>
            <a:srgbClr val="FFFF00"/>
          </a:solidFill>
        </p:spPr>
        <p:txBody>
          <a:bodyPr wrap="square">
            <a:spAutoFit/>
          </a:bodyPr>
          <a:lstStyle/>
          <a:p>
            <a:pPr algn="ctr"/>
            <a:r>
              <a:rPr lang="zh-CN" altLang="en-US" sz="2400" b="1">
                <a:latin typeface="Arial" panose="020B0604020202020204" pitchFamily="34" charset="0"/>
                <a:ea typeface="黑体" panose="02010609060101010101" pitchFamily="49" charset="-122"/>
                <a:sym typeface="Arial" panose="020B0604020202020204" pitchFamily="34" charset="0"/>
              </a:rPr>
              <a:t>因果</a:t>
            </a:r>
            <a:r>
              <a:rPr lang="zh-CN" altLang="zh-CN" sz="2400" b="1" smtClean="0">
                <a:latin typeface="Arial" panose="020B0604020202020204" pitchFamily="34" charset="0"/>
                <a:ea typeface="黑体" panose="02010609060101010101" pitchFamily="49" charset="-122"/>
                <a:sym typeface="Arial" panose="020B0604020202020204" pitchFamily="34" charset="0"/>
              </a:rPr>
              <a:t>关系</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cBhvr>
                                        <p:cTn id="35" dur="1" fill="hold"/>
                                        <p:tgtEl>
                                          <p:spTgt spid="9"/>
                                        </p:tgtEl>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to="" calcmode="lin" valueType="num">
                                      <p:cBhvr>
                                        <p:cTn id="40" dur="1" fill="hold"/>
                                        <p:tgtEl>
                                          <p:spTgt spid="10"/>
                                        </p:tgtEl>
                                      </p:cBhvr>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2023.</a:t>
            </a:r>
            <a:r>
              <a:rPr lang="zh-CN" altLang="en-US" smtClean="0">
                <a:latin typeface="Arial" panose="020B0604020202020204" pitchFamily="34" charset="0"/>
                <a:ea typeface="黑体" panose="02010609060101010101" pitchFamily="49" charset="-122"/>
                <a:sym typeface="Arial" panose="020B0604020202020204" pitchFamily="34" charset="0"/>
              </a:rPr>
              <a:t>北京卷</a:t>
            </a:r>
            <a:r>
              <a:rPr lang="en-US" altLang="zh-CN" smtClean="0">
                <a:latin typeface="Arial" panose="020B0604020202020204" pitchFamily="34" charset="0"/>
                <a:ea typeface="黑体" panose="02010609060101010101" pitchFamily="49" charset="-122"/>
                <a:sym typeface="Arial" panose="020B0604020202020204" pitchFamily="34" charset="0"/>
              </a:rPr>
              <a:t>.14</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zh-CN" altLang="zh-CN" smtClean="0">
                <a:latin typeface="Arial" panose="020B0604020202020204" pitchFamily="34" charset="0"/>
                <a:ea typeface="黑体" panose="02010609060101010101" pitchFamily="49" charset="-122"/>
                <a:sym typeface="Arial" panose="020B0604020202020204" pitchFamily="34" charset="0"/>
              </a:rPr>
              <a:t>墨西哥</a:t>
            </a:r>
            <a:r>
              <a:rPr lang="zh-CN" altLang="zh-CN">
                <a:latin typeface="Arial" panose="020B0604020202020204" pitchFamily="34" charset="0"/>
                <a:ea typeface="黑体" panose="02010609060101010101" pitchFamily="49" charset="-122"/>
                <a:sym typeface="Arial" panose="020B0604020202020204" pitchFamily="34" charset="0"/>
              </a:rPr>
              <a:t>在</a:t>
            </a:r>
            <a:r>
              <a:rPr lang="en-US" altLang="zh-CN">
                <a:latin typeface="Arial" panose="020B0604020202020204" pitchFamily="34" charset="0"/>
                <a:ea typeface="黑体" panose="02010609060101010101" pitchFamily="49" charset="-122"/>
                <a:sym typeface="Arial" panose="020B0604020202020204" pitchFamily="34" charset="0"/>
              </a:rPr>
              <a:t>1821</a:t>
            </a:r>
            <a:r>
              <a:rPr lang="zh-CN" altLang="zh-CN">
                <a:latin typeface="Arial" panose="020B0604020202020204" pitchFamily="34" charset="0"/>
                <a:ea typeface="黑体" panose="02010609060101010101" pitchFamily="49" charset="-122"/>
                <a:sym typeface="Arial" panose="020B0604020202020204" pitchFamily="34" charset="0"/>
              </a:rPr>
              <a:t>年独立后，以阿兹特克帝国的继承者自居。墨西哥土生白人将阿兹特克人视为祖先，将阿兹特克人的末代皇帝视为抵抗西班牙殖民者的民族英雄。这些做法意在（　　）</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．打击英法在拉美的殖民统治</a:t>
            </a:r>
            <a:r>
              <a:rPr lang="en-US" altLang="zh-CN">
                <a:latin typeface="Arial" panose="020B0604020202020204" pitchFamily="34" charset="0"/>
                <a:ea typeface="黑体" panose="02010609060101010101" pitchFamily="49" charset="-122"/>
                <a:sym typeface="Arial" panose="020B0604020202020204" pitchFamily="34" charset="0"/>
              </a:rPr>
              <a:t>         B</a:t>
            </a:r>
            <a:r>
              <a:rPr lang="zh-CN" altLang="zh-CN">
                <a:latin typeface="Arial" panose="020B0604020202020204" pitchFamily="34" charset="0"/>
                <a:ea typeface="黑体" panose="02010609060101010101" pitchFamily="49" charset="-122"/>
                <a:sym typeface="Arial" panose="020B0604020202020204" pitchFamily="34" charset="0"/>
              </a:rPr>
              <a:t>．深化民族意识和国家观念</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．推动墨西哥的民族独立运动</a:t>
            </a:r>
            <a:r>
              <a:rPr lang="en-US" altLang="zh-CN">
                <a:latin typeface="Arial" panose="020B0604020202020204" pitchFamily="34" charset="0"/>
                <a:ea typeface="黑体" panose="02010609060101010101" pitchFamily="49" charset="-122"/>
                <a:sym typeface="Arial" panose="020B0604020202020204" pitchFamily="34" charset="0"/>
              </a:rPr>
              <a:t>         D</a:t>
            </a:r>
            <a:r>
              <a:rPr lang="zh-CN" altLang="zh-CN">
                <a:latin typeface="Arial" panose="020B0604020202020204" pitchFamily="34" charset="0"/>
                <a:ea typeface="黑体" panose="02010609060101010101" pitchFamily="49" charset="-122"/>
                <a:sym typeface="Arial" panose="020B0604020202020204" pitchFamily="34" charset="0"/>
              </a:rPr>
              <a:t>．重建阿兹特克帝国的文明</a:t>
            </a:r>
            <a:endParaRPr lang="zh-CN" altLang="zh-CN">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3287688" y="1700808"/>
            <a:ext cx="1323265"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5074005" y="1677611"/>
            <a:ext cx="1323265"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矩形 4"/>
          <p:cNvSpPr/>
          <p:nvPr>
            <p:custDataLst>
              <p:tags r:id="rId4"/>
            </p:custDataLst>
          </p:nvPr>
        </p:nvSpPr>
        <p:spPr>
          <a:xfrm>
            <a:off x="623391" y="3324194"/>
            <a:ext cx="11089183" cy="1682577"/>
          </a:xfrm>
          <a:prstGeom prst="rect">
            <a:avLst/>
          </a:prstGeom>
        </p:spPr>
        <p:txBody>
          <a:bodyPr wrap="square">
            <a:spAutoFit/>
          </a:bodyPr>
          <a:lstStyle/>
          <a:p>
            <a:pPr>
              <a:lnSpc>
                <a:spcPct val="150000"/>
              </a:lnSpc>
            </a:pP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审关键词</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：应注意</a:t>
            </a:r>
            <a:r>
              <a:rPr lang="zh-CN" altLang="zh-CN" sz="2400" b="1" smtClean="0">
                <a:latin typeface="Arial" panose="020B0604020202020204" pitchFamily="34" charset="0"/>
                <a:ea typeface="黑体" panose="02010609060101010101" pitchFamily="49" charset="-122"/>
                <a:sym typeface="Arial" panose="020B0604020202020204" pitchFamily="34" charset="0"/>
              </a:rPr>
              <a:t>题</a:t>
            </a:r>
            <a:r>
              <a:rPr lang="zh-CN" altLang="zh-CN" sz="2400" b="1">
                <a:latin typeface="Arial" panose="020B0604020202020204" pitchFamily="34" charset="0"/>
                <a:ea typeface="黑体" panose="02010609060101010101" pitchFamily="49" charset="-122"/>
                <a:sym typeface="Arial" panose="020B0604020202020204" pitchFamily="34" charset="0"/>
              </a:rPr>
              <a:t>干和选项的褒贬色彩</a:t>
            </a:r>
            <a:endParaRPr lang="en-US" altLang="zh-CN" sz="2400" b="1">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zh-CN" sz="2400" kern="100" smtClean="0">
                <a:solidFill>
                  <a:srgbClr val="FF0000"/>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独立</a:t>
            </a:r>
            <a:r>
              <a:rPr lang="zh-CN" altLang="zh-CN" sz="2400" kern="100">
                <a:solidFill>
                  <a:srgbClr val="FF0000"/>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后的墨西哥以阿兹特克帝国的继承者自居，奉阿兹特克人为祖先，视末代皇帝为民族英雄，以此来强化民众的民族认同，增强民众的国家观念，</a:t>
            </a:r>
            <a:endPar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6" name="矩形 5"/>
          <p:cNvSpPr/>
          <p:nvPr>
            <p:custDataLst>
              <p:tags r:id="rId5"/>
            </p:custDataLst>
          </p:nvPr>
        </p:nvSpPr>
        <p:spPr>
          <a:xfrm>
            <a:off x="551357" y="5074557"/>
            <a:ext cx="11233249" cy="1128579"/>
          </a:xfrm>
          <a:prstGeom prst="rect">
            <a:avLst/>
          </a:prstGeom>
          <a:solidFill>
            <a:srgbClr val="FFC000"/>
          </a:solidFill>
        </p:spPr>
        <p:txBody>
          <a:bodyPr wrap="square">
            <a:spAutoFit/>
          </a:bodyPr>
          <a:lstStyle/>
          <a:p>
            <a:pPr lvl="0">
              <a:lnSpc>
                <a:spcPct val="150000"/>
              </a:lnSpc>
            </a:pPr>
            <a:r>
              <a:rPr lang="zh-CN" altLang="zh-CN" sz="2400" b="1" smtClean="0">
                <a:latin typeface="Arial" panose="020B0604020202020204" pitchFamily="34" charset="0"/>
                <a:ea typeface="黑体" panose="02010609060101010101" pitchFamily="49" charset="-122"/>
                <a:sym typeface="Arial" panose="020B0604020202020204" pitchFamily="34" charset="0"/>
              </a:rPr>
              <a:t>题</a:t>
            </a:r>
            <a:r>
              <a:rPr lang="zh-CN" altLang="zh-CN" sz="2400" b="1">
                <a:latin typeface="Arial" panose="020B0604020202020204" pitchFamily="34" charset="0"/>
                <a:ea typeface="黑体" panose="02010609060101010101" pitchFamily="49" charset="-122"/>
                <a:sym typeface="Arial" panose="020B0604020202020204" pitchFamily="34" charset="0"/>
              </a:rPr>
              <a:t>干和选项的褒贬</a:t>
            </a:r>
            <a:r>
              <a:rPr lang="zh-CN" altLang="zh-CN" sz="2400" b="1" smtClean="0">
                <a:latin typeface="Arial" panose="020B0604020202020204" pitchFamily="34" charset="0"/>
                <a:ea typeface="黑体" panose="02010609060101010101" pitchFamily="49" charset="-122"/>
                <a:sym typeface="Arial" panose="020B0604020202020204" pitchFamily="34" charset="0"/>
              </a:rPr>
              <a:t>色彩</a:t>
            </a:r>
            <a:endParaRPr lang="en-US" altLang="zh-CN" sz="2400" b="1" smtClean="0">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b="1" smtClean="0">
                <a:latin typeface="Arial" panose="020B0604020202020204" pitchFamily="34" charset="0"/>
                <a:ea typeface="黑体" panose="02010609060101010101" pitchFamily="49" charset="-122"/>
                <a:sym typeface="Arial" panose="020B0604020202020204" pitchFamily="34" charset="0"/>
              </a:rPr>
              <a:t>应对：</a:t>
            </a:r>
            <a:r>
              <a:rPr lang="zh-CN" altLang="zh-CN" sz="2400" b="1" smtClean="0">
                <a:latin typeface="Arial" panose="020B0604020202020204" pitchFamily="34" charset="0"/>
                <a:ea typeface="黑体" panose="02010609060101010101" pitchFamily="49" charset="-122"/>
                <a:sym typeface="Arial" panose="020B0604020202020204" pitchFamily="34" charset="0"/>
              </a:rPr>
              <a:t>通过</a:t>
            </a:r>
            <a:r>
              <a:rPr lang="zh-CN" altLang="zh-CN" sz="2400" b="1">
                <a:latin typeface="Arial" panose="020B0604020202020204" pitchFamily="34" charset="0"/>
                <a:ea typeface="黑体" panose="02010609060101010101" pitchFamily="49" charset="-122"/>
                <a:sym typeface="Arial" panose="020B0604020202020204" pitchFamily="34" charset="0"/>
              </a:rPr>
              <a:t>形容词等猜测命题者情感倾向，是褒是贬</a:t>
            </a:r>
            <a:r>
              <a:rPr lang="zh-CN" altLang="zh-CN" sz="2400" b="1" smtClean="0">
                <a:latin typeface="Arial" panose="020B0604020202020204" pitchFamily="34" charset="0"/>
                <a:ea typeface="黑体" panose="02010609060101010101" pitchFamily="49" charset="-122"/>
                <a:sym typeface="Arial" panose="020B0604020202020204" pitchFamily="34" charset="0"/>
              </a:rPr>
              <a:t>？选项</a:t>
            </a:r>
            <a:r>
              <a:rPr lang="zh-CN" altLang="zh-CN" sz="2400" b="1">
                <a:latin typeface="Arial" panose="020B0604020202020204" pitchFamily="34" charset="0"/>
                <a:ea typeface="黑体" panose="02010609060101010101" pitchFamily="49" charset="-122"/>
                <a:sym typeface="Arial" panose="020B0604020202020204" pitchFamily="34" charset="0"/>
              </a:rPr>
              <a:t>的褒贬应该和题干一致</a:t>
            </a:r>
            <a:r>
              <a:rPr lang="zh-CN" altLang="zh-CN" sz="2400" b="1" smtClean="0">
                <a:latin typeface="Arial" panose="020B0604020202020204" pitchFamily="34" charset="0"/>
                <a:ea typeface="黑体" panose="02010609060101010101" pitchFamily="49" charset="-122"/>
                <a:sym typeface="Arial" panose="020B0604020202020204" pitchFamily="34" charset="0"/>
              </a:rPr>
              <a:t>。</a:t>
            </a:r>
            <a:endParaRPr lang="zh-CN" altLang="zh-CN" sz="2400" b="1">
              <a:latin typeface="Arial" panose="020B0604020202020204" pitchFamily="34" charset="0"/>
              <a:ea typeface="黑体" panose="02010609060101010101" pitchFamily="49" charset="-122"/>
              <a:sym typeface="Arial" panose="020B0604020202020204" pitchFamily="34" charset="0"/>
            </a:endParaRPr>
          </a:p>
        </p:txBody>
      </p:sp>
      <p:sp>
        <p:nvSpPr>
          <p:cNvPr id="7" name="矩形 6"/>
          <p:cNvSpPr/>
          <p:nvPr>
            <p:custDataLst>
              <p:tags r:id="rId6"/>
            </p:custDataLst>
          </p:nvPr>
        </p:nvSpPr>
        <p:spPr>
          <a:xfrm>
            <a:off x="4727848" y="141294"/>
            <a:ext cx="2088232" cy="461665"/>
          </a:xfrm>
          <a:prstGeom prst="rect">
            <a:avLst/>
          </a:prstGeom>
          <a:solidFill>
            <a:srgbClr val="FFFF00"/>
          </a:solidFill>
        </p:spPr>
        <p:txBody>
          <a:bodyPr wrap="square">
            <a:spAutoFit/>
          </a:bodyPr>
          <a:lstStyle/>
          <a:p>
            <a:pPr algn="ctr"/>
            <a:r>
              <a:rPr lang="zh-CN" altLang="en-US" sz="2400" b="1">
                <a:latin typeface="Arial" panose="020B0604020202020204" pitchFamily="34" charset="0"/>
                <a:ea typeface="黑体" panose="02010609060101010101" pitchFamily="49" charset="-122"/>
                <a:sym typeface="Arial" panose="020B0604020202020204" pitchFamily="34" charset="0"/>
              </a:rPr>
              <a:t>褒贬色彩</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8" name="文本框 7"/>
          <p:cNvSpPr txBox="1"/>
          <p:nvPr>
            <p:custDataLst>
              <p:tags r:id="rId7"/>
            </p:custDataLst>
          </p:nvPr>
        </p:nvSpPr>
        <p:spPr>
          <a:xfrm>
            <a:off x="5323218" y="1959824"/>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407368" y="838893"/>
            <a:ext cx="11161239" cy="1159200"/>
          </a:xfrm>
          <a:custGeom>
            <a:avLst/>
            <a:gdLst>
              <a:gd name="connsiteX0" fmla="*/ 0 w 11161239"/>
              <a:gd name="connsiteY0" fmla="*/ 0 h 1159200"/>
              <a:gd name="connsiteX1" fmla="*/ 11161239 w 11161239"/>
              <a:gd name="connsiteY1" fmla="*/ 0 h 1159200"/>
              <a:gd name="connsiteX2" fmla="*/ 11161239 w 11161239"/>
              <a:gd name="connsiteY2" fmla="*/ 1159200 h 1159200"/>
              <a:gd name="connsiteX3" fmla="*/ 0 w 11161239"/>
              <a:gd name="connsiteY3" fmla="*/ 1159200 h 1159200"/>
              <a:gd name="connsiteX4" fmla="*/ 0 w 11161239"/>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1239" h="1159200">
                <a:moveTo>
                  <a:pt x="0" y="0"/>
                </a:moveTo>
                <a:lnTo>
                  <a:pt x="11161239" y="0"/>
                </a:lnTo>
                <a:lnTo>
                  <a:pt x="11161239" y="1159200"/>
                </a:lnTo>
                <a:lnTo>
                  <a:pt x="0" y="1159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6236" tIns="666496" rIns="866236"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a:latin typeface="Arial" panose="020B0604020202020204" pitchFamily="34" charset="0"/>
                <a:ea typeface="黑体" panose="02010609060101010101" pitchFamily="49" charset="-122"/>
                <a:sym typeface="Arial" panose="020B0604020202020204" pitchFamily="34" charset="0"/>
              </a:rPr>
              <a:t>明确中心内容及其内涵和外延</a:t>
            </a:r>
            <a:r>
              <a:rPr lang="en-US" altLang="zh-CN" sz="2400" b="1" kern="1200">
                <a:latin typeface="Arial" panose="020B0604020202020204" pitchFamily="34" charset="0"/>
                <a:ea typeface="黑体" panose="02010609060101010101" pitchFamily="49" charset="-122"/>
                <a:sym typeface="Arial" panose="020B0604020202020204" pitchFamily="34" charset="0"/>
              </a:rPr>
              <a:t>——</a:t>
            </a:r>
            <a:r>
              <a:rPr lang="zh-CN" altLang="en-US" sz="2400" b="1" kern="1200">
                <a:latin typeface="Arial" panose="020B0604020202020204" pitchFamily="34" charset="0"/>
                <a:ea typeface="黑体" panose="02010609060101010101" pitchFamily="49" charset="-122"/>
                <a:sym typeface="Arial" panose="020B0604020202020204" pitchFamily="34" charset="0"/>
              </a:rPr>
              <a:t>审</a:t>
            </a:r>
            <a:r>
              <a:rPr lang="zh-CN" altLang="en-US" sz="2400" b="1" kern="1200">
                <a:solidFill>
                  <a:srgbClr val="FF0000"/>
                </a:solidFill>
                <a:latin typeface="Arial" panose="020B0604020202020204" pitchFamily="34" charset="0"/>
                <a:ea typeface="黑体" panose="02010609060101010101" pitchFamily="49" charset="-122"/>
                <a:sym typeface="Arial" panose="020B0604020202020204" pitchFamily="34" charset="0"/>
              </a:rPr>
              <a:t>关键词句</a:t>
            </a:r>
            <a:endParaRPr lang="zh-CN" altLang="en-US" sz="2400" b="1" kern="120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3" name="任意多边形 2"/>
          <p:cNvSpPr/>
          <p:nvPr>
            <p:custDataLst>
              <p:tags r:id="rId2"/>
            </p:custDataLst>
          </p:nvPr>
        </p:nvSpPr>
        <p:spPr>
          <a:xfrm>
            <a:off x="965429" y="694877"/>
            <a:ext cx="7812867" cy="616336"/>
          </a:xfrm>
          <a:custGeom>
            <a:avLst/>
            <a:gdLst>
              <a:gd name="connsiteX0" fmla="*/ 0 w 7812867"/>
              <a:gd name="connsiteY0" fmla="*/ 157443 h 944640"/>
              <a:gd name="connsiteX1" fmla="*/ 157443 w 7812867"/>
              <a:gd name="connsiteY1" fmla="*/ 0 h 944640"/>
              <a:gd name="connsiteX2" fmla="*/ 7655424 w 7812867"/>
              <a:gd name="connsiteY2" fmla="*/ 0 h 944640"/>
              <a:gd name="connsiteX3" fmla="*/ 7812867 w 7812867"/>
              <a:gd name="connsiteY3" fmla="*/ 157443 h 944640"/>
              <a:gd name="connsiteX4" fmla="*/ 7812867 w 7812867"/>
              <a:gd name="connsiteY4" fmla="*/ 787197 h 944640"/>
              <a:gd name="connsiteX5" fmla="*/ 7655424 w 7812867"/>
              <a:gd name="connsiteY5" fmla="*/ 944640 h 944640"/>
              <a:gd name="connsiteX6" fmla="*/ 157443 w 7812867"/>
              <a:gd name="connsiteY6" fmla="*/ 944640 h 944640"/>
              <a:gd name="connsiteX7" fmla="*/ 0 w 7812867"/>
              <a:gd name="connsiteY7" fmla="*/ 787197 h 944640"/>
              <a:gd name="connsiteX8" fmla="*/ 0 w 7812867"/>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2867" h="944640">
                <a:moveTo>
                  <a:pt x="0" y="157443"/>
                </a:moveTo>
                <a:cubicBezTo>
                  <a:pt x="0" y="70490"/>
                  <a:pt x="70490" y="0"/>
                  <a:pt x="157443" y="0"/>
                </a:cubicBezTo>
                <a:lnTo>
                  <a:pt x="7655424" y="0"/>
                </a:lnTo>
                <a:cubicBezTo>
                  <a:pt x="7742377" y="0"/>
                  <a:pt x="7812867" y="70490"/>
                  <a:pt x="7812867" y="157443"/>
                </a:cubicBezTo>
                <a:lnTo>
                  <a:pt x="7812867" y="787197"/>
                </a:lnTo>
                <a:cubicBezTo>
                  <a:pt x="7812867" y="874150"/>
                  <a:pt x="7742377" y="944640"/>
                  <a:pt x="7655424" y="944640"/>
                </a:cubicBezTo>
                <a:lnTo>
                  <a:pt x="157443" y="944640"/>
                </a:lnTo>
                <a:cubicBezTo>
                  <a:pt x="70490" y="944640"/>
                  <a:pt x="0" y="874150"/>
                  <a:pt x="0" y="787197"/>
                </a:cubicBezTo>
                <a:lnTo>
                  <a:pt x="0" y="157443"/>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422" tIns="46114" rIns="341422" bIns="46114" numCol="1" spcCol="1270" anchor="ctr" anchorCtr="0">
            <a:noAutofit/>
          </a:bodyPr>
          <a:lstStyle/>
          <a:p>
            <a:pPr lvl="0" algn="l" defTabSz="1066800">
              <a:lnSpc>
                <a:spcPct val="90000"/>
              </a:lnSpc>
              <a:spcBef>
                <a:spcPct val="0"/>
              </a:spcBef>
              <a:spcAft>
                <a:spcPct val="35000"/>
              </a:spcAft>
            </a:pPr>
            <a:r>
              <a:rPr lang="zh-CN" altLang="en-US" sz="2400" b="1" kern="1200">
                <a:latin typeface="Arial" panose="020B0604020202020204" pitchFamily="34" charset="0"/>
                <a:ea typeface="黑体" panose="02010609060101010101" pitchFamily="49" charset="-122"/>
                <a:sym typeface="Arial" panose="020B0604020202020204" pitchFamily="34" charset="0"/>
              </a:rPr>
              <a:t>二审</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5" name="矩形 4"/>
          <p:cNvSpPr/>
          <p:nvPr>
            <p:custDataLst>
              <p:tags r:id="rId3"/>
            </p:custDataLst>
          </p:nvPr>
        </p:nvSpPr>
        <p:spPr>
          <a:xfrm>
            <a:off x="551384" y="2142109"/>
            <a:ext cx="11158042" cy="3970318"/>
          </a:xfrm>
          <a:prstGeom prst="rect">
            <a:avLst/>
          </a:prstGeom>
        </p:spPr>
        <p:txBody>
          <a:bodyPr wrap="square">
            <a:spAutoFit/>
          </a:bodyPr>
          <a:lstStyle/>
          <a:p>
            <a:pPr>
              <a:lnSpc>
                <a:spcPct val="150000"/>
              </a:lnSpc>
              <a:defRPr/>
            </a:pPr>
            <a:r>
              <a:rPr lang="zh-CN" altLang="en-US" sz="2400" b="1">
                <a:latin typeface="Arial" panose="020B0604020202020204" pitchFamily="34" charset="0"/>
                <a:ea typeface="黑体" panose="02010609060101010101" pitchFamily="49" charset="-122"/>
                <a:sym typeface="Arial" panose="020B0604020202020204" pitchFamily="34" charset="0"/>
              </a:rPr>
              <a:t>（</a:t>
            </a:r>
            <a:r>
              <a:rPr lang="en-US" altLang="zh-CN" sz="2400" b="1">
                <a:latin typeface="Arial" panose="020B0604020202020204" pitchFamily="34" charset="0"/>
                <a:ea typeface="黑体" panose="02010609060101010101" pitchFamily="49" charset="-122"/>
                <a:sym typeface="Arial" panose="020B0604020202020204" pitchFamily="34" charset="0"/>
              </a:rPr>
              <a:t>3</a:t>
            </a:r>
            <a:r>
              <a:rPr lang="zh-CN" altLang="en-US" sz="2400" b="1">
                <a:latin typeface="Arial" panose="020B0604020202020204" pitchFamily="34" charset="0"/>
                <a:ea typeface="黑体" panose="02010609060101010101" pitchFamily="49" charset="-122"/>
                <a:sym typeface="Arial" panose="020B0604020202020204" pitchFamily="34" charset="0"/>
              </a:rPr>
              <a:t>）标点符号：分号、括号、省略号和个别词加的双引号</a:t>
            </a:r>
            <a:endParaRPr lang="en-US" altLang="zh-CN" sz="2400" b="1">
              <a:latin typeface="Arial" panose="020B0604020202020204" pitchFamily="34" charset="0"/>
              <a:ea typeface="黑体" panose="02010609060101010101" pitchFamily="49" charset="-122"/>
              <a:sym typeface="Arial" panose="020B0604020202020204" pitchFamily="34" charset="0"/>
            </a:endParaRPr>
          </a:p>
          <a:p>
            <a:pPr lvl="0">
              <a:lnSpc>
                <a:spcPct val="150000"/>
              </a:lnSpc>
              <a:defRPr/>
            </a:pPr>
            <a:r>
              <a:rPr lang="zh-CN" altLang="en-US" sz="2400" u="sng">
                <a:latin typeface="Arial" panose="020B0604020202020204" pitchFamily="34" charset="0"/>
                <a:ea typeface="黑体" panose="02010609060101010101" pitchFamily="49" charset="-122"/>
                <a:cs typeface="Calibri" panose="020F0502020204030204"/>
                <a:sym typeface="Arial" panose="020B0604020202020204" pitchFamily="34" charset="0"/>
              </a:rPr>
              <a:t>①</a:t>
            </a:r>
            <a:r>
              <a:rPr lang="zh-CN" altLang="en-US" sz="2400" b="1" u="sng">
                <a:latin typeface="Arial" panose="020B0604020202020204" pitchFamily="34" charset="0"/>
                <a:ea typeface="黑体" panose="02010609060101010101" pitchFamily="49" charset="-122"/>
                <a:sym typeface="Arial" panose="020B0604020202020204" pitchFamily="34" charset="0"/>
              </a:rPr>
              <a:t>分号</a:t>
            </a:r>
            <a:r>
              <a:rPr lang="zh-CN" altLang="en-US" sz="2400">
                <a:latin typeface="Arial" panose="020B0604020202020204" pitchFamily="34" charset="0"/>
                <a:ea typeface="黑体" panose="02010609060101010101" pitchFamily="49" charset="-122"/>
                <a:sym typeface="Arial" panose="020B0604020202020204" pitchFamily="34" charset="0"/>
              </a:rPr>
              <a:t>：如要表达</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两层或多层</a:t>
            </a:r>
            <a:r>
              <a:rPr lang="zh-CN" altLang="en-US" sz="2400">
                <a:latin typeface="Arial" panose="020B0604020202020204" pitchFamily="34" charset="0"/>
                <a:ea typeface="黑体" panose="02010609060101010101" pitchFamily="49" charset="-122"/>
                <a:sym typeface="Arial" panose="020B0604020202020204" pitchFamily="34" charset="0"/>
              </a:rPr>
              <a:t>意思，或将两件事作</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比较</a:t>
            </a:r>
            <a:r>
              <a:rPr lang="zh-CN" altLang="en-US" sz="2400">
                <a:latin typeface="Arial" panose="020B0604020202020204" pitchFamily="34" charset="0"/>
                <a:ea typeface="黑体" panose="02010609060101010101" pitchFamily="49" charset="-122"/>
                <a:sym typeface="Arial" panose="020B0604020202020204" pitchFamily="34" charset="0"/>
              </a:rPr>
              <a:t>，或讲某件事的</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发展演变</a:t>
            </a:r>
            <a:r>
              <a:rPr lang="zh-CN" altLang="en-US" sz="2400">
                <a:latin typeface="Arial" panose="020B0604020202020204" pitchFamily="34" charset="0"/>
                <a:ea typeface="黑体" panose="02010609060101010101" pitchFamily="49" charset="-122"/>
                <a:sym typeface="Arial" panose="020B0604020202020204" pitchFamily="34" charset="0"/>
              </a:rPr>
              <a:t>过程（</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往往是</a:t>
            </a:r>
            <a:r>
              <a:rPr lang="zh-CN" altLang="en-US" sz="2400" b="1" u="sng">
                <a:solidFill>
                  <a:srgbClr val="FF0000"/>
                </a:solidFill>
                <a:latin typeface="Arial" panose="020B0604020202020204" pitchFamily="34" charset="0"/>
                <a:ea typeface="黑体" panose="02010609060101010101" pitchFamily="49" charset="-122"/>
                <a:sym typeface="Arial" panose="020B0604020202020204" pitchFamily="34" charset="0"/>
              </a:rPr>
              <a:t>强调共性和差异性</a:t>
            </a:r>
            <a:r>
              <a:rPr lang="zh-CN" altLang="en-US" sz="2400" b="1" u="sng">
                <a:latin typeface="Arial" panose="020B0604020202020204" pitchFamily="34" charset="0"/>
                <a:ea typeface="黑体" panose="02010609060101010101" pitchFamily="49" charset="-122"/>
                <a:sym typeface="Arial" panose="020B0604020202020204" pitchFamily="34" charset="0"/>
              </a:rPr>
              <a:t>）</a:t>
            </a:r>
            <a:r>
              <a:rPr lang="zh-CN" altLang="en-US" sz="2400">
                <a:latin typeface="Arial" panose="020B0604020202020204" pitchFamily="34" charset="0"/>
                <a:ea typeface="黑体" panose="02010609060101010101" pitchFamily="49" charset="-122"/>
                <a:sym typeface="Arial" panose="020B0604020202020204" pitchFamily="34" charset="0"/>
              </a:rPr>
              <a:t>，往往要用分号或省略号表示</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分层、比较或发展趋势</a:t>
            </a:r>
            <a:r>
              <a:rPr lang="en-US" altLang="zh-CN" sz="2400">
                <a:latin typeface="Arial" panose="020B0604020202020204" pitchFamily="34" charset="0"/>
                <a:ea typeface="黑体" panose="02010609060101010101" pitchFamily="49" charset="-122"/>
                <a:sym typeface="Arial" panose="020B0604020202020204" pitchFamily="34" charset="0"/>
              </a:rPr>
              <a:t>.</a:t>
            </a:r>
            <a:r>
              <a:rPr lang="zh-CN" altLang="zh-CN" sz="2400">
                <a:latin typeface="Arial" panose="020B0604020202020204" pitchFamily="34" charset="0"/>
                <a:ea typeface="黑体" panose="02010609060101010101" pitchFamily="49" charset="-122"/>
                <a:sym typeface="Arial" panose="020B0604020202020204" pitchFamily="34" charset="0"/>
              </a:rPr>
              <a:t>遇到分号时，如果是</a:t>
            </a:r>
            <a:r>
              <a:rPr lang="zh-CN" altLang="zh-CN" sz="2400">
                <a:solidFill>
                  <a:srgbClr val="FF0000"/>
                </a:solidFill>
                <a:latin typeface="Arial" panose="020B0604020202020204" pitchFamily="34" charset="0"/>
                <a:ea typeface="黑体" panose="02010609060101010101" pitchFamily="49" charset="-122"/>
                <a:sym typeface="Arial" panose="020B0604020202020204" pitchFamily="34" charset="0"/>
              </a:rPr>
              <a:t>并列关系</a:t>
            </a:r>
            <a:r>
              <a:rPr lang="en-US" altLang="zh-CN" sz="2400">
                <a:latin typeface="Arial" panose="020B0604020202020204" pitchFamily="34" charset="0"/>
                <a:ea typeface="黑体" panose="02010609060101010101" pitchFamily="49" charset="-122"/>
                <a:sym typeface="Arial" panose="020B0604020202020204" pitchFamily="34" charset="0"/>
              </a:rPr>
              <a:t>(</a:t>
            </a:r>
            <a:r>
              <a:rPr lang="zh-CN" altLang="zh-CN" sz="2400">
                <a:latin typeface="Arial" panose="020B0604020202020204" pitchFamily="34" charset="0"/>
                <a:ea typeface="黑体" panose="02010609060101010101" pitchFamily="49" charset="-122"/>
                <a:sym typeface="Arial" panose="020B0604020202020204" pitchFamily="34" charset="0"/>
              </a:rPr>
              <a:t>一般是两个及多个史实共同说明一个道理）判定选项就往往要</a:t>
            </a:r>
            <a:r>
              <a:rPr lang="zh-CN" altLang="zh-CN" sz="2400">
                <a:solidFill>
                  <a:srgbClr val="FF0000"/>
                </a:solidFill>
                <a:latin typeface="Arial" panose="020B0604020202020204" pitchFamily="34" charset="0"/>
                <a:ea typeface="黑体" panose="02010609060101010101" pitchFamily="49" charset="-122"/>
                <a:sym typeface="Arial" panose="020B0604020202020204" pitchFamily="34" charset="0"/>
              </a:rPr>
              <a:t>考虑全面原则</a:t>
            </a:r>
            <a:r>
              <a:rPr lang="zh-CN" altLang="en-US" sz="2400" smtClean="0">
                <a:latin typeface="Arial" panose="020B0604020202020204" pitchFamily="34" charset="0"/>
                <a:ea typeface="黑体" panose="02010609060101010101" pitchFamily="49" charset="-122"/>
                <a:sym typeface="Arial" panose="020B0604020202020204" pitchFamily="34" charset="0"/>
              </a:rPr>
              <a:t>；</a:t>
            </a:r>
            <a:r>
              <a:rPr lang="zh-CN" altLang="zh-CN" sz="2400">
                <a:latin typeface="Arial" panose="020B0604020202020204" pitchFamily="34" charset="0"/>
                <a:ea typeface="黑体" panose="02010609060101010101" pitchFamily="49" charset="-122"/>
                <a:sym typeface="Arial" panose="020B0604020202020204" pitchFamily="34" charset="0"/>
              </a:rPr>
              <a:t>如果</a:t>
            </a:r>
            <a:r>
              <a:rPr lang="zh-CN" altLang="zh-CN" sz="2400" smtClean="0">
                <a:latin typeface="Arial" panose="020B0604020202020204" pitchFamily="34" charset="0"/>
                <a:ea typeface="黑体" panose="02010609060101010101" pitchFamily="49" charset="-122"/>
                <a:sym typeface="Arial" panose="020B0604020202020204" pitchFamily="34" charset="0"/>
              </a:rPr>
              <a:t>是</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比较</a:t>
            </a:r>
            <a:r>
              <a:rPr lang="zh-CN" altLang="zh-CN" sz="2400">
                <a:solidFill>
                  <a:srgbClr val="FF0000"/>
                </a:solidFill>
                <a:latin typeface="Arial" panose="020B0604020202020204" pitchFamily="34" charset="0"/>
                <a:ea typeface="黑体" panose="02010609060101010101" pitchFamily="49" charset="-122"/>
                <a:sym typeface="Arial" panose="020B0604020202020204" pitchFamily="34" charset="0"/>
              </a:rPr>
              <a:t>关系</a:t>
            </a:r>
            <a:r>
              <a:rPr lang="zh-CN" altLang="en-US" sz="2400" smtClean="0">
                <a:latin typeface="Arial" panose="020B0604020202020204" pitchFamily="34" charset="0"/>
                <a:ea typeface="黑体" panose="02010609060101010101" pitchFamily="49" charset="-122"/>
                <a:sym typeface="Arial" panose="020B0604020202020204" pitchFamily="34" charset="0"/>
              </a:rPr>
              <a:t>要注意</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变化的常量和变量。</a:t>
            </a:r>
            <a:endParaRPr lang="en-US" altLang="zh-CN" sz="2400">
              <a:solidFill>
                <a:srgbClr val="FF0000"/>
              </a:solidFill>
              <a:latin typeface="Arial" panose="020B0604020202020204" pitchFamily="34" charset="0"/>
              <a:ea typeface="黑体" panose="02010609060101010101" pitchFamily="49" charset="-122"/>
              <a:sym typeface="Arial" panose="020B0604020202020204" pitchFamily="34" charset="0"/>
            </a:endParaRPr>
          </a:p>
          <a:p>
            <a:pPr lvl="0">
              <a:lnSpc>
                <a:spcPct val="150000"/>
              </a:lnSpc>
              <a:defRPr/>
            </a:pPr>
            <a:r>
              <a:rPr lang="zh-CN" altLang="en-US" sz="2400" u="sng">
                <a:latin typeface="Arial" panose="020B0604020202020204" pitchFamily="34" charset="0"/>
                <a:ea typeface="黑体" panose="02010609060101010101" pitchFamily="49" charset="-122"/>
                <a:cs typeface="Calibri" panose="020F0502020204030204"/>
                <a:sym typeface="Arial" panose="020B0604020202020204" pitchFamily="34" charset="0"/>
              </a:rPr>
              <a:t>②</a:t>
            </a:r>
            <a:r>
              <a:rPr lang="zh-CN" altLang="zh-CN" sz="2400" u="sng">
                <a:latin typeface="Arial" panose="020B0604020202020204" pitchFamily="34" charset="0"/>
                <a:ea typeface="黑体" panose="02010609060101010101" pitchFamily="49" charset="-122"/>
                <a:sym typeface="Arial" panose="020B0604020202020204" pitchFamily="34" charset="0"/>
              </a:rPr>
              <a:t>省略号</a:t>
            </a:r>
            <a:r>
              <a:rPr lang="zh-CN" altLang="en-US" sz="2400">
                <a:latin typeface="Arial" panose="020B0604020202020204" pitchFamily="34" charset="0"/>
                <a:ea typeface="黑体" panose="02010609060101010101" pitchFamily="49" charset="-122"/>
                <a:sym typeface="Arial" panose="020B0604020202020204" pitchFamily="34" charset="0"/>
              </a:rPr>
              <a:t>：</a:t>
            </a:r>
            <a:r>
              <a:rPr lang="zh-CN" altLang="zh-CN" sz="2400">
                <a:latin typeface="Arial" panose="020B0604020202020204" pitchFamily="34" charset="0"/>
                <a:ea typeface="黑体" panose="02010609060101010101" pitchFamily="49" charset="-122"/>
                <a:sym typeface="Arial" panose="020B0604020202020204" pitchFamily="34" charset="0"/>
              </a:rPr>
              <a:t>一般表明</a:t>
            </a:r>
            <a:r>
              <a:rPr lang="zh-CN" altLang="zh-CN" sz="2400">
                <a:solidFill>
                  <a:srgbClr val="FF0000"/>
                </a:solidFill>
                <a:latin typeface="Arial" panose="020B0604020202020204" pitchFamily="34" charset="0"/>
                <a:ea typeface="黑体" panose="02010609060101010101" pitchFamily="49" charset="-122"/>
                <a:sym typeface="Arial" panose="020B0604020202020204" pitchFamily="34" charset="0"/>
              </a:rPr>
              <a:t>省略号后边</a:t>
            </a:r>
            <a:r>
              <a:rPr lang="zh-CN" altLang="zh-CN" sz="2400">
                <a:latin typeface="Arial" panose="020B0604020202020204" pitchFamily="34" charset="0"/>
                <a:ea typeface="黑体" panose="02010609060101010101" pitchFamily="49" charset="-122"/>
                <a:sym typeface="Arial" panose="020B0604020202020204" pitchFamily="34" charset="0"/>
              </a:rPr>
              <a:t>是重要信息重点分析</a:t>
            </a:r>
            <a:r>
              <a:rPr lang="en-US" altLang="zh-CN" sz="2400">
                <a:latin typeface="Arial" panose="020B0604020202020204" pitchFamily="34" charset="0"/>
                <a:ea typeface="黑体" panose="02010609060101010101" pitchFamily="49" charset="-122"/>
                <a:sym typeface="Arial" panose="020B0604020202020204" pitchFamily="34" charset="0"/>
              </a:rPr>
              <a:t>;</a:t>
            </a:r>
            <a:r>
              <a:rPr lang="zh-CN"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如果是多个省略号，</a:t>
            </a:r>
            <a:r>
              <a:rPr lang="zh-CN" altLang="zh-CN" sz="2400">
                <a:latin typeface="Arial" panose="020B0604020202020204" pitchFamily="34" charset="0"/>
                <a:ea typeface="黑体" panose="02010609060101010101" pitchFamily="49" charset="-122"/>
                <a:sym typeface="Arial" panose="020B0604020202020204" pitchFamily="34" charset="0"/>
              </a:rPr>
              <a:t>两个省略号</a:t>
            </a:r>
            <a:r>
              <a:rPr lang="zh-CN"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中间的</a:t>
            </a:r>
            <a:r>
              <a:rPr lang="zh-CN" altLang="zh-CN" sz="2400">
                <a:latin typeface="Arial" panose="020B0604020202020204" pitchFamily="34" charset="0"/>
                <a:ea typeface="黑体" panose="02010609060101010101" pitchFamily="49" charset="-122"/>
                <a:sym typeface="Arial" panose="020B0604020202020204" pitchFamily="34" charset="0"/>
              </a:rPr>
              <a:t>最有可能是答案</a:t>
            </a:r>
            <a:r>
              <a:rPr lang="zh-CN" altLang="zh-CN" sz="2400" smtClean="0">
                <a:latin typeface="Arial" panose="020B0604020202020204" pitchFamily="34" charset="0"/>
                <a:ea typeface="黑体" panose="02010609060101010101" pitchFamily="49" charset="-122"/>
                <a:sym typeface="Arial" panose="020B0604020202020204" pitchFamily="34" charset="0"/>
              </a:rPr>
              <a:t>。</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p:txBody>
      </p:sp>
      <p:sp>
        <p:nvSpPr>
          <p:cNvPr id="6" name="矩形 5"/>
          <p:cNvSpPr/>
          <p:nvPr>
            <p:custDataLst>
              <p:tags r:id="rId4"/>
            </p:custDataLst>
          </p:nvPr>
        </p:nvSpPr>
        <p:spPr>
          <a:xfrm>
            <a:off x="551384" y="163385"/>
            <a:ext cx="5727850"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a:spAutoFit/>
          </a:bodyPr>
          <a:lstStyle/>
          <a:p>
            <a:r>
              <a:rPr lang="zh-CN" altLang="en-US" sz="2400" b="1" smtClean="0">
                <a:latin typeface="Arial" panose="020B0604020202020204" pitchFamily="34" charset="0"/>
                <a:ea typeface="黑体" panose="02010609060101010101" pitchFamily="49" charset="-122"/>
                <a:sym typeface="Arial" panose="020B0604020202020204" pitchFamily="34" charset="0"/>
              </a:rPr>
              <a:t>一、</a:t>
            </a:r>
            <a:r>
              <a:rPr lang="zh-CN" altLang="en-US" sz="2400" b="1">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三审题</a:t>
            </a:r>
            <a:r>
              <a:rPr lang="zh-CN" altLang="en-US" sz="2400" b="1" smtClean="0">
                <a:latin typeface="Arial" panose="020B0604020202020204" pitchFamily="34" charset="0"/>
                <a:ea typeface="黑体" panose="02010609060101010101" pitchFamily="49" charset="-122"/>
                <a:sym typeface="Arial" panose="020B0604020202020204" pitchFamily="34" charset="0"/>
              </a:rPr>
              <a:t>干</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79425" y="692696"/>
            <a:ext cx="10801200" cy="5927777"/>
          </a:xfrm>
          <a:prstGeom prst="rect">
            <a:avLst/>
          </a:prstGeom>
        </p:spPr>
        <p:txBody>
          <a:bodyPr wrap="square">
            <a:spAutoFit/>
          </a:bodyPr>
          <a:lstStyle/>
          <a:p>
            <a:pPr>
              <a:lnSpc>
                <a:spcPct val="150000"/>
              </a:lnSpc>
            </a:pPr>
            <a:r>
              <a:rPr lang="zh-CN" altLang="en-US" sz="2400" b="1">
                <a:latin typeface="Arial" panose="020B0604020202020204" pitchFamily="34" charset="0"/>
                <a:ea typeface="黑体" panose="02010609060101010101" pitchFamily="49" charset="-122"/>
                <a:sym typeface="Arial" panose="020B0604020202020204" pitchFamily="34" charset="0"/>
              </a:rPr>
              <a:t>（</a:t>
            </a:r>
            <a:r>
              <a:rPr lang="en-US" altLang="zh-CN" sz="2400" b="1">
                <a:latin typeface="Arial" panose="020B0604020202020204" pitchFamily="34" charset="0"/>
                <a:ea typeface="黑体" panose="02010609060101010101" pitchFamily="49" charset="-122"/>
                <a:sym typeface="Arial" panose="020B0604020202020204" pitchFamily="34" charset="0"/>
              </a:rPr>
              <a:t>3</a:t>
            </a:r>
            <a:r>
              <a:rPr lang="zh-CN" altLang="en-US" sz="2400" b="1">
                <a:latin typeface="Arial" panose="020B0604020202020204" pitchFamily="34" charset="0"/>
                <a:ea typeface="黑体" panose="02010609060101010101" pitchFamily="49" charset="-122"/>
                <a:sym typeface="Arial" panose="020B0604020202020204" pitchFamily="34" charset="0"/>
              </a:rPr>
              <a:t>）标点符号：分号、括号、省略号和个别词加的双引号</a:t>
            </a:r>
            <a:endParaRPr lang="en-US" altLang="zh-CN" sz="2400" b="1">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u="sng" smtClean="0">
                <a:latin typeface="Arial" panose="020B0604020202020204" pitchFamily="34" charset="0"/>
                <a:ea typeface="黑体" panose="02010609060101010101" pitchFamily="49" charset="-122"/>
                <a:sym typeface="Arial" panose="020B0604020202020204" pitchFamily="34" charset="0"/>
              </a:rPr>
              <a:t>③</a:t>
            </a:r>
            <a:r>
              <a:rPr lang="zh-CN" altLang="en-US" sz="2400" b="1" u="sng">
                <a:latin typeface="Arial" panose="020B0604020202020204" pitchFamily="34" charset="0"/>
                <a:ea typeface="黑体" panose="02010609060101010101" pitchFamily="49" charset="-122"/>
                <a:sym typeface="Arial" panose="020B0604020202020204" pitchFamily="34" charset="0"/>
              </a:rPr>
              <a:t>括号：</a:t>
            </a:r>
            <a:r>
              <a:rPr lang="zh-CN" altLang="zh-CN" sz="2400">
                <a:latin typeface="Arial" panose="020B0604020202020204" pitchFamily="34" charset="0"/>
                <a:ea typeface="黑体" panose="02010609060101010101" pitchFamily="49" charset="-122"/>
                <a:sym typeface="Arial" panose="020B0604020202020204" pitchFamily="34" charset="0"/>
              </a:rPr>
              <a:t> </a:t>
            </a:r>
            <a:r>
              <a:rPr lang="zh-CN" altLang="zh-CN" sz="2400" b="1">
                <a:latin typeface="Arial" panose="020B0604020202020204" pitchFamily="34" charset="0"/>
                <a:ea typeface="黑体" panose="02010609060101010101" pitchFamily="49" charset="-122"/>
                <a:sym typeface="Arial" panose="020B0604020202020204" pitchFamily="34" charset="0"/>
              </a:rPr>
              <a:t>（补充说明，是解</a:t>
            </a:r>
            <a:r>
              <a:rPr lang="zh-CN" altLang="en-US" sz="2400" b="1">
                <a:latin typeface="Arial" panose="020B0604020202020204" pitchFamily="34" charset="0"/>
                <a:ea typeface="黑体" panose="02010609060101010101" pitchFamily="49" charset="-122"/>
                <a:sym typeface="Arial" panose="020B0604020202020204" pitchFamily="34" charset="0"/>
              </a:rPr>
              <a:t>题</a:t>
            </a:r>
            <a:r>
              <a:rPr lang="zh-CN" altLang="zh-CN" sz="2400" b="1">
                <a:latin typeface="Arial" panose="020B0604020202020204" pitchFamily="34" charset="0"/>
                <a:ea typeface="黑体" panose="02010609060101010101" pitchFamily="49" charset="-122"/>
                <a:sym typeface="Arial" panose="020B0604020202020204" pitchFamily="34" charset="0"/>
              </a:rPr>
              <a:t>必备信息、</a:t>
            </a:r>
            <a:r>
              <a:rPr lang="zh-CN"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务必用上</a:t>
            </a:r>
            <a:r>
              <a:rPr lang="zh-CN" altLang="zh-CN" sz="2400" b="1">
                <a:latin typeface="Arial" panose="020B0604020202020204" pitchFamily="34" charset="0"/>
                <a:ea typeface="黑体" panose="02010609060101010101" pitchFamily="49" charset="-122"/>
                <a:sym typeface="Arial" panose="020B0604020202020204" pitchFamily="34" charset="0"/>
              </a:rPr>
              <a:t>）</a:t>
            </a:r>
            <a:endParaRPr lang="en-US" altLang="zh-CN" sz="2400" b="1">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a:latin typeface="Arial" panose="020B0604020202020204" pitchFamily="34" charset="0"/>
                <a:ea typeface="黑体" panose="02010609060101010101" pitchFamily="49" charset="-122"/>
                <a:sym typeface="Arial" panose="020B0604020202020204" pitchFamily="34" charset="0"/>
              </a:rPr>
              <a:t>往往后边缀的往往是某历史事件的起止时间，某历史人物的生卒年月，某个词语的注释。</a:t>
            </a:r>
            <a:r>
              <a:rPr lang="zh-CN"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特别提醒</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zh-CN" sz="2400" b="1">
                <a:solidFill>
                  <a:srgbClr val="0000CC"/>
                </a:solidFill>
                <a:latin typeface="Arial" panose="020B0604020202020204" pitchFamily="34" charset="0"/>
                <a:ea typeface="黑体" panose="02010609060101010101" pitchFamily="49" charset="-122"/>
                <a:sym typeface="Arial" panose="020B0604020202020204" pitchFamily="34" charset="0"/>
              </a:rPr>
              <a:t>非选择题中括号出现时间也是重要的提示，要重点关注该时间段的重大史实。</a:t>
            </a:r>
            <a:endParaRPr lang="en-US" altLang="zh-CN" sz="2400">
              <a:solidFill>
                <a:srgbClr val="0000CC"/>
              </a:solidFill>
              <a:latin typeface="Arial" panose="020B0604020202020204" pitchFamily="34" charset="0"/>
              <a:ea typeface="黑体" panose="02010609060101010101" pitchFamily="49" charset="-122"/>
              <a:sym typeface="Arial" panose="020B0604020202020204" pitchFamily="34" charset="0"/>
            </a:endParaRPr>
          </a:p>
          <a:p>
            <a:r>
              <a:rPr lang="zh-CN" altLang="en-US" sz="2400" b="1" u="sng">
                <a:latin typeface="Arial" panose="020B0604020202020204" pitchFamily="34" charset="0"/>
                <a:ea typeface="黑体" panose="02010609060101010101" pitchFamily="49" charset="-122"/>
                <a:cs typeface="+mn-ea"/>
                <a:sym typeface="Arial" panose="020B0604020202020204" pitchFamily="34" charset="0"/>
              </a:rPr>
              <a:t>④</a:t>
            </a:r>
            <a:r>
              <a:rPr lang="zh-CN" altLang="en-US" sz="2400" b="1" u="sng">
                <a:latin typeface="Arial" panose="020B0604020202020204" pitchFamily="34" charset="0"/>
                <a:ea typeface="黑体" panose="02010609060101010101" pitchFamily="49" charset="-122"/>
                <a:sym typeface="Arial" panose="020B0604020202020204" pitchFamily="34" charset="0"/>
              </a:rPr>
              <a:t>双引号：</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这句话</a:t>
            </a:r>
            <a:r>
              <a:rPr lang="zh-CN" altLang="en-US" sz="2400">
                <a:latin typeface="Arial" panose="020B0604020202020204" pitchFamily="34" charset="0"/>
                <a:ea typeface="黑体" panose="02010609060101010101" pitchFamily="49" charset="-122"/>
                <a:sym typeface="Arial" panose="020B0604020202020204" pitchFamily="34" charset="0"/>
              </a:rPr>
              <a:t>加双引号，表示某人说的话，没什么特殊含义。</a:t>
            </a:r>
            <a:endParaRPr lang="en-US" altLang="zh-CN" sz="2400">
              <a:latin typeface="Arial" panose="020B0604020202020204" pitchFamily="34" charset="0"/>
              <a:ea typeface="黑体" panose="02010609060101010101" pitchFamily="49" charset="-122"/>
              <a:sym typeface="Arial" panose="020B0604020202020204" pitchFamily="34" charset="0"/>
            </a:endParaRPr>
          </a:p>
          <a:p>
            <a:r>
              <a:rPr lang="zh-CN" altLang="en-US" sz="2400">
                <a:latin typeface="Arial" panose="020B0604020202020204" pitchFamily="34" charset="0"/>
                <a:ea typeface="黑体" panose="02010609060101010101" pitchFamily="49" charset="-122"/>
                <a:sym typeface="Arial" panose="020B0604020202020204" pitchFamily="34" charset="0"/>
              </a:rPr>
              <a:t>但是个别词加的双引号，就有特殊含义了，主要有两个方面的意思：</a:t>
            </a:r>
            <a:endParaRPr lang="en-US" altLang="zh-CN" sz="2400">
              <a:latin typeface="Arial" panose="020B0604020202020204" pitchFamily="34" charset="0"/>
              <a:ea typeface="黑体" panose="02010609060101010101" pitchFamily="49" charset="-122"/>
              <a:sym typeface="Arial" panose="020B0604020202020204" pitchFamily="34" charset="0"/>
            </a:endParaRPr>
          </a:p>
          <a:p>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一是起着强调、暗示的作用</a:t>
            </a:r>
            <a:r>
              <a:rPr lang="zh-CN" altLang="en-US" sz="2400" b="1">
                <a:latin typeface="Arial" panose="020B0604020202020204" pitchFamily="34" charset="0"/>
                <a:ea typeface="黑体" panose="02010609060101010101" pitchFamily="49" charset="-122"/>
                <a:sym typeface="Arial" panose="020B0604020202020204" pitchFamily="34" charset="0"/>
              </a:rPr>
              <a:t>，</a:t>
            </a:r>
            <a:r>
              <a:rPr lang="zh-CN" altLang="en-US" sz="2400">
                <a:latin typeface="Arial" panose="020B0604020202020204" pitchFamily="34" charset="0"/>
                <a:ea typeface="黑体" panose="02010609060101010101" pitchFamily="49" charset="-122"/>
                <a:sym typeface="Arial" panose="020B0604020202020204" pitchFamily="34" charset="0"/>
              </a:rPr>
              <a:t>解答时务必高度关注加双引号的这个词的特殊含义，可结合所学知识对此分析解读；</a:t>
            </a:r>
            <a:endParaRPr lang="en-US" altLang="zh-CN" sz="2400">
              <a:latin typeface="Arial" panose="020B0604020202020204" pitchFamily="34" charset="0"/>
              <a:ea typeface="黑体" panose="02010609060101010101" pitchFamily="49" charset="-122"/>
              <a:sym typeface="Arial" panose="020B0604020202020204" pitchFamily="34" charset="0"/>
            </a:endParaRPr>
          </a:p>
          <a:p>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二是表示否定之意</a:t>
            </a:r>
            <a:r>
              <a:rPr lang="zh-CN" altLang="en-US" sz="2400">
                <a:latin typeface="Arial" panose="020B0604020202020204" pitchFamily="34" charset="0"/>
                <a:ea typeface="黑体" panose="02010609060101010101" pitchFamily="49" charset="-122"/>
                <a:sym typeface="Arial" panose="020B0604020202020204" pitchFamily="34" charset="0"/>
              </a:rPr>
              <a:t>，如我们一般在针对社会主义国家或共产党时，说“左”的错误，左字是要加双引号的，</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左</a:t>
            </a:r>
            <a:r>
              <a:rPr lang="zh-CN" altLang="en-US" sz="2400">
                <a:latin typeface="Arial" panose="020B0604020202020204" pitchFamily="34" charset="0"/>
                <a:ea typeface="黑体" panose="02010609060101010101" pitchFamily="49" charset="-122"/>
                <a:sym typeface="Arial" panose="020B0604020202020204" pitchFamily="34" charset="0"/>
              </a:rPr>
              <a:t>本来意思来说是好的，但是加了双引号之后，其历史意义是</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表示否定之意。</a:t>
            </a:r>
            <a:endPar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endParaRPr>
          </a:p>
          <a:p>
            <a:pPr lvl="0">
              <a:lnSpc>
                <a:spcPct val="130000"/>
              </a:lnSpc>
              <a:defRPr/>
            </a:pPr>
            <a:endParaRPr lang="zh-CN" altLang="zh-CN" sz="2400">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smtClean="0">
                <a:solidFill>
                  <a:srgbClr val="FF0000"/>
                </a:solidFill>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(2022.</a:t>
            </a:r>
            <a:r>
              <a:rPr lang="zh-CN" altLang="en-US" smtClean="0">
                <a:latin typeface="Arial" panose="020B0604020202020204" pitchFamily="34" charset="0"/>
                <a:ea typeface="黑体" panose="02010609060101010101" pitchFamily="49" charset="-122"/>
                <a:sym typeface="Arial" panose="020B0604020202020204" pitchFamily="34" charset="0"/>
              </a:rPr>
              <a:t>广东卷</a:t>
            </a:r>
            <a:r>
              <a:rPr lang="en-US" altLang="zh-CN" smtClean="0">
                <a:latin typeface="Arial" panose="020B0604020202020204" pitchFamily="34" charset="0"/>
                <a:ea typeface="黑体" panose="02010609060101010101" pitchFamily="49" charset="-122"/>
                <a:sym typeface="Arial" panose="020B0604020202020204" pitchFamily="34" charset="0"/>
              </a:rPr>
              <a:t>.4</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zh-CN" altLang="zh-CN" smtClean="0">
                <a:latin typeface="Arial" panose="020B0604020202020204" pitchFamily="34" charset="0"/>
                <a:ea typeface="黑体" panose="02010609060101010101" pitchFamily="49" charset="-122"/>
                <a:sym typeface="Arial" panose="020B0604020202020204" pitchFamily="34" charset="0"/>
              </a:rPr>
              <a:t>魏晋以来佛教、道教广泛传播，宋人李觏认为原因在于“儒失其守，教化坠于地”</a:t>
            </a:r>
            <a:r>
              <a:rPr lang="zh-CN" altLang="zh-CN" b="1" smtClean="0">
                <a:solidFill>
                  <a:srgbClr val="0000CC"/>
                </a:solidFill>
                <a:latin typeface="Arial" panose="020B0604020202020204" pitchFamily="34" charset="0"/>
                <a:ea typeface="黑体" panose="02010609060101010101" pitchFamily="49" charset="-122"/>
                <a:sym typeface="Arial" panose="020B0604020202020204" pitchFamily="34" charset="0"/>
              </a:rPr>
              <a:t>；</a:t>
            </a:r>
            <a:r>
              <a:rPr lang="zh-CN" altLang="zh-CN" smtClean="0">
                <a:latin typeface="Arial" panose="020B0604020202020204" pitchFamily="34" charset="0"/>
                <a:ea typeface="黑体" panose="02010609060101010101" pitchFamily="49" charset="-122"/>
                <a:sym typeface="Arial" panose="020B0604020202020204" pitchFamily="34" charset="0"/>
              </a:rPr>
              <a:t>张载认为佛道追求的彼岸是虚幻的，与“吾儒”水火不容。由此可知，李觏，张载主张（　　）</a:t>
            </a:r>
            <a:endParaRPr lang="zh-CN" altLang="zh-CN" smtClean="0">
              <a:latin typeface="Arial" panose="020B0604020202020204" pitchFamily="34" charset="0"/>
              <a:ea typeface="黑体" panose="02010609060101010101" pitchFamily="49" charset="-122"/>
              <a:sym typeface="Arial" panose="020B0604020202020204" pitchFamily="34" charset="0"/>
            </a:endParaRPr>
          </a:p>
          <a:p>
            <a:r>
              <a:rPr lang="en-US" altLang="zh-CN" smtClean="0">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．儒法并用以维护君权</a:t>
            </a:r>
            <a:r>
              <a:rPr lang="en-US" altLang="zh-CN">
                <a:latin typeface="Arial" panose="020B0604020202020204" pitchFamily="34" charset="0"/>
                <a:ea typeface="黑体" panose="02010609060101010101" pitchFamily="49" charset="-122"/>
                <a:sym typeface="Arial" panose="020B0604020202020204" pitchFamily="34" charset="0"/>
              </a:rPr>
              <a:t>               B</a:t>
            </a:r>
            <a:r>
              <a:rPr lang="zh-CN" altLang="zh-CN">
                <a:latin typeface="Arial" panose="020B0604020202020204" pitchFamily="34" charset="0"/>
                <a:ea typeface="黑体" panose="02010609060101010101" pitchFamily="49" charset="-122"/>
                <a:sym typeface="Arial" panose="020B0604020202020204" pitchFamily="34" charset="0"/>
              </a:rPr>
              <a:t>．立足考据以重建学风</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．复兴儒学以回应挑战</a:t>
            </a:r>
            <a:r>
              <a:rPr lang="en-US" altLang="zh-CN">
                <a:latin typeface="Arial" panose="020B0604020202020204" pitchFamily="34" charset="0"/>
                <a:ea typeface="黑体" panose="02010609060101010101" pitchFamily="49" charset="-122"/>
                <a:sym typeface="Arial" panose="020B0604020202020204" pitchFamily="34" charset="0"/>
              </a:rPr>
              <a:t>               D</a:t>
            </a:r>
            <a:r>
              <a:rPr lang="zh-CN" altLang="zh-CN">
                <a:latin typeface="Arial" panose="020B0604020202020204" pitchFamily="34" charset="0"/>
                <a:ea typeface="黑体" panose="02010609060101010101" pitchFamily="49" charset="-122"/>
                <a:sym typeface="Arial" panose="020B0604020202020204" pitchFamily="34" charset="0"/>
              </a:rPr>
              <a:t>．杂糅佛道以构建理学</a:t>
            </a:r>
            <a:endParaRPr lang="zh-CN" altLang="zh-CN">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4151784" y="649321"/>
            <a:ext cx="3888432"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8270948" y="677929"/>
            <a:ext cx="720080"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4"/>
            </p:custDataLst>
          </p:nvPr>
        </p:nvSpPr>
        <p:spPr>
          <a:xfrm>
            <a:off x="2422358" y="1167354"/>
            <a:ext cx="1800200"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圆角矩形 5"/>
          <p:cNvSpPr/>
          <p:nvPr>
            <p:custDataLst>
              <p:tags r:id="rId5"/>
            </p:custDataLst>
          </p:nvPr>
        </p:nvSpPr>
        <p:spPr>
          <a:xfrm>
            <a:off x="4781854" y="1205308"/>
            <a:ext cx="720080"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7" name="圆角矩形 6"/>
          <p:cNvSpPr/>
          <p:nvPr>
            <p:custDataLst>
              <p:tags r:id="rId6"/>
            </p:custDataLst>
          </p:nvPr>
        </p:nvSpPr>
        <p:spPr>
          <a:xfrm>
            <a:off x="465394" y="1723341"/>
            <a:ext cx="1670166"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8" name="圆角矩形 7"/>
          <p:cNvSpPr/>
          <p:nvPr>
            <p:custDataLst>
              <p:tags r:id="rId7"/>
            </p:custDataLst>
          </p:nvPr>
        </p:nvSpPr>
        <p:spPr>
          <a:xfrm>
            <a:off x="4213144" y="1205308"/>
            <a:ext cx="504056" cy="518033"/>
          </a:xfrm>
          <a:prstGeom prst="roundRect">
            <a:avLst/>
          </a:prstGeom>
          <a:noFill/>
          <a:ln w="28575" cmpd="sng">
            <a:solidFill>
              <a:srgbClr val="00B05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9" name="圆角矩形 8"/>
          <p:cNvSpPr/>
          <p:nvPr>
            <p:custDataLst>
              <p:tags r:id="rId8"/>
            </p:custDataLst>
          </p:nvPr>
        </p:nvSpPr>
        <p:spPr>
          <a:xfrm rot="2460000">
            <a:off x="9352576" y="2251639"/>
            <a:ext cx="1798320" cy="50228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0000FF"/>
                </a:solidFill>
                <a:latin typeface="Arial" panose="020B0604020202020204" pitchFamily="34" charset="0"/>
                <a:ea typeface="黑体" panose="02010609060101010101" pitchFamily="49" charset="-122"/>
                <a:sym typeface="Arial" panose="020B0604020202020204" pitchFamily="34" charset="0"/>
              </a:rPr>
              <a:t>并列一致</a:t>
            </a:r>
            <a:endParaRPr lang="zh-CN" altLang="en-US" sz="2400" b="1">
              <a:solidFill>
                <a:srgbClr val="0000FF"/>
              </a:solidFill>
              <a:latin typeface="Arial" panose="020B0604020202020204" pitchFamily="34" charset="0"/>
              <a:ea typeface="黑体" panose="02010609060101010101" pitchFamily="49" charset="-122"/>
              <a:sym typeface="Arial" panose="020B0604020202020204" pitchFamily="34" charset="0"/>
            </a:endParaRPr>
          </a:p>
        </p:txBody>
      </p:sp>
      <p:sp>
        <p:nvSpPr>
          <p:cNvPr id="10" name="矩形 9"/>
          <p:cNvSpPr/>
          <p:nvPr>
            <p:custDataLst>
              <p:tags r:id="rId9"/>
            </p:custDataLst>
          </p:nvPr>
        </p:nvSpPr>
        <p:spPr>
          <a:xfrm>
            <a:off x="479376" y="3717032"/>
            <a:ext cx="11233199" cy="2308324"/>
          </a:xfrm>
          <a:prstGeom prst="rect">
            <a:avLst/>
          </a:prstGeom>
          <a:solidFill>
            <a:srgbClr val="FB5F63"/>
          </a:solidFill>
        </p:spPr>
        <p:txBody>
          <a:bodyPr wrap="square">
            <a:spAutoFit/>
          </a:bodyPr>
          <a:lstStyle/>
          <a:p>
            <a:pPr>
              <a:lnSpc>
                <a:spcPct val="150000"/>
              </a:lnSpc>
            </a:pP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据材料“儒失其守，教化坠于地”可知宋代李靓认为儒学教化功能下降；据材料“与吾儒水火不容”可知，张载认为佛道的追求与儒学截然不同，结合所学知识可知，面对佛道冲击，宋代儒学家主张通过改造儒学来达到复兴儒学、回应佛道挑战的目的，</a:t>
            </a:r>
            <a:endPar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1" name="矩形 10"/>
          <p:cNvSpPr/>
          <p:nvPr>
            <p:custDataLst>
              <p:tags r:id="rId10"/>
            </p:custDataLst>
          </p:nvPr>
        </p:nvSpPr>
        <p:spPr>
          <a:xfrm>
            <a:off x="5384908" y="3198168"/>
            <a:ext cx="184731" cy="369332"/>
          </a:xfrm>
          <a:prstGeom prst="rect">
            <a:avLst/>
          </a:prstGeom>
        </p:spPr>
        <p:txBody>
          <a:bodyPr wrap="none">
            <a:spAutoFit/>
          </a:bodyPr>
          <a:lstStyle/>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12" name="文本框 6"/>
          <p:cNvSpPr txBox="1"/>
          <p:nvPr>
            <p:custDataLst>
              <p:tags r:id="rId11"/>
            </p:custDataLst>
          </p:nvPr>
        </p:nvSpPr>
        <p:spPr>
          <a:xfrm>
            <a:off x="550522" y="3856874"/>
            <a:ext cx="11161191" cy="2492990"/>
          </a:xfrm>
          <a:prstGeom prst="rect">
            <a:avLst/>
          </a:prstGeom>
          <a:solidFill>
            <a:srgbClr val="FFC000"/>
          </a:solidFill>
          <a:ln>
            <a:solidFill>
              <a:srgbClr val="0000FF"/>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285750" algn="l" defTabSz="457200" rtl="0" eaLnBrk="0" fontAlgn="base" latinLnBrk="0" hangingPunct="0">
              <a:lnSpc>
                <a:spcPct val="130000"/>
              </a:lnSpc>
              <a:spcBef>
                <a:spcPct val="0"/>
              </a:spcBef>
              <a:spcAft>
                <a:spcPct val="0"/>
              </a:spcAft>
              <a:buClrTx/>
              <a:buSzTx/>
              <a:buFont typeface="Wingdings" panose="05000000000000000000" pitchFamily="2" charset="2"/>
              <a:buChar char="¯"/>
              <a:defRPr/>
            </a:pP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并列结构：由</a:t>
            </a:r>
            <a:r>
              <a:rPr kumimoji="0" lang="en-US" altLang="zh-CN"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分号</a:t>
            </a:r>
            <a:r>
              <a:rPr kumimoji="0" lang="en-US" altLang="zh-CN"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、或</a:t>
            </a:r>
            <a:r>
              <a:rPr kumimoji="0" lang="en-US" altLang="zh-CN"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关联词</a:t>
            </a:r>
            <a:r>
              <a:rPr kumimoji="0" lang="en-US" altLang="zh-CN"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构成，前后权重相同，全面考虑。</a:t>
            </a:r>
            <a:r>
              <a:rPr kumimoji="0" lang="zh-CN" altLang="en-US" sz="2400" b="1" i="0" u="none" strike="noStrike" kern="100" cap="none" spc="0" normalizeH="0" baseline="0" noProof="0">
                <a:ln>
                  <a:noFill/>
                </a:ln>
                <a:solidFill>
                  <a:srgbClr val="0000FF"/>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全面一致原则，避免以偏概全</a:t>
            </a:r>
            <a:endParaRPr kumimoji="0" lang="zh-CN" altLang="en-US" sz="2400" b="1" i="0" u="none" strike="noStrike" kern="100" cap="none" spc="0" normalizeH="0" baseline="0" noProof="0">
              <a:ln>
                <a:noFill/>
              </a:ln>
              <a:solidFill>
                <a:srgbClr val="0000FF"/>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endParaRPr>
          </a:p>
          <a:p>
            <a:pPr marL="0" marR="0" lvl="0" indent="-285750" algn="l" defTabSz="457200" rtl="0" eaLnBrk="0" fontAlgn="base" latinLnBrk="0" hangingPunct="0">
              <a:lnSpc>
                <a:spcPct val="130000"/>
              </a:lnSpc>
              <a:spcBef>
                <a:spcPct val="0"/>
              </a:spcBef>
              <a:spcAft>
                <a:spcPct val="0"/>
              </a:spcAft>
              <a:buClrTx/>
              <a:buSzTx/>
              <a:buFont typeface="Wingdings" panose="05000000000000000000" pitchFamily="2" charset="2"/>
              <a:buChar char="¯"/>
              <a:defRPr/>
            </a:pP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常见并列关联词：“既</a:t>
            </a:r>
            <a:r>
              <a:rPr kumimoji="0" lang="en-US" altLang="zh-CN"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又</a:t>
            </a:r>
            <a:r>
              <a:rPr kumimoji="0" lang="en-US" altLang="zh-CN"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也”、“又</a:t>
            </a:r>
            <a:r>
              <a:rPr kumimoji="0" lang="en-US" altLang="zh-CN"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又”、“一边（面）</a:t>
            </a:r>
            <a:r>
              <a:rPr kumimoji="0" lang="en-US" altLang="zh-CN"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一边（面）”、“有时</a:t>
            </a:r>
            <a:r>
              <a:rPr kumimoji="0" lang="en-US" altLang="zh-CN"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有时”、“连同”、“也”、</a:t>
            </a:r>
            <a:r>
              <a:rPr kumimoji="0" lang="en-US" altLang="zh-CN"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rgbClr val="0000FF"/>
                </a:solidFill>
                <a:effectLst/>
                <a:highlight>
                  <a:srgbClr val="FFFF00"/>
                </a:highligh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除了</a:t>
            </a:r>
            <a:r>
              <a:rPr lang="en-US" altLang="zh-CN" sz="2400" b="1" kern="100" noProof="0">
                <a:ln>
                  <a:noFill/>
                </a:ln>
                <a:solidFill>
                  <a:srgbClr val="0000FF"/>
                </a:solidFill>
                <a:effectLst/>
                <a:highlight>
                  <a:srgbClr val="FFFF00"/>
                </a:highligh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rgbClr val="0000FF"/>
                </a:solidFill>
                <a:effectLst/>
                <a:highlight>
                  <a:srgbClr val="FFFF00"/>
                </a:highligh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还</a:t>
            </a:r>
            <a:r>
              <a:rPr kumimoji="0" lang="en-US" altLang="zh-CN"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等；或者分号</a:t>
            </a:r>
            <a:r>
              <a:rPr kumimoji="0" lang="zh-CN" altLang="en-US" sz="2400" b="1" i="0" u="none" strike="noStrike" kern="100" cap="none" spc="0" normalizeH="0" baseline="0" noProof="0">
                <a:ln>
                  <a:noFill/>
                </a:ln>
                <a:solidFill>
                  <a:srgbClr val="0000FF"/>
                </a:solidFill>
                <a:effectLst/>
                <a:highlight>
                  <a:srgbClr val="FFFF00"/>
                </a:highligh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rPr>
              <a:t>”隔开</a:t>
            </a:r>
            <a:endParaRPr kumimoji="0" lang="zh-CN" altLang="en-US" sz="2400" b="1" i="0" u="none" strike="noStrike" kern="1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等线" panose="02010600030101010101"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551384" y="602457"/>
            <a:ext cx="10858500" cy="5655519"/>
          </a:xfrm>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2023.</a:t>
            </a:r>
            <a:r>
              <a:rPr lang="zh-CN" altLang="en-US" smtClean="0">
                <a:latin typeface="Arial" panose="020B0604020202020204" pitchFamily="34" charset="0"/>
                <a:ea typeface="黑体" panose="02010609060101010101" pitchFamily="49" charset="-122"/>
                <a:sym typeface="Arial" panose="020B0604020202020204" pitchFamily="34" charset="0"/>
              </a:rPr>
              <a:t>山东卷</a:t>
            </a:r>
            <a:r>
              <a:rPr lang="en-US" altLang="zh-CN" smtClean="0">
                <a:latin typeface="Arial" panose="020B0604020202020204" pitchFamily="34" charset="0"/>
                <a:ea typeface="黑体" panose="02010609060101010101" pitchFamily="49" charset="-122"/>
                <a:sym typeface="Arial" panose="020B0604020202020204" pitchFamily="34" charset="0"/>
              </a:rPr>
              <a:t>.2</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zh-CN" altLang="zh-CN" smtClean="0">
                <a:latin typeface="Arial" panose="020B0604020202020204" pitchFamily="34" charset="0"/>
                <a:ea typeface="黑体" panose="02010609060101010101" pitchFamily="49" charset="-122"/>
                <a:sym typeface="Arial" panose="020B0604020202020204" pitchFamily="34" charset="0"/>
              </a:rPr>
              <a:t>先秦</a:t>
            </a:r>
            <a:r>
              <a:rPr lang="zh-CN" altLang="zh-CN">
                <a:latin typeface="Arial" panose="020B0604020202020204" pitchFamily="34" charset="0"/>
                <a:ea typeface="黑体" panose="02010609060101010101" pitchFamily="49" charset="-122"/>
                <a:sym typeface="Arial" panose="020B0604020202020204" pitchFamily="34" charset="0"/>
              </a:rPr>
              <a:t>贵族尚马车，贱牛车，此风秦汉犹存。及至东汉晚期，天子至士因牛车慢、稳、宽敞、严密，可障帷设几、任意坐卧而竞相乘坐，出行乘牛车遂成为一种风尚。这种“风尚”反映了（　　）</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．政治衰颓的时代景象</a:t>
            </a:r>
            <a:r>
              <a:rPr lang="en-US" altLang="zh-CN">
                <a:latin typeface="Arial" panose="020B0604020202020204" pitchFamily="34" charset="0"/>
                <a:ea typeface="黑体" panose="02010609060101010101" pitchFamily="49" charset="-122"/>
                <a:sym typeface="Arial" panose="020B0604020202020204" pitchFamily="34" charset="0"/>
              </a:rPr>
              <a:t>               B</a:t>
            </a:r>
            <a:r>
              <a:rPr lang="zh-CN" altLang="zh-CN">
                <a:latin typeface="Arial" panose="020B0604020202020204" pitchFamily="34" charset="0"/>
                <a:ea typeface="黑体" panose="02010609060101010101" pitchFamily="49" charset="-122"/>
                <a:sym typeface="Arial" panose="020B0604020202020204" pitchFamily="34" charset="0"/>
              </a:rPr>
              <a:t>．戒奢尚俭的社会风气</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．重农崇耕的思想观念</a:t>
            </a:r>
            <a:r>
              <a:rPr lang="en-US" altLang="zh-CN">
                <a:latin typeface="Arial" panose="020B0604020202020204" pitchFamily="34" charset="0"/>
                <a:ea typeface="黑体" panose="02010609060101010101" pitchFamily="49" charset="-122"/>
                <a:sym typeface="Arial" panose="020B0604020202020204" pitchFamily="34" charset="0"/>
              </a:rPr>
              <a:t>               D</a:t>
            </a:r>
            <a:r>
              <a:rPr lang="zh-CN" altLang="zh-CN">
                <a:latin typeface="Arial" panose="020B0604020202020204" pitchFamily="34" charset="0"/>
                <a:ea typeface="黑体" panose="02010609060101010101" pitchFamily="49" charset="-122"/>
                <a:sym typeface="Arial" panose="020B0604020202020204" pitchFamily="34" charset="0"/>
              </a:rPr>
              <a:t>．豪强势重的政治现实</a:t>
            </a:r>
            <a:endParaRPr lang="zh-CN" altLang="zh-CN">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4583832" y="674465"/>
            <a:ext cx="1944216"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623392" y="1192498"/>
            <a:ext cx="2520280"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4"/>
            </p:custDataLst>
          </p:nvPr>
        </p:nvSpPr>
        <p:spPr>
          <a:xfrm>
            <a:off x="8904312" y="1145927"/>
            <a:ext cx="2505572"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圆角矩形 5"/>
          <p:cNvSpPr/>
          <p:nvPr>
            <p:custDataLst>
              <p:tags r:id="rId5"/>
            </p:custDataLst>
          </p:nvPr>
        </p:nvSpPr>
        <p:spPr>
          <a:xfrm>
            <a:off x="5771964" y="1663960"/>
            <a:ext cx="1296144"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7" name="矩形 6"/>
          <p:cNvSpPr/>
          <p:nvPr>
            <p:custDataLst>
              <p:tags r:id="rId6"/>
            </p:custDataLst>
          </p:nvPr>
        </p:nvSpPr>
        <p:spPr>
          <a:xfrm>
            <a:off x="640115" y="3140407"/>
            <a:ext cx="11089183" cy="2308324"/>
          </a:xfrm>
          <a:prstGeom prst="rect">
            <a:avLst/>
          </a:prstGeom>
          <a:solidFill>
            <a:srgbClr val="FB5F63"/>
          </a:solidFill>
        </p:spPr>
        <p:txBody>
          <a:bodyPr wrap="square">
            <a:spAutoFit/>
          </a:bodyPr>
          <a:lstStyle/>
          <a:p>
            <a:pPr>
              <a:lnSpc>
                <a:spcPct val="150000"/>
              </a:lnSpc>
            </a:pPr>
            <a:r>
              <a:rPr lang="zh-CN" altLang="en-US" sz="2400" b="1">
                <a:solidFill>
                  <a:schemeClr val="bg1"/>
                </a:solidFill>
                <a:latin typeface="Arial" panose="020B0604020202020204" pitchFamily="34" charset="0"/>
                <a:ea typeface="黑体" panose="02010609060101010101" pitchFamily="49" charset="-122"/>
                <a:sym typeface="Arial" panose="020B0604020202020204" pitchFamily="34" charset="0"/>
              </a:rPr>
              <a:t>审关键词</a:t>
            </a:r>
            <a:r>
              <a:rPr lang="zh-CN" altLang="en-US" sz="2400" b="1" smtClean="0">
                <a:solidFill>
                  <a:schemeClr val="bg1"/>
                </a:solidFill>
                <a:latin typeface="Arial" panose="020B0604020202020204" pitchFamily="34" charset="0"/>
                <a:ea typeface="黑体" panose="02010609060101010101" pitchFamily="49" charset="-122"/>
                <a:sym typeface="Arial" panose="020B0604020202020204" pitchFamily="34" charset="0"/>
              </a:rPr>
              <a:t>：应注意</a:t>
            </a:r>
            <a:r>
              <a:rPr lang="zh-CN" altLang="zh-CN" sz="2400" b="1" smtClean="0">
                <a:solidFill>
                  <a:schemeClr val="bg1"/>
                </a:solidFill>
                <a:latin typeface="Arial" panose="020B0604020202020204" pitchFamily="34" charset="0"/>
                <a:ea typeface="黑体" panose="02010609060101010101" pitchFamily="49" charset="-122"/>
                <a:sym typeface="Arial" panose="020B0604020202020204" pitchFamily="34" charset="0"/>
              </a:rPr>
              <a:t>题</a:t>
            </a:r>
            <a:r>
              <a:rPr lang="zh-CN" altLang="zh-CN" sz="2400" b="1">
                <a:solidFill>
                  <a:schemeClr val="bg1"/>
                </a:solidFill>
                <a:latin typeface="Arial" panose="020B0604020202020204" pitchFamily="34" charset="0"/>
                <a:ea typeface="黑体" panose="02010609060101010101" pitchFamily="49" charset="-122"/>
                <a:sym typeface="Arial" panose="020B0604020202020204" pitchFamily="34" charset="0"/>
              </a:rPr>
              <a:t>干和选项的褒贬</a:t>
            </a:r>
            <a:r>
              <a:rPr lang="zh-CN" altLang="zh-CN" sz="2400" b="1" smtClean="0">
                <a:solidFill>
                  <a:schemeClr val="bg1"/>
                </a:solidFill>
                <a:latin typeface="Arial" panose="020B0604020202020204" pitchFamily="34" charset="0"/>
                <a:ea typeface="黑体" panose="02010609060101010101" pitchFamily="49" charset="-122"/>
                <a:sym typeface="Arial" panose="020B0604020202020204" pitchFamily="34" charset="0"/>
              </a:rPr>
              <a:t>色彩</a:t>
            </a:r>
            <a:endParaRPr lang="en-US" altLang="zh-CN" sz="2400" b="1" smtClean="0">
              <a:solidFill>
                <a:schemeClr val="bg1"/>
              </a:solidFill>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风尚</a:t>
            </a:r>
            <a:r>
              <a:rPr lang="zh-CN" altLang="en-US" sz="2400" smtClean="0">
                <a:solidFill>
                  <a:schemeClr val="bg1"/>
                </a:solidFill>
                <a:latin typeface="Arial" panose="020B0604020202020204" pitchFamily="34" charset="0"/>
                <a:ea typeface="黑体" panose="02010609060101010101" pitchFamily="49" charset="-122"/>
                <a:sym typeface="Arial" panose="020B0604020202020204" pitchFamily="34" charset="0"/>
              </a:rPr>
              <a:t>加“”，体现了对这种风尚的否定。</a:t>
            </a: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据题干“慢、稳、宽敞、严密”、“可障帷设几、任意坐卧”可知，在东汉后期，从统治者到士大夫阶层都竞相追求享受，体现出此时期政治的衰颓现象</a:t>
            </a:r>
            <a:endParaRPr lang="en-US" altLang="zh-CN" sz="24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9" name="文本框 8"/>
          <p:cNvSpPr txBox="1"/>
          <p:nvPr>
            <p:custDataLst>
              <p:tags r:id="rId7"/>
            </p:custDataLst>
          </p:nvPr>
        </p:nvSpPr>
        <p:spPr>
          <a:xfrm>
            <a:off x="407368" y="1931559"/>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10" name="矩形 9"/>
          <p:cNvSpPr/>
          <p:nvPr>
            <p:custDataLst>
              <p:tags r:id="rId8"/>
            </p:custDataLst>
          </p:nvPr>
        </p:nvSpPr>
        <p:spPr>
          <a:xfrm>
            <a:off x="623365" y="5056326"/>
            <a:ext cx="11233249" cy="1128579"/>
          </a:xfrm>
          <a:prstGeom prst="rect">
            <a:avLst/>
          </a:prstGeom>
          <a:solidFill>
            <a:srgbClr val="FFC000"/>
          </a:solidFill>
        </p:spPr>
        <p:txBody>
          <a:bodyPr wrap="square">
            <a:spAutoFit/>
          </a:bodyPr>
          <a:lstStyle/>
          <a:p>
            <a:pPr>
              <a:lnSpc>
                <a:spcPct val="150000"/>
              </a:lnSpc>
            </a:pP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审时空；审关键词</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标点符号双引号，</a:t>
            </a:r>
            <a:r>
              <a:rPr lang="zh-CN" altLang="en-US" sz="2400" b="1" smtClean="0">
                <a:latin typeface="Arial" panose="020B0604020202020204" pitchFamily="34" charset="0"/>
                <a:ea typeface="黑体" panose="02010609060101010101" pitchFamily="49" charset="-122"/>
                <a:sym typeface="Arial" panose="020B0604020202020204" pitchFamily="34" charset="0"/>
              </a:rPr>
              <a:t>注意</a:t>
            </a:r>
            <a:r>
              <a:rPr lang="zh-CN" altLang="zh-CN" sz="2400" b="1" smtClean="0">
                <a:latin typeface="Arial" panose="020B0604020202020204" pitchFamily="34" charset="0"/>
                <a:ea typeface="黑体" panose="02010609060101010101" pitchFamily="49" charset="-122"/>
                <a:sym typeface="Arial" panose="020B0604020202020204" pitchFamily="34" charset="0"/>
              </a:rPr>
              <a:t>题</a:t>
            </a:r>
            <a:r>
              <a:rPr lang="zh-CN" altLang="zh-CN" sz="2400" b="1">
                <a:latin typeface="Arial" panose="020B0604020202020204" pitchFamily="34" charset="0"/>
                <a:ea typeface="黑体" panose="02010609060101010101" pitchFamily="49" charset="-122"/>
                <a:sym typeface="Arial" panose="020B0604020202020204" pitchFamily="34" charset="0"/>
              </a:rPr>
              <a:t>干和选项的褒贬</a:t>
            </a:r>
            <a:r>
              <a:rPr lang="zh-CN" altLang="zh-CN" sz="2400" b="1" smtClean="0">
                <a:latin typeface="Arial" panose="020B0604020202020204" pitchFamily="34" charset="0"/>
                <a:ea typeface="黑体" panose="02010609060101010101" pitchFamily="49" charset="-122"/>
                <a:sym typeface="Arial" panose="020B0604020202020204" pitchFamily="34" charset="0"/>
              </a:rPr>
              <a:t>色彩</a:t>
            </a:r>
            <a:endParaRPr lang="en-US" altLang="zh-CN" sz="2400" b="1" smtClean="0">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b="1" smtClean="0">
                <a:latin typeface="Arial" panose="020B0604020202020204" pitchFamily="34" charset="0"/>
                <a:ea typeface="黑体" panose="02010609060101010101" pitchFamily="49" charset="-122"/>
                <a:sym typeface="Arial" panose="020B0604020202020204" pitchFamily="34" charset="0"/>
              </a:rPr>
              <a:t>应对：</a:t>
            </a:r>
            <a:r>
              <a:rPr lang="zh-CN" altLang="zh-CN" sz="2400" b="1" smtClean="0">
                <a:latin typeface="Arial" panose="020B0604020202020204" pitchFamily="34" charset="0"/>
                <a:ea typeface="黑体" panose="02010609060101010101" pitchFamily="49" charset="-122"/>
                <a:sym typeface="Arial" panose="020B0604020202020204" pitchFamily="34" charset="0"/>
              </a:rPr>
              <a:t>通过</a:t>
            </a:r>
            <a:r>
              <a:rPr lang="zh-CN" altLang="zh-CN" sz="2400" b="1">
                <a:latin typeface="Arial" panose="020B0604020202020204" pitchFamily="34" charset="0"/>
                <a:ea typeface="黑体" panose="02010609060101010101" pitchFamily="49" charset="-122"/>
                <a:sym typeface="Arial" panose="020B0604020202020204" pitchFamily="34" charset="0"/>
              </a:rPr>
              <a:t>形容词等猜测命题者情感倾向，是褒是贬</a:t>
            </a:r>
            <a:r>
              <a:rPr lang="zh-CN" altLang="zh-CN" sz="2400" b="1" smtClean="0">
                <a:latin typeface="Arial" panose="020B0604020202020204" pitchFamily="34" charset="0"/>
                <a:ea typeface="黑体" panose="02010609060101010101" pitchFamily="49" charset="-122"/>
                <a:sym typeface="Arial" panose="020B0604020202020204" pitchFamily="34" charset="0"/>
              </a:rPr>
              <a:t>？选项</a:t>
            </a:r>
            <a:r>
              <a:rPr lang="zh-CN" altLang="zh-CN" sz="2400" b="1">
                <a:latin typeface="Arial" panose="020B0604020202020204" pitchFamily="34" charset="0"/>
                <a:ea typeface="黑体" panose="02010609060101010101" pitchFamily="49" charset="-122"/>
                <a:sym typeface="Arial" panose="020B0604020202020204" pitchFamily="34" charset="0"/>
              </a:rPr>
              <a:t>的褒贬应该和题干一致</a:t>
            </a:r>
            <a:r>
              <a:rPr lang="zh-CN" altLang="zh-CN" sz="2400" b="1" smtClean="0">
                <a:latin typeface="Arial" panose="020B0604020202020204" pitchFamily="34" charset="0"/>
                <a:ea typeface="黑体" panose="02010609060101010101" pitchFamily="49" charset="-122"/>
                <a:sym typeface="Arial" panose="020B0604020202020204" pitchFamily="34" charset="0"/>
              </a:rPr>
              <a:t>。</a:t>
            </a:r>
            <a:endParaRPr lang="zh-CN" altLang="zh-CN"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custDataLst>
              <p:tags r:id="rId1"/>
            </p:custDataLst>
          </p:nvPr>
        </p:nvSpPr>
        <p:spPr>
          <a:xfrm>
            <a:off x="1451579" y="804519"/>
            <a:ext cx="9603275" cy="680265"/>
          </a:xfrm>
          <a:prstGeom prst="rect">
            <a:avLst/>
          </a:prstGeom>
          <a:solidFill>
            <a:srgbClr val="FB5F6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en-US" sz="3600" b="1" smtClean="0">
                <a:solidFill>
                  <a:schemeClr val="bg1"/>
                </a:solidFill>
                <a:latin typeface="Arial" panose="020B0604020202020204" pitchFamily="34" charset="0"/>
                <a:ea typeface="黑体" panose="02010609060101010101" pitchFamily="49" charset="-122"/>
                <a:sym typeface="Arial" panose="020B0604020202020204" pitchFamily="34" charset="0"/>
              </a:rPr>
              <a:t>考试说明</a:t>
            </a:r>
            <a:r>
              <a:rPr lang="en-US" altLang="zh-CN" sz="36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en-US" sz="3600" b="1" smtClean="0">
                <a:solidFill>
                  <a:schemeClr val="bg1"/>
                </a:solidFill>
                <a:latin typeface="Arial" panose="020B0604020202020204" pitchFamily="34" charset="0"/>
                <a:ea typeface="黑体" panose="02010609060101010101" pitchFamily="49" charset="-122"/>
                <a:sym typeface="Arial" panose="020B0604020202020204" pitchFamily="34" charset="0"/>
              </a:rPr>
              <a:t>的考核要求</a:t>
            </a:r>
            <a:endParaRPr lang="zh-CN" altLang="en-US" sz="36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4" name="内容占位符 2"/>
          <p:cNvSpPr txBox="1"/>
          <p:nvPr>
            <p:custDataLst>
              <p:tags r:id="rId2"/>
            </p:custDataLst>
          </p:nvPr>
        </p:nvSpPr>
        <p:spPr>
          <a:xfrm>
            <a:off x="636592" y="1772816"/>
            <a:ext cx="11233248" cy="4680520"/>
          </a:xfrm>
          <a:prstGeom prst="rect">
            <a:avLst/>
          </a:prstGeom>
          <a:ln>
            <a:solidFill>
              <a:srgbClr val="FF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历史学科考查对</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基本历史知识的</a:t>
            </a:r>
            <a:r>
              <a:rPr lang="zh-CN" altLang="en-US" sz="2400" smtClean="0">
                <a:latin typeface="Arial" panose="020B0604020202020204" pitchFamily="34" charset="0"/>
                <a:ea typeface="黑体" panose="02010609060101010101" pitchFamily="49" charset="-122"/>
                <a:sym typeface="Arial" panose="020B0604020202020204" pitchFamily="34" charset="0"/>
              </a:rPr>
              <a:t>掌握程度；</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考查</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学科素养</a:t>
            </a:r>
            <a:r>
              <a:rPr lang="zh-CN" altLang="en-US" sz="2400" smtClean="0">
                <a:latin typeface="Arial" panose="020B0604020202020204" pitchFamily="34" charset="0"/>
                <a:ea typeface="黑体" panose="02010609060101010101" pitchFamily="49" charset="-122"/>
                <a:sym typeface="Arial" panose="020B0604020202020204" pitchFamily="34" charset="0"/>
              </a:rPr>
              <a:t>和学习潜力；</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注重考查在</a:t>
            </a:r>
            <a:r>
              <a:rPr lang="zh-CN" altLang="en-US" sz="2400" b="1" smtClean="0">
                <a:solidFill>
                  <a:srgbClr val="00B0F0"/>
                </a:solidFill>
                <a:latin typeface="Arial" panose="020B0604020202020204" pitchFamily="34" charset="0"/>
                <a:ea typeface="黑体" panose="02010609060101010101" pitchFamily="49" charset="-122"/>
                <a:sym typeface="Arial" panose="020B0604020202020204" pitchFamily="34" charset="0"/>
              </a:rPr>
              <a:t>唯物史观</a:t>
            </a:r>
            <a:r>
              <a:rPr lang="zh-CN" altLang="en-US" sz="2400" smtClean="0">
                <a:latin typeface="Arial" panose="020B0604020202020204" pitchFamily="34" charset="0"/>
                <a:ea typeface="黑体" panose="02010609060101010101" pitchFamily="49" charset="-122"/>
                <a:sym typeface="Arial" panose="020B0604020202020204" pitchFamily="34" charset="0"/>
              </a:rPr>
              <a:t>指导下运用学科思维和学科方法</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发现问题、分析问题、解决问题</a:t>
            </a:r>
            <a:r>
              <a:rPr lang="zh-CN" altLang="en-US" sz="2400" smtClean="0">
                <a:latin typeface="Arial" panose="020B0604020202020204" pitchFamily="34" charset="0"/>
                <a:ea typeface="黑体" panose="02010609060101010101" pitchFamily="49" charset="-122"/>
                <a:sym typeface="Arial" panose="020B0604020202020204" pitchFamily="34" charset="0"/>
              </a:rPr>
              <a:t>的能力；</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考查考生的</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人文精神</a:t>
            </a:r>
            <a:r>
              <a:rPr lang="zh-CN" altLang="en-US" sz="2400" smtClean="0">
                <a:latin typeface="Arial" panose="020B0604020202020204" pitchFamily="34" charset="0"/>
                <a:ea typeface="黑体" panose="02010609060101010101" pitchFamily="49" charset="-122"/>
                <a:sym typeface="Arial" panose="020B0604020202020204" pitchFamily="34" charset="0"/>
              </a:rPr>
              <a:t>与素养，引导其实现德智体美劳全面发展。</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命题不拘泥于教科书，试题运用新材料，创设新情境，</a:t>
            </a:r>
            <a:r>
              <a:rPr lang="zh-CN" altLang="en-US" sz="2400" b="1" smtClean="0">
                <a:solidFill>
                  <a:srgbClr val="00B0F0"/>
                </a:solidFill>
                <a:latin typeface="Arial" panose="020B0604020202020204" pitchFamily="34" charset="0"/>
                <a:ea typeface="黑体" panose="02010609060101010101" pitchFamily="49" charset="-122"/>
                <a:sym typeface="Arial" panose="020B0604020202020204" pitchFamily="34" charset="0"/>
              </a:rPr>
              <a:t>古今贯通，中外关联，</a:t>
            </a:r>
            <a:r>
              <a:rPr lang="zh-CN" altLang="en-US" sz="2400" smtClean="0">
                <a:latin typeface="Arial" panose="020B0604020202020204" pitchFamily="34" charset="0"/>
                <a:ea typeface="黑体" panose="02010609060101010101" pitchFamily="49" charset="-122"/>
                <a:sym typeface="Arial" panose="020B0604020202020204" pitchFamily="34" charset="0"/>
              </a:rPr>
              <a:t>把握历史发展的基本脉络。</a:t>
            </a:r>
            <a:br>
              <a:rPr lang="zh-CN" altLang="en-US" sz="2400" smtClean="0">
                <a:latin typeface="Arial" panose="020B0604020202020204" pitchFamily="34" charset="0"/>
                <a:ea typeface="黑体" panose="02010609060101010101" pitchFamily="49" charset="-122"/>
                <a:sym typeface="Arial" panose="020B0604020202020204" pitchFamily="34" charset="0"/>
              </a:rPr>
            </a:b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custDataLst>
              <p:tags r:id="rId1"/>
            </p:custDataLst>
          </p:nvPr>
        </p:nvSpPr>
        <p:spPr bwMode="auto">
          <a:xfrm>
            <a:off x="2423592" y="1800530"/>
            <a:ext cx="1098588" cy="2677656"/>
          </a:xfrm>
          <a:prstGeom prst="rect">
            <a:avLst/>
          </a:prstGeom>
          <a:noFill/>
          <a:ln w="38100">
            <a:solidFill>
              <a:srgbClr val="0000FF"/>
            </a:solidFill>
            <a:miter lim="800000"/>
          </a:ln>
        </p:spPr>
        <p:txBody>
          <a:bodyPr>
            <a:spAutoFit/>
          </a:bodyPr>
          <a:lstStyle/>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a:t>
            </a:r>
            <a:r>
              <a:rPr lang="en-US" altLang="zh-CN" sz="2400" b="1">
                <a:latin typeface="Arial" panose="020B0604020202020204" pitchFamily="34" charset="0"/>
                <a:ea typeface="黑体" panose="02010609060101010101" pitchFamily="49" charset="-122"/>
                <a:sym typeface="Arial" panose="020B0604020202020204" pitchFamily="34" charset="0"/>
              </a:rPr>
              <a:t>2</a:t>
            </a:r>
            <a:r>
              <a:rPr lang="zh-CN" altLang="en-US" sz="2400" b="1">
                <a:latin typeface="Arial" panose="020B0604020202020204" pitchFamily="34" charset="0"/>
                <a:ea typeface="黑体" panose="02010609060101010101" pitchFamily="49" charset="-122"/>
                <a:sym typeface="Arial" panose="020B0604020202020204" pitchFamily="34" charset="0"/>
              </a:rPr>
              <a:t>）</a:t>
            </a:r>
            <a:endParaRPr lang="en-US" altLang="zh-CN" sz="2400" b="1">
              <a:latin typeface="Arial" panose="020B0604020202020204" pitchFamily="34" charset="0"/>
              <a:ea typeface="黑体" panose="02010609060101010101" pitchFamily="49" charset="-122"/>
              <a:sym typeface="Arial" panose="020B0604020202020204" pitchFamily="34" charset="0"/>
            </a:endParaRPr>
          </a:p>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背景</a:t>
            </a:r>
            <a:endParaRPr lang="zh-CN" altLang="en-US" sz="2400" b="1">
              <a:latin typeface="Arial" panose="020B0604020202020204" pitchFamily="34" charset="0"/>
              <a:ea typeface="黑体" panose="02010609060101010101" pitchFamily="49" charset="-122"/>
              <a:sym typeface="Arial" panose="020B0604020202020204" pitchFamily="34" charset="0"/>
            </a:endParaRPr>
          </a:p>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条件</a:t>
            </a:r>
            <a:endParaRPr lang="zh-CN" altLang="en-US" sz="2400" b="1">
              <a:latin typeface="Arial" panose="020B0604020202020204" pitchFamily="34" charset="0"/>
              <a:ea typeface="黑体" panose="02010609060101010101" pitchFamily="49" charset="-122"/>
              <a:sym typeface="Arial" panose="020B0604020202020204" pitchFamily="34" charset="0"/>
            </a:endParaRPr>
          </a:p>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原因</a:t>
            </a:r>
            <a:endParaRPr lang="zh-CN" altLang="en-US" sz="2400" b="1">
              <a:latin typeface="Arial" panose="020B0604020202020204" pitchFamily="34" charset="0"/>
              <a:ea typeface="黑体" panose="02010609060101010101" pitchFamily="49" charset="-122"/>
              <a:sym typeface="Arial" panose="020B0604020202020204" pitchFamily="34" charset="0"/>
            </a:endParaRPr>
          </a:p>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目的</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
        <p:nvSpPr>
          <p:cNvPr id="61443" name="AutoShape 3"/>
          <p:cNvSpPr>
            <a:spLocks noChangeArrowheads="1"/>
          </p:cNvSpPr>
          <p:nvPr>
            <p:custDataLst>
              <p:tags r:id="rId2"/>
            </p:custDataLst>
          </p:nvPr>
        </p:nvSpPr>
        <p:spPr bwMode="auto">
          <a:xfrm rot="10800000">
            <a:off x="3553163" y="2828841"/>
            <a:ext cx="784706" cy="917079"/>
          </a:xfrm>
          <a:prstGeom prst="rightArrow">
            <a:avLst>
              <a:gd name="adj1" fmla="val 50000"/>
              <a:gd name="adj2" fmla="val 29236"/>
            </a:avLst>
          </a:prstGeom>
          <a:solidFill>
            <a:srgbClr val="FF3300"/>
          </a:solidFill>
          <a:ln w="9525">
            <a:solidFill>
              <a:srgbClr val="0000FF"/>
            </a:solidFill>
            <a:miter lim="800000"/>
          </a:ln>
        </p:spPr>
        <p:txBody>
          <a:bodyPr rot="10800000" anchor="ctr">
            <a:spAutoFit/>
          </a:bodyPr>
          <a:lstStyle/>
          <a:p>
            <a:pPr algn="ctr" eaLnBrk="1" hangingPunct="1">
              <a:spcBef>
                <a:spcPct val="50000"/>
              </a:spcBef>
            </a:pP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11268" name="Text Box 4"/>
          <p:cNvSpPr txBox="1">
            <a:spLocks noChangeArrowheads="1"/>
          </p:cNvSpPr>
          <p:nvPr>
            <p:custDataLst>
              <p:tags r:id="rId3"/>
            </p:custDataLst>
          </p:nvPr>
        </p:nvSpPr>
        <p:spPr bwMode="auto">
          <a:xfrm>
            <a:off x="9051380" y="1659937"/>
            <a:ext cx="1098588" cy="2677656"/>
          </a:xfrm>
          <a:prstGeom prst="rect">
            <a:avLst/>
          </a:prstGeom>
          <a:noFill/>
          <a:ln w="38100">
            <a:solidFill>
              <a:srgbClr val="0000FF"/>
            </a:solidFill>
            <a:miter lim="800000"/>
          </a:ln>
        </p:spPr>
        <p:txBody>
          <a:bodyPr>
            <a:spAutoFit/>
          </a:bodyPr>
          <a:lstStyle/>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a:t>
            </a:r>
            <a:r>
              <a:rPr lang="en-US" altLang="zh-CN" sz="2400" b="1">
                <a:latin typeface="Arial" panose="020B0604020202020204" pitchFamily="34" charset="0"/>
                <a:ea typeface="黑体" panose="02010609060101010101" pitchFamily="49" charset="-122"/>
                <a:sym typeface="Arial" panose="020B0604020202020204" pitchFamily="34" charset="0"/>
              </a:rPr>
              <a:t>3</a:t>
            </a:r>
            <a:r>
              <a:rPr lang="zh-CN" altLang="en-US" sz="2400" b="1">
                <a:latin typeface="Arial" panose="020B0604020202020204" pitchFamily="34" charset="0"/>
                <a:ea typeface="黑体" panose="02010609060101010101" pitchFamily="49" charset="-122"/>
                <a:sym typeface="Arial" panose="020B0604020202020204" pitchFamily="34" charset="0"/>
              </a:rPr>
              <a:t>）</a:t>
            </a:r>
            <a:endParaRPr lang="en-US" altLang="zh-CN" sz="2400" b="1">
              <a:latin typeface="Arial" panose="020B0604020202020204" pitchFamily="34" charset="0"/>
              <a:ea typeface="黑体" panose="02010609060101010101" pitchFamily="49" charset="-122"/>
              <a:sym typeface="Arial" panose="020B0604020202020204" pitchFamily="34" charset="0"/>
            </a:endParaRPr>
          </a:p>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结果</a:t>
            </a:r>
            <a:endParaRPr lang="zh-CN" altLang="en-US" sz="2400" b="1">
              <a:latin typeface="Arial" panose="020B0604020202020204" pitchFamily="34" charset="0"/>
              <a:ea typeface="黑体" panose="02010609060101010101" pitchFamily="49" charset="-122"/>
              <a:sym typeface="Arial" panose="020B0604020202020204" pitchFamily="34" charset="0"/>
            </a:endParaRPr>
          </a:p>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影响</a:t>
            </a:r>
            <a:endParaRPr lang="zh-CN" altLang="en-US" sz="2400" b="1">
              <a:latin typeface="Arial" panose="020B0604020202020204" pitchFamily="34" charset="0"/>
              <a:ea typeface="黑体" panose="02010609060101010101" pitchFamily="49" charset="-122"/>
              <a:sym typeface="Arial" panose="020B0604020202020204" pitchFamily="34" charset="0"/>
            </a:endParaRPr>
          </a:p>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意义</a:t>
            </a:r>
            <a:endParaRPr lang="zh-CN" altLang="en-US" sz="2400" b="1">
              <a:latin typeface="Arial" panose="020B0604020202020204" pitchFamily="34" charset="0"/>
              <a:ea typeface="黑体" panose="02010609060101010101" pitchFamily="49" charset="-122"/>
              <a:sym typeface="Arial" panose="020B0604020202020204" pitchFamily="34" charset="0"/>
            </a:endParaRPr>
          </a:p>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作用</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
        <p:nvSpPr>
          <p:cNvPr id="11269" name="AutoShape 5"/>
          <p:cNvSpPr>
            <a:spLocks noChangeArrowheads="1"/>
          </p:cNvSpPr>
          <p:nvPr>
            <p:custDataLst>
              <p:tags r:id="rId4"/>
            </p:custDataLst>
          </p:nvPr>
        </p:nvSpPr>
        <p:spPr bwMode="auto">
          <a:xfrm>
            <a:off x="8332681" y="2843059"/>
            <a:ext cx="704982" cy="917079"/>
          </a:xfrm>
          <a:prstGeom prst="rightArrow">
            <a:avLst>
              <a:gd name="adj1" fmla="val 50000"/>
              <a:gd name="adj2" fmla="val 29236"/>
            </a:avLst>
          </a:prstGeom>
          <a:solidFill>
            <a:srgbClr val="FF3300"/>
          </a:solidFill>
          <a:ln w="9525">
            <a:solidFill>
              <a:srgbClr val="0000FF"/>
            </a:solidFill>
            <a:miter lim="800000"/>
          </a:ln>
        </p:spPr>
        <p:txBody>
          <a:bodyPr wrap="square" anchor="ctr">
            <a:spAutoFit/>
          </a:bodyPr>
          <a:lstStyle/>
          <a:p>
            <a:pPr algn="ctr" eaLnBrk="1" hangingPunct="1">
              <a:spcBef>
                <a:spcPct val="50000"/>
              </a:spcBef>
            </a:pP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11271" name="Text Box 7"/>
          <p:cNvSpPr txBox="1">
            <a:spLocks noChangeArrowheads="1"/>
          </p:cNvSpPr>
          <p:nvPr>
            <p:custDataLst>
              <p:tags r:id="rId5"/>
            </p:custDataLst>
          </p:nvPr>
        </p:nvSpPr>
        <p:spPr bwMode="auto">
          <a:xfrm>
            <a:off x="479425" y="4766142"/>
            <a:ext cx="11224868" cy="400110"/>
          </a:xfrm>
          <a:prstGeom prst="rect">
            <a:avLst/>
          </a:prstGeom>
          <a:noFill/>
          <a:ln w="9525">
            <a:noFill/>
            <a:miter lim="800000"/>
          </a:ln>
        </p:spPr>
        <p:txBody>
          <a:bodyPr wrap="square">
            <a:spAutoFit/>
          </a:bodyPr>
          <a:lstStyle/>
          <a:p>
            <a:pPr>
              <a:spcBef>
                <a:spcPct val="50000"/>
              </a:spcBef>
            </a:pPr>
            <a:r>
              <a:rPr lang="zh-CN" altLang="en-US" sz="2000">
                <a:latin typeface="Arial" panose="020B0604020202020204" pitchFamily="34" charset="0"/>
                <a:ea typeface="黑体" panose="02010609060101010101" pitchFamily="49" charset="-122"/>
                <a:sym typeface="Arial" panose="020B0604020202020204" pitchFamily="34" charset="0"/>
              </a:rPr>
              <a:t>（</a:t>
            </a:r>
            <a:r>
              <a:rPr lang="en-US" altLang="zh-CN" sz="2000">
                <a:latin typeface="Arial" panose="020B0604020202020204" pitchFamily="34" charset="0"/>
                <a:ea typeface="黑体" panose="02010609060101010101" pitchFamily="49" charset="-122"/>
                <a:sym typeface="Arial" panose="020B0604020202020204" pitchFamily="34" charset="0"/>
              </a:rPr>
              <a:t>1</a:t>
            </a:r>
            <a:r>
              <a:rPr lang="zh-CN" altLang="en-US" sz="2000">
                <a:latin typeface="Arial" panose="020B0604020202020204" pitchFamily="34" charset="0"/>
                <a:ea typeface="黑体" panose="02010609060101010101" pitchFamily="49" charset="-122"/>
                <a:sym typeface="Arial" panose="020B0604020202020204" pitchFamily="34" charset="0"/>
              </a:rPr>
              <a:t>）考查历史表象的</a:t>
            </a:r>
            <a:r>
              <a:rPr lang="zh-CN" altLang="en-US" sz="2000">
                <a:solidFill>
                  <a:srgbClr val="FF0000"/>
                </a:solidFill>
                <a:latin typeface="Arial" panose="020B0604020202020204" pitchFamily="34" charset="0"/>
                <a:ea typeface="黑体" panose="02010609060101010101" pitchFamily="49" charset="-122"/>
                <a:sym typeface="Arial" panose="020B0604020202020204" pitchFamily="34" charset="0"/>
              </a:rPr>
              <a:t>本质或</a:t>
            </a:r>
            <a:r>
              <a:rPr lang="zh-CN" altLang="en-US" sz="2000" smtClean="0">
                <a:solidFill>
                  <a:srgbClr val="FF0000"/>
                </a:solidFill>
                <a:latin typeface="Arial" panose="020B0604020202020204" pitchFamily="34" charset="0"/>
                <a:ea typeface="黑体" panose="02010609060101010101" pitchFamily="49" charset="-122"/>
                <a:sym typeface="Arial" panose="020B0604020202020204" pitchFamily="34" charset="0"/>
              </a:rPr>
              <a:t>实质</a:t>
            </a:r>
            <a:r>
              <a:rPr lang="zh-CN" altLang="en-US" sz="2000" smtClean="0">
                <a:latin typeface="Arial" panose="020B0604020202020204" pitchFamily="34" charset="0"/>
                <a:ea typeface="黑体" panose="02010609060101010101" pitchFamily="49" charset="-122"/>
                <a:sym typeface="Arial" panose="020B0604020202020204" pitchFamily="34" charset="0"/>
              </a:rPr>
              <a:t>：反映</a:t>
            </a:r>
            <a:r>
              <a:rPr lang="zh-CN" altLang="en-US" sz="2000">
                <a:latin typeface="Arial" panose="020B0604020202020204" pitchFamily="34" charset="0"/>
                <a:ea typeface="黑体" panose="02010609060101010101" pitchFamily="49" charset="-122"/>
                <a:sym typeface="Arial" panose="020B0604020202020204" pitchFamily="34" charset="0"/>
              </a:rPr>
              <a:t>了、揭示了、体现了、说明了、表明了等。</a:t>
            </a:r>
            <a:endParaRPr lang="zh-CN" altLang="en-US" sz="2000">
              <a:latin typeface="Arial" panose="020B0604020202020204" pitchFamily="34" charset="0"/>
              <a:ea typeface="黑体" panose="02010609060101010101" pitchFamily="49" charset="-122"/>
              <a:sym typeface="Arial" panose="020B0604020202020204" pitchFamily="34" charset="0"/>
            </a:endParaRPr>
          </a:p>
        </p:txBody>
      </p:sp>
      <p:sp>
        <p:nvSpPr>
          <p:cNvPr id="11272" name="Text Box 8"/>
          <p:cNvSpPr txBox="1">
            <a:spLocks noChangeArrowheads="1"/>
          </p:cNvSpPr>
          <p:nvPr>
            <p:custDataLst>
              <p:tags r:id="rId6"/>
            </p:custDataLst>
          </p:nvPr>
        </p:nvSpPr>
        <p:spPr bwMode="auto">
          <a:xfrm>
            <a:off x="479425" y="5213280"/>
            <a:ext cx="11152860" cy="400110"/>
          </a:xfrm>
          <a:prstGeom prst="rect">
            <a:avLst/>
          </a:prstGeom>
          <a:noFill/>
          <a:ln w="9525">
            <a:noFill/>
            <a:miter lim="800000"/>
          </a:ln>
        </p:spPr>
        <p:txBody>
          <a:bodyPr wrap="square">
            <a:spAutoFit/>
          </a:bodyPr>
          <a:lstStyle/>
          <a:p>
            <a:pPr>
              <a:spcBef>
                <a:spcPct val="50000"/>
              </a:spcBef>
            </a:pPr>
            <a:r>
              <a:rPr lang="zh-CN" altLang="en-US" sz="2000">
                <a:latin typeface="Arial" panose="020B0604020202020204" pitchFamily="34" charset="0"/>
                <a:ea typeface="黑体" panose="02010609060101010101" pitchFamily="49" charset="-122"/>
                <a:sym typeface="Arial" panose="020B0604020202020204" pitchFamily="34" charset="0"/>
              </a:rPr>
              <a:t>（</a:t>
            </a:r>
            <a:r>
              <a:rPr lang="en-US" altLang="zh-CN" sz="2000">
                <a:latin typeface="Arial" panose="020B0604020202020204" pitchFamily="34" charset="0"/>
                <a:ea typeface="黑体" panose="02010609060101010101" pitchFamily="49" charset="-122"/>
                <a:sym typeface="Arial" panose="020B0604020202020204" pitchFamily="34" charset="0"/>
              </a:rPr>
              <a:t>2</a:t>
            </a:r>
            <a:r>
              <a:rPr lang="zh-CN" altLang="en-US" sz="2000">
                <a:latin typeface="Arial" panose="020B0604020202020204" pitchFamily="34" charset="0"/>
                <a:ea typeface="黑体" panose="02010609060101010101" pitchFamily="49" charset="-122"/>
                <a:sym typeface="Arial" panose="020B0604020202020204" pitchFamily="34" charset="0"/>
              </a:rPr>
              <a:t>）考查引发历史表象的</a:t>
            </a:r>
            <a:r>
              <a:rPr lang="zh-CN" altLang="en-US" sz="2000">
                <a:solidFill>
                  <a:srgbClr val="FF0000"/>
                </a:solidFill>
                <a:latin typeface="Arial" panose="020B0604020202020204" pitchFamily="34" charset="0"/>
                <a:ea typeface="黑体" panose="02010609060101010101" pitchFamily="49" charset="-122"/>
                <a:sym typeface="Arial" panose="020B0604020202020204" pitchFamily="34" charset="0"/>
              </a:rPr>
              <a:t>原因、背景、条件和目的</a:t>
            </a:r>
            <a:r>
              <a:rPr lang="zh-CN" altLang="en-US" sz="2000" smtClean="0">
                <a:latin typeface="Arial" panose="020B0604020202020204" pitchFamily="34" charset="0"/>
                <a:ea typeface="黑体" panose="02010609060101010101" pitchFamily="49" charset="-122"/>
                <a:sym typeface="Arial" panose="020B0604020202020204" pitchFamily="34" charset="0"/>
              </a:rPr>
              <a:t>。措辞</a:t>
            </a:r>
            <a:r>
              <a:rPr lang="zh-CN" altLang="en-US" sz="2000">
                <a:latin typeface="Arial" panose="020B0604020202020204" pitchFamily="34" charset="0"/>
                <a:ea typeface="黑体" panose="02010609060101010101" pitchFamily="49" charset="-122"/>
                <a:sym typeface="Arial" panose="020B0604020202020204" pitchFamily="34" charset="0"/>
              </a:rPr>
              <a:t>主要有</a:t>
            </a:r>
            <a:r>
              <a:rPr lang="en-US" altLang="zh-CN" sz="2000" smtClean="0">
                <a:latin typeface="Arial" panose="020B0604020202020204" pitchFamily="34" charset="0"/>
                <a:ea typeface="黑体" panose="02010609060101010101" pitchFamily="49" charset="-122"/>
                <a:sym typeface="Arial" panose="020B0604020202020204" pitchFamily="34" charset="0"/>
              </a:rPr>
              <a:t>:</a:t>
            </a:r>
            <a:r>
              <a:rPr lang="zh-CN" altLang="en-US" sz="2000" smtClean="0">
                <a:latin typeface="Arial" panose="020B0604020202020204" pitchFamily="34" charset="0"/>
                <a:ea typeface="黑体" panose="02010609060101010101" pitchFamily="49" charset="-122"/>
                <a:sym typeface="Arial" panose="020B0604020202020204" pitchFamily="34" charset="0"/>
              </a:rPr>
              <a:t>因为、为了</a:t>
            </a:r>
            <a:r>
              <a:rPr lang="zh-CN" altLang="en-US" sz="2000">
                <a:latin typeface="Arial" panose="020B0604020202020204" pitchFamily="34" charset="0"/>
                <a:ea typeface="黑体" panose="02010609060101010101" pitchFamily="49" charset="-122"/>
                <a:sym typeface="Arial" panose="020B0604020202020204" pitchFamily="34" charset="0"/>
              </a:rPr>
              <a:t>、促使</a:t>
            </a:r>
            <a:r>
              <a:rPr lang="en-US" altLang="zh-CN" sz="2000">
                <a:latin typeface="Arial" panose="020B0604020202020204" pitchFamily="34" charset="0"/>
                <a:ea typeface="黑体" panose="02010609060101010101" pitchFamily="49" charset="-122"/>
                <a:sym typeface="Arial" panose="020B0604020202020204" pitchFamily="34" charset="0"/>
              </a:rPr>
              <a:t>(</a:t>
            </a:r>
            <a:r>
              <a:rPr lang="zh-CN" altLang="en-US" sz="2000">
                <a:latin typeface="Arial" panose="020B0604020202020204" pitchFamily="34" charset="0"/>
                <a:ea typeface="黑体" panose="02010609060101010101" pitchFamily="49" charset="-122"/>
                <a:sym typeface="Arial" panose="020B0604020202020204" pitchFamily="34" charset="0"/>
              </a:rPr>
              <a:t>属于将来时</a:t>
            </a:r>
            <a:r>
              <a:rPr lang="en-US" altLang="zh-CN" sz="2000">
                <a:latin typeface="Arial" panose="020B0604020202020204" pitchFamily="34" charset="0"/>
                <a:ea typeface="黑体" panose="02010609060101010101" pitchFamily="49" charset="-122"/>
                <a:sym typeface="Arial" panose="020B0604020202020204" pitchFamily="34" charset="0"/>
              </a:rPr>
              <a:t>)</a:t>
            </a:r>
            <a:endParaRPr lang="zh-CN" altLang="en-US" sz="2000">
              <a:latin typeface="Arial" panose="020B0604020202020204" pitchFamily="34" charset="0"/>
              <a:ea typeface="黑体" panose="02010609060101010101" pitchFamily="49" charset="-122"/>
              <a:sym typeface="Arial" panose="020B0604020202020204" pitchFamily="34" charset="0"/>
            </a:endParaRPr>
          </a:p>
        </p:txBody>
      </p:sp>
      <p:sp>
        <p:nvSpPr>
          <p:cNvPr id="11273" name="Text Box 9"/>
          <p:cNvSpPr txBox="1">
            <a:spLocks noChangeArrowheads="1"/>
          </p:cNvSpPr>
          <p:nvPr>
            <p:custDataLst>
              <p:tags r:id="rId7"/>
            </p:custDataLst>
          </p:nvPr>
        </p:nvSpPr>
        <p:spPr bwMode="auto">
          <a:xfrm>
            <a:off x="479425" y="5594736"/>
            <a:ext cx="11111532" cy="707886"/>
          </a:xfrm>
          <a:prstGeom prst="rect">
            <a:avLst/>
          </a:prstGeom>
          <a:noFill/>
          <a:ln w="9525">
            <a:noFill/>
            <a:miter lim="800000"/>
          </a:ln>
        </p:spPr>
        <p:txBody>
          <a:bodyPr wrap="square">
            <a:spAutoFit/>
          </a:bodyPr>
          <a:lstStyle/>
          <a:p>
            <a:pPr>
              <a:spcBef>
                <a:spcPct val="50000"/>
              </a:spcBef>
            </a:pPr>
            <a:r>
              <a:rPr lang="zh-CN" altLang="en-US" sz="2000">
                <a:latin typeface="Arial" panose="020B0604020202020204" pitchFamily="34" charset="0"/>
                <a:ea typeface="黑体" panose="02010609060101010101" pitchFamily="49" charset="-122"/>
                <a:sym typeface="Arial" panose="020B0604020202020204" pitchFamily="34" charset="0"/>
              </a:rPr>
              <a:t>（</a:t>
            </a:r>
            <a:r>
              <a:rPr lang="en-US" altLang="zh-CN" sz="2000">
                <a:latin typeface="Arial" panose="020B0604020202020204" pitchFamily="34" charset="0"/>
                <a:ea typeface="黑体" panose="02010609060101010101" pitchFamily="49" charset="-122"/>
                <a:sym typeface="Arial" panose="020B0604020202020204" pitchFamily="34" charset="0"/>
              </a:rPr>
              <a:t>3</a:t>
            </a:r>
            <a:r>
              <a:rPr lang="zh-CN" altLang="en-US" sz="2000">
                <a:latin typeface="Arial" panose="020B0604020202020204" pitchFamily="34" charset="0"/>
                <a:ea typeface="黑体" panose="02010609060101010101" pitchFamily="49" charset="-122"/>
                <a:sym typeface="Arial" panose="020B0604020202020204" pitchFamily="34" charset="0"/>
              </a:rPr>
              <a:t>）考查历史表象产生的</a:t>
            </a:r>
            <a:r>
              <a:rPr lang="zh-CN" altLang="en-US" sz="2000">
                <a:solidFill>
                  <a:srgbClr val="FF0000"/>
                </a:solidFill>
                <a:latin typeface="Arial" panose="020B0604020202020204" pitchFamily="34" charset="0"/>
                <a:ea typeface="黑体" panose="02010609060101010101" pitchFamily="49" charset="-122"/>
                <a:sym typeface="Arial" panose="020B0604020202020204" pitchFamily="34" charset="0"/>
              </a:rPr>
              <a:t>结果、影响、意义和评价</a:t>
            </a:r>
            <a:r>
              <a:rPr lang="zh-CN" altLang="en-US" sz="2000" smtClean="0">
                <a:latin typeface="Arial" panose="020B0604020202020204" pitchFamily="34" charset="0"/>
                <a:ea typeface="黑体" panose="02010609060101010101" pitchFamily="49" charset="-122"/>
                <a:sym typeface="Arial" panose="020B0604020202020204" pitchFamily="34" charset="0"/>
              </a:rPr>
              <a:t>。措辞</a:t>
            </a:r>
            <a:r>
              <a:rPr lang="zh-CN" altLang="en-US" sz="2000">
                <a:latin typeface="Arial" panose="020B0604020202020204" pitchFamily="34" charset="0"/>
                <a:ea typeface="黑体" panose="02010609060101010101" pitchFamily="49" charset="-122"/>
                <a:sym typeface="Arial" panose="020B0604020202020204" pitchFamily="34" charset="0"/>
              </a:rPr>
              <a:t>主要有</a:t>
            </a:r>
            <a:r>
              <a:rPr lang="en-US" altLang="zh-CN" sz="2000">
                <a:latin typeface="Arial" panose="020B0604020202020204" pitchFamily="34" charset="0"/>
                <a:ea typeface="黑体" panose="02010609060101010101" pitchFamily="49" charset="-122"/>
                <a:sym typeface="Arial" panose="020B0604020202020204" pitchFamily="34" charset="0"/>
              </a:rPr>
              <a:t>:……</a:t>
            </a:r>
            <a:r>
              <a:rPr lang="zh-CN" altLang="en-US" sz="2000">
                <a:latin typeface="Arial" panose="020B0604020202020204" pitchFamily="34" charset="0"/>
                <a:ea typeface="黑体" panose="02010609060101010101" pitchFamily="49" charset="-122"/>
                <a:sym typeface="Arial" panose="020B0604020202020204" pitchFamily="34" charset="0"/>
              </a:rPr>
              <a:t>了，如促进了、推动了、产生了等</a:t>
            </a:r>
            <a:r>
              <a:rPr lang="en-US" altLang="zh-CN" sz="2000">
                <a:latin typeface="Arial" panose="020B0604020202020204" pitchFamily="34" charset="0"/>
                <a:ea typeface="黑体" panose="02010609060101010101" pitchFamily="49" charset="-122"/>
                <a:sym typeface="Arial" panose="020B0604020202020204" pitchFamily="34" charset="0"/>
              </a:rPr>
              <a:t>(</a:t>
            </a:r>
            <a:r>
              <a:rPr lang="zh-CN" altLang="en-US" sz="2000">
                <a:latin typeface="Arial" panose="020B0604020202020204" pitchFamily="34" charset="0"/>
                <a:ea typeface="黑体" panose="02010609060101010101" pitchFamily="49" charset="-122"/>
                <a:sym typeface="Arial" panose="020B0604020202020204" pitchFamily="34" charset="0"/>
              </a:rPr>
              <a:t>属于完成时</a:t>
            </a:r>
            <a:r>
              <a:rPr lang="en-US" altLang="zh-CN" sz="2000">
                <a:latin typeface="Arial" panose="020B0604020202020204" pitchFamily="34" charset="0"/>
                <a:ea typeface="黑体" panose="02010609060101010101" pitchFamily="49" charset="-122"/>
                <a:sym typeface="Arial" panose="020B0604020202020204" pitchFamily="34" charset="0"/>
              </a:rPr>
              <a:t>)</a:t>
            </a:r>
            <a:endParaRPr lang="zh-CN" altLang="en-US" sz="2000">
              <a:latin typeface="Arial" panose="020B0604020202020204" pitchFamily="34" charset="0"/>
              <a:ea typeface="黑体" panose="02010609060101010101" pitchFamily="49" charset="-122"/>
              <a:sym typeface="Arial" panose="020B0604020202020204" pitchFamily="34" charset="0"/>
            </a:endParaRPr>
          </a:p>
        </p:txBody>
      </p:sp>
      <p:sp>
        <p:nvSpPr>
          <p:cNvPr id="11277" name="Text Box 13"/>
          <p:cNvSpPr txBox="1">
            <a:spLocks noChangeArrowheads="1"/>
          </p:cNvSpPr>
          <p:nvPr>
            <p:custDataLst>
              <p:tags r:id="rId8"/>
            </p:custDataLst>
          </p:nvPr>
        </p:nvSpPr>
        <p:spPr bwMode="auto">
          <a:xfrm>
            <a:off x="4322484" y="4173253"/>
            <a:ext cx="3845057" cy="461665"/>
          </a:xfrm>
          <a:prstGeom prst="rect">
            <a:avLst/>
          </a:prstGeom>
          <a:noFill/>
          <a:ln w="28575">
            <a:solidFill>
              <a:srgbClr val="0000FF"/>
            </a:solidFill>
            <a:miter lim="800000"/>
          </a:ln>
        </p:spPr>
        <p:txBody>
          <a:bodyPr>
            <a:spAutoFit/>
          </a:bodyPr>
          <a:lstStyle/>
          <a:p>
            <a:pPr algn="ctr" eaLnBrk="1" hangingPunct="1">
              <a:spcBef>
                <a:spcPct val="50000"/>
              </a:spcBef>
            </a:pPr>
            <a:r>
              <a:rPr lang="zh-CN" altLang="en-US" sz="2400" b="1">
                <a:solidFill>
                  <a:srgbClr val="FF3300"/>
                </a:solidFill>
                <a:latin typeface="Arial" panose="020B0604020202020204" pitchFamily="34" charset="0"/>
                <a:ea typeface="黑体" panose="02010609060101010101" pitchFamily="49" charset="-122"/>
                <a:sym typeface="Arial" panose="020B0604020202020204" pitchFamily="34" charset="0"/>
              </a:rPr>
              <a:t>（</a:t>
            </a:r>
            <a:r>
              <a:rPr lang="en-US" altLang="zh-CN" sz="2400" b="1">
                <a:solidFill>
                  <a:srgbClr val="FF3300"/>
                </a:solidFill>
                <a:latin typeface="Arial" panose="020B0604020202020204" pitchFamily="34" charset="0"/>
                <a:ea typeface="黑体" panose="02010609060101010101" pitchFamily="49" charset="-122"/>
                <a:sym typeface="Arial" panose="020B0604020202020204" pitchFamily="34" charset="0"/>
              </a:rPr>
              <a:t>1</a:t>
            </a:r>
            <a:r>
              <a:rPr lang="zh-CN" altLang="en-US" sz="2400" b="1">
                <a:solidFill>
                  <a:srgbClr val="FF3300"/>
                </a:solidFill>
                <a:latin typeface="Arial" panose="020B0604020202020204" pitchFamily="34" charset="0"/>
                <a:ea typeface="黑体" panose="02010609060101010101" pitchFamily="49" charset="-122"/>
                <a:sym typeface="Arial" panose="020B0604020202020204" pitchFamily="34" charset="0"/>
              </a:rPr>
              <a:t>）本质、实质</a:t>
            </a:r>
            <a:endParaRPr lang="zh-CN" altLang="en-US" sz="2400" b="1">
              <a:solidFill>
                <a:srgbClr val="FF3300"/>
              </a:solidFill>
              <a:latin typeface="Arial" panose="020B0604020202020204" pitchFamily="34" charset="0"/>
              <a:ea typeface="黑体" panose="02010609060101010101" pitchFamily="49" charset="-122"/>
              <a:sym typeface="Arial" panose="020B0604020202020204" pitchFamily="34" charset="0"/>
            </a:endParaRPr>
          </a:p>
        </p:txBody>
      </p:sp>
      <p:sp>
        <p:nvSpPr>
          <p:cNvPr id="65554" name="Text Box 15"/>
          <p:cNvSpPr txBox="1">
            <a:spLocks noChangeArrowheads="1"/>
          </p:cNvSpPr>
          <p:nvPr>
            <p:custDataLst>
              <p:tags r:id="rId9"/>
            </p:custDataLst>
          </p:nvPr>
        </p:nvSpPr>
        <p:spPr bwMode="auto">
          <a:xfrm>
            <a:off x="4452322" y="3056202"/>
            <a:ext cx="3786918" cy="461665"/>
          </a:xfrm>
          <a:prstGeom prst="rect">
            <a:avLst/>
          </a:prstGeom>
          <a:solidFill>
            <a:srgbClr val="FFFF99"/>
          </a:solidFill>
          <a:ln w="9525">
            <a:solidFill>
              <a:srgbClr val="0000CC"/>
            </a:solidFill>
            <a:miter lim="800000"/>
          </a:ln>
        </p:spPr>
        <p:txBody>
          <a:bodyPr wrap="square">
            <a:spAutoFit/>
          </a:bodyPr>
          <a:lstStyle/>
          <a:p>
            <a:pPr algn="ctr" eaLnBrk="1" hangingPunct="1">
              <a:spcBef>
                <a:spcPct val="50000"/>
              </a:spcBef>
            </a:pPr>
            <a:r>
              <a:rPr lang="zh-CN" altLang="en-US" sz="2400" b="1">
                <a:solidFill>
                  <a:srgbClr val="FF3300"/>
                </a:solidFill>
                <a:latin typeface="Arial" panose="020B0604020202020204" pitchFamily="34" charset="0"/>
                <a:ea typeface="黑体" panose="02010609060101010101" pitchFamily="49" charset="-122"/>
                <a:sym typeface="Arial" panose="020B0604020202020204" pitchFamily="34" charset="0"/>
              </a:rPr>
              <a:t>表象（具象、抽象）</a:t>
            </a:r>
            <a:endParaRPr lang="zh-CN" altLang="en-US" sz="2400" b="1">
              <a:solidFill>
                <a:srgbClr val="FF3300"/>
              </a:solidFill>
              <a:latin typeface="Arial" panose="020B0604020202020204" pitchFamily="34" charset="0"/>
              <a:ea typeface="黑体" panose="02010609060101010101" pitchFamily="49" charset="-122"/>
              <a:sym typeface="Arial" panose="020B0604020202020204" pitchFamily="34" charset="0"/>
            </a:endParaRPr>
          </a:p>
        </p:txBody>
      </p:sp>
      <p:sp>
        <p:nvSpPr>
          <p:cNvPr id="65555" name="Rectangle 16"/>
          <p:cNvSpPr>
            <a:spLocks noChangeArrowheads="1"/>
          </p:cNvSpPr>
          <p:nvPr>
            <p:custDataLst>
              <p:tags r:id="rId10"/>
            </p:custDataLst>
          </p:nvPr>
        </p:nvSpPr>
        <p:spPr bwMode="auto">
          <a:xfrm>
            <a:off x="4438201" y="3068739"/>
            <a:ext cx="3830088" cy="461665"/>
          </a:xfrm>
          <a:prstGeom prst="rect">
            <a:avLst/>
          </a:prstGeom>
          <a:noFill/>
          <a:ln w="38100">
            <a:solidFill>
              <a:srgbClr val="0000FF"/>
            </a:solidFill>
            <a:miter lim="800000"/>
          </a:ln>
        </p:spPr>
        <p:txBody>
          <a:bodyPr wrap="square" anchor="ctr">
            <a:spAutoFit/>
          </a:bodyPr>
          <a:lstStyle/>
          <a:p>
            <a:pPr eaLnBrk="1" hangingPunct="1"/>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65556" name="Text Box 17"/>
          <p:cNvSpPr txBox="1">
            <a:spLocks noChangeArrowheads="1"/>
          </p:cNvSpPr>
          <p:nvPr>
            <p:custDataLst>
              <p:tags r:id="rId11"/>
            </p:custDataLst>
          </p:nvPr>
        </p:nvSpPr>
        <p:spPr bwMode="auto">
          <a:xfrm>
            <a:off x="4326106" y="2549425"/>
            <a:ext cx="3923528" cy="461665"/>
          </a:xfrm>
          <a:prstGeom prst="rect">
            <a:avLst/>
          </a:prstGeom>
          <a:noFill/>
          <a:ln w="9525">
            <a:noFill/>
            <a:miter lim="800000"/>
          </a:ln>
        </p:spPr>
        <p:txBody>
          <a:bodyPr>
            <a:spAutoFit/>
          </a:bodyPr>
          <a:lstStyle/>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新材料、新情境</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
        <p:nvSpPr>
          <p:cNvPr id="61452" name="AutoShape 18"/>
          <p:cNvSpPr>
            <a:spLocks noChangeArrowheads="1"/>
          </p:cNvSpPr>
          <p:nvPr>
            <p:custDataLst>
              <p:tags r:id="rId12"/>
            </p:custDataLst>
          </p:nvPr>
        </p:nvSpPr>
        <p:spPr bwMode="auto">
          <a:xfrm rot="5400000">
            <a:off x="5898326" y="3511336"/>
            <a:ext cx="629007" cy="670269"/>
          </a:xfrm>
          <a:prstGeom prst="rightArrow">
            <a:avLst>
              <a:gd name="adj1" fmla="val 50000"/>
              <a:gd name="adj2" fmla="val 25000"/>
            </a:avLst>
          </a:prstGeom>
          <a:solidFill>
            <a:srgbClr val="FF3300"/>
          </a:solidFill>
          <a:ln w="9525">
            <a:solidFill>
              <a:srgbClr val="0000FF"/>
            </a:solidFill>
            <a:miter lim="800000"/>
          </a:ln>
        </p:spPr>
        <p:txBody>
          <a:bodyPr rot="10800000" vert="eaVert" anchor="ctr">
            <a:spAutoFit/>
          </a:bodyPr>
          <a:lstStyle/>
          <a:p>
            <a:pPr algn="ctr" eaLnBrk="1" hangingPunct="1">
              <a:spcBef>
                <a:spcPct val="50000"/>
              </a:spcBef>
            </a:pP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11283" name="AutoShape 19"/>
          <p:cNvSpPr>
            <a:spLocks noChangeArrowheads="1"/>
          </p:cNvSpPr>
          <p:nvPr>
            <p:custDataLst>
              <p:tags r:id="rId13"/>
            </p:custDataLst>
          </p:nvPr>
        </p:nvSpPr>
        <p:spPr bwMode="auto">
          <a:xfrm rot="-5400000">
            <a:off x="5925520" y="2040337"/>
            <a:ext cx="629007" cy="670269"/>
          </a:xfrm>
          <a:prstGeom prst="rightArrow">
            <a:avLst>
              <a:gd name="adj1" fmla="val 50000"/>
              <a:gd name="adj2" fmla="val 25000"/>
            </a:avLst>
          </a:prstGeom>
          <a:solidFill>
            <a:srgbClr val="FF3300"/>
          </a:solidFill>
          <a:ln w="9525">
            <a:solidFill>
              <a:srgbClr val="0000FF"/>
            </a:solidFill>
            <a:miter lim="800000"/>
          </a:ln>
        </p:spPr>
        <p:txBody>
          <a:bodyPr vert="eaVert" anchor="ctr">
            <a:spAutoFit/>
          </a:bodyPr>
          <a:lstStyle/>
          <a:p>
            <a:pPr algn="ctr" eaLnBrk="1" hangingPunct="1">
              <a:spcBef>
                <a:spcPct val="50000"/>
              </a:spcBef>
            </a:pP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11284" name="Text Box 20"/>
          <p:cNvSpPr txBox="1">
            <a:spLocks noChangeArrowheads="1"/>
          </p:cNvSpPr>
          <p:nvPr>
            <p:custDataLst>
              <p:tags r:id="rId14"/>
            </p:custDataLst>
          </p:nvPr>
        </p:nvSpPr>
        <p:spPr bwMode="auto">
          <a:xfrm>
            <a:off x="4550318" y="1725288"/>
            <a:ext cx="3325021" cy="461665"/>
          </a:xfrm>
          <a:prstGeom prst="rect">
            <a:avLst/>
          </a:prstGeom>
          <a:noFill/>
          <a:ln w="28575">
            <a:solidFill>
              <a:srgbClr val="0000FF"/>
            </a:solidFill>
            <a:miter lim="800000"/>
          </a:ln>
        </p:spPr>
        <p:txBody>
          <a:bodyPr wrap="square">
            <a:spAutoFit/>
          </a:bodyPr>
          <a:lstStyle/>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a:t>
            </a:r>
            <a:r>
              <a:rPr lang="en-US" altLang="zh-CN" sz="2400" b="1">
                <a:latin typeface="Arial" panose="020B0604020202020204" pitchFamily="34" charset="0"/>
                <a:ea typeface="黑体" panose="02010609060101010101" pitchFamily="49" charset="-122"/>
                <a:sym typeface="Arial" panose="020B0604020202020204" pitchFamily="34" charset="0"/>
              </a:rPr>
              <a:t>4</a:t>
            </a:r>
            <a:r>
              <a:rPr lang="zh-CN" altLang="en-US" sz="2400" b="1">
                <a:latin typeface="Arial" panose="020B0604020202020204" pitchFamily="34" charset="0"/>
                <a:ea typeface="黑体" panose="02010609060101010101" pitchFamily="49" charset="-122"/>
                <a:sym typeface="Arial" panose="020B0604020202020204" pitchFamily="34" charset="0"/>
              </a:rPr>
              <a:t>）历史史实</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
        <p:nvSpPr>
          <p:cNvPr id="11285" name="Text Box 21"/>
          <p:cNvSpPr txBox="1">
            <a:spLocks noChangeArrowheads="1"/>
          </p:cNvSpPr>
          <p:nvPr>
            <p:custDataLst>
              <p:tags r:id="rId15"/>
            </p:custDataLst>
          </p:nvPr>
        </p:nvSpPr>
        <p:spPr bwMode="auto">
          <a:xfrm>
            <a:off x="479425" y="6318081"/>
            <a:ext cx="5963763" cy="400110"/>
          </a:xfrm>
          <a:prstGeom prst="rect">
            <a:avLst/>
          </a:prstGeom>
          <a:noFill/>
          <a:ln w="9525">
            <a:noFill/>
            <a:miter lim="800000"/>
          </a:ln>
        </p:spPr>
        <p:txBody>
          <a:bodyPr>
            <a:spAutoFit/>
          </a:bodyPr>
          <a:lstStyle/>
          <a:p>
            <a:pPr eaLnBrk="1" hangingPunct="1">
              <a:spcBef>
                <a:spcPct val="50000"/>
              </a:spcBef>
            </a:pPr>
            <a:r>
              <a:rPr lang="zh-CN" altLang="en-US" sz="2000">
                <a:latin typeface="Arial" panose="020B0604020202020204" pitchFamily="34" charset="0"/>
                <a:ea typeface="黑体" panose="02010609060101010101" pitchFamily="49" charset="-122"/>
                <a:sym typeface="Arial" panose="020B0604020202020204" pitchFamily="34" charset="0"/>
              </a:rPr>
              <a:t>（</a:t>
            </a:r>
            <a:r>
              <a:rPr lang="en-US" altLang="zh-CN" sz="2000">
                <a:latin typeface="Arial" panose="020B0604020202020204" pitchFamily="34" charset="0"/>
                <a:ea typeface="黑体" panose="02010609060101010101" pitchFamily="49" charset="-122"/>
                <a:sym typeface="Arial" panose="020B0604020202020204" pitchFamily="34" charset="0"/>
              </a:rPr>
              <a:t>4</a:t>
            </a:r>
            <a:r>
              <a:rPr lang="zh-CN" altLang="en-US" sz="2000">
                <a:latin typeface="Arial" panose="020B0604020202020204" pitchFamily="34" charset="0"/>
                <a:ea typeface="黑体" panose="02010609060101010101" pitchFamily="49" charset="-122"/>
                <a:sym typeface="Arial" panose="020B0604020202020204" pitchFamily="34" charset="0"/>
              </a:rPr>
              <a:t>）考查历史表象对应的</a:t>
            </a:r>
            <a:r>
              <a:rPr lang="zh-CN" altLang="en-US" sz="2000">
                <a:solidFill>
                  <a:srgbClr val="FF0000"/>
                </a:solidFill>
                <a:latin typeface="Arial" panose="020B0604020202020204" pitchFamily="34" charset="0"/>
                <a:ea typeface="黑体" panose="02010609060101010101" pitchFamily="49" charset="-122"/>
                <a:sym typeface="Arial" panose="020B0604020202020204" pitchFamily="34" charset="0"/>
              </a:rPr>
              <a:t>史实</a:t>
            </a:r>
            <a:r>
              <a:rPr lang="zh-CN" altLang="en-US" sz="2000">
                <a:latin typeface="Arial" panose="020B0604020202020204" pitchFamily="34" charset="0"/>
                <a:ea typeface="黑体" panose="02010609060101010101" pitchFamily="49" charset="-122"/>
                <a:sym typeface="Arial" panose="020B0604020202020204" pitchFamily="34" charset="0"/>
              </a:rPr>
              <a:t>。</a:t>
            </a:r>
            <a:endParaRPr lang="zh-CN" altLang="en-US" sz="2000">
              <a:latin typeface="Arial" panose="020B0604020202020204" pitchFamily="34" charset="0"/>
              <a:ea typeface="黑体" panose="02010609060101010101" pitchFamily="49" charset="-122"/>
              <a:sym typeface="Arial" panose="020B0604020202020204" pitchFamily="34" charset="0"/>
            </a:endParaRPr>
          </a:p>
        </p:txBody>
      </p:sp>
      <p:sp>
        <p:nvSpPr>
          <p:cNvPr id="11287" name="AutoShape 23"/>
          <p:cNvSpPr>
            <a:spLocks noChangeArrowheads="1"/>
          </p:cNvSpPr>
          <p:nvPr>
            <p:custDataLst>
              <p:tags r:id="rId16"/>
            </p:custDataLst>
          </p:nvPr>
        </p:nvSpPr>
        <p:spPr bwMode="auto">
          <a:xfrm>
            <a:off x="8240709" y="4206369"/>
            <a:ext cx="2227501" cy="706235"/>
          </a:xfrm>
          <a:prstGeom prst="wedgeEllipseCallout">
            <a:avLst>
              <a:gd name="adj1" fmla="val -77425"/>
              <a:gd name="adj2" fmla="val -41447"/>
            </a:avLst>
          </a:prstGeom>
          <a:solidFill>
            <a:srgbClr val="FFFF99"/>
          </a:solidFill>
          <a:ln w="9525">
            <a:solidFill>
              <a:srgbClr val="0000FF"/>
            </a:solidFill>
            <a:miter lim="800000"/>
          </a:ln>
        </p:spPr>
        <p:txBody>
          <a:bodyPr/>
          <a:lstStyle/>
          <a:p>
            <a:pPr algn="ctr" eaLnBrk="1" hangingPunct="1">
              <a:spcBef>
                <a:spcPct val="50000"/>
              </a:spcBef>
            </a:pP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难度最大</a:t>
            </a:r>
            <a:endPar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1288" name="AutoShape 24"/>
          <p:cNvSpPr>
            <a:spLocks noChangeArrowheads="1"/>
          </p:cNvSpPr>
          <p:nvPr>
            <p:custDataLst>
              <p:tags r:id="rId17"/>
            </p:custDataLst>
          </p:nvPr>
        </p:nvSpPr>
        <p:spPr bwMode="auto">
          <a:xfrm>
            <a:off x="8252958" y="873447"/>
            <a:ext cx="2119471" cy="706235"/>
          </a:xfrm>
          <a:prstGeom prst="wedgeEllipseCallout">
            <a:avLst>
              <a:gd name="adj1" fmla="val -63807"/>
              <a:gd name="adj2" fmla="val 61734"/>
            </a:avLst>
          </a:prstGeom>
          <a:solidFill>
            <a:srgbClr val="A6E8F8"/>
          </a:solidFill>
          <a:ln w="9525">
            <a:solidFill>
              <a:srgbClr val="FF3300"/>
            </a:solidFill>
            <a:miter lim="800000"/>
          </a:ln>
        </p:spPr>
        <p:txBody>
          <a:bodyPr/>
          <a:lstStyle/>
          <a:p>
            <a:pPr algn="ctr" eaLnBrk="1" hangingPunct="1">
              <a:spcBef>
                <a:spcPct val="50000"/>
              </a:spcBef>
            </a:pPr>
            <a:r>
              <a:rPr lang="zh-CN" altLang="en-US" sz="2400" b="1">
                <a:latin typeface="Arial" panose="020B0604020202020204" pitchFamily="34" charset="0"/>
                <a:ea typeface="黑体" panose="02010609060101010101" pitchFamily="49" charset="-122"/>
                <a:sym typeface="Arial" panose="020B0604020202020204" pitchFamily="34" charset="0"/>
              </a:rPr>
              <a:t>难度最小</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
        <p:nvSpPr>
          <p:cNvPr id="21" name="任意多边形 20"/>
          <p:cNvSpPr/>
          <p:nvPr>
            <p:custDataLst>
              <p:tags r:id="rId18"/>
            </p:custDataLst>
          </p:nvPr>
        </p:nvSpPr>
        <p:spPr>
          <a:xfrm>
            <a:off x="191344" y="544639"/>
            <a:ext cx="11161239" cy="1171954"/>
          </a:xfrm>
          <a:custGeom>
            <a:avLst/>
            <a:gdLst>
              <a:gd name="connsiteX0" fmla="*/ 0 w 11161239"/>
              <a:gd name="connsiteY0" fmla="*/ 0 h 1159200"/>
              <a:gd name="connsiteX1" fmla="*/ 11161239 w 11161239"/>
              <a:gd name="connsiteY1" fmla="*/ 0 h 1159200"/>
              <a:gd name="connsiteX2" fmla="*/ 11161239 w 11161239"/>
              <a:gd name="connsiteY2" fmla="*/ 1159200 h 1159200"/>
              <a:gd name="connsiteX3" fmla="*/ 0 w 11161239"/>
              <a:gd name="connsiteY3" fmla="*/ 1159200 h 1159200"/>
              <a:gd name="connsiteX4" fmla="*/ 0 w 11161239"/>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1239" h="1159200">
                <a:moveTo>
                  <a:pt x="0" y="0"/>
                </a:moveTo>
                <a:lnTo>
                  <a:pt x="11161239" y="0"/>
                </a:lnTo>
                <a:lnTo>
                  <a:pt x="11161239" y="1159200"/>
                </a:lnTo>
                <a:lnTo>
                  <a:pt x="0" y="1159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6236" tIns="666496" rIns="866236"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a:latin typeface="Arial" panose="020B0604020202020204" pitchFamily="34" charset="0"/>
                <a:ea typeface="黑体" panose="02010609060101010101" pitchFamily="49" charset="-122"/>
                <a:sym typeface="Arial" panose="020B0604020202020204" pitchFamily="34" charset="0"/>
              </a:rPr>
              <a:t>明确考察意图</a:t>
            </a:r>
            <a:r>
              <a:rPr lang="en-US" altLang="zh-CN" sz="2400" b="1" kern="1200">
                <a:latin typeface="Arial" panose="020B0604020202020204" pitchFamily="34" charset="0"/>
                <a:ea typeface="黑体" panose="02010609060101010101" pitchFamily="49" charset="-122"/>
                <a:sym typeface="Arial" panose="020B0604020202020204" pitchFamily="34" charset="0"/>
              </a:rPr>
              <a:t>——</a:t>
            </a:r>
            <a:r>
              <a:rPr lang="zh-CN" altLang="en-US" sz="2400" b="1" kern="1200" smtClean="0">
                <a:latin typeface="Arial" panose="020B0604020202020204" pitchFamily="34" charset="0"/>
                <a:ea typeface="黑体" panose="02010609060101010101" pitchFamily="49" charset="-122"/>
                <a:sym typeface="Arial" panose="020B0604020202020204" pitchFamily="34" charset="0"/>
              </a:rPr>
              <a:t>审题型</a:t>
            </a:r>
            <a:endParaRPr lang="zh-CN" altLang="en-US" sz="2400" b="1" kern="120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22" name="任意多边形 21"/>
          <p:cNvSpPr/>
          <p:nvPr>
            <p:custDataLst>
              <p:tags r:id="rId19"/>
            </p:custDataLst>
          </p:nvPr>
        </p:nvSpPr>
        <p:spPr>
          <a:xfrm>
            <a:off x="699556" y="646424"/>
            <a:ext cx="7812867" cy="544326"/>
          </a:xfrm>
          <a:custGeom>
            <a:avLst/>
            <a:gdLst>
              <a:gd name="connsiteX0" fmla="*/ 0 w 7812867"/>
              <a:gd name="connsiteY0" fmla="*/ 157443 h 944640"/>
              <a:gd name="connsiteX1" fmla="*/ 157443 w 7812867"/>
              <a:gd name="connsiteY1" fmla="*/ 0 h 944640"/>
              <a:gd name="connsiteX2" fmla="*/ 7655424 w 7812867"/>
              <a:gd name="connsiteY2" fmla="*/ 0 h 944640"/>
              <a:gd name="connsiteX3" fmla="*/ 7812867 w 7812867"/>
              <a:gd name="connsiteY3" fmla="*/ 157443 h 944640"/>
              <a:gd name="connsiteX4" fmla="*/ 7812867 w 7812867"/>
              <a:gd name="connsiteY4" fmla="*/ 787197 h 944640"/>
              <a:gd name="connsiteX5" fmla="*/ 7655424 w 7812867"/>
              <a:gd name="connsiteY5" fmla="*/ 944640 h 944640"/>
              <a:gd name="connsiteX6" fmla="*/ 157443 w 7812867"/>
              <a:gd name="connsiteY6" fmla="*/ 944640 h 944640"/>
              <a:gd name="connsiteX7" fmla="*/ 0 w 7812867"/>
              <a:gd name="connsiteY7" fmla="*/ 787197 h 944640"/>
              <a:gd name="connsiteX8" fmla="*/ 0 w 7812867"/>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2867" h="944640">
                <a:moveTo>
                  <a:pt x="0" y="157443"/>
                </a:moveTo>
                <a:cubicBezTo>
                  <a:pt x="0" y="70490"/>
                  <a:pt x="70490" y="0"/>
                  <a:pt x="157443" y="0"/>
                </a:cubicBezTo>
                <a:lnTo>
                  <a:pt x="7655424" y="0"/>
                </a:lnTo>
                <a:cubicBezTo>
                  <a:pt x="7742377" y="0"/>
                  <a:pt x="7812867" y="70490"/>
                  <a:pt x="7812867" y="157443"/>
                </a:cubicBezTo>
                <a:lnTo>
                  <a:pt x="7812867" y="787197"/>
                </a:lnTo>
                <a:cubicBezTo>
                  <a:pt x="7812867" y="874150"/>
                  <a:pt x="7742377" y="944640"/>
                  <a:pt x="7655424" y="944640"/>
                </a:cubicBezTo>
                <a:lnTo>
                  <a:pt x="157443" y="944640"/>
                </a:lnTo>
                <a:cubicBezTo>
                  <a:pt x="70490" y="944640"/>
                  <a:pt x="0" y="874150"/>
                  <a:pt x="0" y="787197"/>
                </a:cubicBezTo>
                <a:lnTo>
                  <a:pt x="0" y="157443"/>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422" tIns="46114" rIns="341422" bIns="46114" numCol="1" spcCol="1270" anchor="ctr" anchorCtr="0">
            <a:noAutofit/>
          </a:bodyPr>
          <a:lstStyle/>
          <a:p>
            <a:pPr lvl="0" algn="l" defTabSz="1066800">
              <a:lnSpc>
                <a:spcPct val="90000"/>
              </a:lnSpc>
              <a:spcBef>
                <a:spcPct val="0"/>
              </a:spcBef>
              <a:spcAft>
                <a:spcPct val="35000"/>
              </a:spcAft>
            </a:pPr>
            <a:r>
              <a:rPr lang="zh-CN" altLang="en-US" sz="2400" b="1" kern="1200">
                <a:latin typeface="Arial" panose="020B0604020202020204" pitchFamily="34" charset="0"/>
                <a:ea typeface="黑体" panose="02010609060101010101" pitchFamily="49" charset="-122"/>
                <a:sym typeface="Arial" panose="020B0604020202020204" pitchFamily="34" charset="0"/>
              </a:rPr>
              <a:t>三审</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24" name="矩形 23"/>
          <p:cNvSpPr/>
          <p:nvPr>
            <p:custDataLst>
              <p:tags r:id="rId20"/>
            </p:custDataLst>
          </p:nvPr>
        </p:nvSpPr>
        <p:spPr>
          <a:xfrm>
            <a:off x="551384" y="163385"/>
            <a:ext cx="5727850"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a:spAutoFit/>
          </a:bodyPr>
          <a:lstStyle/>
          <a:p>
            <a:r>
              <a:rPr lang="zh-CN" altLang="en-US" sz="2400" b="1" smtClean="0">
                <a:latin typeface="Arial" panose="020B0604020202020204" pitchFamily="34" charset="0"/>
                <a:ea typeface="黑体" panose="02010609060101010101" pitchFamily="49" charset="-122"/>
                <a:sym typeface="Arial" panose="020B0604020202020204" pitchFamily="34" charset="0"/>
              </a:rPr>
              <a:t>一、</a:t>
            </a:r>
            <a:r>
              <a:rPr lang="zh-CN" altLang="en-US" sz="2400" b="1">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三审题</a:t>
            </a:r>
            <a:r>
              <a:rPr lang="zh-CN" altLang="en-US" sz="2400" b="1" smtClean="0">
                <a:latin typeface="Arial" panose="020B0604020202020204" pitchFamily="34" charset="0"/>
                <a:ea typeface="黑体" panose="02010609060101010101" pitchFamily="49" charset="-122"/>
                <a:sym typeface="Arial" panose="020B0604020202020204" pitchFamily="34" charset="0"/>
              </a:rPr>
              <a:t>干</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52"/>
                                        </p:tgtEl>
                                        <p:attrNameLst>
                                          <p:attrName>style.visibility</p:attrName>
                                        </p:attrNameLst>
                                      </p:cBhvr>
                                      <p:to>
                                        <p:strVal val="visible"/>
                                      </p:to>
                                    </p:set>
                                    <p:anim calcmode="lin" valueType="num">
                                      <p:cBhvr additive="base">
                                        <p:cTn id="7" dur="500" fill="hold"/>
                                        <p:tgtEl>
                                          <p:spTgt spid="61452"/>
                                        </p:tgtEl>
                                        <p:attrNameLst>
                                          <p:attrName>ppt_x</p:attrName>
                                        </p:attrNameLst>
                                      </p:cBhvr>
                                      <p:tavLst>
                                        <p:tav tm="0">
                                          <p:val>
                                            <p:strVal val="#ppt_x"/>
                                          </p:val>
                                        </p:tav>
                                        <p:tav tm="100000">
                                          <p:val>
                                            <p:strVal val="#ppt_x"/>
                                          </p:val>
                                        </p:tav>
                                      </p:tavLst>
                                    </p:anim>
                                    <p:anim calcmode="lin" valueType="num">
                                      <p:cBhvr additive="base">
                                        <p:cTn id="8" dur="500" fill="hold"/>
                                        <p:tgtEl>
                                          <p:spTgt spid="614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7"/>
                                        </p:tgtEl>
                                        <p:attrNameLst>
                                          <p:attrName>style.visibility</p:attrName>
                                        </p:attrNameLst>
                                      </p:cBhvr>
                                      <p:to>
                                        <p:strVal val="visible"/>
                                      </p:to>
                                    </p:set>
                                    <p:anim calcmode="lin" valueType="num">
                                      <p:cBhvr additive="base">
                                        <p:cTn id="13" dur="500" fill="hold"/>
                                        <p:tgtEl>
                                          <p:spTgt spid="11277"/>
                                        </p:tgtEl>
                                        <p:attrNameLst>
                                          <p:attrName>ppt_x</p:attrName>
                                        </p:attrNameLst>
                                      </p:cBhvr>
                                      <p:tavLst>
                                        <p:tav tm="0">
                                          <p:val>
                                            <p:strVal val="#ppt_x"/>
                                          </p:val>
                                        </p:tav>
                                        <p:tav tm="100000">
                                          <p:val>
                                            <p:strVal val="#ppt_x"/>
                                          </p:val>
                                        </p:tav>
                                      </p:tavLst>
                                    </p:anim>
                                    <p:anim calcmode="lin" valueType="num">
                                      <p:cBhvr additive="base">
                                        <p:cTn id="14"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1443"/>
                                        </p:tgtEl>
                                        <p:attrNameLst>
                                          <p:attrName>style.visibility</p:attrName>
                                        </p:attrNameLst>
                                      </p:cBhvr>
                                      <p:to>
                                        <p:strVal val="visible"/>
                                      </p:to>
                                    </p:set>
                                    <p:animEffect transition="in" filter="slide(fromBottom)">
                                      <p:cBhvr>
                                        <p:cTn id="19" dur="500"/>
                                        <p:tgtEl>
                                          <p:spTgt spid="6144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266"/>
                                        </p:tgtEl>
                                        <p:attrNameLst>
                                          <p:attrName>style.visibility</p:attrName>
                                        </p:attrNameLst>
                                      </p:cBhvr>
                                      <p:to>
                                        <p:strVal val="visible"/>
                                      </p:to>
                                    </p:set>
                                    <p:animEffect transition="in" filter="slide(fromBottom)">
                                      <p:cBhvr>
                                        <p:cTn id="24" dur="500"/>
                                        <p:tgtEl>
                                          <p:spTgt spid="1126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1269"/>
                                        </p:tgtEl>
                                        <p:attrNameLst>
                                          <p:attrName>style.visibility</p:attrName>
                                        </p:attrNameLst>
                                      </p:cBhvr>
                                      <p:to>
                                        <p:strVal val="visible"/>
                                      </p:to>
                                    </p:set>
                                    <p:animEffect transition="in" filter="slide(fromBottom)">
                                      <p:cBhvr>
                                        <p:cTn id="29" dur="500"/>
                                        <p:tgtEl>
                                          <p:spTgt spid="1126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268"/>
                                        </p:tgtEl>
                                        <p:attrNameLst>
                                          <p:attrName>style.visibility</p:attrName>
                                        </p:attrNameLst>
                                      </p:cBhvr>
                                      <p:to>
                                        <p:strVal val="visible"/>
                                      </p:to>
                                    </p:set>
                                    <p:animEffect transition="in" filter="slide(fromBottom)">
                                      <p:cBhvr>
                                        <p:cTn id="34" dur="500"/>
                                        <p:tgtEl>
                                          <p:spTgt spid="1126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283"/>
                                        </p:tgtEl>
                                        <p:attrNameLst>
                                          <p:attrName>style.visibility</p:attrName>
                                        </p:attrNameLst>
                                      </p:cBhvr>
                                      <p:to>
                                        <p:strVal val="visible"/>
                                      </p:to>
                                    </p:set>
                                    <p:anim calcmode="lin" valueType="num">
                                      <p:cBhvr additive="base">
                                        <p:cTn id="39" dur="500" fill="hold"/>
                                        <p:tgtEl>
                                          <p:spTgt spid="11283"/>
                                        </p:tgtEl>
                                        <p:attrNameLst>
                                          <p:attrName>ppt_x</p:attrName>
                                        </p:attrNameLst>
                                      </p:cBhvr>
                                      <p:tavLst>
                                        <p:tav tm="0">
                                          <p:val>
                                            <p:strVal val="#ppt_x"/>
                                          </p:val>
                                        </p:tav>
                                        <p:tav tm="100000">
                                          <p:val>
                                            <p:strVal val="#ppt_x"/>
                                          </p:val>
                                        </p:tav>
                                      </p:tavLst>
                                    </p:anim>
                                    <p:anim calcmode="lin" valueType="num">
                                      <p:cBhvr additive="base">
                                        <p:cTn id="40"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284"/>
                                        </p:tgtEl>
                                        <p:attrNameLst>
                                          <p:attrName>style.visibility</p:attrName>
                                        </p:attrNameLst>
                                      </p:cBhvr>
                                      <p:to>
                                        <p:strVal val="visible"/>
                                      </p:to>
                                    </p:set>
                                    <p:anim calcmode="lin" valueType="num">
                                      <p:cBhvr additive="base">
                                        <p:cTn id="45" dur="500" fill="hold"/>
                                        <p:tgtEl>
                                          <p:spTgt spid="11284"/>
                                        </p:tgtEl>
                                        <p:attrNameLst>
                                          <p:attrName>ppt_x</p:attrName>
                                        </p:attrNameLst>
                                      </p:cBhvr>
                                      <p:tavLst>
                                        <p:tav tm="0">
                                          <p:val>
                                            <p:strVal val="#ppt_x"/>
                                          </p:val>
                                        </p:tav>
                                        <p:tav tm="100000">
                                          <p:val>
                                            <p:strVal val="#ppt_x"/>
                                          </p:val>
                                        </p:tav>
                                      </p:tavLst>
                                    </p:anim>
                                    <p:anim calcmode="lin" valueType="num">
                                      <p:cBhvr additive="base">
                                        <p:cTn id="46" dur="500" fill="hold"/>
                                        <p:tgtEl>
                                          <p:spTgt spid="11284"/>
                                        </p:tgtEl>
                                        <p:attrNameLst>
                                          <p:attrName>ppt_y</p:attrName>
                                        </p:attrNameLst>
                                      </p:cBhvr>
                                      <p:tavLst>
                                        <p:tav tm="0">
                                          <p:val>
                                            <p:strVal val="1+#ppt_h/2"/>
                                          </p:val>
                                        </p:tav>
                                        <p:tav tm="100000">
                                          <p:val>
                                            <p:strVal val="#ppt_y"/>
                                          </p:val>
                                        </p:tav>
                                      </p:tavLst>
                                    </p:anim>
                                  </p:childTnLst>
                                </p:cTn>
                              </p:par>
                              <p:par>
                                <p:cTn id="47" presetID="12" presetClass="entr" presetSubtype="4" fill="hold" grpId="0" nodeType="withEffect">
                                  <p:stCondLst>
                                    <p:cond delay="0"/>
                                  </p:stCondLst>
                                  <p:childTnLst>
                                    <p:set>
                                      <p:cBhvr>
                                        <p:cTn id="48" dur="1" fill="hold">
                                          <p:stCondLst>
                                            <p:cond delay="0"/>
                                          </p:stCondLst>
                                        </p:cTn>
                                        <p:tgtEl>
                                          <p:spTgt spid="11271"/>
                                        </p:tgtEl>
                                        <p:attrNameLst>
                                          <p:attrName>style.visibility</p:attrName>
                                        </p:attrNameLst>
                                      </p:cBhvr>
                                      <p:to>
                                        <p:strVal val="visible"/>
                                      </p:to>
                                    </p:set>
                                    <p:animEffect transition="in" filter="slide(fromBottom)">
                                      <p:cBhvr>
                                        <p:cTn id="49" dur="500"/>
                                        <p:tgtEl>
                                          <p:spTgt spid="11271"/>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1272"/>
                                        </p:tgtEl>
                                        <p:attrNameLst>
                                          <p:attrName>style.visibility</p:attrName>
                                        </p:attrNameLst>
                                      </p:cBhvr>
                                      <p:to>
                                        <p:strVal val="visible"/>
                                      </p:to>
                                    </p:set>
                                    <p:animEffect transition="in" filter="slide(fromBottom)">
                                      <p:cBhvr>
                                        <p:cTn id="52" dur="500"/>
                                        <p:tgtEl>
                                          <p:spTgt spid="11272"/>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11273"/>
                                        </p:tgtEl>
                                        <p:attrNameLst>
                                          <p:attrName>style.visibility</p:attrName>
                                        </p:attrNameLst>
                                      </p:cBhvr>
                                      <p:to>
                                        <p:strVal val="visible"/>
                                      </p:to>
                                    </p:set>
                                    <p:animEffect transition="in" filter="slide(fromBottom)">
                                      <p:cBhvr>
                                        <p:cTn id="55" dur="500"/>
                                        <p:tgtEl>
                                          <p:spTgt spid="11273"/>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11285"/>
                                        </p:tgtEl>
                                        <p:attrNameLst>
                                          <p:attrName>style.visibility</p:attrName>
                                        </p:attrNameLst>
                                      </p:cBhvr>
                                      <p:to>
                                        <p:strVal val="visible"/>
                                      </p:to>
                                    </p:set>
                                    <p:animEffect transition="in" filter="slide(fromBottom)">
                                      <p:cBhvr>
                                        <p:cTn id="58" dur="500"/>
                                        <p:tgtEl>
                                          <p:spTgt spid="11285"/>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11288"/>
                                        </p:tgtEl>
                                        <p:attrNameLst>
                                          <p:attrName>style.visibility</p:attrName>
                                        </p:attrNameLst>
                                      </p:cBhvr>
                                      <p:to>
                                        <p:strVal val="visible"/>
                                      </p:to>
                                    </p:set>
                                    <p:animEffect transition="in" filter="diamond(in)">
                                      <p:cBhvr>
                                        <p:cTn id="61" dur="1000"/>
                                        <p:tgtEl>
                                          <p:spTgt spid="11288"/>
                                        </p:tgtEl>
                                      </p:cBhvr>
                                    </p:animEffect>
                                  </p:childTnLst>
                                </p:cTn>
                              </p:par>
                              <p:par>
                                <p:cTn id="62" presetID="8" presetClass="entr" presetSubtype="32" fill="hold" grpId="0" nodeType="withEffect">
                                  <p:stCondLst>
                                    <p:cond delay="0"/>
                                  </p:stCondLst>
                                  <p:childTnLst>
                                    <p:set>
                                      <p:cBhvr>
                                        <p:cTn id="63" dur="1" fill="hold">
                                          <p:stCondLst>
                                            <p:cond delay="0"/>
                                          </p:stCondLst>
                                        </p:cTn>
                                        <p:tgtEl>
                                          <p:spTgt spid="11287"/>
                                        </p:tgtEl>
                                        <p:attrNameLst>
                                          <p:attrName>style.visibility</p:attrName>
                                        </p:attrNameLst>
                                      </p:cBhvr>
                                      <p:to>
                                        <p:strVal val="visible"/>
                                      </p:to>
                                    </p:set>
                                    <p:animEffect transition="in" filter="diamond(out)">
                                      <p:cBhvr>
                                        <p:cTn id="64" dur="10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43" grpId="0" animBg="1"/>
      <p:bldP spid="11268" grpId="0" animBg="1"/>
      <p:bldP spid="11269" grpId="0" animBg="1"/>
      <p:bldP spid="11271" grpId="0"/>
      <p:bldP spid="11272" grpId="0"/>
      <p:bldP spid="11273" grpId="0"/>
      <p:bldP spid="11277" grpId="0" animBg="1"/>
      <p:bldP spid="61452" grpId="0" animBg="1"/>
      <p:bldP spid="11283" grpId="0" animBg="1"/>
      <p:bldP spid="11284" grpId="0" animBg="1"/>
      <p:bldP spid="11285" grpId="0"/>
      <p:bldP spid="11287" grpId="0" animBg="1"/>
      <p:bldP spid="112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31214" y="1844824"/>
            <a:ext cx="11233248" cy="4524315"/>
          </a:xfrm>
          <a:prstGeom prst="rect">
            <a:avLst/>
          </a:prstGeom>
          <a:ln>
            <a:solidFill>
              <a:srgbClr val="FF0000"/>
            </a:solidFill>
          </a:ln>
        </p:spPr>
        <p:txBody>
          <a:bodyPr wrap="square">
            <a:spAutoFit/>
          </a:bodyPr>
          <a:lstStyle/>
          <a:p>
            <a:pPr algn="just">
              <a:lnSpc>
                <a:spcPct val="150000"/>
              </a:lnSpc>
              <a:spcAft>
                <a:spcPct val="0"/>
              </a:spcAft>
            </a:pPr>
            <a:r>
              <a:rPr lang="zh-CN" altLang="zh-CN" sz="2400" kern="100">
                <a:solidFill>
                  <a:srgbClr val="00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设问方式：</a:t>
            </a:r>
            <a:endParaRPr lang="zh-CN" altLang="zh-CN" sz="3200" kern="100">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endParaRPr>
          </a:p>
          <a:p>
            <a:pPr algn="just">
              <a:lnSpc>
                <a:spcPct val="150000"/>
              </a:lnSpc>
              <a:spcAft>
                <a:spcPct val="0"/>
              </a:spcAft>
            </a:pPr>
            <a:r>
              <a:rPr lang="en-US" altLang="zh-CN" sz="2400" kern="100">
                <a:solidFill>
                  <a:srgbClr val="00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    </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表明</a:t>
            </a:r>
            <a:r>
              <a:rPr lang="en-US"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说明</a:t>
            </a:r>
            <a:r>
              <a:rPr lang="en-US"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体现</a:t>
            </a:r>
            <a:r>
              <a:rPr lang="zh-CN" altLang="zh-CN" sz="2400" kern="100">
                <a:solidFill>
                  <a:srgbClr val="00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（问概括，只看对错，选项要全面准确的反映材料，错误、片面和无关选项都要排除）；</a:t>
            </a:r>
            <a:endParaRPr lang="zh-CN" altLang="zh-CN" sz="3200" kern="100">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endParaRPr>
          </a:p>
          <a:p>
            <a:pPr algn="just">
              <a:lnSpc>
                <a:spcPct val="150000"/>
              </a:lnSpc>
              <a:spcAft>
                <a:spcPct val="0"/>
              </a:spcAft>
            </a:pPr>
            <a:r>
              <a:rPr lang="en-US"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    </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实质</a:t>
            </a:r>
            <a:r>
              <a:rPr lang="en-US"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本质</a:t>
            </a:r>
            <a:r>
              <a:rPr lang="en-US"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反映了</a:t>
            </a:r>
            <a:r>
              <a:rPr lang="zh-CN" altLang="zh-CN" sz="2400" kern="100">
                <a:solidFill>
                  <a:srgbClr val="00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（问本质，先看对错，再看深浅，选项一般在材料中看不到）；</a:t>
            </a:r>
            <a:r>
              <a:rPr lang="en-US" altLang="zh-CN" sz="2400" kern="100">
                <a:solidFill>
                  <a:srgbClr val="00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  </a:t>
            </a:r>
            <a:endParaRPr lang="zh-CN" altLang="zh-CN" sz="3200" kern="100">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endParaRPr>
          </a:p>
          <a:p>
            <a:pPr algn="just">
              <a:lnSpc>
                <a:spcPct val="150000"/>
              </a:lnSpc>
              <a:spcAft>
                <a:spcPct val="0"/>
              </a:spcAft>
            </a:pPr>
            <a:r>
              <a:rPr lang="en-US" altLang="zh-CN" sz="2400" kern="100">
                <a:solidFill>
                  <a:srgbClr val="00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    </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直接原因</a:t>
            </a:r>
            <a:r>
              <a:rPr lang="en-US"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主要因素</a:t>
            </a:r>
            <a:r>
              <a:rPr lang="en-US"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根本原因</a:t>
            </a:r>
            <a:r>
              <a:rPr lang="zh-CN" altLang="zh-CN" sz="2400" kern="100">
                <a:solidFill>
                  <a:srgbClr val="00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（问原因，选项要能解释题干现象产生的原因，分清是直接的还是根本的）；</a:t>
            </a:r>
            <a:endParaRPr lang="zh-CN" altLang="zh-CN" sz="3200" kern="100">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endParaRPr>
          </a:p>
          <a:p>
            <a:pPr algn="just">
              <a:lnSpc>
                <a:spcPct val="150000"/>
              </a:lnSpc>
              <a:spcAft>
                <a:spcPct val="0"/>
              </a:spcAft>
            </a:pPr>
            <a:r>
              <a:rPr lang="en-US"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    </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旨在</a:t>
            </a:r>
            <a:r>
              <a:rPr lang="en-US"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意在</a:t>
            </a:r>
            <a:r>
              <a:rPr lang="en-US"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b="1" kern="10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为了</a:t>
            </a:r>
            <a:r>
              <a:rPr lang="zh-CN" altLang="zh-CN" sz="2400" kern="100">
                <a:solidFill>
                  <a:srgbClr val="00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（问目的，主要考察对历史事件的理解要到位，要选表达目的最到位）。</a:t>
            </a:r>
            <a:endParaRPr lang="zh-CN" altLang="zh-CN" sz="3200" kern="100">
              <a:effectLst/>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endParaRPr>
          </a:p>
        </p:txBody>
      </p:sp>
      <p:sp>
        <p:nvSpPr>
          <p:cNvPr id="3" name="任意多边形 2"/>
          <p:cNvSpPr/>
          <p:nvPr>
            <p:custDataLst>
              <p:tags r:id="rId2"/>
            </p:custDataLst>
          </p:nvPr>
        </p:nvSpPr>
        <p:spPr>
          <a:xfrm>
            <a:off x="191344" y="544639"/>
            <a:ext cx="11161239" cy="1171954"/>
          </a:xfrm>
          <a:custGeom>
            <a:avLst/>
            <a:gdLst>
              <a:gd name="connsiteX0" fmla="*/ 0 w 11161239"/>
              <a:gd name="connsiteY0" fmla="*/ 0 h 1159200"/>
              <a:gd name="connsiteX1" fmla="*/ 11161239 w 11161239"/>
              <a:gd name="connsiteY1" fmla="*/ 0 h 1159200"/>
              <a:gd name="connsiteX2" fmla="*/ 11161239 w 11161239"/>
              <a:gd name="connsiteY2" fmla="*/ 1159200 h 1159200"/>
              <a:gd name="connsiteX3" fmla="*/ 0 w 11161239"/>
              <a:gd name="connsiteY3" fmla="*/ 1159200 h 1159200"/>
              <a:gd name="connsiteX4" fmla="*/ 0 w 11161239"/>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1239" h="1159200">
                <a:moveTo>
                  <a:pt x="0" y="0"/>
                </a:moveTo>
                <a:lnTo>
                  <a:pt x="11161239" y="0"/>
                </a:lnTo>
                <a:lnTo>
                  <a:pt x="11161239" y="1159200"/>
                </a:lnTo>
                <a:lnTo>
                  <a:pt x="0" y="1159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6236" tIns="666496" rIns="866236"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a:latin typeface="Arial" panose="020B0604020202020204" pitchFamily="34" charset="0"/>
                <a:ea typeface="黑体" panose="02010609060101010101" pitchFamily="49" charset="-122"/>
                <a:sym typeface="Arial" panose="020B0604020202020204" pitchFamily="34" charset="0"/>
              </a:rPr>
              <a:t>明确考察意图</a:t>
            </a:r>
            <a:r>
              <a:rPr lang="en-US" altLang="zh-CN" sz="2400" b="1" kern="1200">
                <a:latin typeface="Arial" panose="020B0604020202020204" pitchFamily="34" charset="0"/>
                <a:ea typeface="黑体" panose="02010609060101010101" pitchFamily="49" charset="-122"/>
                <a:sym typeface="Arial" panose="020B0604020202020204" pitchFamily="34" charset="0"/>
              </a:rPr>
              <a:t>——</a:t>
            </a:r>
            <a:r>
              <a:rPr lang="zh-CN" altLang="en-US" sz="2400" b="1" kern="1200" smtClean="0">
                <a:latin typeface="Arial" panose="020B0604020202020204" pitchFamily="34" charset="0"/>
                <a:ea typeface="黑体" panose="02010609060101010101" pitchFamily="49" charset="-122"/>
                <a:sym typeface="Arial" panose="020B0604020202020204" pitchFamily="34" charset="0"/>
              </a:rPr>
              <a:t>审题型</a:t>
            </a:r>
            <a:endParaRPr lang="zh-CN" altLang="en-US" sz="2400" b="1" kern="120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4" name="任意多边形 3"/>
          <p:cNvSpPr/>
          <p:nvPr>
            <p:custDataLst>
              <p:tags r:id="rId3"/>
            </p:custDataLst>
          </p:nvPr>
        </p:nvSpPr>
        <p:spPr>
          <a:xfrm>
            <a:off x="699556" y="646424"/>
            <a:ext cx="7812867" cy="544326"/>
          </a:xfrm>
          <a:custGeom>
            <a:avLst/>
            <a:gdLst>
              <a:gd name="connsiteX0" fmla="*/ 0 w 7812867"/>
              <a:gd name="connsiteY0" fmla="*/ 157443 h 944640"/>
              <a:gd name="connsiteX1" fmla="*/ 157443 w 7812867"/>
              <a:gd name="connsiteY1" fmla="*/ 0 h 944640"/>
              <a:gd name="connsiteX2" fmla="*/ 7655424 w 7812867"/>
              <a:gd name="connsiteY2" fmla="*/ 0 h 944640"/>
              <a:gd name="connsiteX3" fmla="*/ 7812867 w 7812867"/>
              <a:gd name="connsiteY3" fmla="*/ 157443 h 944640"/>
              <a:gd name="connsiteX4" fmla="*/ 7812867 w 7812867"/>
              <a:gd name="connsiteY4" fmla="*/ 787197 h 944640"/>
              <a:gd name="connsiteX5" fmla="*/ 7655424 w 7812867"/>
              <a:gd name="connsiteY5" fmla="*/ 944640 h 944640"/>
              <a:gd name="connsiteX6" fmla="*/ 157443 w 7812867"/>
              <a:gd name="connsiteY6" fmla="*/ 944640 h 944640"/>
              <a:gd name="connsiteX7" fmla="*/ 0 w 7812867"/>
              <a:gd name="connsiteY7" fmla="*/ 787197 h 944640"/>
              <a:gd name="connsiteX8" fmla="*/ 0 w 7812867"/>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2867" h="944640">
                <a:moveTo>
                  <a:pt x="0" y="157443"/>
                </a:moveTo>
                <a:cubicBezTo>
                  <a:pt x="0" y="70490"/>
                  <a:pt x="70490" y="0"/>
                  <a:pt x="157443" y="0"/>
                </a:cubicBezTo>
                <a:lnTo>
                  <a:pt x="7655424" y="0"/>
                </a:lnTo>
                <a:cubicBezTo>
                  <a:pt x="7742377" y="0"/>
                  <a:pt x="7812867" y="70490"/>
                  <a:pt x="7812867" y="157443"/>
                </a:cubicBezTo>
                <a:lnTo>
                  <a:pt x="7812867" y="787197"/>
                </a:lnTo>
                <a:cubicBezTo>
                  <a:pt x="7812867" y="874150"/>
                  <a:pt x="7742377" y="944640"/>
                  <a:pt x="7655424" y="944640"/>
                </a:cubicBezTo>
                <a:lnTo>
                  <a:pt x="157443" y="944640"/>
                </a:lnTo>
                <a:cubicBezTo>
                  <a:pt x="70490" y="944640"/>
                  <a:pt x="0" y="874150"/>
                  <a:pt x="0" y="787197"/>
                </a:cubicBezTo>
                <a:lnTo>
                  <a:pt x="0" y="157443"/>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422" tIns="46114" rIns="341422" bIns="46114" numCol="1" spcCol="1270" anchor="ctr" anchorCtr="0">
            <a:noAutofit/>
          </a:bodyPr>
          <a:lstStyle/>
          <a:p>
            <a:pPr lvl="0" algn="l" defTabSz="1066800">
              <a:lnSpc>
                <a:spcPct val="90000"/>
              </a:lnSpc>
              <a:spcBef>
                <a:spcPct val="0"/>
              </a:spcBef>
              <a:spcAft>
                <a:spcPct val="35000"/>
              </a:spcAft>
            </a:pPr>
            <a:r>
              <a:rPr lang="zh-CN" altLang="en-US" sz="2400" b="1" kern="1200">
                <a:latin typeface="Arial" panose="020B0604020202020204" pitchFamily="34" charset="0"/>
                <a:ea typeface="黑体" panose="02010609060101010101" pitchFamily="49" charset="-122"/>
                <a:sym typeface="Arial" panose="020B0604020202020204" pitchFamily="34" charset="0"/>
              </a:rPr>
              <a:t>三审</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479376" y="620689"/>
            <a:ext cx="10858500" cy="3240360"/>
          </a:xfrm>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zh-CN" smtClean="0">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2023</a:t>
            </a:r>
            <a:r>
              <a:rPr lang="zh-CN" altLang="zh-CN">
                <a:latin typeface="Arial" panose="020B0604020202020204" pitchFamily="34" charset="0"/>
                <a:ea typeface="黑体" panose="02010609060101010101" pitchFamily="49" charset="-122"/>
                <a:sym typeface="Arial" panose="020B0604020202020204" pitchFamily="34" charset="0"/>
              </a:rPr>
              <a:t>·福建高考·</a:t>
            </a:r>
            <a:r>
              <a:rPr lang="en-US" altLang="zh-CN">
                <a:latin typeface="Arial" panose="020B0604020202020204" pitchFamily="34" charset="0"/>
                <a:ea typeface="黑体" panose="02010609060101010101" pitchFamily="49" charset="-122"/>
                <a:sym typeface="Arial" panose="020B0604020202020204" pitchFamily="34" charset="0"/>
              </a:rPr>
              <a:t>11</a:t>
            </a:r>
            <a:r>
              <a:rPr lang="zh-CN" altLang="zh-CN">
                <a:latin typeface="Arial" panose="020B0604020202020204" pitchFamily="34" charset="0"/>
                <a:ea typeface="黑体" panose="02010609060101010101" pitchFamily="49" charset="-122"/>
                <a:sym typeface="Arial" panose="020B0604020202020204" pitchFamily="34" charset="0"/>
              </a:rPr>
              <a:t>）改革开放初期，我国兴起了一股读书热潮。随后，上海率先开展名为“振兴中华”的职工读书活动，并设立“职工读书奖”；在中共中央的肯定与号召下，知识竞赛、演讲比赛、征文比赛等活动在各地风靡一时。这些做法</a:t>
            </a:r>
            <a:r>
              <a:rPr lang="zh-CN" altLang="zh-CN" b="1">
                <a:solidFill>
                  <a:srgbClr val="FF0000"/>
                </a:solidFill>
                <a:latin typeface="Arial" panose="020B0604020202020204" pitchFamily="34" charset="0"/>
                <a:ea typeface="黑体" panose="02010609060101010101" pitchFamily="49" charset="-122"/>
                <a:sym typeface="Arial" panose="020B0604020202020204" pitchFamily="34" charset="0"/>
              </a:rPr>
              <a:t>旨在</a:t>
            </a:r>
            <a:r>
              <a:rPr lang="zh-CN" altLang="zh-CN">
                <a:latin typeface="Arial" panose="020B0604020202020204" pitchFamily="34" charset="0"/>
                <a:ea typeface="黑体" panose="02010609060101010101" pitchFamily="49" charset="-122"/>
                <a:sym typeface="Arial" panose="020B0604020202020204" pitchFamily="34" charset="0"/>
              </a:rPr>
              <a:t>（　　）</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．服务社会主义现代化建设</a:t>
            </a:r>
            <a:r>
              <a:rPr lang="en-US" altLang="zh-CN">
                <a:latin typeface="Arial" panose="020B0604020202020204" pitchFamily="34" charset="0"/>
                <a:ea typeface="黑体" panose="02010609060101010101" pitchFamily="49" charset="-122"/>
                <a:sym typeface="Arial" panose="020B0604020202020204" pitchFamily="34" charset="0"/>
              </a:rPr>
              <a:t>           B</a:t>
            </a:r>
            <a:r>
              <a:rPr lang="zh-CN" altLang="zh-CN">
                <a:latin typeface="Arial" panose="020B0604020202020204" pitchFamily="34" charset="0"/>
                <a:ea typeface="黑体" panose="02010609060101010101" pitchFamily="49" charset="-122"/>
                <a:sym typeface="Arial" panose="020B0604020202020204" pitchFamily="34" charset="0"/>
              </a:rPr>
              <a:t>．提升人民群众的文化修养</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．开创对外开放的全新局面</a:t>
            </a:r>
            <a:r>
              <a:rPr lang="en-US" altLang="zh-CN">
                <a:latin typeface="Arial" panose="020B0604020202020204" pitchFamily="34" charset="0"/>
                <a:ea typeface="黑体" panose="02010609060101010101" pitchFamily="49" charset="-122"/>
                <a:sym typeface="Arial" panose="020B0604020202020204" pitchFamily="34" charset="0"/>
              </a:rPr>
              <a:t>           D</a:t>
            </a:r>
            <a:r>
              <a:rPr lang="zh-CN" altLang="zh-CN">
                <a:latin typeface="Arial" panose="020B0604020202020204" pitchFamily="34" charset="0"/>
                <a:ea typeface="黑体" panose="02010609060101010101" pitchFamily="49" charset="-122"/>
                <a:sym typeface="Arial" panose="020B0604020202020204" pitchFamily="34" charset="0"/>
              </a:rPr>
              <a:t>．抵制资本主义的</a:t>
            </a:r>
            <a:r>
              <a:rPr lang="zh-CN" altLang="zh-CN" smtClean="0">
                <a:latin typeface="Arial" panose="020B0604020202020204" pitchFamily="34" charset="0"/>
                <a:ea typeface="黑体" panose="02010609060101010101" pitchFamily="49" charset="-122"/>
                <a:sym typeface="Arial" panose="020B0604020202020204" pitchFamily="34" charset="0"/>
              </a:rPr>
              <a:t>精神污染</a:t>
            </a:r>
            <a:endParaRPr lang="zh-CN" altLang="zh-CN">
              <a:latin typeface="Arial" panose="020B0604020202020204" pitchFamily="34" charset="0"/>
              <a:ea typeface="黑体" panose="02010609060101010101" pitchFamily="49" charset="-122"/>
              <a:sym typeface="Arial" panose="020B0604020202020204" pitchFamily="34" charset="0"/>
            </a:endParaRPr>
          </a:p>
        </p:txBody>
      </p:sp>
      <p:sp>
        <p:nvSpPr>
          <p:cNvPr id="3" name="矩形 2"/>
          <p:cNvSpPr/>
          <p:nvPr>
            <p:custDataLst>
              <p:tags r:id="rId2"/>
            </p:custDataLst>
          </p:nvPr>
        </p:nvSpPr>
        <p:spPr>
          <a:xfrm>
            <a:off x="2349738" y="123019"/>
            <a:ext cx="7300396" cy="461665"/>
          </a:xfrm>
          <a:prstGeom prst="rect">
            <a:avLst/>
          </a:prstGeom>
          <a:solidFill>
            <a:srgbClr val="FFFF00"/>
          </a:solidFill>
        </p:spPr>
        <p:txBody>
          <a:bodyPr wrap="none">
            <a:spAutoFit/>
          </a:bodyPr>
          <a:lstStyle/>
          <a:p>
            <a:r>
              <a:rPr lang="zh-CN" altLang="en-US" sz="2400" b="1">
                <a:latin typeface="Arial" panose="020B0604020202020204" pitchFamily="34" charset="0"/>
                <a:ea typeface="黑体" panose="02010609060101010101" pitchFamily="49" charset="-122"/>
                <a:sym typeface="Arial" panose="020B0604020202020204" pitchFamily="34" charset="0"/>
              </a:rPr>
              <a:t>考查引发历史表象的</a:t>
            </a:r>
            <a:r>
              <a:rPr lang="zh-CN" altLang="en-US" sz="2400" b="1" smtClean="0">
                <a:latin typeface="Arial" panose="020B0604020202020204" pitchFamily="34" charset="0"/>
                <a:ea typeface="黑体" panose="02010609060101010101" pitchFamily="49" charset="-122"/>
                <a:sym typeface="Arial" panose="020B0604020202020204" pitchFamily="34" charset="0"/>
              </a:rPr>
              <a:t>原因</a:t>
            </a:r>
            <a:r>
              <a:rPr lang="zh-CN" altLang="en-US" sz="2400" b="1">
                <a:latin typeface="Arial" panose="020B0604020202020204" pitchFamily="34" charset="0"/>
                <a:ea typeface="黑体" panose="02010609060101010101" pitchFamily="49" charset="-122"/>
                <a:sym typeface="Arial" panose="020B0604020202020204" pitchFamily="34" charset="0"/>
              </a:rPr>
              <a:t>、背景、条件和</a:t>
            </a:r>
            <a:r>
              <a:rPr lang="zh-CN" altLang="en-US" sz="2400" b="1" smtClean="0">
                <a:latin typeface="Arial" panose="020B0604020202020204" pitchFamily="34" charset="0"/>
                <a:ea typeface="黑体" panose="02010609060101010101" pitchFamily="49" charset="-122"/>
                <a:sym typeface="Arial" panose="020B0604020202020204" pitchFamily="34" charset="0"/>
              </a:rPr>
              <a:t>目的类型题</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4871542" y="719448"/>
            <a:ext cx="1944538"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4"/>
            </p:custDataLst>
          </p:nvPr>
        </p:nvSpPr>
        <p:spPr>
          <a:xfrm>
            <a:off x="5735638" y="1246132"/>
            <a:ext cx="1815024"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圆角矩形 5"/>
          <p:cNvSpPr/>
          <p:nvPr>
            <p:custDataLst>
              <p:tags r:id="rId5"/>
            </p:custDataLst>
          </p:nvPr>
        </p:nvSpPr>
        <p:spPr>
          <a:xfrm>
            <a:off x="5999936" y="1772816"/>
            <a:ext cx="5337940"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7" name="圆角矩形 6"/>
          <p:cNvSpPr/>
          <p:nvPr>
            <p:custDataLst>
              <p:tags r:id="rId6"/>
            </p:custDataLst>
          </p:nvPr>
        </p:nvSpPr>
        <p:spPr>
          <a:xfrm>
            <a:off x="2495600" y="2274657"/>
            <a:ext cx="1094944"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8" name="矩形 7"/>
          <p:cNvSpPr/>
          <p:nvPr>
            <p:custDataLst>
              <p:tags r:id="rId7"/>
            </p:custDataLst>
          </p:nvPr>
        </p:nvSpPr>
        <p:spPr>
          <a:xfrm>
            <a:off x="492809" y="3902295"/>
            <a:ext cx="11149250" cy="2308324"/>
          </a:xfrm>
          <a:prstGeom prst="rect">
            <a:avLst/>
          </a:prstGeom>
          <a:solidFill>
            <a:srgbClr val="00B050"/>
          </a:solidFill>
        </p:spPr>
        <p:txBody>
          <a:bodyPr wrap="square">
            <a:spAutoFit/>
          </a:bodyPr>
          <a:lstStyle/>
          <a:p>
            <a:pPr>
              <a:lnSpc>
                <a:spcPct val="150000"/>
              </a:lnSpc>
            </a:pP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改革开放初期兴起的读书热潮、在党中央号召与肯定下开展的知识竞赛、演讲比赛和征文比赛等活动对于解放思想、动员民众积极投身于改革开放和社会主义建设有积极意义，再由“振兴中华”也可得出，这些做法旨在服务社会主义现代化建设，故选</a:t>
            </a:r>
            <a:r>
              <a:rPr lang="en-US" altLang="zh-CN" sz="2400">
                <a:solidFill>
                  <a:schemeClr val="bg1"/>
                </a:solidFill>
                <a:latin typeface="Arial" panose="020B0604020202020204" pitchFamily="34" charset="0"/>
                <a:ea typeface="黑体" panose="02010609060101010101" pitchFamily="49" charset="-122"/>
                <a:sym typeface="Arial" panose="020B0604020202020204" pitchFamily="34" charset="0"/>
              </a:rPr>
              <a:t>A</a:t>
            </a: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项</a:t>
            </a:r>
            <a:endPar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9" name="文本框 8"/>
          <p:cNvSpPr txBox="1"/>
          <p:nvPr>
            <p:custDataLst>
              <p:tags r:id="rId8"/>
            </p:custDataLst>
          </p:nvPr>
        </p:nvSpPr>
        <p:spPr>
          <a:xfrm>
            <a:off x="320235" y="2492896"/>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479376" y="620689"/>
            <a:ext cx="10858500" cy="3456384"/>
          </a:xfrm>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zh-CN" smtClean="0">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2024</a:t>
            </a:r>
            <a:r>
              <a:rPr lang="zh-CN" altLang="zh-CN">
                <a:latin typeface="Arial" panose="020B0604020202020204" pitchFamily="34" charset="0"/>
                <a:ea typeface="黑体" panose="02010609060101010101" pitchFamily="49" charset="-122"/>
                <a:sym typeface="Arial" panose="020B0604020202020204" pitchFamily="34" charset="0"/>
              </a:rPr>
              <a:t>·河北高考真题·</a:t>
            </a:r>
            <a:r>
              <a:rPr lang="en-US" altLang="zh-CN">
                <a:latin typeface="Arial" panose="020B0604020202020204" pitchFamily="34" charset="0"/>
                <a:ea typeface="黑体" panose="02010609060101010101" pitchFamily="49" charset="-122"/>
                <a:sym typeface="Arial" panose="020B0604020202020204" pitchFamily="34" charset="0"/>
              </a:rPr>
              <a:t>7</a:t>
            </a:r>
            <a:r>
              <a:rPr lang="zh-CN" altLang="zh-CN">
                <a:latin typeface="Arial" panose="020B0604020202020204" pitchFamily="34" charset="0"/>
                <a:ea typeface="黑体" panose="02010609060101010101" pitchFamily="49" charset="-122"/>
                <a:sym typeface="Arial" panose="020B0604020202020204" pitchFamily="34" charset="0"/>
              </a:rPr>
              <a:t>）晚清时期，常关、海关、厘金局三者业务范围变化示意图（图</a:t>
            </a:r>
            <a:r>
              <a:rPr lang="en-US" altLang="zh-CN">
                <a:latin typeface="Arial" panose="020B0604020202020204" pitchFamily="34" charset="0"/>
                <a:ea typeface="黑体" panose="02010609060101010101" pitchFamily="49" charset="-122"/>
                <a:sym typeface="Arial" panose="020B0604020202020204" pitchFamily="34" charset="0"/>
              </a:rPr>
              <a:t>2</a:t>
            </a:r>
            <a:r>
              <a:rPr lang="zh-CN" altLang="zh-CN">
                <a:latin typeface="Arial" panose="020B0604020202020204" pitchFamily="34" charset="0"/>
                <a:ea typeface="黑体" panose="02010609060101010101" pitchFamily="49" charset="-122"/>
                <a:sym typeface="Arial" panose="020B0604020202020204" pitchFamily="34" charset="0"/>
              </a:rPr>
              <a:t>）如下</a:t>
            </a:r>
            <a:r>
              <a:rPr lang="zh-CN" altLang="zh-CN" smtClean="0">
                <a:latin typeface="Arial" panose="020B0604020202020204" pitchFamily="34" charset="0"/>
                <a:ea typeface="黑体" panose="02010609060101010101" pitchFamily="49" charset="-122"/>
                <a:sym typeface="Arial" panose="020B0604020202020204" pitchFamily="34" charset="0"/>
              </a:rPr>
              <a:t>：</a:t>
            </a:r>
            <a:r>
              <a:rPr lang="zh-CN" altLang="zh-CN">
                <a:latin typeface="Arial" panose="020B0604020202020204" pitchFamily="34" charset="0"/>
                <a:ea typeface="黑体" panose="02010609060101010101" pitchFamily="49" charset="-122"/>
                <a:sym typeface="Arial" panose="020B0604020202020204" pitchFamily="34" charset="0"/>
              </a:rPr>
              <a:t>这一变化过程表明（　　）</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．清政府财政自主权逐步削弱</a:t>
            </a:r>
            <a:r>
              <a:rPr lang="en-US" altLang="zh-CN">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a:p>
            <a:r>
              <a:rPr lang="en-US" altLang="zh-CN" smtClean="0">
                <a:latin typeface="Arial" panose="020B0604020202020204" pitchFamily="34" charset="0"/>
                <a:ea typeface="黑体" panose="02010609060101010101" pitchFamily="49" charset="-122"/>
                <a:sym typeface="Arial" panose="020B0604020202020204" pitchFamily="34" charset="0"/>
              </a:rPr>
              <a:t>B</a:t>
            </a:r>
            <a:r>
              <a:rPr lang="zh-CN" altLang="zh-CN">
                <a:latin typeface="Arial" panose="020B0604020202020204" pitchFamily="34" charset="0"/>
                <a:ea typeface="黑体" panose="02010609060101010101" pitchFamily="49" charset="-122"/>
                <a:sym typeface="Arial" panose="020B0604020202020204" pitchFamily="34" charset="0"/>
              </a:rPr>
              <a:t>．列强资本输出缓慢增加</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．税收机构重叠影响行政效率</a:t>
            </a:r>
            <a:r>
              <a:rPr lang="en-US" altLang="zh-CN">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a:p>
            <a:r>
              <a:rPr lang="en-US" altLang="zh-CN" smtClean="0">
                <a:latin typeface="Arial" panose="020B0604020202020204" pitchFamily="34" charset="0"/>
                <a:ea typeface="黑体" panose="02010609060101010101" pitchFamily="49" charset="-122"/>
                <a:sym typeface="Arial" panose="020B0604020202020204" pitchFamily="34" charset="0"/>
              </a:rPr>
              <a:t>D</a:t>
            </a:r>
            <a:r>
              <a:rPr lang="zh-CN" altLang="zh-CN">
                <a:latin typeface="Arial" panose="020B0604020202020204" pitchFamily="34" charset="0"/>
                <a:ea typeface="黑体" panose="02010609060101010101" pitchFamily="49" charset="-122"/>
                <a:sym typeface="Arial" panose="020B0604020202020204" pitchFamily="34" charset="0"/>
              </a:rPr>
              <a:t>．地方财政收入日益减少</a:t>
            </a:r>
            <a:endParaRPr lang="zh-CN" altLang="zh-CN">
              <a:latin typeface="Arial" panose="020B0604020202020204" pitchFamily="34" charset="0"/>
              <a:ea typeface="黑体" panose="02010609060101010101" pitchFamily="49" charset="-122"/>
              <a:sym typeface="Arial" panose="020B0604020202020204" pitchFamily="34" charset="0"/>
            </a:endParaRPr>
          </a:p>
          <a:p>
            <a:endParaRPr lang="zh-CN" altLang="zh-CN">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pic>
        <p:nvPicPr>
          <p:cNvPr id="3" name="../Upload/image/202311281249289617541.png"/>
          <p:cNvPicPr/>
          <p:nvPr>
            <p:custDataLst>
              <p:tags r:id="rId2"/>
            </p:custDataLst>
          </p:nvPr>
        </p:nvPicPr>
        <p:blipFill>
          <a:blip r:embed="rId3"/>
          <a:stretch>
            <a:fillRect/>
          </a:stretch>
        </p:blipFill>
        <p:spPr bwMode="auto">
          <a:xfrm>
            <a:off x="6888088" y="1268760"/>
            <a:ext cx="4680520" cy="2664848"/>
          </a:xfrm>
          <a:prstGeom prst="rect">
            <a:avLst/>
          </a:prstGeom>
        </p:spPr>
      </p:pic>
      <p:sp>
        <p:nvSpPr>
          <p:cNvPr id="4" name="矩形 3"/>
          <p:cNvSpPr/>
          <p:nvPr>
            <p:custDataLst>
              <p:tags r:id="rId4"/>
            </p:custDataLst>
          </p:nvPr>
        </p:nvSpPr>
        <p:spPr>
          <a:xfrm>
            <a:off x="3863752" y="177075"/>
            <a:ext cx="3897221" cy="461665"/>
          </a:xfrm>
          <a:prstGeom prst="rect">
            <a:avLst/>
          </a:prstGeom>
          <a:solidFill>
            <a:srgbClr val="FFFF00"/>
          </a:solidFill>
        </p:spPr>
        <p:txBody>
          <a:bodyPr wrap="none">
            <a:spAutoFit/>
          </a:bodyPr>
          <a:lstStyle/>
          <a:p>
            <a:r>
              <a:rPr lang="zh-CN" altLang="en-US" sz="2400" b="1">
                <a:latin typeface="Arial" panose="020B0604020202020204" pitchFamily="34" charset="0"/>
                <a:ea typeface="黑体" panose="02010609060101010101" pitchFamily="49" charset="-122"/>
                <a:sym typeface="Arial" panose="020B0604020202020204" pitchFamily="34" charset="0"/>
              </a:rPr>
              <a:t>考查历史表象的本质或实质</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5" name="矩形 4"/>
          <p:cNvSpPr/>
          <p:nvPr>
            <p:custDataLst>
              <p:tags r:id="rId5"/>
            </p:custDataLst>
          </p:nvPr>
        </p:nvSpPr>
        <p:spPr>
          <a:xfrm>
            <a:off x="479376" y="4053482"/>
            <a:ext cx="11258097" cy="1682577"/>
          </a:xfrm>
          <a:prstGeom prst="rect">
            <a:avLst/>
          </a:prstGeom>
          <a:solidFill>
            <a:srgbClr val="00B050"/>
          </a:solidFill>
        </p:spPr>
        <p:txBody>
          <a:bodyPr wrap="square">
            <a:spAutoFit/>
          </a:bodyPr>
          <a:lstStyle/>
          <a:p>
            <a:pPr>
              <a:lnSpc>
                <a:spcPct val="150000"/>
              </a:lnSpc>
            </a:pP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据图</a:t>
            </a:r>
            <a:r>
              <a:rPr lang="en-US" altLang="zh-CN" sz="2400" kern="100">
                <a:solidFill>
                  <a:schemeClr val="bg1"/>
                </a:solidFill>
                <a:latin typeface="Arial" panose="020B0604020202020204" pitchFamily="34" charset="0"/>
                <a:ea typeface="黑体" panose="02010609060101010101" pitchFamily="49" charset="-122"/>
                <a:sym typeface="Arial" panose="020B0604020202020204" pitchFamily="34" charset="0"/>
              </a:rPr>
              <a:t>2</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可知，</a:t>
            </a:r>
            <a:r>
              <a:rPr lang="en-US" altLang="zh-CN" sz="2400" kern="100">
                <a:solidFill>
                  <a:schemeClr val="bg1"/>
                </a:solidFill>
                <a:latin typeface="Arial" panose="020B0604020202020204" pitchFamily="34" charset="0"/>
                <a:ea typeface="黑体" panose="02010609060101010101" pitchFamily="49" charset="-122"/>
                <a:sym typeface="Arial" panose="020B0604020202020204" pitchFamily="34" charset="0"/>
              </a:rPr>
              <a:t>19</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世纪</a:t>
            </a:r>
            <a:r>
              <a:rPr lang="en-US" altLang="zh-CN" sz="2400" kern="100">
                <a:solidFill>
                  <a:schemeClr val="bg1"/>
                </a:solidFill>
                <a:latin typeface="Arial" panose="020B0604020202020204" pitchFamily="34" charset="0"/>
                <a:ea typeface="黑体" panose="02010609060101010101" pitchFamily="49" charset="-122"/>
                <a:sym typeface="Arial" panose="020B0604020202020204" pitchFamily="34" charset="0"/>
              </a:rPr>
              <a:t>50</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年代以来，常关、海关、厘金局三者的业务范围出现了重叠，特别是在</a:t>
            </a:r>
            <a:r>
              <a:rPr lang="en-US" altLang="zh-CN" sz="2400" kern="100">
                <a:solidFill>
                  <a:schemeClr val="bg1"/>
                </a:solidFill>
                <a:latin typeface="Arial" panose="020B0604020202020204" pitchFamily="34" charset="0"/>
                <a:ea typeface="黑体" panose="02010609060101010101" pitchFamily="49" charset="-122"/>
                <a:sym typeface="Arial" panose="020B0604020202020204" pitchFamily="34" charset="0"/>
              </a:rPr>
              <a:t>19</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世纪</a:t>
            </a:r>
            <a:r>
              <a:rPr lang="en-US" altLang="zh-CN" sz="2400" kern="100">
                <a:solidFill>
                  <a:schemeClr val="bg1"/>
                </a:solidFill>
                <a:latin typeface="Arial" panose="020B0604020202020204" pitchFamily="34" charset="0"/>
                <a:ea typeface="黑体" panose="02010609060101010101" pitchFamily="49" charset="-122"/>
                <a:sym typeface="Arial" panose="020B0604020202020204" pitchFamily="34" charset="0"/>
              </a:rPr>
              <a:t>90</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年代，被列强控制的海关管理权也管理了一部分厘金局和常关的税收权力，这表明清政府财政自主权逐步削弱，故选</a:t>
            </a:r>
            <a:r>
              <a:rPr lang="en-US" altLang="zh-CN" sz="2400" kern="100">
                <a:solidFill>
                  <a:schemeClr val="bg1"/>
                </a:solidFill>
                <a:latin typeface="Arial" panose="020B0604020202020204" pitchFamily="34" charset="0"/>
                <a:ea typeface="黑体" panose="02010609060101010101" pitchFamily="49" charset="-122"/>
                <a:sym typeface="Arial" panose="020B0604020202020204" pitchFamily="34" charset="0"/>
              </a:rPr>
              <a:t>A</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项</a:t>
            </a:r>
            <a:endPar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6" name="文本框 5"/>
          <p:cNvSpPr txBox="1"/>
          <p:nvPr>
            <p:custDataLst>
              <p:tags r:id="rId6"/>
            </p:custDataLst>
          </p:nvPr>
        </p:nvSpPr>
        <p:spPr>
          <a:xfrm>
            <a:off x="335360" y="1494379"/>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7" name="椭圆 6"/>
          <p:cNvSpPr/>
          <p:nvPr>
            <p:custDataLst>
              <p:tags r:id="rId7"/>
            </p:custDataLst>
          </p:nvPr>
        </p:nvSpPr>
        <p:spPr>
          <a:xfrm>
            <a:off x="6421278" y="1082354"/>
            <a:ext cx="5147330" cy="268427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8" name="矩形 7"/>
          <p:cNvSpPr/>
          <p:nvPr>
            <p:custDataLst>
              <p:tags r:id="rId8"/>
            </p:custDataLst>
          </p:nvPr>
        </p:nvSpPr>
        <p:spPr>
          <a:xfrm>
            <a:off x="534408" y="5857600"/>
            <a:ext cx="11034200" cy="519181"/>
          </a:xfrm>
          <a:prstGeom prst="rect">
            <a:avLst/>
          </a:prstGeom>
          <a:solidFill>
            <a:srgbClr val="FFFF00"/>
          </a:solidFill>
        </p:spPr>
        <p:txBody>
          <a:bodyPr wrap="square">
            <a:spAutoFit/>
          </a:bodyPr>
          <a:lstStyle/>
          <a:p>
            <a:pPr lvl="0" algn="just">
              <a:lnSpc>
                <a:spcPct val="130000"/>
              </a:lnSpc>
              <a:buClrTx/>
              <a:buSzTx/>
              <a:buFontTx/>
            </a:pP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表现</a:t>
            </a:r>
            <a:r>
              <a:rPr lang="zh-CN" altLang="en-US" sz="2400" smtClean="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了、反映了、说</a:t>
            </a: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明了</a:t>
            </a:r>
            <a:r>
              <a:rPr lang="zh-CN" altLang="en-US" sz="2400" b="1">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a:t>
            </a: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实质（经济、全面的、主观的、历史进程、社会转型）</a:t>
            </a:r>
            <a:endPar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p:txBody>
      </p:sp>
      <p:sp>
        <p:nvSpPr>
          <p:cNvPr id="9" name="圆角矩形 8"/>
          <p:cNvSpPr/>
          <p:nvPr>
            <p:custDataLst>
              <p:tags r:id="rId9"/>
            </p:custDataLst>
          </p:nvPr>
        </p:nvSpPr>
        <p:spPr>
          <a:xfrm>
            <a:off x="6108424" y="1253042"/>
            <a:ext cx="791766"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pPr>
              <a:lnSpc>
                <a:spcPct val="200000"/>
              </a:lnSpc>
            </a:pP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en-US" altLang="zh-CN" smtClean="0">
                <a:latin typeface="Arial" panose="020B0604020202020204" pitchFamily="34" charset="0"/>
                <a:ea typeface="黑体" panose="02010609060101010101" pitchFamily="49" charset="-122"/>
                <a:sym typeface="Arial" panose="020B0604020202020204" pitchFamily="34" charset="0"/>
              </a:rPr>
              <a:t>2022.</a:t>
            </a:r>
            <a:r>
              <a:rPr lang="zh-CN" altLang="en-US" smtClean="0">
                <a:latin typeface="Arial" panose="020B0604020202020204" pitchFamily="34" charset="0"/>
                <a:ea typeface="黑体" panose="02010609060101010101" pitchFamily="49" charset="-122"/>
                <a:sym typeface="Arial" panose="020B0604020202020204" pitchFamily="34" charset="0"/>
              </a:rPr>
              <a:t>湖南</a:t>
            </a:r>
            <a:r>
              <a:rPr lang="en-US" altLang="zh-CN" smtClean="0">
                <a:latin typeface="Arial" panose="020B0604020202020204" pitchFamily="34" charset="0"/>
                <a:ea typeface="黑体" panose="02010609060101010101" pitchFamily="49" charset="-122"/>
                <a:sym typeface="Arial" panose="020B0604020202020204" pitchFamily="34" charset="0"/>
              </a:rPr>
              <a:t>8</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zh-CN" altLang="zh-CN" smtClean="0">
                <a:latin typeface="Arial" panose="020B0604020202020204" pitchFamily="34" charset="0"/>
                <a:ea typeface="黑体" panose="02010609060101010101" pitchFamily="49" charset="-122"/>
                <a:sym typeface="Arial" panose="020B0604020202020204" pitchFamily="34" charset="0"/>
              </a:rPr>
              <a:t>中国共产党</a:t>
            </a:r>
            <a:r>
              <a:rPr lang="zh-CN" altLang="zh-CN">
                <a:latin typeface="Arial" panose="020B0604020202020204" pitchFamily="34" charset="0"/>
                <a:ea typeface="黑体" panose="02010609060101010101" pitchFamily="49" charset="-122"/>
                <a:sym typeface="Arial" panose="020B0604020202020204" pitchFamily="34" charset="0"/>
              </a:rPr>
              <a:t>在陕甘宁边区进行扫盲，提高了群众的政治觉悟，不少积极分子加入了共产党。</a:t>
            </a:r>
            <a:r>
              <a:rPr lang="en-US" altLang="zh-CN">
                <a:latin typeface="Arial" panose="020B0604020202020204" pitchFamily="34" charset="0"/>
                <a:ea typeface="黑体" panose="02010609060101010101" pitchFamily="49" charset="-122"/>
                <a:sym typeface="Arial" panose="020B0604020202020204" pitchFamily="34" charset="0"/>
              </a:rPr>
              <a:t>1941</a:t>
            </a:r>
            <a:r>
              <a:rPr lang="zh-CN" altLang="zh-CN">
                <a:latin typeface="Arial" panose="020B0604020202020204" pitchFamily="34" charset="0"/>
                <a:ea typeface="黑体" panose="02010609060101010101" pitchFamily="49" charset="-122"/>
                <a:sym typeface="Arial" panose="020B0604020202020204" pitchFamily="34" charset="0"/>
              </a:rPr>
              <a:t>年，农民出身的党员占边区党员总数的</a:t>
            </a:r>
            <a:r>
              <a:rPr lang="en-US" altLang="zh-CN">
                <a:latin typeface="Arial" panose="020B0604020202020204" pitchFamily="34" charset="0"/>
                <a:ea typeface="黑体" panose="02010609060101010101" pitchFamily="49" charset="-122"/>
                <a:sym typeface="Arial" panose="020B0604020202020204" pitchFamily="34" charset="0"/>
              </a:rPr>
              <a:t>96.17%</a:t>
            </a:r>
            <a:r>
              <a:rPr lang="zh-CN" altLang="zh-CN">
                <a:latin typeface="Arial" panose="020B0604020202020204" pitchFamily="34" charset="0"/>
                <a:ea typeface="黑体" panose="02010609060101010101" pitchFamily="49" charset="-122"/>
                <a:sym typeface="Arial" panose="020B0604020202020204" pitchFamily="34" charset="0"/>
              </a:rPr>
              <a:t>，各级党组织广泛建立，乡村士绅不再是社会权威。这一状况</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a:latin typeface="Arial" panose="020B0604020202020204" pitchFamily="34" charset="0"/>
                <a:ea typeface="黑体" panose="02010609060101010101" pitchFamily="49" charset="-122"/>
                <a:sym typeface="Arial" panose="020B0604020202020204" pitchFamily="34" charset="0"/>
              </a:rPr>
              <a:t>  A</a:t>
            </a:r>
            <a:r>
              <a:rPr lang="zh-CN" altLang="zh-CN">
                <a:latin typeface="Arial" panose="020B0604020202020204" pitchFamily="34" charset="0"/>
                <a:ea typeface="黑体" panose="02010609060101010101" pitchFamily="49" charset="-122"/>
                <a:sym typeface="Arial" panose="020B0604020202020204" pitchFamily="34" charset="0"/>
              </a:rPr>
              <a:t>．有利于进一步巩固工农苏维埃政权</a:t>
            </a:r>
            <a:r>
              <a:rPr lang="en-US" altLang="zh-CN">
                <a:latin typeface="Arial" panose="020B0604020202020204" pitchFamily="34" charset="0"/>
                <a:ea typeface="黑体" panose="02010609060101010101" pitchFamily="49" charset="-122"/>
                <a:sym typeface="Arial" panose="020B0604020202020204" pitchFamily="34" charset="0"/>
              </a:rPr>
              <a:t>    </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a:latin typeface="Arial" panose="020B0604020202020204" pitchFamily="34" charset="0"/>
                <a:ea typeface="黑体" panose="02010609060101010101" pitchFamily="49" charset="-122"/>
                <a:sym typeface="Arial" panose="020B0604020202020204" pitchFamily="34" charset="0"/>
              </a:rPr>
              <a:t>  B</a:t>
            </a:r>
            <a:r>
              <a:rPr lang="zh-CN" altLang="zh-CN">
                <a:latin typeface="Arial" panose="020B0604020202020204" pitchFamily="34" charset="0"/>
                <a:ea typeface="黑体" panose="02010609060101010101" pitchFamily="49" charset="-122"/>
                <a:sym typeface="Arial" panose="020B0604020202020204" pitchFamily="34" charset="0"/>
              </a:rPr>
              <a:t>．有利于中国共产党政策的贯彻落实</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a:latin typeface="Arial" panose="020B0604020202020204" pitchFamily="34" charset="0"/>
                <a:ea typeface="黑体" panose="02010609060101010101" pitchFamily="49" charset="-122"/>
                <a:sym typeface="Arial" panose="020B0604020202020204" pitchFamily="34" charset="0"/>
              </a:rPr>
              <a:t>  C</a:t>
            </a:r>
            <a:r>
              <a:rPr lang="zh-CN" altLang="zh-CN">
                <a:latin typeface="Arial" panose="020B0604020202020204" pitchFamily="34" charset="0"/>
                <a:ea typeface="黑体" panose="02010609060101010101" pitchFamily="49" charset="-122"/>
                <a:sym typeface="Arial" panose="020B0604020202020204" pitchFamily="34" charset="0"/>
              </a:rPr>
              <a:t>．改变了陕甘宁边区旧有的生产关系</a:t>
            </a:r>
            <a:r>
              <a:rPr lang="en-US" altLang="zh-CN">
                <a:latin typeface="Arial" panose="020B0604020202020204" pitchFamily="34" charset="0"/>
                <a:ea typeface="黑体" panose="02010609060101010101" pitchFamily="49" charset="-122"/>
                <a:sym typeface="Arial" panose="020B0604020202020204" pitchFamily="34" charset="0"/>
              </a:rPr>
              <a:t>            </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a:latin typeface="Arial" panose="020B0604020202020204" pitchFamily="34" charset="0"/>
                <a:ea typeface="黑体" panose="02010609060101010101" pitchFamily="49" charset="-122"/>
                <a:sym typeface="Arial" panose="020B0604020202020204" pitchFamily="34" charset="0"/>
              </a:rPr>
              <a:t>  D</a:t>
            </a:r>
            <a:r>
              <a:rPr lang="zh-CN" altLang="zh-CN">
                <a:latin typeface="Arial" panose="020B0604020202020204" pitchFamily="34" charset="0"/>
                <a:ea typeface="黑体" panose="02010609060101010101" pitchFamily="49" charset="-122"/>
                <a:sym typeface="Arial" panose="020B0604020202020204" pitchFamily="34" charset="0"/>
              </a:rPr>
              <a:t>．不利于统一战线的继续巩固和发展</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矩形 2"/>
          <p:cNvSpPr/>
          <p:nvPr>
            <p:custDataLst>
              <p:tags r:id="rId2"/>
            </p:custDataLst>
          </p:nvPr>
        </p:nvSpPr>
        <p:spPr>
          <a:xfrm>
            <a:off x="3215680" y="251381"/>
            <a:ext cx="6372257" cy="461665"/>
          </a:xfrm>
          <a:prstGeom prst="rect">
            <a:avLst/>
          </a:prstGeom>
          <a:solidFill>
            <a:srgbClr val="FFFF00"/>
          </a:solidFill>
        </p:spPr>
        <p:txBody>
          <a:bodyPr wrap="none">
            <a:spAutoFit/>
          </a:bodyPr>
          <a:lstStyle/>
          <a:p>
            <a:r>
              <a:rPr lang="zh-CN" altLang="en-US" sz="2400" b="1">
                <a:latin typeface="Arial" panose="020B0604020202020204" pitchFamily="34" charset="0"/>
                <a:ea typeface="黑体" panose="02010609060101010101" pitchFamily="49" charset="-122"/>
                <a:sym typeface="Arial" panose="020B0604020202020204" pitchFamily="34" charset="0"/>
              </a:rPr>
              <a:t>考查历史表象产生的结果、影响、意义和评价</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3719736" y="831058"/>
            <a:ext cx="3384376" cy="421576"/>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4"/>
            </p:custDataLst>
          </p:nvPr>
        </p:nvSpPr>
        <p:spPr>
          <a:xfrm>
            <a:off x="3035660" y="1596129"/>
            <a:ext cx="1957180" cy="421576"/>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圆角矩形 5"/>
          <p:cNvSpPr/>
          <p:nvPr>
            <p:custDataLst>
              <p:tags r:id="rId5"/>
            </p:custDataLst>
          </p:nvPr>
        </p:nvSpPr>
        <p:spPr>
          <a:xfrm>
            <a:off x="4992840" y="1645344"/>
            <a:ext cx="1079798" cy="421576"/>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7" name="圆角矩形 6"/>
          <p:cNvSpPr/>
          <p:nvPr>
            <p:custDataLst>
              <p:tags r:id="rId6"/>
            </p:custDataLst>
          </p:nvPr>
        </p:nvSpPr>
        <p:spPr>
          <a:xfrm>
            <a:off x="1991543" y="2331810"/>
            <a:ext cx="2736305" cy="421576"/>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8" name="矩形 7"/>
          <p:cNvSpPr/>
          <p:nvPr>
            <p:custDataLst>
              <p:tags r:id="rId7"/>
            </p:custDataLst>
          </p:nvPr>
        </p:nvSpPr>
        <p:spPr>
          <a:xfrm>
            <a:off x="6240017" y="3682710"/>
            <a:ext cx="5278884" cy="707886"/>
          </a:xfrm>
          <a:prstGeom prst="rect">
            <a:avLst/>
          </a:prstGeom>
          <a:solidFill>
            <a:srgbClr val="FB5F63"/>
          </a:solidFill>
        </p:spPr>
        <p:txBody>
          <a:bodyPr wrap="square">
            <a:spAutoFit/>
          </a:bodyPr>
          <a:lstStyle/>
          <a:p>
            <a:r>
              <a:rPr lang="zh-CN" altLang="zh-CN" sz="2000" kern="0" spc="4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党组织力量的发展</a:t>
            </a:r>
            <a:r>
              <a:rPr lang="zh-CN" altLang="zh-CN" sz="2000" kern="0" spc="40" smtClea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壮大</a:t>
            </a:r>
            <a:r>
              <a:rPr lang="zh-CN" altLang="zh-CN" sz="2000">
                <a:solidFill>
                  <a:schemeClr val="bg1"/>
                </a:solidFill>
                <a:latin typeface="Arial" panose="020B0604020202020204" pitchFamily="34" charset="0"/>
                <a:ea typeface="黑体" panose="02010609060101010101" pitchFamily="49" charset="-122"/>
                <a:sym typeface="Arial" panose="020B0604020202020204" pitchFamily="34" charset="0"/>
              </a:rPr>
              <a:t>使得党制定的</a:t>
            </a:r>
            <a:r>
              <a:rPr lang="zh-CN" altLang="zh-CN" sz="2000" smtClean="0">
                <a:solidFill>
                  <a:schemeClr val="bg1"/>
                </a:solidFill>
                <a:latin typeface="Arial" panose="020B0604020202020204" pitchFamily="34" charset="0"/>
                <a:ea typeface="黑体" panose="02010609060101010101" pitchFamily="49" charset="-122"/>
                <a:sym typeface="Arial" panose="020B0604020202020204" pitchFamily="34" charset="0"/>
              </a:rPr>
              <a:t>方针政策能够</a:t>
            </a:r>
            <a:r>
              <a:rPr lang="zh-CN" altLang="zh-CN" sz="2000">
                <a:solidFill>
                  <a:schemeClr val="bg1"/>
                </a:solidFill>
                <a:latin typeface="Arial" panose="020B0604020202020204" pitchFamily="34" charset="0"/>
                <a:ea typeface="黑体" panose="02010609060101010101" pitchFamily="49" charset="-122"/>
                <a:sym typeface="Arial" panose="020B0604020202020204" pitchFamily="34" charset="0"/>
              </a:rPr>
              <a:t>得到贯彻和落实</a:t>
            </a:r>
            <a:endPar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9" name="圆角矩形 8"/>
          <p:cNvSpPr/>
          <p:nvPr>
            <p:custDataLst>
              <p:tags r:id="rId8"/>
            </p:custDataLst>
          </p:nvPr>
        </p:nvSpPr>
        <p:spPr>
          <a:xfrm>
            <a:off x="4079776" y="3052797"/>
            <a:ext cx="2088232" cy="421576"/>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10" name="矩形 9"/>
          <p:cNvSpPr/>
          <p:nvPr>
            <p:custDataLst>
              <p:tags r:id="rId9"/>
            </p:custDataLst>
          </p:nvPr>
        </p:nvSpPr>
        <p:spPr>
          <a:xfrm>
            <a:off x="6286527" y="2981322"/>
            <a:ext cx="4514377" cy="400110"/>
          </a:xfrm>
          <a:prstGeom prst="rect">
            <a:avLst/>
          </a:prstGeom>
          <a:solidFill>
            <a:srgbClr val="00B050"/>
          </a:solidFill>
        </p:spPr>
        <p:txBody>
          <a:bodyPr wrap="none">
            <a:spAutoFit/>
          </a:bodyPr>
          <a:lstStyle/>
          <a:p>
            <a:r>
              <a:rPr lang="zh-CN" altLang="zh-CN" sz="2000" kern="0" spc="4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不符合</a:t>
            </a:r>
            <a:r>
              <a:rPr lang="zh-CN" altLang="zh-CN" sz="2000" kern="0" spc="40" smtClea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史实</a:t>
            </a:r>
            <a:r>
              <a:rPr lang="zh-CN" altLang="zh-CN" sz="2000">
                <a:solidFill>
                  <a:schemeClr val="bg1"/>
                </a:solidFill>
                <a:latin typeface="Arial" panose="020B0604020202020204" pitchFamily="34" charset="0"/>
                <a:ea typeface="黑体" panose="02010609060101010101" pitchFamily="49" charset="-122"/>
                <a:sym typeface="Arial" panose="020B0604020202020204" pitchFamily="34" charset="0"/>
              </a:rPr>
              <a:t>工农苏维埃</a:t>
            </a:r>
            <a:r>
              <a:rPr lang="zh-CN" altLang="zh-CN" sz="2000" smtClean="0">
                <a:solidFill>
                  <a:schemeClr val="bg1"/>
                </a:solidFill>
                <a:latin typeface="Arial" panose="020B0604020202020204" pitchFamily="34" charset="0"/>
                <a:ea typeface="黑体" panose="02010609060101010101" pitchFamily="49" charset="-122"/>
                <a:sym typeface="Arial" panose="020B0604020202020204" pitchFamily="34" charset="0"/>
              </a:rPr>
              <a:t>政权</a:t>
            </a:r>
            <a:r>
              <a:rPr lang="en-US" altLang="zh-CN" sz="2000" smtClean="0">
                <a:solidFill>
                  <a:schemeClr val="bg1"/>
                </a:solidFill>
                <a:latin typeface="Arial" panose="020B0604020202020204" pitchFamily="34" charset="0"/>
                <a:ea typeface="黑体" panose="02010609060101010101" pitchFamily="49" charset="-122"/>
                <a:sym typeface="Arial" panose="020B0604020202020204" pitchFamily="34" charset="0"/>
              </a:rPr>
              <a:t>1931-1937</a:t>
            </a:r>
            <a:endPar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1" name="矩形 10"/>
          <p:cNvSpPr/>
          <p:nvPr>
            <p:custDataLst>
              <p:tags r:id="rId10"/>
            </p:custDataLst>
          </p:nvPr>
        </p:nvSpPr>
        <p:spPr>
          <a:xfrm>
            <a:off x="6240016" y="4575834"/>
            <a:ext cx="1893467" cy="400110"/>
          </a:xfrm>
          <a:prstGeom prst="rect">
            <a:avLst/>
          </a:prstGeom>
          <a:solidFill>
            <a:srgbClr val="00B050"/>
          </a:solidFill>
        </p:spPr>
        <p:txBody>
          <a:bodyPr wrap="none">
            <a:spAutoFit/>
          </a:bodyPr>
          <a:lstStyle/>
          <a:p>
            <a:r>
              <a:rPr lang="en-US" altLang="zh-CN" sz="200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rPr>
              <a:t>题干主旨不符</a:t>
            </a:r>
            <a:r>
              <a:rPr lang="en-US" altLang="zh-CN" sz="2000" smtClean="0">
                <a:solidFill>
                  <a:schemeClr val="bg1"/>
                </a:solidFill>
                <a:latin typeface="Arial" panose="020B0604020202020204" pitchFamily="34" charset="0"/>
                <a:ea typeface="黑体" panose="02010609060101010101" pitchFamily="49" charset="-122"/>
                <a:sym typeface="Arial" panose="020B0604020202020204" pitchFamily="34" charset="0"/>
              </a:rPr>
              <a:t>”</a:t>
            </a:r>
            <a:endPar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2" name="矩形 11"/>
          <p:cNvSpPr/>
          <p:nvPr>
            <p:custDataLst>
              <p:tags r:id="rId11"/>
            </p:custDataLst>
          </p:nvPr>
        </p:nvSpPr>
        <p:spPr>
          <a:xfrm>
            <a:off x="6163816" y="5102946"/>
            <a:ext cx="5256584" cy="1015663"/>
          </a:xfrm>
          <a:prstGeom prst="rect">
            <a:avLst/>
          </a:prstGeom>
          <a:solidFill>
            <a:srgbClr val="00B050"/>
          </a:solidFill>
        </p:spPr>
        <p:txBody>
          <a:bodyPr wrap="square">
            <a:spAutoFit/>
          </a:bodyPr>
          <a:lstStyle/>
          <a:p>
            <a:r>
              <a:rPr lang="en-US" altLang="zh-CN" sz="200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rPr>
              <a:t>题干主旨不符</a:t>
            </a:r>
            <a:r>
              <a:rPr lang="en-US" altLang="zh-CN" sz="2000">
                <a:solidFill>
                  <a:schemeClr val="bg1"/>
                </a:solidFill>
                <a:latin typeface="Arial" panose="020B0604020202020204" pitchFamily="34" charset="0"/>
                <a:ea typeface="黑体" panose="02010609060101010101" pitchFamily="49" charset="-122"/>
                <a:sym typeface="Arial" panose="020B0604020202020204" pitchFamily="34" charset="0"/>
              </a:rPr>
              <a:t>” </a:t>
            </a:r>
            <a:r>
              <a:rPr lang="zh-CN" altLang="en-US" sz="2000"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000" kern="0" spc="40" smtClea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材料</a:t>
            </a:r>
            <a:r>
              <a:rPr lang="zh-CN" altLang="zh-CN" sz="2000" kern="0" spc="4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只是表明，边区党员中农民出身的占主体，并未说明抗日民主政权的三三制原则被改变</a:t>
            </a:r>
            <a:endPar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3" name="文本框 12"/>
          <p:cNvSpPr txBox="1"/>
          <p:nvPr>
            <p:custDataLst>
              <p:tags r:id="rId12"/>
            </p:custDataLst>
          </p:nvPr>
        </p:nvSpPr>
        <p:spPr>
          <a:xfrm>
            <a:off x="479376" y="3658286"/>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2023.</a:t>
            </a:r>
            <a:r>
              <a:rPr lang="zh-CN" altLang="en-US" smtClean="0">
                <a:latin typeface="Arial" panose="020B0604020202020204" pitchFamily="34" charset="0"/>
                <a:ea typeface="黑体" panose="02010609060101010101" pitchFamily="49" charset="-122"/>
                <a:sym typeface="Arial" panose="020B0604020202020204" pitchFamily="34" charset="0"/>
              </a:rPr>
              <a:t>辽宁卷</a:t>
            </a:r>
            <a:r>
              <a:rPr lang="en-US" altLang="zh-CN" smtClean="0">
                <a:latin typeface="Arial" panose="020B0604020202020204" pitchFamily="34" charset="0"/>
                <a:ea typeface="黑体" panose="02010609060101010101" pitchFamily="49" charset="-122"/>
                <a:sym typeface="Arial" panose="020B0604020202020204" pitchFamily="34" charset="0"/>
              </a:rPr>
              <a:t>.16</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2001</a:t>
            </a:r>
            <a:r>
              <a:rPr lang="zh-CN" altLang="zh-CN">
                <a:latin typeface="Arial" panose="020B0604020202020204" pitchFamily="34" charset="0"/>
                <a:ea typeface="黑体" panose="02010609060101010101" pitchFamily="49" charset="-122"/>
                <a:sym typeface="Arial" panose="020B0604020202020204" pitchFamily="34" charset="0"/>
              </a:rPr>
              <a:t>年，联合国国际移民组织创立国际移民对话机制，秉持“开放和自由原则”，“向所有移民利益相关者开放”，让他们能有平等的机会参与讨论，“分享特定移民问题领域的政策方针和有效做法”。该机制（　　）</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a:t>
            </a:r>
            <a:r>
              <a:rPr lang="zh-CN" altLang="zh-CN">
                <a:solidFill>
                  <a:srgbClr val="FF0000"/>
                </a:solidFill>
                <a:latin typeface="Arial" panose="020B0604020202020204" pitchFamily="34" charset="0"/>
                <a:ea typeface="黑体" panose="02010609060101010101" pitchFamily="49" charset="-122"/>
                <a:sym typeface="Arial" panose="020B0604020202020204" pitchFamily="34" charset="0"/>
              </a:rPr>
              <a:t>有利于</a:t>
            </a:r>
            <a:r>
              <a:rPr lang="zh-CN" altLang="zh-CN">
                <a:latin typeface="Arial" panose="020B0604020202020204" pitchFamily="34" charset="0"/>
                <a:ea typeface="黑体" panose="02010609060101010101" pitchFamily="49" charset="-122"/>
                <a:sym typeface="Arial" panose="020B0604020202020204" pitchFamily="34" charset="0"/>
              </a:rPr>
              <a:t>国际移民问题的协调合作</a:t>
            </a:r>
            <a:r>
              <a:rPr lang="en-US" altLang="zh-CN">
                <a:latin typeface="Arial" panose="020B0604020202020204" pitchFamily="34" charset="0"/>
                <a:ea typeface="黑体" panose="02010609060101010101" pitchFamily="49" charset="-122"/>
                <a:sym typeface="Arial" panose="020B0604020202020204" pitchFamily="34" charset="0"/>
              </a:rPr>
              <a:t>     B</a:t>
            </a:r>
            <a:r>
              <a:rPr lang="zh-CN" altLang="zh-CN">
                <a:latin typeface="Arial" panose="020B0604020202020204" pitchFamily="34" charset="0"/>
                <a:ea typeface="黑体" panose="02010609060101010101" pitchFamily="49" charset="-122"/>
                <a:sym typeface="Arial" panose="020B0604020202020204" pitchFamily="34" charset="0"/>
              </a:rPr>
              <a:t>．</a:t>
            </a:r>
            <a:r>
              <a:rPr lang="zh-CN" altLang="zh-CN">
                <a:solidFill>
                  <a:srgbClr val="FF0000"/>
                </a:solidFill>
                <a:latin typeface="Arial" panose="020B0604020202020204" pitchFamily="34" charset="0"/>
                <a:ea typeface="黑体" panose="02010609060101010101" pitchFamily="49" charset="-122"/>
                <a:sym typeface="Arial" panose="020B0604020202020204" pitchFamily="34" charset="0"/>
              </a:rPr>
              <a:t>促进了</a:t>
            </a:r>
            <a:r>
              <a:rPr lang="zh-CN" altLang="zh-CN">
                <a:latin typeface="Arial" panose="020B0604020202020204" pitchFamily="34" charset="0"/>
                <a:ea typeface="黑体" panose="02010609060101010101" pitchFamily="49" charset="-122"/>
                <a:sym typeface="Arial" panose="020B0604020202020204" pitchFamily="34" charset="0"/>
              </a:rPr>
              <a:t>移民社会文化认同</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a:t>
            </a:r>
            <a:r>
              <a:rPr lang="zh-CN" altLang="zh-CN">
                <a:solidFill>
                  <a:srgbClr val="FF0000"/>
                </a:solidFill>
                <a:latin typeface="Arial" panose="020B0604020202020204" pitchFamily="34" charset="0"/>
                <a:ea typeface="黑体" panose="02010609060101010101" pitchFamily="49" charset="-122"/>
                <a:sym typeface="Arial" panose="020B0604020202020204" pitchFamily="34" charset="0"/>
              </a:rPr>
              <a:t>促使</a:t>
            </a:r>
            <a:r>
              <a:rPr lang="zh-CN" altLang="zh-CN">
                <a:latin typeface="Arial" panose="020B0604020202020204" pitchFamily="34" charset="0"/>
                <a:ea typeface="黑体" panose="02010609060101010101" pitchFamily="49" charset="-122"/>
                <a:sym typeface="Arial" panose="020B0604020202020204" pitchFamily="34" charset="0"/>
              </a:rPr>
              <a:t>全球劳动力流动呈现新趋势</a:t>
            </a:r>
            <a:r>
              <a:rPr lang="en-US" altLang="zh-CN">
                <a:latin typeface="Arial" panose="020B0604020202020204" pitchFamily="34" charset="0"/>
                <a:ea typeface="黑体" panose="02010609060101010101" pitchFamily="49" charset="-122"/>
                <a:sym typeface="Arial" panose="020B0604020202020204" pitchFamily="34" charset="0"/>
              </a:rPr>
              <a:t>     D</a:t>
            </a:r>
            <a:r>
              <a:rPr lang="zh-CN" altLang="zh-CN">
                <a:solidFill>
                  <a:srgbClr val="FF0000"/>
                </a:solidFill>
                <a:latin typeface="Arial" panose="020B0604020202020204" pitchFamily="34" charset="0"/>
                <a:ea typeface="黑体" panose="02010609060101010101" pitchFamily="49" charset="-122"/>
                <a:sym typeface="Arial" panose="020B0604020202020204" pitchFamily="34" charset="0"/>
              </a:rPr>
              <a:t>．推动了</a:t>
            </a:r>
            <a:r>
              <a:rPr lang="zh-CN" altLang="zh-CN">
                <a:latin typeface="Arial" panose="020B0604020202020204" pitchFamily="34" charset="0"/>
                <a:ea typeface="黑体" panose="02010609060101010101" pitchFamily="49" charset="-122"/>
                <a:sym typeface="Arial" panose="020B0604020202020204" pitchFamily="34" charset="0"/>
              </a:rPr>
              <a:t>区域经济的一体化</a:t>
            </a:r>
            <a:endParaRPr lang="zh-CN" altLang="zh-CN">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4727848" y="692696"/>
            <a:ext cx="4032448"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2279576" y="1196752"/>
            <a:ext cx="2304256"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4"/>
            </p:custDataLst>
          </p:nvPr>
        </p:nvSpPr>
        <p:spPr>
          <a:xfrm>
            <a:off x="8364413" y="1225352"/>
            <a:ext cx="791766"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矩形 5"/>
          <p:cNvSpPr/>
          <p:nvPr>
            <p:custDataLst>
              <p:tags r:id="rId5"/>
            </p:custDataLst>
          </p:nvPr>
        </p:nvSpPr>
        <p:spPr>
          <a:xfrm>
            <a:off x="479425" y="3743030"/>
            <a:ext cx="11161191" cy="1682577"/>
          </a:xfrm>
          <a:prstGeom prst="rect">
            <a:avLst/>
          </a:prstGeom>
          <a:solidFill>
            <a:srgbClr val="FB5F63"/>
          </a:solidFill>
        </p:spPr>
        <p:txBody>
          <a:bodyPr wrap="square">
            <a:spAutoFit/>
          </a:bodyPr>
          <a:lstStyle/>
          <a:p>
            <a:pPr>
              <a:lnSpc>
                <a:spcPct val="150000"/>
              </a:lnSpc>
            </a:pP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据材料“开放和自由原则”“向……开放”可知，联合国创立国际移民对话机制，秉持“开放和自由原则”，向所有移民利益相关者开放，有利于国际移民问题的协调合作，故选</a:t>
            </a:r>
            <a:r>
              <a:rPr lang="en-US" altLang="zh-CN" sz="2400" kern="100">
                <a:solidFill>
                  <a:schemeClr val="bg1"/>
                </a:solidFill>
                <a:latin typeface="Arial" panose="020B0604020202020204" pitchFamily="34" charset="0"/>
                <a:ea typeface="黑体" panose="02010609060101010101" pitchFamily="49" charset="-122"/>
                <a:sym typeface="Arial" panose="020B0604020202020204" pitchFamily="34" charset="0"/>
              </a:rPr>
              <a:t>A</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项</a:t>
            </a:r>
            <a:endPar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7" name="矩形 6"/>
          <p:cNvSpPr/>
          <p:nvPr>
            <p:custDataLst>
              <p:tags r:id="rId6"/>
            </p:custDataLst>
          </p:nvPr>
        </p:nvSpPr>
        <p:spPr>
          <a:xfrm>
            <a:off x="3071664" y="108719"/>
            <a:ext cx="6372257" cy="461665"/>
          </a:xfrm>
          <a:prstGeom prst="rect">
            <a:avLst/>
          </a:prstGeom>
          <a:solidFill>
            <a:srgbClr val="FFFF00"/>
          </a:solidFill>
        </p:spPr>
        <p:txBody>
          <a:bodyPr wrap="none">
            <a:spAutoFit/>
          </a:bodyPr>
          <a:lstStyle/>
          <a:p>
            <a:r>
              <a:rPr lang="zh-CN" altLang="en-US" sz="2400" b="1">
                <a:latin typeface="Arial" panose="020B0604020202020204" pitchFamily="34" charset="0"/>
                <a:ea typeface="黑体" panose="02010609060101010101" pitchFamily="49" charset="-122"/>
                <a:sym typeface="Arial" panose="020B0604020202020204" pitchFamily="34" charset="0"/>
              </a:rPr>
              <a:t>考查历史表象产生的结果、影响、意义和评价</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8" name="矩形 7"/>
          <p:cNvSpPr/>
          <p:nvPr>
            <p:custDataLst>
              <p:tags r:id="rId7"/>
            </p:custDataLst>
          </p:nvPr>
        </p:nvSpPr>
        <p:spPr>
          <a:xfrm>
            <a:off x="452045" y="5443416"/>
            <a:ext cx="11186040" cy="1128579"/>
          </a:xfrm>
          <a:prstGeom prst="rect">
            <a:avLst/>
          </a:prstGeom>
          <a:solidFill>
            <a:srgbClr val="FFFF00"/>
          </a:solidFill>
        </p:spPr>
        <p:txBody>
          <a:bodyPr wrap="square">
            <a:spAutoFit/>
          </a:bodyPr>
          <a:lstStyle/>
          <a:p>
            <a:pPr>
              <a:lnSpc>
                <a:spcPct val="150000"/>
              </a:lnSpc>
              <a:spcBef>
                <a:spcPct val="50000"/>
              </a:spcBef>
            </a:pPr>
            <a:r>
              <a:rPr lang="zh-CN" altLang="en-US" sz="2400">
                <a:latin typeface="Arial" panose="020B0604020202020204" pitchFamily="34" charset="0"/>
                <a:ea typeface="黑体" panose="02010609060101010101" pitchFamily="49" charset="-122"/>
                <a:sym typeface="Arial" panose="020B0604020202020204" pitchFamily="34" charset="0"/>
              </a:rPr>
              <a:t>考查历史表象产生的</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结果、影响、意义和评价</a:t>
            </a:r>
            <a:r>
              <a:rPr lang="zh-CN" altLang="en-US" sz="2400">
                <a:latin typeface="Arial" panose="020B0604020202020204" pitchFamily="34" charset="0"/>
                <a:ea typeface="黑体" panose="02010609060101010101" pitchFamily="49" charset="-122"/>
                <a:sym typeface="Arial" panose="020B0604020202020204" pitchFamily="34" charset="0"/>
              </a:rPr>
              <a:t>。措辞主要有</a:t>
            </a:r>
            <a:r>
              <a:rPr lang="en-US" altLang="zh-CN" sz="2400">
                <a:latin typeface="Arial" panose="020B0604020202020204" pitchFamily="34" charset="0"/>
                <a:ea typeface="黑体" panose="02010609060101010101" pitchFamily="49" charset="-122"/>
                <a:sym typeface="Arial" panose="020B0604020202020204" pitchFamily="34" charset="0"/>
              </a:rPr>
              <a:t>:……</a:t>
            </a:r>
            <a:r>
              <a:rPr lang="zh-CN" altLang="en-US" sz="2400">
                <a:latin typeface="Arial" panose="020B0604020202020204" pitchFamily="34" charset="0"/>
                <a:ea typeface="黑体" panose="02010609060101010101" pitchFamily="49" charset="-122"/>
                <a:sym typeface="Arial" panose="020B0604020202020204" pitchFamily="34" charset="0"/>
              </a:rPr>
              <a:t>了，如促进了、推动了、产生了等</a:t>
            </a:r>
            <a:r>
              <a:rPr lang="en-US" altLang="zh-CN" sz="2400">
                <a:latin typeface="Arial" panose="020B0604020202020204" pitchFamily="34" charset="0"/>
                <a:ea typeface="黑体" panose="02010609060101010101" pitchFamily="49" charset="-122"/>
                <a:sym typeface="Arial" panose="020B0604020202020204" pitchFamily="34" charset="0"/>
              </a:rPr>
              <a:t>(</a:t>
            </a:r>
            <a:r>
              <a:rPr lang="zh-CN" altLang="en-US" sz="2400">
                <a:latin typeface="Arial" panose="020B0604020202020204" pitchFamily="34" charset="0"/>
                <a:ea typeface="黑体" panose="02010609060101010101" pitchFamily="49" charset="-122"/>
                <a:sym typeface="Arial" panose="020B0604020202020204" pitchFamily="34" charset="0"/>
              </a:rPr>
              <a:t>属于完成时</a:t>
            </a:r>
            <a:r>
              <a:rPr lang="en-US" altLang="zh-CN" sz="2400">
                <a:latin typeface="Arial" panose="020B0604020202020204" pitchFamily="34" charset="0"/>
                <a:ea typeface="黑体" panose="02010609060101010101" pitchFamily="49" charset="-122"/>
                <a:sym typeface="Arial" panose="020B0604020202020204" pitchFamily="34" charset="0"/>
              </a:rPr>
              <a:t>)</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custDataLst>
              <p:tags r:id="rId1"/>
            </p:custDataLst>
          </p:nvPr>
        </p:nvSpPr>
        <p:spPr>
          <a:xfrm>
            <a:off x="479425" y="116657"/>
            <a:ext cx="9675283"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smtClean="0">
                <a:latin typeface="Arial" panose="020B0604020202020204" pitchFamily="34" charset="0"/>
                <a:ea typeface="黑体" panose="02010609060101010101" pitchFamily="49" charset="-122"/>
                <a:sym typeface="Arial" panose="020B0604020202020204" pitchFamily="34" charset="0"/>
              </a:rPr>
              <a:t>二、常见审题解题方法技巧</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四</a:t>
            </a:r>
            <a:r>
              <a:rPr lang="zh-CN" altLang="en-US" sz="2400" b="1" smtClean="0">
                <a:latin typeface="Arial" panose="020B0604020202020204" pitchFamily="34" charset="0"/>
                <a:ea typeface="黑体" panose="02010609060101010101" pitchFamily="49" charset="-122"/>
                <a:sym typeface="Arial" panose="020B0604020202020204" pitchFamily="34" charset="0"/>
              </a:rPr>
              <a:t>辨选项</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
        <p:nvSpPr>
          <p:cNvPr id="12" name="直角上箭头 11"/>
          <p:cNvSpPr/>
          <p:nvPr>
            <p:custDataLst>
              <p:tags r:id="rId2"/>
            </p:custDataLst>
          </p:nvPr>
        </p:nvSpPr>
        <p:spPr>
          <a:xfrm rot="5400000">
            <a:off x="891024" y="2155487"/>
            <a:ext cx="891381" cy="1014805"/>
          </a:xfrm>
          <a:prstGeom prst="bentUpArrow">
            <a:avLst>
              <a:gd name="adj1" fmla="val 32840"/>
              <a:gd name="adj2" fmla="val 25000"/>
              <a:gd name="adj3" fmla="val 35780"/>
            </a:avLst>
          </a:prstGeom>
          <a:solidFill>
            <a:srgbClr val="FB5F63"/>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13" name="任意多边形 12"/>
          <p:cNvSpPr/>
          <p:nvPr>
            <p:custDataLst>
              <p:tags r:id="rId3"/>
            </p:custDataLst>
          </p:nvPr>
        </p:nvSpPr>
        <p:spPr>
          <a:xfrm>
            <a:off x="679592" y="1196752"/>
            <a:ext cx="1500560" cy="1050344"/>
          </a:xfrm>
          <a:custGeom>
            <a:avLst/>
            <a:gdLst>
              <a:gd name="connsiteX0" fmla="*/ 0 w 1500560"/>
              <a:gd name="connsiteY0" fmla="*/ 175092 h 1050344"/>
              <a:gd name="connsiteX1" fmla="*/ 175092 w 1500560"/>
              <a:gd name="connsiteY1" fmla="*/ 0 h 1050344"/>
              <a:gd name="connsiteX2" fmla="*/ 1325468 w 1500560"/>
              <a:gd name="connsiteY2" fmla="*/ 0 h 1050344"/>
              <a:gd name="connsiteX3" fmla="*/ 1500560 w 1500560"/>
              <a:gd name="connsiteY3" fmla="*/ 175092 h 1050344"/>
              <a:gd name="connsiteX4" fmla="*/ 1500560 w 1500560"/>
              <a:gd name="connsiteY4" fmla="*/ 875252 h 1050344"/>
              <a:gd name="connsiteX5" fmla="*/ 1325468 w 1500560"/>
              <a:gd name="connsiteY5" fmla="*/ 1050344 h 1050344"/>
              <a:gd name="connsiteX6" fmla="*/ 175092 w 1500560"/>
              <a:gd name="connsiteY6" fmla="*/ 1050344 h 1050344"/>
              <a:gd name="connsiteX7" fmla="*/ 0 w 1500560"/>
              <a:gd name="connsiteY7" fmla="*/ 875252 h 1050344"/>
              <a:gd name="connsiteX8" fmla="*/ 0 w 1500560"/>
              <a:gd name="connsiteY8" fmla="*/ 175092 h 10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560" h="1050344">
                <a:moveTo>
                  <a:pt x="0" y="175092"/>
                </a:moveTo>
                <a:cubicBezTo>
                  <a:pt x="0" y="78391"/>
                  <a:pt x="78391" y="0"/>
                  <a:pt x="175092" y="0"/>
                </a:cubicBezTo>
                <a:lnTo>
                  <a:pt x="1325468" y="0"/>
                </a:lnTo>
                <a:cubicBezTo>
                  <a:pt x="1422169" y="0"/>
                  <a:pt x="1500560" y="78391"/>
                  <a:pt x="1500560" y="175092"/>
                </a:cubicBezTo>
                <a:lnTo>
                  <a:pt x="1500560" y="875252"/>
                </a:lnTo>
                <a:cubicBezTo>
                  <a:pt x="1500560" y="971953"/>
                  <a:pt x="1422169" y="1050344"/>
                  <a:pt x="1325468" y="1050344"/>
                </a:cubicBezTo>
                <a:lnTo>
                  <a:pt x="175092" y="1050344"/>
                </a:lnTo>
                <a:cubicBezTo>
                  <a:pt x="78391" y="1050344"/>
                  <a:pt x="0" y="971953"/>
                  <a:pt x="0" y="875252"/>
                </a:cubicBezTo>
                <a:lnTo>
                  <a:pt x="0" y="175092"/>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03" tIns="211303" rIns="211303" bIns="211303" numCol="1" spcCol="1270" anchor="ctr" anchorCtr="0">
            <a:noAutofit/>
          </a:bodyPr>
          <a:lstStyle/>
          <a:p>
            <a:pPr lvl="0" algn="ctr" defTabSz="1866900">
              <a:lnSpc>
                <a:spcPct val="90000"/>
              </a:lnSpc>
              <a:spcBef>
                <a:spcPct val="0"/>
              </a:spcBef>
              <a:spcAft>
                <a:spcPct val="35000"/>
              </a:spcAft>
            </a:pPr>
            <a:r>
              <a:rPr lang="zh-CN" altLang="en-US" sz="4200" b="1" kern="1200">
                <a:latin typeface="Arial" panose="020B0604020202020204" pitchFamily="34" charset="0"/>
                <a:ea typeface="黑体" panose="02010609060101010101" pitchFamily="49" charset="-122"/>
                <a:sym typeface="Arial" panose="020B0604020202020204" pitchFamily="34" charset="0"/>
              </a:rPr>
              <a:t>一辨</a:t>
            </a:r>
            <a:endParaRPr lang="zh-CN" altLang="en-US" sz="4200" b="1" kern="1200">
              <a:latin typeface="Arial" panose="020B0604020202020204" pitchFamily="34" charset="0"/>
              <a:ea typeface="黑体" panose="02010609060101010101" pitchFamily="49" charset="-122"/>
              <a:sym typeface="Arial" panose="020B0604020202020204" pitchFamily="34" charset="0"/>
            </a:endParaRPr>
          </a:p>
        </p:txBody>
      </p:sp>
      <p:sp>
        <p:nvSpPr>
          <p:cNvPr id="14" name="任意多边形 13"/>
          <p:cNvSpPr/>
          <p:nvPr>
            <p:custDataLst>
              <p:tags r:id="rId4"/>
            </p:custDataLst>
          </p:nvPr>
        </p:nvSpPr>
        <p:spPr>
          <a:xfrm>
            <a:off x="2240987" y="1260086"/>
            <a:ext cx="5289017" cy="848934"/>
          </a:xfrm>
          <a:custGeom>
            <a:avLst/>
            <a:gdLst>
              <a:gd name="connsiteX0" fmla="*/ 0 w 5289017"/>
              <a:gd name="connsiteY0" fmla="*/ 0 h 848934"/>
              <a:gd name="connsiteX1" fmla="*/ 5289017 w 5289017"/>
              <a:gd name="connsiteY1" fmla="*/ 0 h 848934"/>
              <a:gd name="connsiteX2" fmla="*/ 5289017 w 5289017"/>
              <a:gd name="connsiteY2" fmla="*/ 848934 h 848934"/>
              <a:gd name="connsiteX3" fmla="*/ 0 w 5289017"/>
              <a:gd name="connsiteY3" fmla="*/ 848934 h 848934"/>
              <a:gd name="connsiteX4" fmla="*/ 0 w 5289017"/>
              <a:gd name="connsiteY4" fmla="*/ 0 h 848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017" h="848934">
                <a:moveTo>
                  <a:pt x="0" y="0"/>
                </a:moveTo>
                <a:lnTo>
                  <a:pt x="5289017" y="0"/>
                </a:lnTo>
                <a:lnTo>
                  <a:pt x="5289017" y="848934"/>
                </a:lnTo>
                <a:lnTo>
                  <a:pt x="0" y="8489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a:latin typeface="Arial" panose="020B0604020202020204" pitchFamily="34" charset="0"/>
                <a:ea typeface="黑体" panose="02010609060101010101" pitchFamily="49" charset="-122"/>
                <a:sym typeface="Arial" panose="020B0604020202020204" pitchFamily="34" charset="0"/>
              </a:rPr>
              <a:t>是否符合历史</a:t>
            </a:r>
            <a:r>
              <a:rPr lang="zh-CN" altLang="en-US" sz="2400" b="1" kern="1200" smtClean="0">
                <a:latin typeface="Arial" panose="020B0604020202020204" pitchFamily="34" charset="0"/>
                <a:ea typeface="黑体" panose="02010609060101010101" pitchFamily="49" charset="-122"/>
                <a:sym typeface="Arial" panose="020B0604020202020204" pitchFamily="34" charset="0"/>
              </a:rPr>
              <a:t>史实、</a:t>
            </a:r>
            <a:r>
              <a:rPr lang="zh-CN" altLang="en-US" sz="2400" b="1" kern="1200" spc="150" noProof="1" smtClean="0">
                <a:solidFill>
                  <a:srgbClr val="0000CC"/>
                </a:solidFill>
                <a:latin typeface="Arial" panose="020B0604020202020204" pitchFamily="34" charset="0"/>
                <a:ea typeface="黑体" panose="02010609060101010101" pitchFamily="49" charset="-122"/>
                <a:sym typeface="Arial" panose="020B0604020202020204" pitchFamily="34" charset="0"/>
              </a:rPr>
              <a:t>基本常识</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15" name="直角上箭头 14"/>
          <p:cNvSpPr/>
          <p:nvPr>
            <p:custDataLst>
              <p:tags r:id="rId5"/>
            </p:custDataLst>
          </p:nvPr>
        </p:nvSpPr>
        <p:spPr>
          <a:xfrm rot="5400000">
            <a:off x="3161206" y="3335370"/>
            <a:ext cx="891381" cy="1014805"/>
          </a:xfrm>
          <a:prstGeom prst="bentUpArrow">
            <a:avLst>
              <a:gd name="adj1" fmla="val 32840"/>
              <a:gd name="adj2" fmla="val 25000"/>
              <a:gd name="adj3" fmla="val 35780"/>
            </a:avLst>
          </a:prstGeom>
          <a:solidFill>
            <a:srgbClr val="FB5F63"/>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16" name="任意多边形 15"/>
          <p:cNvSpPr/>
          <p:nvPr>
            <p:custDataLst>
              <p:tags r:id="rId6"/>
            </p:custDataLst>
          </p:nvPr>
        </p:nvSpPr>
        <p:spPr>
          <a:xfrm>
            <a:off x="2925044" y="2347256"/>
            <a:ext cx="1500560" cy="1050344"/>
          </a:xfrm>
          <a:custGeom>
            <a:avLst/>
            <a:gdLst>
              <a:gd name="connsiteX0" fmla="*/ 0 w 1500560"/>
              <a:gd name="connsiteY0" fmla="*/ 175092 h 1050344"/>
              <a:gd name="connsiteX1" fmla="*/ 175092 w 1500560"/>
              <a:gd name="connsiteY1" fmla="*/ 0 h 1050344"/>
              <a:gd name="connsiteX2" fmla="*/ 1325468 w 1500560"/>
              <a:gd name="connsiteY2" fmla="*/ 0 h 1050344"/>
              <a:gd name="connsiteX3" fmla="*/ 1500560 w 1500560"/>
              <a:gd name="connsiteY3" fmla="*/ 175092 h 1050344"/>
              <a:gd name="connsiteX4" fmla="*/ 1500560 w 1500560"/>
              <a:gd name="connsiteY4" fmla="*/ 875252 h 1050344"/>
              <a:gd name="connsiteX5" fmla="*/ 1325468 w 1500560"/>
              <a:gd name="connsiteY5" fmla="*/ 1050344 h 1050344"/>
              <a:gd name="connsiteX6" fmla="*/ 175092 w 1500560"/>
              <a:gd name="connsiteY6" fmla="*/ 1050344 h 1050344"/>
              <a:gd name="connsiteX7" fmla="*/ 0 w 1500560"/>
              <a:gd name="connsiteY7" fmla="*/ 875252 h 1050344"/>
              <a:gd name="connsiteX8" fmla="*/ 0 w 1500560"/>
              <a:gd name="connsiteY8" fmla="*/ 175092 h 10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560" h="1050344">
                <a:moveTo>
                  <a:pt x="0" y="175092"/>
                </a:moveTo>
                <a:cubicBezTo>
                  <a:pt x="0" y="78391"/>
                  <a:pt x="78391" y="0"/>
                  <a:pt x="175092" y="0"/>
                </a:cubicBezTo>
                <a:lnTo>
                  <a:pt x="1325468" y="0"/>
                </a:lnTo>
                <a:cubicBezTo>
                  <a:pt x="1422169" y="0"/>
                  <a:pt x="1500560" y="78391"/>
                  <a:pt x="1500560" y="175092"/>
                </a:cubicBezTo>
                <a:lnTo>
                  <a:pt x="1500560" y="875252"/>
                </a:lnTo>
                <a:cubicBezTo>
                  <a:pt x="1500560" y="971953"/>
                  <a:pt x="1422169" y="1050344"/>
                  <a:pt x="1325468" y="1050344"/>
                </a:cubicBezTo>
                <a:lnTo>
                  <a:pt x="175092" y="1050344"/>
                </a:lnTo>
                <a:cubicBezTo>
                  <a:pt x="78391" y="1050344"/>
                  <a:pt x="0" y="971953"/>
                  <a:pt x="0" y="875252"/>
                </a:cubicBezTo>
                <a:lnTo>
                  <a:pt x="0" y="175092"/>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03" tIns="211303" rIns="211303" bIns="211303" numCol="1" spcCol="1270" anchor="ctr" anchorCtr="0">
            <a:noAutofit/>
          </a:bodyPr>
          <a:lstStyle/>
          <a:p>
            <a:pPr lvl="0" algn="ctr" defTabSz="1866900">
              <a:lnSpc>
                <a:spcPct val="90000"/>
              </a:lnSpc>
              <a:spcBef>
                <a:spcPct val="0"/>
              </a:spcBef>
              <a:spcAft>
                <a:spcPct val="35000"/>
              </a:spcAft>
            </a:pPr>
            <a:r>
              <a:rPr lang="zh-CN" altLang="en-US" sz="4200" b="1" kern="1200">
                <a:latin typeface="Arial" panose="020B0604020202020204" pitchFamily="34" charset="0"/>
                <a:ea typeface="黑体" panose="02010609060101010101" pitchFamily="49" charset="-122"/>
                <a:sym typeface="Arial" panose="020B0604020202020204" pitchFamily="34" charset="0"/>
              </a:rPr>
              <a:t>二辨</a:t>
            </a:r>
            <a:endParaRPr lang="zh-CN" altLang="en-US" sz="4200" b="1" kern="1200">
              <a:latin typeface="Arial" panose="020B0604020202020204" pitchFamily="34" charset="0"/>
              <a:ea typeface="黑体" panose="02010609060101010101" pitchFamily="49" charset="-122"/>
              <a:sym typeface="Arial" panose="020B0604020202020204" pitchFamily="34" charset="0"/>
            </a:endParaRPr>
          </a:p>
        </p:txBody>
      </p:sp>
      <p:sp>
        <p:nvSpPr>
          <p:cNvPr id="17" name="任意多边形 16"/>
          <p:cNvSpPr/>
          <p:nvPr>
            <p:custDataLst>
              <p:tags r:id="rId7"/>
            </p:custDataLst>
          </p:nvPr>
        </p:nvSpPr>
        <p:spPr>
          <a:xfrm>
            <a:off x="4329828" y="2412217"/>
            <a:ext cx="4751923" cy="848934"/>
          </a:xfrm>
          <a:custGeom>
            <a:avLst/>
            <a:gdLst>
              <a:gd name="connsiteX0" fmla="*/ 0 w 4751923"/>
              <a:gd name="connsiteY0" fmla="*/ 0 h 848934"/>
              <a:gd name="connsiteX1" fmla="*/ 4751923 w 4751923"/>
              <a:gd name="connsiteY1" fmla="*/ 0 h 848934"/>
              <a:gd name="connsiteX2" fmla="*/ 4751923 w 4751923"/>
              <a:gd name="connsiteY2" fmla="*/ 848934 h 848934"/>
              <a:gd name="connsiteX3" fmla="*/ 0 w 4751923"/>
              <a:gd name="connsiteY3" fmla="*/ 848934 h 848934"/>
              <a:gd name="connsiteX4" fmla="*/ 0 w 4751923"/>
              <a:gd name="connsiteY4" fmla="*/ 0 h 848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923" h="848934">
                <a:moveTo>
                  <a:pt x="0" y="0"/>
                </a:moveTo>
                <a:lnTo>
                  <a:pt x="4751923" y="0"/>
                </a:lnTo>
                <a:lnTo>
                  <a:pt x="4751923" y="848934"/>
                </a:lnTo>
                <a:lnTo>
                  <a:pt x="0" y="8489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a:latin typeface="Arial" panose="020B0604020202020204" pitchFamily="34" charset="0"/>
                <a:ea typeface="黑体" panose="02010609060101010101" pitchFamily="49" charset="-122"/>
                <a:sym typeface="Arial" panose="020B0604020202020204" pitchFamily="34" charset="0"/>
              </a:rPr>
              <a:t>是否符合题干</a:t>
            </a:r>
            <a:r>
              <a:rPr lang="zh-CN" altLang="en-US" sz="2400" b="1" kern="1200" smtClean="0">
                <a:latin typeface="Arial" panose="020B0604020202020204" pitchFamily="34" charset="0"/>
                <a:ea typeface="黑体" panose="02010609060101010101" pitchFamily="49" charset="-122"/>
                <a:sym typeface="Arial" panose="020B0604020202020204" pitchFamily="34" charset="0"/>
              </a:rPr>
              <a:t>主旨</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18" name="任意多边形 17"/>
          <p:cNvSpPr/>
          <p:nvPr>
            <p:custDataLst>
              <p:tags r:id="rId8"/>
            </p:custDataLst>
          </p:nvPr>
        </p:nvSpPr>
        <p:spPr>
          <a:xfrm>
            <a:off x="5134054" y="3527139"/>
            <a:ext cx="1500560" cy="1050344"/>
          </a:xfrm>
          <a:custGeom>
            <a:avLst/>
            <a:gdLst>
              <a:gd name="connsiteX0" fmla="*/ 0 w 1500560"/>
              <a:gd name="connsiteY0" fmla="*/ 175092 h 1050344"/>
              <a:gd name="connsiteX1" fmla="*/ 175092 w 1500560"/>
              <a:gd name="connsiteY1" fmla="*/ 0 h 1050344"/>
              <a:gd name="connsiteX2" fmla="*/ 1325468 w 1500560"/>
              <a:gd name="connsiteY2" fmla="*/ 0 h 1050344"/>
              <a:gd name="connsiteX3" fmla="*/ 1500560 w 1500560"/>
              <a:gd name="connsiteY3" fmla="*/ 175092 h 1050344"/>
              <a:gd name="connsiteX4" fmla="*/ 1500560 w 1500560"/>
              <a:gd name="connsiteY4" fmla="*/ 875252 h 1050344"/>
              <a:gd name="connsiteX5" fmla="*/ 1325468 w 1500560"/>
              <a:gd name="connsiteY5" fmla="*/ 1050344 h 1050344"/>
              <a:gd name="connsiteX6" fmla="*/ 175092 w 1500560"/>
              <a:gd name="connsiteY6" fmla="*/ 1050344 h 1050344"/>
              <a:gd name="connsiteX7" fmla="*/ 0 w 1500560"/>
              <a:gd name="connsiteY7" fmla="*/ 875252 h 1050344"/>
              <a:gd name="connsiteX8" fmla="*/ 0 w 1500560"/>
              <a:gd name="connsiteY8" fmla="*/ 175092 h 10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560" h="1050344">
                <a:moveTo>
                  <a:pt x="0" y="175092"/>
                </a:moveTo>
                <a:cubicBezTo>
                  <a:pt x="0" y="78391"/>
                  <a:pt x="78391" y="0"/>
                  <a:pt x="175092" y="0"/>
                </a:cubicBezTo>
                <a:lnTo>
                  <a:pt x="1325468" y="0"/>
                </a:lnTo>
                <a:cubicBezTo>
                  <a:pt x="1422169" y="0"/>
                  <a:pt x="1500560" y="78391"/>
                  <a:pt x="1500560" y="175092"/>
                </a:cubicBezTo>
                <a:lnTo>
                  <a:pt x="1500560" y="875252"/>
                </a:lnTo>
                <a:cubicBezTo>
                  <a:pt x="1500560" y="971953"/>
                  <a:pt x="1422169" y="1050344"/>
                  <a:pt x="1325468" y="1050344"/>
                </a:cubicBezTo>
                <a:lnTo>
                  <a:pt x="175092" y="1050344"/>
                </a:lnTo>
                <a:cubicBezTo>
                  <a:pt x="78391" y="1050344"/>
                  <a:pt x="0" y="971953"/>
                  <a:pt x="0" y="875252"/>
                </a:cubicBezTo>
                <a:lnTo>
                  <a:pt x="0" y="175092"/>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03" tIns="211303" rIns="211303" bIns="211303" numCol="1" spcCol="1270" anchor="ctr" anchorCtr="0">
            <a:noAutofit/>
          </a:bodyPr>
          <a:lstStyle/>
          <a:p>
            <a:pPr lvl="0" algn="ctr" defTabSz="1866900">
              <a:lnSpc>
                <a:spcPct val="90000"/>
              </a:lnSpc>
              <a:spcBef>
                <a:spcPct val="0"/>
              </a:spcBef>
              <a:spcAft>
                <a:spcPct val="35000"/>
              </a:spcAft>
            </a:pPr>
            <a:r>
              <a:rPr lang="zh-CN" altLang="en-US" sz="4200" b="1" kern="1200">
                <a:latin typeface="Arial" panose="020B0604020202020204" pitchFamily="34" charset="0"/>
                <a:ea typeface="黑体" panose="02010609060101010101" pitchFamily="49" charset="-122"/>
                <a:sym typeface="Arial" panose="020B0604020202020204" pitchFamily="34" charset="0"/>
              </a:rPr>
              <a:t>三辨</a:t>
            </a:r>
            <a:endParaRPr lang="zh-CN" altLang="en-US" sz="4200" b="1" kern="1200">
              <a:latin typeface="Arial" panose="020B0604020202020204" pitchFamily="34" charset="0"/>
              <a:ea typeface="黑体" panose="02010609060101010101" pitchFamily="49" charset="-122"/>
              <a:sym typeface="Arial" panose="020B0604020202020204" pitchFamily="34" charset="0"/>
            </a:endParaRPr>
          </a:p>
        </p:txBody>
      </p:sp>
      <p:sp>
        <p:nvSpPr>
          <p:cNvPr id="19" name="任意多边形 18"/>
          <p:cNvSpPr/>
          <p:nvPr>
            <p:custDataLst>
              <p:tags r:id="rId9"/>
            </p:custDataLst>
          </p:nvPr>
        </p:nvSpPr>
        <p:spPr>
          <a:xfrm>
            <a:off x="6675548" y="3614467"/>
            <a:ext cx="2699087" cy="848934"/>
          </a:xfrm>
          <a:custGeom>
            <a:avLst/>
            <a:gdLst>
              <a:gd name="connsiteX0" fmla="*/ 0 w 2699087"/>
              <a:gd name="connsiteY0" fmla="*/ 0 h 848934"/>
              <a:gd name="connsiteX1" fmla="*/ 2699087 w 2699087"/>
              <a:gd name="connsiteY1" fmla="*/ 0 h 848934"/>
              <a:gd name="connsiteX2" fmla="*/ 2699087 w 2699087"/>
              <a:gd name="connsiteY2" fmla="*/ 848934 h 848934"/>
              <a:gd name="connsiteX3" fmla="*/ 0 w 2699087"/>
              <a:gd name="connsiteY3" fmla="*/ 848934 h 848934"/>
              <a:gd name="connsiteX4" fmla="*/ 0 w 2699087"/>
              <a:gd name="connsiteY4" fmla="*/ 0 h 848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087" h="848934">
                <a:moveTo>
                  <a:pt x="0" y="0"/>
                </a:moveTo>
                <a:lnTo>
                  <a:pt x="2699087" y="0"/>
                </a:lnTo>
                <a:lnTo>
                  <a:pt x="2699087" y="848934"/>
                </a:lnTo>
                <a:lnTo>
                  <a:pt x="0" y="8489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smtClean="0">
                <a:latin typeface="Arial" panose="020B0604020202020204" pitchFamily="34" charset="0"/>
                <a:ea typeface="黑体" panose="02010609060101010101" pitchFamily="49" charset="-122"/>
                <a:sym typeface="Arial" panose="020B0604020202020204" pitchFamily="34" charset="0"/>
              </a:rPr>
              <a:t>是否符合逻辑</a:t>
            </a:r>
            <a:endParaRPr lang="en-US" altLang="zh-CN" sz="2400" b="1" kern="1200" smtClean="0">
              <a:latin typeface="Arial" panose="020B0604020202020204" pitchFamily="34" charset="0"/>
              <a:ea typeface="黑体" panose="02010609060101010101" pitchFamily="49" charset="-122"/>
              <a:sym typeface="Arial" panose="020B0604020202020204" pitchFamily="34" charset="0"/>
            </a:endParaRPr>
          </a:p>
          <a:p>
            <a:pPr marL="0" lvl="1" algn="l" defTabSz="1066800">
              <a:lnSpc>
                <a:spcPct val="90000"/>
              </a:lnSpc>
              <a:spcBef>
                <a:spcPct val="0"/>
              </a:spcBef>
              <a:spcAft>
                <a:spcPct val="15000"/>
              </a:spcAft>
            </a:pPr>
            <a:r>
              <a:rPr lang="zh-CN" altLang="en-US" sz="2400" b="1" kern="1200" smtClean="0">
                <a:latin typeface="Arial" panose="020B0604020202020204" pitchFamily="34" charset="0"/>
                <a:ea typeface="黑体" panose="02010609060101010101" pitchFamily="49" charset="-122"/>
                <a:sym typeface="Arial" panose="020B0604020202020204" pitchFamily="34" charset="0"/>
              </a:rPr>
              <a:t>推理</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4" name="直角上箭头 3"/>
          <p:cNvSpPr/>
          <p:nvPr>
            <p:custDataLst>
              <p:tags r:id="rId10"/>
            </p:custDataLst>
          </p:nvPr>
        </p:nvSpPr>
        <p:spPr>
          <a:xfrm rot="5400000">
            <a:off x="5471056" y="4576004"/>
            <a:ext cx="891381" cy="1014805"/>
          </a:xfrm>
          <a:prstGeom prst="bentUpArrow">
            <a:avLst>
              <a:gd name="adj1" fmla="val 32840"/>
              <a:gd name="adj2" fmla="val 25000"/>
              <a:gd name="adj3" fmla="val 35780"/>
            </a:avLst>
          </a:prstGeom>
          <a:solidFill>
            <a:srgbClr val="FB5F63"/>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latin typeface="Arial" panose="020B0604020202020204" pitchFamily="34" charset="0"/>
              <a:ea typeface="黑体" panose="02010609060101010101" pitchFamily="49" charset="-122"/>
              <a:sym typeface="Arial" panose="020B0604020202020204" pitchFamily="34" charset="0"/>
            </a:endParaRPr>
          </a:p>
        </p:txBody>
      </p:sp>
      <p:grpSp>
        <p:nvGrpSpPr>
          <p:cNvPr id="5" name="组合 4"/>
          <p:cNvGrpSpPr/>
          <p:nvPr>
            <p:custDataLst>
              <p:tags r:id="rId11"/>
            </p:custDataLst>
          </p:nvPr>
        </p:nvGrpSpPr>
        <p:grpSpPr>
          <a:xfrm>
            <a:off x="7086253" y="4788478"/>
            <a:ext cx="1500560" cy="1050344"/>
            <a:chOff x="5417975" y="2379529"/>
            <a:chExt cx="1500560" cy="1050344"/>
          </a:xfrm>
        </p:grpSpPr>
        <p:sp>
          <p:nvSpPr>
            <p:cNvPr id="6" name="圆角矩形 5"/>
            <p:cNvSpPr/>
            <p:nvPr>
              <p:custDataLst>
                <p:tags r:id="rId12"/>
              </p:custDataLst>
            </p:nvPr>
          </p:nvSpPr>
          <p:spPr>
            <a:xfrm>
              <a:off x="5417975" y="2379529"/>
              <a:ext cx="1500560" cy="1050344"/>
            </a:xfrm>
            <a:prstGeom prst="roundRect">
              <a:avLst>
                <a:gd name="adj" fmla="val 16670"/>
              </a:avLst>
            </a:pr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7" name="圆角矩形 4"/>
            <p:cNvSpPr txBox="1"/>
            <p:nvPr>
              <p:custDataLst>
                <p:tags r:id="rId13"/>
              </p:custDataLst>
            </p:nvPr>
          </p:nvSpPr>
          <p:spPr>
            <a:xfrm>
              <a:off x="5469258" y="2482095"/>
              <a:ext cx="1397994" cy="947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zh-CN" altLang="en-US" sz="4200" b="1">
                  <a:latin typeface="Arial" panose="020B0604020202020204" pitchFamily="34" charset="0"/>
                  <a:ea typeface="黑体" panose="02010609060101010101" pitchFamily="49" charset="-122"/>
                  <a:sym typeface="Arial" panose="020B0604020202020204" pitchFamily="34" charset="0"/>
                </a:rPr>
                <a:t>四</a:t>
              </a:r>
              <a:r>
                <a:rPr lang="zh-CN" altLang="en-US" sz="4200" b="1" kern="1200" smtClean="0">
                  <a:latin typeface="Arial" panose="020B0604020202020204" pitchFamily="34" charset="0"/>
                  <a:ea typeface="黑体" panose="02010609060101010101" pitchFamily="49" charset="-122"/>
                  <a:sym typeface="Arial" panose="020B0604020202020204" pitchFamily="34" charset="0"/>
                </a:rPr>
                <a:t>辨</a:t>
              </a:r>
              <a:endParaRPr lang="zh-CN" altLang="en-US" sz="4200" b="1" kern="1200">
                <a:latin typeface="Arial" panose="020B0604020202020204" pitchFamily="34" charset="0"/>
                <a:ea typeface="黑体" panose="02010609060101010101" pitchFamily="49" charset="-122"/>
                <a:sym typeface="Arial" panose="020B0604020202020204" pitchFamily="34" charset="0"/>
              </a:endParaRPr>
            </a:p>
          </p:txBody>
        </p:sp>
      </p:grpSp>
      <p:grpSp>
        <p:nvGrpSpPr>
          <p:cNvPr id="8" name="组合 7"/>
          <p:cNvGrpSpPr/>
          <p:nvPr>
            <p:custDataLst>
              <p:tags r:id="rId14"/>
            </p:custDataLst>
          </p:nvPr>
        </p:nvGrpSpPr>
        <p:grpSpPr>
          <a:xfrm>
            <a:off x="8756629" y="4891044"/>
            <a:ext cx="2035055" cy="848934"/>
            <a:chOff x="6877976" y="2541090"/>
            <a:chExt cx="2699087" cy="848934"/>
          </a:xfrm>
        </p:grpSpPr>
        <p:sp>
          <p:nvSpPr>
            <p:cNvPr id="9" name="矩形 8"/>
            <p:cNvSpPr/>
            <p:nvPr>
              <p:custDataLst>
                <p:tags r:id="rId15"/>
              </p:custDataLst>
            </p:nvPr>
          </p:nvSpPr>
          <p:spPr>
            <a:xfrm>
              <a:off x="6877976" y="2541090"/>
              <a:ext cx="2699087" cy="8489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10" name="文本框 9"/>
            <p:cNvSpPr txBox="1"/>
            <p:nvPr>
              <p:custDataLst>
                <p:tags r:id="rId16"/>
              </p:custDataLst>
            </p:nvPr>
          </p:nvSpPr>
          <p:spPr>
            <a:xfrm>
              <a:off x="6877976" y="2541090"/>
              <a:ext cx="2699087" cy="8489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smtClean="0">
                  <a:latin typeface="Arial" panose="020B0604020202020204" pitchFamily="34" charset="0"/>
                  <a:ea typeface="黑体" panose="02010609060101010101" pitchFamily="49" charset="-122"/>
                  <a:sym typeface="Arial" panose="020B0604020202020204" pitchFamily="34" charset="0"/>
                </a:rPr>
                <a:t>是否符合</a:t>
              </a:r>
              <a:endParaRPr lang="en-US" altLang="zh-CN" sz="2400" b="1" kern="1200" smtClean="0">
                <a:latin typeface="Arial" panose="020B0604020202020204" pitchFamily="34" charset="0"/>
                <a:ea typeface="黑体" panose="02010609060101010101" pitchFamily="49" charset="-122"/>
                <a:sym typeface="Arial" panose="020B0604020202020204" pitchFamily="34" charset="0"/>
              </a:endParaRPr>
            </a:p>
            <a:p>
              <a:pPr marL="0" lvl="1" algn="l" defTabSz="1066800">
                <a:lnSpc>
                  <a:spcPct val="90000"/>
                </a:lnSpc>
                <a:spcBef>
                  <a:spcPct val="0"/>
                </a:spcBef>
                <a:spcAft>
                  <a:spcPct val="15000"/>
                </a:spcAft>
              </a:pPr>
              <a:r>
                <a:rPr lang="en-US" altLang="zh-CN" sz="2400" b="1">
                  <a:latin typeface="Arial" panose="020B0604020202020204" pitchFamily="34" charset="0"/>
                  <a:ea typeface="黑体" panose="02010609060101010101" pitchFamily="49" charset="-122"/>
                  <a:sym typeface="Arial" panose="020B0604020202020204" pitchFamily="34" charset="0"/>
                </a:rPr>
                <a:t> </a:t>
              </a:r>
              <a:r>
                <a:rPr lang="en-US" altLang="zh-CN" sz="2400" b="1" smtClean="0">
                  <a:latin typeface="Arial" panose="020B0604020202020204" pitchFamily="34" charset="0"/>
                  <a:ea typeface="黑体" panose="02010609060101010101" pitchFamily="49" charset="-122"/>
                  <a:sym typeface="Arial" panose="020B0604020202020204" pitchFamily="34" charset="0"/>
                </a:rPr>
                <a:t> </a:t>
              </a:r>
              <a:r>
                <a:rPr lang="zh-CN" altLang="en-US" sz="2400" b="1" kern="1200" smtClean="0">
                  <a:latin typeface="Arial" panose="020B0604020202020204" pitchFamily="34" charset="0"/>
                  <a:ea typeface="黑体" panose="02010609060101010101" pitchFamily="49" charset="-122"/>
                  <a:sym typeface="Arial" panose="020B0604020202020204" pitchFamily="34" charset="0"/>
                </a:rPr>
                <a:t>政治原理</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2023.</a:t>
            </a:r>
            <a:r>
              <a:rPr lang="zh-CN" altLang="en-US" smtClean="0">
                <a:latin typeface="Arial" panose="020B0604020202020204" pitchFamily="34" charset="0"/>
                <a:ea typeface="黑体" panose="02010609060101010101" pitchFamily="49" charset="-122"/>
                <a:sym typeface="Arial" panose="020B0604020202020204" pitchFamily="34" charset="0"/>
              </a:rPr>
              <a:t>全国乙卷</a:t>
            </a:r>
            <a:r>
              <a:rPr lang="en-US" altLang="zh-CN" smtClean="0">
                <a:latin typeface="Arial" panose="020B0604020202020204" pitchFamily="34" charset="0"/>
                <a:ea typeface="黑体" panose="02010609060101010101" pitchFamily="49" charset="-122"/>
                <a:sym typeface="Arial" panose="020B0604020202020204" pitchFamily="34" charset="0"/>
              </a:rPr>
              <a:t>.35</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1960</a:t>
            </a:r>
            <a:r>
              <a:rPr lang="zh-CN" altLang="zh-CN">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1970</a:t>
            </a:r>
            <a:r>
              <a:rPr lang="zh-CN" altLang="zh-CN">
                <a:latin typeface="Arial" panose="020B0604020202020204" pitchFamily="34" charset="0"/>
                <a:ea typeface="黑体" panose="02010609060101010101" pitchFamily="49" charset="-122"/>
                <a:sym typeface="Arial" panose="020B0604020202020204" pitchFamily="34" charset="0"/>
              </a:rPr>
              <a:t>年，发展中国家对发达资本主义国家的出口额从</a:t>
            </a:r>
            <a:r>
              <a:rPr lang="en-US" altLang="zh-CN">
                <a:latin typeface="Arial" panose="020B0604020202020204" pitchFamily="34" charset="0"/>
                <a:ea typeface="黑体" panose="02010609060101010101" pitchFamily="49" charset="-122"/>
                <a:sym typeface="Arial" panose="020B0604020202020204" pitchFamily="34" charset="0"/>
              </a:rPr>
              <a:t>197</a:t>
            </a:r>
            <a:r>
              <a:rPr lang="zh-CN" altLang="zh-CN">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8</a:t>
            </a:r>
            <a:r>
              <a:rPr lang="zh-CN" altLang="zh-CN">
                <a:latin typeface="Arial" panose="020B0604020202020204" pitchFamily="34" charset="0"/>
                <a:ea typeface="黑体" panose="02010609060101010101" pitchFamily="49" charset="-122"/>
                <a:sym typeface="Arial" panose="020B0604020202020204" pitchFamily="34" charset="0"/>
              </a:rPr>
              <a:t>亿美元增加到</a:t>
            </a:r>
            <a:r>
              <a:rPr lang="en-US" altLang="zh-CN">
                <a:latin typeface="Arial" panose="020B0604020202020204" pitchFamily="34" charset="0"/>
                <a:ea typeface="黑体" panose="02010609060101010101" pitchFamily="49" charset="-122"/>
                <a:sym typeface="Arial" panose="020B0604020202020204" pitchFamily="34" charset="0"/>
              </a:rPr>
              <a:t>397</a:t>
            </a:r>
            <a:r>
              <a:rPr lang="zh-CN" altLang="zh-CN">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5</a:t>
            </a:r>
            <a:r>
              <a:rPr lang="zh-CN" altLang="zh-CN">
                <a:latin typeface="Arial" panose="020B0604020202020204" pitchFamily="34" charset="0"/>
                <a:ea typeface="黑体" panose="02010609060101010101" pitchFamily="49" charset="-122"/>
                <a:sym typeface="Arial" panose="020B0604020202020204" pitchFamily="34" charset="0"/>
              </a:rPr>
              <a:t>亿美元，从发达资本主义国家的进口额也从</a:t>
            </a:r>
            <a:r>
              <a:rPr lang="en-US" altLang="zh-CN">
                <a:latin typeface="Arial" panose="020B0604020202020204" pitchFamily="34" charset="0"/>
                <a:ea typeface="黑体" panose="02010609060101010101" pitchFamily="49" charset="-122"/>
                <a:sym typeface="Arial" panose="020B0604020202020204" pitchFamily="34" charset="0"/>
              </a:rPr>
              <a:t>218</a:t>
            </a:r>
            <a:r>
              <a:rPr lang="zh-CN" altLang="zh-CN">
                <a:latin typeface="Arial" panose="020B0604020202020204" pitchFamily="34" charset="0"/>
                <a:ea typeface="黑体" panose="02010609060101010101" pitchFamily="49" charset="-122"/>
                <a:sym typeface="Arial" panose="020B0604020202020204" pitchFamily="34" charset="0"/>
              </a:rPr>
              <a:t>亿美元增加到</a:t>
            </a:r>
            <a:r>
              <a:rPr lang="en-US" altLang="zh-CN">
                <a:latin typeface="Arial" panose="020B0604020202020204" pitchFamily="34" charset="0"/>
                <a:ea typeface="黑体" panose="02010609060101010101" pitchFamily="49" charset="-122"/>
                <a:sym typeface="Arial" panose="020B0604020202020204" pitchFamily="34" charset="0"/>
              </a:rPr>
              <a:t>413</a:t>
            </a:r>
            <a:r>
              <a:rPr lang="zh-CN" altLang="zh-CN">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6</a:t>
            </a:r>
            <a:r>
              <a:rPr lang="zh-CN" altLang="zh-CN">
                <a:latin typeface="Arial" panose="020B0604020202020204" pitchFamily="34" charset="0"/>
                <a:ea typeface="黑体" panose="02010609060101010101" pitchFamily="49" charset="-122"/>
                <a:sym typeface="Arial" panose="020B0604020202020204" pitchFamily="34" charset="0"/>
              </a:rPr>
              <a:t>亿美元。在国际贸易中，发展中国家出口额比重从</a:t>
            </a:r>
            <a:r>
              <a:rPr lang="en-US" altLang="zh-CN">
                <a:latin typeface="Arial" panose="020B0604020202020204" pitchFamily="34" charset="0"/>
                <a:ea typeface="黑体" panose="02010609060101010101" pitchFamily="49" charset="-122"/>
                <a:sym typeface="Arial" panose="020B0604020202020204" pitchFamily="34" charset="0"/>
              </a:rPr>
              <a:t>21</a:t>
            </a:r>
            <a:r>
              <a:rPr lang="zh-CN" altLang="zh-CN">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4%</a:t>
            </a:r>
            <a:r>
              <a:rPr lang="zh-CN" altLang="zh-CN">
                <a:latin typeface="Arial" panose="020B0604020202020204" pitchFamily="34" charset="0"/>
                <a:ea typeface="黑体" panose="02010609060101010101" pitchFamily="49" charset="-122"/>
                <a:sym typeface="Arial" panose="020B0604020202020204" pitchFamily="34" charset="0"/>
              </a:rPr>
              <a:t>下降至</a:t>
            </a:r>
            <a:r>
              <a:rPr lang="en-US" altLang="zh-CN">
                <a:latin typeface="Arial" panose="020B0604020202020204" pitchFamily="34" charset="0"/>
                <a:ea typeface="黑体" panose="02010609060101010101" pitchFamily="49" charset="-122"/>
                <a:sym typeface="Arial" panose="020B0604020202020204" pitchFamily="34" charset="0"/>
              </a:rPr>
              <a:t>17</a:t>
            </a:r>
            <a:r>
              <a:rPr lang="zh-CN" altLang="zh-CN">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6%</a:t>
            </a:r>
            <a:r>
              <a:rPr lang="zh-CN" altLang="zh-CN">
                <a:latin typeface="Arial" panose="020B0604020202020204" pitchFamily="34" charset="0"/>
                <a:ea typeface="黑体" panose="02010609060101010101" pitchFamily="49" charset="-122"/>
                <a:sym typeface="Arial" panose="020B0604020202020204" pitchFamily="34" charset="0"/>
              </a:rPr>
              <a:t>。据此可知，该时期（　　）</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．世界经济格局发生</a:t>
            </a:r>
            <a:r>
              <a:rPr lang="zh-CN" altLang="zh-CN">
                <a:solidFill>
                  <a:srgbClr val="FF0000"/>
                </a:solidFill>
                <a:latin typeface="Arial" panose="020B0604020202020204" pitchFamily="34" charset="0"/>
                <a:ea typeface="黑体" panose="02010609060101010101" pitchFamily="49" charset="-122"/>
                <a:sym typeface="Arial" panose="020B0604020202020204" pitchFamily="34" charset="0"/>
              </a:rPr>
              <a:t>根本性</a:t>
            </a:r>
            <a:r>
              <a:rPr lang="zh-CN" altLang="zh-CN">
                <a:latin typeface="Arial" panose="020B0604020202020204" pitchFamily="34" charset="0"/>
                <a:ea typeface="黑体" panose="02010609060101010101" pitchFamily="49" charset="-122"/>
                <a:sym typeface="Arial" panose="020B0604020202020204" pitchFamily="34" charset="0"/>
              </a:rPr>
              <a:t>转变</a:t>
            </a:r>
            <a:r>
              <a:rPr lang="en-US" altLang="zh-CN">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smtClean="0">
                <a:latin typeface="Arial" panose="020B0604020202020204" pitchFamily="34" charset="0"/>
                <a:ea typeface="黑体" panose="02010609060101010101" pitchFamily="49" charset="-122"/>
                <a:sym typeface="Arial" panose="020B0604020202020204" pitchFamily="34" charset="0"/>
              </a:rPr>
              <a:t>B</a:t>
            </a:r>
            <a:r>
              <a:rPr lang="zh-CN" altLang="zh-CN">
                <a:latin typeface="Arial" panose="020B0604020202020204" pitchFamily="34" charset="0"/>
                <a:ea typeface="黑体" panose="02010609060101010101" pitchFamily="49" charset="-122"/>
                <a:sym typeface="Arial" panose="020B0604020202020204" pitchFamily="34" charset="0"/>
              </a:rPr>
              <a:t>．规范化的世界贸易体系</a:t>
            </a:r>
            <a:r>
              <a:rPr lang="zh-CN" altLang="zh-CN">
                <a:solidFill>
                  <a:srgbClr val="FF0000"/>
                </a:solidFill>
                <a:latin typeface="Arial" panose="020B0604020202020204" pitchFamily="34" charset="0"/>
                <a:ea typeface="黑体" panose="02010609060101010101" pitchFamily="49" charset="-122"/>
                <a:sym typeface="Arial" panose="020B0604020202020204" pitchFamily="34" charset="0"/>
              </a:rPr>
              <a:t>建立</a:t>
            </a:r>
            <a:endParaRPr lang="zh-CN" altLang="zh-CN">
              <a:solidFill>
                <a:srgbClr val="FF0000"/>
              </a:solidFill>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．南北国家之间的经济联系削弱</a:t>
            </a:r>
            <a:r>
              <a:rPr lang="en-US" altLang="zh-CN">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smtClean="0">
                <a:latin typeface="Arial" panose="020B0604020202020204" pitchFamily="34" charset="0"/>
                <a:ea typeface="黑体" panose="02010609060101010101" pitchFamily="49" charset="-122"/>
                <a:sym typeface="Arial" panose="020B0604020202020204" pitchFamily="34" charset="0"/>
              </a:rPr>
              <a:t>D</a:t>
            </a:r>
            <a:r>
              <a:rPr lang="zh-CN" altLang="zh-CN">
                <a:latin typeface="Arial" panose="020B0604020202020204" pitchFamily="34" charset="0"/>
                <a:ea typeface="黑体" panose="02010609060101010101" pitchFamily="49" charset="-122"/>
                <a:sym typeface="Arial" panose="020B0604020202020204" pitchFamily="34" charset="0"/>
              </a:rPr>
              <a:t>．发展中国家的经济地位下降</a:t>
            </a:r>
            <a:endParaRPr lang="zh-CN" altLang="zh-CN">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5087566" y="652159"/>
            <a:ext cx="3888754"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601523" y="2276872"/>
            <a:ext cx="3456384"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矩形 4"/>
          <p:cNvSpPr/>
          <p:nvPr>
            <p:custDataLst>
              <p:tags r:id="rId4"/>
            </p:custDataLst>
          </p:nvPr>
        </p:nvSpPr>
        <p:spPr>
          <a:xfrm>
            <a:off x="5343311" y="2924944"/>
            <a:ext cx="6842047" cy="400110"/>
          </a:xfrm>
          <a:prstGeom prst="rect">
            <a:avLst/>
          </a:prstGeom>
          <a:solidFill>
            <a:srgbClr val="00B050"/>
          </a:solidFill>
        </p:spPr>
        <p:txBody>
          <a:bodyPr wrap="square">
            <a:spAutoFit/>
          </a:bodyPr>
          <a:lstStyle/>
          <a:p>
            <a:r>
              <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rPr>
              <a:t>违背历史常识</a:t>
            </a:r>
            <a:r>
              <a:rPr lang="zh-CN" altLang="zh-CN" sz="2000" b="1"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“根本”表述过于绝对</a:t>
            </a:r>
            <a:endPar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6" name="矩形 5"/>
          <p:cNvSpPr/>
          <p:nvPr>
            <p:custDataLst>
              <p:tags r:id="rId5"/>
            </p:custDataLst>
          </p:nvPr>
        </p:nvSpPr>
        <p:spPr>
          <a:xfrm>
            <a:off x="5349952" y="3588530"/>
            <a:ext cx="6842047" cy="707886"/>
          </a:xfrm>
          <a:prstGeom prst="rect">
            <a:avLst/>
          </a:prstGeom>
          <a:solidFill>
            <a:srgbClr val="00B050"/>
          </a:solidFill>
        </p:spPr>
        <p:txBody>
          <a:bodyPr wrap="square">
            <a:spAutoFit/>
          </a:bodyPr>
          <a:lstStyle/>
          <a:p>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不符合</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史实</a:t>
            </a:r>
            <a:r>
              <a:rPr lang="en-US"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.1995</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年，世界贸易组织的成立和运作，标志着规范化和法制化的世界贸易体系建立起来</a:t>
            </a:r>
            <a:endPar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9" name="矩形 8"/>
          <p:cNvSpPr/>
          <p:nvPr>
            <p:custDataLst>
              <p:tags r:id="rId6"/>
            </p:custDataLst>
          </p:nvPr>
        </p:nvSpPr>
        <p:spPr>
          <a:xfrm>
            <a:off x="5349953" y="4410086"/>
            <a:ext cx="6842047" cy="707886"/>
          </a:xfrm>
          <a:prstGeom prst="rect">
            <a:avLst/>
          </a:prstGeom>
          <a:solidFill>
            <a:srgbClr val="00B050"/>
          </a:solidFill>
        </p:spPr>
        <p:txBody>
          <a:bodyPr wrap="square">
            <a:spAutoFit/>
          </a:bodyPr>
          <a:lstStyle/>
          <a:p>
            <a:r>
              <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rPr>
              <a:t>不符合题干主旨</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双方</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进出口数额的增长，表明发展中国家与发达国家之间的经济联系有所加强</a:t>
            </a:r>
            <a:endPar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0" name="矩形 9"/>
          <p:cNvSpPr/>
          <p:nvPr>
            <p:custDataLst>
              <p:tags r:id="rId7"/>
            </p:custDataLst>
          </p:nvPr>
        </p:nvSpPr>
        <p:spPr>
          <a:xfrm>
            <a:off x="5340899" y="5211729"/>
            <a:ext cx="6842047" cy="1323439"/>
          </a:xfrm>
          <a:prstGeom prst="rect">
            <a:avLst/>
          </a:prstGeom>
          <a:solidFill>
            <a:srgbClr val="FB5F63"/>
          </a:solidFill>
        </p:spPr>
        <p:txBody>
          <a:bodyPr wrap="square">
            <a:spAutoFit/>
          </a:bodyPr>
          <a:lstStyle/>
          <a:p>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发展中国国家与发达国家的进出口贸易额均有所增长，而在国际贸易中的出口额比重却在下降，表明发展中国家过分依赖发达国家主导的国际市场和</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出口贸易</a:t>
            </a:r>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侧面</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反映了发展中国家的经济地位下降</a:t>
            </a:r>
            <a:endPar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2" name="文本框 11"/>
          <p:cNvSpPr txBox="1"/>
          <p:nvPr>
            <p:custDataLst>
              <p:tags r:id="rId8"/>
            </p:custDataLst>
          </p:nvPr>
        </p:nvSpPr>
        <p:spPr>
          <a:xfrm>
            <a:off x="479425" y="4941168"/>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479425" y="669767"/>
            <a:ext cx="10858500" cy="5655519"/>
          </a:xfrm>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2023.</a:t>
            </a:r>
            <a:r>
              <a:rPr lang="zh-CN" altLang="en-US" smtClean="0">
                <a:latin typeface="Arial" panose="020B0604020202020204" pitchFamily="34" charset="0"/>
                <a:ea typeface="黑体" panose="02010609060101010101" pitchFamily="49" charset="-122"/>
                <a:sym typeface="Arial" panose="020B0604020202020204" pitchFamily="34" charset="0"/>
              </a:rPr>
              <a:t>海南卷</a:t>
            </a:r>
            <a:r>
              <a:rPr lang="en-US" altLang="zh-CN" smtClean="0">
                <a:latin typeface="Arial" panose="020B0604020202020204" pitchFamily="34" charset="0"/>
                <a:ea typeface="黑体" panose="02010609060101010101" pitchFamily="49" charset="-122"/>
                <a:sym typeface="Arial" panose="020B0604020202020204" pitchFamily="34" charset="0"/>
              </a:rPr>
              <a:t>.12</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17</a:t>
            </a:r>
            <a:r>
              <a:rPr lang="zh-CN" altLang="zh-CN">
                <a:latin typeface="Arial" panose="020B0604020202020204" pitchFamily="34" charset="0"/>
                <a:ea typeface="黑体" panose="02010609060101010101" pitchFamily="49" charset="-122"/>
                <a:sym typeface="Arial" panose="020B0604020202020204" pitchFamily="34" charset="0"/>
              </a:rPr>
              <a:t>世纪，欧洲贵族男性穿着华美、妆容精致，且以戴假发和编发辫为时尚。从</a:t>
            </a:r>
            <a:r>
              <a:rPr lang="en-US" altLang="zh-CN">
                <a:latin typeface="Arial" panose="020B0604020202020204" pitchFamily="34" charset="0"/>
                <a:ea typeface="黑体" panose="02010609060101010101" pitchFamily="49" charset="-122"/>
                <a:sym typeface="Arial" panose="020B0604020202020204" pitchFamily="34" charset="0"/>
              </a:rPr>
              <a:t>19</a:t>
            </a:r>
            <a:r>
              <a:rPr lang="zh-CN" altLang="zh-CN">
                <a:latin typeface="Arial" panose="020B0604020202020204" pitchFamily="34" charset="0"/>
                <a:ea typeface="黑体" panose="02010609060101010101" pitchFamily="49" charset="-122"/>
                <a:sym typeface="Arial" panose="020B0604020202020204" pitchFamily="34" charset="0"/>
              </a:rPr>
              <a:t>世纪中叶开始，工业资产阶级引领服装潮流，男装简洁而实用。这一变化主要体现了（　　）</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．科技进步提高生活水平</a:t>
            </a:r>
            <a:r>
              <a:rPr lang="en-US" altLang="zh-CN">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smtClean="0">
                <a:latin typeface="Arial" panose="020B0604020202020204" pitchFamily="34" charset="0"/>
                <a:ea typeface="黑体" panose="02010609060101010101" pitchFamily="49" charset="-122"/>
                <a:sym typeface="Arial" panose="020B0604020202020204" pitchFamily="34" charset="0"/>
              </a:rPr>
              <a:t>B</a:t>
            </a:r>
            <a:r>
              <a:rPr lang="zh-CN" altLang="zh-CN">
                <a:latin typeface="Arial" panose="020B0604020202020204" pitchFamily="34" charset="0"/>
                <a:ea typeface="黑体" panose="02010609060101010101" pitchFamily="49" charset="-122"/>
                <a:sym typeface="Arial" panose="020B0604020202020204" pitchFamily="34" charset="0"/>
              </a:rPr>
              <a:t>．思想解放推动政治变革</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．工业革命促进经济发展</a:t>
            </a:r>
            <a:r>
              <a:rPr lang="en-US" altLang="zh-CN">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smtClean="0">
                <a:latin typeface="Arial" panose="020B0604020202020204" pitchFamily="34" charset="0"/>
                <a:ea typeface="黑体" panose="02010609060101010101" pitchFamily="49" charset="-122"/>
                <a:sym typeface="Arial" panose="020B0604020202020204" pitchFamily="34" charset="0"/>
              </a:rPr>
              <a:t>D</a:t>
            </a:r>
            <a:r>
              <a:rPr lang="zh-CN" altLang="zh-CN">
                <a:latin typeface="Arial" panose="020B0604020202020204" pitchFamily="34" charset="0"/>
                <a:ea typeface="黑体" panose="02010609060101010101" pitchFamily="49" charset="-122"/>
                <a:sym typeface="Arial" panose="020B0604020202020204" pitchFamily="34" charset="0"/>
              </a:rPr>
              <a:t>．社会变迁影响流行风尚</a:t>
            </a:r>
            <a:endParaRPr lang="zh-CN" altLang="zh-CN">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4655841" y="692696"/>
            <a:ext cx="3096344"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4470834" y="1214890"/>
            <a:ext cx="4433478"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4"/>
            </p:custDataLst>
          </p:nvPr>
        </p:nvSpPr>
        <p:spPr>
          <a:xfrm>
            <a:off x="2891695" y="1781599"/>
            <a:ext cx="2843944"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文本框 5"/>
          <p:cNvSpPr txBox="1"/>
          <p:nvPr>
            <p:custDataLst>
              <p:tags r:id="rId5"/>
            </p:custDataLst>
          </p:nvPr>
        </p:nvSpPr>
        <p:spPr>
          <a:xfrm>
            <a:off x="4392217" y="2407223"/>
            <a:ext cx="7344766" cy="703094"/>
          </a:xfrm>
          <a:prstGeom prst="rect">
            <a:avLst/>
          </a:prstGeom>
          <a:solidFill>
            <a:srgbClr val="00B050"/>
          </a:solidFill>
        </p:spPr>
        <p:txBody>
          <a:bodyPr wrap="square" lIns="86694" tIns="43347" rIns="86694" bIns="43347" rtlCol="0">
            <a:spAutoFit/>
          </a:bodyPr>
          <a:lstStyle/>
          <a:p>
            <a:r>
              <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rPr>
              <a:t>不</a:t>
            </a:r>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合逻辑；</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简洁</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而实用”的男装是为了满足工业生产的需要，并非科技进步的</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产物</a:t>
            </a:r>
            <a:endPar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7" name="文本框 6"/>
          <p:cNvSpPr txBox="1"/>
          <p:nvPr>
            <p:custDataLst>
              <p:tags r:id="rId6"/>
            </p:custDataLst>
          </p:nvPr>
        </p:nvSpPr>
        <p:spPr>
          <a:xfrm>
            <a:off x="4404049" y="3145979"/>
            <a:ext cx="7344766" cy="395317"/>
          </a:xfrm>
          <a:prstGeom prst="rect">
            <a:avLst/>
          </a:prstGeom>
          <a:solidFill>
            <a:srgbClr val="00B050"/>
          </a:solidFill>
        </p:spPr>
        <p:txBody>
          <a:bodyPr wrap="square" lIns="86694" tIns="43347" rIns="86694" bIns="43347" rtlCol="0">
            <a:spAutoFit/>
          </a:bodyPr>
          <a:lstStyle/>
          <a:p>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主体不一致</a:t>
            </a:r>
            <a:r>
              <a:rPr lang="en-US"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服装</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潮流</a:t>
            </a:r>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不是政治变革</a:t>
            </a:r>
            <a:endPar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8" name="文本框 7"/>
          <p:cNvSpPr txBox="1"/>
          <p:nvPr>
            <p:custDataLst>
              <p:tags r:id="rId7"/>
            </p:custDataLst>
          </p:nvPr>
        </p:nvSpPr>
        <p:spPr>
          <a:xfrm>
            <a:off x="4392217" y="3888675"/>
            <a:ext cx="7344766" cy="703094"/>
          </a:xfrm>
          <a:prstGeom prst="rect">
            <a:avLst/>
          </a:prstGeom>
          <a:solidFill>
            <a:srgbClr val="00B050"/>
          </a:solidFill>
        </p:spPr>
        <p:txBody>
          <a:bodyPr wrap="square" lIns="86694" tIns="43347" rIns="86694" bIns="43347" rtlCol="0">
            <a:spAutoFit/>
          </a:bodyPr>
          <a:lstStyle/>
          <a:p>
            <a:r>
              <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rPr>
              <a:t>不符合题干主旨</a:t>
            </a:r>
            <a:r>
              <a:rPr lang="en-US"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材料主要从审美观念的改变考察工业革命的影响，而不是突出强调经济物质生活的</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变迁</a:t>
            </a:r>
            <a:endPar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9" name="文本框 8"/>
          <p:cNvSpPr txBox="1"/>
          <p:nvPr>
            <p:custDataLst>
              <p:tags r:id="rId8"/>
            </p:custDataLst>
          </p:nvPr>
        </p:nvSpPr>
        <p:spPr>
          <a:xfrm>
            <a:off x="4413622" y="4735632"/>
            <a:ext cx="7344766" cy="395317"/>
          </a:xfrm>
          <a:prstGeom prst="rect">
            <a:avLst/>
          </a:prstGeom>
          <a:solidFill>
            <a:srgbClr val="FB5F63"/>
          </a:solidFill>
        </p:spPr>
        <p:txBody>
          <a:bodyPr wrap="square" lIns="86694" tIns="43347" rIns="86694" bIns="43347" rtlCol="0">
            <a:spAutoFit/>
          </a:bodyPr>
          <a:lstStyle/>
          <a:p>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社会存在决定社会意识</a:t>
            </a:r>
            <a:r>
              <a:rPr lang="en-US"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社会</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变迁会影响流行风尚</a:t>
            </a:r>
            <a:endParaRPr lang="zh-CN" altLang="zh-CN" sz="24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0" name="文本框 9"/>
          <p:cNvSpPr txBox="1"/>
          <p:nvPr>
            <p:custDataLst>
              <p:tags r:id="rId9"/>
            </p:custDataLst>
          </p:nvPr>
        </p:nvSpPr>
        <p:spPr>
          <a:xfrm>
            <a:off x="263352" y="4261484"/>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custDataLst>
              <p:tags r:id="rId1"/>
            </p:custDataLst>
          </p:nvPr>
        </p:nvSpPr>
        <p:spPr>
          <a:xfrm>
            <a:off x="479425" y="116657"/>
            <a:ext cx="9675283"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latin typeface="Arial" panose="020B0604020202020204" pitchFamily="34" charset="0"/>
                <a:ea typeface="黑体" panose="02010609060101010101" pitchFamily="49" charset="-122"/>
                <a:sym typeface="Arial" panose="020B0604020202020204" pitchFamily="34" charset="0"/>
              </a:rPr>
              <a:t>三</a:t>
            </a:r>
            <a:r>
              <a:rPr lang="zh-CN" altLang="en-US" sz="2400" b="1" smtClean="0">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解题遵循六</a:t>
            </a:r>
            <a:r>
              <a:rPr lang="zh-CN" altLang="en-US" sz="2400" b="1" smtClean="0">
                <a:latin typeface="Arial" panose="020B0604020202020204" pitchFamily="34" charset="0"/>
                <a:ea typeface="黑体" panose="02010609060101010101" pitchFamily="49" charset="-122"/>
                <a:sym typeface="Arial" panose="020B0604020202020204" pitchFamily="34" charset="0"/>
              </a:rPr>
              <a:t>原则</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
        <p:nvSpPr>
          <p:cNvPr id="4" name="矩形 3"/>
          <p:cNvSpPr/>
          <p:nvPr>
            <p:custDataLst>
              <p:tags r:id="rId2"/>
            </p:custDataLst>
          </p:nvPr>
        </p:nvSpPr>
        <p:spPr>
          <a:xfrm>
            <a:off x="983432" y="1196752"/>
            <a:ext cx="9853707" cy="1819472"/>
          </a:xfrm>
          <a:prstGeom prst="rect">
            <a:avLst/>
          </a:prstGeom>
          <a:solidFill>
            <a:srgbClr val="D0FFFC"/>
          </a:solidFill>
          <a:ln>
            <a:noFill/>
          </a:ln>
        </p:spPr>
        <p:txBody>
          <a:bodyPr wrap="square">
            <a:spAutoFit/>
          </a:bodyPr>
          <a:lstStyle/>
          <a:p>
            <a:pPr algn="ctr" fontAlgn="auto">
              <a:lnSpc>
                <a:spcPct val="150000"/>
              </a:lnSpc>
            </a:pPr>
            <a:r>
              <a:rPr lang="zh-CN" altLang="en-US" sz="4000" b="1" noProof="1">
                <a:ln w="22225">
                  <a:solidFill>
                    <a:schemeClr val="accent2"/>
                  </a:solidFill>
                  <a:prstDash val="solid"/>
                </a:ln>
                <a:solidFill>
                  <a:srgbClr val="FF0000"/>
                </a:solidFill>
                <a:latin typeface="Arial" panose="020B0604020202020204" pitchFamily="34" charset="0"/>
                <a:ea typeface="黑体" panose="02010609060101010101" pitchFamily="49" charset="-122"/>
                <a:sym typeface="Arial" panose="020B0604020202020204" pitchFamily="34" charset="0"/>
              </a:rPr>
              <a:t>解答选择题遵循的五大基本原则（一）</a:t>
            </a:r>
            <a:endParaRPr lang="zh-CN" altLang="en-US" sz="4000" b="1" noProof="1">
              <a:ln w="22225">
                <a:solidFill>
                  <a:schemeClr val="accent2"/>
                </a:solidFill>
                <a:prstDash val="solid"/>
              </a:ln>
              <a:solidFill>
                <a:srgbClr val="FF0000"/>
              </a:solidFill>
              <a:latin typeface="Arial" panose="020B0604020202020204" pitchFamily="34" charset="0"/>
              <a:ea typeface="黑体" panose="02010609060101010101" pitchFamily="49" charset="-122"/>
              <a:sym typeface="Arial" panose="020B0604020202020204" pitchFamily="34" charset="0"/>
            </a:endParaRPr>
          </a:p>
          <a:p>
            <a:pPr algn="ctr" fontAlgn="auto">
              <a:lnSpc>
                <a:spcPct val="150000"/>
              </a:lnSpc>
            </a:pPr>
            <a:r>
              <a:rPr lang="zh-CN" altLang="en-US" sz="4000" b="1" noProof="1">
                <a:ln w="22225">
                  <a:solidFill>
                    <a:schemeClr val="accent2"/>
                  </a:solidFill>
                  <a:prstDash val="solid"/>
                </a:ln>
                <a:solidFill>
                  <a:srgbClr val="FF0000"/>
                </a:solidFill>
                <a:latin typeface="Arial" panose="020B0604020202020204" pitchFamily="34" charset="0"/>
                <a:ea typeface="黑体" panose="02010609060101010101" pitchFamily="49" charset="-122"/>
                <a:sym typeface="Arial" panose="020B0604020202020204" pitchFamily="34" charset="0"/>
              </a:rPr>
              <a:t>——化简原则</a:t>
            </a:r>
            <a:endParaRPr lang="zh-CN" altLang="en-US" sz="4000" b="1" noProof="1">
              <a:ln w="22225">
                <a:solidFill>
                  <a:schemeClr val="accent2"/>
                </a:solidFill>
                <a:prstDash val="solid"/>
              </a:ln>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5" name="文本框 2"/>
          <p:cNvSpPr txBox="1">
            <a:spLocks noChangeArrowheads="1"/>
          </p:cNvSpPr>
          <p:nvPr>
            <p:custDataLst>
              <p:tags r:id="rId3"/>
            </p:custDataLst>
          </p:nvPr>
        </p:nvSpPr>
        <p:spPr bwMode="auto">
          <a:xfrm>
            <a:off x="2711624" y="3933056"/>
            <a:ext cx="8856934" cy="2308324"/>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a:lnSpc>
                <a:spcPct val="150000"/>
              </a:lnSpc>
            </a:pPr>
            <a:r>
              <a:rPr lang="en-US" altLang="zh-CN" sz="2400">
                <a:ea typeface="黑体" panose="02010609060101010101" pitchFamily="49" charset="-122"/>
                <a:sym typeface="Arial" panose="020B0604020202020204" pitchFamily="34" charset="0"/>
              </a:rPr>
              <a:t>       </a:t>
            </a:r>
            <a:r>
              <a:rPr lang="zh-CN" altLang="zh-CN" sz="2400">
                <a:ea typeface="黑体" panose="02010609060101010101" pitchFamily="49" charset="-122"/>
                <a:sym typeface="Arial" panose="020B0604020202020204" pitchFamily="34" charset="0"/>
              </a:rPr>
              <a:t>就是将复杂的题干化简为一句简单的</a:t>
            </a:r>
            <a:r>
              <a:rPr lang="zh-CN" altLang="zh-CN" sz="2400">
                <a:solidFill>
                  <a:srgbClr val="FF0000"/>
                </a:solidFill>
                <a:ea typeface="黑体" panose="02010609060101010101" pitchFamily="49" charset="-122"/>
                <a:sym typeface="Arial" panose="020B0604020202020204" pitchFamily="34" charset="0"/>
              </a:rPr>
              <a:t>陈述性语句</a:t>
            </a:r>
            <a:r>
              <a:rPr lang="zh-CN" altLang="zh-CN" sz="2400">
                <a:ea typeface="黑体" panose="02010609060101010101" pitchFamily="49" charset="-122"/>
                <a:sym typeface="Arial" panose="020B0604020202020204" pitchFamily="34" charset="0"/>
              </a:rPr>
              <a:t>，有时化简为一个包含</a:t>
            </a:r>
            <a:r>
              <a:rPr lang="zh-CN" altLang="zh-CN" sz="2400">
                <a:solidFill>
                  <a:srgbClr val="FF0000"/>
                </a:solidFill>
                <a:ea typeface="黑体" panose="02010609060101010101" pitchFamily="49" charset="-122"/>
                <a:sym typeface="Arial" panose="020B0604020202020204" pitchFamily="34" charset="0"/>
              </a:rPr>
              <a:t>因果关系的逻辑推理</a:t>
            </a:r>
            <a:r>
              <a:rPr lang="zh-CN" altLang="zh-CN" sz="2400">
                <a:ea typeface="黑体" panose="02010609060101010101" pitchFamily="49" charset="-122"/>
                <a:sym typeface="Arial" panose="020B0604020202020204" pitchFamily="34" charset="0"/>
              </a:rPr>
              <a:t>，或一句</a:t>
            </a:r>
            <a:r>
              <a:rPr lang="zh-CN" altLang="zh-CN" sz="2400">
                <a:solidFill>
                  <a:srgbClr val="FF0000"/>
                </a:solidFill>
                <a:ea typeface="黑体" panose="02010609060101010101" pitchFamily="49" charset="-122"/>
                <a:sym typeface="Arial" panose="020B0604020202020204" pitchFamily="34" charset="0"/>
              </a:rPr>
              <a:t>成语</a:t>
            </a:r>
            <a:r>
              <a:rPr lang="zh-CN" altLang="zh-CN" sz="2400">
                <a:ea typeface="黑体" panose="02010609060101010101" pitchFamily="49" charset="-122"/>
                <a:sym typeface="Arial" panose="020B0604020202020204" pitchFamily="34" charset="0"/>
              </a:rPr>
              <a:t>，或若干</a:t>
            </a:r>
            <a:r>
              <a:rPr lang="zh-CN" altLang="zh-CN" sz="2400">
                <a:solidFill>
                  <a:srgbClr val="FF0000"/>
                </a:solidFill>
                <a:ea typeface="黑体" panose="02010609060101010101" pitchFamily="49" charset="-122"/>
                <a:sym typeface="Arial" panose="020B0604020202020204" pitchFamily="34" charset="0"/>
              </a:rPr>
              <a:t>关键词</a:t>
            </a:r>
            <a:r>
              <a:rPr lang="zh-CN" altLang="zh-CN" sz="2400">
                <a:ea typeface="黑体" panose="02010609060101010101" pitchFamily="49" charset="-122"/>
                <a:sym typeface="Arial" panose="020B0604020202020204" pitchFamily="34" charset="0"/>
              </a:rPr>
              <a:t>，标出题干材料的</a:t>
            </a:r>
            <a:r>
              <a:rPr lang="zh-CN" altLang="zh-CN" sz="2400">
                <a:solidFill>
                  <a:srgbClr val="FF0000"/>
                </a:solidFill>
                <a:ea typeface="黑体" panose="02010609060101010101" pitchFamily="49" charset="-122"/>
                <a:sym typeface="Arial" panose="020B0604020202020204" pitchFamily="34" charset="0"/>
              </a:rPr>
              <a:t>时空、主体、重心、关联词</a:t>
            </a:r>
            <a:r>
              <a:rPr lang="zh-CN" altLang="zh-CN" sz="2400">
                <a:ea typeface="黑体" panose="02010609060101010101" pitchFamily="49" charset="-122"/>
                <a:sym typeface="Arial" panose="020B0604020202020204" pitchFamily="34" charset="0"/>
              </a:rPr>
              <a:t>等关键词句，运用一定的语文知识和政治原理。</a:t>
            </a:r>
            <a:endParaRPr lang="zh-CN" altLang="zh-CN" sz="2400">
              <a:ea typeface="黑体" panose="02010609060101010101" pitchFamily="49" charset="-122"/>
              <a:sym typeface="Arial" panose="020B0604020202020204" pitchFamily="34" charset="0"/>
            </a:endParaRPr>
          </a:p>
        </p:txBody>
      </p:sp>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335360" y="3945593"/>
            <a:ext cx="2376264" cy="2139067"/>
          </a:xfrm>
          <a:prstGeom prst="rect">
            <a:avLst/>
          </a:prstGeom>
        </p:spPr>
      </p:pic>
      <p:pic>
        <p:nvPicPr>
          <p:cNvPr id="2" name="Picture 2"/>
          <p:cNvPicPr>
            <a:picLocks noChangeAspect="1"/>
          </p:cNvPicPr>
          <p:nvPr>
            <p:custDataLst>
              <p:tags r:id="rId6"/>
            </p:custDataLst>
          </p:nvPr>
        </p:nvPicPr>
        <p:blipFill>
          <a:blip r:embed="rId7"/>
          <a:stretch>
            <a:fillRect/>
          </a:stretch>
        </p:blipFill>
        <p:spPr>
          <a:xfrm flipH="1">
            <a:off x="11252200" y="11226800"/>
            <a:ext cx="0" cy="0"/>
          </a:xfrm>
          <a:prstGeom prst="rect">
            <a:avLst/>
          </a:prstGeom>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529027" y="620713"/>
            <a:ext cx="10858500" cy="5655519"/>
          </a:xfrm>
        </p:spPr>
        <p:txBody>
          <a:bodyPr/>
          <a:lstStyle/>
          <a:p>
            <a:r>
              <a:rPr lang="zh-CN" altLang="en-US" smtClean="0">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p:txBody>
      </p:sp>
      <p:sp>
        <p:nvSpPr>
          <p:cNvPr id="4" name="矩形 3"/>
          <p:cNvSpPr/>
          <p:nvPr>
            <p:custDataLst>
              <p:tags r:id="rId2"/>
            </p:custDataLst>
          </p:nvPr>
        </p:nvSpPr>
        <p:spPr>
          <a:xfrm>
            <a:off x="551384" y="163385"/>
            <a:ext cx="5727850"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a:spAutoFit/>
          </a:bodyPr>
          <a:lstStyle/>
          <a:p>
            <a:r>
              <a:rPr lang="zh-CN" altLang="en-US" sz="2400" b="1" smtClean="0">
                <a:latin typeface="Arial" panose="020B0604020202020204" pitchFamily="34" charset="0"/>
                <a:ea typeface="黑体" panose="02010609060101010101" pitchFamily="49" charset="-122"/>
                <a:sym typeface="Arial" panose="020B0604020202020204" pitchFamily="34" charset="0"/>
              </a:rPr>
              <a:t>一、</a:t>
            </a:r>
            <a:r>
              <a:rPr lang="zh-CN" altLang="en-US" sz="2400" b="1">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三审题</a:t>
            </a:r>
            <a:r>
              <a:rPr lang="zh-CN" altLang="en-US" sz="2400" b="1" smtClean="0">
                <a:latin typeface="Arial" panose="020B0604020202020204" pitchFamily="34" charset="0"/>
                <a:ea typeface="黑体" panose="02010609060101010101" pitchFamily="49" charset="-122"/>
                <a:sym typeface="Arial" panose="020B0604020202020204" pitchFamily="34" charset="0"/>
              </a:rPr>
              <a:t>干</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
        <p:nvSpPr>
          <p:cNvPr id="7" name="任意多边形 6"/>
          <p:cNvSpPr/>
          <p:nvPr>
            <p:custDataLst>
              <p:tags r:id="rId3"/>
            </p:custDataLst>
          </p:nvPr>
        </p:nvSpPr>
        <p:spPr>
          <a:xfrm>
            <a:off x="695400" y="1749292"/>
            <a:ext cx="11161239" cy="1159200"/>
          </a:xfrm>
          <a:custGeom>
            <a:avLst/>
            <a:gdLst>
              <a:gd name="connsiteX0" fmla="*/ 0 w 11161239"/>
              <a:gd name="connsiteY0" fmla="*/ 0 h 1159200"/>
              <a:gd name="connsiteX1" fmla="*/ 11161239 w 11161239"/>
              <a:gd name="connsiteY1" fmla="*/ 0 h 1159200"/>
              <a:gd name="connsiteX2" fmla="*/ 11161239 w 11161239"/>
              <a:gd name="connsiteY2" fmla="*/ 1159200 h 1159200"/>
              <a:gd name="connsiteX3" fmla="*/ 0 w 11161239"/>
              <a:gd name="connsiteY3" fmla="*/ 1159200 h 1159200"/>
              <a:gd name="connsiteX4" fmla="*/ 0 w 11161239"/>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1239" h="1159200">
                <a:moveTo>
                  <a:pt x="0" y="0"/>
                </a:moveTo>
                <a:lnTo>
                  <a:pt x="11161239" y="0"/>
                </a:lnTo>
                <a:lnTo>
                  <a:pt x="11161239" y="1159200"/>
                </a:lnTo>
                <a:lnTo>
                  <a:pt x="0" y="1159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6236" tIns="666496" rIns="866236"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a:latin typeface="Arial" panose="020B0604020202020204" pitchFamily="34" charset="0"/>
                <a:ea typeface="黑体" panose="02010609060101010101" pitchFamily="49" charset="-122"/>
                <a:sym typeface="Arial" panose="020B0604020202020204" pitchFamily="34" charset="0"/>
              </a:rPr>
              <a:t>明确选择范围</a:t>
            </a:r>
            <a:r>
              <a:rPr lang="en-US" altLang="zh-CN" sz="2400" b="1" kern="1200">
                <a:latin typeface="Arial" panose="020B0604020202020204" pitchFamily="34" charset="0"/>
                <a:ea typeface="黑体" panose="02010609060101010101" pitchFamily="49" charset="-122"/>
                <a:sym typeface="Arial" panose="020B0604020202020204" pitchFamily="34" charset="0"/>
              </a:rPr>
              <a:t>——</a:t>
            </a:r>
            <a:r>
              <a:rPr lang="zh-CN" altLang="zh-CN" sz="2400" b="1" kern="1200">
                <a:latin typeface="Arial" panose="020B0604020202020204" pitchFamily="34" charset="0"/>
                <a:ea typeface="黑体" panose="02010609060101010101" pitchFamily="49" charset="-122"/>
                <a:sym typeface="Arial" panose="020B0604020202020204" pitchFamily="34" charset="0"/>
              </a:rPr>
              <a:t>审时</a:t>
            </a:r>
            <a:r>
              <a:rPr lang="zh-CN" altLang="en-US" sz="2400" b="1" kern="1200">
                <a:latin typeface="Arial" panose="020B0604020202020204" pitchFamily="34" charset="0"/>
                <a:ea typeface="黑体" panose="02010609060101010101" pitchFamily="49" charset="-122"/>
                <a:sym typeface="Arial" panose="020B0604020202020204" pitchFamily="34" charset="0"/>
              </a:rPr>
              <a:t>、</a:t>
            </a:r>
            <a:r>
              <a:rPr lang="zh-CN" altLang="zh-CN" sz="2400" b="1" kern="1200">
                <a:latin typeface="Arial" panose="020B0604020202020204" pitchFamily="34" charset="0"/>
                <a:ea typeface="黑体" panose="02010609060101010101" pitchFamily="49" charset="-122"/>
                <a:sym typeface="Arial" panose="020B0604020202020204" pitchFamily="34" charset="0"/>
              </a:rPr>
              <a:t>空</a:t>
            </a:r>
            <a:r>
              <a:rPr lang="zh-CN" altLang="en-US" sz="2400" b="1" kern="1200">
                <a:latin typeface="Arial" panose="020B0604020202020204" pitchFamily="34" charset="0"/>
                <a:ea typeface="黑体" panose="02010609060101010101" pitchFamily="49" charset="-122"/>
                <a:sym typeface="Arial" panose="020B0604020202020204" pitchFamily="34" charset="0"/>
              </a:rPr>
              <a:t>、</a:t>
            </a:r>
            <a:r>
              <a:rPr lang="zh-CN" altLang="zh-CN" sz="2400" b="1" kern="1200">
                <a:latin typeface="Arial" panose="020B0604020202020204" pitchFamily="34" charset="0"/>
                <a:ea typeface="黑体" panose="02010609060101010101" pitchFamily="49" charset="-122"/>
                <a:sym typeface="Arial" panose="020B0604020202020204" pitchFamily="34" charset="0"/>
              </a:rPr>
              <a:t>角度等</a:t>
            </a:r>
            <a:r>
              <a:rPr lang="zh-CN" altLang="zh-CN" sz="2400" b="1" kern="1200">
                <a:solidFill>
                  <a:srgbClr val="FF0000"/>
                </a:solidFill>
                <a:latin typeface="Arial" panose="020B0604020202020204" pitchFamily="34" charset="0"/>
                <a:ea typeface="黑体" panose="02010609060101010101" pitchFamily="49" charset="-122"/>
                <a:sym typeface="Arial" panose="020B0604020202020204" pitchFamily="34" charset="0"/>
              </a:rPr>
              <a:t>限制条件</a:t>
            </a:r>
            <a:r>
              <a:rPr lang="zh-CN" altLang="zh-CN" sz="2400" b="1" kern="1200">
                <a:latin typeface="Arial" panose="020B0604020202020204" pitchFamily="34" charset="0"/>
                <a:ea typeface="黑体" panose="02010609060101010101" pitchFamily="49" charset="-122"/>
                <a:sym typeface="Arial" panose="020B0604020202020204" pitchFamily="34" charset="0"/>
              </a:rPr>
              <a:t>，明确</a:t>
            </a:r>
            <a:r>
              <a:rPr lang="zh-CN" altLang="zh-CN" sz="2400" b="1" kern="1200" smtClean="0">
                <a:latin typeface="Arial" panose="020B0604020202020204" pitchFamily="34" charset="0"/>
                <a:ea typeface="黑体" panose="02010609060101010101" pitchFamily="49" charset="-122"/>
                <a:sym typeface="Arial" panose="020B0604020202020204" pitchFamily="34" charset="0"/>
              </a:rPr>
              <a:t>选择范围</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8" name="任意多边形 7"/>
          <p:cNvSpPr/>
          <p:nvPr>
            <p:custDataLst>
              <p:tags r:id="rId4"/>
            </p:custDataLst>
          </p:nvPr>
        </p:nvSpPr>
        <p:spPr>
          <a:xfrm>
            <a:off x="1253461" y="1276972"/>
            <a:ext cx="7812867" cy="944640"/>
          </a:xfrm>
          <a:custGeom>
            <a:avLst/>
            <a:gdLst>
              <a:gd name="connsiteX0" fmla="*/ 0 w 7812867"/>
              <a:gd name="connsiteY0" fmla="*/ 157443 h 944640"/>
              <a:gd name="connsiteX1" fmla="*/ 157443 w 7812867"/>
              <a:gd name="connsiteY1" fmla="*/ 0 h 944640"/>
              <a:gd name="connsiteX2" fmla="*/ 7655424 w 7812867"/>
              <a:gd name="connsiteY2" fmla="*/ 0 h 944640"/>
              <a:gd name="connsiteX3" fmla="*/ 7812867 w 7812867"/>
              <a:gd name="connsiteY3" fmla="*/ 157443 h 944640"/>
              <a:gd name="connsiteX4" fmla="*/ 7812867 w 7812867"/>
              <a:gd name="connsiteY4" fmla="*/ 787197 h 944640"/>
              <a:gd name="connsiteX5" fmla="*/ 7655424 w 7812867"/>
              <a:gd name="connsiteY5" fmla="*/ 944640 h 944640"/>
              <a:gd name="connsiteX6" fmla="*/ 157443 w 7812867"/>
              <a:gd name="connsiteY6" fmla="*/ 944640 h 944640"/>
              <a:gd name="connsiteX7" fmla="*/ 0 w 7812867"/>
              <a:gd name="connsiteY7" fmla="*/ 787197 h 944640"/>
              <a:gd name="connsiteX8" fmla="*/ 0 w 7812867"/>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2867" h="944640">
                <a:moveTo>
                  <a:pt x="0" y="157443"/>
                </a:moveTo>
                <a:cubicBezTo>
                  <a:pt x="0" y="70490"/>
                  <a:pt x="70490" y="0"/>
                  <a:pt x="157443" y="0"/>
                </a:cubicBezTo>
                <a:lnTo>
                  <a:pt x="7655424" y="0"/>
                </a:lnTo>
                <a:cubicBezTo>
                  <a:pt x="7742377" y="0"/>
                  <a:pt x="7812867" y="70490"/>
                  <a:pt x="7812867" y="157443"/>
                </a:cubicBezTo>
                <a:lnTo>
                  <a:pt x="7812867" y="787197"/>
                </a:lnTo>
                <a:cubicBezTo>
                  <a:pt x="7812867" y="874150"/>
                  <a:pt x="7742377" y="944640"/>
                  <a:pt x="7655424" y="944640"/>
                </a:cubicBezTo>
                <a:lnTo>
                  <a:pt x="157443" y="944640"/>
                </a:lnTo>
                <a:cubicBezTo>
                  <a:pt x="70490" y="944640"/>
                  <a:pt x="0" y="874150"/>
                  <a:pt x="0" y="787197"/>
                </a:cubicBezTo>
                <a:lnTo>
                  <a:pt x="0" y="157443"/>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422" tIns="46114" rIns="341422" bIns="46114" numCol="1" spcCol="1270" anchor="ctr" anchorCtr="0">
            <a:noAutofit/>
          </a:bodyPr>
          <a:lstStyle/>
          <a:p>
            <a:pPr lvl="0" algn="l" defTabSz="1066800">
              <a:lnSpc>
                <a:spcPct val="90000"/>
              </a:lnSpc>
              <a:spcBef>
                <a:spcPct val="0"/>
              </a:spcBef>
              <a:spcAft>
                <a:spcPct val="35000"/>
              </a:spcAft>
            </a:pPr>
            <a:r>
              <a:rPr lang="zh-CN" altLang="en-US" sz="2400" b="1" kern="1200">
                <a:latin typeface="Arial" panose="020B0604020202020204" pitchFamily="34" charset="0"/>
                <a:ea typeface="黑体" panose="02010609060101010101" pitchFamily="49" charset="-122"/>
                <a:sym typeface="Arial" panose="020B0604020202020204" pitchFamily="34" charset="0"/>
              </a:rPr>
              <a:t>一审</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9" name="任意多边形 8"/>
          <p:cNvSpPr/>
          <p:nvPr>
            <p:custDataLst>
              <p:tags r:id="rId5"/>
            </p:custDataLst>
          </p:nvPr>
        </p:nvSpPr>
        <p:spPr>
          <a:xfrm>
            <a:off x="695400" y="3553612"/>
            <a:ext cx="11161239" cy="1159200"/>
          </a:xfrm>
          <a:custGeom>
            <a:avLst/>
            <a:gdLst>
              <a:gd name="connsiteX0" fmla="*/ 0 w 11161239"/>
              <a:gd name="connsiteY0" fmla="*/ 0 h 1159200"/>
              <a:gd name="connsiteX1" fmla="*/ 11161239 w 11161239"/>
              <a:gd name="connsiteY1" fmla="*/ 0 h 1159200"/>
              <a:gd name="connsiteX2" fmla="*/ 11161239 w 11161239"/>
              <a:gd name="connsiteY2" fmla="*/ 1159200 h 1159200"/>
              <a:gd name="connsiteX3" fmla="*/ 0 w 11161239"/>
              <a:gd name="connsiteY3" fmla="*/ 1159200 h 1159200"/>
              <a:gd name="connsiteX4" fmla="*/ 0 w 11161239"/>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1239" h="1159200">
                <a:moveTo>
                  <a:pt x="0" y="0"/>
                </a:moveTo>
                <a:lnTo>
                  <a:pt x="11161239" y="0"/>
                </a:lnTo>
                <a:lnTo>
                  <a:pt x="11161239" y="1159200"/>
                </a:lnTo>
                <a:lnTo>
                  <a:pt x="0" y="1159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6236" tIns="666496" rIns="866236"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a:latin typeface="Arial" panose="020B0604020202020204" pitchFamily="34" charset="0"/>
                <a:ea typeface="黑体" panose="02010609060101010101" pitchFamily="49" charset="-122"/>
                <a:sym typeface="Arial" panose="020B0604020202020204" pitchFamily="34" charset="0"/>
              </a:rPr>
              <a:t>明确中心内容及其内涵和外延</a:t>
            </a:r>
            <a:r>
              <a:rPr lang="en-US" altLang="zh-CN" sz="2400" b="1" kern="1200">
                <a:latin typeface="Arial" panose="020B0604020202020204" pitchFamily="34" charset="0"/>
                <a:ea typeface="黑体" panose="02010609060101010101" pitchFamily="49" charset="-122"/>
                <a:sym typeface="Arial" panose="020B0604020202020204" pitchFamily="34" charset="0"/>
              </a:rPr>
              <a:t>——</a:t>
            </a:r>
            <a:r>
              <a:rPr lang="zh-CN" altLang="en-US" sz="2400" b="1" kern="1200">
                <a:latin typeface="Arial" panose="020B0604020202020204" pitchFamily="34" charset="0"/>
                <a:ea typeface="黑体" panose="02010609060101010101" pitchFamily="49" charset="-122"/>
                <a:sym typeface="Arial" panose="020B0604020202020204" pitchFamily="34" charset="0"/>
              </a:rPr>
              <a:t>审</a:t>
            </a:r>
            <a:r>
              <a:rPr lang="zh-CN" altLang="en-US" sz="2400" b="1" kern="1200">
                <a:solidFill>
                  <a:srgbClr val="FF0000"/>
                </a:solidFill>
                <a:latin typeface="Arial" panose="020B0604020202020204" pitchFamily="34" charset="0"/>
                <a:ea typeface="黑体" panose="02010609060101010101" pitchFamily="49" charset="-122"/>
                <a:sym typeface="Arial" panose="020B0604020202020204" pitchFamily="34" charset="0"/>
              </a:rPr>
              <a:t>关键词句</a:t>
            </a:r>
            <a:endParaRPr lang="zh-CN" altLang="en-US" sz="2400" b="1" kern="120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0" name="任意多边形 9"/>
          <p:cNvSpPr/>
          <p:nvPr>
            <p:custDataLst>
              <p:tags r:id="rId6"/>
            </p:custDataLst>
          </p:nvPr>
        </p:nvSpPr>
        <p:spPr>
          <a:xfrm>
            <a:off x="1253461" y="3081292"/>
            <a:ext cx="7812867" cy="944640"/>
          </a:xfrm>
          <a:custGeom>
            <a:avLst/>
            <a:gdLst>
              <a:gd name="connsiteX0" fmla="*/ 0 w 7812867"/>
              <a:gd name="connsiteY0" fmla="*/ 157443 h 944640"/>
              <a:gd name="connsiteX1" fmla="*/ 157443 w 7812867"/>
              <a:gd name="connsiteY1" fmla="*/ 0 h 944640"/>
              <a:gd name="connsiteX2" fmla="*/ 7655424 w 7812867"/>
              <a:gd name="connsiteY2" fmla="*/ 0 h 944640"/>
              <a:gd name="connsiteX3" fmla="*/ 7812867 w 7812867"/>
              <a:gd name="connsiteY3" fmla="*/ 157443 h 944640"/>
              <a:gd name="connsiteX4" fmla="*/ 7812867 w 7812867"/>
              <a:gd name="connsiteY4" fmla="*/ 787197 h 944640"/>
              <a:gd name="connsiteX5" fmla="*/ 7655424 w 7812867"/>
              <a:gd name="connsiteY5" fmla="*/ 944640 h 944640"/>
              <a:gd name="connsiteX6" fmla="*/ 157443 w 7812867"/>
              <a:gd name="connsiteY6" fmla="*/ 944640 h 944640"/>
              <a:gd name="connsiteX7" fmla="*/ 0 w 7812867"/>
              <a:gd name="connsiteY7" fmla="*/ 787197 h 944640"/>
              <a:gd name="connsiteX8" fmla="*/ 0 w 7812867"/>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2867" h="944640">
                <a:moveTo>
                  <a:pt x="0" y="157443"/>
                </a:moveTo>
                <a:cubicBezTo>
                  <a:pt x="0" y="70490"/>
                  <a:pt x="70490" y="0"/>
                  <a:pt x="157443" y="0"/>
                </a:cubicBezTo>
                <a:lnTo>
                  <a:pt x="7655424" y="0"/>
                </a:lnTo>
                <a:cubicBezTo>
                  <a:pt x="7742377" y="0"/>
                  <a:pt x="7812867" y="70490"/>
                  <a:pt x="7812867" y="157443"/>
                </a:cubicBezTo>
                <a:lnTo>
                  <a:pt x="7812867" y="787197"/>
                </a:lnTo>
                <a:cubicBezTo>
                  <a:pt x="7812867" y="874150"/>
                  <a:pt x="7742377" y="944640"/>
                  <a:pt x="7655424" y="944640"/>
                </a:cubicBezTo>
                <a:lnTo>
                  <a:pt x="157443" y="944640"/>
                </a:lnTo>
                <a:cubicBezTo>
                  <a:pt x="70490" y="944640"/>
                  <a:pt x="0" y="874150"/>
                  <a:pt x="0" y="787197"/>
                </a:cubicBezTo>
                <a:lnTo>
                  <a:pt x="0" y="157443"/>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422" tIns="46114" rIns="341422" bIns="46114" numCol="1" spcCol="1270" anchor="ctr" anchorCtr="0">
            <a:noAutofit/>
          </a:bodyPr>
          <a:lstStyle/>
          <a:p>
            <a:pPr lvl="0" algn="l" defTabSz="1066800">
              <a:lnSpc>
                <a:spcPct val="90000"/>
              </a:lnSpc>
              <a:spcBef>
                <a:spcPct val="0"/>
              </a:spcBef>
              <a:spcAft>
                <a:spcPct val="35000"/>
              </a:spcAft>
            </a:pPr>
            <a:r>
              <a:rPr lang="zh-CN" altLang="en-US" sz="2400" b="1" kern="1200">
                <a:latin typeface="Arial" panose="020B0604020202020204" pitchFamily="34" charset="0"/>
                <a:ea typeface="黑体" panose="02010609060101010101" pitchFamily="49" charset="-122"/>
                <a:sym typeface="Arial" panose="020B0604020202020204" pitchFamily="34" charset="0"/>
              </a:rPr>
              <a:t>二审</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11" name="任意多边形 10"/>
          <p:cNvSpPr/>
          <p:nvPr>
            <p:custDataLst>
              <p:tags r:id="rId7"/>
            </p:custDataLst>
          </p:nvPr>
        </p:nvSpPr>
        <p:spPr>
          <a:xfrm>
            <a:off x="695400" y="5357932"/>
            <a:ext cx="11161239" cy="1159200"/>
          </a:xfrm>
          <a:custGeom>
            <a:avLst/>
            <a:gdLst>
              <a:gd name="connsiteX0" fmla="*/ 0 w 11161239"/>
              <a:gd name="connsiteY0" fmla="*/ 0 h 1159200"/>
              <a:gd name="connsiteX1" fmla="*/ 11161239 w 11161239"/>
              <a:gd name="connsiteY1" fmla="*/ 0 h 1159200"/>
              <a:gd name="connsiteX2" fmla="*/ 11161239 w 11161239"/>
              <a:gd name="connsiteY2" fmla="*/ 1159200 h 1159200"/>
              <a:gd name="connsiteX3" fmla="*/ 0 w 11161239"/>
              <a:gd name="connsiteY3" fmla="*/ 1159200 h 1159200"/>
              <a:gd name="connsiteX4" fmla="*/ 0 w 11161239"/>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1239" h="1159200">
                <a:moveTo>
                  <a:pt x="0" y="0"/>
                </a:moveTo>
                <a:lnTo>
                  <a:pt x="11161239" y="0"/>
                </a:lnTo>
                <a:lnTo>
                  <a:pt x="11161239" y="1159200"/>
                </a:lnTo>
                <a:lnTo>
                  <a:pt x="0" y="1159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6236" tIns="666496" rIns="866236"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a:latin typeface="Arial" panose="020B0604020202020204" pitchFamily="34" charset="0"/>
                <a:ea typeface="黑体" panose="02010609060101010101" pitchFamily="49" charset="-122"/>
                <a:sym typeface="Arial" panose="020B0604020202020204" pitchFamily="34" charset="0"/>
              </a:rPr>
              <a:t>明确考察意图</a:t>
            </a:r>
            <a:r>
              <a:rPr lang="en-US" altLang="zh-CN" sz="2400" b="1" kern="1200">
                <a:latin typeface="Arial" panose="020B0604020202020204" pitchFamily="34" charset="0"/>
                <a:ea typeface="黑体" panose="02010609060101010101" pitchFamily="49" charset="-122"/>
                <a:sym typeface="Arial" panose="020B0604020202020204" pitchFamily="34" charset="0"/>
              </a:rPr>
              <a:t>——</a:t>
            </a:r>
            <a:r>
              <a:rPr lang="zh-CN" altLang="en-US" sz="2400" b="1" kern="1200" smtClean="0">
                <a:latin typeface="Arial" panose="020B0604020202020204" pitchFamily="34" charset="0"/>
                <a:ea typeface="黑体" panose="02010609060101010101" pitchFamily="49" charset="-122"/>
                <a:sym typeface="Arial" panose="020B0604020202020204" pitchFamily="34" charset="0"/>
              </a:rPr>
              <a:t>审题型</a:t>
            </a:r>
            <a:endParaRPr lang="zh-CN" altLang="en-US" sz="2400" b="1" kern="120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2" name="任意多边形 11"/>
          <p:cNvSpPr/>
          <p:nvPr>
            <p:custDataLst>
              <p:tags r:id="rId8"/>
            </p:custDataLst>
          </p:nvPr>
        </p:nvSpPr>
        <p:spPr>
          <a:xfrm>
            <a:off x="1253461" y="4885612"/>
            <a:ext cx="7812867" cy="944640"/>
          </a:xfrm>
          <a:custGeom>
            <a:avLst/>
            <a:gdLst>
              <a:gd name="connsiteX0" fmla="*/ 0 w 7812867"/>
              <a:gd name="connsiteY0" fmla="*/ 157443 h 944640"/>
              <a:gd name="connsiteX1" fmla="*/ 157443 w 7812867"/>
              <a:gd name="connsiteY1" fmla="*/ 0 h 944640"/>
              <a:gd name="connsiteX2" fmla="*/ 7655424 w 7812867"/>
              <a:gd name="connsiteY2" fmla="*/ 0 h 944640"/>
              <a:gd name="connsiteX3" fmla="*/ 7812867 w 7812867"/>
              <a:gd name="connsiteY3" fmla="*/ 157443 h 944640"/>
              <a:gd name="connsiteX4" fmla="*/ 7812867 w 7812867"/>
              <a:gd name="connsiteY4" fmla="*/ 787197 h 944640"/>
              <a:gd name="connsiteX5" fmla="*/ 7655424 w 7812867"/>
              <a:gd name="connsiteY5" fmla="*/ 944640 h 944640"/>
              <a:gd name="connsiteX6" fmla="*/ 157443 w 7812867"/>
              <a:gd name="connsiteY6" fmla="*/ 944640 h 944640"/>
              <a:gd name="connsiteX7" fmla="*/ 0 w 7812867"/>
              <a:gd name="connsiteY7" fmla="*/ 787197 h 944640"/>
              <a:gd name="connsiteX8" fmla="*/ 0 w 7812867"/>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2867" h="944640">
                <a:moveTo>
                  <a:pt x="0" y="157443"/>
                </a:moveTo>
                <a:cubicBezTo>
                  <a:pt x="0" y="70490"/>
                  <a:pt x="70490" y="0"/>
                  <a:pt x="157443" y="0"/>
                </a:cubicBezTo>
                <a:lnTo>
                  <a:pt x="7655424" y="0"/>
                </a:lnTo>
                <a:cubicBezTo>
                  <a:pt x="7742377" y="0"/>
                  <a:pt x="7812867" y="70490"/>
                  <a:pt x="7812867" y="157443"/>
                </a:cubicBezTo>
                <a:lnTo>
                  <a:pt x="7812867" y="787197"/>
                </a:lnTo>
                <a:cubicBezTo>
                  <a:pt x="7812867" y="874150"/>
                  <a:pt x="7742377" y="944640"/>
                  <a:pt x="7655424" y="944640"/>
                </a:cubicBezTo>
                <a:lnTo>
                  <a:pt x="157443" y="944640"/>
                </a:lnTo>
                <a:cubicBezTo>
                  <a:pt x="70490" y="944640"/>
                  <a:pt x="0" y="874150"/>
                  <a:pt x="0" y="787197"/>
                </a:cubicBezTo>
                <a:lnTo>
                  <a:pt x="0" y="157443"/>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422" tIns="46114" rIns="341422" bIns="46114" numCol="1" spcCol="1270" anchor="ctr" anchorCtr="0">
            <a:noAutofit/>
          </a:bodyPr>
          <a:lstStyle/>
          <a:p>
            <a:pPr lvl="0" algn="l" defTabSz="1066800">
              <a:lnSpc>
                <a:spcPct val="90000"/>
              </a:lnSpc>
              <a:spcBef>
                <a:spcPct val="0"/>
              </a:spcBef>
              <a:spcAft>
                <a:spcPct val="35000"/>
              </a:spcAft>
            </a:pPr>
            <a:r>
              <a:rPr lang="zh-CN" altLang="en-US" sz="2400" b="1" kern="1200">
                <a:latin typeface="Arial" panose="020B0604020202020204" pitchFamily="34" charset="0"/>
                <a:ea typeface="黑体" panose="02010609060101010101" pitchFamily="49" charset="-122"/>
                <a:sym typeface="Arial" panose="020B0604020202020204" pitchFamily="34" charset="0"/>
              </a:rPr>
              <a:t>三审</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zh-CN" smtClean="0">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2023</a:t>
            </a:r>
            <a:r>
              <a:rPr lang="zh-CN" altLang="zh-CN">
                <a:latin typeface="Arial" panose="020B0604020202020204" pitchFamily="34" charset="0"/>
                <a:ea typeface="黑体" panose="02010609060101010101" pitchFamily="49" charset="-122"/>
                <a:sym typeface="Arial" panose="020B0604020202020204" pitchFamily="34" charset="0"/>
              </a:rPr>
              <a:t>·湖北卷·</a:t>
            </a:r>
            <a:r>
              <a:rPr lang="en-US" altLang="zh-CN">
                <a:latin typeface="Arial" panose="020B0604020202020204" pitchFamily="34" charset="0"/>
                <a:ea typeface="黑体" panose="02010609060101010101" pitchFamily="49" charset="-122"/>
                <a:sym typeface="Arial" panose="020B0604020202020204" pitchFamily="34" charset="0"/>
              </a:rPr>
              <a:t>11</a:t>
            </a:r>
            <a:r>
              <a:rPr lang="zh-CN" altLang="zh-CN">
                <a:latin typeface="Arial" panose="020B0604020202020204" pitchFamily="34" charset="0"/>
                <a:ea typeface="黑体" panose="02010609060101010101" pitchFamily="49" charset="-122"/>
                <a:sym typeface="Arial" panose="020B0604020202020204" pitchFamily="34" charset="0"/>
              </a:rPr>
              <a:t>）某学者关注世界历史上的一位著名统治者，研究其在位时期的文治武功。该统治者以恢复旧日罗马帝国的荣耀为己任，力图建立“一位皇帝、一部法律、一个帝国”的新秩序。最符合该研究主题的史实</a:t>
            </a:r>
            <a:r>
              <a:rPr lang="zh-CN" altLang="zh-CN" smtClean="0">
                <a:latin typeface="Arial" panose="020B0604020202020204" pitchFamily="34" charset="0"/>
                <a:ea typeface="黑体" panose="02010609060101010101" pitchFamily="49" charset="-122"/>
                <a:sym typeface="Arial" panose="020B0604020202020204" pitchFamily="34" charset="0"/>
              </a:rPr>
              <a:t>是</a:t>
            </a:r>
            <a:endParaRPr lang="en-US" altLang="zh-CN" smtClean="0">
              <a:latin typeface="Arial" panose="020B0604020202020204" pitchFamily="34" charset="0"/>
              <a:ea typeface="黑体" panose="02010609060101010101" pitchFamily="49" charset="-122"/>
              <a:sym typeface="Arial" panose="020B0604020202020204" pitchFamily="34" charset="0"/>
            </a:endParaRPr>
          </a:p>
          <a:p>
            <a:r>
              <a:rPr lang="en-US" altLang="zh-CN" smtClean="0">
                <a:latin typeface="Arial" panose="020B0604020202020204" pitchFamily="34" charset="0"/>
                <a:ea typeface="黑体" panose="02010609060101010101" pitchFamily="49" charset="-122"/>
                <a:sym typeface="Arial" panose="020B0604020202020204" pitchFamily="34" charset="0"/>
              </a:rPr>
              <a:t>A</a:t>
            </a:r>
            <a:r>
              <a:rPr lang="en-US" altLang="zh-CN">
                <a:latin typeface="Arial" panose="020B0604020202020204" pitchFamily="34" charset="0"/>
                <a:ea typeface="黑体" panose="02010609060101010101" pitchFamily="49" charset="-122"/>
                <a:sym typeface="Arial" panose="020B0604020202020204" pitchFamily="34" charset="0"/>
              </a:rPr>
              <a:t>.</a:t>
            </a:r>
            <a:r>
              <a:rPr lang="zh-CN" altLang="zh-CN">
                <a:latin typeface="Arial" panose="020B0604020202020204" pitchFamily="34" charset="0"/>
                <a:ea typeface="黑体" panose="02010609060101010101" pitchFamily="49" charset="-122"/>
                <a:sym typeface="Arial" panose="020B0604020202020204" pitchFamily="34" charset="0"/>
              </a:rPr>
              <a:t>罗马帝国</a:t>
            </a:r>
            <a:r>
              <a:rPr lang="zh-CN" altLang="zh-CN" smtClean="0">
                <a:latin typeface="Arial" panose="020B0604020202020204" pitchFamily="34" charset="0"/>
                <a:ea typeface="黑体" panose="02010609060101010101" pitchFamily="49" charset="-122"/>
                <a:sym typeface="Arial" panose="020B0604020202020204" pitchFamily="34" charset="0"/>
              </a:rPr>
              <a:t>一分为二</a:t>
            </a:r>
            <a:r>
              <a:rPr lang="en-US" altLang="zh-CN" smtClean="0">
                <a:latin typeface="Arial" panose="020B0604020202020204" pitchFamily="34" charset="0"/>
                <a:ea typeface="黑体" panose="02010609060101010101" pitchFamily="49" charset="-122"/>
                <a:sym typeface="Arial" panose="020B0604020202020204" pitchFamily="34" charset="0"/>
              </a:rPr>
              <a:t>			B</a:t>
            </a:r>
            <a:r>
              <a:rPr lang="en-US" altLang="zh-CN">
                <a:latin typeface="Arial" panose="020B0604020202020204" pitchFamily="34" charset="0"/>
                <a:ea typeface="黑体" panose="02010609060101010101" pitchFamily="49" charset="-122"/>
                <a:sym typeface="Arial" panose="020B0604020202020204" pitchFamily="34" charset="0"/>
              </a:rPr>
              <a:t>.</a:t>
            </a:r>
            <a:r>
              <a:rPr lang="zh-CN" altLang="zh-CN">
                <a:latin typeface="Arial" panose="020B0604020202020204" pitchFamily="34" charset="0"/>
                <a:ea typeface="黑体" panose="02010609060101010101" pitchFamily="49" charset="-122"/>
                <a:sym typeface="Arial" panose="020B0604020202020204" pitchFamily="34" charset="0"/>
              </a:rPr>
              <a:t>都城改名为</a:t>
            </a:r>
            <a:r>
              <a:rPr lang="zh-CN" altLang="zh-CN" smtClean="0">
                <a:latin typeface="Arial" panose="020B0604020202020204" pitchFamily="34" charset="0"/>
                <a:ea typeface="黑体" panose="02010609060101010101" pitchFamily="49" charset="-122"/>
                <a:sym typeface="Arial" panose="020B0604020202020204" pitchFamily="34" charset="0"/>
              </a:rPr>
              <a:t>伊斯坦布尔</a:t>
            </a:r>
            <a:endParaRPr lang="en-US" altLang="zh-CN" smtClean="0">
              <a:latin typeface="Arial" panose="020B0604020202020204" pitchFamily="34" charset="0"/>
              <a:ea typeface="黑体" panose="02010609060101010101" pitchFamily="49" charset="-122"/>
              <a:sym typeface="Arial" panose="020B0604020202020204" pitchFamily="34" charset="0"/>
            </a:endParaRPr>
          </a:p>
          <a:p>
            <a:r>
              <a:rPr lang="en-US" altLang="zh-CN" smtClean="0">
                <a:latin typeface="Arial" panose="020B0604020202020204" pitchFamily="34" charset="0"/>
                <a:ea typeface="黑体" panose="02010609060101010101" pitchFamily="49" charset="-122"/>
                <a:sym typeface="Arial" panose="020B0604020202020204" pitchFamily="34" charset="0"/>
              </a:rPr>
              <a:t>C</a:t>
            </a:r>
            <a:r>
              <a:rPr lang="en-US" altLang="zh-CN">
                <a:latin typeface="Arial" panose="020B0604020202020204" pitchFamily="34" charset="0"/>
                <a:ea typeface="黑体" panose="02010609060101010101" pitchFamily="49" charset="-122"/>
                <a:sym typeface="Arial" panose="020B0604020202020204" pitchFamily="34" charset="0"/>
              </a:rPr>
              <a:t>.</a:t>
            </a:r>
            <a:r>
              <a:rPr lang="zh-CN" altLang="zh-CN">
                <a:latin typeface="Arial" panose="020B0604020202020204" pitchFamily="34" charset="0"/>
                <a:ea typeface="黑体" panose="02010609060101010101" pitchFamily="49" charset="-122"/>
                <a:sym typeface="Arial" panose="020B0604020202020204" pitchFamily="34" charset="0"/>
              </a:rPr>
              <a:t>颁布第一部</a:t>
            </a:r>
            <a:r>
              <a:rPr lang="zh-CN" altLang="zh-CN" smtClean="0">
                <a:latin typeface="Arial" panose="020B0604020202020204" pitchFamily="34" charset="0"/>
                <a:ea typeface="黑体" panose="02010609060101010101" pitchFamily="49" charset="-122"/>
                <a:sym typeface="Arial" panose="020B0604020202020204" pitchFamily="34" charset="0"/>
              </a:rPr>
              <a:t>成文法</a:t>
            </a:r>
            <a:r>
              <a:rPr lang="en-US" altLang="zh-CN">
                <a:latin typeface="Arial" panose="020B0604020202020204" pitchFamily="34" charset="0"/>
                <a:ea typeface="黑体" panose="02010609060101010101" pitchFamily="49" charset="-122"/>
                <a:sym typeface="Arial" panose="020B0604020202020204" pitchFamily="34" charset="0"/>
              </a:rPr>
              <a:t>	 </a:t>
            </a:r>
            <a:r>
              <a:rPr lang="en-US" altLang="zh-CN" smtClean="0">
                <a:latin typeface="Arial" panose="020B0604020202020204" pitchFamily="34" charset="0"/>
                <a:ea typeface="黑体" panose="02010609060101010101" pitchFamily="49" charset="-122"/>
                <a:sym typeface="Arial" panose="020B0604020202020204" pitchFamily="34" charset="0"/>
              </a:rPr>
              <a:t>          D</a:t>
            </a:r>
            <a:r>
              <a:rPr lang="en-US" altLang="zh-CN">
                <a:latin typeface="Arial" panose="020B0604020202020204" pitchFamily="34" charset="0"/>
                <a:ea typeface="黑体" panose="02010609060101010101" pitchFamily="49" charset="-122"/>
                <a:sym typeface="Arial" panose="020B0604020202020204" pitchFamily="34" charset="0"/>
              </a:rPr>
              <a:t>.</a:t>
            </a:r>
            <a:r>
              <a:rPr lang="zh-CN" altLang="zh-CN">
                <a:latin typeface="Arial" panose="020B0604020202020204" pitchFamily="34" charset="0"/>
                <a:ea typeface="黑体" panose="02010609060101010101" pitchFamily="49" charset="-122"/>
                <a:sym typeface="Arial" panose="020B0604020202020204" pitchFamily="34" charset="0"/>
              </a:rPr>
              <a:t>征服占领北非和意大利</a:t>
            </a: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5542666" y="1268760"/>
            <a:ext cx="1849478"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695400" y="1700808"/>
            <a:ext cx="5112568"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矩形 5"/>
          <p:cNvSpPr/>
          <p:nvPr>
            <p:custDataLst>
              <p:tags r:id="rId4"/>
            </p:custDataLst>
          </p:nvPr>
        </p:nvSpPr>
        <p:spPr>
          <a:xfrm>
            <a:off x="479425" y="3587750"/>
            <a:ext cx="11311645" cy="2677656"/>
          </a:xfrm>
          <a:prstGeom prst="rect">
            <a:avLst/>
          </a:prstGeom>
          <a:solidFill>
            <a:srgbClr val="FB5F63"/>
          </a:solidFill>
        </p:spPr>
        <p:txBody>
          <a:bodyPr wrap="square">
            <a:spAutoFit/>
          </a:bodyPr>
          <a:lstStyle/>
          <a:p>
            <a:r>
              <a:rPr lang="zh-CN" altLang="zh-CN" sz="2400" ker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解题关键是运用化简</a:t>
            </a:r>
            <a:r>
              <a:rPr lang="zh-CN" altLang="zh-CN" sz="2400" kern="0" smtClea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原则</a:t>
            </a:r>
            <a:r>
              <a:rPr lang="en-US" altLang="zh-CN" sz="2400" kern="0" smtClea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sz="2400" kern="0" smtClea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某</a:t>
            </a:r>
            <a:r>
              <a:rPr lang="zh-CN" altLang="zh-CN" sz="2400" ker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位统治者力图通过加强君主权威、扩张领土和完善法律恢复罗马帝国。根据题干统治者“文治武功”“恢复罗马帝国荣耀”</a:t>
            </a:r>
            <a:r>
              <a:rPr lang="zh-CN" altLang="zh-CN" sz="2400" kern="0" smtClea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endParaRPr lang="en-US" altLang="zh-CN" sz="2400" kern="0" smtClea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r>
              <a:rPr lang="en-US" altLang="zh-CN" sz="2400" ker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 </a:t>
            </a:r>
            <a:r>
              <a:rPr lang="en-US" altLang="zh-CN" sz="2400" kern="0" smtClea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  </a:t>
            </a:r>
            <a:r>
              <a:rPr lang="zh-CN" altLang="zh-CN" sz="2400" kern="0" smtClea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可推测可能</a:t>
            </a:r>
            <a:r>
              <a:rPr lang="zh-CN" altLang="zh-CN" sz="2400" ker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为东罗马帝国的统治者。在</a:t>
            </a:r>
            <a:r>
              <a:rPr lang="en-US" altLang="zh-CN" sz="2400" ker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6</a:t>
            </a:r>
            <a:r>
              <a:rPr lang="zh-CN" altLang="zh-CN" sz="2400" ker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世纪时，查士丁尼皇帝在位期间，东罗马帝国（拜占庭帝国）达到了巅峰时期，他不仅扩展了帝国的领土，征服了北非和意大利，还编纂了一系列法典，包括《查士丁尼法典》等，标志着罗马法体系的最终形成。这一阶段的发展符合了题干所描述的恢复罗马帝国荣耀的举措，同时也建立了“一位皇帝、一部法律、一个帝国”的新秩序。因此，选项</a:t>
            </a:r>
            <a:r>
              <a:rPr lang="en-US" altLang="zh-CN" sz="2400" ker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D</a:t>
            </a:r>
            <a:r>
              <a:rPr lang="zh-CN" altLang="zh-CN" sz="2400" kern="0">
                <a:solidFill>
                  <a:schemeClr val="bg1"/>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项符合史实，</a:t>
            </a:r>
            <a:endPar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7" name="圆角矩形标注 6"/>
          <p:cNvSpPr/>
          <p:nvPr>
            <p:custDataLst>
              <p:tags r:id="rId5"/>
            </p:custDataLst>
          </p:nvPr>
        </p:nvSpPr>
        <p:spPr>
          <a:xfrm>
            <a:off x="8832304" y="2168470"/>
            <a:ext cx="2299810" cy="494253"/>
          </a:xfrm>
          <a:prstGeom prst="wedgeRoundRectCallout">
            <a:avLst>
              <a:gd name="adj1" fmla="val -69199"/>
              <a:gd name="adj2" fmla="val 198085"/>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pPr>
            <a:r>
              <a:rPr lang="zh-CN" altLang="en-US" sz="2400" kern="0" smtClean="0">
                <a:solidFill>
                  <a:schemeClr val="accent4">
                    <a:lumMod val="20000"/>
                    <a:lumOff val="80000"/>
                  </a:scheme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化繁为简原则</a:t>
            </a:r>
            <a:endParaRPr kumimoji="0" lang="zh-CN" altLang="en-US" sz="2400" i="0" strike="noStrike" kern="0" baseline="0" noProof="0" smtClean="0">
              <a:ln>
                <a:noFill/>
              </a:ln>
              <a:solidFill>
                <a:schemeClr val="accent4">
                  <a:lumMod val="20000"/>
                  <a:lumOff val="80000"/>
                </a:schemeClr>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sym typeface="Arial" panose="020B0604020202020204" pitchFamily="34" charset="0"/>
            </a:endParaRPr>
          </a:p>
        </p:txBody>
      </p:sp>
      <p:sp>
        <p:nvSpPr>
          <p:cNvPr id="8" name="文本框 7"/>
          <p:cNvSpPr txBox="1"/>
          <p:nvPr>
            <p:custDataLst>
              <p:tags r:id="rId6"/>
            </p:custDataLst>
          </p:nvPr>
        </p:nvSpPr>
        <p:spPr>
          <a:xfrm>
            <a:off x="5015880" y="2564904"/>
            <a:ext cx="96058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custDataLst>
              <p:tags r:id="rId1"/>
            </p:custDataLst>
          </p:nvPr>
        </p:nvSpPr>
        <p:spPr>
          <a:xfrm>
            <a:off x="493188" y="663092"/>
            <a:ext cx="8638118" cy="441964"/>
          </a:xfrm>
          <a:prstGeom prst="rect">
            <a:avLst/>
          </a:prstGeom>
        </p:spPr>
        <p:txBody>
          <a:bodyPr vert="horz" lIns="90170" tIns="46990" rIns="90170" bIns="4699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2.</a:t>
            </a:r>
            <a:r>
              <a:rPr lang="zh-CN" altLang="zh-CN"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遵循</a:t>
            </a:r>
            <a:r>
              <a:rPr lang="zh-CN"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基本原则</a:t>
            </a:r>
            <a:r>
              <a:rPr lang="en-US"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全面原则</a:t>
            </a:r>
            <a:endParaRPr sz="2400" b="1">
              <a:solidFill>
                <a:srgbClr val="FF0000"/>
              </a:solidFill>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endParaRPr>
          </a:p>
        </p:txBody>
      </p:sp>
      <p:sp>
        <p:nvSpPr>
          <p:cNvPr id="4" name="矩形 3"/>
          <p:cNvSpPr/>
          <p:nvPr>
            <p:custDataLst>
              <p:tags r:id="rId2"/>
            </p:custDataLst>
          </p:nvPr>
        </p:nvSpPr>
        <p:spPr>
          <a:xfrm>
            <a:off x="471451" y="980728"/>
            <a:ext cx="11241124" cy="5632311"/>
          </a:xfrm>
          <a:prstGeom prst="rect">
            <a:avLst/>
          </a:prstGeom>
        </p:spPr>
        <p:txBody>
          <a:bodyPr wrap="square">
            <a:spAutoFit/>
          </a:bodyPr>
          <a:lstStyle/>
          <a:p>
            <a:pPr>
              <a:lnSpc>
                <a:spcPct val="150000"/>
              </a:lnSpc>
            </a:pPr>
            <a:r>
              <a:rPr lang="zh-CN" altLang="en-US" sz="2400" b="1">
                <a:latin typeface="Arial" panose="020B0604020202020204" pitchFamily="34" charset="0"/>
                <a:ea typeface="黑体" panose="02010609060101010101" pitchFamily="49" charset="-122"/>
                <a:sym typeface="Arial" panose="020B0604020202020204" pitchFamily="34" charset="0"/>
              </a:rPr>
              <a:t>全面</a:t>
            </a:r>
            <a:r>
              <a:rPr lang="zh-CN" altLang="en-US" sz="2400" b="1" smtClean="0">
                <a:latin typeface="Arial" panose="020B0604020202020204" pitchFamily="34" charset="0"/>
                <a:ea typeface="黑体" panose="02010609060101010101" pitchFamily="49" charset="-122"/>
                <a:sym typeface="Arial" panose="020B0604020202020204" pitchFamily="34" charset="0"/>
              </a:rPr>
              <a:t>原则：</a:t>
            </a:r>
            <a:r>
              <a:rPr lang="zh-CN" altLang="en-US" sz="2400" smtClean="0">
                <a:latin typeface="Arial" panose="020B0604020202020204" pitchFamily="34" charset="0"/>
                <a:ea typeface="黑体" panose="02010609060101010101" pitchFamily="49" charset="-122"/>
                <a:sym typeface="Arial" panose="020B0604020202020204" pitchFamily="34" charset="0"/>
              </a:rPr>
              <a:t>是</a:t>
            </a:r>
            <a:r>
              <a:rPr lang="zh-CN" altLang="en-US" sz="2400">
                <a:latin typeface="Arial" panose="020B0604020202020204" pitchFamily="34" charset="0"/>
                <a:ea typeface="黑体" panose="02010609060101010101" pitchFamily="49" charset="-122"/>
                <a:sym typeface="Arial" panose="020B0604020202020204" pitchFamily="34" charset="0"/>
              </a:rPr>
              <a:t>指题</a:t>
            </a:r>
            <a:r>
              <a:rPr lang="zh-CN" altLang="en-US" sz="2400" smtClean="0">
                <a:latin typeface="Arial" panose="020B0604020202020204" pitchFamily="34" charset="0"/>
                <a:ea typeface="黑体" panose="02010609060101010101" pitchFamily="49" charset="-122"/>
                <a:sym typeface="Arial" panose="020B0604020202020204" pitchFamily="34" charset="0"/>
              </a:rPr>
              <a:t>干以</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分号、句号或省略号</a:t>
            </a:r>
            <a:r>
              <a:rPr lang="zh-CN" altLang="en-US" sz="2400">
                <a:latin typeface="Arial" panose="020B0604020202020204" pitchFamily="34" charset="0"/>
                <a:ea typeface="黑体" panose="02010609060101010101" pitchFamily="49" charset="-122"/>
                <a:sym typeface="Arial" panose="020B0604020202020204" pitchFamily="34" charset="0"/>
              </a:rPr>
              <a:t>为标志，包含着并列关系的两层或三层意思，对应的正确选项也必须</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全面包含</a:t>
            </a:r>
            <a:r>
              <a:rPr lang="zh-CN" altLang="en-US" sz="2400">
                <a:latin typeface="Arial" panose="020B0604020202020204" pitchFamily="34" charset="0"/>
                <a:ea typeface="黑体" panose="02010609060101010101" pitchFamily="49" charset="-122"/>
                <a:sym typeface="Arial" panose="020B0604020202020204" pitchFamily="34" charset="0"/>
              </a:rPr>
              <a:t>这些意思，否则就是错误</a:t>
            </a:r>
            <a:r>
              <a:rPr lang="zh-CN" altLang="en-US" sz="2400" smtClean="0">
                <a:latin typeface="Arial" panose="020B0604020202020204" pitchFamily="34" charset="0"/>
                <a:ea typeface="黑体" panose="02010609060101010101" pitchFamily="49" charset="-122"/>
                <a:sym typeface="Arial" panose="020B0604020202020204" pitchFamily="34" charset="0"/>
              </a:rPr>
              <a:t>选项</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a:t>
            </a:r>
            <a:r>
              <a:rPr lang="en-US" altLang="zh-CN" sz="2400">
                <a:latin typeface="Arial" panose="020B0604020202020204" pitchFamily="34" charset="0"/>
                <a:ea typeface="黑体" panose="02010609060101010101" pitchFamily="49" charset="-122"/>
                <a:sym typeface="Arial" panose="020B0604020202020204" pitchFamily="34" charset="0"/>
              </a:rPr>
              <a:t>1</a:t>
            </a:r>
            <a:r>
              <a:rPr lang="zh-CN" altLang="en-US" sz="2400">
                <a:latin typeface="Arial" panose="020B0604020202020204" pitchFamily="34" charset="0"/>
                <a:ea typeface="黑体" panose="02010609060101010101" pitchFamily="49" charset="-122"/>
                <a:sym typeface="Arial" panose="020B0604020202020204" pitchFamily="34" charset="0"/>
              </a:rPr>
              <a:t>）注意题干</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材料中的标点</a:t>
            </a:r>
            <a:r>
              <a:rPr lang="zh-CN" altLang="en-US" sz="2400">
                <a:latin typeface="Arial" panose="020B0604020202020204" pitchFamily="34" charset="0"/>
                <a:ea typeface="黑体" panose="02010609060101010101" pitchFamily="49" charset="-122"/>
                <a:sym typeface="Arial" panose="020B0604020202020204" pitchFamily="34" charset="0"/>
              </a:rPr>
              <a:t>符号</a:t>
            </a:r>
            <a:r>
              <a:rPr lang="zh-CN" altLang="en-US" sz="2400" smtClean="0">
                <a:latin typeface="Arial" panose="020B0604020202020204" pitchFamily="34" charset="0"/>
                <a:ea typeface="黑体" panose="02010609060101010101" pitchFamily="49" charset="-122"/>
                <a:sym typeface="Arial" panose="020B0604020202020204" pitchFamily="34" charset="0"/>
              </a:rPr>
              <a:t>。题</a:t>
            </a:r>
            <a:r>
              <a:rPr lang="zh-CN" altLang="en-US" sz="2400">
                <a:latin typeface="Arial" panose="020B0604020202020204" pitchFamily="34" charset="0"/>
                <a:ea typeface="黑体" panose="02010609060101010101" pitchFamily="49" charset="-122"/>
                <a:sym typeface="Arial" panose="020B0604020202020204" pitchFamily="34" charset="0"/>
              </a:rPr>
              <a:t>干材料中间如果有分号、句号或省略号</a:t>
            </a:r>
            <a:r>
              <a:rPr lang="zh-CN" altLang="en-US" sz="2400" smtClean="0">
                <a:latin typeface="Arial" panose="020B0604020202020204" pitchFamily="34" charset="0"/>
                <a:ea typeface="黑体" panose="02010609060101010101" pitchFamily="49" charset="-122"/>
                <a:sym typeface="Arial" panose="020B0604020202020204" pitchFamily="34" charset="0"/>
              </a:rPr>
              <a:t>，一般来说</a:t>
            </a:r>
            <a:r>
              <a:rPr lang="zh-CN" altLang="en-US" sz="2400">
                <a:latin typeface="Arial" panose="020B0604020202020204" pitchFamily="34" charset="0"/>
                <a:ea typeface="黑体" panose="02010609060101010101" pitchFamily="49" charset="-122"/>
                <a:sym typeface="Arial" panose="020B0604020202020204" pitchFamily="34" charset="0"/>
              </a:rPr>
              <a:t>，</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有一个或两个分号、句号或省略号</a:t>
            </a:r>
            <a:r>
              <a:rPr lang="zh-CN" altLang="en-US" sz="2400">
                <a:latin typeface="Arial" panose="020B0604020202020204" pitchFamily="34" charset="0"/>
                <a:ea typeface="黑体" panose="02010609060101010101" pitchFamily="49" charset="-122"/>
                <a:sym typeface="Arial" panose="020B0604020202020204" pitchFamily="34" charset="0"/>
              </a:rPr>
              <a:t>，就意味着题干材料包含着两层或三层意思，</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但这里两层或三层意思必须是并列关系时，才能考虑运用全面原则</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a:t>
            </a:r>
            <a:endParaRPr lang="en-US"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a:t>
            </a:r>
            <a:r>
              <a:rPr lang="en-US" altLang="zh-CN" sz="2400">
                <a:latin typeface="Arial" panose="020B0604020202020204" pitchFamily="34" charset="0"/>
                <a:ea typeface="黑体" panose="02010609060101010101" pitchFamily="49" charset="-122"/>
                <a:sym typeface="Arial" panose="020B0604020202020204" pitchFamily="34" charset="0"/>
              </a:rPr>
              <a:t>2</a:t>
            </a:r>
            <a:r>
              <a:rPr lang="zh-CN" altLang="en-US" sz="2400">
                <a:latin typeface="Arial" panose="020B0604020202020204" pitchFamily="34" charset="0"/>
                <a:ea typeface="黑体" panose="02010609060101010101" pitchFamily="49" charset="-122"/>
                <a:sym typeface="Arial" panose="020B0604020202020204" pitchFamily="34" charset="0"/>
              </a:rPr>
              <a:t>）注意分层标志性标点符号</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是否有转折性词语</a:t>
            </a:r>
            <a:r>
              <a:rPr lang="zh-CN" altLang="en-US" sz="2400">
                <a:latin typeface="Arial" panose="020B0604020202020204" pitchFamily="34" charset="0"/>
                <a:ea typeface="黑体" panose="02010609060101010101" pitchFamily="49" charset="-122"/>
                <a:sym typeface="Arial" panose="020B0604020202020204" pitchFamily="34" charset="0"/>
              </a:rPr>
              <a:t>。如果分号、句号或省略号的紧后边有</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转折性的词语如“而”、“但”等字</a:t>
            </a:r>
            <a:r>
              <a:rPr lang="zh-CN" altLang="en-US" sz="2400">
                <a:latin typeface="Arial" panose="020B0604020202020204" pitchFamily="34" charset="0"/>
                <a:ea typeface="黑体" panose="02010609060101010101" pitchFamily="49" charset="-122"/>
                <a:sym typeface="Arial" panose="020B0604020202020204" pitchFamily="34" charset="0"/>
              </a:rPr>
              <a:t>，</a:t>
            </a:r>
            <a:r>
              <a:rPr lang="zh-CN" altLang="en-US" sz="2400" smtClean="0">
                <a:latin typeface="Arial" panose="020B0604020202020204" pitchFamily="34" charset="0"/>
                <a:ea typeface="黑体" panose="02010609060101010101" pitchFamily="49" charset="-122"/>
                <a:sym typeface="Arial" panose="020B0604020202020204" pitchFamily="34" charset="0"/>
              </a:rPr>
              <a:t>此时根据</a:t>
            </a:r>
            <a:r>
              <a:rPr lang="zh-CN" altLang="en-US" sz="2400">
                <a:latin typeface="Arial" panose="020B0604020202020204" pitchFamily="34" charset="0"/>
                <a:ea typeface="黑体" panose="02010609060101010101" pitchFamily="49" charset="-122"/>
                <a:sym typeface="Arial" panose="020B0604020202020204" pitchFamily="34" charset="0"/>
              </a:rPr>
              <a:t>标点符号</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初步断定的并列关系，就必须要服从于转折关系，全面原则就不适用了</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，应</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考虑重心一致原则</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a:t>
            </a:r>
            <a:endParaRPr lang="en-US"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a:t>
            </a:r>
            <a:r>
              <a:rPr lang="en-US" altLang="zh-CN" sz="2400">
                <a:latin typeface="Arial" panose="020B0604020202020204" pitchFamily="34" charset="0"/>
                <a:ea typeface="黑体" panose="02010609060101010101" pitchFamily="49" charset="-122"/>
                <a:sym typeface="Arial" panose="020B0604020202020204" pitchFamily="34" charset="0"/>
              </a:rPr>
              <a:t>3</a:t>
            </a:r>
            <a:r>
              <a:rPr lang="zh-CN" altLang="en-US" sz="2400" smtClean="0">
                <a:latin typeface="Arial" panose="020B0604020202020204" pitchFamily="34" charset="0"/>
                <a:ea typeface="黑体" panose="02010609060101010101" pitchFamily="49" charset="-122"/>
                <a:sym typeface="Arial" panose="020B0604020202020204" pitchFamily="34" charset="0"/>
              </a:rPr>
              <a:t>）</a:t>
            </a:r>
            <a:r>
              <a:rPr lang="zh-CN" altLang="en-US" sz="2400" kern="100">
                <a:solidFill>
                  <a:srgbClr val="FF0000"/>
                </a:solidFill>
                <a:latin typeface="Arial" panose="020B0604020202020204" pitchFamily="34" charset="0"/>
                <a:ea typeface="黑体" panose="02010609060101010101" pitchFamily="49" charset="-122"/>
                <a:cs typeface="等线" panose="02010600030101010101" charset="-122"/>
                <a:sym typeface="Arial" panose="020B0604020202020204" pitchFamily="34" charset="0"/>
              </a:rPr>
              <a:t>常见并列关联词</a:t>
            </a:r>
            <a:r>
              <a:rPr lang="zh-CN" altLang="en-US"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：“既</a:t>
            </a:r>
            <a:r>
              <a:rPr lang="en-US" altLang="zh-CN"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lang="zh-CN" altLang="en-US"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又</a:t>
            </a:r>
            <a:r>
              <a:rPr lang="en-US" altLang="zh-CN"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lang="zh-CN" altLang="en-US"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也”</a:t>
            </a:r>
            <a:r>
              <a:rPr lang="zh-CN" altLang="en-US" sz="2400" kern="100" smtClean="0">
                <a:latin typeface="Arial" panose="020B0604020202020204" pitchFamily="34" charset="0"/>
                <a:ea typeface="黑体" panose="02010609060101010101" pitchFamily="49" charset="-122"/>
                <a:cs typeface="等线" panose="02010600030101010101" charset="-122"/>
                <a:sym typeface="Arial" panose="020B0604020202020204" pitchFamily="34" charset="0"/>
              </a:rPr>
              <a:t>、 “</a:t>
            </a:r>
            <a:r>
              <a:rPr lang="zh-CN" altLang="en-US"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一边（面）</a:t>
            </a:r>
            <a:r>
              <a:rPr lang="en-US" altLang="zh-CN"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lang="zh-CN" altLang="en-US"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一边（面）”、“有时</a:t>
            </a:r>
            <a:r>
              <a:rPr lang="en-US" altLang="zh-CN"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lang="zh-CN" altLang="en-US"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有时”、“连同”、“也”、</a:t>
            </a:r>
            <a:r>
              <a:rPr lang="en-US" altLang="zh-CN"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lang="zh-CN" altLang="en-US" sz="2400" kern="100">
                <a:solidFill>
                  <a:srgbClr val="0000FF"/>
                </a:solidFill>
                <a:highlight>
                  <a:srgbClr val="FFFF00"/>
                </a:highlight>
                <a:latin typeface="Arial" panose="020B0604020202020204" pitchFamily="34" charset="0"/>
                <a:ea typeface="黑体" panose="02010609060101010101" pitchFamily="49" charset="-122"/>
                <a:cs typeface="等线" panose="02010600030101010101" charset="-122"/>
                <a:sym typeface="Arial" panose="020B0604020202020204" pitchFamily="34" charset="0"/>
              </a:rPr>
              <a:t>除了</a:t>
            </a:r>
            <a:r>
              <a:rPr lang="en-US" altLang="zh-CN" sz="2400" kern="100">
                <a:solidFill>
                  <a:srgbClr val="0000FF"/>
                </a:solidFill>
                <a:highlight>
                  <a:srgbClr val="FFFF00"/>
                </a:highlight>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lang="zh-CN" altLang="en-US" sz="2400" kern="100">
                <a:solidFill>
                  <a:srgbClr val="0000FF"/>
                </a:solidFill>
                <a:highlight>
                  <a:srgbClr val="FFFF00"/>
                </a:highlight>
                <a:latin typeface="Arial" panose="020B0604020202020204" pitchFamily="34" charset="0"/>
                <a:ea typeface="黑体" panose="02010609060101010101" pitchFamily="49" charset="-122"/>
                <a:cs typeface="等线" panose="02010600030101010101" charset="-122"/>
                <a:sym typeface="Arial" panose="020B0604020202020204" pitchFamily="34" charset="0"/>
              </a:rPr>
              <a:t>还</a:t>
            </a:r>
            <a:r>
              <a:rPr lang="en-US" altLang="zh-CN"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lang="zh-CN" altLang="en-US"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等；或者分号</a:t>
            </a:r>
            <a:r>
              <a:rPr lang="zh-CN" altLang="en-US" sz="2400" kern="100">
                <a:solidFill>
                  <a:srgbClr val="0000FF"/>
                </a:solidFill>
                <a:highlight>
                  <a:srgbClr val="FFFF00"/>
                </a:highlight>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lang="zh-CN" altLang="en-US" sz="2400" kern="100">
                <a:latin typeface="Arial" panose="020B0604020202020204" pitchFamily="34" charset="0"/>
                <a:ea typeface="黑体" panose="02010609060101010101" pitchFamily="49" charset="-122"/>
                <a:cs typeface="等线" panose="02010600030101010101" charset="-122"/>
                <a:sym typeface="Arial" panose="020B0604020202020204" pitchFamily="34" charset="0"/>
              </a:rPr>
              <a:t>”</a:t>
            </a:r>
            <a:r>
              <a:rPr lang="zh-CN" altLang="en-US" sz="2400" kern="100" smtClean="0">
                <a:latin typeface="Arial" panose="020B0604020202020204" pitchFamily="34" charset="0"/>
                <a:ea typeface="黑体" panose="02010609060101010101" pitchFamily="49" charset="-122"/>
                <a:cs typeface="等线" panose="02010600030101010101" charset="-122"/>
                <a:sym typeface="Arial" panose="020B0604020202020204" pitchFamily="34" charset="0"/>
              </a:rPr>
              <a:t>隔开</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6" name="矩形 5"/>
          <p:cNvSpPr/>
          <p:nvPr>
            <p:custDataLst>
              <p:tags r:id="rId3"/>
            </p:custDataLst>
          </p:nvPr>
        </p:nvSpPr>
        <p:spPr>
          <a:xfrm>
            <a:off x="524536" y="2276872"/>
            <a:ext cx="11136104" cy="1128579"/>
          </a:xfrm>
          <a:prstGeom prst="rect">
            <a:avLst/>
          </a:prstGeom>
          <a:solidFill>
            <a:srgbClr val="FFFF00"/>
          </a:solidFill>
        </p:spPr>
        <p:txBody>
          <a:bodyPr wrap="square">
            <a:spAutoFit/>
          </a:bodyPr>
          <a:lstStyle/>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全面</a:t>
            </a:r>
            <a:r>
              <a:rPr lang="zh-CN" altLang="en-US" sz="2400">
                <a:latin typeface="Arial" panose="020B0604020202020204" pitchFamily="34" charset="0"/>
                <a:ea typeface="黑体" panose="02010609060101010101" pitchFamily="49" charset="-122"/>
                <a:sym typeface="Arial" panose="020B0604020202020204" pitchFamily="34" charset="0"/>
              </a:rPr>
              <a:t>原则主要是基于对题干意思全面的准确把握后对选项的判定。</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正确选项必须包含题干材料中涉及的所有意思</a:t>
            </a:r>
            <a:r>
              <a:rPr lang="zh-CN" altLang="en-US" sz="2400">
                <a:latin typeface="Arial" panose="020B0604020202020204" pitchFamily="34" charset="0"/>
                <a:ea typeface="黑体" panose="02010609060101010101" pitchFamily="49" charset="-122"/>
                <a:sym typeface="Arial" panose="020B0604020202020204" pitchFamily="34" charset="0"/>
              </a:rPr>
              <a:t>，缺一不可，否则就是错误项。</a:t>
            </a:r>
            <a:endParaRPr lang="zh-CN" altLang="en-US" sz="2400">
              <a:latin typeface="Arial" panose="020B0604020202020204" pitchFamily="34" charset="0"/>
              <a:ea typeface="黑体" panose="02010609060101010101" pitchFamily="49" charset="-122"/>
              <a:sym typeface="Arial" panose="020B0604020202020204" pitchFamily="34" charset="0"/>
            </a:endParaRPr>
          </a:p>
        </p:txBody>
      </p:sp>
      <p:sp>
        <p:nvSpPr>
          <p:cNvPr id="7" name="标题 1"/>
          <p:cNvSpPr txBox="1"/>
          <p:nvPr>
            <p:custDataLst>
              <p:tags r:id="rId4"/>
            </p:custDataLst>
          </p:nvPr>
        </p:nvSpPr>
        <p:spPr>
          <a:xfrm>
            <a:off x="479425" y="116657"/>
            <a:ext cx="9675283"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latin typeface="Arial" panose="020B0604020202020204" pitchFamily="34" charset="0"/>
                <a:ea typeface="黑体" panose="02010609060101010101" pitchFamily="49" charset="-122"/>
                <a:sym typeface="Arial" panose="020B0604020202020204" pitchFamily="34" charset="0"/>
              </a:rPr>
              <a:t>三</a:t>
            </a:r>
            <a:r>
              <a:rPr lang="zh-CN" altLang="en-US" sz="2400" b="1" smtClean="0">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解题遵循六</a:t>
            </a:r>
            <a:r>
              <a:rPr lang="zh-CN" altLang="en-US" sz="2400" b="1" smtClean="0">
                <a:latin typeface="Arial" panose="020B0604020202020204" pitchFamily="34" charset="0"/>
                <a:ea typeface="黑体" panose="02010609060101010101" pitchFamily="49" charset="-122"/>
                <a:sym typeface="Arial" panose="020B0604020202020204" pitchFamily="34" charset="0"/>
              </a:rPr>
              <a:t>原则</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(2023</a:t>
            </a:r>
            <a:r>
              <a:rPr lang="zh-CN" altLang="en-US">
                <a:latin typeface="Arial" panose="020B0604020202020204" pitchFamily="34" charset="0"/>
                <a:ea typeface="黑体" panose="02010609060101010101" pitchFamily="49" charset="-122"/>
                <a:sym typeface="Arial" panose="020B0604020202020204" pitchFamily="34" charset="0"/>
              </a:rPr>
              <a:t>海南卷</a:t>
            </a:r>
            <a:r>
              <a:rPr lang="en-US" altLang="zh-CN">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3</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zh-CN" altLang="zh-CN" smtClean="0">
                <a:latin typeface="Arial" panose="020B0604020202020204" pitchFamily="34" charset="0"/>
                <a:ea typeface="黑体" panose="02010609060101010101" pitchFamily="49" charset="-122"/>
                <a:sym typeface="Arial" panose="020B0604020202020204" pitchFamily="34" charset="0"/>
              </a:rPr>
              <a:t>有学者</a:t>
            </a:r>
            <a:r>
              <a:rPr lang="zh-CN" altLang="zh-CN">
                <a:latin typeface="Arial" panose="020B0604020202020204" pitchFamily="34" charset="0"/>
                <a:ea typeface="黑体" panose="02010609060101010101" pitchFamily="49" charset="-122"/>
                <a:sym typeface="Arial" panose="020B0604020202020204" pitchFamily="34" charset="0"/>
              </a:rPr>
              <a:t>认为，宋代的识字率相对较高。真定府的一处摩崖石刻显示，山区牧羊人也有能读会写者；南方农村的文化教育水平高于北方，如建州“耕且读者十家而五六”，邵武军的许多村落“皆聚徒教授”。这一现象表明当时（　　）</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．书院制度日趋完备</a:t>
            </a:r>
            <a:r>
              <a:rPr lang="en-US" altLang="zh-CN">
                <a:latin typeface="Arial" panose="020B0604020202020204" pitchFamily="34" charset="0"/>
                <a:ea typeface="黑体" panose="02010609060101010101" pitchFamily="49" charset="-122"/>
                <a:sym typeface="Arial" panose="020B0604020202020204" pitchFamily="34" charset="0"/>
              </a:rPr>
              <a:t>                 B</a:t>
            </a:r>
            <a:r>
              <a:rPr lang="zh-CN" altLang="zh-CN">
                <a:latin typeface="Arial" panose="020B0604020202020204" pitchFamily="34" charset="0"/>
                <a:ea typeface="黑体" panose="02010609060101010101" pitchFamily="49" charset="-122"/>
                <a:sym typeface="Arial" panose="020B0604020202020204" pitchFamily="34" charset="0"/>
              </a:rPr>
              <a:t>．雕版印刷相当普及</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smtClean="0">
                <a:latin typeface="Arial" panose="020B0604020202020204" pitchFamily="34" charset="0"/>
                <a:ea typeface="黑体" panose="02010609060101010101" pitchFamily="49" charset="-122"/>
                <a:sym typeface="Arial" panose="020B0604020202020204" pitchFamily="34" charset="0"/>
              </a:rPr>
              <a:t>C</a:t>
            </a:r>
            <a:r>
              <a:rPr lang="zh-CN" altLang="zh-CN" smtClean="0">
                <a:latin typeface="Arial" panose="020B0604020202020204" pitchFamily="34" charset="0"/>
                <a:ea typeface="黑体" panose="02010609060101010101" pitchFamily="49" charset="-122"/>
                <a:sym typeface="Arial" panose="020B0604020202020204" pitchFamily="34" charset="0"/>
              </a:rPr>
              <a:t>．崇文兴教渐成风尚</a:t>
            </a:r>
            <a:r>
              <a:rPr lang="en-US" altLang="zh-CN" smtClean="0">
                <a:latin typeface="Arial" panose="020B0604020202020204" pitchFamily="34" charset="0"/>
                <a:ea typeface="黑体" panose="02010609060101010101" pitchFamily="49" charset="-122"/>
                <a:sym typeface="Arial" panose="020B0604020202020204" pitchFamily="34" charset="0"/>
              </a:rPr>
              <a:t>                 D</a:t>
            </a:r>
            <a:r>
              <a:rPr lang="zh-CN" altLang="zh-CN" smtClean="0">
                <a:latin typeface="Arial" panose="020B0604020202020204" pitchFamily="34" charset="0"/>
                <a:ea typeface="黑体" panose="02010609060101010101" pitchFamily="49" charset="-122"/>
                <a:sym typeface="Arial" panose="020B0604020202020204" pitchFamily="34" charset="0"/>
              </a:rPr>
              <a:t>．文化重心已经南移</a:t>
            </a:r>
            <a:endParaRPr lang="zh-CN" altLang="zh-CN">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5951984" y="764704"/>
            <a:ext cx="1881962"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6384032" y="1216115"/>
            <a:ext cx="4680520"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4"/>
            </p:custDataLst>
          </p:nvPr>
        </p:nvSpPr>
        <p:spPr>
          <a:xfrm>
            <a:off x="9408368" y="756910"/>
            <a:ext cx="1152128"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圆角矩形标注 5"/>
          <p:cNvSpPr/>
          <p:nvPr>
            <p:custDataLst>
              <p:tags r:id="rId5"/>
            </p:custDataLst>
          </p:nvPr>
        </p:nvSpPr>
        <p:spPr>
          <a:xfrm>
            <a:off x="8976320" y="2761756"/>
            <a:ext cx="2299810" cy="494253"/>
          </a:xfrm>
          <a:prstGeom prst="wedgeRoundRectCallout">
            <a:avLst>
              <a:gd name="adj1" fmla="val -69199"/>
              <a:gd name="adj2" fmla="val 198085"/>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pPr>
            <a:r>
              <a:rPr lang="zh-CN" altLang="en-US" sz="2400" kern="0">
                <a:solidFill>
                  <a:schemeClr val="accent4">
                    <a:lumMod val="20000"/>
                    <a:lumOff val="80000"/>
                  </a:scheme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全面</a:t>
            </a:r>
            <a:r>
              <a:rPr lang="zh-CN" altLang="en-US" sz="2400" kern="0" smtClean="0">
                <a:solidFill>
                  <a:schemeClr val="accent4">
                    <a:lumMod val="20000"/>
                    <a:lumOff val="80000"/>
                  </a:scheme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原则</a:t>
            </a:r>
            <a:endParaRPr kumimoji="0" lang="zh-CN" altLang="en-US" sz="2400" i="0" strike="noStrike" kern="0" baseline="0" noProof="0" smtClean="0">
              <a:ln>
                <a:noFill/>
              </a:ln>
              <a:solidFill>
                <a:schemeClr val="accent4">
                  <a:lumMod val="20000"/>
                  <a:lumOff val="80000"/>
                </a:schemeClr>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sym typeface="Arial" panose="020B0604020202020204" pitchFamily="34" charset="0"/>
            </a:endParaRPr>
          </a:p>
        </p:txBody>
      </p:sp>
      <p:sp>
        <p:nvSpPr>
          <p:cNvPr id="7" name="矩形 6"/>
          <p:cNvSpPr/>
          <p:nvPr>
            <p:custDataLst>
              <p:tags r:id="rId6"/>
            </p:custDataLst>
          </p:nvPr>
        </p:nvSpPr>
        <p:spPr>
          <a:xfrm>
            <a:off x="514193" y="4510733"/>
            <a:ext cx="11233150" cy="1682577"/>
          </a:xfrm>
          <a:prstGeom prst="rect">
            <a:avLst/>
          </a:prstGeom>
          <a:solidFill>
            <a:srgbClr val="FB5F63"/>
          </a:solidFill>
        </p:spPr>
        <p:txBody>
          <a:bodyPr wrap="square">
            <a:spAutoFit/>
          </a:bodyPr>
          <a:lstStyle/>
          <a:p>
            <a:pPr>
              <a:lnSpc>
                <a:spcPct val="150000"/>
              </a:lnSpc>
            </a:pPr>
            <a:r>
              <a:rPr lang="zh-CN" altLang="zh-CN" sz="2400" b="1">
                <a:solidFill>
                  <a:schemeClr val="bg1"/>
                </a:solidFill>
                <a:latin typeface="Arial" panose="020B0604020202020204" pitchFamily="34" charset="0"/>
                <a:ea typeface="黑体" panose="02010609060101010101" pitchFamily="49" charset="-122"/>
                <a:sym typeface="Arial" panose="020B0604020202020204" pitchFamily="34" charset="0"/>
              </a:rPr>
              <a:t>题干提供</a:t>
            </a:r>
            <a:r>
              <a:rPr lang="zh-CN" altLang="zh-CN" sz="2400" b="1" smtClean="0">
                <a:solidFill>
                  <a:schemeClr val="bg1"/>
                </a:solidFill>
                <a:latin typeface="Arial" panose="020B0604020202020204" pitchFamily="34" charset="0"/>
                <a:ea typeface="黑体" panose="02010609060101010101" pitchFamily="49" charset="-122"/>
                <a:sym typeface="Arial" panose="020B0604020202020204" pitchFamily="34" charset="0"/>
              </a:rPr>
              <a:t>了</a:t>
            </a:r>
            <a:r>
              <a:rPr lang="zh-CN" altLang="en-US" sz="2400" b="1" smtClean="0">
                <a:solidFill>
                  <a:schemeClr val="bg1"/>
                </a:solidFill>
                <a:latin typeface="Arial" panose="020B0604020202020204" pitchFamily="34" charset="0"/>
                <a:ea typeface="黑体" panose="02010609060101010101" pitchFamily="49" charset="-122"/>
                <a:sym typeface="Arial" panose="020B0604020202020204" pitchFamily="34" charset="0"/>
              </a:rPr>
              <a:t>两</a:t>
            </a:r>
            <a:r>
              <a:rPr lang="zh-CN" altLang="zh-CN" sz="2400" b="1" smtClean="0">
                <a:solidFill>
                  <a:schemeClr val="bg1"/>
                </a:solidFill>
                <a:latin typeface="Arial" panose="020B0604020202020204" pitchFamily="34" charset="0"/>
                <a:ea typeface="黑体" panose="02010609060101010101" pitchFamily="49" charset="-122"/>
                <a:sym typeface="Arial" panose="020B0604020202020204" pitchFamily="34" charset="0"/>
              </a:rPr>
              <a:t>句</a:t>
            </a:r>
            <a:r>
              <a:rPr lang="zh-CN" altLang="zh-CN" sz="2400" b="1">
                <a:solidFill>
                  <a:schemeClr val="bg1"/>
                </a:solidFill>
                <a:latin typeface="Arial" panose="020B0604020202020204" pitchFamily="34" charset="0"/>
                <a:ea typeface="黑体" panose="02010609060101010101" pitchFamily="49" charset="-122"/>
                <a:sym typeface="Arial" panose="020B0604020202020204" pitchFamily="34" charset="0"/>
              </a:rPr>
              <a:t>并列的</a:t>
            </a:r>
            <a:r>
              <a:rPr lang="zh-CN" altLang="zh-CN" sz="2400" b="1" smtClean="0">
                <a:solidFill>
                  <a:schemeClr val="bg1"/>
                </a:solidFill>
                <a:latin typeface="Arial" panose="020B0604020202020204" pitchFamily="34" charset="0"/>
                <a:ea typeface="黑体" panose="02010609060101010101" pitchFamily="49" charset="-122"/>
                <a:sym typeface="Arial" panose="020B0604020202020204" pitchFamily="34" charset="0"/>
              </a:rPr>
              <a:t>材料</a:t>
            </a:r>
            <a:r>
              <a:rPr lang="zh-CN" altLang="en-US" sz="2400" b="1" smtClean="0">
                <a:solidFill>
                  <a:schemeClr val="bg1"/>
                </a:solidFill>
                <a:latin typeface="Arial" panose="020B0604020202020204" pitchFamily="34" charset="0"/>
                <a:ea typeface="黑体" panose="02010609060101010101" pitchFamily="49" charset="-122"/>
                <a:sym typeface="Arial" panose="020B0604020202020204" pitchFamily="34" charset="0"/>
              </a:rPr>
              <a:t>，用分号隔开</a:t>
            </a:r>
            <a:r>
              <a:rPr lang="zh-CN" altLang="zh-CN" sz="24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400" b="1">
                <a:solidFill>
                  <a:schemeClr val="bg1"/>
                </a:solidFill>
                <a:latin typeface="Arial" panose="020B0604020202020204" pitchFamily="34" charset="0"/>
                <a:ea typeface="黑体" panose="02010609060101010101" pitchFamily="49" charset="-122"/>
                <a:sym typeface="Arial" panose="020B0604020202020204" pitchFamily="34" charset="0"/>
              </a:rPr>
              <a:t>可考虑全面</a:t>
            </a:r>
            <a:r>
              <a:rPr lang="zh-CN" altLang="zh-CN" sz="2400" b="1" smtClean="0">
                <a:solidFill>
                  <a:schemeClr val="bg1"/>
                </a:solidFill>
                <a:latin typeface="Arial" panose="020B0604020202020204" pitchFamily="34" charset="0"/>
                <a:ea typeface="黑体" panose="02010609060101010101" pitchFamily="49" charset="-122"/>
                <a:sym typeface="Arial" panose="020B0604020202020204" pitchFamily="34" charset="0"/>
              </a:rPr>
              <a:t>原则</a:t>
            </a:r>
            <a:r>
              <a:rPr lang="en-US" altLang="zh-CN" sz="24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rPr>
              <a:t>第</a:t>
            </a:r>
            <a:r>
              <a:rPr lang="zh-CN" altLang="en-US" sz="2400" smtClean="0">
                <a:solidFill>
                  <a:schemeClr val="bg1"/>
                </a:solidFill>
                <a:latin typeface="Arial" panose="020B0604020202020204" pitchFamily="34" charset="0"/>
                <a:ea typeface="黑体" panose="02010609060101010101" pitchFamily="49" charset="-122"/>
                <a:sym typeface="Arial" panose="020B0604020202020204" pitchFamily="34" charset="0"/>
              </a:rPr>
              <a:t>一句强调北方</a:t>
            </a: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真定</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府</a:t>
            </a: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宋代识字率</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的提高</a:t>
            </a:r>
            <a:r>
              <a:rPr lang="zh-CN" altLang="en-US" sz="2400" smtClean="0">
                <a:solidFill>
                  <a:schemeClr val="bg1"/>
                </a:solidFill>
                <a:latin typeface="Arial" panose="020B0604020202020204" pitchFamily="34" charset="0"/>
                <a:ea typeface="黑体" panose="02010609060101010101" pitchFamily="49" charset="-122"/>
                <a:sym typeface="Arial" panose="020B0604020202020204" pitchFamily="34" charset="0"/>
              </a:rPr>
              <a:t>，第二句</a:t>
            </a: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南方农村的文化教育水平高于</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北方</a:t>
            </a:r>
            <a:r>
              <a:rPr lang="zh-CN" altLang="en-US" sz="2400" smtClean="0">
                <a:solidFill>
                  <a:schemeClr val="bg1"/>
                </a:solidFill>
                <a:latin typeface="Arial" panose="020B0604020202020204" pitchFamily="34" charset="0"/>
                <a:ea typeface="黑体" panose="02010609060101010101" pitchFamily="49" charset="-122"/>
                <a:sym typeface="Arial" panose="020B0604020202020204" pitchFamily="34" charset="0"/>
              </a:rPr>
              <a:t>，两句并列关系，得出结论南北文化水平提高，结合所学知识得出：</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崇</a:t>
            </a: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文兴教渐成</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风尚</a:t>
            </a:r>
            <a:endPar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8" name="圆角矩形 7"/>
          <p:cNvSpPr/>
          <p:nvPr>
            <p:custDataLst>
              <p:tags r:id="rId7"/>
            </p:custDataLst>
          </p:nvPr>
        </p:nvSpPr>
        <p:spPr>
          <a:xfrm>
            <a:off x="6020091" y="1235478"/>
            <a:ext cx="363941" cy="432048"/>
          </a:xfrm>
          <a:prstGeom prst="roundRect">
            <a:avLst/>
          </a:prstGeom>
          <a:noFill/>
          <a:ln w="28575" cmpd="sng">
            <a:solidFill>
              <a:srgbClr val="FFC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9" name="线形标注 1(带边框和强调线) 8"/>
          <p:cNvSpPr/>
          <p:nvPr>
            <p:custDataLst>
              <p:tags r:id="rId8"/>
            </p:custDataLst>
          </p:nvPr>
        </p:nvSpPr>
        <p:spPr>
          <a:xfrm>
            <a:off x="2207568" y="3861048"/>
            <a:ext cx="3485275" cy="496963"/>
          </a:xfrm>
          <a:prstGeom prst="accentBorderCallout1">
            <a:avLst>
              <a:gd name="adj1" fmla="val 26705"/>
              <a:gd name="adj2" fmla="val 98031"/>
              <a:gd name="adj3" fmla="val -83150"/>
              <a:gd name="adj4" fmla="val 110762"/>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0"/>
              </a:spcBef>
            </a:pPr>
            <a:r>
              <a:rPr lang="zh-CN" altLang="en-US" b="1" smtClean="0">
                <a:solidFill>
                  <a:srgbClr val="FF0000"/>
                </a:solidFill>
                <a:latin typeface="Arial" panose="020B0604020202020204" pitchFamily="34" charset="0"/>
                <a:ea typeface="黑体" panose="02010609060101010101" pitchFamily="49" charset="-122"/>
                <a:sym typeface="Arial" panose="020B0604020202020204" pitchFamily="34" charset="0"/>
              </a:rPr>
              <a:t>不全面，不能反映第一句信息</a:t>
            </a:r>
            <a:endPar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0" name="文本框 9"/>
          <p:cNvSpPr txBox="1"/>
          <p:nvPr>
            <p:custDataLst>
              <p:tags r:id="rId9"/>
            </p:custDataLst>
          </p:nvPr>
        </p:nvSpPr>
        <p:spPr>
          <a:xfrm>
            <a:off x="441942" y="3140968"/>
            <a:ext cx="96058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custDataLst>
              <p:tags r:id="rId1"/>
            </p:custDataLst>
          </p:nvPr>
        </p:nvSpPr>
        <p:spPr>
          <a:xfrm>
            <a:off x="515402" y="781852"/>
            <a:ext cx="8638118" cy="441964"/>
          </a:xfrm>
          <a:prstGeom prst="rect">
            <a:avLst/>
          </a:prstGeom>
        </p:spPr>
        <p:txBody>
          <a:bodyPr vert="horz" lIns="90170" tIns="46990" rIns="90170" bIns="4699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smtClean="0">
                <a:solidFill>
                  <a:srgbClr val="FF0000"/>
                </a:solidFill>
                <a:latin typeface="Arial" panose="020B0604020202020204" pitchFamily="34" charset="0"/>
                <a:ea typeface="黑体" panose="02010609060101010101" pitchFamily="49" charset="-122"/>
                <a:sym typeface="Arial" panose="020B0604020202020204" pitchFamily="34" charset="0"/>
              </a:rPr>
              <a:t>3.</a:t>
            </a:r>
            <a:r>
              <a:rPr lang="zh-CN" altLang="zh-CN" sz="2800" b="1" smtClean="0">
                <a:solidFill>
                  <a:srgbClr val="FF0000"/>
                </a:solidFill>
                <a:latin typeface="Arial" panose="020B0604020202020204" pitchFamily="34" charset="0"/>
                <a:ea typeface="黑体" panose="02010609060101010101" pitchFamily="49" charset="-122"/>
                <a:sym typeface="Arial" panose="020B0604020202020204" pitchFamily="34" charset="0"/>
              </a:rPr>
              <a:t>遵循基本原则</a:t>
            </a:r>
            <a:r>
              <a:rPr lang="en-US" altLang="zh-CN" sz="2800" b="1" smtClean="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2800" b="1" smtClean="0">
                <a:solidFill>
                  <a:srgbClr val="FF0000"/>
                </a:solidFill>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rPr>
              <a:t>主体一致</a:t>
            </a:r>
            <a:r>
              <a:rPr lang="zh-CN" altLang="en-US" sz="2800" b="1" smtClean="0">
                <a:solidFill>
                  <a:srgbClr val="FF0000"/>
                </a:solidFill>
                <a:latin typeface="Arial" panose="020B0604020202020204" pitchFamily="34" charset="0"/>
                <a:ea typeface="黑体" panose="02010609060101010101" pitchFamily="49" charset="-122"/>
                <a:sym typeface="Arial" panose="020B0604020202020204" pitchFamily="34" charset="0"/>
              </a:rPr>
              <a:t>原则</a:t>
            </a:r>
            <a:endParaRPr sz="2800" b="1">
              <a:solidFill>
                <a:srgbClr val="FF0000"/>
              </a:solidFill>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endParaRPr>
          </a:p>
        </p:txBody>
      </p:sp>
      <p:sp>
        <p:nvSpPr>
          <p:cNvPr id="4" name="矩形 3"/>
          <p:cNvSpPr/>
          <p:nvPr>
            <p:custDataLst>
              <p:tags r:id="rId2"/>
            </p:custDataLst>
          </p:nvPr>
        </p:nvSpPr>
        <p:spPr>
          <a:xfrm>
            <a:off x="620796" y="1412776"/>
            <a:ext cx="10645742" cy="4524315"/>
          </a:xfrm>
          <a:prstGeom prst="rect">
            <a:avLst/>
          </a:prstGeom>
        </p:spPr>
        <p:txBody>
          <a:bodyPr wrap="square">
            <a:spAutoFit/>
          </a:bodyPr>
          <a:lstStyle/>
          <a:p>
            <a:pPr>
              <a:lnSpc>
                <a:spcPct val="150000"/>
              </a:lnSpc>
            </a:pPr>
            <a:r>
              <a:rPr lang="zh-CN" altLang="en-US" sz="2400">
                <a:latin typeface="Arial" panose="020B0604020202020204" pitchFamily="34" charset="0"/>
                <a:ea typeface="黑体" panose="02010609060101010101" pitchFamily="49" charset="-122"/>
                <a:sym typeface="Arial" panose="020B0604020202020204" pitchFamily="34" charset="0"/>
              </a:rPr>
              <a:t>主体一致原则。主体即题干的</a:t>
            </a:r>
            <a:r>
              <a:rPr lang="zh-CN" altLang="en-US" sz="2400" smtClean="0">
                <a:latin typeface="Arial" panose="020B0604020202020204" pitchFamily="34" charset="0"/>
                <a:ea typeface="黑体" panose="02010609060101010101" pitchFamily="49" charset="-122"/>
                <a:sym typeface="Arial" panose="020B0604020202020204" pitchFamily="34" charset="0"/>
              </a:rPr>
              <a:t>主体或称</a:t>
            </a:r>
            <a:r>
              <a:rPr lang="zh-CN" altLang="en-US" sz="2400">
                <a:latin typeface="Arial" panose="020B0604020202020204" pitchFamily="34" charset="0"/>
                <a:ea typeface="黑体" panose="02010609060101010101" pitchFamily="49" charset="-122"/>
                <a:sym typeface="Arial" panose="020B0604020202020204" pitchFamily="34" charset="0"/>
              </a:rPr>
              <a:t>主语或</a:t>
            </a:r>
            <a:r>
              <a:rPr lang="zh-CN" altLang="en-US" sz="2400" smtClean="0">
                <a:latin typeface="Arial" panose="020B0604020202020204" pitchFamily="34" charset="0"/>
                <a:ea typeface="黑体" panose="02010609060101010101" pitchFamily="49" charset="-122"/>
                <a:sym typeface="Arial" panose="020B0604020202020204" pitchFamily="34" charset="0"/>
              </a:rPr>
              <a:t>重心</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rPr>
              <a:t>题</a:t>
            </a:r>
            <a:r>
              <a:rPr lang="zh-CN" altLang="en-US" sz="2400">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rPr>
              <a:t>干和选项的编制都</a:t>
            </a:r>
            <a:r>
              <a:rPr lang="zh-CN" altLang="en-US" sz="2400">
                <a:solidFill>
                  <a:srgbClr val="FF0000"/>
                </a:solidFill>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rPr>
              <a:t>围绕一个中心，体现同一方向</a:t>
            </a:r>
            <a:r>
              <a:rPr lang="zh-CN" altLang="en-US" sz="2400">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rPr>
              <a:t>。这个方向和中心，或在题干中点明，或通过题干和选项的联系中明确体现出来。</a:t>
            </a:r>
            <a:r>
              <a:rPr lang="zh-CN" altLang="en-US" sz="2400" smtClean="0">
                <a:solidFill>
                  <a:srgbClr val="0000CC"/>
                </a:solidFill>
                <a:latin typeface="Arial" panose="020B0604020202020204" pitchFamily="34" charset="0"/>
                <a:ea typeface="黑体" panose="02010609060101010101" pitchFamily="49" charset="-122"/>
                <a:sym typeface="Arial" panose="020B0604020202020204" pitchFamily="34" charset="0"/>
              </a:rPr>
              <a:t>即</a:t>
            </a:r>
            <a:r>
              <a:rPr lang="zh-CN" altLang="en-US" sz="2400">
                <a:solidFill>
                  <a:srgbClr val="0000CC"/>
                </a:solidFill>
                <a:latin typeface="Arial" panose="020B0604020202020204" pitchFamily="34" charset="0"/>
                <a:ea typeface="黑体" panose="02010609060101010101" pitchFamily="49" charset="-122"/>
                <a:sym typeface="Arial" panose="020B0604020202020204" pitchFamily="34" charset="0"/>
              </a:rPr>
              <a:t>正确选项要包含材料中所强调的</a:t>
            </a:r>
            <a:r>
              <a:rPr lang="zh-CN" altLang="en-US" sz="2400" smtClean="0">
                <a:solidFill>
                  <a:srgbClr val="0000CC"/>
                </a:solidFill>
                <a:latin typeface="Arial" panose="020B0604020202020204" pitchFamily="34" charset="0"/>
                <a:ea typeface="黑体" panose="02010609060101010101" pitchFamily="49" charset="-122"/>
                <a:sym typeface="Arial" panose="020B0604020202020204" pitchFamily="34" charset="0"/>
              </a:rPr>
              <a:t>主体。特别注意语气词，强调</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重心（主体）</a:t>
            </a:r>
            <a:r>
              <a:rPr lang="zh-CN" altLang="en-US" sz="2400" smtClean="0">
                <a:solidFill>
                  <a:srgbClr val="0000CC"/>
                </a:solidFill>
                <a:latin typeface="Arial" panose="020B0604020202020204" pitchFamily="34" charset="0"/>
                <a:ea typeface="黑体" panose="02010609060101010101" pitchFamily="49" charset="-122"/>
                <a:sym typeface="Arial" panose="020B0604020202020204" pitchFamily="34" charset="0"/>
              </a:rPr>
              <a:t>所在。</a:t>
            </a:r>
            <a:endParaRPr lang="en-US" altLang="zh-CN" sz="2400" smtClean="0">
              <a:solidFill>
                <a:srgbClr val="0000CC"/>
              </a:solidFill>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转折关系：</a:t>
            </a:r>
            <a:r>
              <a:rPr lang="zh-CN"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rPr>
              <a:t>一般</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材料</a:t>
            </a:r>
            <a:r>
              <a:rPr lang="zh-CN"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rPr>
              <a:t>强调</a:t>
            </a:r>
            <a:r>
              <a:rPr lang="zh-CN" altLang="zh-CN" sz="2400">
                <a:solidFill>
                  <a:srgbClr val="FF0000"/>
                </a:solidFill>
                <a:latin typeface="Arial" panose="020B0604020202020204" pitchFamily="34" charset="0"/>
                <a:ea typeface="黑体" panose="02010609060101010101" pitchFamily="49" charset="-122"/>
                <a:sym typeface="Arial" panose="020B0604020202020204" pitchFamily="34" charset="0"/>
              </a:rPr>
              <a:t>的重心在转折</a:t>
            </a:r>
            <a:r>
              <a:rPr lang="zh-CN"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rPr>
              <a:t>部分</a:t>
            </a:r>
            <a:r>
              <a:rPr lang="zh-CN" altLang="en-US" sz="2400" smtClean="0">
                <a:latin typeface="Arial" panose="020B0604020202020204" pitchFamily="34" charset="0"/>
                <a:ea typeface="黑体" panose="02010609060101010101" pitchFamily="49" charset="-122"/>
                <a:sym typeface="Arial" panose="020B0604020202020204" pitchFamily="34" charset="0"/>
              </a:rPr>
              <a:t>。</a:t>
            </a:r>
            <a:endParaRPr lang="en-US" altLang="zh-CN" sz="2400" smtClean="0">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递进关系，</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一般</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强调的重心在递进</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部分。</a:t>
            </a:r>
            <a:endParaRPr lang="en-US"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假设关系，</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一般</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强调的重心在假设</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部分。</a:t>
            </a:r>
            <a:endParaRPr lang="en-US" altLang="zh-CN" sz="2400" smtClean="0">
              <a:solidFill>
                <a:srgbClr val="FF0000"/>
              </a:solidFill>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en-US" sz="2400" smtClean="0">
                <a:latin typeface="Arial" panose="020B0604020202020204" pitchFamily="34" charset="0"/>
                <a:ea typeface="黑体" panose="02010609060101010101" pitchFamily="49" charset="-122"/>
                <a:sym typeface="Arial" panose="020B0604020202020204" pitchFamily="34" charset="0"/>
              </a:rPr>
              <a:t>条件关系，</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一般</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强调的重心在条件</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部分</a:t>
            </a:r>
            <a:r>
              <a:rPr lang="zh-CN" altLang="en-US" sz="2400" smtClean="0">
                <a:solidFill>
                  <a:srgbClr val="0000CC"/>
                </a:solidFill>
                <a:latin typeface="Arial" panose="020B0604020202020204" pitchFamily="34" charset="0"/>
                <a:ea typeface="黑体" panose="02010609060101010101" pitchFamily="49" charset="-122"/>
                <a:sym typeface="Arial" panose="020B0604020202020204" pitchFamily="34" charset="0"/>
              </a:rPr>
              <a:t>（语气词，</a:t>
            </a:r>
            <a:r>
              <a:rPr lang="zh-CN" altLang="en-US" sz="2400" smtClean="0">
                <a:solidFill>
                  <a:srgbClr val="FF0000"/>
                </a:solidFill>
                <a:latin typeface="Arial" panose="020B0604020202020204" pitchFamily="34" charset="0"/>
                <a:ea typeface="黑体" panose="02010609060101010101" pitchFamily="49" charset="-122"/>
                <a:sym typeface="Arial" panose="020B0604020202020204" pitchFamily="34" charset="0"/>
              </a:rPr>
              <a:t>前面抓关键词已经叙述过</a:t>
            </a:r>
            <a:r>
              <a:rPr lang="zh-CN" altLang="en-US" sz="2400" smtClean="0">
                <a:solidFill>
                  <a:srgbClr val="0000CC"/>
                </a:solidFill>
                <a:latin typeface="Arial" panose="020B0604020202020204" pitchFamily="34" charset="0"/>
                <a:ea typeface="黑体" panose="02010609060101010101" pitchFamily="49" charset="-122"/>
                <a:sym typeface="Arial" panose="020B0604020202020204" pitchFamily="34" charset="0"/>
              </a:rPr>
              <a:t>）</a:t>
            </a:r>
            <a:endParaRPr lang="zh-CN" altLang="zh-CN" sz="2400">
              <a:solidFill>
                <a:srgbClr val="0000CC"/>
              </a:solidFill>
              <a:latin typeface="Arial" panose="020B0604020202020204" pitchFamily="34" charset="0"/>
              <a:ea typeface="黑体" panose="02010609060101010101" pitchFamily="49" charset="-122"/>
              <a:sym typeface="Arial" panose="020B0604020202020204" pitchFamily="34" charset="0"/>
            </a:endParaRPr>
          </a:p>
        </p:txBody>
      </p:sp>
      <p:sp>
        <p:nvSpPr>
          <p:cNvPr id="6" name="标题 1"/>
          <p:cNvSpPr txBox="1"/>
          <p:nvPr>
            <p:custDataLst>
              <p:tags r:id="rId3"/>
            </p:custDataLst>
          </p:nvPr>
        </p:nvSpPr>
        <p:spPr>
          <a:xfrm>
            <a:off x="479425" y="116657"/>
            <a:ext cx="9675283"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latin typeface="Arial" panose="020B0604020202020204" pitchFamily="34" charset="0"/>
                <a:ea typeface="黑体" panose="02010609060101010101" pitchFamily="49" charset="-122"/>
                <a:sym typeface="Arial" panose="020B0604020202020204" pitchFamily="34" charset="0"/>
              </a:rPr>
              <a:t>三</a:t>
            </a:r>
            <a:r>
              <a:rPr lang="zh-CN" altLang="en-US" sz="2400" b="1" smtClean="0">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解题遵循六</a:t>
            </a:r>
            <a:r>
              <a:rPr lang="zh-CN" altLang="en-US" sz="2400" b="1" smtClean="0">
                <a:latin typeface="Arial" panose="020B0604020202020204" pitchFamily="34" charset="0"/>
                <a:ea typeface="黑体" panose="02010609060101010101" pitchFamily="49" charset="-122"/>
                <a:sym typeface="Arial" panose="020B0604020202020204" pitchFamily="34" charset="0"/>
              </a:rPr>
              <a:t>原则</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2023.</a:t>
            </a:r>
            <a:r>
              <a:rPr lang="zh-CN" altLang="en-US" smtClean="0">
                <a:latin typeface="Arial" panose="020B0604020202020204" pitchFamily="34" charset="0"/>
                <a:ea typeface="黑体" panose="02010609060101010101" pitchFamily="49" charset="-122"/>
                <a:sym typeface="Arial" panose="020B0604020202020204" pitchFamily="34" charset="0"/>
              </a:rPr>
              <a:t>湖南卷</a:t>
            </a:r>
            <a:r>
              <a:rPr lang="en-US" altLang="zh-CN" smtClean="0">
                <a:latin typeface="Arial" panose="020B0604020202020204" pitchFamily="34" charset="0"/>
                <a:ea typeface="黑体" panose="02010609060101010101" pitchFamily="49" charset="-122"/>
                <a:sym typeface="Arial" panose="020B0604020202020204" pitchFamily="34" charset="0"/>
              </a:rPr>
              <a:t>.2</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zh-CN" altLang="zh-CN" smtClean="0">
                <a:latin typeface="Arial" panose="020B0604020202020204" pitchFamily="34" charset="0"/>
                <a:ea typeface="黑体" panose="02010609060101010101" pitchFamily="49" charset="-122"/>
                <a:sym typeface="Arial" panose="020B0604020202020204" pitchFamily="34" charset="0"/>
              </a:rPr>
              <a:t>战国时期，关东六国国君任相多用其宗族及国人。数代秦王所用秦相，商鞅为卫人，楼缓为赵人，张仪、魏冉、范雎为魏人，蔡泽为燕人，吕不韦为韩人，李斯为楚人。据此可推知（　　）</a:t>
            </a:r>
            <a:endParaRPr lang="zh-CN" altLang="zh-CN" smtClean="0">
              <a:latin typeface="Arial" panose="020B0604020202020204" pitchFamily="34" charset="0"/>
              <a:ea typeface="黑体" panose="02010609060101010101" pitchFamily="49" charset="-122"/>
              <a:sym typeface="Arial" panose="020B0604020202020204" pitchFamily="34" charset="0"/>
            </a:endParaRPr>
          </a:p>
          <a:p>
            <a:r>
              <a:rPr lang="en-US" altLang="zh-CN" smtClean="0">
                <a:latin typeface="Arial" panose="020B0604020202020204" pitchFamily="34" charset="0"/>
                <a:ea typeface="黑体" panose="02010609060101010101" pitchFamily="49" charset="-122"/>
                <a:sym typeface="Arial" panose="020B0604020202020204" pitchFamily="34" charset="0"/>
              </a:rPr>
              <a:t>A</a:t>
            </a:r>
            <a:r>
              <a:rPr lang="zh-CN" altLang="zh-CN" smtClean="0">
                <a:latin typeface="Arial" panose="020B0604020202020204" pitchFamily="34" charset="0"/>
                <a:ea typeface="黑体" panose="02010609060101010101" pitchFamily="49" charset="-122"/>
                <a:sym typeface="Arial" panose="020B0604020202020204" pitchFamily="34" charset="0"/>
              </a:rPr>
              <a:t>．秦国官僚制相对完善</a:t>
            </a:r>
            <a:r>
              <a:rPr lang="en-US" altLang="zh-CN" smtClean="0">
                <a:latin typeface="Arial" panose="020B0604020202020204" pitchFamily="34" charset="0"/>
                <a:ea typeface="黑体" panose="02010609060101010101" pitchFamily="49" charset="-122"/>
                <a:sym typeface="Arial" panose="020B0604020202020204" pitchFamily="34" charset="0"/>
              </a:rPr>
              <a:t>               B</a:t>
            </a:r>
            <a:r>
              <a:rPr lang="zh-CN" altLang="zh-CN" smtClean="0">
                <a:latin typeface="Arial" panose="020B0604020202020204" pitchFamily="34" charset="0"/>
                <a:ea typeface="黑体" panose="02010609060101010101" pitchFamily="49" charset="-122"/>
                <a:sym typeface="Arial" panose="020B0604020202020204" pitchFamily="34" charset="0"/>
              </a:rPr>
              <a:t>．秦国用人政策不断改变</a:t>
            </a:r>
            <a:endParaRPr lang="zh-CN" altLang="zh-CN" smtClean="0">
              <a:latin typeface="Arial" panose="020B0604020202020204" pitchFamily="34" charset="0"/>
              <a:ea typeface="黑体" panose="02010609060101010101" pitchFamily="49" charset="-122"/>
              <a:sym typeface="Arial" panose="020B0604020202020204" pitchFamily="34" charset="0"/>
            </a:endParaRPr>
          </a:p>
          <a:p>
            <a:r>
              <a:rPr lang="en-US" altLang="zh-CN" smtClean="0">
                <a:latin typeface="Arial" panose="020B0604020202020204" pitchFamily="34" charset="0"/>
                <a:ea typeface="黑体" panose="02010609060101010101" pitchFamily="49" charset="-122"/>
                <a:sym typeface="Arial" panose="020B0604020202020204" pitchFamily="34" charset="0"/>
              </a:rPr>
              <a:t>C</a:t>
            </a:r>
            <a:r>
              <a:rPr lang="zh-CN" altLang="zh-CN" smtClean="0">
                <a:latin typeface="Arial" panose="020B0604020202020204" pitchFamily="34" charset="0"/>
                <a:ea typeface="黑体" panose="02010609060101010101" pitchFamily="49" charset="-122"/>
                <a:sym typeface="Arial" panose="020B0604020202020204" pitchFamily="34" charset="0"/>
              </a:rPr>
              <a:t>．六国严格遵行宗法制</a:t>
            </a:r>
            <a:r>
              <a:rPr lang="en-US" altLang="zh-CN" smtClean="0">
                <a:latin typeface="Arial" panose="020B0604020202020204" pitchFamily="34" charset="0"/>
                <a:ea typeface="黑体" panose="02010609060101010101" pitchFamily="49" charset="-122"/>
                <a:sym typeface="Arial" panose="020B0604020202020204" pitchFamily="34" charset="0"/>
              </a:rPr>
              <a:t>               D</a:t>
            </a:r>
            <a:r>
              <a:rPr lang="zh-CN" altLang="zh-CN" smtClean="0">
                <a:latin typeface="Arial" panose="020B0604020202020204" pitchFamily="34" charset="0"/>
                <a:ea typeface="黑体" panose="02010609060101010101" pitchFamily="49" charset="-122"/>
                <a:sym typeface="Arial" panose="020B0604020202020204" pitchFamily="34" charset="0"/>
              </a:rPr>
              <a:t>．法家人物在六国遭排挤</a:t>
            </a:r>
            <a:endParaRPr lang="zh-CN" altLang="zh-CN" smtClean="0">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488136" y="1225352"/>
            <a:ext cx="2232248"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4416454" y="764704"/>
            <a:ext cx="1391514"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4"/>
            </p:custDataLst>
          </p:nvPr>
        </p:nvSpPr>
        <p:spPr>
          <a:xfrm>
            <a:off x="5119701" y="1699946"/>
            <a:ext cx="1624371"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圆角矩形 5"/>
          <p:cNvSpPr/>
          <p:nvPr>
            <p:custDataLst>
              <p:tags r:id="rId5"/>
            </p:custDataLst>
          </p:nvPr>
        </p:nvSpPr>
        <p:spPr>
          <a:xfrm>
            <a:off x="1019812" y="2780928"/>
            <a:ext cx="683700" cy="432048"/>
          </a:xfrm>
          <a:prstGeom prst="roundRect">
            <a:avLst/>
          </a:prstGeom>
          <a:noFill/>
          <a:ln w="28575" cmpd="sng">
            <a:solidFill>
              <a:srgbClr val="00B05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7" name="圆角矩形标注 6"/>
          <p:cNvSpPr/>
          <p:nvPr>
            <p:custDataLst>
              <p:tags r:id="rId6"/>
            </p:custDataLst>
          </p:nvPr>
        </p:nvSpPr>
        <p:spPr>
          <a:xfrm>
            <a:off x="9601054" y="2286675"/>
            <a:ext cx="2088183" cy="494253"/>
          </a:xfrm>
          <a:prstGeom prst="wedgeRoundRectCallout">
            <a:avLst>
              <a:gd name="adj1" fmla="val -51231"/>
              <a:gd name="adj2" fmla="val 212316"/>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pPr>
            <a:r>
              <a:rPr lang="zh-CN" altLang="en-US" sz="2400" kern="0" smtClean="0">
                <a:solidFill>
                  <a:schemeClr val="accent4">
                    <a:lumMod val="20000"/>
                    <a:lumOff val="80000"/>
                  </a:scheme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主体一致原则</a:t>
            </a:r>
            <a:endParaRPr kumimoji="0" lang="zh-CN" altLang="en-US" sz="2400" i="0" strike="noStrike" kern="0" baseline="0" noProof="0" smtClean="0">
              <a:ln>
                <a:noFill/>
              </a:ln>
              <a:solidFill>
                <a:schemeClr val="accent4">
                  <a:lumMod val="20000"/>
                  <a:lumOff val="80000"/>
                </a:schemeClr>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sym typeface="Arial" panose="020B0604020202020204" pitchFamily="34" charset="0"/>
            </a:endParaRPr>
          </a:p>
        </p:txBody>
      </p:sp>
      <p:sp>
        <p:nvSpPr>
          <p:cNvPr id="8" name="文本框 7"/>
          <p:cNvSpPr txBox="1"/>
          <p:nvPr>
            <p:custDataLst>
              <p:tags r:id="rId7"/>
            </p:custDataLst>
          </p:nvPr>
        </p:nvSpPr>
        <p:spPr>
          <a:xfrm>
            <a:off x="623392" y="3717032"/>
            <a:ext cx="11089183" cy="2308324"/>
          </a:xfrm>
          <a:prstGeom prst="rect">
            <a:avLst/>
          </a:prstGeom>
          <a:solidFill>
            <a:srgbClr val="FB5F63"/>
          </a:solidFill>
        </p:spPr>
        <p:txBody>
          <a:bodyPr wrap="square" rtlCol="0">
            <a:spAutoFit/>
          </a:bodyPr>
          <a:lstStyle/>
          <a:p>
            <a:pPr>
              <a:lnSpc>
                <a:spcPct val="150000"/>
              </a:lnSpc>
            </a:pPr>
            <a:r>
              <a:rPr lang="zh-CN" altLang="en-US" sz="2400" smtClean="0">
                <a:solidFill>
                  <a:schemeClr val="bg1"/>
                </a:solidFill>
                <a:latin typeface="Arial" panose="020B0604020202020204" pitchFamily="34" charset="0"/>
                <a:ea typeface="黑体" panose="02010609060101010101" pitchFamily="49" charset="-122"/>
                <a:sym typeface="Arial" panose="020B0604020202020204" pitchFamily="34" charset="0"/>
              </a:rPr>
              <a:t>材料的主体是“数代秦王”，选项</a:t>
            </a:r>
            <a:r>
              <a:rPr lang="en-US"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C</a:t>
            </a:r>
            <a:r>
              <a:rPr lang="zh-CN" altLang="en-US" sz="2400" smtClean="0">
                <a:solidFill>
                  <a:schemeClr val="bg1"/>
                </a:solidFill>
                <a:latin typeface="Arial" panose="020B0604020202020204" pitchFamily="34" charset="0"/>
                <a:ea typeface="黑体" panose="02010609060101010101" pitchFamily="49" charset="-122"/>
                <a:sym typeface="Arial" panose="020B0604020202020204" pitchFamily="34" charset="0"/>
              </a:rPr>
              <a:t>“六国”，主体不一致。且六国也进行了改革变法，冲击了宗法制，“</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严格遵行</a:t>
            </a:r>
            <a:r>
              <a:rPr lang="zh-CN" altLang="en-US" sz="2400" smtClean="0">
                <a:solidFill>
                  <a:schemeClr val="bg1"/>
                </a:solidFill>
                <a:latin typeface="Arial" panose="020B0604020202020204" pitchFamily="34" charset="0"/>
                <a:ea typeface="黑体" panose="02010609060101010101" pitchFamily="49" charset="-122"/>
                <a:sym typeface="Arial" panose="020B0604020202020204" pitchFamily="34" charset="0"/>
              </a:rPr>
              <a:t>”不符合史实。</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与</a:t>
            </a: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关东六国国君任相不同，数代秦王所用秦相为关东六国人，而非宗族、秦人，这与秦国变法较六国彻底相关，可知秦国君主权力加强，血缘政治体制崩溃，官僚政治制度基本确立，故选</a:t>
            </a:r>
            <a:r>
              <a:rPr lang="en-US" altLang="zh-CN" sz="2400">
                <a:solidFill>
                  <a:schemeClr val="bg1"/>
                </a:solidFill>
                <a:latin typeface="Arial" panose="020B0604020202020204" pitchFamily="34" charset="0"/>
                <a:ea typeface="黑体" panose="02010609060101010101" pitchFamily="49" charset="-122"/>
                <a:sym typeface="Arial" panose="020B0604020202020204" pitchFamily="34" charset="0"/>
              </a:rPr>
              <a:t>A</a:t>
            </a: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项；</a:t>
            </a:r>
            <a:endPar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9" name="文本框 8"/>
          <p:cNvSpPr txBox="1"/>
          <p:nvPr>
            <p:custDataLst>
              <p:tags r:id="rId8"/>
            </p:custDataLst>
          </p:nvPr>
        </p:nvSpPr>
        <p:spPr>
          <a:xfrm>
            <a:off x="285980" y="1995304"/>
            <a:ext cx="96058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466481" y="1189856"/>
            <a:ext cx="11246094" cy="5668144"/>
          </a:xfrm>
        </p:spPr>
        <p:txBody>
          <a:bodyPr/>
          <a:lstStyle/>
          <a:p>
            <a:pPr lvl="0" indent="457200" algn="just" fontAlgn="auto">
              <a:lnSpc>
                <a:spcPct val="150000"/>
              </a:lnSpc>
              <a:buClrTx/>
              <a:buSzTx/>
              <a:buFontTx/>
            </a:pPr>
            <a:r>
              <a:rPr lang="en-US" altLang="zh-CN">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 </a:t>
            </a:r>
            <a:r>
              <a:rPr lang="zh-CN" altLang="en-US" b="1">
                <a:solidFill>
                  <a:srgbClr val="0000CC"/>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最近原则</a:t>
            </a:r>
            <a:r>
              <a:rPr lang="zh-CN" altLang="en-US">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主要有三种情况：</a:t>
            </a:r>
            <a:endParaRPr lang="zh-CN" altLang="en-US">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lvl="0" indent="457200" algn="just" fontAlgn="auto">
              <a:lnSpc>
                <a:spcPct val="150000"/>
              </a:lnSpc>
              <a:buClrTx/>
              <a:buSzTx/>
              <a:buFontTx/>
            </a:pPr>
            <a:r>
              <a:rPr lang="en-US" altLang="zh-CN">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 </a:t>
            </a:r>
            <a:r>
              <a:rPr lang="en-US" altLang="zh-CN" smtClean="0">
                <a:latin typeface="Arial" panose="020B0604020202020204" pitchFamily="34" charset="0"/>
                <a:ea typeface="黑体" panose="02010609060101010101" pitchFamily="49" charset="-122"/>
                <a:sym typeface="Arial" panose="020B0604020202020204" pitchFamily="34" charset="0"/>
              </a:rPr>
              <a:t>(1)</a:t>
            </a:r>
            <a:r>
              <a:rPr lang="en-US" altLang="zh-CN"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 </a:t>
            </a:r>
            <a:r>
              <a:rPr lang="zh-CN" altLang="en-US">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是以时间为突破口（时间最近）</a:t>
            </a:r>
            <a:r>
              <a:rPr lang="zh-CN" altLang="en-US"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a:t>
            </a:r>
            <a:endParaRPr lang="en-US" altLang="zh-CN"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indent="457200" algn="just">
              <a:lnSpc>
                <a:spcPct val="150000"/>
              </a:lnSpc>
            </a:pPr>
            <a:r>
              <a:rPr lang="zh-CN" altLang="en-US">
                <a:latin typeface="Arial" panose="020B0604020202020204" pitchFamily="34" charset="0"/>
                <a:ea typeface="黑体" panose="02010609060101010101" pitchFamily="49" charset="-122"/>
                <a:sym typeface="Arial" panose="020B0604020202020204" pitchFamily="34" charset="0"/>
              </a:rPr>
              <a:t>要以题干中的陌生“时间”为切入点，联系与之</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最近的重大历史事件</a:t>
            </a:r>
            <a:r>
              <a:rPr lang="zh-CN" altLang="en-US">
                <a:latin typeface="Arial" panose="020B0604020202020204" pitchFamily="34" charset="0"/>
                <a:ea typeface="黑体" panose="02010609060101010101" pitchFamily="49" charset="-122"/>
                <a:sym typeface="Arial" panose="020B0604020202020204" pitchFamily="34" charset="0"/>
              </a:rPr>
              <a:t>，将其置于一个熟知的大历史视域</a:t>
            </a:r>
            <a:r>
              <a:rPr lang="zh-CN" altLang="en-US" smtClean="0">
                <a:latin typeface="Arial" panose="020B0604020202020204" pitchFamily="34" charset="0"/>
                <a:ea typeface="黑体" panose="02010609060101010101" pitchFamily="49" charset="-122"/>
                <a:sym typeface="Arial" panose="020B0604020202020204" pitchFamily="34" charset="0"/>
              </a:rPr>
              <a:t>下</a:t>
            </a:r>
            <a:endParaRPr lang="en-US" altLang="zh-CN" smtClean="0">
              <a:latin typeface="Arial" panose="020B0604020202020204" pitchFamily="34" charset="0"/>
              <a:ea typeface="黑体" panose="02010609060101010101" pitchFamily="49" charset="-122"/>
              <a:sym typeface="Arial" panose="020B0604020202020204" pitchFamily="34" charset="0"/>
            </a:endParaRPr>
          </a:p>
          <a:p>
            <a:pPr lvl="0" indent="457200" algn="just" fontAlgn="auto">
              <a:lnSpc>
                <a:spcPct val="150000"/>
              </a:lnSpc>
              <a:buClrTx/>
              <a:buSzTx/>
              <a:buFontTx/>
            </a:pPr>
            <a:r>
              <a:rPr lang="en-US" altLang="zh-CN">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 </a:t>
            </a:r>
            <a:r>
              <a:rPr lang="en-US" altLang="zh-CN" smtClean="0">
                <a:latin typeface="Arial" panose="020B0604020202020204" pitchFamily="34" charset="0"/>
                <a:ea typeface="黑体" panose="02010609060101010101" pitchFamily="49" charset="-122"/>
                <a:sym typeface="Arial" panose="020B0604020202020204" pitchFamily="34" charset="0"/>
              </a:rPr>
              <a:t>(2)</a:t>
            </a:r>
            <a:r>
              <a:rPr lang="zh-CN" altLang="en-US">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是考查一个国家制定外交政策的根本出发点（国家利益）</a:t>
            </a:r>
            <a:r>
              <a:rPr lang="zh-CN" altLang="en-US"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a:t>
            </a:r>
            <a:endParaRPr lang="en-US" altLang="zh-CN"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indent="457200" algn="just">
              <a:lnSpc>
                <a:spcPct val="150000"/>
              </a:lnSpc>
            </a:pPr>
            <a:r>
              <a:rPr lang="zh-CN" altLang="en-US">
                <a:latin typeface="Arial" panose="020B0604020202020204" pitchFamily="34" charset="0"/>
                <a:ea typeface="黑体" panose="02010609060101010101" pitchFamily="49" charset="-122"/>
                <a:sym typeface="Arial" panose="020B0604020202020204" pitchFamily="34" charset="0"/>
              </a:rPr>
              <a:t>影响一个国家制定对外政策的主要因素主要有：</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国家性质、国家利益、政治关系、意识形态和文化历史根源等</a:t>
            </a:r>
            <a:r>
              <a:rPr lang="zh-CN" altLang="en-US">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其根本出发点是国家利益</a:t>
            </a:r>
            <a:r>
              <a:rPr lang="zh-CN" altLang="en-US">
                <a:latin typeface="Arial" panose="020B0604020202020204" pitchFamily="34" charset="0"/>
                <a:ea typeface="黑体" panose="02010609060101010101" pitchFamily="49" charset="-122"/>
                <a:sym typeface="Arial" panose="020B0604020202020204" pitchFamily="34" charset="0"/>
              </a:rPr>
              <a:t>。因此考查国家对外政策的因素时，我们主要从</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国家利益角度</a:t>
            </a:r>
            <a:r>
              <a:rPr lang="zh-CN" altLang="en-US">
                <a:latin typeface="Arial" panose="020B0604020202020204" pitchFamily="34" charset="0"/>
                <a:ea typeface="黑体" panose="02010609060101010101" pitchFamily="49" charset="-122"/>
                <a:sym typeface="Arial" panose="020B0604020202020204" pitchFamily="34" charset="0"/>
              </a:rPr>
              <a:t>考虑，也可以根据国家性质、政治关系、意识形态和文化历史根源等角度考虑</a:t>
            </a:r>
            <a:r>
              <a:rPr lang="zh-CN" altLang="en-US" smtClean="0">
                <a:latin typeface="Arial" panose="020B0604020202020204" pitchFamily="34" charset="0"/>
                <a:ea typeface="黑体" panose="02010609060101010101" pitchFamily="49" charset="-122"/>
                <a:sym typeface="Arial" panose="020B0604020202020204" pitchFamily="34" charset="0"/>
              </a:rPr>
              <a:t>。</a:t>
            </a:r>
            <a:endParaRPr lang="zh-CN" altLang="en-US">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a:p>
            <a:pPr indent="457200" algn="just">
              <a:lnSpc>
                <a:spcPct val="150000"/>
              </a:lnSpc>
            </a:pPr>
            <a:endParaRPr lang="zh-CN" altLang="en-US">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p:txBody>
      </p:sp>
      <p:sp>
        <p:nvSpPr>
          <p:cNvPr id="4" name="标题 1"/>
          <p:cNvSpPr>
            <a:spLocks noGrp="1"/>
          </p:cNvSpPr>
          <p:nvPr>
            <p:custDataLst>
              <p:tags r:id="rId2"/>
            </p:custDataLst>
          </p:nvPr>
        </p:nvSpPr>
        <p:spPr>
          <a:xfrm>
            <a:off x="466481" y="692696"/>
            <a:ext cx="8675126" cy="497160"/>
          </a:xfrm>
          <a:prstGeom prst="rect">
            <a:avLst/>
          </a:prstGeom>
        </p:spPr>
        <p:txBody>
          <a:bodyPr vert="horz" lIns="90170" tIns="46990" rIns="90170" bIns="4699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4.</a:t>
            </a:r>
            <a:r>
              <a:rPr lang="zh-CN" altLang="zh-CN"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遵循</a:t>
            </a:r>
            <a:r>
              <a:rPr lang="zh-CN"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基本原则</a:t>
            </a:r>
            <a:r>
              <a:rPr lang="en-US" altLang="zh-CN"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最近</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原则</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原则</a:t>
            </a:r>
            <a:endParaRPr sz="2400" b="1">
              <a:solidFill>
                <a:srgbClr val="FF0000"/>
              </a:solidFill>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endParaRPr>
          </a:p>
        </p:txBody>
      </p:sp>
      <p:sp>
        <p:nvSpPr>
          <p:cNvPr id="5" name="标题 1"/>
          <p:cNvSpPr txBox="1"/>
          <p:nvPr>
            <p:custDataLst>
              <p:tags r:id="rId3"/>
            </p:custDataLst>
          </p:nvPr>
        </p:nvSpPr>
        <p:spPr>
          <a:xfrm>
            <a:off x="479425" y="116657"/>
            <a:ext cx="9675283"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latin typeface="Arial" panose="020B0604020202020204" pitchFamily="34" charset="0"/>
                <a:ea typeface="黑体" panose="02010609060101010101" pitchFamily="49" charset="-122"/>
                <a:sym typeface="Arial" panose="020B0604020202020204" pitchFamily="34" charset="0"/>
              </a:rPr>
              <a:t>三</a:t>
            </a:r>
            <a:r>
              <a:rPr lang="zh-CN" altLang="en-US" sz="2400" b="1" smtClean="0">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解题遵循六</a:t>
            </a:r>
            <a:r>
              <a:rPr lang="zh-CN" altLang="en-US" sz="2400" b="1" smtClean="0">
                <a:latin typeface="Arial" panose="020B0604020202020204" pitchFamily="34" charset="0"/>
                <a:ea typeface="黑体" panose="02010609060101010101" pitchFamily="49" charset="-122"/>
                <a:sym typeface="Arial" panose="020B0604020202020204" pitchFamily="34" charset="0"/>
              </a:rPr>
              <a:t>原则</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479425" y="1084482"/>
            <a:ext cx="11186524" cy="5655519"/>
          </a:xfrm>
        </p:spPr>
        <p:txBody>
          <a:bodyPr/>
          <a:lstStyle/>
          <a:p>
            <a:pPr indent="457200" algn="just">
              <a:lnSpc>
                <a:spcPct val="150000"/>
              </a:lnSpc>
            </a:pPr>
            <a:r>
              <a:rPr lang="en-US" altLang="zh-CN"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 </a:t>
            </a:r>
            <a:r>
              <a:rPr lang="en-US" altLang="zh-CN" smtClean="0">
                <a:latin typeface="Arial" panose="020B0604020202020204" pitchFamily="34" charset="0"/>
                <a:ea typeface="黑体" panose="02010609060101010101" pitchFamily="49" charset="-122"/>
                <a:sym typeface="Arial" panose="020B0604020202020204" pitchFamily="34" charset="0"/>
              </a:rPr>
              <a:t>(3)</a:t>
            </a:r>
            <a:r>
              <a:rPr lang="zh-CN" altLang="en-US">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是考查根本目的、意图或根本原因（目的最近）</a:t>
            </a:r>
            <a:endParaRPr lang="en-US" altLang="zh-CN">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indent="457200" algn="just">
              <a:lnSpc>
                <a:spcPct val="150000"/>
              </a:lnSpc>
            </a:pP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“根本目的”</a:t>
            </a:r>
            <a:r>
              <a:rPr lang="zh-CN" altLang="en-US">
                <a:latin typeface="Arial" panose="020B0604020202020204" pitchFamily="34" charset="0"/>
                <a:ea typeface="黑体" panose="02010609060101010101" pitchFamily="49" charset="-122"/>
                <a:sym typeface="Arial" panose="020B0604020202020204" pitchFamily="34" charset="0"/>
              </a:rPr>
              <a:t>则是指当事者想要达到的各种境地和希望实现的各种结果中占支配地位，起主导作用的目的。一般与当事者从</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其阶级本性（立场）、阶层（集团）利益、民族利益或所处的历史环境等方面密切相关</a:t>
            </a:r>
            <a:r>
              <a:rPr lang="zh-CN" altLang="en-US">
                <a:latin typeface="Arial" panose="020B0604020202020204" pitchFamily="34" charset="0"/>
                <a:ea typeface="黑体" panose="02010609060101010101" pitchFamily="49" charset="-122"/>
                <a:sym typeface="Arial" panose="020B0604020202020204" pitchFamily="34" charset="0"/>
              </a:rPr>
              <a:t>。 </a:t>
            </a:r>
            <a:r>
              <a:rPr lang="zh-CN" altLang="en-US">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a:t>
            </a:r>
            <a:r>
              <a:rPr lang="zh-CN" altLang="zh-CN">
                <a:latin typeface="Arial" panose="020B0604020202020204" pitchFamily="34" charset="0"/>
                <a:ea typeface="黑体" panose="02010609060101010101" pitchFamily="49" charset="-122"/>
                <a:sym typeface="Arial" panose="020B0604020202020204" pitchFamily="34" charset="0"/>
              </a:rPr>
              <a:t>尤其涉及到“国家、政府、领导人”的政策措施，要从</a:t>
            </a:r>
            <a:r>
              <a:rPr lang="zh-CN" altLang="zh-CN">
                <a:solidFill>
                  <a:srgbClr val="FF0000"/>
                </a:solidFill>
                <a:latin typeface="Arial" panose="020B0604020202020204" pitchFamily="34" charset="0"/>
                <a:ea typeface="黑体" panose="02010609060101010101" pitchFamily="49" charset="-122"/>
                <a:sym typeface="Arial" panose="020B0604020202020204" pitchFamily="34" charset="0"/>
              </a:rPr>
              <a:t>“国家、政府、领导人”</a:t>
            </a:r>
            <a:r>
              <a:rPr lang="zh-CN" altLang="zh-CN">
                <a:latin typeface="Arial" panose="020B0604020202020204" pitchFamily="34" charset="0"/>
                <a:ea typeface="黑体" panose="02010609060101010101" pitchFamily="49" charset="-122"/>
                <a:sym typeface="Arial" panose="020B0604020202020204" pitchFamily="34" charset="0"/>
              </a:rPr>
              <a:t>的角度去选“最重要的、根本的”选项</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a:t>
            </a:r>
            <a:endParaRPr lang="en-US" altLang="zh-CN" smtClean="0">
              <a:latin typeface="Arial" panose="020B0604020202020204" pitchFamily="34" charset="0"/>
              <a:ea typeface="黑体" panose="02010609060101010101" pitchFamily="49" charset="-122"/>
              <a:sym typeface="Arial" panose="020B0604020202020204" pitchFamily="34" charset="0"/>
            </a:endParaRPr>
          </a:p>
          <a:p>
            <a:pPr indent="457200" algn="just">
              <a:lnSpc>
                <a:spcPct val="150000"/>
              </a:lnSpc>
            </a:pPr>
            <a:r>
              <a:rPr lang="zh-CN" altLang="en-US" b="1" smtClean="0">
                <a:solidFill>
                  <a:srgbClr val="FF0000"/>
                </a:solidFill>
                <a:latin typeface="Arial" panose="020B0604020202020204" pitchFamily="34" charset="0"/>
                <a:ea typeface="黑体" panose="02010609060101010101" pitchFamily="49" charset="-122"/>
                <a:sym typeface="Arial" panose="020B0604020202020204" pitchFamily="34" charset="0"/>
              </a:rPr>
              <a:t> </a:t>
            </a:r>
            <a:r>
              <a:rPr lang="en-US" altLang="zh-CN" b="1" smtClean="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smtClean="0">
                <a:solidFill>
                  <a:srgbClr val="FF0000"/>
                </a:solidFill>
                <a:latin typeface="Arial" panose="020B0604020202020204" pitchFamily="34" charset="0"/>
                <a:ea typeface="黑体" panose="02010609060101010101" pitchFamily="49" charset="-122"/>
                <a:sym typeface="Arial" panose="020B0604020202020204" pitchFamily="34" charset="0"/>
              </a:rPr>
              <a:t>根本原因</a:t>
            </a:r>
            <a:r>
              <a:rPr lang="en-US" altLang="zh-CN" b="1" smtClean="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指</a:t>
            </a:r>
            <a:r>
              <a:rPr lang="zh-CN" altLang="en-US">
                <a:latin typeface="Arial" panose="020B0604020202020204" pitchFamily="34" charset="0"/>
                <a:ea typeface="黑体" panose="02010609060101010101" pitchFamily="49" charset="-122"/>
                <a:sym typeface="Arial" panose="020B0604020202020204" pitchFamily="34" charset="0"/>
              </a:rPr>
              <a:t>的是导致某种结局或后果诸多原因里最根本最主要的原因。如考查</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生产关系变革</a:t>
            </a:r>
            <a:r>
              <a:rPr lang="zh-CN" altLang="en-US">
                <a:latin typeface="Arial" panose="020B0604020202020204" pitchFamily="34" charset="0"/>
                <a:ea typeface="黑体" panose="02010609060101010101" pitchFamily="49" charset="-122"/>
                <a:sym typeface="Arial" panose="020B0604020202020204" pitchFamily="34" charset="0"/>
              </a:rPr>
              <a:t>的根本原因，往往要从</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生产力</a:t>
            </a:r>
            <a:r>
              <a:rPr lang="zh-CN" altLang="en-US">
                <a:latin typeface="Arial" panose="020B0604020202020204" pitchFamily="34" charset="0"/>
                <a:ea typeface="黑体" panose="02010609060101010101" pitchFamily="49" charset="-122"/>
                <a:sym typeface="Arial" panose="020B0604020202020204" pitchFamily="34" charset="0"/>
              </a:rPr>
              <a:t>发展的角度考虑，考查</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上层建筑变革</a:t>
            </a:r>
            <a:r>
              <a:rPr lang="zh-CN" altLang="en-US">
                <a:latin typeface="Arial" panose="020B0604020202020204" pitchFamily="34" charset="0"/>
                <a:ea typeface="黑体" panose="02010609060101010101" pitchFamily="49" charset="-122"/>
                <a:sym typeface="Arial" panose="020B0604020202020204" pitchFamily="34" charset="0"/>
              </a:rPr>
              <a:t>的根本原因，往往要从</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经济基础</a:t>
            </a:r>
            <a:r>
              <a:rPr lang="zh-CN" altLang="en-US">
                <a:latin typeface="Arial" panose="020B0604020202020204" pitchFamily="34" charset="0"/>
                <a:ea typeface="黑体" panose="02010609060101010101" pitchFamily="49" charset="-122"/>
                <a:sym typeface="Arial" panose="020B0604020202020204" pitchFamily="34" charset="0"/>
              </a:rPr>
              <a:t>方面考虑，考查</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社会意识</a:t>
            </a:r>
            <a:r>
              <a:rPr lang="zh-CN" altLang="en-US">
                <a:latin typeface="Arial" panose="020B0604020202020204" pitchFamily="34" charset="0"/>
                <a:ea typeface="黑体" panose="02010609060101010101" pitchFamily="49" charset="-122"/>
                <a:sym typeface="Arial" panose="020B0604020202020204" pitchFamily="34" charset="0"/>
              </a:rPr>
              <a:t>的根本原因，往往要从</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社会存在</a:t>
            </a:r>
            <a:r>
              <a:rPr lang="zh-CN" altLang="en-US">
                <a:latin typeface="Arial" panose="020B0604020202020204" pitchFamily="34" charset="0"/>
                <a:ea typeface="黑体" panose="02010609060101010101" pitchFamily="49" charset="-122"/>
                <a:sym typeface="Arial" panose="020B0604020202020204" pitchFamily="34" charset="0"/>
              </a:rPr>
              <a:t>的角度考虑。</a:t>
            </a:r>
            <a:endParaRPr lang="zh-CN" altLang="en-US">
              <a:latin typeface="Arial" panose="020B0604020202020204" pitchFamily="34" charset="0"/>
              <a:ea typeface="黑体" panose="02010609060101010101" pitchFamily="49" charset="-122"/>
              <a:sym typeface="Arial" panose="020B0604020202020204" pitchFamily="34" charset="0"/>
            </a:endParaRPr>
          </a:p>
          <a:p>
            <a:pPr indent="457200" algn="just">
              <a:lnSpc>
                <a:spcPct val="150000"/>
              </a:lnSpc>
            </a:pPr>
            <a:endParaRPr lang="zh-CN" altLang="en-US">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p:txBody>
      </p:sp>
      <p:sp>
        <p:nvSpPr>
          <p:cNvPr id="3" name="标题 1"/>
          <p:cNvSpPr>
            <a:spLocks noGrp="1"/>
          </p:cNvSpPr>
          <p:nvPr>
            <p:custDataLst>
              <p:tags r:id="rId2"/>
            </p:custDataLst>
          </p:nvPr>
        </p:nvSpPr>
        <p:spPr>
          <a:xfrm>
            <a:off x="479425" y="620713"/>
            <a:ext cx="8675126" cy="497160"/>
          </a:xfrm>
          <a:prstGeom prst="rect">
            <a:avLst/>
          </a:prstGeom>
        </p:spPr>
        <p:txBody>
          <a:bodyPr vert="horz" lIns="90170" tIns="46990" rIns="90170" bIns="4699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4.</a:t>
            </a:r>
            <a:r>
              <a:rPr lang="zh-CN" altLang="zh-CN"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遵循</a:t>
            </a:r>
            <a:r>
              <a:rPr lang="zh-CN"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基本原则</a:t>
            </a:r>
            <a:r>
              <a:rPr lang="en-US" altLang="zh-CN"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最近</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原则</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原则</a:t>
            </a:r>
            <a:endParaRPr sz="2400" b="1">
              <a:solidFill>
                <a:srgbClr val="FF0000"/>
              </a:solidFill>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endParaRPr>
          </a:p>
        </p:txBody>
      </p:sp>
      <p:sp>
        <p:nvSpPr>
          <p:cNvPr id="5" name="标题 1"/>
          <p:cNvSpPr txBox="1"/>
          <p:nvPr>
            <p:custDataLst>
              <p:tags r:id="rId3"/>
            </p:custDataLst>
          </p:nvPr>
        </p:nvSpPr>
        <p:spPr>
          <a:xfrm>
            <a:off x="479425" y="116657"/>
            <a:ext cx="9675283"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latin typeface="Arial" panose="020B0604020202020204" pitchFamily="34" charset="0"/>
                <a:ea typeface="黑体" panose="02010609060101010101" pitchFamily="49" charset="-122"/>
                <a:sym typeface="Arial" panose="020B0604020202020204" pitchFamily="34" charset="0"/>
              </a:rPr>
              <a:t>三</a:t>
            </a:r>
            <a:r>
              <a:rPr lang="zh-CN" altLang="en-US" sz="2400" b="1" smtClean="0">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解题遵循六</a:t>
            </a:r>
            <a:r>
              <a:rPr lang="zh-CN" altLang="en-US" sz="2400" b="1" smtClean="0">
                <a:latin typeface="Arial" panose="020B0604020202020204" pitchFamily="34" charset="0"/>
                <a:ea typeface="黑体" panose="02010609060101010101" pitchFamily="49" charset="-122"/>
                <a:sym typeface="Arial" panose="020B0604020202020204" pitchFamily="34" charset="0"/>
              </a:rPr>
              <a:t>原则</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479425" y="620713"/>
            <a:ext cx="11186524" cy="5655519"/>
          </a:xfrm>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zh-CN" smtClean="0">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2024</a:t>
            </a:r>
            <a:r>
              <a:rPr lang="zh-CN" altLang="zh-CN">
                <a:latin typeface="Arial" panose="020B0604020202020204" pitchFamily="34" charset="0"/>
                <a:ea typeface="黑体" panose="02010609060101010101" pitchFamily="49" charset="-122"/>
                <a:sym typeface="Arial" panose="020B0604020202020204" pitchFamily="34" charset="0"/>
              </a:rPr>
              <a:t>·河北高考真题·</a:t>
            </a:r>
            <a:r>
              <a:rPr lang="en-US" altLang="zh-CN">
                <a:latin typeface="Arial" panose="020B0604020202020204" pitchFamily="34" charset="0"/>
                <a:ea typeface="黑体" panose="02010609060101010101" pitchFamily="49" charset="-122"/>
                <a:sym typeface="Arial" panose="020B0604020202020204" pitchFamily="34" charset="0"/>
              </a:rPr>
              <a:t>15</a:t>
            </a:r>
            <a:r>
              <a:rPr lang="zh-CN" altLang="zh-CN">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1931</a:t>
            </a:r>
            <a:r>
              <a:rPr lang="zh-CN" altLang="zh-CN">
                <a:latin typeface="Arial" panose="020B0604020202020204" pitchFamily="34" charset="0"/>
                <a:ea typeface="黑体" panose="02010609060101010101" pitchFamily="49" charset="-122"/>
                <a:sym typeface="Arial" panose="020B0604020202020204" pitchFamily="34" charset="0"/>
              </a:rPr>
              <a:t>年夏，国际计划编制问题代表大会在阿姆斯特丹召开，苏联的计划工作经验被列为主要议题之一。苏联代表团带来的报告和资料在会上很快被散发一空。材料表明（　　）</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．“苏联模式”获得认可</a:t>
            </a:r>
            <a:r>
              <a:rPr lang="en-US" altLang="zh-CN">
                <a:latin typeface="Arial" panose="020B0604020202020204" pitchFamily="34" charset="0"/>
                <a:ea typeface="黑体" panose="02010609060101010101" pitchFamily="49" charset="-122"/>
                <a:sym typeface="Arial" panose="020B0604020202020204" pitchFamily="34" charset="0"/>
              </a:rPr>
              <a:t>      </a:t>
            </a:r>
            <a:r>
              <a:rPr lang="en-US" altLang="zh-CN" smtClean="0">
                <a:latin typeface="Arial" panose="020B0604020202020204" pitchFamily="34" charset="0"/>
                <a:ea typeface="黑体" panose="02010609060101010101" pitchFamily="49" charset="-122"/>
                <a:sym typeface="Arial" panose="020B0604020202020204" pitchFamily="34" charset="0"/>
              </a:rPr>
              <a:t>B</a:t>
            </a:r>
            <a:r>
              <a:rPr lang="zh-CN" altLang="zh-CN">
                <a:latin typeface="Arial" panose="020B0604020202020204" pitchFamily="34" charset="0"/>
                <a:ea typeface="黑体" panose="02010609060101010101" pitchFamily="49" charset="-122"/>
                <a:sym typeface="Arial" panose="020B0604020202020204" pitchFamily="34" charset="0"/>
              </a:rPr>
              <a:t>．西方国家全面干预经济生活</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．资本主义制度弊病初显</a:t>
            </a:r>
            <a:r>
              <a:rPr lang="en-US" altLang="zh-CN">
                <a:latin typeface="Arial" panose="020B0604020202020204" pitchFamily="34" charset="0"/>
                <a:ea typeface="黑体" panose="02010609060101010101" pitchFamily="49" charset="-122"/>
                <a:sym typeface="Arial" panose="020B0604020202020204" pitchFamily="34" charset="0"/>
              </a:rPr>
              <a:t>      </a:t>
            </a:r>
            <a:r>
              <a:rPr lang="en-US" altLang="zh-CN" smtClean="0">
                <a:latin typeface="Arial" panose="020B0604020202020204" pitchFamily="34" charset="0"/>
                <a:ea typeface="黑体" panose="02010609060101010101" pitchFamily="49" charset="-122"/>
                <a:sym typeface="Arial" panose="020B0604020202020204" pitchFamily="34" charset="0"/>
              </a:rPr>
              <a:t>D</a:t>
            </a:r>
            <a:r>
              <a:rPr lang="zh-CN" altLang="zh-CN">
                <a:latin typeface="Arial" panose="020B0604020202020204" pitchFamily="34" charset="0"/>
                <a:ea typeface="黑体" panose="02010609060101010101" pitchFamily="49" charset="-122"/>
                <a:sym typeface="Arial" panose="020B0604020202020204" pitchFamily="34" charset="0"/>
              </a:rPr>
              <a:t>．苏联社会主义建设备受关注</a:t>
            </a:r>
            <a:endParaRPr lang="zh-CN" altLang="zh-CN">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4799856" y="1772816"/>
            <a:ext cx="1368152"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3"/>
            </p:custDataLst>
          </p:nvPr>
        </p:nvSpPr>
        <p:spPr>
          <a:xfrm>
            <a:off x="2711624" y="1268760"/>
            <a:ext cx="2736304"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圆角矩形 5"/>
          <p:cNvSpPr/>
          <p:nvPr>
            <p:custDataLst>
              <p:tags r:id="rId4"/>
            </p:custDataLst>
          </p:nvPr>
        </p:nvSpPr>
        <p:spPr>
          <a:xfrm>
            <a:off x="5483932" y="764717"/>
            <a:ext cx="1656184" cy="432048"/>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7" name="矩形 6"/>
          <p:cNvSpPr/>
          <p:nvPr>
            <p:custDataLst>
              <p:tags r:id="rId5"/>
            </p:custDataLst>
          </p:nvPr>
        </p:nvSpPr>
        <p:spPr>
          <a:xfrm>
            <a:off x="567111" y="3587750"/>
            <a:ext cx="11089183" cy="2862322"/>
          </a:xfrm>
          <a:prstGeom prst="rect">
            <a:avLst/>
          </a:prstGeom>
          <a:solidFill>
            <a:srgbClr val="FB5F63"/>
          </a:solidFill>
        </p:spPr>
        <p:txBody>
          <a:bodyPr wrap="square">
            <a:spAutoFit/>
          </a:bodyPr>
          <a:lstStyle/>
          <a:p>
            <a:pPr>
              <a:lnSpc>
                <a:spcPct val="150000"/>
              </a:lnSpc>
            </a:pPr>
            <a:r>
              <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rPr>
              <a:t>此题可用</a:t>
            </a:r>
            <a:r>
              <a:rPr lang="zh-CN" altLang="en-US" sz="2400" b="1">
                <a:solidFill>
                  <a:schemeClr val="bg1"/>
                </a:solidFill>
                <a:latin typeface="Arial" panose="020B0604020202020204" pitchFamily="34" charset="0"/>
                <a:ea typeface="黑体" panose="02010609060101010101" pitchFamily="49" charset="-122"/>
                <a:sym typeface="Arial" panose="020B0604020202020204" pitchFamily="34" charset="0"/>
              </a:rPr>
              <a:t>最近原则之第一种情况，以时间为</a:t>
            </a:r>
            <a:r>
              <a:rPr lang="zh-CN" altLang="en-US" sz="2400" b="1" smtClean="0">
                <a:solidFill>
                  <a:schemeClr val="bg1"/>
                </a:solidFill>
                <a:latin typeface="Arial" panose="020B0604020202020204" pitchFamily="34" charset="0"/>
                <a:ea typeface="黑体" panose="02010609060101010101" pitchFamily="49" charset="-122"/>
                <a:sym typeface="Arial" panose="020B0604020202020204" pitchFamily="34" charset="0"/>
              </a:rPr>
              <a:t>突破口，</a:t>
            </a:r>
            <a:r>
              <a:rPr lang="zh-CN" altLang="zh-CN" sz="2400" kern="100" smtClean="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紧</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扣材料</a:t>
            </a:r>
            <a:r>
              <a:rPr lang="zh-CN" altLang="zh-CN" sz="2400" kern="100">
                <a:solidFill>
                  <a:srgbClr val="0000CC"/>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a:t>
            </a:r>
            <a:r>
              <a:rPr lang="en-US" altLang="zh-CN" sz="2400" kern="100">
                <a:solidFill>
                  <a:srgbClr val="0000CC"/>
                </a:solidFill>
                <a:latin typeface="Arial" panose="020B0604020202020204" pitchFamily="34" charset="0"/>
                <a:ea typeface="黑体" panose="02010609060101010101" pitchFamily="49" charset="-122"/>
                <a:sym typeface="Arial" panose="020B0604020202020204" pitchFamily="34" charset="0"/>
              </a:rPr>
              <a:t>1931</a:t>
            </a:r>
            <a:r>
              <a:rPr lang="zh-CN" altLang="zh-CN" sz="2400" kern="100">
                <a:solidFill>
                  <a:srgbClr val="0000CC"/>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年夏”</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，国际计划编制问题代表大会上“苏联的计划工作经验被列为主要议题之一”并结合纲要下册第</a:t>
            </a:r>
            <a:r>
              <a:rPr lang="en-US" altLang="zh-CN" sz="2400" kern="100">
                <a:solidFill>
                  <a:schemeClr val="bg1"/>
                </a:solidFill>
                <a:latin typeface="Arial" panose="020B0604020202020204" pitchFamily="34" charset="0"/>
                <a:ea typeface="黑体" panose="02010609060101010101" pitchFamily="49" charset="-122"/>
                <a:sym typeface="Arial" panose="020B0604020202020204" pitchFamily="34" charset="0"/>
              </a:rPr>
              <a:t>17</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课所学</a:t>
            </a:r>
            <a:r>
              <a:rPr lang="zh-CN" altLang="zh-CN" sz="2400" kern="100">
                <a:solidFill>
                  <a:srgbClr val="0000CC"/>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世界经济大</a:t>
            </a:r>
            <a:r>
              <a:rPr lang="zh-CN" altLang="zh-CN" sz="2400" kern="100" smtClean="0">
                <a:solidFill>
                  <a:srgbClr val="0000CC"/>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危机</a:t>
            </a:r>
            <a:r>
              <a:rPr lang="zh-CN" altLang="en-US" sz="2400" kern="100" smtClean="0">
                <a:solidFill>
                  <a:srgbClr val="0000CC"/>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a:t>
            </a:r>
            <a:r>
              <a:rPr lang="en-US" altLang="zh-CN" sz="2400" kern="100" smtClean="0">
                <a:solidFill>
                  <a:srgbClr val="0000CC"/>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1929-1933</a:t>
            </a:r>
            <a:r>
              <a:rPr lang="zh-CN" altLang="en-US" sz="2400" kern="100" smtClean="0">
                <a:solidFill>
                  <a:srgbClr val="0000CC"/>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a:t>
            </a:r>
            <a:r>
              <a:rPr lang="zh-CN" altLang="zh-CN" sz="2400" kern="100" smtClean="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可知</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，通过一五计划，苏联的工业化建设取得巨大成就，与资本主义经济危机频发的状况形成鲜明的对照而令世界瞩目，故选</a:t>
            </a:r>
            <a:r>
              <a:rPr lang="en-US" altLang="zh-CN" sz="2400" kern="100">
                <a:solidFill>
                  <a:schemeClr val="bg1"/>
                </a:solidFill>
                <a:latin typeface="Arial" panose="020B0604020202020204" pitchFamily="34" charset="0"/>
                <a:ea typeface="黑体" panose="02010609060101010101" pitchFamily="49" charset="-122"/>
                <a:sym typeface="Arial" panose="020B0604020202020204" pitchFamily="34" charset="0"/>
              </a:rPr>
              <a:t>D</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项；</a:t>
            </a:r>
            <a:endPar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8" name="圆角矩形标注 7"/>
          <p:cNvSpPr/>
          <p:nvPr>
            <p:custDataLst>
              <p:tags r:id="rId6"/>
            </p:custDataLst>
          </p:nvPr>
        </p:nvSpPr>
        <p:spPr>
          <a:xfrm>
            <a:off x="9768408" y="2204864"/>
            <a:ext cx="1692114" cy="494253"/>
          </a:xfrm>
          <a:prstGeom prst="wedgeRoundRectCallout">
            <a:avLst>
              <a:gd name="adj1" fmla="val -49672"/>
              <a:gd name="adj2" fmla="val 228326"/>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pPr>
            <a:r>
              <a:rPr lang="zh-CN" altLang="en-US" sz="2400" kern="0">
                <a:solidFill>
                  <a:schemeClr val="accent4">
                    <a:lumMod val="20000"/>
                    <a:lumOff val="80000"/>
                  </a:scheme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最近</a:t>
            </a:r>
            <a:r>
              <a:rPr lang="zh-CN" altLang="en-US" sz="2400" kern="0" smtClean="0">
                <a:solidFill>
                  <a:schemeClr val="accent4">
                    <a:lumMod val="20000"/>
                    <a:lumOff val="80000"/>
                  </a:scheme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原则</a:t>
            </a:r>
            <a:endParaRPr kumimoji="0" lang="zh-CN" altLang="en-US" sz="2400" i="0" strike="noStrike" kern="0" baseline="0" noProof="0" smtClean="0">
              <a:ln>
                <a:noFill/>
              </a:ln>
              <a:solidFill>
                <a:schemeClr val="accent4">
                  <a:lumMod val="20000"/>
                  <a:lumOff val="80000"/>
                </a:schemeClr>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sym typeface="Arial" panose="020B0604020202020204" pitchFamily="34" charset="0"/>
            </a:endParaRPr>
          </a:p>
        </p:txBody>
      </p:sp>
      <p:sp>
        <p:nvSpPr>
          <p:cNvPr id="10" name="矩形 9"/>
          <p:cNvSpPr/>
          <p:nvPr>
            <p:custDataLst>
              <p:tags r:id="rId7"/>
            </p:custDataLst>
          </p:nvPr>
        </p:nvSpPr>
        <p:spPr>
          <a:xfrm>
            <a:off x="535089" y="87046"/>
            <a:ext cx="11130859" cy="461665"/>
          </a:xfrm>
          <a:prstGeom prst="rect">
            <a:avLst/>
          </a:prstGeom>
          <a:solidFill>
            <a:srgbClr val="00B050"/>
          </a:solidFill>
        </p:spPr>
        <p:txBody>
          <a:bodyPr wrap="square">
            <a:spAutoFit/>
          </a:bodyPr>
          <a:lstStyle/>
          <a:p>
            <a:pPr algn="ctr"/>
            <a:r>
              <a:rPr lang="zh-CN" altLang="en-US" sz="2400" b="1">
                <a:solidFill>
                  <a:schemeClr val="bg1"/>
                </a:solidFill>
                <a:latin typeface="Arial" panose="020B0604020202020204" pitchFamily="34" charset="0"/>
                <a:ea typeface="黑体" panose="02010609060101010101" pitchFamily="49" charset="-122"/>
                <a:sym typeface="Arial" panose="020B0604020202020204" pitchFamily="34" charset="0"/>
              </a:rPr>
              <a:t>以时间为解决问题的突破口（时间最近） </a:t>
            </a:r>
            <a:endPar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1" name="文本框 10"/>
          <p:cNvSpPr txBox="1"/>
          <p:nvPr>
            <p:custDataLst>
              <p:tags r:id="rId8"/>
            </p:custDataLst>
          </p:nvPr>
        </p:nvSpPr>
        <p:spPr>
          <a:xfrm>
            <a:off x="4469346" y="2495830"/>
            <a:ext cx="96058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smtClean="0">
                <a:solidFill>
                  <a:srgbClr val="FF0000"/>
                </a:solidFill>
                <a:latin typeface="Arial" panose="020B0604020202020204" pitchFamily="34" charset="0"/>
                <a:ea typeface="黑体" panose="02010609060101010101" pitchFamily="49" charset="-122"/>
                <a:sym typeface="Arial" panose="020B0604020202020204" pitchFamily="34" charset="0"/>
              </a:rPr>
              <a:t>5.</a:t>
            </a:r>
            <a:r>
              <a:rPr lang="zh-CN" altLang="en-US" b="1" smtClean="0">
                <a:solidFill>
                  <a:srgbClr val="FF0000"/>
                </a:solidFill>
                <a:latin typeface="Arial" panose="020B0604020202020204" pitchFamily="34" charset="0"/>
                <a:ea typeface="黑体" panose="02010609060101010101" pitchFamily="49" charset="-122"/>
                <a:sym typeface="Arial" panose="020B0604020202020204" pitchFamily="34" charset="0"/>
              </a:rPr>
              <a:t>遵循</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基本原则</a:t>
            </a:r>
            <a:r>
              <a:rPr lang="en-US" altLang="zh-CN" b="1" smtClean="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smtClean="0">
                <a:solidFill>
                  <a:srgbClr val="FF0000"/>
                </a:solidFill>
                <a:latin typeface="Arial" panose="020B0604020202020204" pitchFamily="34" charset="0"/>
                <a:ea typeface="黑体" panose="02010609060101010101" pitchFamily="49" charset="-122"/>
                <a:sym typeface="Arial" panose="020B0604020202020204" pitchFamily="34" charset="0"/>
              </a:rPr>
              <a:t>过程</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反映趋势原则</a:t>
            </a:r>
            <a:endParaRPr lang="zh-CN" altLang="en-US" b="1">
              <a:solidFill>
                <a:srgbClr val="FF0000"/>
              </a:solidFill>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endParaRPr>
          </a:p>
          <a:p>
            <a:r>
              <a:rPr lang="zh-CN" altLang="en-US" b="1">
                <a:latin typeface="Arial" panose="020B0604020202020204" pitchFamily="34" charset="0"/>
                <a:ea typeface="黑体" panose="02010609060101010101" pitchFamily="49" charset="-122"/>
                <a:sym typeface="Arial" panose="020B0604020202020204" pitchFamily="34" charset="0"/>
              </a:rPr>
              <a:t>过程反映趋势原则</a:t>
            </a:r>
            <a:r>
              <a:rPr lang="zh-CN" altLang="en-US" b="1" smtClean="0">
                <a:latin typeface="Arial" panose="020B0604020202020204" pitchFamily="34" charset="0"/>
                <a:ea typeface="黑体" panose="02010609060101010101" pitchFamily="49" charset="-122"/>
                <a:sym typeface="Arial" panose="020B0604020202020204" pitchFamily="34" charset="0"/>
              </a:rPr>
              <a:t>：</a:t>
            </a:r>
            <a:endParaRPr lang="en-US" altLang="zh-CN" b="1" smtClean="0">
              <a:latin typeface="Arial" panose="020B0604020202020204" pitchFamily="34" charset="0"/>
              <a:ea typeface="黑体" panose="02010609060101010101" pitchFamily="49" charset="-122"/>
              <a:sym typeface="Arial" panose="020B0604020202020204" pitchFamily="34" charset="0"/>
            </a:endParaRPr>
          </a:p>
          <a:p>
            <a:r>
              <a:rPr lang="en-US" altLang="zh-CN" b="1">
                <a:latin typeface="Arial" panose="020B0604020202020204" pitchFamily="34" charset="0"/>
                <a:ea typeface="黑体" panose="02010609060101010101" pitchFamily="49" charset="-122"/>
                <a:sym typeface="Arial" panose="020B0604020202020204" pitchFamily="34" charset="0"/>
              </a:rPr>
              <a:t> </a:t>
            </a:r>
            <a:r>
              <a:rPr lang="en-US" altLang="zh-CN" b="1" smtClean="0">
                <a:latin typeface="Arial" panose="020B0604020202020204" pitchFamily="34" charset="0"/>
                <a:ea typeface="黑体" panose="02010609060101010101" pitchFamily="49" charset="-122"/>
                <a:sym typeface="Arial" panose="020B0604020202020204" pitchFamily="34" charset="0"/>
              </a:rPr>
              <a:t>    </a:t>
            </a:r>
            <a:r>
              <a:rPr lang="zh-CN" altLang="en-US" smtClean="0">
                <a:latin typeface="Arial" panose="020B0604020202020204" pitchFamily="34" charset="0"/>
                <a:ea typeface="黑体" panose="02010609060101010101" pitchFamily="49" charset="-122"/>
                <a:sym typeface="Arial" panose="020B0604020202020204" pitchFamily="34" charset="0"/>
              </a:rPr>
              <a:t>题</a:t>
            </a:r>
            <a:r>
              <a:rPr lang="zh-CN" altLang="en-US">
                <a:latin typeface="Arial" panose="020B0604020202020204" pitchFamily="34" charset="0"/>
                <a:ea typeface="黑体" panose="02010609060101010101" pitchFamily="49" charset="-122"/>
                <a:sym typeface="Arial" panose="020B0604020202020204" pitchFamily="34" charset="0"/>
              </a:rPr>
              <a:t>干材料呈现的是某事件的发生过程，</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反映出一种发展趋势</a:t>
            </a:r>
            <a:r>
              <a:rPr lang="zh-CN" altLang="en-US">
                <a:latin typeface="Arial" panose="020B0604020202020204" pitchFamily="34" charset="0"/>
                <a:ea typeface="黑体" panose="02010609060101010101" pitchFamily="49" charset="-122"/>
                <a:sym typeface="Arial" panose="020B0604020202020204" pitchFamily="34" charset="0"/>
              </a:rPr>
              <a:t>， 选项中能够准确反映该事件发展趋势的就是正确选项。高考选择题题干叙述某个历史事件时，</a:t>
            </a:r>
            <a:r>
              <a:rPr lang="zh-CN" altLang="en-US" b="1">
                <a:solidFill>
                  <a:srgbClr val="0000CC"/>
                </a:solidFill>
                <a:latin typeface="Arial" panose="020B0604020202020204" pitchFamily="34" charset="0"/>
                <a:ea typeface="黑体" panose="02010609060101010101" pitchFamily="49" charset="-122"/>
                <a:sym typeface="Arial" panose="020B0604020202020204" pitchFamily="34" charset="0"/>
              </a:rPr>
              <a:t>经常涉及</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两个或两个以上时间节点的发展情况</a:t>
            </a:r>
            <a:r>
              <a:rPr lang="zh-CN" altLang="en-US" b="1">
                <a:solidFill>
                  <a:srgbClr val="0000CC"/>
                </a:solidFill>
                <a:latin typeface="Arial" panose="020B0604020202020204" pitchFamily="34" charset="0"/>
                <a:ea typeface="黑体" panose="02010609060101010101" pitchFamily="49" charset="-122"/>
                <a:sym typeface="Arial" panose="020B0604020202020204" pitchFamily="34" charset="0"/>
              </a:rPr>
              <a:t>，往往反映的</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该历史事件发展的规律性趋势</a:t>
            </a:r>
            <a:r>
              <a:rPr lang="zh-CN" altLang="en-US" b="1">
                <a:solidFill>
                  <a:srgbClr val="0000CC"/>
                </a:solidFill>
                <a:latin typeface="Arial" panose="020B0604020202020204" pitchFamily="34" charset="0"/>
                <a:ea typeface="黑体" panose="02010609060101010101" pitchFamily="49" charset="-122"/>
                <a:sym typeface="Arial" panose="020B0604020202020204" pitchFamily="34" charset="0"/>
              </a:rPr>
              <a:t>。因此，能反映该历史事件</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发展规律性趋势</a:t>
            </a:r>
            <a:r>
              <a:rPr lang="zh-CN" altLang="en-US" b="1">
                <a:solidFill>
                  <a:srgbClr val="0000CC"/>
                </a:solidFill>
                <a:latin typeface="Arial" panose="020B0604020202020204" pitchFamily="34" charset="0"/>
                <a:ea typeface="黑体" panose="02010609060101010101" pitchFamily="49" charset="-122"/>
                <a:sym typeface="Arial" panose="020B0604020202020204" pitchFamily="34" charset="0"/>
              </a:rPr>
              <a:t>的选项就是正确选项，否则为错误项，或者说不含有历史发展趋势的选项是为错误项。</a:t>
            </a:r>
            <a:endParaRPr lang="zh-CN" altLang="en-US" b="1">
              <a:solidFill>
                <a:srgbClr val="0000CC"/>
              </a:solidFill>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标题 1"/>
          <p:cNvSpPr txBox="1"/>
          <p:nvPr>
            <p:custDataLst>
              <p:tags r:id="rId2"/>
            </p:custDataLst>
          </p:nvPr>
        </p:nvSpPr>
        <p:spPr>
          <a:xfrm>
            <a:off x="479425" y="116657"/>
            <a:ext cx="9675283"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latin typeface="Arial" panose="020B0604020202020204" pitchFamily="34" charset="0"/>
                <a:ea typeface="黑体" panose="02010609060101010101" pitchFamily="49" charset="-122"/>
                <a:sym typeface="Arial" panose="020B0604020202020204" pitchFamily="34" charset="0"/>
              </a:rPr>
              <a:t>三</a:t>
            </a:r>
            <a:r>
              <a:rPr lang="zh-CN" altLang="en-US" sz="2400" b="1" smtClean="0">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解题遵循六</a:t>
            </a:r>
            <a:r>
              <a:rPr lang="zh-CN" altLang="en-US" sz="2400" b="1" smtClean="0">
                <a:latin typeface="Arial" panose="020B0604020202020204" pitchFamily="34" charset="0"/>
                <a:ea typeface="黑体" panose="02010609060101010101" pitchFamily="49" charset="-122"/>
                <a:sym typeface="Arial" panose="020B0604020202020204" pitchFamily="34" charset="0"/>
              </a:rPr>
              <a:t>原则</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zh-CN"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2023</a:t>
            </a:r>
            <a:r>
              <a:rPr lang="zh-CN" altLang="zh-CN" smtClean="0">
                <a:latin typeface="Arial" panose="020B0604020202020204" pitchFamily="34" charset="0"/>
                <a:ea typeface="黑体" panose="02010609060101010101" pitchFamily="49" charset="-122"/>
                <a:sym typeface="Arial" panose="020B0604020202020204" pitchFamily="34" charset="0"/>
              </a:rPr>
              <a:t>·</a:t>
            </a:r>
            <a:r>
              <a:rPr lang="zh-CN" altLang="zh-CN">
                <a:latin typeface="Arial" panose="020B0604020202020204" pitchFamily="34" charset="0"/>
                <a:ea typeface="黑体" panose="02010609060101010101" pitchFamily="49" charset="-122"/>
                <a:sym typeface="Arial" panose="020B0604020202020204" pitchFamily="34" charset="0"/>
              </a:rPr>
              <a:t>重庆高考·</a:t>
            </a:r>
            <a:r>
              <a:rPr lang="en-US" altLang="zh-CN">
                <a:latin typeface="Arial" panose="020B0604020202020204" pitchFamily="34" charset="0"/>
                <a:ea typeface="黑体" panose="02010609060101010101" pitchFamily="49" charset="-122"/>
                <a:sym typeface="Arial" panose="020B0604020202020204" pitchFamily="34" charset="0"/>
              </a:rPr>
              <a:t>4</a:t>
            </a:r>
            <a:r>
              <a:rPr lang="zh-CN" altLang="zh-CN">
                <a:latin typeface="Arial" panose="020B0604020202020204" pitchFamily="34" charset="0"/>
                <a:ea typeface="黑体" panose="02010609060101010101" pitchFamily="49" charset="-122"/>
                <a:sym typeface="Arial" panose="020B0604020202020204" pitchFamily="34" charset="0"/>
              </a:rPr>
              <a:t>）武成王庙，又称太公庙，是古代国家祭祀兵家鼻祖吕尚的祠庙。唐玄宗时，曾下令在两京及诸州各置太公庙一所，按文宣王庙的规格进行祭祀。但到宋代，仅在京师及个别地方保留武成王庙，祭祀规格也低于文宣王庙。这一现象反映出宋代（　　）</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．漠视兵家思想</a:t>
            </a:r>
            <a:r>
              <a:rPr lang="en-US" altLang="zh-CN">
                <a:latin typeface="Arial" panose="020B0604020202020204" pitchFamily="34" charset="0"/>
                <a:ea typeface="黑体" panose="02010609060101010101" pitchFamily="49" charset="-122"/>
                <a:sym typeface="Arial" panose="020B0604020202020204" pitchFamily="34" charset="0"/>
              </a:rPr>
              <a:t>  B</a:t>
            </a:r>
            <a:r>
              <a:rPr lang="zh-CN" altLang="zh-CN">
                <a:latin typeface="Arial" panose="020B0604020202020204" pitchFamily="34" charset="0"/>
                <a:ea typeface="黑体" panose="02010609060101010101" pitchFamily="49" charset="-122"/>
                <a:sym typeface="Arial" panose="020B0604020202020204" pitchFamily="34" charset="0"/>
              </a:rPr>
              <a:t>．抑制地方势力</a:t>
            </a:r>
            <a:r>
              <a:rPr lang="en-US" altLang="zh-CN">
                <a:latin typeface="Arial" panose="020B0604020202020204" pitchFamily="34" charset="0"/>
                <a:ea typeface="黑体" panose="02010609060101010101" pitchFamily="49" charset="-122"/>
                <a:sym typeface="Arial" panose="020B0604020202020204" pitchFamily="34" charset="0"/>
              </a:rPr>
              <a:t>   C</a:t>
            </a:r>
            <a:r>
              <a:rPr lang="zh-CN" altLang="zh-CN">
                <a:latin typeface="Arial" panose="020B0604020202020204" pitchFamily="34" charset="0"/>
                <a:ea typeface="黑体" panose="02010609060101010101" pitchFamily="49" charset="-122"/>
                <a:sym typeface="Arial" panose="020B0604020202020204" pitchFamily="34" charset="0"/>
              </a:rPr>
              <a:t>．打压民间信仰</a:t>
            </a:r>
            <a:r>
              <a:rPr lang="en-US" altLang="zh-CN">
                <a:latin typeface="Arial" panose="020B0604020202020204" pitchFamily="34" charset="0"/>
                <a:ea typeface="黑体" panose="02010609060101010101" pitchFamily="49" charset="-122"/>
                <a:sym typeface="Arial" panose="020B0604020202020204" pitchFamily="34" charset="0"/>
              </a:rPr>
              <a:t>  D</a:t>
            </a:r>
            <a:r>
              <a:rPr lang="zh-CN" altLang="zh-CN">
                <a:latin typeface="Arial" panose="020B0604020202020204" pitchFamily="34" charset="0"/>
                <a:ea typeface="黑体" panose="02010609060101010101" pitchFamily="49" charset="-122"/>
                <a:sym typeface="Arial" panose="020B0604020202020204" pitchFamily="34" charset="0"/>
              </a:rPr>
              <a:t>．实行抑武方针</a:t>
            </a:r>
            <a:endParaRPr lang="zh-CN" altLang="zh-CN">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2351584" y="1268760"/>
            <a:ext cx="6466344" cy="454381"/>
          </a:xfrm>
          <a:prstGeom prst="roundRect">
            <a:avLst/>
          </a:prstGeom>
          <a:noFill/>
          <a:ln w="22225">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3"/>
            </p:custDataLst>
          </p:nvPr>
        </p:nvSpPr>
        <p:spPr>
          <a:xfrm>
            <a:off x="2207568" y="1723141"/>
            <a:ext cx="5904656" cy="528638"/>
          </a:xfrm>
          <a:prstGeom prst="roundRect">
            <a:avLst/>
          </a:prstGeom>
          <a:noFill/>
          <a:ln w="22225">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黑体" panose="02010609060101010101" pitchFamily="49" charset="-122"/>
              <a:sym typeface="Arial" panose="020B0604020202020204" pitchFamily="34" charset="0"/>
            </a:endParaRPr>
          </a:p>
        </p:txBody>
      </p:sp>
      <p:sp>
        <p:nvSpPr>
          <p:cNvPr id="6" name="圆角矩形 5"/>
          <p:cNvSpPr/>
          <p:nvPr>
            <p:custDataLst>
              <p:tags r:id="rId4"/>
            </p:custDataLst>
          </p:nvPr>
        </p:nvSpPr>
        <p:spPr>
          <a:xfrm>
            <a:off x="2423592" y="2274481"/>
            <a:ext cx="576064" cy="457868"/>
          </a:xfrm>
          <a:prstGeom prst="roundRect">
            <a:avLst/>
          </a:prstGeom>
          <a:noFill/>
          <a:ln w="22225">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黑体" panose="02010609060101010101" pitchFamily="49" charset="-122"/>
              <a:sym typeface="Arial" panose="020B0604020202020204" pitchFamily="34" charset="0"/>
            </a:endParaRPr>
          </a:p>
        </p:txBody>
      </p:sp>
      <p:sp>
        <p:nvSpPr>
          <p:cNvPr id="7" name="圆角矩形标注 6"/>
          <p:cNvSpPr/>
          <p:nvPr>
            <p:custDataLst>
              <p:tags r:id="rId5"/>
            </p:custDataLst>
          </p:nvPr>
        </p:nvSpPr>
        <p:spPr>
          <a:xfrm>
            <a:off x="8472264" y="2341161"/>
            <a:ext cx="2717988" cy="494253"/>
          </a:xfrm>
          <a:prstGeom prst="wedgeRoundRectCallout">
            <a:avLst>
              <a:gd name="adj1" fmla="val -61506"/>
              <a:gd name="adj2" fmla="val 258567"/>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pPr>
            <a:r>
              <a:rPr lang="zh-CN" altLang="en-US" sz="2400" kern="0" smtClean="0">
                <a:solidFill>
                  <a:schemeClr val="accent4">
                    <a:lumMod val="20000"/>
                    <a:lumOff val="80000"/>
                  </a:scheme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过程反映趋势原则</a:t>
            </a:r>
            <a:endParaRPr kumimoji="0" lang="zh-CN" altLang="en-US" sz="2400" i="0" strike="noStrike" kern="0" baseline="0" noProof="0" smtClean="0">
              <a:ln>
                <a:noFill/>
              </a:ln>
              <a:solidFill>
                <a:schemeClr val="accent4">
                  <a:lumMod val="20000"/>
                  <a:lumOff val="80000"/>
                </a:schemeClr>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sym typeface="Arial" panose="020B0604020202020204" pitchFamily="34" charset="0"/>
            </a:endParaRPr>
          </a:p>
        </p:txBody>
      </p:sp>
      <p:sp>
        <p:nvSpPr>
          <p:cNvPr id="8" name="矩形 7"/>
          <p:cNvSpPr/>
          <p:nvPr>
            <p:custDataLst>
              <p:tags r:id="rId6"/>
            </p:custDataLst>
          </p:nvPr>
        </p:nvSpPr>
        <p:spPr>
          <a:xfrm>
            <a:off x="526100" y="3789040"/>
            <a:ext cx="11186475" cy="2308324"/>
          </a:xfrm>
          <a:prstGeom prst="rect">
            <a:avLst/>
          </a:prstGeom>
          <a:solidFill>
            <a:srgbClr val="FB5F63"/>
          </a:solidFill>
        </p:spPr>
        <p:txBody>
          <a:bodyPr wrap="square">
            <a:spAutoFit/>
          </a:bodyPr>
          <a:lstStyle/>
          <a:p>
            <a:pPr>
              <a:lnSpc>
                <a:spcPct val="150000"/>
              </a:lnSpc>
            </a:pPr>
            <a:r>
              <a:rPr lang="zh-CN" altLang="en-US" sz="2400" b="1">
                <a:solidFill>
                  <a:srgbClr val="0000CC"/>
                </a:solidFill>
                <a:latin typeface="Arial" panose="020B0604020202020204" pitchFamily="34" charset="0"/>
                <a:ea typeface="黑体" panose="02010609060101010101" pitchFamily="49" charset="-122"/>
                <a:sym typeface="Arial" panose="020B0604020202020204" pitchFamily="34" charset="0"/>
              </a:rPr>
              <a:t>根据过程反映趋势</a:t>
            </a:r>
            <a:r>
              <a:rPr lang="zh-CN" altLang="en-US" sz="2400" b="1" smtClean="0">
                <a:solidFill>
                  <a:srgbClr val="0000CC"/>
                </a:solidFill>
                <a:latin typeface="Arial" panose="020B0604020202020204" pitchFamily="34" charset="0"/>
                <a:ea typeface="黑体" panose="02010609060101010101" pitchFamily="49" charset="-122"/>
                <a:sym typeface="Arial" panose="020B0604020202020204" pitchFamily="34" charset="0"/>
              </a:rPr>
              <a:t>原则。</a:t>
            </a: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据</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材料</a:t>
            </a:r>
            <a:r>
              <a:rPr lang="zh-CN" altLang="en-US" sz="2400"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唐玄宗</a:t>
            </a: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时，曾下令在两京及诸州各置太公庙一</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所</a:t>
            </a:r>
            <a:r>
              <a:rPr lang="zh-CN" altLang="en-US" sz="2400" smtClean="0">
                <a:solidFill>
                  <a:schemeClr val="bg1"/>
                </a:solidFill>
                <a:latin typeface="Arial" panose="020B0604020202020204" pitchFamily="34" charset="0"/>
                <a:ea typeface="黑体" panose="02010609060101010101" pitchFamily="49" charset="-122"/>
                <a:sym typeface="Arial" panose="020B0604020202020204" pitchFamily="34" charset="0"/>
              </a:rPr>
              <a:t>”规格高。</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宋代，仅在京师及个别地方保留武成王庙……低于文宣王庙</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en-US" sz="2400"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可</a:t>
            </a:r>
            <a:endPar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zh-CN" sz="2400">
                <a:solidFill>
                  <a:schemeClr val="bg1"/>
                </a:solidFill>
                <a:latin typeface="Arial" panose="020B0604020202020204" pitchFamily="34" charset="0"/>
                <a:ea typeface="黑体" panose="02010609060101010101" pitchFamily="49" charset="-122"/>
                <a:sym typeface="Arial" panose="020B0604020202020204" pitchFamily="34" charset="0"/>
              </a:rPr>
              <a:t>知，宋代武成王庙数量减少，规格也低于文宣王庙，这说明宋代对于兵家鼻祖的重视程度远远低于对儒家先圣孔子的重视程度，这反映出宋代实行抑武方针，故选</a:t>
            </a:r>
            <a:r>
              <a:rPr lang="en-US" altLang="zh-CN" sz="2400" smtClean="0">
                <a:solidFill>
                  <a:schemeClr val="bg1"/>
                </a:solidFill>
                <a:latin typeface="Arial" panose="020B0604020202020204" pitchFamily="34" charset="0"/>
                <a:ea typeface="黑体" panose="02010609060101010101" pitchFamily="49" charset="-122"/>
                <a:sym typeface="Arial" panose="020B0604020202020204" pitchFamily="34" charset="0"/>
              </a:rPr>
              <a:t>D</a:t>
            </a:r>
            <a:endPar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9" name="标题 1"/>
          <p:cNvSpPr txBox="1"/>
          <p:nvPr>
            <p:custDataLst>
              <p:tags r:id="rId7"/>
            </p:custDataLst>
          </p:nvPr>
        </p:nvSpPr>
        <p:spPr>
          <a:xfrm>
            <a:off x="479425" y="116657"/>
            <a:ext cx="9675283"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latin typeface="Arial" panose="020B0604020202020204" pitchFamily="34" charset="0"/>
                <a:ea typeface="黑体" panose="02010609060101010101" pitchFamily="49" charset="-122"/>
                <a:sym typeface="Arial" panose="020B0604020202020204" pitchFamily="34" charset="0"/>
              </a:rPr>
              <a:t>三</a:t>
            </a:r>
            <a:r>
              <a:rPr lang="zh-CN" altLang="en-US" sz="2400" b="1" smtClean="0">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解题遵循六</a:t>
            </a:r>
            <a:r>
              <a:rPr lang="zh-CN" altLang="en-US" sz="2400" b="1" smtClean="0">
                <a:latin typeface="Arial" panose="020B0604020202020204" pitchFamily="34" charset="0"/>
                <a:ea typeface="黑体" panose="02010609060101010101" pitchFamily="49" charset="-122"/>
                <a:sym typeface="Arial" panose="020B0604020202020204" pitchFamily="34" charset="0"/>
              </a:rPr>
              <a:t>原则</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95400" y="2636912"/>
            <a:ext cx="10578465" cy="2862322"/>
          </a:xfrm>
          <a:prstGeom prst="rect">
            <a:avLst/>
          </a:prstGeom>
          <a:ln>
            <a:solidFill>
              <a:srgbClr val="FF000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时间：显性呈现：如1919年5月4日；1949年10月1日</a:t>
            </a:r>
            <a:endPar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algn="just">
              <a:lnSpc>
                <a:spcPct val="150000"/>
              </a:lnSpc>
            </a:pPr>
            <a:r>
              <a:rPr lang="en-US" altLang="zh-CN"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           </a:t>
            </a:r>
            <a:r>
              <a:rPr lang="zh-CN" altLang="en-US" sz="2400" smtClean="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隐形</a:t>
            </a: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呈现：时间情景化（特殊人名、地名、特定名称、专有名词、历史事件等）；时期、阶段、</a:t>
            </a:r>
            <a:r>
              <a:rPr lang="en-US" altLang="zh-CN"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   </a:t>
            </a:r>
            <a:r>
              <a:rPr lang="zh-CN" altLang="en-US" sz="2400" smtClean="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朝代</a:t>
            </a: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等，如春秋战国时期、国民大革命时期，新中国过渡时期等</a:t>
            </a:r>
            <a:endPar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algn="just">
              <a:lnSpc>
                <a:spcPct val="150000"/>
              </a:lnSpc>
            </a:pPr>
            <a:r>
              <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空间：注意历史事件、历史现象发生的特定地理条件、环境。</a:t>
            </a:r>
            <a:endParaRPr lang="zh-CN" altLang="en-US" sz="2400">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p:txBody>
      </p:sp>
      <p:sp>
        <p:nvSpPr>
          <p:cNvPr id="8" name="任意多边形 7"/>
          <p:cNvSpPr/>
          <p:nvPr>
            <p:custDataLst>
              <p:tags r:id="rId2"/>
            </p:custDataLst>
          </p:nvPr>
        </p:nvSpPr>
        <p:spPr>
          <a:xfrm>
            <a:off x="641395" y="1237024"/>
            <a:ext cx="11161239" cy="1159200"/>
          </a:xfrm>
          <a:custGeom>
            <a:avLst/>
            <a:gdLst>
              <a:gd name="connsiteX0" fmla="*/ 0 w 11161239"/>
              <a:gd name="connsiteY0" fmla="*/ 0 h 1159200"/>
              <a:gd name="connsiteX1" fmla="*/ 11161239 w 11161239"/>
              <a:gd name="connsiteY1" fmla="*/ 0 h 1159200"/>
              <a:gd name="connsiteX2" fmla="*/ 11161239 w 11161239"/>
              <a:gd name="connsiteY2" fmla="*/ 1159200 h 1159200"/>
              <a:gd name="connsiteX3" fmla="*/ 0 w 11161239"/>
              <a:gd name="connsiteY3" fmla="*/ 1159200 h 1159200"/>
              <a:gd name="connsiteX4" fmla="*/ 0 w 11161239"/>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1239" h="1159200">
                <a:moveTo>
                  <a:pt x="0" y="0"/>
                </a:moveTo>
                <a:lnTo>
                  <a:pt x="11161239" y="0"/>
                </a:lnTo>
                <a:lnTo>
                  <a:pt x="11161239" y="1159200"/>
                </a:lnTo>
                <a:lnTo>
                  <a:pt x="0" y="1159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6236" tIns="666496" rIns="866236"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a:latin typeface="Arial" panose="020B0604020202020204" pitchFamily="34" charset="0"/>
                <a:ea typeface="黑体" panose="02010609060101010101" pitchFamily="49" charset="-122"/>
                <a:sym typeface="Arial" panose="020B0604020202020204" pitchFamily="34" charset="0"/>
              </a:rPr>
              <a:t>明确选择范围</a:t>
            </a:r>
            <a:r>
              <a:rPr lang="en-US" altLang="zh-CN" sz="2400" b="1" kern="1200">
                <a:latin typeface="Arial" panose="020B0604020202020204" pitchFamily="34" charset="0"/>
                <a:ea typeface="黑体" panose="02010609060101010101" pitchFamily="49" charset="-122"/>
                <a:sym typeface="Arial" panose="020B0604020202020204" pitchFamily="34" charset="0"/>
              </a:rPr>
              <a:t>——</a:t>
            </a:r>
            <a:r>
              <a:rPr lang="zh-CN" altLang="zh-CN" sz="2400" b="1" kern="1200">
                <a:latin typeface="Arial" panose="020B0604020202020204" pitchFamily="34" charset="0"/>
                <a:ea typeface="黑体" panose="02010609060101010101" pitchFamily="49" charset="-122"/>
                <a:sym typeface="Arial" panose="020B0604020202020204" pitchFamily="34" charset="0"/>
              </a:rPr>
              <a:t>审时</a:t>
            </a:r>
            <a:r>
              <a:rPr lang="zh-CN" altLang="en-US" sz="2400" b="1" kern="1200">
                <a:latin typeface="Arial" panose="020B0604020202020204" pitchFamily="34" charset="0"/>
                <a:ea typeface="黑体" panose="02010609060101010101" pitchFamily="49" charset="-122"/>
                <a:sym typeface="Arial" panose="020B0604020202020204" pitchFamily="34" charset="0"/>
              </a:rPr>
              <a:t>、</a:t>
            </a:r>
            <a:r>
              <a:rPr lang="zh-CN" altLang="zh-CN" sz="2400" b="1" kern="1200">
                <a:latin typeface="Arial" panose="020B0604020202020204" pitchFamily="34" charset="0"/>
                <a:ea typeface="黑体" panose="02010609060101010101" pitchFamily="49" charset="-122"/>
                <a:sym typeface="Arial" panose="020B0604020202020204" pitchFamily="34" charset="0"/>
              </a:rPr>
              <a:t>空</a:t>
            </a:r>
            <a:r>
              <a:rPr lang="zh-CN" altLang="en-US" sz="2400" b="1" kern="1200">
                <a:latin typeface="Arial" panose="020B0604020202020204" pitchFamily="34" charset="0"/>
                <a:ea typeface="黑体" panose="02010609060101010101" pitchFamily="49" charset="-122"/>
                <a:sym typeface="Arial" panose="020B0604020202020204" pitchFamily="34" charset="0"/>
              </a:rPr>
              <a:t>、</a:t>
            </a:r>
            <a:r>
              <a:rPr lang="zh-CN" altLang="zh-CN" sz="2400" b="1" kern="1200">
                <a:latin typeface="Arial" panose="020B0604020202020204" pitchFamily="34" charset="0"/>
                <a:ea typeface="黑体" panose="02010609060101010101" pitchFamily="49" charset="-122"/>
                <a:sym typeface="Arial" panose="020B0604020202020204" pitchFamily="34" charset="0"/>
              </a:rPr>
              <a:t>角度等</a:t>
            </a:r>
            <a:r>
              <a:rPr lang="zh-CN" altLang="zh-CN" sz="2400" b="1" kern="1200">
                <a:solidFill>
                  <a:srgbClr val="FF0000"/>
                </a:solidFill>
                <a:latin typeface="Arial" panose="020B0604020202020204" pitchFamily="34" charset="0"/>
                <a:ea typeface="黑体" panose="02010609060101010101" pitchFamily="49" charset="-122"/>
                <a:sym typeface="Arial" panose="020B0604020202020204" pitchFamily="34" charset="0"/>
              </a:rPr>
              <a:t>限制条件</a:t>
            </a:r>
            <a:r>
              <a:rPr lang="zh-CN" altLang="zh-CN" sz="2400" b="1" kern="1200">
                <a:latin typeface="Arial" panose="020B0604020202020204" pitchFamily="34" charset="0"/>
                <a:ea typeface="黑体" panose="02010609060101010101" pitchFamily="49" charset="-122"/>
                <a:sym typeface="Arial" panose="020B0604020202020204" pitchFamily="34" charset="0"/>
              </a:rPr>
              <a:t>，明确选择范围</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9" name="任意多边形 8"/>
          <p:cNvSpPr/>
          <p:nvPr>
            <p:custDataLst>
              <p:tags r:id="rId3"/>
            </p:custDataLst>
          </p:nvPr>
        </p:nvSpPr>
        <p:spPr>
          <a:xfrm>
            <a:off x="1199456" y="764704"/>
            <a:ext cx="7812867" cy="944640"/>
          </a:xfrm>
          <a:custGeom>
            <a:avLst/>
            <a:gdLst>
              <a:gd name="connsiteX0" fmla="*/ 0 w 7812867"/>
              <a:gd name="connsiteY0" fmla="*/ 157443 h 944640"/>
              <a:gd name="connsiteX1" fmla="*/ 157443 w 7812867"/>
              <a:gd name="connsiteY1" fmla="*/ 0 h 944640"/>
              <a:gd name="connsiteX2" fmla="*/ 7655424 w 7812867"/>
              <a:gd name="connsiteY2" fmla="*/ 0 h 944640"/>
              <a:gd name="connsiteX3" fmla="*/ 7812867 w 7812867"/>
              <a:gd name="connsiteY3" fmla="*/ 157443 h 944640"/>
              <a:gd name="connsiteX4" fmla="*/ 7812867 w 7812867"/>
              <a:gd name="connsiteY4" fmla="*/ 787197 h 944640"/>
              <a:gd name="connsiteX5" fmla="*/ 7655424 w 7812867"/>
              <a:gd name="connsiteY5" fmla="*/ 944640 h 944640"/>
              <a:gd name="connsiteX6" fmla="*/ 157443 w 7812867"/>
              <a:gd name="connsiteY6" fmla="*/ 944640 h 944640"/>
              <a:gd name="connsiteX7" fmla="*/ 0 w 7812867"/>
              <a:gd name="connsiteY7" fmla="*/ 787197 h 944640"/>
              <a:gd name="connsiteX8" fmla="*/ 0 w 7812867"/>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2867" h="944640">
                <a:moveTo>
                  <a:pt x="0" y="157443"/>
                </a:moveTo>
                <a:cubicBezTo>
                  <a:pt x="0" y="70490"/>
                  <a:pt x="70490" y="0"/>
                  <a:pt x="157443" y="0"/>
                </a:cubicBezTo>
                <a:lnTo>
                  <a:pt x="7655424" y="0"/>
                </a:lnTo>
                <a:cubicBezTo>
                  <a:pt x="7742377" y="0"/>
                  <a:pt x="7812867" y="70490"/>
                  <a:pt x="7812867" y="157443"/>
                </a:cubicBezTo>
                <a:lnTo>
                  <a:pt x="7812867" y="787197"/>
                </a:lnTo>
                <a:cubicBezTo>
                  <a:pt x="7812867" y="874150"/>
                  <a:pt x="7742377" y="944640"/>
                  <a:pt x="7655424" y="944640"/>
                </a:cubicBezTo>
                <a:lnTo>
                  <a:pt x="157443" y="944640"/>
                </a:lnTo>
                <a:cubicBezTo>
                  <a:pt x="70490" y="944640"/>
                  <a:pt x="0" y="874150"/>
                  <a:pt x="0" y="787197"/>
                </a:cubicBezTo>
                <a:lnTo>
                  <a:pt x="0" y="157443"/>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422" tIns="46114" rIns="341422" bIns="46114" numCol="1" spcCol="1270" anchor="ctr" anchorCtr="0">
            <a:noAutofit/>
          </a:bodyPr>
          <a:lstStyle/>
          <a:p>
            <a:pPr lvl="0" algn="l" defTabSz="1066800">
              <a:lnSpc>
                <a:spcPct val="90000"/>
              </a:lnSpc>
              <a:spcBef>
                <a:spcPct val="0"/>
              </a:spcBef>
              <a:spcAft>
                <a:spcPct val="35000"/>
              </a:spcAft>
            </a:pPr>
            <a:r>
              <a:rPr lang="zh-CN" altLang="en-US" sz="2400" b="1" kern="1200">
                <a:latin typeface="Arial" panose="020B0604020202020204" pitchFamily="34" charset="0"/>
                <a:ea typeface="黑体" panose="02010609060101010101" pitchFamily="49" charset="-122"/>
                <a:sym typeface="Arial" panose="020B0604020202020204" pitchFamily="34" charset="0"/>
              </a:rPr>
              <a:t>一审</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10" name="矩形 9"/>
          <p:cNvSpPr/>
          <p:nvPr>
            <p:custDataLst>
              <p:tags r:id="rId4"/>
            </p:custDataLst>
          </p:nvPr>
        </p:nvSpPr>
        <p:spPr>
          <a:xfrm>
            <a:off x="551384" y="163385"/>
            <a:ext cx="5727850"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a:spAutoFit/>
          </a:bodyPr>
          <a:lstStyle/>
          <a:p>
            <a:r>
              <a:rPr lang="zh-CN" altLang="en-US" sz="2400" b="1" smtClean="0">
                <a:latin typeface="Arial" panose="020B0604020202020204" pitchFamily="34" charset="0"/>
                <a:ea typeface="黑体" panose="02010609060101010101" pitchFamily="49" charset="-122"/>
                <a:sym typeface="Arial" panose="020B0604020202020204" pitchFamily="34" charset="0"/>
              </a:rPr>
              <a:t>一、</a:t>
            </a:r>
            <a:r>
              <a:rPr lang="zh-CN" altLang="en-US" sz="2400" b="1">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三审题</a:t>
            </a:r>
            <a:r>
              <a:rPr lang="zh-CN" altLang="en-US" sz="2400" b="1" smtClean="0">
                <a:latin typeface="Arial" panose="020B0604020202020204" pitchFamily="34" charset="0"/>
                <a:ea typeface="黑体" panose="02010609060101010101" pitchFamily="49" charset="-122"/>
                <a:sym typeface="Arial" panose="020B0604020202020204" pitchFamily="34" charset="0"/>
              </a:rPr>
              <a:t>干</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smtClean="0">
                <a:solidFill>
                  <a:srgbClr val="FF0000"/>
                </a:solidFill>
                <a:latin typeface="Arial" panose="020B0604020202020204" pitchFamily="34" charset="0"/>
                <a:ea typeface="黑体" panose="02010609060101010101" pitchFamily="49" charset="-122"/>
                <a:sym typeface="Arial" panose="020B0604020202020204" pitchFamily="34" charset="0"/>
              </a:rPr>
              <a:t>6.</a:t>
            </a:r>
            <a:r>
              <a:rPr lang="zh-CN" altLang="en-US" b="1" smtClean="0">
                <a:solidFill>
                  <a:srgbClr val="FF0000"/>
                </a:solidFill>
                <a:latin typeface="Arial" panose="020B0604020202020204" pitchFamily="34" charset="0"/>
                <a:ea typeface="黑体" panose="02010609060101010101" pitchFamily="49" charset="-122"/>
                <a:sym typeface="Arial" panose="020B0604020202020204" pitchFamily="34" charset="0"/>
              </a:rPr>
              <a:t>遵循</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基本原则</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cs typeface="Calibri" panose="020F0502020204030204"/>
                <a:sym typeface="Arial" panose="020B0604020202020204" pitchFamily="34" charset="0"/>
              </a:rPr>
              <a:t>⑥</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绝对性</a:t>
            </a:r>
            <a:r>
              <a:rPr lang="zh-CN" altLang="en-US" b="1" smtClean="0">
                <a:solidFill>
                  <a:srgbClr val="FF0000"/>
                </a:solidFill>
                <a:latin typeface="Arial" panose="020B0604020202020204" pitchFamily="34" charset="0"/>
                <a:ea typeface="黑体" panose="02010609060101010101" pitchFamily="49" charset="-122"/>
                <a:sym typeface="Arial" panose="020B0604020202020204" pitchFamily="34" charset="0"/>
              </a:rPr>
              <a:t>原则</a:t>
            </a:r>
            <a:endParaRPr lang="en-US" altLang="zh-CN" b="1" smtClean="0">
              <a:solidFill>
                <a:srgbClr val="FF0000"/>
              </a:solidFill>
              <a:latin typeface="Arial" panose="020B0604020202020204" pitchFamily="34" charset="0"/>
              <a:ea typeface="黑体" panose="02010609060101010101" pitchFamily="49" charset="-122"/>
              <a:sym typeface="Arial" panose="020B0604020202020204" pitchFamily="34" charset="0"/>
            </a:endParaRPr>
          </a:p>
          <a:p>
            <a:endParaRPr lang="zh-CN" altLang="en-US" b="1">
              <a:solidFill>
                <a:srgbClr val="FF0000"/>
              </a:solidFill>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4" name="矩形 3"/>
          <p:cNvSpPr/>
          <p:nvPr>
            <p:custDataLst>
              <p:tags r:id="rId2"/>
            </p:custDataLst>
          </p:nvPr>
        </p:nvSpPr>
        <p:spPr>
          <a:xfrm>
            <a:off x="479376" y="1124744"/>
            <a:ext cx="11386519" cy="5115246"/>
          </a:xfrm>
          <a:prstGeom prst="rect">
            <a:avLst/>
          </a:prstGeom>
        </p:spPr>
        <p:txBody>
          <a:bodyPr wrap="square">
            <a:spAutoFit/>
          </a:bodyPr>
          <a:lstStyle/>
          <a:p>
            <a:pPr>
              <a:lnSpc>
                <a:spcPct val="150000"/>
              </a:lnSpc>
            </a:pPr>
            <a:r>
              <a:rPr lang="zh-CN" altLang="en-US" sz="2400" b="1">
                <a:latin typeface="Arial" panose="020B0604020202020204" pitchFamily="34" charset="0"/>
                <a:ea typeface="黑体" panose="02010609060101010101" pitchFamily="49" charset="-122"/>
                <a:sym typeface="Arial" panose="020B0604020202020204" pitchFamily="34" charset="0"/>
              </a:rPr>
              <a:t>绝对</a:t>
            </a:r>
            <a:r>
              <a:rPr lang="zh-CN" altLang="en-US" sz="2400" b="1" smtClean="0">
                <a:latin typeface="Arial" panose="020B0604020202020204" pitchFamily="34" charset="0"/>
                <a:ea typeface="黑体" panose="02010609060101010101" pitchFamily="49" charset="-122"/>
                <a:sym typeface="Arial" panose="020B0604020202020204" pitchFamily="34" charset="0"/>
              </a:rPr>
              <a:t>原则：</a:t>
            </a:r>
            <a:r>
              <a:rPr lang="zh-CN" altLang="en-US" sz="2400" noProof="1">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rPr>
              <a:t>选项中带有绝对化意思的选项</a:t>
            </a:r>
            <a:r>
              <a:rPr lang="zh-CN" altLang="en-US" sz="2400" noProof="1" smtClean="0">
                <a:solidFill>
                  <a:srgbClr val="000000"/>
                </a:solidFill>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rPr>
              <a:t>，这</a:t>
            </a:r>
            <a:r>
              <a:rPr lang="zh-CN" altLang="en-US" sz="2400" noProof="1">
                <a:solidFill>
                  <a:srgbClr val="000000"/>
                </a:solidFill>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rPr>
              <a:t>类带有绝对化意思的选项</a:t>
            </a:r>
            <a:r>
              <a:rPr lang="zh-CN" altLang="en-US" sz="2400" noProof="1" smtClean="0">
                <a:solidFill>
                  <a:srgbClr val="000000"/>
                </a:solidFill>
                <a:latin typeface="Arial" panose="020B0604020202020204" pitchFamily="34" charset="0"/>
                <a:ea typeface="黑体" panose="02010609060101010101" pitchFamily="49" charset="-122"/>
                <a:cs typeface="黑体" panose="02010609060101010101" pitchFamily="49" charset="-122"/>
                <a:sym typeface="Arial" panose="020B0604020202020204" pitchFamily="34" charset="0"/>
              </a:rPr>
              <a:t>，如果没有百分之百的把握，最好第一时间排除。</a:t>
            </a:r>
            <a:r>
              <a:rPr lang="en-US" altLang="zh-CN" sz="2400" err="1" smtClean="0">
                <a:latin typeface="Arial" panose="020B0604020202020204" pitchFamily="34" charset="0"/>
                <a:ea typeface="黑体" panose="02010609060101010101" pitchFamily="49" charset="-122"/>
                <a:cs typeface="汉仪字典宋简" panose="02010600000101010101" charset="-122"/>
                <a:sym typeface="Arial" panose="020B0604020202020204" pitchFamily="34" charset="0"/>
              </a:rPr>
              <a:t>带有绝对化意思的选项往往包含着如下词语：</a:t>
            </a:r>
            <a:endParaRPr lang="en-US" altLang="zh-CN" sz="2400" smtClean="0">
              <a:solidFill>
                <a:srgbClr val="FF0000"/>
              </a:solidFill>
              <a:latin typeface="Arial" panose="020B0604020202020204" pitchFamily="34" charset="0"/>
              <a:ea typeface="黑体" panose="02010609060101010101" pitchFamily="49" charset="-122"/>
              <a:cs typeface="汉仪字典宋简" panose="02010600000101010101" charset="-122"/>
              <a:sym typeface="Arial" panose="020B0604020202020204" pitchFamily="34" charset="0"/>
            </a:endParaRPr>
          </a:p>
          <a:p>
            <a:pPr lvl="0" indent="457200" algn="just" fontAlgn="auto">
              <a:lnSpc>
                <a:spcPct val="130000"/>
              </a:lnSpc>
              <a:buClrTx/>
              <a:buSzTx/>
              <a:buFontTx/>
            </a:pPr>
            <a:r>
              <a:rPr lang="zh-CN" altLang="en-US" sz="240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单字词：皆、均、仅、最、凡、只、</a:t>
            </a:r>
            <a:r>
              <a:rPr lang="zh-CN" altLang="en-US" sz="2400"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都、各。</a:t>
            </a:r>
            <a:endParaRPr lang="zh-CN" altLang="en-US" sz="240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lvl="0" indent="457200" algn="just" fontAlgn="auto">
              <a:lnSpc>
                <a:spcPct val="130000"/>
              </a:lnSpc>
              <a:buClrTx/>
              <a:buSzTx/>
              <a:buFontTx/>
            </a:pPr>
            <a:r>
              <a:rPr lang="zh-CN" altLang="en-US" sz="240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双字词：开始、彻底、始终、</a:t>
            </a:r>
            <a:r>
              <a:rPr lang="zh-CN" altLang="en-US" sz="2400"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全面</a:t>
            </a:r>
            <a:r>
              <a:rPr lang="zh-CN" altLang="zh-CN" sz="2400">
                <a:solidFill>
                  <a:srgbClr val="0000CC"/>
                </a:solidFill>
                <a:latin typeface="Arial" panose="020B0604020202020204" pitchFamily="34" charset="0"/>
                <a:ea typeface="黑体" panose="02010609060101010101" pitchFamily="49" charset="-122"/>
                <a:sym typeface="Arial" panose="020B0604020202020204" pitchFamily="34" charset="0"/>
              </a:rPr>
              <a:t>（表示目的可以） </a:t>
            </a:r>
            <a:r>
              <a:rPr lang="zh-CN" altLang="en-US" sz="2400"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a:t>
            </a:r>
            <a:r>
              <a:rPr lang="zh-CN" altLang="en-US" sz="240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全部、完全、仅仅、但凡、凡是、不再、根本、所有、消亡。</a:t>
            </a:r>
            <a:endParaRPr lang="zh-CN" altLang="en-US" sz="240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lvl="0" indent="457200" algn="just" fontAlgn="auto">
              <a:lnSpc>
                <a:spcPct val="130000"/>
              </a:lnSpc>
              <a:buClrTx/>
              <a:buSzTx/>
              <a:buFontTx/>
            </a:pPr>
            <a:r>
              <a:rPr lang="zh-CN" altLang="en-US" sz="240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三字词：保证了、消除了、摒弃</a:t>
            </a:r>
            <a:r>
              <a:rPr lang="zh-CN" altLang="en-US" sz="2400"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了 等</a:t>
            </a:r>
            <a:r>
              <a:rPr lang="zh-CN" altLang="en-US" sz="240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rPr>
              <a:t>。 </a:t>
            </a:r>
            <a:endParaRPr lang="en-US" altLang="zh-CN" sz="2400" smtClean="0">
              <a:solidFill>
                <a:srgbClr val="FF0000"/>
              </a:solidFill>
              <a:latin typeface="Arial" panose="020B0604020202020204" pitchFamily="34" charset="0"/>
              <a:ea typeface="黑体" panose="02010609060101010101" pitchFamily="49" charset="-122"/>
              <a:cs typeface="方正小标宋简体" panose="02000000000000000000" charset="-122"/>
              <a:sym typeface="Arial" panose="020B0604020202020204" pitchFamily="34" charset="0"/>
            </a:endParaRPr>
          </a:p>
          <a:p>
            <a:pPr lvl="0" indent="457200" algn="just" fontAlgn="auto">
              <a:lnSpc>
                <a:spcPct val="130000"/>
              </a:lnSpc>
              <a:buClrTx/>
              <a:buSzTx/>
              <a:buFontTx/>
            </a:pPr>
            <a:r>
              <a:rPr lang="zh-CN" altLang="zh-CN" sz="2400" smtClean="0">
                <a:solidFill>
                  <a:srgbClr val="0000CC"/>
                </a:solidFill>
                <a:latin typeface="Arial" panose="020B0604020202020204" pitchFamily="34" charset="0"/>
                <a:ea typeface="黑体" panose="02010609060101010101" pitchFamily="49" charset="-122"/>
                <a:sym typeface="Arial" panose="020B0604020202020204" pitchFamily="34" charset="0"/>
              </a:rPr>
              <a:t>（</a:t>
            </a:r>
            <a:r>
              <a:rPr lang="zh-CN" altLang="zh-CN" sz="2400">
                <a:solidFill>
                  <a:srgbClr val="0000CC"/>
                </a:solidFill>
                <a:latin typeface="Arial" panose="020B0604020202020204" pitchFamily="34" charset="0"/>
                <a:ea typeface="黑体" panose="02010609060101010101" pitchFamily="49" charset="-122"/>
                <a:sym typeface="Arial" panose="020B0604020202020204" pitchFamily="34" charset="0"/>
              </a:rPr>
              <a:t>特别提醒：选项中有这些词一般情况下是错误的，但要结合具体的</a:t>
            </a:r>
            <a:r>
              <a:rPr lang="zh-CN" altLang="zh-CN" sz="2400" smtClean="0">
                <a:solidFill>
                  <a:srgbClr val="0000CC"/>
                </a:solidFill>
                <a:latin typeface="Arial" panose="020B0604020202020204" pitchFamily="34" charset="0"/>
                <a:ea typeface="黑体" panose="02010609060101010101" pitchFamily="49" charset="-122"/>
                <a:sym typeface="Arial" panose="020B0604020202020204" pitchFamily="34" charset="0"/>
              </a:rPr>
              <a:t>语境</a:t>
            </a:r>
            <a:r>
              <a:rPr lang="zh-CN" altLang="en-US" sz="2400" smtClean="0">
                <a:solidFill>
                  <a:srgbClr val="0000CC"/>
                </a:solidFill>
                <a:latin typeface="Arial" panose="020B0604020202020204" pitchFamily="34" charset="0"/>
                <a:ea typeface="黑体" panose="02010609060101010101" pitchFamily="49" charset="-122"/>
                <a:sym typeface="Arial" panose="020B0604020202020204" pitchFamily="34" charset="0"/>
              </a:rPr>
              <a:t>）</a:t>
            </a:r>
            <a:endParaRPr lang="en-US" altLang="zh-CN" sz="2400" smtClean="0">
              <a:solidFill>
                <a:srgbClr val="0000CC"/>
              </a:solidFill>
              <a:latin typeface="Arial" panose="020B0604020202020204" pitchFamily="34" charset="0"/>
              <a:ea typeface="黑体" panose="02010609060101010101" pitchFamily="49" charset="-122"/>
              <a:sym typeface="Arial" panose="020B0604020202020204" pitchFamily="34" charset="0"/>
            </a:endParaRPr>
          </a:p>
          <a:p>
            <a:pPr lvl="0" indent="457200" algn="just" fontAlgn="auto">
              <a:lnSpc>
                <a:spcPct val="130000"/>
              </a:lnSpc>
              <a:buClrTx/>
              <a:buSzTx/>
              <a:buFontTx/>
            </a:pPr>
            <a:r>
              <a:rPr lang="zh-CN" altLang="zh-CN" sz="2400" smtClean="0">
                <a:latin typeface="Arial" panose="020B0604020202020204" pitchFamily="34" charset="0"/>
                <a:ea typeface="黑体" panose="02010609060101010101" pitchFamily="49" charset="-122"/>
                <a:sym typeface="Arial" panose="020B0604020202020204" pitchFamily="34" charset="0"/>
              </a:rPr>
              <a:t>比如</a:t>
            </a:r>
            <a:r>
              <a:rPr lang="zh-CN" altLang="zh-CN" sz="2400">
                <a:latin typeface="Arial" panose="020B0604020202020204" pitchFamily="34" charset="0"/>
                <a:ea typeface="黑体" panose="02010609060101010101" pitchFamily="49" charset="-122"/>
                <a:sym typeface="Arial" panose="020B0604020202020204" pitchFamily="34" charset="0"/>
              </a:rPr>
              <a:t>：鸦片战争后中国</a:t>
            </a:r>
            <a:r>
              <a:rPr lang="zh-CN" altLang="zh-CN" sz="2400">
                <a:solidFill>
                  <a:srgbClr val="FF0000"/>
                </a:solidFill>
                <a:latin typeface="Arial" panose="020B0604020202020204" pitchFamily="34" charset="0"/>
                <a:ea typeface="黑体" panose="02010609060101010101" pitchFamily="49" charset="-122"/>
                <a:sym typeface="Arial" panose="020B0604020202020204" pitchFamily="34" charset="0"/>
              </a:rPr>
              <a:t>开始</a:t>
            </a:r>
            <a:r>
              <a:rPr lang="zh-CN" altLang="zh-CN" sz="2400">
                <a:latin typeface="Arial" panose="020B0604020202020204" pitchFamily="34" charset="0"/>
                <a:ea typeface="黑体" panose="02010609060101010101" pitchFamily="49" charset="-122"/>
                <a:sym typeface="Arial" panose="020B0604020202020204" pitchFamily="34" charset="0"/>
              </a:rPr>
              <a:t>沦为半殖民地半封建</a:t>
            </a:r>
            <a:r>
              <a:rPr lang="zh-CN" altLang="zh-CN" sz="2400" smtClean="0">
                <a:latin typeface="Arial" panose="020B0604020202020204" pitchFamily="34" charset="0"/>
                <a:ea typeface="黑体" panose="02010609060101010101" pitchFamily="49" charset="-122"/>
                <a:sym typeface="Arial" panose="020B0604020202020204" pitchFamily="34" charset="0"/>
              </a:rPr>
              <a:t>社会</a:t>
            </a:r>
            <a:r>
              <a:rPr lang="zh-CN" altLang="en-US" sz="2400" smtClean="0">
                <a:latin typeface="Arial" panose="020B0604020202020204" pitchFamily="34" charset="0"/>
                <a:ea typeface="黑体" panose="02010609060101010101" pitchFamily="49" charset="-122"/>
                <a:sym typeface="Arial" panose="020B0604020202020204" pitchFamily="34" charset="0"/>
              </a:rPr>
              <a:t>；</a:t>
            </a:r>
            <a:r>
              <a:rPr lang="en-US" altLang="zh-CN" sz="2400" smtClean="0">
                <a:latin typeface="Arial" panose="020B0604020202020204" pitchFamily="34" charset="0"/>
                <a:ea typeface="黑体" panose="02010609060101010101" pitchFamily="49" charset="-122"/>
                <a:sym typeface="Arial" panose="020B0604020202020204" pitchFamily="34" charset="0"/>
              </a:rPr>
              <a:t>1950-1952</a:t>
            </a:r>
            <a:r>
              <a:rPr lang="zh-CN" altLang="en-US" sz="2400" smtClean="0">
                <a:latin typeface="Arial" panose="020B0604020202020204" pitchFamily="34" charset="0"/>
                <a:ea typeface="黑体" panose="02010609060101010101" pitchFamily="49" charset="-122"/>
                <a:sym typeface="Arial" panose="020B0604020202020204" pitchFamily="34" charset="0"/>
              </a:rPr>
              <a:t>土地改革使在</a:t>
            </a:r>
            <a:r>
              <a:rPr lang="zh-CN" altLang="en-US" sz="2400">
                <a:latin typeface="Arial" panose="020B0604020202020204" pitchFamily="34" charset="0"/>
                <a:ea typeface="黑体" panose="02010609060101010101" pitchFamily="49" charset="-122"/>
                <a:sym typeface="Arial" panose="020B0604020202020204" pitchFamily="34" charset="0"/>
              </a:rPr>
              <a:t>中国延续了两千多年的封建土地所有制被</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彻底</a:t>
            </a:r>
            <a:r>
              <a:rPr lang="zh-CN" altLang="en-US" sz="2400" smtClean="0">
                <a:latin typeface="Arial" panose="020B0604020202020204" pitchFamily="34" charset="0"/>
                <a:ea typeface="黑体" panose="02010609060101010101" pitchFamily="49" charset="-122"/>
                <a:sym typeface="Arial" panose="020B0604020202020204" pitchFamily="34" charset="0"/>
              </a:rPr>
              <a:t>废除</a:t>
            </a:r>
            <a:r>
              <a:rPr lang="zh-CN" altLang="zh-CN" sz="2400" smtClean="0">
                <a:latin typeface="Arial" panose="020B0604020202020204" pitchFamily="34" charset="0"/>
                <a:ea typeface="黑体" panose="02010609060101010101" pitchFamily="49" charset="-122"/>
                <a:sym typeface="Arial" panose="020B0604020202020204" pitchFamily="34" charset="0"/>
              </a:rPr>
              <a:t>。</a:t>
            </a:r>
            <a:r>
              <a:rPr lang="zh-CN" altLang="zh-CN" sz="2400">
                <a:latin typeface="Arial" panose="020B0604020202020204" pitchFamily="34" charset="0"/>
                <a:ea typeface="黑体" panose="02010609060101010101" pitchFamily="49" charset="-122"/>
                <a:sym typeface="Arial" panose="020B0604020202020204" pitchFamily="34" charset="0"/>
              </a:rPr>
              <a:t>同学们可以自己积累、</a:t>
            </a:r>
            <a:r>
              <a:rPr lang="zh-CN" altLang="zh-CN" sz="2400" smtClean="0">
                <a:latin typeface="Arial" panose="020B0604020202020204" pitchFamily="34" charset="0"/>
                <a:ea typeface="黑体" panose="02010609060101010101" pitchFamily="49" charset="-122"/>
                <a:sym typeface="Arial" panose="020B0604020202020204" pitchFamily="34" charset="0"/>
              </a:rPr>
              <a:t>补充</a:t>
            </a:r>
            <a:r>
              <a:rPr lang="zh-CN" altLang="en-US" sz="2400" smtClean="0">
                <a:latin typeface="Arial" panose="020B0604020202020204" pitchFamily="34" charset="0"/>
                <a:ea typeface="黑体" panose="02010609060101010101" pitchFamily="49" charset="-122"/>
                <a:sym typeface="Arial" panose="020B0604020202020204" pitchFamily="34" charset="0"/>
              </a:rPr>
              <a:t>。</a:t>
            </a:r>
            <a:endParaRPr lang="zh-CN" altLang="zh-CN" sz="2400">
              <a:latin typeface="Arial" panose="020B0604020202020204" pitchFamily="34" charset="0"/>
              <a:ea typeface="黑体" panose="02010609060101010101" pitchFamily="49" charset="-122"/>
              <a:sym typeface="Arial" panose="020B0604020202020204" pitchFamily="34" charset="0"/>
            </a:endParaRPr>
          </a:p>
          <a:p>
            <a:pPr>
              <a:lnSpc>
                <a:spcPct val="150000"/>
              </a:lnSpc>
            </a:pPr>
            <a:endParaRPr lang="zh-CN" altLang="en-US" sz="2400" b="1">
              <a:solidFill>
                <a:srgbClr val="0000CC"/>
              </a:solidFill>
              <a:latin typeface="Arial" panose="020B0604020202020204" pitchFamily="34" charset="0"/>
              <a:ea typeface="黑体" panose="02010609060101010101" pitchFamily="49" charset="-122"/>
              <a:sym typeface="Arial" panose="020B0604020202020204" pitchFamily="34" charset="0"/>
            </a:endParaRPr>
          </a:p>
        </p:txBody>
      </p:sp>
      <p:sp>
        <p:nvSpPr>
          <p:cNvPr id="5" name="标题 1"/>
          <p:cNvSpPr txBox="1"/>
          <p:nvPr>
            <p:custDataLst>
              <p:tags r:id="rId3"/>
            </p:custDataLst>
          </p:nvPr>
        </p:nvSpPr>
        <p:spPr>
          <a:xfrm>
            <a:off x="479425" y="116657"/>
            <a:ext cx="9675283"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latin typeface="Arial" panose="020B0604020202020204" pitchFamily="34" charset="0"/>
                <a:ea typeface="黑体" panose="02010609060101010101" pitchFamily="49" charset="-122"/>
                <a:sym typeface="Arial" panose="020B0604020202020204" pitchFamily="34" charset="0"/>
              </a:rPr>
              <a:t>三</a:t>
            </a:r>
            <a:r>
              <a:rPr lang="zh-CN" altLang="en-US" sz="2400" b="1" smtClean="0">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解题遵循六</a:t>
            </a:r>
            <a:r>
              <a:rPr lang="zh-CN" altLang="en-US" sz="2400" b="1" smtClean="0">
                <a:latin typeface="Arial" panose="020B0604020202020204" pitchFamily="34" charset="0"/>
                <a:ea typeface="黑体" panose="02010609060101010101" pitchFamily="49" charset="-122"/>
                <a:sym typeface="Arial" panose="020B0604020202020204" pitchFamily="34" charset="0"/>
              </a:rPr>
              <a:t>原则</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2023.</a:t>
            </a:r>
            <a:r>
              <a:rPr lang="zh-CN" altLang="en-US" smtClean="0">
                <a:latin typeface="Arial" panose="020B0604020202020204" pitchFamily="34" charset="0"/>
                <a:ea typeface="黑体" panose="02010609060101010101" pitchFamily="49" charset="-122"/>
                <a:sym typeface="Arial" panose="020B0604020202020204" pitchFamily="34" charset="0"/>
              </a:rPr>
              <a:t>山东卷</a:t>
            </a:r>
            <a:r>
              <a:rPr lang="en-US" altLang="zh-CN" smtClean="0">
                <a:latin typeface="Arial" panose="020B0604020202020204" pitchFamily="34" charset="0"/>
                <a:ea typeface="黑体" panose="02010609060101010101" pitchFamily="49" charset="-122"/>
                <a:sym typeface="Arial" panose="020B0604020202020204" pitchFamily="34" charset="0"/>
              </a:rPr>
              <a:t>.13</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19</a:t>
            </a:r>
            <a:r>
              <a:rPr lang="zh-CN" altLang="zh-CN">
                <a:latin typeface="Arial" panose="020B0604020202020204" pitchFamily="34" charset="0"/>
                <a:ea typeface="黑体" panose="02010609060101010101" pitchFamily="49" charset="-122"/>
                <a:sym typeface="Arial" panose="020B0604020202020204" pitchFamily="34" charset="0"/>
              </a:rPr>
              <a:t>世纪后期，用变异和自然选择揭示生物界演化规律的《物种起源》与用经济力量和经济学原理揭露资本主义制度秘密的《资本论》，在哲学、神学和社会政治学说中引起巨大震荡。这是因为二者都（　　）</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．总结了工业社会的发展规律</a:t>
            </a:r>
            <a:r>
              <a:rPr lang="en-US" altLang="zh-CN">
                <a:latin typeface="Arial" panose="020B0604020202020204" pitchFamily="34" charset="0"/>
                <a:ea typeface="黑体" panose="02010609060101010101" pitchFamily="49" charset="-122"/>
                <a:sym typeface="Arial" panose="020B0604020202020204" pitchFamily="34" charset="0"/>
              </a:rPr>
              <a:t>         B</a:t>
            </a:r>
            <a:r>
              <a:rPr lang="zh-CN" altLang="zh-CN">
                <a:latin typeface="Arial" panose="020B0604020202020204" pitchFamily="34" charset="0"/>
                <a:ea typeface="黑体" panose="02010609060101010101" pitchFamily="49" charset="-122"/>
                <a:sym typeface="Arial" panose="020B0604020202020204" pitchFamily="34" charset="0"/>
              </a:rPr>
              <a:t>．推动了科学革命的深入发展</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．冲破了神学对人们思想的束缚</a:t>
            </a:r>
            <a:r>
              <a:rPr lang="en-US" altLang="zh-CN">
                <a:latin typeface="Arial" panose="020B0604020202020204" pitchFamily="34" charset="0"/>
                <a:ea typeface="黑体" panose="02010609060101010101" pitchFamily="49" charset="-122"/>
                <a:sym typeface="Arial" panose="020B0604020202020204" pitchFamily="34" charset="0"/>
              </a:rPr>
              <a:t>      </a:t>
            </a:r>
            <a:r>
              <a:rPr lang="en-US" altLang="zh-CN" smtClean="0">
                <a:latin typeface="Arial" panose="020B0604020202020204" pitchFamily="34" charset="0"/>
                <a:ea typeface="黑体" panose="02010609060101010101" pitchFamily="49" charset="-122"/>
                <a:sym typeface="Arial" panose="020B0604020202020204" pitchFamily="34" charset="0"/>
              </a:rPr>
              <a:t>D</a:t>
            </a:r>
            <a:r>
              <a:rPr lang="zh-CN" altLang="zh-CN">
                <a:latin typeface="Arial" panose="020B0604020202020204" pitchFamily="34" charset="0"/>
                <a:ea typeface="黑体" panose="02010609060101010101" pitchFamily="49" charset="-122"/>
                <a:sym typeface="Arial" panose="020B0604020202020204" pitchFamily="34" charset="0"/>
              </a:rPr>
              <a:t>．发现了斗争是人类进步的原因</a:t>
            </a:r>
            <a:endParaRPr lang="zh-CN" altLang="zh-CN">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圆角矩形 2"/>
          <p:cNvSpPr/>
          <p:nvPr>
            <p:custDataLst>
              <p:tags r:id="rId2"/>
            </p:custDataLst>
          </p:nvPr>
        </p:nvSpPr>
        <p:spPr>
          <a:xfrm>
            <a:off x="4727848" y="717533"/>
            <a:ext cx="1512168" cy="454381"/>
          </a:xfrm>
          <a:prstGeom prst="roundRect">
            <a:avLst/>
          </a:prstGeom>
          <a:noFill/>
          <a:ln w="22225">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3"/>
            </p:custDataLst>
          </p:nvPr>
        </p:nvSpPr>
        <p:spPr>
          <a:xfrm>
            <a:off x="7572164" y="1692649"/>
            <a:ext cx="1548172" cy="454381"/>
          </a:xfrm>
          <a:prstGeom prst="roundRect">
            <a:avLst/>
          </a:prstGeom>
          <a:noFill/>
          <a:ln w="22225">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黑体" panose="02010609060101010101" pitchFamily="49" charset="-122"/>
              <a:sym typeface="Arial" panose="020B0604020202020204" pitchFamily="34" charset="0"/>
            </a:endParaRPr>
          </a:p>
        </p:txBody>
      </p:sp>
      <p:grpSp>
        <p:nvGrpSpPr>
          <p:cNvPr id="7" name="组合 6"/>
          <p:cNvGrpSpPr/>
          <p:nvPr>
            <p:custDataLst>
              <p:tags r:id="rId4"/>
            </p:custDataLst>
          </p:nvPr>
        </p:nvGrpSpPr>
        <p:grpSpPr>
          <a:xfrm>
            <a:off x="1343472" y="1171914"/>
            <a:ext cx="10081120" cy="528638"/>
            <a:chOff x="1343472" y="1171914"/>
            <a:chExt cx="10081120" cy="528638"/>
          </a:xfrm>
        </p:grpSpPr>
        <p:sp>
          <p:nvSpPr>
            <p:cNvPr id="4" name="圆角矩形 3"/>
            <p:cNvSpPr/>
            <p:nvPr>
              <p:custDataLst>
                <p:tags r:id="rId5"/>
              </p:custDataLst>
            </p:nvPr>
          </p:nvSpPr>
          <p:spPr>
            <a:xfrm>
              <a:off x="1343472" y="1171914"/>
              <a:ext cx="1503696" cy="528638"/>
            </a:xfrm>
            <a:prstGeom prst="roundRect">
              <a:avLst/>
            </a:prstGeom>
            <a:noFill/>
            <a:ln w="22225">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黑体" panose="02010609060101010101" pitchFamily="49" charset="-122"/>
                <a:sym typeface="Arial" panose="020B0604020202020204" pitchFamily="34" charset="0"/>
              </a:endParaRPr>
            </a:p>
          </p:txBody>
        </p:sp>
        <p:sp>
          <p:nvSpPr>
            <p:cNvPr id="6" name="圆角矩形 5"/>
            <p:cNvSpPr/>
            <p:nvPr>
              <p:custDataLst>
                <p:tags r:id="rId6"/>
              </p:custDataLst>
            </p:nvPr>
          </p:nvSpPr>
          <p:spPr>
            <a:xfrm>
              <a:off x="10128448" y="1171914"/>
              <a:ext cx="1296144" cy="528638"/>
            </a:xfrm>
            <a:prstGeom prst="roundRect">
              <a:avLst/>
            </a:prstGeom>
            <a:noFill/>
            <a:ln w="22225">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黑体" panose="02010609060101010101" pitchFamily="49" charset="-122"/>
                <a:sym typeface="Arial" panose="020B0604020202020204" pitchFamily="34" charset="0"/>
              </a:endParaRPr>
            </a:p>
          </p:txBody>
        </p:sp>
      </p:grpSp>
      <p:sp>
        <p:nvSpPr>
          <p:cNvPr id="8" name="圆角矩形 7"/>
          <p:cNvSpPr/>
          <p:nvPr>
            <p:custDataLst>
              <p:tags r:id="rId7"/>
            </p:custDataLst>
          </p:nvPr>
        </p:nvSpPr>
        <p:spPr>
          <a:xfrm>
            <a:off x="1032130" y="2708920"/>
            <a:ext cx="959414" cy="528638"/>
          </a:xfrm>
          <a:prstGeom prst="roundRect">
            <a:avLst/>
          </a:prstGeom>
          <a:noFill/>
          <a:ln w="22225">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黑体" panose="02010609060101010101" pitchFamily="49" charset="-122"/>
              <a:sym typeface="Arial" panose="020B0604020202020204" pitchFamily="34" charset="0"/>
            </a:endParaRPr>
          </a:p>
        </p:txBody>
      </p:sp>
      <p:sp>
        <p:nvSpPr>
          <p:cNvPr id="9" name="圆角矩形标注 8"/>
          <p:cNvSpPr/>
          <p:nvPr>
            <p:custDataLst>
              <p:tags r:id="rId8"/>
            </p:custDataLst>
          </p:nvPr>
        </p:nvSpPr>
        <p:spPr>
          <a:xfrm>
            <a:off x="2847168" y="3587750"/>
            <a:ext cx="2717988" cy="494253"/>
          </a:xfrm>
          <a:prstGeom prst="wedgeRoundRectCallout">
            <a:avLst>
              <a:gd name="adj1" fmla="val -72828"/>
              <a:gd name="adj2" fmla="val -17015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pPr>
            <a:r>
              <a:rPr lang="zh-CN" altLang="en-US" sz="2400" kern="0" smtClean="0">
                <a:solidFill>
                  <a:schemeClr val="accent4">
                    <a:lumMod val="20000"/>
                    <a:lumOff val="80000"/>
                  </a:scheme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绝对性原则</a:t>
            </a:r>
            <a:endParaRPr kumimoji="0" lang="zh-CN" altLang="en-US" sz="2400" i="0" strike="noStrike" kern="0" baseline="0" noProof="0" smtClean="0">
              <a:ln>
                <a:noFill/>
              </a:ln>
              <a:solidFill>
                <a:schemeClr val="accent4">
                  <a:lumMod val="20000"/>
                  <a:lumOff val="80000"/>
                </a:schemeClr>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sym typeface="Arial" panose="020B0604020202020204" pitchFamily="34" charset="0"/>
            </a:endParaRPr>
          </a:p>
        </p:txBody>
      </p:sp>
      <p:sp>
        <p:nvSpPr>
          <p:cNvPr id="10" name="矩形 9"/>
          <p:cNvSpPr/>
          <p:nvPr>
            <p:custDataLst>
              <p:tags r:id="rId9"/>
            </p:custDataLst>
          </p:nvPr>
        </p:nvSpPr>
        <p:spPr>
          <a:xfrm>
            <a:off x="482574" y="4428358"/>
            <a:ext cx="11183326" cy="1682577"/>
          </a:xfrm>
          <a:prstGeom prst="rect">
            <a:avLst/>
          </a:prstGeom>
          <a:solidFill>
            <a:srgbClr val="FB5F63"/>
          </a:solidFill>
        </p:spPr>
        <p:txBody>
          <a:bodyPr wrap="square">
            <a:spAutoFit/>
          </a:bodyPr>
          <a:lstStyle/>
          <a:p>
            <a:pPr>
              <a:lnSpc>
                <a:spcPct val="150000"/>
              </a:lnSpc>
            </a:pP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据所学可知，《物种起源》主要论述了“物竞天择，适者生存”的生物进化规律，《资本论》以剩余价值为中心，对资本主义进行了彻底的批判，二者都在一定程度上承认竞争和斗争的重要性，故选</a:t>
            </a:r>
            <a:r>
              <a:rPr lang="en-US" altLang="zh-CN" sz="2400" kern="100">
                <a:solidFill>
                  <a:schemeClr val="bg1"/>
                </a:solidFill>
                <a:latin typeface="Arial" panose="020B0604020202020204" pitchFamily="34" charset="0"/>
                <a:ea typeface="黑体" panose="02010609060101010101" pitchFamily="49" charset="-122"/>
                <a:sym typeface="Arial" panose="020B0604020202020204" pitchFamily="34" charset="0"/>
              </a:rPr>
              <a:t>D</a:t>
            </a:r>
            <a:r>
              <a:rPr lang="zh-CN" altLang="zh-CN" sz="24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项；</a:t>
            </a:r>
            <a:endParaRPr lang="zh-CN" altLang="en-US" sz="24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1" name="文本框 10"/>
          <p:cNvSpPr txBox="1"/>
          <p:nvPr>
            <p:custDataLst>
              <p:tags r:id="rId10"/>
            </p:custDataLst>
          </p:nvPr>
        </p:nvSpPr>
        <p:spPr>
          <a:xfrm>
            <a:off x="5294162" y="2529418"/>
            <a:ext cx="96058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12" name="标题 1"/>
          <p:cNvSpPr txBox="1"/>
          <p:nvPr>
            <p:custDataLst>
              <p:tags r:id="rId11"/>
            </p:custDataLst>
          </p:nvPr>
        </p:nvSpPr>
        <p:spPr>
          <a:xfrm>
            <a:off x="479425" y="116657"/>
            <a:ext cx="9675283"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latin typeface="Arial" panose="020B0604020202020204" pitchFamily="34" charset="0"/>
                <a:ea typeface="黑体" panose="02010609060101010101" pitchFamily="49" charset="-122"/>
                <a:sym typeface="Arial" panose="020B0604020202020204" pitchFamily="34" charset="0"/>
              </a:rPr>
              <a:t>三</a:t>
            </a:r>
            <a:r>
              <a:rPr lang="zh-CN" altLang="en-US" sz="2400" b="1" smtClean="0">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smtClean="0">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解题遵循六</a:t>
            </a:r>
            <a:r>
              <a:rPr lang="zh-CN" altLang="en-US" sz="2400" b="1" smtClean="0">
                <a:latin typeface="Arial" panose="020B0604020202020204" pitchFamily="34" charset="0"/>
                <a:ea typeface="黑体" panose="02010609060101010101" pitchFamily="49" charset="-122"/>
                <a:sym typeface="Arial" panose="020B0604020202020204" pitchFamily="34" charset="0"/>
              </a:rPr>
              <a:t>原则</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custDataLst>
              <p:tags r:id="rId1"/>
            </p:custDataLst>
          </p:nvPr>
        </p:nvSpPr>
        <p:spPr>
          <a:xfrm>
            <a:off x="1344572" y="1268760"/>
            <a:ext cx="9603275" cy="648072"/>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smtClean="0">
                <a:latin typeface="Arial" panose="020B0604020202020204" pitchFamily="34" charset="0"/>
                <a:ea typeface="黑体" panose="02010609060101010101" pitchFamily="49" charset="-122"/>
                <a:sym typeface="Arial" panose="020B0604020202020204" pitchFamily="34" charset="0"/>
              </a:rPr>
              <a:t>选择题答题核心技能</a:t>
            </a:r>
            <a:r>
              <a:rPr lang="en-US" altLang="zh-CN" sz="2800" b="1" smtClean="0">
                <a:latin typeface="Arial" panose="020B0604020202020204" pitchFamily="34" charset="0"/>
                <a:ea typeface="黑体" panose="02010609060101010101" pitchFamily="49" charset="-122"/>
                <a:sym typeface="Arial" panose="020B0604020202020204" pitchFamily="34" charset="0"/>
              </a:rPr>
              <a:t>——</a:t>
            </a:r>
            <a:r>
              <a:rPr lang="zh-CN" altLang="en-US" sz="2800" b="1" smtClean="0">
                <a:latin typeface="Arial" panose="020B0604020202020204" pitchFamily="34" charset="0"/>
                <a:ea typeface="黑体" panose="02010609060101010101" pitchFamily="49" charset="-122"/>
                <a:sym typeface="Arial" panose="020B0604020202020204" pitchFamily="34" charset="0"/>
              </a:rPr>
              <a:t>选项：</a:t>
            </a:r>
            <a:r>
              <a:rPr lang="zh-CN" altLang="en-US" sz="2800" b="1" smtClean="0">
                <a:solidFill>
                  <a:srgbClr val="FF0000"/>
                </a:solidFill>
                <a:latin typeface="Arial" panose="020B0604020202020204" pitchFamily="34" charset="0"/>
                <a:ea typeface="黑体" panose="02010609060101010101" pitchFamily="49" charset="-122"/>
                <a:sym typeface="Arial" panose="020B0604020202020204" pitchFamily="34" charset="0"/>
              </a:rPr>
              <a:t>方向正确，程度恰当</a:t>
            </a:r>
            <a:endParaRPr lang="zh-CN" altLang="en-US" sz="2800" b="1">
              <a:latin typeface="Arial" panose="020B0604020202020204" pitchFamily="34" charset="0"/>
              <a:ea typeface="黑体" panose="02010609060101010101" pitchFamily="49" charset="-122"/>
              <a:sym typeface="Arial" panose="020B0604020202020204" pitchFamily="34" charset="0"/>
            </a:endParaRPr>
          </a:p>
        </p:txBody>
      </p:sp>
      <p:graphicFrame>
        <p:nvGraphicFramePr>
          <p:cNvPr id="3" name="内容占位符 3"/>
          <p:cNvGraphicFramePr/>
          <p:nvPr>
            <p:custDataLst>
              <p:tags r:id="rId2"/>
            </p:custDataLst>
          </p:nvPr>
        </p:nvGraphicFramePr>
        <p:xfrm>
          <a:off x="1271464" y="2348880"/>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图片 3"/>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8600199" y="3613290"/>
            <a:ext cx="3103063" cy="2324754"/>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pPr>
              <a:lnSpc>
                <a:spcPct val="200000"/>
              </a:lnSpc>
            </a:pP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smtClean="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en-US" altLang="zh-CN" smtClean="0">
                <a:latin typeface="Arial" panose="020B0604020202020204" pitchFamily="34" charset="0"/>
                <a:ea typeface="黑体" panose="02010609060101010101" pitchFamily="49" charset="-122"/>
                <a:sym typeface="Arial" panose="020B0604020202020204" pitchFamily="34" charset="0"/>
              </a:rPr>
              <a:t>2023.</a:t>
            </a:r>
            <a:r>
              <a:rPr lang="zh-CN" altLang="en-US" smtClean="0">
                <a:latin typeface="Arial" panose="020B0604020202020204" pitchFamily="34" charset="0"/>
                <a:ea typeface="黑体" panose="02010609060101010101" pitchFamily="49" charset="-122"/>
                <a:sym typeface="Arial" panose="020B0604020202020204" pitchFamily="34" charset="0"/>
              </a:rPr>
              <a:t>新课标</a:t>
            </a:r>
            <a:r>
              <a:rPr lang="en-US" altLang="zh-CN" smtClean="0">
                <a:latin typeface="Arial" panose="020B0604020202020204" pitchFamily="34" charset="0"/>
                <a:ea typeface="黑体" panose="02010609060101010101" pitchFamily="49" charset="-122"/>
                <a:sym typeface="Arial" panose="020B0604020202020204" pitchFamily="34" charset="0"/>
              </a:rPr>
              <a:t>.31</a:t>
            </a:r>
            <a:r>
              <a:rPr lang="zh-CN" altLang="en-US" smtClean="0">
                <a:latin typeface="Arial" panose="020B0604020202020204" pitchFamily="34" charset="0"/>
                <a:ea typeface="黑体" panose="02010609060101010101" pitchFamily="49" charset="-122"/>
                <a:sym typeface="Arial" panose="020B0604020202020204" pitchFamily="34" charset="0"/>
              </a:rPr>
              <a:t>）</a:t>
            </a:r>
            <a:r>
              <a:rPr lang="zh-CN" altLang="zh-CN" smtClean="0">
                <a:latin typeface="Arial" panose="020B0604020202020204" pitchFamily="34" charset="0"/>
                <a:ea typeface="黑体" panose="02010609060101010101" pitchFamily="49" charset="-122"/>
                <a:sym typeface="Arial" panose="020B0604020202020204" pitchFamily="34" charset="0"/>
              </a:rPr>
              <a:t>公元前</a:t>
            </a:r>
            <a:r>
              <a:rPr lang="en-US" altLang="zh-CN">
                <a:latin typeface="Arial" panose="020B0604020202020204" pitchFamily="34" charset="0"/>
                <a:ea typeface="黑体" panose="02010609060101010101" pitchFamily="49" charset="-122"/>
                <a:sym typeface="Arial" panose="020B0604020202020204" pitchFamily="34" charset="0"/>
              </a:rPr>
              <a:t>18</a:t>
            </a:r>
            <a:r>
              <a:rPr lang="zh-CN" altLang="zh-CN">
                <a:latin typeface="Arial" panose="020B0604020202020204" pitchFamily="34" charset="0"/>
                <a:ea typeface="黑体" panose="02010609060101010101" pitchFamily="49" charset="-122"/>
                <a:sym typeface="Arial" panose="020B0604020202020204" pitchFamily="34" charset="0"/>
              </a:rPr>
              <a:t>世纪，西亚地区的一部法典规定：“此后千秋万世，国中之王必遵从我在我的石柱上所铭刻的正义言词，不得变更我所决定的司法判决，我所确立的司法裁定，不得破坏我的创制。”这一规定（　　）</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．强调波斯君主专制的权力来源</a:t>
            </a:r>
            <a:r>
              <a:rPr lang="en-US" altLang="zh-CN">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smtClean="0">
                <a:latin typeface="Arial" panose="020B0604020202020204" pitchFamily="34" charset="0"/>
                <a:ea typeface="黑体" panose="02010609060101010101" pitchFamily="49" charset="-122"/>
                <a:sym typeface="Arial" panose="020B0604020202020204" pitchFamily="34" charset="0"/>
              </a:rPr>
              <a:t>B</a:t>
            </a:r>
            <a:r>
              <a:rPr lang="zh-CN" altLang="zh-CN">
                <a:latin typeface="Arial" panose="020B0604020202020204" pitchFamily="34" charset="0"/>
                <a:ea typeface="黑体" panose="02010609060101010101" pitchFamily="49" charset="-122"/>
                <a:sym typeface="Arial" panose="020B0604020202020204" pitchFamily="34" charset="0"/>
              </a:rPr>
              <a:t>．宣示了古巴比伦国王的至上权威</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．标榜亚述帝国君主的军事成就</a:t>
            </a:r>
            <a:r>
              <a:rPr lang="en-US" altLang="zh-CN">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a:p>
            <a:pPr>
              <a:lnSpc>
                <a:spcPct val="200000"/>
              </a:lnSpc>
            </a:pPr>
            <a:r>
              <a:rPr lang="en-US" altLang="zh-CN" smtClean="0">
                <a:latin typeface="Arial" panose="020B0604020202020204" pitchFamily="34" charset="0"/>
                <a:ea typeface="黑体" panose="02010609060101010101" pitchFamily="49" charset="-122"/>
                <a:sym typeface="Arial" panose="020B0604020202020204" pitchFamily="34" charset="0"/>
              </a:rPr>
              <a:t>D</a:t>
            </a:r>
            <a:r>
              <a:rPr lang="zh-CN" altLang="zh-CN">
                <a:latin typeface="Arial" panose="020B0604020202020204" pitchFamily="34" charset="0"/>
                <a:ea typeface="黑体" panose="02010609060101010101" pitchFamily="49" charset="-122"/>
                <a:sym typeface="Arial" panose="020B0604020202020204" pitchFamily="34" charset="0"/>
              </a:rPr>
              <a:t>．规范了埃及对尼罗河流域的统治</a:t>
            </a:r>
            <a:endParaRPr lang="zh-CN" altLang="zh-CN">
              <a:latin typeface="Arial" panose="020B0604020202020204" pitchFamily="34" charset="0"/>
              <a:ea typeface="黑体" panose="02010609060101010101" pitchFamily="49" charset="-122"/>
              <a:sym typeface="Arial" panose="020B0604020202020204" pitchFamily="34" charset="0"/>
            </a:endParaRPr>
          </a:p>
          <a:p>
            <a:pPr>
              <a:lnSpc>
                <a:spcPct val="200000"/>
              </a:lnSpc>
            </a:pP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文本框 2"/>
          <p:cNvSpPr txBox="1"/>
          <p:nvPr>
            <p:custDataLst>
              <p:tags r:id="rId2"/>
            </p:custDataLst>
          </p:nvPr>
        </p:nvSpPr>
        <p:spPr>
          <a:xfrm>
            <a:off x="5765499" y="3168170"/>
            <a:ext cx="5947076" cy="395317"/>
          </a:xfrm>
          <a:prstGeom prst="rect">
            <a:avLst/>
          </a:prstGeom>
          <a:solidFill>
            <a:srgbClr val="00B050"/>
          </a:solidFill>
        </p:spPr>
        <p:txBody>
          <a:bodyPr wrap="square" lIns="86694" tIns="43347" rIns="86694" bIns="43347" rtlCol="0">
            <a:spAutoFit/>
          </a:bodyPr>
          <a:lstStyle/>
          <a:p>
            <a:r>
              <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rPr>
              <a:t>时空混乱</a:t>
            </a:r>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b="1">
                <a:solidFill>
                  <a:schemeClr val="bg1"/>
                </a:solidFill>
                <a:latin typeface="Arial" panose="020B0604020202020204" pitchFamily="34" charset="0"/>
                <a:ea typeface="黑体" panose="02010609060101010101" pitchFamily="49" charset="-122"/>
                <a:sym typeface="Arial" panose="020B0604020202020204" pitchFamily="34" charset="0"/>
              </a:rPr>
              <a:t>公元前</a:t>
            </a:r>
            <a:r>
              <a:rPr lang="en-US" altLang="zh-CN" b="1">
                <a:solidFill>
                  <a:schemeClr val="bg1"/>
                </a:solidFill>
                <a:latin typeface="Arial" panose="020B0604020202020204" pitchFamily="34" charset="0"/>
                <a:ea typeface="黑体" panose="02010609060101010101" pitchFamily="49" charset="-122"/>
                <a:sym typeface="Arial" panose="020B0604020202020204" pitchFamily="34" charset="0"/>
              </a:rPr>
              <a:t>6</a:t>
            </a:r>
            <a:r>
              <a:rPr lang="zh-CN" altLang="zh-CN" b="1">
                <a:solidFill>
                  <a:schemeClr val="bg1"/>
                </a:solidFill>
                <a:latin typeface="Arial" panose="020B0604020202020204" pitchFamily="34" charset="0"/>
                <a:ea typeface="黑体" panose="02010609060101010101" pitchFamily="49" charset="-122"/>
                <a:sym typeface="Arial" panose="020B0604020202020204" pitchFamily="34" charset="0"/>
              </a:rPr>
              <a:t>世纪到公元前</a:t>
            </a:r>
            <a:r>
              <a:rPr lang="en-US" altLang="zh-CN" b="1">
                <a:solidFill>
                  <a:schemeClr val="bg1"/>
                </a:solidFill>
                <a:latin typeface="Arial" panose="020B0604020202020204" pitchFamily="34" charset="0"/>
                <a:ea typeface="黑体" panose="02010609060101010101" pitchFamily="49" charset="-122"/>
                <a:sym typeface="Arial" panose="020B0604020202020204" pitchFamily="34" charset="0"/>
              </a:rPr>
              <a:t>4</a:t>
            </a:r>
            <a:r>
              <a:rPr lang="zh-CN" altLang="zh-CN" b="1">
                <a:solidFill>
                  <a:schemeClr val="bg1"/>
                </a:solidFill>
                <a:latin typeface="Arial" panose="020B0604020202020204" pitchFamily="34" charset="0"/>
                <a:ea typeface="黑体" panose="02010609060101010101" pitchFamily="49" charset="-122"/>
                <a:sym typeface="Arial" panose="020B0604020202020204" pitchFamily="34" charset="0"/>
              </a:rPr>
              <a:t>世纪</a:t>
            </a:r>
            <a:r>
              <a:rPr lang="zh-CN" altLang="zh-CN" b="1" smtClean="0">
                <a:solidFill>
                  <a:schemeClr val="bg1"/>
                </a:solidFill>
                <a:latin typeface="Arial" panose="020B0604020202020204" pitchFamily="34" charset="0"/>
                <a:ea typeface="黑体" panose="02010609060101010101" pitchFamily="49" charset="-122"/>
                <a:sym typeface="Arial" panose="020B0604020202020204" pitchFamily="34" charset="0"/>
              </a:rPr>
              <a:t>晚期</a:t>
            </a:r>
            <a:endParaRPr lang="en-US" altLang="zh-CN" sz="28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4511824" y="836712"/>
            <a:ext cx="3528392"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文本框 7"/>
          <p:cNvSpPr txBox="1"/>
          <p:nvPr>
            <p:custDataLst>
              <p:tags r:id="rId4"/>
            </p:custDataLst>
          </p:nvPr>
        </p:nvSpPr>
        <p:spPr>
          <a:xfrm>
            <a:off x="3935760" y="80328"/>
            <a:ext cx="4680520" cy="523220"/>
          </a:xfrm>
          <a:prstGeom prst="rect">
            <a:avLst/>
          </a:prstGeom>
          <a:solidFill>
            <a:srgbClr val="FFFF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审</a:t>
            </a:r>
            <a:r>
              <a:rPr kumimoji="0" lang="zh-CN" altLang="en-US" sz="28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a:t>
            </a:r>
            <a:r>
              <a:rPr kumimoji="0" lang="zh-CN" altLang="en-US" sz="2800" b="0" i="0" u="none" strike="noStrike" kern="1200" cap="none" spc="0" normalizeH="0" baseline="0" noProof="0" smtClean="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时空：</a:t>
            </a:r>
            <a:r>
              <a:rPr kumimoji="0" lang="en-US" altLang="zh-CN" sz="2800" b="0" i="0" u="none" strike="noStrike" kern="1200" cap="none" spc="0" normalizeH="0" baseline="0" noProof="0" smtClean="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BC18C</a:t>
            </a:r>
            <a:r>
              <a:rPr kumimoji="0" lang="zh-CN" altLang="en-US" sz="2800" b="0" i="0" u="none" strike="noStrike" kern="1200" cap="none" spc="0" normalizeH="0" baseline="0" noProof="0" smtClean="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，西亚</a:t>
            </a:r>
            <a:endParaRPr kumimoji="0" lang="zh-CN" altLang="en-US" sz="28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endParaRPr>
          </a:p>
        </p:txBody>
      </p:sp>
      <p:sp>
        <p:nvSpPr>
          <p:cNvPr id="6" name="文本框 5"/>
          <p:cNvSpPr txBox="1"/>
          <p:nvPr>
            <p:custDataLst>
              <p:tags r:id="rId5"/>
            </p:custDataLst>
          </p:nvPr>
        </p:nvSpPr>
        <p:spPr>
          <a:xfrm>
            <a:off x="5765499" y="3861048"/>
            <a:ext cx="5947076" cy="641538"/>
          </a:xfrm>
          <a:prstGeom prst="rect">
            <a:avLst/>
          </a:prstGeom>
          <a:solidFill>
            <a:srgbClr val="FB5F63"/>
          </a:solidFill>
        </p:spPr>
        <p:txBody>
          <a:bodyPr wrap="square" lIns="86694" tIns="43347" rIns="86694" bIns="43347" rtlCol="0">
            <a:spAutoFit/>
          </a:bodyPr>
          <a:lstStyle/>
          <a:p>
            <a:r>
              <a:rPr lang="zh-CN" altLang="zh-CN" b="1" smtClean="0">
                <a:solidFill>
                  <a:schemeClr val="bg1"/>
                </a:solidFill>
                <a:latin typeface="Arial" panose="020B0604020202020204" pitchFamily="34" charset="0"/>
                <a:ea typeface="黑体" panose="02010609060101010101" pitchFamily="49" charset="-122"/>
                <a:sym typeface="Arial" panose="020B0604020202020204" pitchFamily="34" charset="0"/>
              </a:rPr>
              <a:t>此法典是颁布的《汉谟拉比法典》</a:t>
            </a:r>
            <a:r>
              <a:rPr lang="zh-CN" altLang="en-US"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b="1">
                <a:solidFill>
                  <a:schemeClr val="bg1"/>
                </a:solidFill>
                <a:latin typeface="Arial" panose="020B0604020202020204" pitchFamily="34" charset="0"/>
                <a:ea typeface="黑体" panose="02010609060101010101" pitchFamily="49" charset="-122"/>
                <a:sym typeface="Arial" panose="020B0604020202020204" pitchFamily="34" charset="0"/>
              </a:rPr>
              <a:t>意在宣扬君权神授和维护奴隶主的利益和</a:t>
            </a:r>
            <a:r>
              <a:rPr lang="zh-CN" altLang="zh-CN" b="1" smtClean="0">
                <a:solidFill>
                  <a:schemeClr val="bg1"/>
                </a:solidFill>
                <a:latin typeface="Arial" panose="020B0604020202020204" pitchFamily="34" charset="0"/>
                <a:ea typeface="黑体" panose="02010609060101010101" pitchFamily="49" charset="-122"/>
                <a:sym typeface="Arial" panose="020B0604020202020204" pitchFamily="34" charset="0"/>
              </a:rPr>
              <a:t>权威</a:t>
            </a:r>
            <a:r>
              <a:rPr lang="zh-CN" altLang="en-US" b="1" smtClean="0">
                <a:solidFill>
                  <a:schemeClr val="bg1"/>
                </a:solidFill>
                <a:latin typeface="Arial" panose="020B0604020202020204" pitchFamily="34" charset="0"/>
                <a:ea typeface="黑体" panose="02010609060101010101" pitchFamily="49" charset="-122"/>
                <a:sym typeface="Arial" panose="020B0604020202020204" pitchFamily="34" charset="0"/>
              </a:rPr>
              <a:t>。</a:t>
            </a:r>
            <a:endParaRPr lang="en-US" altLang="zh-CN" sz="28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7" name="文本框 6"/>
          <p:cNvSpPr txBox="1"/>
          <p:nvPr>
            <p:custDataLst>
              <p:tags r:id="rId6"/>
            </p:custDataLst>
          </p:nvPr>
        </p:nvSpPr>
        <p:spPr>
          <a:xfrm>
            <a:off x="5735638" y="4649771"/>
            <a:ext cx="5947076" cy="364540"/>
          </a:xfrm>
          <a:prstGeom prst="rect">
            <a:avLst/>
          </a:prstGeom>
          <a:solidFill>
            <a:srgbClr val="00B050"/>
          </a:solidFill>
        </p:spPr>
        <p:txBody>
          <a:bodyPr wrap="square" lIns="86694" tIns="43347" rIns="86694" bIns="43347" rtlCol="0">
            <a:spAutoFit/>
          </a:bodyPr>
          <a:lstStyle/>
          <a:p>
            <a:r>
              <a:rPr lang="zh-CN" altLang="en-US" b="1">
                <a:solidFill>
                  <a:schemeClr val="bg1"/>
                </a:solidFill>
                <a:latin typeface="Arial" panose="020B0604020202020204" pitchFamily="34" charset="0"/>
                <a:ea typeface="黑体" panose="02010609060101010101" pitchFamily="49" charset="-122"/>
                <a:sym typeface="Arial" panose="020B0604020202020204" pitchFamily="34" charset="0"/>
              </a:rPr>
              <a:t>时空混乱；</a:t>
            </a:r>
            <a:r>
              <a:rPr lang="zh-CN" altLang="zh-CN" b="1" smtClean="0">
                <a:solidFill>
                  <a:schemeClr val="bg1"/>
                </a:solidFill>
                <a:latin typeface="Arial" panose="020B0604020202020204" pitchFamily="34" charset="0"/>
                <a:ea typeface="黑体" panose="02010609060101010101" pitchFamily="49" charset="-122"/>
                <a:sym typeface="Arial" panose="020B0604020202020204" pitchFamily="34" charset="0"/>
              </a:rPr>
              <a:t>公元前</a:t>
            </a:r>
            <a:r>
              <a:rPr lang="en-US" altLang="zh-CN" b="1">
                <a:solidFill>
                  <a:schemeClr val="bg1"/>
                </a:solidFill>
                <a:latin typeface="Arial" panose="020B0604020202020204" pitchFamily="34" charset="0"/>
                <a:ea typeface="黑体" panose="02010609060101010101" pitchFamily="49" charset="-122"/>
                <a:sym typeface="Arial" panose="020B0604020202020204" pitchFamily="34" charset="0"/>
              </a:rPr>
              <a:t>8</a:t>
            </a:r>
            <a:r>
              <a:rPr lang="zh-CN" altLang="zh-CN" b="1">
                <a:solidFill>
                  <a:schemeClr val="bg1"/>
                </a:solidFill>
                <a:latin typeface="Arial" panose="020B0604020202020204" pitchFamily="34" charset="0"/>
                <a:ea typeface="黑体" panose="02010609060101010101" pitchFamily="49" charset="-122"/>
                <a:sym typeface="Arial" panose="020B0604020202020204" pitchFamily="34" charset="0"/>
              </a:rPr>
              <a:t>世纪到公元前</a:t>
            </a:r>
            <a:r>
              <a:rPr lang="en-US" altLang="zh-CN" b="1">
                <a:solidFill>
                  <a:schemeClr val="bg1"/>
                </a:solidFill>
                <a:latin typeface="Arial" panose="020B0604020202020204" pitchFamily="34" charset="0"/>
                <a:ea typeface="黑体" panose="02010609060101010101" pitchFamily="49" charset="-122"/>
                <a:sym typeface="Arial" panose="020B0604020202020204" pitchFamily="34" charset="0"/>
              </a:rPr>
              <a:t>7</a:t>
            </a:r>
            <a:r>
              <a:rPr lang="zh-CN" altLang="zh-CN" b="1">
                <a:solidFill>
                  <a:schemeClr val="bg1"/>
                </a:solidFill>
                <a:latin typeface="Arial" panose="020B0604020202020204" pitchFamily="34" charset="0"/>
                <a:ea typeface="黑体" panose="02010609060101010101" pitchFamily="49" charset="-122"/>
                <a:sym typeface="Arial" panose="020B0604020202020204" pitchFamily="34" charset="0"/>
              </a:rPr>
              <a:t>世纪</a:t>
            </a:r>
            <a:endParaRPr lang="en-US" altLang="zh-CN" sz="28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8" name="文本框 7"/>
          <p:cNvSpPr txBox="1"/>
          <p:nvPr>
            <p:custDataLst>
              <p:tags r:id="rId7"/>
            </p:custDataLst>
          </p:nvPr>
        </p:nvSpPr>
        <p:spPr>
          <a:xfrm>
            <a:off x="5735638" y="5301208"/>
            <a:ext cx="5947076" cy="364540"/>
          </a:xfrm>
          <a:prstGeom prst="rect">
            <a:avLst/>
          </a:prstGeom>
          <a:solidFill>
            <a:srgbClr val="00B050"/>
          </a:solidFill>
        </p:spPr>
        <p:txBody>
          <a:bodyPr wrap="square" lIns="86694" tIns="43347" rIns="86694" bIns="43347" rtlCol="0">
            <a:spAutoFit/>
          </a:bodyPr>
          <a:lstStyle/>
          <a:p>
            <a:r>
              <a:rPr lang="zh-CN" altLang="en-US" b="1">
                <a:solidFill>
                  <a:schemeClr val="bg1"/>
                </a:solidFill>
                <a:latin typeface="Arial" panose="020B0604020202020204" pitchFamily="34" charset="0"/>
                <a:ea typeface="黑体" panose="02010609060101010101" pitchFamily="49" charset="-122"/>
                <a:sym typeface="Arial" panose="020B0604020202020204" pitchFamily="34" charset="0"/>
              </a:rPr>
              <a:t>时空混乱；</a:t>
            </a:r>
            <a:r>
              <a:rPr lang="zh-CN" altLang="zh-CN" b="1" smtClean="0">
                <a:solidFill>
                  <a:schemeClr val="bg1"/>
                </a:solidFill>
                <a:latin typeface="Arial" panose="020B0604020202020204" pitchFamily="34" charset="0"/>
                <a:ea typeface="黑体" panose="02010609060101010101" pitchFamily="49" charset="-122"/>
                <a:sym typeface="Arial" panose="020B0604020202020204" pitchFamily="34" charset="0"/>
              </a:rPr>
              <a:t>埃及</a:t>
            </a:r>
            <a:r>
              <a:rPr lang="zh-CN" altLang="zh-CN" b="1">
                <a:solidFill>
                  <a:schemeClr val="bg1"/>
                </a:solidFill>
                <a:latin typeface="Arial" panose="020B0604020202020204" pitchFamily="34" charset="0"/>
                <a:ea typeface="黑体" panose="02010609060101010101" pitchFamily="49" charset="-122"/>
                <a:sym typeface="Arial" panose="020B0604020202020204" pitchFamily="34" charset="0"/>
              </a:rPr>
              <a:t>地处尼罗河流域，不属于西亚地区</a:t>
            </a:r>
            <a:endParaRPr lang="en-US" altLang="zh-CN" sz="28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9" name="文本框 8"/>
          <p:cNvSpPr txBox="1"/>
          <p:nvPr>
            <p:custDataLst>
              <p:tags r:id="rId8"/>
            </p:custDataLst>
          </p:nvPr>
        </p:nvSpPr>
        <p:spPr>
          <a:xfrm>
            <a:off x="263352" y="3544191"/>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to="" calcmode="lin" valueType="num">
                                      <p:cBhvr>
                                        <p:cTn id="30" dur="1" fill="hold"/>
                                        <p:tgtEl>
                                          <p:spTgt spid="6"/>
                                        </p:tgtEl>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to="" calcmode="lin" valueType="num">
                                      <p:cBhvr>
                                        <p:cTn id="35" dur="1" fill="hold"/>
                                        <p:tgtEl>
                                          <p:spTgt spid="7"/>
                                        </p:tgtEl>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to="" calcmode="lin" valueType="num">
                                      <p:cBhvr>
                                        <p:cTn id="40"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flipH="1">
            <a:off x="470302" y="651217"/>
            <a:ext cx="11721465" cy="5946135"/>
          </a:xfrm>
          <a:prstGeom prst="rect">
            <a:avLst/>
          </a:prstGeom>
          <a:noFill/>
          <a:ln w="9525">
            <a:noFill/>
          </a:ln>
        </p:spPr>
        <p:txBody>
          <a:bodyPr wrap="square">
            <a:noAutofit/>
          </a:bodyPr>
          <a:lstStyle/>
          <a:p>
            <a:pPr>
              <a:lnSpc>
                <a:spcPct val="150000"/>
              </a:lnSpc>
            </a:pPr>
            <a:r>
              <a:rPr lang="en-US" altLang="zh-CN"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sz="2400" b="1" smtClean="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zh-CN" sz="2400" smtClean="0">
                <a:latin typeface="Arial" panose="020B0604020202020204" pitchFamily="34" charset="0"/>
                <a:ea typeface="黑体" panose="02010609060101010101" pitchFamily="49" charset="-122"/>
                <a:sym typeface="Arial" panose="020B0604020202020204" pitchFamily="34" charset="0"/>
              </a:rPr>
              <a:t>（</a:t>
            </a:r>
            <a:r>
              <a:rPr lang="zh-CN" altLang="zh-CN" sz="2400">
                <a:latin typeface="Arial" panose="020B0604020202020204" pitchFamily="34" charset="0"/>
                <a:ea typeface="黑体" panose="02010609060101010101" pitchFamily="49" charset="-122"/>
                <a:sym typeface="Arial" panose="020B0604020202020204" pitchFamily="34" charset="0"/>
              </a:rPr>
              <a:t>2023·山东高考·5）表1为1871～1921年中国进口的棉布、棉纱、钢铁、米等四类货物在进口总值中的占比（%）情况。其中甲是（　　）</a:t>
            </a:r>
            <a:endParaRPr lang="zh-CN" altLang="zh-CN" sz="2400">
              <a:latin typeface="Arial" panose="020B0604020202020204" pitchFamily="34" charset="0"/>
              <a:ea typeface="黑体" panose="02010609060101010101" pitchFamily="49" charset="-122"/>
              <a:sym typeface="Arial" panose="020B0604020202020204" pitchFamily="34" charset="0"/>
            </a:endParaRPr>
          </a:p>
          <a:p>
            <a:pPr indent="0" fontAlgn="auto">
              <a:lnSpc>
                <a:spcPct val="180000"/>
              </a:lnSpc>
            </a:pPr>
            <a:r>
              <a:rPr lang="zh-CN" altLang="en-US" sz="240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A．钢铁          </a:t>
            </a:r>
            <a:endParaRPr lang="zh-CN" altLang="en-US" sz="240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endParaRPr>
          </a:p>
          <a:p>
            <a:pPr indent="0" fontAlgn="auto">
              <a:lnSpc>
                <a:spcPct val="180000"/>
              </a:lnSpc>
            </a:pPr>
            <a:endParaRPr lang="en-US" altLang="zh-CN" sz="2400" smtClean="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endParaRPr>
          </a:p>
          <a:p>
            <a:pPr indent="0" fontAlgn="auto">
              <a:lnSpc>
                <a:spcPct val="180000"/>
              </a:lnSpc>
            </a:pPr>
            <a:endParaRPr lang="en-US" altLang="zh-CN" sz="2400" smtClean="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endParaRPr>
          </a:p>
          <a:p>
            <a:pPr indent="0" fontAlgn="auto">
              <a:lnSpc>
                <a:spcPct val="180000"/>
              </a:lnSpc>
            </a:pPr>
            <a:r>
              <a:rPr lang="zh-CN" altLang="en-US" sz="2400" smtClean="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B</a:t>
            </a:r>
            <a:r>
              <a:rPr lang="zh-CN" altLang="en-US" sz="240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．棉纱           </a:t>
            </a:r>
            <a:endParaRPr lang="zh-CN" altLang="en-US" sz="240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endParaRPr>
          </a:p>
          <a:p>
            <a:pPr indent="0" fontAlgn="auto">
              <a:lnSpc>
                <a:spcPct val="180000"/>
              </a:lnSpc>
            </a:pPr>
            <a:endParaRPr lang="en-US" altLang="zh-CN" sz="2400" smtClean="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endParaRPr>
          </a:p>
          <a:p>
            <a:pPr indent="0" fontAlgn="auto">
              <a:lnSpc>
                <a:spcPct val="180000"/>
              </a:lnSpc>
            </a:pPr>
            <a:r>
              <a:rPr lang="zh-CN" altLang="en-US" sz="2400" smtClean="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C</a:t>
            </a:r>
            <a:r>
              <a:rPr lang="zh-CN" altLang="en-US" sz="240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．米            </a:t>
            </a:r>
            <a:endParaRPr lang="zh-CN" altLang="en-US" sz="240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endParaRPr>
          </a:p>
          <a:p>
            <a:pPr indent="0" fontAlgn="auto">
              <a:lnSpc>
                <a:spcPct val="180000"/>
              </a:lnSpc>
            </a:pPr>
            <a:r>
              <a:rPr lang="zh-CN" altLang="en-US" sz="2400" smtClean="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D</a:t>
            </a:r>
            <a:r>
              <a:rPr lang="zh-CN" altLang="en-US" sz="240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．棉布</a:t>
            </a:r>
            <a:endParaRPr lang="zh-CN" altLang="en-US" sz="2400">
              <a:solidFill>
                <a:schemeClr val="tx1"/>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endParaRPr>
          </a:p>
        </p:txBody>
      </p:sp>
      <p:sp>
        <p:nvSpPr>
          <p:cNvPr id="3" name="文本框 2"/>
          <p:cNvSpPr txBox="1"/>
          <p:nvPr>
            <p:custDataLst>
              <p:tags r:id="rId2"/>
            </p:custDataLst>
          </p:nvPr>
        </p:nvSpPr>
        <p:spPr>
          <a:xfrm>
            <a:off x="1631504" y="5264592"/>
            <a:ext cx="6120680" cy="400110"/>
          </a:xfrm>
          <a:prstGeom prst="rect">
            <a:avLst/>
          </a:prstGeom>
          <a:solidFill>
            <a:srgbClr val="00B050"/>
          </a:solidFill>
        </p:spPr>
        <p:txBody>
          <a:bodyPr wrap="square" rtlCol="0">
            <a:spAutoFit/>
          </a:bodyPr>
          <a:lstStyle/>
          <a:p>
            <a:r>
              <a:rPr lang="zh-CN" altLang="zh-CN" sz="2000">
                <a:solidFill>
                  <a:schemeClr val="bg1"/>
                </a:solidFill>
                <a:latin typeface="Arial" panose="020B0604020202020204" pitchFamily="34" charset="0"/>
                <a:ea typeface="黑体" panose="02010609060101010101" pitchFamily="49" charset="-122"/>
                <a:sym typeface="Arial" panose="020B0604020202020204" pitchFamily="34" charset="0"/>
              </a:rPr>
              <a:t>由于中国是传统的农业大国，对米的需求量最低。丁</a:t>
            </a:r>
            <a:endPar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5" name="文本框 4"/>
          <p:cNvSpPr txBox="1"/>
          <p:nvPr>
            <p:custDataLst>
              <p:tags r:id="rId3"/>
            </p:custDataLst>
          </p:nvPr>
        </p:nvSpPr>
        <p:spPr>
          <a:xfrm>
            <a:off x="1689034" y="1798938"/>
            <a:ext cx="5580098" cy="707886"/>
          </a:xfrm>
          <a:prstGeom prst="rect">
            <a:avLst/>
          </a:prstGeom>
          <a:solidFill>
            <a:srgbClr val="00B050"/>
          </a:solidFill>
        </p:spPr>
        <p:txBody>
          <a:bodyPr wrap="square" rtlCol="0">
            <a:spAutoFit/>
          </a:bodyPr>
          <a:lstStyle/>
          <a:p>
            <a:r>
              <a:rPr lang="zh-CN" altLang="zh-CN" sz="2000">
                <a:solidFill>
                  <a:schemeClr val="bg1"/>
                </a:solidFill>
                <a:latin typeface="Arial" panose="020B0604020202020204" pitchFamily="34" charset="0"/>
                <a:ea typeface="黑体" panose="02010609060101010101" pitchFamily="49" charset="-122"/>
                <a:sym typeface="Arial" panose="020B0604020202020204" pitchFamily="34" charset="0"/>
              </a:rPr>
              <a:t>近代中国是自给自足的小农经济，对钢铁的需求量较小，甲午中日战争后和一战期间略增长，丙</a:t>
            </a:r>
            <a:endParaRPr lang="zh-CN" altLang="en-US" sz="2000" b="1">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endParaRPr>
          </a:p>
        </p:txBody>
      </p:sp>
      <p:sp>
        <p:nvSpPr>
          <p:cNvPr id="7" name="文本框 6"/>
          <p:cNvSpPr txBox="1"/>
          <p:nvPr>
            <p:custDataLst>
              <p:tags r:id="rId4"/>
            </p:custDataLst>
          </p:nvPr>
        </p:nvSpPr>
        <p:spPr>
          <a:xfrm>
            <a:off x="1657459" y="5956042"/>
            <a:ext cx="7822918" cy="421005"/>
          </a:xfrm>
          <a:prstGeom prst="rect">
            <a:avLst/>
          </a:prstGeom>
          <a:solidFill>
            <a:srgbClr val="00B050"/>
          </a:solidFill>
        </p:spPr>
        <p:txBody>
          <a:bodyPr wrap="square" rtlCol="0">
            <a:noAutofit/>
          </a:bodyPr>
          <a:lstStyle/>
          <a:p>
            <a:r>
              <a:rPr lang="zh-CN" altLang="zh-CN" sz="2000">
                <a:solidFill>
                  <a:schemeClr val="bg1"/>
                </a:solidFill>
                <a:latin typeface="Arial" panose="020B0604020202020204" pitchFamily="34" charset="0"/>
                <a:ea typeface="黑体" panose="02010609060101010101" pitchFamily="49" charset="-122"/>
                <a:sym typeface="Arial" panose="020B0604020202020204" pitchFamily="34" charset="0"/>
              </a:rPr>
              <a:t>鸦片战争之后，西方列强向中国输出棉布，其占比数量应该是最高</a:t>
            </a:r>
            <a:endParaRPr lang="zh-CN" altLang="en-US" sz="2000" b="1">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endParaRPr>
          </a:p>
        </p:txBody>
      </p:sp>
      <p:sp>
        <p:nvSpPr>
          <p:cNvPr id="8" name="文本框 7"/>
          <p:cNvSpPr txBox="1"/>
          <p:nvPr>
            <p:custDataLst>
              <p:tags r:id="rId5"/>
            </p:custDataLst>
          </p:nvPr>
        </p:nvSpPr>
        <p:spPr>
          <a:xfrm>
            <a:off x="263352" y="3659021"/>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pic>
        <p:nvPicPr>
          <p:cNvPr id="10" name="../Upload/image/202307260124041819001.png"/>
          <p:cNvPicPr>
            <a:picLocks noChangeAspect="1" noChangeArrowheads="1"/>
          </p:cNvPicPr>
          <p:nvPr>
            <p:custDataLst>
              <p:tags r:id="rId6"/>
            </p:custDataLst>
          </p:nvPr>
        </p:nvPicPr>
        <p:blipFill>
          <a:blip r:embed="rId7"/>
          <a:stretch>
            <a:fillRect/>
          </a:stretch>
        </p:blipFill>
        <p:spPr>
          <a:xfrm>
            <a:off x="7318008" y="1924684"/>
            <a:ext cx="4285982" cy="3376523"/>
          </a:xfrm>
          <a:prstGeom prst="rect">
            <a:avLst/>
          </a:prstGeom>
        </p:spPr>
      </p:pic>
      <p:sp>
        <p:nvSpPr>
          <p:cNvPr id="11" name="椭圆 10"/>
          <p:cNvSpPr/>
          <p:nvPr>
            <p:custDataLst>
              <p:tags r:id="rId8"/>
            </p:custDataLst>
          </p:nvPr>
        </p:nvSpPr>
        <p:spPr>
          <a:xfrm>
            <a:off x="7443184" y="2472917"/>
            <a:ext cx="4232194" cy="2684275"/>
          </a:xfrm>
          <a:prstGeom prst="ellipse">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14" name="文本框 13"/>
          <p:cNvSpPr txBox="1"/>
          <p:nvPr>
            <p:custDataLst>
              <p:tags r:id="rId9"/>
            </p:custDataLst>
          </p:nvPr>
        </p:nvSpPr>
        <p:spPr>
          <a:xfrm>
            <a:off x="1689034" y="3070100"/>
            <a:ext cx="5527200" cy="1631216"/>
          </a:xfrm>
          <a:prstGeom prst="rect">
            <a:avLst/>
          </a:prstGeom>
          <a:solidFill>
            <a:srgbClr val="FB5F63"/>
          </a:solidFill>
        </p:spPr>
        <p:txBody>
          <a:bodyPr wrap="square" rtlCol="0">
            <a:spAutoFit/>
          </a:bodyPr>
          <a:lstStyle/>
          <a:p>
            <a:r>
              <a:rPr lang="zh-CN" altLang="en-US" sz="2000" kern="100" smtClean="0">
                <a:solidFill>
                  <a:srgbClr val="FFFF00"/>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19</a:t>
            </a:r>
            <a:r>
              <a:rPr lang="en-US" altLang="zh-CN" sz="2000" kern="100" smtClean="0">
                <a:solidFill>
                  <a:srgbClr val="FFFF00"/>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C60-70S</a:t>
            </a:r>
            <a:r>
              <a:rPr lang="zh-CN" altLang="en-US" sz="2000" kern="100" smtClean="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a:t>
            </a:r>
            <a:r>
              <a:rPr lang="zh-CN" altLang="en-US" sz="20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民族资本主义产生，需要较多的棉纱，其占比趋势是逐年增加，特别是</a:t>
            </a:r>
            <a:r>
              <a:rPr lang="zh-CN" altLang="en-US" sz="2000" kern="100">
                <a:solidFill>
                  <a:srgbClr val="FFFF00"/>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一战期间</a:t>
            </a:r>
            <a:r>
              <a:rPr lang="zh-CN" altLang="en-US" sz="20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，民族资本主义发展迅速，对棉纱的需求量更多</a:t>
            </a:r>
            <a:r>
              <a:rPr lang="zh-CN" altLang="en-US" sz="2000" kern="100" smtClean="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，但是</a:t>
            </a:r>
            <a:r>
              <a:rPr lang="zh-CN" altLang="en-US" sz="2000" kern="100">
                <a:solidFill>
                  <a:srgbClr val="FFFF00"/>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一战之后</a:t>
            </a:r>
            <a:r>
              <a:rPr lang="zh-CN" altLang="en-US" sz="20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，西方列强卷土重来</a:t>
            </a:r>
            <a:r>
              <a:rPr lang="zh-CN" altLang="en-US" sz="2000" kern="100" smtClean="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，其</a:t>
            </a:r>
            <a:r>
              <a:rPr lang="zh-CN" altLang="en-US" sz="2000" kern="10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占比趋势是下滑明显，可以判定甲是</a:t>
            </a:r>
            <a:r>
              <a:rPr lang="zh-CN" altLang="en-US" sz="2000" kern="100" smtClean="0">
                <a:solidFill>
                  <a:schemeClr val="bg1"/>
                </a:solidFill>
                <a:latin typeface="Arial" panose="020B0604020202020204" pitchFamily="34" charset="0"/>
                <a:ea typeface="黑体" panose="02010609060101010101" pitchFamily="49" charset="-122"/>
                <a:cs typeface="Times New Roman" panose="02020603050405020304" pitchFamily="18" charset="0"/>
                <a:sym typeface="Arial" panose="020B0604020202020204" pitchFamily="34" charset="0"/>
              </a:rPr>
              <a:t>棉纱</a:t>
            </a:r>
            <a:endPar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5" name="圆角矩形 14"/>
          <p:cNvSpPr/>
          <p:nvPr>
            <p:custDataLst>
              <p:tags r:id="rId10"/>
            </p:custDataLst>
          </p:nvPr>
        </p:nvSpPr>
        <p:spPr>
          <a:xfrm>
            <a:off x="5015880" y="751816"/>
            <a:ext cx="2664296"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16" name="文本框 7"/>
          <p:cNvSpPr txBox="1"/>
          <p:nvPr>
            <p:custDataLst>
              <p:tags r:id="rId11"/>
            </p:custDataLst>
          </p:nvPr>
        </p:nvSpPr>
        <p:spPr>
          <a:xfrm>
            <a:off x="3935760" y="80328"/>
            <a:ext cx="3744416" cy="523220"/>
          </a:xfrm>
          <a:prstGeom prst="rect">
            <a:avLst/>
          </a:prstGeom>
          <a:solidFill>
            <a:srgbClr val="FFFF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审</a:t>
            </a:r>
            <a:r>
              <a:rPr kumimoji="0" lang="zh-CN" altLang="en-US" sz="28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a:t>
            </a:r>
            <a:r>
              <a:rPr kumimoji="0" lang="zh-CN" altLang="en-US" sz="2800" b="0" i="0" u="none" strike="noStrike" kern="1200" cap="none" spc="0" normalizeH="0" baseline="0" noProof="0" smtClean="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时空：</a:t>
            </a:r>
            <a:r>
              <a:rPr lang="en-US" altLang="zh-CN" sz="2800" smtClean="0">
                <a:solidFill>
                  <a:srgbClr val="FF0000"/>
                </a:solidFill>
                <a:latin typeface="Arial" panose="020B0604020202020204" pitchFamily="34" charset="0"/>
                <a:ea typeface="黑体" panose="02010609060101010101" pitchFamily="49" charset="-122"/>
                <a:sym typeface="Arial" panose="020B0604020202020204" pitchFamily="34" charset="0"/>
              </a:rPr>
              <a:t>1871</a:t>
            </a:r>
            <a:r>
              <a:rPr kumimoji="0" lang="en-US" altLang="zh-CN" sz="2800" b="0" i="0" u="none" strike="noStrike" kern="1200" cap="none" spc="0" normalizeH="0" baseline="0" noProof="0" smtClean="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rPr>
              <a:t>-1921</a:t>
            </a:r>
            <a:endParaRPr kumimoji="0" lang="zh-CN" altLang="en-US" sz="28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p:bldP spid="11"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584754" y="1276196"/>
            <a:ext cx="11161239" cy="1159200"/>
          </a:xfrm>
          <a:custGeom>
            <a:avLst/>
            <a:gdLst>
              <a:gd name="connsiteX0" fmla="*/ 0 w 11161239"/>
              <a:gd name="connsiteY0" fmla="*/ 0 h 1159200"/>
              <a:gd name="connsiteX1" fmla="*/ 11161239 w 11161239"/>
              <a:gd name="connsiteY1" fmla="*/ 0 h 1159200"/>
              <a:gd name="connsiteX2" fmla="*/ 11161239 w 11161239"/>
              <a:gd name="connsiteY2" fmla="*/ 1159200 h 1159200"/>
              <a:gd name="connsiteX3" fmla="*/ 0 w 11161239"/>
              <a:gd name="connsiteY3" fmla="*/ 1159200 h 1159200"/>
              <a:gd name="connsiteX4" fmla="*/ 0 w 11161239"/>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1239" h="1159200">
                <a:moveTo>
                  <a:pt x="0" y="0"/>
                </a:moveTo>
                <a:lnTo>
                  <a:pt x="11161239" y="0"/>
                </a:lnTo>
                <a:lnTo>
                  <a:pt x="11161239" y="1159200"/>
                </a:lnTo>
                <a:lnTo>
                  <a:pt x="0" y="1159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6236" tIns="666496" rIns="866236"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a:latin typeface="Arial" panose="020B0604020202020204" pitchFamily="34" charset="0"/>
                <a:ea typeface="黑体" panose="02010609060101010101" pitchFamily="49" charset="-122"/>
                <a:sym typeface="Arial" panose="020B0604020202020204" pitchFamily="34" charset="0"/>
              </a:rPr>
              <a:t>明确中心内容及其内涵和外延</a:t>
            </a:r>
            <a:r>
              <a:rPr lang="en-US" altLang="zh-CN" sz="2400" b="1" kern="1200">
                <a:latin typeface="Arial" panose="020B0604020202020204" pitchFamily="34" charset="0"/>
                <a:ea typeface="黑体" panose="02010609060101010101" pitchFamily="49" charset="-122"/>
                <a:sym typeface="Arial" panose="020B0604020202020204" pitchFamily="34" charset="0"/>
              </a:rPr>
              <a:t>——</a:t>
            </a:r>
            <a:r>
              <a:rPr lang="zh-CN" altLang="en-US" sz="2400" b="1" kern="1200">
                <a:latin typeface="Arial" panose="020B0604020202020204" pitchFamily="34" charset="0"/>
                <a:ea typeface="黑体" panose="02010609060101010101" pitchFamily="49" charset="-122"/>
                <a:sym typeface="Arial" panose="020B0604020202020204" pitchFamily="34" charset="0"/>
              </a:rPr>
              <a:t>审</a:t>
            </a:r>
            <a:r>
              <a:rPr lang="zh-CN" altLang="en-US" sz="2400" b="1" kern="1200">
                <a:solidFill>
                  <a:srgbClr val="FF0000"/>
                </a:solidFill>
                <a:latin typeface="Arial" panose="020B0604020202020204" pitchFamily="34" charset="0"/>
                <a:ea typeface="黑体" panose="02010609060101010101" pitchFamily="49" charset="-122"/>
                <a:sym typeface="Arial" panose="020B0604020202020204" pitchFamily="34" charset="0"/>
              </a:rPr>
              <a:t>关键词句</a:t>
            </a:r>
            <a:endParaRPr lang="zh-CN" altLang="en-US" sz="2400" b="1" kern="120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3" name="任意多边形 2"/>
          <p:cNvSpPr/>
          <p:nvPr>
            <p:custDataLst>
              <p:tags r:id="rId2"/>
            </p:custDataLst>
          </p:nvPr>
        </p:nvSpPr>
        <p:spPr>
          <a:xfrm>
            <a:off x="1142815" y="803876"/>
            <a:ext cx="7812867" cy="944640"/>
          </a:xfrm>
          <a:custGeom>
            <a:avLst/>
            <a:gdLst>
              <a:gd name="connsiteX0" fmla="*/ 0 w 7812867"/>
              <a:gd name="connsiteY0" fmla="*/ 157443 h 944640"/>
              <a:gd name="connsiteX1" fmla="*/ 157443 w 7812867"/>
              <a:gd name="connsiteY1" fmla="*/ 0 h 944640"/>
              <a:gd name="connsiteX2" fmla="*/ 7655424 w 7812867"/>
              <a:gd name="connsiteY2" fmla="*/ 0 h 944640"/>
              <a:gd name="connsiteX3" fmla="*/ 7812867 w 7812867"/>
              <a:gd name="connsiteY3" fmla="*/ 157443 h 944640"/>
              <a:gd name="connsiteX4" fmla="*/ 7812867 w 7812867"/>
              <a:gd name="connsiteY4" fmla="*/ 787197 h 944640"/>
              <a:gd name="connsiteX5" fmla="*/ 7655424 w 7812867"/>
              <a:gd name="connsiteY5" fmla="*/ 944640 h 944640"/>
              <a:gd name="connsiteX6" fmla="*/ 157443 w 7812867"/>
              <a:gd name="connsiteY6" fmla="*/ 944640 h 944640"/>
              <a:gd name="connsiteX7" fmla="*/ 0 w 7812867"/>
              <a:gd name="connsiteY7" fmla="*/ 787197 h 944640"/>
              <a:gd name="connsiteX8" fmla="*/ 0 w 7812867"/>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2867" h="944640">
                <a:moveTo>
                  <a:pt x="0" y="157443"/>
                </a:moveTo>
                <a:cubicBezTo>
                  <a:pt x="0" y="70490"/>
                  <a:pt x="70490" y="0"/>
                  <a:pt x="157443" y="0"/>
                </a:cubicBezTo>
                <a:lnTo>
                  <a:pt x="7655424" y="0"/>
                </a:lnTo>
                <a:cubicBezTo>
                  <a:pt x="7742377" y="0"/>
                  <a:pt x="7812867" y="70490"/>
                  <a:pt x="7812867" y="157443"/>
                </a:cubicBezTo>
                <a:lnTo>
                  <a:pt x="7812867" y="787197"/>
                </a:lnTo>
                <a:cubicBezTo>
                  <a:pt x="7812867" y="874150"/>
                  <a:pt x="7742377" y="944640"/>
                  <a:pt x="7655424" y="944640"/>
                </a:cubicBezTo>
                <a:lnTo>
                  <a:pt x="157443" y="944640"/>
                </a:lnTo>
                <a:cubicBezTo>
                  <a:pt x="70490" y="944640"/>
                  <a:pt x="0" y="874150"/>
                  <a:pt x="0" y="787197"/>
                </a:cubicBezTo>
                <a:lnTo>
                  <a:pt x="0" y="157443"/>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422" tIns="46114" rIns="341422" bIns="46114" numCol="1" spcCol="1270" anchor="ctr" anchorCtr="0">
            <a:noAutofit/>
          </a:bodyPr>
          <a:lstStyle/>
          <a:p>
            <a:pPr lvl="0" algn="l" defTabSz="1066800">
              <a:lnSpc>
                <a:spcPct val="90000"/>
              </a:lnSpc>
              <a:spcBef>
                <a:spcPct val="0"/>
              </a:spcBef>
              <a:spcAft>
                <a:spcPct val="35000"/>
              </a:spcAft>
            </a:pPr>
            <a:r>
              <a:rPr lang="zh-CN" altLang="en-US" sz="2400" b="1" kern="1200">
                <a:latin typeface="Arial" panose="020B0604020202020204" pitchFamily="34" charset="0"/>
                <a:ea typeface="黑体" panose="02010609060101010101" pitchFamily="49" charset="-122"/>
                <a:sym typeface="Arial" panose="020B0604020202020204" pitchFamily="34" charset="0"/>
              </a:rPr>
              <a:t>二审</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5" name="矩形 4"/>
          <p:cNvSpPr/>
          <p:nvPr>
            <p:custDataLst>
              <p:tags r:id="rId3"/>
            </p:custDataLst>
          </p:nvPr>
        </p:nvSpPr>
        <p:spPr>
          <a:xfrm>
            <a:off x="606484" y="3228117"/>
            <a:ext cx="11194881" cy="2862322"/>
          </a:xfrm>
          <a:prstGeom prst="rect">
            <a:avLst/>
          </a:prstGeom>
          <a:ln>
            <a:solidFill>
              <a:srgbClr val="00B050"/>
            </a:solidFill>
          </a:ln>
        </p:spPr>
        <p:txBody>
          <a:bodyPr wrap="square">
            <a:spAutoFit/>
          </a:bodyPr>
          <a:lstStyle/>
          <a:p>
            <a:pPr>
              <a:lnSpc>
                <a:spcPct val="150000"/>
              </a:lnSpc>
            </a:pPr>
            <a:r>
              <a:rPr lang="zh-CN" altLang="en-US" sz="2400">
                <a:latin typeface="Arial" panose="020B0604020202020204" pitchFamily="34" charset="0"/>
                <a:ea typeface="黑体" panose="02010609060101010101" pitchFamily="49" charset="-122"/>
                <a:sym typeface="Arial" panose="020B0604020202020204" pitchFamily="34" charset="0"/>
              </a:rPr>
              <a:t>（</a:t>
            </a:r>
            <a:r>
              <a:rPr lang="en-US" altLang="zh-CN" sz="2400" u="sng">
                <a:latin typeface="Arial" panose="020B0604020202020204" pitchFamily="34" charset="0"/>
                <a:ea typeface="黑体" panose="02010609060101010101" pitchFamily="49" charset="-122"/>
                <a:sym typeface="Arial" panose="020B0604020202020204" pitchFamily="34" charset="0"/>
              </a:rPr>
              <a:t>1</a:t>
            </a:r>
            <a:r>
              <a:rPr lang="zh-CN" altLang="en-US" sz="2400" u="sng" smtClean="0">
                <a:latin typeface="Arial" panose="020B0604020202020204" pitchFamily="34" charset="0"/>
                <a:ea typeface="黑体" panose="02010609060101010101" pitchFamily="49" charset="-122"/>
                <a:sym typeface="Arial" panose="020B0604020202020204" pitchFamily="34" charset="0"/>
              </a:rPr>
              <a:t>）</a:t>
            </a:r>
            <a:r>
              <a:rPr lang="zh-CN" altLang="en-US" sz="2400" u="sng">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中心词</a:t>
            </a:r>
            <a:r>
              <a:rPr lang="zh-CN" altLang="en-US" sz="2400" u="sng" smtClean="0">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（主体</a:t>
            </a:r>
            <a:r>
              <a:rPr lang="zh-CN" altLang="en-US" sz="2400" u="sng">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a:t>
            </a:r>
            <a:r>
              <a:rPr lang="zh-CN" altLang="en-US" sz="2400" u="sng" smtClean="0">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重心或主语）</a:t>
            </a:r>
            <a:endParaRPr lang="zh-CN" altLang="en-US" sz="2400">
              <a:solidFill>
                <a:srgbClr val="FF3300"/>
              </a:solidFill>
              <a:latin typeface="Arial" panose="020B0604020202020204" pitchFamily="34" charset="0"/>
              <a:ea typeface="黑体" panose="02010609060101010101" pitchFamily="49" charset="-122"/>
              <a:sym typeface="Arial" panose="020B0604020202020204" pitchFamily="34" charset="0"/>
            </a:endParaRPr>
          </a:p>
          <a:p>
            <a:pPr>
              <a:lnSpc>
                <a:spcPct val="150000"/>
              </a:lnSpc>
            </a:pPr>
            <a:r>
              <a:rPr lang="zh-CN" altLang="zh-CN" sz="2400" u="sng" smtClean="0">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主体</a:t>
            </a:r>
            <a:r>
              <a:rPr lang="zh-CN" altLang="en-US" sz="2400" b="1" u="sng" smtClean="0">
                <a:latin typeface="Arial" panose="020B0604020202020204" pitchFamily="34" charset="0"/>
                <a:ea typeface="黑体" panose="02010609060101010101" pitchFamily="49" charset="-122"/>
                <a:sym typeface="Arial" panose="020B0604020202020204" pitchFamily="34" charset="0"/>
              </a:rPr>
              <a:t>：</a:t>
            </a:r>
            <a:r>
              <a:rPr lang="zh-CN" altLang="zh-CN" sz="2400" b="1" smtClean="0">
                <a:solidFill>
                  <a:srgbClr val="FF0000"/>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主体</a:t>
            </a:r>
            <a:r>
              <a:rPr lang="zh-CN" altLang="en-US" sz="2400" smtClean="0">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即</a:t>
            </a:r>
            <a:r>
              <a:rPr lang="zh-CN" altLang="en-US" sz="2400">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题干的主体，亦称主语或</a:t>
            </a:r>
            <a:r>
              <a:rPr lang="zh-CN" altLang="en-US" sz="2400" smtClean="0">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重心，</a:t>
            </a:r>
            <a:r>
              <a:rPr lang="zh-CN" altLang="zh-CN" sz="2400" smtClean="0">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材料</a:t>
            </a:r>
            <a:r>
              <a:rPr lang="zh-CN" altLang="zh-CN" sz="2400">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的</a:t>
            </a:r>
            <a:r>
              <a:rPr lang="zh-CN" altLang="zh-CN" sz="2400">
                <a:solidFill>
                  <a:srgbClr val="FF0000"/>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主体往往是关键词</a:t>
            </a:r>
            <a:r>
              <a:rPr lang="zh-CN" altLang="zh-CN" sz="2400" smtClean="0">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a:t>
            </a:r>
            <a:r>
              <a:rPr lang="zh-CN" altLang="en-US" sz="2400" smtClean="0">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特别</a:t>
            </a:r>
            <a:r>
              <a:rPr lang="zh-CN" altLang="en-US" sz="2400">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要注意</a:t>
            </a:r>
            <a:r>
              <a:rPr lang="zh-CN" altLang="en-US" sz="2400">
                <a:solidFill>
                  <a:srgbClr val="FF0000"/>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主体一致</a:t>
            </a:r>
            <a:r>
              <a:rPr lang="zh-CN" altLang="en-US" sz="2400" smtClean="0">
                <a:solidFill>
                  <a:srgbClr val="FF0000"/>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原则（</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正确选项的主体必须与题干材料的主体一致</a:t>
            </a:r>
            <a:r>
              <a:rPr lang="zh-CN" altLang="en-US" sz="2400" smtClean="0">
                <a:solidFill>
                  <a:srgbClr val="FF0000"/>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a:t>
            </a:r>
            <a:r>
              <a:rPr lang="en-US" altLang="zh-CN" sz="2400" smtClean="0">
                <a:solidFill>
                  <a:srgbClr val="FF0000"/>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rPr>
              <a:t>.</a:t>
            </a:r>
            <a:r>
              <a:rPr lang="zh-CN" altLang="en-US" sz="2400">
                <a:latin typeface="Arial" panose="020B0604020202020204" pitchFamily="34" charset="0"/>
                <a:ea typeface="黑体" panose="02010609060101010101" pitchFamily="49" charset="-122"/>
                <a:sym typeface="Arial" panose="020B0604020202020204" pitchFamily="34" charset="0"/>
              </a:rPr>
              <a:t>命题人在错误选项上设置的陷阱往往是围绕题干强调的</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中心问题</a:t>
            </a:r>
            <a:r>
              <a:rPr lang="zh-CN" altLang="en-US" sz="2400">
                <a:latin typeface="Arial" panose="020B0604020202020204" pitchFamily="34" charset="0"/>
                <a:ea typeface="黑体" panose="02010609060101010101" pitchFamily="49" charset="-122"/>
                <a:sym typeface="Arial" panose="020B0604020202020204" pitchFamily="34" charset="0"/>
              </a:rPr>
              <a:t>进行的，采用</a:t>
            </a:r>
            <a:r>
              <a:rPr lang="zh-CN" altLang="en-US" sz="2400">
                <a:solidFill>
                  <a:srgbClr val="FF0000"/>
                </a:solidFill>
                <a:latin typeface="Arial" panose="020B0604020202020204" pitchFamily="34" charset="0"/>
                <a:ea typeface="黑体" panose="02010609060101010101" pitchFamily="49" charset="-122"/>
                <a:sym typeface="Arial" panose="020B0604020202020204" pitchFamily="34" charset="0"/>
              </a:rPr>
              <a:t>偷换概念即偷换主体、重心或主语的方式进行</a:t>
            </a:r>
            <a:r>
              <a:rPr lang="zh-CN" altLang="en-US" sz="2400">
                <a:latin typeface="Arial" panose="020B0604020202020204" pitchFamily="34" charset="0"/>
                <a:ea typeface="黑体" panose="02010609060101010101" pitchFamily="49" charset="-122"/>
                <a:sym typeface="Arial" panose="020B0604020202020204" pitchFamily="34" charset="0"/>
              </a:rPr>
              <a:t>，非常具有迷惑性</a:t>
            </a:r>
            <a:r>
              <a:rPr lang="en-US" altLang="zh-CN" sz="2400" smtClean="0">
                <a:latin typeface="Arial" panose="020B0604020202020204" pitchFamily="34" charset="0"/>
                <a:ea typeface="黑体" panose="02010609060101010101" pitchFamily="49" charset="-122"/>
                <a:sym typeface="Arial" panose="020B0604020202020204" pitchFamily="34" charset="0"/>
              </a:rPr>
              <a:t>.</a:t>
            </a:r>
            <a:endParaRPr lang="zh-CN" altLang="en-US" sz="2400" b="1">
              <a:solidFill>
                <a:srgbClr val="FF0000"/>
              </a:solidFill>
              <a:latin typeface="Arial" panose="020B0604020202020204" pitchFamily="34" charset="0"/>
              <a:ea typeface="黑体" panose="02010609060101010101" pitchFamily="49" charset="-122"/>
              <a:cs typeface="楷体" panose="02010609060101010101" pitchFamily="49" charset="-122"/>
              <a:sym typeface="Arial" panose="020B0604020202020204" pitchFamily="34" charset="0"/>
            </a:endParaRPr>
          </a:p>
        </p:txBody>
      </p:sp>
      <p:sp>
        <p:nvSpPr>
          <p:cNvPr id="6" name="矩形 5"/>
          <p:cNvSpPr/>
          <p:nvPr>
            <p:custDataLst>
              <p:tags r:id="rId4"/>
            </p:custDataLst>
          </p:nvPr>
        </p:nvSpPr>
        <p:spPr>
          <a:xfrm>
            <a:off x="678443" y="2435396"/>
            <a:ext cx="11233248" cy="574581"/>
          </a:xfrm>
          <a:prstGeom prst="rect">
            <a:avLst/>
          </a:prstGeom>
        </p:spPr>
        <p:txBody>
          <a:bodyPr wrap="square">
            <a:spAutoFit/>
          </a:bodyPr>
          <a:lstStyle/>
          <a:p>
            <a:pPr>
              <a:lnSpc>
                <a:spcPct val="150000"/>
              </a:lnSpc>
              <a:spcBef>
                <a:spcPct val="50000"/>
              </a:spcBef>
              <a:defRPr/>
            </a:pPr>
            <a:r>
              <a:rPr lang="zh-CN" altLang="zh-CN" sz="2400" smtClean="0">
                <a:latin typeface="Arial" panose="020B0604020202020204" pitchFamily="34" charset="0"/>
                <a:ea typeface="黑体" panose="02010609060101010101" pitchFamily="49" charset="-122"/>
                <a:sym typeface="Arial" panose="020B0604020202020204" pitchFamily="34" charset="0"/>
              </a:rPr>
              <a:t>关键词</a:t>
            </a:r>
            <a:r>
              <a:rPr lang="zh-CN" altLang="zh-CN" sz="2400">
                <a:latin typeface="Arial" panose="020B0604020202020204" pitchFamily="34" charset="0"/>
                <a:ea typeface="黑体" panose="02010609060101010101" pitchFamily="49" charset="-122"/>
                <a:sym typeface="Arial" panose="020B0604020202020204" pitchFamily="34" charset="0"/>
              </a:rPr>
              <a:t>的分布往往有以下三种情况：</a:t>
            </a:r>
            <a:endParaRPr lang="zh-CN" altLang="zh-CN" sz="2400">
              <a:latin typeface="Arial" panose="020B0604020202020204" pitchFamily="34" charset="0"/>
              <a:ea typeface="黑体" panose="02010609060101010101" pitchFamily="49" charset="-122"/>
              <a:sym typeface="Arial" panose="020B0604020202020204" pitchFamily="34" charset="0"/>
            </a:endParaRPr>
          </a:p>
        </p:txBody>
      </p:sp>
      <p:sp>
        <p:nvSpPr>
          <p:cNvPr id="8" name="矩形 7"/>
          <p:cNvSpPr/>
          <p:nvPr>
            <p:custDataLst>
              <p:tags r:id="rId5"/>
            </p:custDataLst>
          </p:nvPr>
        </p:nvSpPr>
        <p:spPr>
          <a:xfrm>
            <a:off x="551384" y="163385"/>
            <a:ext cx="5727850"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a:spAutoFit/>
          </a:bodyPr>
          <a:lstStyle/>
          <a:p>
            <a:r>
              <a:rPr lang="zh-CN" altLang="en-US" sz="2400" b="1" smtClean="0">
                <a:latin typeface="Arial" panose="020B0604020202020204" pitchFamily="34" charset="0"/>
                <a:ea typeface="黑体" panose="02010609060101010101" pitchFamily="49" charset="-122"/>
                <a:sym typeface="Arial" panose="020B0604020202020204" pitchFamily="34" charset="0"/>
              </a:rPr>
              <a:t>一、</a:t>
            </a:r>
            <a:r>
              <a:rPr lang="zh-CN" altLang="en-US" sz="2400" b="1">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三审题</a:t>
            </a:r>
            <a:r>
              <a:rPr lang="zh-CN" altLang="en-US" sz="2400" b="1" smtClean="0">
                <a:latin typeface="Arial" panose="020B0604020202020204" pitchFamily="34" charset="0"/>
                <a:ea typeface="黑体" panose="02010609060101010101" pitchFamily="49" charset="-122"/>
                <a:sym typeface="Arial" panose="020B0604020202020204" pitchFamily="34" charset="0"/>
              </a:rPr>
              <a:t>干</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p:txBody>
          <a:bodyPr/>
          <a:lstStyle/>
          <a:p>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b="1">
                <a:solidFill>
                  <a:srgbClr val="FF0000"/>
                </a:solidFill>
                <a:latin typeface="Arial" panose="020B0604020202020204" pitchFamily="34" charset="0"/>
                <a:ea typeface="黑体" panose="02010609060101010101" pitchFamily="49" charset="-122"/>
                <a:sym typeface="Arial" panose="020B0604020202020204" pitchFamily="34" charset="0"/>
              </a:rPr>
              <a:t>典例</a:t>
            </a:r>
            <a:r>
              <a:rPr lang="en-US" altLang="zh-CN" b="1">
                <a:solidFill>
                  <a:srgbClr val="FF0000"/>
                </a:solidFill>
                <a:latin typeface="Arial" panose="020B0604020202020204" pitchFamily="34" charset="0"/>
                <a:ea typeface="黑体" panose="02010609060101010101" pitchFamily="49" charset="-122"/>
                <a:sym typeface="Arial" panose="020B0604020202020204" pitchFamily="34" charset="0"/>
              </a:rPr>
              <a:t>】 </a:t>
            </a:r>
            <a:r>
              <a:rPr lang="zh-CN" altLang="zh-CN" smtClean="0">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2023</a:t>
            </a:r>
            <a:r>
              <a:rPr lang="zh-CN" altLang="zh-CN">
                <a:latin typeface="Arial" panose="020B0604020202020204" pitchFamily="34" charset="0"/>
                <a:ea typeface="黑体" panose="02010609060101010101" pitchFamily="49" charset="-122"/>
                <a:sym typeface="Arial" panose="020B0604020202020204" pitchFamily="34" charset="0"/>
              </a:rPr>
              <a:t>·福建高考·</a:t>
            </a:r>
            <a:r>
              <a:rPr lang="en-US" altLang="zh-CN">
                <a:latin typeface="Arial" panose="020B0604020202020204" pitchFamily="34" charset="0"/>
                <a:ea typeface="黑体" panose="02010609060101010101" pitchFamily="49" charset="-122"/>
                <a:sym typeface="Arial" panose="020B0604020202020204" pitchFamily="34" charset="0"/>
              </a:rPr>
              <a:t>3</a:t>
            </a:r>
            <a:r>
              <a:rPr lang="zh-CN" altLang="zh-CN">
                <a:latin typeface="Arial" panose="020B0604020202020204" pitchFamily="34" charset="0"/>
                <a:ea typeface="黑体" panose="02010609060101010101" pitchFamily="49" charset="-122"/>
                <a:sym typeface="Arial" panose="020B0604020202020204" pitchFamily="34" charset="0"/>
              </a:rPr>
              <a:t>）吐鲁番出土的一批质库帐历，记录了唐代长安普通居民的质典活动：他们为了借钱，抵押旧衣衫、铜镜等日常物品，并在赎回时支付本息。这批帐历可用来说明当时长安（　　）</a:t>
            </a:r>
            <a:endParaRPr lang="zh-CN" altLang="zh-CN">
              <a:latin typeface="Arial" panose="020B0604020202020204" pitchFamily="34" charset="0"/>
              <a:ea typeface="黑体" panose="02010609060101010101" pitchFamily="49" charset="-122"/>
              <a:sym typeface="Arial" panose="020B0604020202020204" pitchFamily="34" charset="0"/>
            </a:endParaRPr>
          </a:p>
          <a:p>
            <a:r>
              <a:rPr lang="en-US" altLang="zh-CN">
                <a:latin typeface="Arial" panose="020B0604020202020204" pitchFamily="34" charset="0"/>
                <a:ea typeface="黑体" panose="02010609060101010101" pitchFamily="49" charset="-122"/>
                <a:sym typeface="Arial" panose="020B0604020202020204" pitchFamily="34" charset="0"/>
              </a:rPr>
              <a:t>A</a:t>
            </a:r>
            <a:r>
              <a:rPr lang="zh-CN" altLang="zh-CN">
                <a:latin typeface="Arial" panose="020B0604020202020204" pitchFamily="34" charset="0"/>
                <a:ea typeface="黑体" panose="02010609060101010101" pitchFamily="49" charset="-122"/>
                <a:sym typeface="Arial" panose="020B0604020202020204" pitchFamily="34" charset="0"/>
              </a:rPr>
              <a:t>．对外联系频繁</a:t>
            </a:r>
            <a:r>
              <a:rPr lang="en-US" altLang="zh-CN">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a:p>
            <a:endParaRPr lang="en-US" altLang="zh-CN" smtClean="0">
              <a:latin typeface="Arial" panose="020B0604020202020204" pitchFamily="34" charset="0"/>
              <a:ea typeface="黑体" panose="02010609060101010101" pitchFamily="49" charset="-122"/>
              <a:sym typeface="Arial" panose="020B0604020202020204" pitchFamily="34" charset="0"/>
            </a:endParaRPr>
          </a:p>
          <a:p>
            <a:r>
              <a:rPr lang="en-US" altLang="zh-CN" smtClean="0">
                <a:latin typeface="Arial" panose="020B0604020202020204" pitchFamily="34" charset="0"/>
                <a:ea typeface="黑体" panose="02010609060101010101" pitchFamily="49" charset="-122"/>
                <a:sym typeface="Arial" panose="020B0604020202020204" pitchFamily="34" charset="0"/>
              </a:rPr>
              <a:t>B</a:t>
            </a:r>
            <a:r>
              <a:rPr lang="zh-CN" altLang="zh-CN">
                <a:latin typeface="Arial" panose="020B0604020202020204" pitchFamily="34" charset="0"/>
                <a:ea typeface="黑体" panose="02010609060101010101" pitchFamily="49" charset="-122"/>
                <a:sym typeface="Arial" panose="020B0604020202020204" pitchFamily="34" charset="0"/>
              </a:rPr>
              <a:t>．商品经济活跃</a:t>
            </a:r>
            <a:r>
              <a:rPr lang="en-US" altLang="zh-CN">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a:p>
            <a:endParaRPr lang="en-US" altLang="zh-CN" smtClean="0">
              <a:latin typeface="Arial" panose="020B0604020202020204" pitchFamily="34" charset="0"/>
              <a:ea typeface="黑体" panose="02010609060101010101" pitchFamily="49" charset="-122"/>
              <a:sym typeface="Arial" panose="020B0604020202020204" pitchFamily="34" charset="0"/>
            </a:endParaRPr>
          </a:p>
          <a:p>
            <a:r>
              <a:rPr lang="en-US" altLang="zh-CN" smtClean="0">
                <a:latin typeface="Arial" panose="020B0604020202020204" pitchFamily="34" charset="0"/>
                <a:ea typeface="黑体" panose="02010609060101010101" pitchFamily="49" charset="-122"/>
                <a:sym typeface="Arial" panose="020B0604020202020204" pitchFamily="34" charset="0"/>
              </a:rPr>
              <a:t>C</a:t>
            </a:r>
            <a:r>
              <a:rPr lang="zh-CN" altLang="zh-CN">
                <a:latin typeface="Arial" panose="020B0604020202020204" pitchFamily="34" charset="0"/>
                <a:ea typeface="黑体" panose="02010609060101010101" pitchFamily="49" charset="-122"/>
                <a:sym typeface="Arial" panose="020B0604020202020204" pitchFamily="34" charset="0"/>
              </a:rPr>
              <a:t>．汇兑业务发达</a:t>
            </a:r>
            <a:r>
              <a:rPr lang="en-US" altLang="zh-CN">
                <a:latin typeface="Arial" panose="020B0604020202020204" pitchFamily="34" charset="0"/>
                <a:ea typeface="黑体" panose="02010609060101010101" pitchFamily="49" charset="-122"/>
                <a:sym typeface="Arial" panose="020B0604020202020204" pitchFamily="34" charset="0"/>
              </a:rPr>
              <a:t>  </a:t>
            </a:r>
            <a:endParaRPr lang="en-US" altLang="zh-CN" smtClean="0">
              <a:latin typeface="Arial" panose="020B0604020202020204" pitchFamily="34" charset="0"/>
              <a:ea typeface="黑体" panose="02010609060101010101" pitchFamily="49" charset="-122"/>
              <a:sym typeface="Arial" panose="020B0604020202020204" pitchFamily="34" charset="0"/>
            </a:endParaRPr>
          </a:p>
          <a:p>
            <a:endParaRPr lang="en-US" altLang="zh-CN" smtClean="0">
              <a:latin typeface="Arial" panose="020B0604020202020204" pitchFamily="34" charset="0"/>
              <a:ea typeface="黑体" panose="02010609060101010101" pitchFamily="49" charset="-122"/>
              <a:sym typeface="Arial" panose="020B0604020202020204" pitchFamily="34" charset="0"/>
            </a:endParaRPr>
          </a:p>
          <a:p>
            <a:r>
              <a:rPr lang="en-US" altLang="zh-CN" smtClean="0">
                <a:latin typeface="Arial" panose="020B0604020202020204" pitchFamily="34" charset="0"/>
                <a:ea typeface="黑体" panose="02010609060101010101" pitchFamily="49" charset="-122"/>
                <a:sym typeface="Arial" panose="020B0604020202020204" pitchFamily="34" charset="0"/>
              </a:rPr>
              <a:t>D</a:t>
            </a:r>
            <a:r>
              <a:rPr lang="zh-CN" altLang="zh-CN">
                <a:latin typeface="Arial" panose="020B0604020202020204" pitchFamily="34" charset="0"/>
                <a:ea typeface="黑体" panose="02010609060101010101" pitchFamily="49" charset="-122"/>
                <a:sym typeface="Arial" panose="020B0604020202020204" pitchFamily="34" charset="0"/>
              </a:rPr>
              <a:t>．阶层分化严重</a:t>
            </a:r>
            <a:endParaRPr lang="zh-CN" altLang="zh-CN">
              <a:latin typeface="Arial" panose="020B0604020202020204" pitchFamily="34" charset="0"/>
              <a:ea typeface="黑体" panose="02010609060101010101" pitchFamily="49" charset="-122"/>
              <a:sym typeface="Arial" panose="020B0604020202020204" pitchFamily="34" charset="0"/>
            </a:endParaRPr>
          </a:p>
          <a:p>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3" name="文本框 2"/>
          <p:cNvSpPr txBox="1"/>
          <p:nvPr>
            <p:custDataLst>
              <p:tags r:id="rId2"/>
            </p:custDataLst>
          </p:nvPr>
        </p:nvSpPr>
        <p:spPr>
          <a:xfrm>
            <a:off x="2999608" y="2276872"/>
            <a:ext cx="8712967" cy="395317"/>
          </a:xfrm>
          <a:prstGeom prst="rect">
            <a:avLst/>
          </a:prstGeom>
          <a:solidFill>
            <a:srgbClr val="00B050"/>
          </a:solidFill>
        </p:spPr>
        <p:txBody>
          <a:bodyPr wrap="square" lIns="86694" tIns="43347" rIns="86694" bIns="43347" rtlCol="0">
            <a:spAutoFit/>
          </a:bodyPr>
          <a:lstStyle/>
          <a:p>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不符合题意和</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逻辑</a:t>
            </a:r>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借贷</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现象主要是在当地进行，所以与对外联系多少</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关系</a:t>
            </a:r>
            <a:endParaRPr lang="zh-CN" altLang="zh-CN" sz="2800" b="1" smtClean="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4" name="圆角矩形 3"/>
          <p:cNvSpPr/>
          <p:nvPr>
            <p:custDataLst>
              <p:tags r:id="rId3"/>
            </p:custDataLst>
          </p:nvPr>
        </p:nvSpPr>
        <p:spPr>
          <a:xfrm>
            <a:off x="9552384" y="671731"/>
            <a:ext cx="1512168"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5" name="圆角矩形 4"/>
          <p:cNvSpPr/>
          <p:nvPr>
            <p:custDataLst>
              <p:tags r:id="rId4"/>
            </p:custDataLst>
          </p:nvPr>
        </p:nvSpPr>
        <p:spPr>
          <a:xfrm>
            <a:off x="492749" y="1677992"/>
            <a:ext cx="1512168" cy="518033"/>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6" name="圆角矩形 5"/>
          <p:cNvSpPr/>
          <p:nvPr>
            <p:custDataLst>
              <p:tags r:id="rId5"/>
            </p:custDataLst>
          </p:nvPr>
        </p:nvSpPr>
        <p:spPr>
          <a:xfrm>
            <a:off x="6384032" y="1201093"/>
            <a:ext cx="2808312" cy="476899"/>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latin typeface="Arial" panose="020B0604020202020204" pitchFamily="34" charset="0"/>
              <a:ea typeface="黑体" panose="02010609060101010101" pitchFamily="49" charset="-122"/>
              <a:sym typeface="Arial" panose="020B0604020202020204" pitchFamily="34" charset="0"/>
            </a:endParaRPr>
          </a:p>
        </p:txBody>
      </p:sp>
      <p:sp>
        <p:nvSpPr>
          <p:cNvPr id="7" name="文本框 6"/>
          <p:cNvSpPr txBox="1"/>
          <p:nvPr>
            <p:custDataLst>
              <p:tags r:id="rId6"/>
            </p:custDataLst>
          </p:nvPr>
        </p:nvSpPr>
        <p:spPr>
          <a:xfrm>
            <a:off x="2999608" y="3250788"/>
            <a:ext cx="8712967" cy="703094"/>
          </a:xfrm>
          <a:prstGeom prst="rect">
            <a:avLst/>
          </a:prstGeom>
          <a:solidFill>
            <a:srgbClr val="FB5F63"/>
          </a:solidFill>
        </p:spPr>
        <p:txBody>
          <a:bodyPr wrap="square" lIns="86694" tIns="43347" rIns="86694" bIns="43347" rtlCol="0">
            <a:spAutoFit/>
          </a:bodyPr>
          <a:lstStyle/>
          <a:p>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唐代长安普通居民的质典活动，说明当时存在大量的借贷现象，这是商品经济活跃的表现，</a:t>
            </a:r>
            <a:endParaRPr lang="zh-CN" altLang="zh-CN" sz="3200" b="1" smtClean="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1" name="文本框 10"/>
          <p:cNvSpPr txBox="1"/>
          <p:nvPr>
            <p:custDataLst>
              <p:tags r:id="rId7"/>
            </p:custDataLst>
          </p:nvPr>
        </p:nvSpPr>
        <p:spPr>
          <a:xfrm>
            <a:off x="3028244" y="4264522"/>
            <a:ext cx="8712967" cy="395317"/>
          </a:xfrm>
          <a:prstGeom prst="rect">
            <a:avLst/>
          </a:prstGeom>
          <a:solidFill>
            <a:srgbClr val="00B050"/>
          </a:solidFill>
        </p:spPr>
        <p:txBody>
          <a:bodyPr wrap="square" lIns="86694" tIns="43347" rIns="86694" bIns="43347" rtlCol="0">
            <a:spAutoFit/>
          </a:bodyPr>
          <a:lstStyle/>
          <a:p>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主</a:t>
            </a:r>
            <a:r>
              <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rPr>
              <a:t>体</a:t>
            </a:r>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不</a:t>
            </a:r>
            <a:r>
              <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rPr>
              <a:t>一致。</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题干所述为借贷业务，而不是汇兑业务</a:t>
            </a:r>
            <a:endPar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2" name="文本框 11"/>
          <p:cNvSpPr txBox="1"/>
          <p:nvPr>
            <p:custDataLst>
              <p:tags r:id="rId8"/>
            </p:custDataLst>
          </p:nvPr>
        </p:nvSpPr>
        <p:spPr>
          <a:xfrm>
            <a:off x="2999608" y="5301208"/>
            <a:ext cx="8712967" cy="703094"/>
          </a:xfrm>
          <a:prstGeom prst="rect">
            <a:avLst/>
          </a:prstGeom>
          <a:solidFill>
            <a:srgbClr val="00B050"/>
          </a:solidFill>
        </p:spPr>
        <p:txBody>
          <a:bodyPr wrap="square" lIns="86694" tIns="43347" rIns="86694" bIns="43347" rtlCol="0">
            <a:spAutoFit/>
          </a:bodyPr>
          <a:lstStyle/>
          <a:p>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不符合</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题意</a:t>
            </a:r>
            <a:r>
              <a:rPr lang="zh-CN" altLang="en-US" sz="2000" b="1" smtClean="0">
                <a:solidFill>
                  <a:schemeClr val="bg1"/>
                </a:solidFill>
                <a:latin typeface="Arial" panose="020B0604020202020204" pitchFamily="34" charset="0"/>
                <a:ea typeface="黑体" panose="02010609060101010101" pitchFamily="49" charset="-122"/>
                <a:sym typeface="Arial" panose="020B0604020202020204" pitchFamily="34" charset="0"/>
              </a:rPr>
              <a:t>。</a:t>
            </a:r>
            <a:r>
              <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rPr>
              <a:t>题</a:t>
            </a:r>
            <a:r>
              <a:rPr lang="zh-CN" altLang="zh-CN" sz="2000" b="1">
                <a:solidFill>
                  <a:schemeClr val="bg1"/>
                </a:solidFill>
                <a:latin typeface="Arial" panose="020B0604020202020204" pitchFamily="34" charset="0"/>
                <a:ea typeface="黑体" panose="02010609060101010101" pitchFamily="49" charset="-122"/>
                <a:sym typeface="Arial" panose="020B0604020202020204" pitchFamily="34" charset="0"/>
              </a:rPr>
              <a:t>干所述的质典活动是普通居民的行为，所以没法体现阶层分化严重</a:t>
            </a:r>
            <a:endParaRPr lang="zh-CN" altLang="zh-CN" sz="2000" b="1" smtClean="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3" name="文本框 12"/>
          <p:cNvSpPr txBox="1"/>
          <p:nvPr>
            <p:custDataLst>
              <p:tags r:id="rId9"/>
            </p:custDataLst>
          </p:nvPr>
        </p:nvSpPr>
        <p:spPr>
          <a:xfrm>
            <a:off x="263352" y="3034347"/>
            <a:ext cx="863600" cy="1106805"/>
          </a:xfrm>
          <a:prstGeom prst="rect">
            <a:avLst/>
          </a:prstGeom>
          <a:noFill/>
        </p:spPr>
        <p:txBody>
          <a:bodyPr wrap="square" rtlCol="0">
            <a:spAutoFit/>
          </a:bodyPr>
          <a:lstStyle/>
          <a:p>
            <a:r>
              <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rPr>
              <a:t>√</a:t>
            </a:r>
            <a:endParaRPr lang="zh-CN" altLang="en-US" sz="6600" b="1">
              <a:solidFill>
                <a:srgbClr val="FF0000"/>
              </a:solidFill>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1"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custDataLst>
              <p:tags r:id="rId1"/>
            </p:custDataLst>
          </p:nvPr>
        </p:nvSpPr>
        <p:spPr>
          <a:xfrm>
            <a:off x="551384" y="2019906"/>
            <a:ext cx="11233150" cy="4464496"/>
          </a:xfrm>
        </p:spPr>
        <p:txBody>
          <a:bodyPr/>
          <a:lstStyle/>
          <a:p>
            <a:pPr>
              <a:lnSpc>
                <a:spcPct val="150000"/>
              </a:lnSpc>
              <a:defRPr/>
            </a:pPr>
            <a:r>
              <a:rPr lang="zh-CN" altLang="en-US" b="1">
                <a:latin typeface="Arial" panose="020B0604020202020204" pitchFamily="34" charset="0"/>
                <a:ea typeface="黑体" panose="02010609060101010101" pitchFamily="49" charset="-122"/>
                <a:sym typeface="Arial" panose="020B0604020202020204" pitchFamily="34" charset="0"/>
              </a:rPr>
              <a:t>（</a:t>
            </a:r>
            <a:r>
              <a:rPr lang="en-US" altLang="zh-CN" b="1">
                <a:latin typeface="Arial" panose="020B0604020202020204" pitchFamily="34" charset="0"/>
                <a:ea typeface="黑体" panose="02010609060101010101" pitchFamily="49" charset="-122"/>
                <a:sym typeface="Arial" panose="020B0604020202020204" pitchFamily="34" charset="0"/>
              </a:rPr>
              <a:t>2</a:t>
            </a:r>
            <a:r>
              <a:rPr lang="zh-CN" altLang="en-US" b="1" smtClean="0">
                <a:latin typeface="Arial" panose="020B0604020202020204" pitchFamily="34" charset="0"/>
                <a:ea typeface="黑体" panose="02010609060101010101" pitchFamily="49" charset="-122"/>
                <a:sym typeface="Arial" panose="020B0604020202020204" pitchFamily="34" charset="0"/>
              </a:rPr>
              <a:t>）</a:t>
            </a:r>
            <a:r>
              <a:rPr lang="zh-CN" altLang="en-US" smtClean="0">
                <a:latin typeface="Arial" panose="020B0604020202020204" pitchFamily="34" charset="0"/>
                <a:ea typeface="黑体" panose="02010609060101010101" pitchFamily="49" charset="-122"/>
                <a:sym typeface="Arial" panose="020B0604020202020204" pitchFamily="34" charset="0"/>
              </a:rPr>
              <a:t>连词</a:t>
            </a:r>
            <a:r>
              <a:rPr lang="zh-CN" altLang="en-US">
                <a:latin typeface="Arial" panose="020B0604020202020204" pitchFamily="34" charset="0"/>
                <a:ea typeface="黑体" panose="02010609060101010101" pitchFamily="49" charset="-122"/>
                <a:sym typeface="Arial" panose="020B0604020202020204" pitchFamily="34" charset="0"/>
              </a:rPr>
              <a:t>、</a:t>
            </a:r>
            <a:r>
              <a:rPr lang="zh-CN" altLang="en-US" b="1" u="sng" smtClean="0">
                <a:latin typeface="Arial" panose="020B0604020202020204" pitchFamily="34" charset="0"/>
                <a:ea typeface="黑体" panose="02010609060101010101" pitchFamily="49" charset="-122"/>
                <a:sym typeface="Arial" panose="020B0604020202020204" pitchFamily="34" charset="0"/>
              </a:rPr>
              <a:t>题</a:t>
            </a:r>
            <a:r>
              <a:rPr lang="zh-CN" altLang="en-US" b="1" u="sng">
                <a:latin typeface="Arial" panose="020B0604020202020204" pitchFamily="34" charset="0"/>
                <a:ea typeface="黑体" panose="02010609060101010101" pitchFamily="49" charset="-122"/>
                <a:sym typeface="Arial" panose="020B0604020202020204" pitchFamily="34" charset="0"/>
              </a:rPr>
              <a:t>干</a:t>
            </a:r>
            <a:r>
              <a:rPr lang="zh-CN" altLang="en-US" b="1" u="sng" smtClean="0">
                <a:latin typeface="Arial" panose="020B0604020202020204" pitchFamily="34" charset="0"/>
                <a:ea typeface="黑体" panose="02010609060101010101" pitchFamily="49" charset="-122"/>
                <a:sym typeface="Arial" panose="020B0604020202020204" pitchFamily="34" charset="0"/>
              </a:rPr>
              <a:t>语气词</a:t>
            </a:r>
            <a:endParaRPr lang="en-US" altLang="zh-CN" b="1" u="sng" smtClean="0">
              <a:latin typeface="Arial" panose="020B0604020202020204" pitchFamily="34" charset="0"/>
              <a:ea typeface="黑体" panose="02010609060101010101" pitchFamily="49" charset="-122"/>
              <a:sym typeface="Arial" panose="020B0604020202020204" pitchFamily="34" charset="0"/>
            </a:endParaRPr>
          </a:p>
          <a:p>
            <a:pPr>
              <a:lnSpc>
                <a:spcPct val="150000"/>
              </a:lnSpc>
              <a:defRPr/>
            </a:pPr>
            <a:r>
              <a:rPr lang="zh-CN" altLang="en-US" smtClean="0">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       一</a:t>
            </a:r>
            <a:r>
              <a:rPr lang="zh-CN" altLang="en-US">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个题干材料可能有好几个关键词或主体，但</a:t>
            </a:r>
            <a:r>
              <a:rPr lang="zh-CN" altLang="en-US">
                <a:solidFill>
                  <a:srgbClr val="0000FF"/>
                </a:solidFill>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重心</a:t>
            </a:r>
            <a:r>
              <a:rPr lang="zh-CN" altLang="en-US">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只有一个；抓住</a:t>
            </a:r>
            <a:r>
              <a:rPr lang="zh-CN" altLang="en-US">
                <a:solidFill>
                  <a:srgbClr val="0000FF"/>
                </a:solidFill>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重心主体</a:t>
            </a:r>
            <a:r>
              <a:rPr lang="zh-CN" altLang="en-US">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，做对的几率就非常</a:t>
            </a:r>
            <a:r>
              <a:rPr lang="zh-CN" altLang="en-US" smtClean="0">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大，而重心主体往往</a:t>
            </a:r>
            <a:r>
              <a:rPr lang="zh-CN" altLang="en-US">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用一些重要的</a:t>
            </a:r>
            <a:r>
              <a:rPr lang="zh-CN" altLang="en-US">
                <a:solidFill>
                  <a:srgbClr val="FF0000"/>
                </a:solidFill>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提示</a:t>
            </a:r>
            <a:r>
              <a:rPr lang="zh-CN" altLang="en-US" smtClean="0">
                <a:solidFill>
                  <a:srgbClr val="FF0000"/>
                </a:solidFill>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性语气词语</a:t>
            </a:r>
            <a:r>
              <a:rPr lang="zh-CN" altLang="en-US">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来</a:t>
            </a:r>
            <a:r>
              <a:rPr lang="zh-CN" altLang="en-US" smtClean="0">
                <a:latin typeface="Arial" panose="020B0604020202020204" pitchFamily="34" charset="0"/>
                <a:ea typeface="黑体" panose="02010609060101010101" pitchFamily="49" charset="-122"/>
                <a:cs typeface="微软雅黑" panose="020B0503020204020204" charset="-122"/>
                <a:sym typeface="Arial" panose="020B0604020202020204" pitchFamily="34" charset="0"/>
              </a:rPr>
              <a:t>暗示。 </a:t>
            </a:r>
            <a:endParaRPr lang="zh-CN" altLang="en-US">
              <a:latin typeface="Arial" panose="020B0604020202020204" pitchFamily="34" charset="0"/>
              <a:ea typeface="黑体" panose="02010609060101010101" pitchFamily="49" charset="-122"/>
              <a:cs typeface="微软雅黑" panose="020B0503020204020204" charset="-122"/>
              <a:sym typeface="Arial" panose="020B0604020202020204" pitchFamily="34" charset="0"/>
            </a:endParaRPr>
          </a:p>
          <a:p>
            <a:pPr>
              <a:lnSpc>
                <a:spcPct val="150000"/>
              </a:lnSpc>
              <a:defRPr/>
            </a:pPr>
            <a:r>
              <a:rPr lang="zh-CN" altLang="en-US" u="sng" smtClean="0">
                <a:latin typeface="Arial" panose="020B0604020202020204" pitchFamily="34" charset="0"/>
                <a:ea typeface="黑体" panose="02010609060101010101" pitchFamily="49" charset="-122"/>
                <a:cs typeface="Calibri" panose="020F0502020204030204"/>
                <a:sym typeface="Arial" panose="020B0604020202020204" pitchFamily="34" charset="0"/>
              </a:rPr>
              <a:t>①</a:t>
            </a:r>
            <a:r>
              <a:rPr lang="zh-CN" altLang="en-US" u="sng">
                <a:latin typeface="Arial" panose="020B0604020202020204" pitchFamily="34" charset="0"/>
                <a:ea typeface="黑体" panose="02010609060101010101" pitchFamily="49" charset="-122"/>
                <a:sym typeface="Arial" panose="020B0604020202020204" pitchFamily="34" charset="0"/>
              </a:rPr>
              <a:t>如</a:t>
            </a:r>
            <a:r>
              <a:rPr lang="zh-CN" altLang="en-US" b="1" u="sng">
                <a:solidFill>
                  <a:srgbClr val="FF0000"/>
                </a:solidFill>
                <a:latin typeface="Arial" panose="020B0604020202020204" pitchFamily="34" charset="0"/>
                <a:ea typeface="黑体" panose="02010609060101010101" pitchFamily="49" charset="-122"/>
                <a:sym typeface="Arial" panose="020B0604020202020204" pitchFamily="34" charset="0"/>
              </a:rPr>
              <a:t>转折性</a:t>
            </a:r>
            <a:r>
              <a:rPr lang="zh-CN" altLang="en-US" u="sng">
                <a:latin typeface="Arial" panose="020B0604020202020204" pitchFamily="34" charset="0"/>
                <a:ea typeface="黑体" panose="02010609060101010101" pitchFamily="49" charset="-122"/>
                <a:sym typeface="Arial" panose="020B0604020202020204" pitchFamily="34" charset="0"/>
              </a:rPr>
              <a:t>的词语（但是、却、而、然而等），</a:t>
            </a:r>
            <a:r>
              <a:rPr lang="zh-CN" altLang="en-US" b="1" u="sng">
                <a:solidFill>
                  <a:srgbClr val="FF0000"/>
                </a:solidFill>
                <a:latin typeface="Arial" panose="020B0604020202020204" pitchFamily="34" charset="0"/>
                <a:ea typeface="黑体" panose="02010609060101010101" pitchFamily="49" charset="-122"/>
                <a:sym typeface="Arial" panose="020B0604020202020204" pitchFamily="34" charset="0"/>
              </a:rPr>
              <a:t>递进性</a:t>
            </a:r>
            <a:r>
              <a:rPr lang="zh-CN" altLang="en-US" u="sng">
                <a:latin typeface="Arial" panose="020B0604020202020204" pitchFamily="34" charset="0"/>
                <a:ea typeface="黑体" panose="02010609060101010101" pitchFamily="49" charset="-122"/>
                <a:sym typeface="Arial" panose="020B0604020202020204" pitchFamily="34" charset="0"/>
              </a:rPr>
              <a:t>的词语（而且、并且等）</a:t>
            </a:r>
            <a:r>
              <a:rPr lang="zh-CN" altLang="en-US" b="1" u="sng">
                <a:solidFill>
                  <a:srgbClr val="FF0000"/>
                </a:solidFill>
                <a:latin typeface="Arial" panose="020B0604020202020204" pitchFamily="34" charset="0"/>
                <a:ea typeface="黑体" panose="02010609060101010101" pitchFamily="49" charset="-122"/>
                <a:sym typeface="Arial" panose="020B0604020202020204" pitchFamily="34" charset="0"/>
              </a:rPr>
              <a:t>假设性</a:t>
            </a:r>
            <a:r>
              <a:rPr lang="zh-CN" altLang="en-US" u="sng">
                <a:latin typeface="Arial" panose="020B0604020202020204" pitchFamily="34" charset="0"/>
                <a:ea typeface="黑体" panose="02010609060101010101" pitchFamily="49" charset="-122"/>
                <a:sym typeface="Arial" panose="020B0604020202020204" pitchFamily="34" charset="0"/>
              </a:rPr>
              <a:t>的词语（如果、若等）</a:t>
            </a:r>
            <a:endParaRPr lang="en-US" altLang="zh-CN" u="sng">
              <a:latin typeface="Arial" panose="020B0604020202020204" pitchFamily="34" charset="0"/>
              <a:ea typeface="黑体" panose="02010609060101010101" pitchFamily="49" charset="-122"/>
              <a:sym typeface="Arial" panose="020B0604020202020204" pitchFamily="34" charset="0"/>
            </a:endParaRPr>
          </a:p>
          <a:p>
            <a:pPr>
              <a:lnSpc>
                <a:spcPct val="150000"/>
              </a:lnSpc>
              <a:defRPr/>
            </a:pPr>
            <a:r>
              <a:rPr lang="zh-CN" altLang="en-US" u="sng">
                <a:latin typeface="Arial" panose="020B0604020202020204" pitchFamily="34" charset="0"/>
                <a:ea typeface="黑体" panose="02010609060101010101" pitchFamily="49" charset="-122"/>
                <a:cs typeface="Calibri" panose="020F0502020204030204"/>
                <a:sym typeface="Arial" panose="020B0604020202020204" pitchFamily="34" charset="0"/>
              </a:rPr>
              <a:t>②</a:t>
            </a:r>
            <a:r>
              <a:rPr lang="zh-CN" altLang="en-US" u="sng">
                <a:latin typeface="Arial" panose="020B0604020202020204" pitchFamily="34" charset="0"/>
                <a:ea typeface="黑体" panose="02010609060101010101" pitchFamily="49" charset="-122"/>
                <a:sym typeface="Arial" panose="020B0604020202020204" pitchFamily="34" charset="0"/>
              </a:rPr>
              <a:t>通过题干文字（数字）等所反映的口吻</a:t>
            </a:r>
            <a:r>
              <a:rPr lang="zh-CN" altLang="en-US">
                <a:latin typeface="Arial" panose="020B0604020202020204" pitchFamily="34" charset="0"/>
                <a:ea typeface="黑体" panose="02010609060101010101" pitchFamily="49" charset="-122"/>
                <a:sym typeface="Arial" panose="020B0604020202020204" pitchFamily="34" charset="0"/>
              </a:rPr>
              <a:t>有关，比如是</a:t>
            </a:r>
            <a:r>
              <a:rPr lang="en-US" altLang="zh-CN" err="1">
                <a:solidFill>
                  <a:srgbClr val="FF0000"/>
                </a:solidFill>
                <a:latin typeface="Arial" panose="020B0604020202020204" pitchFamily="34" charset="0"/>
                <a:ea typeface="黑体" panose="02010609060101010101" pitchFamily="49" charset="-122"/>
                <a:sym typeface="Arial" panose="020B0604020202020204" pitchFamily="34" charset="0"/>
              </a:rPr>
              <a:t>赞扬</a:t>
            </a:r>
            <a:r>
              <a:rPr lang="zh-CN" altLang="en-US">
                <a:latin typeface="Arial" panose="020B0604020202020204" pitchFamily="34" charset="0"/>
                <a:ea typeface="黑体" panose="02010609060101010101" pitchFamily="49" charset="-122"/>
                <a:sym typeface="Arial" panose="020B0604020202020204" pitchFamily="34" charset="0"/>
              </a:rPr>
              <a:t>（</a:t>
            </a:r>
            <a:r>
              <a:rPr lang="en-US" altLang="zh-CN" err="1">
                <a:latin typeface="Arial" panose="020B0604020202020204" pitchFamily="34" charset="0"/>
                <a:ea typeface="黑体" panose="02010609060101010101" pitchFamily="49" charset="-122"/>
                <a:sym typeface="Arial" panose="020B0604020202020204" pitchFamily="34" charset="0"/>
              </a:rPr>
              <a:t>肯定</a:t>
            </a:r>
            <a:r>
              <a:rPr lang="zh-CN" altLang="en-US">
                <a:latin typeface="Arial" panose="020B0604020202020204" pitchFamily="34" charset="0"/>
                <a:ea typeface="黑体" panose="02010609060101010101" pitchFamily="49" charset="-122"/>
                <a:sym typeface="Arial" panose="020B0604020202020204" pitchFamily="34" charset="0"/>
              </a:rPr>
              <a:t>）、</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讽刺</a:t>
            </a:r>
            <a:r>
              <a:rPr lang="zh-CN" altLang="en-US">
                <a:latin typeface="Arial" panose="020B0604020202020204" pitchFamily="34" charset="0"/>
                <a:ea typeface="黑体" panose="02010609060101010101" pitchFamily="49" charset="-122"/>
                <a:sym typeface="Arial" panose="020B0604020202020204" pitchFamily="34" charset="0"/>
              </a:rPr>
              <a:t>（</a:t>
            </a:r>
            <a:r>
              <a:rPr lang="en-US" altLang="zh-CN" err="1">
                <a:latin typeface="Arial" panose="020B0604020202020204" pitchFamily="34" charset="0"/>
                <a:ea typeface="黑体" panose="02010609060101010101" pitchFamily="49" charset="-122"/>
                <a:sym typeface="Arial" panose="020B0604020202020204" pitchFamily="34" charset="0"/>
              </a:rPr>
              <a:t>否定</a:t>
            </a:r>
            <a:r>
              <a:rPr lang="zh-CN" altLang="en-US">
                <a:latin typeface="Arial" panose="020B0604020202020204" pitchFamily="34" charset="0"/>
                <a:ea typeface="黑体" panose="02010609060101010101" pitchFamily="49" charset="-122"/>
                <a:sym typeface="Arial" panose="020B0604020202020204" pitchFamily="34" charset="0"/>
              </a:rPr>
              <a:t>）</a:t>
            </a:r>
            <a:r>
              <a:rPr lang="en-US" altLang="zh-CN">
                <a:latin typeface="Arial" panose="020B0604020202020204" pitchFamily="34" charset="0"/>
                <a:ea typeface="黑体" panose="02010609060101010101" pitchFamily="49" charset="-122"/>
                <a:sym typeface="Arial" panose="020B0604020202020204" pitchFamily="34" charset="0"/>
              </a:rPr>
              <a:t>等</a:t>
            </a:r>
            <a:r>
              <a:rPr lang="zh-CN" altLang="en-US">
                <a:latin typeface="Arial" panose="020B0604020202020204" pitchFamily="34" charset="0"/>
                <a:ea typeface="黑体" panose="02010609060101010101" pitchFamily="49" charset="-122"/>
                <a:sym typeface="Arial" panose="020B0604020202020204" pitchFamily="34" charset="0"/>
              </a:rPr>
              <a:t>。（因果关系往往是以</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逻辑关系</a:t>
            </a:r>
            <a:r>
              <a:rPr lang="zh-CN" altLang="en-US">
                <a:latin typeface="Arial" panose="020B0604020202020204" pitchFamily="34" charset="0"/>
                <a:ea typeface="黑体" panose="02010609060101010101" pitchFamily="49" charset="-122"/>
                <a:sym typeface="Arial" panose="020B0604020202020204" pitchFamily="34" charset="0"/>
              </a:rPr>
              <a:t>呈现）我们弄清楚了这些词语在题干材料中扮演的角色，一定会抓住题干的</a:t>
            </a:r>
            <a:r>
              <a:rPr lang="zh-CN" altLang="en-US">
                <a:solidFill>
                  <a:srgbClr val="FF0000"/>
                </a:solidFill>
                <a:latin typeface="Arial" panose="020B0604020202020204" pitchFamily="34" charset="0"/>
                <a:ea typeface="黑体" panose="02010609060101010101" pitchFamily="49" charset="-122"/>
                <a:sym typeface="Arial" panose="020B0604020202020204" pitchFamily="34" charset="0"/>
              </a:rPr>
              <a:t>中心意思或材料所述重心</a:t>
            </a:r>
            <a:r>
              <a:rPr lang="zh-CN" altLang="en-US" smtClean="0">
                <a:latin typeface="Arial" panose="020B0604020202020204" pitchFamily="34" charset="0"/>
                <a:ea typeface="黑体" panose="02010609060101010101" pitchFamily="49" charset="-122"/>
                <a:sym typeface="Arial" panose="020B0604020202020204" pitchFamily="34" charset="0"/>
              </a:rPr>
              <a:t>。</a:t>
            </a:r>
            <a:endParaRPr lang="en-US" altLang="zh-CN">
              <a:latin typeface="Arial" panose="020B0604020202020204" pitchFamily="34" charset="0"/>
              <a:ea typeface="黑体" panose="02010609060101010101" pitchFamily="49" charset="-122"/>
              <a:sym typeface="Arial" panose="020B0604020202020204" pitchFamily="34" charset="0"/>
            </a:endParaRPr>
          </a:p>
        </p:txBody>
      </p:sp>
      <p:sp>
        <p:nvSpPr>
          <p:cNvPr id="4" name="任意多边形 3"/>
          <p:cNvSpPr/>
          <p:nvPr>
            <p:custDataLst>
              <p:tags r:id="rId2"/>
            </p:custDataLst>
          </p:nvPr>
        </p:nvSpPr>
        <p:spPr>
          <a:xfrm>
            <a:off x="407368" y="838893"/>
            <a:ext cx="11161239" cy="1159200"/>
          </a:xfrm>
          <a:custGeom>
            <a:avLst/>
            <a:gdLst>
              <a:gd name="connsiteX0" fmla="*/ 0 w 11161239"/>
              <a:gd name="connsiteY0" fmla="*/ 0 h 1159200"/>
              <a:gd name="connsiteX1" fmla="*/ 11161239 w 11161239"/>
              <a:gd name="connsiteY1" fmla="*/ 0 h 1159200"/>
              <a:gd name="connsiteX2" fmla="*/ 11161239 w 11161239"/>
              <a:gd name="connsiteY2" fmla="*/ 1159200 h 1159200"/>
              <a:gd name="connsiteX3" fmla="*/ 0 w 11161239"/>
              <a:gd name="connsiteY3" fmla="*/ 1159200 h 1159200"/>
              <a:gd name="connsiteX4" fmla="*/ 0 w 11161239"/>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1239" h="1159200">
                <a:moveTo>
                  <a:pt x="0" y="0"/>
                </a:moveTo>
                <a:lnTo>
                  <a:pt x="11161239" y="0"/>
                </a:lnTo>
                <a:lnTo>
                  <a:pt x="11161239" y="1159200"/>
                </a:lnTo>
                <a:lnTo>
                  <a:pt x="0" y="1159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6236" tIns="666496" rIns="866236"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a:latin typeface="Arial" panose="020B0604020202020204" pitchFamily="34" charset="0"/>
                <a:ea typeface="黑体" panose="02010609060101010101" pitchFamily="49" charset="-122"/>
                <a:sym typeface="Arial" panose="020B0604020202020204" pitchFamily="34" charset="0"/>
              </a:rPr>
              <a:t>明确中心内容及其内涵和外延</a:t>
            </a:r>
            <a:r>
              <a:rPr lang="en-US" altLang="zh-CN" sz="2400" b="1" kern="1200">
                <a:latin typeface="Arial" panose="020B0604020202020204" pitchFamily="34" charset="0"/>
                <a:ea typeface="黑体" panose="02010609060101010101" pitchFamily="49" charset="-122"/>
                <a:sym typeface="Arial" panose="020B0604020202020204" pitchFamily="34" charset="0"/>
              </a:rPr>
              <a:t>——</a:t>
            </a:r>
            <a:r>
              <a:rPr lang="zh-CN" altLang="en-US" sz="2400" b="1" kern="1200">
                <a:latin typeface="Arial" panose="020B0604020202020204" pitchFamily="34" charset="0"/>
                <a:ea typeface="黑体" panose="02010609060101010101" pitchFamily="49" charset="-122"/>
                <a:sym typeface="Arial" panose="020B0604020202020204" pitchFamily="34" charset="0"/>
              </a:rPr>
              <a:t>审</a:t>
            </a:r>
            <a:r>
              <a:rPr lang="zh-CN" altLang="en-US" sz="2400" b="1" kern="1200">
                <a:solidFill>
                  <a:srgbClr val="FF0000"/>
                </a:solidFill>
                <a:latin typeface="Arial" panose="020B0604020202020204" pitchFamily="34" charset="0"/>
                <a:ea typeface="黑体" panose="02010609060101010101" pitchFamily="49" charset="-122"/>
                <a:sym typeface="Arial" panose="020B0604020202020204" pitchFamily="34" charset="0"/>
              </a:rPr>
              <a:t>关键词句</a:t>
            </a:r>
            <a:endParaRPr lang="zh-CN" altLang="en-US" sz="2400" b="1" kern="120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5" name="任意多边形 4"/>
          <p:cNvSpPr/>
          <p:nvPr>
            <p:custDataLst>
              <p:tags r:id="rId3"/>
            </p:custDataLst>
          </p:nvPr>
        </p:nvSpPr>
        <p:spPr>
          <a:xfrm>
            <a:off x="965429" y="694877"/>
            <a:ext cx="7812867" cy="616336"/>
          </a:xfrm>
          <a:custGeom>
            <a:avLst/>
            <a:gdLst>
              <a:gd name="connsiteX0" fmla="*/ 0 w 7812867"/>
              <a:gd name="connsiteY0" fmla="*/ 157443 h 944640"/>
              <a:gd name="connsiteX1" fmla="*/ 157443 w 7812867"/>
              <a:gd name="connsiteY1" fmla="*/ 0 h 944640"/>
              <a:gd name="connsiteX2" fmla="*/ 7655424 w 7812867"/>
              <a:gd name="connsiteY2" fmla="*/ 0 h 944640"/>
              <a:gd name="connsiteX3" fmla="*/ 7812867 w 7812867"/>
              <a:gd name="connsiteY3" fmla="*/ 157443 h 944640"/>
              <a:gd name="connsiteX4" fmla="*/ 7812867 w 7812867"/>
              <a:gd name="connsiteY4" fmla="*/ 787197 h 944640"/>
              <a:gd name="connsiteX5" fmla="*/ 7655424 w 7812867"/>
              <a:gd name="connsiteY5" fmla="*/ 944640 h 944640"/>
              <a:gd name="connsiteX6" fmla="*/ 157443 w 7812867"/>
              <a:gd name="connsiteY6" fmla="*/ 944640 h 944640"/>
              <a:gd name="connsiteX7" fmla="*/ 0 w 7812867"/>
              <a:gd name="connsiteY7" fmla="*/ 787197 h 944640"/>
              <a:gd name="connsiteX8" fmla="*/ 0 w 7812867"/>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2867" h="944640">
                <a:moveTo>
                  <a:pt x="0" y="157443"/>
                </a:moveTo>
                <a:cubicBezTo>
                  <a:pt x="0" y="70490"/>
                  <a:pt x="70490" y="0"/>
                  <a:pt x="157443" y="0"/>
                </a:cubicBezTo>
                <a:lnTo>
                  <a:pt x="7655424" y="0"/>
                </a:lnTo>
                <a:cubicBezTo>
                  <a:pt x="7742377" y="0"/>
                  <a:pt x="7812867" y="70490"/>
                  <a:pt x="7812867" y="157443"/>
                </a:cubicBezTo>
                <a:lnTo>
                  <a:pt x="7812867" y="787197"/>
                </a:lnTo>
                <a:cubicBezTo>
                  <a:pt x="7812867" y="874150"/>
                  <a:pt x="7742377" y="944640"/>
                  <a:pt x="7655424" y="944640"/>
                </a:cubicBezTo>
                <a:lnTo>
                  <a:pt x="157443" y="944640"/>
                </a:lnTo>
                <a:cubicBezTo>
                  <a:pt x="70490" y="944640"/>
                  <a:pt x="0" y="874150"/>
                  <a:pt x="0" y="787197"/>
                </a:cubicBezTo>
                <a:lnTo>
                  <a:pt x="0" y="157443"/>
                </a:lnTo>
                <a:close/>
              </a:path>
            </a:pathLst>
          </a:custGeom>
          <a:solidFill>
            <a:srgbClr val="FB5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422" tIns="46114" rIns="341422" bIns="46114" numCol="1" spcCol="1270" anchor="ctr" anchorCtr="0">
            <a:noAutofit/>
          </a:bodyPr>
          <a:lstStyle/>
          <a:p>
            <a:pPr lvl="0" algn="l" defTabSz="1066800">
              <a:lnSpc>
                <a:spcPct val="90000"/>
              </a:lnSpc>
              <a:spcBef>
                <a:spcPct val="0"/>
              </a:spcBef>
              <a:spcAft>
                <a:spcPct val="35000"/>
              </a:spcAft>
            </a:pPr>
            <a:r>
              <a:rPr lang="zh-CN" altLang="en-US" sz="2400" b="1" kern="1200">
                <a:latin typeface="Arial" panose="020B0604020202020204" pitchFamily="34" charset="0"/>
                <a:ea typeface="黑体" panose="02010609060101010101" pitchFamily="49" charset="-122"/>
                <a:sym typeface="Arial" panose="020B0604020202020204" pitchFamily="34" charset="0"/>
              </a:rPr>
              <a:t>二审</a:t>
            </a:r>
            <a:endParaRPr lang="zh-CN" altLang="en-US" sz="2400" b="1" kern="1200">
              <a:latin typeface="Arial" panose="020B0604020202020204" pitchFamily="34" charset="0"/>
              <a:ea typeface="黑体" panose="02010609060101010101" pitchFamily="49" charset="-122"/>
              <a:sym typeface="Arial" panose="020B0604020202020204" pitchFamily="34" charset="0"/>
            </a:endParaRPr>
          </a:p>
        </p:txBody>
      </p:sp>
      <p:sp>
        <p:nvSpPr>
          <p:cNvPr id="7" name="矩形 6"/>
          <p:cNvSpPr/>
          <p:nvPr>
            <p:custDataLst>
              <p:tags r:id="rId4"/>
            </p:custDataLst>
          </p:nvPr>
        </p:nvSpPr>
        <p:spPr>
          <a:xfrm>
            <a:off x="551384" y="163385"/>
            <a:ext cx="5727850"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a:spAutoFit/>
          </a:bodyPr>
          <a:lstStyle/>
          <a:p>
            <a:r>
              <a:rPr lang="zh-CN" altLang="en-US" sz="2400" b="1" smtClean="0">
                <a:latin typeface="Arial" panose="020B0604020202020204" pitchFamily="34" charset="0"/>
                <a:ea typeface="黑体" panose="02010609060101010101" pitchFamily="49" charset="-122"/>
                <a:sym typeface="Arial" panose="020B0604020202020204" pitchFamily="34" charset="0"/>
              </a:rPr>
              <a:t>一、</a:t>
            </a:r>
            <a:r>
              <a:rPr lang="zh-CN" altLang="en-US" sz="2400" b="1">
                <a:latin typeface="Arial" panose="020B0604020202020204" pitchFamily="34" charset="0"/>
                <a:ea typeface="黑体" panose="02010609060101010101" pitchFamily="49" charset="-122"/>
                <a:sym typeface="Arial" panose="020B0604020202020204" pitchFamily="34" charset="0"/>
              </a:rPr>
              <a:t>常见审题解题方法技巧</a:t>
            </a:r>
            <a:r>
              <a:rPr lang="en-US" altLang="zh-CN" sz="2400" b="1">
                <a:latin typeface="Arial" panose="020B0604020202020204" pitchFamily="34" charset="0"/>
                <a:ea typeface="黑体" panose="02010609060101010101" pitchFamily="49" charset="-122"/>
                <a:sym typeface="Arial" panose="020B0604020202020204" pitchFamily="34" charset="0"/>
              </a:rPr>
              <a:t>——</a:t>
            </a:r>
            <a:r>
              <a:rPr lang="zh-CN" altLang="en-US" sz="2400" b="1">
                <a:latin typeface="Arial" panose="020B0604020202020204" pitchFamily="34" charset="0"/>
                <a:ea typeface="黑体" panose="02010609060101010101" pitchFamily="49" charset="-122"/>
                <a:sym typeface="Arial" panose="020B0604020202020204" pitchFamily="34" charset="0"/>
              </a:rPr>
              <a:t>三审题</a:t>
            </a:r>
            <a:r>
              <a:rPr lang="zh-CN" altLang="en-US" sz="2400" b="1" smtClean="0">
                <a:latin typeface="Arial" panose="020B0604020202020204" pitchFamily="34" charset="0"/>
                <a:ea typeface="黑体" panose="02010609060101010101" pitchFamily="49" charset="-122"/>
                <a:sym typeface="Arial" panose="020B0604020202020204" pitchFamily="34" charset="0"/>
              </a:rPr>
              <a:t>干</a:t>
            </a:r>
            <a:endParaRPr lang="zh-CN" altLang="en-US" sz="2400" b="1">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p:sld>
</file>

<file path=ppt/tags/tag1.xml><?xml version="1.0" encoding="utf-8"?>
<p:tagLst xmlns:p="http://schemas.openxmlformats.org/presentationml/2006/main">
  <p:tag name="AS_UNIQUEID" val="268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0.xml><?xml version="1.0" encoding="utf-8"?>
<p:tagLst xmlns:p="http://schemas.openxmlformats.org/presentationml/2006/main">
  <p:tag name="AS_UNIQUEID" val="4721"/>
</p:tagLst>
</file>

<file path=ppt/tags/tag100.xml><?xml version="1.0" encoding="utf-8"?>
<p:tagLst xmlns:p="http://schemas.openxmlformats.org/presentationml/2006/main">
  <p:tag name="AS_UNIQUEID" val="4866"/>
</p:tagLst>
</file>

<file path=ppt/tags/tag101.xml><?xml version="1.0" encoding="utf-8"?>
<p:tagLst xmlns:p="http://schemas.openxmlformats.org/presentationml/2006/main">
  <p:tag name="AS_UNIQUEID" val="4867"/>
</p:tagLst>
</file>

<file path=ppt/tags/tag102.xml><?xml version="1.0" encoding="utf-8"?>
<p:tagLst xmlns:p="http://schemas.openxmlformats.org/presentationml/2006/main">
  <p:tag name="AS_UNIQUEID" val="4868"/>
</p:tagLst>
</file>

<file path=ppt/tags/tag103.xml><?xml version="1.0" encoding="utf-8"?>
<p:tagLst xmlns:p="http://schemas.openxmlformats.org/presentationml/2006/main">
  <p:tag name="AS_UNIQUEID" val="3459"/>
</p:tagLst>
</file>

<file path=ppt/tags/tag104.xml><?xml version="1.0" encoding="utf-8"?>
<p:tagLst xmlns:p="http://schemas.openxmlformats.org/presentationml/2006/main">
  <p:tag name="AS_UNIQUEID" val="4869"/>
</p:tagLst>
</file>

<file path=ppt/tags/tag105.xml><?xml version="1.0" encoding="utf-8"?>
<p:tagLst xmlns:p="http://schemas.openxmlformats.org/presentationml/2006/main">
  <p:tag name="AS_UNIQUEID" val="4870"/>
</p:tagLst>
</file>

<file path=ppt/tags/tag106.xml><?xml version="1.0" encoding="utf-8"?>
<p:tagLst xmlns:p="http://schemas.openxmlformats.org/presentationml/2006/main">
  <p:tag name="AS_UNIQUEID" val="4872"/>
</p:tagLst>
</file>

<file path=ppt/tags/tag107.xml><?xml version="1.0" encoding="utf-8"?>
<p:tagLst xmlns:p="http://schemas.openxmlformats.org/presentationml/2006/main">
  <p:tag name="AS_UNIQUEID" val="4873"/>
</p:tagLst>
</file>

<file path=ppt/tags/tag108.xml><?xml version="1.0" encoding="utf-8"?>
<p:tagLst xmlns:p="http://schemas.openxmlformats.org/presentationml/2006/main">
  <p:tag name="AS_UNIQUEID" val="4874"/>
</p:tagLst>
</file>

<file path=ppt/tags/tag109.xml><?xml version="1.0" encoding="utf-8"?>
<p:tagLst xmlns:p="http://schemas.openxmlformats.org/presentationml/2006/main">
  <p:tag name="AS_UNIQUEID" val="4875"/>
</p:tagLst>
</file>

<file path=ppt/tags/tag11.xml><?xml version="1.0" encoding="utf-8"?>
<p:tagLst xmlns:p="http://schemas.openxmlformats.org/presentationml/2006/main">
  <p:tag name="AS_UNIQUEID" val="4722"/>
</p:tagLst>
</file>

<file path=ppt/tags/tag110.xml><?xml version="1.0" encoding="utf-8"?>
<p:tagLst xmlns:p="http://schemas.openxmlformats.org/presentationml/2006/main">
  <p:tag name="AS_UNIQUEID" val="4876"/>
</p:tagLst>
</file>

<file path=ppt/tags/tag111.xml><?xml version="1.0" encoding="utf-8"?>
<p:tagLst xmlns:p="http://schemas.openxmlformats.org/presentationml/2006/main">
  <p:tag name="AS_UNIQUEID" val="4877"/>
</p:tagLst>
</file>

<file path=ppt/tags/tag112.xml><?xml version="1.0" encoding="utf-8"?>
<p:tagLst xmlns:p="http://schemas.openxmlformats.org/presentationml/2006/main">
  <p:tag name="AS_UNIQUEID" val="3459"/>
</p:tagLst>
</file>

<file path=ppt/tags/tag113.xml><?xml version="1.0" encoding="utf-8"?>
<p:tagLst xmlns:p="http://schemas.openxmlformats.org/presentationml/2006/main">
  <p:tag name="AS_UNIQUEID" val="4888"/>
</p:tagLst>
</file>

<file path=ppt/tags/tag114.xml><?xml version="1.0" encoding="utf-8"?>
<p:tagLst xmlns:p="http://schemas.openxmlformats.org/presentationml/2006/main">
  <p:tag name="AS_UNIQUEID" val="4889"/>
</p:tagLst>
</file>

<file path=ppt/tags/tag115.xml><?xml version="1.0" encoding="utf-8"?>
<p:tagLst xmlns:p="http://schemas.openxmlformats.org/presentationml/2006/main">
  <p:tag name="AS_UNIQUEID" val="4890"/>
</p:tagLst>
</file>

<file path=ppt/tags/tag116.xml><?xml version="1.0" encoding="utf-8"?>
<p:tagLst xmlns:p="http://schemas.openxmlformats.org/presentationml/2006/main">
  <p:tag name="AS_UNIQUEID" val="4891"/>
</p:tagLst>
</file>

<file path=ppt/tags/tag117.xml><?xml version="1.0" encoding="utf-8"?>
<p:tagLst xmlns:p="http://schemas.openxmlformats.org/presentationml/2006/main">
  <p:tag name="AS_UNIQUEID" val="4893"/>
</p:tagLst>
</file>

<file path=ppt/tags/tag118.xml><?xml version="1.0" encoding="utf-8"?>
<p:tagLst xmlns:p="http://schemas.openxmlformats.org/presentationml/2006/main">
  <p:tag name="AS_UNIQUEID" val="4912"/>
</p:tagLst>
</file>

<file path=ppt/tags/tag119.xml><?xml version="1.0" encoding="utf-8"?>
<p:tagLst xmlns:p="http://schemas.openxmlformats.org/presentationml/2006/main">
  <p:tag name="AS_UNIQUEID" val="4913"/>
</p:tagLst>
</file>

<file path=ppt/tags/tag12.xml><?xml version="1.0" encoding="utf-8"?>
<p:tagLst xmlns:p="http://schemas.openxmlformats.org/presentationml/2006/main">
  <p:tag name="AS_UNIQUEID" val="4723"/>
</p:tagLst>
</file>

<file path=ppt/tags/tag120.xml><?xml version="1.0" encoding="utf-8"?>
<p:tagLst xmlns:p="http://schemas.openxmlformats.org/presentationml/2006/main">
  <p:tag name="AS_UNIQUEID" val="4914"/>
</p:tagLst>
</file>

<file path=ppt/tags/tag121.xml><?xml version="1.0" encoding="utf-8"?>
<p:tagLst xmlns:p="http://schemas.openxmlformats.org/presentationml/2006/main">
  <p:tag name="AS_UNIQUEID" val="4915"/>
</p:tagLst>
</file>

<file path=ppt/tags/tag122.xml><?xml version="1.0" encoding="utf-8"?>
<p:tagLst xmlns:p="http://schemas.openxmlformats.org/presentationml/2006/main">
  <p:tag name="AS_UNIQUEID" val="4916"/>
</p:tagLst>
</file>

<file path=ppt/tags/tag123.xml><?xml version="1.0" encoding="utf-8"?>
<p:tagLst xmlns:p="http://schemas.openxmlformats.org/presentationml/2006/main">
  <p:tag name="AS_UNIQUEID" val="4917"/>
</p:tagLst>
</file>

<file path=ppt/tags/tag124.xml><?xml version="1.0" encoding="utf-8"?>
<p:tagLst xmlns:p="http://schemas.openxmlformats.org/presentationml/2006/main">
  <p:tag name="AS_UNIQUEID" val="4918"/>
</p:tagLst>
</file>

<file path=ppt/tags/tag125.xml><?xml version="1.0" encoding="utf-8"?>
<p:tagLst xmlns:p="http://schemas.openxmlformats.org/presentationml/2006/main">
  <p:tag name="AS_UNIQUEID" val="4919"/>
</p:tagLst>
</file>

<file path=ppt/tags/tag126.xml><?xml version="1.0" encoding="utf-8"?>
<p:tagLst xmlns:p="http://schemas.openxmlformats.org/presentationml/2006/main">
  <p:tag name="AS_UNIQUEID" val="4920"/>
</p:tagLst>
</file>

<file path=ppt/tags/tag127.xml><?xml version="1.0" encoding="utf-8"?>
<p:tagLst xmlns:p="http://schemas.openxmlformats.org/presentationml/2006/main">
  <p:tag name="AS_UNIQUEID" val="4921"/>
</p:tagLst>
</file>

<file path=ppt/tags/tag128.xml><?xml version="1.0" encoding="utf-8"?>
<p:tagLst xmlns:p="http://schemas.openxmlformats.org/presentationml/2006/main">
  <p:tag name="AS_UNIQUEID" val="4922"/>
</p:tagLst>
</file>

<file path=ppt/tags/tag129.xml><?xml version="1.0" encoding="utf-8"?>
<p:tagLst xmlns:p="http://schemas.openxmlformats.org/presentationml/2006/main">
  <p:tag name="AS_UNIQUEID" val="4924"/>
</p:tagLst>
</file>

<file path=ppt/tags/tag13.xml><?xml version="1.0" encoding="utf-8"?>
<p:tagLst xmlns:p="http://schemas.openxmlformats.org/presentationml/2006/main">
  <p:tag name="AS_UNIQUEID" val="2690"/>
</p:tagLst>
</file>

<file path=ppt/tags/tag130.xml><?xml version="1.0" encoding="utf-8"?>
<p:tagLst xmlns:p="http://schemas.openxmlformats.org/presentationml/2006/main">
  <p:tag name="AS_UNIQUEID" val="4925"/>
</p:tagLst>
</file>

<file path=ppt/tags/tag131.xml><?xml version="1.0" encoding="utf-8"?>
<p:tagLst xmlns:p="http://schemas.openxmlformats.org/presentationml/2006/main">
  <p:tag name="AS_UNIQUEID" val="4926"/>
</p:tagLst>
</file>

<file path=ppt/tags/tag132.xml><?xml version="1.0" encoding="utf-8"?>
<p:tagLst xmlns:p="http://schemas.openxmlformats.org/presentationml/2006/main">
  <p:tag name="AS_UNIQUEID" val="4927"/>
</p:tagLst>
</file>

<file path=ppt/tags/tag133.xml><?xml version="1.0" encoding="utf-8"?>
<p:tagLst xmlns:p="http://schemas.openxmlformats.org/presentationml/2006/main">
  <p:tag name="AS_UNIQUEID" val="4928"/>
</p:tagLst>
</file>

<file path=ppt/tags/tag134.xml><?xml version="1.0" encoding="utf-8"?>
<p:tagLst xmlns:p="http://schemas.openxmlformats.org/presentationml/2006/main">
  <p:tag name="AS_UNIQUEID" val="4929"/>
</p:tagLst>
</file>

<file path=ppt/tags/tag135.xml><?xml version="1.0" encoding="utf-8"?>
<p:tagLst xmlns:p="http://schemas.openxmlformats.org/presentationml/2006/main">
  <p:tag name="AS_UNIQUEID" val="3459"/>
</p:tagLst>
</file>

<file path=ppt/tags/tag136.xml><?xml version="1.0" encoding="utf-8"?>
<p:tagLst xmlns:p="http://schemas.openxmlformats.org/presentationml/2006/main">
  <p:tag name="AS_UNIQUEID" val="4930"/>
</p:tagLst>
</file>

<file path=ppt/tags/tag137.xml><?xml version="1.0" encoding="utf-8"?>
<p:tagLst xmlns:p="http://schemas.openxmlformats.org/presentationml/2006/main">
  <p:tag name="AS_UNIQUEID" val="4932"/>
</p:tagLst>
</file>

<file path=ppt/tags/tag138.xml><?xml version="1.0" encoding="utf-8"?>
<p:tagLst xmlns:p="http://schemas.openxmlformats.org/presentationml/2006/main">
  <p:tag name="AS_UNIQUEID" val="4933"/>
</p:tagLst>
</file>

<file path=ppt/tags/tag139.xml><?xml version="1.0" encoding="utf-8"?>
<p:tagLst xmlns:p="http://schemas.openxmlformats.org/presentationml/2006/main">
  <p:tag name="AS_UNIQUEID" val="4934"/>
</p:tagLst>
</file>

<file path=ppt/tags/tag14.xml><?xml version="1.0" encoding="utf-8"?>
<p:tagLst xmlns:p="http://schemas.openxmlformats.org/presentationml/2006/main">
  <p:tag name="AS_UNIQUEID" val="2691"/>
</p:tagLst>
</file>

<file path=ppt/tags/tag140.xml><?xml version="1.0" encoding="utf-8"?>
<p:tagLst xmlns:p="http://schemas.openxmlformats.org/presentationml/2006/main">
  <p:tag name="AS_UNIQUEID" val="4935"/>
</p:tagLst>
</file>

<file path=ppt/tags/tag141.xml><?xml version="1.0" encoding="utf-8"?>
<p:tagLst xmlns:p="http://schemas.openxmlformats.org/presentationml/2006/main">
  <p:tag name="AS_UNIQUEID" val="4936"/>
</p:tagLst>
</file>

<file path=ppt/tags/tag142.xml><?xml version="1.0" encoding="utf-8"?>
<p:tagLst xmlns:p="http://schemas.openxmlformats.org/presentationml/2006/main">
  <p:tag name="AS_UNIQUEID" val="4937"/>
</p:tagLst>
</file>

<file path=ppt/tags/tag143.xml><?xml version="1.0" encoding="utf-8"?>
<p:tagLst xmlns:p="http://schemas.openxmlformats.org/presentationml/2006/main">
  <p:tag name="AS_UNIQUEID" val="4938"/>
</p:tagLst>
</file>

<file path=ppt/tags/tag144.xml><?xml version="1.0" encoding="utf-8"?>
<p:tagLst xmlns:p="http://schemas.openxmlformats.org/presentationml/2006/main">
  <p:tag name="AS_UNIQUEID" val="4939"/>
</p:tagLst>
</file>

<file path=ppt/tags/tag145.xml><?xml version="1.0" encoding="utf-8"?>
<p:tagLst xmlns:p="http://schemas.openxmlformats.org/presentationml/2006/main">
  <p:tag name="AS_UNIQUEID" val="4940"/>
</p:tagLst>
</file>

<file path=ppt/tags/tag146.xml><?xml version="1.0" encoding="utf-8"?>
<p:tagLst xmlns:p="http://schemas.openxmlformats.org/presentationml/2006/main">
  <p:tag name="AS_UNIQUEID" val="4941"/>
</p:tagLst>
</file>

<file path=ppt/tags/tag147.xml><?xml version="1.0" encoding="utf-8"?>
<p:tagLst xmlns:p="http://schemas.openxmlformats.org/presentationml/2006/main">
  <p:tag name="AS_UNIQUEID" val="4942"/>
</p:tagLst>
</file>

<file path=ppt/tags/tag148.xml><?xml version="1.0" encoding="utf-8"?>
<p:tagLst xmlns:p="http://schemas.openxmlformats.org/presentationml/2006/main">
  <p:tag name="AS_UNIQUEID" val="4943"/>
</p:tagLst>
</file>

<file path=ppt/tags/tag149.xml><?xml version="1.0" encoding="utf-8"?>
<p:tagLst xmlns:p="http://schemas.openxmlformats.org/presentationml/2006/main">
  <p:tag name="AS_UNIQUEID" val="4944"/>
</p:tagLst>
</file>

<file path=ppt/tags/tag15.xml><?xml version="1.0" encoding="utf-8"?>
<p:tagLst xmlns:p="http://schemas.openxmlformats.org/presentationml/2006/main">
  <p:tag name="AS_UNIQUEID" val="2692"/>
</p:tagLst>
</file>

<file path=ppt/tags/tag150.xml><?xml version="1.0" encoding="utf-8"?>
<p:tagLst xmlns:p="http://schemas.openxmlformats.org/presentationml/2006/main">
  <p:tag name="AS_UNIQUEID" val="4945"/>
</p:tagLst>
</file>

<file path=ppt/tags/tag151.xml><?xml version="1.0" encoding="utf-8"?>
<p:tagLst xmlns:p="http://schemas.openxmlformats.org/presentationml/2006/main">
  <p:tag name="AS_UNIQUEID" val="4946"/>
</p:tagLst>
</file>

<file path=ppt/tags/tag152.xml><?xml version="1.0" encoding="utf-8"?>
<p:tagLst xmlns:p="http://schemas.openxmlformats.org/presentationml/2006/main">
  <p:tag name="AS_UNIQUEID" val="4947"/>
</p:tagLst>
</file>

<file path=ppt/tags/tag153.xml><?xml version="1.0" encoding="utf-8"?>
<p:tagLst xmlns:p="http://schemas.openxmlformats.org/presentationml/2006/main">
  <p:tag name="AS_UNIQUEID" val="4948"/>
</p:tagLst>
</file>

<file path=ppt/tags/tag154.xml><?xml version="1.0" encoding="utf-8"?>
<p:tagLst xmlns:p="http://schemas.openxmlformats.org/presentationml/2006/main">
  <p:tag name="AS_UNIQUEID" val="4949"/>
</p:tagLst>
</file>

<file path=ppt/tags/tag155.xml><?xml version="1.0" encoding="utf-8"?>
<p:tagLst xmlns:p="http://schemas.openxmlformats.org/presentationml/2006/main">
  <p:tag name="AS_UNIQUEID" val="4950"/>
</p:tagLst>
</file>

<file path=ppt/tags/tag156.xml><?xml version="1.0" encoding="utf-8"?>
<p:tagLst xmlns:p="http://schemas.openxmlformats.org/presentationml/2006/main">
  <p:tag name="AS_UNIQUEID" val="4951"/>
</p:tagLst>
</file>

<file path=ppt/tags/tag157.xml><?xml version="1.0" encoding="utf-8"?>
<p:tagLst xmlns:p="http://schemas.openxmlformats.org/presentationml/2006/main">
  <p:tag name="AS_UNIQUEID" val="4953"/>
</p:tagLst>
</file>

<file path=ppt/tags/tag158.xml><?xml version="1.0" encoding="utf-8"?>
<p:tagLst xmlns:p="http://schemas.openxmlformats.org/presentationml/2006/main">
  <p:tag name="AS_UNIQUEID" val="4954"/>
</p:tagLst>
</file>

<file path=ppt/tags/tag159.xml><?xml version="1.0" encoding="utf-8"?>
<p:tagLst xmlns:p="http://schemas.openxmlformats.org/presentationml/2006/main">
  <p:tag name="AS_UNIQUEID" val="4955"/>
</p:tagLst>
</file>

<file path=ppt/tags/tag16.xml><?xml version="1.0" encoding="utf-8"?>
<p:tagLst xmlns:p="http://schemas.openxmlformats.org/presentationml/2006/main">
  <p:tag name="AS_UNIQUEID" val="2693"/>
</p:tagLst>
</file>

<file path=ppt/tags/tag160.xml><?xml version="1.0" encoding="utf-8"?>
<p:tagLst xmlns:p="http://schemas.openxmlformats.org/presentationml/2006/main">
  <p:tag name="AS_UNIQUEID" val="4957"/>
</p:tagLst>
</file>

<file path=ppt/tags/tag161.xml><?xml version="1.0" encoding="utf-8"?>
<p:tagLst xmlns:p="http://schemas.openxmlformats.org/presentationml/2006/main">
  <p:tag name="AS_UNIQUEID" val="4958"/>
</p:tagLst>
</file>

<file path=ppt/tags/tag162.xml><?xml version="1.0" encoding="utf-8"?>
<p:tagLst xmlns:p="http://schemas.openxmlformats.org/presentationml/2006/main">
  <p:tag name="AS_UNIQUEID" val="4959"/>
</p:tagLst>
</file>

<file path=ppt/tags/tag163.xml><?xml version="1.0" encoding="utf-8"?>
<p:tagLst xmlns:p="http://schemas.openxmlformats.org/presentationml/2006/main">
  <p:tag name="AS_UNIQUEID" val="4960"/>
</p:tagLst>
</file>

<file path=ppt/tags/tag164.xml><?xml version="1.0" encoding="utf-8"?>
<p:tagLst xmlns:p="http://schemas.openxmlformats.org/presentationml/2006/main">
  <p:tag name="AS_UNIQUEID" val="4961"/>
</p:tagLst>
</file>

<file path=ppt/tags/tag165.xml><?xml version="1.0" encoding="utf-8"?>
<p:tagLst xmlns:p="http://schemas.openxmlformats.org/presentationml/2006/main">
  <p:tag name="AS_UNIQUEID" val="4962"/>
</p:tagLst>
</file>

<file path=ppt/tags/tag166.xml><?xml version="1.0" encoding="utf-8"?>
<p:tagLst xmlns:p="http://schemas.openxmlformats.org/presentationml/2006/main">
  <p:tag name="AS_UNIQUEID" val="4963"/>
</p:tagLst>
</file>

<file path=ppt/tags/tag167.xml><?xml version="1.0" encoding="utf-8"?>
<p:tagLst xmlns:p="http://schemas.openxmlformats.org/presentationml/2006/main">
  <p:tag name="AS_UNIQUEID" val="3459"/>
</p:tagLst>
</file>

<file path=ppt/tags/tag168.xml><?xml version="1.0" encoding="utf-8"?>
<p:tagLst xmlns:p="http://schemas.openxmlformats.org/presentationml/2006/main">
  <p:tag name="AS_UNIQUEID" val="4965"/>
</p:tagLst>
</file>

<file path=ppt/tags/tag169.xml><?xml version="1.0" encoding="utf-8"?>
<p:tagLst xmlns:p="http://schemas.openxmlformats.org/presentationml/2006/main">
  <p:tag name="AS_UNIQUEID" val="4966"/>
</p:tagLst>
</file>

<file path=ppt/tags/tag17.xml><?xml version="1.0" encoding="utf-8"?>
<p:tagLst xmlns:p="http://schemas.openxmlformats.org/presentationml/2006/main">
  <p:tag name="AS_UNIQUEID" val="4713"/>
</p:tagLst>
</file>

<file path=ppt/tags/tag170.xml><?xml version="1.0" encoding="utf-8"?>
<p:tagLst xmlns:p="http://schemas.openxmlformats.org/presentationml/2006/main">
  <p:tag name="AS_UNIQUEID" val="4967"/>
</p:tagLst>
</file>

<file path=ppt/tags/tag171.xml><?xml version="1.0" encoding="utf-8"?>
<p:tagLst xmlns:p="http://schemas.openxmlformats.org/presentationml/2006/main">
  <p:tag name="AS_UNIQUEID" val="4968"/>
</p:tagLst>
</file>

<file path=ppt/tags/tag172.xml><?xml version="1.0" encoding="utf-8"?>
<p:tagLst xmlns:p="http://schemas.openxmlformats.org/presentationml/2006/main">
  <p:tag name="AS_UNIQUEID" val="3459"/>
</p:tagLst>
</file>

<file path=ppt/tags/tag173.xml><?xml version="1.0" encoding="utf-8"?>
<p:tagLst xmlns:p="http://schemas.openxmlformats.org/presentationml/2006/main">
  <p:tag name="AS_UNIQUEID" val="3452"/>
  <p:tag name="KSO_WM_BEAUTIFY_FLAG" val=""/>
</p:tagLst>
</file>

<file path=ppt/tags/tag174.xml><?xml version="1.0" encoding="utf-8"?>
<p:tagLst xmlns:p="http://schemas.openxmlformats.org/presentationml/2006/main">
  <p:tag name="AS_UNIQUEID" val="4969"/>
</p:tagLst>
</file>

<file path=ppt/tags/tag175.xml><?xml version="1.0" encoding="utf-8"?>
<p:tagLst xmlns:p="http://schemas.openxmlformats.org/presentationml/2006/main">
  <p:tag name="AS_UNIQUEID" val="4970"/>
</p:tagLst>
</file>

<file path=ppt/tags/tag176.xml><?xml version="1.0" encoding="utf-8"?>
<p:tagLst xmlns:p="http://schemas.openxmlformats.org/presentationml/2006/main">
  <p:tag name="AS_UNIQUEID" val="4972"/>
</p:tagLst>
</file>

<file path=ppt/tags/tag177.xml><?xml version="1.0" encoding="utf-8"?>
<p:tagLst xmlns:p="http://schemas.openxmlformats.org/presentationml/2006/main">
  <p:tag name="AS_UNIQUEID" val="4973"/>
</p:tagLst>
</file>

<file path=ppt/tags/tag178.xml><?xml version="1.0" encoding="utf-8"?>
<p:tagLst xmlns:p="http://schemas.openxmlformats.org/presentationml/2006/main">
  <p:tag name="AS_UNIQUEID" val="4974"/>
</p:tagLst>
</file>

<file path=ppt/tags/tag179.xml><?xml version="1.0" encoding="utf-8"?>
<p:tagLst xmlns:p="http://schemas.openxmlformats.org/presentationml/2006/main">
  <p:tag name="AS_UNIQUEID" val="4975"/>
</p:tagLst>
</file>

<file path=ppt/tags/tag18.xml><?xml version="1.0" encoding="utf-8"?>
<p:tagLst xmlns:p="http://schemas.openxmlformats.org/presentationml/2006/main">
  <p:tag name="AS_UNIQUEID" val="1336"/>
</p:tagLst>
</file>

<file path=ppt/tags/tag180.xml><?xml version="1.0" encoding="utf-8"?>
<p:tagLst xmlns:p="http://schemas.openxmlformats.org/presentationml/2006/main">
  <p:tag name="AS_UNIQUEID" val="4976"/>
</p:tagLst>
</file>

<file path=ppt/tags/tag181.xml><?xml version="1.0" encoding="utf-8"?>
<p:tagLst xmlns:p="http://schemas.openxmlformats.org/presentationml/2006/main">
  <p:tag name="AS_UNIQUEID" val="4977"/>
</p:tagLst>
</file>

<file path=ppt/tags/tag182.xml><?xml version="1.0" encoding="utf-8"?>
<p:tagLst xmlns:p="http://schemas.openxmlformats.org/presentationml/2006/main">
  <p:tag name="AS_UNIQUEID" val="4978"/>
</p:tagLst>
</file>

<file path=ppt/tags/tag183.xml><?xml version="1.0" encoding="utf-8"?>
<p:tagLst xmlns:p="http://schemas.openxmlformats.org/presentationml/2006/main">
  <p:tag name="AS_UNIQUEID" val="4979"/>
</p:tagLst>
</file>

<file path=ppt/tags/tag184.xml><?xml version="1.0" encoding="utf-8"?>
<p:tagLst xmlns:p="http://schemas.openxmlformats.org/presentationml/2006/main">
  <p:tag name="AS_UNIQUEID" val="4980"/>
</p:tagLst>
</file>

<file path=ppt/tags/tag185.xml><?xml version="1.0" encoding="utf-8"?>
<p:tagLst xmlns:p="http://schemas.openxmlformats.org/presentationml/2006/main">
  <p:tag name="AS_UNIQUEID" val="4981"/>
</p:tagLst>
</file>

<file path=ppt/tags/tag186.xml><?xml version="1.0" encoding="utf-8"?>
<p:tagLst xmlns:p="http://schemas.openxmlformats.org/presentationml/2006/main">
  <p:tag name="AS_UNIQUEID" val="4982"/>
</p:tagLst>
</file>

<file path=ppt/tags/tag187.xml><?xml version="1.0" encoding="utf-8"?>
<p:tagLst xmlns:p="http://schemas.openxmlformats.org/presentationml/2006/main">
  <p:tag name="AS_UNIQUEID" val="3459"/>
</p:tagLst>
</file>

<file path=ppt/tags/tag188.xml><?xml version="1.0" encoding="utf-8"?>
<p:tagLst xmlns:p="http://schemas.openxmlformats.org/presentationml/2006/main">
  <p:tag name="AS_UNIQUEID" val="4984"/>
</p:tagLst>
</file>

<file path=ppt/tags/tag189.xml><?xml version="1.0" encoding="utf-8"?>
<p:tagLst xmlns:p="http://schemas.openxmlformats.org/presentationml/2006/main">
  <p:tag name="AS_UNIQUEID" val="4985"/>
</p:tagLst>
</file>

<file path=ppt/tags/tag19.xml><?xml version="1.0" encoding="utf-8"?>
<p:tagLst xmlns:p="http://schemas.openxmlformats.org/presentationml/2006/main">
  <p:tag name="AS_UNIQUEID" val="127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90.xml><?xml version="1.0" encoding="utf-8"?>
<p:tagLst xmlns:p="http://schemas.openxmlformats.org/presentationml/2006/main">
  <p:tag name="AS_UNIQUEID" val="4986"/>
</p:tagLst>
</file>

<file path=ppt/tags/tag191.xml><?xml version="1.0" encoding="utf-8"?>
<p:tagLst xmlns:p="http://schemas.openxmlformats.org/presentationml/2006/main">
  <p:tag name="AS_UNIQUEID" val="4987"/>
</p:tagLst>
</file>

<file path=ppt/tags/tag192.xml><?xml version="1.0" encoding="utf-8"?>
<p:tagLst xmlns:p="http://schemas.openxmlformats.org/presentationml/2006/main">
  <p:tag name="AS_UNIQUEID" val="4988"/>
</p:tagLst>
</file>

<file path=ppt/tags/tag193.xml><?xml version="1.0" encoding="utf-8"?>
<p:tagLst xmlns:p="http://schemas.openxmlformats.org/presentationml/2006/main">
  <p:tag name="AS_UNIQUEID" val="4989"/>
</p:tagLst>
</file>

<file path=ppt/tags/tag194.xml><?xml version="1.0" encoding="utf-8"?>
<p:tagLst xmlns:p="http://schemas.openxmlformats.org/presentationml/2006/main">
  <p:tag name="AS_UNIQUEID" val="4990"/>
</p:tagLst>
</file>

<file path=ppt/tags/tag195.xml><?xml version="1.0" encoding="utf-8"?>
<p:tagLst xmlns:p="http://schemas.openxmlformats.org/presentationml/2006/main">
  <p:tag name="AS_UNIQUEID" val="4992"/>
</p:tagLst>
</file>

<file path=ppt/tags/tag196.xml><?xml version="1.0" encoding="utf-8"?>
<p:tagLst xmlns:p="http://schemas.openxmlformats.org/presentationml/2006/main">
  <p:tag name="AS_UNIQUEID" val="4993"/>
</p:tagLst>
</file>

<file path=ppt/tags/tag197.xml><?xml version="1.0" encoding="utf-8"?>
<p:tagLst xmlns:p="http://schemas.openxmlformats.org/presentationml/2006/main">
  <p:tag name="AS_UNIQUEID" val="4994"/>
</p:tagLst>
</file>

<file path=ppt/tags/tag198.xml><?xml version="1.0" encoding="utf-8"?>
<p:tagLst xmlns:p="http://schemas.openxmlformats.org/presentationml/2006/main">
  <p:tag name="AS_UNIQUEID" val="4995"/>
</p:tagLst>
</file>

<file path=ppt/tags/tag199.xml><?xml version="1.0" encoding="utf-8"?>
<p:tagLst xmlns:p="http://schemas.openxmlformats.org/presentationml/2006/main">
  <p:tag name="AS_UNIQUEID" val="4996"/>
</p:tagLst>
</file>

<file path=ppt/tags/tag2.xml><?xml version="1.0" encoding="utf-8"?>
<p:tagLst xmlns:p="http://schemas.openxmlformats.org/presentationml/2006/main">
  <p:tag name="AS_UNIQUEID" val="268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0.xml><?xml version="1.0" encoding="utf-8"?>
<p:tagLst xmlns:p="http://schemas.openxmlformats.org/presentationml/2006/main">
  <p:tag name="AS_UNIQUEID" val="1334"/>
</p:tagLst>
</file>

<file path=ppt/tags/tag200.xml><?xml version="1.0" encoding="utf-8"?>
<p:tagLst xmlns:p="http://schemas.openxmlformats.org/presentationml/2006/main">
  <p:tag name="AS_UNIQUEID" val="4997"/>
</p:tagLst>
</file>

<file path=ppt/tags/tag201.xml><?xml version="1.0" encoding="utf-8"?>
<p:tagLst xmlns:p="http://schemas.openxmlformats.org/presentationml/2006/main">
  <p:tag name="AS_UNIQUEID" val="4998"/>
</p:tagLst>
</file>

<file path=ppt/tags/tag202.xml><?xml version="1.0" encoding="utf-8"?>
<p:tagLst xmlns:p="http://schemas.openxmlformats.org/presentationml/2006/main">
  <p:tag name="AS_UNIQUEID" val="4999"/>
</p:tagLst>
</file>

<file path=ppt/tags/tag203.xml><?xml version="1.0" encoding="utf-8"?>
<p:tagLst xmlns:p="http://schemas.openxmlformats.org/presentationml/2006/main">
  <p:tag name="AS_UNIQUEID" val="5000"/>
</p:tagLst>
</file>

<file path=ppt/tags/tag204.xml><?xml version="1.0" encoding="utf-8"?>
<p:tagLst xmlns:p="http://schemas.openxmlformats.org/presentationml/2006/main">
  <p:tag name="AS_UNIQUEID" val="5001"/>
</p:tagLst>
</file>

<file path=ppt/tags/tag205.xml><?xml version="1.0" encoding="utf-8"?>
<p:tagLst xmlns:p="http://schemas.openxmlformats.org/presentationml/2006/main">
  <p:tag name="AS_UNIQUEID" val="5002"/>
</p:tagLst>
</file>

<file path=ppt/tags/tag206.xml><?xml version="1.0" encoding="utf-8"?>
<p:tagLst xmlns:p="http://schemas.openxmlformats.org/presentationml/2006/main">
  <p:tag name="AS_UNIQUEID" val="5003"/>
</p:tagLst>
</file>

<file path=ppt/tags/tag207.xml><?xml version="1.0" encoding="utf-8"?>
<p:tagLst xmlns:p="http://schemas.openxmlformats.org/presentationml/2006/main">
  <p:tag name="AS_UNIQUEID" val="5004"/>
</p:tagLst>
</file>

<file path=ppt/tags/tag208.xml><?xml version="1.0" encoding="utf-8"?>
<p:tagLst xmlns:p="http://schemas.openxmlformats.org/presentationml/2006/main">
  <p:tag name="AS_UNIQUEID" val="5005"/>
</p:tagLst>
</file>

<file path=ppt/tags/tag209.xml><?xml version="1.0" encoding="utf-8"?>
<p:tagLst xmlns:p="http://schemas.openxmlformats.org/presentationml/2006/main">
  <p:tag name="AS_UNIQUEID" val="5006"/>
</p:tagLst>
</file>

<file path=ppt/tags/tag21.xml><?xml version="1.0" encoding="utf-8"?>
<p:tagLst xmlns:p="http://schemas.openxmlformats.org/presentationml/2006/main">
  <p:tag name="AS_UNIQUEID" val="1337"/>
</p:tagLst>
</file>

<file path=ppt/tags/tag210.xml><?xml version="1.0" encoding="utf-8"?>
<p:tagLst xmlns:p="http://schemas.openxmlformats.org/presentationml/2006/main">
  <p:tag name="AS_UNIQUEID" val="5007"/>
</p:tagLst>
</file>

<file path=ppt/tags/tag211.xml><?xml version="1.0" encoding="utf-8"?>
<p:tagLst xmlns:p="http://schemas.openxmlformats.org/presentationml/2006/main">
  <p:tag name="AS_UNIQUEID" val="5012"/>
</p:tagLst>
</file>

<file path=ppt/tags/tag212.xml><?xml version="1.0" encoding="utf-8"?>
<p:tagLst xmlns:p="http://schemas.openxmlformats.org/presentationml/2006/main">
  <p:tag name="AS_UNIQUEID" val="5013"/>
</p:tagLst>
</file>

<file path=ppt/tags/tag213.xml><?xml version="1.0" encoding="utf-8"?>
<p:tagLst xmlns:p="http://schemas.openxmlformats.org/presentationml/2006/main">
  <p:tag name="AS_UNIQUEID" val="5014"/>
</p:tagLst>
</file>

<file path=ppt/tags/tag214.xml><?xml version="1.0" encoding="utf-8"?>
<p:tagLst xmlns:p="http://schemas.openxmlformats.org/presentationml/2006/main">
  <p:tag name="AS_UNIQUEID" val="5015"/>
</p:tagLst>
</file>

<file path=ppt/tags/tag215.xml><?xml version="1.0" encoding="utf-8"?>
<p:tagLst xmlns:p="http://schemas.openxmlformats.org/presentationml/2006/main">
  <p:tag name="AS_UNIQUEID" val="5016"/>
</p:tagLst>
</file>

<file path=ppt/tags/tag216.xml><?xml version="1.0" encoding="utf-8"?>
<p:tagLst xmlns:p="http://schemas.openxmlformats.org/presentationml/2006/main">
  <p:tag name="AS_UNIQUEID" val="5017"/>
</p:tagLst>
</file>

<file path=ppt/tags/tag217.xml><?xml version="1.0" encoding="utf-8"?>
<p:tagLst xmlns:p="http://schemas.openxmlformats.org/presentationml/2006/main">
  <p:tag name="AS_UNIQUEID" val="5018"/>
</p:tagLst>
</file>

<file path=ppt/tags/tag218.xml><?xml version="1.0" encoding="utf-8"?>
<p:tagLst xmlns:p="http://schemas.openxmlformats.org/presentationml/2006/main">
  <p:tag name="AS_UNIQUEID" val="3459"/>
</p:tagLst>
</file>

<file path=ppt/tags/tag219.xml><?xml version="1.0" encoding="utf-8"?>
<p:tagLst xmlns:p="http://schemas.openxmlformats.org/presentationml/2006/main">
  <p:tag name="AS_UNIQUEID" val="5024"/>
</p:tagLst>
</file>

<file path=ppt/tags/tag22.xml><?xml version="1.0" encoding="utf-8"?>
<p:tagLst xmlns:p="http://schemas.openxmlformats.org/presentationml/2006/main">
  <p:tag name="AS_UNIQUEID" val="4725"/>
</p:tagLst>
</file>

<file path=ppt/tags/tag220.xml><?xml version="1.0" encoding="utf-8"?>
<p:tagLst xmlns:p="http://schemas.openxmlformats.org/presentationml/2006/main">
  <p:tag name="AS_UNIQUEID" val="5025"/>
</p:tagLst>
</file>

<file path=ppt/tags/tag221.xml><?xml version="1.0" encoding="utf-8"?>
<p:tagLst xmlns:p="http://schemas.openxmlformats.org/presentationml/2006/main">
  <p:tag name="AS_UNIQUEID" val="5026"/>
</p:tagLst>
</file>

<file path=ppt/tags/tag222.xml><?xml version="1.0" encoding="utf-8"?>
<p:tagLst xmlns:p="http://schemas.openxmlformats.org/presentationml/2006/main">
  <p:tag name="AS_UNIQUEID" val="5027"/>
</p:tagLst>
</file>

<file path=ppt/tags/tag223.xml><?xml version="1.0" encoding="utf-8"?>
<p:tagLst xmlns:p="http://schemas.openxmlformats.org/presentationml/2006/main">
  <p:tag name="AS_UNIQUEID" val="5028"/>
</p:tagLst>
</file>

<file path=ppt/tags/tag224.xml><?xml version="1.0" encoding="utf-8"?>
<p:tagLst xmlns:p="http://schemas.openxmlformats.org/presentationml/2006/main">
  <p:tag name="AS_UNIQUEID" val="5029"/>
</p:tagLst>
</file>

<file path=ppt/tags/tag225.xml><?xml version="1.0" encoding="utf-8"?>
<p:tagLst xmlns:p="http://schemas.openxmlformats.org/presentationml/2006/main">
  <p:tag name="AS_UNIQUEID" val="5030"/>
</p:tagLst>
</file>

<file path=ppt/tags/tag226.xml><?xml version="1.0" encoding="utf-8"?>
<p:tagLst xmlns:p="http://schemas.openxmlformats.org/presentationml/2006/main">
  <p:tag name="AS_UNIQUEID" val="5031"/>
</p:tagLst>
</file>

<file path=ppt/tags/tag227.xml><?xml version="1.0" encoding="utf-8"?>
<p:tagLst xmlns:p="http://schemas.openxmlformats.org/presentationml/2006/main">
  <p:tag name="AS_UNIQUEID" val="3459"/>
</p:tagLst>
</file>

<file path=ppt/tags/tag228.xml><?xml version="1.0" encoding="utf-8"?>
<p:tagLst xmlns:p="http://schemas.openxmlformats.org/presentationml/2006/main">
  <p:tag name="AS_UNIQUEID" val="5067"/>
</p:tagLst>
</file>

<file path=ppt/tags/tag229.xml><?xml version="1.0" encoding="utf-8"?>
<p:tagLst xmlns:p="http://schemas.openxmlformats.org/presentationml/2006/main">
  <p:tag name="AS_UNIQUEID" val="5068"/>
</p:tagLst>
</file>

<file path=ppt/tags/tag23.xml><?xml version="1.0" encoding="utf-8"?>
<p:tagLst xmlns:p="http://schemas.openxmlformats.org/presentationml/2006/main">
  <p:tag name="AS_UNIQUEID" val="4734"/>
</p:tagLst>
</file>

<file path=ppt/tags/tag230.xml><?xml version="1.0" encoding="utf-8"?>
<p:tagLst xmlns:p="http://schemas.openxmlformats.org/presentationml/2006/main">
  <p:tag name="AS_UNIQUEID" val="5069"/>
</p:tagLst>
</file>

<file path=ppt/tags/tag231.xml><?xml version="1.0" encoding="utf-8"?>
<p:tagLst xmlns:p="http://schemas.openxmlformats.org/presentationml/2006/main">
  <p:tag name="AS_UNIQUEID" val="5070"/>
</p:tagLst>
</file>

<file path=ppt/tags/tag232.xml><?xml version="1.0" encoding="utf-8"?>
<p:tagLst xmlns:p="http://schemas.openxmlformats.org/presentationml/2006/main">
  <p:tag name="AS_UNIQUEID" val="5181"/>
</p:tagLst>
</file>

<file path=ppt/tags/tag233.xml><?xml version="1.0" encoding="utf-8"?>
<p:tagLst xmlns:p="http://schemas.openxmlformats.org/presentationml/2006/main">
  <p:tag name="AS_UNIQUEID" val="5072"/>
</p:tagLst>
</file>

<file path=ppt/tags/tag234.xml><?xml version="1.0" encoding="utf-8"?>
<p:tagLst xmlns:p="http://schemas.openxmlformats.org/presentationml/2006/main">
  <p:tag name="AS_UNIQUEID" val="5073"/>
</p:tagLst>
</file>

<file path=ppt/tags/tag235.xml><?xml version="1.0" encoding="utf-8"?>
<p:tagLst xmlns:p="http://schemas.openxmlformats.org/presentationml/2006/main">
  <p:tag name="AS_UNIQUEID" val="5074"/>
</p:tagLst>
</file>

<file path=ppt/tags/tag236.xml><?xml version="1.0" encoding="utf-8"?>
<p:tagLst xmlns:p="http://schemas.openxmlformats.org/presentationml/2006/main">
  <p:tag name="AS_UNIQUEID" val="5075"/>
</p:tagLst>
</file>

<file path=ppt/tags/tag237.xml><?xml version="1.0" encoding="utf-8"?>
<p:tagLst xmlns:p="http://schemas.openxmlformats.org/presentationml/2006/main">
  <p:tag name="AS_UNIQUEID" val="5076"/>
</p:tagLst>
</file>

<file path=ppt/tags/tag238.xml><?xml version="1.0" encoding="utf-8"?>
<p:tagLst xmlns:p="http://schemas.openxmlformats.org/presentationml/2006/main">
  <p:tag name="AS_UNIQUEID" val="3459"/>
</p:tagLst>
</file>

<file path=ppt/tags/tag239.xml><?xml version="1.0" encoding="utf-8"?>
<p:tagLst xmlns:p="http://schemas.openxmlformats.org/presentationml/2006/main">
  <p:tag name="AS_UNIQUEID" val="5084"/>
</p:tagLst>
</file>

<file path=ppt/tags/tag24.xml><?xml version="1.0" encoding="utf-8"?>
<p:tagLst xmlns:p="http://schemas.openxmlformats.org/presentationml/2006/main">
  <p:tag name="AS_UNIQUEID" val="4735"/>
</p:tagLst>
</file>

<file path=ppt/tags/tag240.xml><?xml version="1.0" encoding="utf-8"?>
<p:tagLst xmlns:p="http://schemas.openxmlformats.org/presentationml/2006/main">
  <p:tag name="AS_UNIQUEID" val="5085"/>
</p:tagLst>
</file>

<file path=ppt/tags/tag241.xml><?xml version="1.0" encoding="utf-8"?>
<p:tagLst xmlns:p="http://schemas.openxmlformats.org/presentationml/2006/main">
  <p:tag name="AS_UNIQUEID" val="5086"/>
</p:tagLst>
</file>

<file path=ppt/tags/tag242.xml><?xml version="1.0" encoding="utf-8"?>
<p:tagLst xmlns:p="http://schemas.openxmlformats.org/presentationml/2006/main">
  <p:tag name="AS_UNIQUEID" val="5087"/>
</p:tagLst>
</file>

<file path=ppt/tags/tag243.xml><?xml version="1.0" encoding="utf-8"?>
<p:tagLst xmlns:p="http://schemas.openxmlformats.org/presentationml/2006/main">
  <p:tag name="AS_UNIQUEID" val="5089"/>
</p:tagLst>
</file>

<file path=ppt/tags/tag244.xml><?xml version="1.0" encoding="utf-8"?>
<p:tagLst xmlns:p="http://schemas.openxmlformats.org/presentationml/2006/main">
  <p:tag name="AS_UNIQUEID" val="5090"/>
</p:tagLst>
</file>

<file path=ppt/tags/tag245.xml><?xml version="1.0" encoding="utf-8"?>
<p:tagLst xmlns:p="http://schemas.openxmlformats.org/presentationml/2006/main">
  <p:tag name="AS_UNIQUEID" val="5091"/>
</p:tagLst>
</file>

<file path=ppt/tags/tag246.xml><?xml version="1.0" encoding="utf-8"?>
<p:tagLst xmlns:p="http://schemas.openxmlformats.org/presentationml/2006/main">
  <p:tag name="AS_UNIQUEID" val="5092"/>
</p:tagLst>
</file>

<file path=ppt/tags/tag247.xml><?xml version="1.0" encoding="utf-8"?>
<p:tagLst xmlns:p="http://schemas.openxmlformats.org/presentationml/2006/main">
  <p:tag name="AS_UNIQUEID" val="5093"/>
</p:tagLst>
</file>

<file path=ppt/tags/tag248.xml><?xml version="1.0" encoding="utf-8"?>
<p:tagLst xmlns:p="http://schemas.openxmlformats.org/presentationml/2006/main">
  <p:tag name="AS_UNIQUEID" val="5094"/>
</p:tagLst>
</file>

<file path=ppt/tags/tag249.xml><?xml version="1.0" encoding="utf-8"?>
<p:tagLst xmlns:p="http://schemas.openxmlformats.org/presentationml/2006/main">
  <p:tag name="AS_UNIQUEID" val="5095"/>
</p:tagLst>
</file>

<file path=ppt/tags/tag25.xml><?xml version="1.0" encoding="utf-8"?>
<p:tagLst xmlns:p="http://schemas.openxmlformats.org/presentationml/2006/main">
  <p:tag name="AS_UNIQUEID" val="4742"/>
</p:tagLst>
</file>

<file path=ppt/tags/tag250.xml><?xml version="1.0" encoding="utf-8"?>
<p:tagLst xmlns:p="http://schemas.openxmlformats.org/presentationml/2006/main">
  <p:tag name="AS_UNIQUEID" val="5096"/>
</p:tagLst>
</file>

<file path=ppt/tags/tag251.xml><?xml version="1.0" encoding="utf-8"?>
<p:tagLst xmlns:p="http://schemas.openxmlformats.org/presentationml/2006/main">
  <p:tag name="AS_UNIQUEID" val="3459"/>
</p:tagLst>
</file>

<file path=ppt/tags/tag252.xml><?xml version="1.0" encoding="utf-8"?>
<p:tagLst xmlns:p="http://schemas.openxmlformats.org/presentationml/2006/main">
  <p:tag name="AS_UNIQUEID" val="5101"/>
</p:tagLst>
</file>

<file path=ppt/tags/tag253.xml><?xml version="1.0" encoding="utf-8"?>
<p:tagLst xmlns:p="http://schemas.openxmlformats.org/presentationml/2006/main">
  <p:tag name="AS_UNIQUEID" val="5102"/>
</p:tagLst>
</file>

<file path=ppt/tags/tag254.xml><?xml version="1.0" encoding="utf-8"?>
<p:tagLst xmlns:p="http://schemas.openxmlformats.org/presentationml/2006/main">
  <p:tag name="AS_UNIQUEID" val="5103"/>
</p:tagLst>
</file>

<file path=ppt/tags/tag255.xml><?xml version="1.0" encoding="utf-8"?>
<p:tagLst xmlns:p="http://schemas.openxmlformats.org/presentationml/2006/main">
  <p:tag name="AS_UNIQUEID" val="5105"/>
</p:tagLst>
</file>

<file path=ppt/tags/tag256.xml><?xml version="1.0" encoding="utf-8"?>
<p:tagLst xmlns:p="http://schemas.openxmlformats.org/presentationml/2006/main">
  <p:tag name="AS_UNIQUEID" val="5106"/>
</p:tagLst>
</file>

<file path=ppt/tags/tag257.xml><?xml version="1.0" encoding="utf-8"?>
<p:tagLst xmlns:p="http://schemas.openxmlformats.org/presentationml/2006/main">
  <p:tag name="AS_UNIQUEID" val="5107"/>
</p:tagLst>
</file>

<file path=ppt/tags/tag258.xml><?xml version="1.0" encoding="utf-8"?>
<p:tagLst xmlns:p="http://schemas.openxmlformats.org/presentationml/2006/main">
  <p:tag name="AS_UNIQUEID" val="5108"/>
</p:tagLst>
</file>

<file path=ppt/tags/tag259.xml><?xml version="1.0" encoding="utf-8"?>
<p:tagLst xmlns:p="http://schemas.openxmlformats.org/presentationml/2006/main">
  <p:tag name="AS_UNIQUEID" val="5109"/>
</p:tagLst>
</file>

<file path=ppt/tags/tag26.xml><?xml version="1.0" encoding="utf-8"?>
<p:tagLst xmlns:p="http://schemas.openxmlformats.org/presentationml/2006/main">
  <p:tag name="AS_UNIQUEID" val="4743"/>
</p:tagLst>
</file>

<file path=ppt/tags/tag260.xml><?xml version="1.0" encoding="utf-8"?>
<p:tagLst xmlns:p="http://schemas.openxmlformats.org/presentationml/2006/main">
  <p:tag name="AS_UNIQUEID" val="5110"/>
</p:tagLst>
</file>

<file path=ppt/tags/tag261.xml><?xml version="1.0" encoding="utf-8"?>
<p:tagLst xmlns:p="http://schemas.openxmlformats.org/presentationml/2006/main">
  <p:tag name="AS_UNIQUEID" val="5111"/>
</p:tagLst>
</file>

<file path=ppt/tags/tag262.xml><?xml version="1.0" encoding="utf-8"?>
<p:tagLst xmlns:p="http://schemas.openxmlformats.org/presentationml/2006/main">
  <p:tag name="AS_UNIQUEID" val="3459"/>
</p:tagLst>
</file>

<file path=ppt/tags/tag263.xml><?xml version="1.0" encoding="utf-8"?>
<p:tagLst xmlns:p="http://schemas.openxmlformats.org/presentationml/2006/main">
  <p:tag name="AS_UNIQUEID" val="5113"/>
</p:tagLst>
</file>

<file path=ppt/tags/tag264.xml><?xml version="1.0" encoding="utf-8"?>
<p:tagLst xmlns:p="http://schemas.openxmlformats.org/presentationml/2006/main">
  <p:tag name="AS_UNIQUEID" val="5114"/>
</p:tagLst>
</file>

<file path=ppt/tags/tag265.xml><?xml version="1.0" encoding="utf-8"?>
<p:tagLst xmlns:p="http://schemas.openxmlformats.org/presentationml/2006/main">
  <p:tag name="AS_UNIQUEID" val="5115"/>
</p:tagLst>
</file>

<file path=ppt/tags/tag266.xml><?xml version="1.0" encoding="utf-8"?>
<p:tagLst xmlns:p="http://schemas.openxmlformats.org/presentationml/2006/main">
  <p:tag name="AS_UNIQUEID" val="5117"/>
</p:tagLst>
</file>

<file path=ppt/tags/tag267.xml><?xml version="1.0" encoding="utf-8"?>
<p:tagLst xmlns:p="http://schemas.openxmlformats.org/presentationml/2006/main">
  <p:tag name="AS_UNIQUEID" val="5118"/>
</p:tagLst>
</file>

<file path=ppt/tags/tag268.xml><?xml version="1.0" encoding="utf-8"?>
<p:tagLst xmlns:p="http://schemas.openxmlformats.org/presentationml/2006/main">
  <p:tag name="AS_UNIQUEID" val="5119"/>
</p:tagLst>
</file>

<file path=ppt/tags/tag269.xml><?xml version="1.0" encoding="utf-8"?>
<p:tagLst xmlns:p="http://schemas.openxmlformats.org/presentationml/2006/main">
  <p:tag name="AS_UNIQUEID" val="5121"/>
</p:tagLst>
</file>

<file path=ppt/tags/tag27.xml><?xml version="1.0" encoding="utf-8"?>
<p:tagLst xmlns:p="http://schemas.openxmlformats.org/presentationml/2006/main">
  <p:tag name="AS_UNIQUEID" val="4748"/>
</p:tagLst>
</file>

<file path=ppt/tags/tag270.xml><?xml version="1.0" encoding="utf-8"?>
<p:tagLst xmlns:p="http://schemas.openxmlformats.org/presentationml/2006/main">
  <p:tag name="AS_UNIQUEID" val="5122"/>
</p:tagLst>
</file>

<file path=ppt/tags/tag271.xml><?xml version="1.0" encoding="utf-8"?>
<p:tagLst xmlns:p="http://schemas.openxmlformats.org/presentationml/2006/main">
  <p:tag name="AS_UNIQUEID" val="5123"/>
</p:tagLst>
</file>

<file path=ppt/tags/tag272.xml><?xml version="1.0" encoding="utf-8"?>
<p:tagLst xmlns:p="http://schemas.openxmlformats.org/presentationml/2006/main">
  <p:tag name="AS_UNIQUEID" val="5124"/>
</p:tagLst>
</file>

<file path=ppt/tags/tag273.xml><?xml version="1.0" encoding="utf-8"?>
<p:tagLst xmlns:p="http://schemas.openxmlformats.org/presentationml/2006/main">
  <p:tag name="AS_UNIQUEID" val="5125"/>
</p:tagLst>
</file>

<file path=ppt/tags/tag274.xml><?xml version="1.0" encoding="utf-8"?>
<p:tagLst xmlns:p="http://schemas.openxmlformats.org/presentationml/2006/main">
  <p:tag name="AS_UNIQUEID" val="5126"/>
</p:tagLst>
</file>

<file path=ppt/tags/tag275.xml><?xml version="1.0" encoding="utf-8"?>
<p:tagLst xmlns:p="http://schemas.openxmlformats.org/presentationml/2006/main">
  <p:tag name="AS_UNIQUEID" val="5127"/>
</p:tagLst>
</file>

<file path=ppt/tags/tag276.xml><?xml version="1.0" encoding="utf-8"?>
<p:tagLst xmlns:p="http://schemas.openxmlformats.org/presentationml/2006/main">
  <p:tag name="AS_UNIQUEID" val="3459"/>
</p:tagLst>
</file>

<file path=ppt/tags/tag277.xml><?xml version="1.0" encoding="utf-8"?>
<p:tagLst xmlns:p="http://schemas.openxmlformats.org/presentationml/2006/main">
  <p:tag name="AS_UNIQUEID" val="5129"/>
</p:tagLst>
</file>

<file path=ppt/tags/tag278.xml><?xml version="1.0" encoding="utf-8"?>
<p:tagLst xmlns:p="http://schemas.openxmlformats.org/presentationml/2006/main">
  <p:tag name="AS_UNIQUEID" val="5130"/>
</p:tagLst>
</file>

<file path=ppt/tags/tag279.xml><?xml version="1.0" encoding="utf-8"?>
<p:tagLst xmlns:p="http://schemas.openxmlformats.org/presentationml/2006/main">
  <p:tag name="AS_UNIQUEID" val="5132"/>
</p:tagLst>
</file>

<file path=ppt/tags/tag28.xml><?xml version="1.0" encoding="utf-8"?>
<p:tagLst xmlns:p="http://schemas.openxmlformats.org/presentationml/2006/main">
  <p:tag name="AS_UNIQUEID" val="4749"/>
</p:tagLst>
</file>

<file path=ppt/tags/tag280.xml><?xml version="1.0" encoding="utf-8"?>
<p:tagLst xmlns:p="http://schemas.openxmlformats.org/presentationml/2006/main">
  <p:tag name="AS_UNIQUEID" val="5133"/>
</p:tagLst>
</file>

<file path=ppt/tags/tag281.xml><?xml version="1.0" encoding="utf-8"?>
<p:tagLst xmlns:p="http://schemas.openxmlformats.org/presentationml/2006/main">
  <p:tag name="AS_UNIQUEID" val="5134"/>
</p:tagLst>
</file>

<file path=ppt/tags/tag282.xml><?xml version="1.0" encoding="utf-8"?>
<p:tagLst xmlns:p="http://schemas.openxmlformats.org/presentationml/2006/main">
  <p:tag name="AS_UNIQUEID" val="5135"/>
</p:tagLst>
</file>

<file path=ppt/tags/tag283.xml><?xml version="1.0" encoding="utf-8"?>
<p:tagLst xmlns:p="http://schemas.openxmlformats.org/presentationml/2006/main">
  <p:tag name="AS_UNIQUEID" val="5136"/>
</p:tagLst>
</file>

<file path=ppt/tags/tag284.xml><?xml version="1.0" encoding="utf-8"?>
<p:tagLst xmlns:p="http://schemas.openxmlformats.org/presentationml/2006/main">
  <p:tag name="AS_UNIQUEID" val="5137"/>
</p:tagLst>
</file>

<file path=ppt/tags/tag285.xml><?xml version="1.0" encoding="utf-8"?>
<p:tagLst xmlns:p="http://schemas.openxmlformats.org/presentationml/2006/main">
  <p:tag name="AS_UNIQUEID" val="5138"/>
</p:tagLst>
</file>

<file path=ppt/tags/tag286.xml><?xml version="1.0" encoding="utf-8"?>
<p:tagLst xmlns:p="http://schemas.openxmlformats.org/presentationml/2006/main">
  <p:tag name="AS_UNIQUEID" val="5140"/>
</p:tagLst>
</file>

<file path=ppt/tags/tag287.xml><?xml version="1.0" encoding="utf-8"?>
<p:tagLst xmlns:p="http://schemas.openxmlformats.org/presentationml/2006/main">
  <p:tag name="AS_UNIQUEID" val="5141"/>
</p:tagLst>
</file>

<file path=ppt/tags/tag288.xml><?xml version="1.0" encoding="utf-8"?>
<p:tagLst xmlns:p="http://schemas.openxmlformats.org/presentationml/2006/main">
  <p:tag name="AS_UNIQUEID" val="5142"/>
</p:tagLst>
</file>

<file path=ppt/tags/tag289.xml><?xml version="1.0" encoding="utf-8"?>
<p:tagLst xmlns:p="http://schemas.openxmlformats.org/presentationml/2006/main">
  <p:tag name="AS_UNIQUEID" val="5144"/>
</p:tagLst>
</file>

<file path=ppt/tags/tag29.xml><?xml version="1.0" encoding="utf-8"?>
<p:tagLst xmlns:p="http://schemas.openxmlformats.org/presentationml/2006/main">
  <p:tag name="AS_UNIQUEID" val="4750"/>
</p:tagLst>
</file>

<file path=ppt/tags/tag290.xml><?xml version="1.0" encoding="utf-8"?>
<p:tagLst xmlns:p="http://schemas.openxmlformats.org/presentationml/2006/main">
  <p:tag name="AS_UNIQUEID" val="5145"/>
</p:tagLst>
</file>

<file path=ppt/tags/tag291.xml><?xml version="1.0" encoding="utf-8"?>
<p:tagLst xmlns:p="http://schemas.openxmlformats.org/presentationml/2006/main">
  <p:tag name="AS_UNIQUEID" val="5146"/>
</p:tagLst>
</file>

<file path=ppt/tags/tag292.xml><?xml version="1.0" encoding="utf-8"?>
<p:tagLst xmlns:p="http://schemas.openxmlformats.org/presentationml/2006/main">
  <p:tag name="AS_UNIQUEID" val="5147"/>
</p:tagLst>
</file>

<file path=ppt/tags/tag293.xml><?xml version="1.0" encoding="utf-8"?>
<p:tagLst xmlns:p="http://schemas.openxmlformats.org/presentationml/2006/main">
  <p:tag name="AS_UNIQUEID" val="5148"/>
</p:tagLst>
</file>

<file path=ppt/tags/tag294.xml><?xml version="1.0" encoding="utf-8"?>
<p:tagLst xmlns:p="http://schemas.openxmlformats.org/presentationml/2006/main">
  <p:tag name="AS_UNIQUEID" val="5149"/>
</p:tagLst>
</file>

<file path=ppt/tags/tag295.xml><?xml version="1.0" encoding="utf-8"?>
<p:tagLst xmlns:p="http://schemas.openxmlformats.org/presentationml/2006/main">
  <p:tag name="AS_UNIQUEID" val="5150"/>
</p:tagLst>
</file>

<file path=ppt/tags/tag296.xml><?xml version="1.0" encoding="utf-8"?>
<p:tagLst xmlns:p="http://schemas.openxmlformats.org/presentationml/2006/main">
  <p:tag name="AS_UNIQUEID" val="5151"/>
</p:tagLst>
</file>

<file path=ppt/tags/tag297.xml><?xml version="1.0" encoding="utf-8"?>
<p:tagLst xmlns:p="http://schemas.openxmlformats.org/presentationml/2006/main">
  <p:tag name="AS_UNIQUEID" val="5152"/>
</p:tagLst>
</file>

<file path=ppt/tags/tag298.xml><?xml version="1.0" encoding="utf-8"?>
<p:tagLst xmlns:p="http://schemas.openxmlformats.org/presentationml/2006/main">
  <p:tag name="AS_UNIQUEID" val="3459"/>
</p:tagLst>
</file>

<file path=ppt/tags/tag299.xml><?xml version="1.0" encoding="utf-8"?>
<p:tagLst xmlns:p="http://schemas.openxmlformats.org/presentationml/2006/main">
  <p:tag name="AS_UNIQUEID" val="5153"/>
</p:tagLst>
</file>

<file path=ppt/tags/tag3.xml><?xml version="1.0" encoding="utf-8"?>
<p:tagLst xmlns:p="http://schemas.openxmlformats.org/presentationml/2006/main">
  <p:tag name="AS_UNIQUEID" val="268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0.xml><?xml version="1.0" encoding="utf-8"?>
<p:tagLst xmlns:p="http://schemas.openxmlformats.org/presentationml/2006/main">
  <p:tag name="AS_UNIQUEID" val="4751"/>
</p:tagLst>
</file>

<file path=ppt/tags/tag300.xml><?xml version="1.0" encoding="utf-8"?>
<p:tagLst xmlns:p="http://schemas.openxmlformats.org/presentationml/2006/main">
  <p:tag name="AS_UNIQUEID" val="5172"/>
</p:tagLst>
</file>

<file path=ppt/tags/tag301.xml><?xml version="1.0" encoding="utf-8"?>
<p:tagLst xmlns:p="http://schemas.openxmlformats.org/presentationml/2006/main">
  <p:tag name="AS_UNIQUEID" val="5173"/>
</p:tagLst>
</file>

<file path=ppt/tags/tag302.xml><?xml version="1.0" encoding="utf-8"?>
<p:tagLst xmlns:p="http://schemas.openxmlformats.org/presentationml/2006/main">
  <p:tag name="AS_UNIQUEID" val="5174"/>
</p:tagLst>
</file>

<file path=ppt/tags/tag303.xml><?xml version="1.0" encoding="utf-8"?>
<p:tagLst xmlns:p="http://schemas.openxmlformats.org/presentationml/2006/main">
  <p:tag name="AS_UNIQUEID" val="4727"/>
</p:tagLst>
</file>

<file path=ppt/tags/tag304.xml><?xml version="1.0" encoding="utf-8"?>
<p:tagLst xmlns:p="http://schemas.openxmlformats.org/presentationml/2006/main">
  <p:tag name="AS_UNIQUEID" val="4728"/>
</p:tagLst>
</file>

<file path=ppt/tags/tag305.xml><?xml version="1.0" encoding="utf-8"?>
<p:tagLst xmlns:p="http://schemas.openxmlformats.org/presentationml/2006/main">
  <p:tag name="AS_UNIQUEID" val="4729"/>
</p:tagLst>
</file>

<file path=ppt/tags/tag306.xml><?xml version="1.0" encoding="utf-8"?>
<p:tagLst xmlns:p="http://schemas.openxmlformats.org/presentationml/2006/main">
  <p:tag name="AS_UNIQUEID" val="4730"/>
</p:tagLst>
</file>

<file path=ppt/tags/tag307.xml><?xml version="1.0" encoding="utf-8"?>
<p:tagLst xmlns:p="http://schemas.openxmlformats.org/presentationml/2006/main">
  <p:tag name="AS_UNIQUEID" val="4731"/>
</p:tagLst>
</file>

<file path=ppt/tags/tag308.xml><?xml version="1.0" encoding="utf-8"?>
<p:tagLst xmlns:p="http://schemas.openxmlformats.org/presentationml/2006/main">
  <p:tag name="AS_UNIQUEID" val="4732"/>
</p:tagLst>
</file>

<file path=ppt/tags/tag309.xml><?xml version="1.0" encoding="utf-8"?>
<p:tagLst xmlns:p="http://schemas.openxmlformats.org/presentationml/2006/main">
  <p:tag name="AS_OS" val="Unix 3.10 unknown"/>
  <p:tag name="AS_RELEASE_DATE" val="2023.03.31"/>
  <p:tag name="AS_TITLE" val="Aspose.Slides for Java"/>
  <p:tag name="AS_VERSION" val="23.3"/>
  <p:tag name="KSO_WPP_MARK_KEY" val="2def8a1d-995a-4431-8971-aa4b21e95729"/>
  <p:tag name="COMMONDATA" val="eyJoZGlkIjoiZjY0OWI4OTUwNDhhMDIzYmQxOTI2ZjMwZGExYTk0YzcifQ=="/>
</p:tagLst>
</file>

<file path=ppt/tags/tag31.xml><?xml version="1.0" encoding="utf-8"?>
<p:tagLst xmlns:p="http://schemas.openxmlformats.org/presentationml/2006/main">
  <p:tag name="AS_UNIQUEID" val="4752"/>
</p:tagLst>
</file>

<file path=ppt/tags/tag32.xml><?xml version="1.0" encoding="utf-8"?>
<p:tagLst xmlns:p="http://schemas.openxmlformats.org/presentationml/2006/main">
  <p:tag name="AS_UNIQUEID" val="4753"/>
</p:tagLst>
</file>

<file path=ppt/tags/tag33.xml><?xml version="1.0" encoding="utf-8"?>
<p:tagLst xmlns:p="http://schemas.openxmlformats.org/presentationml/2006/main">
  <p:tag name="AS_UNIQUEID" val="4754"/>
</p:tagLst>
</file>

<file path=ppt/tags/tag34.xml><?xml version="1.0" encoding="utf-8"?>
<p:tagLst xmlns:p="http://schemas.openxmlformats.org/presentationml/2006/main">
  <p:tag name="AS_UNIQUEID" val="4755"/>
</p:tagLst>
</file>

<file path=ppt/tags/tag35.xml><?xml version="1.0" encoding="utf-8"?>
<p:tagLst xmlns:p="http://schemas.openxmlformats.org/presentationml/2006/main">
  <p:tag name="AS_UNIQUEID" val="4757"/>
</p:tagLst>
</file>

<file path=ppt/tags/tag36.xml><?xml version="1.0" encoding="utf-8"?>
<p:tagLst xmlns:p="http://schemas.openxmlformats.org/presentationml/2006/main">
  <p:tag name="AS_UNIQUEID" val="4758"/>
</p:tagLst>
</file>

<file path=ppt/tags/tag37.xml><?xml version="1.0" encoding="utf-8"?>
<p:tagLst xmlns:p="http://schemas.openxmlformats.org/presentationml/2006/main">
  <p:tag name="AS_UNIQUEID" val="4759"/>
</p:tagLst>
</file>

<file path=ppt/tags/tag38.xml><?xml version="1.0" encoding="utf-8"?>
<p:tagLst xmlns:p="http://schemas.openxmlformats.org/presentationml/2006/main">
  <p:tag name="AS_UNIQUEID" val="4760"/>
</p:tagLst>
</file>

<file path=ppt/tags/tag39.xml><?xml version="1.0" encoding="utf-8"?>
<p:tagLst xmlns:p="http://schemas.openxmlformats.org/presentationml/2006/main">
  <p:tag name="AS_UNIQUEID" val="4762"/>
</p:tagLst>
</file>

<file path=ppt/tags/tag4.xml><?xml version="1.0" encoding="utf-8"?>
<p:tagLst xmlns:p="http://schemas.openxmlformats.org/presentationml/2006/main">
  <p:tag name="AS_UNIQUEID" val="3936"/>
</p:tagLst>
</file>

<file path=ppt/tags/tag40.xml><?xml version="1.0" encoding="utf-8"?>
<p:tagLst xmlns:p="http://schemas.openxmlformats.org/presentationml/2006/main">
  <p:tag name="AS_UNIQUEID" val="4763"/>
</p:tagLst>
</file>

<file path=ppt/tags/tag41.xml><?xml version="1.0" encoding="utf-8"?>
<p:tagLst xmlns:p="http://schemas.openxmlformats.org/presentationml/2006/main">
  <p:tag name="AS_UNIQUEID" val="4764"/>
</p:tagLst>
</file>

<file path=ppt/tags/tag42.xml><?xml version="1.0" encoding="utf-8"?>
<p:tagLst xmlns:p="http://schemas.openxmlformats.org/presentationml/2006/main">
  <p:tag name="AS_UNIQUEID" val="4765"/>
</p:tagLst>
</file>

<file path=ppt/tags/tag43.xml><?xml version="1.0" encoding="utf-8"?>
<p:tagLst xmlns:p="http://schemas.openxmlformats.org/presentationml/2006/main">
  <p:tag name="AS_UNIQUEID" val="4766"/>
</p:tagLst>
</file>

<file path=ppt/tags/tag44.xml><?xml version="1.0" encoding="utf-8"?>
<p:tagLst xmlns:p="http://schemas.openxmlformats.org/presentationml/2006/main">
  <p:tag name="AS_UNIQUEID" val="4767"/>
</p:tagLst>
</file>

<file path=ppt/tags/tag45.xml><?xml version="1.0" encoding="utf-8"?>
<p:tagLst xmlns:p="http://schemas.openxmlformats.org/presentationml/2006/main">
  <p:tag name="AS_UNIQUEID" val="4768"/>
</p:tagLst>
</file>

<file path=ppt/tags/tag46.xml><?xml version="1.0" encoding="utf-8"?>
<p:tagLst xmlns:p="http://schemas.openxmlformats.org/presentationml/2006/main">
  <p:tag name="AS_UNIQUEID" val="3459"/>
</p:tagLst>
</file>

<file path=ppt/tags/tag47.xml><?xml version="1.0" encoding="utf-8"?>
<p:tagLst xmlns:p="http://schemas.openxmlformats.org/presentationml/2006/main">
  <p:tag name="AS_UNIQUEID" val="3450"/>
</p:tagLst>
</file>

<file path=ppt/tags/tag48.xml><?xml version="1.0" encoding="utf-8"?>
<p:tagLst xmlns:p="http://schemas.openxmlformats.org/presentationml/2006/main">
  <p:tag name="AS_UNIQUEID" val="3454"/>
</p:tagLst>
</file>

<file path=ppt/tags/tag49.xml><?xml version="1.0" encoding="utf-8"?>
<p:tagLst xmlns:p="http://schemas.openxmlformats.org/presentationml/2006/main">
  <p:tag name="AS_UNIQUEID" val="3456"/>
  <p:tag name="KSO_WM_BEAUTIFY_FLAG" val=""/>
</p:tagLst>
</file>

<file path=ppt/tags/tag5.xml><?xml version="1.0" encoding="utf-8"?>
<p:tagLst xmlns:p="http://schemas.openxmlformats.org/presentationml/2006/main">
  <p:tag name="AS_UNIQUEID" val="3937"/>
</p:tagLst>
</file>

<file path=ppt/tags/tag50.xml><?xml version="1.0" encoding="utf-8"?>
<p:tagLst xmlns:p="http://schemas.openxmlformats.org/presentationml/2006/main">
  <p:tag name="AS_UNIQUEID" val="3458"/>
  <p:tag name="KSO_WM_BEAUTIFY_FLAG" val=""/>
</p:tagLst>
</file>

<file path=ppt/tags/tag51.xml><?xml version="1.0" encoding="utf-8"?>
<p:tagLst xmlns:p="http://schemas.openxmlformats.org/presentationml/2006/main">
  <p:tag name="AS_UNIQUEID" val="3459"/>
</p:tagLst>
</file>

<file path=ppt/tags/tag52.xml><?xml version="1.0" encoding="utf-8"?>
<p:tagLst xmlns:p="http://schemas.openxmlformats.org/presentationml/2006/main">
  <p:tag name="AS_UNIQUEID" val="4770"/>
  <p:tag name="KSO_WM_BEAUTIFY_FLAG" val=""/>
</p:tagLst>
</file>

<file path=ppt/tags/tag53.xml><?xml version="1.0" encoding="utf-8"?>
<p:tagLst xmlns:p="http://schemas.openxmlformats.org/presentationml/2006/main">
  <p:tag name="AS_UNIQUEID" val="3452"/>
  <p:tag name="KSO_WM_BEAUTIFY_FLAG" val=""/>
</p:tagLst>
</file>

<file path=ppt/tags/tag54.xml><?xml version="1.0" encoding="utf-8"?>
<p:tagLst xmlns:p="http://schemas.openxmlformats.org/presentationml/2006/main">
  <p:tag name="AS_UNIQUEID" val="3454"/>
</p:tagLst>
</file>

<file path=ppt/tags/tag55.xml><?xml version="1.0" encoding="utf-8"?>
<p:tagLst xmlns:p="http://schemas.openxmlformats.org/presentationml/2006/main">
  <p:tag name="AS_UNIQUEID" val="4771"/>
</p:tagLst>
</file>

<file path=ppt/tags/tag56.xml><?xml version="1.0" encoding="utf-8"?>
<p:tagLst xmlns:p="http://schemas.openxmlformats.org/presentationml/2006/main">
  <p:tag name="AS_UNIQUEID" val="4772"/>
</p:tagLst>
</file>

<file path=ppt/tags/tag57.xml><?xml version="1.0" encoding="utf-8"?>
<p:tagLst xmlns:p="http://schemas.openxmlformats.org/presentationml/2006/main">
  <p:tag name="AS_UNIQUEID" val="4786"/>
</p:tagLst>
</file>

<file path=ppt/tags/tag58.xml><?xml version="1.0" encoding="utf-8"?>
<p:tagLst xmlns:p="http://schemas.openxmlformats.org/presentationml/2006/main">
  <p:tag name="AS_UNIQUEID" val="4787"/>
</p:tagLst>
</file>

<file path=ppt/tags/tag59.xml><?xml version="1.0" encoding="utf-8"?>
<p:tagLst xmlns:p="http://schemas.openxmlformats.org/presentationml/2006/main">
  <p:tag name="AS_UNIQUEID" val="4788"/>
</p:tagLst>
</file>

<file path=ppt/tags/tag6.xml><?xml version="1.0" encoding="utf-8"?>
<p:tagLst xmlns:p="http://schemas.openxmlformats.org/presentationml/2006/main">
  <p:tag name="AS_UNIQUEID" val="3936"/>
</p:tagLst>
</file>

<file path=ppt/tags/tag60.xml><?xml version="1.0" encoding="utf-8"?>
<p:tagLst xmlns:p="http://schemas.openxmlformats.org/presentationml/2006/main">
  <p:tag name="AS_UNIQUEID" val="4789"/>
</p:tagLst>
</file>

<file path=ppt/tags/tag61.xml><?xml version="1.0" encoding="utf-8"?>
<p:tagLst xmlns:p="http://schemas.openxmlformats.org/presentationml/2006/main">
  <p:tag name="AS_UNIQUEID" val="4790"/>
</p:tagLst>
</file>

<file path=ppt/tags/tag62.xml><?xml version="1.0" encoding="utf-8"?>
<p:tagLst xmlns:p="http://schemas.openxmlformats.org/presentationml/2006/main">
  <p:tag name="AS_UNIQUEID" val="4792"/>
</p:tagLst>
</file>

<file path=ppt/tags/tag63.xml><?xml version="1.0" encoding="utf-8"?>
<p:tagLst xmlns:p="http://schemas.openxmlformats.org/presentationml/2006/main">
  <p:tag name="AS_UNIQUEID" val="4793"/>
</p:tagLst>
</file>

<file path=ppt/tags/tag64.xml><?xml version="1.0" encoding="utf-8"?>
<p:tagLst xmlns:p="http://schemas.openxmlformats.org/presentationml/2006/main">
  <p:tag name="AS_UNIQUEID" val="4794"/>
</p:tagLst>
</file>

<file path=ppt/tags/tag65.xml><?xml version="1.0" encoding="utf-8"?>
<p:tagLst xmlns:p="http://schemas.openxmlformats.org/presentationml/2006/main">
  <p:tag name="AS_UNIQUEID" val="4795"/>
</p:tagLst>
</file>

<file path=ppt/tags/tag66.xml><?xml version="1.0" encoding="utf-8"?>
<p:tagLst xmlns:p="http://schemas.openxmlformats.org/presentationml/2006/main">
  <p:tag name="AS_UNIQUEID" val="4796"/>
</p:tagLst>
</file>

<file path=ppt/tags/tag67.xml><?xml version="1.0" encoding="utf-8"?>
<p:tagLst xmlns:p="http://schemas.openxmlformats.org/presentationml/2006/main">
  <p:tag name="AS_UNIQUEID" val="4797"/>
</p:tagLst>
</file>

<file path=ppt/tags/tag68.xml><?xml version="1.0" encoding="utf-8"?>
<p:tagLst xmlns:p="http://schemas.openxmlformats.org/presentationml/2006/main">
  <p:tag name="AS_UNIQUEID" val="4798"/>
</p:tagLst>
</file>

<file path=ppt/tags/tag69.xml><?xml version="1.0" encoding="utf-8"?>
<p:tagLst xmlns:p="http://schemas.openxmlformats.org/presentationml/2006/main">
  <p:tag name="AS_UNIQUEID" val="4799"/>
</p:tagLst>
</file>

<file path=ppt/tags/tag7.xml><?xml version="1.0" encoding="utf-8"?>
<p:tagLst xmlns:p="http://schemas.openxmlformats.org/presentationml/2006/main">
  <p:tag name="AS_UNIQUEID" val="3937"/>
</p:tagLst>
</file>

<file path=ppt/tags/tag70.xml><?xml version="1.0" encoding="utf-8"?>
<p:tagLst xmlns:p="http://schemas.openxmlformats.org/presentationml/2006/main">
  <p:tag name="AS_UNIQUEID" val="3459"/>
</p:tagLst>
</file>

<file path=ppt/tags/tag71.xml><?xml version="1.0" encoding="utf-8"?>
<p:tagLst xmlns:p="http://schemas.openxmlformats.org/presentationml/2006/main">
  <p:tag name="AS_UNIQUEID" val="4814"/>
</p:tagLst>
</file>

<file path=ppt/tags/tag72.xml><?xml version="1.0" encoding="utf-8"?>
<p:tagLst xmlns:p="http://schemas.openxmlformats.org/presentationml/2006/main">
  <p:tag name="AS_UNIQUEID" val="4815"/>
</p:tagLst>
</file>

<file path=ppt/tags/tag73.xml><?xml version="1.0" encoding="utf-8"?>
<p:tagLst xmlns:p="http://schemas.openxmlformats.org/presentationml/2006/main">
  <p:tag name="AS_UNIQUEID" val="4816"/>
</p:tagLst>
</file>

<file path=ppt/tags/tag74.xml><?xml version="1.0" encoding="utf-8"?>
<p:tagLst xmlns:p="http://schemas.openxmlformats.org/presentationml/2006/main">
  <p:tag name="AS_UNIQUEID" val="4817"/>
</p:tagLst>
</file>

<file path=ppt/tags/tag75.xml><?xml version="1.0" encoding="utf-8"?>
<p:tagLst xmlns:p="http://schemas.openxmlformats.org/presentationml/2006/main">
  <p:tag name="AS_UNIQUEID" val="4819"/>
</p:tagLst>
</file>

<file path=ppt/tags/tag76.xml><?xml version="1.0" encoding="utf-8"?>
<p:tagLst xmlns:p="http://schemas.openxmlformats.org/presentationml/2006/main">
  <p:tag name="AS_UNIQUEID" val="4820"/>
</p:tagLst>
</file>

<file path=ppt/tags/tag77.xml><?xml version="1.0" encoding="utf-8"?>
<p:tagLst xmlns:p="http://schemas.openxmlformats.org/presentationml/2006/main">
  <p:tag name="AS_UNIQUEID" val="4822"/>
</p:tagLst>
</file>

<file path=ppt/tags/tag78.xml><?xml version="1.0" encoding="utf-8"?>
<p:tagLst xmlns:p="http://schemas.openxmlformats.org/presentationml/2006/main">
  <p:tag name="AS_UNIQUEID" val="4824"/>
</p:tagLst>
</file>

<file path=ppt/tags/tag79.xml><?xml version="1.0" encoding="utf-8"?>
<p:tagLst xmlns:p="http://schemas.openxmlformats.org/presentationml/2006/main">
  <p:tag name="AS_UNIQUEID" val="4825"/>
</p:tagLst>
</file>

<file path=ppt/tags/tag8.xml><?xml version="1.0" encoding="utf-8"?>
<p:tagLst xmlns:p="http://schemas.openxmlformats.org/presentationml/2006/main">
  <p:tag name="AS_UNIQUEID" val="4719"/>
</p:tagLst>
</file>

<file path=ppt/tags/tag80.xml><?xml version="1.0" encoding="utf-8"?>
<p:tagLst xmlns:p="http://schemas.openxmlformats.org/presentationml/2006/main">
  <p:tag name="AS_UNIQUEID" val="4826"/>
</p:tagLst>
</file>

<file path=ppt/tags/tag81.xml><?xml version="1.0" encoding="utf-8"?>
<p:tagLst xmlns:p="http://schemas.openxmlformats.org/presentationml/2006/main">
  <p:tag name="AS_UNIQUEID" val="4827"/>
</p:tagLst>
</file>

<file path=ppt/tags/tag82.xml><?xml version="1.0" encoding="utf-8"?>
<p:tagLst xmlns:p="http://schemas.openxmlformats.org/presentationml/2006/main">
  <p:tag name="AS_UNIQUEID" val="4828"/>
</p:tagLst>
</file>

<file path=ppt/tags/tag83.xml><?xml version="1.0" encoding="utf-8"?>
<p:tagLst xmlns:p="http://schemas.openxmlformats.org/presentationml/2006/main">
  <p:tag name="AS_UNIQUEID" val="4829"/>
</p:tagLst>
</file>

<file path=ppt/tags/tag84.xml><?xml version="1.0" encoding="utf-8"?>
<p:tagLst xmlns:p="http://schemas.openxmlformats.org/presentationml/2006/main">
  <p:tag name="AS_UNIQUEID" val="4830"/>
</p:tagLst>
</file>

<file path=ppt/tags/tag85.xml><?xml version="1.0" encoding="utf-8"?>
<p:tagLst xmlns:p="http://schemas.openxmlformats.org/presentationml/2006/main">
  <p:tag name="AS_UNIQUEID" val="3459"/>
</p:tagLst>
</file>

<file path=ppt/tags/tag86.xml><?xml version="1.0" encoding="utf-8"?>
<p:tagLst xmlns:p="http://schemas.openxmlformats.org/presentationml/2006/main">
  <p:tag name="AS_UNIQUEID" val="4831"/>
</p:tagLst>
</file>

<file path=ppt/tags/tag87.xml><?xml version="1.0" encoding="utf-8"?>
<p:tagLst xmlns:p="http://schemas.openxmlformats.org/presentationml/2006/main">
  <p:tag name="AS_UNIQUEID" val="4832"/>
</p:tagLst>
</file>

<file path=ppt/tags/tag88.xml><?xml version="1.0" encoding="utf-8"?>
<p:tagLst xmlns:p="http://schemas.openxmlformats.org/presentationml/2006/main">
  <p:tag name="AS_UNIQUEID" val="4842"/>
</p:tagLst>
</file>

<file path=ppt/tags/tag89.xml><?xml version="1.0" encoding="utf-8"?>
<p:tagLst xmlns:p="http://schemas.openxmlformats.org/presentationml/2006/main">
  <p:tag name="AS_UNIQUEID" val="4843"/>
</p:tagLst>
</file>

<file path=ppt/tags/tag9.xml><?xml version="1.0" encoding="utf-8"?>
<p:tagLst xmlns:p="http://schemas.openxmlformats.org/presentationml/2006/main">
  <p:tag name="AS_UNIQUEID" val="4720"/>
</p:tagLst>
</file>

<file path=ppt/tags/tag90.xml><?xml version="1.0" encoding="utf-8"?>
<p:tagLst xmlns:p="http://schemas.openxmlformats.org/presentationml/2006/main">
  <p:tag name="AS_UNIQUEID" val="4844"/>
</p:tagLst>
</file>

<file path=ppt/tags/tag91.xml><?xml version="1.0" encoding="utf-8"?>
<p:tagLst xmlns:p="http://schemas.openxmlformats.org/presentationml/2006/main">
  <p:tag name="AS_UNIQUEID" val="4845"/>
</p:tagLst>
</file>

<file path=ppt/tags/tag92.xml><?xml version="1.0" encoding="utf-8"?>
<p:tagLst xmlns:p="http://schemas.openxmlformats.org/presentationml/2006/main">
  <p:tag name="AS_UNIQUEID" val="3459"/>
</p:tagLst>
</file>

<file path=ppt/tags/tag93.xml><?xml version="1.0" encoding="utf-8"?>
<p:tagLst xmlns:p="http://schemas.openxmlformats.org/presentationml/2006/main">
  <p:tag name="AS_UNIQUEID" val="4846"/>
</p:tagLst>
</file>

<file path=ppt/tags/tag94.xml><?xml version="1.0" encoding="utf-8"?>
<p:tagLst xmlns:p="http://schemas.openxmlformats.org/presentationml/2006/main">
  <p:tag name="AS_UNIQUEID" val="4847"/>
</p:tagLst>
</file>

<file path=ppt/tags/tag95.xml><?xml version="1.0" encoding="utf-8"?>
<p:tagLst xmlns:p="http://schemas.openxmlformats.org/presentationml/2006/main">
  <p:tag name="AS_UNIQUEID" val="4861"/>
</p:tagLst>
</file>

<file path=ppt/tags/tag96.xml><?xml version="1.0" encoding="utf-8"?>
<p:tagLst xmlns:p="http://schemas.openxmlformats.org/presentationml/2006/main">
  <p:tag name="AS_UNIQUEID" val="4862"/>
</p:tagLst>
</file>

<file path=ppt/tags/tag97.xml><?xml version="1.0" encoding="utf-8"?>
<p:tagLst xmlns:p="http://schemas.openxmlformats.org/presentationml/2006/main">
  <p:tag name="AS_UNIQUEID" val="4863"/>
</p:tagLst>
</file>

<file path=ppt/tags/tag98.xml><?xml version="1.0" encoding="utf-8"?>
<p:tagLst xmlns:p="http://schemas.openxmlformats.org/presentationml/2006/main">
  <p:tag name="AS_UNIQUEID" val="4864"/>
</p:tagLst>
</file>

<file path=ppt/tags/tag99.xml><?xml version="1.0" encoding="utf-8"?>
<p:tagLst xmlns:p="http://schemas.openxmlformats.org/presentationml/2006/main">
  <p:tag name="AS_UNIQUEID" val="4865"/>
</p:tagLst>
</file>

<file path=ppt/theme/theme1.xml><?xml version="1.0" encoding="utf-8"?>
<a:theme xmlns:a="http://schemas.openxmlformats.org/drawingml/2006/main" name="51PPT模板网   www.51pptmoban.com">
  <a:themeElements>
    <a:clrScheme name="自定义 549">
      <a:dk1>
        <a:sysClr val="windowText" lastClr="000000"/>
      </a:dk1>
      <a:lt1>
        <a:sysClr val="window" lastClr="FFFFFF"/>
      </a:lt1>
      <a:dk2>
        <a:srgbClr val="000000"/>
      </a:dk2>
      <a:lt2>
        <a:srgbClr val="F8F8F8"/>
      </a:lt2>
      <a:accent1>
        <a:srgbClr val="F4F1EC"/>
      </a:accent1>
      <a:accent2>
        <a:srgbClr val="F4F1EC"/>
      </a:accent2>
      <a:accent3>
        <a:srgbClr val="F4F1EC"/>
      </a:accent3>
      <a:accent4>
        <a:srgbClr val="F4F1EC"/>
      </a:accent4>
      <a:accent5>
        <a:srgbClr val="F4F1EC"/>
      </a:accent5>
      <a:accent6>
        <a:srgbClr val="F4F1EC"/>
      </a:accent6>
      <a:hlink>
        <a:srgbClr val="5F5F5F"/>
      </a:hlink>
      <a:folHlink>
        <a:srgbClr val="919191"/>
      </a:folHlink>
    </a:clrScheme>
    <a:fontScheme name="3cjjn15f">
      <a:majorFont>
        <a:latin typeface="HarmonyOS Sans SC"/>
        <a:ea typeface="阿里巴巴普惠体 2.0 55 Regular"/>
        <a:cs typeface="Arial"/>
      </a:majorFont>
      <a:minorFont>
        <a:latin typeface="HarmonyOS Sans SC"/>
        <a:ea typeface="阿里巴巴普惠体 2.0 55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12147</Words>
  <Application>WPS 演示</Application>
  <PresentationFormat/>
  <Paragraphs>549</Paragraphs>
  <Slides>42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42</vt:i4>
      </vt:variant>
    </vt:vector>
  </HeadingPairs>
  <TitlesOfParts>
    <vt:vector size="58" baseType="lpstr">
      <vt:lpstr>Arial</vt:lpstr>
      <vt:lpstr>宋体</vt:lpstr>
      <vt:lpstr>Wingdings</vt:lpstr>
      <vt:lpstr>微软雅黑</vt:lpstr>
      <vt:lpstr>Times New Roman</vt:lpstr>
      <vt:lpstr>黑体</vt:lpstr>
      <vt:lpstr>方正小标宋简体</vt:lpstr>
      <vt:lpstr>楷体</vt:lpstr>
      <vt:lpstr>HarmonyOS Sans SC</vt:lpstr>
      <vt:lpstr>Segoe Print</vt:lpstr>
      <vt:lpstr>Arial Unicode MS</vt:lpstr>
      <vt:lpstr>阿里巴巴普惠体 2.0 55 Regular</vt:lpstr>
      <vt:lpstr>等线</vt:lpstr>
      <vt:lpstr>Calibri</vt:lpstr>
      <vt:lpstr>汉仪字典宋简</vt:lpstr>
      <vt:lpstr>51PPT模板网   www.51pptmoban.com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YZZX</cp:lastModifiedBy>
  <cp:revision>2</cp:revision>
  <cp:lastPrinted>2024-02-06T09:16:00Z</cp:lastPrinted>
  <dcterms:created xsi:type="dcterms:W3CDTF">2024-02-06T09:16:00Z</dcterms:created>
  <dcterms:modified xsi:type="dcterms:W3CDTF">2025-02-13T02:15:41Z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99C892121EDE440FB546EA2CD2DB2E1E</vt:lpwstr>
  </property>
  <property fmtid="{D5CDD505-2E9C-101B-9397-08002B2CF9AE}" pid="7" name="KSOProductBuildVer">
    <vt:lpwstr>2052-11.1.0.12165</vt:lpwstr>
  </property>
</Properties>
</file>