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78"/>
  </p:notesMasterIdLst>
  <p:handoutMasterIdLst>
    <p:handoutMasterId r:id="rId79"/>
  </p:handoutMasterIdLst>
  <p:sldIdLst>
    <p:sldId id="817" r:id="rId3"/>
    <p:sldId id="710" r:id="rId4"/>
    <p:sldId id="870" r:id="rId5"/>
    <p:sldId id="914" r:id="rId6"/>
    <p:sldId id="716" r:id="rId7"/>
    <p:sldId id="871" r:id="rId8"/>
    <p:sldId id="938" r:id="rId9"/>
    <p:sldId id="874" r:id="rId10"/>
    <p:sldId id="875" r:id="rId11"/>
    <p:sldId id="565" r:id="rId12"/>
    <p:sldId id="919" r:id="rId13"/>
    <p:sldId id="876" r:id="rId14"/>
    <p:sldId id="920" r:id="rId15"/>
    <p:sldId id="672" r:id="rId16"/>
    <p:sldId id="723" r:id="rId17"/>
    <p:sldId id="813" r:id="rId18"/>
    <p:sldId id="921" r:id="rId19"/>
    <p:sldId id="922" r:id="rId20"/>
    <p:sldId id="831" r:id="rId21"/>
    <p:sldId id="851" r:id="rId22"/>
    <p:sldId id="923" r:id="rId23"/>
    <p:sldId id="823" r:id="rId24"/>
    <p:sldId id="731" r:id="rId25"/>
    <p:sldId id="924" r:id="rId26"/>
    <p:sldId id="815" r:id="rId27"/>
    <p:sldId id="886" r:id="rId28"/>
    <p:sldId id="925" r:id="rId29"/>
    <p:sldId id="926" r:id="rId30"/>
    <p:sldId id="927" r:id="rId31"/>
    <p:sldId id="749" r:id="rId32"/>
    <p:sldId id="928" r:id="rId33"/>
    <p:sldId id="929" r:id="rId34"/>
    <p:sldId id="930" r:id="rId35"/>
    <p:sldId id="824" r:id="rId36"/>
    <p:sldId id="770" r:id="rId37"/>
    <p:sldId id="931" r:id="rId38"/>
    <p:sldId id="932" r:id="rId39"/>
    <p:sldId id="753" r:id="rId40"/>
    <p:sldId id="814" r:id="rId41"/>
    <p:sldId id="755" r:id="rId42"/>
    <p:sldId id="756" r:id="rId43"/>
    <p:sldId id="757" r:id="rId44"/>
    <p:sldId id="758" r:id="rId45"/>
    <p:sldId id="816" r:id="rId46"/>
    <p:sldId id="319" r:id="rId47"/>
    <p:sldId id="320" r:id="rId48"/>
    <p:sldId id="321" r:id="rId49"/>
    <p:sldId id="322" r:id="rId50"/>
    <p:sldId id="323" r:id="rId51"/>
    <p:sldId id="858" r:id="rId52"/>
    <p:sldId id="324" r:id="rId53"/>
    <p:sldId id="906" r:id="rId54"/>
    <p:sldId id="325" r:id="rId55"/>
    <p:sldId id="326" r:id="rId56"/>
    <p:sldId id="327" r:id="rId57"/>
    <p:sldId id="908" r:id="rId58"/>
    <p:sldId id="933" r:id="rId59"/>
    <p:sldId id="328" r:id="rId60"/>
    <p:sldId id="910" r:id="rId61"/>
    <p:sldId id="934" r:id="rId62"/>
    <p:sldId id="329" r:id="rId63"/>
    <p:sldId id="864" r:id="rId64"/>
    <p:sldId id="330" r:id="rId65"/>
    <p:sldId id="865" r:id="rId66"/>
    <p:sldId id="331" r:id="rId67"/>
    <p:sldId id="866" r:id="rId68"/>
    <p:sldId id="332" r:id="rId69"/>
    <p:sldId id="333" r:id="rId70"/>
    <p:sldId id="651" r:id="rId71"/>
    <p:sldId id="935" r:id="rId72"/>
    <p:sldId id="334" r:id="rId73"/>
    <p:sldId id="936" r:id="rId74"/>
    <p:sldId id="937" r:id="rId75"/>
    <p:sldId id="867" r:id="rId76"/>
    <p:sldId id="822" r:id="rId77"/>
  </p:sldIdLst>
  <p:sldSz cx="12192000" cy="6858000"/>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4A82"/>
    <a:srgbClr val="00589A"/>
    <a:srgbClr val="BFBFBF"/>
    <a:srgbClr val="0067B4"/>
    <a:srgbClr val="110B65"/>
    <a:srgbClr val="0070C0"/>
    <a:srgbClr val="F0F0F0"/>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0" autoAdjust="0"/>
    <p:restoredTop sz="96313" autoAdjust="0"/>
  </p:normalViewPr>
  <p:slideViewPr>
    <p:cSldViewPr>
      <p:cViewPr>
        <p:scale>
          <a:sx n="90" d="100"/>
          <a:sy n="90" d="100"/>
        </p:scale>
        <p:origin x="564" y="510"/>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2024/6/13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109999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2024/6/13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91227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62888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20</a:t>
            </a:fld>
            <a:endParaRPr lang="zh-CN" altLang="en-US"/>
          </a:p>
        </p:txBody>
      </p:sp>
    </p:spTree>
    <p:extLst>
      <p:ext uri="{BB962C8B-B14F-4D97-AF65-F5344CB8AC3E}">
        <p14:creationId xmlns:p14="http://schemas.microsoft.com/office/powerpoint/2010/main" val="82635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21</a:t>
            </a:fld>
            <a:endParaRPr lang="zh-CN" altLang="en-US"/>
          </a:p>
        </p:txBody>
      </p:sp>
    </p:spTree>
    <p:extLst>
      <p:ext uri="{BB962C8B-B14F-4D97-AF65-F5344CB8AC3E}">
        <p14:creationId xmlns:p14="http://schemas.microsoft.com/office/powerpoint/2010/main" val="134063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23</a:t>
            </a:fld>
            <a:endParaRPr lang="zh-CN" altLang="en-US"/>
          </a:p>
        </p:txBody>
      </p:sp>
    </p:spTree>
    <p:extLst>
      <p:ext uri="{BB962C8B-B14F-4D97-AF65-F5344CB8AC3E}">
        <p14:creationId xmlns:p14="http://schemas.microsoft.com/office/powerpoint/2010/main" val="69649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24</a:t>
            </a:fld>
            <a:endParaRPr lang="zh-CN" altLang="en-US"/>
          </a:p>
        </p:txBody>
      </p:sp>
    </p:spTree>
    <p:extLst>
      <p:ext uri="{BB962C8B-B14F-4D97-AF65-F5344CB8AC3E}">
        <p14:creationId xmlns:p14="http://schemas.microsoft.com/office/powerpoint/2010/main" val="318449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59899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30</a:t>
            </a:fld>
            <a:endParaRPr lang="zh-CN" altLang="en-US"/>
          </a:p>
        </p:txBody>
      </p:sp>
    </p:spTree>
    <p:extLst>
      <p:ext uri="{BB962C8B-B14F-4D97-AF65-F5344CB8AC3E}">
        <p14:creationId xmlns:p14="http://schemas.microsoft.com/office/powerpoint/2010/main" val="66671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31</a:t>
            </a:fld>
            <a:endParaRPr lang="zh-CN" altLang="en-US"/>
          </a:p>
        </p:txBody>
      </p:sp>
    </p:spTree>
    <p:extLst>
      <p:ext uri="{BB962C8B-B14F-4D97-AF65-F5344CB8AC3E}">
        <p14:creationId xmlns:p14="http://schemas.microsoft.com/office/powerpoint/2010/main" val="318406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32</a:t>
            </a:fld>
            <a:endParaRPr lang="zh-CN" altLang="en-US"/>
          </a:p>
        </p:txBody>
      </p:sp>
    </p:spTree>
    <p:extLst>
      <p:ext uri="{BB962C8B-B14F-4D97-AF65-F5344CB8AC3E}">
        <p14:creationId xmlns:p14="http://schemas.microsoft.com/office/powerpoint/2010/main" val="55443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33</a:t>
            </a:fld>
            <a:endParaRPr lang="zh-CN" altLang="en-US"/>
          </a:p>
        </p:txBody>
      </p:sp>
    </p:spTree>
    <p:extLst>
      <p:ext uri="{BB962C8B-B14F-4D97-AF65-F5344CB8AC3E}">
        <p14:creationId xmlns:p14="http://schemas.microsoft.com/office/powerpoint/2010/main" val="126914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35</a:t>
            </a:fld>
            <a:endParaRPr lang="zh-CN" altLang="en-US"/>
          </a:p>
        </p:txBody>
      </p:sp>
    </p:spTree>
    <p:extLst>
      <p:ext uri="{BB962C8B-B14F-4D97-AF65-F5344CB8AC3E}">
        <p14:creationId xmlns:p14="http://schemas.microsoft.com/office/powerpoint/2010/main" val="23064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10</a:t>
            </a:fld>
            <a:endParaRPr lang="zh-CN" altLang="en-US"/>
          </a:p>
        </p:txBody>
      </p:sp>
    </p:spTree>
    <p:extLst>
      <p:ext uri="{BB962C8B-B14F-4D97-AF65-F5344CB8AC3E}">
        <p14:creationId xmlns:p14="http://schemas.microsoft.com/office/powerpoint/2010/main" val="176950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36</a:t>
            </a:fld>
            <a:endParaRPr lang="zh-CN" altLang="en-US"/>
          </a:p>
        </p:txBody>
      </p:sp>
    </p:spTree>
    <p:extLst>
      <p:ext uri="{BB962C8B-B14F-4D97-AF65-F5344CB8AC3E}">
        <p14:creationId xmlns:p14="http://schemas.microsoft.com/office/powerpoint/2010/main" val="1387627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37</a:t>
            </a:fld>
            <a:endParaRPr lang="zh-CN" altLang="en-US"/>
          </a:p>
        </p:txBody>
      </p:sp>
    </p:spTree>
    <p:extLst>
      <p:ext uri="{BB962C8B-B14F-4D97-AF65-F5344CB8AC3E}">
        <p14:creationId xmlns:p14="http://schemas.microsoft.com/office/powerpoint/2010/main" val="558738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38</a:t>
            </a:fld>
            <a:endParaRPr lang="zh-CN" altLang="en-US"/>
          </a:p>
        </p:txBody>
      </p:sp>
    </p:spTree>
    <p:extLst>
      <p:ext uri="{BB962C8B-B14F-4D97-AF65-F5344CB8AC3E}">
        <p14:creationId xmlns:p14="http://schemas.microsoft.com/office/powerpoint/2010/main" val="1852913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54</a:t>
            </a:fld>
            <a:endParaRPr lang="zh-CN" altLang="en-US"/>
          </a:p>
        </p:txBody>
      </p:sp>
    </p:spTree>
    <p:extLst>
      <p:ext uri="{BB962C8B-B14F-4D97-AF65-F5344CB8AC3E}">
        <p14:creationId xmlns:p14="http://schemas.microsoft.com/office/powerpoint/2010/main" val="234898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11</a:t>
            </a:fld>
            <a:endParaRPr lang="zh-CN" altLang="en-US"/>
          </a:p>
        </p:txBody>
      </p:sp>
    </p:spTree>
    <p:extLst>
      <p:ext uri="{BB962C8B-B14F-4D97-AF65-F5344CB8AC3E}">
        <p14:creationId xmlns:p14="http://schemas.microsoft.com/office/powerpoint/2010/main" val="98577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12</a:t>
            </a:fld>
            <a:endParaRPr lang="zh-CN" altLang="en-US"/>
          </a:p>
        </p:txBody>
      </p:sp>
    </p:spTree>
    <p:extLst>
      <p:ext uri="{BB962C8B-B14F-4D97-AF65-F5344CB8AC3E}">
        <p14:creationId xmlns:p14="http://schemas.microsoft.com/office/powerpoint/2010/main" val="935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13</a:t>
            </a:fld>
            <a:endParaRPr lang="zh-CN" altLang="en-US"/>
          </a:p>
        </p:txBody>
      </p:sp>
    </p:spTree>
    <p:extLst>
      <p:ext uri="{BB962C8B-B14F-4D97-AF65-F5344CB8AC3E}">
        <p14:creationId xmlns:p14="http://schemas.microsoft.com/office/powerpoint/2010/main" val="60264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14</a:t>
            </a:fld>
            <a:endParaRPr lang="zh-CN" altLang="en-US"/>
          </a:p>
        </p:txBody>
      </p:sp>
    </p:spTree>
    <p:extLst>
      <p:ext uri="{BB962C8B-B14F-4D97-AF65-F5344CB8AC3E}">
        <p14:creationId xmlns:p14="http://schemas.microsoft.com/office/powerpoint/2010/main" val="2204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15</a:t>
            </a:fld>
            <a:endParaRPr lang="zh-CN" altLang="en-US"/>
          </a:p>
        </p:txBody>
      </p:sp>
    </p:spTree>
    <p:extLst>
      <p:ext uri="{BB962C8B-B14F-4D97-AF65-F5344CB8AC3E}">
        <p14:creationId xmlns:p14="http://schemas.microsoft.com/office/powerpoint/2010/main" val="335564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49268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19</a:t>
            </a:fld>
            <a:endParaRPr lang="zh-CN" altLang="en-US"/>
          </a:p>
        </p:txBody>
      </p:sp>
    </p:spTree>
    <p:extLst>
      <p:ext uri="{BB962C8B-B14F-4D97-AF65-F5344CB8AC3E}">
        <p14:creationId xmlns:p14="http://schemas.microsoft.com/office/powerpoint/2010/main" val="69742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767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9367262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1725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userDrawn="1"/>
        </p:nvSpPr>
        <p:spPr>
          <a:xfrm>
            <a:off x="349147" y="301142"/>
            <a:ext cx="1818194" cy="523099"/>
          </a:xfrm>
          <a:prstGeom prst="rect">
            <a:avLst/>
          </a:prstGeom>
        </p:spPr>
        <p:txBody>
          <a:bodyPr wrap="square">
            <a:spAutoFit/>
          </a:bodyPr>
          <a:lstStyle/>
          <a:p>
            <a:pPr algn="ctr">
              <a:defRPr/>
            </a:pPr>
            <a:r>
              <a:rPr lang="zh-CN" altLang="en-US" sz="2799" b="1" kern="100" dirty="0">
                <a:solidFill>
                  <a:prstClr val="white"/>
                </a:solidFill>
                <a:latin typeface="Times New Roman" panose="02020603050405020304"/>
                <a:cs typeface="Times New Roman" panose="02020603050405020304"/>
              </a:rPr>
              <a:t>知识梳理</a:t>
            </a:r>
          </a:p>
        </p:txBody>
      </p:sp>
    </p:spTree>
    <p:extLst>
      <p:ext uri="{BB962C8B-B14F-4D97-AF65-F5344CB8AC3E}">
        <p14:creationId xmlns:p14="http://schemas.microsoft.com/office/powerpoint/2010/main" val="681750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dirty="0">
                <a:solidFill>
                  <a:prstClr val="white"/>
                </a:solidFill>
                <a:latin typeface="微软雅黑" panose="020B0503020204020204" pitchFamily="34" charset="-122"/>
              </a:rPr>
              <a:t>教材改编题</a:t>
            </a: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557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dirty="0">
                <a:solidFill>
                  <a:prstClr val="white"/>
                </a:solidFill>
                <a:latin typeface="微软雅黑" panose="020B0503020204020204" pitchFamily="34" charset="-122"/>
              </a:rPr>
              <a:t>思考辨析</a:t>
            </a: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53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280532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prstClr val="white"/>
                </a:solidFill>
              </a:rPr>
              <a:t>课堂小结</a:t>
            </a:r>
            <a:endParaRPr lang="zh-CN" altLang="en-US" sz="2400" b="1" dirty="0">
              <a:solidFill>
                <a:prstClr val="white"/>
              </a:solidFill>
            </a:endParaRPr>
          </a:p>
        </p:txBody>
      </p:sp>
    </p:spTree>
    <p:extLst>
      <p:ext uri="{BB962C8B-B14F-4D97-AF65-F5344CB8AC3E}">
        <p14:creationId xmlns:p14="http://schemas.microsoft.com/office/powerpoint/2010/main" val="6021327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grpSp>
    </p:spTree>
    <p:extLst>
      <p:ext uri="{BB962C8B-B14F-4D97-AF65-F5344CB8AC3E}">
        <p14:creationId xmlns:p14="http://schemas.microsoft.com/office/powerpoint/2010/main" val="23101803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66916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349147" y="301142"/>
            <a:ext cx="1818194" cy="523099"/>
          </a:xfrm>
          <a:prstGeom prst="rect">
            <a:avLst/>
          </a:prstGeom>
        </p:spPr>
        <p:txBody>
          <a:bodyPr wrap="square">
            <a:spAutoFit/>
          </a:bodyPr>
          <a:lstStyle/>
          <a:p>
            <a:pPr lvl="0" algn="ctr">
              <a:defRPr/>
            </a:pPr>
            <a:r>
              <a:rPr lang="zh-CN" altLang="en-US" sz="2799" b="1" kern="100" dirty="0" smtClean="0">
                <a:solidFill>
                  <a:schemeClr val="bg1"/>
                </a:solidFill>
                <a:latin typeface="Times New Roman" panose="02020603050405020304"/>
                <a:ea typeface="微软雅黑" panose="020B0503020204020204" charset="-122"/>
                <a:cs typeface="Times New Roman" panose="02020603050405020304"/>
              </a:rPr>
              <a:t>知识梳理</a:t>
            </a:r>
            <a:endParaRPr lang="zh-CN" altLang="en-US" sz="2799" b="1" kern="100" dirty="0">
              <a:solidFill>
                <a:schemeClr val="bg1"/>
              </a:solidFill>
              <a:latin typeface="Times New Roman" panose="02020603050405020304"/>
              <a:ea typeface="+mj-ea"/>
              <a:cs typeface="Times New Roman" panose="02020603050405020304"/>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教材改编题</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思考辨析</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2400"/>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课堂小结</a:t>
            </a:r>
            <a:endParaRPr lang="zh-CN" alt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Tree>
    <p:extLst>
      <p:ext uri="{BB962C8B-B14F-4D97-AF65-F5344CB8AC3E}">
        <p14:creationId xmlns:p14="http://schemas.microsoft.com/office/powerpoint/2010/main" val="250025623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39.xml"/><Relationship Id="rId5" Type="http://schemas.openxmlformats.org/officeDocument/2006/relationships/slide" Target="slide25.xml"/><Relationship Id="rId4" Type="http://schemas.openxmlformats.org/officeDocument/2006/relationships/slide" Target="slide44.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3.xml"/><Relationship Id="rId6" Type="http://schemas.openxmlformats.org/officeDocument/2006/relationships/image" Target="../media/image13.TIF"/><Relationship Id="rId5" Type="http://schemas.openxmlformats.org/officeDocument/2006/relationships/slide" Target="slide43.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3.xml"/><Relationship Id="rId5" Type="http://schemas.openxmlformats.org/officeDocument/2006/relationships/slide" Target="slide43.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slide" Target="slide43.xml"/><Relationship Id="rId4" Type="http://schemas.openxmlformats.org/officeDocument/2006/relationships/slide" Target="slide42.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43.xml"/><Relationship Id="rId4" Type="http://schemas.openxmlformats.org/officeDocument/2006/relationships/slide" Target="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15.TIF"/><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4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4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4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4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1.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1.xml"/><Relationship Id="rId18" Type="http://schemas.openxmlformats.org/officeDocument/2006/relationships/slide" Target="slide71.xml"/><Relationship Id="rId3" Type="http://schemas.openxmlformats.org/officeDocument/2006/relationships/slide" Target="slide45.xml"/><Relationship Id="rId7" Type="http://schemas.openxmlformats.org/officeDocument/2006/relationships/slide" Target="slide49.xml"/><Relationship Id="rId12" Type="http://schemas.openxmlformats.org/officeDocument/2006/relationships/slide" Target="slide58.xml"/><Relationship Id="rId17" Type="http://schemas.openxmlformats.org/officeDocument/2006/relationships/slide" Target="slide68.xml"/><Relationship Id="rId2" Type="http://schemas.openxmlformats.org/officeDocument/2006/relationships/image" Target="../media/image16.png"/><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5.xml"/><Relationship Id="rId5" Type="http://schemas.openxmlformats.org/officeDocument/2006/relationships/slide" Target="slide47.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3.xml"/></Relationships>
</file>

<file path=ppt/slides/_rels/slide5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17.png"/><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4.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1.xml"/><Relationship Id="rId18" Type="http://schemas.openxmlformats.org/officeDocument/2006/relationships/slide" Target="slide71.xml"/><Relationship Id="rId3" Type="http://schemas.openxmlformats.org/officeDocument/2006/relationships/slide" Target="slide45.xml"/><Relationship Id="rId7" Type="http://schemas.openxmlformats.org/officeDocument/2006/relationships/slide" Target="slide49.xml"/><Relationship Id="rId12" Type="http://schemas.openxmlformats.org/officeDocument/2006/relationships/slide" Target="slide58.xml"/><Relationship Id="rId17" Type="http://schemas.openxmlformats.org/officeDocument/2006/relationships/slide" Target="slide68.xml"/><Relationship Id="rId2" Type="http://schemas.openxmlformats.org/officeDocument/2006/relationships/notesSlide" Target="../notesSlides/notesSlide23.xml"/><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5.xml"/><Relationship Id="rId5" Type="http://schemas.openxmlformats.org/officeDocument/2006/relationships/slide" Target="slide47.xml"/><Relationship Id="rId15" Type="http://schemas.openxmlformats.org/officeDocument/2006/relationships/slide" Target="slide65.xml"/><Relationship Id="rId10" Type="http://schemas.openxmlformats.org/officeDocument/2006/relationships/slide" Target="slide54.xml"/><Relationship Id="rId19" Type="http://schemas.openxmlformats.org/officeDocument/2006/relationships/image" Target="../media/image18.png"/><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3.xml"/></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19.png"/><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5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20.png"/><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1.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1.xml"/><Relationship Id="rId18" Type="http://schemas.openxmlformats.org/officeDocument/2006/relationships/slide" Target="slide71.xml"/><Relationship Id="rId3" Type="http://schemas.openxmlformats.org/officeDocument/2006/relationships/slide" Target="slide45.xml"/><Relationship Id="rId7" Type="http://schemas.openxmlformats.org/officeDocument/2006/relationships/slide" Target="slide49.xml"/><Relationship Id="rId12" Type="http://schemas.openxmlformats.org/officeDocument/2006/relationships/slide" Target="slide58.xml"/><Relationship Id="rId17" Type="http://schemas.openxmlformats.org/officeDocument/2006/relationships/slide" Target="slide68.xml"/><Relationship Id="rId2" Type="http://schemas.openxmlformats.org/officeDocument/2006/relationships/image" Target="../media/image21.png"/><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5.xml"/><Relationship Id="rId5" Type="http://schemas.openxmlformats.org/officeDocument/2006/relationships/slide" Target="slide47.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3.xml"/></Relationships>
</file>

<file path=ppt/slides/_rels/slide6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22.png"/><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3.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1.xml"/><Relationship Id="rId18" Type="http://schemas.openxmlformats.org/officeDocument/2006/relationships/slide" Target="slide71.xml"/><Relationship Id="rId3" Type="http://schemas.openxmlformats.org/officeDocument/2006/relationships/slide" Target="slide45.xml"/><Relationship Id="rId7" Type="http://schemas.openxmlformats.org/officeDocument/2006/relationships/slide" Target="slide49.xml"/><Relationship Id="rId12" Type="http://schemas.openxmlformats.org/officeDocument/2006/relationships/slide" Target="slide58.xml"/><Relationship Id="rId17" Type="http://schemas.openxmlformats.org/officeDocument/2006/relationships/slide" Target="slide68.xml"/><Relationship Id="rId2" Type="http://schemas.openxmlformats.org/officeDocument/2006/relationships/image" Target="../media/image23.png"/><Relationship Id="rId16" Type="http://schemas.openxmlformats.org/officeDocument/2006/relationships/slide" Target="slide67.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5.xml"/><Relationship Id="rId5" Type="http://schemas.openxmlformats.org/officeDocument/2006/relationships/slide" Target="slide47.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3.xml"/></Relationships>
</file>

<file path=ppt/slides/_rels/slide6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24.png"/><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8.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6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7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25.TIF"/><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7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25.TIF"/><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7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25.TIF"/><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7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3.xml"/><Relationship Id="rId18" Type="http://schemas.openxmlformats.org/officeDocument/2006/relationships/image" Target="../media/image26.TIF"/><Relationship Id="rId3" Type="http://schemas.openxmlformats.org/officeDocument/2006/relationships/slide" Target="slide46.xml"/><Relationship Id="rId21" Type="http://schemas.openxmlformats.org/officeDocument/2006/relationships/image" Target="../media/image3.png"/><Relationship Id="rId7" Type="http://schemas.openxmlformats.org/officeDocument/2006/relationships/slide" Target="slide51.xml"/><Relationship Id="rId12" Type="http://schemas.openxmlformats.org/officeDocument/2006/relationships/slide" Target="slide61.xml"/><Relationship Id="rId17" Type="http://schemas.openxmlformats.org/officeDocument/2006/relationships/slide" Target="slide71.xml"/><Relationship Id="rId2" Type="http://schemas.openxmlformats.org/officeDocument/2006/relationships/slide" Target="slide45.xml"/><Relationship Id="rId16" Type="http://schemas.openxmlformats.org/officeDocument/2006/relationships/slide" Target="slide68.xml"/><Relationship Id="rId20"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8.xml"/><Relationship Id="rId15" Type="http://schemas.openxmlformats.org/officeDocument/2006/relationships/slide" Target="slide67.xml"/><Relationship Id="rId10" Type="http://schemas.openxmlformats.org/officeDocument/2006/relationships/slide" Target="slide55.xml"/><Relationship Id="rId19" Type="http://schemas.openxmlformats.org/officeDocument/2006/relationships/image" Target="../media/image27.TIF"/><Relationship Id="rId4" Type="http://schemas.openxmlformats.org/officeDocument/2006/relationships/slide" Target="slide47.xml"/><Relationship Id="rId9" Type="http://schemas.openxmlformats.org/officeDocument/2006/relationships/slide" Target="slide54.xml"/><Relationship Id="rId14" Type="http://schemas.openxmlformats.org/officeDocument/2006/relationships/slide" Target="slide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205" y="-5201"/>
            <a:ext cx="579113" cy="729975"/>
            <a:chOff x="10991812" y="-5749"/>
            <a:chExt cx="760532" cy="958655"/>
          </a:xfrm>
        </p:grpSpPr>
        <p:sp>
          <p:nvSpPr>
            <p:cNvPr id="25" name="同侧圆角矩形 24"/>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7" name="矩形 6"/>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smtClean="0">
                <a:solidFill>
                  <a:schemeClr val="bg1">
                    <a:lumMod val="50000"/>
                  </a:schemeClr>
                </a:solidFill>
                <a:latin typeface="+mn-ea"/>
                <a:cs typeface="Times New Roman" panose="02020603050405020304" pitchFamily="18" charset="0"/>
              </a:rPr>
              <a:t>8</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grpSp>
        <p:nvGrpSpPr>
          <p:cNvPr id="2" name="组合 1"/>
          <p:cNvGrpSpPr/>
          <p:nvPr/>
        </p:nvGrpSpPr>
        <p:grpSpPr>
          <a:xfrm>
            <a:off x="2282501" y="3860948"/>
            <a:ext cx="7626999" cy="140937"/>
            <a:chOff x="2784399" y="3860948"/>
            <a:chExt cx="7184978" cy="140937"/>
          </a:xfrm>
        </p:grpSpPr>
        <p:cxnSp>
          <p:nvCxnSpPr>
            <p:cNvPr id="19" name="直接连接符 18"/>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
        <p:nvSpPr>
          <p:cNvPr id="27" name="文本框 26"/>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5281951" y="1989174"/>
            <a:ext cx="1628098" cy="584775"/>
          </a:xfrm>
          <a:prstGeom prst="rect">
            <a:avLst/>
          </a:prstGeom>
          <a:noFill/>
        </p:spPr>
        <p:txBody>
          <a:bodyPr vert="horz" wrap="square" rtlCol="0">
            <a:spAutoFit/>
          </a:bodyPr>
          <a:lstStyle/>
          <a:p>
            <a:pPr algn="ctr"/>
            <a:r>
              <a:rPr lang="en-US" altLang="zh-CN" sz="3199" dirty="0">
                <a:solidFill>
                  <a:schemeClr val="bg1"/>
                </a:solidFill>
                <a:cs typeface="+mn-ea"/>
              </a:rPr>
              <a:t>8.1.2</a:t>
            </a:r>
            <a:endParaRPr lang="zh-CN" altLang="en-US" sz="3199" dirty="0">
              <a:solidFill>
                <a:schemeClr val="bg1"/>
              </a:solidFill>
              <a:cs typeface="+mn-ea"/>
              <a:sym typeface="+mn-lt"/>
            </a:endParaRPr>
          </a:p>
        </p:txBody>
      </p:sp>
      <p:sp>
        <p:nvSpPr>
          <p:cNvPr id="16" name="矩形 259"/>
          <p:cNvSpPr>
            <a:spLocks noChangeArrowheads="1"/>
          </p:cNvSpPr>
          <p:nvPr/>
        </p:nvSpPr>
        <p:spPr bwMode="auto">
          <a:xfrm>
            <a:off x="2426447" y="2824256"/>
            <a:ext cx="7339106" cy="83099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zh-CN" altLang="zh-CN" sz="4800" b="1" cap="all" spc="300" dirty="0">
                <a:solidFill>
                  <a:schemeClr val="bg1"/>
                </a:solidFill>
                <a:latin typeface="+mn-lt"/>
                <a:ea typeface="+mn-ea"/>
                <a:cs typeface="+mn-ea"/>
              </a:rPr>
              <a:t>用二分法求方程的近似解</a:t>
            </a:r>
            <a:endParaRPr lang="zh-CN" altLang="en-US" sz="4800" b="1" cap="all" spc="3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9447447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584597"/>
            <a:ext cx="11412000" cy="1318053"/>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4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下列函数图象与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轴均有交点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能用二分法求函数零点近似值的</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4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0" y="742763"/>
            <a:ext cx="1403155" cy="593813"/>
            <a:chOff x="0" y="674947"/>
            <a:chExt cx="1403155" cy="593813"/>
          </a:xfrm>
        </p:grpSpPr>
        <p:sp>
          <p:nvSpPr>
            <p:cNvPr id="14" name="矩形 13"/>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chemeClr val="bg1"/>
                  </a:solidFill>
                  <a:latin typeface="+mj-ea"/>
                  <a:cs typeface="Courier New" panose="02070309020205020404" pitchFamily="49" charset="0"/>
                </a:rPr>
                <a:t>1</a:t>
              </a:r>
              <a:endParaRPr lang="zh-CN" altLang="en-US" sz="2800" dirty="0"/>
            </a:p>
          </p:txBody>
        </p:sp>
        <p:cxnSp>
          <p:nvCxnSpPr>
            <p:cNvPr id="7" name="直接连接符 6"/>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image251.jpeg"/>
          <p:cNvPicPr/>
          <p:nvPr/>
        </p:nvPicPr>
        <p:blipFill>
          <a:blip r:embed="rId3">
            <a:clrChange>
              <a:clrFrom>
                <a:srgbClr val="FFFFFF"/>
              </a:clrFrom>
              <a:clrTo>
                <a:srgbClr val="FFFFFF">
                  <a:alpha val="0"/>
                </a:srgbClr>
              </a:clrTo>
            </a:clrChange>
          </a:blip>
          <a:stretch>
            <a:fillRect/>
          </a:stretch>
        </p:blipFill>
        <p:spPr>
          <a:xfrm>
            <a:off x="2674954" y="2097038"/>
            <a:ext cx="6842092" cy="1619994"/>
          </a:xfrm>
          <a:prstGeom prst="rect">
            <a:avLst/>
          </a:prstGeom>
        </p:spPr>
      </p:pic>
      <p:sp>
        <p:nvSpPr>
          <p:cNvPr id="19" name="TextBox 19"/>
          <p:cNvSpPr txBox="1"/>
          <p:nvPr/>
        </p:nvSpPr>
        <p:spPr>
          <a:xfrm>
            <a:off x="2912896" y="314946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4" name="TextBox 19"/>
          <p:cNvSpPr txBox="1"/>
          <p:nvPr/>
        </p:nvSpPr>
        <p:spPr>
          <a:xfrm>
            <a:off x="4799856" y="314946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5" name="TextBox 19"/>
          <p:cNvSpPr txBox="1"/>
          <p:nvPr/>
        </p:nvSpPr>
        <p:spPr>
          <a:xfrm>
            <a:off x="6642028" y="314946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84535" y="1052736"/>
            <a:ext cx="11248331" cy="3744416"/>
            <a:chOff x="471835" y="4581128"/>
            <a:chExt cx="11248331" cy="3744416"/>
          </a:xfrm>
        </p:grpSpPr>
        <p:sp>
          <p:nvSpPr>
            <p:cNvPr id="22" name="圆角矩形 21"/>
            <p:cNvSpPr/>
            <p:nvPr/>
          </p:nvSpPr>
          <p:spPr>
            <a:xfrm>
              <a:off x="471835" y="4694020"/>
              <a:ext cx="11248331" cy="3631524"/>
            </a:xfrm>
            <a:prstGeom prst="roundRect">
              <a:avLst>
                <a:gd name="adj" fmla="val 333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矩形 26"/>
          <p:cNvSpPr/>
          <p:nvPr/>
        </p:nvSpPr>
        <p:spPr>
          <a:xfrm>
            <a:off x="641394" y="1344319"/>
            <a:ext cx="10909212" cy="325486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由二分法的定义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上的图象连续不断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即函数的零点是变号零点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才能将区间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一分为二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逐步得到零点的近似值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对各图象分析可知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都符合条件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而选项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不符合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因为零点左右两侧的函数值不变号</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所以不能用二分法求函数零点的近似值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17805892"/>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963938"/>
            <a:ext cx="11412000" cy="1315873"/>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用二分法求方程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baseline="300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内的近似解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取区间的中点为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那么下一个有根的区间是</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655840" y="1692793"/>
            <a:ext cx="87395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(1,2)</a:t>
            </a:r>
            <a:endParaRPr lang="zh-CN" altLang="en-US" sz="2800" dirty="0"/>
          </a:p>
        </p:txBody>
      </p:sp>
    </p:spTree>
    <p:extLst>
      <p:ext uri="{BB962C8B-B14F-4D97-AF65-F5344CB8AC3E}">
        <p14:creationId xmlns:p14="http://schemas.microsoft.com/office/powerpoint/2010/main" val="594953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84535" y="1052736"/>
            <a:ext cx="11248331" cy="3744416"/>
            <a:chOff x="471835" y="4581128"/>
            <a:chExt cx="11248331" cy="3744416"/>
          </a:xfrm>
        </p:grpSpPr>
        <p:sp>
          <p:nvSpPr>
            <p:cNvPr id="22" name="圆角矩形 21"/>
            <p:cNvSpPr/>
            <p:nvPr/>
          </p:nvSpPr>
          <p:spPr>
            <a:xfrm>
              <a:off x="471835" y="4694020"/>
              <a:ext cx="11248331" cy="3631524"/>
            </a:xfrm>
            <a:prstGeom prst="roundRect">
              <a:avLst>
                <a:gd name="adj" fmla="val 333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矩形 26"/>
          <p:cNvSpPr/>
          <p:nvPr/>
        </p:nvSpPr>
        <p:spPr>
          <a:xfrm>
            <a:off x="641394" y="1344319"/>
            <a:ext cx="10909212" cy="325018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设</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baseline="300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(1)=2+3-7&lt;0,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(3)=10&gt;0,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(2)=3&gt;0,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零点所在的区间为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方程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baseline="300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下一个有根的区间是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818796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35560" y="1563495"/>
            <a:ext cx="9433048" cy="1962204"/>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函数图象在零点附近连续不断</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在该零点左右函数值异号</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只有满足上述两个条件</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才可用二分法求函数零点</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5360" y="1462683"/>
            <a:ext cx="11377264" cy="247037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92688" y="0"/>
            <a:ext cx="991947" cy="3359096"/>
            <a:chOff x="692688" y="0"/>
            <a:chExt cx="991947" cy="3359096"/>
          </a:xfrm>
        </p:grpSpPr>
        <p:sp>
          <p:nvSpPr>
            <p:cNvPr id="4" name="圆角矩形 3"/>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5" name="文本框 4"/>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9" name="矩形 8"/>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2135560" y="753134"/>
            <a:ext cx="9433048" cy="669158"/>
          </a:xfrm>
          <a:prstGeom prst="rect">
            <a:avLst/>
          </a:prstGeom>
        </p:spPr>
        <p:txBody>
          <a:bodyPr wrap="square">
            <a:spAutoFit/>
          </a:bodyPr>
          <a:lstStyle/>
          <a:p>
            <a:pPr>
              <a:lnSpc>
                <a:spcPct val="150000"/>
              </a:lnSpc>
              <a:tabLst>
                <a:tab pos="2340610" algn="l"/>
              </a:tabLs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运用二分法求函数的零点应具备的条件</a:t>
            </a:r>
            <a:endParaRPr lang="zh-CN" altLang="zh-CN" sz="2800" b="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07368" y="692696"/>
            <a:ext cx="11339992" cy="2608535"/>
          </a:xfrm>
          <a:prstGeom prst="rect">
            <a:avLst/>
          </a:prstGeom>
        </p:spPr>
        <p:txBody>
          <a:bodyPr wrap="square">
            <a:spAutoFit/>
          </a:bodyPr>
          <a:lstStyle/>
          <a:p>
            <a:pPr>
              <a:lnSpc>
                <a:spcPct val="150000"/>
              </a:lnSpc>
              <a:spcAft>
                <a:spcPts val="0"/>
              </a:spcAft>
              <a:tabLst>
                <a:tab pos="225044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的图象如图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其中零点的个数与可以用二分法求解的个数分别为</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A.4,4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B.3,4</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C.5,4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D.4,3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 name="组合 1"/>
          <p:cNvGrpSpPr/>
          <p:nvPr/>
        </p:nvGrpSpPr>
        <p:grpSpPr>
          <a:xfrm>
            <a:off x="0" y="883995"/>
            <a:ext cx="2209642" cy="473665"/>
            <a:chOff x="0" y="586780"/>
            <a:chExt cx="2209642" cy="473665"/>
          </a:xfrm>
        </p:grpSpPr>
        <p:sp>
          <p:nvSpPr>
            <p:cNvPr id="23" name="矩形 22"/>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63001" y="586780"/>
              <a:ext cx="1946641" cy="473665"/>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跟踪训练</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dirty="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1</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84535" y="3772789"/>
            <a:ext cx="11248331" cy="1816451"/>
            <a:chOff x="471835" y="4581128"/>
            <a:chExt cx="11248331" cy="1816451"/>
          </a:xfrm>
        </p:grpSpPr>
        <p:sp>
          <p:nvSpPr>
            <p:cNvPr id="26" name="圆角矩形 25"/>
            <p:cNvSpPr/>
            <p:nvPr/>
          </p:nvSpPr>
          <p:spPr>
            <a:xfrm>
              <a:off x="471835" y="4694020"/>
              <a:ext cx="11248331" cy="1703559"/>
            </a:xfrm>
            <a:prstGeom prst="roundRect">
              <a:avLst>
                <a:gd name="adj" fmla="val 50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文本框 28"/>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0" name="矩形 29"/>
          <p:cNvSpPr/>
          <p:nvPr/>
        </p:nvSpPr>
        <p:spPr>
          <a:xfrm>
            <a:off x="641394" y="4064372"/>
            <a:ext cx="10909212" cy="131587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图象与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轴有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个交点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所以零点的个数为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左右函数值异号的零点有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个</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所以可以用二分法求解的个数为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5" name="image252.jpeg"/>
          <p:cNvPicPr/>
          <p:nvPr/>
        </p:nvPicPr>
        <p:blipFill>
          <a:blip r:embed="rId3">
            <a:clrChange>
              <a:clrFrom>
                <a:srgbClr val="FFFFFF"/>
              </a:clrFrom>
              <a:clrTo>
                <a:srgbClr val="FFFFFF">
                  <a:alpha val="0"/>
                </a:srgbClr>
              </a:clrTo>
            </a:clrChange>
          </a:blip>
          <a:stretch>
            <a:fillRect/>
          </a:stretch>
        </p:blipFill>
        <p:spPr>
          <a:xfrm>
            <a:off x="8616280" y="1833298"/>
            <a:ext cx="2016105" cy="1448172"/>
          </a:xfrm>
          <a:prstGeom prst="rect">
            <a:avLst/>
          </a:prstGeom>
        </p:spPr>
      </p:pic>
      <p:sp>
        <p:nvSpPr>
          <p:cNvPr id="14" name="TextBox 19"/>
          <p:cNvSpPr txBox="1"/>
          <p:nvPr/>
        </p:nvSpPr>
        <p:spPr>
          <a:xfrm>
            <a:off x="3906284" y="260743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6"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二</a:t>
            </a:r>
            <a:endParaRPr lang="en-US" altLang="zh-CN" sz="2600" b="1" dirty="0" smtClean="0">
              <a:solidFill>
                <a:schemeClr val="bg1"/>
              </a:solidFill>
            </a:endParaRPr>
          </a:p>
        </p:txBody>
      </p:sp>
      <p:sp>
        <p:nvSpPr>
          <p:cNvPr id="4" name="文本框 3"/>
          <p:cNvSpPr txBox="1"/>
          <p:nvPr/>
        </p:nvSpPr>
        <p:spPr>
          <a:xfrm>
            <a:off x="2999656" y="2750542"/>
            <a:ext cx="8501479" cy="861774"/>
          </a:xfrm>
          <a:prstGeom prst="rect">
            <a:avLst/>
          </a:prstGeom>
          <a:noFill/>
        </p:spPr>
        <p:txBody>
          <a:bodyPr wrap="square" rtlCol="0">
            <a:spAutoFit/>
          </a:bodyPr>
          <a:lstStyle/>
          <a:p>
            <a:pPr>
              <a:spcBef>
                <a:spcPts val="1400"/>
              </a:spcBef>
              <a:spcAft>
                <a:spcPts val="1450"/>
              </a:spcAft>
            </a:pPr>
            <a:r>
              <a:rPr lang="zh-CN" altLang="zh-CN" sz="5000" b="1" dirty="0">
                <a:solidFill>
                  <a:schemeClr val="bg1"/>
                </a:solidFill>
                <a:latin typeface="微软雅黑" panose="020B0503020204020204" pitchFamily="34" charset="-122"/>
                <a:ea typeface="微软雅黑" panose="020B0503020204020204" pitchFamily="34" charset="-122"/>
              </a:rPr>
              <a:t>用二分法求函数零点的近似值</a:t>
            </a:r>
            <a:endParaRPr lang="zh-CN" altLang="en-US" sz="5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714779"/>
            <a:ext cx="11519302" cy="98602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407368" y="1831464"/>
            <a:ext cx="11161240" cy="2677656"/>
          </a:xfrm>
          <a:prstGeom prst="rect">
            <a:avLst/>
          </a:prstGeom>
        </p:spPr>
        <p:txBody>
          <a:bodyPr wrap="square">
            <a:spAutoFit/>
          </a:bodyPr>
          <a:lstStyle/>
          <a:p>
            <a:pPr>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由于</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(1)=-2&lt;0,</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(2)=5&gt;0,</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因此可以确定区间</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作为计算的初始区间</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用二分法逐步计算</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缩小零点所在的区间</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这可能是一个无休止的过程</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实际上</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如果近似值精确到某数值的话</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就可以停止计算</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得到零点的近似值</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1699788" y="701691"/>
            <a:ext cx="9868820" cy="664477"/>
          </a:xfrm>
          <a:prstGeom prst="rect">
            <a:avLst/>
          </a:prstGeom>
        </p:spPr>
        <p:txBody>
          <a:bodyPr wrap="square">
            <a:spAutoFit/>
          </a:bodyPr>
          <a:lstStyle/>
          <a:p>
            <a:pPr algn="just">
              <a:lnSpc>
                <a:spcPct val="150000"/>
              </a:lnSpc>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你能想办法求函数</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baseline="30000" dirty="0">
                <a:latin typeface="Times New Roman" panose="02020603050405020304" pitchFamily="18" charset="0"/>
                <a:ea typeface="方正中等线简体" panose="03000509000000000000" pitchFamily="65" charset="-122"/>
              </a:rPr>
              <a:t>3</a:t>
            </a:r>
            <a:r>
              <a:rPr lang="en-US" altLang="zh-CN" sz="2800" dirty="0">
                <a:latin typeface="Times New Roman" panose="02020603050405020304" pitchFamily="18" charset="0"/>
                <a:ea typeface="方正中等线简体" panose="03000509000000000000" pitchFamily="65" charset="-122"/>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的零点或零点的近似值吗</a:t>
            </a:r>
            <a:r>
              <a:rPr lang="en-US" altLang="zh-CN" sz="2800" dirty="0">
                <a:latin typeface="Times New Roman" panose="02020603050405020304" pitchFamily="18" charset="0"/>
                <a:ea typeface="方正中等线简体" panose="03000509000000000000" pitchFamily="65" charset="-122"/>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nvGrpSpPr>
          <p:cNvPr id="8" name="组合 7"/>
          <p:cNvGrpSpPr/>
          <p:nvPr/>
        </p:nvGrpSpPr>
        <p:grpSpPr>
          <a:xfrm>
            <a:off x="0" y="830772"/>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2</a:t>
              </a:r>
              <a:endParaRPr lang="zh-CN" altLang="en-US" dirty="0">
                <a:solidFill>
                  <a:prstClr val="black"/>
                </a:solidFill>
              </a:endParaRPr>
            </a:p>
          </p:txBody>
        </p:sp>
      </p:grpSp>
    </p:spTree>
    <p:extLst>
      <p:ext uri="{BB962C8B-B14F-4D97-AF65-F5344CB8AC3E}">
        <p14:creationId xmlns:p14="http://schemas.microsoft.com/office/powerpoint/2010/main" val="14380721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7" y="1554987"/>
            <a:ext cx="9090376" cy="1315873"/>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初始区间的确定要包含函数的变号零点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区间内两个端点按要求取得的近似值要相等才可以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225434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spTree>
    <p:extLst>
      <p:ext uri="{BB962C8B-B14F-4D97-AF65-F5344CB8AC3E}">
        <p14:creationId xmlns:p14="http://schemas.microsoft.com/office/powerpoint/2010/main" val="17908254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466200"/>
            <a:ext cx="11412000" cy="738664"/>
          </a:xfrm>
          <a:prstGeom prst="rect">
            <a:avLst/>
          </a:prstGeom>
        </p:spPr>
        <p:txBody>
          <a:bodyPr wrap="square">
            <a:spAutoFit/>
          </a:bodyPr>
          <a:lstStyle/>
          <a:p>
            <a:pPr>
              <a:lnSpc>
                <a:spcPct val="150000"/>
              </a:lnSpc>
              <a:spcAft>
                <a:spcPts val="0"/>
              </a:spcAft>
              <a:tabLst>
                <a:tab pos="225044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用二分法求函数</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在区间</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内的一个零点</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en-US"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6" name="组合 25"/>
          <p:cNvGrpSpPr/>
          <p:nvPr/>
        </p:nvGrpSpPr>
        <p:grpSpPr>
          <a:xfrm>
            <a:off x="0" y="1594211"/>
            <a:ext cx="1403155" cy="593813"/>
            <a:chOff x="0" y="674947"/>
            <a:chExt cx="1403155" cy="593813"/>
          </a:xfrm>
        </p:grpSpPr>
        <p:sp>
          <p:nvSpPr>
            <p:cNvPr id="27" name="矩形 26"/>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2</a:t>
              </a:r>
              <a:endParaRPr lang="zh-CN" altLang="en-US" sz="2800" dirty="0"/>
            </a:p>
          </p:txBody>
        </p:sp>
        <p:cxnSp>
          <p:nvCxnSpPr>
            <p:cNvPr id="31" name="直接连接符 30"/>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523479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7670" y="-97155"/>
            <a:ext cx="10168255" cy="47580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6005" y="2276872"/>
            <a:ext cx="8496300" cy="1754326"/>
          </a:xfrm>
          <a:prstGeom prst="rect">
            <a:avLst/>
          </a:prstGeom>
          <a:noFill/>
          <a:ln>
            <a:noFill/>
          </a:ln>
        </p:spPr>
        <p:txBody>
          <a:bodyPr wrap="square">
            <a:spAutoFit/>
          </a:bodyPr>
          <a:lstStyle/>
          <a:p>
            <a:pPr>
              <a:lnSpc>
                <a:spcPct val="150000"/>
              </a:lnSpc>
              <a:spcAft>
                <a:spcPts val="0"/>
              </a:spcAft>
              <a:tabLst>
                <a:tab pos="2250440" algn="l"/>
              </a:tabLs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了解二分法的原理及其适用条件</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掌握二分法求函数零点的步骤</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体会二分法中蕴含的逐步逼近与程序化思想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1" name="文本框 10"/>
          <p:cNvSpPr txBox="1"/>
          <p:nvPr/>
        </p:nvSpPr>
        <p:spPr>
          <a:xfrm flipH="1">
            <a:off x="551384" y="691504"/>
            <a:ext cx="1449026" cy="461665"/>
          </a:xfrm>
          <a:prstGeom prst="rect">
            <a:avLst/>
          </a:prstGeom>
          <a:noFill/>
          <a:effectLst/>
        </p:spPr>
        <p:txBody>
          <a:bodyPr wrap="square" rtlCol="0">
            <a:spAutoFit/>
          </a:bodyPr>
          <a:lstStyle/>
          <a:p>
            <a:pPr algn="ctr">
              <a:defRPr/>
            </a:pPr>
            <a:r>
              <a:rPr lang="zh-CN" altLang="zh-CN" sz="2400" b="1" dirty="0">
                <a:solidFill>
                  <a:schemeClr val="bg1"/>
                </a:solidFill>
                <a:cs typeface="+mn-ea"/>
              </a:rPr>
              <a:t>学习目标</a:t>
            </a:r>
            <a:endParaRPr lang="en-US" altLang="zh-CN" sz="24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0000" y="1132650"/>
            <a:ext cx="11412000" cy="4312574"/>
            <a:chOff x="319674" y="2575382"/>
            <a:chExt cx="11412000" cy="4312574"/>
          </a:xfrm>
        </p:grpSpPr>
        <p:grpSp>
          <p:nvGrpSpPr>
            <p:cNvPr id="5" name="组合 4"/>
            <p:cNvGrpSpPr/>
            <p:nvPr/>
          </p:nvGrpSpPr>
          <p:grpSpPr>
            <a:xfrm>
              <a:off x="319674" y="2575382"/>
              <a:ext cx="11412000" cy="4312574"/>
              <a:chOff x="319674" y="476672"/>
              <a:chExt cx="11412000" cy="4312574"/>
            </a:xfrm>
          </p:grpSpPr>
          <p:sp>
            <p:nvSpPr>
              <p:cNvPr id="7" name="圆角矩形 6"/>
              <p:cNvSpPr/>
              <p:nvPr/>
            </p:nvSpPr>
            <p:spPr>
              <a:xfrm>
                <a:off x="319674" y="589563"/>
                <a:ext cx="11412000" cy="4199683"/>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6" name="文本框 5"/>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9" name="矩形 8"/>
          <p:cNvSpPr/>
          <p:nvPr/>
        </p:nvSpPr>
        <p:spPr>
          <a:xfrm>
            <a:off x="641394" y="1402898"/>
            <a:ext cx="10909212" cy="397031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经计算</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所以函数在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内存在零点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经计算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(1.25,1.5</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9046164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0000" y="332656"/>
            <a:ext cx="11412000" cy="6264696"/>
            <a:chOff x="319674" y="2575382"/>
            <a:chExt cx="11412000" cy="6264696"/>
          </a:xfrm>
        </p:grpSpPr>
        <p:grpSp>
          <p:nvGrpSpPr>
            <p:cNvPr id="5" name="组合 4"/>
            <p:cNvGrpSpPr/>
            <p:nvPr/>
          </p:nvGrpSpPr>
          <p:grpSpPr>
            <a:xfrm>
              <a:off x="319674" y="2575382"/>
              <a:ext cx="11412000" cy="6264696"/>
              <a:chOff x="319674" y="476672"/>
              <a:chExt cx="11412000" cy="6264696"/>
            </a:xfrm>
          </p:grpSpPr>
          <p:sp>
            <p:nvSpPr>
              <p:cNvPr id="7" name="圆角矩形 6"/>
              <p:cNvSpPr/>
              <p:nvPr/>
            </p:nvSpPr>
            <p:spPr>
              <a:xfrm>
                <a:off x="319674" y="589563"/>
                <a:ext cx="11412000" cy="6151805"/>
              </a:xfrm>
              <a:prstGeom prst="roundRect">
                <a:avLst>
                  <a:gd name="adj" fmla="val 177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矩形 7"/>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6" name="文本框 5"/>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9" name="矩形 8"/>
          <p:cNvSpPr/>
          <p:nvPr/>
        </p:nvSpPr>
        <p:spPr>
          <a:xfrm>
            <a:off x="641394" y="692696"/>
            <a:ext cx="10909212" cy="523220"/>
          </a:xfrm>
          <a:prstGeom prst="rect">
            <a:avLst/>
          </a:prstGeom>
        </p:spPr>
        <p:txBody>
          <a:bodyPr wrap="square">
            <a:spAutoFit/>
          </a:bodyPr>
          <a:lstStyle/>
          <a:p>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如此</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继续下去</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得到函数的一个零点所在的区间</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如下表</a:t>
            </a:r>
            <a:r>
              <a:rPr lang="en-US" altLang="zh-CN" sz="2800" dirty="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663315920"/>
              </p:ext>
            </p:extLst>
          </p:nvPr>
        </p:nvGraphicFramePr>
        <p:xfrm>
          <a:off x="839416" y="1412776"/>
          <a:ext cx="10369152" cy="3606864"/>
        </p:xfrm>
        <a:graphic>
          <a:graphicData uri="http://schemas.openxmlformats.org/drawingml/2006/table">
            <a:tbl>
              <a:tblPr firstRow="1" firstCol="1" bandRow="1"/>
              <a:tblGrid>
                <a:gridCol w="3601790"/>
                <a:gridCol w="2341163"/>
                <a:gridCol w="4426199"/>
              </a:tblGrid>
              <a:tr h="186055">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的中点</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中点函数值符号</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(1,1.5)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(1.25)&lt;0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(1.25,1.5)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(1.25,1.375)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1.312</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(1.312</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(1.312</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5,1.375)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1.343</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(1.343</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(1.312</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5,1.343</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641394" y="5114660"/>
            <a:ext cx="10909212" cy="131587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1.312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1.343</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的近似值都是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的近似零点为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27676500"/>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68346"/>
            <a:ext cx="11377264" cy="361683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2062462" y="1558469"/>
            <a:ext cx="9074098" cy="325486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依据函数图象估计零点所在的初始区间</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kern="1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一般采用估计值的方法完成</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取区间端点的平均数</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确定有解区间是</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kern="1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还是</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kern="1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逐步缩小区间的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长度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直到区间的两个端点符合要求</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终止计算</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得到函数零点的近似值</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2062462" y="767708"/>
            <a:ext cx="8858074" cy="669158"/>
          </a:xfrm>
          <a:prstGeom prst="rect">
            <a:avLst/>
          </a:prstGeom>
        </p:spPr>
        <p:txBody>
          <a:bodyPr wrap="square">
            <a:spAutoFit/>
          </a:bodyPr>
          <a:lstStyle/>
          <a:p>
            <a:pPr algn="just">
              <a:lnSpc>
                <a:spcPct val="150000"/>
              </a:lnSpc>
              <a:tabLst>
                <a:tab pos="2340610" algn="l"/>
              </a:tabLs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用二分法求函数零点的近似值应遵循的</a:t>
            </a:r>
            <a:r>
              <a:rPr lang="zh-CN" altLang="zh-CN" sz="28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原则</a:t>
            </a:r>
            <a:endPar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105088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1854" y="1103274"/>
            <a:ext cx="11392777" cy="738664"/>
          </a:xfrm>
          <a:prstGeom prst="rect">
            <a:avLst/>
          </a:prstGeom>
        </p:spPr>
        <p:txBody>
          <a:bodyPr wrap="square">
            <a:spAutoFit/>
          </a:bodyPr>
          <a:lstStyle/>
          <a:p>
            <a:pPr>
              <a:lnSpc>
                <a:spcPct val="150000"/>
              </a:lnSpc>
              <a:spcAft>
                <a:spcPts val="0"/>
              </a:spcAft>
              <a:tabLst>
                <a:tab pos="234061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用二分法求函数</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)=3</a:t>
            </a:r>
            <a:r>
              <a:rPr lang="en-US" altLang="zh-CN" sz="2800" i="1" baseline="30000"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的一个零点</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其参考数据如下</a:t>
            </a:r>
            <a:r>
              <a:rPr lang="en-US" altLang="zh-CN" sz="2800" dirty="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267156"/>
            <a:ext cx="2209642" cy="507831"/>
            <a:chOff x="0" y="586780"/>
            <a:chExt cx="2209642" cy="507831"/>
          </a:xfrm>
        </p:grpSpPr>
        <p:sp>
          <p:nvSpPr>
            <p:cNvPr id="24" name="矩形 23"/>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2</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 name="表格 2"/>
          <p:cNvGraphicFramePr>
            <a:graphicFrameLocks noGrp="1"/>
          </p:cNvGraphicFramePr>
          <p:nvPr>
            <p:extLst>
              <p:ext uri="{D42A27DB-BD31-4B8C-83A1-F6EECF244321}">
                <p14:modId xmlns:p14="http://schemas.microsoft.com/office/powerpoint/2010/main" val="3795116039"/>
              </p:ext>
            </p:extLst>
          </p:nvPr>
        </p:nvGraphicFramePr>
        <p:xfrm>
          <a:off x="564357" y="1967370"/>
          <a:ext cx="10356178" cy="1201674"/>
        </p:xfrm>
        <a:graphic>
          <a:graphicData uri="http://schemas.openxmlformats.org/drawingml/2006/table">
            <a:tbl>
              <a:tblPr firstRow="1" firstCol="1" bandRow="1"/>
              <a:tblGrid>
                <a:gridCol w="2937781"/>
                <a:gridCol w="2937781"/>
                <a:gridCol w="4480616"/>
              </a:tblGrid>
              <a:tr h="405130">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(1.600</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0.200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(1.587</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0.133</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(1.575</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0.067</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30">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(1.562</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0.003</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(1.556</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25</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-0.029</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(1.550</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-0.060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矩形 21"/>
          <p:cNvSpPr/>
          <p:nvPr/>
        </p:nvSpPr>
        <p:spPr>
          <a:xfrm>
            <a:off x="391854" y="3335522"/>
            <a:ext cx="11392777" cy="669542"/>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据此数据</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可得</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的一个零点的近似值</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u="sng"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9984432" y="3481844"/>
            <a:ext cx="8130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1.56</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84535" y="1268760"/>
            <a:ext cx="11248331" cy="3816424"/>
            <a:chOff x="471835" y="4581128"/>
            <a:chExt cx="11248331" cy="3816424"/>
          </a:xfrm>
        </p:grpSpPr>
        <p:sp>
          <p:nvSpPr>
            <p:cNvPr id="16" name="圆角矩形 15"/>
            <p:cNvSpPr/>
            <p:nvPr/>
          </p:nvSpPr>
          <p:spPr>
            <a:xfrm>
              <a:off x="471835" y="4694020"/>
              <a:ext cx="11248331" cy="3703532"/>
            </a:xfrm>
            <a:prstGeom prst="roundRect">
              <a:avLst>
                <a:gd name="adj" fmla="val 40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矩形 1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文本框 1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9" name="矩形 18"/>
          <p:cNvSpPr/>
          <p:nvPr/>
        </p:nvSpPr>
        <p:spPr>
          <a:xfrm>
            <a:off x="695400" y="1564023"/>
            <a:ext cx="10801200" cy="325486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由参考数据知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(1.562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5)≈0.003&gt;0,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(1.556</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25)≈-0.029&lt;0,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(1.562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(1.556</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25)&lt;0,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1.556</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1.562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的近似值都为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1.56,</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baseline="300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的零点的近似值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1.56.</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0"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414787302"/>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三</a:t>
            </a:r>
            <a:endParaRPr lang="en-US" altLang="zh-CN" sz="2600" b="1" dirty="0" smtClean="0">
              <a:solidFill>
                <a:schemeClr val="bg1"/>
              </a:solidFill>
            </a:endParaRPr>
          </a:p>
        </p:txBody>
      </p:sp>
      <p:sp>
        <p:nvSpPr>
          <p:cNvPr id="4" name="文本框 3"/>
          <p:cNvSpPr txBox="1"/>
          <p:nvPr/>
        </p:nvSpPr>
        <p:spPr>
          <a:xfrm>
            <a:off x="2999656" y="2750542"/>
            <a:ext cx="8501479" cy="938719"/>
          </a:xfrm>
          <a:prstGeom prst="rect">
            <a:avLst/>
          </a:prstGeom>
          <a:noFill/>
        </p:spPr>
        <p:txBody>
          <a:bodyPr wrap="square" rtlCol="0">
            <a:spAutoFit/>
          </a:bodyPr>
          <a:lstStyle/>
          <a:p>
            <a:pPr>
              <a:spcBef>
                <a:spcPts val="1400"/>
              </a:spcBef>
              <a:spcAft>
                <a:spcPts val="1450"/>
              </a:spcAft>
            </a:pPr>
            <a:r>
              <a:rPr lang="zh-CN" altLang="zh-CN" sz="5500" b="1" dirty="0">
                <a:solidFill>
                  <a:schemeClr val="bg1"/>
                </a:solidFill>
                <a:latin typeface="微软雅黑" panose="020B0503020204020204" pitchFamily="34" charset="-122"/>
                <a:ea typeface="微软雅黑" panose="020B0503020204020204" pitchFamily="34" charset="-122"/>
              </a:rPr>
              <a:t>用二分法求方程的近似解</a:t>
            </a:r>
            <a:endParaRPr lang="zh-CN" altLang="en-US" sz="5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983083"/>
            <a:ext cx="11519302" cy="93375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407368" y="2060848"/>
            <a:ext cx="11412000" cy="669542"/>
          </a:xfrm>
          <a:prstGeom prst="rect">
            <a:avLst/>
          </a:prstGeom>
        </p:spPr>
        <p:txBody>
          <a:bodyPr wrap="square">
            <a:spAutoFit/>
          </a:bodyPr>
          <a:lstStyle/>
          <a:p>
            <a:pPr>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可以转化为求对应函数</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baseline="300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的近似零点</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1699788" y="1031266"/>
            <a:ext cx="9940828" cy="669542"/>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如何求方程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的近似解呢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8" name="组合 7"/>
          <p:cNvGrpSpPr/>
          <p:nvPr/>
        </p:nvGrpSpPr>
        <p:grpSpPr>
          <a:xfrm>
            <a:off x="0" y="1099075"/>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3</a:t>
              </a:r>
              <a:endParaRPr lang="zh-CN" altLang="en-US" dirty="0">
                <a:solidFill>
                  <a:prstClr val="black"/>
                </a:solidFill>
              </a:endParaRPr>
            </a:p>
          </p:txBody>
        </p:sp>
      </p:grpSp>
    </p:spTree>
    <p:extLst>
      <p:ext uri="{BB962C8B-B14F-4D97-AF65-F5344CB8AC3E}">
        <p14:creationId xmlns:p14="http://schemas.microsoft.com/office/powerpoint/2010/main" val="37527866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052736"/>
            <a:ext cx="11415850" cy="4708981"/>
          </a:xfrm>
          <a:prstGeom prst="rect">
            <a:avLst/>
          </a:prstGeom>
        </p:spPr>
        <p:txBody>
          <a:bodyPr>
            <a:spAutoFit/>
          </a:bodyPr>
          <a:lstStyle/>
          <a:p>
            <a:pPr>
              <a:lnSpc>
                <a:spcPct val="150000"/>
              </a:lnSpc>
              <a:spcAft>
                <a:spcPts val="0"/>
              </a:spcAft>
              <a:tabLst>
                <a:tab pos="2250440" algn="l"/>
              </a:tabLst>
            </a:pPr>
            <a:r>
              <a:rPr lang="zh-CN" altLang="zh-CN" sz="3200" dirty="0">
                <a:latin typeface="Times New Roman" panose="02020603050405020304" pitchFamily="18" charset="0"/>
                <a:ea typeface="方正中等线简体" panose="03000509000000000000" pitchFamily="65" charset="-122"/>
                <a:cs typeface="Times New Roman" panose="02020603050405020304" pitchFamily="18" charset="0"/>
              </a:rPr>
              <a:t>用二分法求方程的一个近似解的操作流程</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indent="1536700"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indent="1536700">
              <a:lnSpc>
                <a:spcPct val="150000"/>
              </a:lnSpc>
              <a:spcAft>
                <a:spcPts val="0"/>
              </a:spcAft>
              <a:tabLst>
                <a:tab pos="2250440" algn="l"/>
              </a:tabLst>
            </a:pP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255.jpeg" descr="source:si_idp999443696;FounderCES"/>
          <p:cNvPicPr/>
          <p:nvPr/>
        </p:nvPicPr>
        <p:blipFill>
          <a:blip r:embed="rId2">
            <a:clrChange>
              <a:clrFrom>
                <a:srgbClr val="FFFFFF"/>
              </a:clrFrom>
              <a:clrTo>
                <a:srgbClr val="FFFFFF">
                  <a:alpha val="0"/>
                </a:srgbClr>
              </a:clrTo>
            </a:clrChange>
          </a:blip>
          <a:stretch>
            <a:fillRect/>
          </a:stretch>
        </p:blipFill>
        <p:spPr>
          <a:xfrm>
            <a:off x="4079776" y="2410255"/>
            <a:ext cx="1386126" cy="851988"/>
          </a:xfrm>
          <a:prstGeom prst="rect">
            <a:avLst/>
          </a:prstGeom>
        </p:spPr>
      </p:pic>
      <p:pic>
        <p:nvPicPr>
          <p:cNvPr id="7" name="图片 6"/>
          <p:cNvPicPr/>
          <p:nvPr/>
        </p:nvPicPr>
        <p:blipFill>
          <a:blip r:embed="rId3">
            <a:clrChange>
              <a:clrFrom>
                <a:srgbClr val="FFFFFF"/>
              </a:clrFrom>
              <a:clrTo>
                <a:srgbClr val="FFFFFF">
                  <a:alpha val="0"/>
                </a:srgbClr>
              </a:clrTo>
            </a:clrChange>
          </a:blip>
          <a:stretch>
            <a:fillRect/>
          </a:stretch>
        </p:blipFill>
        <p:spPr>
          <a:xfrm>
            <a:off x="4170627" y="3829658"/>
            <a:ext cx="1822773" cy="719892"/>
          </a:xfrm>
          <a:prstGeom prst="rect">
            <a:avLst/>
          </a:prstGeom>
        </p:spPr>
      </p:pic>
      <p:pic>
        <p:nvPicPr>
          <p:cNvPr id="9" name="image257.jpeg" descr="source:si_idp999540720;FounderCES"/>
          <p:cNvPicPr/>
          <p:nvPr/>
        </p:nvPicPr>
        <p:blipFill>
          <a:blip r:embed="rId4">
            <a:clrChange>
              <a:clrFrom>
                <a:srgbClr val="FFFFFF"/>
              </a:clrFrom>
              <a:clrTo>
                <a:srgbClr val="FFFFFF">
                  <a:alpha val="0"/>
                </a:srgbClr>
              </a:clrTo>
            </a:clrChange>
          </a:blip>
          <a:stretch>
            <a:fillRect/>
          </a:stretch>
        </p:blipFill>
        <p:spPr>
          <a:xfrm>
            <a:off x="4170627" y="5165259"/>
            <a:ext cx="431795" cy="865501"/>
          </a:xfrm>
          <a:prstGeom prst="rect">
            <a:avLst/>
          </a:prstGeom>
        </p:spPr>
      </p:pic>
      <p:sp>
        <p:nvSpPr>
          <p:cNvPr id="11" name="矩形 10"/>
          <p:cNvSpPr/>
          <p:nvPr/>
        </p:nvSpPr>
        <p:spPr>
          <a:xfrm>
            <a:off x="3143672" y="1844824"/>
            <a:ext cx="2501006" cy="523220"/>
          </a:xfrm>
          <a:prstGeom prst="rect">
            <a:avLst/>
          </a:prstGeom>
          <a:ln>
            <a:solidFill>
              <a:schemeClr val="tx1"/>
            </a:solidFill>
          </a:ln>
        </p:spPr>
        <p:txBody>
          <a:bodyPr wrap="none">
            <a:spAutoFit/>
          </a:bodyPr>
          <a:lstStyle/>
          <a:p>
            <a:pPr lvl="0">
              <a:tabLst>
                <a:tab pos="225044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方程</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的解</a:t>
            </a:r>
            <a:endParaRPr lang="zh-CN" altLang="zh-CN" sz="28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2" name="矩形 11"/>
          <p:cNvSpPr/>
          <p:nvPr/>
        </p:nvSpPr>
        <p:spPr>
          <a:xfrm>
            <a:off x="3071664" y="3234242"/>
            <a:ext cx="2501006" cy="523220"/>
          </a:xfrm>
          <a:prstGeom prst="rect">
            <a:avLst/>
          </a:prstGeom>
          <a:ln>
            <a:solidFill>
              <a:schemeClr val="tx1"/>
            </a:solidFill>
          </a:ln>
        </p:spPr>
        <p:txBody>
          <a:bodyPr wrap="none">
            <a:spAutoFit/>
          </a:bodyPr>
          <a:lstStyle/>
          <a:p>
            <a:pPr lvl="0">
              <a:tabLst>
                <a:tab pos="2250440" algn="l"/>
              </a:tabLst>
            </a:pPr>
            <a:r>
              <a:rPr lang="zh-CN"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的零点</a:t>
            </a:r>
            <a:endParaRPr lang="zh-CN" altLang="zh-CN" sz="28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3" name="矩形 12"/>
          <p:cNvSpPr/>
          <p:nvPr/>
        </p:nvSpPr>
        <p:spPr>
          <a:xfrm>
            <a:off x="2567608" y="4581128"/>
            <a:ext cx="4193777" cy="523220"/>
          </a:xfrm>
          <a:prstGeom prst="rect">
            <a:avLst/>
          </a:prstGeom>
          <a:ln>
            <a:solidFill>
              <a:schemeClr val="tx1"/>
            </a:solidFill>
          </a:ln>
        </p:spPr>
        <p:txBody>
          <a:bodyPr wrap="none">
            <a:spAutoFit/>
          </a:bodyPr>
          <a:lstStyle/>
          <a:p>
            <a:pPr lvl="0">
              <a:tabLst>
                <a:tab pos="225044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确定</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的零点</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smtClean="0">
                <a:solidFill>
                  <a:prstClr val="black"/>
                </a:solidFill>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smtClean="0">
                <a:solidFill>
                  <a:prstClr val="black"/>
                </a:solidFill>
                <a:latin typeface="宋体" panose="02010600030101010101" pitchFamily="2" charset="-122"/>
                <a:ea typeface="方正中等线简体" panose="03000509000000000000" pitchFamily="65" charset="-122"/>
                <a:cs typeface="宋体" panose="02010600030101010101" pitchFamily="2" charset="-122"/>
              </a:rPr>
              <a:t>______</a:t>
            </a:r>
            <a:endParaRPr lang="zh-CN" altLang="zh-CN" sz="28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5659021" y="4517331"/>
            <a:ext cx="873957"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dirty="0">
              <a:solidFill>
                <a:srgbClr val="C00000"/>
              </a:solidFill>
            </a:endParaRPr>
          </a:p>
        </p:txBody>
      </p:sp>
    </p:spTree>
    <p:extLst>
      <p:ext uri="{BB962C8B-B14F-4D97-AF65-F5344CB8AC3E}">
        <p14:creationId xmlns:p14="http://schemas.microsoft.com/office/powerpoint/2010/main" val="41830344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nvPicPr>
        <p:blipFill>
          <a:blip r:embed="rId2">
            <a:clrChange>
              <a:clrFrom>
                <a:srgbClr val="FFFFFF"/>
              </a:clrFrom>
              <a:clrTo>
                <a:srgbClr val="FFFFFF">
                  <a:alpha val="0"/>
                </a:srgbClr>
              </a:clrTo>
            </a:clrChange>
          </a:blip>
          <a:stretch>
            <a:fillRect/>
          </a:stretch>
        </p:blipFill>
        <p:spPr>
          <a:xfrm>
            <a:off x="4664496" y="3442797"/>
            <a:ext cx="2188613" cy="657019"/>
          </a:xfrm>
          <a:prstGeom prst="rect">
            <a:avLst/>
          </a:prstGeom>
        </p:spPr>
      </p:pic>
      <mc:AlternateContent xmlns:mc="http://schemas.openxmlformats.org/markup-compatibility/2006">
        <mc:Choice xmlns:a14="http://schemas.microsoft.com/office/drawing/2010/main" Requires="a14">
          <p:sp>
            <p:nvSpPr>
              <p:cNvPr id="14" name="矩形 13"/>
              <p:cNvSpPr/>
              <p:nvPr/>
            </p:nvSpPr>
            <p:spPr>
              <a:xfrm>
                <a:off x="5444724" y="1350047"/>
                <a:ext cx="1070165" cy="710579"/>
              </a:xfrm>
              <a:prstGeom prst="rect">
                <a:avLst/>
              </a:prstGeom>
            </p:spPr>
            <p:txBody>
              <a:bodyPr wrap="none">
                <a:spAutoFit/>
              </a:bodyPr>
              <a:lstStyle/>
              <a:p>
                <a:r>
                  <a:rPr lang="en-US" altLang="zh-CN" sz="2800" i="1"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2</m:t>
                        </m:r>
                      </m:den>
                    </m:f>
                  </m:oMath>
                </a14:m>
                <a:endParaRPr lang="zh-CN" altLang="en-US" sz="2800" dirty="0">
                  <a:solidFill>
                    <a:srgbClr val="C00000"/>
                  </a:solidFill>
                </a:endParaRPr>
              </a:p>
            </p:txBody>
          </p:sp>
        </mc:Choice>
        <mc:Fallback>
          <p:sp>
            <p:nvSpPr>
              <p:cNvPr id="14" name="矩形 13"/>
              <p:cNvSpPr>
                <a:spLocks noRot="1" noChangeAspect="1" noMove="1" noResize="1" noEditPoints="1" noAdjustHandles="1" noChangeArrowheads="1" noChangeShapeType="1" noTextEdit="1"/>
              </p:cNvSpPr>
              <p:nvPr/>
            </p:nvSpPr>
            <p:spPr>
              <a:xfrm>
                <a:off x="5444724" y="1350047"/>
                <a:ext cx="1070165" cy="710579"/>
              </a:xfrm>
              <a:prstGeom prst="rect">
                <a:avLst/>
              </a:prstGeom>
              <a:blipFill rotWithShape="0">
                <a:blip r:embed="rId3"/>
                <a:stretch>
                  <a:fillRect l="-11364" b="-9402"/>
                </a:stretch>
              </a:blipFill>
            </p:spPr>
            <p:txBody>
              <a:bodyPr/>
              <a:lstStyle/>
              <a:p>
                <a:r>
                  <a:rPr lang="zh-CN" altLang="en-US">
                    <a:noFill/>
                  </a:rPr>
                  <a:t> </a:t>
                </a:r>
              </a:p>
            </p:txBody>
          </p:sp>
        </mc:Fallback>
      </mc:AlternateContent>
      <p:grpSp>
        <p:nvGrpSpPr>
          <p:cNvPr id="2" name="组合 1"/>
          <p:cNvGrpSpPr/>
          <p:nvPr/>
        </p:nvGrpSpPr>
        <p:grpSpPr>
          <a:xfrm>
            <a:off x="388075" y="1308665"/>
            <a:ext cx="11415850" cy="4882834"/>
            <a:chOff x="388075" y="1308665"/>
            <a:chExt cx="11415850" cy="4882834"/>
          </a:xfrm>
        </p:grpSpPr>
        <p:sp>
          <p:nvSpPr>
            <p:cNvPr id="4" name="矩形 3"/>
            <p:cNvSpPr/>
            <p:nvPr/>
          </p:nvSpPr>
          <p:spPr>
            <a:xfrm>
              <a:off x="388075" y="1359407"/>
              <a:ext cx="11415850" cy="4832092"/>
            </a:xfrm>
            <a:prstGeom prst="rect">
              <a:avLst/>
            </a:prstGeom>
          </p:spPr>
          <p:txBody>
            <a:bodyPr>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indent="1536700">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indent="1536700">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200000"/>
                </a:lnSpc>
                <a:spcAft>
                  <a:spcPts val="0"/>
                </a:spcAft>
                <a:tabLst>
                  <a:tab pos="2250440" algn="l"/>
                </a:tabLst>
              </a:pPr>
              <a:r>
                <a:rPr lang="zh-CN"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6" name="image258.jpeg" descr="source:si_idp999592560;FounderCES"/>
            <p:cNvPicPr/>
            <p:nvPr/>
          </p:nvPicPr>
          <p:blipFill>
            <a:blip r:embed="rId4">
              <a:clrChange>
                <a:clrFrom>
                  <a:srgbClr val="FFFFFF"/>
                </a:clrFrom>
                <a:clrTo>
                  <a:srgbClr val="FFFFFF">
                    <a:alpha val="0"/>
                  </a:srgbClr>
                </a:clrTo>
              </a:clrChange>
            </a:blip>
            <a:stretch>
              <a:fillRect/>
            </a:stretch>
          </p:blipFill>
          <p:spPr>
            <a:xfrm>
              <a:off x="4602422" y="2106612"/>
              <a:ext cx="1711531" cy="719892"/>
            </a:xfrm>
            <a:prstGeom prst="rect">
              <a:avLst/>
            </a:prstGeom>
          </p:spPr>
        </p:pic>
        <p:pic>
          <p:nvPicPr>
            <p:cNvPr id="10" name="image260.jpeg" descr="source:si_idp999688432;FounderCES"/>
            <p:cNvPicPr/>
            <p:nvPr/>
          </p:nvPicPr>
          <p:blipFill>
            <a:blip r:embed="rId5">
              <a:clrChange>
                <a:clrFrom>
                  <a:srgbClr val="FFFFFF"/>
                </a:clrFrom>
                <a:clrTo>
                  <a:srgbClr val="FFFFFF">
                    <a:alpha val="0"/>
                  </a:srgbClr>
                </a:clrTo>
              </a:clrChange>
            </a:blip>
            <a:stretch>
              <a:fillRect/>
            </a:stretch>
          </p:blipFill>
          <p:spPr>
            <a:xfrm>
              <a:off x="4664496" y="4808770"/>
              <a:ext cx="1171215" cy="719892"/>
            </a:xfrm>
            <a:prstGeom prst="rect">
              <a:avLst/>
            </a:prstGeom>
          </p:spPr>
        </p:pic>
        <p:sp>
          <p:nvSpPr>
            <p:cNvPr id="11" name="矩形 10"/>
            <p:cNvSpPr/>
            <p:nvPr/>
          </p:nvSpPr>
          <p:spPr>
            <a:xfrm>
              <a:off x="3143672" y="1308665"/>
              <a:ext cx="3506088" cy="831125"/>
            </a:xfrm>
            <a:prstGeom prst="rect">
              <a:avLst/>
            </a:prstGeom>
            <a:ln>
              <a:solidFill>
                <a:schemeClr val="tx1"/>
              </a:solidFill>
            </a:ln>
          </p:spPr>
          <p:txBody>
            <a:bodyPr wrap="none">
              <a:spAutoFit/>
            </a:bodyPr>
            <a:lstStyle/>
            <a:p>
              <a:pPr lvl="0">
                <a:lnSpc>
                  <a:spcPct val="200000"/>
                </a:lnSpc>
                <a:tabLst>
                  <a:tab pos="225044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i="1"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平均数</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zh-CN" altLang="zh-CN" sz="28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2" name="矩形 11"/>
            <p:cNvSpPr/>
            <p:nvPr/>
          </p:nvSpPr>
          <p:spPr>
            <a:xfrm>
              <a:off x="2927648" y="2852411"/>
              <a:ext cx="4193777" cy="523220"/>
            </a:xfrm>
            <a:prstGeom prst="rect">
              <a:avLst/>
            </a:prstGeom>
            <a:ln>
              <a:solidFill>
                <a:schemeClr val="tx1"/>
              </a:solidFill>
            </a:ln>
          </p:spPr>
          <p:txBody>
            <a:bodyPr wrap="none">
              <a:spAutoFit/>
            </a:bodyPr>
            <a:lstStyle/>
            <a:p>
              <a:pPr lvl="0">
                <a:tabLst>
                  <a:tab pos="225044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确定</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的零点</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smtClean="0">
                  <a:solidFill>
                    <a:prstClr val="black"/>
                  </a:solidFill>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smtClean="0">
                  <a:solidFill>
                    <a:prstClr val="black"/>
                  </a:solidFill>
                  <a:latin typeface="宋体" panose="02010600030101010101" pitchFamily="2" charset="-122"/>
                  <a:ea typeface="方正中等线简体" panose="03000509000000000000" pitchFamily="65" charset="-122"/>
                  <a:cs typeface="宋体" panose="02010600030101010101" pitchFamily="2" charset="-122"/>
                </a:rPr>
                <a:t>______</a:t>
              </a:r>
              <a:endParaRPr lang="zh-CN" altLang="zh-CN" sz="28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3" name="矩形 12"/>
            <p:cNvSpPr/>
            <p:nvPr/>
          </p:nvSpPr>
          <p:spPr>
            <a:xfrm>
              <a:off x="3216176" y="4098393"/>
              <a:ext cx="3288080" cy="669542"/>
            </a:xfrm>
            <a:prstGeom prst="rect">
              <a:avLst/>
            </a:prstGeom>
            <a:ln>
              <a:solidFill>
                <a:schemeClr val="tx1"/>
              </a:solidFill>
            </a:ln>
          </p:spPr>
          <p:txBody>
            <a:bodyPr wrap="none">
              <a:spAutoFit/>
            </a:bodyPr>
            <a:lstStyle/>
            <a:p>
              <a:pPr lvl="0">
                <a:lnSpc>
                  <a:spcPct val="150000"/>
                </a:lnSpc>
                <a:tabLst>
                  <a:tab pos="2250440" algn="l"/>
                </a:tabLst>
              </a:pPr>
              <a:r>
                <a:rPr lang="en-US" altLang="zh-CN" sz="2800" i="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baseline="-250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baseline="-250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的近似值都为</a:t>
              </a:r>
              <a:r>
                <a:rPr lang="en-US" altLang="zh-CN" sz="2800" i="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28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6" name="矩形 15"/>
            <p:cNvSpPr/>
            <p:nvPr/>
          </p:nvSpPr>
          <p:spPr>
            <a:xfrm>
              <a:off x="3173644" y="5495762"/>
              <a:ext cx="3676006" cy="669542"/>
            </a:xfrm>
            <a:prstGeom prst="rect">
              <a:avLst/>
            </a:prstGeom>
            <a:ln>
              <a:solidFill>
                <a:schemeClr val="tx1"/>
              </a:solidFill>
            </a:ln>
          </p:spPr>
          <p:txBody>
            <a:bodyPr wrap="none">
              <a:spAutoFit/>
            </a:bodyPr>
            <a:lstStyle/>
            <a:p>
              <a:pPr lvl="0">
                <a:lnSpc>
                  <a:spcPct val="150000"/>
                </a:lnSpc>
                <a:tabLst>
                  <a:tab pos="225044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方程的一个近似解为</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28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pSp>
      <p:sp>
        <p:nvSpPr>
          <p:cNvPr id="17" name="矩形 16"/>
          <p:cNvSpPr/>
          <p:nvPr/>
        </p:nvSpPr>
        <p:spPr>
          <a:xfrm>
            <a:off x="5928797" y="2770269"/>
            <a:ext cx="1114408"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dirty="0">
              <a:solidFill>
                <a:srgbClr val="C00000"/>
              </a:solidFill>
            </a:endParaRPr>
          </a:p>
        </p:txBody>
      </p:sp>
    </p:spTree>
    <p:extLst>
      <p:ext uri="{BB962C8B-B14F-4D97-AF65-F5344CB8AC3E}">
        <p14:creationId xmlns:p14="http://schemas.microsoft.com/office/powerpoint/2010/main" val="28118733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7" y="1554987"/>
            <a:ext cx="9090376" cy="131587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在上述操作过程中如果存在</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使得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那么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就是方程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的一个精确解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225434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spTree>
    <p:extLst>
      <p:ext uri="{BB962C8B-B14F-4D97-AF65-F5344CB8AC3E}">
        <p14:creationId xmlns:p14="http://schemas.microsoft.com/office/powerpoint/2010/main" val="306269901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407671" y="-97155"/>
            <a:ext cx="11376962" cy="6118443"/>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815005" y="1891432"/>
            <a:ext cx="10561990" cy="3901196"/>
          </a:xfrm>
          <a:prstGeom prst="rect">
            <a:avLst/>
          </a:prstGeom>
        </p:spPr>
        <p:txBody>
          <a:bodyPr wrap="square">
            <a:spAutoFit/>
          </a:bodyPr>
          <a:lstStyle/>
          <a:p>
            <a:pPr>
              <a:lnSpc>
                <a:spcPct val="150000"/>
              </a:lnSpc>
              <a:spcAft>
                <a:spcPts val="0"/>
              </a:spcAft>
              <a:tabLst>
                <a:tab pos="2250440" algn="l"/>
              </a:tabLst>
            </a:pP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同学们</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前几天有个同事买了一部手机</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为了游戏更有趣</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我暂且不能告诉大家是什么牌子的手机</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我可以告诉大家这部手机的价位在</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spc="-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000</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如果我给大家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次猜价的机会</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我只能告诉大家猜的价格比真实值多或少</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大家能否猜出与手机真实价钱的误差在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元以内的价钱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注意啊</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你的机会只有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为了解决这个问题</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接下来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让我们一起探究解决这个问题的方法吧</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prstClr val="white"/>
              </a:solidFill>
            </a:endParaRPr>
          </a:p>
        </p:txBody>
      </p:sp>
      <p:sp>
        <p:nvSpPr>
          <p:cNvPr id="15" name="文本框 14"/>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prstClr val="white"/>
                </a:solidFill>
                <a:cs typeface="+mn-ea"/>
                <a:sym typeface="+mn-lt"/>
              </a:rPr>
              <a:t>导 语</a:t>
            </a:r>
            <a:endParaRPr lang="en-US" altLang="zh-CN" sz="2400" b="1" dirty="0">
              <a:solidFill>
                <a:prstClr val="white"/>
              </a:solidFill>
              <a:cs typeface="+mn-ea"/>
              <a:sym typeface="+mn-lt"/>
            </a:endParaRPr>
          </a:p>
        </p:txBody>
      </p:sp>
    </p:spTree>
    <p:extLst>
      <p:ext uri="{BB962C8B-B14F-4D97-AF65-F5344CB8AC3E}">
        <p14:creationId xmlns:p14="http://schemas.microsoft.com/office/powerpoint/2010/main" val="40526783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229705"/>
            <a:ext cx="11412000" cy="671722"/>
          </a:xfrm>
          <a:prstGeom prst="rect">
            <a:avLst/>
          </a:prstGeom>
        </p:spPr>
        <p:txBody>
          <a:bodyPr wrap="square">
            <a:spAutoFit/>
          </a:bodyPr>
          <a:lstStyle/>
          <a:p>
            <a:pPr>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用二分法求方程</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的一个正实数近似解</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en-US"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0" y="1395027"/>
            <a:ext cx="1403155" cy="593813"/>
            <a:chOff x="0" y="674947"/>
            <a:chExt cx="1403155" cy="593813"/>
          </a:xfrm>
        </p:grpSpPr>
        <p:sp>
          <p:nvSpPr>
            <p:cNvPr id="23" name="矩形 22"/>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3</a:t>
              </a:r>
              <a:endParaRPr lang="zh-CN" altLang="en-US" sz="2800" dirty="0"/>
            </a:p>
          </p:txBody>
        </p:sp>
        <p:cxnSp>
          <p:nvCxnSpPr>
            <p:cNvPr id="26" name="直接连接符 25"/>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0000" y="908720"/>
            <a:ext cx="11412000" cy="4968552"/>
            <a:chOff x="319674" y="2575382"/>
            <a:chExt cx="11412000" cy="4968552"/>
          </a:xfrm>
        </p:grpSpPr>
        <p:grpSp>
          <p:nvGrpSpPr>
            <p:cNvPr id="10" name="组合 9"/>
            <p:cNvGrpSpPr/>
            <p:nvPr/>
          </p:nvGrpSpPr>
          <p:grpSpPr>
            <a:xfrm>
              <a:off x="319674" y="2575382"/>
              <a:ext cx="11412000" cy="4968552"/>
              <a:chOff x="319674" y="476672"/>
              <a:chExt cx="11412000" cy="4968552"/>
            </a:xfrm>
          </p:grpSpPr>
          <p:sp>
            <p:nvSpPr>
              <p:cNvPr id="12" name="圆角矩形 11"/>
              <p:cNvSpPr/>
              <p:nvPr/>
            </p:nvSpPr>
            <p:spPr>
              <a:xfrm>
                <a:off x="319674" y="589563"/>
                <a:ext cx="11412000" cy="4855661"/>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551384" y="1178168"/>
            <a:ext cx="11017224" cy="454752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经计算</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(0)=-3&lt;0,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内存在零点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即方程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内有解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经计算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所以方程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内有解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如此继续下去</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得到方程的正实数解所在的区间</a:t>
            </a:r>
            <a:r>
              <a:rPr lang="en-US" altLang="zh-CN" sz="2800" dirty="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25715256"/>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0000" y="188640"/>
            <a:ext cx="11412000" cy="6552728"/>
            <a:chOff x="319674" y="2575382"/>
            <a:chExt cx="11412000" cy="6552728"/>
          </a:xfrm>
        </p:grpSpPr>
        <p:grpSp>
          <p:nvGrpSpPr>
            <p:cNvPr id="10" name="组合 9"/>
            <p:cNvGrpSpPr/>
            <p:nvPr/>
          </p:nvGrpSpPr>
          <p:grpSpPr>
            <a:xfrm>
              <a:off x="319674" y="2575382"/>
              <a:ext cx="11412000" cy="6552728"/>
              <a:chOff x="319674" y="476672"/>
              <a:chExt cx="11412000" cy="6552728"/>
            </a:xfrm>
          </p:grpSpPr>
          <p:sp>
            <p:nvSpPr>
              <p:cNvPr id="12" name="圆角矩形 11"/>
              <p:cNvSpPr/>
              <p:nvPr/>
            </p:nvSpPr>
            <p:spPr>
              <a:xfrm>
                <a:off x="319674" y="589563"/>
                <a:ext cx="11412000" cy="6439837"/>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551384" y="332656"/>
            <a:ext cx="11017224" cy="669542"/>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如下表</a:t>
            </a:r>
            <a:r>
              <a:rPr lang="en-US" altLang="zh-CN" sz="2800" dirty="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5" name="表格 14"/>
              <p:cNvGraphicFramePr>
                <a:graphicFrameLocks noGrp="1"/>
              </p:cNvGraphicFramePr>
              <p:nvPr>
                <p:extLst>
                  <p:ext uri="{D42A27DB-BD31-4B8C-83A1-F6EECF244321}">
                    <p14:modId xmlns:p14="http://schemas.microsoft.com/office/powerpoint/2010/main" val="3695702218"/>
                  </p:ext>
                </p:extLst>
              </p:nvPr>
            </p:nvGraphicFramePr>
            <p:xfrm>
              <a:off x="695400" y="997159"/>
              <a:ext cx="10873208" cy="5672201"/>
            </p:xfrm>
            <a:graphic>
              <a:graphicData uri="http://schemas.openxmlformats.org/drawingml/2006/table">
                <a:tbl>
                  <a:tblPr firstRow="1" firstCol="1" bandRow="1"/>
                  <a:tblGrid>
                    <a:gridCol w="2492223"/>
                    <a:gridCol w="1927693"/>
                    <a:gridCol w="2298249"/>
                    <a:gridCol w="1636065"/>
                    <a:gridCol w="2518978"/>
                  </a:tblGrid>
                  <a:tr h="864096">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中点</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c</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5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3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0.742</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(0.742</a:t>
                          </a:r>
                          <a:r>
                            <a:rPr lang="en-US"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187</a:t>
                          </a:r>
                          <a:r>
                            <a:rPr lang="en-US"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15" name="表格 14"/>
              <p:cNvGraphicFramePr>
                <a:graphicFrameLocks noGrp="1"/>
              </p:cNvGraphicFramePr>
              <p:nvPr>
                <p:extLst>
                  <p:ext uri="{D42A27DB-BD31-4B8C-83A1-F6EECF244321}">
                    <p14:modId xmlns:p14="http://schemas.microsoft.com/office/powerpoint/2010/main" val="3695702218"/>
                  </p:ext>
                </p:extLst>
              </p:nvPr>
            </p:nvGraphicFramePr>
            <p:xfrm>
              <a:off x="695400" y="997159"/>
              <a:ext cx="10873208" cy="5672201"/>
            </p:xfrm>
            <a:graphic>
              <a:graphicData uri="http://schemas.openxmlformats.org/drawingml/2006/table">
                <a:tbl>
                  <a:tblPr firstRow="1" firstCol="1" bandRow="1"/>
                  <a:tblGrid>
                    <a:gridCol w="2492223"/>
                    <a:gridCol w="1927693"/>
                    <a:gridCol w="2298249"/>
                    <a:gridCol w="1636065"/>
                    <a:gridCol w="2518978"/>
                  </a:tblGrid>
                  <a:tr h="987171">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中点</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c</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32203" t="-617" r="-484" b="-487654"/>
                          </a:stretch>
                        </a:blipFill>
                      </a:tcPr>
                    </a:tc>
                  </a:tr>
                  <a:tr h="66929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29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29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29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29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29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(0.718</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290">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375,0.75)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0.742</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187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375)&lt;0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(0.75)&gt;0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(0.742</a:t>
                          </a:r>
                          <a:r>
                            <a:rPr lang="en-US"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187</a:t>
                          </a:r>
                          <a:r>
                            <a:rPr lang="en-US"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644659614"/>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0000" y="1268760"/>
            <a:ext cx="11412000" cy="2664296"/>
            <a:chOff x="319674" y="2575382"/>
            <a:chExt cx="11412000" cy="2664296"/>
          </a:xfrm>
        </p:grpSpPr>
        <p:grpSp>
          <p:nvGrpSpPr>
            <p:cNvPr id="10" name="组合 9"/>
            <p:cNvGrpSpPr/>
            <p:nvPr/>
          </p:nvGrpSpPr>
          <p:grpSpPr>
            <a:xfrm>
              <a:off x="319674" y="2575382"/>
              <a:ext cx="11412000" cy="2664296"/>
              <a:chOff x="319674" y="476672"/>
              <a:chExt cx="11412000" cy="2664296"/>
            </a:xfrm>
          </p:grpSpPr>
          <p:sp>
            <p:nvSpPr>
              <p:cNvPr id="12" name="圆角矩形 11"/>
              <p:cNvSpPr/>
              <p:nvPr/>
            </p:nvSpPr>
            <p:spPr>
              <a:xfrm>
                <a:off x="319674" y="589563"/>
                <a:ext cx="11412000" cy="2551405"/>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551384" y="1538208"/>
            <a:ext cx="11017224" cy="196220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所以方程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的一个近似解在区间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375,0.742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187</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0.734</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375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0.742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187</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的近似值都为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故方程的近似解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998730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56321"/>
            <a:ext cx="11377264" cy="283677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918446" y="1516521"/>
            <a:ext cx="9578154" cy="260853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构造函数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利用图象确定方程的解所在的大致区间</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通常取区间</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利用二分法求出满足要求的方程的解所在的区间</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区间</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内满足要求的唯一近似值就是方程的解</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1918446" y="620688"/>
            <a:ext cx="9578154" cy="671722"/>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利用二分法求方程的近似解的步骤</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680560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175282"/>
            <a:ext cx="11610656" cy="738664"/>
          </a:xfrm>
          <a:prstGeom prst="rect">
            <a:avLst/>
          </a:prstGeom>
        </p:spPr>
        <p:txBody>
          <a:bodyPr wrap="square">
            <a:spAutoFit/>
          </a:bodyPr>
          <a:lstStyle/>
          <a:p>
            <a:pPr>
              <a:lnSpc>
                <a:spcPct val="150000"/>
              </a:lnSpc>
              <a:spcAft>
                <a:spcPts val="0"/>
              </a:spcAft>
              <a:tabLst>
                <a:tab pos="234061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用二分法求方程</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baseline="30000" dirty="0">
                <a:latin typeface="Times New Roman" panose="02020603050405020304" pitchFamily="18" charset="0"/>
                <a:ea typeface="方正中等线简体" panose="03000509000000000000" pitchFamily="65" charset="-122"/>
              </a:rPr>
              <a:t>3</a:t>
            </a:r>
            <a:r>
              <a:rPr lang="en-US" altLang="zh-CN" sz="2800" kern="100" dirty="0">
                <a:latin typeface="Times New Roman" panose="02020603050405020304" pitchFamily="18" charset="0"/>
                <a:ea typeface="方正中等线简体" panose="03000509000000000000" pitchFamily="65" charset="-122"/>
              </a:rPr>
              <a:t>-3</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baseline="30000" dirty="0">
                <a:latin typeface="Times New Roman" panose="02020603050405020304" pitchFamily="18" charset="0"/>
                <a:ea typeface="方正中等线简体" panose="03000509000000000000" pitchFamily="65" charset="-122"/>
              </a:rPr>
              <a:t>2</a:t>
            </a:r>
            <a:r>
              <a:rPr lang="en-US" altLang="zh-CN" sz="2800" kern="100" dirty="0">
                <a:latin typeface="Times New Roman" panose="02020603050405020304" pitchFamily="18" charset="0"/>
                <a:ea typeface="方正中等线简体" panose="03000509000000000000" pitchFamily="65" charset="-122"/>
              </a:rPr>
              <a:t>-9</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的一个负实数近似解</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latin typeface="Times New Roman" panose="02020603050405020304" pitchFamily="18" charset="0"/>
                <a:ea typeface="方正中等线简体" panose="03000509000000000000" pitchFamily="65" charset="-122"/>
              </a:rPr>
              <a:t>0.1).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1" name="组合 10"/>
          <p:cNvGrpSpPr/>
          <p:nvPr/>
        </p:nvGrpSpPr>
        <p:grpSpPr>
          <a:xfrm>
            <a:off x="0" y="1378001"/>
            <a:ext cx="2209642" cy="507831"/>
            <a:chOff x="0" y="586780"/>
            <a:chExt cx="2209642" cy="507831"/>
          </a:xfrm>
        </p:grpSpPr>
        <p:sp>
          <p:nvSpPr>
            <p:cNvPr id="12" name="矩形 11"/>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3</a:t>
              </a:r>
              <a:endParaRPr lang="zh-CN" altLang="en-US" sz="2700" dirty="0">
                <a:latin typeface="Adobe 黑体 Std R" panose="020B0400000000000000" pitchFamily="34" charset="-122"/>
                <a:ea typeface="Adobe 黑体 Std R" panose="020B0400000000000000" pitchFamily="34" charset="-122"/>
              </a:endParaRPr>
            </a:p>
          </p:txBody>
        </p:sp>
        <p:sp>
          <p:nvSpPr>
            <p:cNvPr id="15" name="矩形 14"/>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0000" y="188640"/>
            <a:ext cx="11412000" cy="6480720"/>
            <a:chOff x="319674" y="2575382"/>
            <a:chExt cx="11412000" cy="6480720"/>
          </a:xfrm>
        </p:grpSpPr>
        <p:grpSp>
          <p:nvGrpSpPr>
            <p:cNvPr id="10" name="组合 9"/>
            <p:cNvGrpSpPr/>
            <p:nvPr/>
          </p:nvGrpSpPr>
          <p:grpSpPr>
            <a:xfrm>
              <a:off x="319674" y="2575382"/>
              <a:ext cx="11412000" cy="6480720"/>
              <a:chOff x="319674" y="476672"/>
              <a:chExt cx="11412000" cy="6480720"/>
            </a:xfrm>
          </p:grpSpPr>
          <p:sp>
            <p:nvSpPr>
              <p:cNvPr id="12" name="圆角矩形 11"/>
              <p:cNvSpPr/>
              <p:nvPr/>
            </p:nvSpPr>
            <p:spPr>
              <a:xfrm>
                <a:off x="319674" y="589563"/>
                <a:ext cx="11412000" cy="6367829"/>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551384" y="458088"/>
            <a:ext cx="11017224" cy="3901196"/>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确定一个包含负数零点的区间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所以可以取区间</a:t>
            </a:r>
            <a:r>
              <a:rPr lang="en-US" altLang="zh-CN" sz="2800" dirty="0">
                <a:latin typeface="Times New Roman" panose="02020603050405020304" pitchFamily="18" charset="0"/>
                <a:ea typeface="方正中等线简体" panose="03000509000000000000" pitchFamily="65" charset="-122"/>
              </a:rPr>
              <a:t>(-2,-1)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作为计算的初始区间</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当然选取较大的区间也可以</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用二分法逐步计算</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列表如下</a:t>
            </a:r>
            <a:r>
              <a:rPr lang="en-US" altLang="zh-CN" sz="2800" dirty="0">
                <a:latin typeface="Times New Roman" panose="02020603050405020304" pitchFamily="18" charset="0"/>
                <a:ea typeface="方正中等线简体" panose="03000509000000000000" pitchFamily="65" charset="-122"/>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913076748"/>
              </p:ext>
            </p:extLst>
          </p:nvPr>
        </p:nvGraphicFramePr>
        <p:xfrm>
          <a:off x="767408" y="4474676"/>
          <a:ext cx="10801200" cy="1912493"/>
        </p:xfrm>
        <a:graphic>
          <a:graphicData uri="http://schemas.openxmlformats.org/drawingml/2006/table">
            <a:tbl>
              <a:tblPr firstRow="1" firstCol="1" bandRow="1"/>
              <a:tblGrid>
                <a:gridCol w="3835909"/>
                <a:gridCol w="3590234"/>
                <a:gridCol w="3375057"/>
              </a:tblGrid>
              <a:tr h="405130">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端点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端点或中点的函数值</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取值区间</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30">
                <a:tc>
                  <a:txBody>
                    <a:bodyPr/>
                    <a:lstStyle/>
                    <a:p>
                      <a:pP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rPr>
                        <a:t/>
                      </a:r>
                      <a:br>
                        <a:rPr lang="en-US" sz="2800" dirty="0">
                          <a:effectLst/>
                          <a:latin typeface="Times New Roman" panose="02020603050405020304" pitchFamily="18" charset="0"/>
                          <a:ea typeface="方正中等线简体" panose="03000509000000000000" pitchFamily="65" charset="-122"/>
                        </a:rPr>
                      </a:b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(-1)&gt;0,</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355640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0000" y="188640"/>
            <a:ext cx="11412000" cy="6336704"/>
            <a:chOff x="319674" y="2575382"/>
            <a:chExt cx="11412000" cy="6336704"/>
          </a:xfrm>
        </p:grpSpPr>
        <p:grpSp>
          <p:nvGrpSpPr>
            <p:cNvPr id="10" name="组合 9"/>
            <p:cNvGrpSpPr/>
            <p:nvPr/>
          </p:nvGrpSpPr>
          <p:grpSpPr>
            <a:xfrm>
              <a:off x="319674" y="2575382"/>
              <a:ext cx="11412000" cy="6336704"/>
              <a:chOff x="319674" y="476672"/>
              <a:chExt cx="11412000" cy="6336704"/>
            </a:xfrm>
          </p:grpSpPr>
          <p:sp>
            <p:nvSpPr>
              <p:cNvPr id="12" name="圆角矩形 11"/>
              <p:cNvSpPr/>
              <p:nvPr/>
            </p:nvSpPr>
            <p:spPr>
              <a:xfrm>
                <a:off x="319674" y="589563"/>
                <a:ext cx="11412000" cy="6223813"/>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 name="矩形 1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1" name="文本框 1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551384" y="5013176"/>
            <a:ext cx="11017224" cy="1311193"/>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-1.937</a:t>
            </a:r>
            <a:r>
              <a:rPr lang="en-US" altLang="zh-CN" sz="2800" i="1" kern="100" dirty="0">
                <a:latin typeface="Times New Roman" panose="02020603050405020304" pitchFamily="18" charset="0"/>
                <a:ea typeface="仿宋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-1.875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精确到</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的近似值都为</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-1.9,</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所以方程的近似解</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精确到</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-1.9.</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4" name="表格 3"/>
              <p:cNvGraphicFramePr>
                <a:graphicFrameLocks noGrp="1"/>
              </p:cNvGraphicFramePr>
              <p:nvPr>
                <p:extLst>
                  <p:ext uri="{D42A27DB-BD31-4B8C-83A1-F6EECF244321}">
                    <p14:modId xmlns:p14="http://schemas.microsoft.com/office/powerpoint/2010/main" val="3869037611"/>
                  </p:ext>
                </p:extLst>
              </p:nvPr>
            </p:nvGraphicFramePr>
            <p:xfrm>
              <a:off x="767408" y="476672"/>
              <a:ext cx="10801200" cy="4358451"/>
            </p:xfrm>
            <a:graphic>
              <a:graphicData uri="http://schemas.openxmlformats.org/drawingml/2006/table">
                <a:tbl>
                  <a:tblPr firstRow="1" firstCol="1" bandRow="1"/>
                  <a:tblGrid>
                    <a:gridCol w="3835909"/>
                    <a:gridCol w="3590234"/>
                    <a:gridCol w="3375057"/>
                  </a:tblGrid>
                  <a:tr h="405130">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端点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端点或中点的函数值</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取值区间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560">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)=4.375&gt;0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560">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1.5</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)≈2.203&gt;0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(-2,-1.75)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560">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1.75</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=-1.875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)≈0.736&gt;0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(-2,-1.875)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560">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1.875</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=-1.937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)≈-0.097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4&lt;0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(-1.937</a:t>
                          </a:r>
                          <a:r>
                            <a:rPr lang="en-US"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5,-1.875)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4" name="表格 3"/>
              <p:cNvGraphicFramePr>
                <a:graphicFrameLocks noGrp="1"/>
              </p:cNvGraphicFramePr>
              <p:nvPr>
                <p:extLst>
                  <p:ext uri="{D42A27DB-BD31-4B8C-83A1-F6EECF244321}">
                    <p14:modId xmlns:p14="http://schemas.microsoft.com/office/powerpoint/2010/main" val="3869037611"/>
                  </p:ext>
                </p:extLst>
              </p:nvPr>
            </p:nvGraphicFramePr>
            <p:xfrm>
              <a:off x="767408" y="476672"/>
              <a:ext cx="10801200" cy="4358451"/>
            </p:xfrm>
            <a:graphic>
              <a:graphicData uri="http://schemas.openxmlformats.org/drawingml/2006/table">
                <a:tbl>
                  <a:tblPr firstRow="1" firstCol="1" bandRow="1"/>
                  <a:tblGrid>
                    <a:gridCol w="3835909"/>
                    <a:gridCol w="3590234"/>
                    <a:gridCol w="3375057"/>
                  </a:tblGrid>
                  <a:tr h="669290">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端点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端点或中点的函数值</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取值区间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901">
                    <a:tc>
                      <a:txBody>
                        <a:bodyPr/>
                        <a:lstStyle/>
                        <a:p>
                          <a:endParaRPr lang="zh-CN"/>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59" t="-78723" r="-181746" b="-332624"/>
                          </a:stretch>
                        </a:blipFill>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)=4.375&gt;0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420">
                    <a:tc>
                      <a:txBody>
                        <a:bodyPr/>
                        <a:lstStyle/>
                        <a:p>
                          <a:endParaRPr lang="zh-CN"/>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59" t="-162581" r="-181746" b="-202581"/>
                          </a:stretch>
                        </a:blipFill>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)≈2.203&gt;0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(-2,-1.75)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420">
                    <a:tc>
                      <a:txBody>
                        <a:bodyPr/>
                        <a:lstStyle/>
                        <a:p>
                          <a:endParaRPr lang="zh-CN"/>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59" t="-262581" r="-181746" b="-102581"/>
                          </a:stretch>
                        </a:blipFill>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)≈0.736&gt;0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(-2,-1.875)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420">
                    <a:tc>
                      <a:txBody>
                        <a:bodyPr/>
                        <a:lstStyle/>
                        <a:p>
                          <a:endParaRPr lang="zh-CN"/>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59" t="-362581" r="-181746" b="-2581"/>
                          </a:stretch>
                        </a:blipFill>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)≈-0.097</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4&lt;0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7780" marR="1778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(-1.937</a:t>
                          </a:r>
                          <a:r>
                            <a:rPr lang="en-US"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5,-1.875)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15" marR="571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6460291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286" y="1743224"/>
            <a:ext cx="11229429" cy="325486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二分法的定义</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利用二分法求函数的零点、方程的近似解</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化归、逼近</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二分法并不适用于所有零点</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只能求函数的变号零点</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随堂演练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smtClean="0">
                <a:solidFill>
                  <a:schemeClr val="bg1"/>
                </a:solidFill>
              </a:rPr>
              <a:t>四</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hlinkClick r:id="rId2" action="ppaction://hlinksldjump"/>
          </p:cNvPr>
          <p:cNvSpPr txBox="1"/>
          <p:nvPr/>
        </p:nvSpPr>
        <p:spPr>
          <a:xfrm>
            <a:off x="2018184" y="2132856"/>
            <a:ext cx="4680520" cy="542584"/>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一、二分法的理解</a:t>
            </a:r>
          </a:p>
        </p:txBody>
      </p:sp>
      <p:sp>
        <p:nvSpPr>
          <p:cNvPr id="9" name="文本框 8">
            <a:hlinkClick r:id="rId3" action="ppaction://hlinksldjump"/>
          </p:cNvPr>
          <p:cNvSpPr txBox="1"/>
          <p:nvPr/>
        </p:nvSpPr>
        <p:spPr>
          <a:xfrm>
            <a:off x="2020718" y="2910030"/>
            <a:ext cx="5587450" cy="579646"/>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二、用二分法求函数零点的近似值</a:t>
            </a:r>
          </a:p>
        </p:txBody>
      </p:sp>
      <p:sp>
        <p:nvSpPr>
          <p:cNvPr id="10" name="文本框 9">
            <a:hlinkClick r:id="rId4" action="ppaction://hlinksldjump"/>
          </p:cNvPr>
          <p:cNvSpPr txBox="1"/>
          <p:nvPr/>
        </p:nvSpPr>
        <p:spPr>
          <a:xfrm>
            <a:off x="1991544" y="5321832"/>
            <a:ext cx="1949315" cy="579646"/>
          </a:xfrm>
          <a:prstGeom prst="rect">
            <a:avLst/>
          </a:prstGeom>
          <a:noFill/>
        </p:spPr>
        <p:txBody>
          <a:bodyPr wrap="square" rtlCol="0">
            <a:spAutoFit/>
          </a:bodyPr>
          <a:lstStyle/>
          <a:p>
            <a:pPr>
              <a:lnSpc>
                <a:spcPts val="3800"/>
              </a:lnSpc>
            </a:pPr>
            <a:r>
              <a:rPr lang="zh-CN" altLang="en-US" sz="2600" dirty="0" smtClean="0">
                <a:solidFill>
                  <a:srgbClr val="00589A"/>
                </a:solidFill>
              </a:rPr>
              <a:t>课时对点练</a:t>
            </a:r>
            <a:endParaRPr lang="zh-CN" altLang="en-US" sz="2600" dirty="0">
              <a:solidFill>
                <a:srgbClr val="00589A"/>
              </a:solidFill>
            </a:endParaRPr>
          </a:p>
        </p:txBody>
      </p:sp>
      <p:sp>
        <p:nvSpPr>
          <p:cNvPr id="12" name="文本框 11">
            <a:hlinkClick r:id="rId5" action="ppaction://hlinksldjump"/>
          </p:cNvPr>
          <p:cNvSpPr txBox="1"/>
          <p:nvPr/>
        </p:nvSpPr>
        <p:spPr>
          <a:xfrm>
            <a:off x="2020717" y="3727343"/>
            <a:ext cx="5515443" cy="579646"/>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三、用二分法求方程的近似解</a:t>
            </a:r>
          </a:p>
        </p:txBody>
      </p:sp>
      <p:sp>
        <p:nvSpPr>
          <p:cNvPr id="13" name="文本框 12">
            <a:hlinkClick r:id="rId6" action="ppaction://hlinksldjump"/>
          </p:cNvPr>
          <p:cNvSpPr txBox="1"/>
          <p:nvPr/>
        </p:nvSpPr>
        <p:spPr>
          <a:xfrm>
            <a:off x="2020718" y="4544656"/>
            <a:ext cx="1653650" cy="539507"/>
          </a:xfrm>
          <a:prstGeom prst="rect">
            <a:avLst/>
          </a:prstGeom>
          <a:noFill/>
        </p:spPr>
        <p:txBody>
          <a:bodyPr wrap="square" rtlCol="0">
            <a:spAutoFit/>
          </a:bodyPr>
          <a:lstStyle/>
          <a:p>
            <a:pPr>
              <a:lnSpc>
                <a:spcPts val="3800"/>
              </a:lnSpc>
            </a:pPr>
            <a:r>
              <a:rPr lang="zh-CN" altLang="en-US" sz="2600" dirty="0" smtClean="0">
                <a:solidFill>
                  <a:srgbClr val="00589A"/>
                </a:solidFill>
              </a:rPr>
              <a:t>随堂演练</a:t>
            </a:r>
            <a:endParaRPr lang="zh-CN" altLang="en-US" sz="2600" dirty="0">
              <a:solidFill>
                <a:srgbClr val="00589A"/>
              </a:solidFill>
            </a:endParaRPr>
          </a:p>
        </p:txBody>
      </p:sp>
      <p:sp>
        <p:nvSpPr>
          <p:cNvPr id="15" name="矩形 14"/>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07670" y="-97155"/>
            <a:ext cx="7128491" cy="669227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8" name="文本框 17"/>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schemeClr val="bg1"/>
                </a:solidFill>
                <a:cs typeface="+mn-ea"/>
                <a:sym typeface="+mn-lt"/>
              </a:rPr>
              <a:t>内容索引</a:t>
            </a:r>
            <a:endParaRPr lang="en-US" altLang="zh-CN" sz="2400" b="1" dirty="0">
              <a:solidFill>
                <a:schemeClr val="bg1"/>
              </a:solidFill>
              <a:cs typeface="+mn-ea"/>
              <a:sym typeface="+mn-lt"/>
            </a:endParaRPr>
          </a:p>
        </p:txBody>
      </p:sp>
    </p:spTree>
    <p:extLst>
      <p:ext uri="{BB962C8B-B14F-4D97-AF65-F5344CB8AC3E}">
        <p14:creationId xmlns:p14="http://schemas.microsoft.com/office/powerpoint/2010/main" val="34365802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矩形 6"/>
          <p:cNvSpPr/>
          <p:nvPr/>
        </p:nvSpPr>
        <p:spPr>
          <a:xfrm>
            <a:off x="390000" y="980728"/>
            <a:ext cx="11412000" cy="669542"/>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观察下列函数的图象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判断能用二分法求其零点的是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3" name="image265.jpeg"/>
          <p:cNvPicPr/>
          <p:nvPr/>
        </p:nvPicPr>
        <p:blipFill>
          <a:blip r:embed="rId6">
            <a:clrChange>
              <a:clrFrom>
                <a:srgbClr val="FFFFFF"/>
              </a:clrFrom>
              <a:clrTo>
                <a:srgbClr val="FFFFFF">
                  <a:alpha val="0"/>
                </a:srgbClr>
              </a:clrTo>
            </a:clrChange>
          </a:blip>
          <a:stretch>
            <a:fillRect/>
          </a:stretch>
        </p:blipFill>
        <p:spPr>
          <a:xfrm>
            <a:off x="2305886" y="1988840"/>
            <a:ext cx="7580229" cy="1800200"/>
          </a:xfrm>
          <a:prstGeom prst="rect">
            <a:avLst/>
          </a:prstGeom>
        </p:spPr>
      </p:pic>
      <p:sp>
        <p:nvSpPr>
          <p:cNvPr id="19" name="TextBox 19"/>
          <p:cNvSpPr txBox="1"/>
          <p:nvPr/>
        </p:nvSpPr>
        <p:spPr>
          <a:xfrm>
            <a:off x="2754156" y="320970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0482" y="1134087"/>
            <a:ext cx="11491037" cy="1962204"/>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用二分法求函数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的零点可以取的初始区间是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A.(-2,-1)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C.(0,1)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圆角矩形 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19"/>
          <p:cNvSpPr txBox="1"/>
          <p:nvPr/>
        </p:nvSpPr>
        <p:spPr>
          <a:xfrm>
            <a:off x="191344" y="172277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471835" y="3501008"/>
            <a:ext cx="11248331" cy="1152128"/>
            <a:chOff x="471835" y="4581128"/>
            <a:chExt cx="11248331" cy="1152128"/>
          </a:xfrm>
        </p:grpSpPr>
        <p:sp>
          <p:nvSpPr>
            <p:cNvPr id="10" name="圆角矩形 9"/>
            <p:cNvSpPr/>
            <p:nvPr/>
          </p:nvSpPr>
          <p:spPr>
            <a:xfrm>
              <a:off x="471835" y="4694020"/>
              <a:ext cx="11248331" cy="1039236"/>
            </a:xfrm>
            <a:prstGeom prst="roundRect">
              <a:avLst>
                <a:gd name="adj" fmla="val 31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4" name="矩形 13"/>
          <p:cNvSpPr/>
          <p:nvPr/>
        </p:nvSpPr>
        <p:spPr>
          <a:xfrm>
            <a:off x="695400" y="3801740"/>
            <a:ext cx="10801200" cy="669542"/>
          </a:xfrm>
          <a:prstGeom prst="rect">
            <a:avLst/>
          </a:prstGeom>
        </p:spPr>
        <p:txBody>
          <a:bodyPr wrap="square">
            <a:spAutoFit/>
          </a:bodyPr>
          <a:lstStyle/>
          <a:p>
            <a:pPr>
              <a:lnSpc>
                <a:spcPct val="150000"/>
              </a:lnSpc>
              <a:spcAft>
                <a:spcPts val="0"/>
              </a:spcAft>
              <a:tabLst>
                <a:tab pos="2340610" algn="l"/>
              </a:tabLst>
            </a:pP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(-2)</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(-1)=-12&lt;0,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所以可以取的初始区间是</a:t>
            </a:r>
            <a:r>
              <a:rPr lang="en-US" altLang="zh-CN" sz="2800" dirty="0">
                <a:latin typeface="Times New Roman" panose="02020603050405020304" pitchFamily="18" charset="0"/>
                <a:ea typeface="方正中等线简体" panose="03000509000000000000" pitchFamily="65" charset="-122"/>
              </a:rPr>
              <a:t>(-2,-1).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877878"/>
            <a:ext cx="11412000" cy="267765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用二分法研究函数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的零点时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第一次计算</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(0.5)&gt;0,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第二次应计算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A.1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C.0.25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D.0.75</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圆角矩形 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2" name="圆角矩形 1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8" name="组合 7"/>
          <p:cNvGrpSpPr/>
          <p:nvPr/>
        </p:nvGrpSpPr>
        <p:grpSpPr>
          <a:xfrm>
            <a:off x="471835" y="3717032"/>
            <a:ext cx="11248331" cy="1622276"/>
            <a:chOff x="471835" y="4581128"/>
            <a:chExt cx="11248331" cy="1622276"/>
          </a:xfrm>
        </p:grpSpPr>
        <p:sp>
          <p:nvSpPr>
            <p:cNvPr id="13" name="圆角矩形 12"/>
            <p:cNvSpPr/>
            <p:nvPr/>
          </p:nvSpPr>
          <p:spPr>
            <a:xfrm>
              <a:off x="471835" y="4694020"/>
              <a:ext cx="11248331" cy="1509384"/>
            </a:xfrm>
            <a:prstGeom prst="roundRect">
              <a:avLst>
                <a:gd name="adj" fmla="val 810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文本框 1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16" name="矩形 15"/>
              <p:cNvSpPr/>
              <p:nvPr/>
            </p:nvSpPr>
            <p:spPr>
              <a:xfrm>
                <a:off x="695400" y="4040341"/>
                <a:ext cx="10873208" cy="1015471"/>
              </a:xfrm>
              <a:prstGeom prst="rect">
                <a:avLst/>
              </a:prstGeom>
            </p:spPr>
            <p:txBody>
              <a:bodyPr wrap="square">
                <a:spAutoFit/>
              </a:bodyPr>
              <a:lstStyle/>
              <a:p>
                <a:pPr>
                  <a:lnSpc>
                    <a:spcPct val="150000"/>
                  </a:lnSpc>
                  <a:spcAft>
                    <a:spcPts val="0"/>
                  </a:spcAft>
                  <a:tabLst>
                    <a:tab pos="2340610" algn="l"/>
                  </a:tabLst>
                </a:pPr>
                <a:r>
                  <a:rPr lang="en-US" altLang="zh-CN" sz="2800" i="1" dirty="0">
                    <a:latin typeface="Times New Roman" panose="02020603050405020304" pitchFamily="18" charset="0"/>
                    <a:ea typeface="方正中等线简体" panose="03000509000000000000" pitchFamily="65" charset="-122"/>
                  </a:rPr>
                  <a:t>x</a:t>
                </a:r>
                <a:r>
                  <a:rPr lang="en-US" altLang="zh-CN" sz="2800" baseline="-25000" dirty="0">
                    <a:effectLst/>
                    <a:latin typeface="Times New Roman" panose="02020603050405020304" pitchFamily="18" charset="0"/>
                    <a:ea typeface="方正中等线简体" panose="03000509000000000000" pitchFamily="65" charset="-122"/>
                  </a:rPr>
                  <a:t>1</a:t>
                </a:r>
                <a:r>
                  <a:rPr lang="en-US" altLang="zh-CN" sz="2800" dirty="0">
                    <a:effectLst/>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0+0.5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rPr>
                  <a:t>=0.25.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6" name="矩形 15"/>
              <p:cNvSpPr>
                <a:spLocks noRot="1" noChangeAspect="1" noMove="1" noResize="1" noEditPoints="1" noAdjustHandles="1" noChangeArrowheads="1" noChangeShapeType="1" noTextEdit="1"/>
              </p:cNvSpPr>
              <p:nvPr/>
            </p:nvSpPr>
            <p:spPr>
              <a:xfrm>
                <a:off x="695400" y="4040341"/>
                <a:ext cx="10873208" cy="1015471"/>
              </a:xfrm>
              <a:prstGeom prst="rect">
                <a:avLst/>
              </a:prstGeom>
              <a:blipFill rotWithShape="0">
                <a:blip r:embed="rId6"/>
                <a:stretch>
                  <a:fillRect l="-1121"/>
                </a:stretch>
              </a:blipFill>
            </p:spPr>
            <p:txBody>
              <a:bodyPr/>
              <a:lstStyle/>
              <a:p>
                <a:r>
                  <a:rPr lang="zh-CN" altLang="en-US">
                    <a:noFill/>
                  </a:rPr>
                  <a:t> </a:t>
                </a:r>
              </a:p>
            </p:txBody>
          </p:sp>
        </mc:Fallback>
      </mc:AlternateContent>
      <p:sp>
        <p:nvSpPr>
          <p:cNvPr id="20" name="TextBox 19"/>
          <p:cNvSpPr txBox="1"/>
          <p:nvPr/>
        </p:nvSpPr>
        <p:spPr>
          <a:xfrm>
            <a:off x="237952" y="278818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2090" y="1268760"/>
            <a:ext cx="11362541" cy="1315873"/>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用二分法逐次计算时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圆角矩形 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9" name="圆角矩形 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圆角矩形 10">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17" name="返回">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pSp>
        <p:nvGrpSpPr>
          <p:cNvPr id="18" name="组合 17"/>
          <p:cNvGrpSpPr/>
          <p:nvPr/>
        </p:nvGrpSpPr>
        <p:grpSpPr>
          <a:xfrm>
            <a:off x="471835" y="2996952"/>
            <a:ext cx="11248331" cy="1440160"/>
            <a:chOff x="471835" y="4581128"/>
            <a:chExt cx="11248331" cy="1440160"/>
          </a:xfrm>
        </p:grpSpPr>
        <p:sp>
          <p:nvSpPr>
            <p:cNvPr id="19" name="圆角矩形 18"/>
            <p:cNvSpPr/>
            <p:nvPr/>
          </p:nvSpPr>
          <p:spPr>
            <a:xfrm>
              <a:off x="471835" y="4694020"/>
              <a:ext cx="11248331" cy="1327268"/>
            </a:xfrm>
            <a:prstGeom prst="roundRect">
              <a:avLst>
                <a:gd name="adj" fmla="val 605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矩形 19"/>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文本框 2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6" name="矩形 5"/>
          <p:cNvSpPr/>
          <p:nvPr/>
        </p:nvSpPr>
        <p:spPr>
          <a:xfrm>
            <a:off x="695400" y="3320261"/>
            <a:ext cx="10801200" cy="669542"/>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baseline="-25000" dirty="0">
                <a:latin typeface="Times New Roman" panose="02020603050405020304" pitchFamily="18" charset="0"/>
                <a:ea typeface="方正中等线简体" panose="03000509000000000000" pitchFamily="65" charset="-122"/>
              </a:rPr>
              <a:t>0</a:t>
            </a:r>
            <a:r>
              <a:rPr lang="en-US" altLang="zh-CN" sz="2800" dirty="0">
                <a:latin typeface="Times New Roman" panose="02020603050405020304" pitchFamily="18" charset="0"/>
                <a:ea typeface="方正中等线简体" panose="03000509000000000000" pitchFamily="65" charset="-122"/>
              </a:rPr>
              <a:t>=1.5,</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baseline="-25000" dirty="0">
                <a:latin typeface="Times New Roman" panose="02020603050405020304" pitchFamily="18" charset="0"/>
                <a:ea typeface="方正中等线简体" panose="03000509000000000000" pitchFamily="65" charset="-122"/>
              </a:rPr>
              <a:t>0</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(1.5)=-1.625.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855582" y="2036288"/>
            <a:ext cx="111280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-1.625</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课时对点练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smtClean="0">
                <a:solidFill>
                  <a:schemeClr val="bg1"/>
                </a:solidFill>
              </a:rPr>
              <a:t>五</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1260676"/>
            <a:ext cx="11412000"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用二分法求如图所示的函数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的零点时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不可能求出的零点是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smtClean="0">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99" name="圆角矩形 9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00" name="圆角矩形 9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11098" y="73200"/>
            <a:ext cx="1911748" cy="491490"/>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基础巩固</a:t>
            </a:r>
            <a:endParaRPr lang="zh-CN" altLang="en-US" sz="2600" dirty="0">
              <a:solidFill>
                <a:schemeClr val="bg1"/>
              </a:solidFill>
              <a:latin typeface="黑体" panose="02010609060101010101" pitchFamily="49" charset="-122"/>
              <a:ea typeface="黑体" panose="02010609060101010101" pitchFamily="49" charset="-122"/>
            </a:endParaRPr>
          </a:p>
        </p:txBody>
      </p:sp>
      <p:pic>
        <p:nvPicPr>
          <p:cNvPr id="24" name="image267.jpeg"/>
          <p:cNvPicPr/>
          <p:nvPr/>
        </p:nvPicPr>
        <p:blipFill>
          <a:blip r:embed="rId18">
            <a:clrChange>
              <a:clrFrom>
                <a:srgbClr val="FFFFFF"/>
              </a:clrFrom>
              <a:clrTo>
                <a:srgbClr val="FFFFFF">
                  <a:alpha val="0"/>
                </a:srgbClr>
              </a:clrTo>
            </a:clrChange>
          </a:blip>
          <a:stretch>
            <a:fillRect/>
          </a:stretch>
        </p:blipFill>
        <p:spPr>
          <a:xfrm>
            <a:off x="6828789" y="2060848"/>
            <a:ext cx="3239988" cy="1349995"/>
          </a:xfrm>
          <a:prstGeom prst="rect">
            <a:avLst/>
          </a:prstGeom>
        </p:spPr>
      </p:pic>
      <p:sp>
        <p:nvSpPr>
          <p:cNvPr id="29" name="TextBox 19"/>
          <p:cNvSpPr txBox="1"/>
          <p:nvPr/>
        </p:nvSpPr>
        <p:spPr>
          <a:xfrm>
            <a:off x="242086" y="251951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6" name="组合 25"/>
          <p:cNvGrpSpPr/>
          <p:nvPr/>
        </p:nvGrpSpPr>
        <p:grpSpPr>
          <a:xfrm>
            <a:off x="471835" y="3663069"/>
            <a:ext cx="11248331" cy="1854163"/>
            <a:chOff x="471835" y="4581128"/>
            <a:chExt cx="11248331" cy="1854163"/>
          </a:xfrm>
        </p:grpSpPr>
        <p:sp>
          <p:nvSpPr>
            <p:cNvPr id="27" name="圆角矩形 26"/>
            <p:cNvSpPr/>
            <p:nvPr/>
          </p:nvSpPr>
          <p:spPr>
            <a:xfrm>
              <a:off x="471835" y="4694021"/>
              <a:ext cx="11248331" cy="1741270"/>
            </a:xfrm>
            <a:prstGeom prst="roundRect">
              <a:avLst>
                <a:gd name="adj" fmla="val 166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623392" y="3990015"/>
            <a:ext cx="11017224" cy="131587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能用二分法求零点的函数必须满足在区间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上连续不断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而</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两边的函数值都小于零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不满足区间端点处函数值符号相异的条件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432465"/>
            <a:ext cx="11412000" cy="267765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lg</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用二分法求方程</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lg</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内近似解的过程中得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(2.25)&lt;0,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(2.75)&gt;0,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(2.5)&lt;0,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(3)&gt;0,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则方程的根落在区间</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A.(2,2.25)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.(2.25,2.5)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C.(2.5,2.75)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.(2.75,3)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3456801"/>
            <a:ext cx="11248331" cy="1772399"/>
            <a:chOff x="471835" y="4581128"/>
            <a:chExt cx="11248331" cy="1772399"/>
          </a:xfrm>
        </p:grpSpPr>
        <p:sp>
          <p:nvSpPr>
            <p:cNvPr id="23" name="圆角矩形 22"/>
            <p:cNvSpPr/>
            <p:nvPr/>
          </p:nvSpPr>
          <p:spPr>
            <a:xfrm>
              <a:off x="471835" y="4694019"/>
              <a:ext cx="11248331" cy="1659508"/>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95400" y="3768474"/>
            <a:ext cx="10801200" cy="1315873"/>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(2.5)&lt;0,</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(2.75)&gt;0,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由函数零点存在定理知</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方程的根在区间</a:t>
            </a:r>
            <a:r>
              <a:rPr lang="en-US" altLang="zh-CN" sz="2800" dirty="0">
                <a:latin typeface="Times New Roman" panose="02020603050405020304" pitchFamily="18" charset="0"/>
                <a:ea typeface="方正中等线简体" panose="03000509000000000000" pitchFamily="65" charset="-122"/>
              </a:rPr>
              <a:t>(2.5,2.75).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TextBox 19"/>
          <p:cNvSpPr txBox="1"/>
          <p:nvPr/>
        </p:nvSpPr>
        <p:spPr>
          <a:xfrm>
            <a:off x="254844" y="235737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582588"/>
            <a:ext cx="11412000" cy="267765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用二分法求函数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内的唯一零点时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则下列有根区间正确的是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A.(0.835,0.846)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.(1.478,1.501)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C.(3.487</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5,3.490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.(10.325,10.436)</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1" name="圆角矩形 6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3725540"/>
            <a:ext cx="11248331" cy="1791692"/>
            <a:chOff x="471835" y="4581128"/>
            <a:chExt cx="11248331" cy="1791692"/>
          </a:xfrm>
        </p:grpSpPr>
        <p:sp>
          <p:nvSpPr>
            <p:cNvPr id="21" name="圆角矩形 20"/>
            <p:cNvSpPr/>
            <p:nvPr/>
          </p:nvSpPr>
          <p:spPr>
            <a:xfrm>
              <a:off x="471835" y="4694020"/>
              <a:ext cx="11248331" cy="1678800"/>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95400" y="3986413"/>
            <a:ext cx="10801200" cy="1315873"/>
          </a:xfrm>
          <a:prstGeom prst="rect">
            <a:avLst/>
          </a:prstGeom>
        </p:spPr>
        <p:txBody>
          <a:bodyPr wrap="square">
            <a:spAutoFit/>
          </a:bodyPr>
          <a:lstStyle/>
          <a:p>
            <a:pPr>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rPr>
              <a:t>3.487</a:t>
            </a:r>
            <a:r>
              <a:rPr lang="en-US" altLang="zh-CN" sz="2800" i="1" dirty="0">
                <a:latin typeface="Times New Roman" panose="02020603050405020304" pitchFamily="18" charset="0"/>
                <a:ea typeface="方正仿宋_GBK" panose="03000509000000000000" pitchFamily="65" charset="-122"/>
              </a:rPr>
              <a:t> </a:t>
            </a:r>
            <a:r>
              <a:rPr lang="en-US" altLang="zh-CN" sz="2800" dirty="0">
                <a:latin typeface="Times New Roman" panose="02020603050405020304" pitchFamily="18" charset="0"/>
                <a:ea typeface="方正中等线简体" panose="03000509000000000000" pitchFamily="65" charset="-122"/>
              </a:rPr>
              <a: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dirty="0">
                <a:latin typeface="Times New Roman" panose="02020603050405020304" pitchFamily="18" charset="0"/>
                <a:ea typeface="方正中等线简体" panose="03000509000000000000" pitchFamily="65" charset="-122"/>
              </a:rPr>
              <a:t>3.490</a:t>
            </a:r>
            <a:r>
              <a:rPr lang="en-US" altLang="zh-CN" sz="2800" i="1" dirty="0">
                <a:latin typeface="Times New Roman" panose="02020603050405020304" pitchFamily="18" charset="0"/>
                <a:ea typeface="方正仿宋_GBK" panose="03000509000000000000" pitchFamily="65" charset="-122"/>
              </a:rPr>
              <a:t> </a:t>
            </a:r>
            <a:r>
              <a:rPr lang="en-US" altLang="zh-CN" sz="2800" dirty="0">
                <a:latin typeface="Times New Roman" panose="02020603050405020304" pitchFamily="18" charset="0"/>
                <a:ea typeface="方正中等线简体" panose="03000509000000000000" pitchFamily="65" charset="-122"/>
              </a:rPr>
              <a:t>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rPr>
              <a:t>0.01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的近似值都为</a:t>
            </a:r>
            <a:r>
              <a:rPr lang="en-US" altLang="zh-CN" sz="2800" dirty="0">
                <a:latin typeface="Times New Roman" panose="02020603050405020304" pitchFamily="18" charset="0"/>
                <a:ea typeface="方正中等线简体" panose="03000509000000000000" pitchFamily="65" charset="-122"/>
              </a:rPr>
              <a:t>3.49,</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rPr>
              <a:t>3.49</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latin typeface="Times New Roman" panose="02020603050405020304" pitchFamily="18" charset="0"/>
                <a:ea typeface="方正中等线简体" panose="03000509000000000000" pitchFamily="65" charset="-122"/>
              </a:rPr>
              <a:t>(</a:t>
            </a:r>
            <a:r>
              <a:rPr lang="en-US" altLang="zh-CN" sz="2800" i="1" dirty="0" err="1">
                <a:latin typeface="Times New Roman" panose="02020603050405020304" pitchFamily="18" charset="0"/>
                <a:ea typeface="方正中等线简体" panose="03000509000000000000" pitchFamily="65" charset="-122"/>
              </a:rPr>
              <a:t>a</a:t>
            </a:r>
            <a:r>
              <a:rPr lang="en-US" altLang="zh-CN" sz="2800" dirty="0" err="1">
                <a:latin typeface="Times New Roman" panose="02020603050405020304" pitchFamily="18" charset="0"/>
                <a:ea typeface="方正中等线简体" panose="03000509000000000000" pitchFamily="65" charset="-122"/>
              </a:rPr>
              <a:t>,</a:t>
            </a:r>
            <a:r>
              <a:rPr lang="en-US" altLang="zh-CN" sz="2800" i="1" dirty="0" err="1">
                <a:latin typeface="Times New Roman" panose="02020603050405020304" pitchFamily="18" charset="0"/>
                <a:ea typeface="方正中等线简体" panose="03000509000000000000" pitchFamily="65" charset="-122"/>
              </a:rPr>
              <a:t>b</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内的零点的近似值</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其他选项均不对</a:t>
            </a:r>
            <a:r>
              <a:rPr lang="en-US" altLang="zh-CN" sz="2800" dirty="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TextBox 19"/>
          <p:cNvSpPr txBox="1"/>
          <p:nvPr/>
        </p:nvSpPr>
        <p:spPr>
          <a:xfrm>
            <a:off x="252734" y="250139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4" name="矩形 3"/>
          <p:cNvSpPr/>
          <p:nvPr/>
        </p:nvSpPr>
        <p:spPr>
          <a:xfrm>
            <a:off x="390000" y="789891"/>
            <a:ext cx="11412000" cy="3323987"/>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在用二分法求函数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的一个正实数零点时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经计算</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(0.64)&lt;0,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(0.72)&gt;0,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(0.68)&lt;0,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则函数的一个精确到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的正实数零点的近似值可能为</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A.0.68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B.0.69</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C.0.70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D.0.72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TextBox 19"/>
          <p:cNvSpPr txBox="1"/>
          <p:nvPr/>
        </p:nvSpPr>
        <p:spPr>
          <a:xfrm>
            <a:off x="3881746" y="2727763"/>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0" name="TextBox 19"/>
          <p:cNvSpPr txBox="1"/>
          <p:nvPr/>
        </p:nvSpPr>
        <p:spPr>
          <a:xfrm>
            <a:off x="252719" y="335155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471835" y="4221088"/>
            <a:ext cx="11248331" cy="1728192"/>
            <a:chOff x="471835" y="4581128"/>
            <a:chExt cx="11248331" cy="1728192"/>
          </a:xfrm>
        </p:grpSpPr>
        <p:sp>
          <p:nvSpPr>
            <p:cNvPr id="22" name="圆角矩形 21"/>
            <p:cNvSpPr/>
            <p:nvPr/>
          </p:nvSpPr>
          <p:spPr>
            <a:xfrm>
              <a:off x="471835" y="4694020"/>
              <a:ext cx="11248331" cy="1615300"/>
            </a:xfrm>
            <a:prstGeom prst="roundRect">
              <a:avLst>
                <a:gd name="adj" fmla="val 339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95400" y="4480545"/>
            <a:ext cx="10801200" cy="1315873"/>
          </a:xfrm>
          <a:prstGeom prst="rect">
            <a:avLst/>
          </a:prstGeom>
        </p:spPr>
        <p:txBody>
          <a:bodyPr wrap="square">
            <a:spAutoFit/>
          </a:bodyPr>
          <a:lstStyle/>
          <a:p>
            <a:pPr>
              <a:lnSpc>
                <a:spcPct val="150000"/>
              </a:lnSpc>
              <a:spcAft>
                <a:spcPts val="0"/>
              </a:spcAft>
              <a:tabLst>
                <a:tab pos="234061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由题意知</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的零点在区间</a:t>
            </a:r>
            <a:r>
              <a:rPr lang="en-US" altLang="zh-CN" sz="2800" dirty="0">
                <a:latin typeface="Times New Roman" panose="02020603050405020304" pitchFamily="18" charset="0"/>
                <a:ea typeface="方正中等线简体" panose="03000509000000000000" pitchFamily="65" charset="-122"/>
              </a:rPr>
              <a:t>(0.68,0.72)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故精确到</a:t>
            </a:r>
            <a:r>
              <a:rPr lang="en-US" altLang="zh-CN" sz="2800" dirty="0">
                <a:latin typeface="Times New Roman" panose="02020603050405020304" pitchFamily="18" charset="0"/>
                <a:ea typeface="方正中等线简体" panose="03000509000000000000" pitchFamily="65" charset="-122"/>
              </a:rPr>
              <a:t>0.01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的零点近似值可能为</a:t>
            </a:r>
            <a:r>
              <a:rPr lang="en-US" altLang="zh-CN" sz="2800" dirty="0">
                <a:latin typeface="Times New Roman" panose="02020603050405020304" pitchFamily="18" charset="0"/>
                <a:ea typeface="方正中等线简体" panose="03000509000000000000" pitchFamily="65" charset="-122"/>
              </a:rPr>
              <a:t>0.69,0.70.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090" y="959258"/>
            <a:ext cx="11298075" cy="669542"/>
          </a:xfrm>
          <a:prstGeom prst="rect">
            <a:avLst/>
          </a:prstGeom>
        </p:spPr>
        <p:txBody>
          <a:bodyPr wrap="square">
            <a:spAutoFit/>
          </a:bodyPr>
          <a:lstStyle/>
          <a:p>
            <a:pPr>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rPr>
              <a:t>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求函数</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的零点时</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用计算器得部分函数值如表所示</a:t>
            </a:r>
            <a:r>
              <a:rPr lang="en-US" altLang="zh-CN" sz="2800" dirty="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861518145"/>
              </p:ext>
            </p:extLst>
          </p:nvPr>
        </p:nvGraphicFramePr>
        <p:xfrm>
          <a:off x="542154" y="1844824"/>
          <a:ext cx="9874326" cy="1201674"/>
        </p:xfrm>
        <a:graphic>
          <a:graphicData uri="http://schemas.openxmlformats.org/drawingml/2006/table">
            <a:tbl>
              <a:tblPr firstRow="1" firstCol="1" bandRow="1"/>
              <a:tblGrid>
                <a:gridCol w="3006042"/>
                <a:gridCol w="3211680"/>
                <a:gridCol w="3656604"/>
              </a:tblGrid>
              <a:tr h="205105">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(2)=-1.307</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(3)=1.099</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(2.5)=-0.84</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30">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(2.75)=0.512</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(2.625)=0.215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(2.562</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5)=-0.032</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矩形 22"/>
          <p:cNvSpPr/>
          <p:nvPr/>
        </p:nvSpPr>
        <p:spPr>
          <a:xfrm>
            <a:off x="422090" y="3257508"/>
            <a:ext cx="11298075" cy="1384995"/>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则方程</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的近似解</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A.2.5	B.2.6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C.2.7</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无法确定</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TextBox 19"/>
          <p:cNvSpPr txBox="1"/>
          <p:nvPr/>
        </p:nvSpPr>
        <p:spPr>
          <a:xfrm>
            <a:off x="2507769" y="386954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65173" y="2492896"/>
            <a:ext cx="539333" cy="492443"/>
          </a:xfrm>
          <a:prstGeom prst="rect">
            <a:avLst/>
          </a:prstGeom>
          <a:noFill/>
        </p:spPr>
        <p:txBody>
          <a:bodyPr wrap="square" rtlCol="0">
            <a:spAutoFit/>
          </a:bodyPr>
          <a:lstStyle/>
          <a:p>
            <a:pPr algn="ctr"/>
            <a:r>
              <a:rPr lang="zh-CN" altLang="en-US" sz="2600" b="1" dirty="0" smtClean="0">
                <a:solidFill>
                  <a:schemeClr val="bg1"/>
                </a:solidFill>
              </a:rPr>
              <a:t>一</a:t>
            </a:r>
            <a:endParaRPr lang="en-US" altLang="zh-CN" sz="2600" b="1" dirty="0" smtClean="0">
              <a:solidFill>
                <a:schemeClr val="bg1"/>
              </a:solidFill>
            </a:endParaRPr>
          </a:p>
        </p:txBody>
      </p:sp>
      <p:sp>
        <p:nvSpPr>
          <p:cNvPr id="4" name="文本框 3"/>
          <p:cNvSpPr txBox="1"/>
          <p:nvPr/>
        </p:nvSpPr>
        <p:spPr>
          <a:xfrm>
            <a:off x="2999656" y="2750542"/>
            <a:ext cx="8501479" cy="1107996"/>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二分法的理解</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1340768"/>
            <a:ext cx="11248331" cy="1872208"/>
            <a:chOff x="471835" y="4581128"/>
            <a:chExt cx="11248331" cy="1872208"/>
          </a:xfrm>
        </p:grpSpPr>
        <p:sp>
          <p:nvSpPr>
            <p:cNvPr id="21" name="圆角矩形 20"/>
            <p:cNvSpPr/>
            <p:nvPr/>
          </p:nvSpPr>
          <p:spPr>
            <a:xfrm>
              <a:off x="471835" y="4694020"/>
              <a:ext cx="11248331" cy="1759316"/>
            </a:xfrm>
            <a:prstGeom prst="roundRect">
              <a:avLst>
                <a:gd name="adj" fmla="val 20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72759" y="1627634"/>
            <a:ext cx="10895849" cy="131587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由表中数据知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的近似解在区间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(2.562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5,2.625)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,2.562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2.625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的近似值都为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2.6,</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的近似解为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2.6.</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777505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416076" y="980728"/>
                <a:ext cx="11368555" cy="3310137"/>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在用</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二分法</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零点近似值时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第一次所取的区间是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[-2,4],</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则第三次所取的区间可能是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416076" y="980728"/>
                <a:ext cx="11368555" cy="3310137"/>
              </a:xfrm>
              <a:prstGeom prst="rect">
                <a:avLst/>
              </a:prstGeom>
              <a:blipFill rotWithShape="0">
                <a:blip r:embed="rId2"/>
                <a:stretch>
                  <a:fillRect l="-1072"/>
                </a:stretch>
              </a:blipFill>
            </p:spPr>
            <p:txBody>
              <a:bodyPr/>
              <a:lstStyle/>
              <a:p>
                <a:r>
                  <a:rPr lang="zh-CN" altLang="en-US">
                    <a:noFill/>
                  </a:rPr>
                  <a:t> </a:t>
                </a:r>
              </a:p>
            </p:txBody>
          </p:sp>
        </mc:Fallback>
      </mc:AlternateContent>
      <p:sp>
        <p:nvSpPr>
          <p:cNvPr id="39" name="圆角矩形 3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4" name="TextBox 19"/>
          <p:cNvSpPr txBox="1"/>
          <p:nvPr/>
        </p:nvSpPr>
        <p:spPr>
          <a:xfrm>
            <a:off x="263352" y="249289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8" name="TextBox 19"/>
          <p:cNvSpPr txBox="1"/>
          <p:nvPr/>
        </p:nvSpPr>
        <p:spPr>
          <a:xfrm>
            <a:off x="263352" y="3367625"/>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1" name="TextBox 19"/>
          <p:cNvSpPr txBox="1"/>
          <p:nvPr/>
        </p:nvSpPr>
        <p:spPr>
          <a:xfrm>
            <a:off x="3930448" y="343749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1" name="组合 20"/>
          <p:cNvGrpSpPr/>
          <p:nvPr/>
        </p:nvGrpSpPr>
        <p:grpSpPr>
          <a:xfrm>
            <a:off x="471835" y="811312"/>
            <a:ext cx="11248331" cy="2905720"/>
            <a:chOff x="471835" y="4581128"/>
            <a:chExt cx="11248331" cy="2905720"/>
          </a:xfrm>
        </p:grpSpPr>
        <p:sp>
          <p:nvSpPr>
            <p:cNvPr id="22" name="圆角矩形 21"/>
            <p:cNvSpPr/>
            <p:nvPr/>
          </p:nvSpPr>
          <p:spPr>
            <a:xfrm>
              <a:off x="471835" y="4694020"/>
              <a:ext cx="11248331" cy="2792828"/>
            </a:xfrm>
            <a:prstGeom prst="roundRect">
              <a:avLst>
                <a:gd name="adj" fmla="val 295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6" name="矩形 25"/>
              <p:cNvSpPr/>
              <p:nvPr/>
            </p:nvSpPr>
            <p:spPr>
              <a:xfrm>
                <a:off x="695400" y="1225450"/>
                <a:ext cx="10801200" cy="2347566"/>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因为第一次所取的区间是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[-2,4],</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所以第二次所取的区间可能为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[-2,1],[1,4],</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所以第三次所取的区间可能为</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6" name="矩形 25"/>
              <p:cNvSpPr>
                <a:spLocks noRot="1" noChangeAspect="1" noMove="1" noResize="1" noEditPoints="1" noAdjustHandles="1" noChangeArrowheads="1" noChangeShapeType="1" noTextEdit="1"/>
              </p:cNvSpPr>
              <p:nvPr/>
            </p:nvSpPr>
            <p:spPr>
              <a:xfrm>
                <a:off x="695400" y="1225450"/>
                <a:ext cx="10801200" cy="2347566"/>
              </a:xfrm>
              <a:prstGeom prst="rect">
                <a:avLst/>
              </a:prstGeom>
              <a:blipFill rotWithShape="0">
                <a:blip r:embed="rId18"/>
                <a:stretch>
                  <a:fillRect l="-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24668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1" name="圆角矩形 60">
            <a:hlinkClick r:id="rId8" action="ppaction://hlinksldjump"/>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62" name="圆角矩形 6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3" name="圆角矩形 6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4" name="圆角矩形 6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5" name="圆角矩形 6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6" name="圆角矩形 6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7" name="圆角矩形 6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8" name="圆角矩形 6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9" name="圆角矩形 6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0" name="圆角矩形 6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22090" y="548680"/>
            <a:ext cx="11298075" cy="203132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用二分法研究函数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的零点时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第一次经过计算得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(0)&lt;</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(0.5)</a:t>
            </a:r>
          </a:p>
          <a:p>
            <a:pPr>
              <a:lnSpc>
                <a:spcPct val="150000"/>
              </a:lnSpc>
              <a:spcAft>
                <a:spcPts val="0"/>
              </a:spcAft>
              <a:tabLst>
                <a:tab pos="2250440" algn="l"/>
              </a:tabLst>
            </a:pP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则其中一个零点所在的区间为</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第二次应计算的函数值</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471835" y="2852936"/>
            <a:ext cx="11248331" cy="2448272"/>
            <a:chOff x="471835" y="4581128"/>
            <a:chExt cx="11248331" cy="2448272"/>
          </a:xfrm>
        </p:grpSpPr>
        <p:sp>
          <p:nvSpPr>
            <p:cNvPr id="23" name="圆角矩形 22"/>
            <p:cNvSpPr/>
            <p:nvPr/>
          </p:nvSpPr>
          <p:spPr>
            <a:xfrm>
              <a:off x="471835" y="4694020"/>
              <a:ext cx="11248331" cy="2335380"/>
            </a:xfrm>
            <a:prstGeom prst="roundRect">
              <a:avLst>
                <a:gd name="adj" fmla="val 218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95400" y="3149677"/>
            <a:ext cx="10801200" cy="196220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所以其中一个零点所在的区间为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第二次应该计算区间中点的函数值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(0.25).</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723588" y="1266338"/>
            <a:ext cx="114326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(0,0.5)</a:t>
            </a:r>
            <a:endParaRPr lang="zh-CN" altLang="en-US" sz="2800" dirty="0"/>
          </a:p>
        </p:txBody>
      </p:sp>
      <p:sp>
        <p:nvSpPr>
          <p:cNvPr id="27" name="矩形 26"/>
          <p:cNvSpPr/>
          <p:nvPr/>
        </p:nvSpPr>
        <p:spPr>
          <a:xfrm>
            <a:off x="623392" y="1907713"/>
            <a:ext cx="1152880"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f</a:t>
            </a:r>
            <a:r>
              <a:rPr lang="en-US" altLang="zh-CN" sz="2800" kern="100" dirty="0">
                <a:solidFill>
                  <a:srgbClr val="C00000"/>
                </a:solidFill>
                <a:latin typeface="Times New Roman" panose="02020603050405020304" pitchFamily="18" charset="0"/>
                <a:ea typeface="方正中等线简体" panose="03000509000000000000" pitchFamily="65" charset="-122"/>
              </a:rPr>
              <a:t>(0.25)</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linds(horizont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07368" y="581365"/>
            <a:ext cx="11449272" cy="138499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用二分法求函数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ln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上的零点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要求精确度为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所需二分区间的次数最少为</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0" name="组合 19"/>
          <p:cNvGrpSpPr/>
          <p:nvPr/>
        </p:nvGrpSpPr>
        <p:grpSpPr>
          <a:xfrm>
            <a:off x="471835" y="2166764"/>
            <a:ext cx="11248331" cy="3422476"/>
            <a:chOff x="471835" y="4581128"/>
            <a:chExt cx="11248331" cy="3422476"/>
          </a:xfrm>
        </p:grpSpPr>
        <p:sp>
          <p:nvSpPr>
            <p:cNvPr id="21" name="圆角矩形 20"/>
            <p:cNvSpPr/>
            <p:nvPr/>
          </p:nvSpPr>
          <p:spPr>
            <a:xfrm>
              <a:off x="471835" y="4694020"/>
              <a:ext cx="11248331" cy="3309584"/>
            </a:xfrm>
            <a:prstGeom prst="roundRect">
              <a:avLst>
                <a:gd name="adj" fmla="val 24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4" name="矩形 23"/>
              <p:cNvSpPr/>
              <p:nvPr/>
            </p:nvSpPr>
            <p:spPr>
              <a:xfrm>
                <a:off x="695400" y="2463505"/>
                <a:ext cx="10873208" cy="294388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根据题意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原来区间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长度</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等于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每经过二分法的一次操作</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区间的</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长度</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变为原来的一半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则经过</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次操作后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区间的</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长度</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𝑛</m:t>
                            </m:r>
                          </m:sup>
                        </m:sSup>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𝑛</m:t>
                            </m:r>
                          </m:sup>
                        </m:sSup>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&lt;0.01,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故最少为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4" name="矩形 23"/>
              <p:cNvSpPr>
                <a:spLocks noRot="1" noChangeAspect="1" noMove="1" noResize="1" noEditPoints="1" noAdjustHandles="1" noChangeArrowheads="1" noChangeShapeType="1" noTextEdit="1"/>
              </p:cNvSpPr>
              <p:nvPr/>
            </p:nvSpPr>
            <p:spPr>
              <a:xfrm>
                <a:off x="695400" y="2463505"/>
                <a:ext cx="10873208" cy="2943883"/>
              </a:xfrm>
              <a:prstGeom prst="rect">
                <a:avLst/>
              </a:prstGeom>
              <a:blipFill rotWithShape="0">
                <a:blip r:embed="rId19"/>
                <a:stretch>
                  <a:fillRect l="-1121" b="-2484"/>
                </a:stretch>
              </a:blipFill>
            </p:spPr>
            <p:txBody>
              <a:bodyPr/>
              <a:lstStyle/>
              <a:p>
                <a:r>
                  <a:rPr lang="zh-CN" altLang="en-US">
                    <a:noFill/>
                  </a:rPr>
                  <a:t> </a:t>
                </a:r>
              </a:p>
            </p:txBody>
          </p:sp>
        </mc:Fallback>
      </mc:AlternateContent>
      <p:sp>
        <p:nvSpPr>
          <p:cNvPr id="3" name="矩形 2"/>
          <p:cNvSpPr/>
          <p:nvPr/>
        </p:nvSpPr>
        <p:spPr>
          <a:xfrm>
            <a:off x="5375627" y="1365329"/>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7</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391306"/>
            <a:ext cx="11412000" cy="669542"/>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判断函数</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的零点个数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并用二分法求零点的近似值</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332656"/>
            <a:ext cx="11412000" cy="5688632"/>
            <a:chOff x="319674" y="2575382"/>
            <a:chExt cx="11412000" cy="5688632"/>
          </a:xfrm>
        </p:grpSpPr>
        <p:grpSp>
          <p:nvGrpSpPr>
            <p:cNvPr id="32" name="组合 31"/>
            <p:cNvGrpSpPr/>
            <p:nvPr/>
          </p:nvGrpSpPr>
          <p:grpSpPr>
            <a:xfrm>
              <a:off x="319674" y="2575382"/>
              <a:ext cx="11412000" cy="5688632"/>
              <a:chOff x="319674" y="476672"/>
              <a:chExt cx="11412000" cy="5688632"/>
            </a:xfrm>
          </p:grpSpPr>
          <p:sp>
            <p:nvSpPr>
              <p:cNvPr id="34" name="圆角矩形 33"/>
              <p:cNvSpPr/>
              <p:nvPr/>
            </p:nvSpPr>
            <p:spPr>
              <a:xfrm>
                <a:off x="319674" y="589563"/>
                <a:ext cx="11412000" cy="5575741"/>
              </a:xfrm>
              <a:prstGeom prst="roundRect">
                <a:avLst>
                  <a:gd name="adj" fmla="val 42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623392" y="646088"/>
            <a:ext cx="11017224" cy="5262979"/>
          </a:xfrm>
          <a:prstGeom prst="rect">
            <a:avLst/>
          </a:prstGeom>
        </p:spPr>
        <p:txBody>
          <a:bodyPr wrap="square">
            <a:spAutoFit/>
          </a:bodyPr>
          <a:lstStyle/>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内有零点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b="1" dirty="0">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上是增函数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只有一个零点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(0.5)=-0.75&lt;0,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(0.5,1)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1812921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116632"/>
            <a:ext cx="11412000" cy="6125334"/>
            <a:chOff x="319674" y="2575382"/>
            <a:chExt cx="11412000" cy="6125334"/>
          </a:xfrm>
        </p:grpSpPr>
        <p:grpSp>
          <p:nvGrpSpPr>
            <p:cNvPr id="32" name="组合 31"/>
            <p:cNvGrpSpPr/>
            <p:nvPr/>
          </p:nvGrpSpPr>
          <p:grpSpPr>
            <a:xfrm>
              <a:off x="319674" y="2575382"/>
              <a:ext cx="11412000" cy="6125334"/>
              <a:chOff x="319674" y="476672"/>
              <a:chExt cx="11412000" cy="6125334"/>
            </a:xfrm>
          </p:grpSpPr>
          <p:sp>
            <p:nvSpPr>
              <p:cNvPr id="34" name="圆角矩形 33"/>
              <p:cNvSpPr/>
              <p:nvPr/>
            </p:nvSpPr>
            <p:spPr>
              <a:xfrm>
                <a:off x="319674" y="589563"/>
                <a:ext cx="11412000" cy="6012443"/>
              </a:xfrm>
              <a:prstGeom prst="roundRect">
                <a:avLst>
                  <a:gd name="adj" fmla="val 264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623392" y="332656"/>
            <a:ext cx="11017224" cy="5909310"/>
          </a:xfrm>
          <a:prstGeom prst="rect">
            <a:avLst/>
          </a:prstGeom>
        </p:spPr>
        <p:txBody>
          <a:bodyPr wrap="square">
            <a:spAutoFit/>
          </a:bodyPr>
          <a:lstStyle/>
          <a:p>
            <a:pPr>
              <a:lnSpc>
                <a:spcPct val="150000"/>
              </a:lnSpc>
              <a:spcAft>
                <a:spcPts val="0"/>
              </a:spcAft>
              <a:tabLst>
                <a:tab pos="2250440" algn="l"/>
              </a:tabLst>
            </a:pP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(0.75</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)=-0.156</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25&lt;0,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(0.75,1).</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smtClean="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=0.875,</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(0.875</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)≈0.34&gt;0.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(0.875)&lt;0,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(0.75,0.875).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(0.75,0.875)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=0.812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(0.812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5)≈0.073&gt;0.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(0.812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(0.75,0.812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0.75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0.812</a:t>
            </a:r>
            <a:r>
              <a:rPr lang="en-US" altLang="zh-CN" sz="2800" i="1" dirty="0">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的近似值都为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0.8.</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的零点的近似值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0.8.</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62809396"/>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mc:Choice xmlns:a14="http://schemas.microsoft.com/office/drawing/2010/main" Requires="a14">
          <p:sp>
            <p:nvSpPr>
              <p:cNvPr id="28" name="矩形 27"/>
              <p:cNvSpPr/>
              <p:nvPr/>
            </p:nvSpPr>
            <p:spPr>
              <a:xfrm>
                <a:off x="390000" y="1321039"/>
                <a:ext cx="11412000" cy="1656031"/>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+1</m:t>
                        </m:r>
                      </m:den>
                    </m:f>
                  </m:oMath>
                </a14:m>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上单调递增</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用二分法求方程</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的正根</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0.1).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8" name="矩形 27"/>
              <p:cNvSpPr>
                <a:spLocks noRot="1" noChangeAspect="1" noMove="1" noResize="1" noEditPoints="1" noAdjustHandles="1" noChangeArrowheads="1" noChangeShapeType="1" noTextEdit="1"/>
              </p:cNvSpPr>
              <p:nvPr/>
            </p:nvSpPr>
            <p:spPr>
              <a:xfrm>
                <a:off x="390000" y="1321039"/>
                <a:ext cx="11412000" cy="1656031"/>
              </a:xfrm>
              <a:prstGeom prst="rect">
                <a:avLst/>
              </a:prstGeom>
              <a:blipFill rotWithShape="0">
                <a:blip r:embed="rId18"/>
                <a:stretch>
                  <a:fillRect l="-1122" b="-5535"/>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19" name="组合 18"/>
          <p:cNvGrpSpPr/>
          <p:nvPr/>
        </p:nvGrpSpPr>
        <p:grpSpPr>
          <a:xfrm>
            <a:off x="390000" y="260648"/>
            <a:ext cx="11412000" cy="5824140"/>
            <a:chOff x="319674" y="2575382"/>
            <a:chExt cx="11412000" cy="5824140"/>
          </a:xfrm>
        </p:grpSpPr>
        <p:grpSp>
          <p:nvGrpSpPr>
            <p:cNvPr id="20" name="组合 19"/>
            <p:cNvGrpSpPr/>
            <p:nvPr/>
          </p:nvGrpSpPr>
          <p:grpSpPr>
            <a:xfrm>
              <a:off x="319674" y="2575382"/>
              <a:ext cx="11412000" cy="5824140"/>
              <a:chOff x="319674" y="476672"/>
              <a:chExt cx="11412000" cy="5824140"/>
            </a:xfrm>
          </p:grpSpPr>
          <p:sp>
            <p:nvSpPr>
              <p:cNvPr id="22" name="圆角矩形 21"/>
              <p:cNvSpPr/>
              <p:nvPr/>
            </p:nvSpPr>
            <p:spPr>
              <a:xfrm>
                <a:off x="319674" y="589563"/>
                <a:ext cx="11412000" cy="5711249"/>
              </a:xfrm>
              <a:prstGeom prst="roundRect">
                <a:avLst>
                  <a:gd name="adj" fmla="val 26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4" name="矩形 23"/>
              <p:cNvSpPr/>
              <p:nvPr/>
            </p:nvSpPr>
            <p:spPr>
              <a:xfrm>
                <a:off x="623392" y="490339"/>
                <a:ext cx="11017224" cy="380270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由于函数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上单调递增</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上也单调递增</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因此</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的正根最多有一个</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(0)=-1&lt;0,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所以方程的正根在</a:t>
                </a:r>
                <a:r>
                  <a:rPr lang="en-US" altLang="zh-CN" sz="2800" dirty="0">
                    <a:effectLst/>
                    <a:latin typeface="Times New Roman" panose="02020603050405020304" pitchFamily="18" charset="0"/>
                    <a:ea typeface="方正中等线简体" panose="03000509000000000000" pitchFamily="65" charset="-122"/>
                  </a:rPr>
                  <a:t>(0,1)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内</a:t>
                </a:r>
                <a:r>
                  <a:rPr lang="en-US" altLang="zh-CN" sz="2800" dirty="0">
                    <a:effectLst/>
                    <a:latin typeface="Times New Roman" panose="02020603050405020304" pitchFamily="18" charset="0"/>
                    <a:ea typeface="方正中等线简体" panose="03000509000000000000" pitchFamily="65"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取</a:t>
                </a:r>
                <a:r>
                  <a:rPr lang="en-US" altLang="zh-CN" sz="2800" dirty="0">
                    <a:effectLst/>
                    <a:latin typeface="Times New Roman" panose="02020603050405020304" pitchFamily="18" charset="0"/>
                    <a:ea typeface="方正中等线简体" panose="03000509000000000000" pitchFamily="65" charset="-122"/>
                  </a:rPr>
                  <a:t>(0,1)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为初始区间</a:t>
                </a:r>
                <a:r>
                  <a:rPr lang="en-US" altLang="zh-CN" sz="2800" dirty="0">
                    <a:effectLst/>
                    <a:latin typeface="Times New Roman" panose="02020603050405020304" pitchFamily="18" charset="0"/>
                    <a:ea typeface="方正中等线简体" panose="03000509000000000000" pitchFamily="65"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用二分法逐次计算</a:t>
                </a:r>
                <a:r>
                  <a:rPr lang="en-US" altLang="zh-CN" sz="2800" dirty="0">
                    <a:effectLst/>
                    <a:latin typeface="Times New Roman" panose="02020603050405020304" pitchFamily="18" charset="0"/>
                    <a:ea typeface="方正中等线简体" panose="03000509000000000000" pitchFamily="65"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列出下表</a:t>
                </a:r>
                <a:r>
                  <a:rPr lang="en-US" altLang="zh-CN" sz="2800" dirty="0">
                    <a:effectLst/>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4" name="矩形 23"/>
              <p:cNvSpPr>
                <a:spLocks noRot="1" noChangeAspect="1" noMove="1" noResize="1" noEditPoints="1" noAdjustHandles="1" noChangeArrowheads="1" noChangeShapeType="1" noTextEdit="1"/>
              </p:cNvSpPr>
              <p:nvPr/>
            </p:nvSpPr>
            <p:spPr>
              <a:xfrm>
                <a:off x="623392" y="490339"/>
                <a:ext cx="11017224" cy="3802708"/>
              </a:xfrm>
              <a:prstGeom prst="rect">
                <a:avLst/>
              </a:prstGeom>
              <a:blipFill rotWithShape="0">
                <a:blip r:embed="rId18"/>
                <a:stretch>
                  <a:fillRect l="-1106" b="-3526"/>
                </a:stretch>
              </a:blipFill>
            </p:spPr>
            <p:txBody>
              <a:bodyPr/>
              <a:lstStyle/>
              <a:p>
                <a:r>
                  <a:rPr lang="zh-CN" altLang="en-US">
                    <a:noFill/>
                  </a:rPr>
                  <a:t> </a:t>
                </a:r>
              </a:p>
            </p:txBody>
          </p:sp>
        </mc:Fallback>
      </mc:AlternateContent>
      <p:graphicFrame>
        <p:nvGraphicFramePr>
          <p:cNvPr id="26" name="表格 25"/>
          <p:cNvGraphicFramePr>
            <a:graphicFrameLocks noGrp="1"/>
          </p:cNvGraphicFramePr>
          <p:nvPr>
            <p:extLst>
              <p:ext uri="{D42A27DB-BD31-4B8C-83A1-F6EECF244321}">
                <p14:modId xmlns:p14="http://schemas.microsoft.com/office/powerpoint/2010/main" val="674363611"/>
              </p:ext>
            </p:extLst>
          </p:nvPr>
        </p:nvGraphicFramePr>
        <p:xfrm>
          <a:off x="828226" y="4394676"/>
          <a:ext cx="10452349" cy="1338580"/>
        </p:xfrm>
        <a:graphic>
          <a:graphicData uri="http://schemas.openxmlformats.org/drawingml/2006/table">
            <a:tbl>
              <a:tblPr firstRow="1" firstCol="1" bandRow="1"/>
              <a:tblGrid>
                <a:gridCol w="2965062"/>
                <a:gridCol w="2329692"/>
                <a:gridCol w="5157595"/>
              </a:tblGrid>
              <a:tr h="205105">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区间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中点值</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中点函数近似值</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0.732</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13243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7338" y="714779"/>
            <a:ext cx="11519302" cy="163410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699788" y="701691"/>
            <a:ext cx="10071370" cy="138499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个大小、颜色相同的金币</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其中有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个金币是真的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有一个质量稍轻的是假的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用天平称几次一定可以找出这个稍轻的假币</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8" name="组合 7"/>
          <p:cNvGrpSpPr/>
          <p:nvPr/>
        </p:nvGrpSpPr>
        <p:grpSpPr>
          <a:xfrm>
            <a:off x="0" y="830772"/>
            <a:ext cx="1631504" cy="528695"/>
            <a:chOff x="0" y="1037801"/>
            <a:chExt cx="1631504" cy="528695"/>
          </a:xfrm>
        </p:grpSpPr>
        <p:grpSp>
          <p:nvGrpSpPr>
            <p:cNvPr id="11" name="组合 10"/>
            <p:cNvGrpSpPr/>
            <p:nvPr/>
          </p:nvGrpSpPr>
          <p:grpSpPr>
            <a:xfrm>
              <a:off x="0" y="1056965"/>
              <a:ext cx="1631504" cy="509531"/>
              <a:chOff x="0" y="1056965"/>
              <a:chExt cx="1631504" cy="509531"/>
            </a:xfrm>
          </p:grpSpPr>
          <p:sp>
            <p:nvSpPr>
              <p:cNvPr id="13" name="矩形 12"/>
              <p:cNvSpPr/>
              <p:nvPr/>
            </p:nvSpPr>
            <p:spPr>
              <a:xfrm>
                <a:off x="0" y="1056965"/>
                <a:ext cx="1631504"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矩形 11"/>
            <p:cNvSpPr/>
            <p:nvPr/>
          </p:nvSpPr>
          <p:spPr>
            <a:xfrm>
              <a:off x="458284" y="1037801"/>
              <a:ext cx="1082348"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r>
                <a:rPr lang="en-US" altLang="zh-CN" sz="2800" kern="100" dirty="0" smtClean="0">
                  <a:solidFill>
                    <a:prstClr val="white"/>
                  </a:solidFill>
                  <a:latin typeface="Times New Roman" panose="02020603050405020304" pitchFamily="18" charset="0"/>
                  <a:cs typeface="Courier New" panose="02070309020205020404" pitchFamily="49" charset="0"/>
                </a:rPr>
                <a:t>1</a:t>
              </a:r>
              <a:endParaRPr lang="zh-CN" altLang="en-US" dirty="0">
                <a:solidFill>
                  <a:prstClr val="black"/>
                </a:solidFill>
              </a:endParaRPr>
            </a:p>
          </p:txBody>
        </p:sp>
      </p:grpSp>
      <p:sp>
        <p:nvSpPr>
          <p:cNvPr id="15" name="矩形 14"/>
          <p:cNvSpPr/>
          <p:nvPr/>
        </p:nvSpPr>
        <p:spPr>
          <a:xfrm>
            <a:off x="420843" y="2625293"/>
            <a:ext cx="11350315" cy="3323987"/>
          </a:xfrm>
          <a:prstGeom prst="rect">
            <a:avLst/>
          </a:prstGeom>
        </p:spPr>
        <p:txBody>
          <a:bodyPr>
            <a:spAutoFit/>
          </a:bodyPr>
          <a:lstStyle/>
          <a:p>
            <a:pPr>
              <a:lnSpc>
                <a:spcPct val="150000"/>
              </a:lnSpc>
              <a:spcAft>
                <a:spcPts val="0"/>
              </a:spcAft>
              <a:tabLst>
                <a:tab pos="106299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次</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第一次</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两端各放</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个金币</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高的那一端一定有假币</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第二次</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两端各放</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个金币</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高的那一端一定有假币</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第三次</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两端各放</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个金币</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高的那一端一定有假币</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第四次</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两端各放</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个金币</a:t>
            </a:r>
            <a:r>
              <a:rPr lang="en-US"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高的那一端一定是假币</a:t>
            </a:r>
            <a:r>
              <a:rPr lang="en-US" altLang="zh-CN" sz="2800" kern="100" dirty="0" smtClean="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97182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linds(horizont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linds(horizont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19" name="组合 18"/>
          <p:cNvGrpSpPr/>
          <p:nvPr/>
        </p:nvGrpSpPr>
        <p:grpSpPr>
          <a:xfrm>
            <a:off x="390000" y="908720"/>
            <a:ext cx="11412000" cy="4680520"/>
            <a:chOff x="319674" y="2575382"/>
            <a:chExt cx="11412000" cy="4680520"/>
          </a:xfrm>
        </p:grpSpPr>
        <p:grpSp>
          <p:nvGrpSpPr>
            <p:cNvPr id="20" name="组合 19"/>
            <p:cNvGrpSpPr/>
            <p:nvPr/>
          </p:nvGrpSpPr>
          <p:grpSpPr>
            <a:xfrm>
              <a:off x="319674" y="2575382"/>
              <a:ext cx="11412000" cy="4680520"/>
              <a:chOff x="319674" y="476672"/>
              <a:chExt cx="11412000" cy="4680520"/>
            </a:xfrm>
          </p:grpSpPr>
          <p:sp>
            <p:nvSpPr>
              <p:cNvPr id="22" name="圆角矩形 21"/>
              <p:cNvSpPr/>
              <p:nvPr/>
            </p:nvSpPr>
            <p:spPr>
              <a:xfrm>
                <a:off x="319674" y="589563"/>
                <a:ext cx="11412000" cy="4567629"/>
              </a:xfrm>
              <a:prstGeom prst="roundRect">
                <a:avLst>
                  <a:gd name="adj" fmla="val 26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23392" y="4005064"/>
            <a:ext cx="11017224" cy="1311193"/>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因为</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0.25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与</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0.312</a:t>
            </a:r>
            <a:r>
              <a:rPr lang="en-US" altLang="zh-CN" sz="2800" i="1" kern="100" dirty="0">
                <a:latin typeface="Times New Roman" panose="02020603050405020304" pitchFamily="18" charset="0"/>
                <a:ea typeface="仿宋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5</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精确到</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的近似值都为</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所以方程的根的近似值</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精确到</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0.1)</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为</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0.3.</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即</a:t>
            </a:r>
            <a:r>
              <a:rPr lang="en-US" altLang="zh-CN" sz="2800" i="1" kern="100" dirty="0">
                <a:latin typeface="Times New Roman" panose="02020603050405020304" pitchFamily="18" charset="0"/>
                <a:ea typeface="仿宋_GB2312" panose="02010609030101010101" pitchFamily="49" charset="-122"/>
                <a:cs typeface="Times New Roman" panose="02020603050405020304" pitchFamily="18" charset="0"/>
              </a:rPr>
              <a:t>f</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仿宋_GB2312" panose="02010609030101010101" pitchFamily="49" charset="-122"/>
                <a:cs typeface="Times New Roman" panose="02020603050405020304" pitchFamily="18" charset="0"/>
              </a:rPr>
              <a:t>x</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a:t>
            </a:r>
            <a:r>
              <a:rPr lang="zh-CN" altLang="zh-CN" sz="2800" kern="100" dirty="0">
                <a:latin typeface="Times New Roman" panose="02020603050405020304" pitchFamily="18" charset="0"/>
                <a:ea typeface="仿宋_GB2312" panose="02010609030101010101" pitchFamily="49" charset="-122"/>
                <a:cs typeface="Times New Roman" panose="02020603050405020304" pitchFamily="18" charset="0"/>
              </a:rPr>
              <a:t>的正根约为</a:t>
            </a:r>
            <a:r>
              <a:rPr lang="en-US" altLang="zh-CN" sz="2800" kern="100" dirty="0">
                <a:latin typeface="Times New Roman" panose="02020603050405020304" pitchFamily="18" charset="0"/>
                <a:ea typeface="仿宋_GB2312" panose="02010609030101010101" pitchFamily="49" charset="-122"/>
                <a:cs typeface="Times New Roman" panose="02020603050405020304" pitchFamily="18" charset="0"/>
              </a:rPr>
              <a:t>0.3.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3168217316"/>
              </p:ext>
            </p:extLst>
          </p:nvPr>
        </p:nvGraphicFramePr>
        <p:xfrm>
          <a:off x="828226" y="1268760"/>
          <a:ext cx="10452349" cy="2677160"/>
        </p:xfrm>
        <a:graphic>
          <a:graphicData uri="http://schemas.openxmlformats.org/drawingml/2006/table">
            <a:tbl>
              <a:tblPr firstRow="1" firstCol="1" bandRow="1"/>
              <a:tblGrid>
                <a:gridCol w="2965062"/>
                <a:gridCol w="2329692"/>
                <a:gridCol w="5157595"/>
              </a:tblGrid>
              <a:tr h="205105">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区间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中点值</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仿宋_GBK" panose="03000509000000000000" pitchFamily="65" charset="-122"/>
                          <a:cs typeface="Times New Roman" panose="02020603050405020304" pitchFamily="18" charset="0"/>
                        </a:rPr>
                        <a:t>中点函数近似值</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(0,0.5)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-0.084</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(0.25,0.5)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0.328</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(0.25,0.375)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0.312</a:t>
                      </a:r>
                      <a:r>
                        <a:rPr lang="en-US"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0.124</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3931945"/>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420024" y="753055"/>
                <a:ext cx="11004568" cy="555626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上的图象为一条连续不断的曲线</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且同时满足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上有零点</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上有零点</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上无零点</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上无零点</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420024" y="753055"/>
                <a:ext cx="11004568" cy="5556265"/>
              </a:xfrm>
              <a:prstGeom prst="rect">
                <a:avLst/>
              </a:prstGeom>
              <a:blipFill rotWithShape="0">
                <a:blip r:embed="rId2"/>
                <a:stretch>
                  <a:fillRect l="-1163"/>
                </a:stretch>
              </a:blipFill>
            </p:spPr>
            <p:txBody>
              <a:bodyPr/>
              <a:lstStyle/>
              <a:p>
                <a:r>
                  <a:rPr lang="zh-CN" altLang="en-US">
                    <a:noFill/>
                  </a:rPr>
                  <a:t> </a:t>
                </a:r>
              </a:p>
            </p:txBody>
          </p:sp>
        </mc:Fallback>
      </mc:AlternateContent>
      <p:sp>
        <p:nvSpPr>
          <p:cNvPr id="58" name="圆角矩形 57">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31" name="矩形 30"/>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边形 33"/>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1098" y="73200"/>
            <a:ext cx="1911748" cy="491490"/>
          </a:xfrm>
          <a:prstGeom prst="rect">
            <a:avLst/>
          </a:prstGeom>
        </p:spPr>
        <p:txBody>
          <a:bodyPr wrap="square">
            <a:spAutoFit/>
          </a:bodyPr>
          <a:lstStyle/>
          <a:p>
            <a:pPr algn="ctr"/>
            <a:r>
              <a:rPr lang="zh-CN" altLang="en-US" sz="2600" kern="0" smtClean="0">
                <a:solidFill>
                  <a:schemeClr val="bg1"/>
                </a:solidFill>
                <a:latin typeface="黑体" panose="02010609060101010101" pitchFamily="49" charset="-122"/>
                <a:ea typeface="黑体" panose="02010609060101010101" pitchFamily="49" charset="-122"/>
              </a:rPr>
              <a:t>综合运用</a:t>
            </a:r>
            <a:endParaRPr lang="zh-CN" altLang="en-US" sz="2600" dirty="0">
              <a:solidFill>
                <a:schemeClr val="bg1"/>
              </a:solidFill>
              <a:latin typeface="黑体" panose="02010609060101010101" pitchFamily="49" charset="-122"/>
              <a:ea typeface="黑体" panose="02010609060101010101" pitchFamily="49" charset="-122"/>
            </a:endParaRPr>
          </a:p>
        </p:txBody>
      </p:sp>
      <p:sp>
        <p:nvSpPr>
          <p:cNvPr id="26" name="TextBox 19"/>
          <p:cNvSpPr txBox="1"/>
          <p:nvPr/>
        </p:nvSpPr>
        <p:spPr>
          <a:xfrm>
            <a:off x="264786" y="3511641"/>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4" name="组合 23"/>
          <p:cNvGrpSpPr/>
          <p:nvPr/>
        </p:nvGrpSpPr>
        <p:grpSpPr>
          <a:xfrm>
            <a:off x="471835" y="764704"/>
            <a:ext cx="11248331" cy="2520280"/>
            <a:chOff x="471835" y="4581128"/>
            <a:chExt cx="11248331" cy="2520280"/>
          </a:xfrm>
        </p:grpSpPr>
        <p:sp>
          <p:nvSpPr>
            <p:cNvPr id="25" name="圆角矩形 24"/>
            <p:cNvSpPr/>
            <p:nvPr/>
          </p:nvSpPr>
          <p:spPr>
            <a:xfrm>
              <a:off x="471835" y="4694021"/>
              <a:ext cx="11248331" cy="2407387"/>
            </a:xfrm>
            <a:prstGeom prst="roundRect">
              <a:avLst>
                <a:gd name="adj" fmla="val 415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9" name="矩形 28"/>
              <p:cNvSpPr/>
              <p:nvPr/>
            </p:nvSpPr>
            <p:spPr>
              <a:xfrm>
                <a:off x="706069" y="1034153"/>
                <a:ext cx="10790531" cy="202696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根据函数零点存在定理可知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上有零点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9" name="矩形 28"/>
              <p:cNvSpPr>
                <a:spLocks noRot="1" noChangeAspect="1" noMove="1" noResize="1" noEditPoints="1" noAdjustHandles="1" noChangeArrowheads="1" noChangeShapeType="1" noTextEdit="1"/>
              </p:cNvSpPr>
              <p:nvPr/>
            </p:nvSpPr>
            <p:spPr>
              <a:xfrm>
                <a:off x="706069" y="1034153"/>
                <a:ext cx="10790531" cy="2026965"/>
              </a:xfrm>
              <a:prstGeom prst="rect">
                <a:avLst/>
              </a:prstGeom>
              <a:blipFill rotWithShape="0">
                <a:blip r:embed="rId18"/>
                <a:stretch>
                  <a:fillRect l="-1186" r="-5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70020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390000" y="843436"/>
                <a:ext cx="11394632" cy="359367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下列函数中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在指定范围内存在零点的是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390000" y="843436"/>
                <a:ext cx="11394632" cy="3593676"/>
              </a:xfrm>
              <a:prstGeom prst="rect">
                <a:avLst/>
              </a:prstGeom>
              <a:blipFill rotWithShape="0">
                <a:blip r:embed="rId2"/>
                <a:stretch>
                  <a:fillRect l="-1124" b="-1695"/>
                </a:stretch>
              </a:blipFill>
            </p:spPr>
            <p:txBody>
              <a:bodyPr/>
              <a:lstStyle/>
              <a:p>
                <a:r>
                  <a:rPr lang="zh-CN" altLang="en-US">
                    <a:noFill/>
                  </a:rPr>
                  <a:t> </a:t>
                </a:r>
              </a:p>
            </p:txBody>
          </p:sp>
        </mc:Fallback>
      </mc:AlternateContent>
      <p:sp>
        <p:nvSpPr>
          <p:cNvPr id="41" name="圆角矩形 40">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1" name="TextBox 19"/>
          <p:cNvSpPr txBox="1"/>
          <p:nvPr/>
        </p:nvSpPr>
        <p:spPr>
          <a:xfrm>
            <a:off x="246518" y="305619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764704"/>
            <a:ext cx="11248331" cy="3881709"/>
            <a:chOff x="471835" y="4581128"/>
            <a:chExt cx="11248331" cy="3881709"/>
          </a:xfrm>
        </p:grpSpPr>
        <p:sp>
          <p:nvSpPr>
            <p:cNvPr id="22" name="圆角矩形 21"/>
            <p:cNvSpPr/>
            <p:nvPr/>
          </p:nvSpPr>
          <p:spPr>
            <a:xfrm>
              <a:off x="471835" y="4694021"/>
              <a:ext cx="11248331" cy="3768816"/>
            </a:xfrm>
            <a:prstGeom prst="roundRect">
              <a:avLst>
                <a:gd name="adj" fmla="val 293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mc:Choice xmlns:a14="http://schemas.microsoft.com/office/drawing/2010/main" Requires="a14">
          <p:sp>
            <p:nvSpPr>
              <p:cNvPr id="25" name="矩形 24"/>
              <p:cNvSpPr/>
              <p:nvPr/>
            </p:nvSpPr>
            <p:spPr>
              <a:xfrm>
                <a:off x="659396" y="1052736"/>
                <a:ext cx="10873208" cy="3593676"/>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在区间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上恒成立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故排除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在区间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上恒成立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故排除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在区间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(2,3)</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上恒成立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故排除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两端点处的函数值异号</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满足零点存在定理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25" name="矩形 24"/>
              <p:cNvSpPr>
                <a:spLocks noRot="1" noChangeAspect="1" noMove="1" noResize="1" noEditPoints="1" noAdjustHandles="1" noChangeArrowheads="1" noChangeShapeType="1" noTextEdit="1"/>
              </p:cNvSpPr>
              <p:nvPr/>
            </p:nvSpPr>
            <p:spPr>
              <a:xfrm>
                <a:off x="659396" y="1052736"/>
                <a:ext cx="10873208" cy="3593676"/>
              </a:xfrm>
              <a:prstGeom prst="rect">
                <a:avLst/>
              </a:prstGeom>
              <a:blipFill rotWithShape="0">
                <a:blip r:embed="rId18"/>
                <a:stretch>
                  <a:fillRect l="-1121" b="-20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9761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090" y="908720"/>
            <a:ext cx="11362541" cy="2677656"/>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则下列区间中存在函数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的零点的有</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0" name="TextBox 19"/>
          <p:cNvSpPr txBox="1"/>
          <p:nvPr/>
        </p:nvSpPr>
        <p:spPr>
          <a:xfrm>
            <a:off x="3894485" y="2247548"/>
            <a:ext cx="923404"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1" name="TextBox 19"/>
          <p:cNvSpPr txBox="1"/>
          <p:nvPr/>
        </p:nvSpPr>
        <p:spPr>
          <a:xfrm>
            <a:off x="263352" y="2861434"/>
            <a:ext cx="923404"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1341369"/>
            <a:ext cx="11248331" cy="3167751"/>
            <a:chOff x="471835" y="4581128"/>
            <a:chExt cx="11248331" cy="3167751"/>
          </a:xfrm>
        </p:grpSpPr>
        <p:sp>
          <p:nvSpPr>
            <p:cNvPr id="21" name="圆角矩形 20"/>
            <p:cNvSpPr/>
            <p:nvPr/>
          </p:nvSpPr>
          <p:spPr>
            <a:xfrm>
              <a:off x="471835" y="4694020"/>
              <a:ext cx="11248331" cy="3054859"/>
            </a:xfrm>
            <a:prstGeom prst="roundRect">
              <a:avLst>
                <a:gd name="adj" fmla="val 326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69273" y="1595912"/>
            <a:ext cx="10899335" cy="2603854"/>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的零点分别位于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210546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6" name="矩形 5"/>
          <p:cNvSpPr/>
          <p:nvPr/>
        </p:nvSpPr>
        <p:spPr>
          <a:xfrm>
            <a:off x="407368" y="1178168"/>
            <a:ext cx="11377264" cy="738664"/>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有零点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但不能用二分法求出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的关系是</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5" name="组合 24"/>
          <p:cNvGrpSpPr/>
          <p:nvPr/>
        </p:nvGrpSpPr>
        <p:grpSpPr>
          <a:xfrm>
            <a:off x="471835" y="2056532"/>
            <a:ext cx="11248331" cy="2596604"/>
            <a:chOff x="471835" y="4581128"/>
            <a:chExt cx="11248331" cy="2596604"/>
          </a:xfrm>
        </p:grpSpPr>
        <p:sp>
          <p:nvSpPr>
            <p:cNvPr id="26" name="圆角矩形 25"/>
            <p:cNvSpPr/>
            <p:nvPr/>
          </p:nvSpPr>
          <p:spPr>
            <a:xfrm>
              <a:off x="471835" y="4694019"/>
              <a:ext cx="11248331" cy="2483713"/>
            </a:xfrm>
            <a:prstGeom prst="roundRect">
              <a:avLst>
                <a:gd name="adj" fmla="val 413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695400" y="2311861"/>
            <a:ext cx="10801200" cy="1957524"/>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有零点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但不能用二分法求出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的图象的顶点在</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轴上</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240565" y="1307156"/>
            <a:ext cx="1045479"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rPr>
              <a:t>a</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2</a:t>
            </a:r>
            <a:r>
              <a:rPr lang="en-US" altLang="zh-CN" sz="2800" kern="100" dirty="0">
                <a:solidFill>
                  <a:srgbClr val="C00000"/>
                </a:solidFill>
                <a:latin typeface="Times New Roman" panose="02020603050405020304" pitchFamily="18" charset="0"/>
                <a:ea typeface="方正中等线简体" panose="03000509000000000000" pitchFamily="65" charset="-122"/>
              </a:rPr>
              <a:t>=4</a:t>
            </a:r>
            <a:r>
              <a:rPr lang="en-US" altLang="zh-CN" sz="2800" i="1" kern="100" dirty="0">
                <a:solidFill>
                  <a:srgbClr val="C00000"/>
                </a:solidFill>
                <a:latin typeface="Times New Roman" panose="02020603050405020304" pitchFamily="18" charset="0"/>
                <a:ea typeface="方正中等线简体" panose="03000509000000000000" pitchFamily="65" charset="-122"/>
              </a:rPr>
              <a:t>b</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836712"/>
            <a:ext cx="11412000" cy="1384995"/>
          </a:xfrm>
          <a:prstGeom prst="rect">
            <a:avLst/>
          </a:prstGeom>
        </p:spPr>
        <p:txBody>
          <a:bodyPr wrap="square">
            <a:spAutoFit/>
          </a:bodyPr>
          <a:lstStyle/>
          <a:p>
            <a:pPr>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rPr>
              <a:t>15.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下列是函数</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在区间</a:t>
            </a:r>
            <a:r>
              <a:rPr lang="en-US" altLang="zh-CN" sz="2800" dirty="0">
                <a:latin typeface="Times New Roman" panose="02020603050405020304" pitchFamily="18" charset="0"/>
                <a:ea typeface="方正中等线简体" panose="03000509000000000000" pitchFamily="65" charset="-122"/>
              </a:rPr>
              <a:t>[1,2]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上一些点的函数值</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由此可判断方程</a:t>
            </a:r>
            <a:r>
              <a:rPr lang="en-US" altLang="zh-CN" sz="2800" i="1" dirty="0">
                <a:latin typeface="Times New Roman" panose="02020603050405020304" pitchFamily="18" charset="0"/>
                <a:ea typeface="方正中等线简体" panose="03000509000000000000" pitchFamily="65" charset="-122"/>
              </a:rPr>
              <a:t>f</a:t>
            </a:r>
            <a:r>
              <a:rPr lang="en-US" altLang="zh-CN" sz="2800" dirty="0">
                <a:latin typeface="Times New Roman" panose="02020603050405020304" pitchFamily="18" charset="0"/>
                <a:ea typeface="方正中等线简体" panose="03000509000000000000" pitchFamily="65" charset="-122"/>
              </a:rPr>
              <a:t>(</a:t>
            </a:r>
            <a:r>
              <a:rPr lang="en-US" altLang="zh-CN" sz="2800" i="1" dirty="0">
                <a:latin typeface="Times New Roman" panose="02020603050405020304" pitchFamily="18" charset="0"/>
                <a:ea typeface="方正中等线简体" panose="03000509000000000000" pitchFamily="65" charset="-122"/>
              </a:rPr>
              <a:t>x</a:t>
            </a:r>
            <a:r>
              <a:rPr lang="en-US" altLang="zh-CN" sz="2800" dirty="0">
                <a:latin typeface="Times New Roman" panose="02020603050405020304" pitchFamily="18" charset="0"/>
                <a:ea typeface="方正中等线简体" panose="03000509000000000000" pitchFamily="65" charset="-122"/>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的一个近似解</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rPr>
              <a:t>0.1) </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11098" y="73200"/>
            <a:ext cx="1911748" cy="491490"/>
          </a:xfrm>
          <a:prstGeom prst="rect">
            <a:avLst/>
          </a:prstGeom>
        </p:spPr>
        <p:txBody>
          <a:bodyPr wrap="square">
            <a:spAutoFit/>
          </a:bodyPr>
          <a:lstStyle/>
          <a:p>
            <a:pPr algn="ctr"/>
            <a:r>
              <a:rPr lang="zh-CN" altLang="en-US" sz="2600" smtClean="0">
                <a:solidFill>
                  <a:schemeClr val="bg1"/>
                </a:solidFill>
                <a:latin typeface="黑体" panose="02010609060101010101" pitchFamily="49" charset="-122"/>
                <a:ea typeface="黑体" panose="02010609060101010101" pitchFamily="49" charset="-122"/>
              </a:rPr>
              <a:t>拓广探究</a:t>
            </a:r>
            <a:endParaRPr lang="zh-CN" altLang="en-US" sz="2600" dirty="0">
              <a:solidFill>
                <a:schemeClr val="bg1"/>
              </a:solidFill>
              <a:latin typeface="黑体" panose="02010609060101010101" pitchFamily="49" charset="-122"/>
              <a:ea typeface="黑体" panose="02010609060101010101" pitchFamily="49" charset="-122"/>
            </a:endParaRPr>
          </a:p>
        </p:txBody>
      </p:sp>
      <p:graphicFrame>
        <p:nvGraphicFramePr>
          <p:cNvPr id="30" name="表格 29"/>
          <p:cNvGraphicFramePr>
            <a:graphicFrameLocks noGrp="1"/>
          </p:cNvGraphicFramePr>
          <p:nvPr>
            <p:extLst>
              <p:ext uri="{D42A27DB-BD31-4B8C-83A1-F6EECF244321}">
                <p14:modId xmlns:p14="http://schemas.microsoft.com/office/powerpoint/2010/main" val="1725101329"/>
              </p:ext>
            </p:extLst>
          </p:nvPr>
        </p:nvGraphicFramePr>
        <p:xfrm>
          <a:off x="574373" y="2276872"/>
          <a:ext cx="10202146" cy="2677160"/>
        </p:xfrm>
        <a:graphic>
          <a:graphicData uri="http://schemas.openxmlformats.org/drawingml/2006/table">
            <a:tbl>
              <a:tblPr firstRow="1" firstCol="1" bandRow="1"/>
              <a:tblGrid>
                <a:gridCol w="1447043"/>
                <a:gridCol w="1791577"/>
                <a:gridCol w="1791577"/>
                <a:gridCol w="1791577"/>
                <a:gridCol w="3380372"/>
              </a:tblGrid>
              <a:tr h="205105">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1.375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1.438</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-0.984</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-0.260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0.165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1.625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1.75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0.625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1.982</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2.645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2639616" y="1629365"/>
            <a:ext cx="6335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1.4</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835" y="620688"/>
            <a:ext cx="11248331" cy="5551010"/>
            <a:chOff x="471835" y="4581128"/>
            <a:chExt cx="11248331" cy="5551010"/>
          </a:xfrm>
        </p:grpSpPr>
        <p:sp>
          <p:nvSpPr>
            <p:cNvPr id="26" name="圆角矩形 25"/>
            <p:cNvSpPr/>
            <p:nvPr/>
          </p:nvSpPr>
          <p:spPr>
            <a:xfrm>
              <a:off x="471835" y="4694019"/>
              <a:ext cx="11248331" cy="5438119"/>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5" name="圆角矩形 44">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0" name="圆角矩形 4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4" name="圆角矩形 5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5" name="圆角矩形 5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6" name="圆角矩形 5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9" name="圆角矩形 58">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60" name="圆角矩形 5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695400" y="908720"/>
            <a:ext cx="10801200" cy="5262979"/>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由题设有</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(1)=-2&lt;0,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(2)=6&gt;0,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于是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内有零点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(1.5)=0.625,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再取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(1.25)=-0.984,</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(1.25,1.5);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再取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(1.25,1.5)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(1.375)=-0.260,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(1.5)&lt;0,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(1.375,1.5</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20843" y="1257141"/>
            <a:ext cx="11350315" cy="3323987"/>
          </a:xfrm>
          <a:prstGeom prst="rect">
            <a:avLst/>
          </a:prstGeom>
        </p:spPr>
        <p:txBody>
          <a:bodyPr>
            <a:spAutoFit/>
          </a:bodyPr>
          <a:lstStyle/>
          <a:p>
            <a:pPr>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再</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比如</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个质量不均匀的小球</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只有一个比别的都重</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找出最重的小球的问题</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有一段电路出现故障的问题</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检修下水道堵塞的问题</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包括刚才让大家猜测手机价格的问题等等这些都可以用上述方法解决</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在这个过程中</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体现出了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一分为二</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逐步逼近</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的思想</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这就是我们今天要学习的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二分法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29228631"/>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835" y="908720"/>
            <a:ext cx="11248331" cy="4904680"/>
            <a:chOff x="471835" y="4581128"/>
            <a:chExt cx="11248331" cy="4904680"/>
          </a:xfrm>
        </p:grpSpPr>
        <p:sp>
          <p:nvSpPr>
            <p:cNvPr id="26" name="圆角矩形 25"/>
            <p:cNvSpPr/>
            <p:nvPr/>
          </p:nvSpPr>
          <p:spPr>
            <a:xfrm>
              <a:off x="471835" y="4694020"/>
              <a:ext cx="11248331" cy="4791788"/>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5" name="圆角矩形 44">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0" name="圆角矩形 4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4" name="圆角矩形 5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5" name="圆角矩形 5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6" name="圆角矩形 5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9" name="圆角矩形 58">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60" name="圆角矩形 5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695400" y="1196752"/>
            <a:ext cx="10801200" cy="4616648"/>
          </a:xfrm>
          <a:prstGeom prst="rect">
            <a:avLst/>
          </a:prstGeom>
        </p:spPr>
        <p:txBody>
          <a:bodyPr wrap="square">
            <a:spAutoFit/>
          </a:bodyPr>
          <a:lstStyle/>
          <a:p>
            <a:pPr>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再</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(1.375,1.5)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的中点</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≈1.438,</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(1.438)=0.165,</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(1.438)&lt;0,</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(1.375,1.438),</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1.438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的近似值都是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(1.375,1.438)</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内的所有数的近似值都是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从而</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因此方程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的一个近似解</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精确到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71192948"/>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
        <p:nvSpPr>
          <p:cNvPr id="4" name="矩形 3"/>
          <p:cNvSpPr/>
          <p:nvPr/>
        </p:nvSpPr>
        <p:spPr>
          <a:xfrm>
            <a:off x="432048" y="116632"/>
            <a:ext cx="11369952" cy="6093976"/>
          </a:xfrm>
          <a:prstGeom prst="rect">
            <a:avLst/>
          </a:prstGeom>
        </p:spPr>
        <p:txBody>
          <a:bodyPr wrap="square">
            <a:spAutoFit/>
          </a:bodyPr>
          <a:lstStyle/>
          <a:p>
            <a:pPr>
              <a:lnSpc>
                <a:spcPct val="150000"/>
              </a:lnSpc>
              <a:spcAft>
                <a:spcPts val="0"/>
              </a:spcAft>
              <a:tabLst>
                <a:tab pos="2250440" algn="l"/>
              </a:tabLst>
            </a:pP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为确定传染病的感染者</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医学上可采用</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二分检测方案</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假设待检测的总人数是</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600" i="1" baseline="300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为正整数</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将这</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600" i="1" baseline="300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个人的样本混合在一起做第</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轮检测</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检测</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次</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如果检测结果是阴性</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可确定这些人都未感染</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如果检测结果是阳性</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可确定其中有感染者</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则将这些人平均分成两组</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将每组</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600" i="1" baseline="300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600"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个人的样本混合在一起做第</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轮检测</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每组检测</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次</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依此类推</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每轮检测后</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排除结果为阴性的组</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而将结果为阳性的组再平均分成两组</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做下一轮检测</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直至确定所有的感染者</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例如</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当待检测的总人数为</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且标记为</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的人是</a:t>
            </a:r>
            <a:r>
              <a:rPr lang="zh-CN"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rPr>
              <a:t>唯一</a:t>
            </a:r>
            <a:endParaRPr lang="en-US"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rPr>
              <a:t>感染</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者时</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二分检测方案</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从图中可以看出</a:t>
            </a:r>
            <a:r>
              <a:rPr lang="en-US"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rPr>
              <a:t>需要</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经过</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轮共</a:t>
            </a:r>
            <a:r>
              <a:rPr lang="en-US" altLang="zh-CN" sz="26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次检测后</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才能确定标记为</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6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的人</a:t>
            </a:r>
            <a:r>
              <a:rPr lang="zh-CN"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600" dirty="0" smtClean="0">
                <a:latin typeface="Times New Roman" panose="02020603050405020304" pitchFamily="18" charset="0"/>
                <a:ea typeface="方正中等线简体" panose="03000509000000000000" pitchFamily="65" charset="-122"/>
                <a:cs typeface="Times New Roman" panose="02020603050405020304" pitchFamily="18" charset="0"/>
              </a:rPr>
              <a:t>唯一</a:t>
            </a:r>
            <a:r>
              <a:rPr lang="zh-CN" altLang="zh-CN" sz="2600" dirty="0">
                <a:latin typeface="Times New Roman" panose="02020603050405020304" pitchFamily="18" charset="0"/>
                <a:ea typeface="方正中等线简体" panose="03000509000000000000" pitchFamily="65" charset="-122"/>
                <a:cs typeface="Times New Roman" panose="02020603050405020304" pitchFamily="18" charset="0"/>
              </a:rPr>
              <a:t>感染者</a:t>
            </a: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9" name="image270.jpeg"/>
          <p:cNvPicPr/>
          <p:nvPr/>
        </p:nvPicPr>
        <p:blipFill>
          <a:blip r:embed="rId18">
            <a:clrChange>
              <a:clrFrom>
                <a:srgbClr val="FFFFFF"/>
              </a:clrFrom>
              <a:clrTo>
                <a:srgbClr val="FFFFFF">
                  <a:alpha val="0"/>
                </a:srgbClr>
              </a:clrTo>
            </a:clrChange>
          </a:blip>
          <a:stretch>
            <a:fillRect/>
          </a:stretch>
        </p:blipFill>
        <p:spPr>
          <a:xfrm>
            <a:off x="8494670" y="3501008"/>
            <a:ext cx="3217954" cy="1962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
        <p:nvSpPr>
          <p:cNvPr id="4" name="矩形 3"/>
          <p:cNvSpPr/>
          <p:nvPr/>
        </p:nvSpPr>
        <p:spPr>
          <a:xfrm>
            <a:off x="432048" y="674846"/>
            <a:ext cx="11369952" cy="669542"/>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写出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9" name="image270.jpeg"/>
          <p:cNvPicPr/>
          <p:nvPr/>
        </p:nvPicPr>
        <p:blipFill>
          <a:blip r:embed="rId18">
            <a:clrChange>
              <a:clrFrom>
                <a:srgbClr val="FFFFFF"/>
              </a:clrFrom>
              <a:clrTo>
                <a:srgbClr val="FFFFFF">
                  <a:alpha val="0"/>
                </a:srgbClr>
              </a:clrTo>
            </a:clrChange>
          </a:blip>
          <a:stretch>
            <a:fillRect/>
          </a:stretch>
        </p:blipFill>
        <p:spPr>
          <a:xfrm>
            <a:off x="4487023" y="746854"/>
            <a:ext cx="3217954" cy="1962066"/>
          </a:xfrm>
          <a:prstGeom prst="rect">
            <a:avLst/>
          </a:prstGeom>
        </p:spPr>
      </p:pic>
      <p:grpSp>
        <p:nvGrpSpPr>
          <p:cNvPr id="20" name="组合 19"/>
          <p:cNvGrpSpPr/>
          <p:nvPr/>
        </p:nvGrpSpPr>
        <p:grpSpPr>
          <a:xfrm>
            <a:off x="390000" y="3026544"/>
            <a:ext cx="11412000" cy="2346672"/>
            <a:chOff x="319674" y="2575382"/>
            <a:chExt cx="11412000" cy="2346672"/>
          </a:xfrm>
        </p:grpSpPr>
        <p:grpSp>
          <p:nvGrpSpPr>
            <p:cNvPr id="21" name="组合 20"/>
            <p:cNvGrpSpPr/>
            <p:nvPr/>
          </p:nvGrpSpPr>
          <p:grpSpPr>
            <a:xfrm>
              <a:off x="319674" y="2575382"/>
              <a:ext cx="11412000" cy="2346672"/>
              <a:chOff x="319674" y="476672"/>
              <a:chExt cx="11412000" cy="2346672"/>
            </a:xfrm>
          </p:grpSpPr>
          <p:sp>
            <p:nvSpPr>
              <p:cNvPr id="23" name="圆角矩形 22"/>
              <p:cNvSpPr/>
              <p:nvPr/>
            </p:nvSpPr>
            <p:spPr>
              <a:xfrm>
                <a:off x="319674" y="589564"/>
                <a:ext cx="11412000" cy="2233780"/>
              </a:xfrm>
              <a:prstGeom prst="roundRect">
                <a:avLst>
                  <a:gd name="adj" fmla="val 293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2" name="文本框 21"/>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23392" y="3272160"/>
            <a:ext cx="11017224" cy="195752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第</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轮需检测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第</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轮需检测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第</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轮需检测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第</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轮需检测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=1+2+2+2=7.</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98039359"/>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
        <p:nvSpPr>
          <p:cNvPr id="4" name="矩形 3"/>
          <p:cNvSpPr/>
          <p:nvPr/>
        </p:nvSpPr>
        <p:spPr>
          <a:xfrm>
            <a:off x="432048" y="1105015"/>
            <a:ext cx="11369952" cy="1315873"/>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若待检测的总人数为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采用</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二分检测方案</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经过</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轮共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次检测后确定了所有的感染者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写出感染者人数的所有可能值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9" name="image270.jpeg"/>
          <p:cNvPicPr/>
          <p:nvPr/>
        </p:nvPicPr>
        <p:blipFill>
          <a:blip r:embed="rId18">
            <a:clrChange>
              <a:clrFrom>
                <a:srgbClr val="FFFFFF"/>
              </a:clrFrom>
              <a:clrTo>
                <a:srgbClr val="FFFFFF">
                  <a:alpha val="0"/>
                </a:srgbClr>
              </a:clrTo>
            </a:clrChange>
          </a:blip>
          <a:stretch>
            <a:fillRect/>
          </a:stretch>
        </p:blipFill>
        <p:spPr>
          <a:xfrm>
            <a:off x="4487023" y="2852936"/>
            <a:ext cx="3217954" cy="1962066"/>
          </a:xfrm>
          <a:prstGeom prst="rect">
            <a:avLst/>
          </a:prstGeom>
        </p:spPr>
      </p:pic>
    </p:spTree>
    <p:extLst>
      <p:ext uri="{BB962C8B-B14F-4D97-AF65-F5344CB8AC3E}">
        <p14:creationId xmlns:p14="http://schemas.microsoft.com/office/powerpoint/2010/main" val="20532279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grpSp>
        <p:nvGrpSpPr>
          <p:cNvPr id="19" name="组合 18"/>
          <p:cNvGrpSpPr/>
          <p:nvPr/>
        </p:nvGrpSpPr>
        <p:grpSpPr>
          <a:xfrm>
            <a:off x="390000" y="578272"/>
            <a:ext cx="11412000" cy="5299000"/>
            <a:chOff x="319674" y="2575382"/>
            <a:chExt cx="11412000" cy="5299000"/>
          </a:xfrm>
        </p:grpSpPr>
        <p:grpSp>
          <p:nvGrpSpPr>
            <p:cNvPr id="20" name="组合 19"/>
            <p:cNvGrpSpPr/>
            <p:nvPr/>
          </p:nvGrpSpPr>
          <p:grpSpPr>
            <a:xfrm>
              <a:off x="319674" y="2575382"/>
              <a:ext cx="11412000" cy="5299000"/>
              <a:chOff x="319674" y="476672"/>
              <a:chExt cx="11412000" cy="5299000"/>
            </a:xfrm>
          </p:grpSpPr>
          <p:sp>
            <p:nvSpPr>
              <p:cNvPr id="22" name="圆角矩形 21"/>
              <p:cNvSpPr/>
              <p:nvPr/>
            </p:nvSpPr>
            <p:spPr>
              <a:xfrm>
                <a:off x="319674" y="589564"/>
                <a:ext cx="11412000" cy="5186108"/>
              </a:xfrm>
              <a:prstGeom prst="roundRect">
                <a:avLst>
                  <a:gd name="adj" fmla="val 293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23392" y="823888"/>
            <a:ext cx="11017224" cy="1962204"/>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若只有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个感染者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则只需</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次检测即可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经过</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轮共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次检测查出所有感染者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比只有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个感染者多</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次检测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则只需第</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轮时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对两组都进行检查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即对最后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个人进行检查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可能结果如图所示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5" name="image271.jpeg"/>
          <p:cNvPicPr/>
          <p:nvPr/>
        </p:nvPicPr>
        <p:blipFill>
          <a:blip r:embed="rId18">
            <a:clrChange>
              <a:clrFrom>
                <a:srgbClr val="FFFFFF"/>
              </a:clrFrom>
              <a:clrTo>
                <a:srgbClr val="FFFFFF">
                  <a:alpha val="0"/>
                </a:srgbClr>
              </a:clrTo>
            </a:clrChange>
          </a:blip>
          <a:stretch>
            <a:fillRect/>
          </a:stretch>
        </p:blipFill>
        <p:spPr>
          <a:xfrm>
            <a:off x="861833" y="2970921"/>
            <a:ext cx="5002812" cy="1667604"/>
          </a:xfrm>
          <a:prstGeom prst="rect">
            <a:avLst/>
          </a:prstGeom>
        </p:spPr>
      </p:pic>
      <p:pic>
        <p:nvPicPr>
          <p:cNvPr id="26" name="image272.jpeg"/>
          <p:cNvPicPr/>
          <p:nvPr/>
        </p:nvPicPr>
        <p:blipFill>
          <a:blip r:embed="rId19">
            <a:clrChange>
              <a:clrFrom>
                <a:srgbClr val="FFFFFF"/>
              </a:clrFrom>
              <a:clrTo>
                <a:srgbClr val="FFFFFF">
                  <a:alpha val="0"/>
                </a:srgbClr>
              </a:clrTo>
            </a:clrChange>
          </a:blip>
          <a:stretch>
            <a:fillRect/>
          </a:stretch>
        </p:blipFill>
        <p:spPr>
          <a:xfrm>
            <a:off x="6476454" y="2990243"/>
            <a:ext cx="2420531" cy="1728776"/>
          </a:xfrm>
          <a:prstGeom prst="rect">
            <a:avLst/>
          </a:prstGeom>
        </p:spPr>
      </p:pic>
      <p:sp>
        <p:nvSpPr>
          <p:cNvPr id="27" name="矩形 26"/>
          <p:cNvSpPr/>
          <p:nvPr/>
        </p:nvSpPr>
        <p:spPr>
          <a:xfrm>
            <a:off x="623392" y="4924378"/>
            <a:ext cx="11017224" cy="664862"/>
          </a:xfrm>
          <a:prstGeom prst="rect">
            <a:avLst/>
          </a:prstGeom>
        </p:spPr>
        <p:txBody>
          <a:bodyPr wrap="square">
            <a:spAutoFit/>
          </a:bodyPr>
          <a:lstStyle/>
          <a:p>
            <a:pPr>
              <a:lnSpc>
                <a:spcPct val="150000"/>
              </a:lnSpc>
              <a:spcAft>
                <a:spcPts val="0"/>
              </a:spcAft>
              <a:tabLst>
                <a:tab pos="2250440" algn="l"/>
              </a:tabLst>
            </a:pP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感染者人数可能的取值为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2,3,4.</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8" name="返回">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118180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205" y="-5201"/>
            <a:ext cx="579113" cy="729975"/>
            <a:chOff x="10991812" y="-5749"/>
            <a:chExt cx="760532" cy="958655"/>
          </a:xfrm>
        </p:grpSpPr>
        <p:sp>
          <p:nvSpPr>
            <p:cNvPr id="4" name="同侧圆角矩形 3"/>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6" name="矩形 5"/>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smtClean="0">
                <a:solidFill>
                  <a:schemeClr val="bg1">
                    <a:lumMod val="50000"/>
                  </a:schemeClr>
                </a:solidFill>
                <a:latin typeface="+mn-ea"/>
                <a:cs typeface="Times New Roman" panose="02020603050405020304" pitchFamily="18" charset="0"/>
              </a:rPr>
              <a:t>8</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sp>
        <p:nvSpPr>
          <p:cNvPr id="12" name="文本框 11"/>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4128897" y="2441009"/>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dirty="0">
              <a:latin typeface="DOUYU Font" pitchFamily="2" charset="-122"/>
              <a:ea typeface="DOUYU Font" pitchFamily="2" charset="-122"/>
            </a:endParaRPr>
          </a:p>
        </p:txBody>
      </p:sp>
      <p:sp>
        <p:nvSpPr>
          <p:cNvPr id="15" name="文本框 14"/>
          <p:cNvSpPr txBox="1"/>
          <p:nvPr/>
        </p:nvSpPr>
        <p:spPr>
          <a:xfrm>
            <a:off x="3998739" y="3406502"/>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dirty="0">
              <a:solidFill>
                <a:schemeClr val="bg1"/>
              </a:solidFill>
            </a:endParaRPr>
          </a:p>
        </p:txBody>
      </p:sp>
      <p:grpSp>
        <p:nvGrpSpPr>
          <p:cNvPr id="16" name="组合 15"/>
          <p:cNvGrpSpPr/>
          <p:nvPr/>
        </p:nvGrpSpPr>
        <p:grpSpPr>
          <a:xfrm>
            <a:off x="2503511" y="3860948"/>
            <a:ext cx="7184978" cy="140937"/>
            <a:chOff x="2784399" y="3860948"/>
            <a:chExt cx="7184978" cy="140937"/>
          </a:xfrm>
        </p:grpSpPr>
        <p:cxnSp>
          <p:nvCxnSpPr>
            <p:cNvPr id="17" name="直接连接符 16"/>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extLst>
      <p:ext uri="{BB962C8B-B14F-4D97-AF65-F5344CB8AC3E}">
        <p14:creationId xmlns:p14="http://schemas.microsoft.com/office/powerpoint/2010/main" val="20494067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697206"/>
            <a:ext cx="11415850" cy="1962204"/>
          </a:xfrm>
          <a:prstGeom prst="rect">
            <a:avLst/>
          </a:prstGeom>
        </p:spPr>
        <p:txBody>
          <a:bodyPr>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二分法</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对于在区间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上图象连续不断且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通过不断地把它的零点所在区间一分为二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使所得区间的两个端点逐步逼近零点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进而得到零点近似值的方法叫做二分法</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97412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7" y="2044443"/>
            <a:ext cx="9090376" cy="669542"/>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二分法的求解原理是函数零点存在定理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4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211033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spTree>
    <p:extLst>
      <p:ext uri="{BB962C8B-B14F-4D97-AF65-F5344CB8AC3E}">
        <p14:creationId xmlns:p14="http://schemas.microsoft.com/office/powerpoint/2010/main" val="3624161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UxMzYyNWY2NWY2YzJiNDhhOWY1MTc3YjU1YjFhYWEifQ=="/>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4266</Words>
  <Application>Microsoft Office PowerPoint</Application>
  <PresentationFormat>宽屏</PresentationFormat>
  <Paragraphs>969</Paragraphs>
  <Slides>75</Slides>
  <Notes>23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75</vt:i4>
      </vt:variant>
    </vt:vector>
  </HeadingPairs>
  <TitlesOfParts>
    <vt:vector size="92" baseType="lpstr">
      <vt:lpstr>Adobe 黑体 Std R</vt:lpstr>
      <vt:lpstr>DOUYU Font</vt:lpstr>
      <vt:lpstr>方正仿宋_GBK</vt:lpstr>
      <vt:lpstr>方正中等线简体</vt:lpstr>
      <vt:lpstr>仿宋_GB2312</vt:lpstr>
      <vt:lpstr>黑体</vt:lpstr>
      <vt:lpstr>华文细黑</vt:lpstr>
      <vt:lpstr>楷体</vt:lpstr>
      <vt:lpstr>宋体</vt:lpstr>
      <vt:lpstr>微软雅黑</vt:lpstr>
      <vt:lpstr>Arial</vt:lpstr>
      <vt:lpstr>Calibri</vt:lpstr>
      <vt:lpstr>Cambria Math</vt:lpstr>
      <vt:lpstr>Courier New</vt:lpstr>
      <vt:lpstr>Times New Roman</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数学课件</dc:title>
  <dc:creator>金榜苑</dc:creator>
  <cp:lastModifiedBy>Administrator</cp:lastModifiedBy>
  <cp:revision>1508</cp:revision>
  <dcterms:created xsi:type="dcterms:W3CDTF">2019-11-13T09:14:00Z</dcterms:created>
  <dcterms:modified xsi:type="dcterms:W3CDTF">2024-06-13T08:35:20Z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E7109FDD4C1842B0AE5A135C15BEF811_13</vt:lpwstr>
  </property>
  <property fmtid="{D5CDD505-2E9C-101B-9397-08002B2CF9AE}" pid="3" name="KSOProductBuildVer">
    <vt:lpwstr>2052-12.1.0.16417</vt:lpwstr>
  </property>
</Properties>
</file>