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3"/>
    <p:sldId id="258" r:id="rId4"/>
    <p:sldId id="257" r:id="rId5"/>
    <p:sldId id="259" r:id="rId6"/>
    <p:sldId id="265" r:id="rId7"/>
    <p:sldId id="266" r:id="rId8"/>
    <p:sldId id="267" r:id="rId9"/>
    <p:sldId id="268" r:id="rId10"/>
    <p:sldId id="269" r:id="rId11"/>
    <p:sldId id="277" r:id="rId12"/>
    <p:sldId id="278" r:id="rId13"/>
    <p:sldId id="270" r:id="rId14"/>
    <p:sldId id="271" r:id="rId15"/>
    <p:sldId id="272" r:id="rId16"/>
    <p:sldId id="273" r:id="rId17"/>
    <p:sldId id="274" r:id="rId18"/>
    <p:sldId id="275" r:id="rId19"/>
    <p:sldId id="281" r:id="rId20"/>
    <p:sldId id="276" r:id="rId21"/>
    <p:sldId id="279" r:id="rId22"/>
    <p:sldId id="280" r:id="rId23"/>
    <p:sldId id="282" r:id="rId24"/>
    <p:sldId id="283" r:id="rId25"/>
    <p:sldId id="284" r:id="rId27"/>
    <p:sldId id="285" r:id="rId28"/>
    <p:sldId id="261"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74" y="78"/>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257.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64C92A4E-A0FF-47EF-A35C-9F308C86CC09}"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065262B3-DFF2-48E9-BCDC-B171DB985C9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ChangeArrowheads="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0899" name="备注占位符 2"/>
          <p:cNvSpPr txBox="1">
            <a:spLocks noGrp="1" noChangeArrowheads="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80900" name="灯片编号占位符 3"/>
          <p:cNvSpPr>
            <a:spLocks noGrp="1" noChangeArrowheads="1"/>
          </p:cNvSpPr>
          <p:nvPr>
            <p:ph type="sldNum" sz="quarter" idx="5"/>
            <p:custDataLst>
              <p:tags r:id="rId5"/>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E9439B3E-CA59-4F7C-A889-FB6962390045}" type="slidenum">
              <a:rPr lang="zh-CN" altLang="en-US">
                <a:solidFill>
                  <a:srgbClr val="000000"/>
                </a:solidFill>
                <a:latin typeface="等线" panose="02010600030101010101" pitchFamily="2" charset="-122"/>
                <a:ea typeface="等线" panose="02010600030101010101" pitchFamily="2" charset="-122"/>
              </a:rPr>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ChangeArrowheads="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7043" name="备注占位符 2"/>
          <p:cNvSpPr txBox="1">
            <a:spLocks noGrp="1" noChangeArrowheads="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87044" name="灯片编号占位符 3"/>
          <p:cNvSpPr>
            <a:spLocks noGrp="1" noChangeArrowheads="1"/>
          </p:cNvSpPr>
          <p:nvPr>
            <p:ph type="sldNum" sz="quarter" idx="5"/>
            <p:custDataLst>
              <p:tags r:id="rId5"/>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11A54B12-3A20-43C6-B1D7-AEF449989AA2}" type="slidenum">
              <a:rPr lang="zh-CN" altLang="en-US">
                <a:solidFill>
                  <a:srgbClr val="000000"/>
                </a:solidFill>
                <a:latin typeface="等线" panose="02010600030101010101" pitchFamily="2" charset="-122"/>
                <a:ea typeface="等线" panose="02010600030101010101" pitchFamily="2" charset="-122"/>
              </a:rPr>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ChangeArrowheads="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1139" name="备注占位符 2"/>
          <p:cNvSpPr txBox="1">
            <a:spLocks noGrp="1" noChangeArrowheads="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91140" name="灯片编号占位符 3"/>
          <p:cNvSpPr>
            <a:spLocks noGrp="1" noChangeArrowheads="1"/>
          </p:cNvSpPr>
          <p:nvPr>
            <p:ph type="sldNum" sz="quarter" idx="5"/>
            <p:custDataLst>
              <p:tags r:id="rId5"/>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B7DEC742-3F7E-420F-9A01-D4E3FDA6DE07}" type="slidenum">
              <a:rPr lang="zh-CN" altLang="en-US">
                <a:solidFill>
                  <a:srgbClr val="000000"/>
                </a:solidFill>
                <a:latin typeface="等线" panose="02010600030101010101" pitchFamily="2" charset="-122"/>
                <a:ea typeface="等线" panose="02010600030101010101" pitchFamily="2" charset="-122"/>
              </a:rPr>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F5AA6F2D-F2F0-4DF5-8F9A-87A65CB0EFC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65DA95EF-7A24-46F4-98E7-C50E183A81FF}"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F5AA6F2D-F2F0-4DF5-8F9A-87A65CB0EFC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65DA95EF-7A24-46F4-98E7-C50E183A81FF}"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F5AA6F2D-F2F0-4DF5-8F9A-87A65CB0EFC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65DA95EF-7A24-46F4-98E7-C50E183A81FF}"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F5AA6F2D-F2F0-4DF5-8F9A-87A65CB0EFC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65DA95EF-7A24-46F4-98E7-C50E183A81FF}"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custDataLst>
              <p:tags r:id="rId4"/>
            </p:custDataLst>
          </p:nvPr>
        </p:nvSpPr>
        <p:spPr/>
        <p:txBody>
          <a:bodyPr/>
          <a:lstStyle/>
          <a:p>
            <a:fld id="{F5AA6F2D-F2F0-4DF5-8F9A-87A65CB0EFC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65DA95EF-7A24-46F4-98E7-C50E183A81FF}"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5"/>
            </p:custDataLst>
          </p:nvPr>
        </p:nvSpPr>
        <p:spPr/>
        <p:txBody>
          <a:bodyPr/>
          <a:lstStyle/>
          <a:p>
            <a:fld id="{F5AA6F2D-F2F0-4DF5-8F9A-87A65CB0EFC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65DA95EF-7A24-46F4-98E7-C50E183A81FF}"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F5AA6F2D-F2F0-4DF5-8F9A-87A65CB0EFCC}"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65DA95EF-7A24-46F4-98E7-C50E183A81FF}"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F5AA6F2D-F2F0-4DF5-8F9A-87A65CB0EFCC}"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65DA95EF-7A24-46F4-98E7-C50E183A81FF}"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F5AA6F2D-F2F0-4DF5-8F9A-87A65CB0EFCC}"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65DA95EF-7A24-46F4-98E7-C50E183A81FF}"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F5AA6F2D-F2F0-4DF5-8F9A-87A65CB0EFC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65DA95EF-7A24-46F4-98E7-C50E183A81FF}"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F5AA6F2D-F2F0-4DF5-8F9A-87A65CB0EFC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65DA95EF-7A24-46F4-98E7-C50E183A81FF}"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A6F2D-F2F0-4DF5-8F9A-87A65CB0EFCC}"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A95EF-7A24-46F4-98E7-C50E183A81FF}" type="slidenum">
              <a:rPr lang="zh-CN" altLang="en-US" smtClean="0"/>
            </a:fld>
            <a:endParaRPr lang="zh-CN" altLang="en-US"/>
          </a:p>
        </p:txBody>
      </p:sp>
      <p:pic>
        <p:nvPicPr>
          <p:cNvPr id="7" name="图片 1073743875" descr="学科网 zxxk.com"/>
          <p:cNvPicPr>
            <a:picLocks noChangeAspect="1"/>
          </p:cNvPicPr>
          <p:nvPr>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image" Target="../media/image8.png"/><Relationship Id="rId1" Type="http://schemas.openxmlformats.org/officeDocument/2006/relationships/tags" Target="../tags/tag16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4.xml"/><Relationship Id="rId1" Type="http://schemas.openxmlformats.org/officeDocument/2006/relationships/tags" Target="../tags/tag17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6.xml"/><Relationship Id="rId1" Type="http://schemas.openxmlformats.org/officeDocument/2006/relationships/tags" Target="../tags/tag175.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20.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2.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image" Target="../media/image10.emf"/><Relationship Id="rId3" Type="http://schemas.openxmlformats.org/officeDocument/2006/relationships/package" Target="../embeddings/Document1.docx"/><Relationship Id="rId2" Type="http://schemas.openxmlformats.org/officeDocument/2006/relationships/tags" Target="../tags/tag184.xml"/><Relationship Id="rId1" Type="http://schemas.openxmlformats.org/officeDocument/2006/relationships/tags" Target="../tags/tag183.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s>
</file>

<file path=ppt/slides/_rels/slide22.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1" Type="http://schemas.openxmlformats.org/officeDocument/2006/relationships/slideLayout" Target="../slideLayouts/slideLayout7.xml"/><Relationship Id="rId10" Type="http://schemas.openxmlformats.org/officeDocument/2006/relationships/image" Target="../media/image11.png"/><Relationship Id="rId1" Type="http://schemas.openxmlformats.org/officeDocument/2006/relationships/tags" Target="../tags/tag191.xml"/></Relationships>
</file>

<file path=ppt/slides/_rels/slide23.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image" Target="../media/image12.jpeg"/><Relationship Id="rId4" Type="http://schemas.openxmlformats.org/officeDocument/2006/relationships/tags" Target="../tags/tag203.xml"/><Relationship Id="rId3" Type="http://schemas.openxmlformats.org/officeDocument/2006/relationships/tags" Target="../tags/tag202.xml"/><Relationship Id="rId21" Type="http://schemas.openxmlformats.org/officeDocument/2006/relationships/notesSlide" Target="../notesSlides/notesSlide1.xml"/><Relationship Id="rId20" Type="http://schemas.openxmlformats.org/officeDocument/2006/relationships/slideLayout" Target="../slideLayouts/slideLayout7.xml"/><Relationship Id="rId2" Type="http://schemas.openxmlformats.org/officeDocument/2006/relationships/tags" Target="../tags/tag201.xml"/><Relationship Id="rId19" Type="http://schemas.openxmlformats.org/officeDocument/2006/relationships/tags" Target="../tags/tag214.xml"/><Relationship Id="rId18" Type="http://schemas.openxmlformats.org/officeDocument/2006/relationships/image" Target="../media/image15.jpeg"/><Relationship Id="rId17" Type="http://schemas.openxmlformats.org/officeDocument/2006/relationships/tags" Target="../tags/tag213.xml"/><Relationship Id="rId16" Type="http://schemas.openxmlformats.org/officeDocument/2006/relationships/tags" Target="../tags/tag212.xml"/><Relationship Id="rId15" Type="http://schemas.openxmlformats.org/officeDocument/2006/relationships/tags" Target="../tags/tag211.xml"/><Relationship Id="rId14" Type="http://schemas.openxmlformats.org/officeDocument/2006/relationships/image" Target="../media/image14.jpeg"/><Relationship Id="rId13" Type="http://schemas.openxmlformats.org/officeDocument/2006/relationships/tags" Target="../tags/tag210.xml"/><Relationship Id="rId12" Type="http://schemas.openxmlformats.org/officeDocument/2006/relationships/tags" Target="../tags/tag209.xml"/><Relationship Id="rId11" Type="http://schemas.openxmlformats.org/officeDocument/2006/relationships/tags" Target="../tags/tag208.xml"/><Relationship Id="rId10" Type="http://schemas.openxmlformats.org/officeDocument/2006/relationships/tags" Target="../tags/tag207.xml"/><Relationship Id="rId1" Type="http://schemas.openxmlformats.org/officeDocument/2006/relationships/tags" Target="../tags/tag200.xml"/></Relationships>
</file>

<file path=ppt/slides/_rels/slide24.xml.rels><?xml version="1.0" encoding="UTF-8" standalone="yes"?>
<Relationships xmlns="http://schemas.openxmlformats.org/package/2006/relationships"><Relationship Id="rId9" Type="http://schemas.openxmlformats.org/officeDocument/2006/relationships/tags" Target="../tags/tag224.xml"/><Relationship Id="rId8" Type="http://schemas.openxmlformats.org/officeDocument/2006/relationships/image" Target="../media/image17.jpeg"/><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image" Target="../media/image16.jpeg"/><Relationship Id="rId3" Type="http://schemas.openxmlformats.org/officeDocument/2006/relationships/tags" Target="../tags/tag220.xml"/><Relationship Id="rId24" Type="http://schemas.openxmlformats.org/officeDocument/2006/relationships/notesSlide" Target="../notesSlides/notesSlide2.xml"/><Relationship Id="rId23" Type="http://schemas.openxmlformats.org/officeDocument/2006/relationships/slideLayout" Target="../slideLayouts/slideLayout7.xml"/><Relationship Id="rId22" Type="http://schemas.openxmlformats.org/officeDocument/2006/relationships/tags" Target="../tags/tag233.xml"/><Relationship Id="rId21" Type="http://schemas.openxmlformats.org/officeDocument/2006/relationships/tags" Target="../tags/tag232.xml"/><Relationship Id="rId20" Type="http://schemas.openxmlformats.org/officeDocument/2006/relationships/image" Target="../media/image21.jpeg"/><Relationship Id="rId2" Type="http://schemas.openxmlformats.org/officeDocument/2006/relationships/tags" Target="../tags/tag219.xml"/><Relationship Id="rId19" Type="http://schemas.openxmlformats.org/officeDocument/2006/relationships/tags" Target="../tags/tag231.xml"/><Relationship Id="rId18" Type="http://schemas.openxmlformats.org/officeDocument/2006/relationships/image" Target="../media/image20.jpeg"/><Relationship Id="rId17" Type="http://schemas.openxmlformats.org/officeDocument/2006/relationships/tags" Target="../tags/tag230.xml"/><Relationship Id="rId16" Type="http://schemas.openxmlformats.org/officeDocument/2006/relationships/tags" Target="../tags/tag229.xml"/><Relationship Id="rId15" Type="http://schemas.openxmlformats.org/officeDocument/2006/relationships/image" Target="../media/image19.jpeg"/><Relationship Id="rId14" Type="http://schemas.openxmlformats.org/officeDocument/2006/relationships/tags" Target="../tags/tag228.xml"/><Relationship Id="rId13" Type="http://schemas.openxmlformats.org/officeDocument/2006/relationships/image" Target="../media/image18.jpeg"/><Relationship Id="rId12" Type="http://schemas.openxmlformats.org/officeDocument/2006/relationships/tags" Target="../tags/tag227.xml"/><Relationship Id="rId11" Type="http://schemas.openxmlformats.org/officeDocument/2006/relationships/tags" Target="../tags/tag226.xml"/><Relationship Id="rId10" Type="http://schemas.openxmlformats.org/officeDocument/2006/relationships/tags" Target="../tags/tag225.xml"/><Relationship Id="rId1" Type="http://schemas.openxmlformats.org/officeDocument/2006/relationships/tags" Target="../tags/tag218.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50.xml"/><Relationship Id="rId6" Type="http://schemas.openxmlformats.org/officeDocument/2006/relationships/tags" Target="../tags/tag249.xml"/><Relationship Id="rId5" Type="http://schemas.openxmlformats.org/officeDocument/2006/relationships/image" Target="../media/image22.png"/><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s>
</file>

<file path=ppt/slides/_rels/slide3.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7" Type="http://schemas.openxmlformats.org/officeDocument/2006/relationships/slideLayout" Target="../slideLayouts/slideLayout2.xml"/><Relationship Id="rId26" Type="http://schemas.openxmlformats.org/officeDocument/2006/relationships/tags" Target="../tags/tag93.xml"/><Relationship Id="rId25" Type="http://schemas.openxmlformats.org/officeDocument/2006/relationships/tags" Target="../tags/tag92.xml"/><Relationship Id="rId24" Type="http://schemas.openxmlformats.org/officeDocument/2006/relationships/tags" Target="../tags/tag91.xml"/><Relationship Id="rId23" Type="http://schemas.openxmlformats.org/officeDocument/2006/relationships/tags" Target="../tags/tag90.xml"/><Relationship Id="rId22" Type="http://schemas.openxmlformats.org/officeDocument/2006/relationships/tags" Target="../tags/tag89.xml"/><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tags" Target="../tags/tag69.xml"/><Relationship Id="rId19" Type="http://schemas.openxmlformats.org/officeDocument/2006/relationships/tags" Target="../tags/tag86.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68.xml"/></Relationships>
</file>

<file path=ppt/slides/_rels/slide4.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7" Type="http://schemas.openxmlformats.org/officeDocument/2006/relationships/slideLayout" Target="../slideLayouts/slideLayout2.xml"/><Relationship Id="rId26" Type="http://schemas.openxmlformats.org/officeDocument/2006/relationships/tags" Target="../tags/tag115.xml"/><Relationship Id="rId25" Type="http://schemas.openxmlformats.org/officeDocument/2006/relationships/image" Target="../media/image5.png"/><Relationship Id="rId24" Type="http://schemas.openxmlformats.org/officeDocument/2006/relationships/tags" Target="../tags/tag114.xml"/><Relationship Id="rId23" Type="http://schemas.openxmlformats.org/officeDocument/2006/relationships/tags" Target="../tags/tag113.xml"/><Relationship Id="rId22" Type="http://schemas.openxmlformats.org/officeDocument/2006/relationships/image" Target="../media/image4.jpeg"/><Relationship Id="rId21" Type="http://schemas.openxmlformats.org/officeDocument/2006/relationships/tags" Target="../tags/tag112.xml"/><Relationship Id="rId20" Type="http://schemas.openxmlformats.org/officeDocument/2006/relationships/image" Target="../media/image3.jpeg"/><Relationship Id="rId2" Type="http://schemas.openxmlformats.org/officeDocument/2006/relationships/tags" Target="../tags/tag95.xml"/><Relationship Id="rId19" Type="http://schemas.openxmlformats.org/officeDocument/2006/relationships/tags" Target="../tags/tag111.xml"/><Relationship Id="rId18" Type="http://schemas.openxmlformats.org/officeDocument/2006/relationships/image" Target="../media/image2.png"/><Relationship Id="rId17" Type="http://schemas.openxmlformats.org/officeDocument/2006/relationships/tags" Target="../tags/tag110.xml"/><Relationship Id="rId16" Type="http://schemas.openxmlformats.org/officeDocument/2006/relationships/tags" Target="../tags/tag109.xml"/><Relationship Id="rId15" Type="http://schemas.openxmlformats.org/officeDocument/2006/relationships/tags" Target="../tags/tag108.xml"/><Relationship Id="rId14" Type="http://schemas.openxmlformats.org/officeDocument/2006/relationships/tags" Target="../tags/tag107.xml"/><Relationship Id="rId13" Type="http://schemas.openxmlformats.org/officeDocument/2006/relationships/tags" Target="../tags/tag106.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tags" Target="../tags/tag94.xml"/></Relationships>
</file>

<file path=ppt/slides/_rels/slide5.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image" Target="../media/image7.png"/><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6.png"/><Relationship Id="rId3" Type="http://schemas.openxmlformats.org/officeDocument/2006/relationships/tags" Target="../tags/tag118.xml"/><Relationship Id="rId2" Type="http://schemas.openxmlformats.org/officeDocument/2006/relationships/tags" Target="../tags/tag117.xml"/><Relationship Id="rId15" Type="http://schemas.openxmlformats.org/officeDocument/2006/relationships/slideLayout" Target="../slideLayouts/slideLayout2.xml"/><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tags" Target="../tags/tag116.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tags" Target="../tags/tag1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ctrTitle"/>
            <p:custDataLst>
              <p:tags r:id="rId1"/>
            </p:custDataLst>
          </p:nvPr>
        </p:nvSpPr>
        <p:spPr>
          <a:xfrm>
            <a:off x="1233306" y="208976"/>
            <a:ext cx="9799200" cy="782789"/>
          </a:xfrm>
        </p:spPr>
        <p:txBody>
          <a:bodyPr>
            <a:normAutofit/>
          </a:bodyPr>
          <a:lstStyle/>
          <a:p>
            <a:r>
              <a:rPr lang="zh-CN" altLang="zh-CN" sz="4800" b="1">
                <a:solidFill>
                  <a:srgbClr val="FF0000"/>
                </a:solidFill>
                <a:latin typeface="楷体" panose="02010609060101010101" pitchFamily="49" charset="-122"/>
                <a:ea typeface="楷体" panose="02010609060101010101" pitchFamily="49" charset="-122"/>
              </a:rPr>
              <a:t>第二单元 生产工具与劳作方式</a:t>
            </a:r>
            <a:endParaRPr lang="zh-CN" altLang="zh-CN" sz="4800" b="1">
              <a:solidFill>
                <a:srgbClr val="FF0000"/>
              </a:solidFill>
              <a:latin typeface="楷体" panose="02010609060101010101" pitchFamily="49" charset="-122"/>
              <a:ea typeface="楷体" panose="02010609060101010101" pitchFamily="49" charset="-122"/>
            </a:endParaRPr>
          </a:p>
        </p:txBody>
      </p:sp>
      <p:sp>
        <p:nvSpPr>
          <p:cNvPr id="5" name="文本框 4"/>
          <p:cNvSpPr txBox="1"/>
          <p:nvPr>
            <p:custDataLst>
              <p:tags r:id="rId2"/>
            </p:custDataLst>
          </p:nvPr>
        </p:nvSpPr>
        <p:spPr>
          <a:xfrm>
            <a:off x="301924" y="1398377"/>
            <a:ext cx="11529839" cy="4401205"/>
          </a:xfrm>
          <a:prstGeom prst="rect">
            <a:avLst/>
          </a:prstGeom>
          <a:noFill/>
          <a:ln w="28575">
            <a:solidFill>
              <a:srgbClr val="FF0000"/>
            </a:solidFill>
            <a:prstDash val="dash"/>
          </a:ln>
        </p:spPr>
        <p:txBody>
          <a:bodyPr wrap="square" rtlCol="0">
            <a:spAutoFit/>
          </a:bodyPr>
          <a:lstStyle/>
          <a:p>
            <a:pPr marL="457200" indent="-457200">
              <a:lnSpc>
                <a:spcPct val="200000"/>
              </a:lnSpc>
              <a:buFont typeface="Wingdings" panose="05000000000000000000" charset="0"/>
              <a:buChar char="u"/>
            </a:pPr>
            <a:r>
              <a:rPr lang="zh-CN" altLang="en-US" sz="2800">
                <a:latin typeface="楷体" panose="02010609060101010101" pitchFamily="49" charset="-122"/>
                <a:ea typeface="楷体" panose="02010609060101010101" pitchFamily="49" charset="-122"/>
                <a:cs typeface="楷体" panose="02010609060101010101" pitchFamily="49" charset="-122"/>
              </a:rPr>
              <a:t>社会生产力决定生产关系。生产工具的进步和生产方式的变革，是社会生产力发展的重要标志，也是人类历史演进的强大动力。</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pPr marL="457200" indent="-457200">
              <a:lnSpc>
                <a:spcPct val="200000"/>
              </a:lnSpc>
              <a:buFont typeface="Wingdings" panose="05000000000000000000" charset="0"/>
              <a:buChar char="u"/>
            </a:pPr>
            <a:r>
              <a:rPr lang="zh-CN" altLang="en-US" sz="2800">
                <a:latin typeface="楷体" panose="02010609060101010101" pitchFamily="49" charset="-122"/>
                <a:ea typeface="楷体" panose="02010609060101010101" pitchFamily="49" charset="-122"/>
                <a:cs typeface="楷体" panose="02010609060101010101" pitchFamily="49" charset="-122"/>
              </a:rPr>
              <a:t>古代劳动人民积累的生产经验，推动了农业和手工业生产工具的进步。</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pPr marL="457200" indent="-457200">
              <a:lnSpc>
                <a:spcPct val="200000"/>
              </a:lnSpc>
              <a:buFont typeface="Wingdings" panose="05000000000000000000" charset="0"/>
              <a:buChar char="u"/>
            </a:pPr>
            <a:r>
              <a:rPr lang="zh-CN" altLang="en-US" sz="2800">
                <a:latin typeface="楷体" panose="02010609060101010101" pitchFamily="49" charset="-122"/>
                <a:ea typeface="楷体" panose="02010609060101010101" pitchFamily="49" charset="-122"/>
                <a:cs typeface="楷体" panose="02010609060101010101" pitchFamily="49" charset="-122"/>
              </a:rPr>
              <a:t>近代以来的技术发展，给人们的劳作与生活带来深刻的影响。大量劳动实践带来的生产方式的变革，对人类社会发展具有革命性的意义。</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296008" y="229414"/>
            <a:ext cx="11643946" cy="2400657"/>
          </a:xfrm>
          <a:prstGeom prst="rect">
            <a:avLst/>
          </a:prstGeom>
        </p:spPr>
        <p:txBody>
          <a:bodyPr wrap="square">
            <a:spAutoFit/>
          </a:bodyPr>
          <a:lstStyle/>
          <a:p>
            <a:pPr fontAlgn="ctr">
              <a:lnSpc>
                <a:spcPct val="150000"/>
              </a:lnSpc>
            </a:pPr>
            <a:r>
              <a:rPr lang="en-US" altLang="zh-CN" sz="2000" kern="100" smtClean="0">
                <a:latin typeface="Times New Roman" panose="02020603050405020304" pitchFamily="18" charset="0"/>
              </a:rPr>
              <a:t>1</a:t>
            </a:r>
            <a:r>
              <a:rPr lang="zh-CN" altLang="zh-CN" sz="2000" kern="100" smtClean="0">
                <a:latin typeface="Times New Roman" panose="02020603050405020304" pitchFamily="18" charset="0"/>
              </a:rPr>
              <a:t>．</a:t>
            </a:r>
            <a:r>
              <a:rPr lang="zh-CN" altLang="zh-CN" sz="2000" kern="100">
                <a:latin typeface="Times New Roman" panose="02020603050405020304" pitchFamily="18" charset="0"/>
              </a:rPr>
              <a:t>西汉桓宽在《盐铁论》中写道：</a:t>
            </a:r>
            <a:r>
              <a:rPr lang="en-US" altLang="zh-CN" sz="2000" kern="100">
                <a:latin typeface="Times New Roman" panose="02020603050405020304" pitchFamily="18" charset="0"/>
              </a:rPr>
              <a:t>“</a:t>
            </a:r>
            <a:r>
              <a:rPr lang="zh-CN" altLang="zh-CN" sz="2000" kern="100">
                <a:latin typeface="Times New Roman" panose="02020603050405020304" pitchFamily="18" charset="0"/>
              </a:rPr>
              <a:t>农，天下之大业也，铁器，民之大用也。器用便利，则用力少而得作多，农夫乐事劝功。</a:t>
            </a:r>
            <a:r>
              <a:rPr lang="en-US" altLang="zh-CN" sz="2000" kern="100">
                <a:latin typeface="Times New Roman" panose="02020603050405020304" pitchFamily="18" charset="0"/>
              </a:rPr>
              <a:t>”</a:t>
            </a:r>
            <a:r>
              <a:rPr lang="zh-CN" altLang="zh-CN" sz="2000" kern="100">
                <a:latin typeface="Times New Roman" panose="02020603050405020304" pitchFamily="18" charset="0"/>
              </a:rPr>
              <a:t>经考古发掘，东北至辽西，西北至甘肃、青海、新疆一带，西南至云贵边陲，当前已有五十个以上地点出土了汉代的铁农具。据此可知，西汉时期</a:t>
            </a:r>
            <a:endParaRPr lang="zh-CN" altLang="zh-CN" sz="2000" kern="100">
              <a:latin typeface="Times New Roman" panose="02020603050405020304" pitchFamily="18" charset="0"/>
            </a:endParaRPr>
          </a:p>
          <a:p>
            <a:pPr fontAlgn="ctr">
              <a:lnSpc>
                <a:spcPct val="150000"/>
              </a:lnSpc>
              <a:tabLst>
                <a:tab pos="2637155" algn="l"/>
              </a:tabLst>
            </a:pPr>
            <a:r>
              <a:rPr lang="en-US" altLang="zh-CN" sz="2000" kern="100">
                <a:latin typeface="Times New Roman" panose="02020603050405020304" pitchFamily="18" charset="0"/>
              </a:rPr>
              <a:t>A</a:t>
            </a:r>
            <a:r>
              <a:rPr lang="zh-CN" altLang="zh-CN" sz="2000" kern="100">
                <a:latin typeface="Times New Roman" panose="02020603050405020304" pitchFamily="18" charset="0"/>
              </a:rPr>
              <a:t>．铁器促进小农生产方式确立</a:t>
            </a:r>
            <a:r>
              <a:rPr lang="en-US" altLang="zh-CN" sz="2000" kern="100">
                <a:latin typeface="Times New Roman" panose="02020603050405020304" pitchFamily="18" charset="0"/>
              </a:rPr>
              <a:t>	B</a:t>
            </a:r>
            <a:r>
              <a:rPr lang="zh-CN" altLang="zh-CN" sz="2000" kern="100">
                <a:latin typeface="Times New Roman" panose="02020603050405020304" pitchFamily="18" charset="0"/>
              </a:rPr>
              <a:t>．社会经济重心逐渐转移</a:t>
            </a:r>
            <a:endParaRPr lang="zh-CN" altLang="zh-CN" sz="2000" kern="100">
              <a:latin typeface="Times New Roman" panose="02020603050405020304" pitchFamily="18" charset="0"/>
            </a:endParaRPr>
          </a:p>
          <a:p>
            <a:pPr fontAlgn="ctr">
              <a:lnSpc>
                <a:spcPct val="150000"/>
              </a:lnSpc>
              <a:tabLst>
                <a:tab pos="2637155" algn="l"/>
              </a:tabLst>
            </a:pPr>
            <a:r>
              <a:rPr lang="en-US" altLang="zh-CN" sz="2000" kern="100">
                <a:latin typeface="Times New Roman" panose="02020603050405020304" pitchFamily="18" charset="0"/>
              </a:rPr>
              <a:t>C</a:t>
            </a:r>
            <a:r>
              <a:rPr lang="zh-CN" altLang="zh-CN" sz="2000" kern="100">
                <a:latin typeface="Times New Roman" panose="02020603050405020304" pitchFamily="18" charset="0"/>
              </a:rPr>
              <a:t>．小农经济发展环境有所改善</a:t>
            </a:r>
            <a:r>
              <a:rPr lang="en-US" altLang="zh-CN" sz="2000" kern="100">
                <a:latin typeface="Times New Roman" panose="02020603050405020304" pitchFamily="18" charset="0"/>
              </a:rPr>
              <a:t>	D</a:t>
            </a:r>
            <a:r>
              <a:rPr lang="zh-CN" altLang="zh-CN" sz="2000" kern="100">
                <a:latin typeface="Times New Roman" panose="02020603050405020304" pitchFamily="18" charset="0"/>
              </a:rPr>
              <a:t>．先进冶铁技术普及全国</a:t>
            </a:r>
            <a:endParaRPr lang="zh-CN" altLang="zh-CN" sz="2000" kern="100">
              <a:latin typeface="Times New Roman" panose="02020603050405020304" pitchFamily="18" charset="0"/>
            </a:endParaRPr>
          </a:p>
        </p:txBody>
      </p:sp>
      <p:sp>
        <p:nvSpPr>
          <p:cNvPr id="3" name="矩形 2"/>
          <p:cNvSpPr/>
          <p:nvPr>
            <p:custDataLst>
              <p:tags r:id="rId2"/>
            </p:custDataLst>
          </p:nvPr>
        </p:nvSpPr>
        <p:spPr>
          <a:xfrm>
            <a:off x="8430322" y="1076988"/>
            <a:ext cx="782587"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8800" b="1" cap="none" spc="0" smtClean="0">
                <a:solidFill>
                  <a:srgbClr val="FF0000"/>
                </a:solidFill>
                <a:effectLst/>
              </a:rPr>
              <a:t>C</a:t>
            </a:r>
            <a:endParaRPr lang="zh-CN" altLang="en-US" sz="8800" b="1" cap="none" spc="0">
              <a:solidFill>
                <a:srgbClr val="FF0000"/>
              </a:solidFill>
              <a:effectLst/>
            </a:endParaRPr>
          </a:p>
        </p:txBody>
      </p:sp>
      <p:sp>
        <p:nvSpPr>
          <p:cNvPr id="6" name="矩形 5"/>
          <p:cNvSpPr/>
          <p:nvPr>
            <p:custDataLst>
              <p:tags r:id="rId3"/>
            </p:custDataLst>
          </p:nvPr>
        </p:nvSpPr>
        <p:spPr>
          <a:xfrm>
            <a:off x="296008" y="2630071"/>
            <a:ext cx="11643946" cy="1015663"/>
          </a:xfrm>
          <a:prstGeom prst="rect">
            <a:avLst/>
          </a:prstGeom>
        </p:spPr>
        <p:txBody>
          <a:bodyPr wrap="square">
            <a:spAutoFit/>
          </a:bodyPr>
          <a:lstStyle/>
          <a:p>
            <a:pPr fontAlgn="ctr">
              <a:lnSpc>
                <a:spcPct val="150000"/>
              </a:lnSpc>
            </a:pPr>
            <a:r>
              <a:rPr lang="en-US" altLang="zh-CN" sz="2000" kern="100">
                <a:latin typeface="Times New Roman" panose="02020603050405020304" pitchFamily="18" charset="0"/>
              </a:rPr>
              <a:t>2</a:t>
            </a:r>
            <a:r>
              <a:rPr lang="zh-CN" altLang="zh-CN" sz="2000" kern="100">
                <a:latin typeface="Times New Roman" panose="02020603050405020304" pitchFamily="18" charset="0"/>
              </a:rPr>
              <a:t>．中国是世界农业的起源中心之一，中国农业在其发展过程中取得了一系列成就。下表主要反映了中国古代（</a:t>
            </a:r>
            <a:r>
              <a:rPr lang="en-US" altLang="zh-CN" sz="2000" kern="100">
                <a:latin typeface="Times New Roman" panose="02020603050405020304" pitchFamily="18" charset="0"/>
              </a:rPr>
              <a:t>       </a:t>
            </a:r>
            <a:r>
              <a:rPr lang="zh-CN" altLang="zh-CN" sz="2000" kern="100">
                <a:latin typeface="Times New Roman" panose="02020603050405020304" pitchFamily="18" charset="0"/>
              </a:rPr>
              <a:t>）</a:t>
            </a:r>
            <a:endParaRPr lang="zh-CN" altLang="zh-CN" sz="2000" kern="100">
              <a:latin typeface="Times New Roman" panose="02020603050405020304" pitchFamily="18" charset="0"/>
            </a:endParaRPr>
          </a:p>
        </p:txBody>
      </p:sp>
      <p:graphicFrame>
        <p:nvGraphicFramePr>
          <p:cNvPr id="8" name="表格 7"/>
          <p:cNvGraphicFramePr>
            <a:graphicFrameLocks noGrp="1"/>
          </p:cNvGraphicFramePr>
          <p:nvPr>
            <p:custDataLst>
              <p:tags r:id="rId4"/>
            </p:custDataLst>
          </p:nvPr>
        </p:nvGraphicFramePr>
        <p:xfrm>
          <a:off x="439247" y="3752267"/>
          <a:ext cx="3842607" cy="2766060"/>
        </p:xfrm>
        <a:graphic>
          <a:graphicData uri="http://schemas.openxmlformats.org/drawingml/2006/table">
            <a:tbl>
              <a:tblPr firstRow="1" firstCol="1" bandRow="1"/>
              <a:tblGrid>
                <a:gridCol w="1190891"/>
                <a:gridCol w="2651716"/>
              </a:tblGrid>
              <a:tr h="448407">
                <a:tc>
                  <a:txBody>
                    <a:bodyPr wrap="square"/>
                    <a:lstStyle/>
                    <a:p>
                      <a:pPr algn="l">
                        <a:lnSpc>
                          <a:spcPct val="150000"/>
                        </a:lnSpc>
                        <a:spcAft>
                          <a:spcPct val="0"/>
                        </a:spcAft>
                      </a:pPr>
                      <a:r>
                        <a:rPr lang="zh-CN" sz="1600" kern="100">
                          <a:effectLst/>
                          <a:latin typeface="Times New Roman" panose="02020603050405020304" pitchFamily="18" charset="0"/>
                          <a:ea typeface="楷体" panose="02010609060101010101" pitchFamily="49" charset="-122"/>
                          <a:cs typeface="楷体" panose="02010609060101010101" pitchFamily="49" charset="-122"/>
                        </a:rPr>
                        <a:t>时期</a:t>
                      </a:r>
                      <a:endParaRPr lang="zh-CN" sz="1600" kern="100">
                        <a:effectLst/>
                        <a:latin typeface="Times New Roman" panose="02020603050405020304" pitchFamily="18" charset="0"/>
                        <a:ea typeface="宋体" panose="02010600030101010101" pitchFamily="2" charset="-122"/>
                      </a:endParaRPr>
                    </a:p>
                  </a:txBody>
                  <a:tcPr marL="76200" marR="76200" marT="47625" marB="47625"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l">
                        <a:lnSpc>
                          <a:spcPct val="150000"/>
                        </a:lnSpc>
                        <a:spcAft>
                          <a:spcPct val="0"/>
                        </a:spcAft>
                      </a:pPr>
                      <a:r>
                        <a:rPr lang="zh-CN" sz="1600" kern="100">
                          <a:effectLst/>
                          <a:latin typeface="Times New Roman" panose="02020603050405020304" pitchFamily="18" charset="0"/>
                          <a:ea typeface="楷体" panose="02010609060101010101" pitchFamily="49" charset="-122"/>
                          <a:cs typeface="楷体" panose="02010609060101010101" pitchFamily="49" charset="-122"/>
                        </a:rPr>
                        <a:t>内容</a:t>
                      </a:r>
                      <a:endParaRPr lang="zh-CN" sz="1600" kern="100">
                        <a:effectLst/>
                        <a:latin typeface="Times New Roman" panose="02020603050405020304" pitchFamily="18" charset="0"/>
                        <a:ea typeface="宋体" panose="02010600030101010101" pitchFamily="2" charset="-122"/>
                      </a:endParaRPr>
                    </a:p>
                  </a:txBody>
                  <a:tcPr marL="76200" marR="76200" marT="47625" marB="47625"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3">
                  <a:txBody>
                    <a:bodyPr wrap="square"/>
                    <a:lstStyle/>
                    <a:p>
                      <a:pPr algn="l">
                        <a:lnSpc>
                          <a:spcPct val="150000"/>
                        </a:lnSpc>
                        <a:spcAft>
                          <a:spcPct val="0"/>
                        </a:spcAft>
                      </a:pPr>
                      <a:r>
                        <a:rPr lang="zh-CN" sz="1600" kern="100">
                          <a:effectLst/>
                          <a:latin typeface="Times New Roman" panose="02020603050405020304" pitchFamily="18" charset="0"/>
                          <a:ea typeface="楷体" panose="02010609060101010101" pitchFamily="49" charset="-122"/>
                          <a:cs typeface="楷体" panose="02010609060101010101" pitchFamily="49" charset="-122"/>
                        </a:rPr>
                        <a:t>春秋战国</a:t>
                      </a:r>
                      <a:endParaRPr lang="zh-CN" sz="1600" kern="100">
                        <a:effectLst/>
                        <a:latin typeface="Times New Roman" panose="02020603050405020304" pitchFamily="18" charset="0"/>
                        <a:ea typeface="宋体" panose="02010600030101010101" pitchFamily="2" charset="-122"/>
                      </a:endParaRPr>
                    </a:p>
                  </a:txBody>
                  <a:tcPr marL="76200" marR="76200" marT="47625" marB="47625"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l">
                        <a:lnSpc>
                          <a:spcPct val="150000"/>
                        </a:lnSpc>
                        <a:spcAft>
                          <a:spcPct val="0"/>
                        </a:spcAft>
                      </a:pPr>
                      <a:r>
                        <a:rPr lang="zh-CN" sz="1600" kern="100">
                          <a:effectLst/>
                          <a:latin typeface="Times New Roman" panose="02020603050405020304" pitchFamily="18" charset="0"/>
                          <a:ea typeface="楷体" panose="02010609060101010101" pitchFamily="49" charset="-122"/>
                          <a:cs typeface="楷体" panose="02010609060101010101" pitchFamily="49" charset="-122"/>
                        </a:rPr>
                        <a:t>牛耕、铁农具</a:t>
                      </a:r>
                      <a:endParaRPr lang="zh-CN" sz="1600" kern="100">
                        <a:effectLst/>
                        <a:latin typeface="Times New Roman" panose="02020603050405020304" pitchFamily="18" charset="0"/>
                        <a:ea typeface="宋体" panose="02010600030101010101" pitchFamily="2" charset="-122"/>
                      </a:endParaRPr>
                    </a:p>
                  </a:txBody>
                  <a:tcPr marL="76200" marR="76200" marT="47625" marB="47625"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cPr/>
                </a:tc>
                <a:tc>
                  <a:txBody>
                    <a:bodyPr wrap="square"/>
                    <a:lstStyle/>
                    <a:p>
                      <a:pPr algn="l">
                        <a:lnSpc>
                          <a:spcPct val="150000"/>
                        </a:lnSpc>
                        <a:spcAft>
                          <a:spcPct val="0"/>
                        </a:spcAft>
                      </a:pPr>
                      <a:r>
                        <a:rPr lang="zh-CN" sz="1600" kern="100">
                          <a:effectLst/>
                          <a:latin typeface="Times New Roman" panose="02020603050405020304" pitchFamily="18" charset="0"/>
                          <a:ea typeface="楷体" panose="02010609060101010101" pitchFamily="49" charset="-122"/>
                          <a:cs typeface="楷体" panose="02010609060101010101" pitchFamily="49" charset="-122"/>
                        </a:rPr>
                        <a:t>都江堰、郑国渠</a:t>
                      </a:r>
                      <a:endParaRPr lang="zh-CN" sz="1600" kern="100">
                        <a:effectLst/>
                        <a:latin typeface="Times New Roman" panose="02020603050405020304" pitchFamily="18" charset="0"/>
                        <a:ea typeface="宋体" panose="02010600030101010101" pitchFamily="2" charset="-122"/>
                      </a:endParaRPr>
                    </a:p>
                  </a:txBody>
                  <a:tcPr marL="76200" marR="76200" marT="47625" marB="47625"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cPr/>
                </a:tc>
                <a:tc>
                  <a:txBody>
                    <a:bodyPr wrap="square"/>
                    <a:lstStyle/>
                    <a:p>
                      <a:pPr algn="l">
                        <a:lnSpc>
                          <a:spcPct val="150000"/>
                        </a:lnSpc>
                        <a:spcAft>
                          <a:spcPct val="0"/>
                        </a:spcAft>
                      </a:pPr>
                      <a:r>
                        <a:rPr lang="zh-CN" sz="1600" kern="100">
                          <a:effectLst/>
                          <a:latin typeface="Times New Roman" panose="02020603050405020304" pitchFamily="18" charset="0"/>
                          <a:ea typeface="楷体" panose="02010609060101010101" pitchFamily="49" charset="-122"/>
                          <a:cs typeface="楷体" panose="02010609060101010101" pitchFamily="49" charset="-122"/>
                        </a:rPr>
                        <a:t>测知二十四节气</a:t>
                      </a:r>
                      <a:endParaRPr lang="zh-CN" sz="1600" kern="100">
                        <a:effectLst/>
                        <a:latin typeface="Times New Roman" panose="02020603050405020304" pitchFamily="18" charset="0"/>
                        <a:ea typeface="宋体" panose="02010600030101010101" pitchFamily="2" charset="-122"/>
                      </a:endParaRPr>
                    </a:p>
                  </a:txBody>
                  <a:tcPr marL="76200" marR="76200" marT="47625" marB="47625"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wrap="square"/>
                    <a:lstStyle/>
                    <a:p>
                      <a:pPr algn="l">
                        <a:lnSpc>
                          <a:spcPct val="150000"/>
                        </a:lnSpc>
                        <a:spcAft>
                          <a:spcPct val="0"/>
                        </a:spcAft>
                      </a:pPr>
                      <a:r>
                        <a:rPr lang="zh-CN" sz="1600" kern="100">
                          <a:effectLst/>
                          <a:latin typeface="Times New Roman" panose="02020603050405020304" pitchFamily="18" charset="0"/>
                          <a:ea typeface="楷体" panose="02010609060101010101" pitchFamily="49" charset="-122"/>
                          <a:cs typeface="楷体" panose="02010609060101010101" pitchFamily="49" charset="-122"/>
                        </a:rPr>
                        <a:t>秦汉</a:t>
                      </a:r>
                      <a:endParaRPr lang="zh-CN" sz="1600" kern="100">
                        <a:effectLst/>
                        <a:latin typeface="Times New Roman" panose="02020603050405020304" pitchFamily="18" charset="0"/>
                        <a:ea typeface="宋体" panose="02010600030101010101" pitchFamily="2" charset="-122"/>
                      </a:endParaRPr>
                    </a:p>
                  </a:txBody>
                  <a:tcPr marL="76200" marR="76200" marT="47625" marB="47625"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l">
                        <a:lnSpc>
                          <a:spcPct val="150000"/>
                        </a:lnSpc>
                        <a:spcAft>
                          <a:spcPct val="0"/>
                        </a:spcAft>
                      </a:pPr>
                      <a:r>
                        <a:rPr lang="zh-CN" sz="1600" kern="100">
                          <a:effectLst/>
                          <a:latin typeface="Times New Roman" panose="02020603050405020304" pitchFamily="18" charset="0"/>
                          <a:ea typeface="楷体" panose="02010609060101010101" pitchFamily="49" charset="-122"/>
                          <a:cs typeface="楷体" panose="02010609060101010101" pitchFamily="49" charset="-122"/>
                        </a:rPr>
                        <a:t>耧车</a:t>
                      </a:r>
                      <a:endParaRPr lang="zh-CN" sz="1600" kern="100">
                        <a:effectLst/>
                        <a:latin typeface="Times New Roman" panose="02020603050405020304" pitchFamily="18" charset="0"/>
                        <a:ea typeface="宋体" panose="02010600030101010101" pitchFamily="2" charset="-122"/>
                      </a:endParaRPr>
                    </a:p>
                  </a:txBody>
                  <a:tcPr marL="76200" marR="76200" marT="47625" marB="47625"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cPr/>
                </a:tc>
                <a:tc>
                  <a:txBody>
                    <a:bodyPr wrap="square"/>
                    <a:lstStyle/>
                    <a:p>
                      <a:pPr algn="l">
                        <a:lnSpc>
                          <a:spcPct val="150000"/>
                        </a:lnSpc>
                        <a:spcAft>
                          <a:spcPct val="0"/>
                        </a:spcAft>
                      </a:pPr>
                      <a:r>
                        <a:rPr lang="zh-CN" sz="1600" kern="100">
                          <a:effectLst/>
                          <a:latin typeface="Times New Roman" panose="02020603050405020304" pitchFamily="18" charset="0"/>
                          <a:ea typeface="楷体" panose="02010609060101010101" pitchFamily="49" charset="-122"/>
                          <a:cs typeface="楷体" panose="02010609060101010101" pitchFamily="49" charset="-122"/>
                        </a:rPr>
                        <a:t>选种、育秧</a:t>
                      </a:r>
                      <a:endParaRPr lang="zh-CN" sz="1600" kern="100">
                        <a:effectLst/>
                        <a:latin typeface="Times New Roman" panose="02020603050405020304" pitchFamily="18" charset="0"/>
                        <a:ea typeface="宋体" panose="02010600030101010101" pitchFamily="2" charset="-122"/>
                      </a:endParaRPr>
                    </a:p>
                  </a:txBody>
                  <a:tcPr marL="76200" marR="76200" marT="47625" marB="47625"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custDataLst>
              <p:tags r:id="rId5"/>
            </p:custDataLst>
          </p:nvPr>
        </p:nvSpPr>
        <p:spPr>
          <a:xfrm>
            <a:off x="4463561" y="4061232"/>
            <a:ext cx="6790592" cy="1938992"/>
          </a:xfrm>
          <a:prstGeom prst="rect">
            <a:avLst/>
          </a:prstGeom>
        </p:spPr>
        <p:txBody>
          <a:bodyPr wrap="square">
            <a:spAutoFit/>
          </a:bodyPr>
          <a:lstStyle/>
          <a:p>
            <a:pPr fontAlgn="ctr">
              <a:lnSpc>
                <a:spcPct val="150000"/>
              </a:lnSpc>
              <a:tabLst>
                <a:tab pos="2637155" algn="l"/>
              </a:tabLst>
            </a:pPr>
            <a:r>
              <a:rPr lang="en-US" altLang="zh-CN" sz="2000" kern="100">
                <a:latin typeface="Times New Roman" panose="02020603050405020304" pitchFamily="18" charset="0"/>
              </a:rPr>
              <a:t>A</a:t>
            </a:r>
            <a:r>
              <a:rPr lang="zh-CN" altLang="zh-CN" sz="2000" kern="100">
                <a:latin typeface="Times New Roman" panose="02020603050405020304" pitchFamily="18" charset="0"/>
              </a:rPr>
              <a:t>．政府重视生产工具的发明创新</a:t>
            </a:r>
            <a:r>
              <a:rPr lang="en-US" altLang="zh-CN" sz="2000" kern="100">
                <a:latin typeface="Times New Roman" panose="02020603050405020304" pitchFamily="18" charset="0"/>
              </a:rPr>
              <a:t>	</a:t>
            </a:r>
            <a:endParaRPr lang="en-US" altLang="zh-CN" sz="2000" kern="100">
              <a:latin typeface="Times New Roman" panose="02020603050405020304" pitchFamily="18" charset="0"/>
            </a:endParaRPr>
          </a:p>
          <a:p>
            <a:pPr fontAlgn="ctr">
              <a:lnSpc>
                <a:spcPct val="150000"/>
              </a:lnSpc>
              <a:tabLst>
                <a:tab pos="2637155" algn=""/>
              </a:tabLst>
            </a:pPr>
            <a:r>
              <a:rPr lang="en-US" altLang="zh-CN" sz="2000" kern="100">
                <a:latin typeface="Times New Roman" panose="02020603050405020304" pitchFamily="18" charset="0"/>
              </a:rPr>
              <a:t>B</a:t>
            </a:r>
            <a:r>
              <a:rPr lang="zh-CN" altLang="zh-CN" sz="2000" kern="100">
                <a:latin typeface="Times New Roman" panose="02020603050405020304" pitchFamily="18" charset="0"/>
              </a:rPr>
              <a:t>．注重总结农业生产经验</a:t>
            </a:r>
            <a:endParaRPr lang="zh-CN" altLang="zh-CN" sz="2000" kern="100">
              <a:latin typeface="Times New Roman" panose="02020603050405020304" pitchFamily="18" charset="0"/>
            </a:endParaRPr>
          </a:p>
          <a:p>
            <a:pPr fontAlgn="ctr">
              <a:lnSpc>
                <a:spcPct val="150000"/>
              </a:lnSpc>
              <a:tabLst>
                <a:tab pos="2637155" algn=""/>
              </a:tabLst>
            </a:pPr>
            <a:r>
              <a:rPr lang="en-US" altLang="zh-CN" sz="2000" kern="100">
                <a:latin typeface="Times New Roman" panose="02020603050405020304" pitchFamily="18" charset="0"/>
              </a:rPr>
              <a:t>C</a:t>
            </a:r>
            <a:r>
              <a:rPr lang="zh-CN" altLang="zh-CN" sz="2000" kern="100">
                <a:latin typeface="Times New Roman" panose="02020603050405020304" pitchFamily="18" charset="0"/>
              </a:rPr>
              <a:t>．不断推进农田水利事业的发展</a:t>
            </a:r>
            <a:r>
              <a:rPr lang="en-US" altLang="zh-CN" sz="2000" kern="100">
                <a:latin typeface="Times New Roman" panose="02020603050405020304" pitchFamily="18" charset="0"/>
              </a:rPr>
              <a:t>	</a:t>
            </a:r>
            <a:endParaRPr lang="en-US" altLang="zh-CN" sz="2000" kern="100">
              <a:latin typeface="Times New Roman" panose="02020603050405020304" pitchFamily="18" charset="0"/>
            </a:endParaRPr>
          </a:p>
          <a:p>
            <a:pPr fontAlgn="ctr">
              <a:lnSpc>
                <a:spcPct val="150000"/>
              </a:lnSpc>
              <a:tabLst>
                <a:tab pos="2637155" algn="l"/>
              </a:tabLst>
            </a:pPr>
            <a:r>
              <a:rPr lang="en-US" altLang="zh-CN" sz="2000" kern="100">
                <a:latin typeface="Times New Roman" panose="02020603050405020304" pitchFamily="18" charset="0"/>
              </a:rPr>
              <a:t>D</a:t>
            </a:r>
            <a:r>
              <a:rPr lang="zh-CN" altLang="zh-CN" sz="2000" kern="100">
                <a:latin typeface="Times New Roman" panose="02020603050405020304" pitchFamily="18" charset="0"/>
              </a:rPr>
              <a:t>．农业生产重视精耕细作</a:t>
            </a:r>
            <a:endParaRPr lang="zh-CN" altLang="zh-CN" sz="2000" kern="100">
              <a:latin typeface="Times New Roman" panose="02020603050405020304" pitchFamily="18" charset="0"/>
            </a:endParaRPr>
          </a:p>
        </p:txBody>
      </p:sp>
      <p:sp>
        <p:nvSpPr>
          <p:cNvPr id="10" name="矩形 9"/>
          <p:cNvSpPr/>
          <p:nvPr>
            <p:custDataLst>
              <p:tags r:id="rId6"/>
            </p:custDataLst>
          </p:nvPr>
        </p:nvSpPr>
        <p:spPr>
          <a:xfrm>
            <a:off x="9156003" y="4027234"/>
            <a:ext cx="896400"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8800" b="1" cap="none" spc="0" smtClean="0">
                <a:solidFill>
                  <a:srgbClr val="FF0000"/>
                </a:solidFill>
                <a:effectLst/>
              </a:rPr>
              <a:t>D</a:t>
            </a:r>
            <a:endParaRPr lang="zh-CN" altLang="en-US" sz="8800" b="1" cap="none" spc="0">
              <a:solidFill>
                <a:srgbClr val="FF0000"/>
              </a:soli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375138" y="284428"/>
            <a:ext cx="11274670" cy="2308324"/>
          </a:xfrm>
          <a:prstGeom prst="rect">
            <a:avLst/>
          </a:prstGeom>
        </p:spPr>
        <p:txBody>
          <a:bodyPr wrap="square">
            <a:spAutoFit/>
          </a:bodyPr>
          <a:lstStyle/>
          <a:p>
            <a:pPr fontAlgn="ctr">
              <a:lnSpc>
                <a:spcPct val="150000"/>
              </a:lnSpc>
            </a:pPr>
            <a:r>
              <a:rPr lang="en-US" altLang="zh-CN" sz="2400" kern="100" smtClean="0">
                <a:latin typeface="Times New Roman" panose="02020603050405020304" pitchFamily="18" charset="0"/>
              </a:rPr>
              <a:t>3</a:t>
            </a:r>
            <a:r>
              <a:rPr lang="zh-CN" altLang="zh-CN" sz="2400" kern="100" smtClean="0">
                <a:latin typeface="Times New Roman" panose="02020603050405020304" pitchFamily="18" charset="0"/>
              </a:rPr>
              <a:t>．</a:t>
            </a:r>
            <a:r>
              <a:rPr lang="zh-CN" altLang="zh-CN" sz="2400" kern="100">
                <a:latin typeface="Times New Roman" panose="02020603050405020304" pitchFamily="18" charset="0"/>
              </a:rPr>
              <a:t>位于河北北部的战国时期的燕下都</a:t>
            </a:r>
            <a:r>
              <a:rPr lang="en-US" altLang="zh-CN" sz="2400" kern="100">
                <a:latin typeface="Times New Roman" panose="02020603050405020304" pitchFamily="18" charset="0"/>
              </a:rPr>
              <a:t>44</a:t>
            </a:r>
            <a:r>
              <a:rPr lang="zh-CN" altLang="zh-CN" sz="2400" kern="100">
                <a:latin typeface="Times New Roman" panose="02020603050405020304" pitchFamily="18" charset="0"/>
              </a:rPr>
              <a:t>号墓，发掘出铁器</a:t>
            </a:r>
            <a:r>
              <a:rPr lang="en-US" altLang="zh-CN" sz="2400" kern="100">
                <a:latin typeface="Times New Roman" panose="02020603050405020304" pitchFamily="18" charset="0"/>
              </a:rPr>
              <a:t> 79 </a:t>
            </a:r>
            <a:r>
              <a:rPr lang="zh-CN" altLang="zh-CN" sz="2400" kern="100">
                <a:latin typeface="Times New Roman" panose="02020603050405020304" pitchFamily="18" charset="0"/>
              </a:rPr>
              <a:t>件，其中铁农具有犁、铧、铲、镰等，铁农具的数量超过了其他工具的总和。据此可知当时</a:t>
            </a:r>
            <a:endParaRPr lang="zh-CN" altLang="zh-CN" sz="2400" kern="100">
              <a:latin typeface="Times New Roman" panose="02020603050405020304" pitchFamily="18" charset="0"/>
            </a:endParaRPr>
          </a:p>
          <a:p>
            <a:pPr fontAlgn="ctr">
              <a:lnSpc>
                <a:spcPct val="150000"/>
              </a:lnSpc>
              <a:tabLst>
                <a:tab pos="2637155" algn="l"/>
              </a:tabLst>
            </a:pPr>
            <a:r>
              <a:rPr lang="en-US" altLang="zh-CN" sz="2400" kern="100">
                <a:latin typeface="Times New Roman" panose="02020603050405020304" pitchFamily="18" charset="0"/>
              </a:rPr>
              <a:t>A</a:t>
            </a:r>
            <a:r>
              <a:rPr lang="zh-CN" altLang="zh-CN" sz="2400" kern="100">
                <a:latin typeface="Times New Roman" panose="02020603050405020304" pitchFamily="18" charset="0"/>
              </a:rPr>
              <a:t>．铁农具已在全国范围内使用</a:t>
            </a:r>
            <a:r>
              <a:rPr lang="en-US" altLang="zh-CN" sz="2400" kern="100">
                <a:latin typeface="Times New Roman" panose="02020603050405020304" pitchFamily="18" charset="0"/>
              </a:rPr>
              <a:t>	B</a:t>
            </a:r>
            <a:r>
              <a:rPr lang="zh-CN" altLang="zh-CN" sz="2400" kern="100">
                <a:latin typeface="Times New Roman" panose="02020603050405020304" pitchFamily="18" charset="0"/>
              </a:rPr>
              <a:t>．农业生产效率得到提升</a:t>
            </a:r>
            <a:endParaRPr lang="zh-CN" altLang="zh-CN" sz="2400" kern="100">
              <a:latin typeface="Times New Roman" panose="02020603050405020304" pitchFamily="18" charset="0"/>
            </a:endParaRPr>
          </a:p>
          <a:p>
            <a:pPr fontAlgn="ctr">
              <a:lnSpc>
                <a:spcPct val="150000"/>
              </a:lnSpc>
              <a:tabLst>
                <a:tab pos="2637155" algn="l"/>
              </a:tabLst>
            </a:pPr>
            <a:r>
              <a:rPr lang="en-US" altLang="zh-CN" sz="2400" kern="100">
                <a:latin typeface="Times New Roman" panose="02020603050405020304" pitchFamily="18" charset="0"/>
              </a:rPr>
              <a:t>C</a:t>
            </a:r>
            <a:r>
              <a:rPr lang="zh-CN" altLang="zh-CN" sz="2400" kern="100">
                <a:latin typeface="Times New Roman" panose="02020603050405020304" pitchFamily="18" charset="0"/>
              </a:rPr>
              <a:t>．铁犁牛耕耕作方式已经成熟</a:t>
            </a:r>
            <a:r>
              <a:rPr lang="en-US" altLang="zh-CN" sz="2400" kern="100">
                <a:latin typeface="Times New Roman" panose="02020603050405020304" pitchFamily="18" charset="0"/>
              </a:rPr>
              <a:t>	D</a:t>
            </a:r>
            <a:r>
              <a:rPr lang="zh-CN" altLang="zh-CN" sz="2400" kern="100">
                <a:latin typeface="Times New Roman" panose="02020603050405020304" pitchFamily="18" charset="0"/>
              </a:rPr>
              <a:t>．河北地区经济最为发达</a:t>
            </a:r>
            <a:endParaRPr lang="zh-CN" altLang="zh-CN" sz="2400" kern="100">
              <a:latin typeface="Times New Roman" panose="02020603050405020304" pitchFamily="18" charset="0"/>
            </a:endParaRPr>
          </a:p>
        </p:txBody>
      </p:sp>
      <p:sp>
        <p:nvSpPr>
          <p:cNvPr id="3" name="矩形 2"/>
          <p:cNvSpPr/>
          <p:nvPr>
            <p:custDataLst>
              <p:tags r:id="rId2"/>
            </p:custDataLst>
          </p:nvPr>
        </p:nvSpPr>
        <p:spPr>
          <a:xfrm>
            <a:off x="9715499" y="715315"/>
            <a:ext cx="817853"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8800" b="1" cap="none" spc="0" smtClean="0">
                <a:solidFill>
                  <a:srgbClr val="FF0000"/>
                </a:solidFill>
                <a:effectLst/>
              </a:rPr>
              <a:t>B</a:t>
            </a:r>
            <a:endParaRPr lang="zh-CN" altLang="en-US" sz="8800" b="1" cap="none" spc="0">
              <a:solidFill>
                <a:srgbClr val="FF0000"/>
              </a:solidFill>
              <a:effectLst/>
            </a:endParaRPr>
          </a:p>
        </p:txBody>
      </p:sp>
      <p:sp>
        <p:nvSpPr>
          <p:cNvPr id="4" name="矩形 3"/>
          <p:cNvSpPr/>
          <p:nvPr>
            <p:custDataLst>
              <p:tags r:id="rId3"/>
            </p:custDataLst>
          </p:nvPr>
        </p:nvSpPr>
        <p:spPr>
          <a:xfrm>
            <a:off x="375138" y="3023639"/>
            <a:ext cx="11274670" cy="2862322"/>
          </a:xfrm>
          <a:prstGeom prst="rect">
            <a:avLst/>
          </a:prstGeom>
        </p:spPr>
        <p:txBody>
          <a:bodyPr wrap="square">
            <a:spAutoFit/>
          </a:bodyPr>
          <a:lstStyle/>
          <a:p>
            <a:pPr fontAlgn="ctr">
              <a:lnSpc>
                <a:spcPct val="150000"/>
              </a:lnSpc>
            </a:pPr>
            <a:r>
              <a:rPr lang="en-US" altLang="zh-CN" sz="2400" kern="100" smtClean="0">
                <a:latin typeface="Times New Roman" panose="02020603050405020304" pitchFamily="18" charset="0"/>
              </a:rPr>
              <a:t>4</a:t>
            </a:r>
            <a:r>
              <a:rPr lang="zh-CN" altLang="zh-CN" sz="2400" kern="100" smtClean="0">
                <a:latin typeface="Times New Roman" panose="02020603050405020304" pitchFamily="18" charset="0"/>
              </a:rPr>
              <a:t>．</a:t>
            </a:r>
            <a:r>
              <a:rPr lang="zh-CN" altLang="zh-CN" sz="2400" kern="100">
                <a:latin typeface="Times New Roman" panose="02020603050405020304" pitchFamily="18" charset="0"/>
              </a:rPr>
              <a:t>魏晋南北朝时期的豪强地主庄园，除了役使田里、从事农业生产外，还从事开矿、冶铁、制盐乃至造船等较大规模的手工业生产。这些行业虽历来为国家控制，但私家</a:t>
            </a:r>
            <a:r>
              <a:rPr lang="en-US" altLang="zh-CN" sz="2400" kern="100">
                <a:latin typeface="Times New Roman" panose="02020603050405020304" pitchFamily="18" charset="0"/>
              </a:rPr>
              <a:t>“</a:t>
            </a:r>
            <a:r>
              <a:rPr lang="zh-CN" altLang="zh-CN" sz="2400" kern="100">
                <a:latin typeface="Times New Roman" panose="02020603050405020304" pitchFamily="18" charset="0"/>
              </a:rPr>
              <a:t>与公竞争，以收私利</a:t>
            </a:r>
            <a:r>
              <a:rPr lang="en-US" altLang="zh-CN" sz="2400" kern="100">
                <a:latin typeface="Times New Roman" panose="02020603050405020304" pitchFamily="18" charset="0"/>
              </a:rPr>
              <a:t>”</a:t>
            </a:r>
            <a:r>
              <a:rPr lang="zh-CN" altLang="zh-CN" sz="2400" kern="100">
                <a:latin typeface="Times New Roman" panose="02020603050405020304" pitchFamily="18" charset="0"/>
              </a:rPr>
              <a:t>的情况时有发生。材料表明这一时期的</a:t>
            </a:r>
            <a:endParaRPr lang="zh-CN" altLang="zh-CN" sz="2400" kern="100">
              <a:latin typeface="Times New Roman" panose="02020603050405020304" pitchFamily="18" charset="0"/>
            </a:endParaRPr>
          </a:p>
          <a:p>
            <a:pPr fontAlgn="ctr">
              <a:lnSpc>
                <a:spcPct val="150000"/>
              </a:lnSpc>
              <a:tabLst>
                <a:tab pos="2637155" algn="l"/>
              </a:tabLst>
            </a:pPr>
            <a:r>
              <a:rPr lang="en-US" altLang="zh-CN" sz="2400" kern="100">
                <a:latin typeface="Times New Roman" panose="02020603050405020304" pitchFamily="18" charset="0"/>
              </a:rPr>
              <a:t>A</a:t>
            </a:r>
            <a:r>
              <a:rPr lang="zh-CN" altLang="zh-CN" sz="2400" kern="100">
                <a:latin typeface="Times New Roman" panose="02020603050405020304" pitchFamily="18" charset="0"/>
              </a:rPr>
              <a:t>．盐铁专卖制度形同虚设</a:t>
            </a:r>
            <a:r>
              <a:rPr lang="en-US" altLang="zh-CN" sz="2400" kern="100">
                <a:latin typeface="Times New Roman" panose="02020603050405020304" pitchFamily="18" charset="0"/>
              </a:rPr>
              <a:t>	B</a:t>
            </a:r>
            <a:r>
              <a:rPr lang="zh-CN" altLang="zh-CN" sz="2400" kern="100">
                <a:latin typeface="Times New Roman" panose="02020603050405020304" pitchFamily="18" charset="0"/>
              </a:rPr>
              <a:t>．庄园经济一定程度上促进民间手工业发展</a:t>
            </a:r>
            <a:endParaRPr lang="zh-CN" altLang="zh-CN" sz="2400" kern="100">
              <a:latin typeface="Times New Roman" panose="02020603050405020304" pitchFamily="18" charset="0"/>
            </a:endParaRPr>
          </a:p>
          <a:p>
            <a:pPr fontAlgn="ctr">
              <a:lnSpc>
                <a:spcPct val="150000"/>
              </a:lnSpc>
              <a:tabLst>
                <a:tab pos="2637155" algn="l"/>
              </a:tabLst>
            </a:pPr>
            <a:r>
              <a:rPr lang="en-US" altLang="zh-CN" sz="2400" kern="100">
                <a:latin typeface="Times New Roman" panose="02020603050405020304" pitchFamily="18" charset="0"/>
              </a:rPr>
              <a:t>C</a:t>
            </a:r>
            <a:r>
              <a:rPr lang="zh-CN" altLang="zh-CN" sz="2400" kern="100">
                <a:latin typeface="Times New Roman" panose="02020603050405020304" pitchFamily="18" charset="0"/>
              </a:rPr>
              <a:t>．商品经济得到快速发展</a:t>
            </a:r>
            <a:r>
              <a:rPr lang="en-US" altLang="zh-CN" sz="2400" kern="100">
                <a:latin typeface="Times New Roman" panose="02020603050405020304" pitchFamily="18" charset="0"/>
              </a:rPr>
              <a:t>	D</a:t>
            </a:r>
            <a:r>
              <a:rPr lang="zh-CN" altLang="zh-CN" sz="2400" kern="100">
                <a:latin typeface="Times New Roman" panose="02020603050405020304" pitchFamily="18" charset="0"/>
              </a:rPr>
              <a:t>．民间手工业逐渐能够和官营手工业相抗衡</a:t>
            </a:r>
            <a:endParaRPr lang="zh-CN" altLang="zh-CN" sz="2400" kern="100">
              <a:latin typeface="Times New Roman" panose="02020603050405020304" pitchFamily="18" charset="0"/>
            </a:endParaRPr>
          </a:p>
        </p:txBody>
      </p:sp>
      <p:sp>
        <p:nvSpPr>
          <p:cNvPr id="5" name="矩形 4"/>
          <p:cNvSpPr/>
          <p:nvPr>
            <p:custDataLst>
              <p:tags r:id="rId4"/>
            </p:custDataLst>
          </p:nvPr>
        </p:nvSpPr>
        <p:spPr>
          <a:xfrm>
            <a:off x="10411474" y="3936230"/>
            <a:ext cx="817853"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8800" b="1" cap="none" spc="0" smtClean="0">
                <a:solidFill>
                  <a:srgbClr val="FF0000"/>
                </a:solidFill>
                <a:effectLst/>
              </a:rPr>
              <a:t>B</a:t>
            </a:r>
            <a:endParaRPr lang="zh-CN" altLang="en-US" sz="8800" b="1" cap="none" spc="0">
              <a:solidFill>
                <a:srgbClr val="FF0000"/>
              </a:soli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359983" y="184611"/>
            <a:ext cx="3613490" cy="523220"/>
          </a:xfrm>
          <a:prstGeom prst="rect">
            <a:avLst/>
          </a:prstGeom>
        </p:spPr>
        <p:txBody>
          <a:bodyPr wrap="none">
            <a:spAutoFit/>
          </a:bodyPr>
          <a:lstStyle/>
          <a:p>
            <a:pPr>
              <a:buNone/>
            </a:pPr>
            <a:r>
              <a:rPr lang="en-US" altLang="zh-CN" sz="2800" b="1" smtClean="0">
                <a:sym typeface="+mn-ea"/>
              </a:rPr>
              <a:t>3</a:t>
            </a:r>
            <a:r>
              <a:rPr lang="zh-CN" altLang="en-US" sz="2800" b="1" smtClean="0">
                <a:sym typeface="+mn-ea"/>
              </a:rPr>
              <a:t>、工业革命的影响：</a:t>
            </a:r>
            <a:endParaRPr lang="zh-CN" altLang="en-US" sz="2800" b="1">
              <a:sym typeface="+mn-ea"/>
            </a:endParaRPr>
          </a:p>
        </p:txBody>
      </p:sp>
      <p:sp>
        <p:nvSpPr>
          <p:cNvPr id="3" name="1.内容文字一行不能超过28个字；全屏不能超过8行；…"/>
          <p:cNvSpPr txBox="1"/>
          <p:nvPr>
            <p:custDataLst>
              <p:tags r:id="rId2"/>
            </p:custDataLst>
          </p:nvPr>
        </p:nvSpPr>
        <p:spPr>
          <a:xfrm>
            <a:off x="512250" y="1081332"/>
            <a:ext cx="10803450" cy="1177241"/>
          </a:xfrm>
          <a:prstGeom prst="rect">
            <a:avLst/>
          </a:prstGeom>
          <a:ln w="12700">
            <a:solidFill>
              <a:srgbClr val="FF0000"/>
            </a:solidFill>
            <a:miter lim="400000"/>
          </a:ln>
        </p:spPr>
        <p:txBody>
          <a:bodyPr wrap="square" lIns="19048" tIns="19048" rIns="19048" bIns="19048" anchor="ctr">
            <a:spAutoFit/>
          </a:bodyPr>
          <a:lstStyle/>
          <a:p>
            <a:pPr algn="l">
              <a:lnSpc>
                <a:spcPct val="100000"/>
              </a:lnSpc>
              <a:defRPr>
                <a:solidFill>
                  <a:srgbClr val="FFFFFF"/>
                </a:solidFill>
              </a:defRPr>
            </a:pPr>
            <a:r>
              <a:rPr lang="zh-CN" altLang="en-US" sz="715">
                <a:solidFill>
                  <a:schemeClr val="tx1"/>
                </a:solidFill>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  </a:t>
            </a:r>
            <a:r>
              <a:rPr lang="zh-CN" altLang="en-US" sz="2400" b="1" smtClean="0">
                <a:solidFill>
                  <a:schemeClr val="tx1"/>
                </a:solidFill>
                <a:uFillTx/>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工业革命</a:t>
            </a:r>
            <a:r>
              <a:rPr lang="zh-CN" altLang="en-US" sz="24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是大机器生产代替手工劳动、工厂代替手工工场的物质生产方式的革命，它既是生产技术的全面变革，也是引起生产关系深刻变化的社会革命， 它带动了整个社会的变迁，社会面貌为之一新。    </a:t>
            </a:r>
            <a:r>
              <a:rPr lang="en-US" altLang="zh-CN" sz="24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 ——</a:t>
            </a:r>
            <a:r>
              <a:rPr lang="zh-CN" altLang="en-US" sz="24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徐蓝</a:t>
            </a:r>
            <a:r>
              <a:rPr lang="en-US" altLang="zh-CN" sz="24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a:t>
            </a:r>
            <a:r>
              <a:rPr lang="zh-CN" altLang="en-US" sz="24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世界近</a:t>
            </a:r>
            <a:r>
              <a:rPr lang="zh-CN" altLang="en-US" sz="2400" b="1" smtClean="0">
                <a:solidFill>
                  <a:schemeClr val="tx1"/>
                </a:solidFill>
                <a:uFillTx/>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现代史</a:t>
            </a:r>
            <a:r>
              <a:rPr lang="en-US" altLang="zh-CN" sz="2400" b="1" smtClean="0">
                <a:solidFill>
                  <a:schemeClr val="tx1"/>
                </a:solidFill>
                <a:uFillTx/>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a:t>
            </a:r>
            <a:endParaRPr lang="en-US" altLang="zh-CN" sz="2400" b="1" smtClean="0">
              <a:solidFill>
                <a:schemeClr val="tx1"/>
              </a:solidFill>
              <a:uFillTx/>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endParaRPr>
          </a:p>
        </p:txBody>
      </p:sp>
      <p:sp>
        <p:nvSpPr>
          <p:cNvPr id="4" name="矩形 3"/>
          <p:cNvSpPr/>
          <p:nvPr>
            <p:custDataLst>
              <p:tags r:id="rId3"/>
            </p:custDataLst>
          </p:nvPr>
        </p:nvSpPr>
        <p:spPr>
          <a:xfrm>
            <a:off x="3346514" y="2810003"/>
            <a:ext cx="6352850" cy="438576"/>
          </a:xfrm>
          <a:prstGeom prst="rect">
            <a:avLst/>
          </a:prstGeom>
          <a:solidFill>
            <a:schemeClr val="accent3">
              <a:lumMod val="20000"/>
              <a:lumOff val="80000"/>
            </a:schemeClr>
          </a:solidFill>
          <a:ln>
            <a:solidFill>
              <a:srgbClr val="FF0000"/>
            </a:solidFill>
          </a:ln>
        </p:spPr>
        <p:txBody>
          <a:bodyPr wrap="square" lIns="68576" tIns="34287" rIns="68576" bIns="34287">
            <a:spAutoFit/>
          </a:bodyPr>
          <a:lstStyle>
            <a:defPPr>
              <a:defRPr lang="zh-CN"/>
            </a:defPPr>
            <a:lvl1pPr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en-US" altLang="zh-CN" sz="24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rPr>
              <a:t>生产方式：由手工生产——机器生产</a:t>
            </a:r>
            <a:endParaRPr lang="en-US" altLang="zh-CN" sz="2400" b="1" err="1">
              <a:ln w="9525" cap="flat" cmpd="sng" algn="ctr">
                <a:noFill/>
                <a:prstDash val="solid"/>
                <a:round/>
                <a:headEnd type="none" w="med" len="med"/>
                <a:tailEnd type="none" w="med" len="med"/>
              </a:ln>
              <a:solidFill>
                <a:schemeClr val="tx1"/>
              </a:solidFill>
              <a:uFillTx/>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endParaRPr>
          </a:p>
        </p:txBody>
      </p:sp>
      <p:sp>
        <p:nvSpPr>
          <p:cNvPr id="5" name="矩形 4"/>
          <p:cNvSpPr/>
          <p:nvPr>
            <p:custDataLst>
              <p:tags r:id="rId4"/>
            </p:custDataLst>
          </p:nvPr>
        </p:nvSpPr>
        <p:spPr>
          <a:xfrm>
            <a:off x="3346514" y="3975608"/>
            <a:ext cx="5001765" cy="438576"/>
          </a:xfrm>
          <a:prstGeom prst="rect">
            <a:avLst/>
          </a:prstGeom>
          <a:solidFill>
            <a:schemeClr val="accent3">
              <a:lumMod val="20000"/>
              <a:lumOff val="80000"/>
            </a:schemeClr>
          </a:solidFill>
          <a:ln>
            <a:solidFill>
              <a:srgbClr val="FF0000"/>
            </a:solidFill>
          </a:ln>
        </p:spPr>
        <p:txBody>
          <a:bodyPr wrap="square" lIns="68576" tIns="34287" rIns="68576" bIns="34287">
            <a:spAutoFit/>
          </a:bodyPr>
          <a:lstStyle>
            <a:defPPr>
              <a:defRPr lang="zh-CN"/>
            </a:defPPr>
            <a:lvl1pPr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zh-CN" sz="24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rPr>
              <a:t>生产力：自然力</a:t>
            </a:r>
            <a:r>
              <a:rPr lang="en-US" altLang="zh-CN" sz="24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rPr>
              <a:t>——</a:t>
            </a:r>
            <a:r>
              <a:rPr lang="zh-CN" altLang="en-US" sz="24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rPr>
              <a:t>机械力</a:t>
            </a:r>
            <a:endParaRPr lang="zh-CN" altLang="en-US" sz="2400" b="1" err="1">
              <a:ln w="9525" cap="flat" cmpd="sng" algn="ctr">
                <a:noFill/>
                <a:prstDash val="solid"/>
                <a:round/>
                <a:headEnd type="none" w="med" len="med"/>
                <a:tailEnd type="none" w="med" len="med"/>
              </a:ln>
              <a:solidFill>
                <a:schemeClr val="tx1"/>
              </a:solidFill>
              <a:uFillTx/>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endParaRPr>
          </a:p>
        </p:txBody>
      </p:sp>
      <p:sp>
        <p:nvSpPr>
          <p:cNvPr id="6" name="矩形 5"/>
          <p:cNvSpPr/>
          <p:nvPr>
            <p:custDataLst>
              <p:tags r:id="rId5"/>
            </p:custDataLst>
          </p:nvPr>
        </p:nvSpPr>
        <p:spPr>
          <a:xfrm>
            <a:off x="512250" y="3914053"/>
            <a:ext cx="2055383" cy="561686"/>
          </a:xfrm>
          <a:prstGeom prst="rect">
            <a:avLst/>
          </a:prstGeom>
          <a:solidFill>
            <a:schemeClr val="accent5">
              <a:lumMod val="20000"/>
              <a:lumOff val="80000"/>
            </a:schemeClr>
          </a:solidFill>
          <a:ln>
            <a:solidFill>
              <a:srgbClr val="FF0000"/>
            </a:solidFill>
          </a:ln>
        </p:spPr>
        <p:txBody>
          <a:bodyPr wrap="square" lIns="68576" tIns="34287" rIns="68576" bIns="34287">
            <a:spAutoFit/>
          </a:bodyPr>
          <a:lstStyle/>
          <a:p>
            <a:r>
              <a:rPr lang="zh-CN" altLang="en-US" sz="3200" b="1">
                <a:ln w="9525" cap="flat" cmpd="sng" algn="ctr">
                  <a:noFill/>
                  <a:prstDash val="solid"/>
                  <a:round/>
                  <a:headEnd type="none" w="med" len="med"/>
                  <a:tailEnd type="none" w="med" len="med"/>
                </a:ln>
                <a:solidFill>
                  <a:schemeClr val="tx1"/>
                </a:solidFill>
                <a:latin typeface="黑体" panose="02010609060101010101" pitchFamily="2" charset="-122"/>
                <a:ea typeface="黑体" panose="02010609060101010101" pitchFamily="2" charset="-122"/>
                <a:sym typeface="Wingdings" panose="05000000000000000000" charset="0"/>
              </a:rPr>
              <a:t>工业革命</a:t>
            </a:r>
            <a:endParaRPr lang="zh-CN" altLang="en-US" sz="3200" b="1">
              <a:solidFill>
                <a:schemeClr val="tx1"/>
              </a:solidFill>
              <a:latin typeface="黑体" panose="02010609060101010101" pitchFamily="2" charset="-122"/>
              <a:ea typeface="黑体" panose="02010609060101010101" pitchFamily="2" charset="-122"/>
            </a:endParaRPr>
          </a:p>
        </p:txBody>
      </p:sp>
      <p:sp>
        <p:nvSpPr>
          <p:cNvPr id="11" name="矩形 10"/>
          <p:cNvSpPr/>
          <p:nvPr>
            <p:custDataLst>
              <p:tags r:id="rId6"/>
            </p:custDataLst>
          </p:nvPr>
        </p:nvSpPr>
        <p:spPr>
          <a:xfrm>
            <a:off x="3346514" y="5193007"/>
            <a:ext cx="6642904" cy="438576"/>
          </a:xfrm>
          <a:prstGeom prst="rect">
            <a:avLst/>
          </a:prstGeom>
          <a:solidFill>
            <a:schemeClr val="accent3">
              <a:lumMod val="20000"/>
              <a:lumOff val="80000"/>
            </a:schemeClr>
          </a:solidFill>
          <a:ln>
            <a:solidFill>
              <a:srgbClr val="FF0000"/>
            </a:solidFill>
          </a:ln>
        </p:spPr>
        <p:txBody>
          <a:bodyPr wrap="square" lIns="68576" tIns="34287" rIns="68576" bIns="34287">
            <a:spAutoFit/>
          </a:bodyPr>
          <a:lstStyle>
            <a:defPPr>
              <a:defRPr lang="zh-CN"/>
            </a:defPPr>
            <a:lvl1pPr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SzTx/>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en-US" altLang="zh-CN" sz="2400" b="1">
                <a:solidFill>
                  <a:schemeClr val="tx1"/>
                </a:solidFill>
                <a:uFillTx/>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rPr>
              <a:t>生产组织形式：手工工场——机器工厂</a:t>
            </a:r>
            <a:endParaRPr lang="en-US" altLang="zh-CN" sz="2400" b="1" err="1">
              <a:ln w="9525" cap="flat" cmpd="sng" algn="ctr">
                <a:noFill/>
                <a:prstDash val="solid"/>
                <a:round/>
                <a:headEnd type="none" w="med" len="med"/>
                <a:tailEnd type="none" w="med" len="med"/>
              </a:ln>
              <a:solidFill>
                <a:schemeClr val="tx1"/>
              </a:solidFill>
              <a:uFillTx/>
              <a:latin typeface="黑体" panose="02010609060101010101" pitchFamily="2" charset="-122"/>
              <a:ea typeface="黑体" panose="02010609060101010101" pitchFamily="2" charset="-122"/>
              <a:cs typeface="黑体" panose="02010609060101010101" pitchFamily="2"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77800" y="571646"/>
            <a:ext cx="8599170" cy="460375"/>
          </a:xfrm>
          <a:prstGeom prst="rect">
            <a:avLst/>
          </a:prstGeom>
          <a:solidFill>
            <a:srgbClr val="9BBB59">
              <a:lumMod val="20000"/>
              <a:lumOff val="80000"/>
            </a:srgbClr>
          </a:solidFill>
          <a:ln>
            <a:solidFill>
              <a:srgbClr val="FF0000"/>
            </a:solidFill>
          </a:ln>
        </p:spPr>
        <p:txBody>
          <a:bodyPr wrap="none" rtlCol="0" anchor="t">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黑体" panose="02010609060101010101" pitchFamily="2" charset="-122"/>
                <a:cs typeface="Arial" panose="020B0604020202020204"/>
                <a:sym typeface="+mn-ea"/>
              </a:rPr>
              <a:t>（</a:t>
            </a:r>
            <a:r>
              <a:rPr kumimoji="0" lang="en-US" altLang="zh-CN" sz="2400" b="1" i="0" u="none" strike="noStrike" kern="0" cap="none" spc="0" normalizeH="0" baseline="0" noProof="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黑体" panose="02010609060101010101" pitchFamily="2" charset="-122"/>
                <a:cs typeface="Arial" panose="020B0604020202020204"/>
                <a:sym typeface="+mn-ea"/>
              </a:rPr>
              <a:t>1</a:t>
            </a:r>
            <a:r>
              <a:rPr kumimoji="0" lang="zh-CN" altLang="en-US" sz="2400" b="1" i="0" u="none" strike="noStrike" kern="0" cap="none" spc="0" normalizeH="0" baseline="0" noProof="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黑体" panose="02010609060101010101" pitchFamily="2" charset="-122"/>
                <a:cs typeface="Arial" panose="020B0604020202020204"/>
                <a:sym typeface="+mn-ea"/>
              </a:rPr>
              <a:t>）工业革命促进了</a:t>
            </a:r>
            <a:r>
              <a:rPr kumimoji="0" lang="zh-CN" altLang="en-US" sz="2400" b="1" i="0" u="none" strike="noStrike" kern="0" cap="none" spc="0" normalizeH="0" baseline="0" noProof="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黑体" panose="02010609060101010101" pitchFamily="2" charset="-122"/>
                <a:cs typeface="Arial" panose="020B0604020202020204"/>
                <a:sym typeface="+mn-ea"/>
              </a:rPr>
              <a:t>城市化</a:t>
            </a:r>
            <a:r>
              <a:rPr kumimoji="0" lang="zh-CN" altLang="en-US" sz="2400" b="1" i="0" u="none" strike="noStrike" kern="0" cap="none" spc="0" normalizeH="0" baseline="0" noProof="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黑体" panose="02010609060101010101" pitchFamily="2" charset="-122"/>
                <a:cs typeface="Arial" panose="020B0604020202020204"/>
                <a:sym typeface="+mn-ea"/>
              </a:rPr>
              <a:t>的发展</a:t>
            </a:r>
            <a:r>
              <a:rPr kumimoji="0" lang="zh-CN" altLang="en-US" sz="2400" b="1" i="0" u="none" strike="noStrike" kern="0" cap="none" spc="0" normalizeH="0" baseline="0" noProof="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Arial" panose="020B0604020202020204"/>
                <a:sym typeface="+mn-ea"/>
              </a:rPr>
              <a:t>，</a:t>
            </a:r>
            <a:r>
              <a:rPr kumimoji="0" lang="zh-CN" altLang="en-US" sz="2400" b="1" i="0" u="none" strike="noStrike" kern="0" cap="none" spc="0" normalizeH="0" baseline="0" noProof="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黑体" panose="02010609060101010101" pitchFamily="2" charset="-122"/>
                <a:cs typeface="Arial" panose="020B0604020202020204"/>
                <a:sym typeface="+mn-ea"/>
              </a:rPr>
              <a:t>改变了人们的生活空间。</a:t>
            </a:r>
            <a:endParaRPr kumimoji="0" lang="zh-CN" altLang="en-US" sz="2400" b="0" i="0" u="none" strike="noStrike" kern="0" cap="none" spc="0" normalizeH="0" baseline="0" noProof="0">
              <a:ln>
                <a:noFill/>
              </a:ln>
              <a:solidFill>
                <a:prstClr val="black"/>
              </a:solidFill>
              <a:effectLst/>
              <a:uLnTx/>
              <a:uFillTx/>
              <a:cs typeface="Arial" panose="020B0604020202020204"/>
            </a:endParaRPr>
          </a:p>
        </p:txBody>
      </p:sp>
      <p:sp>
        <p:nvSpPr>
          <p:cNvPr id="3" name="文本框 2"/>
          <p:cNvSpPr txBox="1"/>
          <p:nvPr>
            <p:custDataLst>
              <p:tags r:id="rId2"/>
            </p:custDataLst>
          </p:nvPr>
        </p:nvSpPr>
        <p:spPr>
          <a:xfrm>
            <a:off x="177800" y="3163882"/>
            <a:ext cx="6607810" cy="460375"/>
          </a:xfrm>
          <a:prstGeom prst="rect">
            <a:avLst/>
          </a:prstGeom>
          <a:solidFill>
            <a:srgbClr val="9BBB59">
              <a:lumMod val="20000"/>
              <a:lumOff val="80000"/>
            </a:srgbClr>
          </a:solidFill>
          <a:ln>
            <a:solidFill>
              <a:srgbClr val="FF0000"/>
            </a:solidFill>
          </a:ln>
        </p:spPr>
        <p:txBody>
          <a:bodyPr wrap="square" rtlCol="0" anchor="t">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prstClr val="black"/>
                </a:solidFill>
                <a:effectLst>
                  <a:outerShdw blurRad="38100" dist="19050" dir="2700000" algn="tl" rotWithShape="0">
                    <a:prstClr val="black">
                      <a:alpha val="40000"/>
                    </a:prstClr>
                  </a:outerShdw>
                </a:effectLst>
                <a:uLnTx/>
                <a:uFillTx/>
                <a:latin typeface="宋体" panose="02010600030101010101" pitchFamily="2" charset="-122"/>
                <a:cs typeface="宋体" panose="02010600030101010101" pitchFamily="2" charset="-122"/>
                <a:sym typeface="+mn-ea"/>
              </a:rPr>
              <a:t>（</a:t>
            </a:r>
            <a:r>
              <a:rPr kumimoji="0" lang="en-US" altLang="zh-CN" sz="2400" b="1" i="0" u="none" strike="noStrike" kern="0" cap="none" spc="0" normalizeH="0" baseline="0" noProof="0">
                <a:ln>
                  <a:noFill/>
                </a:ln>
                <a:solidFill>
                  <a:prstClr val="black"/>
                </a:solidFill>
                <a:effectLst>
                  <a:outerShdw blurRad="38100" dist="19050" dir="2700000" algn="tl" rotWithShape="0">
                    <a:prstClr val="black">
                      <a:alpha val="40000"/>
                    </a:prstClr>
                  </a:outerShdw>
                </a:effectLst>
                <a:uLnTx/>
                <a:uFillTx/>
                <a:latin typeface="宋体" panose="02010600030101010101" pitchFamily="2" charset="-122"/>
                <a:cs typeface="宋体" panose="02010600030101010101" pitchFamily="2" charset="-122"/>
                <a:sym typeface="+mn-ea"/>
              </a:rPr>
              <a:t>2</a:t>
            </a:r>
            <a:r>
              <a:rPr kumimoji="0" lang="zh-CN" altLang="en-US" sz="2400" b="1" i="0" u="none" strike="noStrike" kern="0" cap="none" spc="0" normalizeH="0" baseline="0" noProof="0">
                <a:ln>
                  <a:noFill/>
                </a:ln>
                <a:solidFill>
                  <a:prstClr val="black"/>
                </a:solidFill>
                <a:effectLst>
                  <a:outerShdw blurRad="38100" dist="19050" dir="2700000" algn="tl" rotWithShape="0">
                    <a:prstClr val="black">
                      <a:alpha val="40000"/>
                    </a:prstClr>
                  </a:outerShdw>
                </a:effectLst>
                <a:uLnTx/>
                <a:uFillTx/>
                <a:latin typeface="宋体" panose="02010600030101010101" pitchFamily="2" charset="-122"/>
                <a:cs typeface="宋体" panose="02010600030101010101" pitchFamily="2" charset="-122"/>
                <a:sym typeface="+mn-ea"/>
              </a:rPr>
              <a:t>）交通运输业进步，便利了人们的出行。</a:t>
            </a:r>
            <a:endParaRPr kumimoji="0" lang="zh-CN" altLang="en-US" sz="2400" b="0" i="0" u="none" strike="noStrike" kern="0" cap="none" spc="0" normalizeH="0" baseline="0" noProof="0">
              <a:ln>
                <a:noFill/>
              </a:ln>
              <a:solidFill>
                <a:prstClr val="black"/>
              </a:solidFill>
              <a:effectLst/>
              <a:uLnTx/>
              <a:uFillTx/>
              <a:cs typeface="Arial" panose="020B0604020202020204"/>
            </a:endParaRPr>
          </a:p>
        </p:txBody>
      </p:sp>
      <p:sp>
        <p:nvSpPr>
          <p:cNvPr id="4" name="文本框 99"/>
          <p:cNvSpPr txBox="1"/>
          <p:nvPr>
            <p:custDataLst>
              <p:tags r:id="rId3"/>
            </p:custDataLst>
          </p:nvPr>
        </p:nvSpPr>
        <p:spPr>
          <a:xfrm>
            <a:off x="177800" y="1378560"/>
            <a:ext cx="10601569" cy="1421928"/>
          </a:xfrm>
          <a:prstGeom prst="rect">
            <a:avLst/>
          </a:prstGeom>
          <a:noFill/>
          <a:ln w="9525">
            <a:solidFill>
              <a:srgbClr val="FF0000"/>
            </a:solidFill>
          </a:ln>
        </p:spPr>
        <p:txBody>
          <a:bodyPr wrap="square">
            <a:spAutoFit/>
          </a:bodyPr>
          <a:lstStyle/>
          <a:p>
            <a:pPr marR="0" indent="27940" defTabSz="913130" fontAlgn="base">
              <a:lnSpc>
                <a:spcPct val="120000"/>
              </a:lnSpc>
              <a:buClrTx/>
              <a:buSzTx/>
              <a:buFontTx/>
              <a:defRPr/>
            </a:pPr>
            <a:r>
              <a:rPr kumimoji="0" lang="en-US" sz="2400" b="1" strike="noStrike" kern="1200" cap="none" spc="0" normalizeH="0" baseline="0" noProof="1">
                <a:solidFill>
                  <a:schemeClr val="tx1"/>
                </a:solidFill>
                <a:effectLst>
                  <a:outerShdw blurRad="38100" dist="19050" dir="2700000" algn="tl" rotWithShape="0">
                    <a:schemeClr val="dk1">
                      <a:alpha val="40000"/>
                    </a:schemeClr>
                  </a:outerShdw>
                </a:effectLst>
                <a:ea typeface="宋体" panose="02010600030101010101" pitchFamily="2" charset="-122"/>
                <a:cs typeface="+mn-cs"/>
              </a:rPr>
              <a:t>①</a:t>
            </a:r>
            <a:r>
              <a:rPr kumimoji="0" lang="zh-CN" sz="2400" b="1" strike="noStrike" kern="1200" cap="none" spc="0" normalizeH="0" baseline="0"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rPr>
              <a:t>问题：人口激增，城市规划建设滞后，工人的生活环境相当恶劣。</a:t>
            </a:r>
            <a:endParaRPr kumimoji="0" lang="en-US" sz="2400" b="1" strike="noStrike" kern="1200" cap="none" spc="0" normalizeH="0" baseline="0"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a:p>
            <a:pPr marR="0" indent="27940" defTabSz="913130" fontAlgn="base">
              <a:lnSpc>
                <a:spcPct val="120000"/>
              </a:lnSpc>
              <a:buClrTx/>
              <a:buSzTx/>
              <a:buFontTx/>
              <a:defRPr/>
            </a:pPr>
            <a:r>
              <a:rPr kumimoji="0" lang="en-US" sz="2400" b="1" strike="noStrike" kern="1200" cap="none" spc="0" normalizeH="0" baseline="0" noProof="1">
                <a:solidFill>
                  <a:schemeClr val="tx1"/>
                </a:solidFill>
                <a:effectLst>
                  <a:outerShdw blurRad="38100" dist="19050" dir="2700000" algn="tl" rotWithShape="0">
                    <a:schemeClr val="dk1">
                      <a:alpha val="40000"/>
                    </a:schemeClr>
                  </a:outerShdw>
                </a:effectLst>
                <a:ea typeface="宋体" panose="02010600030101010101" pitchFamily="2" charset="-122"/>
                <a:cs typeface="+mn-cs"/>
              </a:rPr>
              <a:t>②</a:t>
            </a:r>
            <a:r>
              <a:rPr kumimoji="0" lang="zh-CN" altLang="en-US" sz="2400" b="1" strike="noStrike" kern="1200" cap="none" spc="0" normalizeH="0" baseline="0"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rPr>
              <a:t>发展</a:t>
            </a:r>
            <a:r>
              <a:rPr kumimoji="0" lang="zh-CN" sz="2400" b="1" strike="noStrike" kern="1200" cap="none" spc="0" normalizeH="0" baseline="0"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rPr>
              <a:t>：鸦片战争后，中国上海等地的城市化水平迅速提升。</a:t>
            </a:r>
            <a:r>
              <a:rPr kumimoji="0" lang="en-US" sz="2400" b="1" strike="noStrike" kern="1200" cap="none" spc="0" normalizeH="0" baseline="0"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rPr>
              <a:t>20</a:t>
            </a:r>
            <a:r>
              <a:rPr kumimoji="0" lang="zh-CN" sz="2400" b="1" strike="noStrike" kern="1200" cap="none" spc="0" normalizeH="0" baseline="0"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rPr>
              <a:t>世纪以来，西方国家逐渐建设新城，疏解中心城市人口，改善城市居民的居住环境。</a:t>
            </a:r>
            <a:endParaRPr kumimoji="0" lang="zh-CN" altLang="en-US" sz="2400" b="1" strike="noStrike" kern="1200" cap="none" spc="0" normalizeH="0" baseline="0"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p:txBody>
      </p:sp>
      <p:sp>
        <p:nvSpPr>
          <p:cNvPr id="5" name="文本框 2"/>
          <p:cNvSpPr txBox="1"/>
          <p:nvPr>
            <p:custDataLst>
              <p:tags r:id="rId4"/>
            </p:custDataLst>
          </p:nvPr>
        </p:nvSpPr>
        <p:spPr>
          <a:xfrm>
            <a:off x="177800" y="4069958"/>
            <a:ext cx="8703310" cy="1420495"/>
          </a:xfrm>
          <a:prstGeom prst="rect">
            <a:avLst/>
          </a:prstGeom>
          <a:noFill/>
          <a:ln>
            <a:solidFill>
              <a:srgbClr val="FF0000"/>
            </a:solidFill>
          </a:ln>
        </p:spPr>
        <p:txBody>
          <a:bodyPr wrap="square" rtlCol="0" anchor="t">
            <a:spAutoFit/>
          </a:bodyPr>
          <a:lstStyle/>
          <a:p>
            <a:pPr marR="0" indent="13970" defTabSz="913130" fontAlgn="base">
              <a:lnSpc>
                <a:spcPct val="120000"/>
              </a:lnSpc>
              <a:buClrTx/>
              <a:buSzTx/>
              <a:buFontTx/>
              <a:defRPr/>
            </a:pPr>
            <a:r>
              <a:rPr lang="en-US" sz="2400" b="1"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①</a:t>
            </a:r>
            <a:r>
              <a:rPr lang="zh-CN" sz="2400" b="1"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工业革命中英国的人工</a:t>
            </a:r>
            <a:r>
              <a:rPr lang="zh-CN" sz="2400" b="1" strike="noStrike" noProof="1">
                <a:ln w="22225">
                  <a:solidFill>
                    <a:schemeClr val="accent2"/>
                  </a:solidFill>
                  <a:prstDash val="solid"/>
                </a:ln>
                <a:solidFill>
                  <a:schemeClr val="accent2">
                    <a:lumMod val="40000"/>
                    <a:lumOff val="60000"/>
                  </a:schemeClr>
                </a:solidFill>
                <a:latin typeface="宋体" panose="02010600030101010101" pitchFamily="2" charset="-122"/>
                <a:cs typeface="宋体" panose="02010600030101010101" pitchFamily="2" charset="-122"/>
                <a:sym typeface="+mn-ea"/>
              </a:rPr>
              <a:t>运河</a:t>
            </a:r>
            <a:r>
              <a:rPr lang="zh-CN" sz="2400" b="1"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a:t>
            </a:r>
            <a:r>
              <a:rPr lang="zh-CN" sz="2400" b="1" strike="noStrike"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宋体" panose="02010600030101010101" pitchFamily="2" charset="-122"/>
                <a:cs typeface="宋体" panose="02010600030101010101" pitchFamily="2" charset="-122"/>
                <a:sym typeface="+mn-ea"/>
              </a:rPr>
              <a:t>铁路</a:t>
            </a:r>
            <a:r>
              <a:rPr lang="zh-CN" sz="2400" b="1"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运输发展迅速。</a:t>
            </a:r>
            <a:endParaRPr kumimoji="0" lang="en-US" sz="2400" b="1" strike="noStrike" kern="1200" cap="none" spc="0" normalizeH="0" baseline="0"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endParaRPr>
          </a:p>
          <a:p>
            <a:pPr marR="0" indent="13970" defTabSz="913130" fontAlgn="base">
              <a:lnSpc>
                <a:spcPct val="120000"/>
              </a:lnSpc>
              <a:buClrTx/>
              <a:buSzTx/>
              <a:buFontTx/>
              <a:defRPr/>
            </a:pPr>
            <a:r>
              <a:rPr lang="en-US" sz="2400" b="1"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②</a:t>
            </a:r>
            <a:r>
              <a:rPr lang="zh-CN" sz="2400" b="1"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欧美国家形成了</a:t>
            </a:r>
            <a:r>
              <a:rPr lang="zh-CN" sz="2400" b="1" strike="noStrike" noProof="1">
                <a:ln w="22225">
                  <a:solidFill>
                    <a:schemeClr val="accent2"/>
                  </a:solidFill>
                  <a:prstDash val="solid"/>
                </a:ln>
                <a:solidFill>
                  <a:schemeClr val="accent2">
                    <a:lumMod val="40000"/>
                    <a:lumOff val="60000"/>
                  </a:schemeClr>
                </a:solidFill>
                <a:latin typeface="宋体" panose="02010600030101010101" pitchFamily="2" charset="-122"/>
                <a:cs typeface="宋体" panose="02010600030101010101" pitchFamily="2" charset="-122"/>
                <a:sym typeface="+mn-ea"/>
              </a:rPr>
              <a:t>水陆运输网</a:t>
            </a:r>
            <a:r>
              <a:rPr lang="zh-CN" sz="2400" b="1"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，促进了城际间、国际间的人口交流与贸易往来，大大增加了社会的</a:t>
            </a:r>
            <a:r>
              <a:rPr lang="en-US" sz="2400" b="1" u="sng"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 </a:t>
            </a:r>
            <a:r>
              <a:rPr lang="zh-CN" altLang="en-US" sz="2400" b="1" u="sng"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流动性</a:t>
            </a:r>
            <a:r>
              <a:rPr lang="en-US" sz="2400" b="1" u="sng"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 </a:t>
            </a:r>
            <a:r>
              <a:rPr lang="zh-CN" sz="2400" b="1" strike="noStrike" noProof="1">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a:t>
            </a:r>
            <a:endParaRPr lang="zh-CN" altLang="en-US" sz="2400" b="1" strike="noStrike" noProof="1">
              <a:latin typeface="宋体" panose="02010600030101010101" pitchFamily="2" charset="-122"/>
              <a:cs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9"/>
          <p:cNvSpPr txBox="1"/>
          <p:nvPr>
            <p:custDataLst>
              <p:tags r:id="rId1"/>
            </p:custDataLst>
          </p:nvPr>
        </p:nvSpPr>
        <p:spPr>
          <a:xfrm>
            <a:off x="191135" y="1190870"/>
            <a:ext cx="10174996" cy="1311128"/>
          </a:xfrm>
          <a:prstGeom prst="rect">
            <a:avLst/>
          </a:prstGeom>
          <a:noFill/>
          <a:ln w="9525">
            <a:solidFill>
              <a:srgbClr val="FF0000"/>
            </a:solidFill>
          </a:ln>
        </p:spPr>
        <p:txBody>
          <a:bodyPr wrap="square">
            <a:spAutoFit/>
          </a:bodyPr>
          <a:lstStyle/>
          <a:p>
            <a:pPr marR="0" indent="41910" defTabSz="913130" fontAlgn="base">
              <a:lnSpc>
                <a:spcPct val="110000"/>
              </a:lnSpc>
              <a:buClrTx/>
              <a:buSzTx/>
              <a:buFontTx/>
              <a:defRPr/>
            </a:pPr>
            <a:r>
              <a:rPr kumimoji="0" lang="en-US" sz="2400" b="1" strike="noStrike" kern="1200" cap="none" spc="0" normalizeH="0" baseline="0" noProof="1">
                <a:solidFill>
                  <a:schemeClr val="tx1"/>
                </a:solidFill>
                <a:effectLst>
                  <a:outerShdw blurRad="38100" dist="19050" dir="2700000" algn="tl" rotWithShape="0">
                    <a:schemeClr val="dk1">
                      <a:alpha val="40000"/>
                    </a:schemeClr>
                  </a:outerShdw>
                </a:effectLst>
                <a:ea typeface="宋体" panose="02010600030101010101" pitchFamily="2" charset="-122"/>
                <a:cs typeface="+mn-cs"/>
              </a:rPr>
              <a:t>①</a:t>
            </a:r>
            <a:r>
              <a:rPr kumimoji="0" lang="zh-CN" sz="2400" b="1" strike="noStrike" kern="1200" cap="none" spc="0" normalizeH="0" baseline="0"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rPr>
              <a:t>以英国为代表的西方国家农业机械日益普及，普遍建立了大农场，农业现代化水平大大提高。</a:t>
            </a:r>
            <a:endParaRPr kumimoji="0" lang="en-US" sz="2400" b="1" strike="noStrike" kern="1200" cap="none" spc="0" normalizeH="0" baseline="0"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a:p>
            <a:pPr marR="0" indent="41910" defTabSz="913130" fontAlgn="base">
              <a:lnSpc>
                <a:spcPct val="110000"/>
              </a:lnSpc>
              <a:buClrTx/>
              <a:buSzTx/>
              <a:buFontTx/>
              <a:defRPr/>
            </a:pPr>
            <a:r>
              <a:rPr kumimoji="0" lang="zh-CN" sz="2400" b="1" strike="noStrike" kern="1200" cap="none" spc="0" normalizeH="0" baseline="0" noProof="1">
                <a:solidFill>
                  <a:schemeClr val="tx1"/>
                </a:solidFill>
                <a:effectLst>
                  <a:outerShdw blurRad="38100" dist="19050" dir="2700000" algn="tl" rotWithShape="0">
                    <a:schemeClr val="dk1">
                      <a:alpha val="40000"/>
                    </a:schemeClr>
                  </a:outerShdw>
                </a:effectLst>
                <a:ea typeface="宋体" panose="02010600030101010101" pitchFamily="2" charset="-122"/>
                <a:cs typeface="+mn-cs"/>
              </a:rPr>
              <a:t>②</a:t>
            </a:r>
            <a:r>
              <a:rPr kumimoji="0" lang="zh-CN" sz="2400" b="1" strike="noStrike" kern="1200" cap="none" spc="0" normalizeH="0" baseline="0"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rPr>
              <a:t>大量人口从闭塞、宁静的乡村田园生活中走出，人们的眼界开阔了。</a:t>
            </a:r>
            <a:endParaRPr kumimoji="0" lang="zh-CN" altLang="en-US" sz="2400" b="1" strike="noStrike" kern="1200" cap="none" spc="0" normalizeH="0" baseline="0"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p:txBody>
      </p:sp>
      <p:sp>
        <p:nvSpPr>
          <p:cNvPr id="3" name="文本框 1"/>
          <p:cNvSpPr txBox="1"/>
          <p:nvPr>
            <p:custDataLst>
              <p:tags r:id="rId2"/>
            </p:custDataLst>
          </p:nvPr>
        </p:nvSpPr>
        <p:spPr>
          <a:xfrm>
            <a:off x="191135" y="3888741"/>
            <a:ext cx="10693742" cy="1569660"/>
          </a:xfrm>
          <a:prstGeom prst="rect">
            <a:avLst/>
          </a:prstGeom>
          <a:noFill/>
          <a:ln>
            <a:solidFill>
              <a:srgbClr val="FF0000"/>
            </a:solidFill>
          </a:ln>
        </p:spPr>
        <p:txBody>
          <a:bodyPr wrap="square" rtlCol="0" anchor="t" anchorCtr="0">
            <a:spAutoFit/>
          </a:bodyPr>
          <a:lstStyle>
            <a:lvl1pPr marL="0" indent="0"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1pPr>
            <a:lvl2pPr marL="4552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2pPr>
            <a:lvl3pPr marL="9124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3pPr>
            <a:lvl4pPr marL="13696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4pPr>
            <a:lvl5pPr marL="18268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5pPr>
          </a:lstStyle>
          <a:p>
            <a:pPr marR="0" lvl="0" indent="27940"/>
            <a:r>
              <a:rPr lang="en-US" altLang="zh-CN" sz="2065">
                <a:solidFill>
                  <a:schemeClr val="tx1"/>
                </a:solidFill>
                <a:effectLst>
                  <a:outerShdw blurRad="38100" dist="38100" dir="2700000" algn="tl">
                    <a:schemeClr val="bg2"/>
                  </a:outerShdw>
                </a:effectLst>
                <a:latin typeface="Times New Roman" panose="02020603050405020304" pitchFamily="18" charset="0"/>
              </a:rPr>
              <a:t>  </a:t>
            </a:r>
            <a:r>
              <a:rPr lang="en-US" altLang="zh-CN" sz="2400">
                <a:solidFill>
                  <a:schemeClr val="tx1"/>
                </a:solidFill>
                <a:effectLst>
                  <a:outerShdw blurRad="38100" dist="38100" dir="2700000" algn="tl">
                    <a:schemeClr val="bg2"/>
                  </a:outerShdw>
                </a:effectLst>
                <a:latin typeface="Times New Roman" panose="02020603050405020304" pitchFamily="18" charset="0"/>
              </a:rPr>
              <a:t>      (1)</a:t>
            </a:r>
            <a:r>
              <a:rPr lang="zh-CN" altLang="zh-CN" sz="2400">
                <a:solidFill>
                  <a:schemeClr val="tx1"/>
                </a:solidFill>
                <a:effectLst>
                  <a:outerShdw blurRad="38100" dist="38100" dir="2700000" algn="tl">
                    <a:schemeClr val="bg2"/>
                  </a:outerShdw>
                </a:effectLst>
                <a:latin typeface="Times New Roman" panose="02020603050405020304" pitchFamily="18" charset="0"/>
                <a:ea typeface="宋体" panose="02010600030101010101" pitchFamily="2" charset="-122"/>
                <a:sym typeface="宋体" panose="02010600030101010101" pitchFamily="2" charset="-122"/>
              </a:rPr>
              <a:t>原因：工厂制度及蒸汽机车等交通工具的出现，使人们必须守时，</a:t>
            </a:r>
            <a:r>
              <a:rPr altLang="zh-CN" sz="2400">
                <a:solidFill>
                  <a:schemeClr val="tx1"/>
                </a:solidFill>
                <a:effectLst>
                  <a:outerShdw blurRad="38100" dist="38100" dir="2700000" algn="tl">
                    <a:schemeClr val="bg2"/>
                  </a:outerShdw>
                </a:effectLst>
                <a:latin typeface="Times New Roman" panose="02020603050405020304" pitchFamily="18" charset="0"/>
              </a:rPr>
              <a:t>准时准点</a:t>
            </a:r>
            <a:r>
              <a:rPr lang="zh-CN" altLang="zh-CN" sz="2400">
                <a:solidFill>
                  <a:schemeClr val="tx1"/>
                </a:solidFill>
                <a:effectLst>
                  <a:outerShdw blurRad="38100" dist="38100" dir="2700000" algn="tl">
                    <a:schemeClr val="bg2"/>
                  </a:outerShdw>
                </a:effectLst>
                <a:latin typeface="Times New Roman" panose="02020603050405020304" pitchFamily="18" charset="0"/>
                <a:ea typeface="宋体" panose="02010600030101010101" pitchFamily="2" charset="-122"/>
                <a:sym typeface="宋体" panose="02010600030101010101" pitchFamily="2" charset="-122"/>
              </a:rPr>
              <a:t>成为现代生活的准则。</a:t>
            </a:r>
            <a:endParaRPr lang="en-US" altLang="zh-CN" sz="2400">
              <a:solidFill>
                <a:schemeClr val="tx1"/>
              </a:solidFill>
              <a:effectLst>
                <a:outerShdw blurRad="38100" dist="38100" dir="2700000" algn="tl">
                  <a:schemeClr val="bg2"/>
                </a:outerShdw>
              </a:effectLst>
              <a:latin typeface="Times New Roman" panose="02020603050405020304" pitchFamily="18" charset="0"/>
            </a:endParaRPr>
          </a:p>
          <a:p>
            <a:pPr marR="0" lvl="0" indent="713740"/>
            <a:r>
              <a:rPr lang="en-US" altLang="zh-CN" sz="2400">
                <a:solidFill>
                  <a:schemeClr val="tx1"/>
                </a:solidFill>
                <a:effectLst>
                  <a:outerShdw blurRad="38100" dist="38100" dir="2700000" algn="tl">
                    <a:schemeClr val="bg2"/>
                  </a:outerShdw>
                </a:effectLst>
                <a:latin typeface="Times New Roman" panose="02020603050405020304" pitchFamily="18" charset="0"/>
              </a:rPr>
              <a:t>(2)</a:t>
            </a:r>
            <a:r>
              <a:rPr lang="zh-CN" altLang="zh-CN" sz="2400">
                <a:solidFill>
                  <a:schemeClr val="tx1"/>
                </a:solidFill>
                <a:effectLst>
                  <a:outerShdw blurRad="38100" dist="38100" dir="2700000" algn="tl">
                    <a:schemeClr val="bg2"/>
                  </a:outerShdw>
                </a:effectLst>
                <a:latin typeface="Times New Roman" panose="02020603050405020304" pitchFamily="18" charset="0"/>
                <a:ea typeface="宋体" panose="02010600030101010101" pitchFamily="2" charset="-122"/>
                <a:sym typeface="宋体" panose="02010600030101010101" pitchFamily="2" charset="-122"/>
              </a:rPr>
              <a:t>表现：城市中社会上层人士出行戴表，大城市的车站、码头、银行、机关及市区街道多设有标准钟。世界也逐渐统一标准时间。</a:t>
            </a:r>
            <a:endParaRPr lang="zh-CN" altLang="en-US" sz="2400">
              <a:latin typeface="Times New Roman" panose="02020603050405020304" pitchFamily="18" charset="0"/>
              <a:ea typeface="宋体" panose="02010600030101010101" pitchFamily="2" charset="-122"/>
            </a:endParaRPr>
          </a:p>
        </p:txBody>
      </p:sp>
      <p:sp>
        <p:nvSpPr>
          <p:cNvPr id="4" name="文本框 3"/>
          <p:cNvSpPr txBox="1"/>
          <p:nvPr>
            <p:custDataLst>
              <p:tags r:id="rId3"/>
            </p:custDataLst>
          </p:nvPr>
        </p:nvSpPr>
        <p:spPr>
          <a:xfrm>
            <a:off x="191135" y="422177"/>
            <a:ext cx="4646930" cy="460375"/>
          </a:xfrm>
          <a:prstGeom prst="rect">
            <a:avLst/>
          </a:prstGeom>
          <a:solidFill>
            <a:schemeClr val="accent3">
              <a:lumMod val="20000"/>
              <a:lumOff val="80000"/>
            </a:schemeClr>
          </a:solidFill>
          <a:ln>
            <a:solidFill>
              <a:srgbClr val="FF0000"/>
            </a:solidFill>
          </a:ln>
        </p:spPr>
        <p:txBody>
          <a:bodyPr wrap="none" rtlCol="0" anchor="t">
            <a:spAutoFit/>
          </a:bodyPr>
          <a:lstStyle/>
          <a:p>
            <a:pPr marR="0" indent="41910" algn="l" defTabSz="913130" fontAlgn="base">
              <a:buClrTx/>
              <a:buSzTx/>
              <a:buFontTx/>
              <a:defRPr/>
            </a:pPr>
            <a:r>
              <a:rPr lang="zh-CN" sz="2400" b="1">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2" charset="-122"/>
                <a:sym typeface="+mn-ea"/>
              </a:rPr>
              <a:t>（</a:t>
            </a:r>
            <a:r>
              <a:rPr lang="en-US" altLang="zh-CN" sz="2400" b="1">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2" charset="-122"/>
                <a:sym typeface="+mn-ea"/>
              </a:rPr>
              <a:t>3</a:t>
            </a:r>
            <a:r>
              <a:rPr lang="zh-CN" altLang="en-US" sz="2400" b="1">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2" charset="-122"/>
                <a:sym typeface="+mn-ea"/>
              </a:rPr>
              <a:t>）</a:t>
            </a:r>
            <a:r>
              <a:rPr lang="zh-CN" sz="2400">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2" charset="-122"/>
                <a:sym typeface="+mn-ea"/>
              </a:rPr>
              <a:t>工业革命促进了</a:t>
            </a:r>
            <a:r>
              <a:rPr lang="zh-CN" sz="2400">
                <a:ln w="22225">
                  <a:solidFill>
                    <a:schemeClr val="accent2"/>
                  </a:solidFill>
                  <a:prstDash val="solid"/>
                </a:ln>
                <a:solidFill>
                  <a:schemeClr val="accent2">
                    <a:lumMod val="40000"/>
                    <a:lumOff val="60000"/>
                  </a:schemeClr>
                </a:solidFill>
                <a:latin typeface="Times New Roman" panose="02020603050405020304" pitchFamily="18" charset="0"/>
                <a:ea typeface="黑体" panose="02010609060101010101" pitchFamily="2" charset="-122"/>
                <a:sym typeface="+mn-ea"/>
              </a:rPr>
              <a:t>乡村</a:t>
            </a:r>
            <a:r>
              <a:rPr lang="zh-CN" sz="2400">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2" charset="-122"/>
                <a:sym typeface="+mn-ea"/>
              </a:rPr>
              <a:t>的改变</a:t>
            </a:r>
            <a:endParaRPr lang="zh-CN" altLang="en-US" sz="2400"/>
          </a:p>
        </p:txBody>
      </p:sp>
      <p:sp>
        <p:nvSpPr>
          <p:cNvPr id="5" name="文本框 4"/>
          <p:cNvSpPr txBox="1"/>
          <p:nvPr>
            <p:custDataLst>
              <p:tags r:id="rId4"/>
            </p:custDataLst>
          </p:nvPr>
        </p:nvSpPr>
        <p:spPr>
          <a:xfrm>
            <a:off x="191135" y="2957684"/>
            <a:ext cx="4050030" cy="460375"/>
          </a:xfrm>
          <a:prstGeom prst="rect">
            <a:avLst/>
          </a:prstGeom>
          <a:solidFill>
            <a:schemeClr val="accent3">
              <a:lumMod val="20000"/>
              <a:lumOff val="80000"/>
            </a:schemeClr>
          </a:solidFill>
          <a:ln>
            <a:solidFill>
              <a:srgbClr val="FF0000"/>
            </a:solidFill>
          </a:ln>
        </p:spPr>
        <p:txBody>
          <a:bodyPr wrap="none" rtlCol="0" anchor="t">
            <a:spAutoFit/>
          </a:bodyPr>
          <a:lstStyle/>
          <a:p>
            <a:pPr marR="0" indent="41910" algn="l" defTabSz="913130" fontAlgn="base">
              <a:buClrTx/>
              <a:buSzTx/>
              <a:buFontTx/>
              <a:defRPr/>
            </a:pPr>
            <a:r>
              <a:rPr lang="zh-CN" sz="2400" b="1">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2" charset="-122"/>
                <a:sym typeface="+mn-ea"/>
              </a:rPr>
              <a:t>（</a:t>
            </a:r>
            <a:r>
              <a:rPr lang="en-US" altLang="zh-CN" sz="2400" b="1">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2" charset="-122"/>
                <a:sym typeface="+mn-ea"/>
              </a:rPr>
              <a:t>4</a:t>
            </a:r>
            <a:r>
              <a:rPr lang="zh-CN" altLang="en-US" sz="2400" b="1">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2" charset="-122"/>
                <a:sym typeface="+mn-ea"/>
              </a:rPr>
              <a:t>）</a:t>
            </a:r>
            <a:r>
              <a:rPr lang="zh-CN" altLang="zh-CN" sz="2400" b="1">
                <a:effectLst>
                  <a:outerShdw blurRad="38100" dist="38100" dir="2700000" algn="tl">
                    <a:schemeClr val="bg2"/>
                  </a:outerShdw>
                </a:effectLst>
                <a:latin typeface="Times New Roman" panose="02020603050405020304" pitchFamily="18" charset="0"/>
                <a:ea typeface="黑体" panose="02010609060101010101" pitchFamily="2" charset="-122"/>
                <a:sym typeface="宋体" panose="02010600030101010101" pitchFamily="2" charset="-122"/>
              </a:rPr>
              <a:t>人们的时间观念增强。</a:t>
            </a:r>
            <a:endParaRPr lang="zh-CN" altLang="en-US" sz="24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0" fill="hold"/>
                                        <p:tgtEl>
                                          <p:spTgt spid="3"/>
                                        </p:tgtEl>
                                        <p:attrNameLst>
                                          <p:attrName>ppt_x</p:attrName>
                                        </p:attrNameLst>
                                      </p:cBhvr>
                                      <p:tavLst>
                                        <p:tav tm="0">
                                          <p:val>
                                            <p:strVal val="#ppt_x"/>
                                          </p:val>
                                        </p:tav>
                                        <p:tav tm="100000">
                                          <p:val>
                                            <p:strVal val="#ppt_x"/>
                                          </p:val>
                                        </p:tav>
                                      </p:tavLst>
                                    </p:anim>
                                    <p:anim calcmode="lin" valueType="num">
                                      <p:cBhvr additive="base">
                                        <p:cTn id="25"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46012" y="2022859"/>
            <a:ext cx="10559734" cy="936347"/>
          </a:xfrm>
          <a:prstGeom prst="rect">
            <a:avLst/>
          </a:prstGeom>
          <a:noFill/>
          <a:ln>
            <a:solidFill>
              <a:srgbClr val="FF0000"/>
            </a:solidFill>
          </a:ln>
        </p:spPr>
        <p:txBody>
          <a:bodyPr wrap="square" rtlCol="0" anchor="t" anchorCtr="0">
            <a:spAutoFit/>
          </a:bodyPr>
          <a:lstStyle>
            <a:lvl1pPr marL="0" indent="0"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1pPr>
            <a:lvl2pPr marL="4552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2pPr>
            <a:lvl3pPr marL="9124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3pPr>
            <a:lvl4pPr marL="13696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4pPr>
            <a:lvl5pPr marL="18268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5pPr>
          </a:lstStyle>
          <a:p>
            <a:pPr marR="0" lvl="0" indent="713740">
              <a:lnSpc>
                <a:spcPct val="120000"/>
              </a:lnSpc>
            </a:pPr>
            <a:r>
              <a:rPr lang="zh-CN" altLang="zh-CN" sz="2400">
                <a:solidFill>
                  <a:schemeClr val="tx1"/>
                </a:solidFill>
                <a:effectLst>
                  <a:outerShdw blurRad="38100" dist="38100" dir="2700000" algn="tl">
                    <a:schemeClr val="bg2"/>
                  </a:outerShdw>
                </a:effectLst>
                <a:latin typeface="Times New Roman" panose="02020603050405020304" pitchFamily="18" charset="0"/>
                <a:ea typeface="宋体" panose="02010600030101010101" pitchFamily="2" charset="-122"/>
                <a:sym typeface="宋体" panose="02010600030101010101" pitchFamily="2" charset="-122"/>
              </a:rPr>
              <a:t>机器生产代替手工劳动、城市化迅猛发展等现实因素，对广大民众的文化素质提出了更高的要求。</a:t>
            </a:r>
            <a:endParaRPr lang="zh-CN" altLang="en-US" sz="2400">
              <a:latin typeface="Times New Roman" panose="02020603050405020304" pitchFamily="18" charset="0"/>
              <a:ea typeface="宋体" panose="02010600030101010101" pitchFamily="2" charset="-122"/>
            </a:endParaRPr>
          </a:p>
        </p:txBody>
      </p:sp>
      <p:sp>
        <p:nvSpPr>
          <p:cNvPr id="3" name="文本框 2"/>
          <p:cNvSpPr txBox="1"/>
          <p:nvPr>
            <p:custDataLst>
              <p:tags r:id="rId2"/>
            </p:custDataLst>
          </p:nvPr>
        </p:nvSpPr>
        <p:spPr>
          <a:xfrm>
            <a:off x="246012" y="408110"/>
            <a:ext cx="7368540" cy="460375"/>
          </a:xfrm>
          <a:prstGeom prst="rect">
            <a:avLst/>
          </a:prstGeom>
          <a:solidFill>
            <a:schemeClr val="accent3">
              <a:lumMod val="20000"/>
              <a:lumOff val="80000"/>
            </a:schemeClr>
          </a:solidFill>
          <a:ln>
            <a:solidFill>
              <a:srgbClr val="FF0000"/>
            </a:solidFill>
          </a:ln>
        </p:spPr>
        <p:txBody>
          <a:bodyPr wrap="square" rtlCol="0" anchor="t">
            <a:spAutoFit/>
          </a:bodyPr>
          <a:lstStyle/>
          <a:p>
            <a:pPr algn="l"/>
            <a:r>
              <a:rPr lang="zh-CN" sz="2400" b="1">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a:t>
            </a:r>
            <a:r>
              <a:rPr lang="en-US" altLang="zh-CN" sz="2400" b="1">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5</a:t>
            </a:r>
            <a:r>
              <a:rPr lang="zh-CN" altLang="en-US" sz="2400" b="1">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a:t>
            </a:r>
            <a:r>
              <a:rPr lang="zh-CN" altLang="zh-CN" sz="2400" b="1">
                <a:effectLst>
                  <a:outerShdw blurRad="38100" dist="38100" dir="2700000" algn="tl">
                    <a:schemeClr val="bg2"/>
                  </a:outerShdw>
                </a:effectLst>
                <a:latin typeface="Times New Roman" panose="02020603050405020304" pitchFamily="18" charset="0"/>
                <a:ea typeface="黑体" panose="02010609060101010101" pitchFamily="2" charset="-122"/>
                <a:sym typeface="宋体" panose="02010600030101010101" pitchFamily="2" charset="-122"/>
              </a:rPr>
              <a:t>初等教育不断推广</a:t>
            </a:r>
            <a:r>
              <a:rPr lang="zh-CN" altLang="zh-CN" sz="2400" b="1">
                <a:effectLst>
                  <a:outerShdw blurRad="38100" dist="38100" dir="2700000" algn="tl">
                    <a:schemeClr val="bg2"/>
                  </a:outerShdw>
                </a:effectLst>
                <a:latin typeface="Times New Roman" panose="02020603050405020304" pitchFamily="18" charset="0"/>
                <a:sym typeface="宋体" panose="02010600030101010101" pitchFamily="2" charset="-122"/>
              </a:rPr>
              <a:t>，</a:t>
            </a:r>
            <a:r>
              <a:rPr lang="zh-CN" altLang="zh-CN" sz="2400" b="1">
                <a:effectLst>
                  <a:outerShdw blurRad="38100" dist="38100" dir="2700000" algn="tl">
                    <a:schemeClr val="bg2"/>
                  </a:outerShdw>
                </a:effectLst>
                <a:latin typeface="Times New Roman" panose="02020603050405020304" pitchFamily="18" charset="0"/>
                <a:ea typeface="黑体" panose="02010609060101010101" pitchFamily="2" charset="-122"/>
                <a:sym typeface="宋体" panose="02010600030101010101" pitchFamily="2" charset="-122"/>
              </a:rPr>
              <a:t>人们文化素质逐渐提升。</a:t>
            </a:r>
            <a:endParaRPr lang="zh-CN" altLang="en-US" sz="2400" b="1"/>
          </a:p>
        </p:txBody>
      </p:sp>
      <p:sp>
        <p:nvSpPr>
          <p:cNvPr id="4" name="文本框 3"/>
          <p:cNvSpPr txBox="1"/>
          <p:nvPr>
            <p:custDataLst>
              <p:tags r:id="rId3"/>
            </p:custDataLst>
          </p:nvPr>
        </p:nvSpPr>
        <p:spPr>
          <a:xfrm>
            <a:off x="281940" y="1190057"/>
            <a:ext cx="1179195" cy="491490"/>
          </a:xfrm>
          <a:prstGeom prst="rect">
            <a:avLst/>
          </a:prstGeom>
          <a:solidFill>
            <a:schemeClr val="accent5">
              <a:lumMod val="20000"/>
              <a:lumOff val="80000"/>
            </a:schemeClr>
          </a:solidFill>
          <a:ln>
            <a:solidFill>
              <a:srgbClr val="FF0000"/>
            </a:solidFill>
          </a:ln>
        </p:spPr>
        <p:txBody>
          <a:bodyPr wrap="none" rtlCol="0" anchor="t">
            <a:spAutoFit/>
          </a:bodyPr>
          <a:lstStyle/>
          <a:p>
            <a:r>
              <a:rPr lang="zh-CN" altLang="zh-CN" sz="2600" b="1">
                <a:solidFill>
                  <a:schemeClr val="tx1"/>
                </a:solidFill>
                <a:effectLst>
                  <a:outerShdw blurRad="38100" dist="38100" dir="2700000" algn="tl">
                    <a:schemeClr val="bg2"/>
                  </a:outerShdw>
                </a:effectLst>
                <a:uFillTx/>
                <a:latin typeface="黑体" panose="02010609060101010101" pitchFamily="2" charset="-122"/>
                <a:ea typeface="黑体" panose="02010609060101010101" pitchFamily="2" charset="-122"/>
                <a:sym typeface="宋体" panose="02010600030101010101" pitchFamily="2" charset="-122"/>
              </a:rPr>
              <a:t>原因：</a:t>
            </a:r>
            <a:endParaRPr lang="zh-CN" altLang="zh-CN" sz="2600" b="1">
              <a:solidFill>
                <a:schemeClr val="tx1"/>
              </a:solidFill>
              <a:effectLst>
                <a:outerShdw blurRad="38100" dist="38100" dir="2700000" algn="tl">
                  <a:schemeClr val="bg2"/>
                </a:outerShdw>
              </a:effectLst>
              <a:uFillTx/>
              <a:latin typeface="黑体" panose="02010609060101010101" pitchFamily="2" charset="-122"/>
              <a:ea typeface="黑体" panose="02010609060101010101" pitchFamily="2" charset="-122"/>
              <a:sym typeface="宋体" panose="02010600030101010101" pitchFamily="2" charset="-122"/>
            </a:endParaRPr>
          </a:p>
        </p:txBody>
      </p:sp>
      <p:sp>
        <p:nvSpPr>
          <p:cNvPr id="5" name="文本框 4"/>
          <p:cNvSpPr txBox="1"/>
          <p:nvPr>
            <p:custDataLst>
              <p:tags r:id="rId4"/>
            </p:custDataLst>
          </p:nvPr>
        </p:nvSpPr>
        <p:spPr>
          <a:xfrm>
            <a:off x="299183" y="4081633"/>
            <a:ext cx="1179195" cy="491490"/>
          </a:xfrm>
          <a:prstGeom prst="rect">
            <a:avLst/>
          </a:prstGeom>
          <a:solidFill>
            <a:schemeClr val="accent5">
              <a:lumMod val="20000"/>
              <a:lumOff val="80000"/>
            </a:schemeClr>
          </a:solidFill>
          <a:ln>
            <a:solidFill>
              <a:srgbClr val="FF0000"/>
            </a:solidFill>
          </a:ln>
        </p:spPr>
        <p:txBody>
          <a:bodyPr wrap="none" rtlCol="0" anchor="t">
            <a:spAutoFit/>
          </a:bodyPr>
          <a:lstStyle/>
          <a:p>
            <a:r>
              <a:rPr lang="zh-CN" altLang="zh-CN" sz="2600" b="1">
                <a:solidFill>
                  <a:schemeClr val="tx1"/>
                </a:solidFill>
                <a:effectLst>
                  <a:outerShdw blurRad="38100" dist="38100" dir="2700000" algn="tl">
                    <a:schemeClr val="bg2"/>
                  </a:outerShdw>
                </a:effectLst>
                <a:uFillTx/>
                <a:latin typeface="黑体" panose="02010609060101010101" pitchFamily="2" charset="-122"/>
                <a:ea typeface="黑体" panose="02010609060101010101" pitchFamily="2" charset="-122"/>
                <a:sym typeface="宋体" panose="02010600030101010101" pitchFamily="2" charset="-122"/>
              </a:rPr>
              <a:t>表现：</a:t>
            </a:r>
            <a:endParaRPr lang="zh-CN" altLang="zh-CN" sz="2600" b="1">
              <a:solidFill>
                <a:schemeClr val="tx1"/>
              </a:solidFill>
              <a:effectLst>
                <a:outerShdw blurRad="38100" dist="38100" dir="2700000" algn="tl">
                  <a:schemeClr val="bg2"/>
                </a:outerShdw>
              </a:effectLst>
              <a:uFillTx/>
              <a:latin typeface="黑体" panose="02010609060101010101" pitchFamily="2" charset="-122"/>
              <a:ea typeface="黑体" panose="02010609060101010101" pitchFamily="2" charset="-122"/>
              <a:sym typeface="宋体" panose="02010600030101010101" pitchFamily="2" charset="-122"/>
            </a:endParaRPr>
          </a:p>
        </p:txBody>
      </p:sp>
      <p:sp>
        <p:nvSpPr>
          <p:cNvPr id="6" name="文本框 1"/>
          <p:cNvSpPr txBox="1"/>
          <p:nvPr>
            <p:custDataLst>
              <p:tags r:id="rId5"/>
            </p:custDataLst>
          </p:nvPr>
        </p:nvSpPr>
        <p:spPr>
          <a:xfrm>
            <a:off x="281940" y="3097237"/>
            <a:ext cx="10761198" cy="829945"/>
          </a:xfrm>
          <a:prstGeom prst="rect">
            <a:avLst/>
          </a:prstGeom>
          <a:noFill/>
          <a:ln>
            <a:solidFill>
              <a:srgbClr val="FF0000"/>
            </a:solidFill>
          </a:ln>
        </p:spPr>
        <p:txBody>
          <a:bodyPr wrap="square" rtlCol="0" anchor="t" anchorCtr="0">
            <a:spAutoFit/>
          </a:bodyPr>
          <a:lstStyle>
            <a:lvl1pPr marL="0" indent="0"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1pPr>
            <a:lvl2pPr marL="4552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2pPr>
            <a:lvl3pPr marL="9124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3pPr>
            <a:lvl4pPr marL="13696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4pPr>
            <a:lvl5pPr marL="18268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5pPr>
          </a:lstStyle>
          <a:p>
            <a:pPr marR="0" lvl="0" indent="713740"/>
            <a:r>
              <a:rPr altLang="zh-CN" sz="2400" smtClean="0">
                <a:solidFill>
                  <a:schemeClr val="tx1"/>
                </a:solidFill>
                <a:effectLst>
                  <a:outerShdw blurRad="38100" dist="38100" dir="2700000" algn="tl">
                    <a:schemeClr val="bg2"/>
                  </a:outerShdw>
                </a:effectLst>
                <a:sym typeface="宋体" panose="02010600030101010101" pitchFamily="2" charset="-122"/>
              </a:rPr>
              <a:t>机器生产代替手工劳动</a:t>
            </a:r>
            <a:r>
              <a:rPr altLang="zh-CN" sz="2400">
                <a:solidFill>
                  <a:schemeClr val="tx1"/>
                </a:solidFill>
                <a:effectLst>
                  <a:outerShdw blurRad="38100" dist="38100" dir="2700000" algn="tl">
                    <a:schemeClr val="bg2"/>
                  </a:outerShdw>
                </a:effectLst>
                <a:sym typeface="宋体" panose="02010600030101010101" pitchFamily="2" charset="-122"/>
              </a:rPr>
              <a:t>、城市化迅猛发展等现实因素，对广大民众的文化素质提出了更高的要求。</a:t>
            </a:r>
            <a:endParaRPr lang="zh-CN" altLang="zh-CN" sz="2400">
              <a:solidFill>
                <a:schemeClr val="tx1"/>
              </a:solidFill>
              <a:effectLst>
                <a:outerShdw blurRad="38100" dist="38100" dir="2700000" algn="tl">
                  <a:schemeClr val="bg2"/>
                </a:outerShdw>
              </a:effectLst>
              <a:latin typeface="Times New Roman" panose="02020603050405020304" pitchFamily="18" charset="0"/>
              <a:ea typeface="宋体" panose="02010600030101010101" pitchFamily="2" charset="-122"/>
              <a:sym typeface="宋体" panose="02010600030101010101" pitchFamily="2" charset="-122"/>
            </a:endParaRPr>
          </a:p>
        </p:txBody>
      </p:sp>
      <p:sp>
        <p:nvSpPr>
          <p:cNvPr id="7" name="文本框 1"/>
          <p:cNvSpPr txBox="1"/>
          <p:nvPr>
            <p:custDataLst>
              <p:tags r:id="rId6"/>
            </p:custDataLst>
          </p:nvPr>
        </p:nvSpPr>
        <p:spPr>
          <a:xfrm>
            <a:off x="369886" y="4727574"/>
            <a:ext cx="10673251" cy="830997"/>
          </a:xfrm>
          <a:prstGeom prst="rect">
            <a:avLst/>
          </a:prstGeom>
          <a:noFill/>
          <a:ln>
            <a:solidFill>
              <a:srgbClr val="FF0000"/>
            </a:solidFill>
          </a:ln>
        </p:spPr>
        <p:txBody>
          <a:bodyPr wrap="square" rtlCol="0" anchor="t" anchorCtr="0">
            <a:spAutoFit/>
          </a:bodyPr>
          <a:lstStyle>
            <a:lvl1pPr marL="0" indent="0"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1pPr>
            <a:lvl2pPr marL="4552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2pPr>
            <a:lvl3pPr marL="9124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3pPr>
            <a:lvl4pPr marL="13696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4pPr>
            <a:lvl5pPr marL="18268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Times New Roman" panose="02020603050405020304" pitchFamily="18" charset="0"/>
                <a:ea typeface="宋体" panose="02010600030101010101" pitchFamily="2" charset="-122"/>
              </a:defRPr>
            </a:lvl5pPr>
          </a:lstStyle>
          <a:p>
            <a:pPr marR="0" lvl="0" indent="27940"/>
            <a:r>
              <a:rPr lang="en-US" altLang="zh-CN" sz="2065">
                <a:solidFill>
                  <a:schemeClr val="tx1"/>
                </a:solidFill>
                <a:effectLst>
                  <a:outerShdw blurRad="38100" dist="38100" dir="2700000" algn="tl">
                    <a:schemeClr val="bg2"/>
                  </a:outerShdw>
                </a:effectLst>
                <a:latin typeface="Times New Roman" panose="02020603050405020304" pitchFamily="18" charset="0"/>
              </a:rPr>
              <a:t> </a:t>
            </a:r>
            <a:r>
              <a:rPr lang="en-US" altLang="zh-CN" sz="2400">
                <a:solidFill>
                  <a:schemeClr val="tx1"/>
                </a:solidFill>
                <a:effectLst>
                  <a:outerShdw blurRad="38100" dist="38100" dir="2700000" algn="tl">
                    <a:schemeClr val="bg2"/>
                  </a:outerShdw>
                </a:effectLst>
                <a:latin typeface="宋体" panose="02010600030101010101" pitchFamily="2" charset="-122"/>
                <a:sym typeface="+mn-ea"/>
              </a:rPr>
              <a:t>①</a:t>
            </a:r>
            <a:r>
              <a:rPr altLang="zh-CN" sz="2400">
                <a:solidFill>
                  <a:schemeClr val="tx1"/>
                </a:solidFill>
                <a:effectLst>
                  <a:outerShdw blurRad="38100" dist="38100" dir="2700000" algn="tl">
                    <a:schemeClr val="bg2"/>
                  </a:outerShdw>
                </a:effectLst>
                <a:sym typeface="宋体" panose="02010600030101010101" pitchFamily="2" charset="-122"/>
              </a:rPr>
              <a:t>英国等西方国家：通过立法推行初等教育，加大政府对教育的经费支持。</a:t>
            </a:r>
            <a:endParaRPr altLang="zh-CN" sz="2400">
              <a:solidFill>
                <a:schemeClr val="tx1"/>
              </a:solidFill>
              <a:effectLst>
                <a:outerShdw blurRad="38100" dist="38100" dir="2700000" algn="tl">
                  <a:schemeClr val="bg2"/>
                </a:outerShdw>
              </a:effectLst>
              <a:sym typeface="宋体" panose="02010600030101010101" pitchFamily="2" charset="-122"/>
            </a:endParaRPr>
          </a:p>
          <a:p>
            <a:pPr marR="0" lvl="0" indent="27940"/>
            <a:r>
              <a:rPr lang="en-US" altLang="zh-CN" sz="2400">
                <a:solidFill>
                  <a:schemeClr val="tx1"/>
                </a:solidFill>
                <a:effectLst>
                  <a:outerShdw blurRad="38100" dist="38100" dir="2700000" algn="tl">
                    <a:schemeClr val="bg2"/>
                  </a:outerShdw>
                </a:effectLst>
                <a:latin typeface="宋体" panose="02010600030101010101" pitchFamily="2" charset="-122"/>
                <a:sym typeface="+mn-ea"/>
              </a:rPr>
              <a:t>②</a:t>
            </a:r>
            <a:r>
              <a:rPr altLang="zh-CN" sz="2400">
                <a:solidFill>
                  <a:schemeClr val="tx1"/>
                </a:solidFill>
                <a:effectLst>
                  <a:outerShdw blurRad="38100" dist="38100" dir="2700000" algn="tl">
                    <a:schemeClr val="bg2"/>
                  </a:outerShdw>
                </a:effectLst>
                <a:sym typeface="宋体" panose="02010600030101010101" pitchFamily="2" charset="-122"/>
              </a:rPr>
              <a:t>中国：</a:t>
            </a:r>
            <a:r>
              <a:rPr lang="en-US" altLang="zh-CN" sz="2400">
                <a:solidFill>
                  <a:schemeClr val="tx1"/>
                </a:solidFill>
                <a:effectLst>
                  <a:outerShdw blurRad="38100" dist="38100" dir="2700000" algn="tl">
                    <a:schemeClr val="bg2"/>
                  </a:outerShdw>
                </a:effectLst>
                <a:sym typeface="+mn-ea"/>
              </a:rPr>
              <a:t>20</a:t>
            </a:r>
            <a:r>
              <a:rPr altLang="zh-CN" sz="2400">
                <a:solidFill>
                  <a:schemeClr val="tx1"/>
                </a:solidFill>
                <a:effectLst>
                  <a:outerShdw blurRad="38100" dist="38100" dir="2700000" algn="tl">
                    <a:schemeClr val="bg2"/>
                  </a:outerShdw>
                </a:effectLst>
                <a:sym typeface="宋体" panose="02010600030101010101" pitchFamily="2" charset="-122"/>
              </a:rPr>
              <a:t>世纪初清政府推行</a:t>
            </a:r>
            <a:r>
              <a:rPr lang="en-US" altLang="zh-CN" sz="2400">
                <a:solidFill>
                  <a:schemeClr val="tx1"/>
                </a:solidFill>
                <a:effectLst>
                  <a:outerShdw blurRad="38100" dist="38100" dir="2700000" algn="tl">
                    <a:schemeClr val="bg2"/>
                  </a:outerShdw>
                </a:effectLst>
                <a:latin typeface="宋体" panose="02010600030101010101" pitchFamily="2" charset="-122"/>
                <a:sym typeface="+mn-ea"/>
              </a:rPr>
              <a:t>“</a:t>
            </a:r>
            <a:r>
              <a:rPr sz="2400">
                <a:solidFill>
                  <a:schemeClr val="tx1"/>
                </a:solidFill>
                <a:effectLst>
                  <a:outerShdw blurRad="38100" dist="38100" dir="2700000" algn="tl">
                    <a:schemeClr val="bg2"/>
                  </a:outerShdw>
                </a:effectLst>
                <a:latin typeface="宋体" panose="02010600030101010101" pitchFamily="2" charset="-122"/>
                <a:sym typeface="+mn-ea"/>
              </a:rPr>
              <a:t>癸卯学制</a:t>
            </a:r>
            <a:r>
              <a:rPr lang="en-US" altLang="zh-CN" sz="2400">
                <a:solidFill>
                  <a:schemeClr val="tx1"/>
                </a:solidFill>
                <a:effectLst>
                  <a:outerShdw blurRad="38100" dist="38100" dir="2700000" algn="tl">
                    <a:schemeClr val="bg2"/>
                  </a:outerShdw>
                </a:effectLst>
                <a:latin typeface="宋体" panose="02010600030101010101" pitchFamily="2" charset="-122"/>
                <a:sym typeface="+mn-ea"/>
              </a:rPr>
              <a:t>”</a:t>
            </a:r>
            <a:r>
              <a:rPr altLang="zh-CN" sz="2400">
                <a:solidFill>
                  <a:schemeClr val="tx1"/>
                </a:solidFill>
                <a:effectLst>
                  <a:outerShdw blurRad="38100" dist="38100" dir="2700000" algn="tl">
                    <a:schemeClr val="bg2"/>
                  </a:outerShdw>
                </a:effectLst>
                <a:sym typeface="宋体" panose="02010600030101010101" pitchFamily="2" charset="-122"/>
              </a:rPr>
              <a:t>，对普及初等教育起到重要作用</a:t>
            </a:r>
            <a:endParaRPr lang="zh-CN" altLang="zh-CN" sz="2400">
              <a:solidFill>
                <a:schemeClr val="tx1"/>
              </a:solidFill>
              <a:effectLst>
                <a:outerShdw blurRad="38100" dist="38100" dir="2700000" algn="tl">
                  <a:schemeClr val="bg2"/>
                </a:outerShdw>
              </a:effectLst>
              <a:latin typeface="Times New Roman" panose="02020603050405020304" pitchFamily="18" charset="0"/>
              <a:ea typeface="宋体" panose="02010600030101010101" pitchFamily="2"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0" fill="hold"/>
                                        <p:tgtEl>
                                          <p:spTgt spid="7"/>
                                        </p:tgtEl>
                                        <p:attrNameLst>
                                          <p:attrName>ppt_x</p:attrName>
                                        </p:attrNameLst>
                                      </p:cBhvr>
                                      <p:tavLst>
                                        <p:tav tm="0">
                                          <p:val>
                                            <p:strVal val="#ppt_x"/>
                                          </p:val>
                                        </p:tav>
                                        <p:tav tm="100000">
                                          <p:val>
                                            <p:strVal val="#ppt_x"/>
                                          </p:val>
                                        </p:tav>
                                      </p:tavLst>
                                    </p:anim>
                                    <p:anim calcmode="lin" valueType="num">
                                      <p:cBhvr additive="base">
                                        <p:cTn id="32"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6795941" y="3392414"/>
            <a:ext cx="4707995" cy="3308216"/>
          </a:xfrm>
          <a:prstGeom prst="rect">
            <a:avLst/>
          </a:prstGeom>
        </p:spPr>
      </p:pic>
      <p:sp>
        <p:nvSpPr>
          <p:cNvPr id="3" name="文本框 2"/>
          <p:cNvSpPr txBox="1"/>
          <p:nvPr>
            <p:custDataLst>
              <p:tags r:id="rId3"/>
            </p:custDataLst>
          </p:nvPr>
        </p:nvSpPr>
        <p:spPr>
          <a:xfrm>
            <a:off x="494750" y="525842"/>
            <a:ext cx="5601970" cy="460375"/>
          </a:xfrm>
          <a:prstGeom prst="rect">
            <a:avLst/>
          </a:prstGeom>
          <a:solidFill>
            <a:schemeClr val="accent3">
              <a:lumMod val="20000"/>
              <a:lumOff val="80000"/>
            </a:schemeClr>
          </a:solidFill>
          <a:ln>
            <a:solidFill>
              <a:srgbClr val="FF0000"/>
            </a:solidFill>
          </a:ln>
        </p:spPr>
        <p:txBody>
          <a:bodyPr wrap="square" rtlCol="0" anchor="t">
            <a:spAutoFit/>
          </a:bodyPr>
          <a:lstStyle/>
          <a:p>
            <a:pPr algn="l"/>
            <a:r>
              <a:rPr lang="zh-CN" sz="2400" b="1">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a:t>
            </a:r>
            <a:r>
              <a:rPr lang="en-US" altLang="zh-CN" sz="2400" b="1">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6</a:t>
            </a:r>
            <a:r>
              <a:rPr lang="zh-CN" altLang="en-US" sz="2400" b="1">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a:t>
            </a:r>
            <a:r>
              <a:rPr lang="zh-CN" altLang="zh-CN" sz="2400" b="1">
                <a:effectLst>
                  <a:outerShdw blurRad="38100" dist="38100" dir="2700000" algn="tl">
                    <a:schemeClr val="bg2"/>
                  </a:outerShdw>
                </a:effectLst>
                <a:latin typeface="Times New Roman" panose="02020603050405020304" pitchFamily="18" charset="0"/>
                <a:ea typeface="黑体" panose="02010609060101010101" pitchFamily="2" charset="-122"/>
                <a:sym typeface="宋体" panose="02010600030101010101" pitchFamily="2" charset="-122"/>
              </a:rPr>
              <a:t>工业革命带来的消极影响</a:t>
            </a:r>
            <a:endParaRPr lang="zh-CN" altLang="en-US" sz="2400" b="1"/>
          </a:p>
        </p:txBody>
      </p:sp>
      <p:sp>
        <p:nvSpPr>
          <p:cNvPr id="4" name="文本框 3"/>
          <p:cNvSpPr txBox="1"/>
          <p:nvPr>
            <p:custDataLst>
              <p:tags r:id="rId4"/>
            </p:custDataLst>
          </p:nvPr>
        </p:nvSpPr>
        <p:spPr>
          <a:xfrm>
            <a:off x="494750" y="1532108"/>
            <a:ext cx="11594673" cy="1532727"/>
          </a:xfrm>
          <a:prstGeom prst="rect">
            <a:avLst/>
          </a:prstGeom>
          <a:noFill/>
          <a:ln>
            <a:solidFill>
              <a:srgbClr val="FF0000"/>
            </a:solidFill>
          </a:ln>
        </p:spPr>
        <p:txBody>
          <a:bodyPr wrap="square" rtlCol="0" anchor="t">
            <a:spAutoFit/>
          </a:bodyPr>
          <a:lstStyle/>
          <a:p>
            <a:pPr lvl="0">
              <a:lnSpc>
                <a:spcPct val="120000"/>
              </a:lnSpc>
            </a:pPr>
            <a:r>
              <a:rPr lang="zh-CN" altLang="en-US" sz="2600" b="1">
                <a:solidFill>
                  <a:schemeClr val="tx1"/>
                </a:solidFill>
                <a:uFillTx/>
                <a:latin typeface="Times New Roman" panose="02020603050405020304" pitchFamily="18" charset="0"/>
                <a:cs typeface="Times New Roman" panose="02020603050405020304" pitchFamily="18" charset="0"/>
              </a:rPr>
              <a:t>①</a:t>
            </a:r>
            <a:r>
              <a:rPr lang="en-US" altLang="zh-CN" sz="2600" b="1" err="1">
                <a:solidFill>
                  <a:schemeClr val="tx1"/>
                </a:solidFill>
                <a:uFillTx/>
                <a:latin typeface="Times New Roman" panose="02020603050405020304" pitchFamily="18" charset="0"/>
                <a:cs typeface="Times New Roman" panose="02020603050405020304" pitchFamily="18" charset="0"/>
              </a:rPr>
              <a:t>社会发展带来贫富分化的差距加大</a:t>
            </a:r>
            <a:r>
              <a:rPr lang="zh-CN" altLang="en-US" sz="2600" b="1">
                <a:solidFill>
                  <a:schemeClr val="tx1"/>
                </a:solidFill>
                <a:uFillTx/>
                <a:latin typeface="Times New Roman" panose="02020603050405020304" pitchFamily="18" charset="0"/>
                <a:cs typeface="Times New Roman" panose="02020603050405020304" pitchFamily="18" charset="0"/>
              </a:rPr>
              <a:t>。导致阶级矛盾激化，工人运动风起云涌。</a:t>
            </a:r>
            <a:endParaRPr lang="en-US" altLang="zh-CN" sz="2600" b="1">
              <a:solidFill>
                <a:schemeClr val="tx1"/>
              </a:solidFill>
              <a:uFillTx/>
              <a:latin typeface="Times New Roman" panose="02020603050405020304" pitchFamily="18" charset="0"/>
              <a:cs typeface="Times New Roman" panose="02020603050405020304" pitchFamily="18" charset="0"/>
            </a:endParaRPr>
          </a:p>
          <a:p>
            <a:pPr lvl="0">
              <a:lnSpc>
                <a:spcPct val="120000"/>
              </a:lnSpc>
            </a:pPr>
            <a:r>
              <a:rPr lang="zh-CN" altLang="en-US" sz="2600" b="1">
                <a:solidFill>
                  <a:schemeClr val="tx1"/>
                </a:solidFill>
                <a:uFillTx/>
                <a:latin typeface="Times New Roman" panose="02020603050405020304" pitchFamily="18" charset="0"/>
                <a:cs typeface="Times New Roman" panose="02020603050405020304" pitchFamily="18" charset="0"/>
              </a:rPr>
              <a:t>②</a:t>
            </a:r>
            <a:r>
              <a:rPr lang="en-US" altLang="zh-CN" sz="2600" b="1" err="1">
                <a:solidFill>
                  <a:schemeClr val="tx1"/>
                </a:solidFill>
                <a:uFillTx/>
                <a:latin typeface="Times New Roman" panose="02020603050405020304" pitchFamily="18" charset="0"/>
                <a:cs typeface="Times New Roman" panose="02020603050405020304" pitchFamily="18" charset="0"/>
              </a:rPr>
              <a:t>资源的过度开发</a:t>
            </a:r>
            <a:r>
              <a:rPr lang="en-US" altLang="zh-CN" sz="2600" b="1" err="1">
                <a:solidFill>
                  <a:schemeClr val="tx1"/>
                </a:solidFill>
                <a:uFillTx/>
                <a:latin typeface="宋体" panose="02010600030101010101" pitchFamily="2" charset="-122"/>
              </a:rPr>
              <a:t>，</a:t>
            </a:r>
            <a:r>
              <a:rPr lang="en-US" altLang="zh-CN" sz="2600" b="1" err="1">
                <a:solidFill>
                  <a:schemeClr val="tx1"/>
                </a:solidFill>
                <a:uFillTx/>
                <a:latin typeface="Times New Roman" panose="02020603050405020304" pitchFamily="18" charset="0"/>
                <a:cs typeface="Times New Roman" panose="02020603050405020304" pitchFamily="18" charset="0"/>
              </a:rPr>
              <a:t>导致环境污染等问题</a:t>
            </a:r>
            <a:r>
              <a:rPr lang="zh-CN" altLang="en-US" sz="2600" b="1">
                <a:solidFill>
                  <a:schemeClr val="tx1"/>
                </a:solidFill>
                <a:uFillTx/>
                <a:latin typeface="Times New Roman" panose="02020603050405020304" pitchFamily="18" charset="0"/>
                <a:cs typeface="Times New Roman" panose="02020603050405020304" pitchFamily="18" charset="0"/>
              </a:rPr>
              <a:t>。</a:t>
            </a:r>
            <a:endParaRPr lang="en-US" altLang="zh-CN" sz="2600" b="1">
              <a:solidFill>
                <a:schemeClr val="tx1"/>
              </a:solidFill>
              <a:uFillTx/>
              <a:latin typeface="Times New Roman" panose="02020603050405020304" pitchFamily="18" charset="0"/>
              <a:cs typeface="Times New Roman" panose="02020603050405020304" pitchFamily="18" charset="0"/>
            </a:endParaRPr>
          </a:p>
          <a:p>
            <a:pPr lvl="0">
              <a:lnSpc>
                <a:spcPct val="120000"/>
              </a:lnSpc>
            </a:pPr>
            <a:r>
              <a:rPr lang="zh-CN" altLang="en-US" sz="2600" b="1">
                <a:solidFill>
                  <a:schemeClr val="tx1"/>
                </a:solidFill>
                <a:uFillTx/>
                <a:latin typeface="Times New Roman" panose="02020603050405020304" pitchFamily="18" charset="0"/>
                <a:cs typeface="Times New Roman" panose="02020603050405020304" pitchFamily="18" charset="0"/>
              </a:rPr>
              <a:t>③</a:t>
            </a:r>
            <a:r>
              <a:rPr lang="en-US" altLang="zh-CN" sz="2600" b="1" err="1">
                <a:solidFill>
                  <a:schemeClr val="tx1"/>
                </a:solidFill>
                <a:uFillTx/>
                <a:latin typeface="Times New Roman" panose="02020603050405020304" pitchFamily="18" charset="0"/>
                <a:cs typeface="Times New Roman" panose="02020603050405020304" pitchFamily="18" charset="0"/>
              </a:rPr>
              <a:t>城市发展带来犯罪等新的社会问题 </a:t>
            </a:r>
            <a:endParaRPr lang="en-US" altLang="zh-CN" sz="2600" b="1">
              <a:solidFill>
                <a:schemeClr val="tx1"/>
              </a:solidFill>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图片 4"/>
          <p:cNvPicPr/>
          <p:nvPr>
            <p:custDataLst>
              <p:tags r:id="rId5"/>
            </p:custDataLst>
          </p:nvPr>
        </p:nvPicPr>
        <p:blipFill>
          <a:blip r:embed="rId6"/>
          <a:stretch>
            <a:fillRect/>
          </a:stretch>
        </p:blipFill>
        <p:spPr>
          <a:xfrm>
            <a:off x="494750" y="3610726"/>
            <a:ext cx="5211458" cy="283464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98939" y="272562"/>
            <a:ext cx="2417884" cy="523220"/>
          </a:xfrm>
          <a:prstGeom prst="rect">
            <a:avLst/>
          </a:prstGeom>
          <a:noFill/>
        </p:spPr>
        <p:txBody>
          <a:bodyPr wrap="square" rtlCol="0">
            <a:spAutoFit/>
          </a:bodyPr>
          <a:lstStyle/>
          <a:p>
            <a:r>
              <a:rPr lang="zh-CN" altLang="en-US" sz="2800" b="1"/>
              <a:t>其它影响：</a:t>
            </a:r>
            <a:endParaRPr lang="zh-CN" altLang="en-US" sz="2800" b="1"/>
          </a:p>
        </p:txBody>
      </p:sp>
      <p:sp>
        <p:nvSpPr>
          <p:cNvPr id="4" name="矩形 3"/>
          <p:cNvSpPr/>
          <p:nvPr>
            <p:custDataLst>
              <p:tags r:id="rId2"/>
            </p:custDataLst>
          </p:nvPr>
        </p:nvSpPr>
        <p:spPr>
          <a:xfrm>
            <a:off x="219808" y="1019165"/>
            <a:ext cx="11605846" cy="4524315"/>
          </a:xfrm>
          <a:prstGeom prst="rect">
            <a:avLst/>
          </a:prstGeom>
        </p:spPr>
        <p:txBody>
          <a:bodyPr wrap="square">
            <a:spAutoFit/>
          </a:bodyPr>
          <a:lstStyle/>
          <a:p>
            <a:pPr fontAlgn="base">
              <a:lnSpc>
                <a:spcPct val="120000"/>
              </a:lnSpc>
              <a:spcBef>
                <a:spcPct val="0"/>
              </a:spcBef>
              <a:spcAft>
                <a:spcPct val="0"/>
              </a:spcAft>
              <a:defRPr/>
            </a:pPr>
            <a:r>
              <a:rPr lang="zh-CN" altLang="en-US" sz="2400" b="1">
                <a:solidFill>
                  <a:schemeClr val="accent6">
                    <a:lumMod val="50000"/>
                  </a:schemeClr>
                </a:solidFill>
                <a:latin typeface="黑体" panose="02010609060101010101" pitchFamily="2" charset="-122"/>
                <a:ea typeface="黑体" panose="02010609060101010101" pitchFamily="2" charset="-122"/>
                <a:cs typeface="黑体" panose="02010609060101010101" pitchFamily="2" charset="-122"/>
              </a:rPr>
              <a:t>1．生产力变化：蒸汽时代、电气时代</a:t>
            </a:r>
            <a:endParaRPr lang="en-US" altLang="zh-CN" sz="2400" b="1">
              <a:solidFill>
                <a:schemeClr val="accent6">
                  <a:lumMod val="50000"/>
                </a:schemeClr>
              </a:solidFill>
              <a:latin typeface="黑体" panose="02010609060101010101" pitchFamily="2" charset="-122"/>
              <a:ea typeface="黑体" panose="02010609060101010101" pitchFamily="2" charset="-122"/>
              <a:cs typeface="黑体" panose="02010609060101010101" pitchFamily="2" charset="-122"/>
            </a:endParaRPr>
          </a:p>
          <a:p>
            <a:pPr fontAlgn="base">
              <a:lnSpc>
                <a:spcPct val="120000"/>
              </a:lnSpc>
              <a:spcBef>
                <a:spcPct val="0"/>
              </a:spcBef>
              <a:spcAft>
                <a:spcPct val="0"/>
              </a:spcAft>
              <a:defRPr/>
            </a:pPr>
            <a:r>
              <a:rPr lang="zh-CN" altLang="en-US" sz="2400" b="1">
                <a:solidFill>
                  <a:schemeClr val="accent6">
                    <a:lumMod val="50000"/>
                  </a:schemeClr>
                </a:solidFill>
                <a:latin typeface="黑体" panose="02010609060101010101" pitchFamily="2" charset="-122"/>
                <a:ea typeface="黑体" panose="02010609060101010101" pitchFamily="2" charset="-122"/>
                <a:cs typeface="黑体" panose="02010609060101010101" pitchFamily="2" charset="-122"/>
              </a:rPr>
              <a:t>2．生产组织与管理方式的变化：</a:t>
            </a:r>
            <a:r>
              <a:rPr lang="zh-CN" altLang="en-US" sz="2400" b="1">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工业革命使</a:t>
            </a:r>
            <a:r>
              <a:rPr lang="zh-CN" altLang="en-US" sz="2400" b="1">
                <a:solidFill>
                  <a:srgbClr val="FF0000"/>
                </a:solidFill>
                <a:latin typeface="黑体" panose="02010609060101010101" pitchFamily="2" charset="-122"/>
                <a:ea typeface="黑体" panose="02010609060101010101" pitchFamily="2" charset="-122"/>
                <a:cs typeface="黑体" panose="02010609060101010101" pitchFamily="2" charset="-122"/>
              </a:rPr>
              <a:t>生产组织（形式）</a:t>
            </a:r>
            <a:r>
              <a:rPr lang="zh-CN" altLang="en-US" sz="2400" b="1">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与</a:t>
            </a:r>
            <a:r>
              <a:rPr lang="zh-CN" altLang="en-US" sz="2400" b="1">
                <a:solidFill>
                  <a:srgbClr val="FF0000"/>
                </a:solidFill>
                <a:latin typeface="黑体" panose="02010609060101010101" pitchFamily="2" charset="-122"/>
                <a:ea typeface="黑体" panose="02010609060101010101" pitchFamily="2" charset="-122"/>
                <a:cs typeface="黑体" panose="02010609060101010101" pitchFamily="2" charset="-122"/>
              </a:rPr>
              <a:t>管理方式</a:t>
            </a:r>
            <a:r>
              <a:rPr lang="zh-CN" altLang="en-US" sz="2400" b="1">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的发生重大变革，建立了资本主义大工厂制度，第二次工业革命后出现垄断组织。科学化的管理日益受到重视，二战后发生经营者革命。</a:t>
            </a:r>
            <a:endParaRPr lang="zh-CN" altLang="en-US" sz="2400" b="1">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endParaRPr>
          </a:p>
          <a:p>
            <a:pPr fontAlgn="base">
              <a:lnSpc>
                <a:spcPct val="120000"/>
              </a:lnSpc>
              <a:spcBef>
                <a:spcPct val="0"/>
              </a:spcBef>
              <a:spcAft>
                <a:spcPct val="0"/>
              </a:spcAft>
              <a:defRPr/>
            </a:pPr>
            <a:r>
              <a:rPr lang="zh-CN" altLang="en-US" sz="2400" b="1">
                <a:solidFill>
                  <a:schemeClr val="accent6">
                    <a:lumMod val="50000"/>
                  </a:schemeClr>
                </a:solidFill>
                <a:latin typeface="黑体" panose="02010609060101010101" pitchFamily="2" charset="-122"/>
                <a:ea typeface="黑体" panose="02010609060101010101" pitchFamily="2" charset="-122"/>
                <a:cs typeface="黑体" panose="02010609060101010101" pitchFamily="2" charset="-122"/>
              </a:rPr>
              <a:t>3．阶级结构的变化：</a:t>
            </a:r>
            <a:r>
              <a:rPr lang="zh-CN" altLang="en-US" sz="2400" b="1">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工业革命造成</a:t>
            </a:r>
            <a:r>
              <a:rPr lang="zh-CN" altLang="en-US" sz="2400" b="1">
                <a:solidFill>
                  <a:srgbClr val="FF0000"/>
                </a:solidFill>
                <a:latin typeface="黑体" panose="02010609060101010101" pitchFamily="2" charset="-122"/>
                <a:ea typeface="黑体" panose="02010609060101010101" pitchFamily="2" charset="-122"/>
                <a:cs typeface="黑体" panose="02010609060101010101" pitchFamily="2" charset="-122"/>
              </a:rPr>
              <a:t>社会阶级结构</a:t>
            </a:r>
            <a:r>
              <a:rPr lang="zh-CN" altLang="en-US" sz="2400" b="1">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的重大变化。工业资产阶级和工业无产阶级逐渐成为社会的两大阶级。中间阶层的力量开始发展。第二次工业革命后新中间阶层崛起。</a:t>
            </a:r>
            <a:endParaRPr lang="zh-CN" altLang="en-US" sz="2400" b="1">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endParaRPr>
          </a:p>
          <a:p>
            <a:pPr fontAlgn="base">
              <a:lnSpc>
                <a:spcPct val="120000"/>
              </a:lnSpc>
              <a:spcBef>
                <a:spcPct val="0"/>
              </a:spcBef>
              <a:spcAft>
                <a:spcPct val="0"/>
              </a:spcAft>
              <a:defRPr/>
            </a:pPr>
            <a:r>
              <a:rPr lang="zh-CN" altLang="en-US" sz="2400" b="1">
                <a:solidFill>
                  <a:schemeClr val="accent6">
                    <a:lumMod val="50000"/>
                  </a:schemeClr>
                </a:solidFill>
                <a:latin typeface="黑体" panose="02010609060101010101" pitchFamily="2" charset="-122"/>
                <a:ea typeface="黑体" panose="02010609060101010101" pitchFamily="2" charset="-122"/>
                <a:cs typeface="黑体" panose="02010609060101010101" pitchFamily="2" charset="-122"/>
              </a:rPr>
              <a:t>4．社会生活的变化</a:t>
            </a:r>
            <a:r>
              <a:rPr lang="zh-CN" altLang="en-US" sz="2400" b="1" smtClean="0">
                <a:solidFill>
                  <a:schemeClr val="accent6">
                    <a:lumMod val="50000"/>
                  </a:schemeClr>
                </a:solidFill>
                <a:latin typeface="黑体" panose="02010609060101010101" pitchFamily="2" charset="-122"/>
                <a:ea typeface="黑体" panose="02010609060101010101" pitchFamily="2" charset="-122"/>
                <a:cs typeface="黑体" panose="02010609060101010101" pitchFamily="2" charset="-122"/>
              </a:rPr>
              <a:t>：</a:t>
            </a:r>
            <a:r>
              <a:rPr lang="zh-CN" altLang="en-US" sz="2400" b="1" smtClean="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女性</a:t>
            </a:r>
            <a:r>
              <a:rPr lang="zh-CN" altLang="en-US" sz="2400" b="1">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地位</a:t>
            </a:r>
            <a:r>
              <a:rPr lang="zh-CN" altLang="en-US" sz="2400" b="1" smtClean="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提高。</a:t>
            </a:r>
            <a:endParaRPr lang="en-US" altLang="zh-CN" sz="2400" b="1" smtClean="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endParaRPr>
          </a:p>
          <a:p>
            <a:pPr fontAlgn="base">
              <a:lnSpc>
                <a:spcPct val="120000"/>
              </a:lnSpc>
              <a:spcBef>
                <a:spcPct val="0"/>
              </a:spcBef>
              <a:spcAft>
                <a:spcPct val="0"/>
              </a:spcAft>
              <a:defRPr/>
            </a:pPr>
            <a:r>
              <a:rPr lang="en-US" altLang="zh-CN" sz="2400" b="1" smtClean="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5.</a:t>
            </a:r>
            <a:r>
              <a:rPr lang="zh-CN" altLang="en-US" sz="2400" b="1" smtClean="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经济思想：自由主义</a:t>
            </a:r>
            <a:r>
              <a:rPr lang="en-US" altLang="zh-CN" sz="2400" b="1" smtClean="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a:t>
            </a:r>
            <a:r>
              <a:rPr lang="zh-CN" altLang="en-US" sz="2400" b="1" smtClean="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凯恩斯主义</a:t>
            </a:r>
            <a:endParaRPr lang="en-US" altLang="zh-CN" sz="2400" b="1" smtClean="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endParaRPr>
          </a:p>
          <a:p>
            <a:pPr fontAlgn="base">
              <a:lnSpc>
                <a:spcPct val="120000"/>
              </a:lnSpc>
              <a:spcBef>
                <a:spcPct val="0"/>
              </a:spcBef>
              <a:spcAft>
                <a:spcPct val="0"/>
              </a:spcAft>
              <a:defRPr/>
            </a:pPr>
            <a:r>
              <a:rPr lang="en-US" altLang="zh-CN" sz="2400" b="1" smtClean="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6.</a:t>
            </a:r>
            <a:r>
              <a:rPr lang="zh-CN" altLang="en-US" sz="2400" b="1" smtClean="0">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rPr>
              <a:t>文学艺术：现实主义、现代主义</a:t>
            </a:r>
            <a:endParaRPr lang="zh-CN" altLang="en-US" sz="2400" b="1">
              <a:solidFill>
                <a:schemeClr val="tx1">
                  <a:lumMod val="75000"/>
                  <a:lumOff val="25000"/>
                </a:schemeClr>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41990"/>
          <p:cNvSpPr/>
          <p:nvPr>
            <p:custDataLst>
              <p:tags r:id="rId1"/>
            </p:custDataLst>
          </p:nvPr>
        </p:nvSpPr>
        <p:spPr>
          <a:xfrm>
            <a:off x="254978" y="1342904"/>
            <a:ext cx="11816860" cy="4247317"/>
          </a:xfrm>
          <a:prstGeom prst="rect">
            <a:avLst/>
          </a:prstGeom>
          <a:noFill/>
          <a:ln w="15875">
            <a:solidFill>
              <a:srgbClr val="FF0000"/>
            </a:solidFill>
          </a:ln>
        </p:spPr>
        <p:txBody>
          <a:bodyPr wrap="square" lIns="0" tIns="0" rIns="0" bIns="0" anchor="t">
            <a:spAutoFit/>
          </a:bodyPr>
          <a:lstStyle/>
          <a:p>
            <a:pPr eaLnBrk="0" hangingPunct="0">
              <a:lnSpc>
                <a:spcPct val="200000"/>
              </a:lnSpc>
              <a:spcBef>
                <a:spcPct val="50000"/>
              </a:spcBef>
            </a:pPr>
            <a:r>
              <a:rPr lang="zh-CN" altLang="en-US" sz="2400" b="1">
                <a:solidFill>
                  <a:schemeClr val="tx1"/>
                </a:solidFill>
                <a:latin typeface="黑体" panose="02010609060101010101" pitchFamily="2" charset="-122"/>
                <a:ea typeface="黑体" panose="02010609060101010101" pitchFamily="2" charset="-122"/>
              </a:rPr>
              <a:t>政治：</a:t>
            </a:r>
            <a:r>
              <a:rPr sz="2400" b="1">
                <a:solidFill>
                  <a:schemeClr val="tx1"/>
                </a:solidFill>
                <a:latin typeface="黑体" panose="02010609060101010101" pitchFamily="2" charset="-122"/>
                <a:ea typeface="黑体" panose="02010609060101010101" pitchFamily="2" charset="-122"/>
              </a:rPr>
              <a:t>两次鸦片战争导致中国的社会性质、矛盾、革命任务与对外政策发生巨变</a:t>
            </a:r>
            <a:r>
              <a:rPr lang="zh-CN" sz="2400" b="1">
                <a:solidFill>
                  <a:schemeClr val="tx1"/>
                </a:solidFill>
                <a:latin typeface="黑体" panose="02010609060101010101" pitchFamily="2" charset="-122"/>
                <a:ea typeface="黑体" panose="02010609060101010101" pitchFamily="2" charset="-122"/>
              </a:rPr>
              <a:t>，</a:t>
            </a:r>
            <a:r>
              <a:rPr lang="zh-CN" altLang="en-US" sz="2400" b="1">
                <a:solidFill>
                  <a:schemeClr val="tx1"/>
                </a:solidFill>
                <a:latin typeface="黑体" panose="02010609060101010101" pitchFamily="2" charset="-122"/>
                <a:ea typeface="黑体" panose="02010609060101010101" pitchFamily="2" charset="-122"/>
              </a:rPr>
              <a:t>中国</a:t>
            </a:r>
            <a:r>
              <a:rPr lang="zh-CN" altLang="en-US" sz="2400" b="1">
                <a:solidFill>
                  <a:srgbClr val="C00000"/>
                </a:solidFill>
                <a:latin typeface="黑体" panose="02010609060101010101" pitchFamily="2" charset="-122"/>
                <a:ea typeface="黑体" panose="02010609060101010101" pitchFamily="2" charset="-122"/>
              </a:rPr>
              <a:t>开始沦为半殖民地半封建社会。</a:t>
            </a:r>
            <a:endParaRPr lang="zh-CN" altLang="en-US" sz="2400" b="1">
              <a:solidFill>
                <a:srgbClr val="C00000"/>
              </a:solidFill>
              <a:latin typeface="黑体" panose="02010609060101010101" pitchFamily="2" charset="-122"/>
              <a:ea typeface="黑体" panose="02010609060101010101" pitchFamily="2" charset="-122"/>
            </a:endParaRPr>
          </a:p>
          <a:p>
            <a:pPr eaLnBrk="0" hangingPunct="0">
              <a:lnSpc>
                <a:spcPct val="200000"/>
              </a:lnSpc>
              <a:spcBef>
                <a:spcPct val="50000"/>
              </a:spcBef>
            </a:pPr>
            <a:r>
              <a:rPr lang="zh-CN" altLang="en-US" sz="2400" b="1">
                <a:solidFill>
                  <a:schemeClr val="tx1"/>
                </a:solidFill>
                <a:latin typeface="黑体" panose="02010609060101010101" pitchFamily="2" charset="-122"/>
                <a:ea typeface="黑体" panose="02010609060101010101" pitchFamily="2" charset="-122"/>
              </a:rPr>
              <a:t>经济：自然经济逐步瓦解，开始沦为西方资本主义经济的附庸</a:t>
            </a:r>
            <a:r>
              <a:rPr lang="en-US" altLang="zh-CN" sz="2400" b="1">
                <a:solidFill>
                  <a:schemeClr val="tx1"/>
                </a:solidFill>
                <a:latin typeface="黑体" panose="02010609060101010101" pitchFamily="2" charset="-122"/>
                <a:ea typeface="黑体" panose="02010609060101010101" pitchFamily="2" charset="-122"/>
              </a:rPr>
              <a:t>(</a:t>
            </a:r>
            <a:r>
              <a:rPr lang="zh-CN" altLang="en-US" sz="2400" b="1">
                <a:solidFill>
                  <a:schemeClr val="tx1"/>
                </a:solidFill>
                <a:latin typeface="黑体" panose="02010609060101010101" pitchFamily="2" charset="-122"/>
                <a:ea typeface="黑体" panose="02010609060101010101" pitchFamily="2" charset="-122"/>
              </a:rPr>
              <a:t>商品市场和原料产地</a:t>
            </a:r>
            <a:r>
              <a:rPr lang="en-US" altLang="zh-CN" sz="2400" b="1" smtClean="0">
                <a:solidFill>
                  <a:schemeClr val="tx1"/>
                </a:solidFill>
                <a:latin typeface="黑体" panose="02010609060101010101" pitchFamily="2" charset="-122"/>
                <a:ea typeface="黑体" panose="02010609060101010101" pitchFamily="2" charset="-122"/>
              </a:rPr>
              <a:t>);</a:t>
            </a:r>
            <a:endParaRPr lang="en-US" altLang="zh-CN" sz="2400" b="1" smtClean="0">
              <a:solidFill>
                <a:schemeClr val="tx1"/>
              </a:solidFill>
              <a:latin typeface="黑体" panose="02010609060101010101" pitchFamily="2" charset="-122"/>
              <a:ea typeface="黑体" panose="02010609060101010101" pitchFamily="2" charset="-122"/>
            </a:endParaRPr>
          </a:p>
          <a:p>
            <a:pPr eaLnBrk="0" hangingPunct="0">
              <a:lnSpc>
                <a:spcPct val="200000"/>
              </a:lnSpc>
              <a:spcBef>
                <a:spcPct val="50000"/>
              </a:spcBef>
            </a:pPr>
            <a:r>
              <a:rPr lang="zh-CN" altLang="en-US" sz="2400" b="1" smtClean="0">
                <a:solidFill>
                  <a:srgbClr val="C00000"/>
                </a:solidFill>
                <a:latin typeface="黑体" panose="02010609060101010101" pitchFamily="2" charset="-122"/>
                <a:ea typeface="黑体" panose="02010609060101010101" pitchFamily="2" charset="-122"/>
              </a:rPr>
              <a:t>客观</a:t>
            </a:r>
            <a:r>
              <a:rPr lang="zh-CN" altLang="en-US" sz="2400" b="1">
                <a:solidFill>
                  <a:srgbClr val="C00000"/>
                </a:solidFill>
                <a:latin typeface="黑体" panose="02010609060101010101" pitchFamily="2" charset="-122"/>
                <a:ea typeface="黑体" panose="02010609060101010101" pitchFamily="2" charset="-122"/>
              </a:rPr>
              <a:t>上促进了中国近代工业的产生（洋务企业和民族资本主义企业产生）。</a:t>
            </a:r>
            <a:endParaRPr lang="zh-CN" altLang="en-US" sz="2400" b="1">
              <a:solidFill>
                <a:srgbClr val="C00000"/>
              </a:solidFill>
              <a:latin typeface="黑体" panose="02010609060101010101" pitchFamily="2" charset="-122"/>
              <a:ea typeface="黑体" panose="02010609060101010101" pitchFamily="2" charset="-122"/>
            </a:endParaRPr>
          </a:p>
          <a:p>
            <a:pPr eaLnBrk="0" hangingPunct="0">
              <a:lnSpc>
                <a:spcPct val="200000"/>
              </a:lnSpc>
              <a:spcBef>
                <a:spcPct val="50000"/>
              </a:spcBef>
            </a:pPr>
            <a:r>
              <a:rPr lang="zh-CN" altLang="en-US" sz="2400" b="1">
                <a:solidFill>
                  <a:schemeClr val="tx1"/>
                </a:solidFill>
                <a:latin typeface="黑体" panose="02010609060101010101" pitchFamily="2" charset="-122"/>
                <a:ea typeface="黑体" panose="02010609060101010101" pitchFamily="2" charset="-122"/>
              </a:rPr>
              <a:t>思想文化：西方思想开始传人中国，出现</a:t>
            </a:r>
            <a:r>
              <a:rPr lang="en-US" altLang="zh-CN" sz="2400" b="1">
                <a:solidFill>
                  <a:schemeClr val="tx1"/>
                </a:solidFill>
                <a:latin typeface="黑体" panose="02010609060101010101" pitchFamily="2" charset="-122"/>
                <a:ea typeface="黑体" panose="02010609060101010101" pitchFamily="2" charset="-122"/>
              </a:rPr>
              <a:t>“</a:t>
            </a:r>
            <a:r>
              <a:rPr lang="zh-CN" altLang="en-US" sz="2400" b="1">
                <a:solidFill>
                  <a:schemeClr val="tx1"/>
                </a:solidFill>
                <a:latin typeface="黑体" panose="02010609060101010101" pitchFamily="2" charset="-122"/>
                <a:ea typeface="黑体" panose="02010609060101010101" pitchFamily="2" charset="-122"/>
              </a:rPr>
              <a:t>向西方学习</a:t>
            </a:r>
            <a:r>
              <a:rPr lang="en-US" altLang="zh-CN" sz="2400" b="1">
                <a:solidFill>
                  <a:schemeClr val="tx1"/>
                </a:solidFill>
                <a:latin typeface="黑体" panose="02010609060101010101" pitchFamily="2" charset="-122"/>
                <a:ea typeface="黑体" panose="02010609060101010101" pitchFamily="2" charset="-122"/>
              </a:rPr>
              <a:t>”</a:t>
            </a:r>
            <a:r>
              <a:rPr lang="zh-CN" altLang="en-US" sz="2400" b="1">
                <a:solidFill>
                  <a:schemeClr val="tx1"/>
                </a:solidFill>
                <a:latin typeface="黑体" panose="02010609060101010101" pitchFamily="2" charset="-122"/>
                <a:ea typeface="黑体" panose="02010609060101010101" pitchFamily="2" charset="-122"/>
              </a:rPr>
              <a:t>的新思潮。</a:t>
            </a:r>
            <a:endParaRPr lang="zh-CN" altLang="en-US" sz="2400" b="1">
              <a:solidFill>
                <a:schemeClr val="tx1"/>
              </a:solidFill>
              <a:latin typeface="黑体" panose="02010609060101010101" pitchFamily="2" charset="-122"/>
              <a:ea typeface="黑体" panose="02010609060101010101" pitchFamily="2" charset="-122"/>
            </a:endParaRPr>
          </a:p>
        </p:txBody>
      </p:sp>
      <p:sp>
        <p:nvSpPr>
          <p:cNvPr id="17" name="文本框 16"/>
          <p:cNvSpPr txBox="1"/>
          <p:nvPr>
            <p:custDataLst>
              <p:tags r:id="rId2"/>
            </p:custDataLst>
          </p:nvPr>
        </p:nvSpPr>
        <p:spPr>
          <a:xfrm>
            <a:off x="1362661" y="444438"/>
            <a:ext cx="4706738" cy="507831"/>
          </a:xfrm>
          <a:prstGeom prst="rect">
            <a:avLst/>
          </a:prstGeom>
          <a:solidFill>
            <a:schemeClr val="accent5">
              <a:lumMod val="20000"/>
              <a:lumOff val="80000"/>
            </a:schemeClr>
          </a:solidFill>
          <a:ln>
            <a:solidFill>
              <a:srgbClr val="FF0000"/>
            </a:solidFill>
          </a:ln>
        </p:spPr>
        <p:txBody>
          <a:bodyPr wrap="none" rtlCol="0" anchor="t">
            <a:spAutoFit/>
          </a:bodyPr>
          <a:lstStyle/>
          <a:p>
            <a:pPr marL="0" lvl="0" indent="0" algn="ctr" eaLnBrk="1" hangingPunct="1">
              <a:spcBef>
                <a:spcPct val="20000"/>
              </a:spcBef>
            </a:pPr>
            <a:r>
              <a:rPr lang="zh-CN" altLang="en-US" sz="2700" b="1" smtClean="0">
                <a:latin typeface="Times New Roman" panose="02020603050405020304" pitchFamily="18" charset="0"/>
                <a:ea typeface="黑体" panose="02010609060101010101" pitchFamily="2" charset="-122"/>
                <a:sym typeface="+mn-ea"/>
              </a:rPr>
              <a:t>拓展</a:t>
            </a:r>
            <a:r>
              <a:rPr lang="zh-CN" altLang="en-US" sz="2700" b="1">
                <a:latin typeface="Times New Roman" panose="02020603050405020304" pitchFamily="18" charset="0"/>
                <a:ea typeface="黑体" panose="02010609060101010101" pitchFamily="2" charset="-122"/>
                <a:sym typeface="+mn-ea"/>
              </a:rPr>
              <a:t>：</a:t>
            </a:r>
            <a:r>
              <a:rPr lang="zh-CN" altLang="en-US" sz="2700" b="1" smtClean="0">
                <a:latin typeface="Times New Roman" panose="02020603050405020304" pitchFamily="18" charset="0"/>
                <a:ea typeface="黑体" panose="02010609060101010101" pitchFamily="2" charset="-122"/>
                <a:sym typeface="+mn-ea"/>
              </a:rPr>
              <a:t>工业革命</a:t>
            </a:r>
            <a:r>
              <a:rPr lang="zh-CN" altLang="en-US" sz="2700" b="1">
                <a:latin typeface="Times New Roman" panose="02020603050405020304" pitchFamily="18" charset="0"/>
                <a:ea typeface="黑体" panose="02010609060101010101" pitchFamily="2" charset="-122"/>
                <a:sym typeface="+mn-ea"/>
              </a:rPr>
              <a:t>对中国的影响</a:t>
            </a:r>
            <a:endParaRPr lang="zh-CN" altLang="en-US" sz="2700" b="1">
              <a:latin typeface="Times New Roman" panose="02020603050405020304" pitchFamily="18" charset="0"/>
              <a:ea typeface="黑体" panose="0201060906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 calcmode="lin" valueType="num">
                                      <p:cBhvr additive="base">
                                        <p:cTn id="17"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 calcmode="lin" valueType="num">
                                      <p:cBhvr additive="base">
                                        <p:cTn id="23"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p:nvPr>
            <p:custDataLst>
              <p:tags r:id="rId1"/>
            </p:custDataLst>
          </p:nvPr>
        </p:nvSpPr>
        <p:spPr>
          <a:xfrm>
            <a:off x="1793875" y="231107"/>
            <a:ext cx="6069965" cy="491490"/>
          </a:xfrm>
          <a:prstGeom prst="rect">
            <a:avLst/>
          </a:prstGeom>
          <a:solidFill>
            <a:schemeClr val="accent5">
              <a:lumMod val="20000"/>
              <a:lumOff val="80000"/>
            </a:schemeClr>
          </a:solidFill>
          <a:ln w="9525">
            <a:solidFill>
              <a:srgbClr val="FF0000"/>
            </a:solidFill>
          </a:ln>
        </p:spPr>
        <p:txBody>
          <a:bodyPr wrap="square" anchor="t">
            <a:spAutoFit/>
          </a:bodyPr>
          <a:lstStyle/>
          <a:p>
            <a:r>
              <a:rPr lang="en-US" altLang="zh-CN" sz="2600" b="1" smtClean="0">
                <a:solidFill>
                  <a:schemeClr val="tx1"/>
                </a:solidFill>
                <a:uFillTx/>
                <a:latin typeface="宋体" panose="02010600030101010101" pitchFamily="2" charset="-122"/>
              </a:rPr>
              <a:t>4.</a:t>
            </a:r>
            <a:r>
              <a:rPr lang="zh-CN" altLang="en-US" sz="2600" b="1" smtClean="0">
                <a:solidFill>
                  <a:schemeClr val="tx1"/>
                </a:solidFill>
                <a:uFillTx/>
                <a:latin typeface="宋体" panose="02010600030101010101" pitchFamily="2" charset="-122"/>
              </a:rPr>
              <a:t>近代</a:t>
            </a:r>
            <a:r>
              <a:rPr lang="zh-CN" altLang="en-US" sz="2600" b="1">
                <a:solidFill>
                  <a:schemeClr val="tx1"/>
                </a:solidFill>
                <a:uFillTx/>
                <a:latin typeface="宋体" panose="02010600030101010101" pitchFamily="2" charset="-122"/>
              </a:rPr>
              <a:t>中</a:t>
            </a:r>
            <a:r>
              <a:rPr lang="zh-CN" altLang="en-US" sz="2600" b="1" smtClean="0">
                <a:solidFill>
                  <a:schemeClr val="tx1"/>
                </a:solidFill>
                <a:uFillTx/>
                <a:latin typeface="宋体" panose="02010600030101010101" pitchFamily="2" charset="-122"/>
              </a:rPr>
              <a:t>西方</a:t>
            </a:r>
            <a:r>
              <a:rPr lang="zh-CN" altLang="en-US" sz="2600" b="1">
                <a:latin typeface="宋体" panose="02010600030101010101" pitchFamily="2" charset="-122"/>
              </a:rPr>
              <a:t>工</a:t>
            </a:r>
            <a:r>
              <a:rPr lang="zh-CN" altLang="en-US" sz="2600" b="1" smtClean="0">
                <a:solidFill>
                  <a:schemeClr val="tx1"/>
                </a:solidFill>
                <a:uFillTx/>
                <a:latin typeface="宋体" panose="02010600030101010101" pitchFamily="2" charset="-122"/>
              </a:rPr>
              <a:t>业</a:t>
            </a:r>
            <a:r>
              <a:rPr lang="zh-CN" altLang="en-US" sz="2600" b="1">
                <a:solidFill>
                  <a:schemeClr val="tx1"/>
                </a:solidFill>
                <a:uFillTx/>
                <a:latin typeface="宋体" panose="02010600030101010101" pitchFamily="2" charset="-122"/>
              </a:rPr>
              <a:t>的异同点：</a:t>
            </a:r>
            <a:endParaRPr lang="zh-CN" altLang="en-US" sz="2600" b="1">
              <a:solidFill>
                <a:schemeClr val="tx1"/>
              </a:solidFill>
              <a:uFillTx/>
              <a:latin typeface="宋体" panose="02010600030101010101" pitchFamily="2" charset="-122"/>
            </a:endParaRPr>
          </a:p>
        </p:txBody>
      </p:sp>
      <p:sp>
        <p:nvSpPr>
          <p:cNvPr id="3" name="文本框 4"/>
          <p:cNvSpPr/>
          <p:nvPr>
            <p:custDataLst>
              <p:tags r:id="rId2"/>
            </p:custDataLst>
          </p:nvPr>
        </p:nvSpPr>
        <p:spPr>
          <a:xfrm>
            <a:off x="158274" y="3148013"/>
            <a:ext cx="10736888" cy="1460500"/>
          </a:xfrm>
          <a:prstGeom prst="rect">
            <a:avLst/>
          </a:prstGeom>
          <a:noFill/>
          <a:ln w="9525">
            <a:solidFill>
              <a:srgbClr val="FF0000"/>
            </a:solidFill>
          </a:ln>
        </p:spPr>
        <p:txBody>
          <a:bodyPr wrap="square" anchor="t">
            <a:spAutoFit/>
          </a:bodyPr>
          <a:lstStyle/>
          <a:p>
            <a:pPr>
              <a:lnSpc>
                <a:spcPct val="110000"/>
              </a:lnSpc>
            </a:pPr>
            <a:r>
              <a:rPr lang="zh-CN" altLang="en-US" sz="2700" b="1">
                <a:solidFill>
                  <a:srgbClr val="FF0000"/>
                </a:solidFill>
                <a:latin typeface="宋体" panose="02010600030101010101" pitchFamily="2" charset="-122"/>
                <a:ea typeface="宋体" panose="02010600030101010101" pitchFamily="2" charset="-122"/>
                <a:cs typeface="宋体" panose="02010600030101010101" pitchFamily="2" charset="-122"/>
              </a:rPr>
              <a:t>中国：</a:t>
            </a:r>
            <a:r>
              <a:rPr lang="zh-CN" altLang="en-US" sz="2700" b="1">
                <a:solidFill>
                  <a:schemeClr val="tx1"/>
                </a:solidFill>
                <a:latin typeface="宋体" panose="02010600030101010101" pitchFamily="2" charset="-122"/>
                <a:ea typeface="宋体" panose="02010600030101010101" pitchFamily="2" charset="-122"/>
                <a:cs typeface="宋体" panose="02010600030101010101" pitchFamily="2" charset="-122"/>
              </a:rPr>
              <a:t>中国近代企业是在西方工业文明刺激下产生的，属于</a:t>
            </a:r>
            <a:r>
              <a:rPr lang="en-US" altLang="zh-CN" sz="27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700" b="1">
                <a:solidFill>
                  <a:srgbClr val="FF0000"/>
                </a:solidFill>
                <a:latin typeface="宋体" panose="02010600030101010101" pitchFamily="2" charset="-122"/>
                <a:ea typeface="宋体" panose="02010600030101010101" pitchFamily="2" charset="-122"/>
                <a:cs typeface="宋体" panose="02010600030101010101" pitchFamily="2" charset="-122"/>
              </a:rPr>
              <a:t>外发型</a:t>
            </a:r>
            <a:r>
              <a:rPr lang="en-US" altLang="zh-CN" sz="27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700" b="1">
                <a:solidFill>
                  <a:schemeClr val="tx1"/>
                </a:solidFill>
                <a:latin typeface="宋体" panose="02010600030101010101" pitchFamily="2" charset="-122"/>
                <a:ea typeface="宋体" panose="02010600030101010101" pitchFamily="2" charset="-122"/>
                <a:cs typeface="宋体" panose="02010600030101010101" pitchFamily="2" charset="-122"/>
              </a:rPr>
              <a:t>。生存于半殖民地半封建的社会下，肩负反帝反封建的任务，带有</a:t>
            </a:r>
            <a:r>
              <a:rPr lang="zh-CN" altLang="en-US" sz="2700" b="1">
                <a:solidFill>
                  <a:srgbClr val="FF0000"/>
                </a:solidFill>
                <a:latin typeface="宋体" panose="02010600030101010101" pitchFamily="2" charset="-122"/>
                <a:ea typeface="宋体" panose="02010600030101010101" pitchFamily="2" charset="-122"/>
                <a:cs typeface="宋体" panose="02010600030101010101" pitchFamily="2" charset="-122"/>
              </a:rPr>
              <a:t>救亡图存</a:t>
            </a:r>
            <a:r>
              <a:rPr lang="zh-CN" altLang="en-US" sz="2700" b="1">
                <a:solidFill>
                  <a:schemeClr val="tx1"/>
                </a:solidFill>
                <a:latin typeface="宋体" panose="02010600030101010101" pitchFamily="2" charset="-122"/>
                <a:ea typeface="宋体" panose="02010600030101010101" pitchFamily="2" charset="-122"/>
                <a:cs typeface="宋体" panose="02010600030101010101" pitchFamily="2" charset="-122"/>
              </a:rPr>
              <a:t>的色彩。</a:t>
            </a:r>
            <a:endParaRPr lang="zh-CN" altLang="en-US" sz="27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4" name="文本框 5"/>
          <p:cNvSpPr/>
          <p:nvPr>
            <p:custDataLst>
              <p:tags r:id="rId3"/>
            </p:custDataLst>
          </p:nvPr>
        </p:nvSpPr>
        <p:spPr>
          <a:xfrm>
            <a:off x="299720" y="1639729"/>
            <a:ext cx="7564120" cy="506730"/>
          </a:xfrm>
          <a:prstGeom prst="rect">
            <a:avLst/>
          </a:prstGeom>
          <a:noFill/>
          <a:ln w="9525">
            <a:solidFill>
              <a:srgbClr val="FF0000"/>
            </a:solidFill>
          </a:ln>
        </p:spPr>
        <p:txBody>
          <a:bodyPr wrap="square" anchor="t">
            <a:spAutoFit/>
          </a:bodyPr>
          <a:lstStyle/>
          <a:p>
            <a:r>
              <a:rPr lang="zh-CN" altLang="en-US" sz="2700" b="1">
                <a:solidFill>
                  <a:schemeClr val="tx1"/>
                </a:solidFill>
                <a:effectLst/>
                <a:latin typeface="宋体" panose="02010600030101010101" pitchFamily="2" charset="-122"/>
                <a:ea typeface="宋体" panose="02010600030101010101" pitchFamily="2" charset="-122"/>
              </a:rPr>
              <a:t>都采用工厂制度和机器生产，推动经济近代化</a:t>
            </a:r>
            <a:endParaRPr lang="zh-CN" altLang="en-US" sz="2700" b="1">
              <a:solidFill>
                <a:schemeClr val="tx1"/>
              </a:solidFill>
              <a:effectLst/>
              <a:latin typeface="宋体" panose="02010600030101010101" pitchFamily="2" charset="-122"/>
              <a:ea typeface="宋体" panose="02010600030101010101" pitchFamily="2" charset="-122"/>
            </a:endParaRPr>
          </a:p>
        </p:txBody>
      </p:sp>
      <p:sp>
        <p:nvSpPr>
          <p:cNvPr id="5" name="文本框 4"/>
          <p:cNvSpPr txBox="1"/>
          <p:nvPr>
            <p:custDataLst>
              <p:tags r:id="rId4"/>
            </p:custDataLst>
          </p:nvPr>
        </p:nvSpPr>
        <p:spPr>
          <a:xfrm>
            <a:off x="158274" y="968342"/>
            <a:ext cx="1612900" cy="521970"/>
          </a:xfrm>
          <a:prstGeom prst="rect">
            <a:avLst/>
          </a:prstGeom>
          <a:solidFill>
            <a:schemeClr val="accent5">
              <a:lumMod val="20000"/>
              <a:lumOff val="80000"/>
            </a:schemeClr>
          </a:solidFill>
          <a:ln>
            <a:solidFill>
              <a:srgbClr val="FF0000"/>
            </a:solidFill>
          </a:ln>
        </p:spPr>
        <p:txBody>
          <a:bodyPr wrap="none" rtlCol="0" anchor="t">
            <a:spAutoFit/>
          </a:bodyPr>
          <a:lstStyle/>
          <a:p>
            <a:r>
              <a:rPr lang="zh-CN" altLang="en-US" sz="2800" b="1">
                <a:solidFill>
                  <a:schemeClr val="tx1"/>
                </a:solidFill>
                <a:effectLst/>
                <a:latin typeface="黑体" panose="02010609060101010101" pitchFamily="2" charset="-122"/>
                <a:ea typeface="黑体" panose="02010609060101010101" pitchFamily="2" charset="-122"/>
                <a:sym typeface="+mn-ea"/>
              </a:rPr>
              <a:t>相同点：</a:t>
            </a:r>
            <a:endParaRPr lang="zh-CN" altLang="en-US" sz="2800" b="1">
              <a:solidFill>
                <a:schemeClr val="tx1"/>
              </a:solidFill>
              <a:effectLst/>
              <a:latin typeface="黑体" panose="02010609060101010101" pitchFamily="2" charset="-122"/>
              <a:ea typeface="黑体" panose="02010609060101010101" pitchFamily="2" charset="-122"/>
              <a:sym typeface="+mn-ea"/>
            </a:endParaRPr>
          </a:p>
        </p:txBody>
      </p:sp>
      <p:sp>
        <p:nvSpPr>
          <p:cNvPr id="6" name="文本框 5"/>
          <p:cNvSpPr txBox="1"/>
          <p:nvPr>
            <p:custDataLst>
              <p:tags r:id="rId5"/>
            </p:custDataLst>
          </p:nvPr>
        </p:nvSpPr>
        <p:spPr>
          <a:xfrm>
            <a:off x="158274" y="2491866"/>
            <a:ext cx="1612900" cy="521970"/>
          </a:xfrm>
          <a:prstGeom prst="rect">
            <a:avLst/>
          </a:prstGeom>
          <a:solidFill>
            <a:schemeClr val="accent5">
              <a:lumMod val="20000"/>
              <a:lumOff val="80000"/>
            </a:schemeClr>
          </a:solidFill>
          <a:ln>
            <a:solidFill>
              <a:srgbClr val="FF0000"/>
            </a:solidFill>
          </a:ln>
        </p:spPr>
        <p:txBody>
          <a:bodyPr wrap="none" rtlCol="0" anchor="t">
            <a:spAutoFit/>
          </a:bodyPr>
          <a:lstStyle/>
          <a:p>
            <a:r>
              <a:rPr lang="zh-CN" altLang="en-US" sz="2800" b="1">
                <a:solidFill>
                  <a:schemeClr val="tx1"/>
                </a:solidFill>
                <a:effectLst/>
                <a:latin typeface="黑体" panose="02010609060101010101" pitchFamily="2" charset="-122"/>
                <a:ea typeface="黑体" panose="02010609060101010101" pitchFamily="2" charset="-122"/>
                <a:sym typeface="+mn-ea"/>
              </a:rPr>
              <a:t>不同点：</a:t>
            </a:r>
            <a:endParaRPr lang="zh-CN" altLang="en-US" sz="2800" b="1">
              <a:solidFill>
                <a:schemeClr val="tx1"/>
              </a:solidFill>
              <a:effectLst/>
              <a:latin typeface="黑体" panose="02010609060101010101" pitchFamily="2" charset="-122"/>
              <a:ea typeface="黑体" panose="02010609060101010101" pitchFamily="2" charset="-122"/>
              <a:sym typeface="+mn-ea"/>
            </a:endParaRPr>
          </a:p>
        </p:txBody>
      </p:sp>
      <p:sp>
        <p:nvSpPr>
          <p:cNvPr id="7" name="文本框 4"/>
          <p:cNvSpPr/>
          <p:nvPr>
            <p:custDataLst>
              <p:tags r:id="rId6"/>
            </p:custDataLst>
          </p:nvPr>
        </p:nvSpPr>
        <p:spPr>
          <a:xfrm>
            <a:off x="158274" y="4854893"/>
            <a:ext cx="10736888" cy="1460500"/>
          </a:xfrm>
          <a:prstGeom prst="rect">
            <a:avLst/>
          </a:prstGeom>
          <a:noFill/>
          <a:ln w="9525">
            <a:solidFill>
              <a:srgbClr val="FF0000"/>
            </a:solidFill>
          </a:ln>
        </p:spPr>
        <p:txBody>
          <a:bodyPr wrap="square" anchor="t">
            <a:spAutoFit/>
          </a:bodyPr>
          <a:lstStyle/>
          <a:p>
            <a:pPr>
              <a:lnSpc>
                <a:spcPct val="110000"/>
              </a:lnSpc>
            </a:pPr>
            <a:r>
              <a:rPr lang="zh-CN" altLang="en-US" sz="2700" b="1">
                <a:solidFill>
                  <a:srgbClr val="FF0000"/>
                </a:solidFill>
                <a:latin typeface="宋体" panose="02010600030101010101" pitchFamily="2" charset="-122"/>
                <a:ea typeface="宋体" panose="02010600030101010101" pitchFamily="2" charset="-122"/>
                <a:cs typeface="宋体" panose="02010600030101010101" pitchFamily="2" charset="-122"/>
              </a:rPr>
              <a:t>西方：</a:t>
            </a:r>
            <a:r>
              <a:rPr lang="zh-CN" altLang="en-US" sz="2700" b="1">
                <a:solidFill>
                  <a:schemeClr val="tx1"/>
                </a:solidFill>
                <a:latin typeface="宋体" panose="02010600030101010101" pitchFamily="2" charset="-122"/>
                <a:ea typeface="宋体" panose="02010600030101010101" pitchFamily="2" charset="-122"/>
                <a:cs typeface="宋体" panose="02010600030101010101" pitchFamily="2" charset="-122"/>
              </a:rPr>
              <a:t>机器大生产和工厂制度是资本主义生产力发展的结果，属于</a:t>
            </a:r>
            <a:r>
              <a:rPr lang="en-US" altLang="zh-CN" sz="27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700" b="1">
                <a:solidFill>
                  <a:srgbClr val="FF0000"/>
                </a:solidFill>
                <a:latin typeface="宋体" panose="02010600030101010101" pitchFamily="2" charset="-122"/>
                <a:ea typeface="宋体" panose="02010600030101010101" pitchFamily="2" charset="-122"/>
                <a:cs typeface="宋体" panose="02010600030101010101" pitchFamily="2" charset="-122"/>
              </a:rPr>
              <a:t>内生型</a:t>
            </a:r>
            <a:r>
              <a:rPr lang="en-US" altLang="zh-CN" sz="27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700" b="1">
                <a:solidFill>
                  <a:schemeClr val="tx1"/>
                </a:solidFill>
                <a:latin typeface="宋体" panose="02010600030101010101" pitchFamily="2" charset="-122"/>
                <a:ea typeface="宋体" panose="02010600030101010101" pitchFamily="2" charset="-122"/>
                <a:cs typeface="宋体" panose="02010600030101010101" pitchFamily="2" charset="-122"/>
              </a:rPr>
              <a:t>，并通过殖民扩张、商品输出、资本输出等</a:t>
            </a:r>
            <a:r>
              <a:rPr lang="zh-CN" altLang="en-US" sz="2700" b="1">
                <a:solidFill>
                  <a:srgbClr val="FF0000"/>
                </a:solidFill>
                <a:latin typeface="宋体" panose="02010600030101010101" pitchFamily="2" charset="-122"/>
                <a:ea typeface="宋体" panose="02010600030101010101" pitchFamily="2" charset="-122"/>
                <a:cs typeface="宋体" panose="02010600030101010101" pitchFamily="2" charset="-122"/>
              </a:rPr>
              <a:t>传播到世界各地</a:t>
            </a:r>
            <a:r>
              <a:rPr lang="zh-CN" altLang="en-US" sz="2700" b="1">
                <a:solidFill>
                  <a:schemeClr val="tx1"/>
                </a:solidFill>
                <a:latin typeface="宋体" panose="02010600030101010101" pitchFamily="2" charset="-122"/>
                <a:ea typeface="宋体" panose="02010600030101010101" pitchFamily="2" charset="-122"/>
                <a:cs typeface="宋体" panose="02010600030101010101" pitchFamily="2" charset="-122"/>
              </a:rPr>
              <a:t>，客观上推动各国近代化。</a:t>
            </a:r>
            <a:endParaRPr lang="zh-CN" altLang="en-US" sz="27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fill="hold"/>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fill="hold"/>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fill="hold"/>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95843" y="783590"/>
            <a:ext cx="11561960" cy="4413516"/>
          </a:xfrm>
          <a:prstGeom prst="rect">
            <a:avLst/>
          </a:prstGeom>
          <a:noFill/>
        </p:spPr>
        <p:txBody>
          <a:bodyPr wrap="square" rtlCol="0">
            <a:spAutoFit/>
          </a:bodyPr>
          <a:lstStyle/>
          <a:p>
            <a:pPr>
              <a:lnSpc>
                <a:spcPct val="120000"/>
              </a:lnSpc>
            </a:pPr>
            <a:r>
              <a:rPr lang="zh-CN" altLang="en-US" sz="2600" b="1">
                <a:solidFill>
                  <a:schemeClr val="tx1"/>
                </a:solidFill>
                <a:uFillTx/>
                <a:latin typeface="黑体" panose="02010609060101010101" pitchFamily="2" charset="-122"/>
                <a:ea typeface="黑体" panose="02010609060101010101" pitchFamily="2" charset="-122"/>
              </a:rPr>
              <a:t>本课主要阐述了古代、近代和现代生产工具的发展演变，伴随着生产工具的进步，人们的劳作方式也发生了革命性转变。主要表现在：</a:t>
            </a:r>
            <a:endParaRPr lang="zh-CN" altLang="en-US" sz="2600" b="1">
              <a:solidFill>
                <a:schemeClr val="tx1"/>
              </a:solidFill>
              <a:uFillTx/>
              <a:latin typeface="黑体" panose="02010609060101010101" pitchFamily="2" charset="-122"/>
              <a:ea typeface="黑体" panose="02010609060101010101" pitchFamily="2" charset="-122"/>
            </a:endParaRPr>
          </a:p>
          <a:p>
            <a:pPr>
              <a:lnSpc>
                <a:spcPct val="120000"/>
              </a:lnSpc>
            </a:pPr>
            <a:r>
              <a:rPr lang="zh-CN" altLang="en-US" sz="2600" b="1">
                <a:solidFill>
                  <a:schemeClr val="tx1"/>
                </a:solidFill>
                <a:uFillTx/>
                <a:latin typeface="黑体" panose="02010609060101010101" pitchFamily="2" charset="-122"/>
                <a:ea typeface="黑体" panose="02010609060101010101" pitchFamily="2" charset="-122"/>
              </a:rPr>
              <a:t>①古代</a:t>
            </a:r>
            <a:r>
              <a:rPr lang="zh-CN" altLang="en-US" sz="2600" b="1" smtClean="0">
                <a:solidFill>
                  <a:schemeClr val="tx1"/>
                </a:solidFill>
                <a:uFillTx/>
                <a:latin typeface="黑体" panose="02010609060101010101" pitchFamily="2" charset="-122"/>
                <a:ea typeface="黑体" panose="02010609060101010101" pitchFamily="2" charset="-122"/>
              </a:rPr>
              <a:t>：</a:t>
            </a:r>
            <a:r>
              <a:rPr lang="zh-CN" altLang="en-US" sz="2600" b="1" smtClean="0">
                <a:solidFill>
                  <a:schemeClr val="tx1"/>
                </a:solidFill>
                <a:uFillTx/>
              </a:rPr>
              <a:t>农业</a:t>
            </a:r>
            <a:r>
              <a:rPr lang="zh-CN" altLang="en-US" sz="2600" b="1">
                <a:solidFill>
                  <a:schemeClr val="tx1"/>
                </a:solidFill>
                <a:uFillTx/>
              </a:rPr>
              <a:t>工具从</a:t>
            </a:r>
            <a:r>
              <a:rPr lang="zh-CN" altLang="en-US" sz="2600" b="1">
                <a:solidFill>
                  <a:srgbClr val="FF0000"/>
                </a:solidFill>
                <a:uFillTx/>
              </a:rPr>
              <a:t>石器</a:t>
            </a:r>
            <a:r>
              <a:rPr lang="zh-CN" altLang="en-US" sz="2600" b="1">
                <a:solidFill>
                  <a:schemeClr val="tx1"/>
                </a:solidFill>
                <a:uFillTx/>
              </a:rPr>
              <a:t>发展到</a:t>
            </a:r>
            <a:r>
              <a:rPr lang="zh-CN" altLang="en-US" sz="2600" b="1">
                <a:solidFill>
                  <a:srgbClr val="FF0000"/>
                </a:solidFill>
                <a:uFillTx/>
              </a:rPr>
              <a:t>铁器</a:t>
            </a:r>
            <a:r>
              <a:rPr lang="zh-CN" altLang="en-US" sz="2600" b="1">
                <a:solidFill>
                  <a:schemeClr val="tx1"/>
                </a:solidFill>
                <a:uFillTx/>
              </a:rPr>
              <a:t>，劳作方式也从</a:t>
            </a:r>
            <a:r>
              <a:rPr lang="zh-CN" altLang="en-US" sz="2600" b="1">
                <a:solidFill>
                  <a:srgbClr val="FF0000"/>
                </a:solidFill>
                <a:uFillTx/>
              </a:rPr>
              <a:t>集体耕作</a:t>
            </a:r>
            <a:r>
              <a:rPr lang="zh-CN" altLang="en-US" sz="2600" b="1">
                <a:solidFill>
                  <a:schemeClr val="tx1"/>
                </a:solidFill>
                <a:uFillTx/>
              </a:rPr>
              <a:t>逐步发展为</a:t>
            </a:r>
            <a:r>
              <a:rPr lang="zh-CN" altLang="en-US" sz="2600" b="1">
                <a:solidFill>
                  <a:srgbClr val="FF0000"/>
                </a:solidFill>
                <a:uFillTx/>
              </a:rPr>
              <a:t>家庭式或庄园式</a:t>
            </a:r>
            <a:r>
              <a:rPr lang="zh-CN" altLang="en-US" sz="2600" b="1">
                <a:solidFill>
                  <a:schemeClr val="tx1"/>
                </a:solidFill>
                <a:uFillTx/>
              </a:rPr>
              <a:t>劳作</a:t>
            </a:r>
            <a:r>
              <a:rPr lang="zh-CN" altLang="en-US" sz="2600" b="1" smtClean="0">
                <a:solidFill>
                  <a:schemeClr val="tx1"/>
                </a:solidFill>
                <a:uFillTx/>
              </a:rPr>
              <a:t>；手工业</a:t>
            </a:r>
            <a:r>
              <a:rPr lang="zh-CN" altLang="en-US" sz="2600" b="1">
                <a:solidFill>
                  <a:schemeClr val="tx1"/>
                </a:solidFill>
                <a:uFillTx/>
              </a:rPr>
              <a:t>生产工具不断进步，出现手工业家庭和手工业作坊两种方式。</a:t>
            </a:r>
            <a:endParaRPr lang="zh-CN" altLang="en-US" sz="2600" b="1">
              <a:solidFill>
                <a:schemeClr val="tx1"/>
              </a:solidFill>
              <a:uFillTx/>
            </a:endParaRPr>
          </a:p>
          <a:p>
            <a:pPr>
              <a:lnSpc>
                <a:spcPct val="120000"/>
              </a:lnSpc>
            </a:pPr>
            <a:r>
              <a:rPr lang="zh-CN" altLang="en-US" sz="2600" b="1">
                <a:solidFill>
                  <a:schemeClr val="tx1"/>
                </a:solidFill>
                <a:uFillTx/>
                <a:latin typeface="黑体" panose="02010609060101010101" pitchFamily="2" charset="-122"/>
                <a:ea typeface="黑体" panose="02010609060101010101" pitchFamily="2" charset="-122"/>
              </a:rPr>
              <a:t>②近代：</a:t>
            </a:r>
            <a:r>
              <a:rPr lang="zh-CN" altLang="en-US" sz="2600" b="1">
                <a:solidFill>
                  <a:schemeClr val="tx1"/>
                </a:solidFill>
                <a:uFillTx/>
              </a:rPr>
              <a:t>以两次工业革命为先导，机器生产取代手工劳动，生产工具走向机械化和电气化，工厂制度形成，对人类社会产生巨大影响。</a:t>
            </a:r>
            <a:endParaRPr lang="zh-CN" altLang="en-US" sz="2600" b="1">
              <a:solidFill>
                <a:schemeClr val="tx1"/>
              </a:solidFill>
              <a:uFillTx/>
            </a:endParaRPr>
          </a:p>
          <a:p>
            <a:pPr>
              <a:lnSpc>
                <a:spcPct val="120000"/>
              </a:lnSpc>
            </a:pPr>
            <a:r>
              <a:rPr lang="zh-CN" altLang="en-US" sz="2600" b="1">
                <a:solidFill>
                  <a:schemeClr val="tx1"/>
                </a:solidFill>
                <a:uFillTx/>
                <a:latin typeface="黑体" panose="02010609060101010101" pitchFamily="2" charset="-122"/>
                <a:ea typeface="黑体" panose="02010609060101010101" pitchFamily="2" charset="-122"/>
              </a:rPr>
              <a:t>③现代：</a:t>
            </a:r>
            <a:r>
              <a:rPr lang="zh-CN" altLang="en-US" sz="2600" b="1">
                <a:solidFill>
                  <a:schemeClr val="tx1"/>
                </a:solidFill>
                <a:uFillTx/>
              </a:rPr>
              <a:t>第二次世界大战之后，新科技革命开始并逐步深入，生产工具呈现出自动化和信息化的特点，对人类的劳作方式、文化生活等产生革命性意义。</a:t>
            </a:r>
            <a:endParaRPr lang="zh-CN" altLang="en-US" sz="2600" b="1">
              <a:solidFill>
                <a:schemeClr val="tx1"/>
              </a:solidFill>
              <a:uFillTx/>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419100" y="224135"/>
            <a:ext cx="11125200" cy="553998"/>
          </a:xfrm>
          <a:prstGeom prst="rect">
            <a:avLst/>
          </a:prstGeom>
        </p:spPr>
        <p:txBody>
          <a:bodyPr wrap="square">
            <a:spAutoFit/>
          </a:bodyPr>
          <a:lstStyle/>
          <a:p>
            <a:pPr fontAlgn="ctr">
              <a:lnSpc>
                <a:spcPct val="150000"/>
              </a:lnSpc>
            </a:pPr>
            <a:r>
              <a:rPr lang="en-US" altLang="zh-CN" sz="2000" kern="100">
                <a:latin typeface="Times New Roman" panose="02020603050405020304" pitchFamily="18" charset="0"/>
              </a:rPr>
              <a:t>5</a:t>
            </a:r>
            <a:r>
              <a:rPr lang="zh-CN" altLang="zh-CN" sz="2000" kern="100">
                <a:latin typeface="Times New Roman" panose="02020603050405020304" pitchFamily="18" charset="0"/>
              </a:rPr>
              <a:t>．下面是</a:t>
            </a:r>
            <a:r>
              <a:rPr lang="en-US" altLang="zh-CN" sz="2000" kern="100">
                <a:latin typeface="Times New Roman" panose="02020603050405020304" pitchFamily="18" charset="0"/>
              </a:rPr>
              <a:t>19</a:t>
            </a:r>
            <a:r>
              <a:rPr lang="zh-CN" altLang="zh-CN" sz="2000" kern="100">
                <a:latin typeface="Times New Roman" panose="02020603050405020304" pitchFamily="18" charset="0"/>
              </a:rPr>
              <a:t>世纪西欧主要国家与中国城市和农村人口统计表，中西方在城市化上的差异主要表明</a:t>
            </a:r>
            <a:endParaRPr lang="zh-CN" altLang="zh-CN" sz="2000" kern="100">
              <a:latin typeface="Times New Roman" panose="02020603050405020304" pitchFamily="18" charset="0"/>
            </a:endParaRPr>
          </a:p>
        </p:txBody>
      </p:sp>
      <p:graphicFrame>
        <p:nvGraphicFramePr>
          <p:cNvPr id="5" name="对象 4"/>
          <p:cNvGraphicFramePr>
            <a:graphicFrameLocks noChangeAspect="1"/>
          </p:cNvGraphicFramePr>
          <p:nvPr>
            <p:custDataLst>
              <p:tags r:id="rId2"/>
            </p:custDataLst>
          </p:nvPr>
        </p:nvGraphicFramePr>
        <p:xfrm>
          <a:off x="834292" y="945540"/>
          <a:ext cx="7764586" cy="2789788"/>
        </p:xfrm>
        <a:graphic>
          <a:graphicData uri="http://schemas.openxmlformats.org/presentationml/2006/ole">
            <mc:AlternateContent xmlns:mc="http://schemas.openxmlformats.org/markup-compatibility/2006">
              <mc:Choice xmlns:v="urn:schemas-microsoft-com:vml" Requires="v">
                <p:oleObj spid="_x0000_s1038" name="文档" r:id="rId3" imgW="5022850" imgH="1804670" progId="Word.Document.12">
                  <p:embed/>
                </p:oleObj>
              </mc:Choice>
              <mc:Fallback>
                <p:oleObj name="文档" r:id="rId3" imgW="5022850" imgH="1804670" progId="Word.Document.12">
                  <p:embed/>
                  <p:pic>
                    <p:nvPicPr>
                      <p:cNvPr id="0" name="OLE substitute image"/>
                      <p:cNvPicPr/>
                      <p:nvPr/>
                    </p:nvPicPr>
                    <p:blipFill>
                      <a:blip r:embed="rId4"/>
                      <a:stretch>
                        <a:fillRect/>
                      </a:stretch>
                    </p:blipFill>
                    <p:spPr>
                      <a:xfrm>
                        <a:off x="834292" y="945540"/>
                        <a:ext cx="7764586" cy="2789788"/>
                      </a:xfrm>
                      <a:prstGeom prst="rect">
                        <a:avLst/>
                      </a:prstGeom>
                    </p:spPr>
                  </p:pic>
                </p:oleObj>
              </mc:Fallback>
            </mc:AlternateContent>
          </a:graphicData>
        </a:graphic>
      </p:graphicFrame>
      <p:sp>
        <p:nvSpPr>
          <p:cNvPr id="6" name="矩形 5"/>
          <p:cNvSpPr/>
          <p:nvPr>
            <p:custDataLst>
              <p:tags r:id="rId5"/>
            </p:custDataLst>
          </p:nvPr>
        </p:nvSpPr>
        <p:spPr>
          <a:xfrm>
            <a:off x="535353" y="3650876"/>
            <a:ext cx="6096000" cy="1938992"/>
          </a:xfrm>
          <a:prstGeom prst="rect">
            <a:avLst/>
          </a:prstGeom>
        </p:spPr>
        <p:txBody>
          <a:bodyPr>
            <a:spAutoFit/>
          </a:bodyPr>
          <a:lstStyle/>
          <a:p>
            <a:pPr fontAlgn="ctr">
              <a:lnSpc>
                <a:spcPct val="150000"/>
              </a:lnSpc>
            </a:pPr>
            <a:r>
              <a:rPr lang="en-US" altLang="zh-CN" sz="2000" kern="100">
                <a:latin typeface="Times New Roman" panose="02020603050405020304" pitchFamily="18" charset="0"/>
              </a:rPr>
              <a:t>A</a:t>
            </a:r>
            <a:r>
              <a:rPr lang="zh-CN" altLang="zh-CN" sz="2000" kern="100">
                <a:latin typeface="Times New Roman" panose="02020603050405020304" pitchFamily="18" charset="0"/>
              </a:rPr>
              <a:t>．在城市化上，工业文明明显优于农业文明</a:t>
            </a:r>
            <a:endParaRPr lang="zh-CN" altLang="zh-CN" sz="2000" kern="100">
              <a:latin typeface="Times New Roman" panose="02020603050405020304" pitchFamily="18" charset="0"/>
            </a:endParaRPr>
          </a:p>
          <a:p>
            <a:pPr fontAlgn="ctr">
              <a:lnSpc>
                <a:spcPct val="150000"/>
              </a:lnSpc>
            </a:pPr>
            <a:r>
              <a:rPr lang="en-US" altLang="zh-CN" sz="2000" kern="100">
                <a:latin typeface="Times New Roman" panose="02020603050405020304" pitchFamily="18" charset="0"/>
              </a:rPr>
              <a:t>B</a:t>
            </a:r>
            <a:r>
              <a:rPr lang="zh-CN" altLang="zh-CN" sz="2000" kern="100">
                <a:latin typeface="Times New Roman" panose="02020603050405020304" pitchFamily="18" charset="0"/>
              </a:rPr>
              <a:t>．中西方在城市化上，走上了明显不同的道路</a:t>
            </a:r>
            <a:endParaRPr lang="zh-CN" altLang="zh-CN" sz="2000" kern="100">
              <a:latin typeface="Times New Roman" panose="02020603050405020304" pitchFamily="18" charset="0"/>
            </a:endParaRPr>
          </a:p>
          <a:p>
            <a:pPr fontAlgn="ctr">
              <a:lnSpc>
                <a:spcPct val="150000"/>
              </a:lnSpc>
            </a:pPr>
            <a:r>
              <a:rPr lang="en-US" altLang="zh-CN" sz="2000" kern="100">
                <a:latin typeface="Times New Roman" panose="02020603050405020304" pitchFamily="18" charset="0"/>
              </a:rPr>
              <a:t>C</a:t>
            </a:r>
            <a:r>
              <a:rPr lang="zh-CN" altLang="zh-CN" sz="2000" kern="100">
                <a:latin typeface="Times New Roman" panose="02020603050405020304" pitchFamily="18" charset="0"/>
              </a:rPr>
              <a:t>．在城市化上，西方是主动的，中国是被动的</a:t>
            </a:r>
            <a:endParaRPr lang="zh-CN" altLang="zh-CN" sz="2000" kern="100">
              <a:latin typeface="Times New Roman" panose="02020603050405020304" pitchFamily="18" charset="0"/>
            </a:endParaRPr>
          </a:p>
          <a:p>
            <a:pPr fontAlgn="ctr">
              <a:lnSpc>
                <a:spcPct val="150000"/>
              </a:lnSpc>
            </a:pPr>
            <a:r>
              <a:rPr lang="en-US" altLang="zh-CN" sz="2000" kern="100">
                <a:latin typeface="Times New Roman" panose="02020603050405020304" pitchFamily="18" charset="0"/>
              </a:rPr>
              <a:t>D</a:t>
            </a:r>
            <a:r>
              <a:rPr lang="zh-CN" altLang="zh-CN" sz="2000" kern="100">
                <a:latin typeface="Times New Roman" panose="02020603050405020304" pitchFamily="18" charset="0"/>
              </a:rPr>
              <a:t>．中西方农村人口对城市化的态度不同</a:t>
            </a:r>
            <a:endParaRPr lang="zh-CN" altLang="zh-CN" sz="2000" kern="100">
              <a:latin typeface="Times New Roman" panose="02020603050405020304" pitchFamily="18" charset="0"/>
            </a:endParaRPr>
          </a:p>
        </p:txBody>
      </p:sp>
      <p:sp>
        <p:nvSpPr>
          <p:cNvPr id="7" name="矩形 6"/>
          <p:cNvSpPr/>
          <p:nvPr>
            <p:custDataLst>
              <p:tags r:id="rId6"/>
            </p:custDataLst>
          </p:nvPr>
        </p:nvSpPr>
        <p:spPr>
          <a:xfrm>
            <a:off x="8598878" y="2456185"/>
            <a:ext cx="869149"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8800" b="1" cap="none" spc="0" smtClean="0">
                <a:solidFill>
                  <a:srgbClr val="FF0000"/>
                </a:solidFill>
                <a:effectLst/>
              </a:rPr>
              <a:t>A</a:t>
            </a:r>
            <a:endParaRPr lang="zh-CN" altLang="en-US" sz="8800" b="1" cap="none" spc="0">
              <a:solidFill>
                <a:srgbClr val="FF0000"/>
              </a:soli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348761" y="164602"/>
            <a:ext cx="11450517" cy="2862322"/>
          </a:xfrm>
          <a:prstGeom prst="rect">
            <a:avLst/>
          </a:prstGeom>
        </p:spPr>
        <p:txBody>
          <a:bodyPr wrap="square">
            <a:spAutoFit/>
          </a:bodyPr>
          <a:lstStyle/>
          <a:p>
            <a:pPr fontAlgn="ctr">
              <a:lnSpc>
                <a:spcPct val="150000"/>
              </a:lnSpc>
            </a:pPr>
            <a:r>
              <a:rPr lang="en-US" altLang="zh-CN" sz="2000" kern="100">
                <a:latin typeface="Times New Roman" panose="02020603050405020304" pitchFamily="18" charset="0"/>
              </a:rPr>
              <a:t>6</a:t>
            </a:r>
            <a:r>
              <a:rPr lang="zh-CN" altLang="zh-CN" sz="2000" kern="100">
                <a:latin typeface="Times New Roman" panose="02020603050405020304" pitchFamily="18" charset="0"/>
              </a:rPr>
              <a:t>．</a:t>
            </a:r>
            <a:r>
              <a:rPr lang="en-US" altLang="zh-CN" sz="2000" kern="100">
                <a:latin typeface="Times New Roman" panose="02020603050405020304" pitchFamily="18" charset="0"/>
              </a:rPr>
              <a:t>19</a:t>
            </a:r>
            <a:r>
              <a:rPr lang="zh-CN" altLang="zh-CN" sz="2000" kern="100">
                <a:latin typeface="Times New Roman" panose="02020603050405020304" pitchFamily="18" charset="0"/>
              </a:rPr>
              <a:t>世纪中期，在《谷物法》存废争执最激烈的时候，英国首相皮尔说：</a:t>
            </a:r>
            <a:r>
              <a:rPr lang="en-US" altLang="zh-CN" sz="2000" kern="100">
                <a:latin typeface="Times New Roman" panose="02020603050405020304" pitchFamily="18" charset="0"/>
              </a:rPr>
              <a:t>“</a:t>
            </a:r>
            <a:r>
              <a:rPr lang="zh-CN" altLang="zh-CN" sz="2000" kern="100">
                <a:latin typeface="Times New Roman" panose="02020603050405020304" pitchFamily="18" charset="0"/>
              </a:rPr>
              <a:t>铁、煤和制造业的资源给予我们在巨大的工业竞争中超越每一个对手的有利条件</a:t>
            </a:r>
            <a:r>
              <a:rPr lang="en-US" altLang="zh-CN" sz="2000" kern="100">
                <a:latin typeface="Times New Roman" panose="02020603050405020304" pitchFamily="18" charset="0"/>
              </a:rPr>
              <a:t>······</a:t>
            </a:r>
            <a:r>
              <a:rPr lang="zh-CN" altLang="zh-CN" sz="2000" kern="100">
                <a:latin typeface="Times New Roman" panose="02020603050405020304" pitchFamily="18" charset="0"/>
              </a:rPr>
              <a:t>我们位于那些因自由交换产品而获利的国家之首，这个国家能从竞争中退缩吗？这个国家能在禁闭的病态的环境中繁荣吗？</a:t>
            </a:r>
            <a:r>
              <a:rPr lang="en-US" altLang="zh-CN" sz="2000" kern="100">
                <a:latin typeface="Times New Roman" panose="02020603050405020304" pitchFamily="18" charset="0"/>
              </a:rPr>
              <a:t>”</a:t>
            </a:r>
            <a:r>
              <a:rPr lang="zh-CN" altLang="zh-CN" sz="2000" kern="100">
                <a:latin typeface="Times New Roman" panose="02020603050405020304" pitchFamily="18" charset="0"/>
              </a:rPr>
              <a:t>这反映出当时的英国</a:t>
            </a:r>
            <a:endParaRPr lang="zh-CN" altLang="zh-CN" sz="2000" kern="100">
              <a:latin typeface="Times New Roman" panose="02020603050405020304" pitchFamily="18" charset="0"/>
            </a:endParaRPr>
          </a:p>
          <a:p>
            <a:pPr fontAlgn="ctr">
              <a:lnSpc>
                <a:spcPct val="150000"/>
              </a:lnSpc>
              <a:tabLst>
                <a:tab pos="2637155" algn="l"/>
              </a:tabLst>
            </a:pPr>
            <a:r>
              <a:rPr lang="en-US" altLang="zh-CN" sz="2000" kern="100">
                <a:latin typeface="Times New Roman" panose="02020603050405020304" pitchFamily="18" charset="0"/>
              </a:rPr>
              <a:t>A</a:t>
            </a:r>
            <a:r>
              <a:rPr lang="zh-CN" altLang="zh-CN" sz="2000" kern="100">
                <a:latin typeface="Times New Roman" panose="02020603050405020304" pitchFamily="18" charset="0"/>
              </a:rPr>
              <a:t>．重商主义政策盛行</a:t>
            </a:r>
            <a:r>
              <a:rPr lang="en-US" altLang="zh-CN" sz="2000" kern="100">
                <a:latin typeface="Times New Roman" panose="02020603050405020304" pitchFamily="18" charset="0"/>
              </a:rPr>
              <a:t>	B</a:t>
            </a:r>
            <a:r>
              <a:rPr lang="zh-CN" altLang="zh-CN" sz="2000" kern="100">
                <a:latin typeface="Times New Roman" panose="02020603050405020304" pitchFamily="18" charset="0"/>
              </a:rPr>
              <a:t>．经济发展推动政策调整</a:t>
            </a:r>
            <a:endParaRPr lang="zh-CN" altLang="zh-CN" sz="2000" kern="100">
              <a:latin typeface="Times New Roman" panose="02020603050405020304" pitchFamily="18" charset="0"/>
            </a:endParaRPr>
          </a:p>
          <a:p>
            <a:pPr fontAlgn="ctr">
              <a:lnSpc>
                <a:spcPct val="150000"/>
              </a:lnSpc>
              <a:tabLst>
                <a:tab pos="2637155" algn="l"/>
              </a:tabLst>
            </a:pPr>
            <a:r>
              <a:rPr lang="en-US" altLang="zh-CN" sz="2000" kern="100">
                <a:latin typeface="Times New Roman" panose="02020603050405020304" pitchFamily="18" charset="0"/>
              </a:rPr>
              <a:t>C</a:t>
            </a:r>
            <a:r>
              <a:rPr lang="zh-CN" altLang="zh-CN" sz="2000" kern="100">
                <a:latin typeface="Times New Roman" panose="02020603050405020304" pitchFamily="18" charset="0"/>
              </a:rPr>
              <a:t>．新旧势力矛盾重重</a:t>
            </a:r>
            <a:r>
              <a:rPr lang="en-US" altLang="zh-CN" sz="2000" kern="100">
                <a:latin typeface="Times New Roman" panose="02020603050405020304" pitchFamily="18" charset="0"/>
              </a:rPr>
              <a:t>	D</a:t>
            </a:r>
            <a:r>
              <a:rPr lang="zh-CN" altLang="zh-CN" sz="2000" kern="100">
                <a:latin typeface="Times New Roman" panose="02020603050405020304" pitchFamily="18" charset="0"/>
              </a:rPr>
              <a:t>．与列强间殖民争夺激烈</a:t>
            </a:r>
            <a:endParaRPr lang="zh-CN" altLang="zh-CN" sz="2000" kern="100">
              <a:latin typeface="Times New Roman" panose="02020603050405020304" pitchFamily="18" charset="0"/>
            </a:endParaRPr>
          </a:p>
        </p:txBody>
      </p:sp>
      <p:sp>
        <p:nvSpPr>
          <p:cNvPr id="3" name="矩形 2"/>
          <p:cNvSpPr/>
          <p:nvPr>
            <p:custDataLst>
              <p:tags r:id="rId2"/>
            </p:custDataLst>
          </p:nvPr>
        </p:nvSpPr>
        <p:spPr>
          <a:xfrm>
            <a:off x="6936403" y="1580374"/>
            <a:ext cx="817853"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8800" b="1" cap="none" spc="0" smtClean="0">
                <a:solidFill>
                  <a:srgbClr val="FF0000"/>
                </a:solidFill>
                <a:effectLst/>
              </a:rPr>
              <a:t>B</a:t>
            </a:r>
            <a:endParaRPr lang="zh-CN" altLang="en-US" sz="8800" b="1" cap="none" spc="0">
              <a:solidFill>
                <a:srgbClr val="FF0000"/>
              </a:solidFill>
              <a:effectLst/>
            </a:endParaRPr>
          </a:p>
        </p:txBody>
      </p:sp>
      <p:sp>
        <p:nvSpPr>
          <p:cNvPr id="4" name="矩形 3"/>
          <p:cNvSpPr/>
          <p:nvPr>
            <p:custDataLst>
              <p:tags r:id="rId3"/>
            </p:custDataLst>
          </p:nvPr>
        </p:nvSpPr>
        <p:spPr>
          <a:xfrm>
            <a:off x="419100" y="3282605"/>
            <a:ext cx="11380178" cy="2400657"/>
          </a:xfrm>
          <a:prstGeom prst="rect">
            <a:avLst/>
          </a:prstGeom>
        </p:spPr>
        <p:txBody>
          <a:bodyPr wrap="square">
            <a:spAutoFit/>
          </a:bodyPr>
          <a:lstStyle/>
          <a:p>
            <a:pPr fontAlgn="ctr">
              <a:lnSpc>
                <a:spcPct val="150000"/>
              </a:lnSpc>
            </a:pPr>
            <a:r>
              <a:rPr lang="en-US" altLang="zh-CN" sz="2000" kern="100">
                <a:latin typeface="Times New Roman" panose="02020603050405020304" pitchFamily="18" charset="0"/>
              </a:rPr>
              <a:t>7</a:t>
            </a:r>
            <a:r>
              <a:rPr lang="zh-CN" altLang="zh-CN" sz="2000" kern="100">
                <a:latin typeface="Times New Roman" panose="02020603050405020304" pitchFamily="18" charset="0"/>
              </a:rPr>
              <a:t>．</a:t>
            </a:r>
            <a:r>
              <a:rPr lang="en-US" altLang="zh-CN" sz="2000" kern="100">
                <a:latin typeface="Times New Roman" panose="02020603050405020304" pitchFamily="18" charset="0"/>
              </a:rPr>
              <a:t>19</a:t>
            </a:r>
            <a:r>
              <a:rPr lang="zh-CN" altLang="zh-CN" sz="2000" kern="100">
                <a:latin typeface="Times New Roman" panose="02020603050405020304" pitchFamily="18" charset="0"/>
              </a:rPr>
              <a:t>世纪中期，英国女工对家庭经济的贡献占到</a:t>
            </a:r>
            <a:r>
              <a:rPr lang="en-US" altLang="zh-CN" sz="2000" kern="100">
                <a:latin typeface="Times New Roman" panose="02020603050405020304" pitchFamily="18" charset="0"/>
              </a:rPr>
              <a:t>47.1%</a:t>
            </a:r>
            <a:r>
              <a:rPr lang="zh-CN" altLang="zh-CN" sz="2000" kern="100">
                <a:latin typeface="Times New Roman" panose="02020603050405020304" pitchFamily="18" charset="0"/>
              </a:rPr>
              <a:t>，妇女参加社会生产劳动，打破了两性分工的绝对界限，缓解了男女两性在社会生活中的根本差异。妇女们多了工友、同事、上司等社会角色，构建起新的社会关系网络。据此可知工业革命</a:t>
            </a:r>
            <a:endParaRPr lang="zh-CN" altLang="zh-CN" sz="2000" kern="100">
              <a:latin typeface="Times New Roman" panose="02020603050405020304" pitchFamily="18" charset="0"/>
            </a:endParaRPr>
          </a:p>
          <a:p>
            <a:pPr fontAlgn="ctr">
              <a:lnSpc>
                <a:spcPct val="150000"/>
              </a:lnSpc>
              <a:tabLst>
                <a:tab pos="2637155" algn="l"/>
              </a:tabLst>
            </a:pPr>
            <a:r>
              <a:rPr lang="en-US" altLang="zh-CN" sz="2000" kern="100">
                <a:latin typeface="Times New Roman" panose="02020603050405020304" pitchFamily="18" charset="0"/>
              </a:rPr>
              <a:t>A</a:t>
            </a:r>
            <a:r>
              <a:rPr lang="zh-CN" altLang="zh-CN" sz="2000" kern="100">
                <a:latin typeface="Times New Roman" panose="02020603050405020304" pitchFamily="18" charset="0"/>
              </a:rPr>
              <a:t>．极大改变了女性的生活</a:t>
            </a:r>
            <a:r>
              <a:rPr lang="en-US" altLang="zh-CN" sz="2000" kern="100">
                <a:latin typeface="Times New Roman" panose="02020603050405020304" pitchFamily="18" charset="0"/>
              </a:rPr>
              <a:t>	B</a:t>
            </a:r>
            <a:r>
              <a:rPr lang="zh-CN" altLang="zh-CN" sz="2000" kern="100">
                <a:latin typeface="Times New Roman" panose="02020603050405020304" pitchFamily="18" charset="0"/>
              </a:rPr>
              <a:t>．使得传统家庭日益稳固</a:t>
            </a:r>
            <a:endParaRPr lang="zh-CN" altLang="zh-CN" sz="2000" kern="100">
              <a:latin typeface="Times New Roman" panose="02020603050405020304" pitchFamily="18" charset="0"/>
            </a:endParaRPr>
          </a:p>
          <a:p>
            <a:pPr fontAlgn="ctr">
              <a:lnSpc>
                <a:spcPct val="150000"/>
              </a:lnSpc>
              <a:tabLst>
                <a:tab pos="2637155" algn="l"/>
              </a:tabLst>
            </a:pPr>
            <a:r>
              <a:rPr lang="en-US" altLang="zh-CN" sz="2000" kern="100">
                <a:latin typeface="Times New Roman" panose="02020603050405020304" pitchFamily="18" charset="0"/>
              </a:rPr>
              <a:t>C</a:t>
            </a:r>
            <a:r>
              <a:rPr lang="zh-CN" altLang="zh-CN" sz="2000" kern="100">
                <a:latin typeface="Times New Roman" panose="02020603050405020304" pitchFamily="18" charset="0"/>
              </a:rPr>
              <a:t>．动摇了传统的价值观念</a:t>
            </a:r>
            <a:r>
              <a:rPr lang="en-US" altLang="zh-CN" sz="2000" kern="100">
                <a:latin typeface="Times New Roman" panose="02020603050405020304" pitchFamily="18" charset="0"/>
              </a:rPr>
              <a:t>	D</a:t>
            </a:r>
            <a:r>
              <a:rPr lang="zh-CN" altLang="zh-CN" sz="2000" kern="100">
                <a:latin typeface="Times New Roman" panose="02020603050405020304" pitchFamily="18" charset="0"/>
              </a:rPr>
              <a:t>．提高了妇女的社会地位</a:t>
            </a:r>
            <a:endParaRPr lang="zh-CN" altLang="zh-CN" sz="2000" kern="100">
              <a:latin typeface="Times New Roman" panose="02020603050405020304" pitchFamily="18" charset="0"/>
            </a:endParaRPr>
          </a:p>
        </p:txBody>
      </p:sp>
      <p:sp>
        <p:nvSpPr>
          <p:cNvPr id="6" name="矩形 5"/>
          <p:cNvSpPr/>
          <p:nvPr>
            <p:custDataLst>
              <p:tags r:id="rId4"/>
            </p:custDataLst>
          </p:nvPr>
        </p:nvSpPr>
        <p:spPr>
          <a:xfrm>
            <a:off x="7634655" y="4492393"/>
            <a:ext cx="869149"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8800" b="1" cap="none" spc="0" smtClean="0">
                <a:solidFill>
                  <a:srgbClr val="FF0000"/>
                </a:solidFill>
                <a:effectLst/>
              </a:rPr>
              <a:t>A</a:t>
            </a:r>
            <a:endParaRPr lang="zh-CN" altLang="en-US" sz="8800" b="1" cap="none" spc="0">
              <a:solidFill>
                <a:srgbClr val="FF0000"/>
              </a:soli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93298" y="977978"/>
            <a:ext cx="11550770" cy="3914918"/>
          </a:xfrm>
          <a:prstGeom prst="rect">
            <a:avLst/>
          </a:prstGeom>
          <a:noFill/>
        </p:spPr>
        <p:txBody>
          <a:bodyPr wrap="square" rtlCol="0">
            <a:spAutoFit/>
          </a:bodyPr>
          <a:lstStyle/>
          <a:p>
            <a:pPr>
              <a:lnSpc>
                <a:spcPct val="90000"/>
              </a:lnSpc>
            </a:pPr>
            <a:r>
              <a:rPr lang="zh-CN" altLang="en-US" sz="2100" b="1">
                <a:latin typeface="黑体" panose="02010609060101010101" pitchFamily="2" charset="-122"/>
                <a:ea typeface="黑体" panose="02010609060101010101" pitchFamily="2" charset="-122"/>
              </a:rPr>
              <a:t>材料一</a:t>
            </a:r>
            <a:r>
              <a:rPr lang="zh-CN" altLang="en-US" sz="2100" b="1"/>
              <a:t>   </a:t>
            </a:r>
            <a:r>
              <a:rPr lang="en-US" altLang="zh-CN" sz="2100" b="1">
                <a:latin typeface="楷体" panose="02010609060101010101" pitchFamily="49" charset="-122"/>
                <a:ea typeface="楷体" panose="02010609060101010101" pitchFamily="49" charset="-122"/>
              </a:rPr>
              <a:t>20</a:t>
            </a:r>
            <a:r>
              <a:rPr lang="zh-CN" altLang="en-US" sz="2100" b="1">
                <a:latin typeface="楷体" panose="02010609060101010101" pitchFamily="49" charset="-122"/>
                <a:ea typeface="楷体" panose="02010609060101010101" pitchFamily="49" charset="-122"/>
              </a:rPr>
              <a:t>世纪</a:t>
            </a:r>
            <a:r>
              <a:rPr lang="zh-CN" altLang="en-US" sz="2100" b="1">
                <a:solidFill>
                  <a:srgbClr val="FF0000"/>
                </a:solidFill>
                <a:latin typeface="楷体" panose="02010609060101010101" pitchFamily="49" charset="-122"/>
                <a:ea typeface="楷体" panose="02010609060101010101" pitchFamily="49" charset="-122"/>
              </a:rPr>
              <a:t>科学理论取得重大突破</a:t>
            </a:r>
            <a:r>
              <a:rPr lang="zh-CN" altLang="en-US" sz="2100" b="1">
                <a:latin typeface="楷体" panose="02010609060101010101" pitchFamily="49" charset="-122"/>
                <a:ea typeface="楷体" panose="02010609060101010101" pitchFamily="49" charset="-122"/>
              </a:rPr>
              <a:t>，例如：相对论的提出和量子力学的发展；系统论、信息论、控制论的问世</a:t>
            </a:r>
            <a:r>
              <a:rPr lang="en-US" altLang="zh-CN" sz="2100" b="1">
                <a:latin typeface="楷体" panose="02010609060101010101" pitchFamily="49" charset="-122"/>
                <a:ea typeface="楷体" panose="02010609060101010101" pitchFamily="49" charset="-122"/>
              </a:rPr>
              <a:t>,</a:t>
            </a:r>
            <a:r>
              <a:rPr lang="zh-CN" altLang="en-US" sz="2100" b="1">
                <a:latin typeface="楷体" panose="02010609060101010101" pitchFamily="49" charset="-122"/>
                <a:ea typeface="楷体" panose="02010609060101010101" pitchFamily="49" charset="-122"/>
              </a:rPr>
              <a:t>为技术革命进一步提供了理论支持 。            </a:t>
            </a:r>
            <a:endParaRPr lang="en-US" altLang="zh-CN" sz="2100" b="1" smtClean="0">
              <a:latin typeface="楷体" panose="02010609060101010101" pitchFamily="49" charset="-122"/>
              <a:ea typeface="楷体" panose="02010609060101010101" pitchFamily="49" charset="-122"/>
            </a:endParaRPr>
          </a:p>
          <a:p>
            <a:pPr>
              <a:lnSpc>
                <a:spcPct val="90000"/>
              </a:lnSpc>
            </a:pPr>
            <a:r>
              <a:rPr lang="en-US" altLang="zh-CN" sz="2100" b="1">
                <a:latin typeface="楷体" panose="02010609060101010101" pitchFamily="49" charset="-122"/>
                <a:ea typeface="楷体" panose="02010609060101010101" pitchFamily="49" charset="-122"/>
              </a:rPr>
              <a:t> </a:t>
            </a:r>
            <a:r>
              <a:rPr lang="en-US" altLang="zh-CN" sz="2100" b="1" smtClean="0">
                <a:latin typeface="楷体" panose="02010609060101010101" pitchFamily="49" charset="-122"/>
                <a:ea typeface="楷体" panose="02010609060101010101" pitchFamily="49" charset="-122"/>
              </a:rPr>
              <a:t>                                             </a:t>
            </a:r>
            <a:r>
              <a:rPr lang="zh-CN" altLang="en-US" sz="2100" b="1" smtClean="0">
                <a:latin typeface="楷体" panose="02010609060101010101" pitchFamily="49" charset="-122"/>
                <a:ea typeface="楷体" panose="02010609060101010101" pitchFamily="49" charset="-122"/>
              </a:rPr>
              <a:t> </a:t>
            </a:r>
            <a:r>
              <a:rPr lang="en-US" altLang="zh-CN" sz="2100" b="1">
                <a:latin typeface="楷体" panose="02010609060101010101" pitchFamily="49" charset="-122"/>
                <a:ea typeface="楷体" panose="02010609060101010101" pitchFamily="49" charset="-122"/>
              </a:rPr>
              <a:t>——《</a:t>
            </a:r>
            <a:r>
              <a:rPr lang="zh-CN" altLang="en-US" sz="2100" b="1">
                <a:latin typeface="楷体" panose="02010609060101010101" pitchFamily="49" charset="-122"/>
                <a:ea typeface="楷体" panose="02010609060101010101" pitchFamily="49" charset="-122"/>
              </a:rPr>
              <a:t>中外历史纲要（下）</a:t>
            </a:r>
            <a:r>
              <a:rPr lang="en-US" altLang="zh-CN" sz="2100" b="1">
                <a:latin typeface="楷体" panose="02010609060101010101" pitchFamily="49" charset="-122"/>
                <a:ea typeface="楷体" panose="02010609060101010101" pitchFamily="49" charset="-122"/>
              </a:rPr>
              <a:t>》</a:t>
            </a:r>
            <a:endParaRPr lang="en-US" altLang="zh-CN" sz="2100" b="1">
              <a:latin typeface="楷体" panose="02010609060101010101" pitchFamily="49" charset="-122"/>
              <a:ea typeface="楷体" panose="02010609060101010101" pitchFamily="49" charset="-122"/>
            </a:endParaRPr>
          </a:p>
          <a:p>
            <a:pPr>
              <a:lnSpc>
                <a:spcPct val="90000"/>
              </a:lnSpc>
            </a:pPr>
            <a:r>
              <a:rPr lang="zh-CN" altLang="en-US" sz="2100" b="1">
                <a:latin typeface="黑体" panose="02010609060101010101" pitchFamily="2" charset="-122"/>
                <a:ea typeface="黑体" panose="02010609060101010101" pitchFamily="2" charset="-122"/>
                <a:cs typeface="黑体" panose="02010609060101010101" pitchFamily="2" charset="-122"/>
              </a:rPr>
              <a:t>材料二 </a:t>
            </a:r>
            <a:r>
              <a:rPr lang="zh-CN" altLang="en-US" sz="2100" b="1"/>
              <a:t>    </a:t>
            </a:r>
            <a:r>
              <a:rPr lang="zh-CN" altLang="en-US" sz="2100" b="1">
                <a:latin typeface="楷体" panose="02010609060101010101" pitchFamily="49" charset="-122"/>
                <a:ea typeface="楷体" panose="02010609060101010101" pitchFamily="49" charset="-122"/>
              </a:rPr>
              <a:t>二战期间，美国研制了原子弹并用于</a:t>
            </a:r>
            <a:r>
              <a:rPr lang="zh-CN" altLang="en-US" sz="2100" b="1">
                <a:solidFill>
                  <a:srgbClr val="FF0000"/>
                </a:solidFill>
                <a:latin typeface="楷体" panose="02010609060101010101" pitchFamily="49" charset="-122"/>
                <a:ea typeface="楷体" panose="02010609060101010101" pitchFamily="49" charset="-122"/>
              </a:rPr>
              <a:t>实战</a:t>
            </a:r>
            <a:r>
              <a:rPr lang="zh-CN" altLang="en-US" sz="2100" b="1">
                <a:latin typeface="楷体" panose="02010609060101010101" pitchFamily="49" charset="-122"/>
                <a:ea typeface="楷体" panose="02010609060101010101" pitchFamily="49" charset="-122"/>
              </a:rPr>
              <a:t>。</a:t>
            </a:r>
            <a:r>
              <a:rPr lang="en-US" altLang="zh-CN" sz="2100" b="1">
                <a:latin typeface="楷体" panose="02010609060101010101" pitchFamily="49" charset="-122"/>
                <a:ea typeface="楷体" panose="02010609060101010101" pitchFamily="49" charset="-122"/>
              </a:rPr>
              <a:t>1946</a:t>
            </a:r>
            <a:r>
              <a:rPr lang="zh-CN" altLang="en-US" sz="2100" b="1">
                <a:latin typeface="楷体" panose="02010609060101010101" pitchFamily="49" charset="-122"/>
                <a:ea typeface="楷体" panose="02010609060101010101" pitchFamily="49" charset="-122"/>
              </a:rPr>
              <a:t>年，美国投入使用第一台电子计算机，最初是用来</a:t>
            </a:r>
            <a:r>
              <a:rPr lang="zh-CN" altLang="en-US" sz="2100" b="1">
                <a:solidFill>
                  <a:srgbClr val="FF0000"/>
                </a:solidFill>
                <a:latin typeface="楷体" panose="02010609060101010101" pitchFamily="49" charset="-122"/>
                <a:ea typeface="楷体" panose="02010609060101010101" pitchFamily="49" charset="-122"/>
              </a:rPr>
              <a:t>计算炮弹弹道</a:t>
            </a:r>
            <a:r>
              <a:rPr lang="zh-CN" altLang="en-US" sz="2100" b="1">
                <a:latin typeface="楷体" panose="02010609060101010101" pitchFamily="49" charset="-122"/>
                <a:ea typeface="楷体" panose="02010609060101010101" pitchFamily="49" charset="-122"/>
              </a:rPr>
              <a:t>的。德国人研制成功远程液体燃烧火箭，是用于</a:t>
            </a:r>
            <a:r>
              <a:rPr lang="zh-CN" altLang="en-US" sz="2100" b="1">
                <a:solidFill>
                  <a:srgbClr val="FF0000"/>
                </a:solidFill>
                <a:latin typeface="楷体" panose="02010609060101010101" pitchFamily="49" charset="-122"/>
                <a:ea typeface="楷体" panose="02010609060101010101" pitchFamily="49" charset="-122"/>
              </a:rPr>
              <a:t>空袭</a:t>
            </a:r>
            <a:r>
              <a:rPr lang="zh-CN" altLang="en-US" sz="2100" b="1" smtClean="0">
                <a:latin typeface="楷体" panose="02010609060101010101" pitchFamily="49" charset="-122"/>
                <a:ea typeface="楷体" panose="02010609060101010101" pitchFamily="49" charset="-122"/>
              </a:rPr>
              <a:t>。</a:t>
            </a:r>
            <a:endParaRPr lang="en-US" altLang="zh-CN" sz="2100" b="1" smtClean="0">
              <a:latin typeface="楷体" panose="02010609060101010101" pitchFamily="49" charset="-122"/>
              <a:ea typeface="楷体" panose="02010609060101010101" pitchFamily="49" charset="-122"/>
            </a:endParaRPr>
          </a:p>
          <a:p>
            <a:pPr>
              <a:lnSpc>
                <a:spcPct val="90000"/>
              </a:lnSpc>
            </a:pPr>
            <a:r>
              <a:rPr lang="en-US" altLang="zh-CN" sz="2100" b="1">
                <a:latin typeface="楷体" panose="02010609060101010101" pitchFamily="49" charset="-122"/>
                <a:ea typeface="楷体" panose="02010609060101010101" pitchFamily="49" charset="-122"/>
              </a:rPr>
              <a:t> </a:t>
            </a:r>
            <a:r>
              <a:rPr lang="en-US" altLang="zh-CN" sz="2100" b="1" smtClean="0">
                <a:latin typeface="楷体" panose="02010609060101010101" pitchFamily="49" charset="-122"/>
                <a:ea typeface="楷体" panose="02010609060101010101" pitchFamily="49" charset="-122"/>
              </a:rPr>
              <a:t>                                                    ——</a:t>
            </a:r>
            <a:r>
              <a:rPr lang="zh-CN" altLang="en-US" sz="2100" b="1">
                <a:latin typeface="楷体" panose="02010609060101010101" pitchFamily="49" charset="-122"/>
                <a:ea typeface="楷体" panose="02010609060101010101" pitchFamily="49" charset="-122"/>
              </a:rPr>
              <a:t>吴于廑、齐世荣</a:t>
            </a:r>
            <a:r>
              <a:rPr lang="en-US" altLang="zh-CN" sz="2100" b="1">
                <a:latin typeface="楷体" panose="02010609060101010101" pitchFamily="49" charset="-122"/>
                <a:ea typeface="楷体" panose="02010609060101010101" pitchFamily="49" charset="-122"/>
              </a:rPr>
              <a:t>《</a:t>
            </a:r>
            <a:r>
              <a:rPr lang="zh-CN" altLang="en-US" sz="2100" b="1">
                <a:latin typeface="楷体" panose="02010609060101010101" pitchFamily="49" charset="-122"/>
                <a:ea typeface="楷体" panose="02010609060101010101" pitchFamily="49" charset="-122"/>
              </a:rPr>
              <a:t>世界史</a:t>
            </a:r>
            <a:r>
              <a:rPr lang="en-US" altLang="zh-CN" sz="2100" b="1">
                <a:latin typeface="楷体" panose="02010609060101010101" pitchFamily="49" charset="-122"/>
                <a:ea typeface="楷体" panose="02010609060101010101" pitchFamily="49" charset="-122"/>
              </a:rPr>
              <a:t>》</a:t>
            </a:r>
            <a:endParaRPr lang="zh-CN" altLang="en-US" sz="2100" b="1">
              <a:latin typeface="楷体" panose="02010609060101010101" pitchFamily="49" charset="-122"/>
              <a:ea typeface="楷体" panose="02010609060101010101" pitchFamily="49" charset="-122"/>
            </a:endParaRPr>
          </a:p>
          <a:p>
            <a:pPr>
              <a:lnSpc>
                <a:spcPct val="90000"/>
              </a:lnSpc>
            </a:pPr>
            <a:r>
              <a:rPr lang="zh-CN" altLang="en-US" sz="2100" b="1">
                <a:latin typeface="黑体" panose="02010609060101010101" pitchFamily="2" charset="-122"/>
                <a:ea typeface="黑体" panose="02010609060101010101" pitchFamily="2" charset="-122"/>
                <a:cs typeface="黑体" panose="02010609060101010101" pitchFamily="2" charset="-122"/>
              </a:rPr>
              <a:t>材料三  </a:t>
            </a:r>
            <a:r>
              <a:rPr lang="zh-CN" altLang="en-US" sz="2100" b="1"/>
              <a:t>      </a:t>
            </a:r>
            <a:r>
              <a:rPr lang="zh-CN" altLang="en-US" sz="2100" b="1">
                <a:latin typeface="楷体" panose="02010609060101010101" pitchFamily="49" charset="-122"/>
                <a:ea typeface="楷体" panose="02010609060101010101" pitchFamily="49" charset="-122"/>
              </a:rPr>
              <a:t>二战后，</a:t>
            </a:r>
            <a:r>
              <a:rPr lang="zh-CN" altLang="en-US" sz="2100" b="1">
                <a:solidFill>
                  <a:srgbClr val="FF0000"/>
                </a:solidFill>
                <a:latin typeface="楷体" panose="02010609060101010101" pitchFamily="49" charset="-122"/>
                <a:ea typeface="楷体" panose="02010609060101010101" pitchFamily="49" charset="-122"/>
              </a:rPr>
              <a:t>美苏展开军备竞赛</a:t>
            </a:r>
            <a:r>
              <a:rPr lang="zh-CN" altLang="en-US" sz="2100" b="1">
                <a:latin typeface="楷体" panose="02010609060101010101" pitchFamily="49" charset="-122"/>
                <a:ea typeface="楷体" panose="02010609060101010101" pitchFamily="49" charset="-122"/>
              </a:rPr>
              <a:t>，大力发展科技</a:t>
            </a:r>
            <a:r>
              <a:rPr lang="en-US" altLang="zh-CN" sz="2100" b="1">
                <a:latin typeface="楷体" panose="02010609060101010101" pitchFamily="49" charset="-122"/>
                <a:ea typeface="楷体" panose="02010609060101010101" pitchFamily="49" charset="-122"/>
              </a:rPr>
              <a:t>……</a:t>
            </a:r>
            <a:r>
              <a:rPr lang="zh-CN" altLang="en-US" sz="2100" b="1">
                <a:latin typeface="楷体" panose="02010609060101010101" pitchFamily="49" charset="-122"/>
                <a:ea typeface="楷体" panose="02010609060101010101" pitchFamily="49" charset="-122"/>
              </a:rPr>
              <a:t>美国和西方在电子、新材料及其加工业等方面之所以能够领先于苏联，从一定程度上也是被美苏军备竞赛给逼出来的。</a:t>
            </a:r>
            <a:endParaRPr lang="zh-CN" altLang="en-US" sz="2100" b="1">
              <a:latin typeface="楷体" panose="02010609060101010101" pitchFamily="49" charset="-122"/>
              <a:ea typeface="楷体" panose="02010609060101010101" pitchFamily="49" charset="-122"/>
            </a:endParaRPr>
          </a:p>
          <a:p>
            <a:pPr algn="r">
              <a:lnSpc>
                <a:spcPct val="90000"/>
              </a:lnSpc>
            </a:pPr>
            <a:r>
              <a:rPr lang="en-US" altLang="zh-CN" sz="2100" b="1">
                <a:latin typeface="楷体" panose="02010609060101010101" pitchFamily="49" charset="-122"/>
                <a:ea typeface="楷体" panose="02010609060101010101" pitchFamily="49" charset="-122"/>
              </a:rPr>
              <a:t>——</a:t>
            </a:r>
            <a:r>
              <a:rPr lang="zh-CN" altLang="en-US" sz="2100" b="1">
                <a:latin typeface="楷体" panose="02010609060101010101" pitchFamily="49" charset="-122"/>
                <a:ea typeface="楷体" panose="02010609060101010101" pitchFamily="49" charset="-122"/>
              </a:rPr>
              <a:t>时殷弘</a:t>
            </a:r>
            <a:r>
              <a:rPr lang="en-US" altLang="zh-CN" sz="2100" b="1">
                <a:latin typeface="楷体" panose="02010609060101010101" pitchFamily="49" charset="-122"/>
                <a:ea typeface="楷体" panose="02010609060101010101" pitchFamily="49" charset="-122"/>
              </a:rPr>
              <a:t>《</a:t>
            </a:r>
            <a:r>
              <a:rPr lang="zh-CN" altLang="en-US" sz="2100" b="1">
                <a:latin typeface="楷体" panose="02010609060101010101" pitchFamily="49" charset="-122"/>
                <a:ea typeface="楷体" panose="02010609060101010101" pitchFamily="49" charset="-122"/>
              </a:rPr>
              <a:t>美苏冷战史：机理、特征和意义</a:t>
            </a:r>
            <a:r>
              <a:rPr lang="en-US" altLang="zh-CN" sz="2100" b="1">
                <a:latin typeface="楷体" panose="02010609060101010101" pitchFamily="49" charset="-122"/>
                <a:ea typeface="楷体" panose="02010609060101010101" pitchFamily="49" charset="-122"/>
              </a:rPr>
              <a:t>》</a:t>
            </a:r>
            <a:endParaRPr lang="en-US" altLang="zh-CN" sz="2100" b="1">
              <a:latin typeface="楷体" panose="02010609060101010101" pitchFamily="49" charset="-122"/>
              <a:ea typeface="楷体" panose="02010609060101010101" pitchFamily="49" charset="-122"/>
            </a:endParaRPr>
          </a:p>
          <a:p>
            <a:pPr>
              <a:lnSpc>
                <a:spcPct val="90000"/>
              </a:lnSpc>
            </a:pPr>
            <a:r>
              <a:rPr lang="zh-CN" altLang="en-US" sz="2400" b="1">
                <a:latin typeface="黑体" panose="02010609060101010101" pitchFamily="2" charset="-122"/>
                <a:ea typeface="黑体" panose="02010609060101010101" pitchFamily="2" charset="-122"/>
                <a:cs typeface="黑体" panose="02010609060101010101" pitchFamily="2" charset="-122"/>
              </a:rPr>
              <a:t>材料四    </a:t>
            </a:r>
            <a:r>
              <a:rPr lang="zh-CN" altLang="en-US" sz="2100" b="1"/>
              <a:t>    </a:t>
            </a:r>
            <a:r>
              <a:rPr lang="zh-CN" altLang="en-US" sz="2100" b="1">
                <a:latin typeface="楷体" panose="02010609060101010101" pitchFamily="49" charset="-122"/>
                <a:ea typeface="楷体" panose="02010609060101010101" pitchFamily="49" charset="-122"/>
              </a:rPr>
              <a:t>凡是私人垄断资本不愿投资、也无力投资的项目和产业，</a:t>
            </a:r>
            <a:r>
              <a:rPr lang="zh-CN" altLang="en-US" sz="2100" b="1">
                <a:solidFill>
                  <a:srgbClr val="FF0000"/>
                </a:solidFill>
                <a:latin typeface="楷体" panose="02010609060101010101" pitchFamily="49" charset="-122"/>
                <a:ea typeface="楷体" panose="02010609060101010101" pitchFamily="49" charset="-122"/>
              </a:rPr>
              <a:t>国家</a:t>
            </a:r>
            <a:r>
              <a:rPr lang="zh-CN" altLang="en-US" sz="2100" b="1">
                <a:latin typeface="楷体" panose="02010609060101010101" pitchFamily="49" charset="-122"/>
                <a:ea typeface="楷体" panose="02010609060101010101" pitchFamily="49" charset="-122"/>
              </a:rPr>
              <a:t>通过巨额财政拨款来完成。那些高风险、高投资的高新技术产业几乎都是由</a:t>
            </a:r>
            <a:r>
              <a:rPr lang="zh-CN" altLang="en-US" sz="2100" b="1">
                <a:solidFill>
                  <a:srgbClr val="FF0000"/>
                </a:solidFill>
                <a:latin typeface="楷体" panose="02010609060101010101" pitchFamily="49" charset="-122"/>
                <a:ea typeface="楷体" panose="02010609060101010101" pitchFamily="49" charset="-122"/>
              </a:rPr>
              <a:t>国家垄断资本主义</a:t>
            </a:r>
            <a:r>
              <a:rPr lang="zh-CN" altLang="en-US" sz="2100" b="1">
                <a:latin typeface="楷体" panose="02010609060101010101" pitchFamily="49" charset="-122"/>
                <a:ea typeface="楷体" panose="02010609060101010101" pitchFamily="49" charset="-122"/>
              </a:rPr>
              <a:t>来兴建的。这种做法部分地克服了社会化大生产与私人垄断资本占有之间的矛盾，有力地推动了科学技术进步和产业结构升级换代。          </a:t>
            </a:r>
            <a:r>
              <a:rPr lang="en-US" altLang="zh-CN" sz="2100" b="1">
                <a:latin typeface="楷体" panose="02010609060101010101" pitchFamily="49" charset="-122"/>
                <a:ea typeface="楷体" panose="02010609060101010101" pitchFamily="49" charset="-122"/>
              </a:rPr>
              <a:t>——</a:t>
            </a:r>
            <a:r>
              <a:rPr lang="zh-CN" altLang="en-US" sz="2100" b="1">
                <a:latin typeface="楷体" panose="02010609060101010101" pitchFamily="49" charset="-122"/>
                <a:ea typeface="楷体" panose="02010609060101010101" pitchFamily="49" charset="-122"/>
              </a:rPr>
              <a:t>贵玉君等</a:t>
            </a:r>
            <a:r>
              <a:rPr lang="en-US" altLang="zh-CN" sz="2100" b="1">
                <a:latin typeface="楷体" panose="02010609060101010101" pitchFamily="49" charset="-122"/>
                <a:ea typeface="楷体" panose="02010609060101010101" pitchFamily="49" charset="-122"/>
              </a:rPr>
              <a:t>《</a:t>
            </a:r>
            <a:r>
              <a:rPr lang="zh-CN" altLang="en-US" sz="2100" b="1">
                <a:latin typeface="楷体" panose="02010609060101010101" pitchFamily="49" charset="-122"/>
                <a:ea typeface="楷体" panose="02010609060101010101" pitchFamily="49" charset="-122"/>
              </a:rPr>
              <a:t>马克思主义政治经济学原理</a:t>
            </a:r>
            <a:r>
              <a:rPr lang="en-US" altLang="zh-CN" sz="2100" b="1">
                <a:latin typeface="楷体" panose="02010609060101010101" pitchFamily="49" charset="-122"/>
                <a:ea typeface="楷体" panose="02010609060101010101" pitchFamily="49" charset="-122"/>
              </a:rPr>
              <a:t>》</a:t>
            </a:r>
            <a:endParaRPr lang="zh-CN" altLang="en-US" sz="2100" b="1"/>
          </a:p>
        </p:txBody>
      </p:sp>
      <p:sp>
        <p:nvSpPr>
          <p:cNvPr id="4" name="文本框 3"/>
          <p:cNvSpPr txBox="1"/>
          <p:nvPr>
            <p:custDataLst>
              <p:tags r:id="rId2"/>
            </p:custDataLst>
          </p:nvPr>
        </p:nvSpPr>
        <p:spPr>
          <a:xfrm>
            <a:off x="6256524" y="1061697"/>
            <a:ext cx="5444119" cy="461665"/>
          </a:xfrm>
          <a:prstGeom prst="rect">
            <a:avLst/>
          </a:prstGeom>
          <a:solidFill>
            <a:schemeClr val="accent5">
              <a:lumMod val="20000"/>
              <a:lumOff val="80000"/>
            </a:schemeClr>
          </a:solidFill>
          <a:ln w="25400">
            <a:solidFill>
              <a:srgbClr val="FF0000"/>
            </a:solidFill>
          </a:ln>
        </p:spPr>
        <p:txBody>
          <a:bodyPr wrap="none" rtlCol="0">
            <a:spAutoFit/>
          </a:bodyPr>
          <a:lstStyle/>
          <a:p>
            <a:r>
              <a:rPr lang="zh-CN" altLang="en-US" sz="2400" b="1"/>
              <a:t>①科学理论的重大突破提供理论基础；</a:t>
            </a:r>
            <a:endParaRPr lang="zh-CN" altLang="en-US" sz="2400" b="1"/>
          </a:p>
        </p:txBody>
      </p:sp>
      <p:sp>
        <p:nvSpPr>
          <p:cNvPr id="5" name="文本框 4"/>
          <p:cNvSpPr txBox="1"/>
          <p:nvPr>
            <p:custDataLst>
              <p:tags r:id="rId3"/>
            </p:custDataLst>
          </p:nvPr>
        </p:nvSpPr>
        <p:spPr>
          <a:xfrm>
            <a:off x="6256523" y="2300072"/>
            <a:ext cx="5444119" cy="461665"/>
          </a:xfrm>
          <a:prstGeom prst="rect">
            <a:avLst/>
          </a:prstGeom>
          <a:solidFill>
            <a:schemeClr val="accent5">
              <a:lumMod val="20000"/>
              <a:lumOff val="80000"/>
            </a:schemeClr>
          </a:solidFill>
          <a:ln w="15875">
            <a:solidFill>
              <a:srgbClr val="FF0000"/>
            </a:solidFill>
          </a:ln>
        </p:spPr>
        <p:txBody>
          <a:bodyPr wrap="square" rtlCol="0">
            <a:spAutoFit/>
          </a:bodyPr>
          <a:lstStyle/>
          <a:p>
            <a:r>
              <a:rPr lang="zh-CN" altLang="en-US" sz="2400" b="1"/>
              <a:t>②战争及激烈的国际竞争的刺激；</a:t>
            </a:r>
            <a:endParaRPr lang="zh-CN" altLang="en-US" sz="2400" b="1"/>
          </a:p>
        </p:txBody>
      </p:sp>
      <p:sp>
        <p:nvSpPr>
          <p:cNvPr id="6" name="文本框 5"/>
          <p:cNvSpPr txBox="1"/>
          <p:nvPr>
            <p:custDataLst>
              <p:tags r:id="rId4"/>
            </p:custDataLst>
          </p:nvPr>
        </p:nvSpPr>
        <p:spPr>
          <a:xfrm>
            <a:off x="6256522" y="3076782"/>
            <a:ext cx="5444119" cy="461665"/>
          </a:xfrm>
          <a:prstGeom prst="rect">
            <a:avLst/>
          </a:prstGeom>
          <a:solidFill>
            <a:schemeClr val="accent5">
              <a:lumMod val="20000"/>
              <a:lumOff val="80000"/>
            </a:schemeClr>
          </a:solidFill>
          <a:ln w="15875">
            <a:solidFill>
              <a:srgbClr val="FF0000"/>
            </a:solidFill>
          </a:ln>
        </p:spPr>
        <p:txBody>
          <a:bodyPr wrap="square" rtlCol="0">
            <a:spAutoFit/>
          </a:bodyPr>
          <a:lstStyle/>
          <a:p>
            <a:r>
              <a:rPr lang="zh-CN" altLang="en-US" sz="2400" b="1"/>
              <a:t>③各国政府对高科技的大力支持；</a:t>
            </a:r>
            <a:endParaRPr lang="zh-CN" altLang="en-US" sz="2400" b="1"/>
          </a:p>
        </p:txBody>
      </p:sp>
      <p:sp>
        <p:nvSpPr>
          <p:cNvPr id="7" name="文本框 6"/>
          <p:cNvSpPr txBox="1"/>
          <p:nvPr>
            <p:custDataLst>
              <p:tags r:id="rId5"/>
            </p:custDataLst>
          </p:nvPr>
        </p:nvSpPr>
        <p:spPr>
          <a:xfrm>
            <a:off x="6256522" y="3770359"/>
            <a:ext cx="5444119" cy="461665"/>
          </a:xfrm>
          <a:prstGeom prst="rect">
            <a:avLst/>
          </a:prstGeom>
          <a:solidFill>
            <a:schemeClr val="accent5">
              <a:lumMod val="20000"/>
              <a:lumOff val="80000"/>
            </a:schemeClr>
          </a:solidFill>
          <a:ln w="15875">
            <a:solidFill>
              <a:srgbClr val="FF0000"/>
            </a:solidFill>
          </a:ln>
        </p:spPr>
        <p:txBody>
          <a:bodyPr wrap="square" rtlCol="0">
            <a:spAutoFit/>
          </a:bodyPr>
          <a:lstStyle/>
          <a:p>
            <a:r>
              <a:rPr lang="zh-CN" altLang="en-US" sz="2400" b="1"/>
              <a:t>④国家垄断资本主义的发展；</a:t>
            </a:r>
            <a:endParaRPr lang="zh-CN" altLang="en-US" sz="2400" b="1"/>
          </a:p>
        </p:txBody>
      </p:sp>
      <p:sp>
        <p:nvSpPr>
          <p:cNvPr id="8" name="文本框 7"/>
          <p:cNvSpPr txBox="1"/>
          <p:nvPr>
            <p:custDataLst>
              <p:tags r:id="rId6"/>
            </p:custDataLst>
          </p:nvPr>
        </p:nvSpPr>
        <p:spPr>
          <a:xfrm>
            <a:off x="6256522" y="4514950"/>
            <a:ext cx="5371886" cy="461665"/>
          </a:xfrm>
          <a:prstGeom prst="rect">
            <a:avLst/>
          </a:prstGeom>
          <a:solidFill>
            <a:schemeClr val="accent5">
              <a:lumMod val="20000"/>
              <a:lumOff val="80000"/>
            </a:schemeClr>
          </a:solidFill>
          <a:ln w="15875">
            <a:solidFill>
              <a:srgbClr val="FF0000"/>
            </a:solidFill>
          </a:ln>
        </p:spPr>
        <p:txBody>
          <a:bodyPr wrap="square" rtlCol="0">
            <a:spAutoFit/>
          </a:bodyPr>
          <a:lstStyle/>
          <a:p>
            <a:r>
              <a:rPr lang="zh-CN" altLang="en-US" sz="2400" b="1"/>
              <a:t>⑤战后经济的发展奠定物质基础；</a:t>
            </a:r>
            <a:endParaRPr lang="zh-CN" altLang="en-US" sz="2400" b="1"/>
          </a:p>
        </p:txBody>
      </p:sp>
      <p:sp>
        <p:nvSpPr>
          <p:cNvPr id="9" name="文本框 8"/>
          <p:cNvSpPr txBox="1"/>
          <p:nvPr>
            <p:custDataLst>
              <p:tags r:id="rId7"/>
            </p:custDataLst>
          </p:nvPr>
        </p:nvSpPr>
        <p:spPr>
          <a:xfrm>
            <a:off x="6256522" y="5276378"/>
            <a:ext cx="5371886" cy="461665"/>
          </a:xfrm>
          <a:prstGeom prst="rect">
            <a:avLst/>
          </a:prstGeom>
          <a:solidFill>
            <a:schemeClr val="accent5">
              <a:lumMod val="20000"/>
              <a:lumOff val="80000"/>
            </a:schemeClr>
          </a:solidFill>
          <a:ln w="15875">
            <a:solidFill>
              <a:srgbClr val="FF0000"/>
            </a:solidFill>
          </a:ln>
        </p:spPr>
        <p:txBody>
          <a:bodyPr wrap="square" rtlCol="0">
            <a:spAutoFit/>
          </a:bodyPr>
          <a:lstStyle/>
          <a:p>
            <a:r>
              <a:rPr lang="zh-CN" altLang="en-US" sz="2400" b="1"/>
              <a:t>⑥无数科研工作者辛勤付出。</a:t>
            </a:r>
            <a:endParaRPr lang="zh-CN" altLang="en-US" sz="2400" b="1"/>
          </a:p>
        </p:txBody>
      </p:sp>
      <p:sp>
        <p:nvSpPr>
          <p:cNvPr id="11" name="文本框 9"/>
          <p:cNvSpPr txBox="1"/>
          <p:nvPr>
            <p:custDataLst>
              <p:tags r:id="rId8"/>
            </p:custDataLst>
          </p:nvPr>
        </p:nvSpPr>
        <p:spPr>
          <a:xfrm>
            <a:off x="390526" y="132831"/>
            <a:ext cx="4290695" cy="461665"/>
          </a:xfrm>
          <a:prstGeom prst="rect">
            <a:avLst/>
          </a:prstGeom>
          <a:solidFill>
            <a:schemeClr val="bg1"/>
          </a:solidFill>
          <a:ln w="15875">
            <a:solidFill>
              <a:schemeClr val="accent1"/>
            </a:solidFill>
          </a:ln>
        </p:spPr>
        <p:txBody>
          <a:bodyPr wrap="square" rtlCol="0" anchor="t">
            <a:spAutoFit/>
          </a:bodyPr>
          <a:lstStyle/>
          <a:p>
            <a:r>
              <a:rPr lang="en-US" altLang="zh-CN" sz="2400" b="1" smtClean="0">
                <a:latin typeface="黑体" panose="02010609060101010101" pitchFamily="2" charset="-122"/>
                <a:ea typeface="黑体" panose="02010609060101010101" pitchFamily="2" charset="-122"/>
                <a:cs typeface="HAKUYOLiuTi3500" panose="02000600000000000000" pitchFamily="2" charset="-122"/>
                <a:sym typeface="+mn-ea"/>
              </a:rPr>
              <a:t>5.</a:t>
            </a:r>
            <a:r>
              <a:rPr lang="zh-CN" altLang="en-US" sz="2400" b="1" smtClean="0">
                <a:latin typeface="黑体" panose="02010609060101010101" pitchFamily="2" charset="-122"/>
                <a:ea typeface="黑体" panose="02010609060101010101" pitchFamily="2" charset="-122"/>
                <a:cs typeface="HAKUYOLiuTi3500" panose="02000600000000000000" pitchFamily="2" charset="-122"/>
                <a:sym typeface="+mn-ea"/>
              </a:rPr>
              <a:t>现代</a:t>
            </a:r>
            <a:r>
              <a:rPr lang="zh-CN" altLang="en-US" sz="2400" b="1">
                <a:latin typeface="黑体" panose="02010609060101010101" pitchFamily="2" charset="-122"/>
                <a:ea typeface="黑体" panose="02010609060101010101" pitchFamily="2" charset="-122"/>
                <a:cs typeface="HAKUYOLiuTi3500" panose="02000600000000000000" pitchFamily="2" charset="-122"/>
                <a:sym typeface="+mn-ea"/>
              </a:rPr>
              <a:t>科技进步的发展的背景</a:t>
            </a:r>
            <a:endParaRPr lang="zh-CN" altLang="en-US" sz="2400" b="1">
              <a:latin typeface="黑体" panose="02010609060101010101" pitchFamily="2" charset="-122"/>
              <a:ea typeface="黑体" panose="02010609060101010101" pitchFamily="2" charset="-122"/>
              <a:cs typeface="HAKUYOLiuTi3500" panose="02000600000000000000" pitchFamily="2" charset="-122"/>
              <a:sym typeface="+mn-ea"/>
            </a:endParaRPr>
          </a:p>
        </p:txBody>
      </p:sp>
      <p:pic>
        <p:nvPicPr>
          <p:cNvPr id="3" name="Picture 3"/>
          <p:cNvPicPr>
            <a:picLocks noChangeAspect="1"/>
          </p:cNvPicPr>
          <p:nvPr>
            <p:custDataLst>
              <p:tags r:id="rId9"/>
            </p:custDataLst>
          </p:nvPr>
        </p:nvPicPr>
        <p:blipFill>
          <a:blip r:embed="rId10"/>
          <a:stretch>
            <a:fillRect/>
          </a:stretch>
        </p:blipFill>
        <p:spPr>
          <a:xfrm flipH="1">
            <a:off x="10642600" y="112268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custDataLst>
              <p:tags r:id="rId1"/>
            </p:custDataLst>
          </p:nvPr>
        </p:nvSpPr>
        <p:spPr bwMode="auto">
          <a:xfrm>
            <a:off x="194281" y="1430860"/>
            <a:ext cx="11416874" cy="461665"/>
          </a:xfrm>
          <a:prstGeom prst="rect">
            <a:avLst/>
          </a:prstGeom>
          <a:solidFill>
            <a:schemeClr val="bg1">
              <a:alpha val="0"/>
            </a:schemeClr>
          </a:solidFill>
          <a:ln>
            <a:solidFill>
              <a:srgbClr val="FF0000"/>
            </a:solidFill>
          </a:ln>
        </p:spPr>
        <p:txBody>
          <a:bodyPr wrap="square">
            <a:spAutoFit/>
          </a:bodyPr>
          <a:lstStyle>
            <a:lvl1pPr>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1pPr>
            <a:lvl2pPr marL="742950" indent="-285750">
              <a:lnSpc>
                <a:spcPct val="130000"/>
              </a:lnSpc>
              <a:spcAft>
                <a:spcPts val="1000"/>
              </a:spcAft>
              <a:buFont typeface="Arial" panose="020B0604020202020204" pitchFamily="34" charset="0"/>
              <a:buChar char="•"/>
              <a:tabLst>
                <a:tab pos="1609725" algn="l"/>
              </a:tabLst>
              <a:defRPr sz="1400">
                <a:solidFill>
                  <a:srgbClr val="262626"/>
                </a:solidFill>
                <a:latin typeface="Arial" panose="020B0604020202020204" pitchFamily="34" charset="0"/>
                <a:ea typeface="隶书" panose="02010509060101010101" pitchFamily="49" charset="-122"/>
              </a:defRPr>
            </a:lvl2pPr>
            <a:lvl3pPr marL="11430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3pPr>
            <a:lvl4pPr marL="16002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4pPr>
            <a:lvl5pPr marL="20574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5pPr>
            <a:lvl6pPr marL="25146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6pPr>
            <a:lvl7pPr marL="29718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7pPr>
            <a:lvl8pPr marL="34290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8pPr>
            <a:lvl9pPr marL="38862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9pPr>
          </a:lstStyle>
          <a:p>
            <a:pPr>
              <a:lnSpc>
                <a:spcPct val="100000"/>
              </a:lnSpc>
              <a:spcBef>
                <a:spcPts val="600"/>
              </a:spcBef>
              <a:spcAft>
                <a:spcPct val="0"/>
              </a:spcAft>
              <a:buNone/>
            </a:pPr>
            <a:r>
              <a:rPr lang="zh-CN" altLang="en-US" sz="2400" b="1">
                <a:solidFill>
                  <a:srgbClr val="000000"/>
                </a:solidFill>
                <a:latin typeface="黑体" panose="02010609060101010101" pitchFamily="2" charset="-122"/>
                <a:ea typeface="黑体" panose="02010609060101010101" pitchFamily="2" charset="-122"/>
              </a:rPr>
              <a:t>①生产力：生产力跃进，开拓新生产领域，提升经济效益，影响社会经济发展方向。</a:t>
            </a:r>
            <a:endParaRPr lang="en-US" altLang="zh-CN" sz="2400" b="1">
              <a:solidFill>
                <a:srgbClr val="000000"/>
              </a:solidFill>
              <a:latin typeface="黑体" panose="02010609060101010101" pitchFamily="2" charset="-122"/>
              <a:ea typeface="黑体" panose="02010609060101010101" pitchFamily="2" charset="-122"/>
            </a:endParaRPr>
          </a:p>
        </p:txBody>
      </p:sp>
      <p:sp>
        <p:nvSpPr>
          <p:cNvPr id="79875" name="灯片编号占位符 9"/>
          <p:cNvSpPr>
            <a:spLocks noGrp="1" noChangeArrowheads="1"/>
          </p:cNvSpPr>
          <p:nvPr>
            <p:ph type="sldNum" sz="quarter" idx="12"/>
            <p:custDataLst>
              <p:tags r:id="rId2"/>
            </p:custDataLst>
          </p:nvPr>
        </p:nvSpPr>
        <p:spPr bwMode="auto">
          <a:xfrm>
            <a:off x="8101330" y="628396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C7649BA4-679C-4E0E-8459-7B76C3AF34AE}" type="slidenum">
              <a:rPr lang="zh-CN" altLang="en-US" sz="100">
                <a:solidFill>
                  <a:srgbClr val="898989"/>
                </a:solidFill>
              </a:rPr>
            </a:fld>
            <a:endParaRPr lang="zh-CN" altLang="en-US" sz="100">
              <a:solidFill>
                <a:srgbClr val="898989"/>
              </a:solidFill>
            </a:endParaRPr>
          </a:p>
        </p:txBody>
      </p:sp>
      <p:grpSp>
        <p:nvGrpSpPr>
          <p:cNvPr id="4" name="组合 3"/>
          <p:cNvGrpSpPr/>
          <p:nvPr>
            <p:custDataLst>
              <p:tags r:id="rId3"/>
            </p:custDataLst>
          </p:nvPr>
        </p:nvGrpSpPr>
        <p:grpSpPr>
          <a:xfrm>
            <a:off x="155895" y="4784091"/>
            <a:ext cx="3439023" cy="1894494"/>
            <a:chOff x="380" y="5842"/>
            <a:chExt cx="5293" cy="4843"/>
          </a:xfrm>
        </p:grpSpPr>
        <p:pic>
          <p:nvPicPr>
            <p:cNvPr id="23" name="图片 22"/>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bwMode="auto">
            <a:xfrm>
              <a:off x="393" y="5842"/>
              <a:ext cx="5280" cy="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文本框 34"/>
            <p:cNvSpPr txBox="1">
              <a:spLocks noChangeArrowheads="1"/>
            </p:cNvSpPr>
            <p:nvPr>
              <p:custDataLst>
                <p:tags r:id="rId6"/>
              </p:custDataLst>
            </p:nvPr>
          </p:nvSpPr>
          <p:spPr bwMode="auto">
            <a:xfrm>
              <a:off x="380" y="9820"/>
              <a:ext cx="5293" cy="865"/>
            </a:xfrm>
            <a:prstGeom prst="rect">
              <a:avLst/>
            </a:prstGeom>
            <a:solidFill>
              <a:schemeClr val="accent5">
                <a:lumMod val="20000"/>
                <a:lumOff val="80000"/>
              </a:schemeClr>
            </a:solidFill>
            <a:ln>
              <a:solidFill>
                <a:srgbClr val="FF0000"/>
              </a:solidFill>
            </a:ln>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eaLnBrk="1" hangingPunct="1"/>
              <a:r>
                <a:rPr lang="zh-CN" altLang="en-US" sz="1600" b="1">
                  <a:solidFill>
                    <a:srgbClr val="000000"/>
                  </a:solidFill>
                  <a:latin typeface="宋体" panose="02010600030101010101" pitchFamily="2" charset="-122"/>
                  <a:ea typeface="宋体" panose="02010600030101010101" pitchFamily="2" charset="-122"/>
                </a:rPr>
                <a:t>粗放型方式与集约型方式的对比</a:t>
              </a:r>
              <a:endParaRPr lang="zh-CN" altLang="en-US" sz="1600" b="1">
                <a:solidFill>
                  <a:srgbClr val="000000"/>
                </a:solidFill>
                <a:latin typeface="宋体" panose="02010600030101010101" pitchFamily="2" charset="-122"/>
                <a:ea typeface="宋体" panose="02010600030101010101" pitchFamily="2" charset="-122"/>
              </a:endParaRPr>
            </a:p>
          </p:txBody>
        </p:sp>
      </p:grpSp>
      <p:grpSp>
        <p:nvGrpSpPr>
          <p:cNvPr id="3" name="组合 2"/>
          <p:cNvGrpSpPr/>
          <p:nvPr>
            <p:custDataLst>
              <p:tags r:id="rId7"/>
            </p:custDataLst>
          </p:nvPr>
        </p:nvGrpSpPr>
        <p:grpSpPr>
          <a:xfrm>
            <a:off x="8747185" y="4784090"/>
            <a:ext cx="2863970" cy="1894300"/>
            <a:chOff x="10012" y="5656"/>
            <a:chExt cx="4369" cy="4975"/>
          </a:xfrm>
        </p:grpSpPr>
        <p:pic>
          <p:nvPicPr>
            <p:cNvPr id="34" name="图片 33"/>
            <p:cNvPicPr>
              <a:picLocks noChangeAspect="1" noChangeArrowheads="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bwMode="auto">
            <a:xfrm>
              <a:off x="10012" y="5656"/>
              <a:ext cx="4369" cy="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37"/>
            <p:cNvSpPr txBox="1">
              <a:spLocks noChangeArrowheads="1"/>
            </p:cNvSpPr>
            <p:nvPr>
              <p:custDataLst>
                <p:tags r:id="rId10"/>
              </p:custDataLst>
            </p:nvPr>
          </p:nvSpPr>
          <p:spPr bwMode="auto">
            <a:xfrm>
              <a:off x="10225" y="9098"/>
              <a:ext cx="3999" cy="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eaLnBrk="1" hangingPunct="1"/>
              <a:r>
                <a:rPr lang="zh-CN" altLang="en-US" sz="1600" b="1">
                  <a:solidFill>
                    <a:srgbClr val="000000"/>
                  </a:solidFill>
                  <a:latin typeface="楷体_GB2312" pitchFamily="1" charset="-122"/>
                  <a:ea typeface="楷体_GB2312" pitchFamily="1" charset="-122"/>
                </a:rPr>
                <a:t>机械手、机器人等自动化装置应用于生产</a:t>
              </a:r>
              <a:endParaRPr lang="zh-CN" altLang="en-US" sz="1600" b="1">
                <a:solidFill>
                  <a:srgbClr val="000000"/>
                </a:solidFill>
                <a:latin typeface="楷体_GB2312" pitchFamily="1" charset="-122"/>
                <a:ea typeface="楷体_GB2312" pitchFamily="1" charset="-122"/>
              </a:endParaRPr>
            </a:p>
          </p:txBody>
        </p:sp>
      </p:grpSp>
      <p:sp>
        <p:nvSpPr>
          <p:cNvPr id="11" name="文本框 9"/>
          <p:cNvSpPr txBox="1"/>
          <p:nvPr>
            <p:custDataLst>
              <p:tags r:id="rId11"/>
            </p:custDataLst>
          </p:nvPr>
        </p:nvSpPr>
        <p:spPr>
          <a:xfrm>
            <a:off x="194281" y="65790"/>
            <a:ext cx="3775710" cy="461665"/>
          </a:xfrm>
          <a:prstGeom prst="rect">
            <a:avLst/>
          </a:prstGeom>
          <a:noFill/>
          <a:ln w="15875">
            <a:solidFill>
              <a:schemeClr val="accent1"/>
            </a:solidFill>
          </a:ln>
        </p:spPr>
        <p:txBody>
          <a:bodyPr wrap="square" rtlCol="0" anchor="t">
            <a:spAutoFit/>
          </a:bodyPr>
          <a:lstStyle/>
          <a:p>
            <a:r>
              <a:rPr lang="en-US" altLang="zh-CN" sz="2400" b="1" smtClean="0">
                <a:latin typeface="黑体" panose="02010609060101010101" pitchFamily="2" charset="-122"/>
                <a:ea typeface="黑体" panose="02010609060101010101" pitchFamily="2" charset="-122"/>
                <a:cs typeface="HAKUYOLiuTi3500" panose="02000600000000000000" pitchFamily="2" charset="-122"/>
                <a:sym typeface="+mn-ea"/>
              </a:rPr>
              <a:t>6.</a:t>
            </a:r>
            <a:r>
              <a:rPr lang="zh-CN" altLang="en-US" sz="2400" b="1">
                <a:latin typeface="黑体" panose="02010609060101010101" pitchFamily="2" charset="-122"/>
                <a:ea typeface="黑体" panose="02010609060101010101" pitchFamily="2" charset="-122"/>
                <a:cs typeface="HAKUYOLiuTi3500" panose="02000600000000000000" pitchFamily="2" charset="-122"/>
                <a:sym typeface="+mn-ea"/>
              </a:rPr>
              <a:t>现代科技进步的意义</a:t>
            </a:r>
            <a:endParaRPr lang="zh-CN" altLang="en-US" sz="2400" b="1">
              <a:latin typeface="黑体" panose="02010609060101010101" pitchFamily="2" charset="-122"/>
              <a:ea typeface="黑体" panose="02010609060101010101" pitchFamily="2" charset="-122"/>
              <a:cs typeface="HAKUYOLiuTi3500" panose="02000600000000000000" pitchFamily="2" charset="-122"/>
              <a:sym typeface="+mn-ea"/>
            </a:endParaRPr>
          </a:p>
        </p:txBody>
      </p:sp>
      <p:sp>
        <p:nvSpPr>
          <p:cNvPr id="2" name="文本框 1"/>
          <p:cNvSpPr txBox="1"/>
          <p:nvPr>
            <p:custDataLst>
              <p:tags r:id="rId12"/>
            </p:custDataLst>
          </p:nvPr>
        </p:nvSpPr>
        <p:spPr>
          <a:xfrm>
            <a:off x="194281" y="705879"/>
            <a:ext cx="2196435" cy="461665"/>
          </a:xfrm>
          <a:prstGeom prst="rect">
            <a:avLst/>
          </a:prstGeom>
          <a:solidFill>
            <a:schemeClr val="accent3">
              <a:lumMod val="20000"/>
              <a:lumOff val="80000"/>
              <a:alpha val="0"/>
            </a:schemeClr>
          </a:solidFill>
          <a:ln>
            <a:solidFill>
              <a:srgbClr val="FF0000"/>
            </a:solidFill>
          </a:ln>
        </p:spPr>
        <p:txBody>
          <a:bodyPr wrap="none" rtlCol="0" anchor="t">
            <a:spAutoFit/>
          </a:bodyPr>
          <a:lstStyle/>
          <a:p>
            <a:pPr>
              <a:spcBef>
                <a:spcPts val="600"/>
              </a:spcBef>
              <a:spcAft>
                <a:spcPct val="0"/>
              </a:spcAft>
            </a:pPr>
            <a:r>
              <a:rPr lang="zh-CN" altLang="en-US" sz="2400" b="1">
                <a:latin typeface="黑体" panose="02010609060101010101" pitchFamily="2" charset="-122"/>
                <a:ea typeface="黑体" panose="02010609060101010101" pitchFamily="2" charset="-122"/>
                <a:sym typeface="+mn-ea"/>
              </a:rPr>
              <a:t>（</a:t>
            </a:r>
            <a:r>
              <a:rPr lang="en-US" altLang="zh-CN" sz="2400" b="1">
                <a:latin typeface="黑体" panose="02010609060101010101" pitchFamily="2" charset="-122"/>
                <a:ea typeface="黑体" panose="02010609060101010101" pitchFamily="2" charset="-122"/>
                <a:sym typeface="+mn-ea"/>
              </a:rPr>
              <a:t>1</a:t>
            </a:r>
            <a:r>
              <a:rPr lang="zh-CN" altLang="en-US" sz="2400" b="1">
                <a:latin typeface="黑体" panose="02010609060101010101" pitchFamily="2" charset="-122"/>
                <a:ea typeface="黑体" panose="02010609060101010101" pitchFamily="2" charset="-122"/>
                <a:sym typeface="+mn-ea"/>
              </a:rPr>
              <a:t>）经济方面</a:t>
            </a:r>
            <a:endParaRPr lang="zh-CN" altLang="en-US" sz="2400" b="1">
              <a:latin typeface="黑体" panose="02010609060101010101" pitchFamily="2" charset="-122"/>
              <a:ea typeface="黑体" panose="02010609060101010101" pitchFamily="2" charset="-122"/>
              <a:sym typeface="+mn-ea"/>
            </a:endParaRPr>
          </a:p>
        </p:txBody>
      </p:sp>
      <p:pic>
        <p:nvPicPr>
          <p:cNvPr id="6" name="图片 5"/>
          <p:cNvPicPr>
            <a:picLocks noChangeAspect="1" noChangeArrowheads="1"/>
          </p:cNvPicPr>
          <p:nvPr>
            <p:custDataLst>
              <p:tags r:id="rId13"/>
            </p:custDataLst>
          </p:nvPr>
        </p:nvPicPr>
        <p:blipFill>
          <a:blip r:embed="rId14">
            <a:extLst>
              <a:ext uri="{28A0092B-C50C-407E-A947-70E740481C1C}">
                <a14:useLocalDpi xmlns:a14="http://schemas.microsoft.com/office/drawing/2010/main" val="0"/>
              </a:ext>
            </a:extLst>
          </a:blip>
          <a:stretch>
            <a:fillRect/>
          </a:stretch>
        </p:blipFill>
        <p:spPr bwMode="auto">
          <a:xfrm>
            <a:off x="6455355" y="4784090"/>
            <a:ext cx="2316296" cy="207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Text Box 9"/>
          <p:cNvSpPr txBox="1">
            <a:spLocks noChangeArrowheads="1"/>
          </p:cNvSpPr>
          <p:nvPr>
            <p:custDataLst>
              <p:tags r:id="rId15"/>
            </p:custDataLst>
          </p:nvPr>
        </p:nvSpPr>
        <p:spPr bwMode="auto">
          <a:xfrm>
            <a:off x="194281" y="2950469"/>
            <a:ext cx="11416874" cy="829945"/>
          </a:xfrm>
          <a:prstGeom prst="rect">
            <a:avLst/>
          </a:prstGeom>
          <a:solidFill>
            <a:schemeClr val="bg1">
              <a:alpha val="0"/>
            </a:schemeClr>
          </a:solidFill>
          <a:ln>
            <a:solidFill>
              <a:srgbClr val="FF0000"/>
            </a:solidFill>
          </a:ln>
        </p:spPr>
        <p:txBody>
          <a:bodyPr wrap="square">
            <a:spAutoFit/>
          </a:bodyPr>
          <a:lstStyle>
            <a:lvl1pPr>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1pPr>
            <a:lvl2pPr marL="742950" indent="-285750">
              <a:lnSpc>
                <a:spcPct val="130000"/>
              </a:lnSpc>
              <a:spcAft>
                <a:spcPts val="1000"/>
              </a:spcAft>
              <a:buFont typeface="Arial" panose="020B0604020202020204" pitchFamily="34" charset="0"/>
              <a:buChar char="•"/>
              <a:tabLst>
                <a:tab pos="1609725" algn=""/>
              </a:tabLst>
              <a:defRPr sz="1400">
                <a:solidFill>
                  <a:srgbClr val="262626"/>
                </a:solidFill>
                <a:latin typeface="Arial" panose="020B0604020202020204" pitchFamily="34" charset="0"/>
                <a:ea typeface="隶书" panose="02010509060101010101" pitchFamily="49" charset="-122"/>
              </a:defRPr>
            </a:lvl2pPr>
            <a:lvl3pPr marL="11430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3pPr>
            <a:lvl4pPr marL="16002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4pPr>
            <a:lvl5pPr marL="20574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5pPr>
            <a:lvl6pPr marL="25146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6pPr>
            <a:lvl7pPr marL="29718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7pPr>
            <a:lvl8pPr marL="34290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8pPr>
            <a:lvl9pPr marL="38862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9pPr>
          </a:lstStyle>
          <a:p>
            <a:pPr>
              <a:lnSpc>
                <a:spcPct val="100000"/>
              </a:lnSpc>
              <a:spcBef>
                <a:spcPts val="600"/>
              </a:spcBef>
              <a:spcAft>
                <a:spcPct val="0"/>
              </a:spcAft>
              <a:buNone/>
            </a:pPr>
            <a:r>
              <a:rPr lang="zh-CN" altLang="en-US" sz="2400" b="1">
                <a:solidFill>
                  <a:srgbClr val="000000"/>
                </a:solidFill>
                <a:latin typeface="黑体" panose="02010609060101010101" pitchFamily="2" charset="-122"/>
                <a:ea typeface="黑体" panose="02010609060101010101" pitchFamily="2" charset="-122"/>
              </a:rPr>
              <a:t>③企业管理方式：以市场为导向、重视创新意识和发挥技术优势、有效调动员工积极性的现代企业管理制度逐步发展。</a:t>
            </a:r>
            <a:endParaRPr lang="en-US" altLang="zh-CN" sz="2400" b="1">
              <a:solidFill>
                <a:srgbClr val="000000"/>
              </a:solidFill>
              <a:latin typeface="黑体" panose="02010609060101010101" pitchFamily="2" charset="-122"/>
              <a:ea typeface="黑体" panose="02010609060101010101" pitchFamily="2" charset="-122"/>
            </a:endParaRPr>
          </a:p>
        </p:txBody>
      </p:sp>
      <p:sp>
        <p:nvSpPr>
          <p:cNvPr id="7" name="文本框 6"/>
          <p:cNvSpPr txBox="1"/>
          <p:nvPr>
            <p:custDataLst>
              <p:tags r:id="rId16"/>
            </p:custDataLst>
          </p:nvPr>
        </p:nvSpPr>
        <p:spPr>
          <a:xfrm>
            <a:off x="194281" y="1997489"/>
            <a:ext cx="11416874" cy="829945"/>
          </a:xfrm>
          <a:prstGeom prst="rect">
            <a:avLst/>
          </a:prstGeom>
          <a:noFill/>
          <a:ln>
            <a:solidFill>
              <a:srgbClr val="FF0000"/>
            </a:solidFill>
          </a:ln>
        </p:spPr>
        <p:txBody>
          <a:bodyPr wrap="square" rtlCol="0">
            <a:spAutoFit/>
          </a:bodyPr>
          <a:lstStyle/>
          <a:p>
            <a:pPr>
              <a:spcBef>
                <a:spcPts val="600"/>
              </a:spcBef>
              <a:spcAft>
                <a:spcPct val="0"/>
              </a:spcAft>
            </a:pPr>
            <a:r>
              <a:rPr lang="zh-CN" altLang="en-US" sz="2400" b="1">
                <a:solidFill>
                  <a:srgbClr val="000000"/>
                </a:solidFill>
                <a:latin typeface="黑体" panose="02010609060101010101" pitchFamily="2" charset="-122"/>
                <a:ea typeface="黑体" panose="02010609060101010101" pitchFamily="2" charset="-122"/>
                <a:sym typeface="+mn-ea"/>
              </a:rPr>
              <a:t>②经济增长模式：使劳作方式由粗放型转化为集约型，社会生产从劳动力密集型向技术密集型转变，利润增长依赖技术革新。</a:t>
            </a:r>
            <a:endParaRPr lang="zh-CN" altLang="en-US" sz="2400"/>
          </a:p>
        </p:txBody>
      </p:sp>
      <p:pic>
        <p:nvPicPr>
          <p:cNvPr id="83972" name="图片 12"/>
          <p:cNvPicPr>
            <a:picLocks noChangeAspect="1" noChangeArrowheads="1"/>
          </p:cNvPicPr>
          <p:nvPr>
            <p:custDataLst>
              <p:tags r:id="rId17"/>
            </p:custDataLst>
          </p:nvPr>
        </p:nvPicPr>
        <p:blipFill>
          <a:blip r:embed="rId18">
            <a:extLst>
              <a:ext uri="{28A0092B-C50C-407E-A947-70E740481C1C}">
                <a14:useLocalDpi xmlns:a14="http://schemas.microsoft.com/office/drawing/2010/main" val="0"/>
              </a:ext>
            </a:extLst>
          </a:blip>
          <a:stretch>
            <a:fillRect/>
          </a:stretch>
        </p:blipFill>
        <p:spPr bwMode="auto">
          <a:xfrm>
            <a:off x="3648456" y="4727395"/>
            <a:ext cx="2753360" cy="207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custDataLst>
              <p:tags r:id="rId19"/>
            </p:custDataLst>
          </p:nvPr>
        </p:nvSpPr>
        <p:spPr>
          <a:xfrm>
            <a:off x="194281" y="3897450"/>
            <a:ext cx="11416874" cy="829945"/>
          </a:xfrm>
          <a:prstGeom prst="rect">
            <a:avLst/>
          </a:prstGeom>
          <a:noFill/>
          <a:ln>
            <a:solidFill>
              <a:srgbClr val="FF0000"/>
            </a:solidFill>
          </a:ln>
        </p:spPr>
        <p:txBody>
          <a:bodyPr wrap="square" rtlCol="0">
            <a:spAutoFit/>
          </a:bodyPr>
          <a:lstStyle/>
          <a:p>
            <a:pPr>
              <a:spcBef>
                <a:spcPts val="600"/>
              </a:spcBef>
              <a:spcAft>
                <a:spcPct val="0"/>
              </a:spcAft>
            </a:pPr>
            <a:r>
              <a:rPr lang="zh-CN" altLang="en-US" sz="2400">
                <a:solidFill>
                  <a:srgbClr val="000000"/>
                </a:solidFill>
                <a:latin typeface="FZSuXinShiLiuKaiS-R-GB" panose="02000000000000000000" charset="-122"/>
                <a:ea typeface="FZSuXinShiLiuKaiS-R-GB" panose="02000000000000000000" charset="-122"/>
                <a:sym typeface="+mn-ea"/>
              </a:rPr>
              <a:t> </a:t>
            </a:r>
            <a:r>
              <a:rPr lang="zh-CN" altLang="en-US" sz="2400" b="1">
                <a:solidFill>
                  <a:srgbClr val="000000"/>
                </a:solidFill>
                <a:latin typeface="黑体" panose="02010609060101010101" pitchFamily="2" charset="-122"/>
                <a:ea typeface="黑体" panose="02010609060101010101" pitchFamily="2" charset="-122"/>
                <a:sym typeface="+mn-ea"/>
              </a:rPr>
              <a:t>④产业结构：第三产业比重大幅提升并逐渐占据主导，物流运输、互联网等迅速发展。</a:t>
            </a:r>
            <a:endParaRPr lang="zh-CN" altLang="en-US" sz="24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1922">
                                            <p:txEl>
                                              <p:pRg st="0" end="0"/>
                                            </p:txEl>
                                          </p:spTgt>
                                        </p:tgtEl>
                                        <p:attrNameLst>
                                          <p:attrName>style.visibility</p:attrName>
                                        </p:attrNameLst>
                                      </p:cBhvr>
                                      <p:to>
                                        <p:strVal val="visible"/>
                                      </p:to>
                                    </p:set>
                                    <p:animEffect transition="in" filter="box(in)">
                                      <p:cBhvr>
                                        <p:cTn id="17" dur="2000"/>
                                        <p:tgtEl>
                                          <p:spTgt spid="819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9"/>
          <p:cNvSpPr txBox="1">
            <a:spLocks noChangeArrowheads="1"/>
          </p:cNvSpPr>
          <p:nvPr>
            <p:custDataLst>
              <p:tags r:id="rId1"/>
            </p:custDataLst>
          </p:nvPr>
        </p:nvSpPr>
        <p:spPr bwMode="auto">
          <a:xfrm>
            <a:off x="470968" y="1076076"/>
            <a:ext cx="8729663" cy="460375"/>
          </a:xfrm>
          <a:prstGeom prst="rect">
            <a:avLst/>
          </a:prstGeom>
          <a:solidFill>
            <a:schemeClr val="bg1">
              <a:alpha val="0"/>
            </a:schemeClr>
          </a:solidFill>
          <a:ln>
            <a:solidFill>
              <a:srgbClr val="FF0000"/>
            </a:solidFill>
          </a:ln>
        </p:spPr>
        <p:txBody>
          <a:bodyPr>
            <a:spAutoFit/>
          </a:bodyPr>
          <a:lstStyle>
            <a:lvl1pPr>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1pPr>
            <a:lvl2pPr marL="742950" indent="-285750">
              <a:lnSpc>
                <a:spcPct val="130000"/>
              </a:lnSpc>
              <a:spcAft>
                <a:spcPts val="1000"/>
              </a:spcAft>
              <a:buFont typeface="Arial" panose="020B0604020202020204" pitchFamily="34" charset="0"/>
              <a:buChar char="•"/>
              <a:tabLst>
                <a:tab pos="1609725" algn="l"/>
              </a:tabLst>
              <a:defRPr sz="1400">
                <a:solidFill>
                  <a:srgbClr val="262626"/>
                </a:solidFill>
                <a:latin typeface="Arial" panose="020B0604020202020204" pitchFamily="34" charset="0"/>
                <a:ea typeface="隶书" panose="02010509060101010101" pitchFamily="49" charset="-122"/>
              </a:defRPr>
            </a:lvl2pPr>
            <a:lvl3pPr marL="11430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3pPr>
            <a:lvl4pPr marL="16002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4pPr>
            <a:lvl5pPr marL="20574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5pPr>
            <a:lvl6pPr marL="25146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6pPr>
            <a:lvl7pPr marL="29718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7pPr>
            <a:lvl8pPr marL="34290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8pPr>
            <a:lvl9pPr marL="38862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9pPr>
          </a:lstStyle>
          <a:p>
            <a:pPr>
              <a:lnSpc>
                <a:spcPct val="100000"/>
              </a:lnSpc>
              <a:spcBef>
                <a:spcPts val="600"/>
              </a:spcBef>
              <a:spcAft>
                <a:spcPct val="0"/>
              </a:spcAft>
              <a:buNone/>
            </a:pPr>
            <a:r>
              <a:rPr lang="zh-CN" altLang="en-US" sz="2400" b="1">
                <a:solidFill>
                  <a:srgbClr val="000000"/>
                </a:solidFill>
                <a:latin typeface="黑体" panose="02010609060101010101" pitchFamily="2" charset="-122"/>
                <a:ea typeface="黑体" panose="02010609060101010101" pitchFamily="2" charset="-122"/>
              </a:rPr>
              <a:t>①社会阶层结构：中产阶级形成并壮大，劳动者地位受到挑战</a:t>
            </a:r>
            <a:endParaRPr lang="en-US" altLang="zh-CN" sz="2400" b="1">
              <a:solidFill>
                <a:srgbClr val="000000"/>
              </a:solidFill>
              <a:latin typeface="黑体" panose="02010609060101010101" pitchFamily="2" charset="-122"/>
              <a:ea typeface="黑体" panose="02010609060101010101" pitchFamily="2" charset="-122"/>
            </a:endParaRPr>
          </a:p>
        </p:txBody>
      </p:sp>
      <p:sp>
        <p:nvSpPr>
          <p:cNvPr id="86019" name="灯片编号占位符 9"/>
          <p:cNvSpPr>
            <a:spLocks noGrp="1" noChangeArrowheads="1"/>
          </p:cNvSpPr>
          <p:nvPr>
            <p:ph type="sldNum" sz="quarter" idx="12"/>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0E0DF66A-7E9A-4E49-B51B-254BC2DCF5EB}" type="slidenum">
              <a:rPr lang="zh-CN" altLang="en-US" sz="100">
                <a:solidFill>
                  <a:srgbClr val="898989"/>
                </a:solidFill>
              </a:rPr>
            </a:fld>
            <a:endParaRPr lang="zh-CN" altLang="en-US" sz="100">
              <a:solidFill>
                <a:srgbClr val="898989"/>
              </a:solidFill>
            </a:endParaRPr>
          </a:p>
        </p:txBody>
      </p:sp>
      <p:pic>
        <p:nvPicPr>
          <p:cNvPr id="86020" name="图片 1"/>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bwMode="auto">
          <a:xfrm>
            <a:off x="504190" y="3852862"/>
            <a:ext cx="30765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custDataLst>
              <p:tags r:id="rId5"/>
            </p:custDataLst>
          </p:nvPr>
        </p:nvGrpSpPr>
        <p:grpSpPr>
          <a:xfrm>
            <a:off x="3684270" y="3806845"/>
            <a:ext cx="2933700" cy="2526797"/>
            <a:chOff x="5171" y="6152"/>
            <a:chExt cx="4620" cy="4313"/>
          </a:xfrm>
        </p:grpSpPr>
        <p:sp>
          <p:nvSpPr>
            <p:cNvPr id="86021" name="文本框 2"/>
            <p:cNvSpPr txBox="1">
              <a:spLocks noChangeArrowheads="1"/>
            </p:cNvSpPr>
            <p:nvPr>
              <p:custDataLst>
                <p:tags r:id="rId6"/>
              </p:custDataLst>
            </p:nvPr>
          </p:nvSpPr>
          <p:spPr bwMode="auto">
            <a:xfrm>
              <a:off x="5466" y="9836"/>
              <a:ext cx="3467"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eaLnBrk="1" hangingPunct="1"/>
              <a:r>
                <a:rPr lang="zh-CN" altLang="en-US" b="1">
                  <a:solidFill>
                    <a:srgbClr val="000000"/>
                  </a:solidFill>
                  <a:latin typeface="宋体" panose="02010600030101010101" pitchFamily="2" charset="-122"/>
                  <a:ea typeface="宋体" panose="02010600030101010101" pitchFamily="2" charset="-122"/>
                </a:rPr>
                <a:t>中产阶级力量壮大</a:t>
              </a:r>
              <a:endParaRPr lang="zh-CN" altLang="en-US" b="1">
                <a:solidFill>
                  <a:srgbClr val="000000"/>
                </a:solidFill>
                <a:latin typeface="宋体" panose="02010600030101010101" pitchFamily="2" charset="-122"/>
                <a:ea typeface="宋体" panose="02010600030101010101" pitchFamily="2" charset="-122"/>
              </a:endParaRPr>
            </a:p>
          </p:txBody>
        </p:sp>
        <p:pic>
          <p:nvPicPr>
            <p:cNvPr id="86022" name="图片 3"/>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bwMode="auto">
            <a:xfrm>
              <a:off x="5171" y="6152"/>
              <a:ext cx="4620" cy="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文本框 1"/>
          <p:cNvSpPr txBox="1"/>
          <p:nvPr>
            <p:custDataLst>
              <p:tags r:id="rId9"/>
            </p:custDataLst>
          </p:nvPr>
        </p:nvSpPr>
        <p:spPr>
          <a:xfrm>
            <a:off x="470968" y="334616"/>
            <a:ext cx="2196435" cy="461665"/>
          </a:xfrm>
          <a:prstGeom prst="rect">
            <a:avLst/>
          </a:prstGeom>
          <a:solidFill>
            <a:schemeClr val="accent3">
              <a:lumMod val="20000"/>
              <a:lumOff val="80000"/>
              <a:alpha val="95000"/>
            </a:schemeClr>
          </a:solidFill>
          <a:ln>
            <a:solidFill>
              <a:srgbClr val="FF0000"/>
            </a:solidFill>
          </a:ln>
        </p:spPr>
        <p:txBody>
          <a:bodyPr wrap="none" rtlCol="0" anchor="t">
            <a:spAutoFit/>
          </a:bodyPr>
          <a:lstStyle/>
          <a:p>
            <a:pPr>
              <a:spcBef>
                <a:spcPts val="600"/>
              </a:spcBef>
              <a:spcAft>
                <a:spcPct val="0"/>
              </a:spcAft>
            </a:pPr>
            <a:r>
              <a:rPr lang="zh-CN" altLang="en-US" sz="2400" b="1">
                <a:latin typeface="黑体" panose="02010609060101010101" pitchFamily="2" charset="-122"/>
                <a:ea typeface="黑体" panose="02010609060101010101" pitchFamily="2" charset="-122"/>
                <a:sym typeface="+mn-ea"/>
              </a:rPr>
              <a:t>（</a:t>
            </a:r>
            <a:r>
              <a:rPr lang="en-US" altLang="zh-CN" sz="2400" b="1">
                <a:latin typeface="黑体" panose="02010609060101010101" pitchFamily="2" charset="-122"/>
                <a:ea typeface="黑体" panose="02010609060101010101" pitchFamily="2" charset="-122"/>
                <a:sym typeface="+mn-ea"/>
              </a:rPr>
              <a:t>2</a:t>
            </a:r>
            <a:r>
              <a:rPr lang="zh-CN" altLang="en-US" sz="2400" b="1">
                <a:latin typeface="黑体" panose="02010609060101010101" pitchFamily="2" charset="-122"/>
                <a:ea typeface="黑体" panose="02010609060101010101" pitchFamily="2" charset="-122"/>
                <a:sym typeface="+mn-ea"/>
              </a:rPr>
              <a:t>）社会方面</a:t>
            </a:r>
            <a:endParaRPr lang="zh-CN" altLang="en-US" sz="2400" b="1">
              <a:latin typeface="黑体" panose="02010609060101010101" pitchFamily="2" charset="-122"/>
              <a:ea typeface="黑体" panose="02010609060101010101" pitchFamily="2" charset="-122"/>
              <a:sym typeface="+mn-ea"/>
            </a:endParaRPr>
          </a:p>
        </p:txBody>
      </p:sp>
      <p:grpSp>
        <p:nvGrpSpPr>
          <p:cNvPr id="7" name="组合 6"/>
          <p:cNvGrpSpPr/>
          <p:nvPr>
            <p:custDataLst>
              <p:tags r:id="rId10"/>
            </p:custDataLst>
          </p:nvPr>
        </p:nvGrpSpPr>
        <p:grpSpPr>
          <a:xfrm>
            <a:off x="7016667" y="3852862"/>
            <a:ext cx="3662835" cy="2686050"/>
            <a:chOff x="9790" y="5792"/>
            <a:chExt cx="4285" cy="4264"/>
          </a:xfrm>
        </p:grpSpPr>
        <p:grpSp>
          <p:nvGrpSpPr>
            <p:cNvPr id="5" name="组合 4"/>
            <p:cNvGrpSpPr/>
            <p:nvPr>
              <p:custDataLst>
                <p:tags r:id="rId11"/>
              </p:custDataLst>
            </p:nvPr>
          </p:nvGrpSpPr>
          <p:grpSpPr>
            <a:xfrm>
              <a:off x="9790" y="5792"/>
              <a:ext cx="4164" cy="1950"/>
              <a:chOff x="9790" y="5792"/>
              <a:chExt cx="4164" cy="1950"/>
            </a:xfrm>
          </p:grpSpPr>
          <p:pic>
            <p:nvPicPr>
              <p:cNvPr id="13" name="图片 12"/>
              <p:cNvPicPr>
                <a:picLocks noChangeAspect="1" noChangeArrowheads="1"/>
              </p:cNvPicPr>
              <p:nvPr>
                <p:custDataLst>
                  <p:tags r:id="rId12"/>
                </p:custDataLst>
              </p:nvPr>
            </p:nvPicPr>
            <p:blipFill>
              <a:blip r:embed="rId13">
                <a:extLst>
                  <a:ext uri="{28A0092B-C50C-407E-A947-70E740481C1C}">
                    <a14:useLocalDpi xmlns:a14="http://schemas.microsoft.com/office/drawing/2010/main" val="0"/>
                  </a:ext>
                </a:extLst>
              </a:blip>
              <a:stretch>
                <a:fillRect/>
              </a:stretch>
            </p:blipFill>
            <p:spPr bwMode="auto">
              <a:xfrm>
                <a:off x="9790" y="5792"/>
                <a:ext cx="2457" cy="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p:cNvPicPr>
                <a:picLocks noChangeAspect="1" noChangeArrowheads="1"/>
              </p:cNvPicPr>
              <p:nvPr>
                <p:custDataLst>
                  <p:tags r:id="rId14"/>
                </p:custDataLst>
              </p:nvPr>
            </p:nvPicPr>
            <p:blipFill>
              <a:blip r:embed="rId15">
                <a:extLst>
                  <a:ext uri="{28A0092B-C50C-407E-A947-70E740481C1C}">
                    <a14:useLocalDpi xmlns:a14="http://schemas.microsoft.com/office/drawing/2010/main" val="0"/>
                  </a:ext>
                </a:extLst>
              </a:blip>
              <a:stretch>
                <a:fillRect/>
              </a:stretch>
            </p:blipFill>
            <p:spPr bwMode="auto">
              <a:xfrm>
                <a:off x="12410" y="5848"/>
                <a:ext cx="1545" cy="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5"/>
            <p:cNvGrpSpPr/>
            <p:nvPr>
              <p:custDataLst>
                <p:tags r:id="rId16"/>
              </p:custDataLst>
            </p:nvPr>
          </p:nvGrpSpPr>
          <p:grpSpPr>
            <a:xfrm>
              <a:off x="9791" y="7686"/>
              <a:ext cx="4284" cy="2370"/>
              <a:chOff x="9791" y="7686"/>
              <a:chExt cx="4284" cy="2370"/>
            </a:xfrm>
          </p:grpSpPr>
          <p:pic>
            <p:nvPicPr>
              <p:cNvPr id="15" name="图片 14"/>
              <p:cNvPicPr>
                <a:picLocks noChangeAspect="1" noChangeArrowheads="1"/>
              </p:cNvPicPr>
              <p:nvPr>
                <p:custDataLst>
                  <p:tags r:id="rId17"/>
                </p:custDataLst>
              </p:nvPr>
            </p:nvPicPr>
            <p:blipFill>
              <a:blip r:embed="rId18">
                <a:extLst>
                  <a:ext uri="{28A0092B-C50C-407E-A947-70E740481C1C}">
                    <a14:useLocalDpi xmlns:a14="http://schemas.microsoft.com/office/drawing/2010/main" val="0"/>
                  </a:ext>
                </a:extLst>
              </a:blip>
              <a:stretch>
                <a:fillRect/>
              </a:stretch>
            </p:blipFill>
            <p:spPr bwMode="auto">
              <a:xfrm>
                <a:off x="12375" y="7686"/>
                <a:ext cx="1700" cy="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noChangeArrowheads="1"/>
              </p:cNvPicPr>
              <p:nvPr>
                <p:custDataLst>
                  <p:tags r:id="rId19"/>
                </p:custDataLst>
              </p:nvPr>
            </p:nvPicPr>
            <p:blipFill>
              <a:blip r:embed="rId20">
                <a:extLst>
                  <a:ext uri="{28A0092B-C50C-407E-A947-70E740481C1C}">
                    <a14:useLocalDpi xmlns:a14="http://schemas.microsoft.com/office/drawing/2010/main" val="0"/>
                  </a:ext>
                </a:extLst>
              </a:blip>
              <a:stretch>
                <a:fillRect/>
              </a:stretch>
            </p:blipFill>
            <p:spPr bwMode="auto">
              <a:xfrm>
                <a:off x="9791" y="7742"/>
                <a:ext cx="2741" cy="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 name="文本框 7"/>
          <p:cNvSpPr txBox="1"/>
          <p:nvPr>
            <p:custDataLst>
              <p:tags r:id="rId21"/>
            </p:custDataLst>
          </p:nvPr>
        </p:nvSpPr>
        <p:spPr>
          <a:xfrm>
            <a:off x="470968" y="1850709"/>
            <a:ext cx="11284347" cy="829945"/>
          </a:xfrm>
          <a:prstGeom prst="rect">
            <a:avLst/>
          </a:prstGeom>
          <a:noFill/>
          <a:ln>
            <a:solidFill>
              <a:srgbClr val="FF0000"/>
            </a:solidFill>
          </a:ln>
        </p:spPr>
        <p:txBody>
          <a:bodyPr wrap="square" rtlCol="0">
            <a:spAutoFit/>
          </a:bodyPr>
          <a:lstStyle/>
          <a:p>
            <a:pPr>
              <a:spcBef>
                <a:spcPts val="600"/>
              </a:spcBef>
              <a:spcAft>
                <a:spcPct val="0"/>
              </a:spcAft>
            </a:pPr>
            <a:r>
              <a:rPr lang="zh-CN" altLang="en-US">
                <a:solidFill>
                  <a:srgbClr val="000000"/>
                </a:solidFill>
                <a:latin typeface="FZSuXinShiLiuKaiS-R-GB" panose="02000000000000000000" charset="-122"/>
                <a:ea typeface="FZSuXinShiLiuKaiS-R-GB" panose="02000000000000000000" charset="-122"/>
                <a:sym typeface="+mn-ea"/>
              </a:rPr>
              <a:t> </a:t>
            </a:r>
            <a:r>
              <a:rPr lang="zh-CN" altLang="en-US" sz="2400" b="1">
                <a:solidFill>
                  <a:srgbClr val="000000"/>
                </a:solidFill>
                <a:latin typeface="黑体" panose="02010609060101010101" pitchFamily="2" charset="-122"/>
                <a:ea typeface="黑体" panose="02010609060101010101" pitchFamily="2" charset="-122"/>
                <a:sym typeface="+mn-ea"/>
              </a:rPr>
              <a:t> ②人类文化生活：出现新的模式，信息检索；通信交流；文化传播；认知视野等产生新的变化</a:t>
            </a:r>
            <a:endParaRPr lang="zh-CN" altLang="en-US" sz="2400" b="1"/>
          </a:p>
        </p:txBody>
      </p:sp>
      <p:sp>
        <p:nvSpPr>
          <p:cNvPr id="9" name="文本框 8"/>
          <p:cNvSpPr txBox="1"/>
          <p:nvPr>
            <p:custDataLst>
              <p:tags r:id="rId22"/>
            </p:custDataLst>
          </p:nvPr>
        </p:nvSpPr>
        <p:spPr>
          <a:xfrm>
            <a:off x="470967" y="2889409"/>
            <a:ext cx="11178841" cy="461665"/>
          </a:xfrm>
          <a:prstGeom prst="rect">
            <a:avLst/>
          </a:prstGeom>
          <a:noFill/>
          <a:ln>
            <a:solidFill>
              <a:srgbClr val="FF0000"/>
            </a:solidFill>
          </a:ln>
        </p:spPr>
        <p:txBody>
          <a:bodyPr wrap="square" rtlCol="0">
            <a:spAutoFit/>
          </a:bodyPr>
          <a:lstStyle/>
          <a:p>
            <a:pPr>
              <a:spcBef>
                <a:spcPts val="600"/>
              </a:spcBef>
              <a:spcAft>
                <a:spcPct val="0"/>
              </a:spcAft>
            </a:pPr>
            <a:r>
              <a:rPr lang="en-US" altLang="zh-CN" sz="2400" b="1">
                <a:solidFill>
                  <a:srgbClr val="000000"/>
                </a:solidFill>
                <a:latin typeface="黑体" panose="02010609060101010101" pitchFamily="2" charset="-122"/>
                <a:ea typeface="黑体" panose="02010609060101010101" pitchFamily="2" charset="-122"/>
                <a:sym typeface="+mn-ea"/>
              </a:rPr>
              <a:t> </a:t>
            </a:r>
            <a:r>
              <a:rPr lang="zh-CN" altLang="en-US" sz="2400" b="1">
                <a:solidFill>
                  <a:srgbClr val="000000"/>
                </a:solidFill>
                <a:latin typeface="黑体" panose="02010609060101010101" pitchFamily="2" charset="-122"/>
                <a:ea typeface="黑体" panose="02010609060101010101" pitchFamily="2" charset="-122"/>
                <a:sym typeface="+mn-ea"/>
              </a:rPr>
              <a:t>③人类物质生活：衣、食、住、行、用等取得长足进步，生活质量水平提升</a:t>
            </a:r>
            <a:endParaRPr lang="zh-CN" altLang="en-US" sz="24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86018"/>
                                        </p:tgtEl>
                                        <p:attrNameLst>
                                          <p:attrName>style.visibility</p:attrName>
                                        </p:attrNameLst>
                                      </p:cBhvr>
                                      <p:to>
                                        <p:strVal val="visible"/>
                                      </p:to>
                                    </p:set>
                                    <p:animEffect transition="in" filter="wheel(1)">
                                      <p:cBhvr>
                                        <p:cTn id="13" dur="2000"/>
                                        <p:tgtEl>
                                          <p:spTgt spid="86018"/>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nimBg="1"/>
      <p:bldP spid="2"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9"/>
          <p:cNvSpPr txBox="1">
            <a:spLocks noChangeArrowheads="1"/>
          </p:cNvSpPr>
          <p:nvPr>
            <p:custDataLst>
              <p:tags r:id="rId1"/>
            </p:custDataLst>
          </p:nvPr>
        </p:nvSpPr>
        <p:spPr bwMode="auto">
          <a:xfrm>
            <a:off x="470967" y="1033702"/>
            <a:ext cx="10450075" cy="1446550"/>
          </a:xfrm>
          <a:prstGeom prst="rect">
            <a:avLst/>
          </a:prstGeom>
          <a:solidFill>
            <a:schemeClr val="bg1">
              <a:alpha val="0"/>
            </a:schemeClr>
          </a:solidFill>
          <a:ln>
            <a:solidFill>
              <a:srgbClr val="FF0000"/>
            </a:solidFill>
          </a:ln>
        </p:spPr>
        <p:txBody>
          <a:bodyPr wrap="square">
            <a:spAutoFit/>
          </a:bodyPr>
          <a:lstStyle>
            <a:lvl1pPr>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1pPr>
            <a:lvl2pPr marL="742950" indent="-285750">
              <a:lnSpc>
                <a:spcPct val="130000"/>
              </a:lnSpc>
              <a:spcAft>
                <a:spcPts val="1000"/>
              </a:spcAft>
              <a:buFont typeface="Arial" panose="020B0604020202020204" pitchFamily="34" charset="0"/>
              <a:buChar char="•"/>
              <a:tabLst>
                <a:tab pos="1609725" algn="l"/>
              </a:tabLst>
              <a:defRPr sz="1400">
                <a:solidFill>
                  <a:srgbClr val="262626"/>
                </a:solidFill>
                <a:latin typeface="Arial" panose="020B0604020202020204" pitchFamily="34" charset="0"/>
                <a:ea typeface="隶书" panose="02010509060101010101" pitchFamily="49" charset="-122"/>
              </a:defRPr>
            </a:lvl2pPr>
            <a:lvl3pPr marL="11430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3pPr>
            <a:lvl4pPr marL="16002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4pPr>
            <a:lvl5pPr marL="20574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5pPr>
            <a:lvl6pPr marL="25146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6pPr>
            <a:lvl7pPr marL="29718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7pPr>
            <a:lvl8pPr marL="34290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8pPr>
            <a:lvl9pPr marL="38862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9pPr>
          </a:lstStyle>
          <a:p>
            <a:pPr>
              <a:lnSpc>
                <a:spcPct val="100000"/>
              </a:lnSpc>
              <a:spcBef>
                <a:spcPts val="600"/>
              </a:spcBef>
              <a:spcAft>
                <a:spcPct val="0"/>
              </a:spcAft>
              <a:buNone/>
            </a:pPr>
            <a:r>
              <a:rPr lang="zh-CN" altLang="en-US" sz="2600" b="1" smtClean="0">
                <a:solidFill>
                  <a:srgbClr val="000000"/>
                </a:solidFill>
                <a:latin typeface="黑体" panose="02010609060101010101" pitchFamily="2" charset="-122"/>
                <a:ea typeface="黑体" panose="02010609060101010101" pitchFamily="2" charset="-122"/>
              </a:rPr>
              <a:t>①</a:t>
            </a:r>
            <a:r>
              <a:rPr lang="zh-CN" altLang="en-US" sz="2600" b="1">
                <a:solidFill>
                  <a:srgbClr val="000000"/>
                </a:solidFill>
                <a:latin typeface="黑体" panose="02010609060101010101" pitchFamily="2" charset="-122"/>
                <a:ea typeface="黑体" panose="02010609060101010101" pitchFamily="2" charset="-122"/>
              </a:rPr>
              <a:t>推动世界经济格局的多极化</a:t>
            </a:r>
            <a:r>
              <a:rPr lang="zh-CN" altLang="en-US" sz="2600" b="1" smtClean="0">
                <a:solidFill>
                  <a:srgbClr val="000000"/>
                </a:solidFill>
                <a:latin typeface="黑体" panose="02010609060101010101" pitchFamily="2" charset="-122"/>
                <a:ea typeface="黑体" panose="02010609060101010101" pitchFamily="2" charset="-122"/>
              </a:rPr>
              <a:t>；</a:t>
            </a:r>
            <a:endParaRPr lang="en-US" altLang="zh-CN" sz="2600" b="1" smtClean="0">
              <a:solidFill>
                <a:srgbClr val="000000"/>
              </a:solidFill>
              <a:latin typeface="黑体" panose="02010609060101010101" pitchFamily="2" charset="-122"/>
              <a:ea typeface="黑体" panose="02010609060101010101" pitchFamily="2" charset="-122"/>
            </a:endParaRPr>
          </a:p>
          <a:p>
            <a:pPr>
              <a:lnSpc>
                <a:spcPct val="100000"/>
              </a:lnSpc>
              <a:spcBef>
                <a:spcPts val="600"/>
              </a:spcBef>
              <a:spcAft>
                <a:spcPct val="0"/>
              </a:spcAft>
              <a:buNone/>
            </a:pPr>
            <a:r>
              <a:rPr lang="zh-CN" altLang="en-US" sz="2600" b="1" smtClean="0">
                <a:solidFill>
                  <a:srgbClr val="000000"/>
                </a:solidFill>
                <a:latin typeface="黑体" panose="02010609060101010101" pitchFamily="2" charset="-122"/>
                <a:ea typeface="黑体" panose="02010609060101010101" pitchFamily="2" charset="-122"/>
              </a:rPr>
              <a:t>②</a:t>
            </a:r>
            <a:r>
              <a:rPr lang="zh-CN" altLang="en-US" sz="2600" b="1">
                <a:solidFill>
                  <a:srgbClr val="000000"/>
                </a:solidFill>
                <a:latin typeface="黑体" panose="02010609060101010101" pitchFamily="2" charset="-122"/>
                <a:ea typeface="黑体" panose="02010609060101010101" pitchFamily="2" charset="-122"/>
              </a:rPr>
              <a:t>加剧了世界各国发展的不平衡，国际政治经济秩序发生新变化；</a:t>
            </a:r>
            <a:endParaRPr lang="zh-CN" altLang="en-US" sz="2600" b="1">
              <a:solidFill>
                <a:srgbClr val="000000"/>
              </a:solidFill>
              <a:latin typeface="黑体" panose="02010609060101010101" pitchFamily="2" charset="-122"/>
              <a:ea typeface="黑体" panose="02010609060101010101" pitchFamily="2" charset="-122"/>
            </a:endParaRPr>
          </a:p>
          <a:p>
            <a:pPr>
              <a:lnSpc>
                <a:spcPct val="100000"/>
              </a:lnSpc>
              <a:spcBef>
                <a:spcPts val="600"/>
              </a:spcBef>
              <a:spcAft>
                <a:spcPct val="0"/>
              </a:spcAft>
              <a:buNone/>
            </a:pPr>
            <a:r>
              <a:rPr lang="zh-CN" altLang="en-US" sz="2600" b="1" smtClean="0">
                <a:solidFill>
                  <a:srgbClr val="000000"/>
                </a:solidFill>
                <a:latin typeface="黑体" panose="02010609060101010101" pitchFamily="2" charset="-122"/>
                <a:ea typeface="黑体" panose="02010609060101010101" pitchFamily="2" charset="-122"/>
              </a:rPr>
              <a:t>③</a:t>
            </a:r>
            <a:r>
              <a:rPr lang="zh-CN" altLang="en-US" sz="2600" b="1">
                <a:solidFill>
                  <a:srgbClr val="000000"/>
                </a:solidFill>
                <a:latin typeface="黑体" panose="02010609060101010101" pitchFamily="2" charset="-122"/>
                <a:ea typeface="黑体" panose="02010609060101010101" pitchFamily="2" charset="-122"/>
              </a:rPr>
              <a:t>扩大世界贫富差距，促进世界范围内生产关系（国际分工）的变化</a:t>
            </a:r>
            <a:endParaRPr lang="zh-CN" altLang="en-US" sz="2600" b="1">
              <a:solidFill>
                <a:srgbClr val="000000"/>
              </a:solidFill>
              <a:latin typeface="黑体" panose="02010609060101010101" pitchFamily="2" charset="-122"/>
              <a:ea typeface="黑体" panose="02010609060101010101" pitchFamily="2" charset="-122"/>
            </a:endParaRPr>
          </a:p>
        </p:txBody>
      </p:sp>
      <p:sp>
        <p:nvSpPr>
          <p:cNvPr id="90115" name="灯片编号占位符 9"/>
          <p:cNvSpPr>
            <a:spLocks noGrp="1" noChangeArrowheads="1"/>
          </p:cNvSpPr>
          <p:nvPr>
            <p:ph type="sldNum" sz="quarter" idx="12"/>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fontAlgn="base">
              <a:spcBef>
                <a:spcPct val="0"/>
              </a:spcBef>
              <a:spcAft>
                <a:spcPct val="0"/>
              </a:spcAft>
            </a:pPr>
            <a:fld id="{5E5A9308-F8DB-45A1-9495-860C9F3D5A3D}" type="slidenum">
              <a:rPr lang="zh-CN" altLang="en-US" sz="100">
                <a:solidFill>
                  <a:srgbClr val="898989"/>
                </a:solidFill>
              </a:rPr>
            </a:fld>
            <a:endParaRPr lang="zh-CN" altLang="en-US" sz="100">
              <a:solidFill>
                <a:srgbClr val="898989"/>
              </a:solidFill>
            </a:endParaRPr>
          </a:p>
        </p:txBody>
      </p:sp>
      <p:sp>
        <p:nvSpPr>
          <p:cNvPr id="2" name="Text Box 9"/>
          <p:cNvSpPr txBox="1">
            <a:spLocks noChangeArrowheads="1"/>
          </p:cNvSpPr>
          <p:nvPr>
            <p:custDataLst>
              <p:tags r:id="rId3"/>
            </p:custDataLst>
          </p:nvPr>
        </p:nvSpPr>
        <p:spPr bwMode="auto">
          <a:xfrm>
            <a:off x="470967" y="4092822"/>
            <a:ext cx="8729663" cy="491490"/>
          </a:xfrm>
          <a:prstGeom prst="rect">
            <a:avLst/>
          </a:prstGeom>
          <a:solidFill>
            <a:schemeClr val="bg1">
              <a:alpha val="0"/>
            </a:schemeClr>
          </a:solidFill>
          <a:ln>
            <a:solidFill>
              <a:srgbClr val="FF0000"/>
            </a:solidFill>
          </a:ln>
        </p:spPr>
        <p:txBody>
          <a:bodyPr>
            <a:spAutoFit/>
          </a:bodyPr>
          <a:lstStyle>
            <a:lvl1pPr>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1pPr>
            <a:lvl2pPr marL="742950" indent="-285750">
              <a:lnSpc>
                <a:spcPct val="130000"/>
              </a:lnSpc>
              <a:spcAft>
                <a:spcPts val="1000"/>
              </a:spcAft>
              <a:buFont typeface="Arial" panose="020B0604020202020204" pitchFamily="34" charset="0"/>
              <a:buChar char="•"/>
              <a:tabLst>
                <a:tab pos="1609725" algn="l"/>
              </a:tabLst>
              <a:defRPr sz="1400">
                <a:solidFill>
                  <a:srgbClr val="262626"/>
                </a:solidFill>
                <a:latin typeface="Arial" panose="020B0604020202020204" pitchFamily="34" charset="0"/>
                <a:ea typeface="隶书" panose="02010509060101010101" pitchFamily="49" charset="-122"/>
              </a:defRPr>
            </a:lvl2pPr>
            <a:lvl3pPr marL="11430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3pPr>
            <a:lvl4pPr marL="16002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4pPr>
            <a:lvl5pPr marL="2057400" indent="-228600">
              <a:lnSpc>
                <a:spcPct val="130000"/>
              </a:lnSpc>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5pPr>
            <a:lvl6pPr marL="25146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6pPr>
            <a:lvl7pPr marL="29718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7pPr>
            <a:lvl8pPr marL="34290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8pPr>
            <a:lvl9pPr marL="3886200" indent="-228600" fontAlgn="base">
              <a:lnSpc>
                <a:spcPct val="130000"/>
              </a:lnSpc>
              <a:spcBef>
                <a:spcPct val="0"/>
              </a:spcBef>
              <a:spcAft>
                <a:spcPts val="1000"/>
              </a:spcAft>
              <a:buFont typeface="Arial" panose="020B0604020202020204" pitchFamily="34" charset="0"/>
              <a:buChar char="•"/>
              <a:defRPr sz="1400">
                <a:solidFill>
                  <a:srgbClr val="262626"/>
                </a:solidFill>
                <a:latin typeface="Arial" panose="020B0604020202020204" pitchFamily="34" charset="0"/>
                <a:ea typeface="隶书" panose="02010509060101010101" pitchFamily="49" charset="-122"/>
              </a:defRPr>
            </a:lvl9pPr>
          </a:lstStyle>
          <a:p>
            <a:pPr>
              <a:lnSpc>
                <a:spcPct val="100000"/>
              </a:lnSpc>
              <a:spcBef>
                <a:spcPts val="600"/>
              </a:spcBef>
              <a:spcAft>
                <a:spcPct val="0"/>
              </a:spcAft>
              <a:buNone/>
            </a:pPr>
            <a:r>
              <a:rPr lang="zh-CN" altLang="en-US" sz="1800">
                <a:solidFill>
                  <a:srgbClr val="000000"/>
                </a:solidFill>
                <a:latin typeface="FZSuXinShiLiuKaiS-R-GB" panose="02000000000000000000" charset="-122"/>
                <a:ea typeface="FZSuXinShiLiuKaiS-R-GB" panose="02000000000000000000" charset="-122"/>
              </a:rPr>
              <a:t> </a:t>
            </a:r>
            <a:r>
              <a:rPr lang="zh-CN" altLang="en-US" sz="2600" b="1">
                <a:solidFill>
                  <a:srgbClr val="000000"/>
                </a:solidFill>
                <a:latin typeface="黑体" panose="02010609060101010101" pitchFamily="2" charset="-122"/>
                <a:ea typeface="黑体" panose="02010609060101010101" pitchFamily="2" charset="-122"/>
              </a:rPr>
              <a:t>深刻改变人与自然的关系，继续改造地球生态圈的面貌</a:t>
            </a:r>
            <a:endParaRPr lang="zh-CN" altLang="en-US" sz="2600" b="1">
              <a:solidFill>
                <a:srgbClr val="000000"/>
              </a:solidFill>
              <a:latin typeface="黑体" panose="02010609060101010101" pitchFamily="2" charset="-122"/>
              <a:ea typeface="黑体" panose="02010609060101010101" pitchFamily="2" charset="-122"/>
            </a:endParaRPr>
          </a:p>
        </p:txBody>
      </p:sp>
      <p:sp>
        <p:nvSpPr>
          <p:cNvPr id="3" name="文本框 2"/>
          <p:cNvSpPr txBox="1"/>
          <p:nvPr>
            <p:custDataLst>
              <p:tags r:id="rId4"/>
            </p:custDataLst>
          </p:nvPr>
        </p:nvSpPr>
        <p:spPr>
          <a:xfrm>
            <a:off x="470967" y="326211"/>
            <a:ext cx="2196435" cy="461665"/>
          </a:xfrm>
          <a:prstGeom prst="rect">
            <a:avLst/>
          </a:prstGeom>
          <a:solidFill>
            <a:schemeClr val="accent3">
              <a:lumMod val="20000"/>
              <a:lumOff val="80000"/>
              <a:alpha val="95000"/>
            </a:schemeClr>
          </a:solidFill>
          <a:ln>
            <a:solidFill>
              <a:srgbClr val="FF0000"/>
            </a:solidFill>
          </a:ln>
        </p:spPr>
        <p:txBody>
          <a:bodyPr wrap="none" rtlCol="0" anchor="t">
            <a:spAutoFit/>
          </a:bodyPr>
          <a:lstStyle/>
          <a:p>
            <a:pPr>
              <a:spcBef>
                <a:spcPts val="600"/>
              </a:spcBef>
              <a:spcAft>
                <a:spcPct val="0"/>
              </a:spcAft>
            </a:pPr>
            <a:r>
              <a:rPr lang="zh-CN" altLang="en-US" sz="2400" b="1">
                <a:latin typeface="黑体" panose="02010609060101010101" pitchFamily="2" charset="-122"/>
                <a:ea typeface="黑体" panose="02010609060101010101" pitchFamily="2" charset="-122"/>
                <a:sym typeface="+mn-ea"/>
              </a:rPr>
              <a:t>（</a:t>
            </a:r>
            <a:r>
              <a:rPr lang="en-US" altLang="zh-CN" sz="2400" b="1">
                <a:latin typeface="黑体" panose="02010609060101010101" pitchFamily="2" charset="-122"/>
                <a:ea typeface="黑体" panose="02010609060101010101" pitchFamily="2" charset="-122"/>
                <a:sym typeface="+mn-ea"/>
              </a:rPr>
              <a:t>3</a:t>
            </a:r>
            <a:r>
              <a:rPr lang="zh-CN" altLang="en-US" sz="2400" b="1">
                <a:latin typeface="黑体" panose="02010609060101010101" pitchFamily="2" charset="-122"/>
                <a:ea typeface="黑体" panose="02010609060101010101" pitchFamily="2" charset="-122"/>
                <a:sym typeface="+mn-ea"/>
              </a:rPr>
              <a:t>）国际关系</a:t>
            </a:r>
            <a:endParaRPr lang="zh-CN" altLang="en-US" sz="2400" b="1">
              <a:latin typeface="黑体" panose="02010609060101010101" pitchFamily="2" charset="-122"/>
              <a:ea typeface="黑体" panose="02010609060101010101" pitchFamily="2" charset="-122"/>
              <a:sym typeface="+mn-ea"/>
            </a:endParaRPr>
          </a:p>
        </p:txBody>
      </p:sp>
      <p:sp>
        <p:nvSpPr>
          <p:cNvPr id="4" name="文本框 3"/>
          <p:cNvSpPr txBox="1"/>
          <p:nvPr>
            <p:custDataLst>
              <p:tags r:id="rId5"/>
            </p:custDataLst>
          </p:nvPr>
        </p:nvSpPr>
        <p:spPr>
          <a:xfrm>
            <a:off x="470967" y="3057163"/>
            <a:ext cx="2196435" cy="461665"/>
          </a:xfrm>
          <a:prstGeom prst="rect">
            <a:avLst/>
          </a:prstGeom>
          <a:solidFill>
            <a:schemeClr val="accent3">
              <a:lumMod val="20000"/>
              <a:lumOff val="80000"/>
              <a:alpha val="95000"/>
            </a:schemeClr>
          </a:solidFill>
          <a:ln>
            <a:solidFill>
              <a:srgbClr val="FF0000"/>
            </a:solidFill>
          </a:ln>
        </p:spPr>
        <p:txBody>
          <a:bodyPr wrap="none" rtlCol="0" anchor="t">
            <a:spAutoFit/>
          </a:bodyPr>
          <a:lstStyle/>
          <a:p>
            <a:pPr>
              <a:spcBef>
                <a:spcPts val="600"/>
              </a:spcBef>
              <a:spcAft>
                <a:spcPct val="0"/>
              </a:spcAft>
            </a:pPr>
            <a:r>
              <a:rPr lang="zh-CN" altLang="en-US" sz="2400" b="1">
                <a:latin typeface="黑体" panose="02010609060101010101" pitchFamily="2" charset="-122"/>
                <a:ea typeface="黑体" panose="02010609060101010101" pitchFamily="2" charset="-122"/>
                <a:sym typeface="+mn-ea"/>
              </a:rPr>
              <a:t>（</a:t>
            </a:r>
            <a:r>
              <a:rPr lang="en-US" altLang="zh-CN" sz="2400" b="1">
                <a:latin typeface="黑体" panose="02010609060101010101" pitchFamily="2" charset="-122"/>
                <a:ea typeface="黑体" panose="02010609060101010101" pitchFamily="2" charset="-122"/>
                <a:sym typeface="+mn-ea"/>
              </a:rPr>
              <a:t>4</a:t>
            </a:r>
            <a:r>
              <a:rPr lang="zh-CN" altLang="en-US" sz="2400" b="1">
                <a:latin typeface="黑体" panose="02010609060101010101" pitchFamily="2" charset="-122"/>
                <a:ea typeface="黑体" panose="02010609060101010101" pitchFamily="2" charset="-122"/>
                <a:sym typeface="+mn-ea"/>
              </a:rPr>
              <a:t>）生态环境</a:t>
            </a:r>
            <a:endParaRPr lang="zh-CN" altLang="en-US" sz="2400" b="1">
              <a:latin typeface="黑体" panose="02010609060101010101" pitchFamily="2" charset="-122"/>
              <a:ea typeface="黑体" panose="0201060906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box(in)">
                                      <p:cBhvr>
                                        <p:cTn id="7" dur="20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p:bldP spid="2"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445476" y="308545"/>
            <a:ext cx="11371385" cy="2400657"/>
          </a:xfrm>
          <a:prstGeom prst="rect">
            <a:avLst/>
          </a:prstGeom>
        </p:spPr>
        <p:txBody>
          <a:bodyPr wrap="square">
            <a:spAutoFit/>
          </a:bodyPr>
          <a:lstStyle/>
          <a:p>
            <a:pPr fontAlgn="ctr">
              <a:lnSpc>
                <a:spcPct val="150000"/>
              </a:lnSpc>
            </a:pPr>
            <a:r>
              <a:rPr lang="en-US" altLang="zh-CN" sz="2000" kern="100" smtClean="0">
                <a:latin typeface="Times New Roman" panose="02020603050405020304" pitchFamily="18" charset="0"/>
              </a:rPr>
              <a:t>8</a:t>
            </a:r>
            <a:r>
              <a:rPr lang="zh-CN" altLang="zh-CN" sz="2000" kern="100" smtClean="0">
                <a:latin typeface="Times New Roman" panose="02020603050405020304" pitchFamily="18" charset="0"/>
              </a:rPr>
              <a:t>．</a:t>
            </a:r>
            <a:r>
              <a:rPr lang="zh-CN" altLang="zh-CN" sz="2000" kern="100">
                <a:latin typeface="Times New Roman" panose="02020603050405020304" pitchFamily="18" charset="0"/>
              </a:rPr>
              <a:t>由于现代化的通讯设施和发达的大众传媒，为人们关心了解和监督政治提供了条件和可能。现代交通工具和通讯工具的广泛使用，使公民的政治生活在一定程度上不受空间的制约，很大程度上减少了因地域因素影响政治生活的正常进行。这体现了</a:t>
            </a:r>
            <a:endParaRPr lang="zh-CN" altLang="zh-CN" sz="2000" kern="100">
              <a:latin typeface="Times New Roman" panose="02020603050405020304" pitchFamily="18" charset="0"/>
            </a:endParaRPr>
          </a:p>
          <a:p>
            <a:pPr fontAlgn="ctr">
              <a:lnSpc>
                <a:spcPct val="150000"/>
              </a:lnSpc>
            </a:pPr>
            <a:r>
              <a:rPr lang="en-US" altLang="zh-CN" sz="2000" kern="100">
                <a:latin typeface="Times New Roman" panose="02020603050405020304" pitchFamily="18" charset="0"/>
              </a:rPr>
              <a:t>A</a:t>
            </a:r>
            <a:r>
              <a:rPr lang="zh-CN" altLang="zh-CN" sz="2000" kern="100">
                <a:latin typeface="Times New Roman" panose="02020603050405020304" pitchFamily="18" charset="0"/>
              </a:rPr>
              <a:t>．地域因素影响政治生活的正常</a:t>
            </a:r>
            <a:r>
              <a:rPr lang="zh-CN" altLang="zh-CN" sz="2000" kern="100" smtClean="0">
                <a:latin typeface="Times New Roman" panose="02020603050405020304" pitchFamily="18" charset="0"/>
              </a:rPr>
              <a:t>进行</a:t>
            </a:r>
            <a:r>
              <a:rPr lang="en-US" altLang="zh-CN" sz="2000" kern="100" smtClean="0">
                <a:latin typeface="Times New Roman" panose="02020603050405020304" pitchFamily="18" charset="0"/>
              </a:rPr>
              <a:t>B</a:t>
            </a:r>
            <a:r>
              <a:rPr lang="zh-CN" altLang="zh-CN" sz="2000" kern="100">
                <a:latin typeface="Times New Roman" panose="02020603050405020304" pitchFamily="18" charset="0"/>
              </a:rPr>
              <a:t>．公民的政治生活不会受空间的制约</a:t>
            </a:r>
            <a:endParaRPr lang="zh-CN" altLang="zh-CN" sz="2000" kern="100">
              <a:latin typeface="Times New Roman" panose="02020603050405020304" pitchFamily="18" charset="0"/>
            </a:endParaRPr>
          </a:p>
          <a:p>
            <a:pPr fontAlgn="ctr">
              <a:lnSpc>
                <a:spcPct val="150000"/>
              </a:lnSpc>
            </a:pPr>
            <a:r>
              <a:rPr lang="en-US" altLang="zh-CN" sz="2000" kern="100">
                <a:latin typeface="Times New Roman" panose="02020603050405020304" pitchFamily="18" charset="0"/>
              </a:rPr>
              <a:t>C</a:t>
            </a:r>
            <a:r>
              <a:rPr lang="zh-CN" altLang="zh-CN" sz="2000" kern="100">
                <a:latin typeface="Times New Roman" panose="02020603050405020304" pitchFamily="18" charset="0"/>
              </a:rPr>
              <a:t>．现代科学技术推动民主政治的</a:t>
            </a:r>
            <a:r>
              <a:rPr lang="zh-CN" altLang="zh-CN" sz="2000" kern="100" smtClean="0">
                <a:latin typeface="Times New Roman" panose="02020603050405020304" pitchFamily="18" charset="0"/>
              </a:rPr>
              <a:t>发展</a:t>
            </a:r>
            <a:r>
              <a:rPr lang="en-US" altLang="zh-CN" sz="2000" kern="100" smtClean="0">
                <a:latin typeface="Times New Roman" panose="02020603050405020304" pitchFamily="18" charset="0"/>
              </a:rPr>
              <a:t>D</a:t>
            </a:r>
            <a:r>
              <a:rPr lang="zh-CN" altLang="zh-CN" sz="2000" kern="100">
                <a:latin typeface="Times New Roman" panose="02020603050405020304" pitchFamily="18" charset="0"/>
              </a:rPr>
              <a:t>．现代化的通讯设施和大众传媒发达</a:t>
            </a:r>
            <a:endParaRPr lang="zh-CN" altLang="zh-CN" sz="2000" kern="100">
              <a:latin typeface="Times New Roman" panose="02020603050405020304" pitchFamily="18" charset="0"/>
            </a:endParaRPr>
          </a:p>
        </p:txBody>
      </p:sp>
      <p:sp>
        <p:nvSpPr>
          <p:cNvPr id="3" name="矩形 2"/>
          <p:cNvSpPr/>
          <p:nvPr>
            <p:custDataLst>
              <p:tags r:id="rId2"/>
            </p:custDataLst>
          </p:nvPr>
        </p:nvSpPr>
        <p:spPr>
          <a:xfrm>
            <a:off x="9840844" y="1080978"/>
            <a:ext cx="782587"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8800" b="1" cap="none" spc="0" smtClean="0">
                <a:solidFill>
                  <a:srgbClr val="FF0000"/>
                </a:solidFill>
                <a:effectLst/>
              </a:rPr>
              <a:t>C</a:t>
            </a:r>
            <a:endParaRPr lang="zh-CN" altLang="en-US" sz="8800" b="1" cap="none" spc="0">
              <a:solidFill>
                <a:srgbClr val="FF0000"/>
              </a:solidFill>
              <a:effectLst/>
            </a:endParaRPr>
          </a:p>
        </p:txBody>
      </p:sp>
      <p:sp>
        <p:nvSpPr>
          <p:cNvPr id="4" name="矩形 3"/>
          <p:cNvSpPr/>
          <p:nvPr>
            <p:custDataLst>
              <p:tags r:id="rId3"/>
            </p:custDataLst>
          </p:nvPr>
        </p:nvSpPr>
        <p:spPr>
          <a:xfrm>
            <a:off x="445476" y="2709202"/>
            <a:ext cx="4535344" cy="553998"/>
          </a:xfrm>
          <a:prstGeom prst="rect">
            <a:avLst/>
          </a:prstGeom>
        </p:spPr>
        <p:txBody>
          <a:bodyPr wrap="none">
            <a:spAutoFit/>
          </a:bodyPr>
          <a:lstStyle/>
          <a:p>
            <a:pPr fontAlgn="ctr">
              <a:lnSpc>
                <a:spcPct val="150000"/>
              </a:lnSpc>
            </a:pPr>
            <a:r>
              <a:rPr lang="en-US" altLang="zh-CN" sz="2000" kern="100" smtClean="0">
                <a:latin typeface="Times New Roman" panose="02020603050405020304" pitchFamily="18" charset="0"/>
              </a:rPr>
              <a:t>9</a:t>
            </a:r>
            <a:r>
              <a:rPr lang="zh-CN" altLang="zh-CN" sz="2000" kern="100" smtClean="0">
                <a:latin typeface="Times New Roman" panose="02020603050405020304" pitchFamily="18" charset="0"/>
              </a:rPr>
              <a:t>．</a:t>
            </a:r>
            <a:r>
              <a:rPr lang="zh-CN" altLang="zh-CN" sz="2000" kern="100">
                <a:latin typeface="Times New Roman" panose="02020603050405020304" pitchFamily="18" charset="0"/>
              </a:rPr>
              <a:t>对如图信息的解读，表述正确的是</a:t>
            </a:r>
            <a:endParaRPr lang="zh-CN" altLang="zh-CN" sz="2000" kern="100">
              <a:latin typeface="Times New Roman" panose="02020603050405020304" pitchFamily="18" charset="0"/>
            </a:endParaRPr>
          </a:p>
        </p:txBody>
      </p:sp>
      <p:pic>
        <p:nvPicPr>
          <p:cNvPr id="5" name="图片 4"/>
          <p:cNvPicPr/>
          <p:nvPr>
            <p:custDataLst>
              <p:tags r:id="rId4"/>
            </p:custDataLst>
          </p:nvPr>
        </p:nvPicPr>
        <p:blipFill>
          <a:blip r:embed="rId5"/>
          <a:stretch>
            <a:fillRect/>
          </a:stretch>
        </p:blipFill>
        <p:spPr>
          <a:xfrm>
            <a:off x="251312" y="3381741"/>
            <a:ext cx="6923211" cy="3476259"/>
          </a:xfrm>
          <a:prstGeom prst="rect">
            <a:avLst/>
          </a:prstGeom>
        </p:spPr>
      </p:pic>
      <p:sp>
        <p:nvSpPr>
          <p:cNvPr id="6" name="矩形 5"/>
          <p:cNvSpPr/>
          <p:nvPr>
            <p:custDataLst>
              <p:tags r:id="rId6"/>
            </p:custDataLst>
          </p:nvPr>
        </p:nvSpPr>
        <p:spPr>
          <a:xfrm>
            <a:off x="7488115" y="4031204"/>
            <a:ext cx="4047392" cy="1938992"/>
          </a:xfrm>
          <a:prstGeom prst="rect">
            <a:avLst/>
          </a:prstGeom>
        </p:spPr>
        <p:txBody>
          <a:bodyPr wrap="square">
            <a:spAutoFit/>
          </a:bodyPr>
          <a:lstStyle/>
          <a:p>
            <a:pPr fontAlgn="ctr">
              <a:lnSpc>
                <a:spcPct val="150000"/>
              </a:lnSpc>
              <a:tabLst>
                <a:tab pos="2637155" algn="l"/>
              </a:tabLst>
            </a:pPr>
            <a:r>
              <a:rPr lang="en-US" altLang="zh-CN" sz="2000" kern="100">
                <a:latin typeface="Times New Roman" panose="02020603050405020304" pitchFamily="18" charset="0"/>
              </a:rPr>
              <a:t>A</a:t>
            </a:r>
            <a:r>
              <a:rPr lang="zh-CN" altLang="zh-CN" sz="2000" kern="100">
                <a:latin typeface="Times New Roman" panose="02020603050405020304" pitchFamily="18" charset="0"/>
              </a:rPr>
              <a:t>．信息化普及贯穿全过程</a:t>
            </a:r>
            <a:r>
              <a:rPr lang="en-US" altLang="zh-CN" sz="2000" kern="100">
                <a:latin typeface="Times New Roman" panose="02020603050405020304" pitchFamily="18" charset="0"/>
              </a:rPr>
              <a:t>	</a:t>
            </a:r>
            <a:endParaRPr lang="en-US" altLang="zh-CN" sz="2000" kern="100" smtClean="0">
              <a:latin typeface="Times New Roman" panose="02020603050405020304" pitchFamily="18" charset="0"/>
            </a:endParaRPr>
          </a:p>
          <a:p>
            <a:pPr fontAlgn="ctr">
              <a:lnSpc>
                <a:spcPct val="150000"/>
              </a:lnSpc>
              <a:tabLst>
                <a:tab pos="2637155" algn="l"/>
              </a:tabLst>
            </a:pPr>
            <a:r>
              <a:rPr lang="en-US" altLang="zh-CN" sz="2000" kern="100" smtClean="0">
                <a:latin typeface="Times New Roman" panose="02020603050405020304" pitchFamily="18" charset="0"/>
              </a:rPr>
              <a:t>B</a:t>
            </a:r>
            <a:r>
              <a:rPr lang="zh-CN" altLang="zh-CN" sz="2000" kern="100">
                <a:latin typeface="Times New Roman" panose="02020603050405020304" pitchFamily="18" charset="0"/>
              </a:rPr>
              <a:t>．劳动者的劳动强度越来越大</a:t>
            </a:r>
            <a:endParaRPr lang="zh-CN" altLang="zh-CN" sz="2000" kern="100">
              <a:latin typeface="Times New Roman" panose="02020603050405020304" pitchFamily="18" charset="0"/>
            </a:endParaRPr>
          </a:p>
          <a:p>
            <a:pPr fontAlgn="ctr">
              <a:lnSpc>
                <a:spcPct val="150000"/>
              </a:lnSpc>
              <a:tabLst>
                <a:tab pos="2637155" algn="l"/>
              </a:tabLst>
            </a:pPr>
            <a:r>
              <a:rPr lang="en-US" altLang="zh-CN" sz="2000" kern="100">
                <a:latin typeface="Times New Roman" panose="02020603050405020304" pitchFamily="18" charset="0"/>
              </a:rPr>
              <a:t>C</a:t>
            </a:r>
            <a:r>
              <a:rPr lang="zh-CN" altLang="zh-CN" sz="2000" kern="100">
                <a:latin typeface="Times New Roman" panose="02020603050405020304" pitchFamily="18" charset="0"/>
              </a:rPr>
              <a:t>．科学发挥最重要的作用</a:t>
            </a:r>
            <a:r>
              <a:rPr lang="en-US" altLang="zh-CN" sz="2000" kern="100">
                <a:latin typeface="Times New Roman" panose="02020603050405020304" pitchFamily="18" charset="0"/>
              </a:rPr>
              <a:t>	</a:t>
            </a:r>
            <a:endParaRPr lang="en-US" altLang="zh-CN" sz="2000" kern="100" smtClean="0">
              <a:latin typeface="Times New Roman" panose="02020603050405020304" pitchFamily="18" charset="0"/>
            </a:endParaRPr>
          </a:p>
          <a:p>
            <a:pPr fontAlgn="ctr">
              <a:lnSpc>
                <a:spcPct val="150000"/>
              </a:lnSpc>
              <a:tabLst>
                <a:tab pos="2637155" algn="l"/>
              </a:tabLst>
            </a:pPr>
            <a:r>
              <a:rPr lang="en-US" altLang="zh-CN" sz="2000" kern="100" smtClean="0">
                <a:latin typeface="Times New Roman" panose="02020603050405020304" pitchFamily="18" charset="0"/>
              </a:rPr>
              <a:t>D</a:t>
            </a:r>
            <a:r>
              <a:rPr lang="zh-CN" altLang="zh-CN" sz="2000" kern="100">
                <a:latin typeface="Times New Roman" panose="02020603050405020304" pitchFamily="18" charset="0"/>
              </a:rPr>
              <a:t>．科技发展带来生产方式变化</a:t>
            </a:r>
            <a:endParaRPr lang="zh-CN" altLang="zh-CN" sz="2000" kern="100">
              <a:latin typeface="Times New Roman" panose="02020603050405020304" pitchFamily="18" charset="0"/>
            </a:endParaRPr>
          </a:p>
        </p:txBody>
      </p:sp>
      <p:sp>
        <p:nvSpPr>
          <p:cNvPr id="7" name="矩形 6"/>
          <p:cNvSpPr/>
          <p:nvPr>
            <p:custDataLst>
              <p:tags r:id="rId7"/>
            </p:custDataLst>
          </p:nvPr>
        </p:nvSpPr>
        <p:spPr>
          <a:xfrm>
            <a:off x="7861353" y="2567513"/>
            <a:ext cx="896400"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8800" b="1" cap="none" spc="0" smtClean="0">
                <a:solidFill>
                  <a:srgbClr val="FF0000"/>
                </a:solidFill>
                <a:effectLst/>
              </a:rPr>
              <a:t>D</a:t>
            </a:r>
            <a:endParaRPr lang="zh-CN" altLang="en-US" sz="8800" b="1" cap="none" spc="0">
              <a:solidFill>
                <a:srgbClr val="FF0000"/>
              </a:soli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189781" y="103518"/>
            <a:ext cx="3881887" cy="646331"/>
          </a:xfrm>
          <a:prstGeom prst="rect">
            <a:avLst/>
          </a:prstGeom>
          <a:noFill/>
        </p:spPr>
        <p:txBody>
          <a:bodyPr wrap="square" rtlCol="0">
            <a:spAutoFit/>
          </a:bodyPr>
          <a:lstStyle/>
          <a:p>
            <a:r>
              <a:rPr lang="zh-CN" altLang="en-US" sz="3600" b="1">
                <a:solidFill>
                  <a:srgbClr val="FF0000"/>
                </a:solidFill>
                <a:latin typeface="楷体" panose="02010609060101010101" pitchFamily="49" charset="-122"/>
                <a:ea typeface="楷体" panose="02010609060101010101" pitchFamily="49" charset="-122"/>
                <a:cs typeface="+mj-cs"/>
              </a:rPr>
              <a:t>一、单元知识结构</a:t>
            </a:r>
            <a:endParaRPr lang="zh-CN" altLang="en-US" sz="3600" b="1">
              <a:solidFill>
                <a:srgbClr val="FF0000"/>
              </a:solidFill>
              <a:latin typeface="楷体" panose="02010609060101010101" pitchFamily="49" charset="-122"/>
              <a:ea typeface="楷体" panose="02010609060101010101" pitchFamily="49" charset="-122"/>
              <a:cs typeface="+mj-cs"/>
            </a:endParaRPr>
          </a:p>
        </p:txBody>
      </p:sp>
      <p:sp>
        <p:nvSpPr>
          <p:cNvPr id="2" name="椭圆 1"/>
          <p:cNvSpPr/>
          <p:nvPr>
            <p:custDataLst>
              <p:tags r:id="rId2"/>
            </p:custDataLst>
          </p:nvPr>
        </p:nvSpPr>
        <p:spPr>
          <a:xfrm>
            <a:off x="189781" y="2743199"/>
            <a:ext cx="1699404" cy="14319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solidFill>
                  <a:srgbClr val="FF0000"/>
                </a:solidFill>
              </a:rPr>
              <a:t>生产工具与劳作方式</a:t>
            </a:r>
            <a:endParaRPr lang="zh-CN" altLang="en-US" sz="2400" b="1">
              <a:solidFill>
                <a:srgbClr val="FF0000"/>
              </a:solidFill>
            </a:endParaRPr>
          </a:p>
        </p:txBody>
      </p:sp>
      <p:cxnSp>
        <p:nvCxnSpPr>
          <p:cNvPr id="5" name="曲线连接符 4"/>
          <p:cNvCxnSpPr>
            <a:endCxn id="18" idx="1"/>
          </p:cNvCxnSpPr>
          <p:nvPr>
            <p:custDataLst>
              <p:tags r:id="rId3"/>
            </p:custDataLst>
          </p:nvPr>
        </p:nvCxnSpPr>
        <p:spPr>
          <a:xfrm flipV="1">
            <a:off x="1742536" y="1277090"/>
            <a:ext cx="2281750" cy="1655892"/>
          </a:xfrm>
          <a:prstGeom prst="curvedConnector3">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 name="文本框 50"/>
          <p:cNvSpPr txBox="1"/>
          <p:nvPr>
            <p:custDataLst>
              <p:tags r:id="rId4"/>
            </p:custDataLst>
          </p:nvPr>
        </p:nvSpPr>
        <p:spPr>
          <a:xfrm>
            <a:off x="4963633" y="573691"/>
            <a:ext cx="1761525" cy="346214"/>
          </a:xfrm>
          <a:prstGeom prst="rect">
            <a:avLst/>
          </a:prstGeom>
          <a:solidFill>
            <a:srgbClr val="FFFF00"/>
          </a:solidFill>
          <a:ln w="18796">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p>
            <a:pPr eaLnBrk="0" hangingPunct="0">
              <a:defRPr/>
            </a:pPr>
            <a:r>
              <a:rPr lang="zh-CN" altLang="en-US" b="1">
                <a:latin typeface="黑体" panose="02010609060101010101" pitchFamily="2" charset="-122"/>
                <a:ea typeface="黑体" panose="02010609060101010101" pitchFamily="2" charset="-122"/>
              </a:rPr>
              <a:t>农业工具的变化</a:t>
            </a:r>
            <a:endParaRPr lang="zh-CN" altLang="en-US" b="1">
              <a:latin typeface="黑体" panose="02010609060101010101" pitchFamily="2" charset="-122"/>
              <a:ea typeface="黑体" panose="02010609060101010101" pitchFamily="2" charset="-122"/>
            </a:endParaRPr>
          </a:p>
        </p:txBody>
      </p:sp>
      <p:sp>
        <p:nvSpPr>
          <p:cNvPr id="9" name="文本框 35"/>
          <p:cNvSpPr txBox="1"/>
          <p:nvPr>
            <p:custDataLst>
              <p:tags r:id="rId5"/>
            </p:custDataLst>
          </p:nvPr>
        </p:nvSpPr>
        <p:spPr>
          <a:xfrm>
            <a:off x="6971751" y="562312"/>
            <a:ext cx="1223343" cy="346214"/>
          </a:xfrm>
          <a:prstGeom prst="rect">
            <a:avLst/>
          </a:prstGeom>
          <a:solidFill>
            <a:schemeClr val="accent5">
              <a:lumMod val="20000"/>
              <a:lumOff val="80000"/>
            </a:schemeClr>
          </a:solidFill>
          <a:ln w="18796">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defPPr>
              <a:defRPr lang="zh-CN"/>
            </a:defPPr>
            <a:lvl1pPr>
              <a:defRPr sz="2000">
                <a:solidFill>
                  <a:schemeClr val="tx1"/>
                </a:solidFill>
                <a:latin typeface="黑体" panose="02010609060101010101" pitchFamily="2" charset="-122"/>
                <a:ea typeface="黑体" panose="0201060906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eaLnBrk="0" hangingPunct="0">
              <a:defRPr/>
            </a:pPr>
            <a:r>
              <a:rPr lang="zh-CN" altLang="en-US" sz="1800" b="1"/>
              <a:t>耕作</a:t>
            </a:r>
            <a:r>
              <a:rPr lang="zh-CN" altLang="en-US" sz="1800" b="1" smtClean="0"/>
              <a:t>工具</a:t>
            </a:r>
            <a:endParaRPr lang="zh-CN" altLang="en-US" sz="1800" b="1" smtClean="0"/>
          </a:p>
        </p:txBody>
      </p:sp>
      <p:sp>
        <p:nvSpPr>
          <p:cNvPr id="10" name="文本框 52"/>
          <p:cNvSpPr txBox="1"/>
          <p:nvPr>
            <p:custDataLst>
              <p:tags r:id="rId6"/>
            </p:custDataLst>
          </p:nvPr>
        </p:nvSpPr>
        <p:spPr>
          <a:xfrm>
            <a:off x="8291591" y="562312"/>
            <a:ext cx="1223343" cy="346214"/>
          </a:xfrm>
          <a:prstGeom prst="rect">
            <a:avLst/>
          </a:prstGeom>
          <a:solidFill>
            <a:schemeClr val="accent5">
              <a:lumMod val="20000"/>
              <a:lumOff val="80000"/>
            </a:schemeClr>
          </a:solidFill>
          <a:ln w="18796">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p>
            <a:pPr eaLnBrk="0" hangingPunct="0">
              <a:defRPr/>
            </a:pPr>
            <a:r>
              <a:rPr lang="zh-CN" altLang="en-US" b="1">
                <a:latin typeface="黑体" panose="02010609060101010101" pitchFamily="2" charset="-122"/>
                <a:ea typeface="黑体" panose="02010609060101010101" pitchFamily="2" charset="-122"/>
              </a:rPr>
              <a:t>灌溉</a:t>
            </a:r>
            <a:r>
              <a:rPr lang="zh-CN" altLang="en-US" b="1" smtClean="0">
                <a:latin typeface="黑体" panose="02010609060101010101" pitchFamily="2" charset="-122"/>
                <a:ea typeface="黑体" panose="02010609060101010101" pitchFamily="2" charset="-122"/>
              </a:rPr>
              <a:t>工具</a:t>
            </a:r>
            <a:endParaRPr lang="zh-CN" altLang="en-US" b="1">
              <a:latin typeface="黑体" panose="02010609060101010101" pitchFamily="2" charset="-122"/>
              <a:ea typeface="黑体" panose="02010609060101010101" pitchFamily="2" charset="-122"/>
            </a:endParaRPr>
          </a:p>
        </p:txBody>
      </p:sp>
      <p:sp>
        <p:nvSpPr>
          <p:cNvPr id="11" name="文本框 52"/>
          <p:cNvSpPr txBox="1"/>
          <p:nvPr>
            <p:custDataLst>
              <p:tags r:id="rId7"/>
            </p:custDataLst>
          </p:nvPr>
        </p:nvSpPr>
        <p:spPr>
          <a:xfrm>
            <a:off x="9634772" y="562312"/>
            <a:ext cx="1137079" cy="346214"/>
          </a:xfrm>
          <a:prstGeom prst="rect">
            <a:avLst/>
          </a:prstGeom>
          <a:solidFill>
            <a:schemeClr val="accent5">
              <a:lumMod val="20000"/>
              <a:lumOff val="80000"/>
            </a:schemeClr>
          </a:solidFill>
          <a:ln w="18796">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p>
            <a:pPr eaLnBrk="0" hangingPunct="0">
              <a:defRPr/>
            </a:pPr>
            <a:r>
              <a:rPr lang="zh-CN" altLang="en-US" b="1">
                <a:latin typeface="黑体" panose="02010609060101010101" pitchFamily="2" charset="-122"/>
                <a:ea typeface="黑体" panose="02010609060101010101" pitchFamily="2" charset="-122"/>
              </a:rPr>
              <a:t>畜牧工具</a:t>
            </a:r>
            <a:endParaRPr lang="zh-CN" altLang="en-US" b="1">
              <a:latin typeface="黑体" panose="02010609060101010101" pitchFamily="2" charset="-122"/>
              <a:ea typeface="黑体" panose="02010609060101010101" pitchFamily="2" charset="-122"/>
            </a:endParaRPr>
          </a:p>
        </p:txBody>
      </p:sp>
      <p:sp>
        <p:nvSpPr>
          <p:cNvPr id="12" name="文本框 50"/>
          <p:cNvSpPr txBox="1"/>
          <p:nvPr>
            <p:custDataLst>
              <p:tags r:id="rId8"/>
            </p:custDataLst>
          </p:nvPr>
        </p:nvSpPr>
        <p:spPr>
          <a:xfrm>
            <a:off x="4989512" y="1151605"/>
            <a:ext cx="2032754" cy="346214"/>
          </a:xfrm>
          <a:prstGeom prst="rect">
            <a:avLst/>
          </a:prstGeom>
          <a:solidFill>
            <a:srgbClr val="FFFF00"/>
          </a:solidFill>
          <a:ln w="18796">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defPPr>
              <a:defRPr lang="zh-CN"/>
            </a:defPPr>
            <a:lvl1pPr eaLnBrk="0" hangingPunct="0">
              <a:defRPr b="1">
                <a:latin typeface="黑体" panose="02010609060101010101" pitchFamily="2" charset="-122"/>
                <a:ea typeface="黑体" panose="02010609060101010101" pitchFamily="2" charset="-122"/>
              </a:defRPr>
            </a:lvl1pPr>
          </a:lstStyle>
          <a:p>
            <a:r>
              <a:rPr lang="zh-CN" altLang="en-US"/>
              <a:t>手工业工具的进步</a:t>
            </a:r>
            <a:endParaRPr lang="zh-CN" altLang="en-US"/>
          </a:p>
        </p:txBody>
      </p:sp>
      <p:sp>
        <p:nvSpPr>
          <p:cNvPr id="13" name="文本框 52"/>
          <p:cNvSpPr txBox="1"/>
          <p:nvPr>
            <p:custDataLst>
              <p:tags r:id="rId9"/>
            </p:custDataLst>
          </p:nvPr>
        </p:nvSpPr>
        <p:spPr>
          <a:xfrm>
            <a:off x="6799223" y="1577984"/>
            <a:ext cx="2715711" cy="346214"/>
          </a:xfrm>
          <a:prstGeom prst="rect">
            <a:avLst/>
          </a:prstGeom>
          <a:solidFill>
            <a:schemeClr val="accent5">
              <a:lumMod val="20000"/>
              <a:lumOff val="80000"/>
            </a:schemeClr>
          </a:solidFill>
          <a:ln w="18796">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defPPr>
              <a:defRPr lang="zh-CN"/>
            </a:defPPr>
            <a:lvl1pPr eaLnBrk="0" hangingPunct="0">
              <a:defRPr b="1">
                <a:latin typeface="黑体" panose="02010609060101010101" pitchFamily="2" charset="-122"/>
                <a:ea typeface="黑体" panose="02010609060101010101" pitchFamily="2" charset="-122"/>
              </a:defRPr>
            </a:lvl1pPr>
          </a:lstStyle>
          <a:p>
            <a:r>
              <a:rPr lang="zh-CN" altLang="en-US"/>
              <a:t>农业家庭式、农业庄园式</a:t>
            </a:r>
            <a:endParaRPr lang="zh-CN" altLang="en-US"/>
          </a:p>
        </p:txBody>
      </p:sp>
      <p:sp>
        <p:nvSpPr>
          <p:cNvPr id="14" name="文本框 50"/>
          <p:cNvSpPr txBox="1"/>
          <p:nvPr>
            <p:custDataLst>
              <p:tags r:id="rId10"/>
            </p:custDataLst>
          </p:nvPr>
        </p:nvSpPr>
        <p:spPr>
          <a:xfrm>
            <a:off x="4989512" y="1577984"/>
            <a:ext cx="1761525" cy="346214"/>
          </a:xfrm>
          <a:prstGeom prst="rect">
            <a:avLst/>
          </a:prstGeom>
          <a:solidFill>
            <a:srgbClr val="FFFF00"/>
          </a:solidFill>
          <a:ln w="18796">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defPPr>
              <a:defRPr lang="zh-CN"/>
            </a:defPPr>
            <a:lvl1pPr eaLnBrk="0" hangingPunct="0">
              <a:defRPr b="1">
                <a:latin typeface="黑体" panose="02010609060101010101" pitchFamily="2" charset="-122"/>
                <a:ea typeface="黑体" panose="02010609060101010101" pitchFamily="2" charset="-122"/>
              </a:defRPr>
            </a:lvl1pPr>
          </a:lstStyle>
          <a:p>
            <a:r>
              <a:rPr lang="zh-CN" altLang="en-US"/>
              <a:t>劳作方式的发展</a:t>
            </a:r>
            <a:endParaRPr lang="zh-CN" altLang="en-US"/>
          </a:p>
        </p:txBody>
      </p:sp>
      <p:sp>
        <p:nvSpPr>
          <p:cNvPr id="15" name="文本框 52"/>
          <p:cNvSpPr txBox="1"/>
          <p:nvPr>
            <p:custDataLst>
              <p:tags r:id="rId11"/>
            </p:custDataLst>
          </p:nvPr>
        </p:nvSpPr>
        <p:spPr>
          <a:xfrm>
            <a:off x="7114943" y="1082953"/>
            <a:ext cx="2519829" cy="346214"/>
          </a:xfrm>
          <a:prstGeom prst="rect">
            <a:avLst/>
          </a:prstGeom>
          <a:solidFill>
            <a:schemeClr val="accent5">
              <a:lumMod val="20000"/>
              <a:lumOff val="80000"/>
            </a:schemeClr>
          </a:solidFill>
          <a:ln w="18796">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defPPr>
              <a:defRPr lang="zh-CN"/>
            </a:defPPr>
            <a:lvl1pPr eaLnBrk="0" hangingPunct="0">
              <a:defRPr b="1">
                <a:latin typeface="黑体" panose="02010609060101010101" pitchFamily="2" charset="-122"/>
                <a:ea typeface="黑体" panose="02010609060101010101" pitchFamily="2" charset="-122"/>
              </a:defRPr>
            </a:lvl1pPr>
          </a:lstStyle>
          <a:p>
            <a:r>
              <a:rPr lang="zh-CN" altLang="en-US"/>
              <a:t>纺织工具、制陶瓷工具</a:t>
            </a:r>
            <a:endParaRPr lang="zh-CN" altLang="en-US"/>
          </a:p>
        </p:txBody>
      </p:sp>
      <p:sp>
        <p:nvSpPr>
          <p:cNvPr id="16" name="文本框 52"/>
          <p:cNvSpPr txBox="1"/>
          <p:nvPr>
            <p:custDataLst>
              <p:tags r:id="rId12"/>
            </p:custDataLst>
          </p:nvPr>
        </p:nvSpPr>
        <p:spPr>
          <a:xfrm>
            <a:off x="9793015" y="1082953"/>
            <a:ext cx="1105883" cy="346214"/>
          </a:xfrm>
          <a:prstGeom prst="rect">
            <a:avLst/>
          </a:prstGeom>
          <a:solidFill>
            <a:schemeClr val="accent5">
              <a:lumMod val="20000"/>
              <a:lumOff val="80000"/>
            </a:schemeClr>
          </a:solidFill>
          <a:ln w="18796">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defPPr>
              <a:defRPr lang="zh-CN"/>
            </a:defPPr>
            <a:lvl1pPr eaLnBrk="0" hangingPunct="0">
              <a:defRPr b="1">
                <a:latin typeface="黑体" panose="02010609060101010101" pitchFamily="2" charset="-122"/>
                <a:ea typeface="黑体" panose="02010609060101010101" pitchFamily="2" charset="-122"/>
              </a:defRPr>
            </a:lvl1pPr>
          </a:lstStyle>
          <a:p>
            <a:r>
              <a:rPr lang="zh-CN" altLang="en-US"/>
              <a:t>冶铁工具</a:t>
            </a:r>
            <a:endParaRPr lang="zh-CN" altLang="en-US"/>
          </a:p>
        </p:txBody>
      </p:sp>
      <p:sp>
        <p:nvSpPr>
          <p:cNvPr id="17" name="文本框 52"/>
          <p:cNvSpPr txBox="1"/>
          <p:nvPr>
            <p:custDataLst>
              <p:tags r:id="rId13"/>
            </p:custDataLst>
          </p:nvPr>
        </p:nvSpPr>
        <p:spPr>
          <a:xfrm>
            <a:off x="9682052" y="1577984"/>
            <a:ext cx="2224007" cy="346214"/>
          </a:xfrm>
          <a:prstGeom prst="rect">
            <a:avLst/>
          </a:prstGeom>
          <a:solidFill>
            <a:schemeClr val="accent5">
              <a:lumMod val="20000"/>
              <a:lumOff val="80000"/>
            </a:schemeClr>
          </a:solidFill>
          <a:ln w="18796">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defPPr>
              <a:defRPr lang="zh-CN"/>
            </a:defPPr>
            <a:lvl1pPr eaLnBrk="0" hangingPunct="0">
              <a:defRPr b="1">
                <a:latin typeface="黑体" panose="02010609060101010101" pitchFamily="2" charset="-122"/>
                <a:ea typeface="黑体" panose="02010609060101010101" pitchFamily="2" charset="-122"/>
              </a:defRPr>
            </a:lvl1pPr>
          </a:lstStyle>
          <a:p>
            <a:r>
              <a:rPr lang="zh-CN" altLang="en-US"/>
              <a:t>手工业家庭与作坊式</a:t>
            </a:r>
            <a:endParaRPr lang="zh-CN" altLang="en-US"/>
          </a:p>
        </p:txBody>
      </p:sp>
      <p:sp>
        <p:nvSpPr>
          <p:cNvPr id="18" name="文本框 12"/>
          <p:cNvSpPr txBox="1"/>
          <p:nvPr>
            <p:custDataLst>
              <p:tags r:id="rId14"/>
            </p:custDataLst>
          </p:nvPr>
        </p:nvSpPr>
        <p:spPr>
          <a:xfrm>
            <a:off x="4024286" y="549985"/>
            <a:ext cx="819509" cy="1454210"/>
          </a:xfrm>
          <a:prstGeom prst="rect">
            <a:avLst/>
          </a:prstGeom>
          <a:solidFill>
            <a:srgbClr val="FFFF00"/>
          </a:solidFill>
          <a:ln w="22225">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defPPr>
              <a:defRPr lang="zh-CN"/>
            </a:defPPr>
            <a:lvl1pPr>
              <a:defRPr sz="2000">
                <a:solidFill>
                  <a:schemeClr val="tx1"/>
                </a:solidFill>
                <a:latin typeface="黑体" panose="02010609060101010101" pitchFamily="2" charset="-122"/>
                <a:ea typeface="黑体" panose="0201060906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eaLnBrk="0" hangingPunct="0">
              <a:defRPr/>
            </a:pPr>
            <a:r>
              <a:rPr lang="zh-CN" altLang="en-US" sz="1800" b="1"/>
              <a:t>古代的生产工具与劳作</a:t>
            </a:r>
            <a:endParaRPr lang="zh-CN" altLang="en-US" sz="1800" b="1"/>
          </a:p>
        </p:txBody>
      </p:sp>
      <p:cxnSp>
        <p:nvCxnSpPr>
          <p:cNvPr id="23" name="直接箭头连接符 22"/>
          <p:cNvCxnSpPr>
            <a:stCxn id="2" idx="6"/>
          </p:cNvCxnSpPr>
          <p:nvPr>
            <p:custDataLst>
              <p:tags r:id="rId15"/>
            </p:custDataLst>
          </p:nvPr>
        </p:nvCxnSpPr>
        <p:spPr>
          <a:xfrm flipV="1">
            <a:off x="1889185" y="3424687"/>
            <a:ext cx="1889185" cy="34505"/>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custDataLst>
              <p:tags r:id="rId16"/>
            </p:custDataLst>
          </p:nvPr>
        </p:nvSpPr>
        <p:spPr>
          <a:xfrm>
            <a:off x="5027226" y="2467360"/>
            <a:ext cx="649537" cy="369332"/>
          </a:xfrm>
          <a:prstGeom prst="rect">
            <a:avLst/>
          </a:prstGeom>
          <a:solidFill>
            <a:schemeClr val="accent5">
              <a:lumMod val="20000"/>
              <a:lumOff val="80000"/>
            </a:schemeClr>
          </a:solidFill>
          <a:ln>
            <a:solidFill>
              <a:srgbClr val="FF0000"/>
            </a:solidFill>
          </a:ln>
        </p:spPr>
        <p:txBody>
          <a:bodyPr wrap="none">
            <a:spAutoFit/>
          </a:bodyPr>
          <a:lstStyle>
            <a:defPPr>
              <a:defRPr lang="zh-CN"/>
            </a:defPPr>
            <a:lvl1pPr>
              <a:defRPr b="1">
                <a:solidFill>
                  <a:srgbClr val="0000FF"/>
                </a:solidFill>
                <a:uFillTx/>
                <a:latin typeface="黑体" panose="02010609060101010101" pitchFamily="2" charset="-122"/>
                <a:ea typeface="黑体" panose="02010609060101010101" pitchFamily="2" charset="-122"/>
                <a:cs typeface="宋体" panose="02010600030101010101" pitchFamily="2" charset="-122"/>
              </a:defRPr>
            </a:lvl1pPr>
          </a:lstStyle>
          <a:p>
            <a:r>
              <a:rPr lang="zh-CN" altLang="en-US"/>
              <a:t>背景</a:t>
            </a:r>
            <a:endParaRPr lang="zh-CN" altLang="en-US"/>
          </a:p>
        </p:txBody>
      </p:sp>
      <p:sp>
        <p:nvSpPr>
          <p:cNvPr id="27" name="矩形 26"/>
          <p:cNvSpPr/>
          <p:nvPr>
            <p:custDataLst>
              <p:tags r:id="rId17"/>
            </p:custDataLst>
          </p:nvPr>
        </p:nvSpPr>
        <p:spPr>
          <a:xfrm>
            <a:off x="5038479" y="3648528"/>
            <a:ext cx="649537" cy="369332"/>
          </a:xfrm>
          <a:prstGeom prst="rect">
            <a:avLst/>
          </a:prstGeom>
          <a:solidFill>
            <a:schemeClr val="accent5">
              <a:lumMod val="20000"/>
              <a:lumOff val="80000"/>
            </a:schemeClr>
          </a:solidFill>
          <a:ln>
            <a:solidFill>
              <a:srgbClr val="FF0000"/>
            </a:solidFill>
          </a:ln>
        </p:spPr>
        <p:txBody>
          <a:bodyPr wrap="none">
            <a:spAutoFit/>
          </a:bodyPr>
          <a:lstStyle/>
          <a:p>
            <a:r>
              <a:rPr lang="zh-CN" altLang="en-US" b="1" smtClean="0">
                <a:solidFill>
                  <a:srgbClr val="0000FF"/>
                </a:solidFill>
                <a:uFillTx/>
                <a:latin typeface="黑体" panose="02010609060101010101" pitchFamily="2" charset="-122"/>
                <a:ea typeface="黑体" panose="02010609060101010101" pitchFamily="2" charset="-122"/>
                <a:cs typeface="宋体" panose="02010600030101010101" pitchFamily="2" charset="-122"/>
              </a:rPr>
              <a:t>影响</a:t>
            </a:r>
            <a:endParaRPr lang="zh-CN" altLang="en-US" b="1" smtClean="0">
              <a:solidFill>
                <a:srgbClr val="0000FF"/>
              </a:solidFill>
              <a:uFillTx/>
              <a:latin typeface="黑体" panose="02010609060101010101" pitchFamily="2" charset="-122"/>
              <a:ea typeface="黑体" panose="02010609060101010101" pitchFamily="2" charset="-122"/>
              <a:cs typeface="宋体" panose="02010600030101010101" pitchFamily="2" charset="-122"/>
            </a:endParaRPr>
          </a:p>
        </p:txBody>
      </p:sp>
      <p:sp>
        <p:nvSpPr>
          <p:cNvPr id="28" name="矩形 27"/>
          <p:cNvSpPr/>
          <p:nvPr>
            <p:custDataLst>
              <p:tags r:id="rId18"/>
            </p:custDataLst>
          </p:nvPr>
        </p:nvSpPr>
        <p:spPr>
          <a:xfrm>
            <a:off x="5038480" y="3078405"/>
            <a:ext cx="649537" cy="369332"/>
          </a:xfrm>
          <a:prstGeom prst="rect">
            <a:avLst/>
          </a:prstGeom>
          <a:solidFill>
            <a:schemeClr val="accent5">
              <a:lumMod val="20000"/>
              <a:lumOff val="80000"/>
            </a:schemeClr>
          </a:solidFill>
          <a:ln>
            <a:solidFill>
              <a:srgbClr val="FF0000"/>
            </a:solidFill>
          </a:ln>
        </p:spPr>
        <p:txBody>
          <a:bodyPr wrap="none">
            <a:spAutoFit/>
          </a:bodyPr>
          <a:lstStyle/>
          <a:p>
            <a:r>
              <a:rPr lang="zh-CN" altLang="en-US" b="1" smtClean="0">
                <a:solidFill>
                  <a:srgbClr val="0000FF"/>
                </a:solidFill>
                <a:uFillTx/>
                <a:latin typeface="黑体" panose="02010609060101010101" pitchFamily="2" charset="-122"/>
                <a:ea typeface="黑体" panose="02010609060101010101" pitchFamily="2" charset="-122"/>
                <a:cs typeface="宋体" panose="02010600030101010101" pitchFamily="2" charset="-122"/>
              </a:rPr>
              <a:t>特点</a:t>
            </a:r>
            <a:endParaRPr lang="zh-CN" altLang="en-US" b="1" smtClean="0">
              <a:solidFill>
                <a:srgbClr val="0000FF"/>
              </a:solidFill>
              <a:uFillTx/>
              <a:latin typeface="黑体" panose="02010609060101010101" pitchFamily="2" charset="-122"/>
              <a:ea typeface="黑体" panose="02010609060101010101" pitchFamily="2" charset="-122"/>
              <a:cs typeface="宋体" panose="02010600030101010101" pitchFamily="2" charset="-122"/>
            </a:endParaRPr>
          </a:p>
        </p:txBody>
      </p:sp>
      <p:sp>
        <p:nvSpPr>
          <p:cNvPr id="29" name="文本框 28"/>
          <p:cNvSpPr txBox="1"/>
          <p:nvPr>
            <p:custDataLst>
              <p:tags r:id="rId19"/>
            </p:custDataLst>
          </p:nvPr>
        </p:nvSpPr>
        <p:spPr>
          <a:xfrm>
            <a:off x="3826042" y="2932982"/>
            <a:ext cx="1017753" cy="900212"/>
          </a:xfrm>
          <a:prstGeom prst="rect">
            <a:avLst/>
          </a:prstGeom>
          <a:solidFill>
            <a:srgbClr val="FFFF00"/>
          </a:solidFill>
          <a:ln w="22225">
            <a:solidFill>
              <a:srgbClr val="FF0000"/>
            </a:solidFill>
            <a:round/>
            <a:tailEnd type="triangle"/>
          </a:ln>
        </p:spPr>
        <p:style>
          <a:lnRef idx="1">
            <a:schemeClr val="accent1"/>
          </a:lnRef>
          <a:fillRef idx="0">
            <a:schemeClr val="accent1"/>
          </a:fillRef>
          <a:effectRef idx="0">
            <a:schemeClr val="accent1"/>
          </a:effectRef>
          <a:fontRef idx="minor">
            <a:schemeClr val="tx1"/>
          </a:fontRef>
        </p:style>
        <p:txBody>
          <a:bodyPr wrap="square" lIns="68547" tIns="34273" rIns="68547" bIns="34273">
            <a:spAutoFit/>
          </a:bodyPr>
          <a:lstStyle>
            <a:defPPr>
              <a:defRPr lang="zh-CN"/>
            </a:defPPr>
            <a:lvl1pPr eaLnBrk="0" hangingPunct="0">
              <a:defRPr b="1">
                <a:latin typeface="黑体" panose="02010609060101010101" pitchFamily="2" charset="-122"/>
                <a:ea typeface="黑体" panose="02010609060101010101" pitchFamily="2" charset="-122"/>
              </a:defRPr>
            </a:lvl1pPr>
          </a:lstStyle>
          <a:p>
            <a:r>
              <a:rPr lang="zh-CN" altLang="en-US">
                <a:sym typeface="+mn-ea"/>
              </a:rPr>
              <a:t>工业革命与工厂制度</a:t>
            </a:r>
            <a:endParaRPr lang="zh-CN" altLang="en-US"/>
          </a:p>
        </p:txBody>
      </p:sp>
      <p:cxnSp>
        <p:nvCxnSpPr>
          <p:cNvPr id="30" name="曲线连接符 29"/>
          <p:cNvCxnSpPr/>
          <p:nvPr>
            <p:custDataLst>
              <p:tags r:id="rId20"/>
            </p:custDataLst>
          </p:nvPr>
        </p:nvCxnSpPr>
        <p:spPr>
          <a:xfrm>
            <a:off x="1742536" y="4064738"/>
            <a:ext cx="2329132" cy="1766338"/>
          </a:xfrm>
          <a:prstGeom prst="curvedConnector3">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3" name="Text Box 20"/>
          <p:cNvSpPr txBox="1">
            <a:spLocks noChangeArrowheads="1"/>
          </p:cNvSpPr>
          <p:nvPr>
            <p:custDataLst>
              <p:tags r:id="rId21"/>
            </p:custDataLst>
          </p:nvPr>
        </p:nvSpPr>
        <p:spPr bwMode="auto">
          <a:xfrm>
            <a:off x="5600238" y="4600848"/>
            <a:ext cx="2397969" cy="400110"/>
          </a:xfrm>
          <a:prstGeom prst="rect">
            <a:avLst/>
          </a:prstGeom>
          <a:noFill/>
          <a:ln w="25400">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2000" b="1">
                <a:latin typeface="黑体" panose="02010609060101010101" pitchFamily="2" charset="-122"/>
                <a:ea typeface="黑体" panose="02010609060101010101" pitchFamily="2" charset="-122"/>
                <a:cs typeface="黑体" panose="02010609060101010101" pitchFamily="2" charset="-122"/>
              </a:rPr>
              <a:t> </a:t>
            </a:r>
            <a:r>
              <a:rPr kumimoji="1" lang="zh-CN" altLang="en-US" sz="2000" b="1">
                <a:latin typeface="黑体" panose="02010609060101010101" pitchFamily="2" charset="-122"/>
                <a:ea typeface="黑体" panose="02010609060101010101" pitchFamily="2" charset="-122"/>
                <a:cs typeface="黑体" panose="02010609060101010101" pitchFamily="2" charset="-122"/>
              </a:rPr>
              <a:t>新科技革命</a:t>
            </a:r>
            <a:r>
              <a:rPr kumimoji="1" lang="zh-CN" altLang="en-US" sz="2000" b="1" smtClean="0">
                <a:latin typeface="黑体" panose="02010609060101010101" pitchFamily="2" charset="-122"/>
                <a:ea typeface="黑体" panose="02010609060101010101" pitchFamily="2" charset="-122"/>
                <a:cs typeface="黑体" panose="02010609060101010101" pitchFamily="2" charset="-122"/>
              </a:rPr>
              <a:t>的发展</a:t>
            </a:r>
            <a:endParaRPr kumimoji="1" lang="zh-CN" altLang="en-US" sz="2000" b="1">
              <a:solidFill>
                <a:srgbClr val="0000FF"/>
              </a:solidFill>
              <a:latin typeface="黑体" panose="02010609060101010101" pitchFamily="2" charset="-122"/>
              <a:ea typeface="黑体" panose="02010609060101010101" pitchFamily="2" charset="-122"/>
              <a:cs typeface="黑体" panose="02010609060101010101" pitchFamily="2" charset="-122"/>
            </a:endParaRPr>
          </a:p>
        </p:txBody>
      </p:sp>
      <p:sp>
        <p:nvSpPr>
          <p:cNvPr id="34" name="Text Box 33"/>
          <p:cNvSpPr txBox="1">
            <a:spLocks noChangeArrowheads="1"/>
          </p:cNvSpPr>
          <p:nvPr>
            <p:custDataLst>
              <p:tags r:id="rId22"/>
            </p:custDataLst>
          </p:nvPr>
        </p:nvSpPr>
        <p:spPr bwMode="auto">
          <a:xfrm>
            <a:off x="5676763" y="5707788"/>
            <a:ext cx="2343911" cy="400110"/>
          </a:xfrm>
          <a:prstGeom prst="rect">
            <a:avLst/>
          </a:prstGeom>
          <a:noFill/>
          <a:ln w="28575">
            <a:solidFill>
              <a:srgbClr val="FF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kumimoji="1" lang="zh-CN" altLang="en-US" sz="2000" b="1">
                <a:latin typeface="黑体" panose="02010609060101010101" pitchFamily="2" charset="-122"/>
                <a:ea typeface="黑体" panose="02010609060101010101" pitchFamily="2" charset="-122"/>
                <a:cs typeface="黑体" panose="02010609060101010101" pitchFamily="2" charset="-122"/>
              </a:rPr>
              <a:t>新科技革命的意义</a:t>
            </a:r>
            <a:endParaRPr kumimoji="1" lang="zh-CN" altLang="en-US" sz="2000" b="1">
              <a:latin typeface="黑体" panose="02010609060101010101" pitchFamily="2" charset="-122"/>
              <a:ea typeface="黑体" panose="02010609060101010101" pitchFamily="2" charset="-122"/>
              <a:cs typeface="黑体" panose="02010609060101010101" pitchFamily="2" charset="-122"/>
            </a:endParaRPr>
          </a:p>
        </p:txBody>
      </p:sp>
      <p:sp>
        <p:nvSpPr>
          <p:cNvPr id="35" name="Text Box 20"/>
          <p:cNvSpPr txBox="1">
            <a:spLocks noChangeArrowheads="1"/>
          </p:cNvSpPr>
          <p:nvPr>
            <p:custDataLst>
              <p:tags r:id="rId23"/>
            </p:custDataLst>
          </p:nvPr>
        </p:nvSpPr>
        <p:spPr bwMode="auto">
          <a:xfrm>
            <a:off x="8279061" y="4175184"/>
            <a:ext cx="2805982" cy="1477328"/>
          </a:xfrm>
          <a:prstGeom prst="rect">
            <a:avLst/>
          </a:prstGeom>
          <a:noFill/>
          <a:ln w="28575">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r>
              <a:rPr kumimoji="1" lang="zh-CN" altLang="en-US" b="1">
                <a:latin typeface="黑体" panose="02010609060101010101" pitchFamily="2" charset="-122"/>
                <a:ea typeface="黑体" panose="02010609060101010101" pitchFamily="2" charset="-122"/>
              </a:rPr>
              <a:t>计算机与人工智能</a:t>
            </a:r>
            <a:r>
              <a:rPr kumimoji="1" lang="zh-CN" altLang="en-US" b="1" smtClean="0">
                <a:latin typeface="黑体" panose="02010609060101010101" pitchFamily="2" charset="-122"/>
                <a:ea typeface="黑体" panose="02010609060101010101" pitchFamily="2" charset="-122"/>
              </a:rPr>
              <a:t>；</a:t>
            </a:r>
            <a:endParaRPr kumimoji="1" lang="en-US" altLang="zh-CN" b="1" smtClean="0">
              <a:latin typeface="黑体" panose="02010609060101010101" pitchFamily="2" charset="-122"/>
              <a:ea typeface="黑体" panose="02010609060101010101" pitchFamily="2" charset="-122"/>
            </a:endParaRPr>
          </a:p>
          <a:p>
            <a:pPr eaLnBrk="0" hangingPunct="0"/>
            <a:r>
              <a:rPr kumimoji="1" lang="zh-CN" altLang="en-US" b="1" smtClean="0">
                <a:latin typeface="黑体" panose="02010609060101010101" pitchFamily="2" charset="-122"/>
                <a:ea typeface="黑体" panose="02010609060101010101" pitchFamily="2" charset="-122"/>
              </a:rPr>
              <a:t>航天</a:t>
            </a:r>
            <a:r>
              <a:rPr kumimoji="1" lang="zh-CN" altLang="en-US" b="1">
                <a:latin typeface="黑体" panose="02010609060101010101" pitchFamily="2" charset="-122"/>
                <a:ea typeface="黑体" panose="02010609060101010101" pitchFamily="2" charset="-122"/>
              </a:rPr>
              <a:t>航空</a:t>
            </a:r>
            <a:r>
              <a:rPr kumimoji="1" lang="zh-CN" altLang="en-US" b="1" smtClean="0">
                <a:latin typeface="黑体" panose="02010609060101010101" pitchFamily="2" charset="-122"/>
                <a:ea typeface="黑体" panose="02010609060101010101" pitchFamily="2" charset="-122"/>
              </a:rPr>
              <a:t>；</a:t>
            </a:r>
            <a:endParaRPr kumimoji="1" lang="en-US" altLang="zh-CN" b="1" smtClean="0">
              <a:latin typeface="黑体" panose="02010609060101010101" pitchFamily="2" charset="-122"/>
              <a:ea typeface="黑体" panose="02010609060101010101" pitchFamily="2" charset="-122"/>
            </a:endParaRPr>
          </a:p>
          <a:p>
            <a:pPr eaLnBrk="0" hangingPunct="0"/>
            <a:r>
              <a:rPr kumimoji="1" lang="zh-CN" altLang="en-US" b="1" smtClean="0">
                <a:latin typeface="黑体" panose="02010609060101010101" pitchFamily="2" charset="-122"/>
                <a:ea typeface="黑体" panose="02010609060101010101" pitchFamily="2" charset="-122"/>
              </a:rPr>
              <a:t>海洋技术；</a:t>
            </a:r>
            <a:endParaRPr kumimoji="1" lang="en-US" altLang="zh-CN" b="1" smtClean="0">
              <a:latin typeface="黑体" panose="02010609060101010101" pitchFamily="2" charset="-122"/>
              <a:ea typeface="黑体" panose="02010609060101010101" pitchFamily="2" charset="-122"/>
            </a:endParaRPr>
          </a:p>
          <a:p>
            <a:pPr eaLnBrk="0" hangingPunct="0"/>
            <a:r>
              <a:rPr kumimoji="1" lang="zh-CN" altLang="en-US" b="1" smtClean="0">
                <a:latin typeface="黑体" panose="02010609060101010101" pitchFamily="2" charset="-122"/>
                <a:ea typeface="黑体" panose="02010609060101010101" pitchFamily="2" charset="-122"/>
              </a:rPr>
              <a:t>原子能</a:t>
            </a:r>
            <a:r>
              <a:rPr kumimoji="1" lang="zh-CN" altLang="en-US" b="1">
                <a:latin typeface="黑体" panose="02010609060101010101" pitchFamily="2" charset="-122"/>
                <a:ea typeface="黑体" panose="02010609060101010101" pitchFamily="2" charset="-122"/>
              </a:rPr>
              <a:t>技术</a:t>
            </a:r>
            <a:r>
              <a:rPr kumimoji="1" lang="zh-CN" altLang="en-US" b="1" smtClean="0">
                <a:latin typeface="黑体" panose="02010609060101010101" pitchFamily="2" charset="-122"/>
                <a:ea typeface="黑体" panose="02010609060101010101" pitchFamily="2" charset="-122"/>
              </a:rPr>
              <a:t>；</a:t>
            </a:r>
            <a:endParaRPr kumimoji="1" lang="en-US" altLang="zh-CN" b="1" smtClean="0">
              <a:latin typeface="黑体" panose="02010609060101010101" pitchFamily="2" charset="-122"/>
              <a:ea typeface="黑体" panose="02010609060101010101" pitchFamily="2" charset="-122"/>
            </a:endParaRPr>
          </a:p>
          <a:p>
            <a:pPr eaLnBrk="0" hangingPunct="0"/>
            <a:r>
              <a:rPr kumimoji="1" lang="zh-CN" altLang="en-US" b="1" smtClean="0">
                <a:latin typeface="黑体" panose="02010609060101010101" pitchFamily="2" charset="-122"/>
                <a:ea typeface="黑体" panose="02010609060101010101" pitchFamily="2" charset="-122"/>
              </a:rPr>
              <a:t>生物技术</a:t>
            </a:r>
            <a:endParaRPr kumimoji="1" lang="zh-CN" altLang="en-US" b="1">
              <a:latin typeface="黑体" panose="02010609060101010101" pitchFamily="2" charset="-122"/>
              <a:ea typeface="黑体" panose="02010609060101010101" pitchFamily="2" charset="-122"/>
            </a:endParaRPr>
          </a:p>
        </p:txBody>
      </p:sp>
      <p:sp>
        <p:nvSpPr>
          <p:cNvPr id="36" name="Text Box 20"/>
          <p:cNvSpPr txBox="1">
            <a:spLocks noChangeArrowheads="1"/>
          </p:cNvSpPr>
          <p:nvPr>
            <p:custDataLst>
              <p:tags r:id="rId24"/>
            </p:custDataLst>
          </p:nvPr>
        </p:nvSpPr>
        <p:spPr bwMode="auto">
          <a:xfrm>
            <a:off x="8291591" y="5707788"/>
            <a:ext cx="2805982" cy="923330"/>
          </a:xfrm>
          <a:prstGeom prst="rect">
            <a:avLst/>
          </a:prstGeom>
          <a:noFill/>
          <a:ln w="28575">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pPr>
            <a:r>
              <a:rPr kumimoji="1" lang="zh-CN" altLang="en-US" b="1" smtClean="0">
                <a:latin typeface="黑体" panose="02010609060101010101" pitchFamily="2" charset="-122"/>
                <a:ea typeface="黑体" panose="02010609060101010101" pitchFamily="2" charset="-122"/>
              </a:rPr>
              <a:t>生产力、劳作</a:t>
            </a:r>
            <a:r>
              <a:rPr kumimoji="1" lang="zh-CN" altLang="en-US" b="1">
                <a:latin typeface="黑体" panose="02010609060101010101" pitchFamily="2" charset="-122"/>
                <a:ea typeface="黑体" panose="02010609060101010101" pitchFamily="2" charset="-122"/>
              </a:rPr>
              <a:t>方式</a:t>
            </a:r>
            <a:r>
              <a:rPr kumimoji="1" lang="zh-CN" altLang="en-US" b="1" smtClean="0">
                <a:latin typeface="黑体" panose="02010609060101010101" pitchFamily="2" charset="-122"/>
                <a:ea typeface="黑体" panose="02010609060101010101" pitchFamily="2" charset="-122"/>
              </a:rPr>
              <a:t>；</a:t>
            </a:r>
            <a:endParaRPr kumimoji="1" lang="en-US" altLang="zh-CN" b="1" smtClean="0">
              <a:latin typeface="黑体" panose="02010609060101010101" pitchFamily="2" charset="-122"/>
              <a:ea typeface="黑体" panose="02010609060101010101" pitchFamily="2" charset="-122"/>
            </a:endParaRPr>
          </a:p>
          <a:p>
            <a:pPr>
              <a:spcBef>
                <a:spcPct val="0"/>
              </a:spcBef>
            </a:pPr>
            <a:r>
              <a:rPr kumimoji="1" lang="zh-CN" altLang="en-US" b="1" smtClean="0">
                <a:latin typeface="黑体" panose="02010609060101010101" pitchFamily="2" charset="-122"/>
                <a:ea typeface="黑体" panose="02010609060101010101" pitchFamily="2" charset="-122"/>
              </a:rPr>
              <a:t>文化生活</a:t>
            </a:r>
            <a:endParaRPr kumimoji="1" lang="en-US" altLang="zh-CN" b="1" smtClean="0">
              <a:latin typeface="黑体" panose="02010609060101010101" pitchFamily="2" charset="-122"/>
              <a:ea typeface="黑体" panose="02010609060101010101" pitchFamily="2" charset="-122"/>
            </a:endParaRPr>
          </a:p>
          <a:p>
            <a:pPr>
              <a:spcBef>
                <a:spcPct val="0"/>
              </a:spcBef>
            </a:pPr>
            <a:r>
              <a:rPr kumimoji="1" lang="zh-CN" altLang="en-US" b="1" smtClean="0">
                <a:latin typeface="黑体" panose="02010609060101010101" pitchFamily="2" charset="-122"/>
                <a:ea typeface="黑体" panose="02010609060101010101" pitchFamily="2" charset="-122"/>
              </a:rPr>
              <a:t>人类视野</a:t>
            </a:r>
            <a:endParaRPr kumimoji="1" lang="zh-CN" altLang="en-US" b="1">
              <a:latin typeface="黑体" panose="02010609060101010101" pitchFamily="2" charset="-122"/>
              <a:ea typeface="黑体" panose="02010609060101010101" pitchFamily="2" charset="-122"/>
            </a:endParaRPr>
          </a:p>
        </p:txBody>
      </p:sp>
      <p:sp>
        <p:nvSpPr>
          <p:cNvPr id="37" name="Text Box 4"/>
          <p:cNvSpPr txBox="1">
            <a:spLocks noChangeArrowheads="1"/>
          </p:cNvSpPr>
          <p:nvPr>
            <p:custDataLst>
              <p:tags r:id="rId25"/>
            </p:custDataLst>
          </p:nvPr>
        </p:nvSpPr>
        <p:spPr bwMode="auto">
          <a:xfrm>
            <a:off x="4135311" y="4925071"/>
            <a:ext cx="1416968" cy="1117229"/>
          </a:xfrm>
          <a:prstGeom prst="rect">
            <a:avLst/>
          </a:prstGeom>
          <a:noFill/>
          <a:ln w="25400">
            <a:solidFill>
              <a:srgbClr val="FF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220" b="1">
                <a:latin typeface="黑体" panose="02010609060101010101" pitchFamily="2" charset="-122"/>
                <a:ea typeface="黑体" panose="02010609060101010101" pitchFamily="2" charset="-122"/>
              </a:rPr>
              <a:t>新科技革命与现代社会发展</a:t>
            </a:r>
            <a:endParaRPr lang="zh-CN" altLang="en-US" sz="2220" b="1">
              <a:latin typeface="黑体" panose="02010609060101010101" pitchFamily="2" charset="-122"/>
              <a:ea typeface="黑体" panose="02010609060101010101" pitchFamily="2" charset="-122"/>
            </a:endParaRPr>
          </a:p>
        </p:txBody>
      </p:sp>
      <p:sp>
        <p:nvSpPr>
          <p:cNvPr id="38" name="文本框 37"/>
          <p:cNvSpPr txBox="1">
            <a:spLocks noChangeArrowheads="1"/>
          </p:cNvSpPr>
          <p:nvPr>
            <p:custDataLst>
              <p:tags r:id="rId26"/>
            </p:custDataLst>
          </p:nvPr>
        </p:nvSpPr>
        <p:spPr bwMode="auto">
          <a:xfrm>
            <a:off x="5961143" y="2497313"/>
            <a:ext cx="5460065"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charset="-122"/>
              </a:defRPr>
            </a:lvl9pPr>
          </a:lstStyle>
          <a:p>
            <a:pPr marL="0" indent="0" eaLnBrk="1" hangingPunct="1">
              <a:lnSpc>
                <a:spcPct val="120000"/>
              </a:lnSpc>
              <a:buFontTx/>
            </a:pPr>
            <a:r>
              <a:rPr lang="zh-CN" altLang="en-US" sz="1600" b="1" smtClean="0">
                <a:solidFill>
                  <a:srgbClr val="000000"/>
                </a:solidFill>
                <a:latin typeface="Calibri" panose="020F0502020204030204" pitchFamily="34" charset="0"/>
                <a:ea typeface="黑体" panose="02010609060101010101" pitchFamily="2" charset="-122"/>
              </a:rPr>
              <a:t>①</a:t>
            </a:r>
            <a:r>
              <a:rPr lang="zh-CN" altLang="en-US" sz="1600" b="1" smtClean="0">
                <a:solidFill>
                  <a:srgbClr val="000000"/>
                </a:solidFill>
                <a:latin typeface="黑体" panose="02010609060101010101" pitchFamily="2" charset="-122"/>
                <a:ea typeface="黑体" panose="02010609060101010101" pitchFamily="2" charset="-122"/>
              </a:rPr>
              <a:t>科技成果</a:t>
            </a:r>
            <a:r>
              <a:rPr lang="zh-CN" altLang="en-US" sz="1600" b="1">
                <a:solidFill>
                  <a:srgbClr val="000000"/>
                </a:solidFill>
                <a:latin typeface="黑体" panose="02010609060101010101" pitchFamily="2" charset="-122"/>
                <a:ea typeface="黑体" panose="02010609060101010101" pitchFamily="2" charset="-122"/>
              </a:rPr>
              <a:t>多</a:t>
            </a:r>
            <a:r>
              <a:rPr lang="zh-CN" altLang="en-US" sz="1600" b="1" smtClean="0">
                <a:solidFill>
                  <a:srgbClr val="000000"/>
                </a:solidFill>
                <a:latin typeface="黑体" panose="02010609060101010101" pitchFamily="2" charset="-122"/>
                <a:ea typeface="黑体" panose="02010609060101010101" pitchFamily="2" charset="-122"/>
              </a:rPr>
              <a:t>，科学技术</a:t>
            </a:r>
            <a:r>
              <a:rPr lang="zh-CN" altLang="en-US" sz="1600" b="1">
                <a:solidFill>
                  <a:srgbClr val="000000"/>
                </a:solidFill>
                <a:latin typeface="黑体" panose="02010609060101010101" pitchFamily="2" charset="-122"/>
                <a:ea typeface="黑体" panose="02010609060101010101" pitchFamily="2" charset="-122"/>
              </a:rPr>
              <a:t>转化为生产力的</a:t>
            </a:r>
            <a:r>
              <a:rPr lang="zh-CN" altLang="en-US" sz="1600" b="1" smtClean="0">
                <a:solidFill>
                  <a:srgbClr val="000000"/>
                </a:solidFill>
                <a:latin typeface="黑体" panose="02010609060101010101" pitchFamily="2" charset="-122"/>
                <a:ea typeface="黑体" panose="02010609060101010101" pitchFamily="2" charset="-122"/>
              </a:rPr>
              <a:t>速度快。</a:t>
            </a:r>
            <a:endParaRPr lang="en-US" altLang="zh-CN" sz="1600" b="1">
              <a:solidFill>
                <a:srgbClr val="000000"/>
              </a:solidFill>
              <a:latin typeface="黑体" panose="02010609060101010101" pitchFamily="2" charset="-122"/>
              <a:ea typeface="黑体" panose="02010609060101010101" pitchFamily="2" charset="-122"/>
            </a:endParaRPr>
          </a:p>
          <a:p>
            <a:pPr marL="0" indent="0" eaLnBrk="1" hangingPunct="1">
              <a:lnSpc>
                <a:spcPct val="120000"/>
              </a:lnSpc>
              <a:buFontTx/>
            </a:pPr>
            <a:r>
              <a:rPr lang="zh-CN" altLang="zh-CN" sz="1600" b="1" smtClean="0">
                <a:solidFill>
                  <a:srgbClr val="000000"/>
                </a:solidFill>
                <a:latin typeface="Calibri" panose="020F0502020204030204" pitchFamily="34" charset="0"/>
                <a:ea typeface="黑体" panose="02010609060101010101" pitchFamily="2" charset="-122"/>
              </a:rPr>
              <a:t>②</a:t>
            </a:r>
            <a:r>
              <a:rPr lang="zh-CN" altLang="zh-CN" sz="1600" b="1">
                <a:solidFill>
                  <a:srgbClr val="000000"/>
                </a:solidFill>
                <a:latin typeface="黑体" panose="02010609060101010101" pitchFamily="2" charset="-122"/>
                <a:ea typeface="黑体" panose="02010609060101010101" pitchFamily="2" charset="-122"/>
              </a:rPr>
              <a:t>科学技术的各个领域之间相互</a:t>
            </a:r>
            <a:r>
              <a:rPr lang="zh-CN" altLang="zh-CN" sz="1600" b="1" smtClean="0">
                <a:solidFill>
                  <a:srgbClr val="000000"/>
                </a:solidFill>
                <a:latin typeface="黑体" panose="02010609060101010101" pitchFamily="2" charset="-122"/>
                <a:ea typeface="黑体" panose="02010609060101010101" pitchFamily="2" charset="-122"/>
              </a:rPr>
              <a:t>渗透。</a:t>
            </a:r>
            <a:endParaRPr lang="en-US" altLang="zh-CN" sz="1600" b="1">
              <a:solidFill>
                <a:srgbClr val="000000"/>
              </a:solidFill>
              <a:latin typeface="黑体" panose="02010609060101010101" pitchFamily="2" charset="-122"/>
              <a:ea typeface="黑体" panose="02010609060101010101" pitchFamily="2" charset="-122"/>
            </a:endParaRPr>
          </a:p>
          <a:p>
            <a:pPr marL="0" indent="0" eaLnBrk="1" hangingPunct="1">
              <a:lnSpc>
                <a:spcPct val="120000"/>
              </a:lnSpc>
              <a:buFontTx/>
            </a:pPr>
            <a:r>
              <a:rPr lang="zh-CN" altLang="zh-CN" sz="1600" b="1" smtClean="0">
                <a:solidFill>
                  <a:srgbClr val="000000"/>
                </a:solidFill>
                <a:latin typeface="Calibri" panose="020F0502020204030204" pitchFamily="34" charset="0"/>
                <a:ea typeface="黑体" panose="02010609060101010101" pitchFamily="2" charset="-122"/>
              </a:rPr>
              <a:t>③</a:t>
            </a:r>
            <a:r>
              <a:rPr lang="zh-CN" altLang="zh-CN" sz="1600" b="1">
                <a:solidFill>
                  <a:srgbClr val="000000"/>
                </a:solidFill>
                <a:latin typeface="黑体" panose="02010609060101010101" pitchFamily="2" charset="-122"/>
                <a:ea typeface="黑体" panose="02010609060101010101" pitchFamily="2" charset="-122"/>
              </a:rPr>
              <a:t>新技术成为社会生产力中最活跃的</a:t>
            </a:r>
            <a:r>
              <a:rPr lang="zh-CN" altLang="zh-CN" sz="1600" b="1" smtClean="0">
                <a:solidFill>
                  <a:srgbClr val="000000"/>
                </a:solidFill>
                <a:latin typeface="黑体" panose="02010609060101010101" pitchFamily="2" charset="-122"/>
                <a:ea typeface="黑体" panose="02010609060101010101" pitchFamily="2" charset="-122"/>
              </a:rPr>
              <a:t>因素。</a:t>
            </a:r>
            <a:endParaRPr lang="zh-CN" altLang="zh-CN" sz="1600" b="1">
              <a:solidFill>
                <a:srgbClr val="000000"/>
              </a:solidFill>
              <a:latin typeface="黑体" panose="02010609060101010101" pitchFamily="2" charset="-122"/>
              <a:ea typeface="黑体" panose="02010609060101010101" pitchFamily="2" charset="-122"/>
            </a:endParaRPr>
          </a:p>
          <a:p>
            <a:pPr marL="0" indent="0" eaLnBrk="1" hangingPunct="1">
              <a:lnSpc>
                <a:spcPct val="120000"/>
              </a:lnSpc>
              <a:buFontTx/>
            </a:pPr>
            <a:r>
              <a:rPr lang="zh-CN" altLang="en-US" sz="1600" b="1" smtClean="0">
                <a:solidFill>
                  <a:srgbClr val="000000"/>
                </a:solidFill>
                <a:latin typeface="宋体" panose="02010600030101010101" pitchFamily="2" charset="-122"/>
                <a:ea typeface="宋体" panose="02010600030101010101" pitchFamily="2" charset="-122"/>
              </a:rPr>
              <a:t>④</a:t>
            </a:r>
            <a:r>
              <a:rPr lang="zh-CN" altLang="en-US" sz="1600" b="1">
                <a:solidFill>
                  <a:srgbClr val="000000"/>
                </a:solidFill>
                <a:latin typeface="黑体" panose="02010609060101010101" pitchFamily="2" charset="-122"/>
                <a:ea typeface="黑体" panose="02010609060101010101" pitchFamily="2" charset="-122"/>
              </a:rPr>
              <a:t>尖端科技的发展成为衡量国家综合国力的重要标志之一。</a:t>
            </a:r>
            <a:endParaRPr lang="zh-CN" altLang="en-US" sz="1600" b="1">
              <a:solidFill>
                <a:srgbClr val="00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additive="base">
                                        <p:cTn id="85" dur="500" fill="hold"/>
                                        <p:tgtEl>
                                          <p:spTgt spid="33"/>
                                        </p:tgtEl>
                                        <p:attrNameLst>
                                          <p:attrName>ppt_x</p:attrName>
                                        </p:attrNameLst>
                                      </p:cBhvr>
                                      <p:tavLst>
                                        <p:tav tm="0">
                                          <p:val>
                                            <p:strVal val="#ppt_x"/>
                                          </p:val>
                                        </p:tav>
                                        <p:tav tm="100000">
                                          <p:val>
                                            <p:strVal val="#ppt_x"/>
                                          </p:val>
                                        </p:tav>
                                      </p:tavLst>
                                    </p:anim>
                                    <p:anim calcmode="lin" valueType="num">
                                      <p:cBhvr additive="base">
                                        <p:cTn id="86" dur="500" fill="hold"/>
                                        <p:tgtEl>
                                          <p:spTgt spid="33"/>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fill="hold"/>
                                        <p:tgtEl>
                                          <p:spTgt spid="35"/>
                                        </p:tgtEl>
                                        <p:attrNameLst>
                                          <p:attrName>ppt_x</p:attrName>
                                        </p:attrNameLst>
                                      </p:cBhvr>
                                      <p:tavLst>
                                        <p:tav tm="0">
                                          <p:val>
                                            <p:strVal val="#ppt_x"/>
                                          </p:val>
                                        </p:tav>
                                        <p:tav tm="100000">
                                          <p:val>
                                            <p:strVal val="#ppt_x"/>
                                          </p:val>
                                        </p:tav>
                                      </p:tavLst>
                                    </p:anim>
                                    <p:anim calcmode="lin" valueType="num">
                                      <p:cBhvr additive="base">
                                        <p:cTn id="90" dur="500" fill="hold"/>
                                        <p:tgtEl>
                                          <p:spTgt spid="3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ppt_x"/>
                                          </p:val>
                                        </p:tav>
                                        <p:tav tm="100000">
                                          <p:val>
                                            <p:strVal val="#ppt_x"/>
                                          </p:val>
                                        </p:tav>
                                      </p:tavLst>
                                    </p:anim>
                                    <p:anim calcmode="lin" valueType="num">
                                      <p:cBhvr additive="base">
                                        <p:cTn id="94" dur="500" fill="hold"/>
                                        <p:tgtEl>
                                          <p:spTgt spid="3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500" fill="hold"/>
                                        <p:tgtEl>
                                          <p:spTgt spid="36"/>
                                        </p:tgtEl>
                                        <p:attrNameLst>
                                          <p:attrName>ppt_x</p:attrName>
                                        </p:attrNameLst>
                                      </p:cBhvr>
                                      <p:tavLst>
                                        <p:tav tm="0">
                                          <p:val>
                                            <p:strVal val="#ppt_x"/>
                                          </p:val>
                                        </p:tav>
                                        <p:tav tm="100000">
                                          <p:val>
                                            <p:strVal val="#ppt_x"/>
                                          </p:val>
                                        </p:tav>
                                      </p:tavLst>
                                    </p:anim>
                                    <p:anim calcmode="lin" valueType="num">
                                      <p:cBhvr additive="base">
                                        <p:cTn id="9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6" grpId="0" animBg="1"/>
      <p:bldP spid="27" grpId="0" animBg="1"/>
      <p:bldP spid="28" grpId="0" animBg="1"/>
      <p:bldP spid="29" grpId="0" animBg="1"/>
      <p:bldP spid="33" grpId="0" animBg="1"/>
      <p:bldP spid="34" grpId="0" animBg="1"/>
      <p:bldP spid="35" grpId="0" animBg="1"/>
      <p:bldP spid="36" grpId="0" animBg="1"/>
      <p:bldP spid="37" grpId="0" animBg="1"/>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32913" y="181155"/>
            <a:ext cx="3907766" cy="769441"/>
          </a:xfrm>
          <a:prstGeom prst="rect">
            <a:avLst/>
          </a:prstGeom>
          <a:noFill/>
        </p:spPr>
        <p:txBody>
          <a:bodyPr wrap="square" rtlCol="0">
            <a:spAutoFit/>
          </a:bodyPr>
          <a:lstStyle/>
          <a:p>
            <a:r>
              <a:rPr lang="zh-CN" altLang="en-US" sz="4400" b="1" smtClean="0">
                <a:solidFill>
                  <a:srgbClr val="FF0000"/>
                </a:solidFill>
                <a:latin typeface="楷体" panose="02010609060101010101" pitchFamily="49" charset="-122"/>
                <a:ea typeface="楷体" panose="02010609060101010101" pitchFamily="49" charset="-122"/>
                <a:cs typeface="+mj-cs"/>
              </a:rPr>
              <a:t>二、问题探究：</a:t>
            </a:r>
            <a:endParaRPr lang="zh-CN" altLang="en-US" sz="4400" b="1">
              <a:solidFill>
                <a:srgbClr val="FF0000"/>
              </a:solidFill>
              <a:latin typeface="楷体" panose="02010609060101010101" pitchFamily="49" charset="-122"/>
              <a:ea typeface="楷体" panose="02010609060101010101" pitchFamily="49" charset="-122"/>
              <a:cs typeface="+mj-cs"/>
            </a:endParaRPr>
          </a:p>
        </p:txBody>
      </p:sp>
      <p:sp>
        <p:nvSpPr>
          <p:cNvPr id="3" name="文本框 2"/>
          <p:cNvSpPr txBox="1"/>
          <p:nvPr>
            <p:custDataLst>
              <p:tags r:id="rId2"/>
            </p:custDataLst>
          </p:nvPr>
        </p:nvSpPr>
        <p:spPr>
          <a:xfrm>
            <a:off x="465826" y="1136781"/>
            <a:ext cx="3795623" cy="523220"/>
          </a:xfrm>
          <a:prstGeom prst="rect">
            <a:avLst/>
          </a:prstGeom>
          <a:noFill/>
        </p:spPr>
        <p:txBody>
          <a:bodyPr wrap="square" rtlCol="0">
            <a:spAutoFit/>
          </a:bodyPr>
          <a:lstStyle/>
          <a:p>
            <a:r>
              <a:rPr lang="en-US" altLang="zh-CN" sz="2800" b="1" smtClean="0"/>
              <a:t>1</a:t>
            </a:r>
            <a:r>
              <a:rPr lang="zh-CN" altLang="en-US" sz="2800" b="1" smtClean="0"/>
              <a:t>、农业工具的变化</a:t>
            </a:r>
            <a:endParaRPr lang="zh-CN" altLang="en-US" sz="2800" b="1"/>
          </a:p>
        </p:txBody>
      </p:sp>
      <p:sp>
        <p:nvSpPr>
          <p:cNvPr id="4" name="文本框 3"/>
          <p:cNvSpPr txBox="1"/>
          <p:nvPr>
            <p:custDataLst>
              <p:tags r:id="rId3"/>
            </p:custDataLst>
          </p:nvPr>
        </p:nvSpPr>
        <p:spPr>
          <a:xfrm>
            <a:off x="940830" y="1993515"/>
            <a:ext cx="1801234" cy="738664"/>
          </a:xfrm>
          <a:prstGeom prst="rect">
            <a:avLst/>
          </a:prstGeom>
          <a:noFill/>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00" cap="none" spc="0" normalizeH="0" baseline="0" noProof="0" smtClean="0">
                <a:ln>
                  <a:noFill/>
                </a:ln>
                <a:solidFill>
                  <a:prstClr val="black"/>
                </a:solidFill>
                <a:effectLst/>
                <a:uLnTx/>
                <a:uFillTx/>
                <a:latin typeface="Arial" panose="020B0604020202020204"/>
                <a:ea typeface="微软雅黑" panose="020B0503020204020204" charset="-122"/>
                <a:cs typeface="Arial" panose="020B0604020202020204"/>
              </a:rPr>
              <a:t>石器时代</a:t>
            </a:r>
            <a:endParaRPr kumimoji="0" lang="zh-CN" altLang="en-US" sz="2800" b="1" i="0" u="none" strike="noStrike" kern="1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custDataLst>
              <p:tags r:id="rId4"/>
            </p:custDataLst>
          </p:nvPr>
        </p:nvSpPr>
        <p:spPr>
          <a:xfrm>
            <a:off x="1025672" y="3287696"/>
            <a:ext cx="1728092" cy="669863"/>
          </a:xfrm>
          <a:prstGeom prst="rect">
            <a:avLst/>
          </a:prstGeom>
          <a:noFill/>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00" cap="none" spc="0" normalizeH="0" baseline="0" noProof="0" smtClean="0">
                <a:ln>
                  <a:noFill/>
                </a:ln>
                <a:solidFill>
                  <a:prstClr val="black"/>
                </a:solidFill>
                <a:effectLst/>
                <a:uLnTx/>
                <a:uFillTx/>
                <a:latin typeface="Arial" panose="020B0604020202020204"/>
                <a:ea typeface="微软雅黑" panose="020B0503020204020204" charset="-122"/>
                <a:cs typeface="Arial" panose="020B0604020202020204"/>
              </a:rPr>
              <a:t>铜器时代</a:t>
            </a:r>
            <a:endParaRPr lang="zh-CN" altLang="en-US" sz="2400"/>
          </a:p>
        </p:txBody>
      </p:sp>
      <p:sp>
        <p:nvSpPr>
          <p:cNvPr id="6" name="文本框 5"/>
          <p:cNvSpPr txBox="1"/>
          <p:nvPr>
            <p:custDataLst>
              <p:tags r:id="rId5"/>
            </p:custDataLst>
          </p:nvPr>
        </p:nvSpPr>
        <p:spPr>
          <a:xfrm>
            <a:off x="1012733" y="4604227"/>
            <a:ext cx="1729331" cy="738664"/>
          </a:xfrm>
          <a:prstGeom prst="rect">
            <a:avLst/>
          </a:prstGeom>
          <a:noFill/>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2800" b="1" i="0" u="none" strike="noStrike" kern="100" cap="none" spc="0" normalizeH="0" baseline="0" noProof="0" smtClean="0">
                <a:ln>
                  <a:noFill/>
                </a:ln>
                <a:solidFill>
                  <a:prstClr val="black"/>
                </a:solidFill>
                <a:effectLst/>
                <a:uLnTx/>
                <a:uFillTx/>
                <a:latin typeface="Arial" panose="020B0604020202020204"/>
                <a:ea typeface="微软雅黑" panose="020B0503020204020204" charset="-122"/>
                <a:cs typeface="Arial" panose="020B0604020202020204"/>
              </a:rPr>
              <a:t>铁器时代</a:t>
            </a:r>
            <a:endParaRPr kumimoji="0" lang="zh-CN" altLang="en-US" sz="2800" b="1" i="0" u="none" strike="noStrike" kern="1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
        <p:nvSpPr>
          <p:cNvPr id="7" name="文本框 6"/>
          <p:cNvSpPr txBox="1"/>
          <p:nvPr>
            <p:custDataLst>
              <p:tags r:id="rId6"/>
            </p:custDataLst>
          </p:nvPr>
        </p:nvSpPr>
        <p:spPr>
          <a:xfrm>
            <a:off x="3478694" y="1988089"/>
            <a:ext cx="2421956" cy="646331"/>
          </a:xfrm>
          <a:prstGeom prst="rect">
            <a:avLst/>
          </a:prstGeom>
          <a:noFill/>
        </p:spPr>
        <p:txBody>
          <a:bodyPr wrap="square" rtlCol="0">
            <a:spAutoFit/>
          </a:bodyPr>
          <a:lstStyle/>
          <a:p>
            <a:pPr algn="ctr">
              <a:defRPr/>
            </a:pPr>
            <a:r>
              <a:rPr lang="zh-CN" altLang="en-US" sz="3600" b="1" smtClean="0">
                <a:latin typeface="隶书" panose="02010509060101010101" pitchFamily="49" charset="-122"/>
                <a:ea typeface="隶书" panose="02010509060101010101" pitchFamily="49" charset="-122"/>
                <a:cs typeface="楷体" panose="02010609060101010101" pitchFamily="49" charset="-122"/>
                <a:sym typeface="+mn-ea"/>
              </a:rPr>
              <a:t>刀耕火种</a:t>
            </a:r>
            <a:endParaRPr lang="en-US" altLang="zh-CN" sz="3600" b="1">
              <a:latin typeface="隶书" panose="02010509060101010101" pitchFamily="49" charset="-122"/>
              <a:ea typeface="隶书" panose="02010509060101010101" pitchFamily="49" charset="-122"/>
              <a:cs typeface="楷体" panose="02010609060101010101" pitchFamily="49" charset="-122"/>
              <a:sym typeface="+mn-ea"/>
            </a:endParaRPr>
          </a:p>
        </p:txBody>
      </p:sp>
      <p:sp>
        <p:nvSpPr>
          <p:cNvPr id="8" name="文本框 7"/>
          <p:cNvSpPr txBox="1"/>
          <p:nvPr>
            <p:custDataLst>
              <p:tags r:id="rId7"/>
            </p:custDataLst>
          </p:nvPr>
        </p:nvSpPr>
        <p:spPr>
          <a:xfrm>
            <a:off x="3334503" y="3278284"/>
            <a:ext cx="2566147" cy="646331"/>
          </a:xfrm>
          <a:prstGeom prst="rect">
            <a:avLst/>
          </a:prstGeom>
          <a:noFill/>
        </p:spPr>
        <p:txBody>
          <a:bodyPr wrap="square" rtlCol="0">
            <a:spAutoFit/>
          </a:bodyPr>
          <a:lstStyle>
            <a:defPPr>
              <a:defRPr lang="zh-CN"/>
            </a:defPPr>
            <a:lvl1pPr algn="ctr">
              <a:defRPr sz="2800" b="1">
                <a:latin typeface="隶书" panose="02010509060101010101" pitchFamily="49" charset="-122"/>
                <a:ea typeface="隶书" panose="02010509060101010101" pitchFamily="49" charset="-122"/>
                <a:cs typeface="楷体" panose="02010609060101010101" pitchFamily="49" charset="-122"/>
              </a:defRPr>
            </a:lvl1pPr>
          </a:lstStyle>
          <a:p>
            <a:r>
              <a:rPr lang="zh-CN" altLang="en-US" sz="3600">
                <a:sym typeface="+mn-ea"/>
              </a:rPr>
              <a:t>石器锄犁</a:t>
            </a:r>
            <a:endParaRPr lang="en-US" altLang="zh-CN" sz="3600">
              <a:sym typeface="+mn-ea"/>
            </a:endParaRPr>
          </a:p>
        </p:txBody>
      </p:sp>
      <p:sp>
        <p:nvSpPr>
          <p:cNvPr id="9" name="文本框 8"/>
          <p:cNvSpPr txBox="1"/>
          <p:nvPr>
            <p:custDataLst>
              <p:tags r:id="rId8"/>
            </p:custDataLst>
          </p:nvPr>
        </p:nvSpPr>
        <p:spPr>
          <a:xfrm>
            <a:off x="3699176" y="4484197"/>
            <a:ext cx="2201474" cy="923330"/>
          </a:xfrm>
          <a:prstGeom prst="rect">
            <a:avLst/>
          </a:prstGeom>
          <a:noFill/>
        </p:spPr>
        <p:txBody>
          <a:bodyPr wrap="square" rtlCol="0">
            <a:spAutoFit/>
          </a:bodyPr>
          <a:lstStyle/>
          <a:p>
            <a:pPr fontAlgn="auto">
              <a:lnSpc>
                <a:spcPct val="150000"/>
              </a:lnSpc>
              <a:defRPr/>
            </a:pPr>
            <a:r>
              <a:rPr lang="zh-CN" altLang="en-US" sz="3600" b="1">
                <a:latin typeface="隶书" panose="02010509060101010101" pitchFamily="49" charset="-122"/>
                <a:ea typeface="隶书" panose="02010509060101010101" pitchFamily="49" charset="-122"/>
                <a:cs typeface="楷体" panose="02010609060101010101" pitchFamily="49" charset="-122"/>
                <a:sym typeface="+mn-ea"/>
              </a:rPr>
              <a:t>铁犁牛耕</a:t>
            </a:r>
            <a:endParaRPr lang="zh-CN" altLang="en-US" sz="3600" b="1">
              <a:latin typeface="隶书" panose="02010509060101010101" pitchFamily="49" charset="-122"/>
              <a:ea typeface="隶书" panose="02010509060101010101" pitchFamily="49" charset="-122"/>
              <a:cs typeface="楷体" panose="02010609060101010101" pitchFamily="49" charset="-122"/>
            </a:endParaRPr>
          </a:p>
        </p:txBody>
      </p:sp>
      <p:cxnSp>
        <p:nvCxnSpPr>
          <p:cNvPr id="13" name="直接箭头连接符 12"/>
          <p:cNvCxnSpPr>
            <a:stCxn id="4" idx="3"/>
          </p:cNvCxnSpPr>
          <p:nvPr>
            <p:custDataLst>
              <p:tags r:id="rId9"/>
            </p:custDataLst>
          </p:nvPr>
        </p:nvCxnSpPr>
        <p:spPr>
          <a:xfrm flipV="1">
            <a:off x="2742064" y="2356829"/>
            <a:ext cx="751634" cy="60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custDataLst>
              <p:tags r:id="rId10"/>
            </p:custDataLst>
          </p:nvPr>
        </p:nvCxnSpPr>
        <p:spPr>
          <a:xfrm flipV="1">
            <a:off x="2753764" y="3601450"/>
            <a:ext cx="751634" cy="60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custDataLst>
              <p:tags r:id="rId11"/>
            </p:custDataLst>
          </p:nvPr>
        </p:nvCxnSpPr>
        <p:spPr>
          <a:xfrm flipV="1">
            <a:off x="2742064" y="4968866"/>
            <a:ext cx="751634" cy="60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custDataLst>
              <p:tags r:id="rId12"/>
            </p:custDataLst>
          </p:nvPr>
        </p:nvCxnSpPr>
        <p:spPr>
          <a:xfrm>
            <a:off x="1828809" y="2793792"/>
            <a:ext cx="12638" cy="4301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custDataLst>
              <p:tags r:id="rId13"/>
            </p:custDataLst>
          </p:nvPr>
        </p:nvCxnSpPr>
        <p:spPr>
          <a:xfrm>
            <a:off x="1864760" y="4146338"/>
            <a:ext cx="12638" cy="4301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custDataLst>
              <p:tags r:id="rId14"/>
            </p:custDataLst>
          </p:nvPr>
        </p:nvCxnSpPr>
        <p:spPr>
          <a:xfrm>
            <a:off x="4604938" y="4110590"/>
            <a:ext cx="12638" cy="4301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custDataLst>
              <p:tags r:id="rId15"/>
            </p:custDataLst>
          </p:nvPr>
        </p:nvCxnSpPr>
        <p:spPr>
          <a:xfrm>
            <a:off x="4604938" y="2754680"/>
            <a:ext cx="12638" cy="4301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custDataLst>
              <p:tags r:id="rId16"/>
            </p:custDataLst>
          </p:nvPr>
        </p:nvSpPr>
        <p:spPr>
          <a:xfrm>
            <a:off x="640345" y="6091252"/>
            <a:ext cx="9201558" cy="523220"/>
          </a:xfrm>
          <a:prstGeom prst="rect">
            <a:avLst/>
          </a:prstGeom>
        </p:spPr>
        <p:txBody>
          <a:bodyPr wrap="none">
            <a:spAutoFit/>
          </a:bodyPr>
          <a:lstStyle/>
          <a:p>
            <a:r>
              <a:rPr lang="zh-CN" altLang="en-US" sz="2800" b="1">
                <a:latin typeface="宋体" panose="02010600030101010101" pitchFamily="2" charset="-122"/>
              </a:rPr>
              <a:t>生产力的发展，推动生产工具的进步，促使耕作方式变革</a:t>
            </a:r>
            <a:endParaRPr lang="zh-CN" altLang="en-US" sz="2800" b="1">
              <a:latin typeface="宋体" panose="02010600030101010101" pitchFamily="2" charset="-122"/>
            </a:endParaRPr>
          </a:p>
        </p:txBody>
      </p:sp>
      <p:pic>
        <p:nvPicPr>
          <p:cNvPr id="27" name="图片 26"/>
          <p:cNvPicPr>
            <a:picLocks noChangeAspect="1"/>
          </p:cNvPicPr>
          <p:nvPr>
            <p:custDataLst>
              <p:tags r:id="rId17"/>
            </p:custDataLst>
          </p:nvPr>
        </p:nvPicPr>
        <p:blipFill>
          <a:blip r:embed="rId18">
            <a:lum bright="30000"/>
          </a:blip>
          <a:stretch>
            <a:fillRect/>
          </a:stretch>
        </p:blipFill>
        <p:spPr>
          <a:xfrm>
            <a:off x="8719293" y="181155"/>
            <a:ext cx="1667519" cy="1808738"/>
          </a:xfrm>
          <a:prstGeom prst="rect">
            <a:avLst/>
          </a:prstGeom>
        </p:spPr>
      </p:pic>
      <p:pic>
        <p:nvPicPr>
          <p:cNvPr id="28" name="Picture 2"/>
          <p:cNvPicPr>
            <a:picLocks noChangeAspect="1" noChangeArrowheads="1"/>
          </p:cNvPicPr>
          <p:nvPr>
            <p:custDataLst>
              <p:tags r:id="rId19"/>
            </p:custDataLst>
          </p:nvPr>
        </p:nvPicPr>
        <p:blipFill>
          <a:blip r:embed="rId20">
            <a:extLst>
              <a:ext uri="{28A0092B-C50C-407E-A947-70E740481C1C}">
                <a14:useLocalDpi xmlns:a14="http://schemas.microsoft.com/office/drawing/2010/main" val="0"/>
              </a:ext>
            </a:extLst>
          </a:blip>
          <a:stretch>
            <a:fillRect/>
          </a:stretch>
        </p:blipFill>
        <p:spPr bwMode="auto">
          <a:xfrm>
            <a:off x="8719293" y="3123350"/>
            <a:ext cx="1482165" cy="133098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p:cNvPicPr>
            <a:picLocks noChangeAspect="1" noChangeArrowheads="1"/>
          </p:cNvPicPr>
          <p:nvPr>
            <p:custDataLst>
              <p:tags r:id="rId21"/>
            </p:custDataLst>
          </p:nvPr>
        </p:nvPicPr>
        <p:blipFill>
          <a:blip r:embed="rId22">
            <a:extLst>
              <a:ext uri="{28A0092B-C50C-407E-A947-70E740481C1C}">
                <a14:useLocalDpi xmlns:a14="http://schemas.microsoft.com/office/drawing/2010/main" val="0"/>
              </a:ext>
            </a:extLst>
          </a:blip>
          <a:stretch>
            <a:fillRect/>
          </a:stretch>
        </p:blipFill>
        <p:spPr bwMode="auto">
          <a:xfrm>
            <a:off x="8692329" y="2076583"/>
            <a:ext cx="3018258" cy="914591"/>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组合 29"/>
          <p:cNvGrpSpPr/>
          <p:nvPr>
            <p:custDataLst>
              <p:tags r:id="rId23"/>
            </p:custDataLst>
          </p:nvPr>
        </p:nvGrpSpPr>
        <p:grpSpPr>
          <a:xfrm>
            <a:off x="8664141" y="4490230"/>
            <a:ext cx="2998849" cy="1573325"/>
            <a:chOff x="9005177" y="5107604"/>
            <a:chExt cx="2998849" cy="1573325"/>
          </a:xfrm>
        </p:grpSpPr>
        <p:pic>
          <p:nvPicPr>
            <p:cNvPr id="31" name="图片 30"/>
            <p:cNvPicPr>
              <a:picLocks noChangeAspect="1"/>
            </p:cNvPicPr>
            <p:nvPr>
              <p:custDataLst>
                <p:tags r:id="rId24"/>
              </p:custDataLst>
            </p:nvPr>
          </p:nvPicPr>
          <p:blipFill>
            <a:blip r:embed="rId25"/>
            <a:stretch>
              <a:fillRect/>
            </a:stretch>
          </p:blipFill>
          <p:spPr>
            <a:xfrm>
              <a:off x="9005177" y="5107604"/>
              <a:ext cx="1599584" cy="1573325"/>
            </a:xfrm>
            <a:prstGeom prst="rect">
              <a:avLst/>
            </a:prstGeom>
          </p:spPr>
        </p:pic>
        <p:sp>
          <p:nvSpPr>
            <p:cNvPr id="32" name="文本框 31"/>
            <p:cNvSpPr txBox="1"/>
            <p:nvPr>
              <p:custDataLst>
                <p:tags r:id="rId26"/>
              </p:custDataLst>
            </p:nvPr>
          </p:nvSpPr>
          <p:spPr>
            <a:xfrm>
              <a:off x="10727848" y="5364152"/>
              <a:ext cx="1276178" cy="1060227"/>
            </a:xfrm>
            <a:prstGeom prst="rect">
              <a:avLst/>
            </a:prstGeom>
            <a:noFill/>
          </p:spPr>
          <p:txBody>
            <a:bodyPr wrap="square" rtlCol="0" anchor="t">
              <a:spAutoFit/>
            </a:bodyPr>
            <a:lstStyle/>
            <a:p>
              <a:pPr indent="0">
                <a:lnSpc>
                  <a:spcPct val="120000"/>
                </a:lnSpc>
              </a:pPr>
              <a:r>
                <a:rPr lang="en-US" b="1">
                  <a:solidFill>
                    <a:srgbClr val="FF0000"/>
                  </a:solidFill>
                  <a:latin typeface="方正宋刻本秀楷简体" panose="02000000000000000000" pitchFamily="2" charset="-122"/>
                  <a:ea typeface="方正宋刻本秀楷简体" panose="02000000000000000000" pitchFamily="2" charset="-122"/>
                  <a:cs typeface="微软雅黑" panose="020B0503020204020204" charset="-122"/>
                  <a:sym typeface="+mn-ea"/>
                </a:rPr>
                <a:t> ▲</a:t>
              </a:r>
              <a:r>
                <a:rPr lang="en-US" b="1">
                  <a:latin typeface="方正宋刻本秀楷简体" panose="02000000000000000000" pitchFamily="2" charset="-122"/>
                  <a:ea typeface="方正宋刻本秀楷简体" panose="02000000000000000000" pitchFamily="2" charset="-122"/>
                  <a:cs typeface="微软雅黑" panose="020B0503020204020204" charset="-122"/>
                  <a:sym typeface="+mn-ea"/>
                </a:rPr>
                <a:t> </a:t>
              </a:r>
              <a:r>
                <a:rPr lang="zh-CN" b="1">
                  <a:latin typeface="方正宋刻本秀楷简体" panose="02000000000000000000" pitchFamily="2" charset="-122"/>
                  <a:ea typeface="方正宋刻本秀楷简体" panose="02000000000000000000" pitchFamily="2" charset="-122"/>
                  <a:cs typeface="微软雅黑" panose="020B0503020204020204" charset="-122"/>
                  <a:sym typeface="+mn-ea"/>
                </a:rPr>
                <a:t>乌尔王陵出土的铜斧头</a:t>
              </a:r>
              <a:r>
                <a:rPr lang="en-US" b="1">
                  <a:latin typeface="方正宋刻本秀楷简体" panose="02000000000000000000" pitchFamily="2" charset="-122"/>
                  <a:ea typeface="方正宋刻本秀楷简体" panose="02000000000000000000" pitchFamily="2" charset="-122"/>
                  <a:cs typeface="微软雅黑" panose="020B0503020204020204" charset="-122"/>
                  <a:sym typeface="+mn-ea"/>
                </a:rPr>
                <a:t>    </a:t>
              </a:r>
              <a:endParaRPr lang="zh-CN" altLang="en-US">
                <a:latin typeface="方正宋刻本秀楷简体" panose="02000000000000000000" pitchFamily="2" charset="-122"/>
                <a:ea typeface="方正宋刻本秀楷简体" panose="02000000000000000000" pitchFamily="2" charset="-122"/>
                <a:cs typeface="微软雅黑" panose="020B050302020402020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364148" y="1149643"/>
          <a:ext cx="7742360" cy="2704233"/>
        </p:xfrm>
        <a:graphic>
          <a:graphicData uri="http://schemas.openxmlformats.org/drawingml/2006/table">
            <a:tbl>
              <a:tblPr firstRow="1" bandRow="1">
                <a:tableStyleId>{5C22544A-7EE6-4342-B048-85BDC9FD1C3A}</a:tableStyleId>
              </a:tblPr>
              <a:tblGrid>
                <a:gridCol w="536249"/>
                <a:gridCol w="1860245"/>
                <a:gridCol w="5345866"/>
              </a:tblGrid>
              <a:tr h="676274">
                <a:tc gridSpan="3">
                  <a:txBody>
                    <a:bodyPr wrap="square"/>
                    <a:lstStyle/>
                    <a:p>
                      <a:pPr algn="ctr">
                        <a:buNone/>
                      </a:pPr>
                      <a:r>
                        <a:rPr lang="zh-CN" altLang="en-US" sz="2200" smtClean="0">
                          <a:solidFill>
                            <a:srgbClr val="FF0000"/>
                          </a:solidFill>
                          <a:latin typeface="黑体" panose="02010609060101010101" pitchFamily="2" charset="-122"/>
                          <a:ea typeface="黑体" panose="02010609060101010101" pitchFamily="2" charset="-122"/>
                          <a:sym typeface="+mn-ea"/>
                        </a:rPr>
                        <a:t>农业庄园式劳作</a:t>
                      </a:r>
                      <a:endParaRPr lang="zh-CN" altLang="en-US" sz="2200" smtClean="0">
                        <a:solidFill>
                          <a:srgbClr val="FF0000"/>
                        </a:solidFill>
                        <a:latin typeface="黑体" panose="02010609060101010101" pitchFamily="2" charset="-122"/>
                        <a:ea typeface="黑体" panose="02010609060101010101" pitchFamily="2" charset="-122"/>
                        <a:sym typeface="+mn-ea"/>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676274">
                <a:tc rowSpan="3">
                  <a:txBody>
                    <a:bodyPr wrap="square"/>
                    <a:lstStyle/>
                    <a:p>
                      <a:pPr>
                        <a:buNone/>
                      </a:pPr>
                      <a:r>
                        <a:rPr lang="zh-CN" altLang="en-US" sz="2400" b="1">
                          <a:solidFill>
                            <a:schemeClr val="tx1"/>
                          </a:solidFill>
                          <a:uFillTx/>
                        </a:rPr>
                        <a:t>代表</a:t>
                      </a:r>
                      <a:endParaRPr lang="zh-CN" altLang="en-US" sz="2400" b="1">
                        <a:solidFill>
                          <a:schemeClr val="tx1"/>
                        </a:solidFill>
                        <a:uFillTx/>
                      </a:endParaRPr>
                    </a:p>
                  </a:txBody>
                  <a:tcPr vert="horz">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tc>
                  <a:txBody>
                    <a:bodyPr wrap="square"/>
                    <a:lstStyle/>
                    <a:p>
                      <a:pPr>
                        <a:buNone/>
                      </a:pPr>
                      <a:r>
                        <a:rPr lang="zh-CN" altLang="en-US" sz="2200" b="1">
                          <a:solidFill>
                            <a:schemeClr val="tx1"/>
                          </a:solidFill>
                          <a:uFillTx/>
                        </a:rPr>
                        <a:t>罗马</a:t>
                      </a:r>
                      <a:endParaRPr lang="zh-CN" altLang="en-US" sz="2200" b="1">
                        <a:solidFill>
                          <a:schemeClr val="tx1"/>
                        </a:solidFill>
                        <a:uFillTx/>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solidFill>
                  </a:tcPr>
                </a:tc>
                <a:tc>
                  <a:txBody>
                    <a:bodyPr wrap="square"/>
                    <a:lstStyle/>
                    <a:p>
                      <a:pPr>
                        <a:buNone/>
                      </a:pPr>
                      <a:endParaRPr lang="zh-CN" altLang="en-US" sz="2200"/>
                    </a:p>
                  </a:txBody>
                  <a:tcPr vert="horz">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tr>
              <a:tr h="675411">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wrap="square"/>
                    <a:lstStyle/>
                    <a:p>
                      <a:pPr>
                        <a:buNone/>
                      </a:pPr>
                      <a:r>
                        <a:rPr lang="zh-CN" altLang="en-US" sz="2200" b="1">
                          <a:solidFill>
                            <a:schemeClr val="tx1"/>
                          </a:solidFill>
                          <a:uFillTx/>
                        </a:rPr>
                        <a:t>中古西欧</a:t>
                      </a:r>
                      <a:endParaRPr lang="zh-CN" altLang="en-US" sz="2200" b="1">
                        <a:solidFill>
                          <a:schemeClr val="tx1"/>
                        </a:solidFill>
                        <a:uFillTx/>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wrap="square"/>
                    <a:lstStyle/>
                    <a:p>
                      <a:pPr>
                        <a:buNone/>
                      </a:pPr>
                      <a:endParaRPr lang="zh-CN" altLang="en-US" sz="2200"/>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676274">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wrap="square"/>
                    <a:lstStyle/>
                    <a:p>
                      <a:pPr>
                        <a:buNone/>
                      </a:pPr>
                      <a:r>
                        <a:rPr lang="zh-CN" altLang="en-US" sz="2200" b="1">
                          <a:solidFill>
                            <a:schemeClr val="tx1"/>
                          </a:solidFill>
                          <a:uFillTx/>
                        </a:rPr>
                        <a:t>魏晋南北朝</a:t>
                      </a:r>
                      <a:endParaRPr lang="zh-CN" altLang="en-US" sz="2200" b="1">
                        <a:solidFill>
                          <a:schemeClr val="tx1"/>
                        </a:solidFill>
                        <a:uFillTx/>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wrap="square"/>
                    <a:lstStyle/>
                    <a:p>
                      <a:pPr>
                        <a:buNone/>
                      </a:pPr>
                      <a:endParaRPr lang="zh-CN" altLang="en-US" sz="2200"/>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grpSp>
        <p:nvGrpSpPr>
          <p:cNvPr id="3" name="组合 2"/>
          <p:cNvGrpSpPr/>
          <p:nvPr>
            <p:custDataLst>
              <p:tags r:id="rId2"/>
            </p:custDataLst>
          </p:nvPr>
        </p:nvGrpSpPr>
        <p:grpSpPr>
          <a:xfrm>
            <a:off x="9082046" y="1047812"/>
            <a:ext cx="1938020" cy="1992080"/>
            <a:chOff x="2771" y="3216"/>
            <a:chExt cx="6993" cy="5673"/>
          </a:xfrm>
        </p:grpSpPr>
        <p:pic>
          <p:nvPicPr>
            <p:cNvPr id="4" name="Picture 2"/>
            <p:cNvPicPr>
              <a:picLocks noChangeAspect="1" noChangeArrowheads="1"/>
            </p:cNvPicPr>
            <p:nvPr>
              <p:custDataLst>
                <p:tags r:id="rId3"/>
              </p:custDataLst>
            </p:nvPr>
          </p:nvPicPr>
          <p:blipFill>
            <a:blip r:embed="rId4"/>
            <a:stretch>
              <a:fillRect/>
            </a:stretch>
          </p:blipFill>
          <p:spPr bwMode="auto">
            <a:xfrm>
              <a:off x="2771" y="3216"/>
              <a:ext cx="6993" cy="5228"/>
            </a:xfrm>
            <a:prstGeom prst="rect">
              <a:avLst/>
            </a:prstGeom>
          </p:spPr>
          <p:style>
            <a:lnRef idx="2">
              <a:schemeClr val="dk1"/>
            </a:lnRef>
            <a:fillRef idx="1">
              <a:schemeClr val="lt1"/>
            </a:fillRef>
            <a:effectRef idx="0">
              <a:schemeClr val="dk1"/>
            </a:effectRef>
            <a:fontRef idx="minor">
              <a:schemeClr val="dk1"/>
            </a:fontRef>
          </p:style>
        </p:pic>
        <p:sp>
          <p:nvSpPr>
            <p:cNvPr id="5" name="矩形 4"/>
            <p:cNvSpPr>
              <a:spLocks noChangeArrowheads="1"/>
            </p:cNvSpPr>
            <p:nvPr>
              <p:custDataLst>
                <p:tags r:id="rId5"/>
              </p:custDataLst>
            </p:nvPr>
          </p:nvSpPr>
          <p:spPr bwMode="auto">
            <a:xfrm>
              <a:off x="2771" y="7670"/>
              <a:ext cx="6521" cy="1219"/>
            </a:xfrm>
            <a:prstGeom prst="rect">
              <a:avLst/>
            </a:prstGeom>
            <a:solidFill>
              <a:srgbClr val="793738"/>
            </a:solidFill>
            <a:ln w="9525">
              <a:noFill/>
              <a:miter lim="800000"/>
            </a:ln>
          </p:spPr>
          <p:txBody>
            <a:bodyPr wrap="square" lIns="121877" tIns="60938" rIns="121877" bIns="60938">
              <a:spAutoFit/>
            </a:bodyPr>
            <a:lstStyle/>
            <a:p>
              <a:pPr eaLnBrk="0" hangingPunct="0"/>
              <a:r>
                <a:rPr lang="zh-CN" altLang="en-US" sz="2000" b="1">
                  <a:solidFill>
                    <a:srgbClr val="FFFFFF"/>
                  </a:solidFill>
                  <a:latin typeface="黑体" panose="02010609060101010101" pitchFamily="2" charset="-122"/>
                  <a:ea typeface="黑体" panose="02010609060101010101" pitchFamily="2" charset="-122"/>
                </a:rPr>
                <a:t>西欧封建庄园</a:t>
              </a:r>
              <a:endParaRPr lang="zh-CN" altLang="en-US" sz="2000" b="1">
                <a:solidFill>
                  <a:srgbClr val="FFFFFF"/>
                </a:solidFill>
                <a:latin typeface="黑体" panose="02010609060101010101" pitchFamily="2" charset="-122"/>
                <a:ea typeface="黑体" panose="02010609060101010101" pitchFamily="2" charset="-122"/>
              </a:endParaRPr>
            </a:p>
          </p:txBody>
        </p:sp>
      </p:grpSp>
      <p:grpSp>
        <p:nvGrpSpPr>
          <p:cNvPr id="6" name="组合 5"/>
          <p:cNvGrpSpPr/>
          <p:nvPr>
            <p:custDataLst>
              <p:tags r:id="rId6"/>
            </p:custDataLst>
          </p:nvPr>
        </p:nvGrpSpPr>
        <p:grpSpPr>
          <a:xfrm>
            <a:off x="9016560" y="3167527"/>
            <a:ext cx="1938020" cy="1794510"/>
            <a:chOff x="4681" y="-1735"/>
            <a:chExt cx="13648" cy="22885"/>
          </a:xfrm>
        </p:grpSpPr>
        <p:pic>
          <p:nvPicPr>
            <p:cNvPr id="7" name="Picture 3"/>
            <p:cNvPicPr>
              <a:picLocks noChangeAspect="1" noChangeArrowheads="1"/>
            </p:cNvPicPr>
            <p:nvPr>
              <p:custDataLst>
                <p:tags r:id="rId7"/>
              </p:custDataLst>
            </p:nvPr>
          </p:nvPicPr>
          <p:blipFill>
            <a:blip r:embed="rId8"/>
            <a:stretch>
              <a:fillRect/>
            </a:stretch>
          </p:blipFill>
          <p:spPr bwMode="auto">
            <a:xfrm>
              <a:off x="4681" y="-1735"/>
              <a:ext cx="13648" cy="21226"/>
            </a:xfrm>
            <a:prstGeom prst="rect">
              <a:avLst/>
            </a:prstGeom>
          </p:spPr>
          <p:style>
            <a:lnRef idx="2">
              <a:schemeClr val="dk1"/>
            </a:lnRef>
            <a:fillRef idx="1">
              <a:schemeClr val="lt1"/>
            </a:fillRef>
            <a:effectRef idx="0">
              <a:schemeClr val="dk1"/>
            </a:effectRef>
            <a:fontRef idx="minor">
              <a:schemeClr val="dk1"/>
            </a:fontRef>
          </p:style>
        </p:pic>
        <p:sp>
          <p:nvSpPr>
            <p:cNvPr id="8" name="矩形 7"/>
            <p:cNvSpPr>
              <a:spLocks noChangeArrowheads="1"/>
            </p:cNvSpPr>
            <p:nvPr>
              <p:custDataLst>
                <p:tags r:id="rId9"/>
              </p:custDataLst>
            </p:nvPr>
          </p:nvSpPr>
          <p:spPr bwMode="auto">
            <a:xfrm>
              <a:off x="6903" y="15692"/>
              <a:ext cx="10200" cy="5458"/>
            </a:xfrm>
            <a:prstGeom prst="rect">
              <a:avLst/>
            </a:prstGeom>
            <a:solidFill>
              <a:srgbClr val="793738"/>
            </a:solidFill>
            <a:ln w="9525">
              <a:noFill/>
              <a:miter lim="800000"/>
            </a:ln>
          </p:spPr>
          <p:txBody>
            <a:bodyPr wrap="square" lIns="121877" tIns="60938" rIns="121877" bIns="60938">
              <a:spAutoFit/>
            </a:bodyPr>
            <a:lstStyle/>
            <a:p>
              <a:pPr eaLnBrk="0" hangingPunct="0"/>
              <a:r>
                <a:rPr lang="zh-CN" altLang="en-US" sz="2000" b="1">
                  <a:solidFill>
                    <a:srgbClr val="FFFFFF"/>
                  </a:solidFill>
                  <a:latin typeface="黑体" panose="02010609060101010101" pitchFamily="2" charset="-122"/>
                  <a:ea typeface="黑体" panose="02010609060101010101" pitchFamily="2" charset="-122"/>
                </a:rPr>
                <a:t>魏晋坞堡</a:t>
              </a:r>
              <a:endParaRPr lang="zh-CN" altLang="en-US" sz="2000" b="1">
                <a:solidFill>
                  <a:srgbClr val="FFFFFF"/>
                </a:solidFill>
                <a:latin typeface="黑体" panose="02010609060101010101" pitchFamily="2" charset="-122"/>
                <a:ea typeface="黑体" panose="02010609060101010101" pitchFamily="2" charset="-122"/>
              </a:endParaRPr>
            </a:p>
          </p:txBody>
        </p:sp>
      </p:grpSp>
      <p:sp>
        <p:nvSpPr>
          <p:cNvPr id="10" name="文本框 9"/>
          <p:cNvSpPr txBox="1"/>
          <p:nvPr>
            <p:custDataLst>
              <p:tags r:id="rId10"/>
            </p:custDataLst>
          </p:nvPr>
        </p:nvSpPr>
        <p:spPr>
          <a:xfrm>
            <a:off x="3403893" y="1908649"/>
            <a:ext cx="2325370" cy="460375"/>
          </a:xfrm>
          <a:prstGeom prst="rect">
            <a:avLst/>
          </a:prstGeom>
          <a:noFill/>
        </p:spPr>
        <p:txBody>
          <a:bodyPr wrap="none" rtlCol="0" anchor="t">
            <a:spAutoFit/>
          </a:bodyPr>
          <a:lstStyle/>
          <a:p>
            <a:r>
              <a:rPr lang="zh-CN" altLang="en-US" sz="2400" b="1" noProof="0" smtClean="0">
                <a:ln>
                  <a:noFill/>
                </a:ln>
                <a:effectLst/>
                <a:uLnTx/>
                <a:uFillTx/>
                <a:latin typeface="黑体" panose="02010609060101010101" pitchFamily="2" charset="-122"/>
                <a:ea typeface="黑体" panose="02010609060101010101" pitchFamily="2" charset="-122"/>
                <a:sym typeface="+mn-ea"/>
              </a:rPr>
              <a:t>大型奴隶制庄园</a:t>
            </a:r>
            <a:endParaRPr lang="zh-CN" altLang="en-US" sz="2400" b="1">
              <a:latin typeface="黑体" panose="02010609060101010101" pitchFamily="2" charset="-122"/>
              <a:ea typeface="黑体" panose="02010609060101010101" pitchFamily="2" charset="-122"/>
            </a:endParaRPr>
          </a:p>
        </p:txBody>
      </p:sp>
      <p:sp>
        <p:nvSpPr>
          <p:cNvPr id="11" name="文本框 10"/>
          <p:cNvSpPr txBox="1"/>
          <p:nvPr>
            <p:custDataLst>
              <p:tags r:id="rId11"/>
            </p:custDataLst>
          </p:nvPr>
        </p:nvSpPr>
        <p:spPr>
          <a:xfrm>
            <a:off x="2840427" y="2609997"/>
            <a:ext cx="4954270" cy="429895"/>
          </a:xfrm>
          <a:prstGeom prst="rect">
            <a:avLst/>
          </a:prstGeom>
          <a:noFill/>
        </p:spPr>
        <p:txBody>
          <a:bodyPr wrap="none" rtlCol="0" anchor="t">
            <a:spAutoFit/>
          </a:bodyPr>
          <a:lstStyle/>
          <a:p>
            <a:pPr algn="l"/>
            <a:r>
              <a:rPr lang="zh-CN" altLang="en-US" sz="2200" b="1" smtClean="0">
                <a:solidFill>
                  <a:schemeClr val="tx1"/>
                </a:solidFill>
                <a:uFillTx/>
                <a:latin typeface="黑体" panose="02010609060101010101" pitchFamily="2" charset="-122"/>
                <a:ea typeface="黑体" panose="02010609060101010101" pitchFamily="2" charset="-122"/>
                <a:sym typeface="+mn-ea"/>
              </a:rPr>
              <a:t>大量农奴或农民在领主的庄园中服劳役</a:t>
            </a:r>
            <a:endParaRPr lang="zh-CN" altLang="en-US" sz="2200" b="1" smtClean="0">
              <a:solidFill>
                <a:schemeClr val="tx1"/>
              </a:solidFill>
              <a:uFillTx/>
              <a:latin typeface="黑体" panose="02010609060101010101" pitchFamily="2" charset="-122"/>
              <a:ea typeface="黑体" panose="02010609060101010101" pitchFamily="2" charset="-122"/>
              <a:sym typeface="+mn-ea"/>
            </a:endParaRPr>
          </a:p>
        </p:txBody>
      </p:sp>
      <p:sp>
        <p:nvSpPr>
          <p:cNvPr id="12" name="矩形 11"/>
          <p:cNvSpPr/>
          <p:nvPr>
            <p:custDataLst>
              <p:tags r:id="rId12"/>
            </p:custDataLst>
          </p:nvPr>
        </p:nvSpPr>
        <p:spPr>
          <a:xfrm>
            <a:off x="3094003" y="3280865"/>
            <a:ext cx="4065270" cy="405765"/>
          </a:xfrm>
          <a:prstGeom prst="rect">
            <a:avLst/>
          </a:prstGeom>
        </p:spPr>
        <p:txBody>
          <a:bodyPr wrap="none" lIns="68576" tIns="34287" rIns="68576" bIns="34287">
            <a:spAutoFit/>
          </a:bodyPr>
          <a:lstStyle/>
          <a:p>
            <a:r>
              <a:rPr lang="zh-CN" altLang="en-US" sz="2200" b="1" smtClean="0">
                <a:solidFill>
                  <a:schemeClr val="tx1"/>
                </a:solidFill>
                <a:uFillTx/>
                <a:latin typeface="黑体" panose="02010609060101010101" pitchFamily="2" charset="-122"/>
                <a:ea typeface="黑体" panose="02010609060101010101" pitchFamily="2" charset="-122"/>
                <a:sym typeface="+mn-ea"/>
              </a:rPr>
              <a:t>坞堡，除军事作用外和庄园经济</a:t>
            </a:r>
            <a:endParaRPr lang="zh-CN" altLang="en-US" sz="2200" b="1" smtClean="0">
              <a:solidFill>
                <a:schemeClr val="tx1"/>
              </a:solidFill>
              <a:uFillTx/>
              <a:latin typeface="黑体" panose="02010609060101010101" pitchFamily="2" charset="-122"/>
              <a:ea typeface="黑体" panose="02010609060101010101" pitchFamily="2" charset="-122"/>
              <a:sym typeface="+mn-ea"/>
            </a:endParaRPr>
          </a:p>
        </p:txBody>
      </p:sp>
      <p:sp>
        <p:nvSpPr>
          <p:cNvPr id="13" name="矩形 12"/>
          <p:cNvSpPr/>
          <p:nvPr>
            <p:custDataLst>
              <p:tags r:id="rId13"/>
            </p:custDataLst>
          </p:nvPr>
        </p:nvSpPr>
        <p:spPr>
          <a:xfrm>
            <a:off x="359983" y="184611"/>
            <a:ext cx="3236784" cy="523220"/>
          </a:xfrm>
          <a:prstGeom prst="rect">
            <a:avLst/>
          </a:prstGeom>
        </p:spPr>
        <p:txBody>
          <a:bodyPr wrap="none">
            <a:spAutoFit/>
          </a:bodyPr>
          <a:lstStyle/>
          <a:p>
            <a:pPr>
              <a:buNone/>
            </a:pPr>
            <a:r>
              <a:rPr lang="en-US" altLang="zh-CN" sz="2800" b="1">
                <a:sym typeface="+mn-ea"/>
              </a:rPr>
              <a:t>2</a:t>
            </a:r>
            <a:r>
              <a:rPr lang="zh-CN" altLang="en-US" sz="2800" b="1">
                <a:sym typeface="+mn-ea"/>
              </a:rPr>
              <a:t>、农业庄园式劳作</a:t>
            </a:r>
            <a:endParaRPr lang="zh-CN" altLang="en-US" sz="2800" b="1">
              <a:sym typeface="+mn-ea"/>
            </a:endParaRPr>
          </a:p>
        </p:txBody>
      </p:sp>
      <p:sp>
        <p:nvSpPr>
          <p:cNvPr id="14" name="文本框 13"/>
          <p:cNvSpPr txBox="1"/>
          <p:nvPr>
            <p:custDataLst>
              <p:tags r:id="rId14"/>
            </p:custDataLst>
          </p:nvPr>
        </p:nvSpPr>
        <p:spPr>
          <a:xfrm>
            <a:off x="649550" y="3999737"/>
            <a:ext cx="7834056" cy="2308324"/>
          </a:xfrm>
          <a:prstGeom prst="rect">
            <a:avLst/>
          </a:prstGeom>
          <a:noFill/>
        </p:spPr>
        <p:txBody>
          <a:bodyPr wrap="square" rtlCol="0" anchor="t">
            <a:spAutoFit/>
          </a:bodyPr>
          <a:lstStyle/>
          <a:p>
            <a:pPr algn="l">
              <a:lnSpc>
                <a:spcPct val="120000"/>
              </a:lnSpc>
            </a:pPr>
            <a:r>
              <a:rPr lang="zh-CN" altLang="en-US" sz="2400" b="1" smtClean="0">
                <a:solidFill>
                  <a:srgbClr val="FF0000"/>
                </a:solidFill>
                <a:latin typeface="黑体" panose="02010609060101010101" pitchFamily="2" charset="-122"/>
                <a:ea typeface="黑体" panose="02010609060101010101" pitchFamily="2" charset="-122"/>
                <a:cs typeface="华文中宋" panose="02010600040101010101" charset="-122"/>
                <a:sym typeface="+mn-ea"/>
              </a:rPr>
              <a:t>庄园制生产特点</a:t>
            </a:r>
            <a:r>
              <a:rPr lang="zh-CN" altLang="en-US" sz="2400" b="1">
                <a:solidFill>
                  <a:srgbClr val="FF0000"/>
                </a:solidFill>
                <a:latin typeface="黑体" panose="02010609060101010101" pitchFamily="2" charset="-122"/>
                <a:ea typeface="黑体" panose="02010609060101010101" pitchFamily="2" charset="-122"/>
                <a:cs typeface="华文中宋" panose="02010600040101010101" charset="-122"/>
                <a:sym typeface="+mn-ea"/>
              </a:rPr>
              <a:t>：</a:t>
            </a:r>
            <a:endParaRPr lang="zh-CN" altLang="en-US" sz="2400" b="1">
              <a:solidFill>
                <a:srgbClr val="FF0000"/>
              </a:solidFill>
              <a:latin typeface="黑体" panose="02010609060101010101" pitchFamily="2" charset="-122"/>
              <a:ea typeface="黑体" panose="02010609060101010101" pitchFamily="2" charset="-122"/>
              <a:cs typeface="华文中宋" panose="02010600040101010101" charset="-122"/>
              <a:sym typeface="+mn-ea"/>
            </a:endParaRPr>
          </a:p>
          <a:p>
            <a:pPr algn="l">
              <a:lnSpc>
                <a:spcPct val="120000"/>
              </a:lnSpc>
            </a:pPr>
            <a:r>
              <a:rPr lang="zh-CN" altLang="en-US" sz="2400" b="1" smtClean="0">
                <a:latin typeface="黑体" panose="02010609060101010101" pitchFamily="2" charset="-122"/>
                <a:ea typeface="黑体" panose="02010609060101010101" pitchFamily="2" charset="-122"/>
                <a:cs typeface="华文中宋" panose="02010600040101010101" charset="-122"/>
                <a:sym typeface="+mn-ea"/>
              </a:rPr>
              <a:t>①生产力</a:t>
            </a:r>
            <a:r>
              <a:rPr lang="zh-CN" altLang="en-US" sz="2400" b="1">
                <a:latin typeface="黑体" panose="02010609060101010101" pitchFamily="2" charset="-122"/>
                <a:ea typeface="黑体" panose="02010609060101010101" pitchFamily="2" charset="-122"/>
                <a:cs typeface="华文中宋" panose="02010600040101010101" charset="-122"/>
                <a:sym typeface="+mn-ea"/>
              </a:rPr>
              <a:t>不够发达</a:t>
            </a:r>
            <a:r>
              <a:rPr lang="zh-CN" altLang="en-US" sz="2400" b="1" smtClean="0">
                <a:latin typeface="黑体" panose="02010609060101010101" pitchFamily="2" charset="-122"/>
                <a:ea typeface="黑体" panose="02010609060101010101" pitchFamily="2" charset="-122"/>
                <a:cs typeface="华文中宋" panose="02010600040101010101" charset="-122"/>
                <a:sym typeface="+mn-ea"/>
              </a:rPr>
              <a:t>；</a:t>
            </a:r>
            <a:endParaRPr lang="zh-CN" altLang="en-US" sz="2400" b="1" smtClean="0">
              <a:latin typeface="黑体" panose="02010609060101010101" pitchFamily="2" charset="-122"/>
              <a:ea typeface="黑体" panose="02010609060101010101" pitchFamily="2" charset="-122"/>
              <a:cs typeface="华文中宋" panose="02010600040101010101" charset="-122"/>
              <a:sym typeface="+mn-ea"/>
            </a:endParaRPr>
          </a:p>
          <a:p>
            <a:pPr algn="l">
              <a:lnSpc>
                <a:spcPct val="120000"/>
              </a:lnSpc>
            </a:pPr>
            <a:r>
              <a:rPr lang="zh-CN" altLang="en-US" sz="2400" b="1" smtClean="0">
                <a:latin typeface="黑体" panose="02010609060101010101" pitchFamily="2" charset="-122"/>
                <a:ea typeface="黑体" panose="02010609060101010101" pitchFamily="2" charset="-122"/>
                <a:cs typeface="华文中宋" panose="02010600040101010101" charset="-122"/>
                <a:sym typeface="+mn-ea"/>
              </a:rPr>
              <a:t>②国家权力</a:t>
            </a:r>
            <a:r>
              <a:rPr lang="zh-CN" altLang="en-US" sz="2400" b="1">
                <a:latin typeface="黑体" panose="02010609060101010101" pitchFamily="2" charset="-122"/>
                <a:ea typeface="黑体" panose="02010609060101010101" pitchFamily="2" charset="-122"/>
                <a:cs typeface="华文中宋" panose="02010600040101010101" charset="-122"/>
                <a:sym typeface="+mn-ea"/>
              </a:rPr>
              <a:t>弱而割据权力强</a:t>
            </a:r>
            <a:r>
              <a:rPr lang="zh-CN" altLang="en-US" sz="2400" b="1" smtClean="0">
                <a:latin typeface="黑体" panose="02010609060101010101" pitchFamily="2" charset="-122"/>
                <a:ea typeface="黑体" panose="02010609060101010101" pitchFamily="2" charset="-122"/>
                <a:cs typeface="华文中宋" panose="02010600040101010101" charset="-122"/>
                <a:sym typeface="+mn-ea"/>
              </a:rPr>
              <a:t>；</a:t>
            </a:r>
            <a:endParaRPr lang="zh-CN" altLang="en-US" sz="2400" b="1" smtClean="0">
              <a:latin typeface="黑体" panose="02010609060101010101" pitchFamily="2" charset="-122"/>
              <a:ea typeface="黑体" panose="02010609060101010101" pitchFamily="2" charset="-122"/>
              <a:cs typeface="华文中宋" panose="02010600040101010101" charset="-122"/>
              <a:sym typeface="+mn-ea"/>
            </a:endParaRPr>
          </a:p>
          <a:p>
            <a:pPr algn="l">
              <a:lnSpc>
                <a:spcPct val="120000"/>
              </a:lnSpc>
            </a:pPr>
            <a:r>
              <a:rPr lang="zh-CN" altLang="en-US" sz="2400" b="1" smtClean="0">
                <a:latin typeface="黑体" panose="02010609060101010101" pitchFamily="2" charset="-122"/>
                <a:ea typeface="黑体" panose="02010609060101010101" pitchFamily="2" charset="-122"/>
                <a:cs typeface="华文中宋" panose="02010600040101010101" charset="-122"/>
                <a:sym typeface="+mn-ea"/>
              </a:rPr>
              <a:t>③生产</a:t>
            </a:r>
            <a:r>
              <a:rPr lang="zh-CN" altLang="en-US" sz="2400" b="1">
                <a:latin typeface="黑体" panose="02010609060101010101" pitchFamily="2" charset="-122"/>
                <a:ea typeface="黑体" panose="02010609060101010101" pitchFamily="2" charset="-122"/>
                <a:cs typeface="华文中宋" panose="02010600040101010101" charset="-122"/>
                <a:sym typeface="+mn-ea"/>
              </a:rPr>
              <a:t>的社会化程度和市场化程度低</a:t>
            </a:r>
            <a:r>
              <a:rPr lang="zh-CN" altLang="en-US" sz="2400" b="1" smtClean="0">
                <a:latin typeface="黑体" panose="02010609060101010101" pitchFamily="2" charset="-122"/>
                <a:ea typeface="黑体" panose="02010609060101010101" pitchFamily="2" charset="-122"/>
                <a:cs typeface="华文中宋" panose="02010600040101010101" charset="-122"/>
                <a:sym typeface="+mn-ea"/>
              </a:rPr>
              <a:t>；</a:t>
            </a:r>
            <a:endParaRPr lang="zh-CN" altLang="en-US" sz="2400" b="1" smtClean="0">
              <a:latin typeface="黑体" panose="02010609060101010101" pitchFamily="2" charset="-122"/>
              <a:ea typeface="黑体" panose="02010609060101010101" pitchFamily="2" charset="-122"/>
              <a:cs typeface="华文中宋" panose="02010600040101010101" charset="-122"/>
              <a:sym typeface="+mn-ea"/>
            </a:endParaRPr>
          </a:p>
          <a:p>
            <a:pPr algn="l">
              <a:lnSpc>
                <a:spcPct val="120000"/>
              </a:lnSpc>
            </a:pPr>
            <a:r>
              <a:rPr lang="zh-CN" altLang="en-US" sz="2400" b="1" smtClean="0">
                <a:latin typeface="黑体" panose="02010609060101010101" pitchFamily="2" charset="-122"/>
                <a:ea typeface="黑体" panose="02010609060101010101" pitchFamily="2" charset="-122"/>
                <a:cs typeface="华文中宋" panose="02010600040101010101" charset="-122"/>
                <a:sym typeface="+mn-ea"/>
              </a:rPr>
              <a:t>④劳动者</a:t>
            </a:r>
            <a:r>
              <a:rPr lang="zh-CN" altLang="en-US" sz="2400" b="1">
                <a:latin typeface="黑体" panose="02010609060101010101" pitchFamily="2" charset="-122"/>
                <a:ea typeface="黑体" panose="02010609060101010101" pitchFamily="2" charset="-122"/>
                <a:cs typeface="华文中宋" panose="02010600040101010101" charset="-122"/>
                <a:sym typeface="+mn-ea"/>
              </a:rPr>
              <a:t>存在人身依附关系。</a:t>
            </a:r>
            <a:endParaRPr lang="zh-CN" altLang="en-US" sz="2400" b="1">
              <a:latin typeface="黑体" panose="02010609060101010101" pitchFamily="2" charset="-122"/>
              <a:ea typeface="黑体" panose="02010609060101010101" pitchFamily="2" charset="-122"/>
              <a:cs typeface="华文中宋" panose="0201060004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34109" y="131884"/>
            <a:ext cx="2831123" cy="523220"/>
          </a:xfrm>
          <a:prstGeom prst="rect">
            <a:avLst/>
          </a:prstGeom>
          <a:noFill/>
        </p:spPr>
        <p:txBody>
          <a:bodyPr wrap="square" rtlCol="0">
            <a:spAutoFit/>
          </a:bodyPr>
          <a:lstStyle/>
          <a:p>
            <a:r>
              <a:rPr lang="zh-CN" altLang="en-US" sz="2800" b="1" smtClean="0">
                <a:solidFill>
                  <a:srgbClr val="FF0000"/>
                </a:solidFill>
              </a:rPr>
              <a:t>知识拓展：田庄</a:t>
            </a:r>
            <a:endParaRPr lang="zh-CN" altLang="en-US" sz="2800" b="1">
              <a:solidFill>
                <a:srgbClr val="FF0000"/>
              </a:solidFill>
            </a:endParaRPr>
          </a:p>
        </p:txBody>
      </p:sp>
      <p:sp>
        <p:nvSpPr>
          <p:cNvPr id="4" name="矩形 3"/>
          <p:cNvSpPr/>
          <p:nvPr>
            <p:custDataLst>
              <p:tags r:id="rId2"/>
            </p:custDataLst>
          </p:nvPr>
        </p:nvSpPr>
        <p:spPr>
          <a:xfrm>
            <a:off x="263770" y="703392"/>
            <a:ext cx="11684975" cy="830997"/>
          </a:xfrm>
          <a:prstGeom prst="rect">
            <a:avLst/>
          </a:prstGeom>
        </p:spPr>
        <p:txBody>
          <a:bodyPr wrap="square">
            <a:spAutoFit/>
          </a:bodyPr>
          <a:lstStyle/>
          <a:p>
            <a:r>
              <a:rPr lang="zh-CN" altLang="en-US" sz="2400" b="0" i="0" smtClean="0">
                <a:solidFill>
                  <a:srgbClr val="333333"/>
                </a:solidFill>
                <a:effectLst/>
                <a:latin typeface="楷体" panose="02010609060101010101" pitchFamily="49" charset="-122"/>
                <a:ea typeface="楷体" panose="02010609060101010101" pitchFamily="49" charset="-122"/>
              </a:rPr>
              <a:t>概念：田庄，是汉代社会的地主阶级地主生产经营的一种生产组织形式。田庄的内部，是自给自足的自然经济，故称作田庄经济。</a:t>
            </a:r>
            <a:endParaRPr lang="zh-CN" altLang="en-US" sz="2400">
              <a:latin typeface="楷体" panose="02010609060101010101" pitchFamily="49" charset="-122"/>
              <a:ea typeface="楷体" panose="02010609060101010101" pitchFamily="49" charset="-122"/>
            </a:endParaRPr>
          </a:p>
        </p:txBody>
      </p:sp>
      <p:sp>
        <p:nvSpPr>
          <p:cNvPr id="5" name="矩形 4"/>
          <p:cNvSpPr/>
          <p:nvPr>
            <p:custDataLst>
              <p:tags r:id="rId3"/>
            </p:custDataLst>
          </p:nvPr>
        </p:nvSpPr>
        <p:spPr>
          <a:xfrm>
            <a:off x="263770" y="1668360"/>
            <a:ext cx="11500338" cy="3170099"/>
          </a:xfrm>
          <a:prstGeom prst="rect">
            <a:avLst/>
          </a:prstGeom>
        </p:spPr>
        <p:txBody>
          <a:bodyPr wrap="square">
            <a:spAutoFit/>
          </a:bodyPr>
          <a:lstStyle/>
          <a:p>
            <a:r>
              <a:rPr lang="zh-CN" altLang="en-US" sz="2000" b="0" i="0" smtClean="0">
                <a:solidFill>
                  <a:srgbClr val="333333"/>
                </a:solidFill>
                <a:effectLst/>
                <a:latin typeface="Arial" panose="020B0604020202020204" pitchFamily="34" charset="0"/>
              </a:rPr>
              <a:t>东汉王朝建立后，由于</a:t>
            </a:r>
            <a:r>
              <a:rPr lang="zh-CN" altLang="en-US" sz="2000" b="0" i="0" smtClean="0">
                <a:solidFill>
                  <a:srgbClr val="FF0000"/>
                </a:solidFill>
                <a:effectLst/>
                <a:latin typeface="Arial" panose="020B0604020202020204" pitchFamily="34" charset="0"/>
              </a:rPr>
              <a:t>封建大土地所有制</a:t>
            </a:r>
            <a:r>
              <a:rPr lang="zh-CN" altLang="en-US" sz="2000" b="0" i="0" smtClean="0">
                <a:solidFill>
                  <a:srgbClr val="333333"/>
                </a:solidFill>
                <a:effectLst/>
                <a:latin typeface="Arial" panose="020B0604020202020204" pitchFamily="34" charset="0"/>
              </a:rPr>
              <a:t>的盛行，</a:t>
            </a:r>
            <a:r>
              <a:rPr lang="zh-CN" altLang="en-US" sz="2000">
                <a:solidFill>
                  <a:srgbClr val="FF0000"/>
                </a:solidFill>
                <a:latin typeface="Arial" panose="020B0604020202020204" pitchFamily="34" charset="0"/>
              </a:rPr>
              <a:t>土地兼并的迅速发展和西汉末年的战乱</a:t>
            </a:r>
            <a:r>
              <a:rPr lang="zh-CN" altLang="en-US" sz="2000" b="0" i="0" smtClean="0">
                <a:solidFill>
                  <a:srgbClr val="333333"/>
                </a:solidFill>
                <a:effectLst/>
                <a:latin typeface="Arial" panose="020B0604020202020204" pitchFamily="34" charset="0"/>
              </a:rPr>
              <a:t>等原因，豪强地主建立了一个个封建地主田庄。</a:t>
            </a:r>
            <a:endParaRPr lang="zh-CN" altLang="en-US" sz="2000" b="0" i="0" smtClean="0">
              <a:solidFill>
                <a:srgbClr val="333333"/>
              </a:solidFill>
              <a:effectLst/>
              <a:latin typeface="Arial" panose="020B0604020202020204" pitchFamily="34" charset="0"/>
            </a:endParaRPr>
          </a:p>
          <a:p>
            <a:r>
              <a:rPr lang="zh-CN" altLang="en-US" sz="2000" b="0" i="0" smtClean="0">
                <a:solidFill>
                  <a:srgbClr val="333333"/>
                </a:solidFill>
                <a:effectLst/>
                <a:latin typeface="Arial" panose="020B0604020202020204" pitchFamily="34" charset="0"/>
              </a:rPr>
              <a:t>地主田庄的内部，是</a:t>
            </a:r>
            <a:r>
              <a:rPr lang="zh-CN" altLang="en-US" sz="2000" b="0" i="0" smtClean="0">
                <a:solidFill>
                  <a:srgbClr val="FF0000"/>
                </a:solidFill>
                <a:effectLst/>
                <a:latin typeface="Arial" panose="020B0604020202020204" pitchFamily="34" charset="0"/>
              </a:rPr>
              <a:t>自给自足的自然经济</a:t>
            </a:r>
            <a:r>
              <a:rPr lang="zh-CN" altLang="en-US" sz="2000" b="0" i="0" smtClean="0">
                <a:solidFill>
                  <a:srgbClr val="333333"/>
                </a:solidFill>
                <a:effectLst/>
                <a:latin typeface="Arial" panose="020B0604020202020204" pitchFamily="34" charset="0"/>
              </a:rPr>
              <a:t>。它占有大片土地和山林川泽，种植粮食和各种经济作物，还经营手工业、渔牧业。四川出土的一些画像砖，刻画着地主宅院外面的大片稻田、池塘、山林和盐井</a:t>
            </a:r>
            <a:r>
              <a:rPr lang="en-US" altLang="zh-CN" sz="2000" b="0" i="0" smtClean="0">
                <a:solidFill>
                  <a:srgbClr val="333333"/>
                </a:solidFill>
                <a:effectLst/>
                <a:latin typeface="Arial" panose="020B0604020202020204" pitchFamily="34" charset="0"/>
              </a:rPr>
              <a:t>;</a:t>
            </a:r>
            <a:r>
              <a:rPr lang="zh-CN" altLang="en-US" sz="2000" b="0" i="0" smtClean="0">
                <a:solidFill>
                  <a:srgbClr val="333333"/>
                </a:solidFill>
                <a:effectLst/>
                <a:latin typeface="Arial" panose="020B0604020202020204" pitchFamily="34" charset="0"/>
              </a:rPr>
              <a:t>山东滕州出土的画像石，则表现了地主田庄中冶铁的情景。</a:t>
            </a:r>
            <a:r>
              <a:rPr lang="zh-CN" altLang="en-US" sz="2000" b="0" i="0" smtClean="0">
                <a:solidFill>
                  <a:srgbClr val="FF0000"/>
                </a:solidFill>
                <a:effectLst/>
                <a:latin typeface="Arial" panose="020B0604020202020204" pitchFamily="34" charset="0"/>
              </a:rPr>
              <a:t>地主田庄的多种经营，保证了各类生活资料基本上都可以自给自足，不需要依赖外界供应</a:t>
            </a:r>
            <a:r>
              <a:rPr lang="zh-CN" altLang="en-US" sz="2000" b="0" i="0" smtClean="0">
                <a:solidFill>
                  <a:srgbClr val="333333"/>
                </a:solidFill>
                <a:effectLst/>
                <a:latin typeface="Arial" panose="020B0604020202020204" pitchFamily="34" charset="0"/>
              </a:rPr>
              <a:t>。在田庄里，剥削者和劳动者每每是</a:t>
            </a:r>
            <a:r>
              <a:rPr lang="zh-CN" altLang="en-US" sz="2000" b="0" i="0" smtClean="0">
                <a:solidFill>
                  <a:srgbClr val="FF0000"/>
                </a:solidFill>
                <a:effectLst/>
                <a:latin typeface="Arial" panose="020B0604020202020204" pitchFamily="34" charset="0"/>
              </a:rPr>
              <a:t>聚族而居</a:t>
            </a:r>
            <a:r>
              <a:rPr lang="zh-CN" altLang="en-US" sz="2000" b="0" i="0" smtClean="0">
                <a:solidFill>
                  <a:srgbClr val="333333"/>
                </a:solidFill>
                <a:effectLst/>
                <a:latin typeface="Arial" panose="020B0604020202020204" pitchFamily="34" charset="0"/>
              </a:rPr>
              <a:t>，带有浓厚的</a:t>
            </a:r>
            <a:r>
              <a:rPr lang="zh-CN" altLang="en-US" sz="2000" b="0" i="0" smtClean="0">
                <a:solidFill>
                  <a:srgbClr val="FF0000"/>
                </a:solidFill>
                <a:effectLst/>
                <a:latin typeface="Arial" panose="020B0604020202020204" pitchFamily="34" charset="0"/>
              </a:rPr>
              <a:t>封建宗法</a:t>
            </a:r>
            <a:r>
              <a:rPr lang="zh-CN" altLang="en-US" sz="2000" b="0" i="0" smtClean="0">
                <a:solidFill>
                  <a:srgbClr val="333333"/>
                </a:solidFill>
                <a:effectLst/>
                <a:latin typeface="Arial" panose="020B0604020202020204" pitchFamily="34" charset="0"/>
              </a:rPr>
              <a:t>色彩。豪强地主的宗族亲戚，大多成为地主田庄的劳动者。田庄的主要劳动者还有宾客，徒附和奴隶。田庄的依附农民除了向田庄主交纳</a:t>
            </a:r>
            <a:r>
              <a:rPr lang="zh-CN" altLang="en-US" sz="2000" b="0" i="0" smtClean="0">
                <a:solidFill>
                  <a:srgbClr val="FF0000"/>
                </a:solidFill>
                <a:effectLst/>
                <a:latin typeface="Arial" panose="020B0604020202020204" pitchFamily="34" charset="0"/>
              </a:rPr>
              <a:t>实物地租</a:t>
            </a:r>
            <a:r>
              <a:rPr lang="zh-CN" altLang="en-US" sz="2000" b="0" i="0" smtClean="0">
                <a:solidFill>
                  <a:srgbClr val="333333"/>
                </a:solidFill>
                <a:effectLst/>
                <a:latin typeface="Arial" panose="020B0604020202020204" pitchFamily="34" charset="0"/>
              </a:rPr>
              <a:t>外，还要为田庄主服各种劳役。地主田庄还拥有私家武装，称</a:t>
            </a:r>
            <a:r>
              <a:rPr lang="en-US" altLang="zh-CN" sz="2000" b="0" i="0" smtClean="0">
                <a:solidFill>
                  <a:srgbClr val="333333"/>
                </a:solidFill>
                <a:effectLst/>
                <a:latin typeface="Arial" panose="020B0604020202020204" pitchFamily="34" charset="0"/>
              </a:rPr>
              <a:t>"</a:t>
            </a:r>
            <a:r>
              <a:rPr lang="zh-CN" altLang="en-US" sz="2000" b="0" i="0" smtClean="0">
                <a:solidFill>
                  <a:srgbClr val="FF0000"/>
                </a:solidFill>
                <a:effectLst/>
                <a:latin typeface="Arial" panose="020B0604020202020204" pitchFamily="34" charset="0"/>
              </a:rPr>
              <a:t>部曲</a:t>
            </a:r>
            <a:r>
              <a:rPr lang="en-US" altLang="zh-CN" sz="2000" b="0" i="0" smtClean="0">
                <a:solidFill>
                  <a:srgbClr val="333333"/>
                </a:solidFill>
                <a:effectLst/>
                <a:latin typeface="Arial" panose="020B0604020202020204" pitchFamily="34" charset="0"/>
              </a:rPr>
              <a:t>"</a:t>
            </a:r>
            <a:r>
              <a:rPr lang="zh-CN" altLang="en-US" sz="2000" b="0" i="0" smtClean="0">
                <a:solidFill>
                  <a:srgbClr val="333333"/>
                </a:solidFill>
                <a:effectLst/>
                <a:latin typeface="Arial" panose="020B0604020202020204" pitchFamily="34" charset="0"/>
              </a:rPr>
              <a:t>、</a:t>
            </a:r>
            <a:r>
              <a:rPr lang="en-US" altLang="zh-CN" sz="2000" b="0" i="0" smtClean="0">
                <a:solidFill>
                  <a:srgbClr val="333333"/>
                </a:solidFill>
                <a:effectLst/>
                <a:latin typeface="Arial" panose="020B0604020202020204" pitchFamily="34" charset="0"/>
              </a:rPr>
              <a:t>"</a:t>
            </a:r>
            <a:r>
              <a:rPr lang="zh-CN" altLang="en-US" sz="2000" b="0" i="0" smtClean="0">
                <a:solidFill>
                  <a:srgbClr val="FF0000"/>
                </a:solidFill>
                <a:effectLst/>
                <a:latin typeface="Arial" panose="020B0604020202020204" pitchFamily="34" charset="0"/>
              </a:rPr>
              <a:t>家兵</a:t>
            </a:r>
            <a:r>
              <a:rPr lang="en-US" altLang="zh-CN" sz="2000" b="0" i="0" smtClean="0">
                <a:solidFill>
                  <a:srgbClr val="333333"/>
                </a:solidFill>
                <a:effectLst/>
                <a:latin typeface="Arial" panose="020B0604020202020204" pitchFamily="34" charset="0"/>
              </a:rPr>
              <a:t>"</a:t>
            </a:r>
            <a:r>
              <a:rPr lang="zh-CN" altLang="en-US" sz="2000" b="0" i="0" smtClean="0">
                <a:solidFill>
                  <a:srgbClr val="333333"/>
                </a:solidFill>
                <a:effectLst/>
                <a:latin typeface="Arial" panose="020B0604020202020204" pitchFamily="34" charset="0"/>
              </a:rPr>
              <a:t>，由依附农民组成。他们在农闲时操练军事，平时为地主豪强看家护院，巡守警卫，战时则随豪强地主出征打仗。</a:t>
            </a:r>
            <a:endParaRPr lang="zh-CN" altLang="en-US" sz="2000" b="0" i="0">
              <a:solidFill>
                <a:srgbClr val="333333"/>
              </a:solidFill>
              <a:effectLst/>
              <a:latin typeface="Arial" panose="020B0604020202020204" pitchFamily="34" charset="0"/>
            </a:endParaRPr>
          </a:p>
        </p:txBody>
      </p:sp>
      <p:sp>
        <p:nvSpPr>
          <p:cNvPr id="6" name="矩形 5"/>
          <p:cNvSpPr/>
          <p:nvPr>
            <p:custDataLst>
              <p:tags r:id="rId4"/>
            </p:custDataLst>
          </p:nvPr>
        </p:nvSpPr>
        <p:spPr>
          <a:xfrm>
            <a:off x="463061" y="4959622"/>
            <a:ext cx="6096000" cy="1569660"/>
          </a:xfrm>
          <a:prstGeom prst="rect">
            <a:avLst/>
          </a:prstGeom>
        </p:spPr>
        <p:txBody>
          <a:bodyPr>
            <a:spAutoFit/>
          </a:bodyPr>
          <a:lstStyle/>
          <a:p>
            <a:r>
              <a:rPr lang="en-US" altLang="zh-CN" sz="2400">
                <a:solidFill>
                  <a:srgbClr val="333333"/>
                </a:solidFill>
                <a:latin typeface="楷体" panose="02010609060101010101" pitchFamily="49" charset="-122"/>
                <a:ea typeface="楷体" panose="02010609060101010101" pitchFamily="49" charset="-122"/>
              </a:rPr>
              <a:t>1.</a:t>
            </a:r>
            <a:r>
              <a:rPr lang="zh-CN" altLang="en-US" sz="2400">
                <a:solidFill>
                  <a:srgbClr val="333333"/>
                </a:solidFill>
                <a:latin typeface="楷体" panose="02010609060101010101" pitchFamily="49" charset="-122"/>
                <a:ea typeface="楷体" panose="02010609060101010101" pitchFamily="49" charset="-122"/>
              </a:rPr>
              <a:t>规模大，集体劳动，自给自足。</a:t>
            </a:r>
            <a:endParaRPr lang="zh-CN" altLang="en-US" sz="2400">
              <a:solidFill>
                <a:srgbClr val="333333"/>
              </a:solidFill>
              <a:latin typeface="楷体" panose="02010609060101010101" pitchFamily="49" charset="-122"/>
              <a:ea typeface="楷体" panose="02010609060101010101" pitchFamily="49" charset="-122"/>
            </a:endParaRPr>
          </a:p>
          <a:p>
            <a:r>
              <a:rPr lang="en-US" altLang="zh-CN" sz="2400">
                <a:solidFill>
                  <a:srgbClr val="333333"/>
                </a:solidFill>
                <a:latin typeface="楷体" panose="02010609060101010101" pitchFamily="49" charset="-122"/>
                <a:ea typeface="楷体" panose="02010609060101010101" pitchFamily="49" charset="-122"/>
              </a:rPr>
              <a:t>2.</a:t>
            </a:r>
            <a:r>
              <a:rPr lang="zh-CN" altLang="en-US" sz="2400">
                <a:solidFill>
                  <a:srgbClr val="333333"/>
                </a:solidFill>
                <a:latin typeface="楷体" panose="02010609060101010101" pitchFamily="49" charset="-122"/>
                <a:ea typeface="楷体" panose="02010609060101010101" pitchFamily="49" charset="-122"/>
              </a:rPr>
              <a:t>聚族而居，宾客相附，等级严格。</a:t>
            </a:r>
            <a:endParaRPr lang="zh-CN" altLang="en-US" sz="2400">
              <a:solidFill>
                <a:srgbClr val="333333"/>
              </a:solidFill>
              <a:latin typeface="楷体" panose="02010609060101010101" pitchFamily="49" charset="-122"/>
              <a:ea typeface="楷体" panose="02010609060101010101" pitchFamily="49" charset="-122"/>
            </a:endParaRPr>
          </a:p>
          <a:p>
            <a:r>
              <a:rPr lang="en-US" altLang="zh-CN" sz="2400">
                <a:solidFill>
                  <a:srgbClr val="333333"/>
                </a:solidFill>
                <a:latin typeface="楷体" panose="02010609060101010101" pitchFamily="49" charset="-122"/>
                <a:ea typeface="楷体" panose="02010609060101010101" pitchFamily="49" charset="-122"/>
              </a:rPr>
              <a:t>3.</a:t>
            </a:r>
            <a:r>
              <a:rPr lang="zh-CN" altLang="en-US" sz="2400">
                <a:solidFill>
                  <a:srgbClr val="333333"/>
                </a:solidFill>
                <a:latin typeface="楷体" panose="02010609060101010101" pitchFamily="49" charset="-122"/>
                <a:ea typeface="楷体" panose="02010609060101010101" pitchFamily="49" charset="-122"/>
              </a:rPr>
              <a:t>带有浓厚的宗族宗法色彩。</a:t>
            </a:r>
            <a:endParaRPr lang="zh-CN" altLang="en-US" sz="2400">
              <a:solidFill>
                <a:srgbClr val="333333"/>
              </a:solidFill>
              <a:latin typeface="楷体" panose="02010609060101010101" pitchFamily="49" charset="-122"/>
              <a:ea typeface="楷体" panose="02010609060101010101" pitchFamily="49" charset="-122"/>
            </a:endParaRPr>
          </a:p>
          <a:p>
            <a:r>
              <a:rPr lang="en-US" altLang="zh-CN" sz="2400">
                <a:solidFill>
                  <a:srgbClr val="333333"/>
                </a:solidFill>
                <a:latin typeface="楷体" panose="02010609060101010101" pitchFamily="49" charset="-122"/>
                <a:ea typeface="楷体" panose="02010609060101010101" pitchFamily="49" charset="-122"/>
              </a:rPr>
              <a:t>4.</a:t>
            </a:r>
            <a:r>
              <a:rPr lang="zh-CN" altLang="en-US" sz="2400">
                <a:solidFill>
                  <a:srgbClr val="333333"/>
                </a:solidFill>
                <a:latin typeface="楷体" panose="02010609060101010101" pitchFamily="49" charset="-122"/>
                <a:ea typeface="楷体" panose="02010609060101010101" pitchFamily="49" charset="-122"/>
              </a:rPr>
              <a:t>拥有私人武装。</a:t>
            </a:r>
            <a:endParaRPr lang="zh-CN" altLang="en-US" sz="2400">
              <a:solidFill>
                <a:srgbClr val="333333"/>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2915177" y="202195"/>
            <a:ext cx="5594801" cy="523220"/>
          </a:xfrm>
          <a:prstGeom prst="rect">
            <a:avLst/>
          </a:prstGeom>
        </p:spPr>
        <p:txBody>
          <a:bodyPr wrap="none">
            <a:spAutoFit/>
          </a:bodyPr>
          <a:lstStyle/>
          <a:p>
            <a:r>
              <a:rPr lang="zh-CN" altLang="zh-CN" sz="2800" b="1" smtClean="0">
                <a:sym typeface="+mn-ea"/>
              </a:rPr>
              <a:t>东汉田庄与西欧中世纪庄园的异同</a:t>
            </a:r>
            <a:endParaRPr lang="zh-CN" altLang="en-US" sz="2800"/>
          </a:p>
        </p:txBody>
      </p:sp>
      <p:sp>
        <p:nvSpPr>
          <p:cNvPr id="3" name="文本框 2"/>
          <p:cNvSpPr txBox="1"/>
          <p:nvPr>
            <p:custDataLst>
              <p:tags r:id="rId2"/>
            </p:custDataLst>
          </p:nvPr>
        </p:nvSpPr>
        <p:spPr>
          <a:xfrm>
            <a:off x="342900" y="2250245"/>
            <a:ext cx="11641015" cy="2332946"/>
          </a:xfrm>
          <a:prstGeom prst="rect">
            <a:avLst/>
          </a:prstGeom>
          <a:noFill/>
          <a:ln>
            <a:solidFill>
              <a:srgbClr val="FF0000"/>
            </a:solidFill>
          </a:ln>
        </p:spPr>
        <p:txBody>
          <a:bodyPr wrap="square" rtlCol="0">
            <a:spAutoFit/>
          </a:bodyPr>
          <a:lstStyle/>
          <a:p>
            <a:pPr>
              <a:lnSpc>
                <a:spcPct val="130000"/>
              </a:lnSpc>
            </a:pPr>
            <a:r>
              <a:rPr lang="zh-CN" altLang="en-US" sz="2800" b="1">
                <a:latin typeface="宋体" panose="02010600030101010101" pitchFamily="2" charset="-122"/>
                <a:cs typeface="宋体" panose="02010600030101010101" pitchFamily="2" charset="-122"/>
              </a:rPr>
              <a:t>(1)都是自给自足的自然经济，庄园内产品齐全，一般很少参与市场交换。</a:t>
            </a:r>
            <a:endParaRPr lang="zh-CN" altLang="en-US" sz="2800" b="1">
              <a:latin typeface="宋体" panose="02010600030101010101" pitchFamily="2" charset="-122"/>
              <a:cs typeface="宋体" panose="02010600030101010101" pitchFamily="2" charset="-122"/>
            </a:endParaRPr>
          </a:p>
          <a:p>
            <a:pPr>
              <a:lnSpc>
                <a:spcPct val="130000"/>
              </a:lnSpc>
            </a:pPr>
            <a:r>
              <a:rPr lang="zh-CN" altLang="en-US" sz="2800" b="1">
                <a:latin typeface="宋体" panose="02010600030101010101" pitchFamily="2" charset="-122"/>
                <a:cs typeface="宋体" panose="02010600030101010101" pitchFamily="2" charset="-122"/>
              </a:rPr>
              <a:t>(2)军事上都拥有私人武装。</a:t>
            </a:r>
            <a:endParaRPr lang="zh-CN" altLang="en-US" sz="2800" b="1">
              <a:latin typeface="宋体" panose="02010600030101010101" pitchFamily="2" charset="-122"/>
              <a:cs typeface="宋体" panose="02010600030101010101" pitchFamily="2" charset="-122"/>
            </a:endParaRPr>
          </a:p>
          <a:p>
            <a:pPr>
              <a:lnSpc>
                <a:spcPct val="130000"/>
              </a:lnSpc>
            </a:pPr>
            <a:r>
              <a:rPr lang="zh-CN" altLang="en-US" sz="2800" b="1">
                <a:latin typeface="宋体" panose="02010600030101010101" pitchFamily="2" charset="-122"/>
                <a:cs typeface="宋体" panose="02010600030101010101" pitchFamily="2" charset="-122"/>
              </a:rPr>
              <a:t>(3)劳动者与其领主有人身依附关系，劳动者都需要无偿地对其领主承担责任。</a:t>
            </a:r>
            <a:endParaRPr lang="zh-CN" altLang="en-US" sz="2800" b="1">
              <a:latin typeface="宋体" panose="02010600030101010101" pitchFamily="2" charset="-122"/>
              <a:cs typeface="宋体" panose="02010600030101010101" pitchFamily="2" charset="-122"/>
            </a:endParaRPr>
          </a:p>
        </p:txBody>
      </p:sp>
      <p:sp>
        <p:nvSpPr>
          <p:cNvPr id="4" name="文本框 3"/>
          <p:cNvSpPr txBox="1"/>
          <p:nvPr>
            <p:custDataLst>
              <p:tags r:id="rId3"/>
            </p:custDataLst>
          </p:nvPr>
        </p:nvSpPr>
        <p:spPr>
          <a:xfrm>
            <a:off x="342900" y="1226845"/>
            <a:ext cx="1704058" cy="521970"/>
          </a:xfrm>
          <a:prstGeom prst="rect">
            <a:avLst/>
          </a:prstGeom>
          <a:solidFill>
            <a:srgbClr val="FFFF00">
              <a:alpha val="0"/>
            </a:srgbClr>
          </a:solidFill>
          <a:ln>
            <a:solidFill>
              <a:srgbClr val="FF0000"/>
            </a:solidFill>
          </a:ln>
        </p:spPr>
        <p:txBody>
          <a:bodyPr wrap="square" rtlCol="0" anchor="t">
            <a:spAutoFit/>
          </a:bodyPr>
          <a:lstStyle/>
          <a:p>
            <a:r>
              <a:rPr lang="zh-CN" altLang="en-US" sz="2800" b="1">
                <a:latin typeface="黑体" panose="02010609060101010101" pitchFamily="2" charset="-122"/>
                <a:ea typeface="黑体" panose="02010609060101010101" pitchFamily="2" charset="-122"/>
                <a:cs typeface="宋体" panose="02010600030101010101" pitchFamily="2" charset="-122"/>
                <a:sym typeface="+mn-ea"/>
              </a:rPr>
              <a:t>相似性</a:t>
            </a:r>
            <a:endParaRPr lang="zh-CN" altLang="en-US" sz="2800">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74626" y="759069"/>
            <a:ext cx="11774120" cy="5493812"/>
          </a:xfrm>
          <a:prstGeom prst="rect">
            <a:avLst/>
          </a:prstGeom>
          <a:noFill/>
          <a:ln w="38100">
            <a:solidFill>
              <a:srgbClr val="C00000"/>
            </a:solidFill>
            <a:prstDash val="dashDot"/>
          </a:ln>
        </p:spPr>
        <p:txBody>
          <a:bodyPr wrap="square" rtlCol="0">
            <a:spAutoFit/>
          </a:bodyPr>
          <a:lstStyle/>
          <a:p>
            <a:pPr>
              <a:lnSpc>
                <a:spcPct val="150000"/>
              </a:lnSpc>
            </a:pPr>
            <a:r>
              <a:rPr lang="zh-CN" altLang="en-US" sz="2600">
                <a:latin typeface="微软雅黑" panose="020B0503020204020204" charset="-122"/>
                <a:ea typeface="微软雅黑" panose="020B0503020204020204" charset="-122"/>
                <a:cs typeface="宋体" panose="02010600030101010101" pitchFamily="2" charset="-122"/>
              </a:rPr>
              <a:t>(1)欧洲中世纪的</a:t>
            </a:r>
            <a:r>
              <a:rPr lang="zh-CN" altLang="en-US" sz="2600" smtClean="0">
                <a:latin typeface="微软雅黑" panose="020B0503020204020204" charset="-122"/>
                <a:ea typeface="微软雅黑" panose="020B0503020204020204" charset="-122"/>
                <a:cs typeface="宋体" panose="02010600030101010101" pitchFamily="2" charset="-122"/>
              </a:rPr>
              <a:t>庄园</a:t>
            </a:r>
            <a:r>
              <a:rPr lang="zh-CN" altLang="zh-CN" sz="2800" b="1"/>
              <a:t>以</a:t>
            </a:r>
            <a:r>
              <a:rPr lang="zh-CN" altLang="zh-CN" sz="2600">
                <a:latin typeface="微软雅黑" panose="020B0503020204020204" charset="-122"/>
                <a:ea typeface="微软雅黑" panose="020B0503020204020204" charset="-122"/>
                <a:cs typeface="宋体" panose="02010600030101010101" pitchFamily="2" charset="-122"/>
              </a:rPr>
              <a:t>封地为基础，加以</a:t>
            </a:r>
            <a:r>
              <a:rPr lang="zh-CN" altLang="zh-CN" sz="2600" smtClean="0">
                <a:latin typeface="微软雅黑" panose="020B0503020204020204" charset="-122"/>
                <a:ea typeface="微软雅黑" panose="020B0503020204020204" charset="-122"/>
                <a:cs typeface="宋体" panose="02010600030101010101" pitchFamily="2" charset="-122"/>
              </a:rPr>
              <a:t>兼并农民</a:t>
            </a:r>
            <a:r>
              <a:rPr lang="zh-CN" altLang="zh-CN" sz="2600">
                <a:latin typeface="微软雅黑" panose="020B0503020204020204" charset="-122"/>
                <a:ea typeface="微软雅黑" panose="020B0503020204020204" charset="-122"/>
                <a:cs typeface="宋体" panose="02010600030101010101" pitchFamily="2" charset="-122"/>
              </a:rPr>
              <a:t>的土地</a:t>
            </a:r>
            <a:r>
              <a:rPr lang="zh-CN" altLang="en-US" sz="2600">
                <a:latin typeface="微软雅黑" panose="020B0503020204020204" charset="-122"/>
                <a:ea typeface="微软雅黑" panose="020B0503020204020204" charset="-122"/>
                <a:cs typeface="宋体" panose="02010600030101010101" pitchFamily="2" charset="-122"/>
              </a:rPr>
              <a:t>，领主与农奴一般没有亲缘关系；而东汉的田庄是</a:t>
            </a:r>
            <a:r>
              <a:rPr lang="zh-CN" altLang="en-US" sz="2600" smtClean="0">
                <a:latin typeface="微软雅黑" panose="020B0503020204020204" charset="-122"/>
                <a:ea typeface="微软雅黑" panose="020B0503020204020204" charset="-122"/>
                <a:cs typeface="宋体" panose="02010600030101010101" pitchFamily="2" charset="-122"/>
              </a:rPr>
              <a:t>由土地</a:t>
            </a:r>
            <a:r>
              <a:rPr lang="zh-CN" altLang="en-US" sz="2600">
                <a:latin typeface="微软雅黑" panose="020B0503020204020204" charset="-122"/>
                <a:ea typeface="微软雅黑" panose="020B0503020204020204" charset="-122"/>
                <a:cs typeface="宋体" panose="02010600030101010101" pitchFamily="2" charset="-122"/>
              </a:rPr>
              <a:t>兼并而形成的</a:t>
            </a:r>
            <a:r>
              <a:rPr lang="zh-CN" altLang="en-US" sz="2600" smtClean="0">
                <a:latin typeface="微软雅黑" panose="020B0503020204020204" charset="-122"/>
                <a:ea typeface="微软雅黑" panose="020B0503020204020204" charset="-122"/>
                <a:cs typeface="宋体" panose="02010600030101010101" pitchFamily="2" charset="-122"/>
              </a:rPr>
              <a:t>，大多</a:t>
            </a:r>
            <a:r>
              <a:rPr lang="zh-CN" altLang="en-US" sz="2600">
                <a:latin typeface="微软雅黑" panose="020B0503020204020204" charset="-122"/>
                <a:ea typeface="微软雅黑" panose="020B0503020204020204" charset="-122"/>
                <a:cs typeface="宋体" panose="02010600030101010101" pitchFamily="2" charset="-122"/>
              </a:rPr>
              <a:t>聚族而居，实际上是经济关系和血缘关系融于一体的社会组织。</a:t>
            </a:r>
            <a:endParaRPr lang="zh-CN" altLang="en-US" sz="2600">
              <a:latin typeface="微软雅黑" panose="020B0503020204020204" charset="-122"/>
              <a:ea typeface="微软雅黑" panose="020B0503020204020204" charset="-122"/>
              <a:cs typeface="宋体" panose="02010600030101010101" pitchFamily="2" charset="-122"/>
            </a:endParaRPr>
          </a:p>
          <a:p>
            <a:pPr>
              <a:lnSpc>
                <a:spcPct val="150000"/>
              </a:lnSpc>
            </a:pPr>
            <a:r>
              <a:rPr lang="zh-CN" altLang="en-US" sz="2600">
                <a:latin typeface="微软雅黑" panose="020B0503020204020204" charset="-122"/>
                <a:ea typeface="微软雅黑" panose="020B0503020204020204" charset="-122"/>
                <a:cs typeface="宋体" panose="02010600030101010101" pitchFamily="2" charset="-122"/>
              </a:rPr>
              <a:t>(2)西欧庄园土地不能进行买卖，而东汉田庄土地可进行交易。</a:t>
            </a:r>
            <a:endParaRPr lang="zh-CN" altLang="en-US" sz="2600">
              <a:latin typeface="微软雅黑" panose="020B0503020204020204" charset="-122"/>
              <a:ea typeface="微软雅黑" panose="020B0503020204020204" charset="-122"/>
              <a:cs typeface="宋体" panose="02010600030101010101" pitchFamily="2" charset="-122"/>
            </a:endParaRPr>
          </a:p>
          <a:p>
            <a:pPr>
              <a:lnSpc>
                <a:spcPct val="150000"/>
              </a:lnSpc>
            </a:pPr>
            <a:r>
              <a:rPr lang="zh-CN" altLang="en-US" sz="2600">
                <a:latin typeface="微软雅黑" panose="020B0503020204020204" charset="-122"/>
                <a:ea typeface="微软雅黑" panose="020B0503020204020204" charset="-122"/>
                <a:cs typeface="宋体" panose="02010600030101010101" pitchFamily="2" charset="-122"/>
              </a:rPr>
              <a:t>(3)欧洲中世纪的庄园独立性强，庄园主在自己的庄园有行政权、司法权、财政权；而东汉的田庄主没有这样权力，汉代的中央集权相对于中世纪的西欧更加高效。</a:t>
            </a:r>
            <a:endParaRPr lang="zh-CN" altLang="en-US" sz="2600">
              <a:latin typeface="微软雅黑" panose="020B0503020204020204" charset="-122"/>
              <a:ea typeface="微软雅黑" panose="020B0503020204020204" charset="-122"/>
              <a:cs typeface="宋体" panose="02010600030101010101" pitchFamily="2" charset="-122"/>
            </a:endParaRPr>
          </a:p>
          <a:p>
            <a:pPr>
              <a:lnSpc>
                <a:spcPct val="150000"/>
              </a:lnSpc>
            </a:pPr>
            <a:r>
              <a:rPr lang="zh-CN" altLang="en-US" sz="2600">
                <a:latin typeface="微软雅黑" panose="020B0503020204020204" charset="-122"/>
                <a:ea typeface="微软雅黑" panose="020B0503020204020204" charset="-122"/>
                <a:cs typeface="宋体" panose="02010600030101010101" pitchFamily="2" charset="-122"/>
              </a:rPr>
              <a:t>(4)结果不同。庄园制瓦解后，西欧走上资本主义道路，开始发展近代文明。而东汉田庄的消亡并没有使中国走上资本主义的发展道路。</a:t>
            </a:r>
            <a:endParaRPr lang="zh-CN" altLang="en-US" sz="2600">
              <a:latin typeface="微软雅黑" panose="020B0503020204020204" charset="-122"/>
              <a:ea typeface="微软雅黑" panose="020B0503020204020204" charset="-122"/>
              <a:cs typeface="宋体" panose="02010600030101010101" pitchFamily="2" charset="-122"/>
            </a:endParaRPr>
          </a:p>
        </p:txBody>
      </p:sp>
      <p:sp>
        <p:nvSpPr>
          <p:cNvPr id="3" name="文本框 2"/>
          <p:cNvSpPr txBox="1"/>
          <p:nvPr>
            <p:custDataLst>
              <p:tags r:id="rId2"/>
            </p:custDataLst>
          </p:nvPr>
        </p:nvSpPr>
        <p:spPr>
          <a:xfrm>
            <a:off x="247356" y="96422"/>
            <a:ext cx="1661976" cy="521970"/>
          </a:xfrm>
          <a:prstGeom prst="rect">
            <a:avLst/>
          </a:prstGeom>
          <a:solidFill>
            <a:srgbClr val="FFFF00">
              <a:alpha val="0"/>
            </a:srgbClr>
          </a:solidFill>
          <a:ln>
            <a:solidFill>
              <a:srgbClr val="FF0000"/>
            </a:solidFill>
          </a:ln>
        </p:spPr>
        <p:txBody>
          <a:bodyPr wrap="square" rtlCol="0" anchor="t">
            <a:spAutoFit/>
          </a:bodyPr>
          <a:lstStyle/>
          <a:p>
            <a:r>
              <a:rPr lang="zh-CN" altLang="en-US" sz="2800" b="1">
                <a:latin typeface="黑体" panose="02010609060101010101" pitchFamily="2" charset="-122"/>
                <a:ea typeface="黑体" panose="02010609060101010101" pitchFamily="2" charset="-122"/>
                <a:cs typeface="宋体" panose="02010600030101010101" pitchFamily="2" charset="-122"/>
                <a:sym typeface="+mn-ea"/>
              </a:rPr>
              <a:t>差异性</a:t>
            </a:r>
            <a:endParaRPr lang="zh-CN" altLang="en-US" sz="2800">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545074" y="184541"/>
            <a:ext cx="4467225" cy="506730"/>
          </a:xfrm>
          <a:prstGeom prst="rect">
            <a:avLst/>
          </a:prstGeom>
          <a:solidFill>
            <a:schemeClr val="bg1">
              <a:alpha val="82000"/>
            </a:schemeClr>
          </a:solidFill>
          <a:ln>
            <a:solidFill>
              <a:srgbClr val="FF0000"/>
            </a:solidFill>
          </a:ln>
        </p:spPr>
        <p:txBody>
          <a:bodyPr wrap="square" rtlCol="0" anchor="t">
            <a:spAutoFit/>
          </a:bodyPr>
          <a:lstStyle/>
          <a:p>
            <a:r>
              <a:rPr lang="zh-CN" altLang="en-US" sz="2700" b="1">
                <a:latin typeface="黑体" panose="02010609060101010101" pitchFamily="2" charset="-122"/>
                <a:ea typeface="黑体" panose="02010609060101010101" pitchFamily="2" charset="-122"/>
              </a:rPr>
              <a:t>中国古代手工业经营形态</a:t>
            </a:r>
            <a:endParaRPr lang="zh-CN" altLang="en-US" sz="2700" b="1">
              <a:latin typeface="黑体" panose="02010609060101010101" pitchFamily="2" charset="-122"/>
              <a:ea typeface="黑体" panose="02010609060101010101" pitchFamily="2" charset="-122"/>
            </a:endParaRPr>
          </a:p>
        </p:txBody>
      </p:sp>
      <p:graphicFrame>
        <p:nvGraphicFramePr>
          <p:cNvPr id="3" name="表格 2"/>
          <p:cNvGraphicFramePr>
            <a:graphicFrameLocks noGrp="1"/>
          </p:cNvGraphicFramePr>
          <p:nvPr>
            <p:custDataLst>
              <p:tags r:id="rId2"/>
            </p:custDataLst>
          </p:nvPr>
        </p:nvGraphicFramePr>
        <p:xfrm>
          <a:off x="545074" y="942438"/>
          <a:ext cx="11087150" cy="5132070"/>
        </p:xfrm>
        <a:graphic>
          <a:graphicData uri="http://schemas.openxmlformats.org/drawingml/2006/table">
            <a:tbl>
              <a:tblPr firstRow="1" bandRow="1">
                <a:tableStyleId>{5C22544A-7EE6-4342-B048-85BDC9FD1C3A}</a:tableStyleId>
              </a:tblPr>
              <a:tblGrid>
                <a:gridCol w="618072"/>
                <a:gridCol w="1316322"/>
                <a:gridCol w="2699201"/>
                <a:gridCol w="2110154"/>
                <a:gridCol w="1210228"/>
                <a:gridCol w="3133173"/>
              </a:tblGrid>
              <a:tr h="486410">
                <a:tc>
                  <a:txBody>
                    <a:bodyPr wrap="square"/>
                    <a:lstStyle/>
                    <a:p>
                      <a:pPr algn="ctr">
                        <a:buNone/>
                      </a:pPr>
                      <a:endParaRPr lang="zh-CN" altLang="en-US" sz="2400" b="1">
                        <a:solidFill>
                          <a:schemeClr val="tx1"/>
                        </a:solidFill>
                        <a:uFillTx/>
                        <a:latin typeface="宋体" panose="02010600030101010101" pitchFamily="2" charset="-122"/>
                        <a:ea typeface="宋体" panose="02010600030101010101" pitchFamily="2"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sz="2400" b="1">
                          <a:solidFill>
                            <a:schemeClr val="tx1"/>
                          </a:solidFill>
                          <a:uFillTx/>
                          <a:latin typeface="宋体" panose="02010600030101010101" pitchFamily="2" charset="-122"/>
                          <a:ea typeface="宋体" panose="02010600030101010101" pitchFamily="2" charset="-122"/>
                        </a:rPr>
                        <a:t>出现</a:t>
                      </a:r>
                      <a:endParaRPr lang="zh-CN" altLang="en-US" sz="2400" b="1">
                        <a:solidFill>
                          <a:schemeClr val="tx1"/>
                        </a:solidFill>
                        <a:uFillTx/>
                        <a:latin typeface="宋体" panose="02010600030101010101" pitchFamily="2" charset="-122"/>
                        <a:ea typeface="宋体" panose="02010600030101010101" pitchFamily="2"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sz="2400" b="1">
                          <a:solidFill>
                            <a:schemeClr val="tx1"/>
                          </a:solidFill>
                          <a:uFillTx/>
                          <a:latin typeface="宋体" panose="02010600030101010101" pitchFamily="2" charset="-122"/>
                          <a:ea typeface="宋体" panose="02010600030101010101" pitchFamily="2" charset="-122"/>
                        </a:rPr>
                        <a:t>管理方式</a:t>
                      </a:r>
                      <a:endParaRPr lang="zh-CN" altLang="en-US" sz="2400" b="1">
                        <a:solidFill>
                          <a:schemeClr val="tx1"/>
                        </a:solidFill>
                        <a:uFillTx/>
                        <a:latin typeface="宋体" panose="02010600030101010101" pitchFamily="2" charset="-122"/>
                        <a:ea typeface="宋体" panose="02010600030101010101" pitchFamily="2"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sz="2400" b="1">
                          <a:solidFill>
                            <a:schemeClr val="tx1"/>
                          </a:solidFill>
                          <a:uFillTx/>
                          <a:latin typeface="宋体" panose="02010600030101010101" pitchFamily="2" charset="-122"/>
                          <a:ea typeface="宋体" panose="02010600030101010101" pitchFamily="2" charset="-122"/>
                        </a:rPr>
                        <a:t>产品用途</a:t>
                      </a:r>
                      <a:endParaRPr lang="zh-CN" altLang="en-US" sz="2400" b="1">
                        <a:solidFill>
                          <a:schemeClr val="tx1"/>
                        </a:solidFill>
                        <a:uFillTx/>
                        <a:latin typeface="宋体" panose="02010600030101010101" pitchFamily="2" charset="-122"/>
                        <a:ea typeface="宋体" panose="02010600030101010101" pitchFamily="2"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sz="2400" b="1">
                          <a:solidFill>
                            <a:schemeClr val="tx1"/>
                          </a:solidFill>
                          <a:uFillTx/>
                          <a:latin typeface="宋体" panose="02010600030101010101" pitchFamily="2" charset="-122"/>
                          <a:ea typeface="宋体" panose="02010600030101010101" pitchFamily="2" charset="-122"/>
                        </a:rPr>
                        <a:t>流通</a:t>
                      </a:r>
                      <a:endParaRPr lang="zh-CN" altLang="en-US" sz="2400" b="1">
                        <a:solidFill>
                          <a:schemeClr val="tx1"/>
                        </a:solidFill>
                        <a:uFillTx/>
                        <a:latin typeface="宋体" panose="02010600030101010101" pitchFamily="2" charset="-122"/>
                        <a:ea typeface="宋体" panose="02010600030101010101" pitchFamily="2"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sz="2400" b="1">
                          <a:solidFill>
                            <a:schemeClr val="tx1"/>
                          </a:solidFill>
                          <a:uFillTx/>
                          <a:latin typeface="宋体" panose="02010600030101010101" pitchFamily="2" charset="-122"/>
                          <a:ea typeface="宋体" panose="02010600030101010101" pitchFamily="2" charset="-122"/>
                        </a:rPr>
                        <a:t>地位</a:t>
                      </a:r>
                      <a:endParaRPr lang="zh-CN" altLang="en-US" sz="2400" b="1">
                        <a:solidFill>
                          <a:schemeClr val="tx1"/>
                        </a:solidFill>
                        <a:uFillTx/>
                        <a:latin typeface="宋体" panose="02010600030101010101" pitchFamily="2" charset="-122"/>
                        <a:ea typeface="宋体" panose="02010600030101010101" pitchFamily="2"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873885">
                <a:tc>
                  <a:txBody>
                    <a:bodyPr wrap="square"/>
                    <a:lstStyle/>
                    <a:p>
                      <a:pPr algn="ctr">
                        <a:buNone/>
                      </a:pPr>
                      <a:endParaRPr lang="zh-CN" altLang="en-US" sz="2400" b="1">
                        <a:solidFill>
                          <a:schemeClr val="tx1"/>
                        </a:solidFill>
                        <a:uFillTx/>
                        <a:latin typeface="宋体" panose="02010600030101010101" pitchFamily="2" charset="-122"/>
                        <a:ea typeface="宋体" panose="02010600030101010101" pitchFamily="2" charset="-122"/>
                      </a:endParaRPr>
                    </a:p>
                    <a:p>
                      <a:pPr algn="ctr">
                        <a:buNone/>
                      </a:pPr>
                      <a:endParaRPr lang="zh-CN" altLang="en-US" sz="2400" b="1">
                        <a:solidFill>
                          <a:schemeClr val="tx1"/>
                        </a:solidFill>
                        <a:uFillTx/>
                        <a:latin typeface="宋体" panose="02010600030101010101" pitchFamily="2" charset="-122"/>
                        <a:ea typeface="宋体" panose="02010600030101010101" pitchFamily="2" charset="-122"/>
                      </a:endParaRPr>
                    </a:p>
                    <a:p>
                      <a:pPr algn="ctr">
                        <a:buNone/>
                      </a:pPr>
                      <a:r>
                        <a:rPr lang="zh-CN" altLang="en-US" sz="2400" b="1">
                          <a:solidFill>
                            <a:schemeClr val="tx1"/>
                          </a:solidFill>
                          <a:uFillTx/>
                          <a:latin typeface="宋体" panose="02010600030101010101" pitchFamily="2" charset="-122"/>
                          <a:ea typeface="宋体" panose="02010600030101010101" pitchFamily="2" charset="-122"/>
                        </a:rPr>
                        <a:t>官营</a:t>
                      </a:r>
                      <a:endParaRPr lang="zh-CN" altLang="en-US" sz="2400" b="1">
                        <a:solidFill>
                          <a:schemeClr val="tx1"/>
                        </a:solidFill>
                        <a:uFillTx/>
                        <a:latin typeface="宋体" panose="02010600030101010101" pitchFamily="2" charset="-122"/>
                        <a:ea typeface="宋体" panose="02010600030101010101" pitchFamily="2"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endParaRPr lang="zh-CN" altLang="en-US" sz="2400" b="1">
                        <a:solidFill>
                          <a:schemeClr val="tx1"/>
                        </a:solidFill>
                        <a:uFillTx/>
                        <a:latin typeface="宋体" panose="02010600030101010101" pitchFamily="2" charset="-122"/>
                        <a:ea typeface="宋体" panose="02010600030101010101" pitchFamily="2" charset="-122"/>
                      </a:endParaRPr>
                    </a:p>
                    <a:p>
                      <a:pPr algn="ctr">
                        <a:buNone/>
                      </a:pPr>
                      <a:endParaRPr lang="zh-CN" altLang="en-US" sz="2400" b="1">
                        <a:solidFill>
                          <a:schemeClr val="tx1"/>
                        </a:solidFill>
                        <a:uFillTx/>
                        <a:latin typeface="宋体" panose="02010600030101010101" pitchFamily="2" charset="-122"/>
                        <a:ea typeface="宋体" panose="02010600030101010101" pitchFamily="2" charset="-122"/>
                      </a:endParaRPr>
                    </a:p>
                    <a:p>
                      <a:pPr algn="ctr">
                        <a:buNone/>
                      </a:pPr>
                      <a:r>
                        <a:rPr lang="zh-CN" altLang="en-US" sz="2400" b="1">
                          <a:solidFill>
                            <a:schemeClr val="tx1"/>
                          </a:solidFill>
                          <a:uFillTx/>
                          <a:latin typeface="宋体" panose="02010600030101010101" pitchFamily="2" charset="-122"/>
                          <a:ea typeface="宋体" panose="02010600030101010101" pitchFamily="2" charset="-122"/>
                        </a:rPr>
                        <a:t>西周</a:t>
                      </a:r>
                      <a:endParaRPr lang="zh-CN" altLang="en-US" sz="2400" b="1">
                        <a:solidFill>
                          <a:schemeClr val="tx1"/>
                        </a:solidFill>
                        <a:uFillTx/>
                        <a:latin typeface="宋体" panose="02010600030101010101" pitchFamily="2" charset="-122"/>
                        <a:ea typeface="宋体" panose="02010600030101010101" pitchFamily="2"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l">
                        <a:buNone/>
                      </a:pPr>
                      <a:r>
                        <a:rPr lang="en-US" sz="2400" b="1" err="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政府直接经营、集中大作坊生产；不计成本，产品精美；素称发达，领先世界。</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l">
                        <a:buNone/>
                      </a:pPr>
                      <a:r>
                        <a:rPr lang="en-US" sz="2400" b="1" err="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武器军用品和官府贵族生活用品</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l">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一般不在市场流通</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l">
                        <a:buNone/>
                      </a:pP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l">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直到明代前期一直代表中国古代手工业最高水平，占主导地位。</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l">
                        <a:buNone/>
                      </a:pP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535430">
                <a:tc>
                  <a:txBody>
                    <a:bodyPr wrap="square"/>
                    <a:lstStyle/>
                    <a:p>
                      <a:pPr algn="ctr">
                        <a:buNone/>
                      </a:pPr>
                      <a:endParaRPr lang="zh-CN" altLang="en-US" sz="2400" b="1">
                        <a:solidFill>
                          <a:schemeClr val="tx1"/>
                        </a:solidFill>
                        <a:uFillTx/>
                        <a:latin typeface="宋体" panose="02010600030101010101" pitchFamily="2" charset="-122"/>
                        <a:ea typeface="宋体" panose="02010600030101010101" pitchFamily="2" charset="-122"/>
                      </a:endParaRPr>
                    </a:p>
                    <a:p>
                      <a:pPr algn="ctr">
                        <a:buNone/>
                      </a:pPr>
                      <a:r>
                        <a:rPr lang="zh-CN" altLang="en-US" sz="2400" b="1">
                          <a:solidFill>
                            <a:schemeClr val="tx1"/>
                          </a:solidFill>
                          <a:uFillTx/>
                          <a:latin typeface="宋体" panose="02010600030101010101" pitchFamily="2" charset="-122"/>
                          <a:ea typeface="宋体" panose="02010600030101010101" pitchFamily="2" charset="-122"/>
                        </a:rPr>
                        <a:t>私营</a:t>
                      </a:r>
                      <a:endParaRPr lang="zh-CN" altLang="en-US" sz="2400" b="1">
                        <a:solidFill>
                          <a:schemeClr val="tx1"/>
                        </a:solidFill>
                        <a:uFillTx/>
                        <a:latin typeface="宋体" panose="02010600030101010101" pitchFamily="2" charset="-122"/>
                        <a:ea typeface="宋体" panose="02010600030101010101" pitchFamily="2"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endParaRPr lang="zh-CN" altLang="en-US" sz="2400" b="1">
                        <a:solidFill>
                          <a:schemeClr val="tx1"/>
                        </a:solidFill>
                        <a:uFillTx/>
                        <a:latin typeface="宋体" panose="02010600030101010101" pitchFamily="2" charset="-122"/>
                        <a:ea typeface="宋体" panose="02010600030101010101" pitchFamily="2" charset="-122"/>
                      </a:endParaRPr>
                    </a:p>
                    <a:p>
                      <a:pPr algn="ctr">
                        <a:buNone/>
                      </a:pPr>
                      <a:r>
                        <a:rPr lang="zh-CN" altLang="en-US" sz="2400" b="1">
                          <a:solidFill>
                            <a:schemeClr val="tx1"/>
                          </a:solidFill>
                          <a:uFillTx/>
                          <a:latin typeface="宋体" panose="02010600030101010101" pitchFamily="2" charset="-122"/>
                          <a:ea typeface="宋体" panose="02010600030101010101" pitchFamily="2" charset="-122"/>
                        </a:rPr>
                        <a:t>春秋战国</a:t>
                      </a:r>
                      <a:endParaRPr lang="zh-CN" altLang="en-US" sz="2400" b="1">
                        <a:solidFill>
                          <a:schemeClr val="tx1"/>
                        </a:solidFill>
                        <a:uFillTx/>
                        <a:latin typeface="宋体" panose="02010600030101010101" pitchFamily="2" charset="-122"/>
                        <a:ea typeface="宋体" panose="02010600030101010101" pitchFamily="2"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l">
                        <a:buNone/>
                      </a:pPr>
                      <a:endPar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endParaRPr>
                    </a:p>
                    <a:p>
                      <a:pPr algn="l">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民间私人自主经营</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l">
                        <a:buNone/>
                      </a:pP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indent="0" algn="l">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民间消费的产品</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l">
                        <a:buNone/>
                      </a:pPr>
                      <a:r>
                        <a:rPr lang="en-US" sz="2400" b="1" err="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在市场流通</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l">
                        <a:buNone/>
                      </a:pPr>
                      <a:r>
                        <a:rPr lang="en-US" sz="2400" b="1" err="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明中叶之后占据主导地位，出现雇佣劳动关系</a:t>
                      </a:r>
                      <a:r>
                        <a:rPr lang="zh-CN"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a:t>
                      </a:r>
                      <a:r>
                        <a:rPr lang="en-US" sz="2400" b="1" err="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资本主义萌芽</a:t>
                      </a:r>
                      <a:r>
                        <a:rPr lang="zh-CN"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212850">
                <a:tc>
                  <a:txBody>
                    <a:bodyPr wrap="square"/>
                    <a:lstStyle/>
                    <a:p>
                      <a:pPr algn="ctr">
                        <a:buNone/>
                      </a:pPr>
                      <a:endParaRPr lang="zh-CN" altLang="en-US" sz="2400" b="1">
                        <a:solidFill>
                          <a:schemeClr val="tx1"/>
                        </a:solidFill>
                        <a:uFillTx/>
                        <a:latin typeface="宋体" panose="02010600030101010101" pitchFamily="2" charset="-122"/>
                        <a:ea typeface="宋体" panose="02010600030101010101" pitchFamily="2" charset="-122"/>
                      </a:endParaRPr>
                    </a:p>
                    <a:p>
                      <a:pPr algn="ctr">
                        <a:buNone/>
                      </a:pPr>
                      <a:r>
                        <a:rPr lang="zh-CN" altLang="en-US" sz="2400" b="1">
                          <a:solidFill>
                            <a:schemeClr val="tx1"/>
                          </a:solidFill>
                          <a:uFillTx/>
                          <a:latin typeface="宋体" panose="02010600030101010101" pitchFamily="2" charset="-122"/>
                          <a:ea typeface="宋体" panose="02010600030101010101" pitchFamily="2" charset="-122"/>
                        </a:rPr>
                        <a:t>家庭</a:t>
                      </a:r>
                      <a:endParaRPr lang="zh-CN" altLang="en-US" sz="2400" b="1">
                        <a:solidFill>
                          <a:schemeClr val="tx1"/>
                        </a:solidFill>
                        <a:uFillTx/>
                        <a:latin typeface="宋体" panose="02010600030101010101" pitchFamily="2" charset="-122"/>
                        <a:ea typeface="宋体" panose="02010600030101010101" pitchFamily="2"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endParaRPr lang="zh-CN" altLang="en-US" sz="2400" b="1">
                        <a:solidFill>
                          <a:schemeClr val="tx1"/>
                        </a:solidFill>
                        <a:uFillTx/>
                        <a:latin typeface="宋体" panose="02010600030101010101" pitchFamily="2" charset="-122"/>
                        <a:ea typeface="宋体" panose="02010600030101010101" pitchFamily="2" charset="-122"/>
                      </a:endParaRPr>
                    </a:p>
                    <a:p>
                      <a:pPr algn="ctr">
                        <a:buNone/>
                      </a:pPr>
                      <a:r>
                        <a:rPr lang="zh-CN" altLang="en-US" sz="2400" b="1">
                          <a:solidFill>
                            <a:schemeClr val="tx1"/>
                          </a:solidFill>
                          <a:uFillTx/>
                          <a:latin typeface="宋体" panose="02010600030101010101" pitchFamily="2" charset="-122"/>
                          <a:ea typeface="宋体" panose="02010600030101010101" pitchFamily="2" charset="-122"/>
                        </a:rPr>
                        <a:t>春秋战国</a:t>
                      </a:r>
                      <a:endParaRPr lang="zh-CN" altLang="en-US" sz="2400" b="1">
                        <a:solidFill>
                          <a:schemeClr val="tx1"/>
                        </a:solidFill>
                        <a:uFillTx/>
                        <a:latin typeface="宋体" panose="02010600030101010101" pitchFamily="2" charset="-122"/>
                        <a:ea typeface="宋体" panose="02010600030101010101" pitchFamily="2"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l">
                        <a:buNone/>
                      </a:pPr>
                      <a:endPar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endParaRPr>
                    </a:p>
                    <a:p>
                      <a:pPr algn="l">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农户的副业</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l">
                        <a:buNone/>
                      </a:pP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indent="0" algn="l">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自己消费和交纳赋税的产品</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l">
                        <a:buNone/>
                      </a:pPr>
                      <a:r>
                        <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剩余部分出售</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l">
                        <a:buNone/>
                      </a:pP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l">
                        <a:buNone/>
                      </a:pPr>
                      <a:r>
                        <a:rPr lang="en-US" sz="2400" b="1" err="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稳定了小农经济</a:t>
                      </a:r>
                      <a:r>
                        <a:rPr lang="zh-CN"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a:t>
                      </a:r>
                      <a:endParaRPr 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endParaRPr>
                    </a:p>
                    <a:p>
                      <a:pPr algn="l">
                        <a:buNone/>
                      </a:pPr>
                      <a:r>
                        <a:rPr lang="en-US" sz="2400" b="1" err="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近代</a:t>
                      </a:r>
                      <a:r>
                        <a:rPr lang="zh-CN"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逐渐</a:t>
                      </a:r>
                      <a:r>
                        <a:rPr lang="en-US" sz="2400" b="1" err="1">
                          <a:solidFill>
                            <a:schemeClr val="tx1"/>
                          </a:solidFill>
                          <a:uFillTx/>
                          <a:latin typeface="宋体" panose="02010600030101010101" pitchFamily="2" charset="-122"/>
                          <a:ea typeface="宋体" panose="02010600030101010101" pitchFamily="2" charset="-122"/>
                          <a:cs typeface="宋体" panose="02010600030101010101" pitchFamily="2" charset="-122"/>
                          <a:sym typeface="+mn-ea"/>
                        </a:rPr>
                        <a:t>破产。</a:t>
                      </a: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l">
                        <a:buNone/>
                      </a:pPr>
                      <a:endParaRPr lang="en-US" altLang="en-US" sz="24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3476"/>
</p:tagLst>
</file>

<file path=ppt/tags/tag10.xml><?xml version="1.0" encoding="utf-8"?>
<p:tagLst xmlns:p="http://schemas.openxmlformats.org/presentationml/2006/main">
  <p:tag name="AS_UNIQUEID" val="3486"/>
</p:tagLst>
</file>

<file path=ppt/tags/tag100.xml><?xml version="1.0" encoding="utf-8"?>
<p:tagLst xmlns:p="http://schemas.openxmlformats.org/presentationml/2006/main">
  <p:tag name="AS_UNIQUEID" val="3572"/>
</p:tagLst>
</file>

<file path=ppt/tags/tag101.xml><?xml version="1.0" encoding="utf-8"?>
<p:tagLst xmlns:p="http://schemas.openxmlformats.org/presentationml/2006/main">
  <p:tag name="AS_UNIQUEID" val="3573"/>
</p:tagLst>
</file>

<file path=ppt/tags/tag102.xml><?xml version="1.0" encoding="utf-8"?>
<p:tagLst xmlns:p="http://schemas.openxmlformats.org/presentationml/2006/main">
  <p:tag name="AS_UNIQUEID" val="3574"/>
</p:tagLst>
</file>

<file path=ppt/tags/tag103.xml><?xml version="1.0" encoding="utf-8"?>
<p:tagLst xmlns:p="http://schemas.openxmlformats.org/presentationml/2006/main">
  <p:tag name="AS_UNIQUEID" val="3575"/>
</p:tagLst>
</file>

<file path=ppt/tags/tag104.xml><?xml version="1.0" encoding="utf-8"?>
<p:tagLst xmlns:p="http://schemas.openxmlformats.org/presentationml/2006/main">
  <p:tag name="AS_UNIQUEID" val="3576"/>
</p:tagLst>
</file>

<file path=ppt/tags/tag105.xml><?xml version="1.0" encoding="utf-8"?>
<p:tagLst xmlns:p="http://schemas.openxmlformats.org/presentationml/2006/main">
  <p:tag name="AS_UNIQUEID" val="3577"/>
</p:tagLst>
</file>

<file path=ppt/tags/tag106.xml><?xml version="1.0" encoding="utf-8"?>
<p:tagLst xmlns:p="http://schemas.openxmlformats.org/presentationml/2006/main">
  <p:tag name="AS_UNIQUEID" val="3578"/>
</p:tagLst>
</file>

<file path=ppt/tags/tag107.xml><?xml version="1.0" encoding="utf-8"?>
<p:tagLst xmlns:p="http://schemas.openxmlformats.org/presentationml/2006/main">
  <p:tag name="AS_UNIQUEID" val="3579"/>
</p:tagLst>
</file>

<file path=ppt/tags/tag108.xml><?xml version="1.0" encoding="utf-8"?>
<p:tagLst xmlns:p="http://schemas.openxmlformats.org/presentationml/2006/main">
  <p:tag name="AS_UNIQUEID" val="3580"/>
</p:tagLst>
</file>

<file path=ppt/tags/tag109.xml><?xml version="1.0" encoding="utf-8"?>
<p:tagLst xmlns:p="http://schemas.openxmlformats.org/presentationml/2006/main">
  <p:tag name="AS_UNIQUEID" val="3581"/>
</p:tagLst>
</file>

<file path=ppt/tags/tag11.xml><?xml version="1.0" encoding="utf-8"?>
<p:tagLst xmlns:p="http://schemas.openxmlformats.org/presentationml/2006/main">
  <p:tag name="AS_UNIQUEID" val="3488"/>
</p:tagLst>
</file>

<file path=ppt/tags/tag110.xml><?xml version="1.0" encoding="utf-8"?>
<p:tagLst xmlns:p="http://schemas.openxmlformats.org/presentationml/2006/main">
  <p:tag name="AS_UNIQUEID" val="884"/>
</p:tagLst>
</file>

<file path=ppt/tags/tag111.xml><?xml version="1.0" encoding="utf-8"?>
<p:tagLst xmlns:p="http://schemas.openxmlformats.org/presentationml/2006/main">
  <p:tag name="AS_UNIQUEID" val="887"/>
</p:tagLst>
</file>

<file path=ppt/tags/tag112.xml><?xml version="1.0" encoding="utf-8"?>
<p:tagLst xmlns:p="http://schemas.openxmlformats.org/presentationml/2006/main">
  <p:tag name="AS_UNIQUEID" val="888"/>
</p:tagLst>
</file>

<file path=ppt/tags/tag113.xml><?xml version="1.0" encoding="utf-8"?>
<p:tagLst xmlns:p="http://schemas.openxmlformats.org/presentationml/2006/main">
  <p:tag name="AS_UNIQUEID" val="899"/>
</p:tagLst>
</file>

<file path=ppt/tags/tag114.xml><?xml version="1.0" encoding="utf-8"?>
<p:tagLst xmlns:p="http://schemas.openxmlformats.org/presentationml/2006/main">
  <p:tag name="AS_UNIQUEID" val="900"/>
  <p:tag name="KSO_WM_UNIT_PLACING_PICTURE_USER_VIEWPORT" val="{&quot;height&quot;:3396,&quot;width&quot;:3576}"/>
</p:tagLst>
</file>

<file path=ppt/tags/tag115.xml><?xml version="1.0" encoding="utf-8"?>
<p:tagLst xmlns:p="http://schemas.openxmlformats.org/presentationml/2006/main">
  <p:tag name="AS_UNIQUEID" val="901"/>
</p:tagLst>
</file>

<file path=ppt/tags/tag116.xml><?xml version="1.0" encoding="utf-8"?>
<p:tagLst xmlns:p="http://schemas.openxmlformats.org/presentationml/2006/main">
  <p:tag name="AS_UNIQUEID" val="3258"/>
  <p:tag name="KSO_WM_UNIT_TABLE_BEAUTIFY" val="smartTable{f786af8e-c5ad-4830-b037-7c1134b57898}"/>
</p:tagLst>
</file>

<file path=ppt/tags/tag117.xml><?xml version="1.0" encoding="utf-8"?>
<p:tagLst xmlns:p="http://schemas.openxmlformats.org/presentationml/2006/main">
  <p:tag name="AS_UNIQUEID" val="2053"/>
</p:tagLst>
</file>

<file path=ppt/tags/tag118.xml><?xml version="1.0" encoding="utf-8"?>
<p:tagLst xmlns:p="http://schemas.openxmlformats.org/presentationml/2006/main">
  <p:tag name="AS_UNIQUEID" val="18"/>
</p:tagLst>
</file>

<file path=ppt/tags/tag119.xml><?xml version="1.0" encoding="utf-8"?>
<p:tagLst xmlns:p="http://schemas.openxmlformats.org/presentationml/2006/main">
  <p:tag name="AS_UNIQUEID" val="16"/>
</p:tagLst>
</file>

<file path=ppt/tags/tag12.xml><?xml version="1.0" encoding="utf-8"?>
<p:tagLst xmlns:p="http://schemas.openxmlformats.org/presentationml/2006/main">
  <p:tag name="AS_UNIQUEID" val="3489"/>
</p:tagLst>
</file>

<file path=ppt/tags/tag120.xml><?xml version="1.0" encoding="utf-8"?>
<p:tagLst xmlns:p="http://schemas.openxmlformats.org/presentationml/2006/main">
  <p:tag name="AS_UNIQUEID" val="2054"/>
</p:tagLst>
</file>

<file path=ppt/tags/tag121.xml><?xml version="1.0" encoding="utf-8"?>
<p:tagLst xmlns:p="http://schemas.openxmlformats.org/presentationml/2006/main">
  <p:tag name="AS_UNIQUEID" val="19"/>
</p:tagLst>
</file>

<file path=ppt/tags/tag122.xml><?xml version="1.0" encoding="utf-8"?>
<p:tagLst xmlns:p="http://schemas.openxmlformats.org/presentationml/2006/main">
  <p:tag name="AS_UNIQUEID" val="17"/>
</p:tagLst>
</file>

<file path=ppt/tags/tag123.xml><?xml version="1.0" encoding="utf-8"?>
<p:tagLst xmlns:p="http://schemas.openxmlformats.org/presentationml/2006/main">
  <p:tag name="AS_UNIQUEID" val="3261"/>
</p:tagLst>
</file>

<file path=ppt/tags/tag124.xml><?xml version="1.0" encoding="utf-8"?>
<p:tagLst xmlns:p="http://schemas.openxmlformats.org/presentationml/2006/main">
  <p:tag name="AS_UNIQUEID" val="3262"/>
</p:tagLst>
</file>

<file path=ppt/tags/tag125.xml><?xml version="1.0" encoding="utf-8"?>
<p:tagLst xmlns:p="http://schemas.openxmlformats.org/presentationml/2006/main">
  <p:tag name="AS_UNIQUEID" val="3263"/>
</p:tagLst>
</file>

<file path=ppt/tags/tag126.xml><?xml version="1.0" encoding="utf-8"?>
<p:tagLst xmlns:p="http://schemas.openxmlformats.org/presentationml/2006/main">
  <p:tag name="AS_UNIQUEID" val="3583"/>
</p:tagLst>
</file>

<file path=ppt/tags/tag127.xml><?xml version="1.0" encoding="utf-8"?>
<p:tagLst xmlns:p="http://schemas.openxmlformats.org/presentationml/2006/main">
  <p:tag name="AS_UNIQUEID" val="3166"/>
</p:tagLst>
</file>

<file path=ppt/tags/tag128.xml><?xml version="1.0" encoding="utf-8"?>
<p:tagLst xmlns:p="http://schemas.openxmlformats.org/presentationml/2006/main">
  <p:tag name="AS_UNIQUEID" val="3585"/>
</p:tagLst>
</file>

<file path=ppt/tags/tag129.xml><?xml version="1.0" encoding="utf-8"?>
<p:tagLst xmlns:p="http://schemas.openxmlformats.org/presentationml/2006/main">
  <p:tag name="AS_UNIQUEID" val="3586"/>
</p:tagLst>
</file>

<file path=ppt/tags/tag13.xml><?xml version="1.0" encoding="utf-8"?>
<p:tagLst xmlns:p="http://schemas.openxmlformats.org/presentationml/2006/main">
  <p:tag name="AS_UNIQUEID" val="3490"/>
</p:tagLst>
</file>

<file path=ppt/tags/tag130.xml><?xml version="1.0" encoding="utf-8"?>
<p:tagLst xmlns:p="http://schemas.openxmlformats.org/presentationml/2006/main">
  <p:tag name="AS_UNIQUEID" val="3587"/>
</p:tagLst>
</file>

<file path=ppt/tags/tag131.xml><?xml version="1.0" encoding="utf-8"?>
<p:tagLst xmlns:p="http://schemas.openxmlformats.org/presentationml/2006/main">
  <p:tag name="AS_UNIQUEID" val="3588"/>
</p:tagLst>
</file>

<file path=ppt/tags/tag132.xml><?xml version="1.0" encoding="utf-8"?>
<p:tagLst xmlns:p="http://schemas.openxmlformats.org/presentationml/2006/main">
  <p:tag name="AS_UNIQUEID" val="3590"/>
</p:tagLst>
</file>

<file path=ppt/tags/tag133.xml><?xml version="1.0" encoding="utf-8"?>
<p:tagLst xmlns:p="http://schemas.openxmlformats.org/presentationml/2006/main">
  <p:tag name="AS_UNIQUEID" val="3271"/>
</p:tagLst>
</file>

<file path=ppt/tags/tag134.xml><?xml version="1.0" encoding="utf-8"?>
<p:tagLst xmlns:p="http://schemas.openxmlformats.org/presentationml/2006/main">
  <p:tag name="AS_UNIQUEID" val="3272"/>
</p:tagLst>
</file>

<file path=ppt/tags/tag135.xml><?xml version="1.0" encoding="utf-8"?>
<p:tagLst xmlns:p="http://schemas.openxmlformats.org/presentationml/2006/main">
  <p:tag name="AS_UNIQUEID" val="3275"/>
</p:tagLst>
</file>

<file path=ppt/tags/tag136.xml><?xml version="1.0" encoding="utf-8"?>
<p:tagLst xmlns:p="http://schemas.openxmlformats.org/presentationml/2006/main">
  <p:tag name="AS_UNIQUEID" val="3276"/>
</p:tagLst>
</file>

<file path=ppt/tags/tag137.xml><?xml version="1.0" encoding="utf-8"?>
<p:tagLst xmlns:p="http://schemas.openxmlformats.org/presentationml/2006/main">
  <p:tag name="AS_UNIQUEID" val="2065"/>
</p:tagLst>
</file>

<file path=ppt/tags/tag138.xml><?xml version="1.0" encoding="utf-8"?>
<p:tagLst xmlns:p="http://schemas.openxmlformats.org/presentationml/2006/main">
  <p:tag name="AS_UNIQUEID" val="2064"/>
  <p:tag name="KSO_WM_UNIT_TABLE_BEAUTIFY" val="smartTable{c9920742-2e49-4f79-b071-ef63e4511216}"/>
  <p:tag name="TABLE_ENDDRAG_ORIGIN_RECT" val="962*514"/>
  <p:tag name="TABLE_ENDDRAG_RECT" val="1*44*962*514"/>
</p:tagLst>
</file>

<file path=ppt/tags/tag139.xml><?xml version="1.0" encoding="utf-8"?>
<p:tagLst xmlns:p="http://schemas.openxmlformats.org/presentationml/2006/main">
  <p:tag name="AS_UNIQUEID" val="3594"/>
</p:tagLst>
</file>

<file path=ppt/tags/tag14.xml><?xml version="1.0" encoding="utf-8"?>
<p:tagLst xmlns:p="http://schemas.openxmlformats.org/presentationml/2006/main">
  <p:tag name="AS_UNIQUEID" val="3491"/>
</p:tagLst>
</file>

<file path=ppt/tags/tag140.xml><?xml version="1.0" encoding="utf-8"?>
<p:tagLst xmlns:p="http://schemas.openxmlformats.org/presentationml/2006/main">
  <p:tag name="AS_UNIQUEID" val="3595"/>
</p:tagLst>
</file>

<file path=ppt/tags/tag141.xml><?xml version="1.0" encoding="utf-8"?>
<p:tagLst xmlns:p="http://schemas.openxmlformats.org/presentationml/2006/main">
  <p:tag name="AS_UNIQUEID" val="3596"/>
</p:tagLst>
</file>

<file path=ppt/tags/tag142.xml><?xml version="1.0" encoding="utf-8"?>
<p:tagLst xmlns:p="http://schemas.openxmlformats.org/presentationml/2006/main">
  <p:tag name="AS_UNIQUEID" val="3597"/>
</p:tagLst>
</file>

<file path=ppt/tags/tag143.xml><?xml version="1.0" encoding="utf-8"?>
<p:tagLst xmlns:p="http://schemas.openxmlformats.org/presentationml/2006/main">
  <p:tag name="AS_UNIQUEID" val="3598"/>
</p:tagLst>
</file>

<file path=ppt/tags/tag144.xml><?xml version="1.0" encoding="utf-8"?>
<p:tagLst xmlns:p="http://schemas.openxmlformats.org/presentationml/2006/main">
  <p:tag name="AS_UNIQUEID" val="3599"/>
</p:tagLst>
</file>

<file path=ppt/tags/tag145.xml><?xml version="1.0" encoding="utf-8"?>
<p:tagLst xmlns:p="http://schemas.openxmlformats.org/presentationml/2006/main">
  <p:tag name="AS_UNIQUEID" val="3601"/>
</p:tagLst>
</file>

<file path=ppt/tags/tag146.xml><?xml version="1.0" encoding="utf-8"?>
<p:tagLst xmlns:p="http://schemas.openxmlformats.org/presentationml/2006/main">
  <p:tag name="AS_UNIQUEID" val="3602"/>
</p:tagLst>
</file>

<file path=ppt/tags/tag147.xml><?xml version="1.0" encoding="utf-8"?>
<p:tagLst xmlns:p="http://schemas.openxmlformats.org/presentationml/2006/main">
  <p:tag name="AS_UNIQUEID" val="3603"/>
</p:tagLst>
</file>

<file path=ppt/tags/tag148.xml><?xml version="1.0" encoding="utf-8"?>
<p:tagLst xmlns:p="http://schemas.openxmlformats.org/presentationml/2006/main">
  <p:tag name="AS_UNIQUEID" val="3604"/>
</p:tagLst>
</file>

<file path=ppt/tags/tag149.xml><?xml version="1.0" encoding="utf-8"?>
<p:tagLst xmlns:p="http://schemas.openxmlformats.org/presentationml/2006/main">
  <p:tag name="AS_UNIQUEID" val="3606"/>
</p:tagLst>
</file>

<file path=ppt/tags/tag15.xml><?xml version="1.0" encoding="utf-8"?>
<p:tagLst xmlns:p="http://schemas.openxmlformats.org/presentationml/2006/main">
  <p:tag name="AS_UNIQUEID" val="3492"/>
</p:tagLst>
</file>

<file path=ppt/tags/tag150.xml><?xml version="1.0" encoding="utf-8"?>
<p:tagLst xmlns:p="http://schemas.openxmlformats.org/presentationml/2006/main">
  <p:tag name="AS_UNIQUEID" val="3304"/>
</p:tagLst>
</file>

<file path=ppt/tags/tag151.xml><?xml version="1.0" encoding="utf-8"?>
<p:tagLst xmlns:p="http://schemas.openxmlformats.org/presentationml/2006/main">
  <p:tag name="AS_UNIQUEID" val="3302"/>
</p:tagLst>
</file>

<file path=ppt/tags/tag152.xml><?xml version="1.0" encoding="utf-8"?>
<p:tagLst xmlns:p="http://schemas.openxmlformats.org/presentationml/2006/main">
  <p:tag name="AS_UNIQUEID" val="3303"/>
</p:tagLst>
</file>

<file path=ppt/tags/tag153.xml><?xml version="1.0" encoding="utf-8"?>
<p:tagLst xmlns:p="http://schemas.openxmlformats.org/presentationml/2006/main">
  <p:tag name="AS_UNIQUEID" val="3305"/>
</p:tagLst>
</file>

<file path=ppt/tags/tag154.xml><?xml version="1.0" encoding="utf-8"?>
<p:tagLst xmlns:p="http://schemas.openxmlformats.org/presentationml/2006/main">
  <p:tag name="AS_UNIQUEID" val="3310"/>
</p:tagLst>
</file>

<file path=ppt/tags/tag155.xml><?xml version="1.0" encoding="utf-8"?>
<p:tagLst xmlns:p="http://schemas.openxmlformats.org/presentationml/2006/main">
  <p:tag name="AS_UNIQUEID" val="3340"/>
</p:tagLst>
</file>

<file path=ppt/tags/tag156.xml><?xml version="1.0" encoding="utf-8"?>
<p:tagLst xmlns:p="http://schemas.openxmlformats.org/presentationml/2006/main">
  <p:tag name="AS_UNIQUEID" val="3341"/>
</p:tagLst>
</file>

<file path=ppt/tags/tag157.xml><?xml version="1.0" encoding="utf-8"?>
<p:tagLst xmlns:p="http://schemas.openxmlformats.org/presentationml/2006/main">
  <p:tag name="AS_UNIQUEID" val="1150"/>
</p:tagLst>
</file>

<file path=ppt/tags/tag158.xml><?xml version="1.0" encoding="utf-8"?>
<p:tagLst xmlns:p="http://schemas.openxmlformats.org/presentationml/2006/main">
  <p:tag name="AS_UNIQUEID" val="1152"/>
</p:tagLst>
</file>

<file path=ppt/tags/tag159.xml><?xml version="1.0" encoding="utf-8"?>
<p:tagLst xmlns:p="http://schemas.openxmlformats.org/presentationml/2006/main">
  <p:tag name="AS_UNIQUEID" val="1154"/>
</p:tagLst>
</file>

<file path=ppt/tags/tag16.xml><?xml version="1.0" encoding="utf-8"?>
<p:tagLst xmlns:p="http://schemas.openxmlformats.org/presentationml/2006/main">
  <p:tag name="AS_UNIQUEID" val="3494"/>
</p:tagLst>
</file>

<file path=ppt/tags/tag160.xml><?xml version="1.0" encoding="utf-8"?>
<p:tagLst xmlns:p="http://schemas.openxmlformats.org/presentationml/2006/main">
  <p:tag name="AS_UNIQUEID" val="1155"/>
</p:tagLst>
</file>

<file path=ppt/tags/tag161.xml><?xml version="1.0" encoding="utf-8"?>
<p:tagLst xmlns:p="http://schemas.openxmlformats.org/presentationml/2006/main">
  <p:tag name="AS_UNIQUEID" val="3343"/>
</p:tagLst>
</file>

<file path=ppt/tags/tag162.xml><?xml version="1.0" encoding="utf-8"?>
<p:tagLst xmlns:p="http://schemas.openxmlformats.org/presentationml/2006/main">
  <p:tag name="AS_UNIQUEID" val="3344"/>
</p:tagLst>
</file>

<file path=ppt/tags/tag163.xml><?xml version="1.0" encoding="utf-8"?>
<p:tagLst xmlns:p="http://schemas.openxmlformats.org/presentationml/2006/main">
  <p:tag name="AS_UNIQUEID" val="1157"/>
</p:tagLst>
</file>

<file path=ppt/tags/tag164.xml><?xml version="1.0" encoding="utf-8"?>
<p:tagLst xmlns:p="http://schemas.openxmlformats.org/presentationml/2006/main">
  <p:tag name="AS_UNIQUEID" val="3347"/>
</p:tagLst>
</file>

<file path=ppt/tags/tag165.xml><?xml version="1.0" encoding="utf-8"?>
<p:tagLst xmlns:p="http://schemas.openxmlformats.org/presentationml/2006/main">
  <p:tag name="AS_UNIQUEID" val="3348"/>
</p:tagLst>
</file>

<file path=ppt/tags/tag166.xml><?xml version="1.0" encoding="utf-8"?>
<p:tagLst xmlns:p="http://schemas.openxmlformats.org/presentationml/2006/main">
  <p:tag name="AS_UNIQUEID" val="3349"/>
</p:tagLst>
</file>

<file path=ppt/tags/tag167.xml><?xml version="1.0" encoding="utf-8"?>
<p:tagLst xmlns:p="http://schemas.openxmlformats.org/presentationml/2006/main">
  <p:tag name="AS_UNIQUEID" val="1155"/>
</p:tagLst>
</file>

<file path=ppt/tags/tag168.xml><?xml version="1.0" encoding="utf-8"?>
<p:tagLst xmlns:p="http://schemas.openxmlformats.org/presentationml/2006/main">
  <p:tag name="AS_UNIQUEID" val="1155"/>
</p:tagLst>
</file>

<file path=ppt/tags/tag169.xml><?xml version="1.0" encoding="utf-8"?>
<p:tagLst xmlns:p="http://schemas.openxmlformats.org/presentationml/2006/main">
  <p:tag name="AS_UNIQUEID" val="1850"/>
</p:tagLst>
</file>

<file path=ppt/tags/tag17.xml><?xml version="1.0" encoding="utf-8"?>
<p:tagLst xmlns:p="http://schemas.openxmlformats.org/presentationml/2006/main">
  <p:tag name="AS_UNIQUEID" val="3495"/>
</p:tagLst>
</file>

<file path=ppt/tags/tag170.xml><?xml version="1.0" encoding="utf-8"?>
<p:tagLst xmlns:p="http://schemas.openxmlformats.org/presentationml/2006/main">
  <p:tag name="AS_UNIQUEID" val="3351"/>
</p:tagLst>
</file>

<file path=ppt/tags/tag171.xml><?xml version="1.0" encoding="utf-8"?>
<p:tagLst xmlns:p="http://schemas.openxmlformats.org/presentationml/2006/main">
  <p:tag name="AS_UNIQUEID" val="1848"/>
</p:tagLst>
</file>

<file path=ppt/tags/tag172.xml><?xml version="1.0" encoding="utf-8"?>
<p:tagLst xmlns:p="http://schemas.openxmlformats.org/presentationml/2006/main">
  <p:tag name="AS_UNIQUEID" val="1849"/>
</p:tagLst>
</file>

<file path=ppt/tags/tag173.xml><?xml version="1.0" encoding="utf-8"?>
<p:tagLst xmlns:p="http://schemas.openxmlformats.org/presentationml/2006/main">
  <p:tag name="AS_UNIQUEID" val="3612"/>
</p:tagLst>
</file>

<file path=ppt/tags/tag174.xml><?xml version="1.0" encoding="utf-8"?>
<p:tagLst xmlns:p="http://schemas.openxmlformats.org/presentationml/2006/main">
  <p:tag name="AS_UNIQUEID" val="3613"/>
</p:tagLst>
</file>

<file path=ppt/tags/tag175.xml><?xml version="1.0" encoding="utf-8"?>
<p:tagLst xmlns:p="http://schemas.openxmlformats.org/presentationml/2006/main">
  <p:tag name="AS_UNIQUEID" val="81"/>
</p:tagLst>
</file>

<file path=ppt/tags/tag176.xml><?xml version="1.0" encoding="utf-8"?>
<p:tagLst xmlns:p="http://schemas.openxmlformats.org/presentationml/2006/main">
  <p:tag name="AS_UNIQUEID" val="1361"/>
</p:tagLst>
</file>

<file path=ppt/tags/tag177.xml><?xml version="1.0" encoding="utf-8"?>
<p:tagLst xmlns:p="http://schemas.openxmlformats.org/presentationml/2006/main">
  <p:tag name="AS_UNIQUEID" val="90"/>
</p:tagLst>
</file>

<file path=ppt/tags/tag178.xml><?xml version="1.0" encoding="utf-8"?>
<p:tagLst xmlns:p="http://schemas.openxmlformats.org/presentationml/2006/main">
  <p:tag name="AS_UNIQUEID" val="91"/>
</p:tagLst>
</file>

<file path=ppt/tags/tag179.xml><?xml version="1.0" encoding="utf-8"?>
<p:tagLst xmlns:p="http://schemas.openxmlformats.org/presentationml/2006/main">
  <p:tag name="AS_UNIQUEID" val="92"/>
</p:tagLst>
</file>

<file path=ppt/tags/tag18.xml><?xml version="1.0" encoding="utf-8"?>
<p:tagLst xmlns:p="http://schemas.openxmlformats.org/presentationml/2006/main">
  <p:tag name="AS_UNIQUEID" val="3496"/>
</p:tagLst>
</file>

<file path=ppt/tags/tag180.xml><?xml version="1.0" encoding="utf-8"?>
<p:tagLst xmlns:p="http://schemas.openxmlformats.org/presentationml/2006/main">
  <p:tag name="AS_UNIQUEID" val="3336"/>
</p:tagLst>
</file>

<file path=ppt/tags/tag181.xml><?xml version="1.0" encoding="utf-8"?>
<p:tagLst xmlns:p="http://schemas.openxmlformats.org/presentationml/2006/main">
  <p:tag name="AS_UNIQUEID" val="3337"/>
</p:tagLst>
</file>

<file path=ppt/tags/tag182.xml><?xml version="1.0" encoding="utf-8"?>
<p:tagLst xmlns:p="http://schemas.openxmlformats.org/presentationml/2006/main">
  <p:tag name="AS_UNIQUEID" val="91"/>
</p:tagLst>
</file>

<file path=ppt/tags/tag183.xml><?xml version="1.0" encoding="utf-8"?>
<p:tagLst xmlns:p="http://schemas.openxmlformats.org/presentationml/2006/main">
  <p:tag name="AS_UNIQUEID" val="3617"/>
</p:tagLst>
</file>

<file path=ppt/tags/tag184.xml><?xml version="1.0" encoding="utf-8"?>
<p:tagLst xmlns:p="http://schemas.openxmlformats.org/presentationml/2006/main">
  <p:tag name="AS_UNIQUEID" val="3618"/>
</p:tagLst>
</file>

<file path=ppt/tags/tag185.xml><?xml version="1.0" encoding="utf-8"?>
<p:tagLst xmlns:p="http://schemas.openxmlformats.org/presentationml/2006/main">
  <p:tag name="AS_UNIQUEID" val="3619"/>
</p:tagLst>
</file>

<file path=ppt/tags/tag186.xml><?xml version="1.0" encoding="utf-8"?>
<p:tagLst xmlns:p="http://schemas.openxmlformats.org/presentationml/2006/main">
  <p:tag name="AS_UNIQUEID" val="3620"/>
</p:tagLst>
</file>

<file path=ppt/tags/tag187.xml><?xml version="1.0" encoding="utf-8"?>
<p:tagLst xmlns:p="http://schemas.openxmlformats.org/presentationml/2006/main">
  <p:tag name="AS_UNIQUEID" val="3622"/>
</p:tagLst>
</file>

<file path=ppt/tags/tag188.xml><?xml version="1.0" encoding="utf-8"?>
<p:tagLst xmlns:p="http://schemas.openxmlformats.org/presentationml/2006/main">
  <p:tag name="AS_UNIQUEID" val="3623"/>
</p:tagLst>
</file>

<file path=ppt/tags/tag189.xml><?xml version="1.0" encoding="utf-8"?>
<p:tagLst xmlns:p="http://schemas.openxmlformats.org/presentationml/2006/main">
  <p:tag name="AS_UNIQUEID" val="3624"/>
</p:tagLst>
</file>

<file path=ppt/tags/tag19.xml><?xml version="1.0" encoding="utf-8"?>
<p:tagLst xmlns:p="http://schemas.openxmlformats.org/presentationml/2006/main">
  <p:tag name="AS_UNIQUEID" val="3497"/>
</p:tagLst>
</file>

<file path=ppt/tags/tag190.xml><?xml version="1.0" encoding="utf-8"?>
<p:tagLst xmlns:p="http://schemas.openxmlformats.org/presentationml/2006/main">
  <p:tag name="AS_UNIQUEID" val="3625"/>
</p:tagLst>
</file>

<file path=ppt/tags/tag191.xml><?xml version="1.0" encoding="utf-8"?>
<p:tagLst xmlns:p="http://schemas.openxmlformats.org/presentationml/2006/main">
  <p:tag name="AS_UNIQUEID" val="1110"/>
</p:tagLst>
</file>

<file path=ppt/tags/tag192.xml><?xml version="1.0" encoding="utf-8"?>
<p:tagLst xmlns:p="http://schemas.openxmlformats.org/presentationml/2006/main">
  <p:tag name="AS_UNIQUEID" val="1111"/>
</p:tagLst>
</file>

<file path=ppt/tags/tag193.xml><?xml version="1.0" encoding="utf-8"?>
<p:tagLst xmlns:p="http://schemas.openxmlformats.org/presentationml/2006/main">
  <p:tag name="AS_UNIQUEID" val="1112"/>
</p:tagLst>
</file>

<file path=ppt/tags/tag194.xml><?xml version="1.0" encoding="utf-8"?>
<p:tagLst xmlns:p="http://schemas.openxmlformats.org/presentationml/2006/main">
  <p:tag name="AS_UNIQUEID" val="1113"/>
</p:tagLst>
</file>

<file path=ppt/tags/tag195.xml><?xml version="1.0" encoding="utf-8"?>
<p:tagLst xmlns:p="http://schemas.openxmlformats.org/presentationml/2006/main">
  <p:tag name="AS_UNIQUEID" val="1114"/>
</p:tagLst>
</file>

<file path=ppt/tags/tag196.xml><?xml version="1.0" encoding="utf-8"?>
<p:tagLst xmlns:p="http://schemas.openxmlformats.org/presentationml/2006/main">
  <p:tag name="AS_UNIQUEID" val="1115"/>
</p:tagLst>
</file>

<file path=ppt/tags/tag197.xml><?xml version="1.0" encoding="utf-8"?>
<p:tagLst xmlns:p="http://schemas.openxmlformats.org/presentationml/2006/main">
  <p:tag name="AS_UNIQUEID" val="1116"/>
</p:tagLst>
</file>

<file path=ppt/tags/tag198.xml><?xml version="1.0" encoding="utf-8"?>
<p:tagLst xmlns:p="http://schemas.openxmlformats.org/presentationml/2006/main">
  <p:tag name="AS_UNIQUEID" val="101"/>
</p:tagLst>
</file>

<file path=ppt/tags/tag199.xml><?xml version="1.0" encoding="utf-8"?>
<p:tagLst xmlns:p="http://schemas.openxmlformats.org/presentationml/2006/main">
  <p:tag name="AS_UNIQUEID" val="3640"/>
</p:tagLst>
</file>

<file path=ppt/tags/tag2.xml><?xml version="1.0" encoding="utf-8"?>
<p:tagLst xmlns:p="http://schemas.openxmlformats.org/presentationml/2006/main">
  <p:tag name="AS_UNIQUEID" val="3477"/>
</p:tagLst>
</file>

<file path=ppt/tags/tag20.xml><?xml version="1.0" encoding="utf-8"?>
<p:tagLst xmlns:p="http://schemas.openxmlformats.org/presentationml/2006/main">
  <p:tag name="AS_UNIQUEID" val="3498"/>
</p:tagLst>
</file>

<file path=ppt/tags/tag200.xml><?xml version="1.0" encoding="utf-8"?>
<p:tagLst xmlns:p="http://schemas.openxmlformats.org/presentationml/2006/main">
  <p:tag name="AS_UNIQUEID" val="3430"/>
</p:tagLst>
</file>

<file path=ppt/tags/tag201.xml><?xml version="1.0" encoding="utf-8"?>
<p:tagLst xmlns:p="http://schemas.openxmlformats.org/presentationml/2006/main">
  <p:tag name="AS_UNIQUEID" val="3431"/>
</p:tagLst>
</file>

<file path=ppt/tags/tag202.xml><?xml version="1.0" encoding="utf-8"?>
<p:tagLst xmlns:p="http://schemas.openxmlformats.org/presentationml/2006/main">
  <p:tag name="AS_UNIQUEID" val="3432"/>
</p:tagLst>
</file>

<file path=ppt/tags/tag203.xml><?xml version="1.0" encoding="utf-8"?>
<p:tagLst xmlns:p="http://schemas.openxmlformats.org/presentationml/2006/main">
  <p:tag name="AS_UNIQUEID" val="3433"/>
</p:tagLst>
</file>

<file path=ppt/tags/tag204.xml><?xml version="1.0" encoding="utf-8"?>
<p:tagLst xmlns:p="http://schemas.openxmlformats.org/presentationml/2006/main">
  <p:tag name="AS_UNIQUEID" val="3434"/>
</p:tagLst>
</file>

<file path=ppt/tags/tag205.xml><?xml version="1.0" encoding="utf-8"?>
<p:tagLst xmlns:p="http://schemas.openxmlformats.org/presentationml/2006/main">
  <p:tag name="AS_UNIQUEID" val="3435"/>
</p:tagLst>
</file>

<file path=ppt/tags/tag206.xml><?xml version="1.0" encoding="utf-8"?>
<p:tagLst xmlns:p="http://schemas.openxmlformats.org/presentationml/2006/main">
  <p:tag name="AS_UNIQUEID" val="3436"/>
</p:tagLst>
</file>

<file path=ppt/tags/tag207.xml><?xml version="1.0" encoding="utf-8"?>
<p:tagLst xmlns:p="http://schemas.openxmlformats.org/presentationml/2006/main">
  <p:tag name="AS_UNIQUEID" val="3437"/>
</p:tagLst>
</file>

<file path=ppt/tags/tag208.xml><?xml version="1.0" encoding="utf-8"?>
<p:tagLst xmlns:p="http://schemas.openxmlformats.org/presentationml/2006/main">
  <p:tag name="AS_UNIQUEID" val="101"/>
</p:tagLst>
</file>

<file path=ppt/tags/tag209.xml><?xml version="1.0" encoding="utf-8"?>
<p:tagLst xmlns:p="http://schemas.openxmlformats.org/presentationml/2006/main">
  <p:tag name="AS_UNIQUEID" val="3438"/>
</p:tagLst>
</file>

<file path=ppt/tags/tag21.xml><?xml version="1.0" encoding="utf-8"?>
<p:tagLst xmlns:p="http://schemas.openxmlformats.org/presentationml/2006/main">
  <p:tag name="AS_UNIQUEID" val="3499"/>
</p:tagLst>
</file>

<file path=ppt/tags/tag210.xml><?xml version="1.0" encoding="utf-8"?>
<p:tagLst xmlns:p="http://schemas.openxmlformats.org/presentationml/2006/main">
  <p:tag name="AS_UNIQUEID" val="3439"/>
</p:tagLst>
</file>

<file path=ppt/tags/tag211.xml><?xml version="1.0" encoding="utf-8"?>
<p:tagLst xmlns:p="http://schemas.openxmlformats.org/presentationml/2006/main">
  <p:tag name="AS_UNIQUEID" val="3440"/>
</p:tagLst>
</file>

<file path=ppt/tags/tag212.xml><?xml version="1.0" encoding="utf-8"?>
<p:tagLst xmlns:p="http://schemas.openxmlformats.org/presentationml/2006/main">
  <p:tag name="AS_UNIQUEID" val="3441"/>
</p:tagLst>
</file>

<file path=ppt/tags/tag213.xml><?xml version="1.0" encoding="utf-8"?>
<p:tagLst xmlns:p="http://schemas.openxmlformats.org/presentationml/2006/main">
  <p:tag name="AS_UNIQUEID" val="3442"/>
</p:tagLst>
</file>

<file path=ppt/tags/tag214.xml><?xml version="1.0" encoding="utf-8"?>
<p:tagLst xmlns:p="http://schemas.openxmlformats.org/presentationml/2006/main">
  <p:tag name="AS_UNIQUEID" val="3443"/>
</p:tagLst>
</file>

<file path=ppt/tags/tag215.xml><?xml version="1.0" encoding="utf-8"?>
<p:tagLst xmlns:p="http://schemas.openxmlformats.org/presentationml/2006/main">
  <p:tag name="AS_UNIQUEID" val="3426"/>
</p:tagLst>
</file>

<file path=ppt/tags/tag216.xml><?xml version="1.0" encoding="utf-8"?>
<p:tagLst xmlns:p="http://schemas.openxmlformats.org/presentationml/2006/main">
  <p:tag name="AS_UNIQUEID" val="3427"/>
</p:tagLst>
</file>

<file path=ppt/tags/tag217.xml><?xml version="1.0" encoding="utf-8"?>
<p:tagLst xmlns:p="http://schemas.openxmlformats.org/presentationml/2006/main">
  <p:tag name="AS_UNIQUEID" val="3428"/>
</p:tagLst>
</file>

<file path=ppt/tags/tag218.xml><?xml version="1.0" encoding="utf-8"?>
<p:tagLst xmlns:p="http://schemas.openxmlformats.org/presentationml/2006/main">
  <p:tag name="AS_UNIQUEID" val="3449"/>
</p:tagLst>
</file>

<file path=ppt/tags/tag219.xml><?xml version="1.0" encoding="utf-8"?>
<p:tagLst xmlns:p="http://schemas.openxmlformats.org/presentationml/2006/main">
  <p:tag name="AS_UNIQUEID" val="3450"/>
</p:tagLst>
</file>

<file path=ppt/tags/tag22.xml><?xml version="1.0" encoding="utf-8"?>
<p:tagLst xmlns:p="http://schemas.openxmlformats.org/presentationml/2006/main">
  <p:tag name="AS_UNIQUEID" val="3501"/>
</p:tagLst>
</file>

<file path=ppt/tags/tag220.xml><?xml version="1.0" encoding="utf-8"?>
<p:tagLst xmlns:p="http://schemas.openxmlformats.org/presentationml/2006/main">
  <p:tag name="AS_UNIQUEID" val="3451"/>
</p:tagLst>
</file>

<file path=ppt/tags/tag221.xml><?xml version="1.0" encoding="utf-8"?>
<p:tagLst xmlns:p="http://schemas.openxmlformats.org/presentationml/2006/main">
  <p:tag name="AS_UNIQUEID" val="3452"/>
</p:tagLst>
</file>

<file path=ppt/tags/tag222.xml><?xml version="1.0" encoding="utf-8"?>
<p:tagLst xmlns:p="http://schemas.openxmlformats.org/presentationml/2006/main">
  <p:tag name="AS_UNIQUEID" val="3453"/>
</p:tagLst>
</file>

<file path=ppt/tags/tag223.xml><?xml version="1.0" encoding="utf-8"?>
<p:tagLst xmlns:p="http://schemas.openxmlformats.org/presentationml/2006/main">
  <p:tag name="AS_UNIQUEID" val="3454"/>
</p:tagLst>
</file>

<file path=ppt/tags/tag224.xml><?xml version="1.0" encoding="utf-8"?>
<p:tagLst xmlns:p="http://schemas.openxmlformats.org/presentationml/2006/main">
  <p:tag name="AS_UNIQUEID" val="3455"/>
</p:tagLst>
</file>

<file path=ppt/tags/tag225.xml><?xml version="1.0" encoding="utf-8"?>
<p:tagLst xmlns:p="http://schemas.openxmlformats.org/presentationml/2006/main">
  <p:tag name="AS_UNIQUEID" val="3456"/>
</p:tagLst>
</file>

<file path=ppt/tags/tag226.xml><?xml version="1.0" encoding="utf-8"?>
<p:tagLst xmlns:p="http://schemas.openxmlformats.org/presentationml/2006/main">
  <p:tag name="AS_UNIQUEID" val="3457"/>
</p:tagLst>
</file>

<file path=ppt/tags/tag227.xml><?xml version="1.0" encoding="utf-8"?>
<p:tagLst xmlns:p="http://schemas.openxmlformats.org/presentationml/2006/main">
  <p:tag name="AS_UNIQUEID" val="3458"/>
</p:tagLst>
</file>

<file path=ppt/tags/tag228.xml><?xml version="1.0" encoding="utf-8"?>
<p:tagLst xmlns:p="http://schemas.openxmlformats.org/presentationml/2006/main">
  <p:tag name="AS_UNIQUEID" val="3459"/>
</p:tagLst>
</file>

<file path=ppt/tags/tag229.xml><?xml version="1.0" encoding="utf-8"?>
<p:tagLst xmlns:p="http://schemas.openxmlformats.org/presentationml/2006/main">
  <p:tag name="AS_UNIQUEID" val="3460"/>
</p:tagLst>
</file>

<file path=ppt/tags/tag23.xml><?xml version="1.0" encoding="utf-8"?>
<p:tagLst xmlns:p="http://schemas.openxmlformats.org/presentationml/2006/main">
  <p:tag name="AS_UNIQUEID" val="3502"/>
</p:tagLst>
</file>

<file path=ppt/tags/tag230.xml><?xml version="1.0" encoding="utf-8"?>
<p:tagLst xmlns:p="http://schemas.openxmlformats.org/presentationml/2006/main">
  <p:tag name="AS_UNIQUEID" val="3461"/>
</p:tagLst>
</file>

<file path=ppt/tags/tag231.xml><?xml version="1.0" encoding="utf-8"?>
<p:tagLst xmlns:p="http://schemas.openxmlformats.org/presentationml/2006/main">
  <p:tag name="AS_UNIQUEID" val="3462"/>
</p:tagLst>
</file>

<file path=ppt/tags/tag232.xml><?xml version="1.0" encoding="utf-8"?>
<p:tagLst xmlns:p="http://schemas.openxmlformats.org/presentationml/2006/main">
  <p:tag name="AS_UNIQUEID" val="3463"/>
</p:tagLst>
</file>

<file path=ppt/tags/tag233.xml><?xml version="1.0" encoding="utf-8"?>
<p:tagLst xmlns:p="http://schemas.openxmlformats.org/presentationml/2006/main">
  <p:tag name="AS_UNIQUEID" val="3464"/>
</p:tagLst>
</file>

<file path=ppt/tags/tag234.xml><?xml version="1.0" encoding="utf-8"?>
<p:tagLst xmlns:p="http://schemas.openxmlformats.org/presentationml/2006/main">
  <p:tag name="AS_UNIQUEID" val="3445"/>
</p:tagLst>
</file>

<file path=ppt/tags/tag235.xml><?xml version="1.0" encoding="utf-8"?>
<p:tagLst xmlns:p="http://schemas.openxmlformats.org/presentationml/2006/main">
  <p:tag name="AS_UNIQUEID" val="3446"/>
</p:tagLst>
</file>

<file path=ppt/tags/tag236.xml><?xml version="1.0" encoding="utf-8"?>
<p:tagLst xmlns:p="http://schemas.openxmlformats.org/presentationml/2006/main">
  <p:tag name="AS_UNIQUEID" val="3447"/>
</p:tagLst>
</file>

<file path=ppt/tags/tag237.xml><?xml version="1.0" encoding="utf-8"?>
<p:tagLst xmlns:p="http://schemas.openxmlformats.org/presentationml/2006/main">
  <p:tag name="AS_UNIQUEID" val="3470"/>
</p:tagLst>
</file>

<file path=ppt/tags/tag238.xml><?xml version="1.0" encoding="utf-8"?>
<p:tagLst xmlns:p="http://schemas.openxmlformats.org/presentationml/2006/main">
  <p:tag name="AS_UNIQUEID" val="3471"/>
</p:tagLst>
</file>

<file path=ppt/tags/tag239.xml><?xml version="1.0" encoding="utf-8"?>
<p:tagLst xmlns:p="http://schemas.openxmlformats.org/presentationml/2006/main">
  <p:tag name="AS_UNIQUEID" val="3472"/>
</p:tagLst>
</file>

<file path=ppt/tags/tag24.xml><?xml version="1.0" encoding="utf-8"?>
<p:tagLst xmlns:p="http://schemas.openxmlformats.org/presentationml/2006/main">
  <p:tag name="AS_UNIQUEID" val="3503"/>
</p:tagLst>
</file>

<file path=ppt/tags/tag240.xml><?xml version="1.0" encoding="utf-8"?>
<p:tagLst xmlns:p="http://schemas.openxmlformats.org/presentationml/2006/main">
  <p:tag name="AS_UNIQUEID" val="3473"/>
</p:tagLst>
</file>

<file path=ppt/tags/tag241.xml><?xml version="1.0" encoding="utf-8"?>
<p:tagLst xmlns:p="http://schemas.openxmlformats.org/presentationml/2006/main">
  <p:tag name="AS_UNIQUEID" val="3474"/>
</p:tagLst>
</file>

<file path=ppt/tags/tag242.xml><?xml version="1.0" encoding="utf-8"?>
<p:tagLst xmlns:p="http://schemas.openxmlformats.org/presentationml/2006/main">
  <p:tag name="AS_UNIQUEID" val="3466"/>
</p:tagLst>
</file>

<file path=ppt/tags/tag243.xml><?xml version="1.0" encoding="utf-8"?>
<p:tagLst xmlns:p="http://schemas.openxmlformats.org/presentationml/2006/main">
  <p:tag name="AS_UNIQUEID" val="3467"/>
</p:tagLst>
</file>

<file path=ppt/tags/tag244.xml><?xml version="1.0" encoding="utf-8"?>
<p:tagLst xmlns:p="http://schemas.openxmlformats.org/presentationml/2006/main">
  <p:tag name="AS_UNIQUEID" val="3468"/>
</p:tagLst>
</file>

<file path=ppt/tags/tag245.xml><?xml version="1.0" encoding="utf-8"?>
<p:tagLst xmlns:p="http://schemas.openxmlformats.org/presentationml/2006/main">
  <p:tag name="AS_UNIQUEID" val="3634"/>
</p:tagLst>
</file>

<file path=ppt/tags/tag246.xml><?xml version="1.0" encoding="utf-8"?>
<p:tagLst xmlns:p="http://schemas.openxmlformats.org/presentationml/2006/main">
  <p:tag name="AS_UNIQUEID" val="3635"/>
</p:tagLst>
</file>

<file path=ppt/tags/tag247.xml><?xml version="1.0" encoding="utf-8"?>
<p:tagLst xmlns:p="http://schemas.openxmlformats.org/presentationml/2006/main">
  <p:tag name="AS_UNIQUEID" val="3636"/>
</p:tagLst>
</file>

<file path=ppt/tags/tag248.xml><?xml version="1.0" encoding="utf-8"?>
<p:tagLst xmlns:p="http://schemas.openxmlformats.org/presentationml/2006/main">
  <p:tag name="AS_UNIQUEID" val="3637"/>
</p:tagLst>
</file>

<file path=ppt/tags/tag249.xml><?xml version="1.0" encoding="utf-8"?>
<p:tagLst xmlns:p="http://schemas.openxmlformats.org/presentationml/2006/main">
  <p:tag name="AS_UNIQUEID" val="3638"/>
</p:tagLst>
</file>

<file path=ppt/tags/tag25.xml><?xml version="1.0" encoding="utf-8"?>
<p:tagLst xmlns:p="http://schemas.openxmlformats.org/presentationml/2006/main">
  <p:tag name="AS_UNIQUEID" val="3504"/>
</p:tagLst>
</file>

<file path=ppt/tags/tag250.xml><?xml version="1.0" encoding="utf-8"?>
<p:tagLst xmlns:p="http://schemas.openxmlformats.org/presentationml/2006/main">
  <p:tag name="AS_UNIQUEID" val="3639"/>
</p:tagLst>
</file>

<file path=ppt/tags/tag251.xml><?xml version="1.0" encoding="utf-8"?>
<p:tagLst xmlns:p="http://schemas.openxmlformats.org/presentationml/2006/main">
  <p:tag name="AS_UNIQUEID" val="3552"/>
</p:tagLst>
</file>

<file path=ppt/tags/tag252.xml><?xml version="1.0" encoding="utf-8"?>
<p:tagLst xmlns:p="http://schemas.openxmlformats.org/presentationml/2006/main">
  <p:tag name="AS_UNIQUEID" val="3553"/>
</p:tagLst>
</file>

<file path=ppt/tags/tag253.xml><?xml version="1.0" encoding="utf-8"?>
<p:tagLst xmlns:p="http://schemas.openxmlformats.org/presentationml/2006/main">
  <p:tag name="AS_UNIQUEID" val="3554"/>
</p:tagLst>
</file>

<file path=ppt/tags/tag254.xml><?xml version="1.0" encoding="utf-8"?>
<p:tagLst xmlns:p="http://schemas.openxmlformats.org/presentationml/2006/main">
  <p:tag name="AS_UNIQUEID" val="3555"/>
</p:tagLst>
</file>

<file path=ppt/tags/tag255.xml><?xml version="1.0" encoding="utf-8"?>
<p:tagLst xmlns:p="http://schemas.openxmlformats.org/presentationml/2006/main">
  <p:tag name="AS_UNIQUEID" val="3556"/>
</p:tagLst>
</file>

<file path=ppt/tags/tag256.xml><?xml version="1.0" encoding="utf-8"?>
<p:tagLst xmlns:p="http://schemas.openxmlformats.org/presentationml/2006/main">
  <p:tag name="AS_UNIQUEID" val="3557"/>
</p:tagLst>
</file>

<file path=ppt/tags/tag257.xml><?xml version="1.0" encoding="utf-8"?>
<p:tagLst xmlns:p="http://schemas.openxmlformats.org/presentationml/2006/main">
  <p:tag name="AS_OS" val="Unix 3.10 unknown"/>
  <p:tag name="AS_RELEASE_DATE" val="2023.03.31"/>
  <p:tag name="AS_TITLE" val="Aspose.Slides for Java"/>
  <p:tag name="AS_VERSION" val="23.3"/>
  <p:tag name="KSO_WPP_MARK_KEY" val="6aebba80-5d89-472e-96ef-995cd4c863ef"/>
</p:tagLst>
</file>

<file path=ppt/tags/tag26.xml><?xml version="1.0" encoding="utf-8"?>
<p:tagLst xmlns:p="http://schemas.openxmlformats.org/presentationml/2006/main">
  <p:tag name="AS_UNIQUEID" val="3505"/>
</p:tagLst>
</file>

<file path=ppt/tags/tag27.xml><?xml version="1.0" encoding="utf-8"?>
<p:tagLst xmlns:p="http://schemas.openxmlformats.org/presentationml/2006/main">
  <p:tag name="AS_UNIQUEID" val="3506"/>
</p:tagLst>
</file>

<file path=ppt/tags/tag28.xml><?xml version="1.0" encoding="utf-8"?>
<p:tagLst xmlns:p="http://schemas.openxmlformats.org/presentationml/2006/main">
  <p:tag name="AS_UNIQUEID" val="3507"/>
</p:tagLst>
</file>

<file path=ppt/tags/tag29.xml><?xml version="1.0" encoding="utf-8"?>
<p:tagLst xmlns:p="http://schemas.openxmlformats.org/presentationml/2006/main">
  <p:tag name="AS_UNIQUEID" val="3508"/>
</p:tagLst>
</file>

<file path=ppt/tags/tag3.xml><?xml version="1.0" encoding="utf-8"?>
<p:tagLst xmlns:p="http://schemas.openxmlformats.org/presentationml/2006/main">
  <p:tag name="AS_UNIQUEID" val="3478"/>
</p:tagLst>
</file>

<file path=ppt/tags/tag30.xml><?xml version="1.0" encoding="utf-8"?>
<p:tagLst xmlns:p="http://schemas.openxmlformats.org/presentationml/2006/main">
  <p:tag name="AS_UNIQUEID" val="3510"/>
</p:tagLst>
</file>

<file path=ppt/tags/tag31.xml><?xml version="1.0" encoding="utf-8"?>
<p:tagLst xmlns:p="http://schemas.openxmlformats.org/presentationml/2006/main">
  <p:tag name="AS_UNIQUEID" val="3511"/>
</p:tagLst>
</file>

<file path=ppt/tags/tag32.xml><?xml version="1.0" encoding="utf-8"?>
<p:tagLst xmlns:p="http://schemas.openxmlformats.org/presentationml/2006/main">
  <p:tag name="AS_UNIQUEID" val="3512"/>
</p:tagLst>
</file>

<file path=ppt/tags/tag33.xml><?xml version="1.0" encoding="utf-8"?>
<p:tagLst xmlns:p="http://schemas.openxmlformats.org/presentationml/2006/main">
  <p:tag name="AS_UNIQUEID" val="3513"/>
</p:tagLst>
</file>

<file path=ppt/tags/tag34.xml><?xml version="1.0" encoding="utf-8"?>
<p:tagLst xmlns:p="http://schemas.openxmlformats.org/presentationml/2006/main">
  <p:tag name="AS_UNIQUEID" val="3515"/>
</p:tagLst>
</file>

<file path=ppt/tags/tag35.xml><?xml version="1.0" encoding="utf-8"?>
<p:tagLst xmlns:p="http://schemas.openxmlformats.org/presentationml/2006/main">
  <p:tag name="AS_UNIQUEID" val="3516"/>
</p:tagLst>
</file>

<file path=ppt/tags/tag36.xml><?xml version="1.0" encoding="utf-8"?>
<p:tagLst xmlns:p="http://schemas.openxmlformats.org/presentationml/2006/main">
  <p:tag name="AS_UNIQUEID" val="3517"/>
</p:tagLst>
</file>

<file path=ppt/tags/tag37.xml><?xml version="1.0" encoding="utf-8"?>
<p:tagLst xmlns:p="http://schemas.openxmlformats.org/presentationml/2006/main">
  <p:tag name="AS_UNIQUEID" val="3519"/>
</p:tagLst>
</file>

<file path=ppt/tags/tag38.xml><?xml version="1.0" encoding="utf-8"?>
<p:tagLst xmlns:p="http://schemas.openxmlformats.org/presentationml/2006/main">
  <p:tag name="AS_UNIQUEID" val="3520"/>
</p:tagLst>
</file>

<file path=ppt/tags/tag39.xml><?xml version="1.0" encoding="utf-8"?>
<p:tagLst xmlns:p="http://schemas.openxmlformats.org/presentationml/2006/main">
  <p:tag name="AS_UNIQUEID" val="3521"/>
</p:tagLst>
</file>

<file path=ppt/tags/tag4.xml><?xml version="1.0" encoding="utf-8"?>
<p:tagLst xmlns:p="http://schemas.openxmlformats.org/presentationml/2006/main">
  <p:tag name="AS_UNIQUEID" val="3479"/>
</p:tagLst>
</file>

<file path=ppt/tags/tag40.xml><?xml version="1.0" encoding="utf-8"?>
<p:tagLst xmlns:p="http://schemas.openxmlformats.org/presentationml/2006/main">
  <p:tag name="AS_UNIQUEID" val="3522"/>
</p:tagLst>
</file>

<file path=ppt/tags/tag41.xml><?xml version="1.0" encoding="utf-8"?>
<p:tagLst xmlns:p="http://schemas.openxmlformats.org/presentationml/2006/main">
  <p:tag name="AS_UNIQUEID" val="3523"/>
</p:tagLst>
</file>

<file path=ppt/tags/tag42.xml><?xml version="1.0" encoding="utf-8"?>
<p:tagLst xmlns:p="http://schemas.openxmlformats.org/presentationml/2006/main">
  <p:tag name="AS_UNIQUEID" val="3524"/>
</p:tagLst>
</file>

<file path=ppt/tags/tag43.xml><?xml version="1.0" encoding="utf-8"?>
<p:tagLst xmlns:p="http://schemas.openxmlformats.org/presentationml/2006/main">
  <p:tag name="AS_UNIQUEID" val="3526"/>
</p:tagLst>
</file>

<file path=ppt/tags/tag44.xml><?xml version="1.0" encoding="utf-8"?>
<p:tagLst xmlns:p="http://schemas.openxmlformats.org/presentationml/2006/main">
  <p:tag name="AS_UNIQUEID" val="3527"/>
</p:tagLst>
</file>

<file path=ppt/tags/tag45.xml><?xml version="1.0" encoding="utf-8"?>
<p:tagLst xmlns:p="http://schemas.openxmlformats.org/presentationml/2006/main">
  <p:tag name="AS_UNIQUEID" val="3528"/>
</p:tagLst>
</file>

<file path=ppt/tags/tag46.xml><?xml version="1.0" encoding="utf-8"?>
<p:tagLst xmlns:p="http://schemas.openxmlformats.org/presentationml/2006/main">
  <p:tag name="AS_UNIQUEID" val="3529"/>
</p:tagLst>
</file>

<file path=ppt/tags/tag47.xml><?xml version="1.0" encoding="utf-8"?>
<p:tagLst xmlns:p="http://schemas.openxmlformats.org/presentationml/2006/main">
  <p:tag name="AS_UNIQUEID" val="3530"/>
</p:tagLst>
</file>

<file path=ppt/tags/tag48.xml><?xml version="1.0" encoding="utf-8"?>
<p:tagLst xmlns:p="http://schemas.openxmlformats.org/presentationml/2006/main">
  <p:tag name="AS_UNIQUEID" val="3531"/>
</p:tagLst>
</file>

<file path=ppt/tags/tag49.xml><?xml version="1.0" encoding="utf-8"?>
<p:tagLst xmlns:p="http://schemas.openxmlformats.org/presentationml/2006/main">
  <p:tag name="AS_UNIQUEID" val="3533"/>
</p:tagLst>
</file>

<file path=ppt/tags/tag5.xml><?xml version="1.0" encoding="utf-8"?>
<p:tagLst xmlns:p="http://schemas.openxmlformats.org/presentationml/2006/main">
  <p:tag name="AS_UNIQUEID" val="3480"/>
</p:tagLst>
</file>

<file path=ppt/tags/tag50.xml><?xml version="1.0" encoding="utf-8"?>
<p:tagLst xmlns:p="http://schemas.openxmlformats.org/presentationml/2006/main">
  <p:tag name="AS_UNIQUEID" val="3534"/>
</p:tagLst>
</file>

<file path=ppt/tags/tag51.xml><?xml version="1.0" encoding="utf-8"?>
<p:tagLst xmlns:p="http://schemas.openxmlformats.org/presentationml/2006/main">
  <p:tag name="AS_UNIQUEID" val="3535"/>
</p:tagLst>
</file>

<file path=ppt/tags/tag52.xml><?xml version="1.0" encoding="utf-8"?>
<p:tagLst xmlns:p="http://schemas.openxmlformats.org/presentationml/2006/main">
  <p:tag name="AS_UNIQUEID" val="3536"/>
</p:tagLst>
</file>

<file path=ppt/tags/tag53.xml><?xml version="1.0" encoding="utf-8"?>
<p:tagLst xmlns:p="http://schemas.openxmlformats.org/presentationml/2006/main">
  <p:tag name="AS_UNIQUEID" val="3537"/>
</p:tagLst>
</file>

<file path=ppt/tags/tag54.xml><?xml version="1.0" encoding="utf-8"?>
<p:tagLst xmlns:p="http://schemas.openxmlformats.org/presentationml/2006/main">
  <p:tag name="AS_UNIQUEID" val="3539"/>
</p:tagLst>
</file>

<file path=ppt/tags/tag55.xml><?xml version="1.0" encoding="utf-8"?>
<p:tagLst xmlns:p="http://schemas.openxmlformats.org/presentationml/2006/main">
  <p:tag name="AS_UNIQUEID" val="3540"/>
</p:tagLst>
</file>

<file path=ppt/tags/tag56.xml><?xml version="1.0" encoding="utf-8"?>
<p:tagLst xmlns:p="http://schemas.openxmlformats.org/presentationml/2006/main">
  <p:tag name="AS_UNIQUEID" val="3541"/>
</p:tagLst>
</file>

<file path=ppt/tags/tag57.xml><?xml version="1.0" encoding="utf-8"?>
<p:tagLst xmlns:p="http://schemas.openxmlformats.org/presentationml/2006/main">
  <p:tag name="AS_UNIQUEID" val="3542"/>
</p:tagLst>
</file>

<file path=ppt/tags/tag58.xml><?xml version="1.0" encoding="utf-8"?>
<p:tagLst xmlns:p="http://schemas.openxmlformats.org/presentationml/2006/main">
  <p:tag name="AS_UNIQUEID" val="3543"/>
</p:tagLst>
</file>

<file path=ppt/tags/tag59.xml><?xml version="1.0" encoding="utf-8"?>
<p:tagLst xmlns:p="http://schemas.openxmlformats.org/presentationml/2006/main">
  <p:tag name="AS_UNIQUEID" val="3545"/>
</p:tagLst>
</file>

<file path=ppt/tags/tag6.xml><?xml version="1.0" encoding="utf-8"?>
<p:tagLst xmlns:p="http://schemas.openxmlformats.org/presentationml/2006/main">
  <p:tag name="AS_UNIQUEID" val="3482"/>
</p:tagLst>
</file>

<file path=ppt/tags/tag60.xml><?xml version="1.0" encoding="utf-8"?>
<p:tagLst xmlns:p="http://schemas.openxmlformats.org/presentationml/2006/main">
  <p:tag name="AS_UNIQUEID" val="3546"/>
</p:tagLst>
</file>

<file path=ppt/tags/tag61.xml><?xml version="1.0" encoding="utf-8"?>
<p:tagLst xmlns:p="http://schemas.openxmlformats.org/presentationml/2006/main">
  <p:tag name="AS_UNIQUEID" val="3547"/>
</p:tagLst>
</file>

<file path=ppt/tags/tag62.xml><?xml version="1.0" encoding="utf-8"?>
<p:tagLst xmlns:p="http://schemas.openxmlformats.org/presentationml/2006/main">
  <p:tag name="AS_UNIQUEID" val="3548"/>
</p:tagLst>
</file>

<file path=ppt/tags/tag63.xml><?xml version="1.0" encoding="utf-8"?>
<p:tagLst xmlns:p="http://schemas.openxmlformats.org/presentationml/2006/main">
  <p:tag name="AS_UNIQUEID" val="3549"/>
</p:tagLst>
</file>

<file path=ppt/tags/tag64.xml><?xml version="1.0" encoding="utf-8"?>
<p:tagLst xmlns:p="http://schemas.openxmlformats.org/presentationml/2006/main">
  <p:tag name="AS_UNIQUEID" val="3550"/>
</p:tagLst>
</file>

<file path=ppt/tags/tag65.xml><?xml version="1.0" encoding="utf-8"?>
<p:tagLst xmlns:p="http://schemas.openxmlformats.org/presentationml/2006/main">
  <p:tag name="AS_UNIQUEID" val="3559"/>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custom20205081_1*a*1"/>
  <p:tag name="KSO_WM_UNIT_INDEX" val="1"/>
  <p:tag name="KSO_WM_UNIT_ISCONTENTSTITLE" val="0"/>
  <p:tag name="KSO_WM_UNIT_ISNUMDGMTITLE" val="0"/>
  <p:tag name="KSO_WM_UNIT_LAYERLEVEL" val="1"/>
  <p:tag name="KSO_WM_UNIT_NOCLEAR" val="0"/>
  <p:tag name="KSO_WM_UNIT_PRESET_TEXT" val="空白演示"/>
  <p:tag name="KSO_WM_UNIT_SHOW_EDIT_AREA_INDICATION" val="1"/>
  <p:tag name="KSO_WM_UNIT_TYPE" val="a"/>
  <p:tag name="KSO_WM_UNIT_VALUE" val="28"/>
</p:tagLst>
</file>

<file path=ppt/tags/tag66.xml><?xml version="1.0" encoding="utf-8"?>
<p:tagLst xmlns:p="http://schemas.openxmlformats.org/presentationml/2006/main">
  <p:tag name="AS_UNIQUEID" val="3560"/>
</p:tagLst>
</file>

<file path=ppt/tags/tag67.xml><?xml version="1.0" encoding="utf-8"?>
<p:tagLst xmlns:p="http://schemas.openxmlformats.org/presentationml/2006/main">
  <p:tag name="AS_UNIQUEID" val="3232"/>
</p:tagLst>
</file>

<file path=ppt/tags/tag68.xml><?xml version="1.0" encoding="utf-8"?>
<p:tagLst xmlns:p="http://schemas.openxmlformats.org/presentationml/2006/main">
  <p:tag name="AS_UNIQUEID" val="3563"/>
</p:tagLst>
</file>

<file path=ppt/tags/tag69.xml><?xml version="1.0" encoding="utf-8"?>
<p:tagLst xmlns:p="http://schemas.openxmlformats.org/presentationml/2006/main">
  <p:tag name="AS_UNIQUEID" val="3564"/>
</p:tagLst>
</file>

<file path=ppt/tags/tag7.xml><?xml version="1.0" encoding="utf-8"?>
<p:tagLst xmlns:p="http://schemas.openxmlformats.org/presentationml/2006/main">
  <p:tag name="AS_UNIQUEID" val="3483"/>
</p:tagLst>
</file>

<file path=ppt/tags/tag70.xml><?xml version="1.0" encoding="utf-8"?>
<p:tagLst xmlns:p="http://schemas.openxmlformats.org/presentationml/2006/main">
  <p:tag name="AS_UNIQUEID" val="3565"/>
</p:tagLst>
</file>

<file path=ppt/tags/tag71.xml><?xml version="1.0" encoding="utf-8"?>
<p:tagLst xmlns:p="http://schemas.openxmlformats.org/presentationml/2006/main">
  <p:tag name="AS_UNIQUEID" val="67"/>
</p:tagLst>
</file>

<file path=ppt/tags/tag72.xml><?xml version="1.0" encoding="utf-8"?>
<p:tagLst xmlns:p="http://schemas.openxmlformats.org/presentationml/2006/main">
  <p:tag name="AS_UNIQUEID" val="65"/>
</p:tagLst>
</file>

<file path=ppt/tags/tag73.xml><?xml version="1.0" encoding="utf-8"?>
<p:tagLst xmlns:p="http://schemas.openxmlformats.org/presentationml/2006/main">
  <p:tag name="AS_UNIQUEID" val="71"/>
</p:tagLst>
</file>

<file path=ppt/tags/tag74.xml><?xml version="1.0" encoding="utf-8"?>
<p:tagLst xmlns:p="http://schemas.openxmlformats.org/presentationml/2006/main">
  <p:tag name="AS_UNIQUEID" val="72"/>
</p:tagLst>
</file>

<file path=ppt/tags/tag75.xml><?xml version="1.0" encoding="utf-8"?>
<p:tagLst xmlns:p="http://schemas.openxmlformats.org/presentationml/2006/main">
  <p:tag name="AS_UNIQUEID" val="70"/>
</p:tagLst>
</file>

<file path=ppt/tags/tag76.xml><?xml version="1.0" encoding="utf-8"?>
<p:tagLst xmlns:p="http://schemas.openxmlformats.org/presentationml/2006/main">
  <p:tag name="AS_UNIQUEID" val="73"/>
</p:tagLst>
</file>

<file path=ppt/tags/tag77.xml><?xml version="1.0" encoding="utf-8"?>
<p:tagLst xmlns:p="http://schemas.openxmlformats.org/presentationml/2006/main">
  <p:tag name="AS_UNIQUEID" val="76"/>
</p:tagLst>
</file>

<file path=ppt/tags/tag78.xml><?xml version="1.0" encoding="utf-8"?>
<p:tagLst xmlns:p="http://schemas.openxmlformats.org/presentationml/2006/main">
  <p:tag name="AS_UNIQUEID" val="77"/>
</p:tagLst>
</file>

<file path=ppt/tags/tag79.xml><?xml version="1.0" encoding="utf-8"?>
<p:tagLst xmlns:p="http://schemas.openxmlformats.org/presentationml/2006/main">
  <p:tag name="AS_UNIQUEID" val="78"/>
</p:tagLst>
</file>

<file path=ppt/tags/tag8.xml><?xml version="1.0" encoding="utf-8"?>
<p:tagLst xmlns:p="http://schemas.openxmlformats.org/presentationml/2006/main">
  <p:tag name="AS_UNIQUEID" val="3484"/>
</p:tagLst>
</file>

<file path=ppt/tags/tag80.xml><?xml version="1.0" encoding="utf-8"?>
<p:tagLst xmlns:p="http://schemas.openxmlformats.org/presentationml/2006/main">
  <p:tag name="AS_UNIQUEID" val="82"/>
</p:tagLst>
</file>

<file path=ppt/tags/tag81.xml><?xml version="1.0" encoding="utf-8"?>
<p:tagLst xmlns:p="http://schemas.openxmlformats.org/presentationml/2006/main">
  <p:tag name="AS_UNIQUEID" val="61"/>
</p:tagLst>
</file>

<file path=ppt/tags/tag82.xml><?xml version="1.0" encoding="utf-8"?>
<p:tagLst xmlns:p="http://schemas.openxmlformats.org/presentationml/2006/main">
  <p:tag name="AS_UNIQUEID" val="3566"/>
</p:tagLst>
</file>

<file path=ppt/tags/tag83.xml><?xml version="1.0" encoding="utf-8"?>
<p:tagLst xmlns:p="http://schemas.openxmlformats.org/presentationml/2006/main">
  <p:tag name="AS_UNIQUEID" val="3398"/>
</p:tagLst>
</file>

<file path=ppt/tags/tag84.xml><?xml version="1.0" encoding="utf-8"?>
<p:tagLst xmlns:p="http://schemas.openxmlformats.org/presentationml/2006/main">
  <p:tag name="AS_UNIQUEID" val="3399"/>
</p:tagLst>
</file>

<file path=ppt/tags/tag85.xml><?xml version="1.0" encoding="utf-8"?>
<p:tagLst xmlns:p="http://schemas.openxmlformats.org/presentationml/2006/main">
  <p:tag name="AS_UNIQUEID" val="3400"/>
</p:tagLst>
</file>

<file path=ppt/tags/tag86.xml><?xml version="1.0" encoding="utf-8"?>
<p:tagLst xmlns:p="http://schemas.openxmlformats.org/presentationml/2006/main">
  <p:tag name="AS_UNIQUEID" val="3404"/>
</p:tagLst>
</file>

<file path=ppt/tags/tag87.xml><?xml version="1.0" encoding="utf-8"?>
<p:tagLst xmlns:p="http://schemas.openxmlformats.org/presentationml/2006/main">
  <p:tag name="AS_UNIQUEID" val="3567"/>
</p:tagLst>
</file>

<file path=ppt/tags/tag88.xml><?xml version="1.0" encoding="utf-8"?>
<p:tagLst xmlns:p="http://schemas.openxmlformats.org/presentationml/2006/main">
  <p:tag name="AS_UNIQUEID" val="350"/>
</p:tagLst>
</file>

<file path=ppt/tags/tag89.xml><?xml version="1.0" encoding="utf-8"?>
<p:tagLst xmlns:p="http://schemas.openxmlformats.org/presentationml/2006/main">
  <p:tag name="AS_UNIQUEID" val="357"/>
</p:tagLst>
</file>

<file path=ppt/tags/tag9.xml><?xml version="1.0" encoding="utf-8"?>
<p:tagLst xmlns:p="http://schemas.openxmlformats.org/presentationml/2006/main">
  <p:tag name="AS_UNIQUEID" val="3485"/>
</p:tagLst>
</file>

<file path=ppt/tags/tag90.xml><?xml version="1.0" encoding="utf-8"?>
<p:tagLst xmlns:p="http://schemas.openxmlformats.org/presentationml/2006/main">
  <p:tag name="AS_UNIQUEID" val="362"/>
</p:tagLst>
</file>

<file path=ppt/tags/tag91.xml><?xml version="1.0" encoding="utf-8"?>
<p:tagLst xmlns:p="http://schemas.openxmlformats.org/presentationml/2006/main">
  <p:tag name="AS_UNIQUEID" val="363"/>
</p:tagLst>
</file>

<file path=ppt/tags/tag92.xml><?xml version="1.0" encoding="utf-8"?>
<p:tagLst xmlns:p="http://schemas.openxmlformats.org/presentationml/2006/main">
  <p:tag name="AS_UNIQUEID" val="349"/>
</p:tagLst>
</file>

<file path=ppt/tags/tag93.xml><?xml version="1.0" encoding="utf-8"?>
<p:tagLst xmlns:p="http://schemas.openxmlformats.org/presentationml/2006/main">
  <p:tag name="AS_UNIQUEID" val="3409"/>
</p:tagLst>
</file>

<file path=ppt/tags/tag94.xml><?xml version="1.0" encoding="utf-8"?>
<p:tagLst xmlns:p="http://schemas.openxmlformats.org/presentationml/2006/main">
  <p:tag name="AS_UNIQUEID" val="3569"/>
</p:tagLst>
</file>

<file path=ppt/tags/tag95.xml><?xml version="1.0" encoding="utf-8"?>
<p:tagLst xmlns:p="http://schemas.openxmlformats.org/presentationml/2006/main">
  <p:tag name="AS_UNIQUEID" val="3570"/>
</p:tagLst>
</file>

<file path=ppt/tags/tag96.xml><?xml version="1.0" encoding="utf-8"?>
<p:tagLst xmlns:p="http://schemas.openxmlformats.org/presentationml/2006/main">
  <p:tag name="AS_UNIQUEID" val="890"/>
</p:tagLst>
</file>

<file path=ppt/tags/tag97.xml><?xml version="1.0" encoding="utf-8"?>
<p:tagLst xmlns:p="http://schemas.openxmlformats.org/presentationml/2006/main">
  <p:tag name="AS_UNIQUEID" val="895"/>
</p:tagLst>
</file>

<file path=ppt/tags/tag98.xml><?xml version="1.0" encoding="utf-8"?>
<p:tagLst xmlns:p="http://schemas.openxmlformats.org/presentationml/2006/main">
  <p:tag name="AS_UNIQUEID" val="896"/>
</p:tagLst>
</file>

<file path=ppt/tags/tag99.xml><?xml version="1.0" encoding="utf-8"?>
<p:tagLst xmlns:p="http://schemas.openxmlformats.org/presentationml/2006/main">
  <p:tag name="AS_UNIQUEID" val="357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5970</Words>
  <Application>WPS 演示</Application>
  <PresentationFormat/>
  <Paragraphs>436</Paragraphs>
  <Slides>26</Slides>
  <Notes>3</Notes>
  <HiddenSlides>0</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1</vt:i4>
      </vt:variant>
      <vt:variant>
        <vt:lpstr>幻灯片标题</vt:lpstr>
      </vt:variant>
      <vt:variant>
        <vt:i4>26</vt:i4>
      </vt:variant>
    </vt:vector>
  </HeadingPairs>
  <TitlesOfParts>
    <vt:vector size="48" baseType="lpstr">
      <vt:lpstr>Arial</vt:lpstr>
      <vt:lpstr>宋体</vt:lpstr>
      <vt:lpstr>Wingdings</vt:lpstr>
      <vt:lpstr>楷体</vt:lpstr>
      <vt:lpstr>Wingdings</vt:lpstr>
      <vt:lpstr>黑体</vt:lpstr>
      <vt:lpstr>微软雅黑</vt:lpstr>
      <vt:lpstr>Calibri</vt:lpstr>
      <vt:lpstr>Arial</vt:lpstr>
      <vt:lpstr>Times New Roman</vt:lpstr>
      <vt:lpstr>隶书</vt:lpstr>
      <vt:lpstr>方正宋刻本秀楷简体</vt:lpstr>
      <vt:lpstr>华文中宋</vt:lpstr>
      <vt:lpstr>Arial Unicode MS</vt:lpstr>
      <vt:lpstr>Calibri Light</vt:lpstr>
      <vt:lpstr>HAKUYOLiuTi3500</vt:lpstr>
      <vt:lpstr>楷体_GB2312</vt:lpstr>
      <vt:lpstr>新宋体</vt:lpstr>
      <vt:lpstr>FZSuXinShiLiuKaiS-R-GB</vt:lpstr>
      <vt:lpstr>等线</vt:lpstr>
      <vt:lpstr>Office 主题</vt:lpstr>
      <vt:lpstr>Word.Document.12</vt:lpstr>
      <vt:lpstr>第二单元 生产工具与劳作方式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时差</cp:lastModifiedBy>
  <cp:revision>2</cp:revision>
  <cp:lastPrinted>2025-01-13T09:16:00Z</cp:lastPrinted>
  <dcterms:created xsi:type="dcterms:W3CDTF">2025-01-13T09:16:00Z</dcterms:created>
  <dcterms:modified xsi:type="dcterms:W3CDTF">2025-01-14T01:40:55Z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4C54D97D654B4842B6841AB98CDCD6AE</vt:lpwstr>
  </property>
  <property fmtid="{D5CDD505-2E9C-101B-9397-08002B2CF9AE}" pid="7" name="KSOProductBuildVer">
    <vt:lpwstr>2052-11.1.0.12165</vt:lpwstr>
  </property>
</Properties>
</file>