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 id="2147483653" r:id="rId4"/>
    <p:sldMasterId id="2147483655" r:id="rId5"/>
    <p:sldMasterId id="2147483657" r:id="rId6"/>
    <p:sldMasterId id="2147483659" r:id="rId7"/>
  </p:sldMasterIdLst>
  <p:notesMasterIdLst>
    <p:notesMasterId r:id="rId82"/>
  </p:notesMasterIdLst>
  <p:sldIdLst>
    <p:sldId id="1674" r:id="rId8"/>
    <p:sldId id="1675" r:id="rId9"/>
    <p:sldId id="1676" r:id="rId10"/>
    <p:sldId id="1677" r:id="rId11"/>
    <p:sldId id="1678" r:id="rId12"/>
    <p:sldId id="1679" r:id="rId13"/>
    <p:sldId id="1680" r:id="rId14"/>
    <p:sldId id="1681" r:id="rId15"/>
    <p:sldId id="1682" r:id="rId16"/>
    <p:sldId id="1683" r:id="rId17"/>
    <p:sldId id="1684" r:id="rId18"/>
    <p:sldId id="1685" r:id="rId19"/>
    <p:sldId id="1686" r:id="rId20"/>
    <p:sldId id="1687" r:id="rId21"/>
    <p:sldId id="1688" r:id="rId22"/>
    <p:sldId id="1689" r:id="rId23"/>
    <p:sldId id="1690" r:id="rId24"/>
    <p:sldId id="1691" r:id="rId25"/>
    <p:sldId id="1692" r:id="rId26"/>
    <p:sldId id="1693" r:id="rId27"/>
    <p:sldId id="1694" r:id="rId28"/>
    <p:sldId id="1695" r:id="rId29"/>
    <p:sldId id="1696" r:id="rId30"/>
    <p:sldId id="1697" r:id="rId31"/>
    <p:sldId id="1698" r:id="rId32"/>
    <p:sldId id="1699" r:id="rId33"/>
    <p:sldId id="1700" r:id="rId34"/>
    <p:sldId id="1701" r:id="rId35"/>
    <p:sldId id="1702" r:id="rId36"/>
    <p:sldId id="1703" r:id="rId37"/>
    <p:sldId id="1704" r:id="rId38"/>
    <p:sldId id="1705" r:id="rId39"/>
    <p:sldId id="1706" r:id="rId40"/>
    <p:sldId id="1707" r:id="rId41"/>
    <p:sldId id="1708" r:id="rId42"/>
    <p:sldId id="1709" r:id="rId43"/>
    <p:sldId id="1710" r:id="rId44"/>
    <p:sldId id="1711" r:id="rId45"/>
    <p:sldId id="1712" r:id="rId46"/>
    <p:sldId id="1713" r:id="rId47"/>
    <p:sldId id="1714" r:id="rId48"/>
    <p:sldId id="1715" r:id="rId49"/>
    <p:sldId id="1716" r:id="rId50"/>
    <p:sldId id="1717" r:id="rId51"/>
    <p:sldId id="1718" r:id="rId52"/>
    <p:sldId id="1719" r:id="rId53"/>
    <p:sldId id="1720" r:id="rId54"/>
    <p:sldId id="1721" r:id="rId55"/>
    <p:sldId id="1722" r:id="rId56"/>
    <p:sldId id="1723" r:id="rId57"/>
    <p:sldId id="1724" r:id="rId58"/>
    <p:sldId id="1725" r:id="rId59"/>
    <p:sldId id="1726" r:id="rId60"/>
    <p:sldId id="1727" r:id="rId61"/>
    <p:sldId id="1728" r:id="rId62"/>
    <p:sldId id="1729" r:id="rId63"/>
    <p:sldId id="1730" r:id="rId64"/>
    <p:sldId id="1731" r:id="rId65"/>
    <p:sldId id="1732" r:id="rId66"/>
    <p:sldId id="1733" r:id="rId67"/>
    <p:sldId id="1734" r:id="rId68"/>
    <p:sldId id="1735" r:id="rId69"/>
    <p:sldId id="1736" r:id="rId70"/>
    <p:sldId id="1737" r:id="rId71"/>
    <p:sldId id="1738" r:id="rId72"/>
    <p:sldId id="1739" r:id="rId73"/>
    <p:sldId id="1740" r:id="rId74"/>
    <p:sldId id="1741" r:id="rId75"/>
    <p:sldId id="1742" r:id="rId76"/>
    <p:sldId id="1743" r:id="rId77"/>
    <p:sldId id="1744" r:id="rId78"/>
    <p:sldId id="1745" r:id="rId79"/>
    <p:sldId id="1746" r:id="rId80"/>
    <p:sldId id="1747" r:id="rId81"/>
  </p:sldIdLst>
  <p:sldSz cx="9144000" cy="5143500" type="screen16x9"/>
  <p:notesSz cx="6858000" cy="9144000"/>
  <p:custDataLst>
    <p:tags r:id="rId86"/>
  </p:custDataLst>
  <p:defaultTextStyle>
    <a:defPPr>
      <a:defRPr lang="zh-CN"/>
    </a:defPPr>
    <a:lvl1pPr algn="l" rtl="0" fontAlgn="base">
      <a:lnSpc>
        <a:spcPct val="130000"/>
      </a:lnSpc>
      <a:spcBef>
        <a:spcPct val="0"/>
      </a:spcBef>
      <a:spcAft>
        <a:spcPct val="0"/>
      </a:spcAft>
      <a:defRPr sz="1900" b="1" kern="1200">
        <a:solidFill>
          <a:schemeClr val="tx1"/>
        </a:solidFill>
        <a:latin typeface="宋体" panose="02010600030101010101" pitchFamily="2" charset="-122"/>
        <a:ea typeface="宋体" panose="02010600030101010101" pitchFamily="2" charset="-122"/>
        <a:cs typeface="+mn-cs"/>
      </a:defRPr>
    </a:lvl1pPr>
    <a:lvl2pPr marL="439420" algn="l" rtl="0" fontAlgn="base">
      <a:lnSpc>
        <a:spcPct val="130000"/>
      </a:lnSpc>
      <a:spcBef>
        <a:spcPct val="0"/>
      </a:spcBef>
      <a:spcAft>
        <a:spcPct val="0"/>
      </a:spcAft>
      <a:defRPr sz="1900" b="1" kern="1200">
        <a:solidFill>
          <a:schemeClr val="tx1"/>
        </a:solidFill>
        <a:latin typeface="宋体" panose="02010600030101010101" pitchFamily="2" charset="-122"/>
        <a:ea typeface="宋体" panose="02010600030101010101" pitchFamily="2" charset="-122"/>
        <a:cs typeface="+mn-cs"/>
      </a:defRPr>
    </a:lvl2pPr>
    <a:lvl3pPr marL="879475" algn="l" rtl="0" fontAlgn="base">
      <a:lnSpc>
        <a:spcPct val="130000"/>
      </a:lnSpc>
      <a:spcBef>
        <a:spcPct val="0"/>
      </a:spcBef>
      <a:spcAft>
        <a:spcPct val="0"/>
      </a:spcAft>
      <a:defRPr sz="1900" b="1" kern="1200">
        <a:solidFill>
          <a:schemeClr val="tx1"/>
        </a:solidFill>
        <a:latin typeface="宋体" panose="02010600030101010101" pitchFamily="2" charset="-122"/>
        <a:ea typeface="宋体" panose="02010600030101010101" pitchFamily="2" charset="-122"/>
        <a:cs typeface="+mn-cs"/>
      </a:defRPr>
    </a:lvl3pPr>
    <a:lvl4pPr marL="1318895" algn="l" rtl="0" fontAlgn="base">
      <a:lnSpc>
        <a:spcPct val="130000"/>
      </a:lnSpc>
      <a:spcBef>
        <a:spcPct val="0"/>
      </a:spcBef>
      <a:spcAft>
        <a:spcPct val="0"/>
      </a:spcAft>
      <a:defRPr sz="1900" b="1" kern="1200">
        <a:solidFill>
          <a:schemeClr val="tx1"/>
        </a:solidFill>
        <a:latin typeface="宋体" panose="02010600030101010101" pitchFamily="2" charset="-122"/>
        <a:ea typeface="宋体" panose="02010600030101010101" pitchFamily="2" charset="-122"/>
        <a:cs typeface="+mn-cs"/>
      </a:defRPr>
    </a:lvl4pPr>
    <a:lvl5pPr marL="1758315" algn="l" rtl="0" fontAlgn="base">
      <a:lnSpc>
        <a:spcPct val="130000"/>
      </a:lnSpc>
      <a:spcBef>
        <a:spcPct val="0"/>
      </a:spcBef>
      <a:spcAft>
        <a:spcPct val="0"/>
      </a:spcAft>
      <a:defRPr sz="1900" b="1" kern="1200">
        <a:solidFill>
          <a:schemeClr val="tx1"/>
        </a:solidFill>
        <a:latin typeface="宋体" panose="02010600030101010101" pitchFamily="2" charset="-122"/>
        <a:ea typeface="宋体" panose="02010600030101010101" pitchFamily="2" charset="-122"/>
        <a:cs typeface="+mn-cs"/>
      </a:defRPr>
    </a:lvl5pPr>
    <a:lvl6pPr marL="2197735" algn="l" defTabSz="879475" rtl="0" eaLnBrk="1" latinLnBrk="0" hangingPunct="1">
      <a:defRPr sz="1900" b="1" kern="1200">
        <a:solidFill>
          <a:schemeClr val="tx1"/>
        </a:solidFill>
        <a:latin typeface="宋体" panose="02010600030101010101" pitchFamily="2" charset="-122"/>
        <a:ea typeface="宋体" panose="02010600030101010101" pitchFamily="2" charset="-122"/>
        <a:cs typeface="+mn-cs"/>
      </a:defRPr>
    </a:lvl6pPr>
    <a:lvl7pPr marL="2637790" algn="l" defTabSz="879475" rtl="0" eaLnBrk="1" latinLnBrk="0" hangingPunct="1">
      <a:defRPr sz="1900" b="1" kern="1200">
        <a:solidFill>
          <a:schemeClr val="tx1"/>
        </a:solidFill>
        <a:latin typeface="宋体" panose="02010600030101010101" pitchFamily="2" charset="-122"/>
        <a:ea typeface="宋体" panose="02010600030101010101" pitchFamily="2" charset="-122"/>
        <a:cs typeface="+mn-cs"/>
      </a:defRPr>
    </a:lvl7pPr>
    <a:lvl8pPr marL="3077210" algn="l" defTabSz="879475" rtl="0" eaLnBrk="1" latinLnBrk="0" hangingPunct="1">
      <a:defRPr sz="1900" b="1" kern="1200">
        <a:solidFill>
          <a:schemeClr val="tx1"/>
        </a:solidFill>
        <a:latin typeface="宋体" panose="02010600030101010101" pitchFamily="2" charset="-122"/>
        <a:ea typeface="宋体" panose="02010600030101010101" pitchFamily="2" charset="-122"/>
        <a:cs typeface="+mn-cs"/>
      </a:defRPr>
    </a:lvl8pPr>
    <a:lvl9pPr marL="3516630" algn="l" defTabSz="879475" rtl="0" eaLnBrk="1" latinLnBrk="0" hangingPunct="1">
      <a:defRPr sz="1900" b="1" kern="1200">
        <a:solidFill>
          <a:schemeClr val="tx1"/>
        </a:solidFill>
        <a:latin typeface="宋体" panose="02010600030101010101" pitchFamily="2" charset="-122"/>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26" autoAdjust="0"/>
    <p:restoredTop sz="98707" autoAdjust="0"/>
  </p:normalViewPr>
  <p:slideViewPr>
    <p:cSldViewPr>
      <p:cViewPr>
        <p:scale>
          <a:sx n="125" d="100"/>
          <a:sy n="125" d="100"/>
        </p:scale>
        <p:origin x="-72" y="-72"/>
      </p:cViewPr>
      <p:guideLst>
        <p:guide orient="horz" pos="1620"/>
        <p:guide pos="2880"/>
      </p:guideLst>
    </p:cSldViewPr>
  </p:slideViewPr>
  <p:notesTextViewPr>
    <p:cViewPr>
      <p:scale>
        <a:sx n="100" d="100"/>
        <a:sy n="100" d="100"/>
      </p:scale>
      <p:origin x="0" y="0"/>
    </p:cViewPr>
  </p:notesTextViewPr>
  <p:sorterViewPr>
    <p:cViewPr>
      <p:scale>
        <a:sx n="25" d="100"/>
        <a:sy n="25" d="100"/>
      </p:scale>
      <p:origin x="0" y="0"/>
    </p:cViewPr>
  </p:sorterViewPr>
  <p:notesViewPr>
    <p:cSldViewPr>
      <p:cViewPr varScale="1">
        <p:scale>
          <a:sx n="83" d="100"/>
          <a:sy n="83" d="100"/>
        </p:scale>
        <p:origin x="-396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86" Type="http://schemas.openxmlformats.org/officeDocument/2006/relationships/tags" Target="tags/tag1.xml"/><Relationship Id="rId85" Type="http://schemas.openxmlformats.org/officeDocument/2006/relationships/tableStyles" Target="tableStyles.xml"/><Relationship Id="rId84" Type="http://schemas.openxmlformats.org/officeDocument/2006/relationships/viewProps" Target="viewProps.xml"/><Relationship Id="rId83" Type="http://schemas.openxmlformats.org/officeDocument/2006/relationships/presProps" Target="presProps.xml"/><Relationship Id="rId82" Type="http://schemas.openxmlformats.org/officeDocument/2006/relationships/notesMaster" Target="notesMasters/notesMaster1.xml"/><Relationship Id="rId81" Type="http://schemas.openxmlformats.org/officeDocument/2006/relationships/slide" Target="slides/slide74.xml"/><Relationship Id="rId80" Type="http://schemas.openxmlformats.org/officeDocument/2006/relationships/slide" Target="slides/slide73.xml"/><Relationship Id="rId8" Type="http://schemas.openxmlformats.org/officeDocument/2006/relationships/slide" Target="slides/slide1.xml"/><Relationship Id="rId79" Type="http://schemas.openxmlformats.org/officeDocument/2006/relationships/slide" Target="slides/slide72.xml"/><Relationship Id="rId78" Type="http://schemas.openxmlformats.org/officeDocument/2006/relationships/slide" Target="slides/slide71.xml"/><Relationship Id="rId77" Type="http://schemas.openxmlformats.org/officeDocument/2006/relationships/slide" Target="slides/slide70.xml"/><Relationship Id="rId76" Type="http://schemas.openxmlformats.org/officeDocument/2006/relationships/slide" Target="slides/slide69.xml"/><Relationship Id="rId75" Type="http://schemas.openxmlformats.org/officeDocument/2006/relationships/slide" Target="slides/slide68.xml"/><Relationship Id="rId74" Type="http://schemas.openxmlformats.org/officeDocument/2006/relationships/slide" Target="slides/slide67.xml"/><Relationship Id="rId73" Type="http://schemas.openxmlformats.org/officeDocument/2006/relationships/slide" Target="slides/slide66.xml"/><Relationship Id="rId72" Type="http://schemas.openxmlformats.org/officeDocument/2006/relationships/slide" Target="slides/slide65.xml"/><Relationship Id="rId71" Type="http://schemas.openxmlformats.org/officeDocument/2006/relationships/slide" Target="slides/slide64.xml"/><Relationship Id="rId70" Type="http://schemas.openxmlformats.org/officeDocument/2006/relationships/slide" Target="slides/slide63.xml"/><Relationship Id="rId7" Type="http://schemas.openxmlformats.org/officeDocument/2006/relationships/slideMaster" Target="slideMasters/slideMaster6.xml"/><Relationship Id="rId69" Type="http://schemas.openxmlformats.org/officeDocument/2006/relationships/slide" Target="slides/slide62.xml"/><Relationship Id="rId68" Type="http://schemas.openxmlformats.org/officeDocument/2006/relationships/slide" Target="slides/slide61.xml"/><Relationship Id="rId67" Type="http://schemas.openxmlformats.org/officeDocument/2006/relationships/slide" Target="slides/slide60.xml"/><Relationship Id="rId66" Type="http://schemas.openxmlformats.org/officeDocument/2006/relationships/slide" Target="slides/slide59.xml"/><Relationship Id="rId65" Type="http://schemas.openxmlformats.org/officeDocument/2006/relationships/slide" Target="slides/slide58.xml"/><Relationship Id="rId64" Type="http://schemas.openxmlformats.org/officeDocument/2006/relationships/slide" Target="slides/slide57.xml"/><Relationship Id="rId63" Type="http://schemas.openxmlformats.org/officeDocument/2006/relationships/slide" Target="slides/slide56.xml"/><Relationship Id="rId62" Type="http://schemas.openxmlformats.org/officeDocument/2006/relationships/slide" Target="slides/slide55.xml"/><Relationship Id="rId61" Type="http://schemas.openxmlformats.org/officeDocument/2006/relationships/slide" Target="slides/slide54.xml"/><Relationship Id="rId60" Type="http://schemas.openxmlformats.org/officeDocument/2006/relationships/slide" Target="slides/slide53.xml"/><Relationship Id="rId6" Type="http://schemas.openxmlformats.org/officeDocument/2006/relationships/slideMaster" Target="slideMasters/slideMaster5.xml"/><Relationship Id="rId59" Type="http://schemas.openxmlformats.org/officeDocument/2006/relationships/slide" Target="slides/slide52.xml"/><Relationship Id="rId58" Type="http://schemas.openxmlformats.org/officeDocument/2006/relationships/slide" Target="slides/slide51.xml"/><Relationship Id="rId57" Type="http://schemas.openxmlformats.org/officeDocument/2006/relationships/slide" Target="slides/slide50.xml"/><Relationship Id="rId56" Type="http://schemas.openxmlformats.org/officeDocument/2006/relationships/slide" Target="slides/slide49.xml"/><Relationship Id="rId55" Type="http://schemas.openxmlformats.org/officeDocument/2006/relationships/slide" Target="slides/slide48.xml"/><Relationship Id="rId54" Type="http://schemas.openxmlformats.org/officeDocument/2006/relationships/slide" Target="slides/slide47.xml"/><Relationship Id="rId53" Type="http://schemas.openxmlformats.org/officeDocument/2006/relationships/slide" Target="slides/slide46.xml"/><Relationship Id="rId52" Type="http://schemas.openxmlformats.org/officeDocument/2006/relationships/slide" Target="slides/slide45.xml"/><Relationship Id="rId51" Type="http://schemas.openxmlformats.org/officeDocument/2006/relationships/slide" Target="slides/slide44.xml"/><Relationship Id="rId50" Type="http://schemas.openxmlformats.org/officeDocument/2006/relationships/slide" Target="slides/slide43.xml"/><Relationship Id="rId5" Type="http://schemas.openxmlformats.org/officeDocument/2006/relationships/slideMaster" Target="slideMasters/slideMaster4.xml"/><Relationship Id="rId49" Type="http://schemas.openxmlformats.org/officeDocument/2006/relationships/slide" Target="slides/slide42.xml"/><Relationship Id="rId48" Type="http://schemas.openxmlformats.org/officeDocument/2006/relationships/slide" Target="slides/slide41.xml"/><Relationship Id="rId47" Type="http://schemas.openxmlformats.org/officeDocument/2006/relationships/slide" Target="slides/slide40.xml"/><Relationship Id="rId46" Type="http://schemas.openxmlformats.org/officeDocument/2006/relationships/slide" Target="slides/slide39.xml"/><Relationship Id="rId45" Type="http://schemas.openxmlformats.org/officeDocument/2006/relationships/slide" Target="slides/slide38.xml"/><Relationship Id="rId44" Type="http://schemas.openxmlformats.org/officeDocument/2006/relationships/slide" Target="slides/slide37.xml"/><Relationship Id="rId43" Type="http://schemas.openxmlformats.org/officeDocument/2006/relationships/slide" Target="slides/slide36.xml"/><Relationship Id="rId42" Type="http://schemas.openxmlformats.org/officeDocument/2006/relationships/slide" Target="slides/slide35.xml"/><Relationship Id="rId41" Type="http://schemas.openxmlformats.org/officeDocument/2006/relationships/slide" Target="slides/slide34.xml"/><Relationship Id="rId40" Type="http://schemas.openxmlformats.org/officeDocument/2006/relationships/slide" Target="slides/slide33.xml"/><Relationship Id="rId4" Type="http://schemas.openxmlformats.org/officeDocument/2006/relationships/slideMaster" Target="slideMasters/slideMaster3.xml"/><Relationship Id="rId39" Type="http://schemas.openxmlformats.org/officeDocument/2006/relationships/slide" Target="slides/slide32.xml"/><Relationship Id="rId38" Type="http://schemas.openxmlformats.org/officeDocument/2006/relationships/slide" Target="slides/slide31.xml"/><Relationship Id="rId37" Type="http://schemas.openxmlformats.org/officeDocument/2006/relationships/slide" Target="slides/slide30.xml"/><Relationship Id="rId36" Type="http://schemas.openxmlformats.org/officeDocument/2006/relationships/slide" Target="slides/slide29.xml"/><Relationship Id="rId35" Type="http://schemas.openxmlformats.org/officeDocument/2006/relationships/slide" Target="slides/slide28.xml"/><Relationship Id="rId34" Type="http://schemas.openxmlformats.org/officeDocument/2006/relationships/slide" Target="slides/slide27.xml"/><Relationship Id="rId33" Type="http://schemas.openxmlformats.org/officeDocument/2006/relationships/slide" Target="slides/slide26.xml"/><Relationship Id="rId32" Type="http://schemas.openxmlformats.org/officeDocument/2006/relationships/slide" Target="slides/slide25.xml"/><Relationship Id="rId31" Type="http://schemas.openxmlformats.org/officeDocument/2006/relationships/slide" Target="slides/slide24.xml"/><Relationship Id="rId30" Type="http://schemas.openxmlformats.org/officeDocument/2006/relationships/slide" Target="slides/slide23.xml"/><Relationship Id="rId3" Type="http://schemas.openxmlformats.org/officeDocument/2006/relationships/slideMaster" Target="slideMasters/slideMaster2.xml"/><Relationship Id="rId29" Type="http://schemas.openxmlformats.org/officeDocument/2006/relationships/slide" Target="slides/slide22.xml"/><Relationship Id="rId28" Type="http://schemas.openxmlformats.org/officeDocument/2006/relationships/slide" Target="slides/slide21.xml"/><Relationship Id="rId27" Type="http://schemas.openxmlformats.org/officeDocument/2006/relationships/slide" Target="slides/slide20.xml"/><Relationship Id="rId26" Type="http://schemas.openxmlformats.org/officeDocument/2006/relationships/slide" Target="slides/slide19.xml"/><Relationship Id="rId25" Type="http://schemas.openxmlformats.org/officeDocument/2006/relationships/slide" Target="slides/slide18.xml"/><Relationship Id="rId24" Type="http://schemas.openxmlformats.org/officeDocument/2006/relationships/slide" Target="slides/slide17.xml"/><Relationship Id="rId23" Type="http://schemas.openxmlformats.org/officeDocument/2006/relationships/slide" Target="slides/slide16.xml"/><Relationship Id="rId22" Type="http://schemas.openxmlformats.org/officeDocument/2006/relationships/slide" Target="slides/slide15.xml"/><Relationship Id="rId21" Type="http://schemas.openxmlformats.org/officeDocument/2006/relationships/slide" Target="slides/slide14.xml"/><Relationship Id="rId20" Type="http://schemas.openxmlformats.org/officeDocument/2006/relationships/slide" Target="slides/slide13.xml"/><Relationship Id="rId2" Type="http://schemas.openxmlformats.org/officeDocument/2006/relationships/theme" Target="theme/theme1.xml"/><Relationship Id="rId19" Type="http://schemas.openxmlformats.org/officeDocument/2006/relationships/slide" Target="slides/slide12.xml"/><Relationship Id="rId18" Type="http://schemas.openxmlformats.org/officeDocument/2006/relationships/slide" Target="slides/slide11.xml"/><Relationship Id="rId17" Type="http://schemas.openxmlformats.org/officeDocument/2006/relationships/slide" Target="slides/slide10.xml"/><Relationship Id="rId16" Type="http://schemas.openxmlformats.org/officeDocument/2006/relationships/slide" Target="slides/slide9.xml"/><Relationship Id="rId15" Type="http://schemas.openxmlformats.org/officeDocument/2006/relationships/slide" Target="slides/slide8.xml"/><Relationship Id="rId14" Type="http://schemas.openxmlformats.org/officeDocument/2006/relationships/slide" Target="slides/slide7.xml"/><Relationship Id="rId13" Type="http://schemas.openxmlformats.org/officeDocument/2006/relationships/slide" Target="slides/slide6.xml"/><Relationship Id="rId12" Type="http://schemas.openxmlformats.org/officeDocument/2006/relationships/slide" Target="slides/slide5.xml"/><Relationship Id="rId11" Type="http://schemas.openxmlformats.org/officeDocument/2006/relationships/slide" Target="slides/slide4.xml"/><Relationship Id="rId10" Type="http://schemas.openxmlformats.org/officeDocument/2006/relationships/slide" Target="slides/slide3.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lnSpc>
                <a:spcPct val="100000"/>
              </a:lnSpc>
              <a:defRPr sz="1200" b="0">
                <a:latin typeface="Arial" panose="020B0604020202020204" pitchFamily="34" charset="0"/>
              </a:defRPr>
            </a:lvl1pPr>
          </a:lstStyle>
          <a:p>
            <a:pPr>
              <a:defRPr/>
            </a:pPr>
            <a:endParaRPr lang="en-US" altLang="zh-CN"/>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lnSpc>
                <a:spcPct val="100000"/>
              </a:lnSpc>
              <a:defRPr sz="1200" b="0">
                <a:latin typeface="Arial" panose="020B0604020202020204" pitchFamily="34" charset="0"/>
              </a:defRPr>
            </a:lvl1pPr>
          </a:lstStyle>
          <a:p>
            <a:pPr>
              <a:defRPr/>
            </a:pPr>
            <a:endParaRPr lang="en-US" altLang="zh-CN"/>
          </a:p>
        </p:txBody>
      </p:sp>
      <p:sp>
        <p:nvSpPr>
          <p:cNvPr id="5222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lnSpc>
                <a:spcPct val="100000"/>
              </a:lnSpc>
              <a:defRPr sz="1200" b="0">
                <a:latin typeface="Arial" panose="020B0604020202020204" pitchFamily="34" charset="0"/>
              </a:defRPr>
            </a:lvl1pPr>
          </a:lstStyle>
          <a:p>
            <a:pPr>
              <a:defRPr/>
            </a:pPr>
            <a:endParaRPr lang="en-US" altLang="zh-CN"/>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lstStyle>
            <a:lvl1pPr algn="r">
              <a:lnSpc>
                <a:spcPct val="100000"/>
              </a:lnSpc>
              <a:defRPr sz="1200" b="0">
                <a:latin typeface="Arial" panose="020B0604020202020204" pitchFamily="34" charset="0"/>
              </a:defRPr>
            </a:lvl1pPr>
          </a:lstStyle>
          <a:p>
            <a:pPr>
              <a:defRPr/>
            </a:pPr>
            <a:fld id="{34670FB2-006C-4847-BB90-20723631ED0B}"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3942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879475"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18895"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758315"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197735" algn="l" defTabSz="879475" rtl="0" eaLnBrk="1" latinLnBrk="0" hangingPunct="1">
      <a:defRPr sz="1200" kern="1200">
        <a:solidFill>
          <a:schemeClr val="tx1"/>
        </a:solidFill>
        <a:latin typeface="+mn-lt"/>
        <a:ea typeface="+mn-ea"/>
        <a:cs typeface="+mn-cs"/>
      </a:defRPr>
    </a:lvl6pPr>
    <a:lvl7pPr marL="2637790" algn="l" defTabSz="879475" rtl="0" eaLnBrk="1" latinLnBrk="0" hangingPunct="1">
      <a:defRPr sz="1200" kern="1200">
        <a:solidFill>
          <a:schemeClr val="tx1"/>
        </a:solidFill>
        <a:latin typeface="+mn-lt"/>
        <a:ea typeface="+mn-ea"/>
        <a:cs typeface="+mn-cs"/>
      </a:defRPr>
    </a:lvl7pPr>
    <a:lvl8pPr marL="3077210" algn="l" defTabSz="879475" rtl="0" eaLnBrk="1" latinLnBrk="0" hangingPunct="1">
      <a:defRPr sz="1200" kern="1200">
        <a:solidFill>
          <a:schemeClr val="tx1"/>
        </a:solidFill>
        <a:latin typeface="+mn-lt"/>
        <a:ea typeface="+mn-ea"/>
        <a:cs typeface="+mn-cs"/>
      </a:defRPr>
    </a:lvl8pPr>
    <a:lvl9pPr marL="3516630" algn="l" defTabSz="8794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file:///D:\qq&#25991;&#20214;\712321467\Image\C2C\Image2\%7b75232B38-A165-1FB7-499C-2E1C792CACB5%7d.png" TargetMode="External"/><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4" Type="http://schemas.openxmlformats.org/officeDocument/2006/relationships/theme" Target="../theme/theme3.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4" Type="http://schemas.openxmlformats.org/officeDocument/2006/relationships/theme" Target="../theme/theme4.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4" Type="http://schemas.openxmlformats.org/officeDocument/2006/relationships/theme" Target="../theme/theme5.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4" Type="http://schemas.openxmlformats.org/officeDocument/2006/relationships/theme" Target="../theme/theme6.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3000"/>
          </a:schemeClr>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3" r:link="rId4"/>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txStyles>
    <p:titleStyle>
      <a:lvl1pPr algn="ctr" defTabSz="659130" rtl="0" eaLnBrk="0" fontAlgn="base" hangingPunct="0">
        <a:spcBef>
          <a:spcPct val="0"/>
        </a:spcBef>
        <a:spcAft>
          <a:spcPct val="0"/>
        </a:spcAft>
        <a:defRPr sz="3200">
          <a:solidFill>
            <a:schemeClr val="tx2"/>
          </a:solidFill>
          <a:latin typeface="+mj-lt"/>
          <a:ea typeface="+mj-ea"/>
          <a:cs typeface="+mj-cs"/>
        </a:defRPr>
      </a:lvl1pPr>
      <a:lvl2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2pPr>
      <a:lvl3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3pPr>
      <a:lvl4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4pPr>
      <a:lvl5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5pPr>
      <a:lvl6pPr marL="439420"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6pPr>
      <a:lvl7pPr marL="87947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7pPr>
      <a:lvl8pPr marL="131889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8pPr>
      <a:lvl9pPr marL="175831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9pPr>
    </p:titleStyle>
    <p:bodyStyle>
      <a:lvl1pPr marL="247015" indent="-247015" algn="l" defTabSz="659130" rtl="0" eaLnBrk="0" fontAlgn="base" hangingPunct="0">
        <a:spcBef>
          <a:spcPct val="20000"/>
        </a:spcBef>
        <a:spcAft>
          <a:spcPct val="0"/>
        </a:spcAft>
        <a:buChar char="•"/>
        <a:defRPr sz="2300">
          <a:solidFill>
            <a:schemeClr val="tx1"/>
          </a:solidFill>
          <a:latin typeface="+mn-lt"/>
          <a:ea typeface="+mn-ea"/>
          <a:cs typeface="+mn-cs"/>
        </a:defRPr>
      </a:lvl1pPr>
      <a:lvl2pPr marL="535940" indent="-205740" algn="l" defTabSz="659130" rtl="0" eaLnBrk="0" fontAlgn="base" hangingPunct="0">
        <a:spcBef>
          <a:spcPct val="20000"/>
        </a:spcBef>
        <a:spcAft>
          <a:spcPct val="0"/>
        </a:spcAft>
        <a:buChar char="–"/>
        <a:defRPr sz="2000">
          <a:solidFill>
            <a:schemeClr val="tx1"/>
          </a:solidFill>
          <a:latin typeface="+mn-lt"/>
          <a:ea typeface="+mn-ea"/>
        </a:defRPr>
      </a:lvl2pPr>
      <a:lvl3pPr marL="824230" indent="-165100" algn="l" defTabSz="659130" rtl="0" eaLnBrk="0" fontAlgn="base" hangingPunct="0">
        <a:spcBef>
          <a:spcPct val="20000"/>
        </a:spcBef>
        <a:spcAft>
          <a:spcPct val="0"/>
        </a:spcAft>
        <a:buChar char="•"/>
        <a:defRPr sz="2300">
          <a:solidFill>
            <a:schemeClr val="tx1"/>
          </a:solidFill>
          <a:latin typeface="+mn-lt"/>
          <a:ea typeface="+mn-ea"/>
        </a:defRPr>
      </a:lvl3pPr>
      <a:lvl4pPr marL="1153795" indent="-165100" algn="l" defTabSz="659130" rtl="0" eaLnBrk="0" fontAlgn="base" hangingPunct="0">
        <a:spcBef>
          <a:spcPct val="20000"/>
        </a:spcBef>
        <a:spcAft>
          <a:spcPct val="0"/>
        </a:spcAft>
        <a:buChar char="–"/>
        <a:defRPr sz="1400">
          <a:solidFill>
            <a:schemeClr val="tx1"/>
          </a:solidFill>
          <a:latin typeface="+mn-lt"/>
          <a:ea typeface="+mn-ea"/>
        </a:defRPr>
      </a:lvl4pPr>
      <a:lvl5pPr marL="1483360" indent="-165100" algn="l" defTabSz="659130" rtl="0" eaLnBrk="0" fontAlgn="base" hangingPunct="0">
        <a:spcBef>
          <a:spcPct val="20000"/>
        </a:spcBef>
        <a:spcAft>
          <a:spcPct val="0"/>
        </a:spcAft>
        <a:buChar char="»"/>
        <a:defRPr sz="1400">
          <a:solidFill>
            <a:schemeClr val="tx1"/>
          </a:solidFill>
          <a:latin typeface="+mn-lt"/>
          <a:ea typeface="+mn-ea"/>
        </a:defRPr>
      </a:lvl5pPr>
      <a:lvl6pPr marL="1923415" indent="-165100" algn="l" defTabSz="659130" rtl="0" fontAlgn="base">
        <a:spcBef>
          <a:spcPct val="20000"/>
        </a:spcBef>
        <a:spcAft>
          <a:spcPct val="0"/>
        </a:spcAft>
        <a:buChar char="»"/>
        <a:defRPr sz="1400">
          <a:solidFill>
            <a:schemeClr val="tx1"/>
          </a:solidFill>
          <a:latin typeface="+mn-lt"/>
          <a:ea typeface="+mn-ea"/>
        </a:defRPr>
      </a:lvl6pPr>
      <a:lvl7pPr marL="2362835" indent="-165100" algn="l" defTabSz="659130" rtl="0" fontAlgn="base">
        <a:spcBef>
          <a:spcPct val="20000"/>
        </a:spcBef>
        <a:spcAft>
          <a:spcPct val="0"/>
        </a:spcAft>
        <a:buChar char="»"/>
        <a:defRPr sz="1400">
          <a:solidFill>
            <a:schemeClr val="tx1"/>
          </a:solidFill>
          <a:latin typeface="+mn-lt"/>
          <a:ea typeface="+mn-ea"/>
        </a:defRPr>
      </a:lvl7pPr>
      <a:lvl8pPr marL="2802255" indent="-165100" algn="l" defTabSz="659130" rtl="0" fontAlgn="base">
        <a:spcBef>
          <a:spcPct val="20000"/>
        </a:spcBef>
        <a:spcAft>
          <a:spcPct val="0"/>
        </a:spcAft>
        <a:buChar char="»"/>
        <a:defRPr sz="1400">
          <a:solidFill>
            <a:schemeClr val="tx1"/>
          </a:solidFill>
          <a:latin typeface="+mn-lt"/>
          <a:ea typeface="+mn-ea"/>
        </a:defRPr>
      </a:lvl8pPr>
      <a:lvl9pPr marL="3241675" indent="-165100" algn="l" defTabSz="659130" rtl="0" fontAlgn="base">
        <a:spcBef>
          <a:spcPct val="20000"/>
        </a:spcBef>
        <a:spcAft>
          <a:spcPct val="0"/>
        </a:spcAft>
        <a:buChar char="»"/>
        <a:defRPr sz="1400">
          <a:solidFill>
            <a:schemeClr val="tx1"/>
          </a:solidFill>
          <a:latin typeface="+mn-lt"/>
          <a:ea typeface="+mn-ea"/>
        </a:defRPr>
      </a:lvl9pPr>
    </p:bodyStyle>
    <p:otherStyle>
      <a:defPPr>
        <a:defRPr lang="zh-CN"/>
      </a:defPPr>
      <a:lvl1pPr marL="0" algn="l" defTabSz="879475" rtl="0" eaLnBrk="1" latinLnBrk="0" hangingPunct="1">
        <a:defRPr sz="1700" kern="1200">
          <a:solidFill>
            <a:schemeClr val="tx1"/>
          </a:solidFill>
          <a:latin typeface="+mn-lt"/>
          <a:ea typeface="+mn-ea"/>
          <a:cs typeface="+mn-cs"/>
        </a:defRPr>
      </a:lvl1pPr>
      <a:lvl2pPr marL="439420" algn="l" defTabSz="879475" rtl="0" eaLnBrk="1" latinLnBrk="0" hangingPunct="1">
        <a:defRPr sz="1700" kern="1200">
          <a:solidFill>
            <a:schemeClr val="tx1"/>
          </a:solidFill>
          <a:latin typeface="+mn-lt"/>
          <a:ea typeface="+mn-ea"/>
          <a:cs typeface="+mn-cs"/>
        </a:defRPr>
      </a:lvl2pPr>
      <a:lvl3pPr marL="879475" algn="l" defTabSz="879475" rtl="0" eaLnBrk="1" latinLnBrk="0" hangingPunct="1">
        <a:defRPr sz="1700" kern="1200">
          <a:solidFill>
            <a:schemeClr val="tx1"/>
          </a:solidFill>
          <a:latin typeface="+mn-lt"/>
          <a:ea typeface="+mn-ea"/>
          <a:cs typeface="+mn-cs"/>
        </a:defRPr>
      </a:lvl3pPr>
      <a:lvl4pPr marL="1318895" algn="l" defTabSz="879475" rtl="0" eaLnBrk="1" latinLnBrk="0" hangingPunct="1">
        <a:defRPr sz="1700" kern="1200">
          <a:solidFill>
            <a:schemeClr val="tx1"/>
          </a:solidFill>
          <a:latin typeface="+mn-lt"/>
          <a:ea typeface="+mn-ea"/>
          <a:cs typeface="+mn-cs"/>
        </a:defRPr>
      </a:lvl4pPr>
      <a:lvl5pPr marL="1758315" algn="l" defTabSz="879475" rtl="0" eaLnBrk="1" latinLnBrk="0" hangingPunct="1">
        <a:defRPr sz="1700" kern="1200">
          <a:solidFill>
            <a:schemeClr val="tx1"/>
          </a:solidFill>
          <a:latin typeface="+mn-lt"/>
          <a:ea typeface="+mn-ea"/>
          <a:cs typeface="+mn-cs"/>
        </a:defRPr>
      </a:lvl5pPr>
      <a:lvl6pPr marL="2197735" algn="l" defTabSz="879475" rtl="0" eaLnBrk="1" latinLnBrk="0" hangingPunct="1">
        <a:defRPr sz="1700" kern="1200">
          <a:solidFill>
            <a:schemeClr val="tx1"/>
          </a:solidFill>
          <a:latin typeface="+mn-lt"/>
          <a:ea typeface="+mn-ea"/>
          <a:cs typeface="+mn-cs"/>
        </a:defRPr>
      </a:lvl6pPr>
      <a:lvl7pPr marL="2637790" algn="l" defTabSz="879475" rtl="0" eaLnBrk="1" latinLnBrk="0" hangingPunct="1">
        <a:defRPr sz="1700" kern="1200">
          <a:solidFill>
            <a:schemeClr val="tx1"/>
          </a:solidFill>
          <a:latin typeface="+mn-lt"/>
          <a:ea typeface="+mn-ea"/>
          <a:cs typeface="+mn-cs"/>
        </a:defRPr>
      </a:lvl7pPr>
      <a:lvl8pPr marL="3077210" algn="l" defTabSz="879475" rtl="0" eaLnBrk="1" latinLnBrk="0" hangingPunct="1">
        <a:defRPr sz="1700" kern="1200">
          <a:solidFill>
            <a:schemeClr val="tx1"/>
          </a:solidFill>
          <a:latin typeface="+mn-lt"/>
          <a:ea typeface="+mn-ea"/>
          <a:cs typeface="+mn-cs"/>
        </a:defRPr>
      </a:lvl8pPr>
      <a:lvl9pPr marL="3516630" algn="l" defTabSz="8794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2" r:id="rId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3000"/>
          </a:schemeClr>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4" r:id="rId1"/>
  </p:sldLayoutIdLst>
  <p:transition/>
  <p:txStyles>
    <p:titleStyle>
      <a:lvl1pPr algn="ctr" defTabSz="659130" rtl="0" eaLnBrk="0" fontAlgn="base" hangingPunct="0">
        <a:spcBef>
          <a:spcPct val="0"/>
        </a:spcBef>
        <a:spcAft>
          <a:spcPct val="0"/>
        </a:spcAft>
        <a:defRPr sz="3200">
          <a:solidFill>
            <a:schemeClr val="tx2"/>
          </a:solidFill>
          <a:latin typeface="+mj-lt"/>
          <a:ea typeface="+mj-ea"/>
          <a:cs typeface="+mj-cs"/>
        </a:defRPr>
      </a:lvl1pPr>
      <a:lvl2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2pPr>
      <a:lvl3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3pPr>
      <a:lvl4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4pPr>
      <a:lvl5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5pPr>
      <a:lvl6pPr marL="439420"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6pPr>
      <a:lvl7pPr marL="87947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7pPr>
      <a:lvl8pPr marL="131889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8pPr>
      <a:lvl9pPr marL="175831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9pPr>
    </p:titleStyle>
    <p:bodyStyle>
      <a:lvl1pPr marL="247015" indent="-247015" algn="l" defTabSz="659130" rtl="0" eaLnBrk="0" fontAlgn="base" hangingPunct="0">
        <a:spcBef>
          <a:spcPct val="20000"/>
        </a:spcBef>
        <a:spcAft>
          <a:spcPct val="0"/>
        </a:spcAft>
        <a:buChar char="•"/>
        <a:defRPr sz="2300">
          <a:solidFill>
            <a:schemeClr val="tx1"/>
          </a:solidFill>
          <a:latin typeface="+mn-lt"/>
          <a:ea typeface="+mn-ea"/>
          <a:cs typeface="+mn-cs"/>
        </a:defRPr>
      </a:lvl1pPr>
      <a:lvl2pPr marL="535940" indent="-205740" algn="l" defTabSz="659130" rtl="0" eaLnBrk="0" fontAlgn="base" hangingPunct="0">
        <a:spcBef>
          <a:spcPct val="20000"/>
        </a:spcBef>
        <a:spcAft>
          <a:spcPct val="0"/>
        </a:spcAft>
        <a:buChar char="–"/>
        <a:defRPr sz="2000">
          <a:solidFill>
            <a:schemeClr val="tx1"/>
          </a:solidFill>
          <a:latin typeface="+mn-lt"/>
          <a:ea typeface="+mn-ea"/>
        </a:defRPr>
      </a:lvl2pPr>
      <a:lvl3pPr marL="824230" indent="-165100" algn="l" defTabSz="659130" rtl="0" eaLnBrk="0" fontAlgn="base" hangingPunct="0">
        <a:spcBef>
          <a:spcPct val="20000"/>
        </a:spcBef>
        <a:spcAft>
          <a:spcPct val="0"/>
        </a:spcAft>
        <a:buChar char="•"/>
        <a:defRPr sz="2300">
          <a:solidFill>
            <a:schemeClr val="tx1"/>
          </a:solidFill>
          <a:latin typeface="+mn-lt"/>
          <a:ea typeface="+mn-ea"/>
        </a:defRPr>
      </a:lvl3pPr>
      <a:lvl4pPr marL="1153795" indent="-165100" algn="l" defTabSz="659130" rtl="0" eaLnBrk="0" fontAlgn="base" hangingPunct="0">
        <a:spcBef>
          <a:spcPct val="20000"/>
        </a:spcBef>
        <a:spcAft>
          <a:spcPct val="0"/>
        </a:spcAft>
        <a:buChar char="–"/>
        <a:defRPr sz="1400">
          <a:solidFill>
            <a:schemeClr val="tx1"/>
          </a:solidFill>
          <a:latin typeface="+mn-lt"/>
          <a:ea typeface="+mn-ea"/>
        </a:defRPr>
      </a:lvl4pPr>
      <a:lvl5pPr marL="1483360" indent="-165100" algn="l" defTabSz="659130" rtl="0" eaLnBrk="0" fontAlgn="base" hangingPunct="0">
        <a:spcBef>
          <a:spcPct val="20000"/>
        </a:spcBef>
        <a:spcAft>
          <a:spcPct val="0"/>
        </a:spcAft>
        <a:buChar char="»"/>
        <a:defRPr sz="1400">
          <a:solidFill>
            <a:schemeClr val="tx1"/>
          </a:solidFill>
          <a:latin typeface="+mn-lt"/>
          <a:ea typeface="+mn-ea"/>
        </a:defRPr>
      </a:lvl5pPr>
      <a:lvl6pPr marL="1923415" indent="-165100" algn="l" defTabSz="659130" rtl="0" fontAlgn="base">
        <a:spcBef>
          <a:spcPct val="20000"/>
        </a:spcBef>
        <a:spcAft>
          <a:spcPct val="0"/>
        </a:spcAft>
        <a:buChar char="»"/>
        <a:defRPr sz="1400">
          <a:solidFill>
            <a:schemeClr val="tx1"/>
          </a:solidFill>
          <a:latin typeface="+mn-lt"/>
          <a:ea typeface="+mn-ea"/>
        </a:defRPr>
      </a:lvl6pPr>
      <a:lvl7pPr marL="2362835" indent="-165100" algn="l" defTabSz="659130" rtl="0" fontAlgn="base">
        <a:spcBef>
          <a:spcPct val="20000"/>
        </a:spcBef>
        <a:spcAft>
          <a:spcPct val="0"/>
        </a:spcAft>
        <a:buChar char="»"/>
        <a:defRPr sz="1400">
          <a:solidFill>
            <a:schemeClr val="tx1"/>
          </a:solidFill>
          <a:latin typeface="+mn-lt"/>
          <a:ea typeface="+mn-ea"/>
        </a:defRPr>
      </a:lvl7pPr>
      <a:lvl8pPr marL="2802255" indent="-165100" algn="l" defTabSz="659130" rtl="0" fontAlgn="base">
        <a:spcBef>
          <a:spcPct val="20000"/>
        </a:spcBef>
        <a:spcAft>
          <a:spcPct val="0"/>
        </a:spcAft>
        <a:buChar char="»"/>
        <a:defRPr sz="1400">
          <a:solidFill>
            <a:schemeClr val="tx1"/>
          </a:solidFill>
          <a:latin typeface="+mn-lt"/>
          <a:ea typeface="+mn-ea"/>
        </a:defRPr>
      </a:lvl8pPr>
      <a:lvl9pPr marL="3241675" indent="-165100" algn="l" defTabSz="659130" rtl="0" fontAlgn="base">
        <a:spcBef>
          <a:spcPct val="20000"/>
        </a:spcBef>
        <a:spcAft>
          <a:spcPct val="0"/>
        </a:spcAft>
        <a:buChar char="»"/>
        <a:defRPr sz="1400">
          <a:solidFill>
            <a:schemeClr val="tx1"/>
          </a:solidFill>
          <a:latin typeface="+mn-lt"/>
          <a:ea typeface="+mn-ea"/>
        </a:defRPr>
      </a:lvl9pPr>
    </p:bodyStyle>
    <p:otherStyle>
      <a:defPPr>
        <a:defRPr lang="zh-CN"/>
      </a:defPPr>
      <a:lvl1pPr marL="0" algn="l" defTabSz="879475" rtl="0" eaLnBrk="1" latinLnBrk="0" hangingPunct="1">
        <a:defRPr sz="1700" kern="1200">
          <a:solidFill>
            <a:schemeClr val="tx1"/>
          </a:solidFill>
          <a:latin typeface="+mn-lt"/>
          <a:ea typeface="+mn-ea"/>
          <a:cs typeface="+mn-cs"/>
        </a:defRPr>
      </a:lvl1pPr>
      <a:lvl2pPr marL="439420" algn="l" defTabSz="879475" rtl="0" eaLnBrk="1" latinLnBrk="0" hangingPunct="1">
        <a:defRPr sz="1700" kern="1200">
          <a:solidFill>
            <a:schemeClr val="tx1"/>
          </a:solidFill>
          <a:latin typeface="+mn-lt"/>
          <a:ea typeface="+mn-ea"/>
          <a:cs typeface="+mn-cs"/>
        </a:defRPr>
      </a:lvl2pPr>
      <a:lvl3pPr marL="879475" algn="l" defTabSz="879475" rtl="0" eaLnBrk="1" latinLnBrk="0" hangingPunct="1">
        <a:defRPr sz="1700" kern="1200">
          <a:solidFill>
            <a:schemeClr val="tx1"/>
          </a:solidFill>
          <a:latin typeface="+mn-lt"/>
          <a:ea typeface="+mn-ea"/>
          <a:cs typeface="+mn-cs"/>
        </a:defRPr>
      </a:lvl3pPr>
      <a:lvl4pPr marL="1318895" algn="l" defTabSz="879475" rtl="0" eaLnBrk="1" latinLnBrk="0" hangingPunct="1">
        <a:defRPr sz="1700" kern="1200">
          <a:solidFill>
            <a:schemeClr val="tx1"/>
          </a:solidFill>
          <a:latin typeface="+mn-lt"/>
          <a:ea typeface="+mn-ea"/>
          <a:cs typeface="+mn-cs"/>
        </a:defRPr>
      </a:lvl4pPr>
      <a:lvl5pPr marL="1758315" algn="l" defTabSz="879475" rtl="0" eaLnBrk="1" latinLnBrk="0" hangingPunct="1">
        <a:defRPr sz="1700" kern="1200">
          <a:solidFill>
            <a:schemeClr val="tx1"/>
          </a:solidFill>
          <a:latin typeface="+mn-lt"/>
          <a:ea typeface="+mn-ea"/>
          <a:cs typeface="+mn-cs"/>
        </a:defRPr>
      </a:lvl5pPr>
      <a:lvl6pPr marL="2197735" algn="l" defTabSz="879475" rtl="0" eaLnBrk="1" latinLnBrk="0" hangingPunct="1">
        <a:defRPr sz="1700" kern="1200">
          <a:solidFill>
            <a:schemeClr val="tx1"/>
          </a:solidFill>
          <a:latin typeface="+mn-lt"/>
          <a:ea typeface="+mn-ea"/>
          <a:cs typeface="+mn-cs"/>
        </a:defRPr>
      </a:lvl6pPr>
      <a:lvl7pPr marL="2637790" algn="l" defTabSz="879475" rtl="0" eaLnBrk="1" latinLnBrk="0" hangingPunct="1">
        <a:defRPr sz="1700" kern="1200">
          <a:solidFill>
            <a:schemeClr val="tx1"/>
          </a:solidFill>
          <a:latin typeface="+mn-lt"/>
          <a:ea typeface="+mn-ea"/>
          <a:cs typeface="+mn-cs"/>
        </a:defRPr>
      </a:lvl7pPr>
      <a:lvl8pPr marL="3077210" algn="l" defTabSz="879475" rtl="0" eaLnBrk="1" latinLnBrk="0" hangingPunct="1">
        <a:defRPr sz="1700" kern="1200">
          <a:solidFill>
            <a:schemeClr val="tx1"/>
          </a:solidFill>
          <a:latin typeface="+mn-lt"/>
          <a:ea typeface="+mn-ea"/>
          <a:cs typeface="+mn-cs"/>
        </a:defRPr>
      </a:lvl8pPr>
      <a:lvl9pPr marL="3516630" algn="l" defTabSz="879475" rtl="0" eaLnBrk="1" latinLnBrk="0" hangingPunct="1">
        <a:defRPr sz="17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6" r:id="rId1"/>
  </p:sldLayoutIdLst>
  <p:transition/>
  <p:txStyles>
    <p:titleStyle>
      <a:lvl1pPr algn="ctr" defTabSz="659130" rtl="0" eaLnBrk="0" fontAlgn="base" hangingPunct="0">
        <a:spcBef>
          <a:spcPct val="0"/>
        </a:spcBef>
        <a:spcAft>
          <a:spcPct val="0"/>
        </a:spcAft>
        <a:defRPr sz="3200">
          <a:solidFill>
            <a:schemeClr val="tx2"/>
          </a:solidFill>
          <a:latin typeface="+mj-lt"/>
          <a:ea typeface="+mj-ea"/>
          <a:cs typeface="+mj-cs"/>
        </a:defRPr>
      </a:lvl1pPr>
      <a:lvl2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2pPr>
      <a:lvl3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3pPr>
      <a:lvl4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4pPr>
      <a:lvl5pPr algn="ctr" defTabSz="659130" rtl="0" eaLnBrk="0" fontAlgn="base" hangingPunct="0">
        <a:spcBef>
          <a:spcPct val="0"/>
        </a:spcBef>
        <a:spcAft>
          <a:spcPct val="0"/>
        </a:spcAft>
        <a:defRPr sz="3200">
          <a:solidFill>
            <a:schemeClr val="tx2"/>
          </a:solidFill>
          <a:latin typeface="Arial" panose="020B0604020202020204" pitchFamily="34" charset="0"/>
          <a:ea typeface="宋体" panose="02010600030101010101" pitchFamily="2" charset="-122"/>
        </a:defRPr>
      </a:lvl5pPr>
      <a:lvl6pPr marL="439420"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6pPr>
      <a:lvl7pPr marL="87947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7pPr>
      <a:lvl8pPr marL="131889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8pPr>
      <a:lvl9pPr marL="1758315" algn="ctr" defTabSz="659130" rtl="0" fontAlgn="base">
        <a:spcBef>
          <a:spcPct val="0"/>
        </a:spcBef>
        <a:spcAft>
          <a:spcPct val="0"/>
        </a:spcAft>
        <a:defRPr sz="3200">
          <a:solidFill>
            <a:schemeClr val="tx2"/>
          </a:solidFill>
          <a:latin typeface="Arial" panose="020B0604020202020204" pitchFamily="34" charset="0"/>
          <a:ea typeface="宋体" panose="02010600030101010101" pitchFamily="2" charset="-122"/>
        </a:defRPr>
      </a:lvl9pPr>
    </p:titleStyle>
    <p:bodyStyle>
      <a:lvl1pPr marL="247015" indent="-247015" algn="l" defTabSz="659130" rtl="0" eaLnBrk="0" fontAlgn="base" hangingPunct="0">
        <a:spcBef>
          <a:spcPct val="20000"/>
        </a:spcBef>
        <a:spcAft>
          <a:spcPct val="0"/>
        </a:spcAft>
        <a:buChar char="•"/>
        <a:defRPr sz="2300">
          <a:solidFill>
            <a:schemeClr val="tx1"/>
          </a:solidFill>
          <a:latin typeface="+mn-lt"/>
          <a:ea typeface="+mn-ea"/>
          <a:cs typeface="+mn-cs"/>
        </a:defRPr>
      </a:lvl1pPr>
      <a:lvl2pPr marL="535940" indent="-205740" algn="l" defTabSz="659130" rtl="0" eaLnBrk="0" fontAlgn="base" hangingPunct="0">
        <a:spcBef>
          <a:spcPct val="20000"/>
        </a:spcBef>
        <a:spcAft>
          <a:spcPct val="0"/>
        </a:spcAft>
        <a:buChar char="–"/>
        <a:defRPr sz="2000">
          <a:solidFill>
            <a:schemeClr val="tx1"/>
          </a:solidFill>
          <a:latin typeface="+mn-lt"/>
          <a:ea typeface="+mn-ea"/>
        </a:defRPr>
      </a:lvl2pPr>
      <a:lvl3pPr marL="824230" indent="-165100" algn="l" defTabSz="659130" rtl="0" eaLnBrk="0" fontAlgn="base" hangingPunct="0">
        <a:spcBef>
          <a:spcPct val="20000"/>
        </a:spcBef>
        <a:spcAft>
          <a:spcPct val="0"/>
        </a:spcAft>
        <a:buChar char="•"/>
        <a:defRPr sz="2300">
          <a:solidFill>
            <a:schemeClr val="tx1"/>
          </a:solidFill>
          <a:latin typeface="+mn-lt"/>
          <a:ea typeface="+mn-ea"/>
        </a:defRPr>
      </a:lvl3pPr>
      <a:lvl4pPr marL="1153795" indent="-165100" algn="l" defTabSz="659130" rtl="0" eaLnBrk="0" fontAlgn="base" hangingPunct="0">
        <a:spcBef>
          <a:spcPct val="20000"/>
        </a:spcBef>
        <a:spcAft>
          <a:spcPct val="0"/>
        </a:spcAft>
        <a:buChar char="–"/>
        <a:defRPr sz="1400">
          <a:solidFill>
            <a:schemeClr val="tx1"/>
          </a:solidFill>
          <a:latin typeface="+mn-lt"/>
          <a:ea typeface="+mn-ea"/>
        </a:defRPr>
      </a:lvl4pPr>
      <a:lvl5pPr marL="1483360" indent="-165100" algn="l" defTabSz="659130" rtl="0" eaLnBrk="0" fontAlgn="base" hangingPunct="0">
        <a:spcBef>
          <a:spcPct val="20000"/>
        </a:spcBef>
        <a:spcAft>
          <a:spcPct val="0"/>
        </a:spcAft>
        <a:buChar char="»"/>
        <a:defRPr sz="1400">
          <a:solidFill>
            <a:schemeClr val="tx1"/>
          </a:solidFill>
          <a:latin typeface="+mn-lt"/>
          <a:ea typeface="+mn-ea"/>
        </a:defRPr>
      </a:lvl5pPr>
      <a:lvl6pPr marL="1923415" indent="-165100" algn="l" defTabSz="659130" rtl="0" fontAlgn="base">
        <a:spcBef>
          <a:spcPct val="20000"/>
        </a:spcBef>
        <a:spcAft>
          <a:spcPct val="0"/>
        </a:spcAft>
        <a:buChar char="»"/>
        <a:defRPr sz="1400">
          <a:solidFill>
            <a:schemeClr val="tx1"/>
          </a:solidFill>
          <a:latin typeface="+mn-lt"/>
          <a:ea typeface="+mn-ea"/>
        </a:defRPr>
      </a:lvl6pPr>
      <a:lvl7pPr marL="2362835" indent="-165100" algn="l" defTabSz="659130" rtl="0" fontAlgn="base">
        <a:spcBef>
          <a:spcPct val="20000"/>
        </a:spcBef>
        <a:spcAft>
          <a:spcPct val="0"/>
        </a:spcAft>
        <a:buChar char="»"/>
        <a:defRPr sz="1400">
          <a:solidFill>
            <a:schemeClr val="tx1"/>
          </a:solidFill>
          <a:latin typeface="+mn-lt"/>
          <a:ea typeface="+mn-ea"/>
        </a:defRPr>
      </a:lvl7pPr>
      <a:lvl8pPr marL="2802255" indent="-165100" algn="l" defTabSz="659130" rtl="0" fontAlgn="base">
        <a:spcBef>
          <a:spcPct val="20000"/>
        </a:spcBef>
        <a:spcAft>
          <a:spcPct val="0"/>
        </a:spcAft>
        <a:buChar char="»"/>
        <a:defRPr sz="1400">
          <a:solidFill>
            <a:schemeClr val="tx1"/>
          </a:solidFill>
          <a:latin typeface="+mn-lt"/>
          <a:ea typeface="+mn-ea"/>
        </a:defRPr>
      </a:lvl8pPr>
      <a:lvl9pPr marL="3241675" indent="-165100" algn="l" defTabSz="659130" rtl="0" fontAlgn="base">
        <a:spcBef>
          <a:spcPct val="20000"/>
        </a:spcBef>
        <a:spcAft>
          <a:spcPct val="0"/>
        </a:spcAft>
        <a:buChar char="»"/>
        <a:defRPr sz="1400">
          <a:solidFill>
            <a:schemeClr val="tx1"/>
          </a:solidFill>
          <a:latin typeface="+mn-lt"/>
          <a:ea typeface="+mn-ea"/>
        </a:defRPr>
      </a:lvl9pPr>
    </p:bodyStyle>
    <p:otherStyle>
      <a:defPPr>
        <a:defRPr lang="zh-CN"/>
      </a:defPPr>
      <a:lvl1pPr marL="0" algn="l" defTabSz="879475" rtl="0" eaLnBrk="1" latinLnBrk="0" hangingPunct="1">
        <a:defRPr sz="1700" kern="1200">
          <a:solidFill>
            <a:schemeClr val="tx1"/>
          </a:solidFill>
          <a:latin typeface="+mn-lt"/>
          <a:ea typeface="+mn-ea"/>
          <a:cs typeface="+mn-cs"/>
        </a:defRPr>
      </a:lvl1pPr>
      <a:lvl2pPr marL="439420" algn="l" defTabSz="879475" rtl="0" eaLnBrk="1" latinLnBrk="0" hangingPunct="1">
        <a:defRPr sz="1700" kern="1200">
          <a:solidFill>
            <a:schemeClr val="tx1"/>
          </a:solidFill>
          <a:latin typeface="+mn-lt"/>
          <a:ea typeface="+mn-ea"/>
          <a:cs typeface="+mn-cs"/>
        </a:defRPr>
      </a:lvl2pPr>
      <a:lvl3pPr marL="879475" algn="l" defTabSz="879475" rtl="0" eaLnBrk="1" latinLnBrk="0" hangingPunct="1">
        <a:defRPr sz="1700" kern="1200">
          <a:solidFill>
            <a:schemeClr val="tx1"/>
          </a:solidFill>
          <a:latin typeface="+mn-lt"/>
          <a:ea typeface="+mn-ea"/>
          <a:cs typeface="+mn-cs"/>
        </a:defRPr>
      </a:lvl3pPr>
      <a:lvl4pPr marL="1318895" algn="l" defTabSz="879475" rtl="0" eaLnBrk="1" latinLnBrk="0" hangingPunct="1">
        <a:defRPr sz="1700" kern="1200">
          <a:solidFill>
            <a:schemeClr val="tx1"/>
          </a:solidFill>
          <a:latin typeface="+mn-lt"/>
          <a:ea typeface="+mn-ea"/>
          <a:cs typeface="+mn-cs"/>
        </a:defRPr>
      </a:lvl4pPr>
      <a:lvl5pPr marL="1758315" algn="l" defTabSz="879475" rtl="0" eaLnBrk="1" latinLnBrk="0" hangingPunct="1">
        <a:defRPr sz="1700" kern="1200">
          <a:solidFill>
            <a:schemeClr val="tx1"/>
          </a:solidFill>
          <a:latin typeface="+mn-lt"/>
          <a:ea typeface="+mn-ea"/>
          <a:cs typeface="+mn-cs"/>
        </a:defRPr>
      </a:lvl5pPr>
      <a:lvl6pPr marL="2197735" algn="l" defTabSz="879475" rtl="0" eaLnBrk="1" latinLnBrk="0" hangingPunct="1">
        <a:defRPr sz="1700" kern="1200">
          <a:solidFill>
            <a:schemeClr val="tx1"/>
          </a:solidFill>
          <a:latin typeface="+mn-lt"/>
          <a:ea typeface="+mn-ea"/>
          <a:cs typeface="+mn-cs"/>
        </a:defRPr>
      </a:lvl6pPr>
      <a:lvl7pPr marL="2637790" algn="l" defTabSz="879475" rtl="0" eaLnBrk="1" latinLnBrk="0" hangingPunct="1">
        <a:defRPr sz="1700" kern="1200">
          <a:solidFill>
            <a:schemeClr val="tx1"/>
          </a:solidFill>
          <a:latin typeface="+mn-lt"/>
          <a:ea typeface="+mn-ea"/>
          <a:cs typeface="+mn-cs"/>
        </a:defRPr>
      </a:lvl7pPr>
      <a:lvl8pPr marL="3077210" algn="l" defTabSz="879475" rtl="0" eaLnBrk="1" latinLnBrk="0" hangingPunct="1">
        <a:defRPr sz="1700" kern="1200">
          <a:solidFill>
            <a:schemeClr val="tx1"/>
          </a:solidFill>
          <a:latin typeface="+mn-lt"/>
          <a:ea typeface="+mn-ea"/>
          <a:cs typeface="+mn-cs"/>
        </a:defRPr>
      </a:lvl8pPr>
      <a:lvl9pPr marL="3516630" algn="l" defTabSz="879475" rtl="0" eaLnBrk="1" latinLnBrk="0" hangingPunct="1">
        <a:defRPr sz="17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8" r:id="rId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57290" y="857238"/>
            <a:ext cx="6286544" cy="2793056"/>
          </a:xfrm>
          <a:prstGeom prst="rect">
            <a:avLst/>
          </a:prstGeom>
          <a:noFill/>
        </p:spPr>
        <p:txBody>
          <a:bodyPr wrap="square" lIns="91426" tIns="45712" rIns="91426" bIns="45712" rtlCol="0">
            <a:spAutoFit/>
          </a:bodyPr>
          <a:lstStyle/>
          <a:p>
            <a:pPr algn="ctr"/>
            <a:r>
              <a:rPr lang="zh-CN" altLang="en-US" sz="4500" spc="50" smtClean="0">
                <a:ln w="11430"/>
                <a:latin typeface="黑体" panose="02010609060101010101" pitchFamily="49" charset="-122"/>
                <a:ea typeface="黑体" panose="02010609060101010101" pitchFamily="49" charset="-122"/>
              </a:rPr>
              <a:t>专题</a:t>
            </a:r>
            <a:r>
              <a:rPr lang="en-US" altLang="zh-CN" sz="4500" spc="50" smtClean="0">
                <a:ln w="11430"/>
                <a:latin typeface="黑体" panose="02010609060101010101" pitchFamily="49" charset="-122"/>
                <a:ea typeface="黑体" panose="02010609060101010101" pitchFamily="49" charset="-122"/>
              </a:rPr>
              <a:t>22</a:t>
            </a:r>
            <a:endParaRPr lang="en-US" altLang="zh-CN" sz="4500" spc="50" smtClean="0">
              <a:ln w="11430"/>
              <a:latin typeface="黑体" panose="02010609060101010101" pitchFamily="49" charset="-122"/>
              <a:ea typeface="黑体" panose="02010609060101010101" pitchFamily="49" charset="-122"/>
            </a:endParaRPr>
          </a:p>
          <a:p>
            <a:pPr algn="ctr"/>
            <a:r>
              <a:rPr lang="zh-CN" altLang="en-US" sz="4500" spc="50" smtClean="0">
                <a:ln w="11430"/>
                <a:latin typeface="黑体" panose="02010609060101010101" pitchFamily="49" charset="-122"/>
                <a:ea typeface="黑体" panose="02010609060101010101" pitchFamily="49" charset="-122"/>
              </a:rPr>
              <a:t>近现代资本主义国家的国家制度与社会治理</a:t>
            </a:r>
            <a:endParaRPr lang="zh-CN" altLang="en-US" sz="4500" spc="50" smtClean="0">
              <a:ln w="11430"/>
              <a:latin typeface="黑体" panose="02010609060101010101" pitchFamily="49" charset="-122"/>
              <a:ea typeface="黑体" panose="02010609060101010101" pitchFamily="49" charset="-122"/>
            </a:endParaRPr>
          </a:p>
        </p:txBody>
      </p:sp>
    </p:spTree>
  </p:cSld>
  <p:clrMapOvr>
    <a:masterClrMapping/>
  </p:clrMapOvr>
  <p:transition>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403920"/>
            <a:ext cx="8929750" cy="1754326"/>
          </a:xfrm>
          <a:prstGeom prst="rect">
            <a:avLst/>
          </a:prstGeom>
          <a:noFill/>
        </p:spPr>
        <p:txBody>
          <a:bodyPr wrap="square" rtlCol="0">
            <a:spAutoFit/>
          </a:bodyPr>
          <a:lstStyle/>
          <a:p>
            <a:pPr>
              <a:lnSpc>
                <a:spcPct val="150000"/>
              </a:lnSpc>
            </a:pPr>
            <a:r>
              <a:rPr lang="zh-CN" altLang="en-US" sz="2400" smtClean="0">
                <a:solidFill>
                  <a:srgbClr val="0070C0"/>
                </a:solidFill>
                <a:latin typeface="黑体" panose="02010609060101010101" pitchFamily="49" charset="-122"/>
                <a:ea typeface="黑体" panose="02010609060101010101" pitchFamily="49" charset="-122"/>
              </a:rPr>
              <a:t>三、文官制度的扩展</a:t>
            </a:r>
            <a:endParaRPr lang="zh-CN" altLang="en-US" sz="2400" smtClean="0">
              <a:solidFill>
                <a:srgbClr val="0070C0"/>
              </a:solidFill>
              <a:latin typeface="黑体" panose="02010609060101010101" pitchFamily="49" charset="-122"/>
              <a:ea typeface="黑体" panose="02010609060101010101" pitchFamily="49" charset="-122"/>
            </a:endParaRPr>
          </a:p>
          <a:p>
            <a:pPr>
              <a:lnSpc>
                <a:spcPct val="150000"/>
              </a:lnSpc>
            </a:pPr>
            <a:r>
              <a:rPr lang="en-US" sz="2400" smtClean="0"/>
              <a:t>1883</a:t>
            </a:r>
            <a:r>
              <a:rPr lang="zh-CN" altLang="en-US" sz="2400" smtClean="0"/>
              <a:t>年</a:t>
            </a:r>
            <a:r>
              <a:rPr lang="en-US" sz="2400" smtClean="0"/>
              <a:t>,</a:t>
            </a:r>
            <a:r>
              <a:rPr lang="zh-CN" altLang="en-US" sz="2400" smtClean="0"/>
              <a:t>美国国会通过法案</a:t>
            </a:r>
            <a:r>
              <a:rPr lang="en-US" sz="2400" smtClean="0"/>
              <a:t>,</a:t>
            </a:r>
            <a:r>
              <a:rPr lang="zh-CN" altLang="en-US" sz="2400" smtClean="0"/>
              <a:t>建立了文官制度。第二次世界大战后</a:t>
            </a:r>
            <a:r>
              <a:rPr lang="en-US" sz="2400" smtClean="0"/>
              <a:t>,</a:t>
            </a:r>
            <a:r>
              <a:rPr lang="zh-CN" altLang="en-US" sz="2400" smtClean="0"/>
              <a:t>法国、德国和日本等国的文官制度最终建立起来。</a:t>
            </a:r>
            <a:endParaRPr lang="zh-CN" altLang="en-US" sz="240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2258" y="71420"/>
            <a:ext cx="8787460" cy="446972"/>
          </a:xfrm>
          <a:prstGeom prst="rect">
            <a:avLst/>
          </a:prstGeom>
          <a:noFill/>
        </p:spPr>
        <p:txBody>
          <a:bodyPr wrap="square" lIns="68571" tIns="34285" rIns="68571" bIns="34285" rtlCol="0">
            <a:spAutoFit/>
          </a:bodyPr>
          <a:lstStyle/>
          <a:p>
            <a:r>
              <a:rPr lang="zh-CN" altLang="en-US" sz="2200" smtClean="0">
                <a:solidFill>
                  <a:srgbClr val="0070C0"/>
                </a:solidFill>
                <a:latin typeface="黑体" panose="02010609060101010101" pitchFamily="49" charset="-122"/>
                <a:ea typeface="黑体" panose="02010609060101010101" pitchFamily="49" charset="-122"/>
              </a:rPr>
              <a:t>四、文官制度的特点和影响</a:t>
            </a:r>
            <a:endParaRPr lang="zh-CN" altLang="en-US" sz="2200">
              <a:solidFill>
                <a:srgbClr val="0070C0"/>
              </a:solidFill>
              <a:latin typeface="黑体" panose="02010609060101010101" pitchFamily="49" charset="-122"/>
              <a:ea typeface="黑体" panose="02010609060101010101" pitchFamily="49" charset="-122"/>
            </a:endParaRPr>
          </a:p>
        </p:txBody>
      </p:sp>
      <p:graphicFrame>
        <p:nvGraphicFramePr>
          <p:cNvPr id="3" name="表格 2"/>
          <p:cNvGraphicFramePr>
            <a:graphicFrameLocks noGrp="1"/>
          </p:cNvGraphicFramePr>
          <p:nvPr/>
        </p:nvGraphicFramePr>
        <p:xfrm>
          <a:off x="180944" y="571486"/>
          <a:ext cx="8786874" cy="4358640"/>
        </p:xfrm>
        <a:graphic>
          <a:graphicData uri="http://schemas.openxmlformats.org/drawingml/2006/table">
            <a:tbl>
              <a:tblPr/>
              <a:tblGrid>
                <a:gridCol w="857256"/>
                <a:gridCol w="1000132"/>
                <a:gridCol w="6929486"/>
              </a:tblGrid>
              <a:tr h="0">
                <a:tc rowSpan="3" gridSpan="2">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特点</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凡是符合相关法律规定的公民</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都可以参加文官考试</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成绩优异者得到录用</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gridSpan="2">
                  <a:tcPr/>
                </a:tc>
                <a:tc vMerge="1" h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文官要在资产阶级各政党之间严格保持中立</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不得公开参与政治活动</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gridSpan="2">
                  <a:tcPr/>
                </a:tc>
                <a:tc vMerge="1" h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文官只要没有严重过错</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便可任职到退休。同时</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文官根据工作成绩得到晋升或惩罚</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3">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影响</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积极</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规范了西方国家政府行政部门事务官的选用和管理</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实现了政治和管理的分离</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v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有利于政府工作的稳定性和持续性</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促进了国家治理水平的提高</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消极</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容易滋生官僚习气和僵化现象</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文官人数急剧膨胀</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大大增加了国家财政负担</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文官的层次越来越多</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一定程度上影响了政府的工作效率</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trips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06" y="71420"/>
            <a:ext cx="8858312" cy="910186"/>
          </a:xfrm>
          <a:prstGeom prst="rect">
            <a:avLst/>
          </a:prstGeom>
          <a:noFill/>
        </p:spPr>
        <p:txBody>
          <a:bodyPr wrap="square" rtlCol="0">
            <a:spAutoFit/>
          </a:bodyPr>
          <a:lstStyle/>
          <a:p>
            <a:r>
              <a:rPr lang="en-US" sz="2200" smtClean="0">
                <a:solidFill>
                  <a:srgbClr val="FF0000"/>
                </a:solidFill>
                <a:latin typeface="黑体" panose="02010609060101010101" pitchFamily="49" charset="-122"/>
                <a:ea typeface="黑体" panose="02010609060101010101" pitchFamily="49" charset="-122"/>
              </a:rPr>
              <a:t>[</a:t>
            </a:r>
            <a:r>
              <a:rPr lang="zh-CN" altLang="en-US" sz="2200" smtClean="0">
                <a:solidFill>
                  <a:srgbClr val="FF0000"/>
                </a:solidFill>
                <a:latin typeface="黑体" panose="02010609060101010101" pitchFamily="49" charset="-122"/>
                <a:ea typeface="黑体" panose="02010609060101010101" pitchFamily="49" charset="-122"/>
              </a:rPr>
              <a:t>水平</a:t>
            </a:r>
            <a:r>
              <a:rPr lang="en-US" sz="2200" smtClean="0">
                <a:solidFill>
                  <a:srgbClr val="FF0000"/>
                </a:solidFill>
                <a:latin typeface="黑体" panose="02010609060101010101" pitchFamily="49" charset="-122"/>
                <a:ea typeface="黑体" panose="02010609060101010101" pitchFamily="49" charset="-122"/>
              </a:rPr>
              <a:t>3</a:t>
            </a:r>
            <a:r>
              <a:rPr lang="en-US" altLang="zh-CN" sz="2200" smtClean="0">
                <a:solidFill>
                  <a:srgbClr val="FF0000"/>
                </a:solidFill>
                <a:latin typeface="黑体" panose="02010609060101010101" pitchFamily="49" charset="-122"/>
                <a:ea typeface="黑体" panose="02010609060101010101" pitchFamily="49" charset="-122"/>
              </a:rPr>
              <a:t>—</a:t>
            </a:r>
            <a:r>
              <a:rPr lang="en-US" sz="2200" smtClean="0">
                <a:solidFill>
                  <a:srgbClr val="FF0000"/>
                </a:solidFill>
                <a:latin typeface="黑体" panose="02010609060101010101" pitchFamily="49" charset="-122"/>
                <a:ea typeface="黑体" panose="02010609060101010101" pitchFamily="49" charset="-122"/>
              </a:rPr>
              <a:t>4] </a:t>
            </a:r>
            <a:r>
              <a:rPr lang="zh-CN" altLang="en-US" sz="2200" smtClean="0"/>
              <a:t>通过比较分析认识科举制对西方近代文官制度的影响</a:t>
            </a:r>
            <a:endParaRPr lang="zh-CN" altLang="en-US" sz="2200" smtClean="0"/>
          </a:p>
          <a:p>
            <a:r>
              <a:rPr lang="en-US" sz="2200" smtClean="0"/>
              <a:t>(1)</a:t>
            </a:r>
            <a:r>
              <a:rPr lang="zh-CN" altLang="en-US" sz="2200" smtClean="0"/>
              <a:t>中国科举制与西方文官制度的比较</a:t>
            </a:r>
            <a:endParaRPr lang="zh-CN" altLang="en-US" sz="2200"/>
          </a:p>
        </p:txBody>
      </p:sp>
      <p:graphicFrame>
        <p:nvGraphicFramePr>
          <p:cNvPr id="6" name="表格 5"/>
          <p:cNvGraphicFramePr>
            <a:graphicFrameLocks noGrp="1"/>
          </p:cNvGraphicFramePr>
          <p:nvPr/>
        </p:nvGraphicFramePr>
        <p:xfrm>
          <a:off x="190512" y="1000114"/>
          <a:ext cx="8739208" cy="4023360"/>
        </p:xfrm>
        <a:graphic>
          <a:graphicData uri="http://schemas.openxmlformats.org/drawingml/2006/table">
            <a:tbl>
              <a:tblPr/>
              <a:tblGrid>
                <a:gridCol w="881026"/>
                <a:gridCol w="2000264"/>
                <a:gridCol w="2928958"/>
                <a:gridCol w="2928960"/>
              </a:tblGrid>
              <a:tr h="0">
                <a:tc gridSpan="2">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项目</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中国科举制</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西方文官制度</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4">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不同</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考试内容</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以儒家思想为主</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强调思想政治内容</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以实用知识为主</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强调文化综合素质</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服务对象</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本质上服务于封建王权</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具有明显的等级性和专制色彩</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成为资本主义民主政治的重要组成部分</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是为了确保民主基础上的政治稳定</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经济形态</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中国固守传统的农耕文明</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英国率先完成了工业革命</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是工业文明</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社会制度</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仍处在封建社会</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资本主义社会</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相同</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wrap="square"/>
                    <a:lstStyle/>
                    <a:p>
                      <a:pPr algn="l">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都在一定程度上提高了官员的文化素质</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公开考试</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择优录用</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考生来源广泛</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r>
            </a:tbl>
          </a:graphicData>
        </a:graphic>
      </p:graphicFrame>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266" y="158498"/>
            <a:ext cx="8858312" cy="4413516"/>
          </a:xfrm>
          <a:prstGeom prst="rect">
            <a:avLst/>
          </a:prstGeom>
          <a:noFill/>
        </p:spPr>
        <p:txBody>
          <a:bodyPr wrap="square" rtlCol="0">
            <a:spAutoFit/>
          </a:bodyPr>
          <a:lstStyle/>
          <a:p>
            <a:r>
              <a:rPr lang="en-US" sz="2400" smtClean="0"/>
              <a:t>(2)</a:t>
            </a:r>
            <a:r>
              <a:rPr lang="zh-CN" altLang="en-US" sz="2400" smtClean="0"/>
              <a:t>科举制对西方文官制度的影响</a:t>
            </a:r>
            <a:endParaRPr lang="zh-CN" altLang="en-US" sz="2400" smtClean="0"/>
          </a:p>
          <a:p>
            <a:r>
              <a:rPr lang="zh-CN" altLang="en-US" sz="2400" smtClean="0"/>
              <a:t>①我国的科举制度倡导竞争考试、择优录取</a:t>
            </a:r>
            <a:r>
              <a:rPr lang="en-US" sz="2400" smtClean="0"/>
              <a:t>,</a:t>
            </a:r>
            <a:r>
              <a:rPr lang="zh-CN" altLang="en-US" sz="2400" smtClean="0"/>
              <a:t>政权向平民开放</a:t>
            </a:r>
            <a:r>
              <a:rPr lang="en-US" sz="2400" smtClean="0"/>
              <a:t>,</a:t>
            </a:r>
            <a:r>
              <a:rPr lang="zh-CN" altLang="en-US" sz="2400" smtClean="0"/>
              <a:t>标榜公平取士</a:t>
            </a:r>
            <a:r>
              <a:rPr lang="en-US" sz="2400" smtClean="0"/>
              <a:t>,</a:t>
            </a:r>
            <a:r>
              <a:rPr lang="zh-CN" altLang="en-US" sz="2400" smtClean="0"/>
              <a:t>唯才是举。这让西方大为赞赏</a:t>
            </a:r>
            <a:r>
              <a:rPr lang="en-US" sz="2400" smtClean="0"/>
              <a:t>,</a:t>
            </a:r>
            <a:r>
              <a:rPr lang="zh-CN" altLang="en-US" sz="2400" smtClean="0"/>
              <a:t>进而仿效</a:t>
            </a:r>
            <a:r>
              <a:rPr lang="en-US" sz="2400" smtClean="0"/>
              <a:t>,</a:t>
            </a:r>
            <a:r>
              <a:rPr lang="zh-CN" altLang="en-US" sz="2400" smtClean="0"/>
              <a:t>成为近现代西方文官制度的样板。</a:t>
            </a:r>
            <a:endParaRPr lang="zh-CN" altLang="en-US" sz="2400" smtClean="0"/>
          </a:p>
          <a:p>
            <a:r>
              <a:rPr lang="zh-CN" altLang="en-US" sz="2400" smtClean="0"/>
              <a:t>②科举制度体现“机会均等”原则</a:t>
            </a:r>
            <a:r>
              <a:rPr lang="en-US" sz="2400" smtClean="0"/>
              <a:t>,</a:t>
            </a:r>
            <a:r>
              <a:rPr lang="zh-CN" altLang="en-US" sz="2400" smtClean="0"/>
              <a:t>适应了资本主义启蒙时期倡导“自由、平等、博爱”的启蒙思想家的思想</a:t>
            </a:r>
            <a:r>
              <a:rPr lang="en-US" sz="2400" smtClean="0"/>
              <a:t>,</a:t>
            </a:r>
            <a:r>
              <a:rPr lang="zh-CN" altLang="en-US" sz="2400" smtClean="0"/>
              <a:t>比起贵族等级制、君主赐官制等选官制度</a:t>
            </a:r>
            <a:r>
              <a:rPr lang="en-US" sz="2400" smtClean="0"/>
              <a:t>,</a:t>
            </a:r>
            <a:r>
              <a:rPr lang="zh-CN" altLang="en-US" sz="2400" smtClean="0"/>
              <a:t>科举选士无疑具有优越性。</a:t>
            </a:r>
            <a:endParaRPr lang="zh-CN" altLang="en-US" sz="2400" smtClean="0"/>
          </a:p>
          <a:p>
            <a:r>
              <a:rPr lang="zh-CN" altLang="en-US" sz="2400" smtClean="0"/>
              <a:t>③中国科举考试的示范以及文官考试制度自身发展的内在动力驱使西方国家在</a:t>
            </a:r>
            <a:r>
              <a:rPr lang="en-US" sz="2400" smtClean="0"/>
              <a:t>19</a:t>
            </a:r>
            <a:r>
              <a:rPr lang="zh-CN" altLang="en-US" sz="2400" smtClean="0"/>
              <a:t>世纪后纷纷建立了文官制度。</a:t>
            </a:r>
            <a:endParaRPr lang="zh-CN" altLang="en-US" sz="2400"/>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214678" y="142858"/>
            <a:ext cx="1928826" cy="500066"/>
            <a:chOff x="3286116" y="785800"/>
            <a:chExt cx="1928826" cy="500066"/>
          </a:xfrm>
        </p:grpSpPr>
        <p:sp>
          <p:nvSpPr>
            <p:cNvPr id="6" name="矩形 5"/>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考点整合</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10" name="TextBox 9"/>
          <p:cNvSpPr txBox="1"/>
          <p:nvPr/>
        </p:nvSpPr>
        <p:spPr>
          <a:xfrm>
            <a:off x="142876" y="878230"/>
            <a:ext cx="8858280" cy="3550908"/>
          </a:xfrm>
          <a:prstGeom prst="rect">
            <a:avLst/>
          </a:prstGeom>
          <a:noFill/>
        </p:spPr>
        <p:txBody>
          <a:bodyPr wrap="square" rtlCol="0">
            <a:spAutoFit/>
          </a:bodyPr>
          <a:lstStyle/>
          <a:p>
            <a:r>
              <a:rPr lang="en-US" altLang="zh-CN" sz="2200" smtClean="0">
                <a:solidFill>
                  <a:srgbClr val="0070C0"/>
                </a:solidFill>
                <a:latin typeface="黑体" panose="02010609060101010101" pitchFamily="49" charset="-122"/>
                <a:ea typeface="黑体" panose="02010609060101010101" pitchFamily="49" charset="-122"/>
              </a:rPr>
              <a:t>[</a:t>
            </a:r>
            <a:r>
              <a:rPr lang="zh-CN" altLang="en-US" sz="2200" smtClean="0">
                <a:solidFill>
                  <a:srgbClr val="0070C0"/>
                </a:solidFill>
                <a:latin typeface="黑体" panose="02010609060101010101" pitchFamily="49" charset="-122"/>
                <a:ea typeface="黑体" panose="02010609060101010101" pitchFamily="49" charset="-122"/>
              </a:rPr>
              <a:t>考查视角一</a:t>
            </a:r>
            <a:r>
              <a:rPr lang="en-US" altLang="zh-CN" sz="2200" smtClean="0">
                <a:solidFill>
                  <a:srgbClr val="0070C0"/>
                </a:solidFill>
                <a:latin typeface="黑体" panose="02010609060101010101" pitchFamily="49" charset="-122"/>
                <a:ea typeface="黑体" panose="02010609060101010101" pitchFamily="49" charset="-122"/>
              </a:rPr>
              <a:t>] </a:t>
            </a:r>
            <a:r>
              <a:rPr lang="zh-CN" altLang="en-US" sz="2200" smtClean="0">
                <a:solidFill>
                  <a:srgbClr val="0070C0"/>
                </a:solidFill>
                <a:latin typeface="黑体" panose="02010609060101010101" pitchFamily="49" charset="-122"/>
                <a:ea typeface="黑体" panose="02010609060101010101" pitchFamily="49" charset="-122"/>
              </a:rPr>
              <a:t>西方文官制度出现的背景</a:t>
            </a:r>
            <a:endParaRPr lang="en-US" altLang="zh-CN" sz="2200" smtClean="0">
              <a:solidFill>
                <a:srgbClr val="0070C0"/>
              </a:solidFill>
              <a:latin typeface="黑体" panose="02010609060101010101" pitchFamily="49" charset="-122"/>
              <a:ea typeface="黑体" panose="02010609060101010101" pitchFamily="49" charset="-122"/>
            </a:endParaRPr>
          </a:p>
          <a:p>
            <a:r>
              <a:rPr lang="zh-CN" altLang="en-US" sz="2200" smtClean="0">
                <a:latin typeface="黑体" panose="02010609060101010101" pitchFamily="49" charset="-122"/>
                <a:ea typeface="黑体" panose="02010609060101010101" pitchFamily="49" charset="-122"/>
              </a:rPr>
              <a:t>典例</a:t>
            </a:r>
            <a:r>
              <a:rPr lang="en-US" sz="2200" smtClean="0">
                <a:latin typeface="黑体" panose="02010609060101010101" pitchFamily="49" charset="-122"/>
                <a:ea typeface="黑体" panose="02010609060101010101" pitchFamily="49" charset="-122"/>
              </a:rPr>
              <a:t>1:</a:t>
            </a:r>
            <a:r>
              <a:rPr lang="en-US" sz="2200" smtClean="0"/>
              <a:t>1688</a:t>
            </a:r>
            <a:r>
              <a:rPr lang="zh-CN" altLang="en-US" sz="2200" smtClean="0"/>
              <a:t>年“光荣革命”以后</a:t>
            </a:r>
            <a:r>
              <a:rPr lang="en-US" sz="2200" smtClean="0"/>
              <a:t>,</a:t>
            </a:r>
            <a:r>
              <a:rPr lang="zh-CN" altLang="en-US" sz="2200" smtClean="0"/>
              <a:t>英国逐渐形成两党政治</a:t>
            </a:r>
            <a:r>
              <a:rPr lang="en-US" sz="2200" smtClean="0"/>
              <a:t>,</a:t>
            </a:r>
            <a:r>
              <a:rPr lang="zh-CN" altLang="en-US" sz="2200" smtClean="0"/>
              <a:t>但由于两党轮流执政</a:t>
            </a:r>
            <a:r>
              <a:rPr lang="en-US" sz="2200" smtClean="0"/>
              <a:t>,</a:t>
            </a:r>
            <a:r>
              <a:rPr lang="zh-CN" altLang="en-US" sz="2200" smtClean="0"/>
              <a:t>所以任意一党得势后都会大幅度地在官僚体系中排除异己</a:t>
            </a:r>
            <a:r>
              <a:rPr lang="en-US" sz="2200" smtClean="0"/>
              <a:t>,</a:t>
            </a:r>
            <a:r>
              <a:rPr lang="zh-CN" altLang="en-US" sz="2200" smtClean="0"/>
              <a:t>甚至还滥用职权</a:t>
            </a:r>
            <a:r>
              <a:rPr lang="en-US" sz="2200" smtClean="0"/>
              <a:t>,</a:t>
            </a:r>
            <a:r>
              <a:rPr lang="zh-CN" altLang="en-US" sz="2200" smtClean="0"/>
              <a:t>任人唯亲。这造成的最严重后果在于</a:t>
            </a:r>
            <a:r>
              <a:rPr lang="en-US" sz="2200" smtClean="0"/>
              <a:t>(</a:t>
            </a:r>
            <a:r>
              <a:rPr lang="zh-CN" altLang="en-US" sz="2200" smtClean="0"/>
              <a:t>　　</a:t>
            </a:r>
            <a:r>
              <a:rPr lang="en-US" sz="2200" smtClean="0"/>
              <a:t>)</a:t>
            </a:r>
            <a:endParaRPr lang="zh-CN" altLang="en-US" sz="2200" smtClean="0"/>
          </a:p>
          <a:p>
            <a:r>
              <a:rPr lang="en-US" sz="2200" smtClean="0"/>
              <a:t>A.</a:t>
            </a:r>
            <a:r>
              <a:rPr lang="zh-CN" altLang="en-US" sz="2200" smtClean="0"/>
              <a:t>阻碍了政府工作的连续性</a:t>
            </a:r>
            <a:endParaRPr lang="zh-CN" altLang="en-US" sz="2200" smtClean="0"/>
          </a:p>
          <a:p>
            <a:r>
              <a:rPr lang="en-US" sz="2200" smtClean="0"/>
              <a:t>B.</a:t>
            </a:r>
            <a:r>
              <a:rPr lang="zh-CN" altLang="en-US" sz="2200" smtClean="0"/>
              <a:t>政府行政效率受到影响</a:t>
            </a:r>
            <a:endParaRPr lang="zh-CN" altLang="en-US" sz="2200" smtClean="0"/>
          </a:p>
          <a:p>
            <a:r>
              <a:rPr lang="en-US" sz="2200" smtClean="0"/>
              <a:t>C.</a:t>
            </a:r>
            <a:r>
              <a:rPr lang="zh-CN" altLang="en-US" sz="2200" smtClean="0"/>
              <a:t>改变了资产阶级政权性质</a:t>
            </a:r>
            <a:endParaRPr lang="zh-CN" altLang="en-US" sz="2200" smtClean="0"/>
          </a:p>
          <a:p>
            <a:r>
              <a:rPr lang="en-US" sz="2200" smtClean="0"/>
              <a:t>D.</a:t>
            </a:r>
            <a:r>
              <a:rPr lang="zh-CN" altLang="en-US" sz="2200" smtClean="0"/>
              <a:t>迟滞了工业革命发展进程</a:t>
            </a:r>
            <a:endParaRPr lang="zh-CN" altLang="en-US" sz="2200" smtClean="0"/>
          </a:p>
        </p:txBody>
      </p:sp>
      <p:sp>
        <p:nvSpPr>
          <p:cNvPr id="12" name="TextBox 11"/>
          <p:cNvSpPr txBox="1"/>
          <p:nvPr/>
        </p:nvSpPr>
        <p:spPr>
          <a:xfrm>
            <a:off x="7079950" y="1989768"/>
            <a:ext cx="1000132" cy="779059"/>
          </a:xfrm>
          <a:prstGeom prst="rect">
            <a:avLst/>
          </a:prstGeom>
          <a:noFill/>
        </p:spPr>
        <p:txBody>
          <a:bodyPr wrap="square" rtlCol="0">
            <a:spAutoFit/>
          </a:bodyPr>
          <a:lstStyle/>
          <a:p>
            <a:r>
              <a:rPr lang="en-US" altLang="zh-CN" sz="4000" smtClean="0">
                <a:solidFill>
                  <a:srgbClr val="FF0000"/>
                </a:solidFill>
              </a:rPr>
              <a:t>A</a:t>
            </a:r>
            <a:endParaRPr lang="zh-CN" altLang="en-US" sz="4000" smtClean="0">
              <a:solidFill>
                <a:srgbClr val="FF0000"/>
              </a:solidFill>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06" y="212303"/>
            <a:ext cx="8786874" cy="4413516"/>
          </a:xfrm>
          <a:prstGeom prst="rect">
            <a:avLst/>
          </a:prstGeom>
          <a:noFill/>
        </p:spPr>
        <p:txBody>
          <a:bodyPr wrap="square" rtlCol="0">
            <a:spAutoFit/>
          </a:bodyPr>
          <a:lstStyle/>
          <a:p>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:A</a:t>
            </a:r>
            <a:r>
              <a:rPr lang="zh-CN" altLang="en-US" sz="2400" smtClean="0">
                <a:latin typeface="楷体" panose="02010609060101010101" pitchFamily="49" charset="-122"/>
                <a:ea typeface="楷体" panose="02010609060101010101" pitchFamily="49" charset="-122"/>
              </a:rPr>
              <a:t>　据材料“但由于两党轮流执政</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所以任意一党得势后都会大幅度地在官僚体系中排除异己</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甚至还滥用职权</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任人唯亲”可见</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执政党领袖把政府官职作为酬劳分配给在竞选中出过力的本党党员和任用个人亲信</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政党分肥制下使得其官员随所属政党的胜败而进退</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容易造成用人不当</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每一次选举后人事大变更</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这会阻碍了政府工作的连续性</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材料所述带来的最严重后果是政治不稳定</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项不符合材料主旨</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资产阶级政权性质并未改变</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第一次工业革命开始于</a:t>
            </a:r>
            <a:r>
              <a:rPr lang="en-US" sz="2400" smtClean="0">
                <a:latin typeface="楷体" panose="02010609060101010101" pitchFamily="49" charset="-122"/>
                <a:ea typeface="楷体" panose="02010609060101010101" pitchFamily="49" charset="-122"/>
              </a:rPr>
              <a:t>18</a:t>
            </a:r>
            <a:r>
              <a:rPr lang="zh-CN" altLang="en-US" sz="2400" smtClean="0">
                <a:latin typeface="楷体" panose="02010609060101010101" pitchFamily="49" charset="-122"/>
                <a:ea typeface="楷体" panose="02010609060101010101" pitchFamily="49" charset="-122"/>
              </a:rPr>
              <a:t>世纪</a:t>
            </a:r>
            <a:r>
              <a:rPr lang="en-US" sz="2400" smtClean="0">
                <a:latin typeface="楷体" panose="02010609060101010101" pitchFamily="49" charset="-122"/>
                <a:ea typeface="楷体" panose="02010609060101010101" pitchFamily="49" charset="-122"/>
              </a:rPr>
              <a:t>60</a:t>
            </a:r>
            <a:r>
              <a:rPr lang="zh-CN" altLang="en-US" sz="2400" smtClean="0">
                <a:latin typeface="楷体" panose="02010609060101010101" pitchFamily="49" charset="-122"/>
                <a:ea typeface="楷体" panose="02010609060101010101" pitchFamily="49" charset="-122"/>
              </a:rPr>
              <a:t>年代</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与材料时间相隔较远</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171" y="110153"/>
            <a:ext cx="8966009" cy="1690133"/>
          </a:xfrm>
          <a:prstGeom prst="rect">
            <a:avLst/>
          </a:prstGeom>
          <a:noFill/>
        </p:spPr>
        <p:txBody>
          <a:bodyPr wrap="square" lIns="68571" tIns="34285" rIns="68571" bIns="34285" rtlCol="0">
            <a:spAutoFit/>
          </a:bodyPr>
          <a:lstStyle/>
          <a:p>
            <a:r>
              <a:rPr lang="en-US" altLang="zh-CN" sz="2100" smtClean="0">
                <a:solidFill>
                  <a:srgbClr val="0070C0"/>
                </a:solidFill>
                <a:latin typeface="黑体" panose="02010609060101010101" pitchFamily="49" charset="-122"/>
                <a:ea typeface="黑体" panose="02010609060101010101" pitchFamily="49" charset="-122"/>
              </a:rPr>
              <a:t>[</a:t>
            </a:r>
            <a:r>
              <a:rPr lang="zh-CN" altLang="en-US" sz="2100" smtClean="0">
                <a:solidFill>
                  <a:srgbClr val="0070C0"/>
                </a:solidFill>
                <a:latin typeface="黑体" panose="02010609060101010101" pitchFamily="49" charset="-122"/>
                <a:ea typeface="黑体" panose="02010609060101010101" pitchFamily="49" charset="-122"/>
              </a:rPr>
              <a:t>考查视角二</a:t>
            </a:r>
            <a:r>
              <a:rPr lang="en-US" altLang="zh-CN" sz="2100" smtClean="0">
                <a:solidFill>
                  <a:srgbClr val="0070C0"/>
                </a:solidFill>
                <a:latin typeface="黑体" panose="02010609060101010101" pitchFamily="49" charset="-122"/>
                <a:ea typeface="黑体" panose="02010609060101010101" pitchFamily="49" charset="-122"/>
              </a:rPr>
              <a:t>] </a:t>
            </a:r>
            <a:r>
              <a:rPr lang="zh-CN" altLang="en-US" sz="2100" smtClean="0">
                <a:solidFill>
                  <a:srgbClr val="0070C0"/>
                </a:solidFill>
                <a:latin typeface="黑体" panose="02010609060101010101" pitchFamily="49" charset="-122"/>
                <a:ea typeface="黑体" panose="02010609060101010101" pitchFamily="49" charset="-122"/>
              </a:rPr>
              <a:t>西方文官制度的建立与扩展</a:t>
            </a:r>
            <a:endParaRPr lang="en-US" altLang="zh-CN" sz="2100" smtClean="0">
              <a:solidFill>
                <a:srgbClr val="0070C0"/>
              </a:solidFill>
              <a:latin typeface="黑体" panose="02010609060101010101" pitchFamily="49" charset="-122"/>
              <a:ea typeface="黑体" panose="02010609060101010101" pitchFamily="49" charset="-122"/>
            </a:endParaRPr>
          </a:p>
          <a:p>
            <a:r>
              <a:rPr lang="zh-CN" altLang="en-US" sz="2100" smtClean="0">
                <a:latin typeface="黑体" panose="02010609060101010101" pitchFamily="49" charset="-122"/>
                <a:ea typeface="黑体" panose="02010609060101010101" pitchFamily="49" charset="-122"/>
              </a:rPr>
              <a:t>典例</a:t>
            </a:r>
            <a:r>
              <a:rPr lang="en-US" sz="2100" smtClean="0">
                <a:latin typeface="黑体" panose="02010609060101010101" pitchFamily="49" charset="-122"/>
                <a:ea typeface="黑体" panose="02010609060101010101" pitchFamily="49" charset="-122"/>
              </a:rPr>
              <a:t>2:</a:t>
            </a:r>
            <a:r>
              <a:rPr lang="en-US" sz="2100" smtClean="0">
                <a:latin typeface="楷体" panose="02010609060101010101" pitchFamily="49" charset="-122"/>
                <a:ea typeface="楷体" panose="02010609060101010101" pitchFamily="49" charset="-122"/>
              </a:rPr>
              <a:t>(2024·</a:t>
            </a:r>
            <a:r>
              <a:rPr lang="zh-CN" altLang="en-US" sz="2100" smtClean="0">
                <a:latin typeface="楷体" panose="02010609060101010101" pitchFamily="49" charset="-122"/>
                <a:ea typeface="楷体" panose="02010609060101010101" pitchFamily="49" charset="-122"/>
              </a:rPr>
              <a:t>浙江金华期中</a:t>
            </a:r>
            <a:r>
              <a:rPr lang="en-US" sz="2100" smtClean="0">
                <a:latin typeface="楷体" panose="02010609060101010101" pitchFamily="49" charset="-122"/>
                <a:ea typeface="楷体" panose="02010609060101010101" pitchFamily="49" charset="-122"/>
              </a:rPr>
              <a:t>)</a:t>
            </a:r>
            <a:r>
              <a:rPr lang="en-US" sz="2100" smtClean="0"/>
              <a:t>1854</a:t>
            </a:r>
            <a:r>
              <a:rPr lang="zh-CN" altLang="en-US" sz="2100" smtClean="0"/>
              <a:t>年</a:t>
            </a:r>
            <a:r>
              <a:rPr lang="en-US" sz="2100" smtClean="0"/>
              <a:t>,</a:t>
            </a:r>
            <a:r>
              <a:rPr lang="zh-CN" altLang="en-US" sz="2100" smtClean="0"/>
              <a:t>英国公布的</a:t>
            </a:r>
            <a:r>
              <a:rPr lang="en-US" altLang="zh-CN" sz="2100" smtClean="0"/>
              <a:t>《</a:t>
            </a:r>
            <a:r>
              <a:rPr lang="zh-CN" altLang="en-US" sz="2100" smtClean="0"/>
              <a:t>关于建立常任文官制度的报告</a:t>
            </a:r>
            <a:r>
              <a:rPr lang="en-US" altLang="zh-CN" sz="2100" smtClean="0"/>
              <a:t>》</a:t>
            </a:r>
            <a:r>
              <a:rPr lang="en-US" sz="2100" smtClean="0"/>
              <a:t>,</a:t>
            </a:r>
            <a:r>
              <a:rPr lang="zh-CN" altLang="en-US" sz="2100" smtClean="0"/>
              <a:t>要求成立文官事务委员会</a:t>
            </a:r>
            <a:r>
              <a:rPr lang="en-US" sz="2100" smtClean="0"/>
              <a:t>,</a:t>
            </a:r>
            <a:r>
              <a:rPr lang="zh-CN" altLang="en-US" sz="2100" smtClean="0"/>
              <a:t>确立公开竞争考试制度。其中高级文官考试内容</a:t>
            </a:r>
            <a:r>
              <a:rPr lang="en-US" sz="2100" smtClean="0"/>
              <a:t>,</a:t>
            </a:r>
            <a:r>
              <a:rPr lang="zh-CN" altLang="en-US" sz="2100" smtClean="0"/>
              <a:t>具体如下</a:t>
            </a:r>
            <a:r>
              <a:rPr lang="en-US" sz="2100" smtClean="0"/>
              <a:t>,</a:t>
            </a:r>
            <a:r>
              <a:rPr lang="zh-CN" altLang="en-US" sz="2100" smtClean="0"/>
              <a:t>据此判断</a:t>
            </a:r>
            <a:r>
              <a:rPr lang="en-US" sz="2100" smtClean="0"/>
              <a:t>,</a:t>
            </a:r>
            <a:r>
              <a:rPr lang="zh-CN" altLang="en-US" sz="2100" smtClean="0"/>
              <a:t>下列说法正确的是</a:t>
            </a:r>
            <a:r>
              <a:rPr lang="en-US" sz="2100" smtClean="0"/>
              <a:t>(</a:t>
            </a:r>
            <a:r>
              <a:rPr lang="zh-CN" altLang="en-US" sz="2100" smtClean="0"/>
              <a:t>　　</a:t>
            </a:r>
            <a:r>
              <a:rPr lang="en-US" sz="2100" smtClean="0"/>
              <a:t>)</a:t>
            </a:r>
            <a:endParaRPr lang="zh-CN" altLang="en-US" sz="2100" smtClean="0"/>
          </a:p>
        </p:txBody>
      </p:sp>
      <p:sp>
        <p:nvSpPr>
          <p:cNvPr id="6" name="TextBox 5"/>
          <p:cNvSpPr txBox="1"/>
          <p:nvPr/>
        </p:nvSpPr>
        <p:spPr>
          <a:xfrm>
            <a:off x="6429388" y="1142990"/>
            <a:ext cx="785818" cy="779059"/>
          </a:xfrm>
          <a:prstGeom prst="rect">
            <a:avLst/>
          </a:prstGeom>
          <a:noFill/>
        </p:spPr>
        <p:txBody>
          <a:bodyPr wrap="square" rtlCol="0">
            <a:spAutoFit/>
          </a:bodyPr>
          <a:lstStyle/>
          <a:p>
            <a:r>
              <a:rPr lang="en-US" altLang="zh-CN" sz="4000" smtClean="0">
                <a:solidFill>
                  <a:srgbClr val="FF0000"/>
                </a:solidFill>
              </a:rPr>
              <a:t>D</a:t>
            </a:r>
            <a:endParaRPr lang="zh-CN" altLang="en-US" sz="4000" smtClean="0">
              <a:solidFill>
                <a:srgbClr val="FF0000"/>
              </a:solidFill>
            </a:endParaRPr>
          </a:p>
        </p:txBody>
      </p:sp>
      <p:sp>
        <p:nvSpPr>
          <p:cNvPr id="7" name="TextBox 6"/>
          <p:cNvSpPr txBox="1"/>
          <p:nvPr/>
        </p:nvSpPr>
        <p:spPr>
          <a:xfrm>
            <a:off x="107171" y="3239071"/>
            <a:ext cx="8966009" cy="1690133"/>
          </a:xfrm>
          <a:prstGeom prst="rect">
            <a:avLst/>
          </a:prstGeom>
          <a:noFill/>
        </p:spPr>
        <p:txBody>
          <a:bodyPr wrap="square" lIns="68571" tIns="34285" rIns="68571" bIns="34285" rtlCol="0">
            <a:spAutoFit/>
          </a:bodyPr>
          <a:lstStyle/>
          <a:p>
            <a:r>
              <a:rPr lang="en-US" sz="2100" smtClean="0"/>
              <a:t>A.</a:t>
            </a:r>
            <a:r>
              <a:rPr lang="zh-CN" altLang="en-US" sz="2100" smtClean="0"/>
              <a:t>考查内容借鉴了中国科举制</a:t>
            </a:r>
            <a:endParaRPr lang="zh-CN" altLang="en-US" sz="2100" smtClean="0"/>
          </a:p>
          <a:p>
            <a:r>
              <a:rPr lang="en-US" sz="2100" smtClean="0"/>
              <a:t>B.</a:t>
            </a:r>
            <a:r>
              <a:rPr lang="zh-CN" altLang="en-US" sz="2100" smtClean="0"/>
              <a:t>凸显了政务官的专业化要求</a:t>
            </a:r>
            <a:endParaRPr lang="zh-CN" altLang="en-US" sz="2100" smtClean="0"/>
          </a:p>
          <a:p>
            <a:r>
              <a:rPr lang="en-US" sz="2100" smtClean="0"/>
              <a:t>C.</a:t>
            </a:r>
            <a:r>
              <a:rPr lang="zh-CN" altLang="en-US" sz="2100" smtClean="0"/>
              <a:t>推动了英国政党政治的形成</a:t>
            </a:r>
            <a:endParaRPr lang="zh-CN" altLang="en-US" sz="2100" smtClean="0"/>
          </a:p>
          <a:p>
            <a:r>
              <a:rPr lang="en-US" sz="2100" smtClean="0"/>
              <a:t>D.</a:t>
            </a:r>
            <a:r>
              <a:rPr lang="zh-CN" altLang="en-US" sz="2100" smtClean="0"/>
              <a:t>高级文官侧重综合知识考查</a:t>
            </a:r>
            <a:endParaRPr lang="zh-CN" altLang="en-US" sz="2100"/>
          </a:p>
        </p:txBody>
      </p:sp>
      <p:graphicFrame>
        <p:nvGraphicFramePr>
          <p:cNvPr id="8" name="表格 7"/>
          <p:cNvGraphicFramePr>
            <a:graphicFrameLocks noGrp="1"/>
          </p:cNvGraphicFramePr>
          <p:nvPr/>
        </p:nvGraphicFramePr>
        <p:xfrm>
          <a:off x="119074" y="1928808"/>
          <a:ext cx="8810644" cy="1214446"/>
        </p:xfrm>
        <a:graphic>
          <a:graphicData uri="http://schemas.openxmlformats.org/drawingml/2006/table">
            <a:tbl>
              <a:tblPr/>
              <a:tblGrid>
                <a:gridCol w="2024034"/>
                <a:gridCol w="6786610"/>
              </a:tblGrid>
              <a:tr h="404815">
                <a:tc>
                  <a:txBody>
                    <a:bodyPr wrap="square"/>
                    <a:lstStyle/>
                    <a:p>
                      <a:pPr algn="ctr">
                        <a:lnSpc>
                          <a:spcPct val="100000"/>
                        </a:lnSpc>
                        <a:spcAft>
                          <a:spcPct val="0"/>
                        </a:spcAft>
                      </a:pPr>
                      <a:r>
                        <a:rPr lang="zh-CN" sz="2100" b="1">
                          <a:latin typeface="宋体" panose="02010600030101010101" pitchFamily="2" charset="-122"/>
                          <a:ea typeface="宋体" panose="02010600030101010101" pitchFamily="2" charset="-122"/>
                          <a:cs typeface="Times New Roman" panose="02020603050405020304"/>
                        </a:rPr>
                        <a:t>必考科目</a:t>
                      </a:r>
                      <a:endParaRPr lang="zh-CN" sz="21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100" b="1">
                          <a:latin typeface="宋体" panose="02010600030101010101" pitchFamily="2" charset="-122"/>
                          <a:ea typeface="宋体" panose="02010600030101010101" pitchFamily="2" charset="-122"/>
                          <a:cs typeface="Times New Roman" panose="02020603050405020304"/>
                        </a:rPr>
                        <a:t>作文、英语、现代或基础经济、普通科学、辅助文字</a:t>
                      </a:r>
                      <a:endParaRPr lang="zh-CN" sz="21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9631">
                <a:tc>
                  <a:txBody>
                    <a:bodyPr wrap="square"/>
                    <a:lstStyle/>
                    <a:p>
                      <a:pPr algn="ctr">
                        <a:lnSpc>
                          <a:spcPct val="100000"/>
                        </a:lnSpc>
                        <a:spcAft>
                          <a:spcPct val="0"/>
                        </a:spcAft>
                      </a:pPr>
                      <a:r>
                        <a:rPr lang="zh-CN" sz="2100" b="1">
                          <a:latin typeface="宋体" panose="02010600030101010101" pitchFamily="2" charset="-122"/>
                          <a:ea typeface="宋体" panose="02010600030101010101" pitchFamily="2" charset="-122"/>
                          <a:cs typeface="Times New Roman" panose="02020603050405020304"/>
                        </a:rPr>
                        <a:t>选考科目</a:t>
                      </a:r>
                      <a:endParaRPr lang="zh-CN" sz="21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en-US" sz="2100" b="1">
                          <a:latin typeface="宋体" panose="02010600030101010101" pitchFamily="2" charset="-122"/>
                          <a:ea typeface="宋体" panose="02010600030101010101" pitchFamily="2" charset="-122"/>
                          <a:cs typeface="Times New Roman" panose="02020603050405020304"/>
                        </a:rPr>
                        <a:t>(</a:t>
                      </a:r>
                      <a:r>
                        <a:rPr lang="zh-CN" sz="2100" b="1" smtClean="0">
                          <a:latin typeface="宋体" panose="02010600030101010101" pitchFamily="2" charset="-122"/>
                          <a:ea typeface="宋体" panose="02010600030101010101" pitchFamily="2" charset="-122"/>
                          <a:cs typeface="Times New Roman" panose="02020603050405020304"/>
                        </a:rPr>
                        <a:t>任选</a:t>
                      </a:r>
                      <a:r>
                        <a:rPr lang="en-US" sz="2100" b="1" smtClean="0">
                          <a:latin typeface="宋体" panose="02010600030101010101" pitchFamily="2" charset="-122"/>
                          <a:ea typeface="宋体" panose="02010600030101010101" pitchFamily="2" charset="-122"/>
                          <a:cs typeface="Times New Roman" panose="02020603050405020304"/>
                        </a:rPr>
                        <a:t>6</a:t>
                      </a:r>
                      <a:r>
                        <a:rPr lang="zh-CN" sz="2100" b="1">
                          <a:latin typeface="宋体" panose="02010600030101010101" pitchFamily="2" charset="-122"/>
                          <a:ea typeface="宋体" panose="02010600030101010101" pitchFamily="2" charset="-122"/>
                          <a:cs typeface="Times New Roman" panose="02020603050405020304"/>
                        </a:rPr>
                        <a:t>门</a:t>
                      </a:r>
                      <a:r>
                        <a:rPr lang="en-US" sz="2100" b="1">
                          <a:latin typeface="宋体" panose="02010600030101010101" pitchFamily="2" charset="-122"/>
                          <a:ea typeface="宋体" panose="02010600030101010101" pitchFamily="2" charset="-122"/>
                          <a:cs typeface="Times New Roman" panose="02020603050405020304"/>
                        </a:rPr>
                        <a:t>)</a:t>
                      </a:r>
                      <a:endParaRPr lang="zh-CN" sz="21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100" b="1">
                          <a:latin typeface="宋体" panose="02010600030101010101" pitchFamily="2" charset="-122"/>
                          <a:ea typeface="宋体" panose="02010600030101010101" pitchFamily="2" charset="-122"/>
                          <a:cs typeface="Times New Roman" panose="02020603050405020304"/>
                        </a:rPr>
                        <a:t>文学、历史、哲学、经济、法律、经典、梵语、外文、政治、数学和自然科学</a:t>
                      </a:r>
                      <a:endParaRPr lang="zh-CN" sz="21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06" y="229936"/>
            <a:ext cx="9001156" cy="3883755"/>
          </a:xfrm>
          <a:prstGeom prst="rect">
            <a:avLst/>
          </a:prstGeom>
          <a:noFill/>
        </p:spPr>
        <p:txBody>
          <a:bodyPr wrap="square"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:D</a:t>
            </a:r>
            <a:r>
              <a:rPr lang="zh-CN" altLang="en-US" sz="2400" smtClean="0">
                <a:latin typeface="楷体" panose="02010609060101010101" pitchFamily="49" charset="-122"/>
                <a:ea typeface="楷体" panose="02010609060101010101" pitchFamily="49" charset="-122"/>
              </a:rPr>
              <a:t>　英国高级文官考试科目既有必考</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也有选考</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涉及语言、经济、科学、历史、哲学等内容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内容广泛</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综合了各种知识</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中国的科举制不考经济、科学等内容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可见内容不是借鉴科举制</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考试选拔的形式借鉴科举制</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题干体现英国高级文官考试的内容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考查综合内容与政务官专业化无关</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材料表明了英国文官制度的形成及高级文官考试内容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而不是政党政治的形成</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plu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171" y="282724"/>
            <a:ext cx="8966009" cy="3860662"/>
          </a:xfrm>
          <a:prstGeom prst="rect">
            <a:avLst/>
          </a:prstGeom>
          <a:noFill/>
        </p:spPr>
        <p:txBody>
          <a:bodyPr wrap="square" lIns="68571" tIns="34285" rIns="68571" bIns="34285" rtlCol="0">
            <a:spAutoFit/>
          </a:bodyPr>
          <a:lstStyle/>
          <a:p>
            <a:pPr>
              <a:lnSpc>
                <a:spcPct val="150000"/>
              </a:lnSpc>
            </a:pPr>
            <a:r>
              <a:rPr lang="en-US" altLang="zh-CN"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考查视角三</a:t>
            </a:r>
            <a:r>
              <a:rPr lang="en-US" altLang="zh-CN" sz="2400" smtClean="0">
                <a:solidFill>
                  <a:srgbClr val="0070C0"/>
                </a:solidFill>
                <a:latin typeface="黑体" panose="02010609060101010101" pitchFamily="49" charset="-122"/>
                <a:ea typeface="黑体" panose="02010609060101010101" pitchFamily="49" charset="-122"/>
              </a:rPr>
              <a:t>] </a:t>
            </a:r>
            <a:r>
              <a:rPr lang="zh-CN" altLang="en-US" sz="2400" smtClean="0">
                <a:solidFill>
                  <a:srgbClr val="0070C0"/>
                </a:solidFill>
                <a:latin typeface="黑体" panose="02010609060101010101" pitchFamily="49" charset="-122"/>
                <a:ea typeface="黑体" panose="02010609060101010101" pitchFamily="49" charset="-122"/>
              </a:rPr>
              <a:t>西方文官制度的特点和影响</a:t>
            </a:r>
            <a:endParaRPr lang="en-US" altLang="zh-CN" sz="2400" smtClean="0">
              <a:solidFill>
                <a:srgbClr val="0070C0"/>
              </a:solidFill>
              <a:latin typeface="黑体" panose="02010609060101010101" pitchFamily="49" charset="-122"/>
              <a:ea typeface="黑体" panose="02010609060101010101" pitchFamily="49" charset="-122"/>
            </a:endParaRPr>
          </a:p>
          <a:p>
            <a:pPr>
              <a:lnSpc>
                <a:spcPct val="150000"/>
              </a:lnSpc>
            </a:pPr>
            <a:r>
              <a:rPr lang="zh-CN" altLang="en-US" sz="2400" smtClean="0">
                <a:latin typeface="黑体" panose="02010609060101010101" pitchFamily="49" charset="-122"/>
                <a:ea typeface="黑体" panose="02010609060101010101" pitchFamily="49" charset="-122"/>
              </a:rPr>
              <a:t>典例</a:t>
            </a:r>
            <a:r>
              <a:rPr lang="en-US" sz="2400" smtClean="0">
                <a:latin typeface="黑体" panose="02010609060101010101" pitchFamily="49" charset="-122"/>
                <a:ea typeface="黑体" panose="02010609060101010101" pitchFamily="49" charset="-122"/>
              </a:rPr>
              <a:t>3:</a:t>
            </a:r>
            <a:r>
              <a:rPr lang="zh-CN" altLang="en-US" sz="2400" smtClean="0"/>
              <a:t>英国官僚体制中有一类“行政级官员”</a:t>
            </a:r>
            <a:r>
              <a:rPr lang="en-US" sz="2400" smtClean="0"/>
              <a:t>,</a:t>
            </a:r>
            <a:r>
              <a:rPr lang="zh-CN" altLang="en-US" sz="2400" smtClean="0"/>
              <a:t>他们分为常务次官、副常务次官、次官、助理次官、特等主管等。该类官员</a:t>
            </a:r>
            <a:r>
              <a:rPr lang="en-US" sz="2400" smtClean="0"/>
              <a:t>(</a:t>
            </a:r>
            <a:r>
              <a:rPr lang="zh-CN" altLang="en-US" sz="2400" smtClean="0"/>
              <a:t>　　</a:t>
            </a:r>
            <a:r>
              <a:rPr lang="en-US" sz="2400" smtClean="0"/>
              <a:t>)</a:t>
            </a:r>
            <a:endParaRPr lang="zh-CN" altLang="en-US" sz="2400" smtClean="0"/>
          </a:p>
          <a:p>
            <a:pPr>
              <a:lnSpc>
                <a:spcPct val="150000"/>
              </a:lnSpc>
            </a:pPr>
            <a:r>
              <a:rPr lang="zh-CN" altLang="en-US" sz="2400" smtClean="0"/>
              <a:t>①负责制定政策　②与内阁共同进退　③可以长期任职　④进入体制时由考试录用</a:t>
            </a:r>
            <a:endParaRPr lang="zh-CN" altLang="en-US" sz="2400" smtClean="0"/>
          </a:p>
          <a:p>
            <a:pPr>
              <a:lnSpc>
                <a:spcPct val="150000"/>
              </a:lnSpc>
            </a:pPr>
            <a:r>
              <a:rPr lang="en-US" sz="2400" smtClean="0"/>
              <a:t>A.</a:t>
            </a:r>
            <a:r>
              <a:rPr lang="zh-CN" altLang="en-US" sz="2400" smtClean="0"/>
              <a:t>①②</a:t>
            </a:r>
            <a:r>
              <a:rPr lang="en-US" sz="2400" smtClean="0"/>
              <a:t>	B.</a:t>
            </a:r>
            <a:r>
              <a:rPr lang="zh-CN" altLang="en-US" sz="2400" smtClean="0"/>
              <a:t>①③</a:t>
            </a:r>
            <a:r>
              <a:rPr lang="en-US" sz="2400" smtClean="0"/>
              <a:t>	</a:t>
            </a:r>
            <a:endParaRPr lang="zh-CN" altLang="en-US" sz="2400" smtClean="0"/>
          </a:p>
          <a:p>
            <a:pPr>
              <a:lnSpc>
                <a:spcPct val="150000"/>
              </a:lnSpc>
            </a:pPr>
            <a:r>
              <a:rPr lang="en-US" sz="2400" smtClean="0"/>
              <a:t>C.</a:t>
            </a:r>
            <a:r>
              <a:rPr lang="zh-CN" altLang="en-US" sz="2400" smtClean="0"/>
              <a:t>②④</a:t>
            </a:r>
            <a:r>
              <a:rPr lang="en-US" sz="2400" smtClean="0"/>
              <a:t>	D.</a:t>
            </a:r>
            <a:r>
              <a:rPr lang="zh-CN" altLang="en-US" sz="2400" smtClean="0"/>
              <a:t>③④</a:t>
            </a:r>
            <a:endParaRPr lang="zh-CN" altLang="en-US" sz="2400" smtClean="0"/>
          </a:p>
        </p:txBody>
      </p:sp>
      <p:sp>
        <p:nvSpPr>
          <p:cNvPr id="6" name="TextBox 5"/>
          <p:cNvSpPr txBox="1"/>
          <p:nvPr/>
        </p:nvSpPr>
        <p:spPr>
          <a:xfrm>
            <a:off x="7801950" y="1267768"/>
            <a:ext cx="785818" cy="779059"/>
          </a:xfrm>
          <a:prstGeom prst="rect">
            <a:avLst/>
          </a:prstGeom>
          <a:noFill/>
        </p:spPr>
        <p:txBody>
          <a:bodyPr wrap="square" rtlCol="0">
            <a:spAutoFit/>
          </a:bodyPr>
          <a:lstStyle/>
          <a:p>
            <a:r>
              <a:rPr lang="en-US" altLang="zh-CN" sz="4000" smtClean="0">
                <a:solidFill>
                  <a:srgbClr val="FF0000"/>
                </a:solidFill>
              </a:rPr>
              <a:t>D</a:t>
            </a:r>
            <a:endParaRPr lang="zh-CN" altLang="en-US" sz="4000" smtClean="0">
              <a:solidFill>
                <a:srgbClr val="FF0000"/>
              </a:solidFill>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369876"/>
            <a:ext cx="8786874" cy="3416320"/>
          </a:xfrm>
          <a:prstGeom prst="rect">
            <a:avLst/>
          </a:prstGeom>
          <a:noFill/>
        </p:spPr>
        <p:txBody>
          <a:bodyPr wrap="square"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:D</a:t>
            </a:r>
            <a:r>
              <a:rPr lang="zh-CN" altLang="en-US" sz="2400" smtClean="0">
                <a:latin typeface="楷体" panose="02010609060101010101" pitchFamily="49" charset="-122"/>
                <a:ea typeface="楷体" panose="02010609060101010101" pitchFamily="49" charset="-122"/>
              </a:rPr>
              <a:t>　结合所学知识可知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英国的“行政级官员”指的是英国的行政文官</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英国的文官除非违法</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是可以长期任职的</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并且英国的文官通过考试录用进入体制</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③④正确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故选</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项。根据所学知识可知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英国的官僚体制中</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行政级官员主要负责执行政策而非制定政策</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①错误</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这些行政级官员与内阁没有直接的进退关系</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②错误。</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strips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64435" y="1540655"/>
            <a:ext cx="3536847" cy="1084902"/>
          </a:xfrm>
          <a:prstGeom prst="rect">
            <a:avLst/>
          </a:prstGeom>
          <a:noFill/>
        </p:spPr>
        <p:txBody>
          <a:bodyPr wrap="none" lIns="68571" tIns="34285" rIns="68571" bIns="34285" rtlCol="0">
            <a:spAutoFit/>
          </a:bodyPr>
          <a:lstStyle/>
          <a:p>
            <a:pPr>
              <a:lnSpc>
                <a:spcPct val="100000"/>
              </a:lnSpc>
            </a:pPr>
            <a:r>
              <a:rPr lang="zh-CN" altLang="en-US" sz="660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黑体" panose="02010609060101010101" pitchFamily="49" charset="-122"/>
                <a:ea typeface="黑体" panose="02010609060101010101" pitchFamily="49" charset="-122"/>
              </a:rPr>
              <a:t>体系构建</a:t>
            </a:r>
            <a:endParaRPr lang="zh-CN" altLang="en-US" sz="660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黑体" panose="02010609060101010101" pitchFamily="49" charset="-122"/>
              <a:ea typeface="黑体" panose="02010609060101010101" pitchFamily="49" charset="-122"/>
            </a:endParaRPr>
          </a:p>
        </p:txBody>
      </p:sp>
      <p:sp>
        <p:nvSpPr>
          <p:cNvPr id="6" name="TextBox 5"/>
          <p:cNvSpPr txBox="1"/>
          <p:nvPr/>
        </p:nvSpPr>
        <p:spPr>
          <a:xfrm>
            <a:off x="1928794" y="2714626"/>
            <a:ext cx="5857916" cy="461665"/>
          </a:xfrm>
          <a:prstGeom prst="rect">
            <a:avLst/>
          </a:prstGeom>
          <a:noFill/>
        </p:spPr>
        <p:txBody>
          <a:bodyPr wrap="square" rtlCol="0">
            <a:spAutoFit/>
          </a:bodyPr>
          <a:lstStyle/>
          <a:p>
            <a:pPr algn="ctr">
              <a:lnSpc>
                <a:spcPct val="100000"/>
              </a:lnSpc>
            </a:pPr>
            <a:r>
              <a:rPr lang="zh-CN" altLang="en-US" sz="2400" smtClean="0">
                <a:solidFill>
                  <a:schemeClr val="accent2"/>
                </a:solidFill>
                <a:latin typeface="楷体" panose="02010609060101010101" pitchFamily="49" charset="-122"/>
                <a:ea typeface="楷体" panose="02010609060101010101" pitchFamily="49" charset="-122"/>
              </a:rPr>
              <a:t>提纲挈领</a:t>
            </a:r>
            <a:r>
              <a:rPr lang="en-US" altLang="zh-CN" sz="2400" smtClean="0">
                <a:solidFill>
                  <a:schemeClr val="accent2"/>
                </a:solidFill>
                <a:latin typeface="楷体" panose="02010609060101010101" pitchFamily="49" charset="-122"/>
                <a:ea typeface="楷体" panose="02010609060101010101" pitchFamily="49" charset="-122"/>
              </a:rPr>
              <a:t>·</a:t>
            </a:r>
            <a:r>
              <a:rPr lang="zh-CN" altLang="en-US" sz="2400" smtClean="0">
                <a:solidFill>
                  <a:schemeClr val="accent2"/>
                </a:solidFill>
                <a:latin typeface="楷体" panose="02010609060101010101" pitchFamily="49" charset="-122"/>
                <a:ea typeface="楷体" panose="02010609060101010101" pitchFamily="49" charset="-122"/>
              </a:rPr>
              <a:t>夯基固本</a:t>
            </a:r>
            <a:endParaRPr lang="zh-CN" altLang="en-US" sz="2400" smtClean="0">
              <a:solidFill>
                <a:schemeClr val="accent2"/>
              </a:solidFill>
              <a:latin typeface="楷体" panose="02010609060101010101" pitchFamily="49" charset="-122"/>
              <a:ea typeface="楷体" panose="02010609060101010101" pitchFamily="49" charset="-122"/>
            </a:endParaRPr>
          </a:p>
        </p:txBody>
      </p:sp>
    </p:spTree>
  </p:cSld>
  <p:clrMapOvr>
    <a:masterClrMapping/>
  </p:clrMapOvr>
  <p:transition>
    <p:pull dir="l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06" y="71420"/>
            <a:ext cx="2428892" cy="504369"/>
          </a:xfrm>
          <a:prstGeom prst="rect">
            <a:avLst/>
          </a:prstGeom>
          <a:noFill/>
        </p:spPr>
        <p:txBody>
          <a:bodyPr wrap="square" rtlCol="0">
            <a:spAutoFit/>
          </a:bodyPr>
          <a:lstStyle/>
          <a:p>
            <a:r>
              <a:rPr lang="en-US"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考情分析</a:t>
            </a:r>
            <a:r>
              <a:rPr lang="en-US" sz="2400" smtClean="0">
                <a:solidFill>
                  <a:srgbClr val="0070C0"/>
                </a:solidFill>
                <a:latin typeface="黑体" panose="02010609060101010101" pitchFamily="49" charset="-122"/>
                <a:ea typeface="黑体" panose="02010609060101010101" pitchFamily="49" charset="-122"/>
              </a:rPr>
              <a:t>]</a:t>
            </a:r>
            <a:endParaRPr lang="zh-CN" altLang="en-US" sz="2400">
              <a:solidFill>
                <a:srgbClr val="0070C0"/>
              </a:solidFill>
              <a:latin typeface="黑体" panose="02010609060101010101" pitchFamily="49" charset="-122"/>
              <a:ea typeface="黑体" panose="02010609060101010101" pitchFamily="49" charset="-122"/>
            </a:endParaRPr>
          </a:p>
        </p:txBody>
      </p:sp>
      <p:graphicFrame>
        <p:nvGraphicFramePr>
          <p:cNvPr id="4" name="表格 3"/>
          <p:cNvGraphicFramePr>
            <a:graphicFrameLocks noGrp="1"/>
          </p:cNvGraphicFramePr>
          <p:nvPr/>
        </p:nvGraphicFramePr>
        <p:xfrm>
          <a:off x="142844" y="642924"/>
          <a:ext cx="8858312" cy="4286280"/>
        </p:xfrm>
        <a:graphic>
          <a:graphicData uri="http://schemas.openxmlformats.org/drawingml/2006/table">
            <a:tbl>
              <a:tblPr/>
              <a:tblGrid>
                <a:gridCol w="1357322"/>
                <a:gridCol w="7500990"/>
              </a:tblGrid>
              <a:tr h="3506956">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规律</a:t>
                      </a:r>
                      <a:endParaRPr lang="en-US" altLang="zh-CN" sz="2400" b="1"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总结</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a:t>
                      </a:r>
                      <a:r>
                        <a:rPr lang="zh-CN" sz="2400" b="1">
                          <a:latin typeface="宋体" panose="02010600030101010101" pitchFamily="2" charset="-122"/>
                          <a:ea typeface="宋体" panose="02010600030101010101" pitchFamily="2" charset="-122"/>
                          <a:cs typeface="Times New Roman" panose="02020603050405020304"/>
                        </a:rPr>
                        <a:t>考试题型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选择题</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(2)</a:t>
                      </a:r>
                      <a:r>
                        <a:rPr lang="zh-CN" sz="2400" b="1">
                          <a:latin typeface="宋体" panose="02010600030101010101" pitchFamily="2" charset="-122"/>
                          <a:ea typeface="宋体" panose="02010600030101010101" pitchFamily="2" charset="-122"/>
                          <a:cs typeface="Times New Roman" panose="02020603050405020304"/>
                        </a:rPr>
                        <a:t>必备知识</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英国文官制度建立的背景、内容和影响</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(3)</a:t>
                      </a:r>
                      <a:r>
                        <a:rPr lang="zh-CN" sz="2400" b="1">
                          <a:latin typeface="宋体" panose="02010600030101010101" pitchFamily="2" charset="-122"/>
                          <a:ea typeface="宋体" panose="02010600030101010101" pitchFamily="2" charset="-122"/>
                          <a:cs typeface="Times New Roman" panose="02020603050405020304"/>
                        </a:rPr>
                        <a:t>关键能力</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历史因果思维能力</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(4)</a:t>
                      </a:r>
                      <a:r>
                        <a:rPr lang="zh-CN" sz="2400" b="1">
                          <a:latin typeface="宋体" panose="02010600030101010101" pitchFamily="2" charset="-122"/>
                          <a:ea typeface="宋体" panose="02010600030101010101" pitchFamily="2" charset="-122"/>
                          <a:cs typeface="Times New Roman" panose="02020603050405020304"/>
                        </a:rPr>
                        <a:t>核心素养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从英国两党政治的运作切入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考查英国文官制度建立的历史背景</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关注了历史解释素养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从</a:t>
                      </a:r>
                      <a:r>
                        <a:rPr lang="en-US" sz="2400" b="1">
                          <a:latin typeface="宋体" panose="02010600030101010101" pitchFamily="2" charset="-122"/>
                          <a:ea typeface="宋体" panose="02010600030101010101" pitchFamily="2" charset="-122"/>
                          <a:cs typeface="Times New Roman" panose="02020603050405020304"/>
                        </a:rPr>
                        <a:t>1854</a:t>
                      </a:r>
                      <a:r>
                        <a:rPr lang="zh-CN" sz="2400" b="1">
                          <a:latin typeface="宋体" panose="02010600030101010101" pitchFamily="2" charset="-122"/>
                          <a:ea typeface="宋体" panose="02010600030101010101" pitchFamily="2" charset="-122"/>
                          <a:cs typeface="Times New Roman" panose="02020603050405020304"/>
                        </a:rPr>
                        <a:t>年英国的《关于建立常任文官制度的报告》切入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考查英国文官制度的内容</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关注了史料实证素养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从英国官僚体制的分类切入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考查英国文官制度的特点</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关注了唯物史观素养</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9324">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命题</a:t>
                      </a:r>
                      <a:endParaRPr lang="en-US" altLang="zh-CN" sz="2400" b="1"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预测</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英国两官分途原则的确立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英国文官制度与时代的关系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西方文官制度的特点</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214678" y="142858"/>
            <a:ext cx="1928826" cy="500066"/>
            <a:chOff x="3286116" y="785800"/>
            <a:chExt cx="1928826" cy="500066"/>
          </a:xfrm>
        </p:grpSpPr>
        <p:sp>
          <p:nvSpPr>
            <p:cNvPr id="7" name="矩形 6"/>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迁移应用</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10" name="TextBox 9"/>
          <p:cNvSpPr txBox="1"/>
          <p:nvPr/>
        </p:nvSpPr>
        <p:spPr>
          <a:xfrm>
            <a:off x="142876" y="785800"/>
            <a:ext cx="8858280" cy="3453253"/>
          </a:xfrm>
          <a:prstGeom prst="rect">
            <a:avLst/>
          </a:prstGeom>
          <a:noFill/>
        </p:spPr>
        <p:txBody>
          <a:bodyPr wrap="square" rtlCol="0">
            <a:spAutoFit/>
          </a:bodyPr>
          <a:lstStyle/>
          <a:p>
            <a:r>
              <a:rPr lang="en-US" sz="2400" smtClean="0"/>
              <a:t>1.1694</a:t>
            </a:r>
            <a:r>
              <a:rPr lang="zh-CN" altLang="en-US" sz="2400" smtClean="0"/>
              <a:t>年</a:t>
            </a:r>
            <a:r>
              <a:rPr lang="en-US" sz="2400" smtClean="0"/>
              <a:t>,</a:t>
            </a:r>
            <a:r>
              <a:rPr lang="zh-CN" altLang="en-US" sz="2400" smtClean="0"/>
              <a:t>英国政府公布法律</a:t>
            </a:r>
            <a:r>
              <a:rPr lang="en-US" sz="2400" smtClean="0"/>
              <a:t>,</a:t>
            </a:r>
            <a:r>
              <a:rPr lang="zh-CN" altLang="en-US" sz="2400" smtClean="0"/>
              <a:t>限制印花税局的服务人员成为国会议员</a:t>
            </a:r>
            <a:r>
              <a:rPr lang="en-US" sz="2400" smtClean="0"/>
              <a:t>,1699</a:t>
            </a:r>
            <a:r>
              <a:rPr lang="zh-CN" altLang="en-US" sz="2400" smtClean="0"/>
              <a:t>年</a:t>
            </a:r>
            <a:r>
              <a:rPr lang="en-US" sz="2400" smtClean="0"/>
              <a:t>,</a:t>
            </a:r>
            <a:r>
              <a:rPr lang="zh-CN" altLang="en-US" sz="2400" smtClean="0"/>
              <a:t>议会规定将此法律推广到其他各部。英国政府此举</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有效防止了营私舞弊现象</a:t>
            </a:r>
            <a:endParaRPr lang="zh-CN" altLang="en-US" sz="2400" smtClean="0"/>
          </a:p>
          <a:p>
            <a:r>
              <a:rPr lang="en-US" sz="2400" smtClean="0"/>
              <a:t>B.</a:t>
            </a:r>
            <a:r>
              <a:rPr lang="zh-CN" altLang="en-US" sz="2400" smtClean="0"/>
              <a:t>推动了两官分途原则的确立</a:t>
            </a:r>
            <a:endParaRPr lang="zh-CN" altLang="en-US" sz="2400" smtClean="0"/>
          </a:p>
          <a:p>
            <a:r>
              <a:rPr lang="en-US" sz="2400" smtClean="0"/>
              <a:t>C.</a:t>
            </a:r>
            <a:r>
              <a:rPr lang="zh-CN" altLang="en-US" sz="2400" smtClean="0"/>
              <a:t>正式确立了英国文官制度</a:t>
            </a:r>
            <a:endParaRPr lang="zh-CN" altLang="en-US" sz="2400" smtClean="0"/>
          </a:p>
          <a:p>
            <a:r>
              <a:rPr lang="en-US" sz="2400" smtClean="0"/>
              <a:t>D.</a:t>
            </a:r>
            <a:r>
              <a:rPr lang="zh-CN" altLang="en-US" sz="2400" smtClean="0"/>
              <a:t>旨在提升文官的政治素养</a:t>
            </a:r>
            <a:endParaRPr lang="zh-CN" altLang="en-US" sz="2400"/>
          </a:p>
        </p:txBody>
      </p:sp>
      <p:sp>
        <p:nvSpPr>
          <p:cNvPr id="12" name="TextBox 11"/>
          <p:cNvSpPr txBox="1"/>
          <p:nvPr/>
        </p:nvSpPr>
        <p:spPr>
          <a:xfrm>
            <a:off x="500034" y="1563998"/>
            <a:ext cx="1000132" cy="779059"/>
          </a:xfrm>
          <a:prstGeom prst="rect">
            <a:avLst/>
          </a:prstGeom>
          <a:noFill/>
        </p:spPr>
        <p:txBody>
          <a:bodyPr wrap="square" rtlCol="0">
            <a:spAutoFit/>
          </a:bodyPr>
          <a:lstStyle/>
          <a:p>
            <a:r>
              <a:rPr lang="en-US" altLang="zh-CN" sz="4000" smtClean="0">
                <a:solidFill>
                  <a:srgbClr val="FF0000"/>
                </a:solidFill>
              </a:rPr>
              <a:t>B</a:t>
            </a:r>
            <a:endParaRPr lang="zh-CN" altLang="en-US" sz="4000" smtClean="0">
              <a:solidFill>
                <a:srgbClr val="FF0000"/>
              </a:solidFill>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142858"/>
            <a:ext cx="8786874" cy="4825552"/>
          </a:xfrm>
          <a:prstGeom prst="rect">
            <a:avLst/>
          </a:prstGeom>
          <a:noFill/>
        </p:spPr>
        <p:txBody>
          <a:bodyPr wrap="square" rtlCol="0">
            <a:spAutoFit/>
          </a:bodyPr>
          <a:lstStyle/>
          <a:p>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:B</a:t>
            </a:r>
            <a:r>
              <a:rPr lang="zh-CN" altLang="en-US" sz="2400" smtClean="0">
                <a:latin typeface="楷体" panose="02010609060101010101" pitchFamily="49" charset="-122"/>
                <a:ea typeface="楷体" panose="02010609060101010101" pitchFamily="49" charset="-122"/>
              </a:rPr>
              <a:t>　根据材料“</a:t>
            </a:r>
            <a:r>
              <a:rPr lang="en-US" sz="2400" smtClean="0">
                <a:latin typeface="楷体" panose="02010609060101010101" pitchFamily="49" charset="-122"/>
                <a:ea typeface="楷体" panose="02010609060101010101" pitchFamily="49" charset="-122"/>
              </a:rPr>
              <a:t>1694</a:t>
            </a:r>
            <a:r>
              <a:rPr lang="zh-CN" altLang="en-US" sz="2400" smtClean="0">
                <a:latin typeface="楷体" panose="02010609060101010101" pitchFamily="49" charset="-122"/>
                <a:ea typeface="楷体" panose="02010609060101010101" pitchFamily="49" charset="-122"/>
              </a:rPr>
              <a:t>年</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英国政府公布法律</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限制印花税局的服务人员成为国会议员</a:t>
            </a:r>
            <a:r>
              <a:rPr lang="en-US" sz="2400" smtClean="0">
                <a:latin typeface="楷体" panose="02010609060101010101" pitchFamily="49" charset="-122"/>
                <a:ea typeface="楷体" panose="02010609060101010101" pitchFamily="49" charset="-122"/>
              </a:rPr>
              <a:t>,1699</a:t>
            </a:r>
            <a:r>
              <a:rPr lang="zh-CN" altLang="en-US" sz="2400" smtClean="0">
                <a:latin typeface="楷体" panose="02010609060101010101" pitchFamily="49" charset="-122"/>
                <a:ea typeface="楷体" panose="02010609060101010101" pitchFamily="49" charset="-122"/>
              </a:rPr>
              <a:t>年</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议会规定将此法律推广到其他各部”可知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其强调的是政务官与事务官的分开</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推动了两官分途原则的确立</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“有效防止了营私舞弊现象”说法错误</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材料强调印花税局的服务人员不能成为国会议员</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并不能有效防止营私舞弊</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;1870</a:t>
            </a:r>
            <a:r>
              <a:rPr lang="zh-CN" altLang="en-US" sz="2400" smtClean="0">
                <a:latin typeface="楷体" panose="02010609060101010101" pitchFamily="49" charset="-122"/>
                <a:ea typeface="楷体" panose="02010609060101010101" pitchFamily="49" charset="-122"/>
              </a:rPr>
              <a:t>年</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英国再次颁布法令</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规定多数重要文官职位必须通过公开竞争考试择优录用</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文官委员会有权独立决定文官的基本录用条件</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最终确立了文官制度</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与材料时间不符</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材料只是限制印花税局的服务人员成为国会议员</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与政治素养无关</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71" y="228792"/>
            <a:ext cx="8966009" cy="3910291"/>
          </a:xfrm>
          <a:prstGeom prst="rect">
            <a:avLst/>
          </a:prstGeom>
          <a:noFill/>
        </p:spPr>
        <p:txBody>
          <a:bodyPr wrap="square" lIns="68571" tIns="34285" rIns="68571" bIns="34285" rtlCol="0">
            <a:spAutoFit/>
          </a:bodyPr>
          <a:lstStyle/>
          <a:p>
            <a:r>
              <a:rPr lang="en-US" sz="2400" smtClean="0"/>
              <a:t>2.</a:t>
            </a:r>
            <a:r>
              <a:rPr lang="en-US" sz="2400" smtClean="0">
                <a:latin typeface="楷体" panose="02010609060101010101" pitchFamily="49" charset="-122"/>
                <a:ea typeface="楷体" panose="02010609060101010101" pitchFamily="49" charset="-122"/>
              </a:rPr>
              <a:t>(2024·</a:t>
            </a:r>
            <a:r>
              <a:rPr lang="zh-CN" altLang="en-US" sz="2400" smtClean="0">
                <a:latin typeface="楷体" panose="02010609060101010101" pitchFamily="49" charset="-122"/>
                <a:ea typeface="楷体" panose="02010609060101010101" pitchFamily="49" charset="-122"/>
              </a:rPr>
              <a:t>浙江嘉兴二模</a:t>
            </a:r>
            <a:r>
              <a:rPr lang="en-US" sz="2400" smtClean="0">
                <a:latin typeface="楷体" panose="02010609060101010101" pitchFamily="49" charset="-122"/>
                <a:ea typeface="楷体" panose="02010609060101010101" pitchFamily="49" charset="-122"/>
              </a:rPr>
              <a:t>)</a:t>
            </a:r>
            <a:r>
              <a:rPr lang="en-US" sz="2400" smtClean="0"/>
              <a:t>19</a:t>
            </a:r>
            <a:r>
              <a:rPr lang="zh-CN" altLang="en-US" sz="2400" smtClean="0"/>
              <a:t>世纪</a:t>
            </a:r>
            <a:r>
              <a:rPr lang="en-US" sz="2400" smtClean="0"/>
              <a:t>,</a:t>
            </a:r>
            <a:r>
              <a:rPr lang="zh-CN" altLang="en-US" sz="2400" smtClean="0"/>
              <a:t>英国建立起文官制度</a:t>
            </a:r>
            <a:r>
              <a:rPr lang="en-US" sz="2400" smtClean="0"/>
              <a:t>,</a:t>
            </a:r>
            <a:r>
              <a:rPr lang="zh-CN" altLang="en-US" sz="2400" smtClean="0"/>
              <a:t>英文中“文官”</a:t>
            </a:r>
            <a:r>
              <a:rPr lang="en-US" sz="2400" smtClean="0"/>
              <a:t>(CIVIL SERVICE),</a:t>
            </a:r>
            <a:r>
              <a:rPr lang="zh-CN" altLang="en-US" sz="2400" smtClean="0"/>
              <a:t>确切的翻译应当是“政府民事服务”或“国家非军事服务”的工作人员。据此可知</a:t>
            </a:r>
            <a:r>
              <a:rPr lang="en-US" sz="2400" smtClean="0"/>
              <a:t>,</a:t>
            </a:r>
            <a:r>
              <a:rPr lang="zh-CN" altLang="en-US" sz="2400" smtClean="0"/>
              <a:t>英国近代文官制度</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体现了平民化的特征</a:t>
            </a:r>
            <a:endParaRPr lang="zh-CN" altLang="en-US" sz="2400" smtClean="0"/>
          </a:p>
          <a:p>
            <a:r>
              <a:rPr lang="en-US" sz="2400" smtClean="0"/>
              <a:t>B.</a:t>
            </a:r>
            <a:r>
              <a:rPr lang="zh-CN" altLang="en-US" sz="2400" smtClean="0"/>
              <a:t>适应了工业化的要求</a:t>
            </a:r>
            <a:endParaRPr lang="zh-CN" altLang="en-US" sz="2400" smtClean="0"/>
          </a:p>
          <a:p>
            <a:r>
              <a:rPr lang="en-US" sz="2400" smtClean="0"/>
              <a:t>C.</a:t>
            </a:r>
            <a:r>
              <a:rPr lang="zh-CN" altLang="en-US" sz="2400" smtClean="0"/>
              <a:t>满足了殖民化的需要</a:t>
            </a:r>
            <a:endParaRPr lang="zh-CN" altLang="en-US" sz="2400" smtClean="0"/>
          </a:p>
          <a:p>
            <a:r>
              <a:rPr lang="en-US" sz="2400" smtClean="0"/>
              <a:t>D.</a:t>
            </a:r>
            <a:r>
              <a:rPr lang="zh-CN" altLang="en-US" sz="2400" smtClean="0"/>
              <a:t>融入了新的时代内涵</a:t>
            </a:r>
            <a:endParaRPr lang="zh-CN" altLang="en-US" sz="2400"/>
          </a:p>
        </p:txBody>
      </p:sp>
      <p:sp>
        <p:nvSpPr>
          <p:cNvPr id="3" name="TextBox 2"/>
          <p:cNvSpPr txBox="1"/>
          <p:nvPr/>
        </p:nvSpPr>
        <p:spPr>
          <a:xfrm>
            <a:off x="451456" y="1468839"/>
            <a:ext cx="642942" cy="779059"/>
          </a:xfrm>
          <a:prstGeom prst="rect">
            <a:avLst/>
          </a:prstGeom>
          <a:noFill/>
        </p:spPr>
        <p:txBody>
          <a:bodyPr wrap="square" rtlCol="0">
            <a:spAutoFit/>
          </a:bodyPr>
          <a:lstStyle/>
          <a:p>
            <a:r>
              <a:rPr lang="en-US" altLang="zh-CN" sz="4000" smtClean="0">
                <a:solidFill>
                  <a:srgbClr val="FF0000"/>
                </a:solidFill>
              </a:rPr>
              <a:t>D</a:t>
            </a:r>
            <a:endParaRPr lang="zh-CN" altLang="en-US" sz="4000" smtClean="0">
              <a:solidFill>
                <a:srgbClr val="FF0000"/>
              </a:solidFill>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390587"/>
            <a:ext cx="8822547" cy="3910291"/>
          </a:xfrm>
          <a:prstGeom prst="rect">
            <a:avLst/>
          </a:prstGeom>
          <a:noFill/>
        </p:spPr>
        <p:txBody>
          <a:bodyPr wrap="square" lIns="68571" tIns="34285" rIns="68571" bIns="34285" rtlCol="0">
            <a:spAutoFit/>
          </a:bodyPr>
          <a:lstStyle/>
          <a:p>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:D</a:t>
            </a:r>
            <a:r>
              <a:rPr lang="zh-CN" altLang="en-US" sz="2400" smtClean="0">
                <a:latin typeface="楷体" panose="02010609060101010101" pitchFamily="49" charset="-122"/>
                <a:ea typeface="楷体" panose="02010609060101010101" pitchFamily="49" charset="-122"/>
              </a:rPr>
              <a:t>　传统的“文官”一词中“官”的特征更为明显</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据材料可知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英国近代文官是“政府民事服务”或“国家非军事服务”的工作人员</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这充分说明英国近代文官制度强调为民服务</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由此可见英国近代文官制度融入了新的时代内涵</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据材料无法得出英国近代文官制度体现了平民化的特征</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材料反映了近代英国文官制度融入了新的时代内涵</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项表述符合史实</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但是材料无法体现</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据所学知识可知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英国近代文官制度与殖民化无关</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strips/>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71" y="228792"/>
            <a:ext cx="8966009" cy="3860662"/>
          </a:xfrm>
          <a:prstGeom prst="rect">
            <a:avLst/>
          </a:prstGeom>
          <a:noFill/>
        </p:spPr>
        <p:txBody>
          <a:bodyPr wrap="square" lIns="68571" tIns="34285" rIns="68571" bIns="34285" rtlCol="0">
            <a:spAutoFit/>
          </a:bodyPr>
          <a:lstStyle/>
          <a:p>
            <a:pPr>
              <a:lnSpc>
                <a:spcPct val="150000"/>
              </a:lnSpc>
            </a:pPr>
            <a:r>
              <a:rPr lang="en-US" sz="2400" smtClean="0"/>
              <a:t>3.1883</a:t>
            </a:r>
            <a:r>
              <a:rPr lang="zh-CN" altLang="en-US" sz="2400" smtClean="0"/>
              <a:t>年通过的美国文官法案规定</a:t>
            </a:r>
            <a:r>
              <a:rPr lang="en-US" sz="2400" smtClean="0"/>
              <a:t>:</a:t>
            </a:r>
            <a:r>
              <a:rPr lang="zh-CN" altLang="en-US" sz="2400" smtClean="0"/>
              <a:t>“任何公务人员不因此而承担向政治基金会捐款的义务</a:t>
            </a:r>
            <a:r>
              <a:rPr lang="en-US" sz="2400" smtClean="0"/>
              <a:t>,</a:t>
            </a:r>
            <a:r>
              <a:rPr lang="zh-CN" altLang="en-US" sz="2400" smtClean="0"/>
              <a:t>也不因此承担提供政治服务的义务。他们不因拒绝上述捐献和服务而受到歧视。”这一规定</a:t>
            </a:r>
            <a:r>
              <a:rPr lang="en-US" sz="2400" smtClean="0"/>
              <a:t>(</a:t>
            </a:r>
            <a:r>
              <a:rPr lang="zh-CN" altLang="en-US" sz="2400" smtClean="0"/>
              <a:t>　　</a:t>
            </a:r>
            <a:r>
              <a:rPr lang="en-US" sz="2400" smtClean="0"/>
              <a:t>)</a:t>
            </a:r>
            <a:endParaRPr lang="zh-CN" altLang="en-US" sz="2400" smtClean="0"/>
          </a:p>
          <a:p>
            <a:pPr>
              <a:lnSpc>
                <a:spcPct val="150000"/>
              </a:lnSpc>
            </a:pPr>
            <a:r>
              <a:rPr lang="en-US" sz="2400" smtClean="0"/>
              <a:t>A.</a:t>
            </a:r>
            <a:r>
              <a:rPr lang="zh-CN" altLang="en-US" sz="2400" smtClean="0"/>
              <a:t>杜绝了结党营私的政治乱象</a:t>
            </a:r>
            <a:endParaRPr lang="zh-CN" altLang="en-US" sz="2400" smtClean="0"/>
          </a:p>
          <a:p>
            <a:pPr>
              <a:lnSpc>
                <a:spcPct val="150000"/>
              </a:lnSpc>
            </a:pPr>
            <a:r>
              <a:rPr lang="en-US" sz="2400" smtClean="0"/>
              <a:t>B.</a:t>
            </a:r>
            <a:r>
              <a:rPr lang="zh-CN" altLang="en-US" sz="2400" smtClean="0"/>
              <a:t>使国家政治摆脱了政党的干预</a:t>
            </a:r>
            <a:endParaRPr lang="zh-CN" altLang="en-US" sz="2400" smtClean="0"/>
          </a:p>
          <a:p>
            <a:pPr>
              <a:lnSpc>
                <a:spcPct val="150000"/>
              </a:lnSpc>
            </a:pPr>
            <a:r>
              <a:rPr lang="en-US" sz="2400" smtClean="0"/>
              <a:t>C.</a:t>
            </a:r>
            <a:r>
              <a:rPr lang="zh-CN" altLang="en-US" sz="2400" smtClean="0"/>
              <a:t>体现了文官的政治中立特点</a:t>
            </a:r>
            <a:endParaRPr lang="zh-CN" altLang="en-US" sz="2400" smtClean="0"/>
          </a:p>
          <a:p>
            <a:pPr>
              <a:lnSpc>
                <a:spcPct val="150000"/>
              </a:lnSpc>
            </a:pPr>
            <a:r>
              <a:rPr lang="en-US" sz="2400" smtClean="0"/>
              <a:t>D.</a:t>
            </a:r>
            <a:r>
              <a:rPr lang="zh-CN" altLang="en-US" sz="2400" smtClean="0"/>
              <a:t>彰显了文官选拔的公开与公正</a:t>
            </a:r>
            <a:endParaRPr lang="zh-CN" altLang="en-US" sz="2400"/>
          </a:p>
        </p:txBody>
      </p:sp>
      <p:sp>
        <p:nvSpPr>
          <p:cNvPr id="3" name="TextBox 2"/>
          <p:cNvSpPr txBox="1"/>
          <p:nvPr/>
        </p:nvSpPr>
        <p:spPr>
          <a:xfrm>
            <a:off x="7500958" y="1198327"/>
            <a:ext cx="642942" cy="779059"/>
          </a:xfrm>
          <a:prstGeom prst="rect">
            <a:avLst/>
          </a:prstGeom>
          <a:noFill/>
        </p:spPr>
        <p:txBody>
          <a:bodyPr wrap="square" rtlCol="0">
            <a:spAutoFit/>
          </a:bodyPr>
          <a:lstStyle/>
          <a:p>
            <a:r>
              <a:rPr lang="en-US" altLang="zh-CN" sz="4000" smtClean="0">
                <a:solidFill>
                  <a:srgbClr val="FF0000"/>
                </a:solidFill>
              </a:rPr>
              <a:t>C</a:t>
            </a:r>
            <a:endParaRPr lang="zh-CN" altLang="en-US" sz="4000" smtClean="0">
              <a:solidFill>
                <a:srgbClr val="FF0000"/>
              </a:solidFill>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390587"/>
            <a:ext cx="8822547" cy="3306664"/>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:C</a:t>
            </a:r>
            <a:r>
              <a:rPr lang="zh-CN" altLang="en-US" sz="2400" smtClean="0">
                <a:latin typeface="楷体" panose="02010609060101010101" pitchFamily="49" charset="-122"/>
                <a:ea typeface="楷体" panose="02010609060101010101" pitchFamily="49" charset="-122"/>
              </a:rPr>
              <a:t>　该规定明确公务人员不承担向政治基金会捐款以及提供政治服务的义务</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且不会因拒绝这些而受歧视</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这意味着文官应专注于自身的公务职责</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不参与党派之间的政治争斗和利益关联</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保持在政治上的中立立场</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“杜绝”表述绝对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文官制度下国家政治不可能完全摆脱政党干预</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材料中未提及文官选拔的公开与公正相关内容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406" y="78150"/>
            <a:ext cx="9001188" cy="549949"/>
          </a:xfrm>
          <a:prstGeom prst="rect">
            <a:avLst/>
          </a:prstGeom>
          <a:noFill/>
        </p:spPr>
        <p:txBody>
          <a:bodyPr wrap="square" lIns="68571" tIns="34285" rIns="68571" bIns="34285" rtlCol="0">
            <a:spAutoFit/>
          </a:bodyPr>
          <a:lstStyle/>
          <a:p>
            <a:pPr algn="ct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考向二　法律与教化、民族国家与国际法</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a:t>
            </a: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五年</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4</a:t>
            </a: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a:t>
            </a:r>
            <a:endPar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nvGrpSpPr>
          <p:cNvPr id="6" name="组合 5"/>
          <p:cNvGrpSpPr/>
          <p:nvPr/>
        </p:nvGrpSpPr>
        <p:grpSpPr>
          <a:xfrm>
            <a:off x="3428992" y="785800"/>
            <a:ext cx="1928826" cy="500066"/>
            <a:chOff x="3286116" y="785800"/>
            <a:chExt cx="1928826" cy="500066"/>
          </a:xfrm>
        </p:grpSpPr>
        <p:sp>
          <p:nvSpPr>
            <p:cNvPr id="7" name="矩形 6"/>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知识整合</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10" name="TextBox 9"/>
          <p:cNvSpPr txBox="1"/>
          <p:nvPr/>
        </p:nvSpPr>
        <p:spPr>
          <a:xfrm>
            <a:off x="142844" y="1488764"/>
            <a:ext cx="8643998" cy="1452705"/>
          </a:xfrm>
          <a:prstGeom prst="rect">
            <a:avLst/>
          </a:prstGeom>
          <a:noFill/>
        </p:spPr>
        <p:txBody>
          <a:bodyPr wrap="square" rtlCol="0">
            <a:spAutoFit/>
          </a:bodyPr>
          <a:lstStyle/>
          <a:p>
            <a:r>
              <a:rPr lang="zh-CN" altLang="en-US" sz="2400" smtClean="0">
                <a:solidFill>
                  <a:srgbClr val="0070C0"/>
                </a:solidFill>
                <a:latin typeface="黑体" panose="02010609060101010101" pitchFamily="49" charset="-122"/>
                <a:ea typeface="黑体" panose="02010609060101010101" pitchFamily="49" charset="-122"/>
              </a:rPr>
              <a:t>一、法律与教化</a:t>
            </a:r>
            <a:endParaRPr lang="zh-CN" altLang="en-US" sz="2400" smtClean="0">
              <a:solidFill>
                <a:srgbClr val="0070C0"/>
              </a:solidFill>
              <a:latin typeface="黑体" panose="02010609060101010101" pitchFamily="49" charset="-122"/>
              <a:ea typeface="黑体" panose="02010609060101010101" pitchFamily="49" charset="-122"/>
            </a:endParaRPr>
          </a:p>
          <a:p>
            <a:r>
              <a:rPr lang="en-US" altLang="zh-CN" sz="2400" smtClean="0">
                <a:solidFill>
                  <a:srgbClr val="0070C0"/>
                </a:solidFill>
                <a:latin typeface="黑体" panose="02010609060101010101" pitchFamily="49" charset="-122"/>
                <a:ea typeface="黑体" panose="02010609060101010101" pitchFamily="49" charset="-122"/>
              </a:rPr>
              <a:t>1.</a:t>
            </a:r>
            <a:r>
              <a:rPr lang="zh-CN" altLang="en-US" sz="2400" smtClean="0">
                <a:solidFill>
                  <a:srgbClr val="0070C0"/>
                </a:solidFill>
                <a:latin typeface="黑体" panose="02010609060101010101" pitchFamily="49" charset="-122"/>
                <a:ea typeface="黑体" panose="02010609060101010101" pitchFamily="49" charset="-122"/>
              </a:rPr>
              <a:t>西方法系</a:t>
            </a:r>
            <a:endParaRPr lang="en-US" altLang="zh-CN" sz="2400" smtClean="0">
              <a:solidFill>
                <a:srgbClr val="0070C0"/>
              </a:solidFill>
              <a:latin typeface="黑体" panose="02010609060101010101" pitchFamily="49" charset="-122"/>
              <a:ea typeface="黑体" panose="02010609060101010101" pitchFamily="49" charset="-122"/>
            </a:endParaRPr>
          </a:p>
          <a:p>
            <a:r>
              <a:rPr lang="en-US" sz="2400" smtClean="0"/>
              <a:t>(1)</a:t>
            </a:r>
            <a:r>
              <a:rPr lang="zh-CN" altLang="en-US" sz="2400" smtClean="0"/>
              <a:t>英美法系</a:t>
            </a:r>
            <a:endParaRPr lang="zh-CN" altLang="en-US" sz="2400" smtClean="0"/>
          </a:p>
        </p:txBody>
      </p:sp>
      <p:graphicFrame>
        <p:nvGraphicFramePr>
          <p:cNvPr id="12" name="表格 11"/>
          <p:cNvGraphicFramePr>
            <a:graphicFrameLocks noGrp="1"/>
          </p:cNvGraphicFramePr>
          <p:nvPr/>
        </p:nvGraphicFramePr>
        <p:xfrm>
          <a:off x="150464" y="3029916"/>
          <a:ext cx="8858312" cy="1756412"/>
        </p:xfrm>
        <a:graphic>
          <a:graphicData uri="http://schemas.openxmlformats.org/drawingml/2006/table">
            <a:tbl>
              <a:tblPr/>
              <a:tblGrid>
                <a:gridCol w="1928826"/>
                <a:gridCol w="6929486"/>
              </a:tblGrid>
              <a:tr h="878206">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背景</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11</a:t>
                      </a:r>
                      <a:r>
                        <a:rPr lang="zh-CN" sz="2400" b="1">
                          <a:latin typeface="宋体" panose="02010600030101010101" pitchFamily="2" charset="-122"/>
                          <a:ea typeface="宋体" panose="02010600030101010101" pitchFamily="2" charset="-122"/>
                          <a:cs typeface="Times New Roman" panose="02020603050405020304"/>
                        </a:rPr>
                        <a:t>世纪</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诺曼王朝为了加强对地方的控制</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王室设立法院</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并派法官定期到各地进行巡回审判</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8206">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形成</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12</a:t>
                      </a:r>
                      <a:r>
                        <a:rPr lang="zh-CN" sz="2400" b="1">
                          <a:latin typeface="宋体" panose="02010600030101010101" pitchFamily="2" charset="-122"/>
                          <a:ea typeface="宋体" panose="02010600030101010101" pitchFamily="2" charset="-122"/>
                          <a:cs typeface="Times New Roman" panose="02020603050405020304"/>
                        </a:rPr>
                        <a:t>世纪前后</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建立在罗马法和习惯法基础上、全国普遍适用的法律在英国逐渐形成</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这就是普通法</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plit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42844" y="285734"/>
          <a:ext cx="8858312" cy="4071966"/>
        </p:xfrm>
        <a:graphic>
          <a:graphicData uri="http://schemas.openxmlformats.org/drawingml/2006/table">
            <a:tbl>
              <a:tblPr/>
              <a:tblGrid>
                <a:gridCol w="2357454"/>
                <a:gridCol w="6500858"/>
              </a:tblGrid>
              <a:tr h="1536518">
                <a:tc>
                  <a:txBody>
                    <a:bodyPr wrap="square"/>
                    <a:lstStyle/>
                    <a:p>
                      <a:pPr algn="ctr">
                        <a:lnSpc>
                          <a:spcPct val="130000"/>
                        </a:lnSpc>
                        <a:spcAft>
                          <a:spcPct val="0"/>
                        </a:spcAft>
                      </a:pPr>
                      <a:r>
                        <a:rPr lang="zh-CN" sz="2400" b="1">
                          <a:latin typeface="宋体" panose="02010600030101010101" pitchFamily="2" charset="-122"/>
                          <a:ea typeface="宋体" panose="02010600030101010101" pitchFamily="2" charset="-122"/>
                          <a:cs typeface="Times New Roman" panose="02020603050405020304"/>
                        </a:rPr>
                        <a:t>发展</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30000"/>
                        </a:lnSpc>
                        <a:spcAft>
                          <a:spcPct val="0"/>
                        </a:spcAft>
                      </a:pPr>
                      <a:r>
                        <a:rPr lang="en-US" sz="2400" b="1">
                          <a:latin typeface="宋体" panose="02010600030101010101" pitchFamily="2" charset="-122"/>
                          <a:ea typeface="宋体" panose="02010600030101010101" pitchFamily="2" charset="-122"/>
                          <a:cs typeface="Times New Roman" panose="02020603050405020304"/>
                        </a:rPr>
                        <a:t>13</a:t>
                      </a:r>
                      <a:r>
                        <a:rPr lang="zh-CN" sz="2400" b="1">
                          <a:latin typeface="宋体" panose="02010600030101010101" pitchFamily="2" charset="-122"/>
                          <a:ea typeface="宋体" panose="02010600030101010101" pitchFamily="2" charset="-122"/>
                          <a:cs typeface="Times New Roman" panose="02020603050405020304"/>
                        </a:rPr>
                        <a:t>世纪</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英国通过《大宪章》</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确立了法律至上和王权有限的原则</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《大宪章》调整了封君与封臣的关系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有助于封建统治稳定</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8930">
                <a:tc>
                  <a:txBody>
                    <a:bodyPr wrap="square"/>
                    <a:lstStyle/>
                    <a:p>
                      <a:pPr algn="ctr">
                        <a:lnSpc>
                          <a:spcPct val="130000"/>
                        </a:lnSpc>
                        <a:spcAft>
                          <a:spcPct val="0"/>
                        </a:spcAft>
                      </a:pPr>
                      <a:r>
                        <a:rPr lang="zh-CN" sz="2400" b="1">
                          <a:latin typeface="宋体" panose="02010600030101010101" pitchFamily="2" charset="-122"/>
                          <a:ea typeface="宋体" panose="02010600030101010101" pitchFamily="2" charset="-122"/>
                          <a:cs typeface="Times New Roman" panose="02020603050405020304"/>
                        </a:rPr>
                        <a:t>完善</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30000"/>
                        </a:lnSpc>
                        <a:spcAft>
                          <a:spcPct val="0"/>
                        </a:spcAft>
                      </a:pPr>
                      <a:r>
                        <a:rPr lang="zh-CN" sz="2400" b="1">
                          <a:latin typeface="宋体" panose="02010600030101010101" pitchFamily="2" charset="-122"/>
                          <a:ea typeface="宋体" panose="02010600030101010101" pitchFamily="2" charset="-122"/>
                          <a:cs typeface="Times New Roman" panose="02020603050405020304"/>
                        </a:rPr>
                        <a:t>“光荣革命”后</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英国确立了君主立宪制</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法律体系更加完善</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36518">
                <a:tc>
                  <a:txBody>
                    <a:bodyPr wrap="square"/>
                    <a:lstStyle/>
                    <a:p>
                      <a:pPr algn="ctr">
                        <a:lnSpc>
                          <a:spcPct val="130000"/>
                        </a:lnSpc>
                        <a:spcAft>
                          <a:spcPct val="0"/>
                        </a:spcAft>
                      </a:pPr>
                      <a:r>
                        <a:rPr lang="zh-CN" sz="2400" b="1">
                          <a:latin typeface="宋体" panose="02010600030101010101" pitchFamily="2" charset="-122"/>
                          <a:ea typeface="宋体" panose="02010600030101010101" pitchFamily="2" charset="-122"/>
                          <a:cs typeface="Times New Roman" panose="02020603050405020304"/>
                        </a:rPr>
                        <a:t>扩展</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30000"/>
                        </a:lnSpc>
                        <a:spcAft>
                          <a:spcPct val="0"/>
                        </a:spcAft>
                      </a:pPr>
                      <a:r>
                        <a:rPr lang="zh-CN" sz="2400" b="1">
                          <a:latin typeface="宋体" panose="02010600030101010101" pitchFamily="2" charset="-122"/>
                          <a:ea typeface="宋体" panose="02010600030101010101" pitchFamily="2" charset="-122"/>
                          <a:cs typeface="Times New Roman" panose="02020603050405020304"/>
                        </a:rPr>
                        <a:t>美国等很多国家在学习英国法律的基础上制定了本国法律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它们构成了普通法系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也称“英美法系”</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trips/>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94266" y="119998"/>
            <a:ext cx="8858280" cy="504369"/>
          </a:xfrm>
          <a:prstGeom prst="rect">
            <a:avLst/>
          </a:prstGeom>
          <a:noFill/>
        </p:spPr>
        <p:txBody>
          <a:bodyPr wrap="square" rtlCol="0">
            <a:spAutoFit/>
          </a:bodyPr>
          <a:lstStyle/>
          <a:p>
            <a:r>
              <a:rPr lang="en-US" sz="2400" smtClean="0"/>
              <a:t>(2)</a:t>
            </a:r>
            <a:r>
              <a:rPr lang="zh-CN" altLang="en-US" sz="2400" smtClean="0"/>
              <a:t>大陆法系</a:t>
            </a:r>
            <a:endParaRPr lang="zh-CN" altLang="en-US" sz="2400"/>
          </a:p>
        </p:txBody>
      </p:sp>
      <p:graphicFrame>
        <p:nvGraphicFramePr>
          <p:cNvPr id="3" name="表格 2"/>
          <p:cNvGraphicFramePr>
            <a:graphicFrameLocks noGrp="1"/>
          </p:cNvGraphicFramePr>
          <p:nvPr/>
        </p:nvGraphicFramePr>
        <p:xfrm>
          <a:off x="142844" y="792158"/>
          <a:ext cx="8810644" cy="3779856"/>
        </p:xfrm>
        <a:graphic>
          <a:graphicData uri="http://schemas.openxmlformats.org/drawingml/2006/table">
            <a:tbl>
              <a:tblPr/>
              <a:tblGrid>
                <a:gridCol w="1000132"/>
                <a:gridCol w="7810512"/>
              </a:tblGrid>
              <a:tr h="839968">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背景</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13</a:t>
                      </a:r>
                      <a:r>
                        <a:rPr lang="zh-CN" sz="2400" b="1">
                          <a:latin typeface="宋体" panose="02010600030101010101" pitchFamily="2" charset="-122"/>
                          <a:ea typeface="宋体" panose="02010600030101010101" pitchFamily="2" charset="-122"/>
                          <a:cs typeface="Times New Roman" panose="02020603050405020304"/>
                        </a:rPr>
                        <a:t>世纪以后</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随着王权的加强</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法国统一法律的步伐加快</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法律体系日益成熟</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984">
                <a:tc rowSpan="2">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形成</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1789</a:t>
                      </a:r>
                      <a:r>
                        <a:rPr lang="zh-CN" sz="2400" b="1">
                          <a:latin typeface="宋体" panose="02010600030101010101" pitchFamily="2" charset="-122"/>
                          <a:ea typeface="宋体" panose="02010600030101010101" pitchFamily="2" charset="-122"/>
                          <a:cs typeface="Times New Roman" panose="02020603050405020304"/>
                        </a:rPr>
                        <a:t>年</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法国爆发大革命</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此后</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法国制定了一系列法律</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968">
                <a:tc vMerge="1">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1804</a:t>
                      </a:r>
                      <a:r>
                        <a:rPr lang="zh-CN" sz="2400" b="1">
                          <a:latin typeface="宋体" panose="02010600030101010101" pitchFamily="2" charset="-122"/>
                          <a:ea typeface="宋体" panose="02010600030101010101" pitchFamily="2" charset="-122"/>
                          <a:cs typeface="Times New Roman" panose="02020603050405020304"/>
                        </a:rPr>
                        <a:t>年</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拿破仑签署法令</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颁布了《法国民法典》</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与此后制定的四部法典一起被统称为《拿破仑法典》</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968">
                <a:tc rowSpan="2">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影响</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《拿破仑法典》与此前颁布的法律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构成了法国的成文法体系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最终确立了法国的资产阶级法律制度</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968">
                <a:tc vMerge="1">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逐渐形成了以罗马法为基础、以《法国民法典》为代表的世界性法律体系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称为“大陆法系”或“民法系”</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406" y="71420"/>
            <a:ext cx="3643338" cy="504369"/>
          </a:xfrm>
          <a:prstGeom prst="rect">
            <a:avLst/>
          </a:prstGeom>
          <a:noFill/>
        </p:spPr>
        <p:txBody>
          <a:bodyPr wrap="square"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时空定位</a:t>
            </a:r>
            <a:r>
              <a:rPr lang="en-US" altLang="zh-CN" sz="2400" smtClean="0">
                <a:solidFill>
                  <a:srgbClr val="0070C0"/>
                </a:solidFill>
                <a:latin typeface="黑体" panose="02010609060101010101" pitchFamily="49" charset="-122"/>
                <a:ea typeface="黑体" panose="02010609060101010101" pitchFamily="49" charset="-122"/>
              </a:rPr>
              <a:t>]</a:t>
            </a:r>
            <a:endParaRPr lang="en-US" altLang="zh-CN" sz="2400" smtClean="0">
              <a:solidFill>
                <a:srgbClr val="0070C0"/>
              </a:solidFill>
              <a:latin typeface="黑体" panose="02010609060101010101" pitchFamily="49" charset="-122"/>
              <a:ea typeface="黑体" panose="02010609060101010101" pitchFamily="49" charset="-122"/>
            </a:endParaRPr>
          </a:p>
        </p:txBody>
      </p:sp>
      <p:pic>
        <p:nvPicPr>
          <p:cNvPr id="4" name="H24Z2LLS1b.eps"/>
          <p:cNvPicPr/>
          <p:nvPr/>
        </p:nvPicPr>
        <p:blipFill>
          <a:blip r:embed="rId1">
            <a:clrChange>
              <a:clrFrom>
                <a:srgbClr val="FFFFFF"/>
              </a:clrFrom>
              <a:clrTo>
                <a:srgbClr val="FFFFFF">
                  <a:alpha val="0"/>
                </a:srgbClr>
              </a:clrTo>
            </a:clrChange>
          </a:blip>
          <a:stretch>
            <a:fillRect/>
          </a:stretch>
        </p:blipFill>
        <p:spPr>
          <a:xfrm>
            <a:off x="142844" y="857238"/>
            <a:ext cx="8858312" cy="3285571"/>
          </a:xfrm>
          <a:prstGeom prst="rect">
            <a:avLst/>
          </a:prstGeom>
        </p:spPr>
      </p:pic>
    </p:spTree>
  </p:cSld>
  <p:clrMapOvr>
    <a:masterClrMapping/>
  </p:clrMapOvr>
  <p:transition>
    <p:diamon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06" y="71420"/>
            <a:ext cx="8643998" cy="504369"/>
          </a:xfrm>
          <a:prstGeom prst="rect">
            <a:avLst/>
          </a:prstGeom>
          <a:noFill/>
        </p:spPr>
        <p:txBody>
          <a:bodyPr wrap="square" rtlCol="0">
            <a:spAutoFit/>
          </a:bodyPr>
          <a:lstStyle/>
          <a:p>
            <a:r>
              <a:rPr lang="en-US"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水平</a:t>
            </a:r>
            <a:r>
              <a:rPr lang="en-US" sz="2400" smtClean="0">
                <a:solidFill>
                  <a:srgbClr val="FF0000"/>
                </a:solidFill>
                <a:latin typeface="黑体" panose="02010609060101010101" pitchFamily="49" charset="-122"/>
                <a:ea typeface="黑体" panose="02010609060101010101" pitchFamily="49" charset="-122"/>
              </a:rPr>
              <a:t>1</a:t>
            </a:r>
            <a:r>
              <a:rPr lang="en-US" altLang="zh-CN" sz="2400" smtClean="0">
                <a:solidFill>
                  <a:srgbClr val="FF0000"/>
                </a:solidFill>
                <a:latin typeface="黑体" panose="02010609060101010101" pitchFamily="49" charset="-122"/>
                <a:ea typeface="黑体" panose="02010609060101010101" pitchFamily="49" charset="-122"/>
              </a:rPr>
              <a:t>—</a:t>
            </a:r>
            <a:r>
              <a:rPr lang="en-US" sz="2400" smtClean="0">
                <a:solidFill>
                  <a:srgbClr val="FF0000"/>
                </a:solidFill>
                <a:latin typeface="黑体" panose="02010609060101010101" pitchFamily="49" charset="-122"/>
                <a:ea typeface="黑体" panose="02010609060101010101" pitchFamily="49" charset="-122"/>
              </a:rPr>
              <a:t>2] </a:t>
            </a:r>
            <a:r>
              <a:rPr lang="zh-CN" altLang="en-US" sz="2400" smtClean="0"/>
              <a:t>英美法系和大陆法系的异同</a:t>
            </a:r>
            <a:endParaRPr lang="zh-CN" altLang="en-US" sz="2400"/>
          </a:p>
        </p:txBody>
      </p:sp>
      <p:graphicFrame>
        <p:nvGraphicFramePr>
          <p:cNvPr id="3" name="表格 2"/>
          <p:cNvGraphicFramePr>
            <a:graphicFrameLocks noGrp="1"/>
          </p:cNvGraphicFramePr>
          <p:nvPr/>
        </p:nvGraphicFramePr>
        <p:xfrm>
          <a:off x="142844" y="691530"/>
          <a:ext cx="8858312" cy="4023360"/>
        </p:xfrm>
        <a:graphic>
          <a:graphicData uri="http://schemas.openxmlformats.org/drawingml/2006/table">
            <a:tbl>
              <a:tblPr/>
              <a:tblGrid>
                <a:gridCol w="2214578"/>
                <a:gridCol w="1643074"/>
                <a:gridCol w="2786082"/>
                <a:gridCol w="2214578"/>
              </a:tblGrid>
              <a:tr h="176696">
                <a:tc gridSpan="2">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角度</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英美法系</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大陆法系</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0087">
                <a:tc rowSpan="2">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不同点</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法律</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渊源</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以判例法为主要法律渊源</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以遵循先例为基本原则</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以成文法为主要法律渊源</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法律体系比较完整</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一般不承认判例的效力</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0087">
                <a:tc vMerge="1">
                  <a:tcPr/>
                </a:tc>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法官</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地位</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法官的地位突出</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当无先例可循时</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法官可以创立先例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也可以对先例作出新的解释</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法官的作用不太突出</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newsfla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42844" y="188912"/>
          <a:ext cx="8858312" cy="4311664"/>
        </p:xfrm>
        <a:graphic>
          <a:graphicData uri="http://schemas.openxmlformats.org/drawingml/2006/table">
            <a:tbl>
              <a:tblPr/>
              <a:tblGrid>
                <a:gridCol w="1571636"/>
                <a:gridCol w="2000264"/>
                <a:gridCol w="2286016"/>
                <a:gridCol w="3000396"/>
              </a:tblGrid>
              <a:tr h="1959847">
                <a:tc rowSpan="2">
                  <a:txBody>
                    <a:bodyPr wrap="square"/>
                    <a:lstStyle/>
                    <a:p>
                      <a:pPr algn="ctr">
                        <a:lnSpc>
                          <a:spcPct val="100000"/>
                        </a:lnSpc>
                        <a:spcAft>
                          <a:spcPct val="0"/>
                        </a:spcAft>
                      </a:pP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法律</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形式</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判例法占有重要地位</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一般不存在判例法</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对重要的部门法制定了法典</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并辅之以单行法规</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构成较为完整的成文法体系</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1817">
                <a:tc vMerge="1">
                  <a:tcPr/>
                </a:tc>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法律</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分类</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没有严格的部门法概念</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即没有系统性、逻辑性很强的法律分类</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强调公法与私法的基本划分。一般将宪法、行政法、刑法、诉讼法等称为公法</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而民法和商法则被视为典型的私法</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sh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42844" y="357172"/>
          <a:ext cx="8858312" cy="4389120"/>
        </p:xfrm>
        <a:graphic>
          <a:graphicData uri="http://schemas.openxmlformats.org/drawingml/2006/table">
            <a:tbl>
              <a:tblPr/>
              <a:tblGrid>
                <a:gridCol w="1857388"/>
                <a:gridCol w="1857388"/>
                <a:gridCol w="2071702"/>
                <a:gridCol w="3071834"/>
              </a:tblGrid>
              <a:tr h="2633472">
                <a:tc rowSpan="2">
                  <a:txBody>
                    <a:bodyPr wrap="square"/>
                    <a:lstStyle/>
                    <a:p>
                      <a:pPr algn="ctr">
                        <a:lnSpc>
                          <a:spcPct val="100000"/>
                        </a:lnSpc>
                        <a:spcAft>
                          <a:spcPct val="0"/>
                        </a:spcAft>
                      </a:pP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法律</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推理</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形式</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主要运用的是区别技术</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dist">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采取演绎法</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法官的作用在于从现存的法律规定中找到适用的法律条款</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将其与事实相联系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推论出必然</a:t>
                      </a:r>
                      <a:r>
                        <a:rPr lang="zh-CN" sz="2400" b="1" smtClean="0">
                          <a:latin typeface="宋体" panose="02010600030101010101" pitchFamily="2" charset="-122"/>
                          <a:ea typeface="宋体" panose="02010600030101010101" pitchFamily="2" charset="-122"/>
                          <a:cs typeface="Times New Roman" panose="02020603050405020304"/>
                        </a:rPr>
                        <a:t>的</a:t>
                      </a:r>
                      <a:endParaRPr lang="en-US" altLang="zh-CN" sz="2400" b="1" smtClean="0">
                        <a:latin typeface="宋体" panose="02010600030101010101" pitchFamily="2" charset="-122"/>
                        <a:ea typeface="宋体" panose="02010600030101010101" pitchFamily="2" charset="-122"/>
                        <a:cs typeface="Times New Roman" panose="02020603050405020304"/>
                      </a:endParaRPr>
                    </a:p>
                    <a:p>
                      <a:pPr algn="l">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结果</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6736">
                <a:tc vMerge="1">
                  <a:tcPr/>
                </a:tc>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代表</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国家</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英国、美国、加拿大、澳大利亚等</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法国、德国、意大利、日本等</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912">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相同点</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明确立法和司法的分工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强调保障个人的权利</a:t>
                      </a:r>
                      <a:endParaRPr lang="zh-CN" sz="2400">
                        <a:latin typeface="宋体" panose="02010600030101010101" pitchFamily="2" charset="-122"/>
                        <a:ea typeface="宋体" panose="02010600030101010101" pitchFamily="2" charset="-122"/>
                        <a:cs typeface="Times New Roman" panose="02020603050405020304"/>
                      </a:endParaRPr>
                    </a:p>
                  </a:txBody>
                  <a:tcPr marL="68154" marR="68154"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r>
            </a:tbl>
          </a:graphicData>
        </a:graphic>
      </p:graphicFrame>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67" y="110145"/>
            <a:ext cx="8895189" cy="481276"/>
          </a:xfrm>
          <a:prstGeom prst="rect">
            <a:avLst/>
          </a:prstGeom>
          <a:noFill/>
        </p:spPr>
        <p:txBody>
          <a:bodyPr wrap="square" lIns="68571" tIns="34285" rIns="68571" bIns="34285"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2.</a:t>
            </a:r>
            <a:r>
              <a:rPr lang="zh-CN" altLang="en-US" sz="2400" smtClean="0">
                <a:solidFill>
                  <a:srgbClr val="0070C0"/>
                </a:solidFill>
                <a:latin typeface="黑体" panose="02010609060101010101" pitchFamily="49" charset="-122"/>
                <a:ea typeface="黑体" panose="02010609060101010101" pitchFamily="49" charset="-122"/>
              </a:rPr>
              <a:t>近代西方法律制度的基本特征</a:t>
            </a:r>
            <a:endParaRPr lang="zh-CN" altLang="en-US" sz="2400" smtClean="0">
              <a:solidFill>
                <a:srgbClr val="0070C0"/>
              </a:solidFill>
              <a:latin typeface="黑体" panose="02010609060101010101" pitchFamily="49" charset="-122"/>
              <a:ea typeface="黑体" panose="02010609060101010101" pitchFamily="49" charset="-122"/>
            </a:endParaRPr>
          </a:p>
        </p:txBody>
      </p:sp>
      <p:graphicFrame>
        <p:nvGraphicFramePr>
          <p:cNvPr id="5" name="表格 4"/>
          <p:cNvGraphicFramePr>
            <a:graphicFrameLocks noGrp="1"/>
          </p:cNvGraphicFramePr>
          <p:nvPr/>
        </p:nvGraphicFramePr>
        <p:xfrm>
          <a:off x="142844" y="691530"/>
          <a:ext cx="8786876" cy="4023360"/>
        </p:xfrm>
        <a:graphic>
          <a:graphicData uri="http://schemas.openxmlformats.org/drawingml/2006/table">
            <a:tbl>
              <a:tblPr/>
              <a:tblGrid>
                <a:gridCol w="714380"/>
                <a:gridCol w="857256"/>
                <a:gridCol w="2786082"/>
                <a:gridCol w="4429158"/>
              </a:tblGrid>
              <a:tr h="0">
                <a:tc gridSpan="2">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原因</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gridSpan="2">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继承传统法律思想</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融合启蒙思想家提出的思想主张</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0">
                <a:tc rowSpan="3">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特征</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权力</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结构</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坚持权力制衡、三权分立</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①国家权力分为立法权、行政权和司法权</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法律由议会制定</a:t>
                      </a:r>
                      <a:endParaRPr lang="zh-CN" sz="2400">
                        <a:latin typeface="宋体" panose="02010600030101010101" pitchFamily="2" charset="-122"/>
                        <a:ea typeface="宋体" panose="02010600030101010101" pitchFamily="2" charset="-122"/>
                        <a:cs typeface="Times New Roman" panose="02020603050405020304"/>
                      </a:endParaRPr>
                    </a:p>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②行政机构在法律规定的框架内行使行政权</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法院根据法律独立掌握司法权</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法律</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内容</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注重保护个人权利</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注重保护生命权、自由权和财产权等</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司法</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实践</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坚持程序公正和无罪推定</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①建立了律师制度和陪审团制度</a:t>
                      </a:r>
                      <a:endParaRPr lang="zh-CN" sz="2400">
                        <a:latin typeface="宋体" panose="02010600030101010101" pitchFamily="2" charset="-122"/>
                        <a:ea typeface="宋体" panose="02010600030101010101" pitchFamily="2" charset="-122"/>
                        <a:cs typeface="Times New Roman" panose="02020603050405020304"/>
                      </a:endParaRPr>
                    </a:p>
                    <a:p>
                      <a:pPr algn="l">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②所有被审判者在判决之前都被视为无罪</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diamon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214282" y="539750"/>
          <a:ext cx="8786876" cy="3603636"/>
        </p:xfrm>
        <a:graphic>
          <a:graphicData uri="http://schemas.openxmlformats.org/drawingml/2006/table">
            <a:tbl>
              <a:tblPr/>
              <a:tblGrid>
                <a:gridCol w="3500462"/>
                <a:gridCol w="5286414"/>
              </a:tblGrid>
              <a:tr h="1201212">
                <a:tc rowSpan="3">
                  <a:txBody>
                    <a:bodyPr wrap="square"/>
                    <a:lstStyle/>
                    <a:p>
                      <a:pPr algn="ctr">
                        <a:lnSpc>
                          <a:spcPct val="15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局限性</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确认私有财产制度</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财产多少决定法律地位高低</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2717">
                <a:tc vMerge="1">
                  <a:tcPr/>
                </a:tc>
                <a:tc>
                  <a:txBody>
                    <a:bodyPr wrap="square"/>
                    <a:lstStyle/>
                    <a:p>
                      <a:pPr algn="l">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对个人权利的认定是逐渐改进的过程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直到</a:t>
                      </a:r>
                      <a:r>
                        <a:rPr lang="en-US" sz="2400" b="1">
                          <a:latin typeface="宋体" panose="02010600030101010101" pitchFamily="2" charset="-122"/>
                          <a:ea typeface="宋体" panose="02010600030101010101" pitchFamily="2" charset="-122"/>
                          <a:cs typeface="Times New Roman" panose="02020603050405020304"/>
                        </a:rPr>
                        <a:t>20</a:t>
                      </a:r>
                      <a:r>
                        <a:rPr lang="zh-CN" sz="2400" b="1">
                          <a:latin typeface="宋体" panose="02010600030101010101" pitchFamily="2" charset="-122"/>
                          <a:ea typeface="宋体" panose="02010600030101010101" pitchFamily="2" charset="-122"/>
                          <a:cs typeface="Times New Roman" panose="02020603050405020304"/>
                        </a:rPr>
                        <a:t>世纪</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黑人、原住民和妇女还在为享有完全的公民权而斗争</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707">
                <a:tc vMerge="1">
                  <a:tcPr/>
                </a:tc>
                <a:tc>
                  <a:txBody>
                    <a:bodyPr wrap="square"/>
                    <a:lstStyle/>
                    <a:p>
                      <a:pPr algn="l">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本质</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为资产阶级利益服务</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heel spokes="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5967" y="90210"/>
            <a:ext cx="8895189" cy="481276"/>
          </a:xfrm>
          <a:prstGeom prst="rect">
            <a:avLst/>
          </a:prstGeom>
          <a:noFill/>
        </p:spPr>
        <p:txBody>
          <a:bodyPr wrap="square" lIns="68571" tIns="34285" rIns="68571" bIns="34285" rtlCol="0">
            <a:spAutoFit/>
          </a:bodyPr>
          <a:lstStyle/>
          <a:p>
            <a:r>
              <a:rPr lang="en-US" sz="2300" smtClean="0">
                <a:solidFill>
                  <a:srgbClr val="0070C0"/>
                </a:solidFill>
                <a:latin typeface="黑体" panose="02010609060101010101" pitchFamily="49" charset="-122"/>
                <a:ea typeface="黑体" panose="02010609060101010101" pitchFamily="49" charset="-122"/>
              </a:rPr>
              <a:t>3.</a:t>
            </a:r>
            <a:r>
              <a:rPr lang="zh-CN" altLang="en-US" sz="2300" smtClean="0">
                <a:solidFill>
                  <a:srgbClr val="0070C0"/>
                </a:solidFill>
                <a:latin typeface="黑体" panose="02010609060101010101" pitchFamily="49" charset="-122"/>
                <a:ea typeface="黑体" panose="02010609060101010101" pitchFamily="49" charset="-122"/>
              </a:rPr>
              <a:t>宗教伦理与教化</a:t>
            </a:r>
            <a:r>
              <a:rPr lang="en-US" sz="2300" smtClean="0">
                <a:solidFill>
                  <a:srgbClr val="0070C0"/>
                </a:solidFill>
                <a:latin typeface="黑体" panose="02010609060101010101" pitchFamily="49" charset="-122"/>
                <a:ea typeface="黑体" panose="02010609060101010101" pitchFamily="49" charset="-122"/>
              </a:rPr>
              <a:t>:</a:t>
            </a:r>
            <a:r>
              <a:rPr lang="zh-CN" altLang="en-US" sz="2300" smtClean="0"/>
              <a:t>新教伦理</a:t>
            </a:r>
            <a:endParaRPr lang="zh-CN" altLang="en-US" sz="2300"/>
          </a:p>
        </p:txBody>
      </p:sp>
      <p:graphicFrame>
        <p:nvGraphicFramePr>
          <p:cNvPr id="4" name="表格 3"/>
          <p:cNvGraphicFramePr>
            <a:graphicFrameLocks noGrp="1"/>
          </p:cNvGraphicFramePr>
          <p:nvPr/>
        </p:nvGraphicFramePr>
        <p:xfrm>
          <a:off x="142844" y="687387"/>
          <a:ext cx="8786874" cy="3884627"/>
        </p:xfrm>
        <a:graphic>
          <a:graphicData uri="http://schemas.openxmlformats.org/drawingml/2006/table">
            <a:tbl>
              <a:tblPr/>
              <a:tblGrid>
                <a:gridCol w="1143008"/>
                <a:gridCol w="7643866"/>
              </a:tblGrid>
              <a:tr h="388463">
                <a:tc>
                  <a:txBody>
                    <a:bodyPr wrap="square"/>
                    <a:lstStyle/>
                    <a:p>
                      <a:pPr algn="ctr">
                        <a:lnSpc>
                          <a:spcPct val="100000"/>
                        </a:lnSpc>
                        <a:spcAft>
                          <a:spcPct val="0"/>
                        </a:spcAft>
                      </a:pPr>
                      <a:r>
                        <a:rPr lang="zh-CN" sz="2300" b="1" smtClean="0">
                          <a:latin typeface="宋体" panose="02010600030101010101" pitchFamily="2" charset="-122"/>
                          <a:ea typeface="宋体" panose="02010600030101010101" pitchFamily="2" charset="-122"/>
                          <a:cs typeface="Times New Roman" panose="02020603050405020304"/>
                        </a:rPr>
                        <a:t>产生</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300" b="1">
                          <a:latin typeface="宋体" panose="02010600030101010101" pitchFamily="2" charset="-122"/>
                          <a:ea typeface="宋体" panose="02010600030101010101" pitchFamily="2" charset="-122"/>
                          <a:cs typeface="Times New Roman" panose="02020603050405020304"/>
                        </a:rPr>
                        <a:t>宗教改革后</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西欧的基督教分裂为天主教和新教</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925">
                <a:tc>
                  <a:txBody>
                    <a:bodyPr wrap="square"/>
                    <a:lstStyle/>
                    <a:p>
                      <a:pPr algn="ctr">
                        <a:lnSpc>
                          <a:spcPct val="100000"/>
                        </a:lnSpc>
                        <a:spcAft>
                          <a:spcPct val="0"/>
                        </a:spcAft>
                      </a:pPr>
                      <a:r>
                        <a:rPr lang="zh-CN" sz="2300" b="1" smtClean="0">
                          <a:latin typeface="宋体" panose="02010600030101010101" pitchFamily="2" charset="-122"/>
                          <a:ea typeface="宋体" panose="02010600030101010101" pitchFamily="2" charset="-122"/>
                          <a:cs typeface="Times New Roman" panose="02020603050405020304"/>
                        </a:rPr>
                        <a:t>类别</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300" b="1">
                          <a:latin typeface="宋体" panose="02010600030101010101" pitchFamily="2" charset="-122"/>
                          <a:ea typeface="宋体" panose="02010600030101010101" pitchFamily="2" charset="-122"/>
                          <a:cs typeface="Times New Roman" panose="02020603050405020304"/>
                        </a:rPr>
                        <a:t>德意志宗教改革形成了新教中的路德派</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此外还有瑞士的加尔文派和英国的国教</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463">
                <a:tc rowSpan="2">
                  <a:txBody>
                    <a:bodyPr wrap="square"/>
                    <a:lstStyle/>
                    <a:p>
                      <a:pPr algn="ctr">
                        <a:lnSpc>
                          <a:spcPct val="100000"/>
                        </a:lnSpc>
                        <a:spcAft>
                          <a:spcPct val="0"/>
                        </a:spcAft>
                      </a:pPr>
                      <a:r>
                        <a:rPr lang="zh-CN" sz="2300" b="1" smtClean="0">
                          <a:latin typeface="宋体" panose="02010600030101010101" pitchFamily="2" charset="-122"/>
                          <a:ea typeface="宋体" panose="02010600030101010101" pitchFamily="2" charset="-122"/>
                          <a:cs typeface="Times New Roman" panose="02020603050405020304"/>
                        </a:rPr>
                        <a:t>主张</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300" b="1">
                          <a:latin typeface="宋体" panose="02010600030101010101" pitchFamily="2" charset="-122"/>
                          <a:ea typeface="宋体" panose="02010600030101010101" pitchFamily="2" charset="-122"/>
                          <a:cs typeface="Times New Roman" panose="02020603050405020304"/>
                        </a:rPr>
                        <a:t>反对教皇权威</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主张信徒通过自己阅读《圣经》理解教义</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463">
                <a:tc vMerge="1">
                  <a:tcPr/>
                </a:tc>
                <a:tc>
                  <a:txBody>
                    <a:bodyPr wrap="square"/>
                    <a:lstStyle/>
                    <a:p>
                      <a:pPr algn="l">
                        <a:lnSpc>
                          <a:spcPct val="100000"/>
                        </a:lnSpc>
                        <a:spcAft>
                          <a:spcPct val="0"/>
                        </a:spcAft>
                      </a:pPr>
                      <a:r>
                        <a:rPr lang="zh-CN" sz="2300" b="1">
                          <a:latin typeface="宋体" panose="02010600030101010101" pitchFamily="2" charset="-122"/>
                          <a:ea typeface="宋体" panose="02010600030101010101" pitchFamily="2" charset="-122"/>
                          <a:cs typeface="Times New Roman" panose="02020603050405020304"/>
                        </a:rPr>
                        <a:t>提倡节俭和积极入世的态度</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鼓励人们发财致富</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925">
                <a:tc rowSpan="2">
                  <a:txBody>
                    <a:bodyPr wrap="square"/>
                    <a:lstStyle/>
                    <a:p>
                      <a:pPr algn="ctr">
                        <a:lnSpc>
                          <a:spcPct val="100000"/>
                        </a:lnSpc>
                        <a:spcAft>
                          <a:spcPct val="0"/>
                        </a:spcAft>
                      </a:pPr>
                      <a:r>
                        <a:rPr lang="zh-CN" sz="2300" b="1" smtClean="0">
                          <a:latin typeface="宋体" panose="02010600030101010101" pitchFamily="2" charset="-122"/>
                          <a:ea typeface="宋体" panose="02010600030101010101" pitchFamily="2" charset="-122"/>
                          <a:cs typeface="Times New Roman" panose="02020603050405020304"/>
                        </a:rPr>
                        <a:t>局限性</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300" b="1">
                          <a:latin typeface="宋体" panose="02010600030101010101" pitchFamily="2" charset="-122"/>
                          <a:ea typeface="宋体" panose="02010600030101010101" pitchFamily="2" charset="-122"/>
                          <a:cs typeface="Times New Roman" panose="02020603050405020304"/>
                        </a:rPr>
                        <a:t>仍然坚持基督教的基本教义</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束缚人们的行为</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麻醉人们的思想</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5388">
                <a:tc vMerge="1">
                  <a:tcPr/>
                </a:tc>
                <a:tc>
                  <a:txBody>
                    <a:bodyPr wrap="square"/>
                    <a:lstStyle/>
                    <a:p>
                      <a:pPr algn="l">
                        <a:lnSpc>
                          <a:spcPct val="100000"/>
                        </a:lnSpc>
                        <a:spcAft>
                          <a:spcPct val="0"/>
                        </a:spcAft>
                      </a:pPr>
                      <a:r>
                        <a:rPr lang="zh-CN" sz="2300" b="1">
                          <a:latin typeface="宋体" panose="02010600030101010101" pitchFamily="2" charset="-122"/>
                          <a:ea typeface="宋体" panose="02010600030101010101" pitchFamily="2" charset="-122"/>
                          <a:cs typeface="Times New Roman" panose="02020603050405020304"/>
                        </a:rPr>
                        <a:t>排斥其他教派</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引起多次宗教冲突</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造成重大的人员伤亡和财产损失</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一些对教义持有不同意见的人被斥为“异端”</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遭到迫害</a:t>
                      </a:r>
                      <a:r>
                        <a:rPr lang="en-US" sz="2300" b="1">
                          <a:latin typeface="宋体" panose="02010600030101010101" pitchFamily="2" charset="-122"/>
                          <a:ea typeface="宋体" panose="02010600030101010101" pitchFamily="2" charset="-122"/>
                          <a:cs typeface="Times New Roman" panose="02020603050405020304"/>
                        </a:rPr>
                        <a:t>(</a:t>
                      </a:r>
                      <a:r>
                        <a:rPr lang="zh-CN" sz="2300" b="1">
                          <a:latin typeface="宋体" panose="02010600030101010101" pitchFamily="2" charset="-122"/>
                          <a:ea typeface="宋体" panose="02010600030101010101" pitchFamily="2" charset="-122"/>
                          <a:cs typeface="Times New Roman" panose="02020603050405020304"/>
                        </a:rPr>
                        <a:t>西班牙科学家塞尔维特被加尔文派判处火刑</a:t>
                      </a:r>
                      <a:r>
                        <a:rPr lang="en-US" sz="2300" b="1">
                          <a:latin typeface="宋体" panose="02010600030101010101" pitchFamily="2" charset="-122"/>
                          <a:ea typeface="宋体" panose="02010600030101010101" pitchFamily="2" charset="-122"/>
                          <a:cs typeface="Times New Roman" panose="02020603050405020304"/>
                        </a:rPr>
                        <a:t>)</a:t>
                      </a:r>
                      <a:endParaRPr lang="zh-CN" sz="23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5967" y="265218"/>
            <a:ext cx="8895189" cy="3393227"/>
          </a:xfrm>
          <a:prstGeom prst="rect">
            <a:avLst/>
          </a:prstGeom>
          <a:noFill/>
        </p:spPr>
        <p:txBody>
          <a:bodyPr wrap="square" lIns="68571" tIns="34285" rIns="68571" bIns="34285" rtlCol="0">
            <a:spAutoFit/>
          </a:bodyPr>
          <a:lstStyle/>
          <a:p>
            <a:pPr>
              <a:lnSpc>
                <a:spcPct val="150000"/>
              </a:lnSpc>
            </a:pPr>
            <a:r>
              <a:rPr lang="en-US"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水平</a:t>
            </a:r>
            <a:r>
              <a:rPr lang="en-US" sz="2400" smtClean="0">
                <a:solidFill>
                  <a:srgbClr val="FF0000"/>
                </a:solidFill>
                <a:latin typeface="黑体" panose="02010609060101010101" pitchFamily="49" charset="-122"/>
                <a:ea typeface="黑体" panose="02010609060101010101" pitchFamily="49" charset="-122"/>
              </a:rPr>
              <a:t>3</a:t>
            </a:r>
            <a:r>
              <a:rPr lang="en-US" altLang="zh-CN" sz="2400" smtClean="0">
                <a:solidFill>
                  <a:srgbClr val="FF0000"/>
                </a:solidFill>
                <a:latin typeface="黑体" panose="02010609060101010101" pitchFamily="49" charset="-122"/>
                <a:ea typeface="黑体" panose="02010609060101010101" pitchFamily="49" charset="-122"/>
              </a:rPr>
              <a:t>—</a:t>
            </a:r>
            <a:r>
              <a:rPr lang="en-US" sz="2400" smtClean="0">
                <a:solidFill>
                  <a:srgbClr val="FF0000"/>
                </a:solidFill>
                <a:latin typeface="黑体" panose="02010609060101010101" pitchFamily="49" charset="-122"/>
                <a:ea typeface="黑体" panose="02010609060101010101" pitchFamily="49" charset="-122"/>
              </a:rPr>
              <a:t>4] </a:t>
            </a:r>
            <a:r>
              <a:rPr lang="zh-CN" altLang="en-US" sz="2400" smtClean="0"/>
              <a:t>评价不同时期基督教伦理对教化的作用</a:t>
            </a:r>
            <a:endParaRPr lang="zh-CN" altLang="en-US" sz="2400" smtClean="0"/>
          </a:p>
          <a:p>
            <a:pPr>
              <a:lnSpc>
                <a:spcPct val="150000"/>
              </a:lnSpc>
            </a:pPr>
            <a:r>
              <a:rPr lang="en-US" sz="2400" smtClean="0"/>
              <a:t>(1)</a:t>
            </a:r>
            <a:r>
              <a:rPr lang="zh-CN" altLang="en-US" sz="2400" smtClean="0"/>
              <a:t>中世纪的基督教伦理</a:t>
            </a:r>
            <a:r>
              <a:rPr lang="en-US" sz="2400" smtClean="0"/>
              <a:t>:</a:t>
            </a:r>
            <a:r>
              <a:rPr lang="zh-CN" altLang="en-US" sz="2400" smtClean="0"/>
              <a:t>强化了教会对人们的控制</a:t>
            </a:r>
            <a:r>
              <a:rPr lang="en-US" sz="2400" smtClean="0"/>
              <a:t>,</a:t>
            </a:r>
            <a:r>
              <a:rPr lang="zh-CN" altLang="en-US" sz="2400" smtClean="0"/>
              <a:t>深刻影响了人们的思想意识和日常行为。</a:t>
            </a:r>
            <a:endParaRPr lang="zh-CN" altLang="en-US" sz="2400" smtClean="0"/>
          </a:p>
          <a:p>
            <a:pPr>
              <a:lnSpc>
                <a:spcPct val="150000"/>
              </a:lnSpc>
            </a:pPr>
            <a:r>
              <a:rPr lang="en-US" sz="2400" smtClean="0"/>
              <a:t>(2)</a:t>
            </a:r>
            <a:r>
              <a:rPr lang="zh-CN" altLang="en-US" sz="2400" smtClean="0"/>
              <a:t>近代西方社会的基督教伦理</a:t>
            </a:r>
            <a:endParaRPr lang="zh-CN" altLang="en-US" sz="2400" smtClean="0"/>
          </a:p>
          <a:p>
            <a:pPr>
              <a:lnSpc>
                <a:spcPct val="150000"/>
              </a:lnSpc>
            </a:pPr>
            <a:r>
              <a:rPr lang="zh-CN" altLang="en-US" sz="2400" smtClean="0"/>
              <a:t>①经济</a:t>
            </a:r>
            <a:r>
              <a:rPr lang="en-US" sz="2400" smtClean="0"/>
              <a:t>:</a:t>
            </a:r>
            <a:r>
              <a:rPr lang="zh-CN" altLang="en-US" sz="2400" smtClean="0"/>
              <a:t>新教伦理主张合理地追求财富</a:t>
            </a:r>
            <a:r>
              <a:rPr lang="en-US" sz="2400" smtClean="0"/>
              <a:t>,</a:t>
            </a:r>
            <a:r>
              <a:rPr lang="zh-CN" altLang="en-US" sz="2400" smtClean="0"/>
              <a:t>提倡世俗的禁欲主义</a:t>
            </a:r>
            <a:r>
              <a:rPr lang="en-US" sz="2400" smtClean="0"/>
              <a:t>,</a:t>
            </a:r>
            <a:r>
              <a:rPr lang="zh-CN" altLang="en-US" sz="2400" smtClean="0"/>
              <a:t>适应了原始积累时期新兴资产阶级的要求</a:t>
            </a:r>
            <a:r>
              <a:rPr lang="en-US" sz="2400" smtClean="0"/>
              <a:t>,</a:t>
            </a:r>
            <a:r>
              <a:rPr lang="zh-CN" altLang="en-US" sz="2400" smtClean="0"/>
              <a:t>促进了资本主义的发展。</a:t>
            </a:r>
            <a:endParaRPr lang="zh-CN" altLang="en-US" sz="240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5967" y="265218"/>
            <a:ext cx="8895189" cy="3860662"/>
          </a:xfrm>
          <a:prstGeom prst="rect">
            <a:avLst/>
          </a:prstGeom>
          <a:noFill/>
        </p:spPr>
        <p:txBody>
          <a:bodyPr wrap="square" lIns="68571" tIns="34285" rIns="68571" bIns="34285" rtlCol="0">
            <a:spAutoFit/>
          </a:bodyPr>
          <a:lstStyle/>
          <a:p>
            <a:pPr>
              <a:lnSpc>
                <a:spcPct val="150000"/>
              </a:lnSpc>
            </a:pPr>
            <a:r>
              <a:rPr lang="zh-CN" altLang="en-US" sz="2400" smtClean="0"/>
              <a:t>②政治</a:t>
            </a:r>
            <a:r>
              <a:rPr lang="en-US" sz="2400" smtClean="0"/>
              <a:t>:</a:t>
            </a:r>
            <a:r>
              <a:rPr lang="zh-CN" altLang="en-US" sz="2400" smtClean="0"/>
              <a:t>基督教所体现的个人主义和权力悲观主义成为西方宪政产生和发展的重要基础</a:t>
            </a:r>
            <a:r>
              <a:rPr lang="en-US" sz="2400" smtClean="0"/>
              <a:t>;</a:t>
            </a:r>
            <a:r>
              <a:rPr lang="zh-CN" altLang="en-US" sz="2400" smtClean="0"/>
              <a:t>新教的个人观念成为近代财产法和契约法发展的核心</a:t>
            </a:r>
            <a:r>
              <a:rPr lang="en-US" sz="2400" smtClean="0"/>
              <a:t>,</a:t>
            </a:r>
            <a:r>
              <a:rPr lang="zh-CN" altLang="en-US" sz="2400" smtClean="0"/>
              <a:t>奠定了统治者统治观念的宗教依据。</a:t>
            </a:r>
            <a:endParaRPr lang="zh-CN" altLang="en-US" sz="2400" smtClean="0"/>
          </a:p>
          <a:p>
            <a:pPr>
              <a:lnSpc>
                <a:spcPct val="150000"/>
              </a:lnSpc>
            </a:pPr>
            <a:r>
              <a:rPr lang="zh-CN" altLang="en-US" sz="2400" smtClean="0"/>
              <a:t>③思想</a:t>
            </a:r>
            <a:r>
              <a:rPr lang="en-US" sz="2400" smtClean="0"/>
              <a:t>:</a:t>
            </a:r>
            <a:r>
              <a:rPr lang="zh-CN" altLang="en-US" sz="2400" smtClean="0"/>
              <a:t>人文主义者的世界观基本上仍是基督教世界观</a:t>
            </a:r>
            <a:r>
              <a:rPr lang="en-US" sz="2400" smtClean="0"/>
              <a:t>,</a:t>
            </a:r>
            <a:r>
              <a:rPr lang="zh-CN" altLang="en-US" sz="2400" smtClean="0"/>
              <a:t>他们对基督教思想的扬弃和利用</a:t>
            </a:r>
            <a:r>
              <a:rPr lang="en-US" sz="2400" smtClean="0"/>
              <a:t>,</a:t>
            </a:r>
            <a:r>
              <a:rPr lang="zh-CN" altLang="en-US" sz="2400" smtClean="0"/>
              <a:t>促进了文艺复兴运动的兴起和发展</a:t>
            </a:r>
            <a:r>
              <a:rPr lang="en-US" sz="2400" smtClean="0"/>
              <a:t>;</a:t>
            </a:r>
            <a:r>
              <a:rPr lang="zh-CN" altLang="en-US" sz="2400" smtClean="0"/>
              <a:t>启蒙思想家不再披着宗教外衣</a:t>
            </a:r>
            <a:r>
              <a:rPr lang="en-US" sz="2400" smtClean="0"/>
              <a:t>,</a:t>
            </a:r>
            <a:r>
              <a:rPr lang="zh-CN" altLang="en-US" sz="2400" smtClean="0"/>
              <a:t>进行了反封建和反教会的斗争</a:t>
            </a:r>
            <a:r>
              <a:rPr lang="en-US" sz="2400" smtClean="0"/>
              <a:t>,</a:t>
            </a:r>
            <a:r>
              <a:rPr lang="zh-CN" altLang="en-US" sz="2400" smtClean="0"/>
              <a:t>提出了建立理性王国的蓝图。</a:t>
            </a:r>
            <a:endParaRPr lang="zh-CN" altLang="en-US" sz="240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5967" y="90210"/>
            <a:ext cx="8895189" cy="961407"/>
          </a:xfrm>
          <a:prstGeom prst="rect">
            <a:avLst/>
          </a:prstGeom>
          <a:noFill/>
        </p:spPr>
        <p:txBody>
          <a:bodyPr wrap="square" lIns="68571" tIns="34285" rIns="68571" bIns="34285" rtlCol="0">
            <a:spAutoFit/>
          </a:bodyPr>
          <a:lstStyle/>
          <a:p>
            <a:r>
              <a:rPr lang="zh-CN" altLang="en-US" sz="2400" smtClean="0">
                <a:solidFill>
                  <a:srgbClr val="0070C0"/>
                </a:solidFill>
                <a:latin typeface="黑体" panose="02010609060101010101" pitchFamily="49" charset="-122"/>
                <a:ea typeface="黑体" panose="02010609060101010101" pitchFamily="49" charset="-122"/>
              </a:rPr>
              <a:t>二、民族国家与国际法</a:t>
            </a:r>
            <a:endParaRPr lang="zh-CN" altLang="en-US" sz="2400" smtClean="0">
              <a:solidFill>
                <a:srgbClr val="0070C0"/>
              </a:solidFill>
              <a:latin typeface="黑体" panose="02010609060101010101" pitchFamily="49" charset="-122"/>
              <a:ea typeface="黑体" panose="02010609060101010101" pitchFamily="49" charset="-122"/>
            </a:endParaRPr>
          </a:p>
          <a:p>
            <a:r>
              <a:rPr lang="en-US" altLang="zh-CN" sz="2400" smtClean="0">
                <a:solidFill>
                  <a:srgbClr val="0070C0"/>
                </a:solidFill>
                <a:latin typeface="黑体" panose="02010609060101010101" pitchFamily="49" charset="-122"/>
                <a:ea typeface="黑体" panose="02010609060101010101" pitchFamily="49" charset="-122"/>
              </a:rPr>
              <a:t>1.</a:t>
            </a:r>
            <a:r>
              <a:rPr lang="zh-CN" altLang="en-US" sz="2400" smtClean="0">
                <a:solidFill>
                  <a:srgbClr val="0070C0"/>
                </a:solidFill>
                <a:latin typeface="黑体" panose="02010609060101010101" pitchFamily="49" charset="-122"/>
                <a:ea typeface="黑体" panose="02010609060101010101" pitchFamily="49" charset="-122"/>
              </a:rPr>
              <a:t>近代西方民族国家的形成</a:t>
            </a:r>
            <a:endParaRPr lang="zh-CN" altLang="en-US" sz="2400" smtClean="0">
              <a:solidFill>
                <a:srgbClr val="0070C0"/>
              </a:solidFill>
              <a:latin typeface="黑体" panose="02010609060101010101" pitchFamily="49" charset="-122"/>
              <a:ea typeface="黑体" panose="02010609060101010101" pitchFamily="49" charset="-122"/>
            </a:endParaRPr>
          </a:p>
        </p:txBody>
      </p:sp>
      <p:graphicFrame>
        <p:nvGraphicFramePr>
          <p:cNvPr id="5" name="表格 4"/>
          <p:cNvGraphicFramePr>
            <a:graphicFrameLocks noGrp="1"/>
          </p:cNvGraphicFramePr>
          <p:nvPr/>
        </p:nvGraphicFramePr>
        <p:xfrm>
          <a:off x="127604" y="1086792"/>
          <a:ext cx="8929749" cy="3485220"/>
        </p:xfrm>
        <a:graphic>
          <a:graphicData uri="http://schemas.openxmlformats.org/drawingml/2006/table">
            <a:tbl>
              <a:tblPr/>
              <a:tblGrid>
                <a:gridCol w="1714512"/>
                <a:gridCol w="1428760"/>
                <a:gridCol w="5786477"/>
              </a:tblGrid>
              <a:tr h="871305">
                <a:tc gridSpan="2">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概念</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是主权独立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人民有共同的价值、历史、文化、语言或体制构成的政治实体</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305">
                <a:tc rowSpan="3">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形成</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原因</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宗教改革后</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教会势力遭到打击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世俗权力得到强化</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305">
                <a:tc vMerge="1">
                  <a:tcPr/>
                </a:tc>
                <a:tc vMerge="1">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民族语言地位上升</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英语、法语、德语等民族语言形成</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305">
                <a:tc vMerge="1">
                  <a:tcPr/>
                </a:tc>
                <a:tc vMerge="1">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法国大革命及拿破仑战争的影响</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民族认同观念显现</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142844" y="214295"/>
          <a:ext cx="8858311" cy="4357719"/>
        </p:xfrm>
        <a:graphic>
          <a:graphicData uri="http://schemas.openxmlformats.org/drawingml/2006/table">
            <a:tbl>
              <a:tblPr/>
              <a:tblGrid>
                <a:gridCol w="1643074"/>
                <a:gridCol w="2571768"/>
                <a:gridCol w="4643469"/>
              </a:tblGrid>
              <a:tr h="968382">
                <a:tc rowSpan="4">
                  <a:txBody>
                    <a:bodyPr wrap="square"/>
                    <a:lstStyle/>
                    <a:p>
                      <a:pPr algn="ctr">
                        <a:lnSpc>
                          <a:spcPct val="100000"/>
                        </a:lnSpc>
                        <a:spcAft>
                          <a:spcPct val="0"/>
                        </a:spcAft>
                      </a:pP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过程</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1534</a:t>
                      </a:r>
                      <a:r>
                        <a:rPr lang="zh-CN" sz="2400" b="1">
                          <a:latin typeface="宋体" panose="02010600030101010101" pitchFamily="2" charset="-122"/>
                          <a:ea typeface="宋体" panose="02010600030101010101" pitchFamily="2" charset="-122"/>
                          <a:cs typeface="Times New Roman" panose="02020603050405020304"/>
                        </a:rPr>
                        <a:t>年</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英国颁布《至尊法案》</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建立起国王的专制统治</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8382">
                <a:tc vMerge="1">
                  <a:tcPr/>
                </a:tc>
                <a:tc vMerge="1">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路易十四统治时期</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法国王权达到顶峰</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52573">
                <a:tc vMerge="1">
                  <a:tcPr/>
                </a:tc>
                <a:tc vMerge="1">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法国大革命及拿破仑战争后</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出现了国旗、国歌和各种国家节日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国家在人们的意识中越来越重要</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8382">
                <a:tc vMerge="1">
                  <a:tcPr/>
                </a:tc>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特点</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欧洲专制王权国家逐渐变为民族国家</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由单一民族或多个民族组成</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406" y="83718"/>
            <a:ext cx="3643338" cy="504369"/>
          </a:xfrm>
          <a:prstGeom prst="rect">
            <a:avLst/>
          </a:prstGeom>
          <a:noFill/>
        </p:spPr>
        <p:txBody>
          <a:bodyPr wrap="square"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总体特征</a:t>
            </a:r>
            <a:r>
              <a:rPr lang="en-US" altLang="zh-CN" sz="2400" smtClean="0">
                <a:solidFill>
                  <a:srgbClr val="0070C0"/>
                </a:solidFill>
                <a:latin typeface="黑体" panose="02010609060101010101" pitchFamily="49" charset="-122"/>
                <a:ea typeface="黑体" panose="02010609060101010101" pitchFamily="49" charset="-122"/>
              </a:rPr>
              <a:t>]</a:t>
            </a:r>
            <a:endParaRPr lang="en-US" altLang="zh-CN" sz="2400" smtClean="0">
              <a:solidFill>
                <a:srgbClr val="0070C0"/>
              </a:solidFill>
              <a:latin typeface="黑体" panose="02010609060101010101" pitchFamily="49" charset="-122"/>
              <a:ea typeface="黑体" panose="02010609060101010101" pitchFamily="49" charset="-122"/>
            </a:endParaRPr>
          </a:p>
        </p:txBody>
      </p:sp>
      <p:sp>
        <p:nvSpPr>
          <p:cNvPr id="8" name="TextBox 7"/>
          <p:cNvSpPr txBox="1"/>
          <p:nvPr/>
        </p:nvSpPr>
        <p:spPr>
          <a:xfrm>
            <a:off x="132366" y="635287"/>
            <a:ext cx="8786874" cy="3865289"/>
          </a:xfrm>
          <a:prstGeom prst="rect">
            <a:avLst/>
          </a:prstGeom>
          <a:noFill/>
        </p:spPr>
        <p:txBody>
          <a:bodyPr wrap="square" rtlCol="0">
            <a:spAutoFit/>
          </a:bodyPr>
          <a:lstStyle/>
          <a:p>
            <a:r>
              <a:rPr lang="en-US" sz="2400" smtClean="0"/>
              <a:t>19</a:t>
            </a:r>
            <a:r>
              <a:rPr lang="zh-CN" altLang="en-US" sz="2400" smtClean="0"/>
              <a:t>世纪中后期</a:t>
            </a:r>
            <a:r>
              <a:rPr lang="en-US" sz="2400" smtClean="0"/>
              <a:t>,</a:t>
            </a:r>
            <a:r>
              <a:rPr lang="zh-CN" altLang="en-US" sz="2400" smtClean="0"/>
              <a:t>英国首先建立了文官制度。后来</a:t>
            </a:r>
            <a:r>
              <a:rPr lang="en-US" sz="2400" smtClean="0"/>
              <a:t>,</a:t>
            </a:r>
            <a:r>
              <a:rPr lang="zh-CN" altLang="en-US" sz="2400" smtClean="0"/>
              <a:t>西方各国纷纷效仿。西方文官制度的特点有考试录用、中立、常任等</a:t>
            </a:r>
            <a:r>
              <a:rPr lang="en-US" sz="2400" smtClean="0"/>
              <a:t>,</a:t>
            </a:r>
            <a:r>
              <a:rPr lang="zh-CN" altLang="en-US" sz="2400" smtClean="0"/>
              <a:t>对政府管理产生了重要影响。西方法律发展有自己的路径</a:t>
            </a:r>
            <a:r>
              <a:rPr lang="en-US" sz="2400" smtClean="0"/>
              <a:t>,</a:t>
            </a:r>
            <a:r>
              <a:rPr lang="zh-CN" altLang="en-US" sz="2400" smtClean="0"/>
              <a:t>在罗马法的基础上</a:t>
            </a:r>
            <a:r>
              <a:rPr lang="en-US" sz="2400" smtClean="0"/>
              <a:t>,</a:t>
            </a:r>
            <a:r>
              <a:rPr lang="zh-CN" altLang="en-US" sz="2400" smtClean="0"/>
              <a:t>英国和法国分别发展了英美法系和大陆法系</a:t>
            </a:r>
            <a:r>
              <a:rPr lang="en-US" sz="2400" smtClean="0"/>
              <a:t>,</a:t>
            </a:r>
            <a:r>
              <a:rPr lang="zh-CN" altLang="en-US" sz="2400" smtClean="0"/>
              <a:t>强调司法独立、保护个人权利。近代以来</a:t>
            </a:r>
            <a:r>
              <a:rPr lang="en-US" sz="2400" smtClean="0"/>
              <a:t>,</a:t>
            </a:r>
            <a:r>
              <a:rPr lang="zh-CN" altLang="en-US" sz="2400" smtClean="0"/>
              <a:t>西方民族国家形成</a:t>
            </a:r>
            <a:r>
              <a:rPr lang="en-US" sz="2400" smtClean="0"/>
              <a:t>,</a:t>
            </a:r>
            <a:r>
              <a:rPr lang="zh-CN" altLang="en-US" sz="2400" smtClean="0"/>
              <a:t>规范国家与国家之间交往的国际法也逐渐形成并成熟。近代以来</a:t>
            </a:r>
            <a:r>
              <a:rPr lang="en-US" sz="2400" smtClean="0"/>
              <a:t>,</a:t>
            </a:r>
            <a:r>
              <a:rPr lang="zh-CN" altLang="en-US" sz="2400" smtClean="0"/>
              <a:t>西方国家一直强调基层自治。现代发达国家基本构建起了完善的社会保障体系</a:t>
            </a:r>
            <a:r>
              <a:rPr lang="en-US" sz="2400" smtClean="0"/>
              <a:t>,</a:t>
            </a:r>
            <a:r>
              <a:rPr lang="zh-CN" altLang="en-US" sz="2400" smtClean="0"/>
              <a:t>保证了社会的稳定与发展。</a:t>
            </a:r>
            <a:endParaRPr lang="zh-CN" altLang="en-US" sz="2400"/>
          </a:p>
        </p:txBody>
      </p:sp>
    </p:spTree>
  </p:cSld>
  <p:clrMapOvr>
    <a:masterClrMapping/>
  </p:clrMapOvr>
  <p:transition>
    <p:wheel spokes="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5967" y="90210"/>
            <a:ext cx="8895189" cy="446972"/>
          </a:xfrm>
          <a:prstGeom prst="rect">
            <a:avLst/>
          </a:prstGeom>
          <a:noFill/>
        </p:spPr>
        <p:txBody>
          <a:bodyPr wrap="square" lIns="68571" tIns="34285" rIns="68571" bIns="34285" rtlCol="0">
            <a:spAutoFit/>
          </a:bodyPr>
          <a:lstStyle/>
          <a:p>
            <a:r>
              <a:rPr lang="en-US" altLang="zh-CN" sz="2200" smtClean="0">
                <a:solidFill>
                  <a:srgbClr val="0070C0"/>
                </a:solidFill>
                <a:latin typeface="黑体" panose="02010609060101010101" pitchFamily="49" charset="-122"/>
                <a:ea typeface="黑体" panose="02010609060101010101" pitchFamily="49" charset="-122"/>
              </a:rPr>
              <a:t>2.</a:t>
            </a:r>
            <a:r>
              <a:rPr lang="zh-CN" altLang="en-US" sz="2200" smtClean="0">
                <a:solidFill>
                  <a:srgbClr val="0070C0"/>
                </a:solidFill>
                <a:latin typeface="黑体" panose="02010609060101010101" pitchFamily="49" charset="-122"/>
                <a:ea typeface="黑体" panose="02010609060101010101" pitchFamily="49" charset="-122"/>
              </a:rPr>
              <a:t>国际法的形成与外交制度的建立</a:t>
            </a:r>
            <a:endParaRPr lang="zh-CN" altLang="en-US" sz="2200" smtClean="0">
              <a:solidFill>
                <a:srgbClr val="0070C0"/>
              </a:solidFill>
              <a:latin typeface="黑体" panose="02010609060101010101" pitchFamily="49" charset="-122"/>
              <a:ea typeface="黑体" panose="02010609060101010101" pitchFamily="49" charset="-122"/>
            </a:endParaRPr>
          </a:p>
        </p:txBody>
      </p:sp>
      <p:graphicFrame>
        <p:nvGraphicFramePr>
          <p:cNvPr id="6" name="表格 5"/>
          <p:cNvGraphicFramePr>
            <a:graphicFrameLocks noGrp="1"/>
          </p:cNvGraphicFramePr>
          <p:nvPr/>
        </p:nvGraphicFramePr>
        <p:xfrm>
          <a:off x="142844" y="642924"/>
          <a:ext cx="8858313" cy="4214842"/>
        </p:xfrm>
        <a:graphic>
          <a:graphicData uri="http://schemas.openxmlformats.org/drawingml/2006/table">
            <a:tbl>
              <a:tblPr/>
              <a:tblGrid>
                <a:gridCol w="785818"/>
                <a:gridCol w="571504"/>
                <a:gridCol w="7500991"/>
              </a:tblGrid>
              <a:tr h="766335">
                <a:tc rowSpan="4">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国</a:t>
                      </a:r>
                      <a:endParaRPr lang="zh-CN" sz="22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际</a:t>
                      </a:r>
                      <a:endParaRPr lang="zh-CN" sz="22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法</a:t>
                      </a:r>
                      <a:endParaRPr lang="zh-CN" sz="22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的</a:t>
                      </a:r>
                      <a:endParaRPr lang="zh-CN" sz="22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形</a:t>
                      </a:r>
                      <a:endParaRPr lang="zh-CN" sz="22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成</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背</a:t>
                      </a:r>
                      <a:endParaRPr lang="zh-CN" sz="22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景</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随着国家主权意识的加强</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各国都强调国家利益至上</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国家之间的利益纷争加剧</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335">
                <a:tc vMerge="1">
                  <a:tcPr/>
                </a:tc>
                <a:tc v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人们希望通过建立一定的法律制度来处理国家之间的关系</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减少武力冲突</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335">
                <a:tc vMerge="1">
                  <a:tcPr/>
                </a:tc>
                <a:tc rowSpan="2">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过</a:t>
                      </a:r>
                      <a:endParaRPr lang="zh-CN" sz="22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程</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《战争与和平法》</a:t>
                      </a:r>
                      <a:r>
                        <a:rPr lang="en-US" sz="2200" b="1">
                          <a:latin typeface="宋体" panose="02010600030101010101" pitchFamily="2" charset="-122"/>
                          <a:ea typeface="宋体" panose="02010600030101010101" pitchFamily="2" charset="-122"/>
                          <a:cs typeface="Times New Roman" panose="02020603050405020304"/>
                        </a:rPr>
                        <a:t>(1625</a:t>
                      </a:r>
                      <a:r>
                        <a:rPr lang="zh-CN" sz="2200" b="1">
                          <a:latin typeface="宋体" panose="02010600030101010101" pitchFamily="2" charset="-122"/>
                          <a:ea typeface="宋体" panose="02010600030101010101" pitchFamily="2" charset="-122"/>
                          <a:cs typeface="Times New Roman" panose="02020603050405020304"/>
                        </a:rPr>
                        <a:t>年</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提出君主应该制定条约并接受约束</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确定了国际法的主体是主权国家</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奠定了国际法的基础</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5837">
                <a:tc vMerge="1">
                  <a:tcPr/>
                </a:tc>
                <a:tc v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《威斯特伐利亚和约》</a:t>
                      </a:r>
                      <a:r>
                        <a:rPr lang="en-US" sz="2200" b="1">
                          <a:latin typeface="宋体" panose="02010600030101010101" pitchFamily="2" charset="-122"/>
                          <a:ea typeface="宋体" panose="02010600030101010101" pitchFamily="2" charset="-122"/>
                          <a:cs typeface="Times New Roman" panose="02020603050405020304"/>
                        </a:rPr>
                        <a:t>(1648</a:t>
                      </a:r>
                      <a:r>
                        <a:rPr lang="zh-CN" sz="2200" b="1">
                          <a:latin typeface="宋体" panose="02010600030101010101" pitchFamily="2" charset="-122"/>
                          <a:ea typeface="宋体" panose="02010600030101010101" pitchFamily="2" charset="-122"/>
                          <a:cs typeface="Times New Roman" panose="02020603050405020304"/>
                        </a:rPr>
                        <a:t>年</a:t>
                      </a:r>
                      <a:r>
                        <a:rPr lang="en-US" sz="2200" b="1">
                          <a:latin typeface="宋体" panose="02010600030101010101" pitchFamily="2" charset="-122"/>
                          <a:ea typeface="宋体" panose="02010600030101010101" pitchFamily="2" charset="-122"/>
                          <a:cs typeface="Times New Roman" panose="02020603050405020304"/>
                        </a:rPr>
                        <a:t>)</a:t>
                      </a:r>
                      <a:endParaRPr lang="zh-CN" sz="22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①确立了国际关系中的国家领土、主权与独立等原则</a:t>
                      </a:r>
                      <a:endParaRPr lang="zh-CN" sz="22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②开创了用国际会议和通过谈判达成协议的形式解决国际争端、结束国际战争的先例</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确认了缔约国必须遵守条约、各缔约国可以对违约国集体制裁的国际法基本原则</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142844" y="213374"/>
          <a:ext cx="8858313" cy="4358640"/>
        </p:xfrm>
        <a:graphic>
          <a:graphicData uri="http://schemas.openxmlformats.org/drawingml/2006/table">
            <a:tbl>
              <a:tblPr/>
              <a:tblGrid>
                <a:gridCol w="1143008"/>
                <a:gridCol w="785818"/>
                <a:gridCol w="6929487"/>
              </a:tblGrid>
              <a:tr h="464457">
                <a:tc rowSpan="4">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外</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交</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制</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度</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建</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立</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建</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立</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200" b="1">
                          <a:latin typeface="宋体" panose="02010600030101010101" pitchFamily="2" charset="-122"/>
                          <a:ea typeface="宋体" panose="02010600030101010101" pitchFamily="2" charset="-122"/>
                          <a:cs typeface="Times New Roman" panose="02020603050405020304"/>
                        </a:rPr>
                        <a:t>17</a:t>
                      </a:r>
                      <a:r>
                        <a:rPr lang="zh-CN" sz="2200" b="1">
                          <a:latin typeface="宋体" panose="02010600030101010101" pitchFamily="2" charset="-122"/>
                          <a:ea typeface="宋体" panose="02010600030101010101" pitchFamily="2" charset="-122"/>
                          <a:cs typeface="Times New Roman" panose="02020603050405020304"/>
                        </a:rPr>
                        <a:t>世纪时</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欧洲国家的君主们不再满足仅仅派遣临时使者与他国保持联系</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而是派遣常驻外交使节和外交使团。在此基础上</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近代外交制度逐渐建立起来</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457">
                <a:tc vMerge="1">
                  <a:tcPr/>
                </a:tc>
                <a:tc rowSpan="3">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发</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展</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en-US" sz="2200" b="1" smtClean="0">
                          <a:latin typeface="宋体" panose="02010600030101010101" pitchFamily="2" charset="-122"/>
                          <a:ea typeface="宋体" panose="02010600030101010101" pitchFamily="2" charset="-122"/>
                          <a:cs typeface="Times New Roman" panose="02020603050405020304"/>
                        </a:rPr>
                        <a:t>:</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维</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也</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纳</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体</a:t>
                      </a:r>
                      <a:endParaRPr lang="zh-CN" sz="2200" smtClean="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系</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背景</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外交制度的建立和国际法的形成为国际关系确立了一些规则</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为用和平方式解决国与国之间的争端、减少战争行为开辟了新的途径</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457">
                <a:tc vMerge="1">
                  <a:tcPr/>
                </a:tc>
                <a:tc v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建立</a:t>
                      </a:r>
                      <a:r>
                        <a:rPr lang="en-US" sz="2200" b="1">
                          <a:latin typeface="宋体" panose="02010600030101010101" pitchFamily="2" charset="-122"/>
                          <a:ea typeface="宋体" panose="02010600030101010101" pitchFamily="2" charset="-122"/>
                          <a:cs typeface="Times New Roman" panose="02020603050405020304"/>
                        </a:rPr>
                        <a:t>:1815</a:t>
                      </a:r>
                      <a:r>
                        <a:rPr lang="zh-CN" sz="2200" b="1">
                          <a:latin typeface="宋体" panose="02010600030101010101" pitchFamily="2" charset="-122"/>
                          <a:ea typeface="宋体" panose="02010600030101010101" pitchFamily="2" charset="-122"/>
                          <a:cs typeface="Times New Roman" panose="02020603050405020304"/>
                        </a:rPr>
                        <a:t>年</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欧洲各国在维也纳会议及此后签订了一系列条约</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建立起以大国协调、欧洲均势为特征的国际关系体系</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即维也纳体系</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6686">
                <a:tc vMerge="1">
                  <a:tcPr/>
                </a:tc>
                <a:tc v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影响</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国际法的应用范围扩大到美洲、亚洲等其他许多地方。各国之间还签订了许多国际公约</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制定了一系列战争法规</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试图和平解决国际争端。西方各国在国际法应用中实行双重标准</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引发了第一次世界大战</a:t>
                      </a:r>
                      <a:endParaRPr lang="zh-CN" sz="2200">
                        <a:latin typeface="宋体" panose="02010600030101010101" pitchFamily="2" charset="-122"/>
                        <a:ea typeface="宋体" panose="02010600030101010101" pitchFamily="2" charset="-122"/>
                        <a:cs typeface="Times New Roman" panose="02020603050405020304"/>
                      </a:endParaRPr>
                    </a:p>
                  </a:txBody>
                  <a:tcPr marL="44787" marR="44787"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5967" y="90210"/>
            <a:ext cx="8895189" cy="481276"/>
          </a:xfrm>
          <a:prstGeom prst="rect">
            <a:avLst/>
          </a:prstGeom>
          <a:noFill/>
        </p:spPr>
        <p:txBody>
          <a:bodyPr wrap="square" lIns="68571" tIns="34285" rIns="68571" bIns="34285"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3.</a:t>
            </a:r>
            <a:r>
              <a:rPr lang="zh-CN" altLang="en-US" sz="2400" smtClean="0">
                <a:solidFill>
                  <a:srgbClr val="0070C0"/>
                </a:solidFill>
                <a:latin typeface="黑体" panose="02010609060101010101" pitchFamily="49" charset="-122"/>
                <a:ea typeface="黑体" panose="02010609060101010101" pitchFamily="49" charset="-122"/>
              </a:rPr>
              <a:t>第一次世界大战后国际法的发展</a:t>
            </a:r>
            <a:endParaRPr lang="zh-CN" altLang="en-US" sz="2400" smtClean="0">
              <a:solidFill>
                <a:srgbClr val="0070C0"/>
              </a:solidFill>
              <a:latin typeface="黑体" panose="02010609060101010101" pitchFamily="49" charset="-122"/>
              <a:ea typeface="黑体" panose="02010609060101010101" pitchFamily="49" charset="-122"/>
            </a:endParaRPr>
          </a:p>
        </p:txBody>
      </p:sp>
      <p:graphicFrame>
        <p:nvGraphicFramePr>
          <p:cNvPr id="4" name="表格 3"/>
          <p:cNvGraphicFramePr>
            <a:graphicFrameLocks noGrp="1"/>
          </p:cNvGraphicFramePr>
          <p:nvPr/>
        </p:nvGraphicFramePr>
        <p:xfrm>
          <a:off x="142844" y="714362"/>
          <a:ext cx="8858312" cy="3429024"/>
        </p:xfrm>
        <a:graphic>
          <a:graphicData uri="http://schemas.openxmlformats.org/drawingml/2006/table">
            <a:tbl>
              <a:tblPr/>
              <a:tblGrid>
                <a:gridCol w="2143140"/>
                <a:gridCol w="6715172"/>
              </a:tblGrid>
              <a:tr h="1714512">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背景</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①第一次世界大战使国际法遭到严重破坏</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②十月革命后</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苏俄提出了不兼并不赔偿的原则</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宣布侵略战争为反人类罪</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为国际法开辟了新的发展阶段</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12">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表现</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①战胜国建立了凡尔赛—华盛顿体系</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②成立了世界上第一个由主权国家参加的政治性国际组织——国际联盟</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③</a:t>
                      </a:r>
                      <a:r>
                        <a:rPr lang="en-US" sz="2400" b="1">
                          <a:latin typeface="宋体" panose="02010600030101010101" pitchFamily="2" charset="-122"/>
                          <a:ea typeface="宋体" panose="02010600030101010101" pitchFamily="2" charset="-122"/>
                          <a:cs typeface="Times New Roman" panose="02020603050405020304"/>
                        </a:rPr>
                        <a:t>1928</a:t>
                      </a:r>
                      <a:r>
                        <a:rPr lang="zh-CN" sz="2400" b="1">
                          <a:latin typeface="宋体" panose="02010600030101010101" pitchFamily="2" charset="-122"/>
                          <a:ea typeface="宋体" panose="02010600030101010101" pitchFamily="2" charset="-122"/>
                          <a:cs typeface="Times New Roman" panose="02020603050405020304"/>
                        </a:rPr>
                        <a:t>年</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美、法等国签订《非战公约》</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5967" y="90210"/>
            <a:ext cx="8895189" cy="446972"/>
          </a:xfrm>
          <a:prstGeom prst="rect">
            <a:avLst/>
          </a:prstGeom>
          <a:noFill/>
        </p:spPr>
        <p:txBody>
          <a:bodyPr wrap="square" lIns="68571" tIns="34285" rIns="68571" bIns="34285" rtlCol="0">
            <a:spAutoFit/>
          </a:bodyPr>
          <a:lstStyle/>
          <a:p>
            <a:r>
              <a:rPr lang="en-US" altLang="zh-CN" sz="2200" smtClean="0">
                <a:solidFill>
                  <a:srgbClr val="0070C0"/>
                </a:solidFill>
                <a:latin typeface="黑体" panose="02010609060101010101" pitchFamily="49" charset="-122"/>
                <a:ea typeface="黑体" panose="02010609060101010101" pitchFamily="49" charset="-122"/>
              </a:rPr>
              <a:t>4.</a:t>
            </a:r>
            <a:r>
              <a:rPr lang="zh-CN" altLang="en-US" sz="2200" smtClean="0">
                <a:solidFill>
                  <a:srgbClr val="0070C0"/>
                </a:solidFill>
                <a:latin typeface="黑体" panose="02010609060101010101" pitchFamily="49" charset="-122"/>
                <a:ea typeface="黑体" panose="02010609060101010101" pitchFamily="49" charset="-122"/>
              </a:rPr>
              <a:t>第二次世界大战后的国际法</a:t>
            </a:r>
            <a:endParaRPr lang="zh-CN" altLang="en-US" sz="2200" smtClean="0">
              <a:solidFill>
                <a:srgbClr val="0070C0"/>
              </a:solidFill>
              <a:latin typeface="黑体" panose="02010609060101010101" pitchFamily="49" charset="-122"/>
              <a:ea typeface="黑体" panose="02010609060101010101" pitchFamily="49" charset="-122"/>
            </a:endParaRPr>
          </a:p>
        </p:txBody>
      </p:sp>
      <p:graphicFrame>
        <p:nvGraphicFramePr>
          <p:cNvPr id="5" name="表格 4"/>
          <p:cNvGraphicFramePr>
            <a:graphicFrameLocks noGrp="1"/>
          </p:cNvGraphicFramePr>
          <p:nvPr/>
        </p:nvGraphicFramePr>
        <p:xfrm>
          <a:off x="142844" y="642002"/>
          <a:ext cx="8858313" cy="4358640"/>
        </p:xfrm>
        <a:graphic>
          <a:graphicData uri="http://schemas.openxmlformats.org/drawingml/2006/table">
            <a:tbl>
              <a:tblPr/>
              <a:tblGrid>
                <a:gridCol w="857256"/>
                <a:gridCol w="1857388"/>
                <a:gridCol w="6143669"/>
              </a:tblGrid>
              <a:tr h="0">
                <a:tc gridSpan="2">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背景</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第二次世界大战爆发后</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法西斯国家的侵略活动使国际法再次遭到极大破坏</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表现</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《联合国</a:t>
                      </a:r>
                      <a:endParaRPr lang="zh-CN" sz="22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宪章》</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200" b="1">
                          <a:latin typeface="宋体" panose="02010600030101010101" pitchFamily="2" charset="-122"/>
                          <a:ea typeface="宋体" panose="02010600030101010101" pitchFamily="2" charset="-122"/>
                          <a:cs typeface="Times New Roman" panose="02020603050405020304"/>
                        </a:rPr>
                        <a:t>1945</a:t>
                      </a:r>
                      <a:r>
                        <a:rPr lang="zh-CN" sz="2200" b="1">
                          <a:latin typeface="宋体" panose="02010600030101010101" pitchFamily="2" charset="-122"/>
                          <a:ea typeface="宋体" panose="02010600030101010101" pitchFamily="2" charset="-122"/>
                          <a:cs typeface="Times New Roman" panose="02020603050405020304"/>
                        </a:rPr>
                        <a:t>年</a:t>
                      </a:r>
                      <a:r>
                        <a:rPr lang="en-US" sz="2200" b="1">
                          <a:latin typeface="宋体" panose="02010600030101010101" pitchFamily="2" charset="-122"/>
                          <a:ea typeface="宋体" panose="02010600030101010101" pitchFamily="2" charset="-122"/>
                          <a:cs typeface="Times New Roman" panose="02020603050405020304"/>
                        </a:rPr>
                        <a:t>6</a:t>
                      </a:r>
                      <a:r>
                        <a:rPr lang="zh-CN" sz="2200" b="1">
                          <a:latin typeface="宋体" panose="02010600030101010101" pitchFamily="2" charset="-122"/>
                          <a:ea typeface="宋体" panose="02010600030101010101" pitchFamily="2" charset="-122"/>
                          <a:cs typeface="Times New Roman" panose="02020603050405020304"/>
                        </a:rPr>
                        <a:t>月</a:t>
                      </a:r>
                      <a:r>
                        <a:rPr lang="en-US" sz="2200" b="1">
                          <a:latin typeface="宋体" panose="02010600030101010101" pitchFamily="2" charset="-122"/>
                          <a:ea typeface="宋体" panose="02010600030101010101" pitchFamily="2" charset="-122"/>
                          <a:cs typeface="Times New Roman" panose="02020603050405020304"/>
                        </a:rPr>
                        <a:t>,50</a:t>
                      </a:r>
                      <a:r>
                        <a:rPr lang="zh-CN" sz="2200" b="1">
                          <a:latin typeface="宋体" panose="02010600030101010101" pitchFamily="2" charset="-122"/>
                          <a:ea typeface="宋体" panose="02010600030101010101" pitchFamily="2" charset="-122"/>
                          <a:cs typeface="Times New Roman" panose="02020603050405020304"/>
                        </a:rPr>
                        <a:t>个国家的代表签署</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确定了和平解决国际争端和制裁侵略的机制</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并赋予安理会制裁的权力</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确定了“大国一致”原则</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集体安全体制进一步完善</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国际法院</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200" b="1">
                          <a:latin typeface="宋体" panose="02010600030101010101" pitchFamily="2" charset="-122"/>
                          <a:ea typeface="宋体" panose="02010600030101010101" pitchFamily="2" charset="-122"/>
                          <a:cs typeface="Times New Roman" panose="02020603050405020304"/>
                        </a:rPr>
                        <a:t>1946</a:t>
                      </a:r>
                      <a:r>
                        <a:rPr lang="zh-CN" sz="2200" b="1">
                          <a:latin typeface="宋体" panose="02010600030101010101" pitchFamily="2" charset="-122"/>
                          <a:ea typeface="宋体" panose="02010600030101010101" pitchFamily="2" charset="-122"/>
                          <a:cs typeface="Times New Roman" panose="02020603050405020304"/>
                        </a:rPr>
                        <a:t>年成立</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发展了国际司法制度</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发展</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各类</a:t>
                      </a:r>
                      <a:r>
                        <a:rPr lang="zh-CN" sz="2200" b="1" smtClean="0">
                          <a:latin typeface="宋体" panose="02010600030101010101" pitchFamily="2" charset="-122"/>
                          <a:ea typeface="宋体" panose="02010600030101010101" pitchFamily="2" charset="-122"/>
                          <a:cs typeface="Times New Roman" panose="02020603050405020304"/>
                        </a:rPr>
                        <a:t>国际</a:t>
                      </a:r>
                      <a:r>
                        <a:rPr lang="zh-CN" sz="2200" b="1">
                          <a:latin typeface="宋体" panose="02010600030101010101" pitchFamily="2" charset="-122"/>
                          <a:ea typeface="宋体" panose="02010600030101010101" pitchFamily="2" charset="-122"/>
                          <a:cs typeface="Times New Roman" panose="02020603050405020304"/>
                        </a:rPr>
                        <a:t>组织</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第二次世界大战后</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新的民族国家纷纷独立</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各类国际组织数量激增</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推动了国际法的发展</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wrap="square"/>
                    <a:lstStyle/>
                    <a:p>
                      <a:pPr algn="ctr">
                        <a:lnSpc>
                          <a:spcPct val="100000"/>
                        </a:lnSpc>
                        <a:spcAft>
                          <a:spcPct val="0"/>
                        </a:spcAft>
                      </a:pPr>
                      <a:r>
                        <a:rPr lang="zh-CN" sz="2200" b="1" smtClean="0">
                          <a:latin typeface="宋体" panose="02010600030101010101" pitchFamily="2" charset="-122"/>
                          <a:ea typeface="宋体" panose="02010600030101010101" pitchFamily="2" charset="-122"/>
                          <a:cs typeface="Times New Roman" panose="02020603050405020304"/>
                        </a:rPr>
                        <a:t>评价</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积极性</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对世界和平与发展作出了积极的贡献</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cPr/>
                </a:tc>
                <a:tc>
                  <a:txBody>
                    <a:bodyPr wrap="square"/>
                    <a:lstStyle/>
                    <a:p>
                      <a:pPr algn="ct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局限性</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200" b="1">
                          <a:latin typeface="宋体" panose="02010600030101010101" pitchFamily="2" charset="-122"/>
                          <a:ea typeface="宋体" panose="02010600030101010101" pitchFamily="2" charset="-122"/>
                          <a:cs typeface="Times New Roman" panose="02020603050405020304"/>
                        </a:rPr>
                        <a:t>一些大国为了一己私利</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不惜退出国际条约</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甚至不经联合国授权就进行制裁或发动战争</a:t>
                      </a:r>
                      <a:r>
                        <a:rPr lang="en-US" sz="2200" b="1">
                          <a:latin typeface="宋体" panose="02010600030101010101" pitchFamily="2" charset="-122"/>
                          <a:ea typeface="宋体" panose="02010600030101010101" pitchFamily="2" charset="-122"/>
                          <a:cs typeface="Times New Roman" panose="02020603050405020304"/>
                        </a:rPr>
                        <a:t>,</a:t>
                      </a:r>
                      <a:r>
                        <a:rPr lang="zh-CN" sz="2200" b="1">
                          <a:latin typeface="宋体" panose="02010600030101010101" pitchFamily="2" charset="-122"/>
                          <a:ea typeface="宋体" panose="02010600030101010101" pitchFamily="2" charset="-122"/>
                          <a:cs typeface="Times New Roman" panose="02020603050405020304"/>
                        </a:rPr>
                        <a:t>严重威胁着世界和平</a:t>
                      </a:r>
                      <a:endParaRPr lang="zh-CN" sz="22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7405" y="321531"/>
            <a:ext cx="8609437" cy="3393227"/>
          </a:xfrm>
          <a:prstGeom prst="rect">
            <a:avLst/>
          </a:prstGeom>
          <a:noFill/>
        </p:spPr>
        <p:txBody>
          <a:bodyPr wrap="square" lIns="68571" tIns="34285" rIns="68571" bIns="34285" rtlCol="0">
            <a:spAutoFit/>
          </a:bodyPr>
          <a:lstStyle/>
          <a:p>
            <a:pPr>
              <a:lnSpc>
                <a:spcPct val="150000"/>
              </a:lnSpc>
            </a:pPr>
            <a:r>
              <a:rPr lang="en-US"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水平</a:t>
            </a:r>
            <a:r>
              <a:rPr lang="en-US" sz="2400" smtClean="0">
                <a:solidFill>
                  <a:srgbClr val="FF0000"/>
                </a:solidFill>
                <a:latin typeface="黑体" panose="02010609060101010101" pitchFamily="49" charset="-122"/>
                <a:ea typeface="黑体" panose="02010609060101010101" pitchFamily="49" charset="-122"/>
              </a:rPr>
              <a:t>3</a:t>
            </a:r>
            <a:r>
              <a:rPr lang="en-US" altLang="zh-CN" sz="2400" smtClean="0">
                <a:solidFill>
                  <a:srgbClr val="FF0000"/>
                </a:solidFill>
                <a:latin typeface="黑体" panose="02010609060101010101" pitchFamily="49" charset="-122"/>
                <a:ea typeface="黑体" panose="02010609060101010101" pitchFamily="49" charset="-122"/>
              </a:rPr>
              <a:t>—</a:t>
            </a:r>
            <a:r>
              <a:rPr lang="en-US" sz="2400" smtClean="0">
                <a:solidFill>
                  <a:srgbClr val="FF0000"/>
                </a:solidFill>
                <a:latin typeface="黑体" panose="02010609060101010101" pitchFamily="49" charset="-122"/>
                <a:ea typeface="黑体" panose="02010609060101010101" pitchFamily="49" charset="-122"/>
              </a:rPr>
              <a:t>4] </a:t>
            </a:r>
            <a:r>
              <a:rPr lang="zh-CN" altLang="en-US" sz="2400" smtClean="0"/>
              <a:t>国际法对国际治理的影响</a:t>
            </a:r>
            <a:endParaRPr lang="zh-CN" altLang="en-US" sz="2400" smtClean="0"/>
          </a:p>
          <a:p>
            <a:pPr>
              <a:lnSpc>
                <a:spcPct val="150000"/>
              </a:lnSpc>
            </a:pPr>
            <a:r>
              <a:rPr lang="en-US" sz="2400" smtClean="0"/>
              <a:t>(1)</a:t>
            </a:r>
            <a:r>
              <a:rPr lang="zh-CN" altLang="en-US" sz="2400" smtClean="0"/>
              <a:t>维护世界和平与安全</a:t>
            </a:r>
            <a:r>
              <a:rPr lang="en-US" sz="2400" smtClean="0"/>
              <a:t>,</a:t>
            </a:r>
            <a:r>
              <a:rPr lang="zh-CN" altLang="en-US" sz="2400" smtClean="0"/>
              <a:t>制止侵略和干涉。</a:t>
            </a:r>
            <a:endParaRPr lang="zh-CN" altLang="en-US" sz="2400" smtClean="0"/>
          </a:p>
          <a:p>
            <a:pPr>
              <a:lnSpc>
                <a:spcPct val="150000"/>
              </a:lnSpc>
            </a:pPr>
            <a:r>
              <a:rPr lang="en-US" sz="2400" smtClean="0"/>
              <a:t>(2)</a:t>
            </a:r>
            <a:r>
              <a:rPr lang="zh-CN" altLang="en-US" sz="2400" smtClean="0"/>
              <a:t>建立原则制度</a:t>
            </a:r>
            <a:r>
              <a:rPr lang="en-US" sz="2400" smtClean="0"/>
              <a:t>,</a:t>
            </a:r>
            <a:r>
              <a:rPr lang="zh-CN" altLang="en-US" sz="2400" smtClean="0"/>
              <a:t>调整国际关系。</a:t>
            </a:r>
            <a:endParaRPr lang="zh-CN" altLang="en-US" sz="2400" smtClean="0"/>
          </a:p>
          <a:p>
            <a:pPr>
              <a:lnSpc>
                <a:spcPct val="150000"/>
              </a:lnSpc>
            </a:pPr>
            <a:r>
              <a:rPr lang="en-US" sz="2400" smtClean="0"/>
              <a:t>(3)</a:t>
            </a:r>
            <a:r>
              <a:rPr lang="zh-CN" altLang="en-US" sz="2400" smtClean="0"/>
              <a:t>发展国际友好关系</a:t>
            </a:r>
            <a:r>
              <a:rPr lang="en-US" sz="2400" smtClean="0"/>
              <a:t>,</a:t>
            </a:r>
            <a:r>
              <a:rPr lang="zh-CN" altLang="en-US" sz="2400" smtClean="0"/>
              <a:t>促进国际经济合作。</a:t>
            </a:r>
            <a:endParaRPr lang="zh-CN" altLang="en-US" sz="2400" smtClean="0"/>
          </a:p>
          <a:p>
            <a:pPr>
              <a:lnSpc>
                <a:spcPct val="150000"/>
              </a:lnSpc>
            </a:pPr>
            <a:r>
              <a:rPr lang="en-US" sz="2400" smtClean="0"/>
              <a:t>(4)</a:t>
            </a:r>
            <a:r>
              <a:rPr lang="zh-CN" altLang="en-US" sz="2400" smtClean="0"/>
              <a:t>提倡和平解决国际争端</a:t>
            </a:r>
            <a:r>
              <a:rPr lang="en-US" sz="2400" smtClean="0"/>
              <a:t>,</a:t>
            </a:r>
            <a:r>
              <a:rPr lang="zh-CN" altLang="en-US" sz="2400" smtClean="0"/>
              <a:t>限制和禁止在战争中采取不人道的行为。</a:t>
            </a:r>
            <a:endParaRPr lang="zh-CN" altLang="en-US" sz="240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214678" y="142858"/>
            <a:ext cx="1928826" cy="500066"/>
            <a:chOff x="3286116" y="785800"/>
            <a:chExt cx="1928826" cy="500066"/>
          </a:xfrm>
        </p:grpSpPr>
        <p:sp>
          <p:nvSpPr>
            <p:cNvPr id="6" name="矩形 5"/>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考点整合</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12" name="TextBox 11"/>
          <p:cNvSpPr txBox="1"/>
          <p:nvPr/>
        </p:nvSpPr>
        <p:spPr>
          <a:xfrm>
            <a:off x="142876" y="747700"/>
            <a:ext cx="8858280" cy="4305409"/>
          </a:xfrm>
          <a:prstGeom prst="rect">
            <a:avLst/>
          </a:prstGeom>
          <a:noFill/>
        </p:spPr>
        <p:txBody>
          <a:bodyPr wrap="square" rtlCol="0">
            <a:spAutoFit/>
          </a:bodyPr>
          <a:lstStyle/>
          <a:p>
            <a:r>
              <a:rPr lang="en-US" altLang="zh-CN" sz="2300" smtClean="0">
                <a:solidFill>
                  <a:srgbClr val="0070C0"/>
                </a:solidFill>
                <a:latin typeface="黑体" panose="02010609060101010101" pitchFamily="49" charset="-122"/>
                <a:ea typeface="黑体" panose="02010609060101010101" pitchFamily="49" charset="-122"/>
              </a:rPr>
              <a:t>[</a:t>
            </a:r>
            <a:r>
              <a:rPr lang="zh-CN" altLang="en-US" sz="2300" smtClean="0">
                <a:solidFill>
                  <a:srgbClr val="0070C0"/>
                </a:solidFill>
                <a:latin typeface="黑体" panose="02010609060101010101" pitchFamily="49" charset="-122"/>
                <a:ea typeface="黑体" panose="02010609060101010101" pitchFamily="49" charset="-122"/>
              </a:rPr>
              <a:t>考查视角一</a:t>
            </a:r>
            <a:r>
              <a:rPr lang="en-US" altLang="zh-CN" sz="2300" smtClean="0">
                <a:solidFill>
                  <a:srgbClr val="0070C0"/>
                </a:solidFill>
                <a:latin typeface="黑体" panose="02010609060101010101" pitchFamily="49" charset="-122"/>
                <a:ea typeface="黑体" panose="02010609060101010101" pitchFamily="49" charset="-122"/>
              </a:rPr>
              <a:t>] </a:t>
            </a:r>
            <a:r>
              <a:rPr lang="zh-CN" altLang="en-US" sz="2300" smtClean="0">
                <a:solidFill>
                  <a:srgbClr val="0070C0"/>
                </a:solidFill>
                <a:latin typeface="黑体" panose="02010609060101010101" pitchFamily="49" charset="-122"/>
                <a:ea typeface="黑体" panose="02010609060101010101" pitchFamily="49" charset="-122"/>
              </a:rPr>
              <a:t>法律与教化</a:t>
            </a:r>
            <a:endParaRPr lang="en-US" altLang="zh-CN" sz="2300" smtClean="0">
              <a:solidFill>
                <a:srgbClr val="0070C0"/>
              </a:solidFill>
              <a:latin typeface="黑体" panose="02010609060101010101" pitchFamily="49" charset="-122"/>
              <a:ea typeface="黑体" panose="02010609060101010101" pitchFamily="49" charset="-122"/>
            </a:endParaRPr>
          </a:p>
          <a:p>
            <a:r>
              <a:rPr lang="zh-CN" altLang="en-US" sz="2300" smtClean="0">
                <a:latin typeface="黑体" panose="02010609060101010101" pitchFamily="49" charset="-122"/>
                <a:ea typeface="黑体" panose="02010609060101010101" pitchFamily="49" charset="-122"/>
              </a:rPr>
              <a:t>典例</a:t>
            </a:r>
            <a:r>
              <a:rPr lang="en-US" sz="2300" smtClean="0">
                <a:latin typeface="黑体" panose="02010609060101010101" pitchFamily="49" charset="-122"/>
                <a:ea typeface="黑体" panose="02010609060101010101" pitchFamily="49" charset="-122"/>
              </a:rPr>
              <a:t>1:</a:t>
            </a:r>
            <a:r>
              <a:rPr lang="en-US" sz="2300" smtClean="0">
                <a:latin typeface="楷体" panose="02010609060101010101" pitchFamily="49" charset="-122"/>
                <a:ea typeface="楷体" panose="02010609060101010101" pitchFamily="49" charset="-122"/>
              </a:rPr>
              <a:t>(2021·</a:t>
            </a:r>
            <a:r>
              <a:rPr lang="zh-CN" altLang="en-US" sz="2300" smtClean="0">
                <a:latin typeface="楷体" panose="02010609060101010101" pitchFamily="49" charset="-122"/>
                <a:ea typeface="楷体" panose="02010609060101010101" pitchFamily="49" charset="-122"/>
              </a:rPr>
              <a:t>海南卷</a:t>
            </a:r>
            <a:r>
              <a:rPr lang="en-US" sz="2300" smtClean="0">
                <a:latin typeface="楷体" panose="02010609060101010101" pitchFamily="49" charset="-122"/>
                <a:ea typeface="楷体" panose="02010609060101010101" pitchFamily="49" charset="-122"/>
              </a:rPr>
              <a:t>,16)</a:t>
            </a:r>
            <a:r>
              <a:rPr lang="en-US" sz="2300" smtClean="0"/>
              <a:t>19</a:t>
            </a:r>
            <a:r>
              <a:rPr lang="zh-CN" altLang="en-US" sz="2300" smtClean="0"/>
              <a:t>世纪中后期</a:t>
            </a:r>
            <a:r>
              <a:rPr lang="en-US" sz="2300" smtClean="0"/>
              <a:t>,</a:t>
            </a:r>
            <a:r>
              <a:rPr lang="zh-CN" altLang="en-US" sz="2300" smtClean="0"/>
              <a:t>酗酒之风在英国日益滋长。“</a:t>
            </a:r>
            <a:r>
              <a:rPr lang="en-US" sz="2300" smtClean="0"/>
              <a:t>1872</a:t>
            </a:r>
            <a:r>
              <a:rPr lang="zh-CN" altLang="en-US" sz="2300" smtClean="0"/>
              <a:t>年售酒法”规定</a:t>
            </a:r>
            <a:r>
              <a:rPr lang="en-US" sz="2300" smtClean="0"/>
              <a:t>,</a:t>
            </a:r>
            <a:r>
              <a:rPr lang="zh-CN" altLang="en-US" sz="2300" smtClean="0"/>
              <a:t>严格限制酒馆的营业时间</a:t>
            </a:r>
            <a:r>
              <a:rPr lang="en-US" sz="2300" smtClean="0"/>
              <a:t>,</a:t>
            </a:r>
            <a:r>
              <a:rPr lang="zh-CN" altLang="en-US" sz="2300" smtClean="0"/>
              <a:t>对于无照经营、酒水掺假、向未满</a:t>
            </a:r>
            <a:r>
              <a:rPr lang="en-US" sz="2300" smtClean="0"/>
              <a:t>16</a:t>
            </a:r>
            <a:r>
              <a:rPr lang="zh-CN" altLang="en-US" sz="2300" smtClean="0"/>
              <a:t>岁的青少年出售烈性酒的店主施以罚款乃至没收营业执照的处罚。这反映了</a:t>
            </a:r>
            <a:r>
              <a:rPr lang="en-US" sz="2300" smtClean="0"/>
              <a:t>(</a:t>
            </a:r>
            <a:r>
              <a:rPr lang="zh-CN" altLang="en-US" sz="2300" smtClean="0"/>
              <a:t>　　</a:t>
            </a:r>
            <a:r>
              <a:rPr lang="en-US" sz="2300" smtClean="0"/>
              <a:t>)</a:t>
            </a:r>
            <a:endParaRPr lang="zh-CN" altLang="en-US" sz="2300" smtClean="0"/>
          </a:p>
          <a:p>
            <a:r>
              <a:rPr lang="en-US" sz="2300" smtClean="0"/>
              <a:t>A.</a:t>
            </a:r>
            <a:r>
              <a:rPr lang="zh-CN" altLang="en-US" sz="2300" smtClean="0"/>
              <a:t>经济的发展推动法律体系走向完善</a:t>
            </a:r>
            <a:endParaRPr lang="zh-CN" altLang="en-US" sz="2300" smtClean="0"/>
          </a:p>
          <a:p>
            <a:r>
              <a:rPr lang="en-US" sz="2300" smtClean="0"/>
              <a:t>B.</a:t>
            </a:r>
            <a:r>
              <a:rPr lang="zh-CN" altLang="en-US" sz="2300" smtClean="0"/>
              <a:t>工业革命促使阶级关系发生重大变化</a:t>
            </a:r>
            <a:endParaRPr lang="zh-CN" altLang="en-US" sz="2300" smtClean="0"/>
          </a:p>
          <a:p>
            <a:r>
              <a:rPr lang="en-US" sz="2300" smtClean="0"/>
              <a:t>C.</a:t>
            </a:r>
            <a:r>
              <a:rPr lang="zh-CN" altLang="en-US" sz="2300" smtClean="0"/>
              <a:t>售酒法的颁布限制青少年恣意妄为</a:t>
            </a:r>
            <a:endParaRPr lang="zh-CN" altLang="en-US" sz="2300" smtClean="0"/>
          </a:p>
          <a:p>
            <a:r>
              <a:rPr lang="en-US" sz="2300" smtClean="0"/>
              <a:t>D.</a:t>
            </a:r>
            <a:r>
              <a:rPr lang="zh-CN" altLang="en-US" sz="2300" smtClean="0"/>
              <a:t>服务业的经济效益受到了严重的影响</a:t>
            </a:r>
            <a:endParaRPr lang="zh-CN" altLang="en-US" sz="2300" smtClean="0"/>
          </a:p>
        </p:txBody>
      </p:sp>
      <p:sp>
        <p:nvSpPr>
          <p:cNvPr id="14" name="TextBox 13"/>
          <p:cNvSpPr txBox="1"/>
          <p:nvPr/>
        </p:nvSpPr>
        <p:spPr>
          <a:xfrm>
            <a:off x="4293868" y="2359433"/>
            <a:ext cx="1000132" cy="779059"/>
          </a:xfrm>
          <a:prstGeom prst="rect">
            <a:avLst/>
          </a:prstGeom>
          <a:noFill/>
        </p:spPr>
        <p:txBody>
          <a:bodyPr wrap="square" rtlCol="0">
            <a:spAutoFit/>
          </a:bodyPr>
          <a:lstStyle/>
          <a:p>
            <a:r>
              <a:rPr lang="en-US" altLang="zh-CN" sz="4000" smtClean="0">
                <a:solidFill>
                  <a:srgbClr val="FF0000"/>
                </a:solidFill>
              </a:rPr>
              <a:t>A</a:t>
            </a:r>
            <a:endParaRPr lang="zh-CN" altLang="en-US" sz="4000" smtClean="0">
              <a:solidFill>
                <a:srgbClr val="FF0000"/>
              </a:solidFill>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1700" y="211286"/>
            <a:ext cx="8930894" cy="3860662"/>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:A</a:t>
            </a:r>
            <a:r>
              <a:rPr lang="zh-CN" altLang="en-US" sz="2400" smtClean="0">
                <a:latin typeface="楷体" panose="02010609060101010101" pitchFamily="49" charset="-122"/>
                <a:ea typeface="楷体" panose="02010609060101010101" pitchFamily="49" charset="-122"/>
              </a:rPr>
              <a:t>　据题干可知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面对“</a:t>
            </a:r>
            <a:r>
              <a:rPr lang="en-US" sz="2400" smtClean="0">
                <a:latin typeface="楷体" panose="02010609060101010101" pitchFamily="49" charset="-122"/>
                <a:ea typeface="楷体" panose="02010609060101010101" pitchFamily="49" charset="-122"/>
              </a:rPr>
              <a:t>19</a:t>
            </a:r>
            <a:r>
              <a:rPr lang="zh-CN" altLang="en-US" sz="2400" smtClean="0">
                <a:latin typeface="楷体" panose="02010609060101010101" pitchFamily="49" charset="-122"/>
                <a:ea typeface="楷体" panose="02010609060101010101" pitchFamily="49" charset="-122"/>
              </a:rPr>
              <a:t>世纪中后期</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酗酒之风在英国日益滋长”</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政府颁布“</a:t>
            </a:r>
            <a:r>
              <a:rPr lang="en-US" sz="2400" smtClean="0">
                <a:latin typeface="楷体" panose="02010609060101010101" pitchFamily="49" charset="-122"/>
                <a:ea typeface="楷体" panose="02010609060101010101" pitchFamily="49" charset="-122"/>
              </a:rPr>
              <a:t>1872</a:t>
            </a:r>
            <a:r>
              <a:rPr lang="zh-CN" altLang="en-US" sz="2400" smtClean="0">
                <a:latin typeface="楷体" panose="02010609060101010101" pitchFamily="49" charset="-122"/>
                <a:ea typeface="楷体" panose="02010609060101010101" pitchFamily="49" charset="-122"/>
              </a:rPr>
              <a:t>年售酒法”</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从酒馆的营业时间、不良店主进行全方位治理</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故选</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“促使阶级关系发生重大变化”不符合题意</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题干未见工业资产阶级、工业无产阶级等信息</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endParaRPr lang="en-US" sz="2400" smtClean="0">
              <a:latin typeface="楷体" panose="02010609060101010101" pitchFamily="49" charset="-122"/>
              <a:ea typeface="楷体" panose="02010609060101010101" pitchFamily="49" charset="-122"/>
            </a:endParaRPr>
          </a:p>
          <a:p>
            <a:pPr>
              <a:lnSpc>
                <a:spcPct val="150000"/>
              </a:lnSpc>
            </a:pPr>
            <a:r>
              <a:rPr lang="zh-CN" altLang="en-US" sz="2400" smtClean="0">
                <a:latin typeface="楷体" panose="02010609060101010101" pitchFamily="49" charset="-122"/>
                <a:ea typeface="楷体" panose="02010609060101010101" pitchFamily="49" charset="-122"/>
              </a:rPr>
              <a:t>“限制青少年恣意妄为”不符合题意</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题干打击的是整个社会的酗酒行为</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“服务业的经济效益”以偏概全</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酒馆等只是服务业的组成部分之一</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diamon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24405" y="214842"/>
            <a:ext cx="8948189" cy="4390423"/>
          </a:xfrm>
          <a:prstGeom prst="rect">
            <a:avLst/>
          </a:prstGeom>
          <a:noFill/>
        </p:spPr>
        <p:txBody>
          <a:bodyPr wrap="square" lIns="68571" tIns="34285" rIns="68571" bIns="34285"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考查视角二</a:t>
            </a:r>
            <a:r>
              <a:rPr lang="en-US" altLang="zh-CN" sz="2400" smtClean="0">
                <a:solidFill>
                  <a:srgbClr val="0070C0"/>
                </a:solidFill>
                <a:latin typeface="黑体" panose="02010609060101010101" pitchFamily="49" charset="-122"/>
                <a:ea typeface="黑体" panose="02010609060101010101" pitchFamily="49" charset="-122"/>
              </a:rPr>
              <a:t>] </a:t>
            </a:r>
            <a:r>
              <a:rPr lang="zh-CN" altLang="en-US" sz="2400" smtClean="0">
                <a:solidFill>
                  <a:srgbClr val="0070C0"/>
                </a:solidFill>
                <a:latin typeface="黑体" panose="02010609060101010101" pitchFamily="49" charset="-122"/>
                <a:ea typeface="黑体" panose="02010609060101010101" pitchFamily="49" charset="-122"/>
              </a:rPr>
              <a:t>民族国家</a:t>
            </a:r>
            <a:endParaRPr lang="en-US" altLang="zh-CN" sz="2400" smtClean="0">
              <a:solidFill>
                <a:srgbClr val="0070C0"/>
              </a:solidFill>
              <a:latin typeface="黑体" panose="02010609060101010101" pitchFamily="49" charset="-122"/>
              <a:ea typeface="黑体" panose="02010609060101010101" pitchFamily="49" charset="-122"/>
            </a:endParaRPr>
          </a:p>
          <a:p>
            <a:r>
              <a:rPr lang="zh-CN" altLang="en-US" sz="2400" smtClean="0">
                <a:latin typeface="黑体" panose="02010609060101010101" pitchFamily="49" charset="-122"/>
                <a:ea typeface="黑体" panose="02010609060101010101" pitchFamily="49" charset="-122"/>
              </a:rPr>
              <a:t>典例</a:t>
            </a:r>
            <a:r>
              <a:rPr lang="en-US" sz="2400" smtClean="0">
                <a:latin typeface="黑体" panose="02010609060101010101" pitchFamily="49" charset="-122"/>
                <a:ea typeface="黑体" panose="02010609060101010101" pitchFamily="49" charset="-122"/>
              </a:rPr>
              <a:t>2:</a:t>
            </a:r>
            <a:r>
              <a:rPr lang="zh-CN" altLang="en-US" sz="2400" smtClean="0"/>
              <a:t>有学者认为</a:t>
            </a:r>
            <a:r>
              <a:rPr lang="en-US" sz="2400" smtClean="0"/>
              <a:t>,</a:t>
            </a:r>
            <a:r>
              <a:rPr lang="zh-CN" altLang="en-US" sz="2400" smtClean="0"/>
              <a:t>民族主义是欧洲资产阶级革命的产物。</a:t>
            </a:r>
            <a:r>
              <a:rPr lang="en-US" sz="2400" smtClean="0"/>
              <a:t>19</a:t>
            </a:r>
            <a:r>
              <a:rPr lang="zh-CN" altLang="en-US" sz="2400" smtClean="0"/>
              <a:t>世纪是民族主义在欧洲扩散并取得胜利的时代</a:t>
            </a:r>
            <a:r>
              <a:rPr lang="en-US" sz="2400" smtClean="0"/>
              <a:t>,</a:t>
            </a:r>
            <a:r>
              <a:rPr lang="zh-CN" altLang="en-US" sz="2400" smtClean="0"/>
              <a:t>这一时期</a:t>
            </a:r>
            <a:r>
              <a:rPr lang="en-US" sz="2400" smtClean="0"/>
              <a:t>,</a:t>
            </a:r>
            <a:r>
              <a:rPr lang="zh-CN" altLang="en-US" sz="2400" smtClean="0"/>
              <a:t>西欧民族主义强调追求独立的同时</a:t>
            </a:r>
            <a:r>
              <a:rPr lang="en-US" sz="2400" smtClean="0"/>
              <a:t>,</a:t>
            </a:r>
            <a:r>
              <a:rPr lang="zh-CN" altLang="en-US" sz="2400" smtClean="0"/>
              <a:t>以为本民族“谋利益”和“传播文明”的名义</a:t>
            </a:r>
            <a:r>
              <a:rPr lang="en-US" sz="2400" smtClean="0"/>
              <a:t>,</a:t>
            </a:r>
            <a:r>
              <a:rPr lang="zh-CN" altLang="en-US" sz="2400" smtClean="0"/>
              <a:t>对外进行扩张。这说明民族主义</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为罪恶的殖民侵略进行辩护</a:t>
            </a:r>
            <a:endParaRPr lang="zh-CN" altLang="en-US" sz="2400" smtClean="0"/>
          </a:p>
          <a:p>
            <a:r>
              <a:rPr lang="en-US" sz="2400" smtClean="0"/>
              <a:t>B.</a:t>
            </a:r>
            <a:r>
              <a:rPr lang="zh-CN" altLang="en-US" sz="2400" smtClean="0"/>
              <a:t>有利于人类社会的进步</a:t>
            </a:r>
            <a:endParaRPr lang="zh-CN" altLang="en-US" sz="2400" smtClean="0"/>
          </a:p>
          <a:p>
            <a:r>
              <a:rPr lang="en-US" sz="2400" smtClean="0"/>
              <a:t>C.</a:t>
            </a:r>
            <a:r>
              <a:rPr lang="zh-CN" altLang="en-US" sz="2400" smtClean="0"/>
              <a:t>对历史的发展具有双重影响</a:t>
            </a:r>
            <a:endParaRPr lang="zh-CN" altLang="en-US" sz="2400" smtClean="0"/>
          </a:p>
          <a:p>
            <a:r>
              <a:rPr lang="en-US" sz="2400" smtClean="0"/>
              <a:t>D.</a:t>
            </a:r>
            <a:r>
              <a:rPr lang="zh-CN" altLang="en-US" sz="2400" smtClean="0"/>
              <a:t>推动了工业革命的兴起</a:t>
            </a:r>
            <a:endParaRPr lang="zh-CN" altLang="en-US" sz="2400" smtClean="0"/>
          </a:p>
        </p:txBody>
      </p:sp>
      <p:sp>
        <p:nvSpPr>
          <p:cNvPr id="5" name="TextBox 4"/>
          <p:cNvSpPr txBox="1"/>
          <p:nvPr/>
        </p:nvSpPr>
        <p:spPr>
          <a:xfrm>
            <a:off x="5534032" y="1936428"/>
            <a:ext cx="1000132" cy="779059"/>
          </a:xfrm>
          <a:prstGeom prst="rect">
            <a:avLst/>
          </a:prstGeom>
          <a:noFill/>
        </p:spPr>
        <p:txBody>
          <a:bodyPr wrap="square" rtlCol="0">
            <a:spAutoFit/>
          </a:bodyPr>
          <a:lstStyle/>
          <a:p>
            <a:r>
              <a:rPr lang="en-US" altLang="zh-CN" sz="4000" smtClean="0">
                <a:solidFill>
                  <a:srgbClr val="FF0000"/>
                </a:solidFill>
              </a:rPr>
              <a:t>C</a:t>
            </a:r>
            <a:endParaRPr lang="zh-CN" altLang="en-US" sz="4000" smtClean="0">
              <a:solidFill>
                <a:srgbClr val="FF0000"/>
              </a:solidFill>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357172"/>
            <a:ext cx="8733875" cy="3947224"/>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:C</a:t>
            </a:r>
            <a:r>
              <a:rPr lang="zh-CN" altLang="en-US" sz="2400" smtClean="0">
                <a:latin typeface="楷体" panose="02010609060101010101" pitchFamily="49" charset="-122"/>
                <a:ea typeface="楷体" panose="02010609060101010101" pitchFamily="49" charset="-122"/>
              </a:rPr>
              <a:t>　西欧民族主义有利于民族独立的同时</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又导致西方对外扩张</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对世界造成重大影响</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这说明民族主义的影响具有双重性</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材料主要强调的是民族主义的影响具有双重性</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未体现为殖民侵略进行辩护</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材料主要强调的是民族主义的影响具有双重性</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与有利于人类社会的进步不吻合</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结合所学知识可知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工业革命兴起于英国</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主要原因在于英国资本主义制度的确立、海外市场的扩大等</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24405" y="214842"/>
            <a:ext cx="8948189" cy="3910291"/>
          </a:xfrm>
          <a:prstGeom prst="rect">
            <a:avLst/>
          </a:prstGeom>
          <a:noFill/>
        </p:spPr>
        <p:txBody>
          <a:bodyPr wrap="square" lIns="68571" tIns="34285" rIns="68571" bIns="34285"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考查视角三</a:t>
            </a:r>
            <a:r>
              <a:rPr lang="en-US" altLang="zh-CN" sz="2400" smtClean="0">
                <a:solidFill>
                  <a:srgbClr val="0070C0"/>
                </a:solidFill>
                <a:latin typeface="黑体" panose="02010609060101010101" pitchFamily="49" charset="-122"/>
                <a:ea typeface="黑体" panose="02010609060101010101" pitchFamily="49" charset="-122"/>
              </a:rPr>
              <a:t>] </a:t>
            </a:r>
            <a:r>
              <a:rPr lang="zh-CN" altLang="en-US" sz="2400" smtClean="0">
                <a:solidFill>
                  <a:srgbClr val="0070C0"/>
                </a:solidFill>
                <a:latin typeface="黑体" panose="02010609060101010101" pitchFamily="49" charset="-122"/>
                <a:ea typeface="黑体" panose="02010609060101010101" pitchFamily="49" charset="-122"/>
              </a:rPr>
              <a:t>国际法</a:t>
            </a:r>
            <a:endParaRPr lang="en-US" altLang="zh-CN" sz="2400" smtClean="0">
              <a:solidFill>
                <a:srgbClr val="0070C0"/>
              </a:solidFill>
              <a:latin typeface="黑体" panose="02010609060101010101" pitchFamily="49" charset="-122"/>
              <a:ea typeface="黑体" panose="02010609060101010101" pitchFamily="49" charset="-122"/>
            </a:endParaRPr>
          </a:p>
          <a:p>
            <a:r>
              <a:rPr lang="zh-CN" altLang="en-US" sz="2400" smtClean="0">
                <a:latin typeface="黑体" panose="02010609060101010101" pitchFamily="49" charset="-122"/>
                <a:ea typeface="黑体" panose="02010609060101010101" pitchFamily="49" charset="-122"/>
              </a:rPr>
              <a:t>典例</a:t>
            </a:r>
            <a:r>
              <a:rPr lang="en-US" sz="2400" smtClean="0">
                <a:latin typeface="黑体" panose="02010609060101010101" pitchFamily="49" charset="-122"/>
                <a:ea typeface="黑体" panose="02010609060101010101" pitchFamily="49" charset="-122"/>
              </a:rPr>
              <a:t>3:</a:t>
            </a:r>
            <a:r>
              <a:rPr lang="en-US" sz="2400" smtClean="0">
                <a:latin typeface="楷体" panose="02010609060101010101" pitchFamily="49" charset="-122"/>
                <a:ea typeface="楷体" panose="02010609060101010101" pitchFamily="49" charset="-122"/>
              </a:rPr>
              <a:t>(2023·</a:t>
            </a:r>
            <a:r>
              <a:rPr lang="zh-CN" altLang="en-US" sz="2400" smtClean="0">
                <a:latin typeface="楷体" panose="02010609060101010101" pitchFamily="49" charset="-122"/>
                <a:ea typeface="楷体" panose="02010609060101010101" pitchFamily="49" charset="-122"/>
              </a:rPr>
              <a:t>浙江</a:t>
            </a:r>
            <a:r>
              <a:rPr lang="en-US" sz="2400" smtClean="0">
                <a:latin typeface="楷体" panose="02010609060101010101" pitchFamily="49" charset="-122"/>
                <a:ea typeface="楷体" panose="02010609060101010101" pitchFamily="49" charset="-122"/>
              </a:rPr>
              <a:t>6</a:t>
            </a:r>
            <a:r>
              <a:rPr lang="zh-CN" altLang="en-US" sz="2400" smtClean="0">
                <a:latin typeface="楷体" panose="02010609060101010101" pitchFamily="49" charset="-122"/>
                <a:ea typeface="楷体" panose="02010609060101010101" pitchFamily="49" charset="-122"/>
              </a:rPr>
              <a:t>月选考</a:t>
            </a:r>
            <a:r>
              <a:rPr lang="en-US" sz="2400" smtClean="0">
                <a:latin typeface="楷体" panose="02010609060101010101" pitchFamily="49" charset="-122"/>
                <a:ea typeface="楷体" panose="02010609060101010101" pitchFamily="49" charset="-122"/>
              </a:rPr>
              <a:t>,12)</a:t>
            </a:r>
            <a:r>
              <a:rPr lang="zh-CN" altLang="en-US" sz="2400" smtClean="0"/>
              <a:t>有位法学家认为</a:t>
            </a:r>
            <a:r>
              <a:rPr lang="en-US" sz="2400" smtClean="0"/>
              <a:t>,</a:t>
            </a:r>
            <a:r>
              <a:rPr lang="zh-CN" altLang="en-US" sz="2400" smtClean="0"/>
              <a:t>即使在战争的剧烈震荡和风暴的时候</a:t>
            </a:r>
            <a:r>
              <a:rPr lang="en-US" sz="2400" smtClean="0"/>
              <a:t>,</a:t>
            </a:r>
            <a:r>
              <a:rPr lang="zh-CN" altLang="en-US" sz="2400" smtClean="0"/>
              <a:t>人类也必须遵循和服从它所拥有的自然法规范。他为战争创造了一部法典</a:t>
            </a:r>
            <a:r>
              <a:rPr lang="en-US" sz="2400" smtClean="0"/>
              <a:t>,</a:t>
            </a:r>
            <a:r>
              <a:rPr lang="zh-CN" altLang="en-US" sz="2400" smtClean="0"/>
              <a:t>为和平确立了一个纲领</a:t>
            </a:r>
            <a:r>
              <a:rPr lang="en-US" sz="2400" smtClean="0"/>
              <a:t>,</a:t>
            </a:r>
            <a:r>
              <a:rPr lang="zh-CN" altLang="en-US" sz="2400" smtClean="0"/>
              <a:t>后世给予他极高的荣誉</a:t>
            </a:r>
            <a:r>
              <a:rPr lang="en-US" sz="2400" smtClean="0"/>
              <a:t>,</a:t>
            </a:r>
            <a:r>
              <a:rPr lang="zh-CN" altLang="en-US" sz="2400" smtClean="0"/>
              <a:t>将其称为“国际法之父”。他创造的这部“法典”是</a:t>
            </a:r>
            <a:r>
              <a:rPr lang="en-US" sz="2400" smtClean="0"/>
              <a:t>(</a:t>
            </a:r>
            <a:r>
              <a:rPr lang="zh-CN" altLang="en-US" sz="2400" smtClean="0"/>
              <a:t>　　</a:t>
            </a:r>
            <a:r>
              <a:rPr lang="en-US" sz="2400" smtClean="0"/>
              <a:t>)</a:t>
            </a:r>
            <a:endParaRPr lang="zh-CN" altLang="en-US" sz="2400" smtClean="0"/>
          </a:p>
          <a:p>
            <a:r>
              <a:rPr lang="en-US" sz="2400" smtClean="0"/>
              <a:t>A.</a:t>
            </a:r>
            <a:r>
              <a:rPr lang="en-US" altLang="zh-CN" sz="2400" smtClean="0"/>
              <a:t>《</a:t>
            </a:r>
            <a:r>
              <a:rPr lang="zh-CN" altLang="en-US" sz="2400" smtClean="0"/>
              <a:t>十二铜表法</a:t>
            </a:r>
            <a:r>
              <a:rPr lang="en-US" altLang="zh-CN" sz="2400" smtClean="0"/>
              <a:t>》</a:t>
            </a:r>
            <a:r>
              <a:rPr lang="en-US" sz="2400" smtClean="0"/>
              <a:t>	B.</a:t>
            </a:r>
            <a:r>
              <a:rPr lang="en-US" altLang="zh-CN" sz="2400" smtClean="0"/>
              <a:t>《</a:t>
            </a:r>
            <a:r>
              <a:rPr lang="zh-CN" altLang="en-US" sz="2400" smtClean="0"/>
              <a:t>战争与和平法</a:t>
            </a:r>
            <a:r>
              <a:rPr lang="en-US" altLang="zh-CN" sz="2400" smtClean="0"/>
              <a:t>》</a:t>
            </a:r>
            <a:endParaRPr lang="en-US" altLang="zh-CN" sz="2400" smtClean="0"/>
          </a:p>
          <a:p>
            <a:r>
              <a:rPr lang="en-US" sz="2400" smtClean="0"/>
              <a:t>C.</a:t>
            </a:r>
            <a:r>
              <a:rPr lang="en-US" altLang="zh-CN" sz="2400" smtClean="0"/>
              <a:t>《</a:t>
            </a:r>
            <a:r>
              <a:rPr lang="zh-CN" altLang="en-US" sz="2400" smtClean="0"/>
              <a:t>拿破仑法典</a:t>
            </a:r>
            <a:r>
              <a:rPr lang="en-US" altLang="zh-CN" sz="2400" smtClean="0"/>
              <a:t>》</a:t>
            </a:r>
            <a:r>
              <a:rPr lang="en-US" sz="2400" smtClean="0"/>
              <a:t>	D.</a:t>
            </a:r>
            <a:r>
              <a:rPr lang="en-US" altLang="zh-CN" sz="2400" smtClean="0"/>
              <a:t>《</a:t>
            </a:r>
            <a:r>
              <a:rPr lang="zh-CN" altLang="en-US" sz="2400" smtClean="0"/>
              <a:t>查士丁尼法典</a:t>
            </a:r>
            <a:r>
              <a:rPr lang="en-US" altLang="zh-CN" sz="2400" smtClean="0"/>
              <a:t>》</a:t>
            </a:r>
            <a:endParaRPr lang="en-US" altLang="zh-CN" sz="2400" smtClean="0"/>
          </a:p>
        </p:txBody>
      </p:sp>
      <p:sp>
        <p:nvSpPr>
          <p:cNvPr id="5" name="TextBox 4"/>
          <p:cNvSpPr txBox="1"/>
          <p:nvPr/>
        </p:nvSpPr>
        <p:spPr>
          <a:xfrm>
            <a:off x="762926" y="2406014"/>
            <a:ext cx="1000132" cy="779059"/>
          </a:xfrm>
          <a:prstGeom prst="rect">
            <a:avLst/>
          </a:prstGeom>
          <a:noFill/>
        </p:spPr>
        <p:txBody>
          <a:bodyPr wrap="square" rtlCol="0">
            <a:spAutoFit/>
          </a:bodyPr>
          <a:lstStyle/>
          <a:p>
            <a:r>
              <a:rPr lang="en-US" altLang="zh-CN" sz="4000" smtClean="0">
                <a:solidFill>
                  <a:srgbClr val="FF0000"/>
                </a:solidFill>
              </a:rPr>
              <a:t>B</a:t>
            </a:r>
            <a:endParaRPr lang="zh-CN" altLang="en-US" sz="4000" smtClean="0">
              <a:solidFill>
                <a:srgbClr val="FF0000"/>
              </a:solidFill>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2964435" y="1540655"/>
            <a:ext cx="3536847" cy="1084902"/>
          </a:xfrm>
          <a:prstGeom prst="rect">
            <a:avLst/>
          </a:prstGeom>
          <a:noFill/>
        </p:spPr>
        <p:txBody>
          <a:bodyPr wrap="none" lIns="68571" tIns="34285" rIns="68571" bIns="34285" rtlCol="0">
            <a:spAutoFit/>
          </a:bodyPr>
          <a:lstStyle/>
          <a:p>
            <a:pPr>
              <a:lnSpc>
                <a:spcPct val="100000"/>
              </a:lnSpc>
            </a:pPr>
            <a:r>
              <a:rPr lang="zh-CN" altLang="en-US" sz="660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黑体" panose="02010609060101010101" pitchFamily="49" charset="-122"/>
                <a:ea typeface="黑体" panose="02010609060101010101" pitchFamily="49" charset="-122"/>
              </a:rPr>
              <a:t>考向突破</a:t>
            </a:r>
            <a:endParaRPr lang="zh-CN" altLang="en-US" sz="660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黑体" panose="02010609060101010101" pitchFamily="49" charset="-122"/>
              <a:ea typeface="黑体" panose="02010609060101010101" pitchFamily="49" charset="-122"/>
            </a:endParaRPr>
          </a:p>
        </p:txBody>
      </p:sp>
      <p:sp>
        <p:nvSpPr>
          <p:cNvPr id="4" name="TextBox 3"/>
          <p:cNvSpPr txBox="1"/>
          <p:nvPr/>
        </p:nvSpPr>
        <p:spPr>
          <a:xfrm>
            <a:off x="1928794" y="2714626"/>
            <a:ext cx="5857916" cy="461665"/>
          </a:xfrm>
          <a:prstGeom prst="rect">
            <a:avLst/>
          </a:prstGeom>
          <a:noFill/>
        </p:spPr>
        <p:txBody>
          <a:bodyPr wrap="square" rtlCol="0">
            <a:spAutoFit/>
          </a:bodyPr>
          <a:lstStyle/>
          <a:p>
            <a:pPr algn="ctr">
              <a:lnSpc>
                <a:spcPct val="100000"/>
              </a:lnSpc>
            </a:pPr>
            <a:r>
              <a:rPr lang="zh-CN" altLang="en-US" sz="2400" smtClean="0">
                <a:solidFill>
                  <a:schemeClr val="accent2"/>
                </a:solidFill>
                <a:latin typeface="楷体" panose="02010609060101010101" pitchFamily="49" charset="-122"/>
                <a:ea typeface="楷体" panose="02010609060101010101" pitchFamily="49" charset="-122"/>
              </a:rPr>
              <a:t>纵横捭阖</a:t>
            </a:r>
            <a:r>
              <a:rPr lang="en-US" altLang="zh-CN" sz="2400" smtClean="0">
                <a:solidFill>
                  <a:schemeClr val="accent2"/>
                </a:solidFill>
                <a:latin typeface="楷体" panose="02010609060101010101" pitchFamily="49" charset="-122"/>
                <a:ea typeface="楷体" panose="02010609060101010101" pitchFamily="49" charset="-122"/>
              </a:rPr>
              <a:t>·</a:t>
            </a:r>
            <a:r>
              <a:rPr lang="zh-CN" altLang="en-US" sz="2400" smtClean="0">
                <a:solidFill>
                  <a:schemeClr val="accent2"/>
                </a:solidFill>
                <a:latin typeface="楷体" panose="02010609060101010101" pitchFamily="49" charset="-122"/>
                <a:ea typeface="楷体" panose="02010609060101010101" pitchFamily="49" charset="-122"/>
              </a:rPr>
              <a:t>提升能力</a:t>
            </a:r>
            <a:endParaRPr lang="zh-CN" altLang="en-US" sz="2400" smtClean="0">
              <a:solidFill>
                <a:schemeClr val="accent2"/>
              </a:solidFill>
              <a:latin typeface="楷体" panose="02010609060101010101" pitchFamily="49" charset="-122"/>
              <a:ea typeface="楷体" panose="02010609060101010101" pitchFamily="49" charset="-122"/>
            </a:endParaRPr>
          </a:p>
        </p:txBody>
      </p:sp>
    </p:spTree>
  </p:cSld>
  <p:clrMapOvr>
    <a:masterClrMapping/>
  </p:clrMapOvr>
  <p:transition>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24405" y="81027"/>
            <a:ext cx="8948189" cy="4848177"/>
          </a:xfrm>
          <a:prstGeom prst="rect">
            <a:avLst/>
          </a:prstGeom>
          <a:noFill/>
        </p:spPr>
        <p:txBody>
          <a:bodyPr wrap="square" lIns="68571" tIns="34285" rIns="68571" bIns="34285" rtlCol="0">
            <a:spAutoFit/>
          </a:bodyPr>
          <a:lstStyle/>
          <a:p>
            <a:r>
              <a:rPr lang="zh-CN" altLang="en-US" sz="2200" smtClean="0">
                <a:solidFill>
                  <a:srgbClr val="FF0000"/>
                </a:solidFill>
                <a:latin typeface="黑体" panose="02010609060101010101" pitchFamily="49" charset="-122"/>
                <a:ea typeface="黑体" panose="02010609060101010101" pitchFamily="49" charset="-122"/>
              </a:rPr>
              <a:t>解析</a:t>
            </a:r>
            <a:r>
              <a:rPr lang="en-US" sz="2200" smtClean="0">
                <a:solidFill>
                  <a:srgbClr val="FF0000"/>
                </a:solidFill>
                <a:latin typeface="黑体" panose="02010609060101010101" pitchFamily="49" charset="-122"/>
                <a:ea typeface="黑体" panose="02010609060101010101" pitchFamily="49" charset="-122"/>
              </a:rPr>
              <a:t>:B</a:t>
            </a:r>
            <a:r>
              <a:rPr lang="zh-CN" altLang="en-US" sz="2200" smtClean="0">
                <a:latin typeface="楷体" panose="02010609060101010101" pitchFamily="49" charset="-122"/>
                <a:ea typeface="楷体" panose="02010609060101010101" pitchFamily="49" charset="-122"/>
              </a:rPr>
              <a:t>　根据材料“他为战争创造了一部法典</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为和平确立了一个纲领”</a:t>
            </a:r>
            <a:endParaRPr lang="en-US" altLang="zh-CN" sz="2200" smtClean="0">
              <a:latin typeface="楷体" panose="02010609060101010101" pitchFamily="49" charset="-122"/>
              <a:ea typeface="楷体" panose="02010609060101010101" pitchFamily="49" charset="-122"/>
            </a:endParaRPr>
          </a:p>
          <a:p>
            <a:r>
              <a:rPr lang="zh-CN" altLang="en-US" sz="2200" smtClean="0">
                <a:latin typeface="楷体" panose="02010609060101010101" pitchFamily="49" charset="-122"/>
                <a:ea typeface="楷体" panose="02010609060101010101" pitchFamily="49" charset="-122"/>
              </a:rPr>
              <a:t>“国际法之父”并结合所学知识可知</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格劳秀斯被人们尊称为“国际法之父”</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他的著作是</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战争与和平法</a:t>
            </a:r>
            <a:r>
              <a:rPr lang="en-US" altLang="zh-CN" sz="2200" smtClean="0">
                <a:latin typeface="楷体" panose="02010609060101010101" pitchFamily="49" charset="-122"/>
                <a:ea typeface="楷体" panose="02010609060101010101" pitchFamily="49" charset="-122"/>
              </a:rPr>
              <a:t>》</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该书从立法的角度探讨如何消灭战争</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以实现全人类的和平与幸福</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提出君主应该制定条约并接受约束</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确定了国际法的主体是主权国家</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奠定了国际法的基础</a:t>
            </a:r>
            <a:r>
              <a:rPr lang="en-US" sz="2200" smtClean="0">
                <a:latin typeface="楷体" panose="02010609060101010101" pitchFamily="49" charset="-122"/>
                <a:ea typeface="楷体" panose="02010609060101010101" pitchFamily="49" charset="-122"/>
              </a:rPr>
              <a:t>,B</a:t>
            </a:r>
            <a:r>
              <a:rPr lang="zh-CN" altLang="en-US" sz="2200" smtClean="0">
                <a:latin typeface="楷体" panose="02010609060101010101" pitchFamily="49" charset="-122"/>
                <a:ea typeface="楷体" panose="02010609060101010101" pitchFamily="49" charset="-122"/>
              </a:rPr>
              <a:t>项正确</a:t>
            </a:r>
            <a:r>
              <a:rPr lang="en-US" sz="2200" smtClean="0">
                <a:latin typeface="楷体" panose="02010609060101010101" pitchFamily="49" charset="-122"/>
                <a:ea typeface="楷体" panose="02010609060101010101" pitchFamily="49" charset="-122"/>
              </a:rPr>
              <a:t>;</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十二铜表法</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是古罗马国家立法的纪念碑</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也是最早的罗马法文献</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与国际法无关</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排除</a:t>
            </a:r>
            <a:r>
              <a:rPr lang="en-US" sz="2200" smtClean="0">
                <a:latin typeface="楷体" panose="02010609060101010101" pitchFamily="49" charset="-122"/>
                <a:ea typeface="楷体" panose="02010609060101010101" pitchFamily="49" charset="-122"/>
              </a:rPr>
              <a:t>A</a:t>
            </a:r>
            <a:r>
              <a:rPr lang="zh-CN" altLang="en-US" sz="2200" smtClean="0">
                <a:latin typeface="楷体" panose="02010609060101010101" pitchFamily="49" charset="-122"/>
                <a:ea typeface="楷体" panose="02010609060101010101" pitchFamily="49" charset="-122"/>
              </a:rPr>
              <a:t>项</a:t>
            </a:r>
            <a:r>
              <a:rPr lang="en-US" sz="2200" smtClean="0">
                <a:latin typeface="楷体" panose="02010609060101010101" pitchFamily="49" charset="-122"/>
                <a:ea typeface="楷体" panose="02010609060101010101" pitchFamily="49" charset="-122"/>
              </a:rPr>
              <a:t>;</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拿破仑法典</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是资本主义国家最早的一部民法典</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破除了封建的立法原则</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成为欧美各国资产阶级的立法规范</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推动了资本主义的发展</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排除</a:t>
            </a:r>
            <a:r>
              <a:rPr lang="en-US" sz="2200" smtClean="0">
                <a:latin typeface="楷体" panose="02010609060101010101" pitchFamily="49" charset="-122"/>
                <a:ea typeface="楷体" panose="02010609060101010101" pitchFamily="49" charset="-122"/>
              </a:rPr>
              <a:t>C</a:t>
            </a:r>
            <a:r>
              <a:rPr lang="zh-CN" altLang="en-US" sz="2200" smtClean="0">
                <a:latin typeface="楷体" panose="02010609060101010101" pitchFamily="49" charset="-122"/>
                <a:ea typeface="楷体" panose="02010609060101010101" pitchFamily="49" charset="-122"/>
              </a:rPr>
              <a:t>项</a:t>
            </a:r>
            <a:r>
              <a:rPr lang="en-US" sz="2200" smtClean="0">
                <a:latin typeface="楷体" panose="02010609060101010101" pitchFamily="49" charset="-122"/>
                <a:ea typeface="楷体" panose="02010609060101010101" pitchFamily="49" charset="-122"/>
              </a:rPr>
              <a:t>;</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查士丁尼法典</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奠定了后世法学尤其是大陆法系民法典的基础</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是法学研究者研究民法学不可或缺的重要文献资料之一</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排除</a:t>
            </a:r>
            <a:r>
              <a:rPr lang="en-US" sz="2200" smtClean="0">
                <a:latin typeface="楷体" panose="02010609060101010101" pitchFamily="49" charset="-122"/>
                <a:ea typeface="楷体" panose="02010609060101010101" pitchFamily="49" charset="-122"/>
              </a:rPr>
              <a:t>D</a:t>
            </a:r>
            <a:r>
              <a:rPr lang="zh-CN" altLang="en-US" sz="2200" smtClean="0">
                <a:latin typeface="楷体" panose="02010609060101010101" pitchFamily="49" charset="-122"/>
                <a:ea typeface="楷体" panose="02010609060101010101" pitchFamily="49" charset="-122"/>
              </a:rPr>
              <a:t>项。</a:t>
            </a:r>
            <a:endParaRPr lang="zh-CN" altLang="en-US" sz="2200">
              <a:latin typeface="楷体" panose="02010609060101010101" pitchFamily="49" charset="-122"/>
              <a:ea typeface="楷体" panose="02010609060101010101" pitchFamily="49" charset="-122"/>
            </a:endParaRPr>
          </a:p>
        </p:txBody>
      </p:sp>
    </p:spTree>
  </p:cSld>
  <p:clrMapOvr>
    <a:masterClrMapping/>
  </p:clrMapOvr>
  <p:transition>
    <p:pull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4405" y="93553"/>
            <a:ext cx="3304587" cy="481276"/>
          </a:xfrm>
          <a:prstGeom prst="rect">
            <a:avLst/>
          </a:prstGeom>
          <a:noFill/>
        </p:spPr>
        <p:txBody>
          <a:bodyPr wrap="square" lIns="68571" tIns="34285" rIns="68571" bIns="34285" rtlCol="0">
            <a:spAutoFit/>
          </a:bodyPr>
          <a:lstStyle/>
          <a:p>
            <a:r>
              <a:rPr lang="en-US"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考情分析</a:t>
            </a:r>
            <a:r>
              <a:rPr lang="en-US" sz="2400" smtClean="0">
                <a:solidFill>
                  <a:srgbClr val="0070C0"/>
                </a:solidFill>
                <a:latin typeface="黑体" panose="02010609060101010101" pitchFamily="49" charset="-122"/>
                <a:ea typeface="黑体" panose="02010609060101010101" pitchFamily="49" charset="-122"/>
              </a:rPr>
              <a:t>]</a:t>
            </a:r>
            <a:endParaRPr lang="zh-CN" altLang="en-US" sz="2400">
              <a:solidFill>
                <a:srgbClr val="0070C0"/>
              </a:solidFill>
              <a:latin typeface="黑体" panose="02010609060101010101" pitchFamily="49" charset="-122"/>
              <a:ea typeface="黑体" panose="02010609060101010101" pitchFamily="49" charset="-122"/>
            </a:endParaRPr>
          </a:p>
        </p:txBody>
      </p:sp>
      <p:graphicFrame>
        <p:nvGraphicFramePr>
          <p:cNvPr id="5" name="表格 4"/>
          <p:cNvGraphicFramePr>
            <a:graphicFrameLocks noGrp="1"/>
          </p:cNvGraphicFramePr>
          <p:nvPr/>
        </p:nvGraphicFramePr>
        <p:xfrm>
          <a:off x="142844" y="650874"/>
          <a:ext cx="8858312" cy="4135454"/>
        </p:xfrm>
        <a:graphic>
          <a:graphicData uri="http://schemas.openxmlformats.org/drawingml/2006/table">
            <a:tbl>
              <a:tblPr/>
              <a:tblGrid>
                <a:gridCol w="1428760"/>
                <a:gridCol w="7429552"/>
              </a:tblGrid>
              <a:tr h="3383553">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规律总结</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a:t>
                      </a:r>
                      <a:r>
                        <a:rPr lang="zh-CN" sz="2400" b="1">
                          <a:latin typeface="宋体" panose="02010600030101010101" pitchFamily="2" charset="-122"/>
                          <a:ea typeface="宋体" panose="02010600030101010101" pitchFamily="2" charset="-122"/>
                          <a:cs typeface="Times New Roman" panose="02020603050405020304"/>
                        </a:rPr>
                        <a:t>考试题型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选择题、非选择题</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(2)</a:t>
                      </a:r>
                      <a:r>
                        <a:rPr lang="zh-CN" sz="2400" b="1">
                          <a:latin typeface="宋体" panose="02010600030101010101" pitchFamily="2" charset="-122"/>
                          <a:ea typeface="宋体" panose="02010600030101010101" pitchFamily="2" charset="-122"/>
                          <a:cs typeface="Times New Roman" panose="02020603050405020304"/>
                        </a:rPr>
                        <a:t>必备知识</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近代国际法的发展、西方法律的发展</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(3)</a:t>
                      </a:r>
                      <a:r>
                        <a:rPr lang="zh-CN" sz="2400" b="1">
                          <a:latin typeface="宋体" panose="02010600030101010101" pitchFamily="2" charset="-122"/>
                          <a:ea typeface="宋体" panose="02010600030101010101" pitchFamily="2" charset="-122"/>
                          <a:cs typeface="Times New Roman" panose="02020603050405020304"/>
                        </a:rPr>
                        <a:t>关键能力</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历史概括能力</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(4)</a:t>
                      </a:r>
                      <a:r>
                        <a:rPr lang="zh-CN" sz="2400" b="1">
                          <a:latin typeface="宋体" panose="02010600030101010101" pitchFamily="2" charset="-122"/>
                          <a:ea typeface="宋体" panose="02010600030101010101" pitchFamily="2" charset="-122"/>
                          <a:cs typeface="Times New Roman" panose="02020603050405020304"/>
                        </a:rPr>
                        <a:t>核心素养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从英美法系和大陆体系的共性切入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考查西方法律的特征</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关注了历史归纳能力</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关注了历史解释素养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从</a:t>
                      </a:r>
                      <a:r>
                        <a:rPr lang="en-US" sz="2400" b="1">
                          <a:latin typeface="宋体" panose="02010600030101010101" pitchFamily="2" charset="-122"/>
                          <a:ea typeface="宋体" panose="02010600030101010101" pitchFamily="2" charset="-122"/>
                          <a:cs typeface="Times New Roman" panose="02020603050405020304"/>
                        </a:rPr>
                        <a:t>19</a:t>
                      </a:r>
                      <a:r>
                        <a:rPr lang="zh-CN" sz="2400" b="1">
                          <a:latin typeface="宋体" panose="02010600030101010101" pitchFamily="2" charset="-122"/>
                          <a:ea typeface="宋体" panose="02010600030101010101" pitchFamily="2" charset="-122"/>
                          <a:cs typeface="Times New Roman" panose="02020603050405020304"/>
                        </a:rPr>
                        <a:t>世纪民族主义的发展切入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考查民族主义对历史发展的影响</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关注了唯物史观素养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从“国际法之父”等信息切入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考查学生对历史概念的解读能力</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关注了时空观念素养</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1901">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命题预测</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近代英国民族国家的发展</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西方法律的特点</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第一次世界大战以来国际法的发展</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l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14678" y="142858"/>
            <a:ext cx="1928826" cy="500066"/>
            <a:chOff x="3286116" y="785800"/>
            <a:chExt cx="1928826" cy="500066"/>
          </a:xfrm>
        </p:grpSpPr>
        <p:sp>
          <p:nvSpPr>
            <p:cNvPr id="9" name="矩形 8"/>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迁移应用</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12" name="TextBox 11"/>
          <p:cNvSpPr txBox="1"/>
          <p:nvPr/>
        </p:nvSpPr>
        <p:spPr>
          <a:xfrm>
            <a:off x="142876" y="785800"/>
            <a:ext cx="8858280" cy="3933384"/>
          </a:xfrm>
          <a:prstGeom prst="rect">
            <a:avLst/>
          </a:prstGeom>
          <a:noFill/>
        </p:spPr>
        <p:txBody>
          <a:bodyPr wrap="square" rtlCol="0">
            <a:spAutoFit/>
          </a:bodyPr>
          <a:lstStyle/>
          <a:p>
            <a:r>
              <a:rPr lang="en-US" sz="2400" smtClean="0"/>
              <a:t>1.</a:t>
            </a:r>
            <a:r>
              <a:rPr lang="zh-CN" altLang="en-US" sz="2400" smtClean="0"/>
              <a:t>在中世纪的英格兰</a:t>
            </a:r>
            <a:r>
              <a:rPr lang="en-US" sz="2400" smtClean="0"/>
              <a:t>,</a:t>
            </a:r>
            <a:r>
              <a:rPr lang="zh-CN" altLang="en-US" sz="2400" smtClean="0"/>
              <a:t>“民族”原本有精英的含义。</a:t>
            </a:r>
            <a:r>
              <a:rPr lang="en-US" sz="2400" smtClean="0"/>
              <a:t>16</a:t>
            </a:r>
            <a:r>
              <a:rPr lang="zh-CN" altLang="en-US" sz="2400" smtClean="0"/>
              <a:t>世纪以后</a:t>
            </a:r>
            <a:r>
              <a:rPr lang="en-US" sz="2400" smtClean="0"/>
              <a:t>,</a:t>
            </a:r>
            <a:endParaRPr lang="en-US" sz="2400" smtClean="0"/>
          </a:p>
          <a:p>
            <a:r>
              <a:rPr lang="zh-CN" altLang="en-US" sz="2400" smtClean="0"/>
              <a:t>“民族”却用来指英格兰的全体居民</a:t>
            </a:r>
            <a:r>
              <a:rPr lang="en-US" sz="2400" smtClean="0"/>
              <a:t>,</a:t>
            </a:r>
            <a:r>
              <a:rPr lang="zh-CN" altLang="en-US" sz="2400" smtClean="0"/>
              <a:t>并与“人民”一词同义</a:t>
            </a:r>
            <a:r>
              <a:rPr lang="en-US" sz="2400" smtClean="0"/>
              <a:t>,</a:t>
            </a:r>
            <a:r>
              <a:rPr lang="zh-CN" altLang="en-US" sz="2400" smtClean="0"/>
              <a:t>民众被提升到了精英的地位。在相当长的时间内</a:t>
            </a:r>
            <a:r>
              <a:rPr lang="en-US" sz="2400" smtClean="0"/>
              <a:t>,</a:t>
            </a:r>
            <a:r>
              <a:rPr lang="zh-CN" altLang="en-US" sz="2400" smtClean="0"/>
              <a:t>英格兰是欧洲唯一一个拥有民族认同的国家。这一变化反映出英格兰</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国家意识增强</a:t>
            </a:r>
            <a:endParaRPr lang="zh-CN" altLang="en-US" sz="2400" smtClean="0"/>
          </a:p>
          <a:p>
            <a:r>
              <a:rPr lang="en-US" sz="2400" smtClean="0"/>
              <a:t>B.</a:t>
            </a:r>
            <a:r>
              <a:rPr lang="zh-CN" altLang="en-US" sz="2400" smtClean="0"/>
              <a:t>宗教改革出现转型</a:t>
            </a:r>
            <a:endParaRPr lang="zh-CN" altLang="en-US" sz="2400" smtClean="0"/>
          </a:p>
          <a:p>
            <a:r>
              <a:rPr lang="en-US" sz="2400" smtClean="0"/>
              <a:t>C.</a:t>
            </a:r>
            <a:r>
              <a:rPr lang="zh-CN" altLang="en-US" sz="2400" smtClean="0"/>
              <a:t>封建势力瓦解</a:t>
            </a:r>
            <a:endParaRPr lang="zh-CN" altLang="en-US" sz="2400" smtClean="0"/>
          </a:p>
          <a:p>
            <a:r>
              <a:rPr lang="en-US" sz="2400" smtClean="0"/>
              <a:t>D.</a:t>
            </a:r>
            <a:r>
              <a:rPr lang="zh-CN" altLang="en-US" sz="2400" smtClean="0"/>
              <a:t>资产阶级发展壮大</a:t>
            </a:r>
            <a:endParaRPr lang="zh-CN" altLang="en-US" sz="2400"/>
          </a:p>
        </p:txBody>
      </p:sp>
      <p:sp>
        <p:nvSpPr>
          <p:cNvPr id="13" name="TextBox 12"/>
          <p:cNvSpPr txBox="1"/>
          <p:nvPr/>
        </p:nvSpPr>
        <p:spPr>
          <a:xfrm>
            <a:off x="7564776" y="2038346"/>
            <a:ext cx="1000132" cy="779059"/>
          </a:xfrm>
          <a:prstGeom prst="rect">
            <a:avLst/>
          </a:prstGeom>
          <a:noFill/>
        </p:spPr>
        <p:txBody>
          <a:bodyPr wrap="square" rtlCol="0">
            <a:spAutoFit/>
          </a:bodyPr>
          <a:lstStyle/>
          <a:p>
            <a:r>
              <a:rPr lang="en-US" altLang="zh-CN" sz="4000" smtClean="0">
                <a:solidFill>
                  <a:srgbClr val="FF0000"/>
                </a:solidFill>
              </a:rPr>
              <a:t>A</a:t>
            </a:r>
            <a:endParaRPr lang="zh-CN" altLang="en-US" sz="4000" smtClean="0">
              <a:solidFill>
                <a:srgbClr val="FF0000"/>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408094"/>
            <a:ext cx="8929750" cy="3306664"/>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:A</a:t>
            </a:r>
            <a:r>
              <a:rPr lang="zh-CN" altLang="en-US" sz="2400" smtClean="0">
                <a:latin typeface="楷体" panose="02010609060101010101" pitchFamily="49" charset="-122"/>
                <a:ea typeface="楷体" panose="02010609060101010101" pitchFamily="49" charset="-122"/>
              </a:rPr>
              <a:t>　据材料“‘民族’却用来指英格兰的全体居民”“在相当长的时间内</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英格兰是欧洲唯一一个拥有民族认同的国家”并结合所学知识可知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英格兰的国家意识较强</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形成了统一的民族</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材料无法体现宗教改革</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未涉及宗教的内容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材料没有涉及封建势力是否瓦解</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材料未涉及资产阶级的相关信息</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无法得出资产阶级是否壮大</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split orient="ver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820" y="390983"/>
            <a:ext cx="9002360" cy="3306664"/>
          </a:xfrm>
          <a:prstGeom prst="rect">
            <a:avLst/>
          </a:prstGeom>
          <a:noFill/>
        </p:spPr>
        <p:txBody>
          <a:bodyPr wrap="square" lIns="68571" tIns="34285" rIns="68571" bIns="34285" rtlCol="0">
            <a:spAutoFit/>
          </a:bodyPr>
          <a:lstStyle/>
          <a:p>
            <a:pPr>
              <a:lnSpc>
                <a:spcPct val="150000"/>
              </a:lnSpc>
            </a:pPr>
            <a:r>
              <a:rPr lang="en-US" sz="2400" smtClean="0"/>
              <a:t>2.</a:t>
            </a:r>
            <a:r>
              <a:rPr lang="en-US" sz="2400" smtClean="0">
                <a:latin typeface="楷体" panose="02010609060101010101" pitchFamily="49" charset="-122"/>
                <a:ea typeface="楷体" panose="02010609060101010101" pitchFamily="49" charset="-122"/>
              </a:rPr>
              <a:t>(2024·</a:t>
            </a:r>
            <a:r>
              <a:rPr lang="zh-CN" altLang="en-US" sz="2400" smtClean="0">
                <a:latin typeface="楷体" panose="02010609060101010101" pitchFamily="49" charset="-122"/>
                <a:ea typeface="楷体" panose="02010609060101010101" pitchFamily="49" charset="-122"/>
              </a:rPr>
              <a:t>浙江金华期末</a:t>
            </a:r>
            <a:r>
              <a:rPr lang="en-US" sz="2400" smtClean="0">
                <a:latin typeface="楷体" panose="02010609060101010101" pitchFamily="49" charset="-122"/>
                <a:ea typeface="楷体" panose="02010609060101010101" pitchFamily="49" charset="-122"/>
              </a:rPr>
              <a:t>)</a:t>
            </a:r>
            <a:r>
              <a:rPr lang="en-US" sz="2400" smtClean="0"/>
              <a:t>1764</a:t>
            </a:r>
            <a:r>
              <a:rPr lang="zh-CN" altLang="en-US" sz="2400" smtClean="0"/>
              <a:t>年</a:t>
            </a:r>
            <a:r>
              <a:rPr lang="en-US" sz="2400" smtClean="0"/>
              <a:t>7</a:t>
            </a:r>
            <a:r>
              <a:rPr lang="zh-CN" altLang="en-US" sz="2400" smtClean="0"/>
              <a:t>月</a:t>
            </a:r>
            <a:r>
              <a:rPr lang="en-US" sz="2400" smtClean="0"/>
              <a:t>,</a:t>
            </a:r>
            <a:r>
              <a:rPr lang="zh-CN" altLang="en-US" sz="2400" smtClean="0"/>
              <a:t>意大利人贝卡里亚在</a:t>
            </a:r>
            <a:r>
              <a:rPr lang="en-US" altLang="zh-CN" sz="2400" smtClean="0"/>
              <a:t>《</a:t>
            </a:r>
            <a:r>
              <a:rPr lang="zh-CN" altLang="en-US" sz="2400" smtClean="0"/>
              <a:t>论犯罪与刑罚</a:t>
            </a:r>
            <a:r>
              <a:rPr lang="en-US" altLang="zh-CN" sz="2400" smtClean="0"/>
              <a:t>》</a:t>
            </a:r>
            <a:r>
              <a:rPr lang="zh-CN" altLang="en-US" sz="2400" smtClean="0"/>
              <a:t>一书中提出</a:t>
            </a:r>
            <a:r>
              <a:rPr lang="en-US" sz="2400" smtClean="0"/>
              <a:t>:</a:t>
            </a:r>
            <a:r>
              <a:rPr lang="zh-CN" altLang="en-US" sz="2400" smtClean="0"/>
              <a:t>在法官判决之前</a:t>
            </a:r>
            <a:r>
              <a:rPr lang="en-US" sz="2400" smtClean="0"/>
              <a:t>,</a:t>
            </a:r>
            <a:r>
              <a:rPr lang="zh-CN" altLang="en-US" sz="2400" smtClean="0"/>
              <a:t>一个人是不能被称为罪犯的。只要还不能断定他已经侵犯了给予他公共保护的契约</a:t>
            </a:r>
            <a:r>
              <a:rPr lang="en-US" sz="2400" smtClean="0"/>
              <a:t>,</a:t>
            </a:r>
            <a:r>
              <a:rPr lang="zh-CN" altLang="en-US" sz="2400" smtClean="0"/>
              <a:t>社会就不能取消对他的公共保护。这一言论体现了</a:t>
            </a:r>
            <a:r>
              <a:rPr lang="en-US" sz="2400" smtClean="0"/>
              <a:t>(</a:t>
            </a:r>
            <a:r>
              <a:rPr lang="zh-CN" altLang="en-US" sz="2400" smtClean="0"/>
              <a:t>　　</a:t>
            </a:r>
            <a:r>
              <a:rPr lang="en-US" sz="2400" smtClean="0"/>
              <a:t>)</a:t>
            </a:r>
            <a:endParaRPr lang="zh-CN" altLang="en-US" sz="2400" smtClean="0"/>
          </a:p>
          <a:p>
            <a:pPr>
              <a:lnSpc>
                <a:spcPct val="150000"/>
              </a:lnSpc>
            </a:pPr>
            <a:r>
              <a:rPr lang="en-US" sz="2400" smtClean="0"/>
              <a:t>A.</a:t>
            </a:r>
            <a:r>
              <a:rPr lang="zh-CN" altLang="en-US" sz="2400" smtClean="0"/>
              <a:t>主权在民原则</a:t>
            </a:r>
            <a:r>
              <a:rPr lang="en-US" sz="2400" smtClean="0"/>
              <a:t>	B.</a:t>
            </a:r>
            <a:r>
              <a:rPr lang="zh-CN" altLang="en-US" sz="2400" smtClean="0"/>
              <a:t>天赋人权原则</a:t>
            </a:r>
            <a:endParaRPr lang="zh-CN" altLang="en-US" sz="2400" smtClean="0"/>
          </a:p>
          <a:p>
            <a:pPr>
              <a:lnSpc>
                <a:spcPct val="150000"/>
              </a:lnSpc>
            </a:pPr>
            <a:r>
              <a:rPr lang="en-US" sz="2400" smtClean="0"/>
              <a:t>C.</a:t>
            </a:r>
            <a:r>
              <a:rPr lang="zh-CN" altLang="en-US" sz="2400" smtClean="0"/>
              <a:t>自由平等原则</a:t>
            </a:r>
            <a:r>
              <a:rPr lang="en-US" sz="2400" smtClean="0"/>
              <a:t>	D.</a:t>
            </a:r>
            <a:r>
              <a:rPr lang="zh-CN" altLang="en-US" sz="2400" smtClean="0"/>
              <a:t>无罪推定原则</a:t>
            </a:r>
            <a:endParaRPr lang="zh-CN" altLang="en-US" sz="2400"/>
          </a:p>
        </p:txBody>
      </p:sp>
      <p:sp>
        <p:nvSpPr>
          <p:cNvPr id="5" name="TextBox 4"/>
          <p:cNvSpPr txBox="1"/>
          <p:nvPr/>
        </p:nvSpPr>
        <p:spPr>
          <a:xfrm>
            <a:off x="6538926" y="1909849"/>
            <a:ext cx="1000132" cy="779059"/>
          </a:xfrm>
          <a:prstGeom prst="rect">
            <a:avLst/>
          </a:prstGeom>
          <a:noFill/>
        </p:spPr>
        <p:txBody>
          <a:bodyPr wrap="square" rtlCol="0">
            <a:spAutoFit/>
          </a:bodyPr>
          <a:lstStyle/>
          <a:p>
            <a:r>
              <a:rPr lang="en-US" altLang="zh-CN" sz="4000" smtClean="0">
                <a:solidFill>
                  <a:srgbClr val="FF0000"/>
                </a:solidFill>
              </a:rPr>
              <a:t>D</a:t>
            </a:r>
            <a:endParaRPr lang="zh-CN" altLang="en-US" sz="4000" smtClean="0">
              <a:solidFill>
                <a:srgbClr val="FF0000"/>
              </a:solidFill>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44" y="321531"/>
            <a:ext cx="8929750" cy="3393227"/>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:D</a:t>
            </a:r>
            <a:r>
              <a:rPr lang="zh-CN" altLang="en-US" sz="2400" smtClean="0">
                <a:latin typeface="楷体" panose="02010609060101010101" pitchFamily="49" charset="-122"/>
                <a:ea typeface="楷体" panose="02010609060101010101" pitchFamily="49" charset="-122"/>
              </a:rPr>
              <a:t>　在法官判决某个嫌疑人有罪前</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社会和个人不能将其当作罪犯处理</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体现了未经审判证明有罪前</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推定被控告者无罪</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即无罪推定原则</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主权在民强调国家权力掌握在人民手中</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与材料无关</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天赋人权原则与未经审判证明有罪前</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被控告者无罪等不符</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材料主旨强调审判原则</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并非“自由平等”</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plus/>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4405" y="253029"/>
            <a:ext cx="8841603" cy="4390423"/>
          </a:xfrm>
          <a:prstGeom prst="rect">
            <a:avLst/>
          </a:prstGeom>
          <a:noFill/>
        </p:spPr>
        <p:txBody>
          <a:bodyPr wrap="square" lIns="68571" tIns="34285" rIns="68571" bIns="34285" rtlCol="0">
            <a:spAutoFit/>
          </a:bodyPr>
          <a:lstStyle/>
          <a:p>
            <a:r>
              <a:rPr lang="en-US" sz="2400" smtClean="0"/>
              <a:t>3.</a:t>
            </a:r>
            <a:r>
              <a:rPr lang="en-US" sz="2400" smtClean="0">
                <a:latin typeface="楷体" panose="02010609060101010101" pitchFamily="49" charset="-122"/>
                <a:ea typeface="楷体" panose="02010609060101010101" pitchFamily="49" charset="-122"/>
              </a:rPr>
              <a:t>(2024·</a:t>
            </a:r>
            <a:r>
              <a:rPr lang="zh-CN" altLang="en-US" sz="2400" smtClean="0">
                <a:latin typeface="楷体" panose="02010609060101010101" pitchFamily="49" charset="-122"/>
                <a:ea typeface="楷体" panose="02010609060101010101" pitchFamily="49" charset="-122"/>
              </a:rPr>
              <a:t>浙江湖州适应考</a:t>
            </a:r>
            <a:r>
              <a:rPr lang="en-US" sz="2400" smtClean="0">
                <a:latin typeface="楷体" panose="02010609060101010101" pitchFamily="49" charset="-122"/>
                <a:ea typeface="楷体" panose="02010609060101010101" pitchFamily="49" charset="-122"/>
              </a:rPr>
              <a:t>)</a:t>
            </a:r>
            <a:r>
              <a:rPr lang="zh-CN" altLang="en-US" sz="2400" smtClean="0"/>
              <a:t>学者劳特派特指出</a:t>
            </a:r>
            <a:r>
              <a:rPr lang="en-US" sz="2400" smtClean="0"/>
              <a:t>:</a:t>
            </a:r>
            <a:r>
              <a:rPr lang="zh-CN" altLang="en-US" sz="2400" smtClean="0"/>
              <a:t>“</a:t>
            </a:r>
            <a:r>
              <a:rPr lang="en-US" altLang="zh-CN" sz="2400" smtClean="0"/>
              <a:t>《</a:t>
            </a:r>
            <a:r>
              <a:rPr lang="zh-CN" altLang="en-US" sz="2400" smtClean="0"/>
              <a:t>非战公约</a:t>
            </a:r>
            <a:r>
              <a:rPr lang="en-US" altLang="zh-CN" sz="2400" smtClean="0"/>
              <a:t>》</a:t>
            </a:r>
            <a:r>
              <a:rPr lang="zh-CN" altLang="en-US" sz="2400" smtClean="0"/>
              <a:t>没有规定对违反公约的权威断定</a:t>
            </a:r>
            <a:r>
              <a:rPr lang="en-US" sz="2400" smtClean="0"/>
              <a:t>,</a:t>
            </a:r>
            <a:r>
              <a:rPr lang="zh-CN" altLang="en-US" sz="2400" smtClean="0"/>
              <a:t>没有规定集体执行该公约义务的办法</a:t>
            </a:r>
            <a:r>
              <a:rPr lang="en-US" sz="2400" smtClean="0"/>
              <a:t>,</a:t>
            </a:r>
            <a:r>
              <a:rPr lang="zh-CN" altLang="en-US" sz="2400" smtClean="0"/>
              <a:t>这项办法至少要做到减轻有中立规则的严格性</a:t>
            </a:r>
            <a:r>
              <a:rPr lang="en-US" sz="2400" smtClean="0"/>
              <a:t>,</a:t>
            </a:r>
            <a:r>
              <a:rPr lang="zh-CN" altLang="en-US" sz="2400" smtClean="0"/>
              <a:t>使法律破坏者蒙受不利</a:t>
            </a:r>
            <a:r>
              <a:rPr lang="en-US" sz="2400" smtClean="0"/>
              <a:t>;</a:t>
            </a:r>
            <a:r>
              <a:rPr lang="zh-CN" altLang="en-US" sz="2400" smtClean="0"/>
              <a:t>没有在公约中明文规定公约各签字国之间的争端应提交有约束力的解决义务。”他意在强调</a:t>
            </a:r>
            <a:r>
              <a:rPr lang="en-US" altLang="zh-CN" sz="2400" smtClean="0"/>
              <a:t>《</a:t>
            </a:r>
            <a:r>
              <a:rPr lang="zh-CN" altLang="en-US" sz="2400" smtClean="0"/>
              <a:t>非战公约</a:t>
            </a:r>
            <a:r>
              <a:rPr lang="en-US" altLang="zh-CN" sz="2400" smtClean="0"/>
              <a:t>》</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制约国际争端作用有限</a:t>
            </a:r>
            <a:endParaRPr lang="zh-CN" altLang="en-US" sz="2400" smtClean="0"/>
          </a:p>
          <a:p>
            <a:r>
              <a:rPr lang="en-US" sz="2400" smtClean="0"/>
              <a:t>B.</a:t>
            </a:r>
            <a:r>
              <a:rPr lang="zh-CN" altLang="en-US" sz="2400" smtClean="0"/>
              <a:t>缺乏广泛代表性</a:t>
            </a:r>
            <a:endParaRPr lang="zh-CN" altLang="en-US" sz="2400" smtClean="0"/>
          </a:p>
          <a:p>
            <a:r>
              <a:rPr lang="en-US" sz="2400" smtClean="0"/>
              <a:t>C.</a:t>
            </a:r>
            <a:r>
              <a:rPr lang="zh-CN" altLang="en-US" sz="2400" smtClean="0"/>
              <a:t>采取了大国优先的标准</a:t>
            </a:r>
            <a:endParaRPr lang="zh-CN" altLang="en-US" sz="2400" smtClean="0"/>
          </a:p>
          <a:p>
            <a:r>
              <a:rPr lang="en-US" sz="2400" smtClean="0"/>
              <a:t>D.</a:t>
            </a:r>
            <a:r>
              <a:rPr lang="zh-CN" altLang="en-US" sz="2400" smtClean="0"/>
              <a:t>实行集体决策权</a:t>
            </a:r>
            <a:endParaRPr lang="zh-CN" altLang="en-US" sz="2400"/>
          </a:p>
        </p:txBody>
      </p:sp>
      <p:sp>
        <p:nvSpPr>
          <p:cNvPr id="4" name="TextBox 3"/>
          <p:cNvSpPr txBox="1"/>
          <p:nvPr/>
        </p:nvSpPr>
        <p:spPr>
          <a:xfrm>
            <a:off x="8143868" y="1964950"/>
            <a:ext cx="857288" cy="892552"/>
          </a:xfrm>
          <a:prstGeom prst="rect">
            <a:avLst/>
          </a:prstGeom>
          <a:noFill/>
        </p:spPr>
        <p:txBody>
          <a:bodyPr wrap="square" rtlCol="0">
            <a:spAutoFit/>
          </a:bodyPr>
          <a:lstStyle/>
          <a:p>
            <a:r>
              <a:rPr lang="en-US" altLang="zh-CN" sz="4000" smtClean="0">
                <a:solidFill>
                  <a:srgbClr val="FF0000"/>
                </a:solidFill>
              </a:rPr>
              <a:t>A</a:t>
            </a:r>
            <a:endParaRPr lang="zh-CN" altLang="en-US" sz="4000" smtClean="0">
              <a:solidFill>
                <a:srgbClr val="FF0000"/>
              </a:solidFill>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282724"/>
            <a:ext cx="8929750" cy="3860662"/>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:A</a:t>
            </a:r>
            <a:r>
              <a:rPr lang="zh-CN" altLang="en-US" sz="2400" smtClean="0">
                <a:latin typeface="楷体" panose="02010609060101010101" pitchFamily="49" charset="-122"/>
                <a:ea typeface="楷体" panose="02010609060101010101" pitchFamily="49" charset="-122"/>
              </a:rPr>
              <a:t>　材料“没有规定对违反公约的权威断定”“没有在公约中明文规定公约各签字国之间的争端应提交有约束力的解决义务”</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据此可知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劳特派特意在强调</a:t>
            </a:r>
            <a:r>
              <a:rPr lang="en-US" altLang="zh-CN"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非战公约</a:t>
            </a:r>
            <a:r>
              <a:rPr lang="en-US" altLang="zh-CN"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存在诸多不足</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制约国际争端的作用有限</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“广泛代表性”是指参加的国家广泛</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材料没有相关信息</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“大国优先”是指大国拥有优先权</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材料未涉及</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“集体决策权”是指“全体一致”的原则</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与材料描述的信息无关</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cover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406" y="108630"/>
            <a:ext cx="9001188" cy="549949"/>
          </a:xfrm>
          <a:prstGeom prst="rect">
            <a:avLst/>
          </a:prstGeom>
          <a:noFill/>
        </p:spPr>
        <p:txBody>
          <a:bodyPr wrap="square" lIns="68571" tIns="34285" rIns="68571" bIns="34285" rtlCol="0">
            <a:spAutoFit/>
          </a:bodyPr>
          <a:lstStyle/>
          <a:p>
            <a:pPr algn="ct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考向三　基层治理、社会保障</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a:t>
            </a: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五年</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0</a:t>
            </a: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a:t>
            </a:r>
            <a:endPar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nvGrpSpPr>
          <p:cNvPr id="8" name="组合 7"/>
          <p:cNvGrpSpPr/>
          <p:nvPr/>
        </p:nvGrpSpPr>
        <p:grpSpPr>
          <a:xfrm>
            <a:off x="3428992" y="796122"/>
            <a:ext cx="1928826" cy="500066"/>
            <a:chOff x="3286116" y="785800"/>
            <a:chExt cx="1928826" cy="500066"/>
          </a:xfrm>
        </p:grpSpPr>
        <p:sp>
          <p:nvSpPr>
            <p:cNvPr id="9" name="矩形 8"/>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知识整合</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13" name="TextBox 12"/>
          <p:cNvSpPr txBox="1"/>
          <p:nvPr/>
        </p:nvSpPr>
        <p:spPr>
          <a:xfrm>
            <a:off x="142844" y="1493119"/>
            <a:ext cx="8858312" cy="835806"/>
          </a:xfrm>
          <a:prstGeom prst="rect">
            <a:avLst/>
          </a:prstGeom>
          <a:noFill/>
        </p:spPr>
        <p:txBody>
          <a:bodyPr wrap="square" rtlCol="0">
            <a:spAutoFit/>
          </a:bodyPr>
          <a:lstStyle/>
          <a:p>
            <a:r>
              <a:rPr lang="zh-CN" altLang="en-US" sz="2000" smtClean="0">
                <a:solidFill>
                  <a:srgbClr val="0070C0"/>
                </a:solidFill>
                <a:latin typeface="黑体" panose="02010609060101010101" pitchFamily="49" charset="-122"/>
                <a:ea typeface="黑体" panose="02010609060101010101" pitchFamily="49" charset="-122"/>
              </a:rPr>
              <a:t>一、基层治理</a:t>
            </a:r>
            <a:endParaRPr lang="zh-CN" altLang="en-US" sz="2000" smtClean="0">
              <a:solidFill>
                <a:srgbClr val="0070C0"/>
              </a:solidFill>
              <a:latin typeface="黑体" panose="02010609060101010101" pitchFamily="49" charset="-122"/>
              <a:ea typeface="黑体" panose="02010609060101010101" pitchFamily="49" charset="-122"/>
            </a:endParaRPr>
          </a:p>
          <a:p>
            <a:r>
              <a:rPr lang="en-US" altLang="zh-CN" sz="2000" smtClean="0">
                <a:solidFill>
                  <a:srgbClr val="0070C0"/>
                </a:solidFill>
                <a:latin typeface="黑体" panose="02010609060101010101" pitchFamily="49" charset="-122"/>
                <a:ea typeface="黑体" panose="02010609060101010101" pitchFamily="49" charset="-122"/>
              </a:rPr>
              <a:t>1.</a:t>
            </a:r>
            <a:r>
              <a:rPr lang="zh-CN" altLang="en-US" sz="2000" smtClean="0">
                <a:solidFill>
                  <a:srgbClr val="0070C0"/>
                </a:solidFill>
                <a:latin typeface="黑体" panose="02010609060101010101" pitchFamily="49" charset="-122"/>
                <a:ea typeface="黑体" panose="02010609060101010101" pitchFamily="49" charset="-122"/>
              </a:rPr>
              <a:t>近代的基层自治</a:t>
            </a:r>
            <a:endParaRPr lang="zh-CN" altLang="en-US" sz="2000" smtClean="0">
              <a:solidFill>
                <a:srgbClr val="0070C0"/>
              </a:solidFill>
              <a:latin typeface="黑体" panose="02010609060101010101" pitchFamily="49" charset="-122"/>
              <a:ea typeface="黑体" panose="02010609060101010101" pitchFamily="49" charset="-122"/>
            </a:endParaRPr>
          </a:p>
        </p:txBody>
      </p:sp>
      <p:graphicFrame>
        <p:nvGraphicFramePr>
          <p:cNvPr id="11" name="表格 10"/>
          <p:cNvGraphicFramePr>
            <a:graphicFrameLocks noGrp="1"/>
          </p:cNvGraphicFramePr>
          <p:nvPr/>
        </p:nvGraphicFramePr>
        <p:xfrm>
          <a:off x="142844" y="2400310"/>
          <a:ext cx="8858312" cy="2528896"/>
        </p:xfrm>
        <a:graphic>
          <a:graphicData uri="http://schemas.openxmlformats.org/drawingml/2006/table">
            <a:tbl>
              <a:tblPr/>
              <a:tblGrid>
                <a:gridCol w="1714512"/>
                <a:gridCol w="7143800"/>
              </a:tblGrid>
              <a:tr h="316112">
                <a:tc>
                  <a:txBody>
                    <a:bodyPr wrap="square"/>
                    <a:lstStyle/>
                    <a:p>
                      <a:pPr algn="ct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原因</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近代西欧民族国家的产生</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社会经济的发展</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地方自治传统</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2">
                <a:tc rowSpan="3">
                  <a:txBody>
                    <a:bodyPr wrap="square"/>
                    <a:lstStyle/>
                    <a:p>
                      <a:pPr algn="ct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自治行</a:t>
                      </a:r>
                      <a:endParaRPr lang="zh-CN" sz="20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政机构</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英国</a:t>
                      </a:r>
                      <a:r>
                        <a:rPr lang="en-US" sz="2000" b="1">
                          <a:latin typeface="宋体" panose="02010600030101010101" pitchFamily="2" charset="-122"/>
                          <a:ea typeface="宋体" panose="02010600030101010101" pitchFamily="2" charset="-122"/>
                          <a:cs typeface="Times New Roman" panose="02020603050405020304"/>
                        </a:rPr>
                        <a:t>:1835</a:t>
                      </a:r>
                      <a:r>
                        <a:rPr lang="zh-CN" sz="2000" b="1">
                          <a:latin typeface="宋体" panose="02010600030101010101" pitchFamily="2" charset="-122"/>
                          <a:ea typeface="宋体" panose="02010600030101010101" pitchFamily="2" charset="-122"/>
                          <a:cs typeface="Times New Roman" panose="02020603050405020304"/>
                        </a:rPr>
                        <a:t>年颁布法律</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确立了英国近代自治市制度</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2">
                <a:tc vMerge="1">
                  <a:tcPr/>
                </a:tc>
                <a:tc>
                  <a:txBody>
                    <a:bodyPr wrap="square"/>
                    <a:lstStyle/>
                    <a:p>
                      <a:pP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美国</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乡镇是最基本的地方自治单位</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2">
                <a:tc vMerge="1">
                  <a:tcPr/>
                </a:tc>
                <a:tc>
                  <a:txBody>
                    <a:bodyPr wrap="square"/>
                    <a:lstStyle/>
                    <a:p>
                      <a:pP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法国</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以自治市镇为基层单位的制度</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224">
                <a:tc rowSpan="2">
                  <a:txBody>
                    <a:bodyPr wrap="square"/>
                    <a:lstStyle/>
                    <a:p>
                      <a:pPr algn="ct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社区</a:t>
                      </a:r>
                      <a:endParaRPr lang="zh-CN" sz="20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组织</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原因</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工业革命的发展</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城市人口激增</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失业、贫困等社会问题的困扰</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各国探索社会救济的新方法</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224">
                <a:tc vMerge="1">
                  <a:tcPr/>
                </a:tc>
                <a:tc>
                  <a:txBody>
                    <a:bodyPr wrap="square"/>
                    <a:lstStyle/>
                    <a:p>
                      <a:pPr>
                        <a:lnSpc>
                          <a:spcPct val="100000"/>
                        </a:lnSpc>
                        <a:spcAft>
                          <a:spcPct val="0"/>
                        </a:spcAft>
                      </a:pPr>
                      <a:r>
                        <a:rPr lang="zh-CN" sz="2000" b="1">
                          <a:latin typeface="宋体" panose="02010600030101010101" pitchFamily="2" charset="-122"/>
                          <a:ea typeface="宋体" panose="02010600030101010101" pitchFamily="2" charset="-122"/>
                          <a:cs typeface="Times New Roman" panose="02020603050405020304"/>
                        </a:rPr>
                        <a:t>特点</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把城市分成若干小区</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每个小区组织志愿者</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负责救济的分配</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并协调慈善团体和救济机构的工作</a:t>
                      </a:r>
                      <a:r>
                        <a:rPr lang="en-US" sz="2000" b="1">
                          <a:latin typeface="宋体" panose="02010600030101010101" pitchFamily="2" charset="-122"/>
                          <a:ea typeface="宋体" panose="02010600030101010101" pitchFamily="2" charset="-122"/>
                          <a:cs typeface="Times New Roman" panose="02020603050405020304"/>
                        </a:rPr>
                        <a:t>,</a:t>
                      </a:r>
                      <a:r>
                        <a:rPr lang="zh-CN" sz="2000" b="1">
                          <a:latin typeface="宋体" panose="02010600030101010101" pitchFamily="2" charset="-122"/>
                          <a:ea typeface="宋体" panose="02010600030101010101" pitchFamily="2" charset="-122"/>
                          <a:cs typeface="Times New Roman" panose="02020603050405020304"/>
                        </a:rPr>
                        <a:t>社区组织开始形成</a:t>
                      </a:r>
                      <a:endParaRPr lang="zh-CN" sz="20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plit dir="in"/>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778" y="142858"/>
            <a:ext cx="8930336" cy="481276"/>
          </a:xfrm>
          <a:prstGeom prst="rect">
            <a:avLst/>
          </a:prstGeom>
          <a:noFill/>
        </p:spPr>
        <p:txBody>
          <a:bodyPr wrap="square" lIns="68571" tIns="34285" rIns="68571" bIns="34285" rtlCol="0">
            <a:spAutoFit/>
          </a:bodyPr>
          <a:lstStyle/>
          <a:p>
            <a:r>
              <a:rPr lang="en-US" sz="2400" smtClean="0">
                <a:solidFill>
                  <a:srgbClr val="0070C0"/>
                </a:solidFill>
                <a:latin typeface="黑体" panose="02010609060101010101" pitchFamily="49" charset="-122"/>
                <a:ea typeface="黑体" panose="02010609060101010101" pitchFamily="49" charset="-122"/>
              </a:rPr>
              <a:t>2.</a:t>
            </a:r>
            <a:r>
              <a:rPr lang="zh-CN" altLang="en-US" sz="2400" smtClean="0">
                <a:solidFill>
                  <a:srgbClr val="0070C0"/>
                </a:solidFill>
                <a:latin typeface="黑体" panose="02010609060101010101" pitchFamily="49" charset="-122"/>
                <a:ea typeface="黑体" panose="02010609060101010101" pitchFamily="49" charset="-122"/>
              </a:rPr>
              <a:t>现代的基层自治</a:t>
            </a:r>
            <a:endParaRPr lang="zh-CN" altLang="en-US" sz="2400">
              <a:solidFill>
                <a:srgbClr val="0070C0"/>
              </a:solidFill>
              <a:latin typeface="黑体" panose="02010609060101010101" pitchFamily="49" charset="-122"/>
              <a:ea typeface="黑体" panose="02010609060101010101" pitchFamily="49" charset="-122"/>
            </a:endParaRPr>
          </a:p>
        </p:txBody>
      </p:sp>
      <p:graphicFrame>
        <p:nvGraphicFramePr>
          <p:cNvPr id="5" name="表格 4"/>
          <p:cNvGraphicFramePr>
            <a:graphicFrameLocks noGrp="1"/>
          </p:cNvGraphicFramePr>
          <p:nvPr/>
        </p:nvGraphicFramePr>
        <p:xfrm>
          <a:off x="142844" y="714362"/>
          <a:ext cx="8858313" cy="3929090"/>
        </p:xfrm>
        <a:graphic>
          <a:graphicData uri="http://schemas.openxmlformats.org/drawingml/2006/table">
            <a:tbl>
              <a:tblPr/>
              <a:tblGrid>
                <a:gridCol w="1857388"/>
                <a:gridCol w="785818"/>
                <a:gridCol w="6215107"/>
              </a:tblGrid>
              <a:tr h="1964545">
                <a:tc rowSpan="2">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第二次世界大战</a:t>
                      </a:r>
                      <a:r>
                        <a:rPr lang="zh-CN" sz="2400" b="1">
                          <a:latin typeface="宋体" panose="02010600030101010101" pitchFamily="2" charset="-122"/>
                          <a:ea typeface="宋体" panose="02010600030101010101" pitchFamily="2" charset="-122"/>
                          <a:cs typeface="Times New Roman" panose="02020603050405020304"/>
                        </a:rPr>
                        <a:t>后</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表现</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①社区成为基层自治的主要方式</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②社区在政府不同程度的管理和组织下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实行居民自我管理</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③社区不仅提供各项服务</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还参与相关的城市规划、土地政策等地方政府的决策</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vMerge="1">
                  <a:tcPr/>
                </a:tc>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作用</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缓和了社会矛盾</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维护了社会秩序和政治稳定</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8727">
                <a:tc rowSpan="2">
                  <a:txBody>
                    <a:bodyPr wrap="square"/>
                    <a:lstStyle/>
                    <a:p>
                      <a:pPr algn="ctr">
                        <a:lnSpc>
                          <a:spcPct val="100000"/>
                        </a:lnSpc>
                        <a:spcAft>
                          <a:spcPct val="0"/>
                        </a:spcAft>
                      </a:pPr>
                      <a:r>
                        <a:rPr lang="en-US" sz="2400" b="1" smtClean="0">
                          <a:latin typeface="宋体" panose="02010600030101010101" pitchFamily="2" charset="-122"/>
                          <a:ea typeface="宋体" panose="02010600030101010101" pitchFamily="2" charset="-122"/>
                          <a:cs typeface="Times New Roman" panose="02020603050405020304"/>
                        </a:rPr>
                        <a:t>20</a:t>
                      </a:r>
                      <a:r>
                        <a:rPr lang="zh-CN" sz="2400" b="1" smtClean="0">
                          <a:latin typeface="宋体" panose="02010600030101010101" pitchFamily="2" charset="-122"/>
                          <a:ea typeface="宋体" panose="02010600030101010101" pitchFamily="2" charset="-122"/>
                          <a:cs typeface="Times New Roman" panose="02020603050405020304"/>
                        </a:rPr>
                        <a:t>世纪</a:t>
                      </a:r>
                      <a:r>
                        <a:rPr lang="en-US" sz="2400" b="1" smtClean="0">
                          <a:latin typeface="宋体" panose="02010600030101010101" pitchFamily="2" charset="-122"/>
                          <a:ea typeface="宋体" panose="02010600030101010101" pitchFamily="2" charset="-122"/>
                          <a:cs typeface="Times New Roman" panose="02020603050405020304"/>
                        </a:rPr>
                        <a:t>80</a:t>
                      </a:r>
                      <a:r>
                        <a:rPr lang="zh-CN" sz="2400" b="1" smtClean="0">
                          <a:latin typeface="宋体" panose="02010600030101010101" pitchFamily="2" charset="-122"/>
                          <a:ea typeface="宋体" panose="02010600030101010101" pitchFamily="2" charset="-122"/>
                          <a:cs typeface="Times New Roman" panose="02020603050405020304"/>
                        </a:rPr>
                        <a:t>年代以后</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特点</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强调政府、社区和非政府组织的共同作用</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社区承担了更多的政府功能</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公众、志愿者和私人部门提供了越来越多的公共服务</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vMerge="1">
                  <a:tcPr/>
                </a:tc>
                <a:tc>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作用</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使基层治理的效率更高、成本更低</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trip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214282" y="70530"/>
            <a:ext cx="8715436" cy="549949"/>
          </a:xfrm>
          <a:prstGeom prst="rect">
            <a:avLst/>
          </a:prstGeom>
          <a:noFill/>
        </p:spPr>
        <p:txBody>
          <a:bodyPr wrap="square" lIns="68571" tIns="34285" rIns="68571" bIns="34285" rtlCol="0">
            <a:spAutoFit/>
          </a:bodyPr>
          <a:lstStyle/>
          <a:p>
            <a:pPr algn="ct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考向一　文官制度</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a:t>
            </a: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五年</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0</a:t>
            </a:r>
            <a:r>
              <a:rPr lang="zh-CN" altLang="en-US"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a:t>
            </a:r>
            <a:r>
              <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a:t>
            </a:r>
            <a:endParaRPr lang="en-US" altLang="zh-CN" sz="2800" smtClean="0">
              <a:solidFill>
                <a:schemeClr val="accent5"/>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nvGrpSpPr>
          <p:cNvPr id="9" name="组合 8"/>
          <p:cNvGrpSpPr/>
          <p:nvPr/>
        </p:nvGrpSpPr>
        <p:grpSpPr>
          <a:xfrm>
            <a:off x="3428992" y="747700"/>
            <a:ext cx="1928826" cy="500066"/>
            <a:chOff x="3286116" y="785800"/>
            <a:chExt cx="1928826" cy="500066"/>
          </a:xfrm>
        </p:grpSpPr>
        <p:sp>
          <p:nvSpPr>
            <p:cNvPr id="6" name="矩形 5"/>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知识整合</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10" name="TextBox 9"/>
          <p:cNvSpPr txBox="1"/>
          <p:nvPr/>
        </p:nvSpPr>
        <p:spPr>
          <a:xfrm>
            <a:off x="101886" y="1432563"/>
            <a:ext cx="8929750" cy="504369"/>
          </a:xfrm>
          <a:prstGeom prst="rect">
            <a:avLst/>
          </a:prstGeom>
          <a:noFill/>
        </p:spPr>
        <p:txBody>
          <a:bodyPr wrap="square" rtlCol="0">
            <a:spAutoFit/>
          </a:bodyPr>
          <a:lstStyle/>
          <a:p>
            <a:r>
              <a:rPr lang="zh-CN" altLang="en-US" sz="2400" smtClean="0">
                <a:solidFill>
                  <a:srgbClr val="0070C0"/>
                </a:solidFill>
                <a:latin typeface="黑体" panose="02010609060101010101" pitchFamily="49" charset="-122"/>
                <a:ea typeface="黑体" panose="02010609060101010101" pitchFamily="49" charset="-122"/>
              </a:rPr>
              <a:t>一、文官制度出现的背景</a:t>
            </a:r>
            <a:endParaRPr lang="zh-CN" altLang="en-US" sz="2400" smtClean="0">
              <a:solidFill>
                <a:srgbClr val="0070C0"/>
              </a:solidFill>
              <a:latin typeface="黑体" panose="02010609060101010101" pitchFamily="49" charset="-122"/>
              <a:ea typeface="黑体" panose="02010609060101010101" pitchFamily="49" charset="-122"/>
            </a:endParaRPr>
          </a:p>
        </p:txBody>
      </p:sp>
      <p:graphicFrame>
        <p:nvGraphicFramePr>
          <p:cNvPr id="11" name="表格 10"/>
          <p:cNvGraphicFramePr>
            <a:graphicFrameLocks noGrp="1"/>
          </p:cNvGraphicFramePr>
          <p:nvPr/>
        </p:nvGraphicFramePr>
        <p:xfrm>
          <a:off x="142844" y="2071684"/>
          <a:ext cx="8858312" cy="1645920"/>
        </p:xfrm>
        <a:graphic>
          <a:graphicData uri="http://schemas.openxmlformats.org/drawingml/2006/table">
            <a:tbl>
              <a:tblPr/>
              <a:tblGrid>
                <a:gridCol w="2357454"/>
                <a:gridCol w="6500858"/>
              </a:tblGrid>
              <a:tr h="0">
                <a:tc>
                  <a:txBody>
                    <a:bodyPr wrap="square"/>
                    <a:lstStyle/>
                    <a:p>
                      <a:pPr algn="ct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中古</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时期</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恩赐制不能满足处理繁多国家事务的需要</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西欧社会管理主要依靠教士和封建领主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国王往往挑选自己的亲信处理事务</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并赐予他们官职</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744" y="336656"/>
            <a:ext cx="8841603" cy="3306664"/>
          </a:xfrm>
          <a:prstGeom prst="rect">
            <a:avLst/>
          </a:prstGeom>
          <a:noFill/>
        </p:spPr>
        <p:txBody>
          <a:bodyPr wrap="square" lIns="68571" tIns="34285" rIns="68571" bIns="34285" rtlCol="0">
            <a:spAutoFit/>
          </a:bodyPr>
          <a:lstStyle/>
          <a:p>
            <a:pPr>
              <a:lnSpc>
                <a:spcPct val="150000"/>
              </a:lnSpc>
            </a:pPr>
            <a:r>
              <a:rPr lang="en-US"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水平</a:t>
            </a:r>
            <a:r>
              <a:rPr lang="en-US" sz="2400" smtClean="0">
                <a:solidFill>
                  <a:srgbClr val="FF0000"/>
                </a:solidFill>
                <a:latin typeface="黑体" panose="02010609060101010101" pitchFamily="49" charset="-122"/>
                <a:ea typeface="黑体" panose="02010609060101010101" pitchFamily="49" charset="-122"/>
              </a:rPr>
              <a:t>1</a:t>
            </a:r>
            <a:r>
              <a:rPr lang="en-US" altLang="zh-CN" sz="2400" smtClean="0">
                <a:solidFill>
                  <a:srgbClr val="FF0000"/>
                </a:solidFill>
                <a:latin typeface="黑体" panose="02010609060101010101" pitchFamily="49" charset="-122"/>
                <a:ea typeface="黑体" panose="02010609060101010101" pitchFamily="49" charset="-122"/>
              </a:rPr>
              <a:t>—</a:t>
            </a:r>
            <a:r>
              <a:rPr lang="en-US" sz="2400" smtClean="0">
                <a:solidFill>
                  <a:srgbClr val="FF0000"/>
                </a:solidFill>
                <a:latin typeface="黑体" panose="02010609060101010101" pitchFamily="49" charset="-122"/>
                <a:ea typeface="黑体" panose="02010609060101010101" pitchFamily="49" charset="-122"/>
              </a:rPr>
              <a:t>2] </a:t>
            </a:r>
            <a:r>
              <a:rPr lang="zh-CN" altLang="en-US" sz="2400" smtClean="0"/>
              <a:t>西方国家基层治理的特点</a:t>
            </a:r>
            <a:endParaRPr lang="zh-CN" altLang="en-US" sz="2400" smtClean="0"/>
          </a:p>
          <a:p>
            <a:pPr>
              <a:lnSpc>
                <a:spcPct val="150000"/>
              </a:lnSpc>
            </a:pPr>
            <a:r>
              <a:rPr lang="en-US" sz="2400" smtClean="0"/>
              <a:t>(1)</a:t>
            </a:r>
            <a:r>
              <a:rPr lang="zh-CN" altLang="en-US" sz="2400" smtClean="0"/>
              <a:t>以自治为主</a:t>
            </a:r>
            <a:r>
              <a:rPr lang="en-US" sz="2400" smtClean="0"/>
              <a:t>,</a:t>
            </a:r>
            <a:r>
              <a:rPr lang="zh-CN" altLang="en-US" sz="2400" smtClean="0"/>
              <a:t>自主权逐渐扩大。</a:t>
            </a:r>
            <a:endParaRPr lang="zh-CN" altLang="en-US" sz="2400" smtClean="0"/>
          </a:p>
          <a:p>
            <a:pPr>
              <a:lnSpc>
                <a:spcPct val="150000"/>
              </a:lnSpc>
            </a:pPr>
            <a:r>
              <a:rPr lang="en-US" sz="2400" smtClean="0"/>
              <a:t>(2)</a:t>
            </a:r>
            <a:r>
              <a:rPr lang="zh-CN" altLang="en-US" sz="2400" smtClean="0"/>
              <a:t>基层自治的建立、发展和完善是一个长期、渐进的过程。</a:t>
            </a:r>
            <a:endParaRPr lang="zh-CN" altLang="en-US" sz="2400" smtClean="0"/>
          </a:p>
          <a:p>
            <a:pPr>
              <a:lnSpc>
                <a:spcPct val="150000"/>
              </a:lnSpc>
            </a:pPr>
            <a:r>
              <a:rPr lang="en-US" sz="2400" smtClean="0"/>
              <a:t>(3)</a:t>
            </a:r>
            <a:r>
              <a:rPr lang="zh-CN" altLang="en-US" sz="2400" smtClean="0"/>
              <a:t>地方分权和地方自治的发展</a:t>
            </a:r>
            <a:r>
              <a:rPr lang="en-US" sz="2400" smtClean="0"/>
              <a:t>,</a:t>
            </a:r>
            <a:r>
              <a:rPr lang="zh-CN" altLang="en-US" sz="2400" smtClean="0"/>
              <a:t>围绕地方自治的民主性和独立性进行</a:t>
            </a:r>
            <a:r>
              <a:rPr lang="en-US" sz="2400" smtClean="0"/>
              <a:t>,</a:t>
            </a:r>
            <a:r>
              <a:rPr lang="zh-CN" altLang="en-US" sz="2400" smtClean="0"/>
              <a:t>即对内的民主治理和对外的独立自主。</a:t>
            </a:r>
            <a:endParaRPr lang="zh-CN" altLang="en-US" sz="2400" smtClean="0"/>
          </a:p>
          <a:p>
            <a:pPr>
              <a:lnSpc>
                <a:spcPct val="150000"/>
              </a:lnSpc>
            </a:pPr>
            <a:r>
              <a:rPr lang="en-US" sz="2400" smtClean="0"/>
              <a:t>(4)</a:t>
            </a:r>
            <a:r>
              <a:rPr lang="zh-CN" altLang="en-US" sz="2400" smtClean="0"/>
              <a:t>基层治理向规范化、法制化方向发展。</a:t>
            </a:r>
            <a:endParaRPr lang="zh-CN" altLang="en-US" sz="240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linds(horizont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linds(horizont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71420"/>
            <a:ext cx="8858312" cy="2469897"/>
          </a:xfrm>
          <a:prstGeom prst="rect">
            <a:avLst/>
          </a:prstGeom>
          <a:noFill/>
        </p:spPr>
        <p:txBody>
          <a:bodyPr wrap="square" lIns="68571" tIns="34285" rIns="68571" bIns="34285" rtlCol="0">
            <a:spAutoFit/>
          </a:bodyPr>
          <a:lstStyle/>
          <a:p>
            <a:r>
              <a:rPr lang="zh-CN" altLang="en-US" sz="2400" smtClean="0">
                <a:solidFill>
                  <a:srgbClr val="0070C0"/>
                </a:solidFill>
                <a:latin typeface="黑体" panose="02010609060101010101" pitchFamily="49" charset="-122"/>
                <a:ea typeface="黑体" panose="02010609060101010101" pitchFamily="49" charset="-122"/>
              </a:rPr>
              <a:t>二、社会保障</a:t>
            </a:r>
            <a:endParaRPr lang="zh-CN" altLang="en-US" sz="2400" smtClean="0">
              <a:solidFill>
                <a:srgbClr val="0070C0"/>
              </a:solidFill>
              <a:latin typeface="黑体" panose="02010609060101010101" pitchFamily="49" charset="-122"/>
              <a:ea typeface="黑体" panose="02010609060101010101" pitchFamily="49" charset="-122"/>
            </a:endParaRPr>
          </a:p>
          <a:p>
            <a:r>
              <a:rPr lang="en-US" sz="2400" smtClean="0">
                <a:solidFill>
                  <a:srgbClr val="0070C0"/>
                </a:solidFill>
                <a:latin typeface="黑体" panose="02010609060101010101" pitchFamily="49" charset="-122"/>
                <a:ea typeface="黑体" panose="02010609060101010101" pitchFamily="49" charset="-122"/>
              </a:rPr>
              <a:t>1.17</a:t>
            </a:r>
            <a:r>
              <a:rPr lang="zh-CN" altLang="en-US" sz="2400" smtClean="0">
                <a:solidFill>
                  <a:srgbClr val="0070C0"/>
                </a:solidFill>
                <a:latin typeface="黑体" panose="02010609060101010101" pitchFamily="49" charset="-122"/>
                <a:ea typeface="黑体" panose="02010609060101010101" pitchFamily="49" charset="-122"/>
              </a:rPr>
              <a:t>世纪初</a:t>
            </a:r>
            <a:r>
              <a:rPr lang="en-US" sz="2400" smtClean="0">
                <a:solidFill>
                  <a:srgbClr val="0070C0"/>
                </a:solidFill>
                <a:latin typeface="黑体" panose="02010609060101010101" pitchFamily="49" charset="-122"/>
                <a:ea typeface="黑体" panose="02010609060101010101" pitchFamily="49" charset="-122"/>
              </a:rPr>
              <a:t>:</a:t>
            </a:r>
            <a:r>
              <a:rPr lang="zh-CN" altLang="en-US" sz="2400" smtClean="0"/>
              <a:t>英国颁布济贫法。此后</a:t>
            </a:r>
            <a:r>
              <a:rPr lang="en-US" sz="2400" smtClean="0"/>
              <a:t>,</a:t>
            </a:r>
            <a:r>
              <a:rPr lang="zh-CN" altLang="en-US" sz="2400" smtClean="0"/>
              <a:t>欧洲各国纷纷建立济贫制度。</a:t>
            </a:r>
            <a:endParaRPr lang="zh-CN" altLang="en-US" sz="2400" smtClean="0"/>
          </a:p>
          <a:p>
            <a:r>
              <a:rPr lang="en-US" sz="2400" smtClean="0">
                <a:solidFill>
                  <a:srgbClr val="0070C0"/>
                </a:solidFill>
                <a:latin typeface="黑体" panose="02010609060101010101" pitchFamily="49" charset="-122"/>
                <a:ea typeface="黑体" panose="02010609060101010101" pitchFamily="49" charset="-122"/>
              </a:rPr>
              <a:t>2.19</a:t>
            </a:r>
            <a:r>
              <a:rPr lang="zh-CN" altLang="en-US" sz="2400" smtClean="0">
                <a:solidFill>
                  <a:srgbClr val="0070C0"/>
                </a:solidFill>
                <a:latin typeface="黑体" panose="02010609060101010101" pitchFamily="49" charset="-122"/>
                <a:ea typeface="黑体" panose="02010609060101010101" pitchFamily="49" charset="-122"/>
              </a:rPr>
              <a:t>世纪</a:t>
            </a:r>
            <a:r>
              <a:rPr lang="en-US" sz="2400" smtClean="0">
                <a:solidFill>
                  <a:srgbClr val="0070C0"/>
                </a:solidFill>
                <a:latin typeface="黑体" panose="02010609060101010101" pitchFamily="49" charset="-122"/>
                <a:ea typeface="黑体" panose="02010609060101010101" pitchFamily="49" charset="-122"/>
              </a:rPr>
              <a:t>80</a:t>
            </a:r>
            <a:r>
              <a:rPr lang="zh-CN" altLang="en-US" sz="2400" smtClean="0">
                <a:solidFill>
                  <a:srgbClr val="0070C0"/>
                </a:solidFill>
                <a:latin typeface="黑体" panose="02010609060101010101" pitchFamily="49" charset="-122"/>
                <a:ea typeface="黑体" panose="02010609060101010101" pitchFamily="49" charset="-122"/>
              </a:rPr>
              <a:t>年代</a:t>
            </a:r>
            <a:r>
              <a:rPr lang="en-US" sz="2400" smtClean="0">
                <a:solidFill>
                  <a:srgbClr val="0070C0"/>
                </a:solidFill>
                <a:latin typeface="黑体" panose="02010609060101010101" pitchFamily="49" charset="-122"/>
                <a:ea typeface="黑体" panose="02010609060101010101" pitchFamily="49" charset="-122"/>
              </a:rPr>
              <a:t>:</a:t>
            </a:r>
            <a:r>
              <a:rPr lang="zh-CN" altLang="en-US" sz="2400" smtClean="0"/>
              <a:t>德国初步建立社会保险制度</a:t>
            </a:r>
            <a:r>
              <a:rPr lang="en-US" sz="2400" smtClean="0"/>
              <a:t>,</a:t>
            </a:r>
            <a:r>
              <a:rPr lang="zh-CN" altLang="en-US" sz="2400" smtClean="0"/>
              <a:t>涉及疾病、工伤和养老等方面。</a:t>
            </a:r>
            <a:endParaRPr lang="zh-CN" altLang="en-US" sz="2400" smtClean="0"/>
          </a:p>
          <a:p>
            <a:r>
              <a:rPr lang="en-US" sz="2400" smtClean="0">
                <a:solidFill>
                  <a:srgbClr val="0070C0"/>
                </a:solidFill>
                <a:latin typeface="黑体" panose="02010609060101010101" pitchFamily="49" charset="-122"/>
                <a:ea typeface="黑体" panose="02010609060101010101" pitchFamily="49" charset="-122"/>
              </a:rPr>
              <a:t>3.</a:t>
            </a:r>
            <a:r>
              <a:rPr lang="zh-CN" altLang="en-US" sz="2400" smtClean="0">
                <a:solidFill>
                  <a:srgbClr val="0070C0"/>
                </a:solidFill>
                <a:latin typeface="黑体" panose="02010609060101010101" pitchFamily="49" charset="-122"/>
                <a:ea typeface="黑体" panose="02010609060101010101" pitchFamily="49" charset="-122"/>
              </a:rPr>
              <a:t>最终确立与发展</a:t>
            </a:r>
            <a:endParaRPr lang="zh-CN" altLang="en-US" sz="2400">
              <a:solidFill>
                <a:srgbClr val="0070C0"/>
              </a:solidFill>
              <a:latin typeface="黑体" panose="02010609060101010101" pitchFamily="49" charset="-122"/>
              <a:ea typeface="黑体" panose="02010609060101010101" pitchFamily="49" charset="-122"/>
            </a:endParaRPr>
          </a:p>
        </p:txBody>
      </p:sp>
      <p:graphicFrame>
        <p:nvGraphicFramePr>
          <p:cNvPr id="3" name="表格 2"/>
          <p:cNvGraphicFramePr>
            <a:graphicFrameLocks noGrp="1"/>
          </p:cNvGraphicFramePr>
          <p:nvPr/>
        </p:nvGraphicFramePr>
        <p:xfrm>
          <a:off x="142844" y="2521338"/>
          <a:ext cx="8858312" cy="2336427"/>
        </p:xfrm>
        <a:graphic>
          <a:graphicData uri="http://schemas.openxmlformats.org/drawingml/2006/table">
            <a:tbl>
              <a:tblPr/>
              <a:tblGrid>
                <a:gridCol w="1857388"/>
                <a:gridCol w="7000924"/>
              </a:tblGrid>
              <a:tr h="778809">
                <a:tc>
                  <a:txBody>
                    <a:bodyPr wrap="square"/>
                    <a:lstStyle/>
                    <a:p>
                      <a:pPr algn="ct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1935</a:t>
                      </a:r>
                      <a:r>
                        <a:rPr lang="zh-CN" sz="2400" b="1">
                          <a:latin typeface="宋体" panose="02010600030101010101" pitchFamily="2" charset="-122"/>
                          <a:ea typeface="宋体" panose="02010600030101010101" pitchFamily="2" charset="-122"/>
                          <a:cs typeface="Times New Roman" panose="02020603050405020304"/>
                        </a:rPr>
                        <a:t>年</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美国颁布《社会保障法》</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标志着美国现代社会保障制度的最终确立</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8809">
                <a:tc rowSpan="2">
                  <a:txBody>
                    <a:bodyPr wrap="square"/>
                    <a:lstStyle/>
                    <a:p>
                      <a:pPr algn="ctr">
                        <a:lnSpc>
                          <a:spcPct val="100000"/>
                        </a:lnSpc>
                        <a:spcAft>
                          <a:spcPct val="0"/>
                        </a:spcAft>
                      </a:pPr>
                      <a:r>
                        <a:rPr lang="zh-CN" sz="2400" b="1" smtClean="0">
                          <a:latin typeface="宋体" panose="02010600030101010101" pitchFamily="2" charset="-122"/>
                          <a:ea typeface="宋体" panose="02010600030101010101" pitchFamily="2" charset="-122"/>
                          <a:cs typeface="Times New Roman" panose="02020603050405020304"/>
                        </a:rPr>
                        <a:t>第二次世界大战</a:t>
                      </a:r>
                      <a:r>
                        <a:rPr lang="zh-CN" sz="2400" b="1">
                          <a:latin typeface="宋体" panose="02010600030101010101" pitchFamily="2" charset="-122"/>
                          <a:ea typeface="宋体" panose="02010600030101010101" pitchFamily="2" charset="-122"/>
                          <a:cs typeface="Times New Roman" panose="02020603050405020304"/>
                        </a:rPr>
                        <a:t>后</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英国率先构建了社会保障体系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基本实现了全民覆盖</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大大推动了社会保障制度的发展</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8809">
                <a:tc vMerge="1">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瑞典、挪威、芬兰、丹麦等北欧国家和澳大利亚等国都建成了福利国家</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社会保障制度基本建立</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down)">
                                      <p:cBhvr>
                                        <p:cTn id="12" dur="500"/>
                                        <p:tgtEl>
                                          <p:spTgt spid="4">
                                            <p:txEl>
                                              <p:pRg st="3" end="3"/>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820" y="142858"/>
            <a:ext cx="8948774" cy="481276"/>
          </a:xfrm>
          <a:prstGeom prst="rect">
            <a:avLst/>
          </a:prstGeom>
          <a:noFill/>
        </p:spPr>
        <p:txBody>
          <a:bodyPr wrap="square" lIns="68571" tIns="34285" rIns="68571" bIns="34285"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4.</a:t>
            </a:r>
            <a:r>
              <a:rPr lang="zh-CN" altLang="en-US" sz="2400" smtClean="0">
                <a:solidFill>
                  <a:srgbClr val="0070C0"/>
                </a:solidFill>
                <a:latin typeface="黑体" panose="02010609060101010101" pitchFamily="49" charset="-122"/>
                <a:ea typeface="黑体" panose="02010609060101010101" pitchFamily="49" charset="-122"/>
              </a:rPr>
              <a:t>实质与影响</a:t>
            </a:r>
            <a:endParaRPr lang="zh-CN" altLang="en-US" sz="2400" smtClean="0">
              <a:solidFill>
                <a:srgbClr val="0070C0"/>
              </a:solidFill>
              <a:latin typeface="黑体" panose="02010609060101010101" pitchFamily="49" charset="-122"/>
              <a:ea typeface="黑体" panose="02010609060101010101" pitchFamily="49" charset="-122"/>
            </a:endParaRPr>
          </a:p>
        </p:txBody>
      </p:sp>
      <p:graphicFrame>
        <p:nvGraphicFramePr>
          <p:cNvPr id="3" name="表格 2"/>
          <p:cNvGraphicFramePr>
            <a:graphicFrameLocks noGrp="1"/>
          </p:cNvGraphicFramePr>
          <p:nvPr/>
        </p:nvGraphicFramePr>
        <p:xfrm>
          <a:off x="142844" y="785800"/>
          <a:ext cx="8858312" cy="3143272"/>
        </p:xfrm>
        <a:graphic>
          <a:graphicData uri="http://schemas.openxmlformats.org/drawingml/2006/table">
            <a:tbl>
              <a:tblPr/>
              <a:tblGrid>
                <a:gridCol w="1785950"/>
                <a:gridCol w="7072362"/>
              </a:tblGrid>
              <a:tr h="449039">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实质</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是资本主义社会生产力发展到一定阶段的产物</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8078">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积极</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影响</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改善了广大人民群众的生活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缓和了社会矛盾</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有利于经济发展</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6155">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消极</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影响</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过度的社会保障加重了国家财政负担</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严重地妨碍了经济的增长和对高新技术的投入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成为社会持续充分发展的障碍</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效率与公平之间的矛盾凸现</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容易助长懒惰行为</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cove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820" y="328688"/>
            <a:ext cx="8948774" cy="3171756"/>
          </a:xfrm>
          <a:prstGeom prst="rect">
            <a:avLst/>
          </a:prstGeom>
          <a:noFill/>
        </p:spPr>
        <p:txBody>
          <a:bodyPr wrap="square" lIns="68571" tIns="34285" rIns="68571" bIns="34285" rtlCol="0">
            <a:spAutoFit/>
          </a:bodyPr>
          <a:lstStyle/>
          <a:p>
            <a:pPr>
              <a:lnSpc>
                <a:spcPct val="150000"/>
              </a:lnSpc>
            </a:pPr>
            <a:r>
              <a:rPr lang="en-US" sz="2300" smtClean="0">
                <a:solidFill>
                  <a:srgbClr val="FF0000"/>
                </a:solidFill>
                <a:latin typeface="黑体" panose="02010609060101010101" pitchFamily="49" charset="-122"/>
                <a:ea typeface="黑体" panose="02010609060101010101" pitchFamily="49" charset="-122"/>
              </a:rPr>
              <a:t>[</a:t>
            </a:r>
            <a:r>
              <a:rPr lang="zh-CN" altLang="en-US" sz="2300" smtClean="0">
                <a:solidFill>
                  <a:srgbClr val="FF0000"/>
                </a:solidFill>
                <a:latin typeface="黑体" panose="02010609060101010101" pitchFamily="49" charset="-122"/>
                <a:ea typeface="黑体" panose="02010609060101010101" pitchFamily="49" charset="-122"/>
              </a:rPr>
              <a:t>水平</a:t>
            </a:r>
            <a:r>
              <a:rPr lang="en-US" sz="2300" smtClean="0">
                <a:solidFill>
                  <a:srgbClr val="FF0000"/>
                </a:solidFill>
                <a:latin typeface="黑体" panose="02010609060101010101" pitchFamily="49" charset="-122"/>
                <a:ea typeface="黑体" panose="02010609060101010101" pitchFamily="49" charset="-122"/>
              </a:rPr>
              <a:t>3</a:t>
            </a:r>
            <a:r>
              <a:rPr lang="en-US" altLang="zh-CN" sz="2300" smtClean="0">
                <a:solidFill>
                  <a:srgbClr val="FF0000"/>
                </a:solidFill>
                <a:latin typeface="黑体" panose="02010609060101010101" pitchFamily="49" charset="-122"/>
                <a:ea typeface="黑体" panose="02010609060101010101" pitchFamily="49" charset="-122"/>
              </a:rPr>
              <a:t>—</a:t>
            </a:r>
            <a:r>
              <a:rPr lang="en-US" sz="2300" smtClean="0">
                <a:solidFill>
                  <a:srgbClr val="FF0000"/>
                </a:solidFill>
                <a:latin typeface="黑体" panose="02010609060101010101" pitchFamily="49" charset="-122"/>
                <a:ea typeface="黑体" panose="02010609060101010101" pitchFamily="49" charset="-122"/>
              </a:rPr>
              <a:t>4] </a:t>
            </a:r>
            <a:r>
              <a:rPr lang="zh-CN" altLang="en-US" sz="2300" smtClean="0"/>
              <a:t>论证西方主要国家现代社会保障制度对社会治理的作用</a:t>
            </a:r>
            <a:endParaRPr lang="zh-CN" altLang="en-US" sz="2300" smtClean="0"/>
          </a:p>
          <a:p>
            <a:pPr>
              <a:lnSpc>
                <a:spcPct val="150000"/>
              </a:lnSpc>
            </a:pPr>
            <a:r>
              <a:rPr lang="en-US" sz="2300" smtClean="0"/>
              <a:t>(1)</a:t>
            </a:r>
            <a:r>
              <a:rPr lang="zh-CN" altLang="en-US" sz="2300" smtClean="0"/>
              <a:t>缩小贫富差距</a:t>
            </a:r>
            <a:r>
              <a:rPr lang="en-US" sz="2300" smtClean="0"/>
              <a:t>,</a:t>
            </a:r>
            <a:r>
              <a:rPr lang="zh-CN" altLang="en-US" sz="2300" smtClean="0"/>
              <a:t>维护社会稳定。</a:t>
            </a:r>
            <a:endParaRPr lang="zh-CN" altLang="en-US" sz="2300" smtClean="0"/>
          </a:p>
          <a:p>
            <a:pPr>
              <a:lnSpc>
                <a:spcPct val="150000"/>
              </a:lnSpc>
            </a:pPr>
            <a:r>
              <a:rPr lang="en-US" sz="2300" smtClean="0"/>
              <a:t>(2)</a:t>
            </a:r>
            <a:r>
              <a:rPr lang="zh-CN" altLang="en-US" sz="2300" smtClean="0"/>
              <a:t>调节社会需求</a:t>
            </a:r>
            <a:r>
              <a:rPr lang="en-US" sz="2300" smtClean="0"/>
              <a:t>,</a:t>
            </a:r>
            <a:r>
              <a:rPr lang="zh-CN" altLang="en-US" sz="2300" smtClean="0"/>
              <a:t>推动经济发展。</a:t>
            </a:r>
            <a:endParaRPr lang="zh-CN" altLang="en-US" sz="2300" smtClean="0"/>
          </a:p>
          <a:p>
            <a:pPr>
              <a:lnSpc>
                <a:spcPct val="150000"/>
              </a:lnSpc>
            </a:pPr>
            <a:r>
              <a:rPr lang="en-US" sz="2300" smtClean="0"/>
              <a:t>(3)</a:t>
            </a:r>
            <a:r>
              <a:rPr lang="zh-CN" altLang="en-US" sz="2300" smtClean="0"/>
              <a:t>促进社会服务</a:t>
            </a:r>
            <a:r>
              <a:rPr lang="en-US" sz="2300" smtClean="0"/>
              <a:t>,</a:t>
            </a:r>
            <a:r>
              <a:rPr lang="zh-CN" altLang="en-US" sz="2300" smtClean="0"/>
              <a:t>缓解就业压力。</a:t>
            </a:r>
            <a:endParaRPr lang="zh-CN" altLang="en-US" sz="2300" smtClean="0"/>
          </a:p>
          <a:p>
            <a:pPr>
              <a:lnSpc>
                <a:spcPct val="150000"/>
              </a:lnSpc>
            </a:pPr>
            <a:r>
              <a:rPr lang="en-US" sz="2300" smtClean="0"/>
              <a:t>(4)</a:t>
            </a:r>
            <a:r>
              <a:rPr lang="zh-CN" altLang="en-US" sz="2300" smtClean="0"/>
              <a:t>扩大公民自由</a:t>
            </a:r>
            <a:r>
              <a:rPr lang="en-US" sz="2300" smtClean="0"/>
              <a:t>,</a:t>
            </a:r>
            <a:r>
              <a:rPr lang="zh-CN" altLang="en-US" sz="2300" smtClean="0"/>
              <a:t>体现团结互助。</a:t>
            </a:r>
            <a:endParaRPr lang="zh-CN" altLang="en-US" sz="2300" smtClean="0"/>
          </a:p>
          <a:p>
            <a:pPr>
              <a:lnSpc>
                <a:spcPct val="150000"/>
              </a:lnSpc>
            </a:pPr>
            <a:r>
              <a:rPr lang="en-US" sz="2300" smtClean="0"/>
              <a:t>(5)</a:t>
            </a:r>
            <a:r>
              <a:rPr lang="zh-CN" altLang="en-US" sz="2300" smtClean="0"/>
              <a:t>巩固了资本主义国家的政治体制。</a:t>
            </a:r>
            <a:endParaRPr lang="zh-CN" altLang="en-US" sz="230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214678" y="142858"/>
            <a:ext cx="1928826" cy="500066"/>
            <a:chOff x="3286116" y="785800"/>
            <a:chExt cx="1928826" cy="500066"/>
          </a:xfrm>
        </p:grpSpPr>
        <p:sp>
          <p:nvSpPr>
            <p:cNvPr id="4" name="矩形 3"/>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考点整合</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7" name="TextBox 6"/>
          <p:cNvSpPr txBox="1"/>
          <p:nvPr/>
        </p:nvSpPr>
        <p:spPr>
          <a:xfrm>
            <a:off x="142876" y="781506"/>
            <a:ext cx="8929718" cy="3933384"/>
          </a:xfrm>
          <a:prstGeom prst="rect">
            <a:avLst/>
          </a:prstGeom>
          <a:noFill/>
        </p:spPr>
        <p:txBody>
          <a:bodyPr wrap="square"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考查视角一</a:t>
            </a:r>
            <a:r>
              <a:rPr lang="en-US" altLang="zh-CN" sz="2400" smtClean="0">
                <a:solidFill>
                  <a:srgbClr val="0070C0"/>
                </a:solidFill>
                <a:latin typeface="黑体" panose="02010609060101010101" pitchFamily="49" charset="-122"/>
                <a:ea typeface="黑体" panose="02010609060101010101" pitchFamily="49" charset="-122"/>
              </a:rPr>
              <a:t>] </a:t>
            </a:r>
            <a:r>
              <a:rPr lang="zh-CN" altLang="en-US" sz="2400" smtClean="0">
                <a:solidFill>
                  <a:srgbClr val="0070C0"/>
                </a:solidFill>
                <a:latin typeface="黑体" panose="02010609060101010101" pitchFamily="49" charset="-122"/>
                <a:ea typeface="黑体" panose="02010609060101010101" pitchFamily="49" charset="-122"/>
              </a:rPr>
              <a:t>基层治理</a:t>
            </a:r>
            <a:endParaRPr lang="en-US" altLang="zh-CN" sz="2400" smtClean="0">
              <a:solidFill>
                <a:srgbClr val="0070C0"/>
              </a:solidFill>
              <a:latin typeface="黑体" panose="02010609060101010101" pitchFamily="49" charset="-122"/>
              <a:ea typeface="黑体" panose="02010609060101010101" pitchFamily="49" charset="-122"/>
            </a:endParaRPr>
          </a:p>
          <a:p>
            <a:r>
              <a:rPr lang="zh-CN" altLang="en-US" sz="2400" smtClean="0">
                <a:latin typeface="黑体" panose="02010609060101010101" pitchFamily="49" charset="-122"/>
                <a:ea typeface="黑体" panose="02010609060101010101" pitchFamily="49" charset="-122"/>
              </a:rPr>
              <a:t>典例</a:t>
            </a:r>
            <a:r>
              <a:rPr lang="en-US" sz="2400" smtClean="0">
                <a:latin typeface="黑体" panose="02010609060101010101" pitchFamily="49" charset="-122"/>
                <a:ea typeface="黑体" panose="02010609060101010101" pitchFamily="49" charset="-122"/>
              </a:rPr>
              <a:t>1:</a:t>
            </a:r>
            <a:r>
              <a:rPr lang="en-US" sz="2400" smtClean="0">
                <a:latin typeface="楷体" panose="02010609060101010101" pitchFamily="49" charset="-122"/>
                <a:ea typeface="楷体" panose="02010609060101010101" pitchFamily="49" charset="-122"/>
              </a:rPr>
              <a:t>(2024·</a:t>
            </a:r>
            <a:r>
              <a:rPr lang="zh-CN" altLang="en-US" sz="2400" smtClean="0">
                <a:latin typeface="楷体" panose="02010609060101010101" pitchFamily="49" charset="-122"/>
                <a:ea typeface="楷体" panose="02010609060101010101" pitchFamily="49" charset="-122"/>
              </a:rPr>
              <a:t>浙江金华月考</a:t>
            </a:r>
            <a:r>
              <a:rPr lang="en-US" sz="2400" smtClean="0">
                <a:latin typeface="楷体" panose="02010609060101010101" pitchFamily="49" charset="-122"/>
                <a:ea typeface="楷体" panose="02010609060101010101" pitchFamily="49" charset="-122"/>
              </a:rPr>
              <a:t>)</a:t>
            </a:r>
            <a:r>
              <a:rPr lang="zh-CN" altLang="en-US" sz="2400" smtClean="0"/>
              <a:t>第二次世界大战后</a:t>
            </a:r>
            <a:r>
              <a:rPr lang="en-US" sz="2400" smtClean="0"/>
              <a:t>,</a:t>
            </a:r>
            <a:r>
              <a:rPr lang="zh-CN" altLang="en-US" sz="2400" smtClean="0"/>
              <a:t>美国社区的事务不由政府包办而由社区居民自己决定。由当地居民自愿组成的社区委员会是社区管理的核心机构</a:t>
            </a:r>
            <a:r>
              <a:rPr lang="en-US" sz="2400" smtClean="0"/>
              <a:t>,</a:t>
            </a:r>
            <a:r>
              <a:rPr lang="zh-CN" altLang="en-US" sz="2400" smtClean="0"/>
              <a:t>对社区事务拥有很大的发言权。委员是义务担任的</a:t>
            </a:r>
            <a:r>
              <a:rPr lang="en-US" sz="2400" smtClean="0"/>
              <a:t>,</a:t>
            </a:r>
            <a:r>
              <a:rPr lang="zh-CN" altLang="en-US" sz="2400" smtClean="0"/>
              <a:t>不拿报酬</a:t>
            </a:r>
            <a:r>
              <a:rPr lang="en-US" sz="2400" smtClean="0"/>
              <a:t>,</a:t>
            </a:r>
            <a:r>
              <a:rPr lang="zh-CN" altLang="en-US" sz="2400" smtClean="0"/>
              <a:t>有少量补贴。据此可知</a:t>
            </a:r>
            <a:r>
              <a:rPr lang="en-US" sz="2400" smtClean="0"/>
              <a:t>,</a:t>
            </a:r>
            <a:r>
              <a:rPr lang="zh-CN" altLang="en-US" sz="2400" smtClean="0"/>
              <a:t>美国基层治理的主要特征是</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村社自治   </a:t>
            </a:r>
            <a:r>
              <a:rPr lang="en-US" sz="2400" smtClean="0"/>
              <a:t>	B.</a:t>
            </a:r>
            <a:r>
              <a:rPr lang="zh-CN" altLang="en-US" sz="2400" smtClean="0"/>
              <a:t>政府主导</a:t>
            </a:r>
            <a:endParaRPr lang="zh-CN" altLang="en-US" sz="2400" smtClean="0"/>
          </a:p>
          <a:p>
            <a:r>
              <a:rPr lang="en-US" sz="2400" smtClean="0"/>
              <a:t>C.</a:t>
            </a:r>
            <a:r>
              <a:rPr lang="zh-CN" altLang="en-US" sz="2400" smtClean="0"/>
              <a:t>社会化管理</a:t>
            </a:r>
            <a:r>
              <a:rPr lang="en-US" sz="2400" smtClean="0"/>
              <a:t>	D.</a:t>
            </a:r>
            <a:r>
              <a:rPr lang="zh-CN" altLang="en-US" sz="2400" smtClean="0"/>
              <a:t>基层自治</a:t>
            </a:r>
            <a:endParaRPr lang="zh-CN" altLang="en-US" sz="2400" smtClean="0"/>
          </a:p>
        </p:txBody>
      </p:sp>
      <p:sp>
        <p:nvSpPr>
          <p:cNvPr id="9" name="TextBox 8"/>
          <p:cNvSpPr txBox="1"/>
          <p:nvPr/>
        </p:nvSpPr>
        <p:spPr>
          <a:xfrm>
            <a:off x="2658414" y="2984277"/>
            <a:ext cx="714380" cy="779059"/>
          </a:xfrm>
          <a:prstGeom prst="rect">
            <a:avLst/>
          </a:prstGeom>
          <a:noFill/>
        </p:spPr>
        <p:txBody>
          <a:bodyPr wrap="square" rtlCol="0">
            <a:spAutoFit/>
          </a:bodyPr>
          <a:lstStyle/>
          <a:p>
            <a:r>
              <a:rPr lang="en-US" altLang="zh-CN" sz="4000" smtClean="0">
                <a:solidFill>
                  <a:srgbClr val="FF0000"/>
                </a:solidFill>
              </a:rPr>
              <a:t>D</a:t>
            </a:r>
            <a:endParaRPr lang="zh-CN" altLang="en-US" sz="4000" smtClean="0">
              <a:solidFill>
                <a:srgbClr val="FF0000"/>
              </a:solidFill>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4405" y="479532"/>
            <a:ext cx="8895189" cy="3306664"/>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:D</a:t>
            </a:r>
            <a:r>
              <a:rPr lang="zh-CN" altLang="en-US" sz="2400" smtClean="0">
                <a:latin typeface="楷体" panose="02010609060101010101" pitchFamily="49" charset="-122"/>
                <a:ea typeface="楷体" panose="02010609060101010101" pitchFamily="49" charset="-122"/>
              </a:rPr>
              <a:t>　根据材料“不由政府包办而由社区居民自己决定”可知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这体现了美国基层治理上的自治特点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所以材料反映的美国基层治理中的主要特征是基层自治</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村社自治是古希腊基层自治的特点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“政府主导”与材料主旨不符</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材料强调的是基层自治</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美国基层自治引入了社会化管理</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但材料未涉及相关内容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pic>
        <p:nvPicPr>
          <p:cNvPr id="2" name="Picture 2"/>
          <p:cNvPicPr>
            <a:picLocks noChangeAspect="1"/>
          </p:cNvPicPr>
          <p:nvPr/>
        </p:nvPicPr>
        <p:blipFill>
          <a:blip r:embed="rId1"/>
          <a:stretch>
            <a:fillRect/>
          </a:stretch>
        </p:blipFill>
        <p:spPr>
          <a:xfrm flipH="1">
            <a:off x="10845800" y="12496800"/>
            <a:ext cx="0" cy="0"/>
          </a:xfrm>
          <a:prstGeom prst="rect">
            <a:avLst/>
          </a:prstGeom>
          <a:ln>
            <a:noFill/>
          </a:ln>
        </p:spPr>
      </p:pic>
    </p:spTree>
  </p:cSld>
  <p:clrMapOvr>
    <a:masterClrMapping/>
  </p:clrMapOvr>
  <p:transition>
    <p:wedg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130088"/>
            <a:ext cx="8805313" cy="4870554"/>
          </a:xfrm>
          <a:prstGeom prst="rect">
            <a:avLst/>
          </a:prstGeom>
          <a:noFill/>
        </p:spPr>
        <p:txBody>
          <a:bodyPr wrap="square" lIns="68571" tIns="34285" rIns="68571" bIns="34285" rtlCol="0">
            <a:spAutoFit/>
          </a:bodyPr>
          <a:lstStyle/>
          <a:p>
            <a:r>
              <a:rPr lang="en-US" altLang="zh-CN"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考查视角二</a:t>
            </a:r>
            <a:r>
              <a:rPr lang="en-US" altLang="zh-CN" sz="2400" smtClean="0">
                <a:solidFill>
                  <a:srgbClr val="0070C0"/>
                </a:solidFill>
                <a:latin typeface="黑体" panose="02010609060101010101" pitchFamily="49" charset="-122"/>
                <a:ea typeface="黑体" panose="02010609060101010101" pitchFamily="49" charset="-122"/>
              </a:rPr>
              <a:t>] </a:t>
            </a:r>
            <a:r>
              <a:rPr lang="zh-CN" altLang="en-US" sz="2400" smtClean="0">
                <a:solidFill>
                  <a:srgbClr val="0070C0"/>
                </a:solidFill>
                <a:latin typeface="黑体" panose="02010609060101010101" pitchFamily="49" charset="-122"/>
                <a:ea typeface="黑体" panose="02010609060101010101" pitchFamily="49" charset="-122"/>
              </a:rPr>
              <a:t>社会保障</a:t>
            </a:r>
            <a:endParaRPr lang="en-US" altLang="zh-CN" sz="2400" smtClean="0">
              <a:solidFill>
                <a:srgbClr val="0070C0"/>
              </a:solidFill>
              <a:latin typeface="黑体" panose="02010609060101010101" pitchFamily="49" charset="-122"/>
              <a:ea typeface="黑体" panose="02010609060101010101" pitchFamily="49" charset="-122"/>
            </a:endParaRPr>
          </a:p>
          <a:p>
            <a:pPr algn="just"/>
            <a:r>
              <a:rPr lang="zh-CN" altLang="en-US" sz="2400" smtClean="0">
                <a:latin typeface="黑体" panose="02010609060101010101" pitchFamily="49" charset="-122"/>
                <a:ea typeface="黑体" panose="02010609060101010101" pitchFamily="49" charset="-122"/>
              </a:rPr>
              <a:t>典例</a:t>
            </a:r>
            <a:r>
              <a:rPr lang="en-US" sz="2400" smtClean="0">
                <a:latin typeface="黑体" panose="02010609060101010101" pitchFamily="49" charset="-122"/>
                <a:ea typeface="黑体" panose="02010609060101010101" pitchFamily="49" charset="-122"/>
              </a:rPr>
              <a:t>2:</a:t>
            </a:r>
            <a:r>
              <a:rPr lang="en-US" sz="2400" smtClean="0"/>
              <a:t>1940</a:t>
            </a:r>
            <a:r>
              <a:rPr lang="zh-CN" altLang="en-US" sz="2400" smtClean="0"/>
              <a:t>年</a:t>
            </a:r>
            <a:r>
              <a:rPr lang="en-US" sz="2400" smtClean="0"/>
              <a:t>,</a:t>
            </a:r>
            <a:r>
              <a:rPr lang="zh-CN" altLang="en-US" sz="2400" smtClean="0"/>
              <a:t>美国公共社会保障支出只有</a:t>
            </a:r>
            <a:r>
              <a:rPr lang="en-US" sz="2400" smtClean="0"/>
              <a:t>87.95</a:t>
            </a:r>
            <a:r>
              <a:rPr lang="zh-CN" altLang="en-US" sz="2400" smtClean="0"/>
              <a:t>亿美元</a:t>
            </a:r>
            <a:r>
              <a:rPr lang="en-US" sz="2400" smtClean="0"/>
              <a:t>,</a:t>
            </a:r>
            <a:r>
              <a:rPr lang="zh-CN" altLang="en-US" sz="2400" smtClean="0"/>
              <a:t>占国内生产总值的</a:t>
            </a:r>
            <a:r>
              <a:rPr lang="en-US" sz="2400" smtClean="0"/>
              <a:t>8%;</a:t>
            </a:r>
            <a:r>
              <a:rPr lang="zh-CN" altLang="en-US" sz="2400" smtClean="0"/>
              <a:t>而到</a:t>
            </a:r>
            <a:r>
              <a:rPr lang="en-US" sz="2400" smtClean="0"/>
              <a:t>1992</a:t>
            </a:r>
            <a:r>
              <a:rPr lang="zh-CN" altLang="en-US" sz="2400" smtClean="0"/>
              <a:t>年全部社会保障支出</a:t>
            </a:r>
            <a:r>
              <a:rPr lang="en-US" sz="2400" smtClean="0"/>
              <a:t>20 899.41</a:t>
            </a:r>
            <a:r>
              <a:rPr lang="zh-CN" altLang="en-US" sz="2400" smtClean="0"/>
              <a:t>亿美元</a:t>
            </a:r>
            <a:r>
              <a:rPr lang="en-US" sz="2400" smtClean="0"/>
              <a:t>,</a:t>
            </a:r>
            <a:r>
              <a:rPr lang="zh-CN" altLang="en-US" sz="2400" smtClean="0"/>
              <a:t>占国内生产总值的</a:t>
            </a:r>
            <a:r>
              <a:rPr lang="en-US" sz="2400" smtClean="0"/>
              <a:t>33.5%,</a:t>
            </a:r>
            <a:r>
              <a:rPr lang="zh-CN" altLang="en-US" sz="2400" smtClean="0"/>
              <a:t>相当于</a:t>
            </a:r>
            <a:r>
              <a:rPr lang="en-US" sz="2400" smtClean="0"/>
              <a:t>1940</a:t>
            </a:r>
            <a:r>
              <a:rPr lang="zh-CN" altLang="en-US" sz="2400" smtClean="0"/>
              <a:t>年公共社会保障支出的</a:t>
            </a:r>
            <a:r>
              <a:rPr lang="en-US" sz="2400" smtClean="0"/>
              <a:t>237.6</a:t>
            </a:r>
            <a:r>
              <a:rPr lang="zh-CN" altLang="en-US" sz="2400" smtClean="0"/>
              <a:t>倍。这些社会保障支出的上升超出了美国经济增长的速度。材料旨在说明美国社会保障</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加重了美国的财政负担</a:t>
            </a:r>
            <a:endParaRPr lang="zh-CN" altLang="en-US" sz="2400" smtClean="0"/>
          </a:p>
          <a:p>
            <a:r>
              <a:rPr lang="en-US" sz="2400" smtClean="0"/>
              <a:t>B.</a:t>
            </a:r>
            <a:r>
              <a:rPr lang="zh-CN" altLang="en-US" sz="2400" smtClean="0"/>
              <a:t>缩小了社会的贫富差距</a:t>
            </a:r>
            <a:endParaRPr lang="zh-CN" altLang="en-US" sz="2400" smtClean="0"/>
          </a:p>
          <a:p>
            <a:r>
              <a:rPr lang="en-US" sz="2400" smtClean="0"/>
              <a:t>C.</a:t>
            </a:r>
            <a:r>
              <a:rPr lang="zh-CN" altLang="en-US" sz="2400" smtClean="0"/>
              <a:t>导致美国经济的每况愈下</a:t>
            </a:r>
            <a:endParaRPr lang="zh-CN" altLang="en-US" sz="2400" smtClean="0"/>
          </a:p>
          <a:p>
            <a:r>
              <a:rPr lang="en-US" sz="2400" smtClean="0"/>
              <a:t>D.</a:t>
            </a:r>
            <a:r>
              <a:rPr lang="zh-CN" altLang="en-US" sz="2400" smtClean="0"/>
              <a:t>难以兼容现代市场经济</a:t>
            </a:r>
            <a:endParaRPr lang="zh-CN" altLang="en-US" sz="2400" smtClean="0"/>
          </a:p>
        </p:txBody>
      </p:sp>
      <p:sp>
        <p:nvSpPr>
          <p:cNvPr id="4" name="TextBox 3"/>
          <p:cNvSpPr txBox="1"/>
          <p:nvPr/>
        </p:nvSpPr>
        <p:spPr>
          <a:xfrm>
            <a:off x="4158612" y="2324098"/>
            <a:ext cx="1000132" cy="779059"/>
          </a:xfrm>
          <a:prstGeom prst="rect">
            <a:avLst/>
          </a:prstGeom>
          <a:noFill/>
        </p:spPr>
        <p:txBody>
          <a:bodyPr wrap="square" rtlCol="0">
            <a:spAutoFit/>
          </a:bodyPr>
          <a:lstStyle/>
          <a:p>
            <a:r>
              <a:rPr lang="en-US" altLang="zh-CN" sz="4000" smtClean="0">
                <a:solidFill>
                  <a:srgbClr val="FF0000"/>
                </a:solidFill>
              </a:rPr>
              <a:t>A</a:t>
            </a:r>
            <a:endParaRPr lang="zh-CN" altLang="en-US" sz="4000" smtClean="0">
              <a:solidFill>
                <a:srgbClr val="FF0000"/>
              </a:solidFill>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5843" y="304025"/>
            <a:ext cx="8733875" cy="2839229"/>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:A</a:t>
            </a:r>
            <a:r>
              <a:rPr lang="zh-CN" altLang="en-US" sz="2400" smtClean="0">
                <a:latin typeface="楷体" panose="02010609060101010101" pitchFamily="49" charset="-122"/>
                <a:ea typeface="楷体" panose="02010609060101010101" pitchFamily="49" charset="-122"/>
              </a:rPr>
              <a:t>　美国在社会保障支出的上升速度超出了美国经济增长的速度</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一定程度上加重了美国的财政负担</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材料描述的是社会保障支出对美国财政的影响</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没有涉及贫富差距信息</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根据材料信息无法得出美国经济是否每况愈下</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“难以兼容现代市场经济”说法与史实不符</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cover dir="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4405" y="107710"/>
            <a:ext cx="3233149" cy="481276"/>
          </a:xfrm>
          <a:prstGeom prst="rect">
            <a:avLst/>
          </a:prstGeom>
          <a:noFill/>
        </p:spPr>
        <p:txBody>
          <a:bodyPr wrap="square" lIns="68571" tIns="34285" rIns="68571" bIns="34285" rtlCol="0">
            <a:spAutoFit/>
          </a:bodyPr>
          <a:lstStyle/>
          <a:p>
            <a:r>
              <a:rPr lang="en-US" sz="2400" smtClean="0">
                <a:solidFill>
                  <a:srgbClr val="0070C0"/>
                </a:solidFill>
                <a:latin typeface="黑体" panose="02010609060101010101" pitchFamily="49" charset="-122"/>
                <a:ea typeface="黑体" panose="02010609060101010101" pitchFamily="49" charset="-122"/>
              </a:rPr>
              <a:t>[</a:t>
            </a:r>
            <a:r>
              <a:rPr lang="zh-CN" altLang="en-US" sz="2400" smtClean="0">
                <a:solidFill>
                  <a:srgbClr val="0070C0"/>
                </a:solidFill>
                <a:latin typeface="黑体" panose="02010609060101010101" pitchFamily="49" charset="-122"/>
                <a:ea typeface="黑体" panose="02010609060101010101" pitchFamily="49" charset="-122"/>
              </a:rPr>
              <a:t>考情分析</a:t>
            </a:r>
            <a:r>
              <a:rPr lang="en-US" sz="2400" smtClean="0">
                <a:solidFill>
                  <a:srgbClr val="0070C0"/>
                </a:solidFill>
                <a:latin typeface="黑体" panose="02010609060101010101" pitchFamily="49" charset="-122"/>
                <a:ea typeface="黑体" panose="02010609060101010101" pitchFamily="49" charset="-122"/>
              </a:rPr>
              <a:t>]</a:t>
            </a:r>
            <a:endParaRPr lang="zh-CN" altLang="en-US" sz="2400">
              <a:solidFill>
                <a:srgbClr val="0070C0"/>
              </a:solidFill>
              <a:latin typeface="黑体" panose="02010609060101010101" pitchFamily="49" charset="-122"/>
              <a:ea typeface="黑体" panose="02010609060101010101" pitchFamily="49" charset="-122"/>
            </a:endParaRPr>
          </a:p>
        </p:txBody>
      </p:sp>
      <p:graphicFrame>
        <p:nvGraphicFramePr>
          <p:cNvPr id="4" name="表格 3"/>
          <p:cNvGraphicFramePr>
            <a:graphicFrameLocks noGrp="1"/>
          </p:cNvGraphicFramePr>
          <p:nvPr/>
        </p:nvGraphicFramePr>
        <p:xfrm>
          <a:off x="142844" y="685798"/>
          <a:ext cx="8858312" cy="3671902"/>
        </p:xfrm>
        <a:graphic>
          <a:graphicData uri="http://schemas.openxmlformats.org/drawingml/2006/table">
            <a:tbl>
              <a:tblPr/>
              <a:tblGrid>
                <a:gridCol w="2071702"/>
                <a:gridCol w="6786610"/>
              </a:tblGrid>
              <a:tr h="2855924">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规律总结</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(1)</a:t>
                      </a:r>
                      <a:r>
                        <a:rPr lang="zh-CN" sz="2400" b="1">
                          <a:latin typeface="宋体" panose="02010600030101010101" pitchFamily="2" charset="-122"/>
                          <a:ea typeface="宋体" panose="02010600030101010101" pitchFamily="2" charset="-122"/>
                          <a:cs typeface="Times New Roman" panose="02020603050405020304"/>
                        </a:rPr>
                        <a:t>考试题型</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选择题</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(2)</a:t>
                      </a:r>
                      <a:r>
                        <a:rPr lang="zh-CN" sz="2400" b="1">
                          <a:latin typeface="宋体" panose="02010600030101010101" pitchFamily="2" charset="-122"/>
                          <a:ea typeface="宋体" panose="02010600030101010101" pitchFamily="2" charset="-122"/>
                          <a:cs typeface="Times New Roman" panose="02020603050405020304"/>
                        </a:rPr>
                        <a:t>必备知识</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西方社会保障制度与基层治理</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(3)</a:t>
                      </a:r>
                      <a:r>
                        <a:rPr lang="zh-CN" sz="2400" b="1">
                          <a:latin typeface="宋体" panose="02010600030101010101" pitchFamily="2" charset="-122"/>
                          <a:ea typeface="宋体" panose="02010600030101010101" pitchFamily="2" charset="-122"/>
                          <a:cs typeface="Times New Roman" panose="02020603050405020304"/>
                        </a:rPr>
                        <a:t>关键能力</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历史概括能力</a:t>
                      </a:r>
                      <a:endParaRPr lang="zh-CN" sz="2400">
                        <a:latin typeface="宋体" panose="02010600030101010101" pitchFamily="2" charset="-122"/>
                        <a:ea typeface="宋体" panose="02010600030101010101" pitchFamily="2" charset="-122"/>
                        <a:cs typeface="Times New Roman" panose="02020603050405020304"/>
                      </a:endParaRPr>
                    </a:p>
                    <a:p>
                      <a:pPr>
                        <a:lnSpc>
                          <a:spcPct val="100000"/>
                        </a:lnSpc>
                        <a:spcAft>
                          <a:spcPct val="0"/>
                        </a:spcAft>
                      </a:pPr>
                      <a:r>
                        <a:rPr lang="en-US" sz="2400" b="1">
                          <a:latin typeface="宋体" panose="02010600030101010101" pitchFamily="2" charset="-122"/>
                          <a:ea typeface="宋体" panose="02010600030101010101" pitchFamily="2" charset="-122"/>
                          <a:cs typeface="Times New Roman" panose="02020603050405020304"/>
                        </a:rPr>
                        <a:t>(4)</a:t>
                      </a:r>
                      <a:r>
                        <a:rPr lang="zh-CN" sz="2400" b="1">
                          <a:latin typeface="宋体" panose="02010600030101010101" pitchFamily="2" charset="-122"/>
                          <a:ea typeface="宋体" panose="02010600030101010101" pitchFamily="2" charset="-122"/>
                          <a:cs typeface="Times New Roman" panose="02020603050405020304"/>
                        </a:rPr>
                        <a:t>核心素养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从第二次世界大战后美国社区自治切入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考查美国基层治理的特点</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关注了历史解释素养</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从美国社会保障支出切入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考查现代社会保障制度的影响</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关注了史料实证素养</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5978">
                <a:tc>
                  <a:txBody>
                    <a:bodyPr wrap="square"/>
                    <a:lstStyle/>
                    <a:p>
                      <a:pPr algn="ct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命题预测</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00000"/>
                        </a:lnSpc>
                        <a:spcAft>
                          <a:spcPct val="0"/>
                        </a:spcAft>
                      </a:pPr>
                      <a:r>
                        <a:rPr lang="zh-CN" sz="2400" b="1">
                          <a:latin typeface="宋体" panose="02010600030101010101" pitchFamily="2" charset="-122"/>
                          <a:ea typeface="宋体" panose="02010600030101010101" pitchFamily="2" charset="-122"/>
                          <a:cs typeface="Times New Roman" panose="02020603050405020304"/>
                        </a:rPr>
                        <a:t>近代英国的自治市制度</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西方社会保障制度</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西方国家基层治理</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sh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214678" y="142858"/>
            <a:ext cx="1928826" cy="500066"/>
            <a:chOff x="3286116" y="785800"/>
            <a:chExt cx="1928826" cy="500066"/>
          </a:xfrm>
        </p:grpSpPr>
        <p:sp>
          <p:nvSpPr>
            <p:cNvPr id="4" name="矩形 3"/>
            <p:cNvSpPr/>
            <p:nvPr/>
          </p:nvSpPr>
          <p:spPr>
            <a:xfrm>
              <a:off x="3286116" y="785800"/>
              <a:ext cx="214314" cy="500066"/>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571868" y="785800"/>
              <a:ext cx="1643074" cy="50006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3643306" y="801574"/>
              <a:ext cx="1571636" cy="438572"/>
            </a:xfrm>
            <a:prstGeom prst="rect">
              <a:avLst/>
            </a:prstGeom>
            <a:noFill/>
          </p:spPr>
          <p:txBody>
            <a:bodyPr wrap="square" lIns="68571" tIns="34285" rIns="68571" bIns="34285" rtlCol="0">
              <a:spAutoFit/>
            </a:bodyPr>
            <a:lstStyle/>
            <a:p>
              <a:pPr>
                <a:lnSpc>
                  <a:spcPct val="100000"/>
                </a:lnSpc>
              </a:pPr>
              <a:r>
                <a:rPr lang="zh-CN" altLang="en-US"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迁移应用</a:t>
              </a:r>
              <a:endParaRPr lang="en-US" altLang="zh-CN" sz="2400" smtClean="0">
                <a:solidFill>
                  <a:schemeClr val="bg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grpSp>
      <p:sp>
        <p:nvSpPr>
          <p:cNvPr id="8" name="TextBox 7"/>
          <p:cNvSpPr txBox="1"/>
          <p:nvPr/>
        </p:nvSpPr>
        <p:spPr>
          <a:xfrm>
            <a:off x="142876" y="785800"/>
            <a:ext cx="8858280" cy="4233467"/>
          </a:xfrm>
          <a:prstGeom prst="rect">
            <a:avLst/>
          </a:prstGeom>
          <a:noFill/>
        </p:spPr>
        <p:txBody>
          <a:bodyPr wrap="square" rtlCol="0">
            <a:spAutoFit/>
          </a:bodyPr>
          <a:lstStyle/>
          <a:p>
            <a:pPr algn="dist"/>
            <a:r>
              <a:rPr lang="en-US" sz="2300" smtClean="0"/>
              <a:t>1.</a:t>
            </a:r>
            <a:r>
              <a:rPr lang="en-US" sz="2300" smtClean="0">
                <a:latin typeface="楷体" panose="02010609060101010101" pitchFamily="49" charset="-122"/>
                <a:ea typeface="楷体" panose="02010609060101010101" pitchFamily="49" charset="-122"/>
              </a:rPr>
              <a:t>(2024·</a:t>
            </a:r>
            <a:r>
              <a:rPr lang="zh-CN" altLang="en-US" sz="2300" smtClean="0">
                <a:latin typeface="楷体" panose="02010609060101010101" pitchFamily="49" charset="-122"/>
                <a:ea typeface="楷体" panose="02010609060101010101" pitchFamily="49" charset="-122"/>
              </a:rPr>
              <a:t>浙江嘉兴月考</a:t>
            </a:r>
            <a:r>
              <a:rPr lang="en-US" sz="2300" smtClean="0">
                <a:latin typeface="楷体" panose="02010609060101010101" pitchFamily="49" charset="-122"/>
                <a:ea typeface="楷体" panose="02010609060101010101" pitchFamily="49" charset="-122"/>
              </a:rPr>
              <a:t>)</a:t>
            </a:r>
            <a:r>
              <a:rPr lang="en-US" sz="2300" smtClean="0"/>
              <a:t>1835</a:t>
            </a:r>
            <a:r>
              <a:rPr lang="zh-CN" altLang="en-US" sz="2300" smtClean="0"/>
              <a:t>年</a:t>
            </a:r>
            <a:r>
              <a:rPr lang="en-US" sz="2300" smtClean="0"/>
              <a:t>,</a:t>
            </a:r>
            <a:r>
              <a:rPr lang="zh-CN" altLang="en-US" sz="2300" smtClean="0"/>
              <a:t>英国颁布</a:t>
            </a:r>
            <a:r>
              <a:rPr lang="en-US" altLang="zh-CN" sz="2300" smtClean="0"/>
              <a:t>《</a:t>
            </a:r>
            <a:r>
              <a:rPr lang="zh-CN" altLang="en-US" sz="2300" smtClean="0"/>
              <a:t>市政法案</a:t>
            </a:r>
            <a:r>
              <a:rPr lang="en-US" altLang="zh-CN" sz="2300" smtClean="0"/>
              <a:t>》</a:t>
            </a:r>
            <a:r>
              <a:rPr lang="en-US" sz="2300" smtClean="0"/>
              <a:t>,</a:t>
            </a:r>
            <a:r>
              <a:rPr lang="zh-CN" altLang="en-US" sz="2300" smtClean="0"/>
              <a:t>这是有关其地方政府结构的第一次立法。此次立法确立了由选举产生多功能的地方政府自治原则</a:t>
            </a:r>
            <a:r>
              <a:rPr lang="en-US" sz="2300" smtClean="0"/>
              <a:t>,</a:t>
            </a:r>
            <a:r>
              <a:rPr lang="zh-CN" altLang="en-US" sz="2300" smtClean="0"/>
              <a:t>把中古时期以来的、大约一万个城镇和教区所拥有的分散的、单项的特权整合成一个统一的框架。这反映出英国</a:t>
            </a:r>
            <a:endParaRPr lang="en-US" altLang="zh-CN" sz="2300" smtClean="0"/>
          </a:p>
          <a:p>
            <a:r>
              <a:rPr lang="en-US" sz="2300" smtClean="0"/>
              <a:t>(</a:t>
            </a:r>
            <a:r>
              <a:rPr lang="zh-CN" altLang="en-US" sz="2300" smtClean="0"/>
              <a:t>　　</a:t>
            </a:r>
            <a:r>
              <a:rPr lang="en-US" sz="2300" smtClean="0"/>
              <a:t>)</a:t>
            </a:r>
            <a:endParaRPr lang="zh-CN" altLang="en-US" sz="2300" smtClean="0"/>
          </a:p>
          <a:p>
            <a:r>
              <a:rPr lang="en-US" sz="2300" smtClean="0"/>
              <a:t>A.</a:t>
            </a:r>
            <a:r>
              <a:rPr lang="zh-CN" altLang="en-US" sz="2300" smtClean="0"/>
              <a:t>地方权力结构异化</a:t>
            </a:r>
            <a:endParaRPr lang="zh-CN" altLang="en-US" sz="2300" smtClean="0"/>
          </a:p>
          <a:p>
            <a:r>
              <a:rPr lang="en-US" sz="2300" smtClean="0"/>
              <a:t>B.</a:t>
            </a:r>
            <a:r>
              <a:rPr lang="zh-CN" altLang="en-US" sz="2300" smtClean="0"/>
              <a:t>议会改革重构政治</a:t>
            </a:r>
            <a:endParaRPr lang="zh-CN" altLang="en-US" sz="2300" smtClean="0"/>
          </a:p>
          <a:p>
            <a:r>
              <a:rPr lang="en-US" sz="2300" smtClean="0"/>
              <a:t>C.</a:t>
            </a:r>
            <a:r>
              <a:rPr lang="zh-CN" altLang="en-US" sz="2300" smtClean="0"/>
              <a:t>民选议会管理地方</a:t>
            </a:r>
            <a:endParaRPr lang="zh-CN" altLang="en-US" sz="2300" smtClean="0"/>
          </a:p>
          <a:p>
            <a:r>
              <a:rPr lang="en-US" sz="2300" smtClean="0"/>
              <a:t>D.</a:t>
            </a:r>
            <a:r>
              <a:rPr lang="zh-CN" altLang="en-US" sz="2300" smtClean="0"/>
              <a:t>民族意识逐渐增强</a:t>
            </a:r>
            <a:endParaRPr lang="zh-CN" altLang="en-US" sz="2300"/>
          </a:p>
        </p:txBody>
      </p:sp>
      <p:sp>
        <p:nvSpPr>
          <p:cNvPr id="9" name="TextBox 8"/>
          <p:cNvSpPr txBox="1"/>
          <p:nvPr/>
        </p:nvSpPr>
        <p:spPr>
          <a:xfrm>
            <a:off x="484794" y="2428874"/>
            <a:ext cx="1000132" cy="779059"/>
          </a:xfrm>
          <a:prstGeom prst="rect">
            <a:avLst/>
          </a:prstGeom>
          <a:noFill/>
        </p:spPr>
        <p:txBody>
          <a:bodyPr wrap="square" rtlCol="0">
            <a:spAutoFit/>
          </a:bodyPr>
          <a:lstStyle/>
          <a:p>
            <a:r>
              <a:rPr lang="en-US" altLang="zh-CN" sz="4000" smtClean="0">
                <a:solidFill>
                  <a:srgbClr val="FF0000"/>
                </a:solidFill>
              </a:rPr>
              <a:t>C</a:t>
            </a:r>
            <a:endParaRPr lang="zh-CN" altLang="en-US" sz="4000" smtClean="0">
              <a:solidFill>
                <a:srgbClr val="FF0000"/>
              </a:solidFill>
            </a:endParaRP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142844" y="240042"/>
          <a:ext cx="8858312" cy="4474848"/>
        </p:xfrm>
        <a:graphic>
          <a:graphicData uri="http://schemas.openxmlformats.org/drawingml/2006/table">
            <a:tbl>
              <a:tblPr/>
              <a:tblGrid>
                <a:gridCol w="2357454"/>
                <a:gridCol w="6500858"/>
              </a:tblGrid>
              <a:tr h="1118712">
                <a:tc rowSpan="2">
                  <a:txBody>
                    <a:bodyPr wrap="square"/>
                    <a:lstStyle/>
                    <a:p>
                      <a:pPr algn="ctr">
                        <a:lnSpc>
                          <a:spcPct val="150000"/>
                        </a:lnSpc>
                        <a:spcAft>
                          <a:spcPct val="0"/>
                        </a:spcAft>
                      </a:pPr>
                      <a:r>
                        <a:rPr lang="en-US" sz="2400" b="1">
                          <a:latin typeface="宋体" panose="02010600030101010101" pitchFamily="2" charset="-122"/>
                          <a:ea typeface="宋体" panose="02010600030101010101" pitchFamily="2" charset="-122"/>
                          <a:cs typeface="Times New Roman" panose="02020603050405020304"/>
                        </a:rPr>
                        <a:t>17</a:t>
                      </a:r>
                      <a:r>
                        <a:rPr lang="zh-CN" sz="2400" b="1">
                          <a:latin typeface="宋体" panose="02010600030101010101" pitchFamily="2" charset="-122"/>
                          <a:ea typeface="宋体" panose="02010600030101010101" pitchFamily="2" charset="-122"/>
                          <a:cs typeface="Times New Roman" panose="02020603050405020304"/>
                        </a:rPr>
                        <a:t>—</a:t>
                      </a:r>
                      <a:r>
                        <a:rPr lang="en-US" sz="2400" b="1">
                          <a:latin typeface="宋体" panose="02010600030101010101" pitchFamily="2" charset="-122"/>
                          <a:ea typeface="宋体" panose="02010600030101010101" pitchFamily="2" charset="-122"/>
                          <a:cs typeface="Times New Roman" panose="02020603050405020304"/>
                        </a:rPr>
                        <a:t>18</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世纪</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欧美国家逐渐建立起资本主义制度</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少数人或集团掌握着官员的任免权</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8712">
                <a:tc vMerge="1">
                  <a:tcPr/>
                </a:tc>
                <a:tc>
                  <a:txBody>
                    <a:bodyPr wrap="square"/>
                    <a:lstStyle/>
                    <a:p>
                      <a:pP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“政党分肥制”不但造成腐败泛滥</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还严重影响政府工作的连续性和稳定性</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降低了行政效率</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8712">
                <a:tc rowSpan="2">
                  <a:txBody>
                    <a:bodyPr wrap="square"/>
                    <a:lstStyle/>
                    <a:p>
                      <a:pPr algn="ct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工业</a:t>
                      </a:r>
                      <a:endParaRPr lang="zh-CN" sz="2400">
                        <a:latin typeface="宋体" panose="02010600030101010101" pitchFamily="2" charset="-122"/>
                        <a:ea typeface="宋体" panose="02010600030101010101" pitchFamily="2" charset="-122"/>
                        <a:cs typeface="Times New Roman" panose="02020603050405020304"/>
                      </a:endParaRPr>
                    </a:p>
                    <a:p>
                      <a:pPr algn="ct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革命后</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英国等资本主义国家的国家管理职能急剧扩展</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亟须建立能迅速处理日常事务的职业官僚体系</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8712">
                <a:tc vMerge="1">
                  <a:tcPr/>
                </a:tc>
                <a:tc>
                  <a:txBody>
                    <a:bodyPr wrap="square"/>
                    <a:lstStyle/>
                    <a:p>
                      <a:pPr>
                        <a:lnSpc>
                          <a:spcPct val="150000"/>
                        </a:lnSpc>
                        <a:spcAft>
                          <a:spcPct val="0"/>
                        </a:spcAft>
                      </a:pPr>
                      <a:r>
                        <a:rPr lang="zh-CN" sz="2400" b="1">
                          <a:latin typeface="宋体" panose="02010600030101010101" pitchFamily="2" charset="-122"/>
                          <a:ea typeface="宋体" panose="02010600030101010101" pitchFamily="2" charset="-122"/>
                          <a:cs typeface="Times New Roman" panose="02020603050405020304"/>
                        </a:rPr>
                        <a:t>随着教育程度的提高</a:t>
                      </a:r>
                      <a:r>
                        <a:rPr lang="en-US" sz="2400" b="1">
                          <a:latin typeface="宋体" panose="02010600030101010101" pitchFamily="2" charset="-122"/>
                          <a:ea typeface="宋体" panose="02010600030101010101" pitchFamily="2" charset="-122"/>
                          <a:cs typeface="Times New Roman" panose="02020603050405020304"/>
                        </a:rPr>
                        <a:t>,</a:t>
                      </a:r>
                      <a:r>
                        <a:rPr lang="zh-CN" sz="2400" b="1">
                          <a:latin typeface="宋体" panose="02010600030101010101" pitchFamily="2" charset="-122"/>
                          <a:ea typeface="宋体" panose="02010600030101010101" pitchFamily="2" charset="-122"/>
                          <a:cs typeface="Times New Roman" panose="02020603050405020304"/>
                        </a:rPr>
                        <a:t>人们要求平等参与政府工作的愿望日益强烈</a:t>
                      </a:r>
                      <a:endParaRPr lang="zh-CN" sz="24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diamon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2844" y="244446"/>
            <a:ext cx="8929750" cy="4470444"/>
          </a:xfrm>
          <a:prstGeom prst="rect">
            <a:avLst/>
          </a:prstGeom>
          <a:noFill/>
        </p:spPr>
        <p:txBody>
          <a:bodyPr wrap="square" lIns="68571" tIns="34285" rIns="68571" bIns="34285" rtlCol="0">
            <a:spAutoFit/>
          </a:bodyPr>
          <a:lstStyle/>
          <a:p>
            <a:r>
              <a:rPr lang="zh-CN" altLang="en-US" sz="2200" smtClean="0">
                <a:solidFill>
                  <a:srgbClr val="FF0000"/>
                </a:solidFill>
                <a:latin typeface="黑体" panose="02010609060101010101" pitchFamily="49" charset="-122"/>
                <a:ea typeface="黑体" panose="02010609060101010101" pitchFamily="49" charset="-122"/>
              </a:rPr>
              <a:t>解析</a:t>
            </a:r>
            <a:r>
              <a:rPr lang="en-US" sz="2200" smtClean="0">
                <a:solidFill>
                  <a:srgbClr val="FF0000"/>
                </a:solidFill>
                <a:latin typeface="黑体" panose="02010609060101010101" pitchFamily="49" charset="-122"/>
                <a:ea typeface="黑体" panose="02010609060101010101" pitchFamily="49" charset="-122"/>
              </a:rPr>
              <a:t>:C</a:t>
            </a:r>
            <a:r>
              <a:rPr lang="zh-CN" altLang="en-US" sz="2200" smtClean="0">
                <a:latin typeface="楷体" panose="02010609060101010101" pitchFamily="49" charset="-122"/>
                <a:ea typeface="楷体" panose="02010609060101010101" pitchFamily="49" charset="-122"/>
              </a:rPr>
              <a:t>　</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市政法案</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的颁布和实施</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反映了英国地方政府管理方式的转变</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即从分散、单项的特权管理转向统一、多功能的民选地方政府管理。这一转变体现了民主原则在地方管理中的应用</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民选议会开始在地方管理中发挥核心作用</a:t>
            </a:r>
            <a:r>
              <a:rPr lang="en-US" sz="2200" smtClean="0">
                <a:latin typeface="楷体" panose="02010609060101010101" pitchFamily="49" charset="-122"/>
                <a:ea typeface="楷体" panose="02010609060101010101" pitchFamily="49" charset="-122"/>
              </a:rPr>
              <a:t>,C</a:t>
            </a:r>
            <a:r>
              <a:rPr lang="zh-CN" altLang="en-US" sz="2200" smtClean="0">
                <a:latin typeface="楷体" panose="02010609060101010101" pitchFamily="49" charset="-122"/>
                <a:ea typeface="楷体" panose="02010609060101010101" pitchFamily="49" charset="-122"/>
              </a:rPr>
              <a:t>项正确</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“地方权力结构异化”与</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市政法案</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的宗旨相违背</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该法案旨在规范和加强地方政府的职能</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而非异化其权力结构</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排除</a:t>
            </a:r>
            <a:r>
              <a:rPr lang="en-US" sz="2200" smtClean="0">
                <a:latin typeface="楷体" panose="02010609060101010101" pitchFamily="49" charset="-122"/>
                <a:ea typeface="楷体" panose="02010609060101010101" pitchFamily="49" charset="-122"/>
              </a:rPr>
              <a:t>A</a:t>
            </a:r>
            <a:r>
              <a:rPr lang="zh-CN" altLang="en-US" sz="2200" smtClean="0">
                <a:latin typeface="楷体" panose="02010609060101010101" pitchFamily="49" charset="-122"/>
                <a:ea typeface="楷体" panose="02010609060101010101" pitchFamily="49" charset="-122"/>
              </a:rPr>
              <a:t>项</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虽然</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市政法案</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与同一时期英国的政治改革有关</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但“议会改革重构政治”与</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市政法案</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的直接目的和影响不符</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该法案更侧重于地方政府的管理改革</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排除</a:t>
            </a:r>
            <a:r>
              <a:rPr lang="en-US" sz="2200" smtClean="0">
                <a:latin typeface="楷体" panose="02010609060101010101" pitchFamily="49" charset="-122"/>
                <a:ea typeface="楷体" panose="02010609060101010101" pitchFamily="49" charset="-122"/>
              </a:rPr>
              <a:t>B</a:t>
            </a:r>
            <a:r>
              <a:rPr lang="zh-CN" altLang="en-US" sz="2200" smtClean="0">
                <a:latin typeface="楷体" panose="02010609060101010101" pitchFamily="49" charset="-122"/>
                <a:ea typeface="楷体" panose="02010609060101010101" pitchFamily="49" charset="-122"/>
              </a:rPr>
              <a:t>项</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“民族意识逐渐增强”虽然在</a:t>
            </a:r>
            <a:r>
              <a:rPr lang="en-US" sz="2200" smtClean="0">
                <a:latin typeface="楷体" panose="02010609060101010101" pitchFamily="49" charset="-122"/>
                <a:ea typeface="楷体" panose="02010609060101010101" pitchFamily="49" charset="-122"/>
              </a:rPr>
              <a:t>19</a:t>
            </a:r>
            <a:r>
              <a:rPr lang="zh-CN" altLang="en-US" sz="2200" smtClean="0">
                <a:latin typeface="楷体" panose="02010609060101010101" pitchFamily="49" charset="-122"/>
                <a:ea typeface="楷体" panose="02010609060101010101" pitchFamily="49" charset="-122"/>
              </a:rPr>
              <a:t>世纪英国社会中是一个重要趋势</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但与</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市政法案</a:t>
            </a:r>
            <a:r>
              <a:rPr lang="en-US" altLang="zh-CN"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的直接关联性不大</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该法案主要关注的是地方政府的组织和管理</a:t>
            </a:r>
            <a:r>
              <a:rPr lang="en-US" sz="2200" smtClean="0">
                <a:latin typeface="楷体" panose="02010609060101010101" pitchFamily="49" charset="-122"/>
                <a:ea typeface="楷体" panose="02010609060101010101" pitchFamily="49" charset="-122"/>
              </a:rPr>
              <a:t>,</a:t>
            </a:r>
            <a:r>
              <a:rPr lang="zh-CN" altLang="en-US" sz="2200" smtClean="0">
                <a:latin typeface="楷体" panose="02010609060101010101" pitchFamily="49" charset="-122"/>
                <a:ea typeface="楷体" panose="02010609060101010101" pitchFamily="49" charset="-122"/>
              </a:rPr>
              <a:t>排除</a:t>
            </a:r>
            <a:r>
              <a:rPr lang="en-US" sz="2200" smtClean="0">
                <a:latin typeface="楷体" panose="02010609060101010101" pitchFamily="49" charset="-122"/>
                <a:ea typeface="楷体" panose="02010609060101010101" pitchFamily="49" charset="-122"/>
              </a:rPr>
              <a:t>D</a:t>
            </a:r>
            <a:r>
              <a:rPr lang="zh-CN" altLang="en-US" sz="2200" smtClean="0">
                <a:latin typeface="楷体" panose="02010609060101010101" pitchFamily="49" charset="-122"/>
                <a:ea typeface="楷体" panose="02010609060101010101" pitchFamily="49" charset="-122"/>
              </a:rPr>
              <a:t>项。</a:t>
            </a:r>
            <a:endParaRPr lang="zh-CN" altLang="en-US" sz="2200">
              <a:latin typeface="楷体" panose="02010609060101010101" pitchFamily="49" charset="-122"/>
              <a:ea typeface="楷体" panose="02010609060101010101" pitchFamily="49" charset="-122"/>
            </a:endParaRPr>
          </a:p>
        </p:txBody>
      </p:sp>
    </p:spTree>
  </p:cSld>
  <p:clrMapOvr>
    <a:masterClrMapping/>
  </p:clrMapOvr>
  <p:transition>
    <p:diamon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42258" y="316167"/>
            <a:ext cx="8858898" cy="4390423"/>
          </a:xfrm>
          <a:prstGeom prst="rect">
            <a:avLst/>
          </a:prstGeom>
          <a:noFill/>
        </p:spPr>
        <p:txBody>
          <a:bodyPr wrap="square" lIns="68571" tIns="34285" rIns="68571" bIns="34285" rtlCol="0">
            <a:spAutoFit/>
          </a:bodyPr>
          <a:lstStyle/>
          <a:p>
            <a:pPr algn="dist"/>
            <a:r>
              <a:rPr lang="en-US" sz="2400" smtClean="0"/>
              <a:t>2.</a:t>
            </a:r>
            <a:r>
              <a:rPr lang="en-US" sz="2400" smtClean="0">
                <a:latin typeface="楷体" panose="02010609060101010101" pitchFamily="49" charset="-122"/>
                <a:ea typeface="楷体" panose="02010609060101010101" pitchFamily="49" charset="-122"/>
              </a:rPr>
              <a:t>(2024·</a:t>
            </a:r>
            <a:r>
              <a:rPr lang="zh-CN" altLang="en-US" sz="2400" smtClean="0">
                <a:latin typeface="楷体" panose="02010609060101010101" pitchFamily="49" charset="-122"/>
                <a:ea typeface="楷体" panose="02010609060101010101" pitchFamily="49" charset="-122"/>
              </a:rPr>
              <a:t>浙江绍兴月考</a:t>
            </a:r>
            <a:r>
              <a:rPr lang="en-US" sz="2400" smtClean="0">
                <a:latin typeface="楷体" panose="02010609060101010101" pitchFamily="49" charset="-122"/>
                <a:ea typeface="楷体" panose="02010609060101010101" pitchFamily="49" charset="-122"/>
              </a:rPr>
              <a:t>)</a:t>
            </a:r>
            <a:r>
              <a:rPr lang="zh-CN" altLang="en-US" sz="2400" smtClean="0"/>
              <a:t>德国统一后</a:t>
            </a:r>
            <a:r>
              <a:rPr lang="en-US" sz="2400" smtClean="0"/>
              <a:t>,</a:t>
            </a:r>
            <a:r>
              <a:rPr lang="zh-CN" altLang="en-US" sz="2400" smtClean="0"/>
              <a:t>俾斯麦竭力推进社会保险立法。随后</a:t>
            </a:r>
            <a:r>
              <a:rPr lang="en-US" sz="2400" smtClean="0"/>
              <a:t>,</a:t>
            </a:r>
            <a:r>
              <a:rPr lang="zh-CN" altLang="en-US" sz="2400" smtClean="0"/>
              <a:t>欧洲各国都逐步制订和实施相关的社会保险立法。</a:t>
            </a:r>
            <a:r>
              <a:rPr lang="en-US" sz="2400" smtClean="0"/>
              <a:t>1914</a:t>
            </a:r>
            <a:r>
              <a:rPr lang="zh-CN" altLang="en-US" sz="2400" smtClean="0"/>
              <a:t>年</a:t>
            </a:r>
            <a:r>
              <a:rPr lang="en-US" sz="2400" smtClean="0"/>
              <a:t>,14</a:t>
            </a:r>
            <a:r>
              <a:rPr lang="zh-CN" altLang="en-US" sz="2400" smtClean="0"/>
              <a:t>个西欧国家中有</a:t>
            </a:r>
            <a:r>
              <a:rPr lang="en-US" sz="2400" smtClean="0"/>
              <a:t>13</a:t>
            </a:r>
            <a:r>
              <a:rPr lang="zh-CN" altLang="en-US" sz="2400" smtClean="0"/>
              <a:t>个国家建立起工伤事故保险制度</a:t>
            </a:r>
            <a:r>
              <a:rPr lang="en-US" sz="2400" smtClean="0"/>
              <a:t>,</a:t>
            </a:r>
            <a:endParaRPr lang="en-US" sz="2400" smtClean="0"/>
          </a:p>
          <a:p>
            <a:pPr algn="dist"/>
            <a:r>
              <a:rPr lang="en-US" sz="2400" smtClean="0"/>
              <a:t>12</a:t>
            </a:r>
            <a:r>
              <a:rPr lang="zh-CN" altLang="en-US" sz="2400" smtClean="0"/>
              <a:t>个国家建立起疾病保险制度</a:t>
            </a:r>
            <a:r>
              <a:rPr lang="en-US" sz="2400" smtClean="0"/>
              <a:t>,9</a:t>
            </a:r>
            <a:r>
              <a:rPr lang="zh-CN" altLang="en-US" sz="2400" smtClean="0"/>
              <a:t>个国家建立养老保险制度。</a:t>
            </a:r>
            <a:endParaRPr lang="en-US" altLang="zh-CN" sz="2400" smtClean="0"/>
          </a:p>
          <a:p>
            <a:r>
              <a:rPr lang="zh-CN" altLang="en-US" sz="2400" smtClean="0"/>
              <a:t>这表明当时西欧国家</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现代社会保障制度逐步建立</a:t>
            </a:r>
            <a:endParaRPr lang="zh-CN" altLang="en-US" sz="2400" smtClean="0"/>
          </a:p>
          <a:p>
            <a:r>
              <a:rPr lang="en-US" sz="2400" smtClean="0"/>
              <a:t>B.</a:t>
            </a:r>
            <a:r>
              <a:rPr lang="zh-CN" altLang="en-US" sz="2400" smtClean="0"/>
              <a:t>社会保险走上制度化轨道</a:t>
            </a:r>
            <a:endParaRPr lang="zh-CN" altLang="en-US" sz="2400" smtClean="0"/>
          </a:p>
          <a:p>
            <a:r>
              <a:rPr lang="en-US" sz="2400" smtClean="0"/>
              <a:t>C.</a:t>
            </a:r>
            <a:r>
              <a:rPr lang="zh-CN" altLang="en-US" sz="2400" smtClean="0"/>
              <a:t>资本主义经济发展模式趋同</a:t>
            </a:r>
            <a:endParaRPr lang="zh-CN" altLang="en-US" sz="2400" smtClean="0"/>
          </a:p>
          <a:p>
            <a:r>
              <a:rPr lang="en-US" sz="2400" smtClean="0"/>
              <a:t>D.</a:t>
            </a:r>
            <a:r>
              <a:rPr lang="zh-CN" altLang="en-US" sz="2400" smtClean="0"/>
              <a:t>社会制度的弊端得到克服</a:t>
            </a:r>
            <a:endParaRPr lang="zh-CN" altLang="en-US" sz="2400"/>
          </a:p>
        </p:txBody>
      </p:sp>
      <p:sp>
        <p:nvSpPr>
          <p:cNvPr id="4" name="TextBox 3"/>
          <p:cNvSpPr txBox="1"/>
          <p:nvPr/>
        </p:nvSpPr>
        <p:spPr>
          <a:xfrm>
            <a:off x="3255636" y="2038346"/>
            <a:ext cx="1000132" cy="779059"/>
          </a:xfrm>
          <a:prstGeom prst="rect">
            <a:avLst/>
          </a:prstGeom>
          <a:noFill/>
        </p:spPr>
        <p:txBody>
          <a:bodyPr wrap="square" rtlCol="0">
            <a:spAutoFit/>
          </a:bodyPr>
          <a:lstStyle/>
          <a:p>
            <a:r>
              <a:rPr lang="en-US" altLang="zh-CN" sz="4000" smtClean="0">
                <a:solidFill>
                  <a:srgbClr val="FF0000"/>
                </a:solidFill>
              </a:rPr>
              <a:t>B</a:t>
            </a:r>
            <a:endParaRPr lang="zh-CN" altLang="en-US" sz="4000" smtClean="0">
              <a:solidFill>
                <a:srgbClr val="FF0000"/>
              </a:solidFill>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42844" y="280458"/>
            <a:ext cx="8899270" cy="3947224"/>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:B</a:t>
            </a:r>
            <a:r>
              <a:rPr lang="zh-CN" altLang="en-US" sz="2400" smtClean="0">
                <a:latin typeface="楷体" panose="02010609060101010101" pitchFamily="49" charset="-122"/>
                <a:ea typeface="楷体" panose="02010609060101010101" pitchFamily="49" charset="-122"/>
              </a:rPr>
              <a:t>　德国统一后</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欧洲各国都逐步制订和实施相关的社会保险立法</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并且社会保障制度在不断完善</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说明西欧的社会保险走上了制度化的轨道</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材料反映的是西欧社会保险制度的完善</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并不是现代社会保障制度的逐步建立</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A</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虽然多个国家都建立起社会保险制度</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但它们的经济发展模式并不一定是趋同</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社会保险制度的完善并不意味着社会制度的弊端得到克服</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diamon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2505" y="228792"/>
            <a:ext cx="8910089" cy="4390423"/>
          </a:xfrm>
          <a:prstGeom prst="rect">
            <a:avLst/>
          </a:prstGeom>
          <a:noFill/>
        </p:spPr>
        <p:txBody>
          <a:bodyPr wrap="square" lIns="68571" tIns="34285" rIns="68571" bIns="34285" rtlCol="0">
            <a:spAutoFit/>
          </a:bodyPr>
          <a:lstStyle/>
          <a:p>
            <a:r>
              <a:rPr lang="en-US" sz="2400" smtClean="0"/>
              <a:t>3.20</a:t>
            </a:r>
            <a:r>
              <a:rPr lang="zh-CN" altLang="en-US" sz="2400" smtClean="0"/>
              <a:t>世纪</a:t>
            </a:r>
            <a:r>
              <a:rPr lang="en-US" sz="2400" smtClean="0"/>
              <a:t>80</a:t>
            </a:r>
            <a:r>
              <a:rPr lang="zh-CN" altLang="en-US" sz="2400" smtClean="0"/>
              <a:t>年代以来</a:t>
            </a:r>
            <a:r>
              <a:rPr lang="en-US" sz="2400" smtClean="0"/>
              <a:t>,</a:t>
            </a:r>
            <a:r>
              <a:rPr lang="zh-CN" altLang="en-US" sz="2400" smtClean="0"/>
              <a:t>西方国家在基层治理方面更强调政府、社区、非政府组织的共同作用</a:t>
            </a:r>
            <a:r>
              <a:rPr lang="en-US" sz="2400" smtClean="0"/>
              <a:t>,</a:t>
            </a:r>
            <a:r>
              <a:rPr lang="zh-CN" altLang="en-US" sz="2400" smtClean="0"/>
              <a:t>社区承担更多政府功能。</a:t>
            </a:r>
            <a:r>
              <a:rPr lang="en-US" sz="2400" smtClean="0"/>
              <a:t>1991</a:t>
            </a:r>
            <a:r>
              <a:rPr lang="zh-CN" altLang="en-US" sz="2400" smtClean="0"/>
              <a:t>年</a:t>
            </a:r>
            <a:r>
              <a:rPr lang="en-US" sz="2400" smtClean="0"/>
              <a:t>,</a:t>
            </a:r>
            <a:r>
              <a:rPr lang="zh-CN" altLang="en-US" sz="2400" smtClean="0"/>
              <a:t>英国在</a:t>
            </a:r>
            <a:r>
              <a:rPr lang="en-US" altLang="zh-CN" sz="2400" smtClean="0"/>
              <a:t>《</a:t>
            </a:r>
            <a:r>
              <a:rPr lang="zh-CN" altLang="en-US" sz="2400" smtClean="0"/>
              <a:t>竞争求质量</a:t>
            </a:r>
            <a:r>
              <a:rPr lang="en-US" altLang="zh-CN" sz="2400" smtClean="0"/>
              <a:t>》</a:t>
            </a:r>
            <a:r>
              <a:rPr lang="zh-CN" altLang="en-US" sz="2400" smtClean="0"/>
              <a:t>白皮书中提出</a:t>
            </a:r>
            <a:r>
              <a:rPr lang="en-US" sz="2400" smtClean="0"/>
              <a:t>:</a:t>
            </a:r>
            <a:r>
              <a:rPr lang="zh-CN" altLang="en-US" sz="2400" smtClean="0"/>
              <a:t>地方政府的任务在于明确要求和设定优先项目、制定服务标准</a:t>
            </a:r>
            <a:r>
              <a:rPr lang="en-US" altLang="zh-CN" sz="2400" smtClean="0"/>
              <a:t>……</a:t>
            </a:r>
            <a:r>
              <a:rPr lang="zh-CN" altLang="en-US" sz="2400" smtClean="0"/>
              <a:t>不再采用直接提供公共服务的传统模式。这种做法旨在</a:t>
            </a:r>
            <a:r>
              <a:rPr lang="en-US" sz="2400" smtClean="0"/>
              <a:t>(</a:t>
            </a:r>
            <a:r>
              <a:rPr lang="zh-CN" altLang="en-US" sz="2400" smtClean="0"/>
              <a:t>　　</a:t>
            </a:r>
            <a:r>
              <a:rPr lang="en-US" sz="2400" smtClean="0"/>
              <a:t>)</a:t>
            </a:r>
            <a:endParaRPr lang="zh-CN" altLang="en-US" sz="2400" smtClean="0"/>
          </a:p>
          <a:p>
            <a:r>
              <a:rPr lang="en-US" sz="2400" smtClean="0"/>
              <a:t>A.</a:t>
            </a:r>
            <a:r>
              <a:rPr lang="zh-CN" altLang="en-US" sz="2400" smtClean="0"/>
              <a:t>协调中央与地方政府的关系</a:t>
            </a:r>
            <a:endParaRPr lang="zh-CN" altLang="en-US" sz="2400" smtClean="0"/>
          </a:p>
          <a:p>
            <a:r>
              <a:rPr lang="en-US" sz="2400" smtClean="0"/>
              <a:t>B.</a:t>
            </a:r>
            <a:r>
              <a:rPr lang="zh-CN" altLang="en-US" sz="2400" smtClean="0"/>
              <a:t>恢复自由放任的传统</a:t>
            </a:r>
            <a:endParaRPr lang="zh-CN" altLang="en-US" sz="2400" smtClean="0"/>
          </a:p>
          <a:p>
            <a:r>
              <a:rPr lang="en-US" sz="2400" smtClean="0"/>
              <a:t>C.</a:t>
            </a:r>
            <a:r>
              <a:rPr lang="zh-CN" altLang="en-US" sz="2400" smtClean="0"/>
              <a:t>加强基层治理减轻财政负担</a:t>
            </a:r>
            <a:endParaRPr lang="zh-CN" altLang="en-US" sz="2400" smtClean="0"/>
          </a:p>
          <a:p>
            <a:r>
              <a:rPr lang="en-US" sz="2400" smtClean="0"/>
              <a:t>D.</a:t>
            </a:r>
            <a:r>
              <a:rPr lang="zh-CN" altLang="en-US" sz="2400" smtClean="0"/>
              <a:t>改变政府的工作思路</a:t>
            </a:r>
            <a:endParaRPr lang="zh-CN" altLang="en-US" sz="2400"/>
          </a:p>
        </p:txBody>
      </p:sp>
      <p:sp>
        <p:nvSpPr>
          <p:cNvPr id="4" name="TextBox 3"/>
          <p:cNvSpPr txBox="1"/>
          <p:nvPr/>
        </p:nvSpPr>
        <p:spPr>
          <a:xfrm>
            <a:off x="3564248" y="1959288"/>
            <a:ext cx="1000132" cy="779059"/>
          </a:xfrm>
          <a:prstGeom prst="rect">
            <a:avLst/>
          </a:prstGeom>
          <a:noFill/>
        </p:spPr>
        <p:txBody>
          <a:bodyPr wrap="square" rtlCol="0">
            <a:spAutoFit/>
          </a:bodyPr>
          <a:lstStyle/>
          <a:p>
            <a:r>
              <a:rPr lang="en-US" altLang="zh-CN" sz="4000" smtClean="0">
                <a:solidFill>
                  <a:srgbClr val="FF0000"/>
                </a:solidFill>
              </a:rPr>
              <a:t>C</a:t>
            </a:r>
            <a:endParaRPr lang="zh-CN" altLang="en-US" sz="4000" smtClean="0">
              <a:solidFill>
                <a:srgbClr val="FF0000"/>
              </a:solidFill>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24404" y="253029"/>
            <a:ext cx="8948189" cy="3860662"/>
          </a:xfrm>
          <a:prstGeom prst="rect">
            <a:avLst/>
          </a:prstGeom>
          <a:noFill/>
        </p:spPr>
        <p:txBody>
          <a:bodyPr wrap="square" lIns="68571" tIns="34285" rIns="68571" bIns="34285" rtlCol="0">
            <a:spAutoFit/>
          </a:bodyPr>
          <a:lstStyle/>
          <a:p>
            <a:pPr>
              <a:lnSpc>
                <a:spcPct val="150000"/>
              </a:lnSpc>
            </a:pPr>
            <a:r>
              <a:rPr lang="zh-CN" altLang="en-US" sz="2400" smtClean="0">
                <a:solidFill>
                  <a:srgbClr val="FF0000"/>
                </a:solidFill>
                <a:latin typeface="黑体" panose="02010609060101010101" pitchFamily="49" charset="-122"/>
                <a:ea typeface="黑体" panose="02010609060101010101" pitchFamily="49" charset="-122"/>
              </a:rPr>
              <a:t>解析</a:t>
            </a:r>
            <a:r>
              <a:rPr lang="en-US" sz="2400" smtClean="0">
                <a:solidFill>
                  <a:srgbClr val="FF0000"/>
                </a:solidFill>
                <a:latin typeface="黑体" panose="02010609060101010101" pitchFamily="49" charset="-122"/>
                <a:ea typeface="黑体" panose="02010609060101010101" pitchFamily="49" charset="-122"/>
              </a:rPr>
              <a:t>:C</a:t>
            </a:r>
            <a:r>
              <a:rPr lang="zh-CN" altLang="en-US" sz="2400" smtClean="0">
                <a:latin typeface="楷体" panose="02010609060101010101" pitchFamily="49" charset="-122"/>
                <a:ea typeface="楷体" panose="02010609060101010101" pitchFamily="49" charset="-122"/>
              </a:rPr>
              <a:t>　据材料“</a:t>
            </a:r>
            <a:r>
              <a:rPr lang="en-US" sz="2400" smtClean="0">
                <a:latin typeface="楷体" panose="02010609060101010101" pitchFamily="49" charset="-122"/>
                <a:ea typeface="楷体" panose="02010609060101010101" pitchFamily="49" charset="-122"/>
              </a:rPr>
              <a:t>20</a:t>
            </a:r>
            <a:r>
              <a:rPr lang="zh-CN" altLang="en-US" sz="2400" smtClean="0">
                <a:latin typeface="楷体" panose="02010609060101010101" pitchFamily="49" charset="-122"/>
                <a:ea typeface="楷体" panose="02010609060101010101" pitchFamily="49" charset="-122"/>
              </a:rPr>
              <a:t>世纪</a:t>
            </a:r>
            <a:r>
              <a:rPr lang="en-US" sz="2400" smtClean="0">
                <a:latin typeface="楷体" panose="02010609060101010101" pitchFamily="49" charset="-122"/>
                <a:ea typeface="楷体" panose="02010609060101010101" pitchFamily="49" charset="-122"/>
              </a:rPr>
              <a:t>80</a:t>
            </a:r>
            <a:r>
              <a:rPr lang="zh-CN" altLang="en-US" sz="2400" smtClean="0">
                <a:latin typeface="楷体" panose="02010609060101010101" pitchFamily="49" charset="-122"/>
                <a:ea typeface="楷体" panose="02010609060101010101" pitchFamily="49" charset="-122"/>
              </a:rPr>
              <a:t>年代以来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西方国家在基层治理方面更强调政府、社区、非政府组织的共同作用</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社区承担更多政府功能”可知</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西方国家的做法加强了基层治理</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还减少了国家的财政开支</a:t>
            </a:r>
            <a:r>
              <a:rPr lang="en-US" sz="2400" smtClean="0">
                <a:latin typeface="楷体" panose="02010609060101010101" pitchFamily="49" charset="-122"/>
                <a:ea typeface="楷体" panose="02010609060101010101" pitchFamily="49" charset="-122"/>
              </a:rPr>
              <a:t>,</a:t>
            </a:r>
            <a:endParaRPr lang="en-US" sz="2400" smtClean="0">
              <a:latin typeface="楷体" panose="02010609060101010101" pitchFamily="49" charset="-122"/>
              <a:ea typeface="楷体" panose="02010609060101010101" pitchFamily="49" charset="-122"/>
            </a:endParaRPr>
          </a:p>
          <a:p>
            <a:pPr>
              <a:lnSpc>
                <a:spcPct val="150000"/>
              </a:lnSpc>
            </a:pPr>
            <a:r>
              <a:rPr lang="en-US" sz="2400" smtClean="0">
                <a:latin typeface="楷体" panose="02010609060101010101" pitchFamily="49" charset="-122"/>
                <a:ea typeface="楷体" panose="02010609060101010101" pitchFamily="49" charset="-122"/>
              </a:rPr>
              <a:t>C</a:t>
            </a:r>
            <a:r>
              <a:rPr lang="zh-CN" altLang="en-US" sz="2400" smtClean="0">
                <a:latin typeface="楷体" panose="02010609060101010101" pitchFamily="49" charset="-122"/>
                <a:ea typeface="楷体" panose="02010609060101010101" pitchFamily="49" charset="-122"/>
              </a:rPr>
              <a:t>项正确</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材料反映的是政府鼓励社区、非政府组织自我管理</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未体</a:t>
            </a:r>
            <a:r>
              <a:rPr lang="zh-CN" altLang="en-US" sz="2400" spc="-50" smtClean="0">
                <a:latin typeface="楷体" panose="02010609060101010101" pitchFamily="49" charset="-122"/>
                <a:ea typeface="楷体" panose="02010609060101010101" pitchFamily="49" charset="-122"/>
              </a:rPr>
              <a:t>现调节中央与地方政府关系</a:t>
            </a:r>
            <a:r>
              <a:rPr lang="en-US" sz="2400" spc="-50" smtClean="0">
                <a:latin typeface="楷体" panose="02010609060101010101" pitchFamily="49" charset="-122"/>
                <a:ea typeface="楷体" panose="02010609060101010101" pitchFamily="49" charset="-122"/>
              </a:rPr>
              <a:t>,</a:t>
            </a:r>
            <a:r>
              <a:rPr lang="zh-CN" altLang="en-US" sz="2400" spc="-50" smtClean="0">
                <a:latin typeface="楷体" panose="02010609060101010101" pitchFamily="49" charset="-122"/>
                <a:ea typeface="楷体" panose="02010609060101010101" pitchFamily="49" charset="-122"/>
              </a:rPr>
              <a:t>排除</a:t>
            </a:r>
            <a:r>
              <a:rPr lang="en-US" sz="2400" spc="-50" smtClean="0">
                <a:latin typeface="楷体" panose="02010609060101010101" pitchFamily="49" charset="-122"/>
                <a:ea typeface="楷体" panose="02010609060101010101" pitchFamily="49" charset="-122"/>
              </a:rPr>
              <a:t>A</a:t>
            </a:r>
            <a:r>
              <a:rPr lang="zh-CN" altLang="en-US" sz="2400" spc="-50" smtClean="0">
                <a:latin typeface="楷体" panose="02010609060101010101" pitchFamily="49" charset="-122"/>
                <a:ea typeface="楷体" panose="02010609060101010101" pitchFamily="49" charset="-122"/>
              </a:rPr>
              <a:t>项</a:t>
            </a:r>
            <a:r>
              <a:rPr lang="en-US" sz="2400" spc="-50" smtClean="0">
                <a:latin typeface="楷体" panose="02010609060101010101" pitchFamily="49" charset="-122"/>
                <a:ea typeface="楷体" panose="02010609060101010101" pitchFamily="49" charset="-122"/>
              </a:rPr>
              <a:t>;</a:t>
            </a:r>
            <a:r>
              <a:rPr lang="zh-CN" altLang="en-US" sz="2400" spc="-50" smtClean="0">
                <a:latin typeface="楷体" panose="02010609060101010101" pitchFamily="49" charset="-122"/>
                <a:ea typeface="楷体" panose="02010609060101010101" pitchFamily="49" charset="-122"/>
              </a:rPr>
              <a:t>材料只能反映减少政府干预</a:t>
            </a:r>
            <a:r>
              <a:rPr lang="en-US" sz="2400" spc="-5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但并非恢复传统的自由放任政策</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B</a:t>
            </a:r>
            <a:r>
              <a:rPr lang="zh-CN" altLang="en-US" sz="2400" smtClean="0">
                <a:latin typeface="楷体" panose="02010609060101010101" pitchFamily="49" charset="-122"/>
                <a:ea typeface="楷体" panose="02010609060101010101" pitchFamily="49" charset="-122"/>
              </a:rPr>
              <a:t>项</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改变政府工作思路不是政府的主要目的</a:t>
            </a:r>
            <a:r>
              <a:rPr lang="en-US" sz="2400" smtClean="0">
                <a:latin typeface="楷体" panose="02010609060101010101" pitchFamily="49" charset="-122"/>
                <a:ea typeface="楷体" panose="02010609060101010101" pitchFamily="49" charset="-122"/>
              </a:rPr>
              <a:t>,</a:t>
            </a:r>
            <a:r>
              <a:rPr lang="zh-CN" altLang="en-US" sz="2400" smtClean="0">
                <a:latin typeface="楷体" panose="02010609060101010101" pitchFamily="49" charset="-122"/>
                <a:ea typeface="楷体" panose="02010609060101010101" pitchFamily="49" charset="-122"/>
              </a:rPr>
              <a:t>排除</a:t>
            </a:r>
            <a:r>
              <a:rPr lang="en-US" sz="2400" smtClean="0">
                <a:latin typeface="楷体" panose="02010609060101010101" pitchFamily="49" charset="-122"/>
                <a:ea typeface="楷体" panose="02010609060101010101" pitchFamily="49" charset="-122"/>
              </a:rPr>
              <a:t>D</a:t>
            </a:r>
            <a:r>
              <a:rPr lang="zh-CN" altLang="en-US" sz="2400" smtClean="0">
                <a:latin typeface="楷体" panose="02010609060101010101" pitchFamily="49" charset="-122"/>
                <a:ea typeface="楷体" panose="02010609060101010101" pitchFamily="49" charset="-122"/>
              </a:rPr>
              <a:t>项。</a:t>
            </a:r>
            <a:endParaRPr lang="zh-CN" altLang="en-US" sz="2400">
              <a:latin typeface="楷体" panose="02010609060101010101" pitchFamily="49" charset="-122"/>
              <a:ea typeface="楷体" panose="02010609060101010101" pitchFamily="49" charset="-122"/>
            </a:endParaRPr>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285734"/>
            <a:ext cx="8858312" cy="4413516"/>
          </a:xfrm>
          <a:prstGeom prst="rect">
            <a:avLst/>
          </a:prstGeom>
          <a:noFill/>
        </p:spPr>
        <p:txBody>
          <a:bodyPr wrap="square" rtlCol="0">
            <a:spAutoFit/>
          </a:bodyPr>
          <a:lstStyle/>
          <a:p>
            <a:r>
              <a:rPr lang="zh-CN" altLang="en-US" sz="2400" smtClean="0">
                <a:solidFill>
                  <a:srgbClr val="0070C0"/>
                </a:solidFill>
                <a:latin typeface="黑体" panose="02010609060101010101" pitchFamily="49" charset="-122"/>
                <a:ea typeface="黑体" panose="02010609060101010101" pitchFamily="49" charset="-122"/>
              </a:rPr>
              <a:t>二、文官制度的建立</a:t>
            </a:r>
            <a:endParaRPr lang="zh-CN" altLang="en-US" sz="2400" smtClean="0">
              <a:solidFill>
                <a:srgbClr val="0070C0"/>
              </a:solidFill>
              <a:latin typeface="黑体" panose="02010609060101010101" pitchFamily="49" charset="-122"/>
              <a:ea typeface="黑体" panose="02010609060101010101" pitchFamily="49" charset="-122"/>
            </a:endParaRPr>
          </a:p>
          <a:p>
            <a:r>
              <a:rPr lang="en-US" sz="2400" smtClean="0">
                <a:solidFill>
                  <a:srgbClr val="0070C0"/>
                </a:solidFill>
                <a:latin typeface="黑体" panose="02010609060101010101" pitchFamily="49" charset="-122"/>
                <a:ea typeface="黑体" panose="02010609060101010101" pitchFamily="49" charset="-122"/>
              </a:rPr>
              <a:t>1.</a:t>
            </a:r>
            <a:r>
              <a:rPr lang="zh-CN" altLang="en-US" sz="2400" smtClean="0">
                <a:solidFill>
                  <a:srgbClr val="0070C0"/>
                </a:solidFill>
                <a:latin typeface="黑体" panose="02010609060101010101" pitchFamily="49" charset="-122"/>
                <a:ea typeface="黑体" panose="02010609060101010101" pitchFamily="49" charset="-122"/>
              </a:rPr>
              <a:t>概念</a:t>
            </a:r>
            <a:r>
              <a:rPr lang="en-US" sz="2400" smtClean="0">
                <a:solidFill>
                  <a:srgbClr val="0070C0"/>
                </a:solidFill>
                <a:latin typeface="黑体" panose="02010609060101010101" pitchFamily="49" charset="-122"/>
                <a:ea typeface="黑体" panose="02010609060101010101" pitchFamily="49" charset="-122"/>
              </a:rPr>
              <a:t>:</a:t>
            </a:r>
            <a:r>
              <a:rPr lang="zh-CN" altLang="en-US" sz="2400" smtClean="0"/>
              <a:t>西方国家的文官一般特指在政府行政部门任职的事务官</a:t>
            </a:r>
            <a:r>
              <a:rPr lang="en-US" sz="2400" smtClean="0"/>
              <a:t>,</a:t>
            </a:r>
            <a:r>
              <a:rPr lang="zh-CN" altLang="en-US" sz="2400" smtClean="0"/>
              <a:t>他们既是维护资产阶级统治的工具</a:t>
            </a:r>
            <a:r>
              <a:rPr lang="en-US" sz="2400" smtClean="0"/>
              <a:t>,</a:t>
            </a:r>
            <a:r>
              <a:rPr lang="zh-CN" altLang="en-US" sz="2400" smtClean="0"/>
              <a:t>也担负着管理社会公共事务的职能。</a:t>
            </a:r>
            <a:endParaRPr lang="zh-CN" altLang="en-US" sz="2400" smtClean="0"/>
          </a:p>
          <a:p>
            <a:r>
              <a:rPr lang="en-US" sz="2400" smtClean="0">
                <a:solidFill>
                  <a:srgbClr val="0070C0"/>
                </a:solidFill>
                <a:latin typeface="黑体" panose="02010609060101010101" pitchFamily="49" charset="-122"/>
                <a:ea typeface="黑体" panose="02010609060101010101" pitchFamily="49" charset="-122"/>
              </a:rPr>
              <a:t>2.</a:t>
            </a:r>
            <a:r>
              <a:rPr lang="zh-CN" altLang="en-US" sz="2400" smtClean="0">
                <a:solidFill>
                  <a:srgbClr val="0070C0"/>
                </a:solidFill>
                <a:latin typeface="黑体" panose="02010609060101010101" pitchFamily="49" charset="-122"/>
                <a:ea typeface="黑体" panose="02010609060101010101" pitchFamily="49" charset="-122"/>
              </a:rPr>
              <a:t>建立</a:t>
            </a:r>
            <a:endParaRPr lang="zh-CN" altLang="en-US" sz="2400" smtClean="0">
              <a:solidFill>
                <a:srgbClr val="0070C0"/>
              </a:solidFill>
              <a:latin typeface="黑体" panose="02010609060101010101" pitchFamily="49" charset="-122"/>
              <a:ea typeface="黑体" panose="02010609060101010101" pitchFamily="49" charset="-122"/>
            </a:endParaRPr>
          </a:p>
          <a:p>
            <a:r>
              <a:rPr lang="en-US" sz="2400" smtClean="0"/>
              <a:t>(1)</a:t>
            </a:r>
            <a:r>
              <a:rPr lang="zh-CN" altLang="en-US" sz="2400" smtClean="0"/>
              <a:t>地位</a:t>
            </a:r>
            <a:r>
              <a:rPr lang="en-US" sz="2400" smtClean="0"/>
              <a:t>:</a:t>
            </a:r>
            <a:r>
              <a:rPr lang="zh-CN" altLang="en-US" sz="2400" smtClean="0"/>
              <a:t>英国是西方最早建立文官制度的国家。</a:t>
            </a:r>
            <a:endParaRPr lang="zh-CN" altLang="en-US" sz="2400" smtClean="0"/>
          </a:p>
          <a:p>
            <a:r>
              <a:rPr lang="en-US" sz="2400" smtClean="0"/>
              <a:t>(2)</a:t>
            </a:r>
            <a:r>
              <a:rPr lang="zh-CN" altLang="en-US" sz="2400" smtClean="0"/>
              <a:t>过程</a:t>
            </a:r>
            <a:endParaRPr lang="zh-CN" altLang="en-US" sz="2400" smtClean="0"/>
          </a:p>
          <a:p>
            <a:r>
              <a:rPr lang="zh-CN" altLang="en-US" sz="2400" smtClean="0"/>
              <a:t>①</a:t>
            </a:r>
            <a:r>
              <a:rPr lang="en-US" sz="2400" smtClean="0"/>
              <a:t>18</a:t>
            </a:r>
            <a:r>
              <a:rPr lang="zh-CN" altLang="en-US" sz="2400" smtClean="0"/>
              <a:t>世纪初</a:t>
            </a:r>
            <a:r>
              <a:rPr lang="en-US" sz="2400" smtClean="0"/>
              <a:t>,</a:t>
            </a:r>
            <a:r>
              <a:rPr lang="zh-CN" altLang="en-US" sz="2400" smtClean="0"/>
              <a:t>为了防止国王通过任命官员干预议会活动</a:t>
            </a:r>
            <a:r>
              <a:rPr lang="en-US" sz="2400" smtClean="0"/>
              <a:t>,</a:t>
            </a:r>
            <a:r>
              <a:rPr lang="zh-CN" altLang="en-US" sz="2400" smtClean="0"/>
              <a:t>英国规定除了大臣以外</a:t>
            </a:r>
            <a:r>
              <a:rPr lang="en-US" sz="2400" smtClean="0"/>
              <a:t>,</a:t>
            </a:r>
            <a:r>
              <a:rPr lang="zh-CN" altLang="en-US" sz="2400" smtClean="0"/>
              <a:t>其他官员不得当选为下院议员。</a:t>
            </a:r>
            <a:endParaRPr lang="zh-CN" altLang="en-US" sz="2400"/>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585" y="71420"/>
            <a:ext cx="8966009" cy="4870554"/>
          </a:xfrm>
          <a:prstGeom prst="rect">
            <a:avLst/>
          </a:prstGeom>
          <a:noFill/>
        </p:spPr>
        <p:txBody>
          <a:bodyPr wrap="square" lIns="68571" tIns="34285" rIns="68571" bIns="34285" rtlCol="0">
            <a:spAutoFit/>
          </a:bodyPr>
          <a:lstStyle/>
          <a:p>
            <a:r>
              <a:rPr lang="zh-CN" altLang="en-US" sz="2400" smtClean="0"/>
              <a:t>②</a:t>
            </a:r>
            <a:r>
              <a:rPr lang="en-US" sz="2400" smtClean="0"/>
              <a:t>19</a:t>
            </a:r>
            <a:r>
              <a:rPr lang="zh-CN" altLang="en-US" sz="2400" smtClean="0"/>
              <a:t>世纪初</a:t>
            </a:r>
            <a:r>
              <a:rPr lang="en-US" sz="2400" smtClean="0"/>
              <a:t>,</a:t>
            </a:r>
            <a:r>
              <a:rPr lang="zh-CN" altLang="en-US" sz="2400" smtClean="0"/>
              <a:t>为了保证政府工作不受政党更替的影响</a:t>
            </a:r>
            <a:r>
              <a:rPr lang="en-US" sz="2400" smtClean="0"/>
              <a:t>,</a:t>
            </a:r>
            <a:r>
              <a:rPr lang="zh-CN" altLang="en-US" sz="2400" smtClean="0"/>
              <a:t>英国开始设立常务次官的职位。</a:t>
            </a:r>
            <a:endParaRPr lang="zh-CN" altLang="en-US" sz="2400" smtClean="0"/>
          </a:p>
          <a:p>
            <a:r>
              <a:rPr lang="en-US" sz="2400" smtClean="0"/>
              <a:t>a.</a:t>
            </a:r>
            <a:r>
              <a:rPr lang="zh-CN" altLang="en-US" sz="2400" smtClean="0"/>
              <a:t>政务官</a:t>
            </a:r>
            <a:r>
              <a:rPr lang="en-US" sz="2400" smtClean="0"/>
              <a:t>:</a:t>
            </a:r>
            <a:r>
              <a:rPr lang="zh-CN" altLang="en-US" sz="2400" smtClean="0"/>
              <a:t>包括大臣和政务次官或政务秘书</a:t>
            </a:r>
            <a:r>
              <a:rPr lang="en-US" sz="2400" smtClean="0"/>
              <a:t>,</a:t>
            </a:r>
            <a:r>
              <a:rPr lang="zh-CN" altLang="en-US" sz="2400" smtClean="0"/>
              <a:t>随内阁共进退。</a:t>
            </a:r>
            <a:endParaRPr lang="zh-CN" altLang="en-US" sz="2400" smtClean="0"/>
          </a:p>
          <a:p>
            <a:r>
              <a:rPr lang="en-US" sz="2400" smtClean="0"/>
              <a:t>b.</a:t>
            </a:r>
            <a:r>
              <a:rPr lang="zh-CN" altLang="en-US" sz="2400" smtClean="0"/>
              <a:t>事务官</a:t>
            </a:r>
            <a:r>
              <a:rPr lang="en-US" sz="2400" smtClean="0"/>
              <a:t>:</a:t>
            </a:r>
            <a:r>
              <a:rPr lang="zh-CN" altLang="en-US" sz="2400" smtClean="0"/>
              <a:t>包括常务次官直至以下的一般政府工作人员</a:t>
            </a:r>
            <a:r>
              <a:rPr lang="en-US" sz="2400" smtClean="0"/>
              <a:t>,</a:t>
            </a:r>
            <a:r>
              <a:rPr lang="zh-CN" altLang="en-US" sz="2400" smtClean="0"/>
              <a:t>负责具体事务</a:t>
            </a:r>
            <a:r>
              <a:rPr lang="en-US" sz="2400" smtClean="0"/>
              <a:t>,</a:t>
            </a:r>
            <a:r>
              <a:rPr lang="zh-CN" altLang="en-US" sz="2400" smtClean="0"/>
              <a:t>不受党派影响</a:t>
            </a:r>
            <a:r>
              <a:rPr lang="en-US" sz="2400" smtClean="0"/>
              <a:t>,</a:t>
            </a:r>
            <a:r>
              <a:rPr lang="zh-CN" altLang="en-US" sz="2400" smtClean="0"/>
              <a:t>可以长期任职。</a:t>
            </a:r>
            <a:endParaRPr lang="zh-CN" altLang="en-US" sz="2400" smtClean="0"/>
          </a:p>
          <a:p>
            <a:r>
              <a:rPr lang="zh-CN" altLang="en-US" sz="2400" smtClean="0"/>
              <a:t>③</a:t>
            </a:r>
            <a:r>
              <a:rPr lang="en-US" sz="2400" smtClean="0"/>
              <a:t>1855</a:t>
            </a:r>
            <a:r>
              <a:rPr lang="zh-CN" altLang="en-US" sz="2400" smtClean="0"/>
              <a:t>年</a:t>
            </a:r>
            <a:r>
              <a:rPr lang="en-US" sz="2400" smtClean="0"/>
              <a:t>,</a:t>
            </a:r>
            <a:r>
              <a:rPr lang="zh-CN" altLang="en-US" sz="2400" smtClean="0"/>
              <a:t>英国建立不受党派干涉的文官委员会</a:t>
            </a:r>
            <a:r>
              <a:rPr lang="en-US" sz="2400" smtClean="0"/>
              <a:t>,</a:t>
            </a:r>
            <a:r>
              <a:rPr lang="zh-CN" altLang="en-US" sz="2400" smtClean="0"/>
              <a:t>对被推荐的候选人进行考试。</a:t>
            </a:r>
            <a:endParaRPr lang="zh-CN" altLang="en-US" sz="2400" smtClean="0"/>
          </a:p>
          <a:p>
            <a:r>
              <a:rPr lang="zh-CN" altLang="en-US" sz="2400" smtClean="0"/>
              <a:t>④</a:t>
            </a:r>
            <a:r>
              <a:rPr lang="en-US" sz="2400" smtClean="0"/>
              <a:t>1870</a:t>
            </a:r>
            <a:r>
              <a:rPr lang="zh-CN" altLang="en-US" sz="2400" smtClean="0"/>
              <a:t>年</a:t>
            </a:r>
            <a:r>
              <a:rPr lang="en-US" sz="2400" smtClean="0"/>
              <a:t>:</a:t>
            </a:r>
            <a:r>
              <a:rPr lang="zh-CN" altLang="en-US" sz="2400" smtClean="0"/>
              <a:t>英国颁布法令</a:t>
            </a:r>
            <a:r>
              <a:rPr lang="en-US" sz="2400" smtClean="0"/>
              <a:t>,</a:t>
            </a:r>
            <a:r>
              <a:rPr lang="zh-CN" altLang="en-US" sz="2400" smtClean="0"/>
              <a:t>规定多数重要文官职位必须通过公开竞争考试择优录用</a:t>
            </a:r>
            <a:r>
              <a:rPr lang="en-US" sz="2400" smtClean="0"/>
              <a:t>,</a:t>
            </a:r>
            <a:r>
              <a:rPr lang="zh-CN" altLang="en-US" sz="2400" smtClean="0"/>
              <a:t>文官委员会有权独立决定文官的基本录用条件</a:t>
            </a:r>
            <a:r>
              <a:rPr lang="en-US" sz="2400" smtClean="0"/>
              <a:t>,</a:t>
            </a:r>
            <a:r>
              <a:rPr lang="zh-CN" altLang="en-US" sz="2400" smtClean="0"/>
              <a:t>最终确立了文官制度。</a:t>
            </a:r>
            <a:endParaRPr lang="zh-CN" altLang="en-US" sz="240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down)">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down)">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AS_OS" val="Unix 3.10 unknown"/>
  <p:tag name="AS_RELEASE_DATE" val="2023.03.31"/>
  <p:tag name="AS_TITLE" val="Aspose.Slides for Java"/>
  <p:tag name="AS_VERSION" val="23.3"/>
  <p:tag name="KSO_WPP_MARK_KEY" val="82ea6a45-084b-40ed-bd43-821decbede8e"/>
</p:tagLst>
</file>

<file path=ppt/theme/theme1.xml><?xml version="1.0" encoding="utf-8"?>
<a:theme xmlns:a="http://schemas.openxmlformats.org/drawingml/2006/main" name="7_自定义设计方案">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7_自定义设计方案">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685800" rtl="0" eaLnBrk="1" fontAlgn="base" latinLnBrk="0" hangingPunct="1">
          <a:lnSpc>
            <a:spcPct val="130000"/>
          </a:lnSpc>
          <a:spcBef>
            <a:spcPct val="0"/>
          </a:spcBef>
          <a:spcAft>
            <a:spcPct val="0"/>
          </a:spcAft>
          <a:buClrTx/>
          <a:buSzTx/>
          <a:buFontTx/>
          <a:buNone/>
          <a:defRPr kumimoji="0" 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685800" rtl="0" eaLnBrk="1" fontAlgn="base" latinLnBrk="0" hangingPunct="1">
          <a:lnSpc>
            <a:spcPct val="130000"/>
          </a:lnSpc>
          <a:spcBef>
            <a:spcPct val="0"/>
          </a:spcBef>
          <a:spcAft>
            <a:spcPct val="0"/>
          </a:spcAft>
          <a:buClrTx/>
          <a:buSzTx/>
          <a:buFontTx/>
          <a:buNone/>
          <a:defRPr kumimoji="0" 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defRPr>
        </a:defPPr>
      </a:lstStyle>
    </a:lnDef>
    <a:txDef>
      <a:spPr>
        <a:noFill/>
      </a:spPr>
      <a:bodyPr wrap="square" rtlCol="0">
        <a:spAutoFit/>
      </a:bodyPr>
      <a:lstStyle>
        <a:defPPr>
          <a:lnSpc>
            <a:spcPct val="150000"/>
          </a:lnSpc>
          <a:defRPr sz="2000" dirty="0" smtClean="0">
            <a:solidFill>
              <a:srgbClr val="0000FF"/>
            </a:solidFill>
            <a:latin typeface="黑体" panose="02010609060101010101" pitchFamily="49" charset="-122"/>
            <a:ea typeface="黑体" panose="02010609060101010101" pitchFamily="49" charset="-122"/>
          </a:defRPr>
        </a:defPPr>
      </a:lstStyle>
    </a:txDef>
  </a:objectDefaults>
  <a:extraClrSchemeLst>
    <a:extraClrScheme>
      <a:clrScheme name="7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8_自定义设计方案">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7_自定义设计方案">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685800" rtl="0" eaLnBrk="1" fontAlgn="base" latinLnBrk="0" hangingPunct="1">
          <a:lnSpc>
            <a:spcPct val="130000"/>
          </a:lnSpc>
          <a:spcBef>
            <a:spcPct val="0"/>
          </a:spcBef>
          <a:spcAft>
            <a:spcPct val="0"/>
          </a:spcAft>
          <a:buClrTx/>
          <a:buSzTx/>
          <a:buFontTx/>
          <a:buNone/>
          <a:defRPr kumimoji="0" 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685800" rtl="0" eaLnBrk="1" fontAlgn="base" latinLnBrk="0" hangingPunct="1">
          <a:lnSpc>
            <a:spcPct val="130000"/>
          </a:lnSpc>
          <a:spcBef>
            <a:spcPct val="0"/>
          </a:spcBef>
          <a:spcAft>
            <a:spcPct val="0"/>
          </a:spcAft>
          <a:buClrTx/>
          <a:buSzTx/>
          <a:buFontTx/>
          <a:buNone/>
          <a:defRPr kumimoji="0" 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defRPr>
        </a:defPPr>
      </a:lstStyle>
    </a:lnDef>
    <a:txDef>
      <a:spPr>
        <a:noFill/>
      </a:spPr>
      <a:bodyPr wrap="square" rtlCol="0">
        <a:spAutoFit/>
      </a:bodyPr>
      <a:lstStyle>
        <a:defPPr>
          <a:lnSpc>
            <a:spcPct val="150000"/>
          </a:lnSpc>
          <a:defRPr sz="2000" dirty="0" smtClean="0">
            <a:solidFill>
              <a:srgbClr val="0000FF"/>
            </a:solidFill>
            <a:latin typeface="黑体" panose="02010609060101010101" pitchFamily="49" charset="-122"/>
            <a:ea typeface="黑体" panose="02010609060101010101" pitchFamily="49" charset="-122"/>
          </a:defRPr>
        </a:defPPr>
      </a:lstStyle>
    </a:txDef>
  </a:objectDefaults>
  <a:extraClrSchemeLst>
    <a:extraClrScheme>
      <a:clrScheme name="7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9_自定义设计方案">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7_自定义设计方案">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685800" rtl="0" eaLnBrk="1" fontAlgn="base" latinLnBrk="0" hangingPunct="1">
          <a:lnSpc>
            <a:spcPct val="130000"/>
          </a:lnSpc>
          <a:spcBef>
            <a:spcPct val="0"/>
          </a:spcBef>
          <a:spcAft>
            <a:spcPct val="0"/>
          </a:spcAft>
          <a:buClrTx/>
          <a:buSzTx/>
          <a:buFontTx/>
          <a:buNone/>
          <a:defRPr kumimoji="0" 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685800" rtl="0" eaLnBrk="1" fontAlgn="base" latinLnBrk="0" hangingPunct="1">
          <a:lnSpc>
            <a:spcPct val="130000"/>
          </a:lnSpc>
          <a:spcBef>
            <a:spcPct val="0"/>
          </a:spcBef>
          <a:spcAft>
            <a:spcPct val="0"/>
          </a:spcAft>
          <a:buClrTx/>
          <a:buSzTx/>
          <a:buFontTx/>
          <a:buNone/>
          <a:defRPr kumimoji="0" lang="zh-CN" sz="2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defRPr>
        </a:defPPr>
      </a:lstStyle>
    </a:lnDef>
    <a:txDef>
      <a:spPr>
        <a:noFill/>
      </a:spPr>
      <a:bodyPr wrap="square" rtlCol="0">
        <a:spAutoFit/>
      </a:bodyPr>
      <a:lstStyle>
        <a:defPPr>
          <a:lnSpc>
            <a:spcPct val="150000"/>
          </a:lnSpc>
          <a:defRPr sz="2000" dirty="0" smtClean="0">
            <a:solidFill>
              <a:srgbClr val="0000FF"/>
            </a:solidFill>
            <a:latin typeface="黑体" panose="02010609060101010101" pitchFamily="49" charset="-122"/>
            <a:ea typeface="黑体" panose="02010609060101010101" pitchFamily="49" charset="-122"/>
          </a:defRPr>
        </a:defPPr>
      </a:lstStyle>
    </a:txDef>
  </a:objectDefaults>
  <a:extraClrSchemeLst>
    <a:extraClrScheme>
      <a:clrScheme name="7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自定义设计方案">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自定义设计方案">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13116</Words>
  <Application>WPS 演示</Application>
  <PresentationFormat>On-screen Show (16:9)</PresentationFormat>
  <Paragraphs>929</Paragraphs>
  <Slides>74</Slides>
  <Notes>0</Notes>
  <HiddenSlides>0</HiddenSlides>
  <MMClips>0</MMClips>
  <ScaleCrop>false</ScaleCrop>
  <HeadingPairs>
    <vt:vector size="6" baseType="variant">
      <vt:variant>
        <vt:lpstr>已用的字体</vt:lpstr>
      </vt:variant>
      <vt:variant>
        <vt:i4>8</vt:i4>
      </vt:variant>
      <vt:variant>
        <vt:lpstr>主题</vt:lpstr>
      </vt:variant>
      <vt:variant>
        <vt:i4>6</vt:i4>
      </vt:variant>
      <vt:variant>
        <vt:lpstr>幻灯片标题</vt:lpstr>
      </vt:variant>
      <vt:variant>
        <vt:i4>74</vt:i4>
      </vt:variant>
    </vt:vector>
  </HeadingPairs>
  <TitlesOfParts>
    <vt:vector size="88" baseType="lpstr">
      <vt:lpstr>Arial</vt:lpstr>
      <vt:lpstr>宋体</vt:lpstr>
      <vt:lpstr>Wingdings</vt:lpstr>
      <vt:lpstr>黑体</vt:lpstr>
      <vt:lpstr>楷体</vt:lpstr>
      <vt:lpstr>Times New Roman</vt:lpstr>
      <vt:lpstr>微软雅黑</vt:lpstr>
      <vt:lpstr>Arial Unicode MS</vt:lpstr>
      <vt:lpstr>7_自定义设计方案</vt:lpstr>
      <vt:lpstr>自定义设计方案</vt:lpstr>
      <vt:lpstr>8_自定义设计方案</vt:lpstr>
      <vt:lpstr>9_自定义设计方案</vt:lpstr>
      <vt:lpstr>1_自定义设计方案</vt:lpstr>
      <vt:lpstr>2_自定义设计方案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时差</cp:lastModifiedBy>
  <cp:revision>2</cp:revision>
  <cp:lastPrinted>2025-01-06T11:55:00Z</cp:lastPrinted>
  <dcterms:created xsi:type="dcterms:W3CDTF">2025-01-06T11:55:00Z</dcterms:created>
  <dcterms:modified xsi:type="dcterms:W3CDTF">2025-01-06T07:02:06Z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949DAF5929904D13820471BFDB1A7234</vt:lpwstr>
  </property>
  <property fmtid="{D5CDD505-2E9C-101B-9397-08002B2CF9AE}" pid="7" name="KSOProductBuildVer">
    <vt:lpwstr>2052-11.1.0.12165</vt:lpwstr>
  </property>
</Properties>
</file>