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3"/>
    <p:sldMasterId id="2147483653" r:id="rId4"/>
    <p:sldMasterId id="2147483655" r:id="rId5"/>
    <p:sldMasterId id="2147483657" r:id="rId6"/>
    <p:sldMasterId id="2147483659" r:id="rId7"/>
  </p:sldMasterIdLst>
  <p:notesMasterIdLst>
    <p:notesMasterId r:id="rId82"/>
  </p:notesMasterIdLst>
  <p:sldIdLst>
    <p:sldId id="1674" r:id="rId8"/>
    <p:sldId id="1675" r:id="rId9"/>
    <p:sldId id="1676" r:id="rId10"/>
    <p:sldId id="1677" r:id="rId11"/>
    <p:sldId id="1678" r:id="rId12"/>
    <p:sldId id="1679" r:id="rId13"/>
    <p:sldId id="1680" r:id="rId14"/>
    <p:sldId id="1681" r:id="rId15"/>
    <p:sldId id="1682" r:id="rId16"/>
    <p:sldId id="1683" r:id="rId17"/>
    <p:sldId id="1684" r:id="rId18"/>
    <p:sldId id="1685" r:id="rId19"/>
    <p:sldId id="1686" r:id="rId20"/>
    <p:sldId id="1687" r:id="rId21"/>
    <p:sldId id="1688" r:id="rId22"/>
    <p:sldId id="1689" r:id="rId23"/>
    <p:sldId id="1690" r:id="rId24"/>
    <p:sldId id="1691" r:id="rId25"/>
    <p:sldId id="1692" r:id="rId26"/>
    <p:sldId id="1693" r:id="rId27"/>
    <p:sldId id="1694" r:id="rId28"/>
    <p:sldId id="1695" r:id="rId29"/>
    <p:sldId id="1696" r:id="rId30"/>
    <p:sldId id="1697" r:id="rId31"/>
    <p:sldId id="1698" r:id="rId32"/>
    <p:sldId id="1699" r:id="rId33"/>
    <p:sldId id="1700" r:id="rId34"/>
    <p:sldId id="1701" r:id="rId35"/>
    <p:sldId id="1702" r:id="rId36"/>
    <p:sldId id="1703" r:id="rId37"/>
    <p:sldId id="1704" r:id="rId38"/>
    <p:sldId id="1705" r:id="rId39"/>
    <p:sldId id="1706" r:id="rId40"/>
    <p:sldId id="1707" r:id="rId41"/>
    <p:sldId id="1708" r:id="rId42"/>
    <p:sldId id="1709" r:id="rId43"/>
    <p:sldId id="1710" r:id="rId44"/>
    <p:sldId id="1711" r:id="rId45"/>
    <p:sldId id="1712" r:id="rId46"/>
    <p:sldId id="1713" r:id="rId47"/>
    <p:sldId id="1714" r:id="rId48"/>
    <p:sldId id="1715" r:id="rId49"/>
    <p:sldId id="1716" r:id="rId50"/>
    <p:sldId id="1717" r:id="rId51"/>
    <p:sldId id="1718" r:id="rId52"/>
    <p:sldId id="1719" r:id="rId53"/>
    <p:sldId id="1720" r:id="rId54"/>
    <p:sldId id="1721" r:id="rId55"/>
    <p:sldId id="1722" r:id="rId56"/>
    <p:sldId id="1723" r:id="rId57"/>
    <p:sldId id="1724" r:id="rId58"/>
    <p:sldId id="1725" r:id="rId59"/>
    <p:sldId id="1726" r:id="rId60"/>
    <p:sldId id="1727" r:id="rId61"/>
    <p:sldId id="1728" r:id="rId62"/>
    <p:sldId id="1729" r:id="rId63"/>
    <p:sldId id="1730" r:id="rId64"/>
    <p:sldId id="1731" r:id="rId65"/>
    <p:sldId id="1732" r:id="rId66"/>
    <p:sldId id="1733" r:id="rId67"/>
    <p:sldId id="1734" r:id="rId68"/>
    <p:sldId id="1735" r:id="rId69"/>
    <p:sldId id="1736" r:id="rId70"/>
    <p:sldId id="1737" r:id="rId71"/>
    <p:sldId id="1738" r:id="rId72"/>
    <p:sldId id="1739" r:id="rId73"/>
    <p:sldId id="1740" r:id="rId74"/>
    <p:sldId id="1741" r:id="rId75"/>
    <p:sldId id="1742" r:id="rId76"/>
    <p:sldId id="1743" r:id="rId77"/>
    <p:sldId id="1744" r:id="rId78"/>
    <p:sldId id="1745" r:id="rId79"/>
    <p:sldId id="1746" r:id="rId80"/>
    <p:sldId id="1747" r:id="rId81"/>
  </p:sldIdLst>
  <p:sldSz cx="9144000" cy="5143500" type="screen16x9"/>
  <p:notesSz cx="6858000" cy="9144000"/>
  <p:custDataLst>
    <p:tags r:id="rId86"/>
  </p:custDataLst>
  <p:defaultTextStyle>
    <a:defPPr>
      <a:defRPr lang="zh-CN"/>
    </a:defPPr>
    <a:lvl1pPr algn="l" rtl="0" fontAlgn="base">
      <a:lnSpc>
        <a:spcPct val="130000"/>
      </a:lnSpc>
      <a:spcBef>
        <a:spcPct val="0"/>
      </a:spcBef>
      <a:spcAft>
        <a:spcPct val="0"/>
      </a:spcAft>
      <a:defRPr sz="1900" b="1" kern="1200">
        <a:solidFill>
          <a:schemeClr val="tx1"/>
        </a:solidFill>
        <a:latin typeface="宋体" panose="02010600030101010101" pitchFamily="2" charset="-122"/>
        <a:ea typeface="宋体" panose="02010600030101010101" pitchFamily="2" charset="-122"/>
        <a:cs typeface="+mn-cs"/>
      </a:defRPr>
    </a:lvl1pPr>
    <a:lvl2pPr marL="439420" algn="l" rtl="0" fontAlgn="base">
      <a:lnSpc>
        <a:spcPct val="130000"/>
      </a:lnSpc>
      <a:spcBef>
        <a:spcPct val="0"/>
      </a:spcBef>
      <a:spcAft>
        <a:spcPct val="0"/>
      </a:spcAft>
      <a:defRPr sz="1900" b="1" kern="1200">
        <a:solidFill>
          <a:schemeClr val="tx1"/>
        </a:solidFill>
        <a:latin typeface="宋体" panose="02010600030101010101" pitchFamily="2" charset="-122"/>
        <a:ea typeface="宋体" panose="02010600030101010101" pitchFamily="2" charset="-122"/>
        <a:cs typeface="+mn-cs"/>
      </a:defRPr>
    </a:lvl2pPr>
    <a:lvl3pPr marL="879475" algn="l" rtl="0" fontAlgn="base">
      <a:lnSpc>
        <a:spcPct val="130000"/>
      </a:lnSpc>
      <a:spcBef>
        <a:spcPct val="0"/>
      </a:spcBef>
      <a:spcAft>
        <a:spcPct val="0"/>
      </a:spcAft>
      <a:defRPr sz="1900" b="1" kern="1200">
        <a:solidFill>
          <a:schemeClr val="tx1"/>
        </a:solidFill>
        <a:latin typeface="宋体" panose="02010600030101010101" pitchFamily="2" charset="-122"/>
        <a:ea typeface="宋体" panose="02010600030101010101" pitchFamily="2" charset="-122"/>
        <a:cs typeface="+mn-cs"/>
      </a:defRPr>
    </a:lvl3pPr>
    <a:lvl4pPr marL="1318895" algn="l" rtl="0" fontAlgn="base">
      <a:lnSpc>
        <a:spcPct val="130000"/>
      </a:lnSpc>
      <a:spcBef>
        <a:spcPct val="0"/>
      </a:spcBef>
      <a:spcAft>
        <a:spcPct val="0"/>
      </a:spcAft>
      <a:defRPr sz="1900" b="1" kern="1200">
        <a:solidFill>
          <a:schemeClr val="tx1"/>
        </a:solidFill>
        <a:latin typeface="宋体" panose="02010600030101010101" pitchFamily="2" charset="-122"/>
        <a:ea typeface="宋体" panose="02010600030101010101" pitchFamily="2" charset="-122"/>
        <a:cs typeface="+mn-cs"/>
      </a:defRPr>
    </a:lvl4pPr>
    <a:lvl5pPr marL="1758315" algn="l" rtl="0" fontAlgn="base">
      <a:lnSpc>
        <a:spcPct val="130000"/>
      </a:lnSpc>
      <a:spcBef>
        <a:spcPct val="0"/>
      </a:spcBef>
      <a:spcAft>
        <a:spcPct val="0"/>
      </a:spcAft>
      <a:defRPr sz="1900" b="1" kern="1200">
        <a:solidFill>
          <a:schemeClr val="tx1"/>
        </a:solidFill>
        <a:latin typeface="宋体" panose="02010600030101010101" pitchFamily="2" charset="-122"/>
        <a:ea typeface="宋体" panose="02010600030101010101" pitchFamily="2" charset="-122"/>
        <a:cs typeface="+mn-cs"/>
      </a:defRPr>
    </a:lvl5pPr>
    <a:lvl6pPr marL="2197735" algn="l" defTabSz="879475" rtl="0" eaLnBrk="1" latinLnBrk="0" hangingPunct="1">
      <a:defRPr sz="1900" b="1" kern="1200">
        <a:solidFill>
          <a:schemeClr val="tx1"/>
        </a:solidFill>
        <a:latin typeface="宋体" panose="02010600030101010101" pitchFamily="2" charset="-122"/>
        <a:ea typeface="宋体" panose="02010600030101010101" pitchFamily="2" charset="-122"/>
        <a:cs typeface="+mn-cs"/>
      </a:defRPr>
    </a:lvl6pPr>
    <a:lvl7pPr marL="2637790" algn="l" defTabSz="879475" rtl="0" eaLnBrk="1" latinLnBrk="0" hangingPunct="1">
      <a:defRPr sz="1900" b="1" kern="1200">
        <a:solidFill>
          <a:schemeClr val="tx1"/>
        </a:solidFill>
        <a:latin typeface="宋体" panose="02010600030101010101" pitchFamily="2" charset="-122"/>
        <a:ea typeface="宋体" panose="02010600030101010101" pitchFamily="2" charset="-122"/>
        <a:cs typeface="+mn-cs"/>
      </a:defRPr>
    </a:lvl7pPr>
    <a:lvl8pPr marL="3077210" algn="l" defTabSz="879475" rtl="0" eaLnBrk="1" latinLnBrk="0" hangingPunct="1">
      <a:defRPr sz="1900" b="1" kern="1200">
        <a:solidFill>
          <a:schemeClr val="tx1"/>
        </a:solidFill>
        <a:latin typeface="宋体" panose="02010600030101010101" pitchFamily="2" charset="-122"/>
        <a:ea typeface="宋体" panose="02010600030101010101" pitchFamily="2" charset="-122"/>
        <a:cs typeface="+mn-cs"/>
      </a:defRPr>
    </a:lvl8pPr>
    <a:lvl9pPr marL="3516630" algn="l" defTabSz="879475" rtl="0" eaLnBrk="1" latinLnBrk="0" hangingPunct="1">
      <a:defRPr sz="1900" b="1" kern="1200">
        <a:solidFill>
          <a:schemeClr val="tx1"/>
        </a:solidFill>
        <a:latin typeface="宋体" panose="02010600030101010101" pitchFamily="2" charset="-122"/>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26" autoAdjust="0"/>
    <p:restoredTop sz="98707" autoAdjust="0"/>
  </p:normalViewPr>
  <p:slideViewPr>
    <p:cSldViewPr>
      <p:cViewPr>
        <p:scale>
          <a:sx n="125" d="100"/>
          <a:sy n="125" d="100"/>
        </p:scale>
        <p:origin x="-72" y="-72"/>
      </p:cViewPr>
      <p:guideLst>
        <p:guide orient="horz" pos="1620"/>
        <p:guide pos="2880"/>
      </p:guideLst>
    </p:cSldViewPr>
  </p:slideViewPr>
  <p:notesTextViewPr>
    <p:cViewPr>
      <p:scale>
        <a:sx n="100" d="100"/>
        <a:sy n="100" d="100"/>
      </p:scale>
      <p:origin x="0" y="0"/>
    </p:cViewPr>
  </p:notesTextViewPr>
  <p:sorterViewPr>
    <p:cViewPr>
      <p:scale>
        <a:sx n="25" d="100"/>
        <a:sy n="25" d="100"/>
      </p:scale>
      <p:origin x="0" y="0"/>
    </p:cViewPr>
  </p:sorterViewPr>
  <p:notesViewPr>
    <p:cSldViewPr>
      <p:cViewPr varScale="1">
        <p:scale>
          <a:sx n="83" d="100"/>
          <a:sy n="83" d="100"/>
        </p:scale>
        <p:origin x="-396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2.xml"/><Relationship Id="rId86" Type="http://schemas.openxmlformats.org/officeDocument/2006/relationships/tags" Target="tags/tag1.xml"/><Relationship Id="rId85" Type="http://schemas.openxmlformats.org/officeDocument/2006/relationships/tableStyles" Target="tableStyles.xml"/><Relationship Id="rId84" Type="http://schemas.openxmlformats.org/officeDocument/2006/relationships/viewProps" Target="viewProps.xml"/><Relationship Id="rId83" Type="http://schemas.openxmlformats.org/officeDocument/2006/relationships/presProps" Target="presProps.xml"/><Relationship Id="rId82" Type="http://schemas.openxmlformats.org/officeDocument/2006/relationships/notesMaster" Target="notesMasters/notesMaster1.xml"/><Relationship Id="rId81" Type="http://schemas.openxmlformats.org/officeDocument/2006/relationships/slide" Target="slides/slide74.xml"/><Relationship Id="rId80" Type="http://schemas.openxmlformats.org/officeDocument/2006/relationships/slide" Target="slides/slide73.xml"/><Relationship Id="rId8" Type="http://schemas.openxmlformats.org/officeDocument/2006/relationships/slide" Target="slides/slide1.xml"/><Relationship Id="rId79" Type="http://schemas.openxmlformats.org/officeDocument/2006/relationships/slide" Target="slides/slide72.xml"/><Relationship Id="rId78" Type="http://schemas.openxmlformats.org/officeDocument/2006/relationships/slide" Target="slides/slide71.xml"/><Relationship Id="rId77" Type="http://schemas.openxmlformats.org/officeDocument/2006/relationships/slide" Target="slides/slide70.xml"/><Relationship Id="rId76" Type="http://schemas.openxmlformats.org/officeDocument/2006/relationships/slide" Target="slides/slide69.xml"/><Relationship Id="rId75" Type="http://schemas.openxmlformats.org/officeDocument/2006/relationships/slide" Target="slides/slide68.xml"/><Relationship Id="rId74" Type="http://schemas.openxmlformats.org/officeDocument/2006/relationships/slide" Target="slides/slide67.xml"/><Relationship Id="rId73" Type="http://schemas.openxmlformats.org/officeDocument/2006/relationships/slide" Target="slides/slide66.xml"/><Relationship Id="rId72" Type="http://schemas.openxmlformats.org/officeDocument/2006/relationships/slide" Target="slides/slide65.xml"/><Relationship Id="rId71" Type="http://schemas.openxmlformats.org/officeDocument/2006/relationships/slide" Target="slides/slide64.xml"/><Relationship Id="rId70" Type="http://schemas.openxmlformats.org/officeDocument/2006/relationships/slide" Target="slides/slide63.xml"/><Relationship Id="rId7" Type="http://schemas.openxmlformats.org/officeDocument/2006/relationships/slideMaster" Target="slideMasters/slideMaster6.xml"/><Relationship Id="rId69" Type="http://schemas.openxmlformats.org/officeDocument/2006/relationships/slide" Target="slides/slide62.xml"/><Relationship Id="rId68" Type="http://schemas.openxmlformats.org/officeDocument/2006/relationships/slide" Target="slides/slide61.xml"/><Relationship Id="rId67" Type="http://schemas.openxmlformats.org/officeDocument/2006/relationships/slide" Target="slides/slide60.xml"/><Relationship Id="rId66" Type="http://schemas.openxmlformats.org/officeDocument/2006/relationships/slide" Target="slides/slide59.xml"/><Relationship Id="rId65" Type="http://schemas.openxmlformats.org/officeDocument/2006/relationships/slide" Target="slides/slide58.xml"/><Relationship Id="rId64" Type="http://schemas.openxmlformats.org/officeDocument/2006/relationships/slide" Target="slides/slide57.xml"/><Relationship Id="rId63" Type="http://schemas.openxmlformats.org/officeDocument/2006/relationships/slide" Target="slides/slide56.xml"/><Relationship Id="rId62" Type="http://schemas.openxmlformats.org/officeDocument/2006/relationships/slide" Target="slides/slide55.xml"/><Relationship Id="rId61" Type="http://schemas.openxmlformats.org/officeDocument/2006/relationships/slide" Target="slides/slide54.xml"/><Relationship Id="rId60" Type="http://schemas.openxmlformats.org/officeDocument/2006/relationships/slide" Target="slides/slide53.xml"/><Relationship Id="rId6" Type="http://schemas.openxmlformats.org/officeDocument/2006/relationships/slideMaster" Target="slideMasters/slideMaster5.xml"/><Relationship Id="rId59" Type="http://schemas.openxmlformats.org/officeDocument/2006/relationships/slide" Target="slides/slide52.xml"/><Relationship Id="rId58" Type="http://schemas.openxmlformats.org/officeDocument/2006/relationships/slide" Target="slides/slide51.xml"/><Relationship Id="rId57" Type="http://schemas.openxmlformats.org/officeDocument/2006/relationships/slide" Target="slides/slide50.xml"/><Relationship Id="rId56" Type="http://schemas.openxmlformats.org/officeDocument/2006/relationships/slide" Target="slides/slide49.xml"/><Relationship Id="rId55" Type="http://schemas.openxmlformats.org/officeDocument/2006/relationships/slide" Target="slides/slide48.xml"/><Relationship Id="rId54" Type="http://schemas.openxmlformats.org/officeDocument/2006/relationships/slide" Target="slides/slide47.xml"/><Relationship Id="rId53" Type="http://schemas.openxmlformats.org/officeDocument/2006/relationships/slide" Target="slides/slide46.xml"/><Relationship Id="rId52" Type="http://schemas.openxmlformats.org/officeDocument/2006/relationships/slide" Target="slides/slide45.xml"/><Relationship Id="rId51" Type="http://schemas.openxmlformats.org/officeDocument/2006/relationships/slide" Target="slides/slide44.xml"/><Relationship Id="rId50" Type="http://schemas.openxmlformats.org/officeDocument/2006/relationships/slide" Target="slides/slide43.xml"/><Relationship Id="rId5" Type="http://schemas.openxmlformats.org/officeDocument/2006/relationships/slideMaster" Target="slideMasters/slideMaster4.xml"/><Relationship Id="rId49" Type="http://schemas.openxmlformats.org/officeDocument/2006/relationships/slide" Target="slides/slide42.xml"/><Relationship Id="rId48" Type="http://schemas.openxmlformats.org/officeDocument/2006/relationships/slide" Target="slides/slide41.xml"/><Relationship Id="rId47" Type="http://schemas.openxmlformats.org/officeDocument/2006/relationships/slide" Target="slides/slide40.xml"/><Relationship Id="rId46" Type="http://schemas.openxmlformats.org/officeDocument/2006/relationships/slide" Target="slides/slide39.xml"/><Relationship Id="rId45" Type="http://schemas.openxmlformats.org/officeDocument/2006/relationships/slide" Target="slides/slide38.xml"/><Relationship Id="rId44" Type="http://schemas.openxmlformats.org/officeDocument/2006/relationships/slide" Target="slides/slide37.xml"/><Relationship Id="rId43" Type="http://schemas.openxmlformats.org/officeDocument/2006/relationships/slide" Target="slides/slide36.xml"/><Relationship Id="rId42" Type="http://schemas.openxmlformats.org/officeDocument/2006/relationships/slide" Target="slides/slide35.xml"/><Relationship Id="rId41" Type="http://schemas.openxmlformats.org/officeDocument/2006/relationships/slide" Target="slides/slide34.xml"/><Relationship Id="rId40" Type="http://schemas.openxmlformats.org/officeDocument/2006/relationships/slide" Target="slides/slide33.xml"/><Relationship Id="rId4" Type="http://schemas.openxmlformats.org/officeDocument/2006/relationships/slideMaster" Target="slideMasters/slideMaster3.xml"/><Relationship Id="rId39" Type="http://schemas.openxmlformats.org/officeDocument/2006/relationships/slide" Target="slides/slide32.xml"/><Relationship Id="rId38" Type="http://schemas.openxmlformats.org/officeDocument/2006/relationships/slide" Target="slides/slide31.xml"/><Relationship Id="rId37" Type="http://schemas.openxmlformats.org/officeDocument/2006/relationships/slide" Target="slides/slide30.xml"/><Relationship Id="rId36" Type="http://schemas.openxmlformats.org/officeDocument/2006/relationships/slide" Target="slides/slide29.xml"/><Relationship Id="rId35" Type="http://schemas.openxmlformats.org/officeDocument/2006/relationships/slide" Target="slides/slide28.xml"/><Relationship Id="rId34" Type="http://schemas.openxmlformats.org/officeDocument/2006/relationships/slide" Target="slides/slide27.xml"/><Relationship Id="rId33" Type="http://schemas.openxmlformats.org/officeDocument/2006/relationships/slide" Target="slides/slide26.xml"/><Relationship Id="rId32" Type="http://schemas.openxmlformats.org/officeDocument/2006/relationships/slide" Target="slides/slide25.xml"/><Relationship Id="rId31" Type="http://schemas.openxmlformats.org/officeDocument/2006/relationships/slide" Target="slides/slide24.xml"/><Relationship Id="rId30" Type="http://schemas.openxmlformats.org/officeDocument/2006/relationships/slide" Target="slides/slide23.xml"/><Relationship Id="rId3" Type="http://schemas.openxmlformats.org/officeDocument/2006/relationships/slideMaster" Target="slideMasters/slideMaster2.xml"/><Relationship Id="rId29" Type="http://schemas.openxmlformats.org/officeDocument/2006/relationships/slide" Target="slides/slide22.xml"/><Relationship Id="rId28" Type="http://schemas.openxmlformats.org/officeDocument/2006/relationships/slide" Target="slides/slide21.xml"/><Relationship Id="rId27" Type="http://schemas.openxmlformats.org/officeDocument/2006/relationships/slide" Target="slides/slide20.xml"/><Relationship Id="rId26" Type="http://schemas.openxmlformats.org/officeDocument/2006/relationships/slide" Target="slides/slide19.xml"/><Relationship Id="rId25" Type="http://schemas.openxmlformats.org/officeDocument/2006/relationships/slide" Target="slides/slide18.xml"/><Relationship Id="rId24" Type="http://schemas.openxmlformats.org/officeDocument/2006/relationships/slide" Target="slides/slide17.xml"/><Relationship Id="rId23" Type="http://schemas.openxmlformats.org/officeDocument/2006/relationships/slide" Target="slides/slide16.xml"/><Relationship Id="rId22" Type="http://schemas.openxmlformats.org/officeDocument/2006/relationships/slide" Target="slides/slide15.xml"/><Relationship Id="rId21" Type="http://schemas.openxmlformats.org/officeDocument/2006/relationships/slide" Target="slides/slide14.xml"/><Relationship Id="rId20" Type="http://schemas.openxmlformats.org/officeDocument/2006/relationships/slide" Target="slides/slide13.xml"/><Relationship Id="rId2" Type="http://schemas.openxmlformats.org/officeDocument/2006/relationships/theme" Target="theme/theme1.xml"/><Relationship Id="rId19" Type="http://schemas.openxmlformats.org/officeDocument/2006/relationships/slide" Target="slides/slide12.xml"/><Relationship Id="rId18" Type="http://schemas.openxmlformats.org/officeDocument/2006/relationships/slide" Target="slides/slide11.xml"/><Relationship Id="rId17" Type="http://schemas.openxmlformats.org/officeDocument/2006/relationships/slide" Target="slides/slide10.xml"/><Relationship Id="rId16" Type="http://schemas.openxmlformats.org/officeDocument/2006/relationships/slide" Target="slides/slide9.xml"/><Relationship Id="rId15" Type="http://schemas.openxmlformats.org/officeDocument/2006/relationships/slide" Target="slides/slide8.xml"/><Relationship Id="rId14" Type="http://schemas.openxmlformats.org/officeDocument/2006/relationships/slide" Target="slides/slide7.xml"/><Relationship Id="rId13" Type="http://schemas.openxmlformats.org/officeDocument/2006/relationships/slide" Target="slides/slide6.xml"/><Relationship Id="rId12" Type="http://schemas.openxmlformats.org/officeDocument/2006/relationships/slide" Target="slides/slide5.xml"/><Relationship Id="rId11" Type="http://schemas.openxmlformats.org/officeDocument/2006/relationships/slide" Target="slides/slide4.xml"/><Relationship Id="rId10" Type="http://schemas.openxmlformats.org/officeDocument/2006/relationships/slide" Target="slides/slide3.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lstStyle>
            <a:lvl1pPr>
              <a:lnSpc>
                <a:spcPct val="100000"/>
              </a:lnSpc>
              <a:defRPr sz="1200" b="0">
                <a:latin typeface="Arial" panose="020B0604020202020204" pitchFamily="34" charset="0"/>
              </a:defRPr>
            </a:lvl1pPr>
          </a:lstStyle>
          <a:p>
            <a:pPr>
              <a:defRPr/>
            </a:pPr>
            <a:endParaRPr lang="en-US" altLang="zh-CN"/>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lstStyle>
            <a:lvl1pPr algn="r">
              <a:lnSpc>
                <a:spcPct val="100000"/>
              </a:lnSpc>
              <a:defRPr sz="1200" b="0">
                <a:latin typeface="Arial" panose="020B0604020202020204" pitchFamily="34" charset="0"/>
              </a:defRPr>
            </a:lvl1pPr>
          </a:lstStyle>
          <a:p>
            <a:pPr>
              <a:defRPr/>
            </a:pPr>
            <a:endParaRPr lang="en-US" altLang="zh-CN"/>
          </a:p>
        </p:txBody>
      </p:sp>
      <p:sp>
        <p:nvSpPr>
          <p:cNvPr id="5222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smtClean="0"/>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lstStyle>
            <a:lvl1pPr>
              <a:lnSpc>
                <a:spcPct val="100000"/>
              </a:lnSpc>
              <a:defRPr sz="1200" b="0">
                <a:latin typeface="Arial" panose="020B0604020202020204" pitchFamily="34" charset="0"/>
              </a:defRPr>
            </a:lvl1pPr>
          </a:lstStyle>
          <a:p>
            <a:pPr>
              <a:defRPr/>
            </a:pPr>
            <a:endParaRPr lang="en-US" altLang="zh-CN"/>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lstStyle>
            <a:lvl1pPr algn="r">
              <a:lnSpc>
                <a:spcPct val="100000"/>
              </a:lnSpc>
              <a:defRPr sz="1200" b="0">
                <a:latin typeface="Arial" panose="020B0604020202020204" pitchFamily="34" charset="0"/>
              </a:defRPr>
            </a:lvl1pPr>
          </a:lstStyle>
          <a:p>
            <a:pPr>
              <a:defRPr/>
            </a:pPr>
            <a:fld id="{34670FB2-006C-4847-BB90-20723631ED0B}" type="slidenum">
              <a:rPr lang="en-US" altLang="zh-CN"/>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3942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879475"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18895"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758315"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197735" algn="l" defTabSz="879475" rtl="0" eaLnBrk="1" latinLnBrk="0" hangingPunct="1">
      <a:defRPr sz="1200" kern="1200">
        <a:solidFill>
          <a:schemeClr val="tx1"/>
        </a:solidFill>
        <a:latin typeface="+mn-lt"/>
        <a:ea typeface="+mn-ea"/>
        <a:cs typeface="+mn-cs"/>
      </a:defRPr>
    </a:lvl6pPr>
    <a:lvl7pPr marL="2637790" algn="l" defTabSz="879475" rtl="0" eaLnBrk="1" latinLnBrk="0" hangingPunct="1">
      <a:defRPr sz="1200" kern="1200">
        <a:solidFill>
          <a:schemeClr val="tx1"/>
        </a:solidFill>
        <a:latin typeface="+mn-lt"/>
        <a:ea typeface="+mn-ea"/>
        <a:cs typeface="+mn-cs"/>
      </a:defRPr>
    </a:lvl7pPr>
    <a:lvl8pPr marL="3077210" algn="l" defTabSz="879475" rtl="0" eaLnBrk="1" latinLnBrk="0" hangingPunct="1">
      <a:defRPr sz="1200" kern="1200">
        <a:solidFill>
          <a:schemeClr val="tx1"/>
        </a:solidFill>
        <a:latin typeface="+mn-lt"/>
        <a:ea typeface="+mn-ea"/>
        <a:cs typeface="+mn-cs"/>
      </a:defRPr>
    </a:lvl8pPr>
    <a:lvl9pPr marL="3516630" algn="l" defTabSz="8794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垂直排列标题与文本">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垂直排列标题与文本">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垂直排列标题与文本">
    <p:spTree>
      <p:nvGrpSpPr>
        <p:cNvPr id="1" name=""/>
        <p:cNvGrpSpPr/>
        <p:nvPr/>
      </p:nvGrpSpPr>
      <p:grpSpPr>
        <a:xfrm>
          <a:off x="0" y="0"/>
          <a:ext cx="0" cy="0"/>
          <a:chOff x="0" y="0"/>
          <a:chExt cx="0" cy="0"/>
        </a:xfrm>
      </p:grpSpPr>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垂直排列标题与文本">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image" Target="file:///D:\qq&#25991;&#20214;\712321467\Image\C2C\Image2\%7b75232B38-A165-1FB7-499C-2E1C792CACB5%7d.png" TargetMode="External"/><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image" Target="file:///D:\qq&#25991;&#20214;\712321467\Image\C2C\Image2\%7b75232B38-A165-1FB7-499C-2E1C792CACB5%7d.png" TargetMode="External"/><Relationship Id="rId2" Type="http://schemas.openxmlformats.org/officeDocument/2006/relationships/image" Target="../media/image1.png"/><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4" Type="http://schemas.openxmlformats.org/officeDocument/2006/relationships/theme" Target="../theme/theme3.xml"/><Relationship Id="rId3" Type="http://schemas.openxmlformats.org/officeDocument/2006/relationships/image" Target="file:///D:\qq&#25991;&#20214;\712321467\Image\C2C\Image2\%7b75232B38-A165-1FB7-499C-2E1C792CACB5%7d.png" TargetMode="External"/><Relationship Id="rId2" Type="http://schemas.openxmlformats.org/officeDocument/2006/relationships/image" Target="../media/image1.png"/><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4" Type="http://schemas.openxmlformats.org/officeDocument/2006/relationships/theme" Target="../theme/theme4.xml"/><Relationship Id="rId3" Type="http://schemas.openxmlformats.org/officeDocument/2006/relationships/image" Target="file:///D:\qq&#25991;&#20214;\712321467\Image\C2C\Image2\%7b75232B38-A165-1FB7-499C-2E1C792CACB5%7d.png" TargetMode="External"/><Relationship Id="rId2" Type="http://schemas.openxmlformats.org/officeDocument/2006/relationships/image" Target="../media/image1.png"/><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4" Type="http://schemas.openxmlformats.org/officeDocument/2006/relationships/theme" Target="../theme/theme5.xml"/><Relationship Id="rId3" Type="http://schemas.openxmlformats.org/officeDocument/2006/relationships/image" Target="file:///D:\qq&#25991;&#20214;\712321467\Image\C2C\Image2\%7b75232B38-A165-1FB7-499C-2E1C792CACB5%7d.png"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Masters/_rels/slideMaster6.xml.rels><?xml version="1.0" encoding="UTF-8" standalone="yes"?>
<Relationships xmlns="http://schemas.openxmlformats.org/package/2006/relationships"><Relationship Id="rId4" Type="http://schemas.openxmlformats.org/officeDocument/2006/relationships/theme" Target="../theme/theme6.xml"/><Relationship Id="rId3" Type="http://schemas.openxmlformats.org/officeDocument/2006/relationships/image" Target="file:///D:\qq&#25991;&#20214;\712321467\Image\C2C\Image2\%7b75232B38-A165-1FB7-499C-2E1C792CACB5%7d.png"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13000"/>
          </a:schemeClr>
        </a:solidFill>
        <a:effectLst/>
      </p:bgPr>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embed="rId3" r:link="rId4"/>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p:txStyles>
    <p:titleStyle>
      <a:lvl1pPr algn="ctr" defTabSz="659130" rtl="0" eaLnBrk="0" fontAlgn="base" hangingPunct="0">
        <a:spcBef>
          <a:spcPct val="0"/>
        </a:spcBef>
        <a:spcAft>
          <a:spcPct val="0"/>
        </a:spcAft>
        <a:defRPr sz="3200">
          <a:solidFill>
            <a:schemeClr val="tx2"/>
          </a:solidFill>
          <a:latin typeface="+mj-lt"/>
          <a:ea typeface="+mj-ea"/>
          <a:cs typeface="+mj-cs"/>
        </a:defRPr>
      </a:lvl1pPr>
      <a:lvl2pPr algn="ctr" defTabSz="659130" rtl="0" eaLnBrk="0" fontAlgn="base" hangingPunct="0">
        <a:spcBef>
          <a:spcPct val="0"/>
        </a:spcBef>
        <a:spcAft>
          <a:spcPct val="0"/>
        </a:spcAft>
        <a:defRPr sz="3200">
          <a:solidFill>
            <a:schemeClr val="tx2"/>
          </a:solidFill>
          <a:latin typeface="Arial" panose="020B0604020202020204" pitchFamily="34" charset="0"/>
          <a:ea typeface="宋体" panose="02010600030101010101" pitchFamily="2" charset="-122"/>
        </a:defRPr>
      </a:lvl2pPr>
      <a:lvl3pPr algn="ctr" defTabSz="659130" rtl="0" eaLnBrk="0" fontAlgn="base" hangingPunct="0">
        <a:spcBef>
          <a:spcPct val="0"/>
        </a:spcBef>
        <a:spcAft>
          <a:spcPct val="0"/>
        </a:spcAft>
        <a:defRPr sz="3200">
          <a:solidFill>
            <a:schemeClr val="tx2"/>
          </a:solidFill>
          <a:latin typeface="Arial" panose="020B0604020202020204" pitchFamily="34" charset="0"/>
          <a:ea typeface="宋体" panose="02010600030101010101" pitchFamily="2" charset="-122"/>
        </a:defRPr>
      </a:lvl3pPr>
      <a:lvl4pPr algn="ctr" defTabSz="659130" rtl="0" eaLnBrk="0" fontAlgn="base" hangingPunct="0">
        <a:spcBef>
          <a:spcPct val="0"/>
        </a:spcBef>
        <a:spcAft>
          <a:spcPct val="0"/>
        </a:spcAft>
        <a:defRPr sz="3200">
          <a:solidFill>
            <a:schemeClr val="tx2"/>
          </a:solidFill>
          <a:latin typeface="Arial" panose="020B0604020202020204" pitchFamily="34" charset="0"/>
          <a:ea typeface="宋体" panose="02010600030101010101" pitchFamily="2" charset="-122"/>
        </a:defRPr>
      </a:lvl4pPr>
      <a:lvl5pPr algn="ctr" defTabSz="659130" rtl="0" eaLnBrk="0" fontAlgn="base" hangingPunct="0">
        <a:spcBef>
          <a:spcPct val="0"/>
        </a:spcBef>
        <a:spcAft>
          <a:spcPct val="0"/>
        </a:spcAft>
        <a:defRPr sz="3200">
          <a:solidFill>
            <a:schemeClr val="tx2"/>
          </a:solidFill>
          <a:latin typeface="Arial" panose="020B0604020202020204" pitchFamily="34" charset="0"/>
          <a:ea typeface="宋体" panose="02010600030101010101" pitchFamily="2" charset="-122"/>
        </a:defRPr>
      </a:lvl5pPr>
      <a:lvl6pPr marL="439420" algn="ctr" defTabSz="659130" rtl="0" fontAlgn="base">
        <a:spcBef>
          <a:spcPct val="0"/>
        </a:spcBef>
        <a:spcAft>
          <a:spcPct val="0"/>
        </a:spcAft>
        <a:defRPr sz="3200">
          <a:solidFill>
            <a:schemeClr val="tx2"/>
          </a:solidFill>
          <a:latin typeface="Arial" panose="020B0604020202020204" pitchFamily="34" charset="0"/>
          <a:ea typeface="宋体" panose="02010600030101010101" pitchFamily="2" charset="-122"/>
        </a:defRPr>
      </a:lvl6pPr>
      <a:lvl7pPr marL="879475" algn="ctr" defTabSz="659130" rtl="0" fontAlgn="base">
        <a:spcBef>
          <a:spcPct val="0"/>
        </a:spcBef>
        <a:spcAft>
          <a:spcPct val="0"/>
        </a:spcAft>
        <a:defRPr sz="3200">
          <a:solidFill>
            <a:schemeClr val="tx2"/>
          </a:solidFill>
          <a:latin typeface="Arial" panose="020B0604020202020204" pitchFamily="34" charset="0"/>
          <a:ea typeface="宋体" panose="02010600030101010101" pitchFamily="2" charset="-122"/>
        </a:defRPr>
      </a:lvl7pPr>
      <a:lvl8pPr marL="1318895" algn="ctr" defTabSz="659130" rtl="0" fontAlgn="base">
        <a:spcBef>
          <a:spcPct val="0"/>
        </a:spcBef>
        <a:spcAft>
          <a:spcPct val="0"/>
        </a:spcAft>
        <a:defRPr sz="3200">
          <a:solidFill>
            <a:schemeClr val="tx2"/>
          </a:solidFill>
          <a:latin typeface="Arial" panose="020B0604020202020204" pitchFamily="34" charset="0"/>
          <a:ea typeface="宋体" panose="02010600030101010101" pitchFamily="2" charset="-122"/>
        </a:defRPr>
      </a:lvl8pPr>
      <a:lvl9pPr marL="1758315" algn="ctr" defTabSz="659130" rtl="0" fontAlgn="base">
        <a:spcBef>
          <a:spcPct val="0"/>
        </a:spcBef>
        <a:spcAft>
          <a:spcPct val="0"/>
        </a:spcAft>
        <a:defRPr sz="3200">
          <a:solidFill>
            <a:schemeClr val="tx2"/>
          </a:solidFill>
          <a:latin typeface="Arial" panose="020B0604020202020204" pitchFamily="34" charset="0"/>
          <a:ea typeface="宋体" panose="02010600030101010101" pitchFamily="2" charset="-122"/>
        </a:defRPr>
      </a:lvl9pPr>
    </p:titleStyle>
    <p:bodyStyle>
      <a:lvl1pPr marL="247015" indent="-247015" algn="l" defTabSz="659130" rtl="0" eaLnBrk="0" fontAlgn="base" hangingPunct="0">
        <a:spcBef>
          <a:spcPct val="20000"/>
        </a:spcBef>
        <a:spcAft>
          <a:spcPct val="0"/>
        </a:spcAft>
        <a:buChar char="•"/>
        <a:defRPr sz="2300">
          <a:solidFill>
            <a:schemeClr val="tx1"/>
          </a:solidFill>
          <a:latin typeface="+mn-lt"/>
          <a:ea typeface="+mn-ea"/>
          <a:cs typeface="+mn-cs"/>
        </a:defRPr>
      </a:lvl1pPr>
      <a:lvl2pPr marL="535940" indent="-205740" algn="l" defTabSz="659130" rtl="0" eaLnBrk="0" fontAlgn="base" hangingPunct="0">
        <a:spcBef>
          <a:spcPct val="20000"/>
        </a:spcBef>
        <a:spcAft>
          <a:spcPct val="0"/>
        </a:spcAft>
        <a:buChar char="–"/>
        <a:defRPr sz="2000">
          <a:solidFill>
            <a:schemeClr val="tx1"/>
          </a:solidFill>
          <a:latin typeface="+mn-lt"/>
          <a:ea typeface="+mn-ea"/>
        </a:defRPr>
      </a:lvl2pPr>
      <a:lvl3pPr marL="824230" indent="-165100" algn="l" defTabSz="659130" rtl="0" eaLnBrk="0" fontAlgn="base" hangingPunct="0">
        <a:spcBef>
          <a:spcPct val="20000"/>
        </a:spcBef>
        <a:spcAft>
          <a:spcPct val="0"/>
        </a:spcAft>
        <a:buChar char="•"/>
        <a:defRPr sz="2300">
          <a:solidFill>
            <a:schemeClr val="tx1"/>
          </a:solidFill>
          <a:latin typeface="+mn-lt"/>
          <a:ea typeface="+mn-ea"/>
        </a:defRPr>
      </a:lvl3pPr>
      <a:lvl4pPr marL="1153795" indent="-165100" algn="l" defTabSz="659130" rtl="0" eaLnBrk="0" fontAlgn="base" hangingPunct="0">
        <a:spcBef>
          <a:spcPct val="20000"/>
        </a:spcBef>
        <a:spcAft>
          <a:spcPct val="0"/>
        </a:spcAft>
        <a:buChar char="–"/>
        <a:defRPr sz="1400">
          <a:solidFill>
            <a:schemeClr val="tx1"/>
          </a:solidFill>
          <a:latin typeface="+mn-lt"/>
          <a:ea typeface="+mn-ea"/>
        </a:defRPr>
      </a:lvl4pPr>
      <a:lvl5pPr marL="1483360" indent="-165100" algn="l" defTabSz="659130" rtl="0" eaLnBrk="0" fontAlgn="base" hangingPunct="0">
        <a:spcBef>
          <a:spcPct val="20000"/>
        </a:spcBef>
        <a:spcAft>
          <a:spcPct val="0"/>
        </a:spcAft>
        <a:buChar char="»"/>
        <a:defRPr sz="1400">
          <a:solidFill>
            <a:schemeClr val="tx1"/>
          </a:solidFill>
          <a:latin typeface="+mn-lt"/>
          <a:ea typeface="+mn-ea"/>
        </a:defRPr>
      </a:lvl5pPr>
      <a:lvl6pPr marL="1923415" indent="-165100" algn="l" defTabSz="659130" rtl="0" fontAlgn="base">
        <a:spcBef>
          <a:spcPct val="20000"/>
        </a:spcBef>
        <a:spcAft>
          <a:spcPct val="0"/>
        </a:spcAft>
        <a:buChar char="»"/>
        <a:defRPr sz="1400">
          <a:solidFill>
            <a:schemeClr val="tx1"/>
          </a:solidFill>
          <a:latin typeface="+mn-lt"/>
          <a:ea typeface="+mn-ea"/>
        </a:defRPr>
      </a:lvl6pPr>
      <a:lvl7pPr marL="2362835" indent="-165100" algn="l" defTabSz="659130" rtl="0" fontAlgn="base">
        <a:spcBef>
          <a:spcPct val="20000"/>
        </a:spcBef>
        <a:spcAft>
          <a:spcPct val="0"/>
        </a:spcAft>
        <a:buChar char="»"/>
        <a:defRPr sz="1400">
          <a:solidFill>
            <a:schemeClr val="tx1"/>
          </a:solidFill>
          <a:latin typeface="+mn-lt"/>
          <a:ea typeface="+mn-ea"/>
        </a:defRPr>
      </a:lvl7pPr>
      <a:lvl8pPr marL="2802255" indent="-165100" algn="l" defTabSz="659130" rtl="0" fontAlgn="base">
        <a:spcBef>
          <a:spcPct val="20000"/>
        </a:spcBef>
        <a:spcAft>
          <a:spcPct val="0"/>
        </a:spcAft>
        <a:buChar char="»"/>
        <a:defRPr sz="1400">
          <a:solidFill>
            <a:schemeClr val="tx1"/>
          </a:solidFill>
          <a:latin typeface="+mn-lt"/>
          <a:ea typeface="+mn-ea"/>
        </a:defRPr>
      </a:lvl8pPr>
      <a:lvl9pPr marL="3241675" indent="-165100" algn="l" defTabSz="659130" rtl="0" fontAlgn="base">
        <a:spcBef>
          <a:spcPct val="20000"/>
        </a:spcBef>
        <a:spcAft>
          <a:spcPct val="0"/>
        </a:spcAft>
        <a:buChar char="»"/>
        <a:defRPr sz="1400">
          <a:solidFill>
            <a:schemeClr val="tx1"/>
          </a:solidFill>
          <a:latin typeface="+mn-lt"/>
          <a:ea typeface="+mn-ea"/>
        </a:defRPr>
      </a:lvl9pPr>
    </p:bodyStyle>
    <p:otherStyle>
      <a:defPPr>
        <a:defRPr lang="zh-CN"/>
      </a:defPPr>
      <a:lvl1pPr marL="0" algn="l" defTabSz="879475" rtl="0" eaLnBrk="1" latinLnBrk="0" hangingPunct="1">
        <a:defRPr sz="1700" kern="1200">
          <a:solidFill>
            <a:schemeClr val="tx1"/>
          </a:solidFill>
          <a:latin typeface="+mn-lt"/>
          <a:ea typeface="+mn-ea"/>
          <a:cs typeface="+mn-cs"/>
        </a:defRPr>
      </a:lvl1pPr>
      <a:lvl2pPr marL="439420" algn="l" defTabSz="879475" rtl="0" eaLnBrk="1" latinLnBrk="0" hangingPunct="1">
        <a:defRPr sz="1700" kern="1200">
          <a:solidFill>
            <a:schemeClr val="tx1"/>
          </a:solidFill>
          <a:latin typeface="+mn-lt"/>
          <a:ea typeface="+mn-ea"/>
          <a:cs typeface="+mn-cs"/>
        </a:defRPr>
      </a:lvl2pPr>
      <a:lvl3pPr marL="879475" algn="l" defTabSz="879475" rtl="0" eaLnBrk="1" latinLnBrk="0" hangingPunct="1">
        <a:defRPr sz="1700" kern="1200">
          <a:solidFill>
            <a:schemeClr val="tx1"/>
          </a:solidFill>
          <a:latin typeface="+mn-lt"/>
          <a:ea typeface="+mn-ea"/>
          <a:cs typeface="+mn-cs"/>
        </a:defRPr>
      </a:lvl3pPr>
      <a:lvl4pPr marL="1318895" algn="l" defTabSz="879475" rtl="0" eaLnBrk="1" latinLnBrk="0" hangingPunct="1">
        <a:defRPr sz="1700" kern="1200">
          <a:solidFill>
            <a:schemeClr val="tx1"/>
          </a:solidFill>
          <a:latin typeface="+mn-lt"/>
          <a:ea typeface="+mn-ea"/>
          <a:cs typeface="+mn-cs"/>
        </a:defRPr>
      </a:lvl4pPr>
      <a:lvl5pPr marL="1758315" algn="l" defTabSz="879475" rtl="0" eaLnBrk="1" latinLnBrk="0" hangingPunct="1">
        <a:defRPr sz="1700" kern="1200">
          <a:solidFill>
            <a:schemeClr val="tx1"/>
          </a:solidFill>
          <a:latin typeface="+mn-lt"/>
          <a:ea typeface="+mn-ea"/>
          <a:cs typeface="+mn-cs"/>
        </a:defRPr>
      </a:lvl5pPr>
      <a:lvl6pPr marL="2197735" algn="l" defTabSz="879475" rtl="0" eaLnBrk="1" latinLnBrk="0" hangingPunct="1">
        <a:defRPr sz="1700" kern="1200">
          <a:solidFill>
            <a:schemeClr val="tx1"/>
          </a:solidFill>
          <a:latin typeface="+mn-lt"/>
          <a:ea typeface="+mn-ea"/>
          <a:cs typeface="+mn-cs"/>
        </a:defRPr>
      </a:lvl6pPr>
      <a:lvl7pPr marL="2637790" algn="l" defTabSz="879475" rtl="0" eaLnBrk="1" latinLnBrk="0" hangingPunct="1">
        <a:defRPr sz="1700" kern="1200">
          <a:solidFill>
            <a:schemeClr val="tx1"/>
          </a:solidFill>
          <a:latin typeface="+mn-lt"/>
          <a:ea typeface="+mn-ea"/>
          <a:cs typeface="+mn-cs"/>
        </a:defRPr>
      </a:lvl7pPr>
      <a:lvl8pPr marL="3077210" algn="l" defTabSz="879475" rtl="0" eaLnBrk="1" latinLnBrk="0" hangingPunct="1">
        <a:defRPr sz="1700" kern="1200">
          <a:solidFill>
            <a:schemeClr val="tx1"/>
          </a:solidFill>
          <a:latin typeface="+mn-lt"/>
          <a:ea typeface="+mn-ea"/>
          <a:cs typeface="+mn-cs"/>
        </a:defRPr>
      </a:lvl8pPr>
      <a:lvl9pPr marL="3516630" algn="l" defTabSz="879475"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embed="rId2" r:link="rId3"/>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52" r:id="rId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13000"/>
          </a:schemeClr>
        </a:solidFill>
        <a:effectLst/>
      </p:bgPr>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embed="rId2" r:link="rId3"/>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54" r:id="rId1"/>
  </p:sldLayoutIdLst>
  <p:transition/>
  <p:txStyles>
    <p:titleStyle>
      <a:lvl1pPr algn="ctr" defTabSz="659130" rtl="0" eaLnBrk="0" fontAlgn="base" hangingPunct="0">
        <a:spcBef>
          <a:spcPct val="0"/>
        </a:spcBef>
        <a:spcAft>
          <a:spcPct val="0"/>
        </a:spcAft>
        <a:defRPr sz="3200">
          <a:solidFill>
            <a:schemeClr val="tx2"/>
          </a:solidFill>
          <a:latin typeface="+mj-lt"/>
          <a:ea typeface="+mj-ea"/>
          <a:cs typeface="+mj-cs"/>
        </a:defRPr>
      </a:lvl1pPr>
      <a:lvl2pPr algn="ctr" defTabSz="659130" rtl="0" eaLnBrk="0" fontAlgn="base" hangingPunct="0">
        <a:spcBef>
          <a:spcPct val="0"/>
        </a:spcBef>
        <a:spcAft>
          <a:spcPct val="0"/>
        </a:spcAft>
        <a:defRPr sz="3200">
          <a:solidFill>
            <a:schemeClr val="tx2"/>
          </a:solidFill>
          <a:latin typeface="Arial" panose="020B0604020202020204" pitchFamily="34" charset="0"/>
          <a:ea typeface="宋体" panose="02010600030101010101" pitchFamily="2" charset="-122"/>
        </a:defRPr>
      </a:lvl2pPr>
      <a:lvl3pPr algn="ctr" defTabSz="659130" rtl="0" eaLnBrk="0" fontAlgn="base" hangingPunct="0">
        <a:spcBef>
          <a:spcPct val="0"/>
        </a:spcBef>
        <a:spcAft>
          <a:spcPct val="0"/>
        </a:spcAft>
        <a:defRPr sz="3200">
          <a:solidFill>
            <a:schemeClr val="tx2"/>
          </a:solidFill>
          <a:latin typeface="Arial" panose="020B0604020202020204" pitchFamily="34" charset="0"/>
          <a:ea typeface="宋体" panose="02010600030101010101" pitchFamily="2" charset="-122"/>
        </a:defRPr>
      </a:lvl3pPr>
      <a:lvl4pPr algn="ctr" defTabSz="659130" rtl="0" eaLnBrk="0" fontAlgn="base" hangingPunct="0">
        <a:spcBef>
          <a:spcPct val="0"/>
        </a:spcBef>
        <a:spcAft>
          <a:spcPct val="0"/>
        </a:spcAft>
        <a:defRPr sz="3200">
          <a:solidFill>
            <a:schemeClr val="tx2"/>
          </a:solidFill>
          <a:latin typeface="Arial" panose="020B0604020202020204" pitchFamily="34" charset="0"/>
          <a:ea typeface="宋体" panose="02010600030101010101" pitchFamily="2" charset="-122"/>
        </a:defRPr>
      </a:lvl4pPr>
      <a:lvl5pPr algn="ctr" defTabSz="659130" rtl="0" eaLnBrk="0" fontAlgn="base" hangingPunct="0">
        <a:spcBef>
          <a:spcPct val="0"/>
        </a:spcBef>
        <a:spcAft>
          <a:spcPct val="0"/>
        </a:spcAft>
        <a:defRPr sz="3200">
          <a:solidFill>
            <a:schemeClr val="tx2"/>
          </a:solidFill>
          <a:latin typeface="Arial" panose="020B0604020202020204" pitchFamily="34" charset="0"/>
          <a:ea typeface="宋体" panose="02010600030101010101" pitchFamily="2" charset="-122"/>
        </a:defRPr>
      </a:lvl5pPr>
      <a:lvl6pPr marL="439420" algn="ctr" defTabSz="659130" rtl="0" fontAlgn="base">
        <a:spcBef>
          <a:spcPct val="0"/>
        </a:spcBef>
        <a:spcAft>
          <a:spcPct val="0"/>
        </a:spcAft>
        <a:defRPr sz="3200">
          <a:solidFill>
            <a:schemeClr val="tx2"/>
          </a:solidFill>
          <a:latin typeface="Arial" panose="020B0604020202020204" pitchFamily="34" charset="0"/>
          <a:ea typeface="宋体" panose="02010600030101010101" pitchFamily="2" charset="-122"/>
        </a:defRPr>
      </a:lvl6pPr>
      <a:lvl7pPr marL="879475" algn="ctr" defTabSz="659130" rtl="0" fontAlgn="base">
        <a:spcBef>
          <a:spcPct val="0"/>
        </a:spcBef>
        <a:spcAft>
          <a:spcPct val="0"/>
        </a:spcAft>
        <a:defRPr sz="3200">
          <a:solidFill>
            <a:schemeClr val="tx2"/>
          </a:solidFill>
          <a:latin typeface="Arial" panose="020B0604020202020204" pitchFamily="34" charset="0"/>
          <a:ea typeface="宋体" panose="02010600030101010101" pitchFamily="2" charset="-122"/>
        </a:defRPr>
      </a:lvl7pPr>
      <a:lvl8pPr marL="1318895" algn="ctr" defTabSz="659130" rtl="0" fontAlgn="base">
        <a:spcBef>
          <a:spcPct val="0"/>
        </a:spcBef>
        <a:spcAft>
          <a:spcPct val="0"/>
        </a:spcAft>
        <a:defRPr sz="3200">
          <a:solidFill>
            <a:schemeClr val="tx2"/>
          </a:solidFill>
          <a:latin typeface="Arial" panose="020B0604020202020204" pitchFamily="34" charset="0"/>
          <a:ea typeface="宋体" panose="02010600030101010101" pitchFamily="2" charset="-122"/>
        </a:defRPr>
      </a:lvl8pPr>
      <a:lvl9pPr marL="1758315" algn="ctr" defTabSz="659130" rtl="0" fontAlgn="base">
        <a:spcBef>
          <a:spcPct val="0"/>
        </a:spcBef>
        <a:spcAft>
          <a:spcPct val="0"/>
        </a:spcAft>
        <a:defRPr sz="3200">
          <a:solidFill>
            <a:schemeClr val="tx2"/>
          </a:solidFill>
          <a:latin typeface="Arial" panose="020B0604020202020204" pitchFamily="34" charset="0"/>
          <a:ea typeface="宋体" panose="02010600030101010101" pitchFamily="2" charset="-122"/>
        </a:defRPr>
      </a:lvl9pPr>
    </p:titleStyle>
    <p:bodyStyle>
      <a:lvl1pPr marL="247015" indent="-247015" algn="l" defTabSz="659130" rtl="0" eaLnBrk="0" fontAlgn="base" hangingPunct="0">
        <a:spcBef>
          <a:spcPct val="20000"/>
        </a:spcBef>
        <a:spcAft>
          <a:spcPct val="0"/>
        </a:spcAft>
        <a:buChar char="•"/>
        <a:defRPr sz="2300">
          <a:solidFill>
            <a:schemeClr val="tx1"/>
          </a:solidFill>
          <a:latin typeface="+mn-lt"/>
          <a:ea typeface="+mn-ea"/>
          <a:cs typeface="+mn-cs"/>
        </a:defRPr>
      </a:lvl1pPr>
      <a:lvl2pPr marL="535940" indent="-205740" algn="l" defTabSz="659130" rtl="0" eaLnBrk="0" fontAlgn="base" hangingPunct="0">
        <a:spcBef>
          <a:spcPct val="20000"/>
        </a:spcBef>
        <a:spcAft>
          <a:spcPct val="0"/>
        </a:spcAft>
        <a:buChar char="–"/>
        <a:defRPr sz="2000">
          <a:solidFill>
            <a:schemeClr val="tx1"/>
          </a:solidFill>
          <a:latin typeface="+mn-lt"/>
          <a:ea typeface="+mn-ea"/>
        </a:defRPr>
      </a:lvl2pPr>
      <a:lvl3pPr marL="824230" indent="-165100" algn="l" defTabSz="659130" rtl="0" eaLnBrk="0" fontAlgn="base" hangingPunct="0">
        <a:spcBef>
          <a:spcPct val="20000"/>
        </a:spcBef>
        <a:spcAft>
          <a:spcPct val="0"/>
        </a:spcAft>
        <a:buChar char="•"/>
        <a:defRPr sz="2300">
          <a:solidFill>
            <a:schemeClr val="tx1"/>
          </a:solidFill>
          <a:latin typeface="+mn-lt"/>
          <a:ea typeface="+mn-ea"/>
        </a:defRPr>
      </a:lvl3pPr>
      <a:lvl4pPr marL="1153795" indent="-165100" algn="l" defTabSz="659130" rtl="0" eaLnBrk="0" fontAlgn="base" hangingPunct="0">
        <a:spcBef>
          <a:spcPct val="20000"/>
        </a:spcBef>
        <a:spcAft>
          <a:spcPct val="0"/>
        </a:spcAft>
        <a:buChar char="–"/>
        <a:defRPr sz="1400">
          <a:solidFill>
            <a:schemeClr val="tx1"/>
          </a:solidFill>
          <a:latin typeface="+mn-lt"/>
          <a:ea typeface="+mn-ea"/>
        </a:defRPr>
      </a:lvl4pPr>
      <a:lvl5pPr marL="1483360" indent="-165100" algn="l" defTabSz="659130" rtl="0" eaLnBrk="0" fontAlgn="base" hangingPunct="0">
        <a:spcBef>
          <a:spcPct val="20000"/>
        </a:spcBef>
        <a:spcAft>
          <a:spcPct val="0"/>
        </a:spcAft>
        <a:buChar char="»"/>
        <a:defRPr sz="1400">
          <a:solidFill>
            <a:schemeClr val="tx1"/>
          </a:solidFill>
          <a:latin typeface="+mn-lt"/>
          <a:ea typeface="+mn-ea"/>
        </a:defRPr>
      </a:lvl5pPr>
      <a:lvl6pPr marL="1923415" indent="-165100" algn="l" defTabSz="659130" rtl="0" fontAlgn="base">
        <a:spcBef>
          <a:spcPct val="20000"/>
        </a:spcBef>
        <a:spcAft>
          <a:spcPct val="0"/>
        </a:spcAft>
        <a:buChar char="»"/>
        <a:defRPr sz="1400">
          <a:solidFill>
            <a:schemeClr val="tx1"/>
          </a:solidFill>
          <a:latin typeface="+mn-lt"/>
          <a:ea typeface="+mn-ea"/>
        </a:defRPr>
      </a:lvl6pPr>
      <a:lvl7pPr marL="2362835" indent="-165100" algn="l" defTabSz="659130" rtl="0" fontAlgn="base">
        <a:spcBef>
          <a:spcPct val="20000"/>
        </a:spcBef>
        <a:spcAft>
          <a:spcPct val="0"/>
        </a:spcAft>
        <a:buChar char="»"/>
        <a:defRPr sz="1400">
          <a:solidFill>
            <a:schemeClr val="tx1"/>
          </a:solidFill>
          <a:latin typeface="+mn-lt"/>
          <a:ea typeface="+mn-ea"/>
        </a:defRPr>
      </a:lvl7pPr>
      <a:lvl8pPr marL="2802255" indent="-165100" algn="l" defTabSz="659130" rtl="0" fontAlgn="base">
        <a:spcBef>
          <a:spcPct val="20000"/>
        </a:spcBef>
        <a:spcAft>
          <a:spcPct val="0"/>
        </a:spcAft>
        <a:buChar char="»"/>
        <a:defRPr sz="1400">
          <a:solidFill>
            <a:schemeClr val="tx1"/>
          </a:solidFill>
          <a:latin typeface="+mn-lt"/>
          <a:ea typeface="+mn-ea"/>
        </a:defRPr>
      </a:lvl8pPr>
      <a:lvl9pPr marL="3241675" indent="-165100" algn="l" defTabSz="659130" rtl="0" fontAlgn="base">
        <a:spcBef>
          <a:spcPct val="20000"/>
        </a:spcBef>
        <a:spcAft>
          <a:spcPct val="0"/>
        </a:spcAft>
        <a:buChar char="»"/>
        <a:defRPr sz="1400">
          <a:solidFill>
            <a:schemeClr val="tx1"/>
          </a:solidFill>
          <a:latin typeface="+mn-lt"/>
          <a:ea typeface="+mn-ea"/>
        </a:defRPr>
      </a:lvl9pPr>
    </p:bodyStyle>
    <p:otherStyle>
      <a:defPPr>
        <a:defRPr lang="zh-CN"/>
      </a:defPPr>
      <a:lvl1pPr marL="0" algn="l" defTabSz="879475" rtl="0" eaLnBrk="1" latinLnBrk="0" hangingPunct="1">
        <a:defRPr sz="1700" kern="1200">
          <a:solidFill>
            <a:schemeClr val="tx1"/>
          </a:solidFill>
          <a:latin typeface="+mn-lt"/>
          <a:ea typeface="+mn-ea"/>
          <a:cs typeface="+mn-cs"/>
        </a:defRPr>
      </a:lvl1pPr>
      <a:lvl2pPr marL="439420" algn="l" defTabSz="879475" rtl="0" eaLnBrk="1" latinLnBrk="0" hangingPunct="1">
        <a:defRPr sz="1700" kern="1200">
          <a:solidFill>
            <a:schemeClr val="tx1"/>
          </a:solidFill>
          <a:latin typeface="+mn-lt"/>
          <a:ea typeface="+mn-ea"/>
          <a:cs typeface="+mn-cs"/>
        </a:defRPr>
      </a:lvl2pPr>
      <a:lvl3pPr marL="879475" algn="l" defTabSz="879475" rtl="0" eaLnBrk="1" latinLnBrk="0" hangingPunct="1">
        <a:defRPr sz="1700" kern="1200">
          <a:solidFill>
            <a:schemeClr val="tx1"/>
          </a:solidFill>
          <a:latin typeface="+mn-lt"/>
          <a:ea typeface="+mn-ea"/>
          <a:cs typeface="+mn-cs"/>
        </a:defRPr>
      </a:lvl3pPr>
      <a:lvl4pPr marL="1318895" algn="l" defTabSz="879475" rtl="0" eaLnBrk="1" latinLnBrk="0" hangingPunct="1">
        <a:defRPr sz="1700" kern="1200">
          <a:solidFill>
            <a:schemeClr val="tx1"/>
          </a:solidFill>
          <a:latin typeface="+mn-lt"/>
          <a:ea typeface="+mn-ea"/>
          <a:cs typeface="+mn-cs"/>
        </a:defRPr>
      </a:lvl4pPr>
      <a:lvl5pPr marL="1758315" algn="l" defTabSz="879475" rtl="0" eaLnBrk="1" latinLnBrk="0" hangingPunct="1">
        <a:defRPr sz="1700" kern="1200">
          <a:solidFill>
            <a:schemeClr val="tx1"/>
          </a:solidFill>
          <a:latin typeface="+mn-lt"/>
          <a:ea typeface="+mn-ea"/>
          <a:cs typeface="+mn-cs"/>
        </a:defRPr>
      </a:lvl5pPr>
      <a:lvl6pPr marL="2197735" algn="l" defTabSz="879475" rtl="0" eaLnBrk="1" latinLnBrk="0" hangingPunct="1">
        <a:defRPr sz="1700" kern="1200">
          <a:solidFill>
            <a:schemeClr val="tx1"/>
          </a:solidFill>
          <a:latin typeface="+mn-lt"/>
          <a:ea typeface="+mn-ea"/>
          <a:cs typeface="+mn-cs"/>
        </a:defRPr>
      </a:lvl6pPr>
      <a:lvl7pPr marL="2637790" algn="l" defTabSz="879475" rtl="0" eaLnBrk="1" latinLnBrk="0" hangingPunct="1">
        <a:defRPr sz="1700" kern="1200">
          <a:solidFill>
            <a:schemeClr val="tx1"/>
          </a:solidFill>
          <a:latin typeface="+mn-lt"/>
          <a:ea typeface="+mn-ea"/>
          <a:cs typeface="+mn-cs"/>
        </a:defRPr>
      </a:lvl7pPr>
      <a:lvl8pPr marL="3077210" algn="l" defTabSz="879475" rtl="0" eaLnBrk="1" latinLnBrk="0" hangingPunct="1">
        <a:defRPr sz="1700" kern="1200">
          <a:solidFill>
            <a:schemeClr val="tx1"/>
          </a:solidFill>
          <a:latin typeface="+mn-lt"/>
          <a:ea typeface="+mn-ea"/>
          <a:cs typeface="+mn-cs"/>
        </a:defRPr>
      </a:lvl8pPr>
      <a:lvl9pPr marL="3516630" algn="l" defTabSz="879475" rtl="0" eaLnBrk="1" latinLnBrk="0" hangingPunct="1">
        <a:defRPr sz="17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embed="rId2" r:link="rId3"/>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56" r:id="rId1"/>
  </p:sldLayoutIdLst>
  <p:transition/>
  <p:txStyles>
    <p:titleStyle>
      <a:lvl1pPr algn="ctr" defTabSz="659130" rtl="0" eaLnBrk="0" fontAlgn="base" hangingPunct="0">
        <a:spcBef>
          <a:spcPct val="0"/>
        </a:spcBef>
        <a:spcAft>
          <a:spcPct val="0"/>
        </a:spcAft>
        <a:defRPr sz="3200">
          <a:solidFill>
            <a:schemeClr val="tx2"/>
          </a:solidFill>
          <a:latin typeface="+mj-lt"/>
          <a:ea typeface="+mj-ea"/>
          <a:cs typeface="+mj-cs"/>
        </a:defRPr>
      </a:lvl1pPr>
      <a:lvl2pPr algn="ctr" defTabSz="659130" rtl="0" eaLnBrk="0" fontAlgn="base" hangingPunct="0">
        <a:spcBef>
          <a:spcPct val="0"/>
        </a:spcBef>
        <a:spcAft>
          <a:spcPct val="0"/>
        </a:spcAft>
        <a:defRPr sz="3200">
          <a:solidFill>
            <a:schemeClr val="tx2"/>
          </a:solidFill>
          <a:latin typeface="Arial" panose="020B0604020202020204" pitchFamily="34" charset="0"/>
          <a:ea typeface="宋体" panose="02010600030101010101" pitchFamily="2" charset="-122"/>
        </a:defRPr>
      </a:lvl2pPr>
      <a:lvl3pPr algn="ctr" defTabSz="659130" rtl="0" eaLnBrk="0" fontAlgn="base" hangingPunct="0">
        <a:spcBef>
          <a:spcPct val="0"/>
        </a:spcBef>
        <a:spcAft>
          <a:spcPct val="0"/>
        </a:spcAft>
        <a:defRPr sz="3200">
          <a:solidFill>
            <a:schemeClr val="tx2"/>
          </a:solidFill>
          <a:latin typeface="Arial" panose="020B0604020202020204" pitchFamily="34" charset="0"/>
          <a:ea typeface="宋体" panose="02010600030101010101" pitchFamily="2" charset="-122"/>
        </a:defRPr>
      </a:lvl3pPr>
      <a:lvl4pPr algn="ctr" defTabSz="659130" rtl="0" eaLnBrk="0" fontAlgn="base" hangingPunct="0">
        <a:spcBef>
          <a:spcPct val="0"/>
        </a:spcBef>
        <a:spcAft>
          <a:spcPct val="0"/>
        </a:spcAft>
        <a:defRPr sz="3200">
          <a:solidFill>
            <a:schemeClr val="tx2"/>
          </a:solidFill>
          <a:latin typeface="Arial" panose="020B0604020202020204" pitchFamily="34" charset="0"/>
          <a:ea typeface="宋体" panose="02010600030101010101" pitchFamily="2" charset="-122"/>
        </a:defRPr>
      </a:lvl4pPr>
      <a:lvl5pPr algn="ctr" defTabSz="659130" rtl="0" eaLnBrk="0" fontAlgn="base" hangingPunct="0">
        <a:spcBef>
          <a:spcPct val="0"/>
        </a:spcBef>
        <a:spcAft>
          <a:spcPct val="0"/>
        </a:spcAft>
        <a:defRPr sz="3200">
          <a:solidFill>
            <a:schemeClr val="tx2"/>
          </a:solidFill>
          <a:latin typeface="Arial" panose="020B0604020202020204" pitchFamily="34" charset="0"/>
          <a:ea typeface="宋体" panose="02010600030101010101" pitchFamily="2" charset="-122"/>
        </a:defRPr>
      </a:lvl5pPr>
      <a:lvl6pPr marL="439420" algn="ctr" defTabSz="659130" rtl="0" fontAlgn="base">
        <a:spcBef>
          <a:spcPct val="0"/>
        </a:spcBef>
        <a:spcAft>
          <a:spcPct val="0"/>
        </a:spcAft>
        <a:defRPr sz="3200">
          <a:solidFill>
            <a:schemeClr val="tx2"/>
          </a:solidFill>
          <a:latin typeface="Arial" panose="020B0604020202020204" pitchFamily="34" charset="0"/>
          <a:ea typeface="宋体" panose="02010600030101010101" pitchFamily="2" charset="-122"/>
        </a:defRPr>
      </a:lvl6pPr>
      <a:lvl7pPr marL="879475" algn="ctr" defTabSz="659130" rtl="0" fontAlgn="base">
        <a:spcBef>
          <a:spcPct val="0"/>
        </a:spcBef>
        <a:spcAft>
          <a:spcPct val="0"/>
        </a:spcAft>
        <a:defRPr sz="3200">
          <a:solidFill>
            <a:schemeClr val="tx2"/>
          </a:solidFill>
          <a:latin typeface="Arial" panose="020B0604020202020204" pitchFamily="34" charset="0"/>
          <a:ea typeface="宋体" panose="02010600030101010101" pitchFamily="2" charset="-122"/>
        </a:defRPr>
      </a:lvl7pPr>
      <a:lvl8pPr marL="1318895" algn="ctr" defTabSz="659130" rtl="0" fontAlgn="base">
        <a:spcBef>
          <a:spcPct val="0"/>
        </a:spcBef>
        <a:spcAft>
          <a:spcPct val="0"/>
        </a:spcAft>
        <a:defRPr sz="3200">
          <a:solidFill>
            <a:schemeClr val="tx2"/>
          </a:solidFill>
          <a:latin typeface="Arial" panose="020B0604020202020204" pitchFamily="34" charset="0"/>
          <a:ea typeface="宋体" panose="02010600030101010101" pitchFamily="2" charset="-122"/>
        </a:defRPr>
      </a:lvl8pPr>
      <a:lvl9pPr marL="1758315" algn="ctr" defTabSz="659130" rtl="0" fontAlgn="base">
        <a:spcBef>
          <a:spcPct val="0"/>
        </a:spcBef>
        <a:spcAft>
          <a:spcPct val="0"/>
        </a:spcAft>
        <a:defRPr sz="3200">
          <a:solidFill>
            <a:schemeClr val="tx2"/>
          </a:solidFill>
          <a:latin typeface="Arial" panose="020B0604020202020204" pitchFamily="34" charset="0"/>
          <a:ea typeface="宋体" panose="02010600030101010101" pitchFamily="2" charset="-122"/>
        </a:defRPr>
      </a:lvl9pPr>
    </p:titleStyle>
    <p:bodyStyle>
      <a:lvl1pPr marL="247015" indent="-247015" algn="l" defTabSz="659130" rtl="0" eaLnBrk="0" fontAlgn="base" hangingPunct="0">
        <a:spcBef>
          <a:spcPct val="20000"/>
        </a:spcBef>
        <a:spcAft>
          <a:spcPct val="0"/>
        </a:spcAft>
        <a:buChar char="•"/>
        <a:defRPr sz="2300">
          <a:solidFill>
            <a:schemeClr val="tx1"/>
          </a:solidFill>
          <a:latin typeface="+mn-lt"/>
          <a:ea typeface="+mn-ea"/>
          <a:cs typeface="+mn-cs"/>
        </a:defRPr>
      </a:lvl1pPr>
      <a:lvl2pPr marL="535940" indent="-205740" algn="l" defTabSz="659130" rtl="0" eaLnBrk="0" fontAlgn="base" hangingPunct="0">
        <a:spcBef>
          <a:spcPct val="20000"/>
        </a:spcBef>
        <a:spcAft>
          <a:spcPct val="0"/>
        </a:spcAft>
        <a:buChar char="–"/>
        <a:defRPr sz="2000">
          <a:solidFill>
            <a:schemeClr val="tx1"/>
          </a:solidFill>
          <a:latin typeface="+mn-lt"/>
          <a:ea typeface="+mn-ea"/>
        </a:defRPr>
      </a:lvl2pPr>
      <a:lvl3pPr marL="824230" indent="-165100" algn="l" defTabSz="659130" rtl="0" eaLnBrk="0" fontAlgn="base" hangingPunct="0">
        <a:spcBef>
          <a:spcPct val="20000"/>
        </a:spcBef>
        <a:spcAft>
          <a:spcPct val="0"/>
        </a:spcAft>
        <a:buChar char="•"/>
        <a:defRPr sz="2300">
          <a:solidFill>
            <a:schemeClr val="tx1"/>
          </a:solidFill>
          <a:latin typeface="+mn-lt"/>
          <a:ea typeface="+mn-ea"/>
        </a:defRPr>
      </a:lvl3pPr>
      <a:lvl4pPr marL="1153795" indent="-165100" algn="l" defTabSz="659130" rtl="0" eaLnBrk="0" fontAlgn="base" hangingPunct="0">
        <a:spcBef>
          <a:spcPct val="20000"/>
        </a:spcBef>
        <a:spcAft>
          <a:spcPct val="0"/>
        </a:spcAft>
        <a:buChar char="–"/>
        <a:defRPr sz="1400">
          <a:solidFill>
            <a:schemeClr val="tx1"/>
          </a:solidFill>
          <a:latin typeface="+mn-lt"/>
          <a:ea typeface="+mn-ea"/>
        </a:defRPr>
      </a:lvl4pPr>
      <a:lvl5pPr marL="1483360" indent="-165100" algn="l" defTabSz="659130" rtl="0" eaLnBrk="0" fontAlgn="base" hangingPunct="0">
        <a:spcBef>
          <a:spcPct val="20000"/>
        </a:spcBef>
        <a:spcAft>
          <a:spcPct val="0"/>
        </a:spcAft>
        <a:buChar char="»"/>
        <a:defRPr sz="1400">
          <a:solidFill>
            <a:schemeClr val="tx1"/>
          </a:solidFill>
          <a:latin typeface="+mn-lt"/>
          <a:ea typeface="+mn-ea"/>
        </a:defRPr>
      </a:lvl5pPr>
      <a:lvl6pPr marL="1923415" indent="-165100" algn="l" defTabSz="659130" rtl="0" fontAlgn="base">
        <a:spcBef>
          <a:spcPct val="20000"/>
        </a:spcBef>
        <a:spcAft>
          <a:spcPct val="0"/>
        </a:spcAft>
        <a:buChar char="»"/>
        <a:defRPr sz="1400">
          <a:solidFill>
            <a:schemeClr val="tx1"/>
          </a:solidFill>
          <a:latin typeface="+mn-lt"/>
          <a:ea typeface="+mn-ea"/>
        </a:defRPr>
      </a:lvl6pPr>
      <a:lvl7pPr marL="2362835" indent="-165100" algn="l" defTabSz="659130" rtl="0" fontAlgn="base">
        <a:spcBef>
          <a:spcPct val="20000"/>
        </a:spcBef>
        <a:spcAft>
          <a:spcPct val="0"/>
        </a:spcAft>
        <a:buChar char="»"/>
        <a:defRPr sz="1400">
          <a:solidFill>
            <a:schemeClr val="tx1"/>
          </a:solidFill>
          <a:latin typeface="+mn-lt"/>
          <a:ea typeface="+mn-ea"/>
        </a:defRPr>
      </a:lvl7pPr>
      <a:lvl8pPr marL="2802255" indent="-165100" algn="l" defTabSz="659130" rtl="0" fontAlgn="base">
        <a:spcBef>
          <a:spcPct val="20000"/>
        </a:spcBef>
        <a:spcAft>
          <a:spcPct val="0"/>
        </a:spcAft>
        <a:buChar char="»"/>
        <a:defRPr sz="1400">
          <a:solidFill>
            <a:schemeClr val="tx1"/>
          </a:solidFill>
          <a:latin typeface="+mn-lt"/>
          <a:ea typeface="+mn-ea"/>
        </a:defRPr>
      </a:lvl8pPr>
      <a:lvl9pPr marL="3241675" indent="-165100" algn="l" defTabSz="659130" rtl="0" fontAlgn="base">
        <a:spcBef>
          <a:spcPct val="20000"/>
        </a:spcBef>
        <a:spcAft>
          <a:spcPct val="0"/>
        </a:spcAft>
        <a:buChar char="»"/>
        <a:defRPr sz="1400">
          <a:solidFill>
            <a:schemeClr val="tx1"/>
          </a:solidFill>
          <a:latin typeface="+mn-lt"/>
          <a:ea typeface="+mn-ea"/>
        </a:defRPr>
      </a:lvl9pPr>
    </p:bodyStyle>
    <p:otherStyle>
      <a:defPPr>
        <a:defRPr lang="zh-CN"/>
      </a:defPPr>
      <a:lvl1pPr marL="0" algn="l" defTabSz="879475" rtl="0" eaLnBrk="1" latinLnBrk="0" hangingPunct="1">
        <a:defRPr sz="1700" kern="1200">
          <a:solidFill>
            <a:schemeClr val="tx1"/>
          </a:solidFill>
          <a:latin typeface="+mn-lt"/>
          <a:ea typeface="+mn-ea"/>
          <a:cs typeface="+mn-cs"/>
        </a:defRPr>
      </a:lvl1pPr>
      <a:lvl2pPr marL="439420" algn="l" defTabSz="879475" rtl="0" eaLnBrk="1" latinLnBrk="0" hangingPunct="1">
        <a:defRPr sz="1700" kern="1200">
          <a:solidFill>
            <a:schemeClr val="tx1"/>
          </a:solidFill>
          <a:latin typeface="+mn-lt"/>
          <a:ea typeface="+mn-ea"/>
          <a:cs typeface="+mn-cs"/>
        </a:defRPr>
      </a:lvl2pPr>
      <a:lvl3pPr marL="879475" algn="l" defTabSz="879475" rtl="0" eaLnBrk="1" latinLnBrk="0" hangingPunct="1">
        <a:defRPr sz="1700" kern="1200">
          <a:solidFill>
            <a:schemeClr val="tx1"/>
          </a:solidFill>
          <a:latin typeface="+mn-lt"/>
          <a:ea typeface="+mn-ea"/>
          <a:cs typeface="+mn-cs"/>
        </a:defRPr>
      </a:lvl3pPr>
      <a:lvl4pPr marL="1318895" algn="l" defTabSz="879475" rtl="0" eaLnBrk="1" latinLnBrk="0" hangingPunct="1">
        <a:defRPr sz="1700" kern="1200">
          <a:solidFill>
            <a:schemeClr val="tx1"/>
          </a:solidFill>
          <a:latin typeface="+mn-lt"/>
          <a:ea typeface="+mn-ea"/>
          <a:cs typeface="+mn-cs"/>
        </a:defRPr>
      </a:lvl4pPr>
      <a:lvl5pPr marL="1758315" algn="l" defTabSz="879475" rtl="0" eaLnBrk="1" latinLnBrk="0" hangingPunct="1">
        <a:defRPr sz="1700" kern="1200">
          <a:solidFill>
            <a:schemeClr val="tx1"/>
          </a:solidFill>
          <a:latin typeface="+mn-lt"/>
          <a:ea typeface="+mn-ea"/>
          <a:cs typeface="+mn-cs"/>
        </a:defRPr>
      </a:lvl5pPr>
      <a:lvl6pPr marL="2197735" algn="l" defTabSz="879475" rtl="0" eaLnBrk="1" latinLnBrk="0" hangingPunct="1">
        <a:defRPr sz="1700" kern="1200">
          <a:solidFill>
            <a:schemeClr val="tx1"/>
          </a:solidFill>
          <a:latin typeface="+mn-lt"/>
          <a:ea typeface="+mn-ea"/>
          <a:cs typeface="+mn-cs"/>
        </a:defRPr>
      </a:lvl6pPr>
      <a:lvl7pPr marL="2637790" algn="l" defTabSz="879475" rtl="0" eaLnBrk="1" latinLnBrk="0" hangingPunct="1">
        <a:defRPr sz="1700" kern="1200">
          <a:solidFill>
            <a:schemeClr val="tx1"/>
          </a:solidFill>
          <a:latin typeface="+mn-lt"/>
          <a:ea typeface="+mn-ea"/>
          <a:cs typeface="+mn-cs"/>
        </a:defRPr>
      </a:lvl7pPr>
      <a:lvl8pPr marL="3077210" algn="l" defTabSz="879475" rtl="0" eaLnBrk="1" latinLnBrk="0" hangingPunct="1">
        <a:defRPr sz="1700" kern="1200">
          <a:solidFill>
            <a:schemeClr val="tx1"/>
          </a:solidFill>
          <a:latin typeface="+mn-lt"/>
          <a:ea typeface="+mn-ea"/>
          <a:cs typeface="+mn-cs"/>
        </a:defRPr>
      </a:lvl8pPr>
      <a:lvl9pPr marL="3516630" algn="l" defTabSz="879475" rtl="0" eaLnBrk="1" latinLnBrk="0" hangingPunct="1">
        <a:defRPr sz="17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embed="rId2" r:link="rId3"/>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58" r:id="rId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embed="rId2" r:link="rId3"/>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57290" y="857238"/>
            <a:ext cx="6286544" cy="2793056"/>
          </a:xfrm>
          <a:prstGeom prst="rect">
            <a:avLst/>
          </a:prstGeom>
          <a:noFill/>
        </p:spPr>
        <p:txBody>
          <a:bodyPr wrap="square" lIns="91426" tIns="45712" rIns="91426" bIns="45712" rtlCol="0">
            <a:spAutoFit/>
          </a:bodyPr>
          <a:lstStyle/>
          <a:p>
            <a:pPr algn="ctr"/>
            <a:r>
              <a:rPr lang="zh-CN" altLang="en-US" sz="4500" spc="50" smtClean="0">
                <a:ln w="11430"/>
                <a:latin typeface="黑体" panose="02010609060101010101" pitchFamily="49" charset="-122"/>
                <a:ea typeface="黑体" panose="02010609060101010101" pitchFamily="49" charset="-122"/>
              </a:rPr>
              <a:t>专题</a:t>
            </a:r>
            <a:r>
              <a:rPr lang="en-US" altLang="zh-CN" sz="4500" spc="50" smtClean="0">
                <a:ln w="11430"/>
                <a:latin typeface="黑体" panose="02010609060101010101" pitchFamily="49" charset="-122"/>
                <a:ea typeface="黑体" panose="02010609060101010101" pitchFamily="49" charset="-122"/>
              </a:rPr>
              <a:t>22</a:t>
            </a:r>
            <a:endParaRPr lang="en-US" altLang="zh-CN" sz="4500" spc="50" smtClean="0">
              <a:ln w="11430"/>
              <a:latin typeface="黑体" panose="02010609060101010101" pitchFamily="49" charset="-122"/>
              <a:ea typeface="黑体" panose="02010609060101010101" pitchFamily="49" charset="-122"/>
            </a:endParaRPr>
          </a:p>
          <a:p>
            <a:pPr algn="ctr"/>
            <a:r>
              <a:rPr lang="zh-CN" altLang="en-US" sz="4500" spc="50" smtClean="0">
                <a:ln w="11430"/>
                <a:latin typeface="黑体" panose="02010609060101010101" pitchFamily="49" charset="-122"/>
                <a:ea typeface="黑体" panose="02010609060101010101" pitchFamily="49" charset="-122"/>
              </a:rPr>
              <a:t>近现代资本主义国家的国家制度与社会治理</a:t>
            </a:r>
            <a:endParaRPr lang="zh-CN" altLang="en-US" sz="4500" spc="50" smtClean="0">
              <a:ln w="11430"/>
              <a:latin typeface="黑体" panose="02010609060101010101" pitchFamily="49" charset="-122"/>
              <a:ea typeface="黑体" panose="02010609060101010101" pitchFamily="49" charset="-122"/>
            </a:endParaRPr>
          </a:p>
        </p:txBody>
      </p:sp>
    </p:spTree>
  </p:cSld>
  <p:clrMapOvr>
    <a:masterClrMapping/>
  </p:clrMapOvr>
  <p:transition>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2844" y="403920"/>
            <a:ext cx="8929750" cy="1754326"/>
          </a:xfrm>
          <a:prstGeom prst="rect">
            <a:avLst/>
          </a:prstGeom>
          <a:noFill/>
        </p:spPr>
        <p:txBody>
          <a:bodyPr wrap="square" rtlCol="0">
            <a:spAutoFit/>
          </a:bodyPr>
          <a:lstStyle/>
          <a:p>
            <a:pPr>
              <a:lnSpc>
                <a:spcPct val="150000"/>
              </a:lnSpc>
            </a:pPr>
            <a:r>
              <a:rPr lang="zh-CN" altLang="en-US" sz="2400" smtClean="0">
                <a:solidFill>
                  <a:srgbClr val="0070C0"/>
                </a:solidFill>
                <a:latin typeface="黑体" panose="02010609060101010101" pitchFamily="49" charset="-122"/>
                <a:ea typeface="黑体" panose="02010609060101010101" pitchFamily="49" charset="-122"/>
              </a:rPr>
              <a:t>三、文官制度的扩展</a:t>
            </a:r>
            <a:endParaRPr lang="zh-CN" altLang="en-US" sz="2400" smtClean="0">
              <a:solidFill>
                <a:srgbClr val="0070C0"/>
              </a:solidFill>
              <a:latin typeface="黑体" panose="02010609060101010101" pitchFamily="49" charset="-122"/>
              <a:ea typeface="黑体" panose="02010609060101010101" pitchFamily="49" charset="-122"/>
            </a:endParaRPr>
          </a:p>
          <a:p>
            <a:pPr>
              <a:lnSpc>
                <a:spcPct val="150000"/>
              </a:lnSpc>
            </a:pPr>
            <a:r>
              <a:rPr lang="en-US" sz="2400" smtClean="0"/>
              <a:t>1883</a:t>
            </a:r>
            <a:r>
              <a:rPr lang="zh-CN" altLang="en-US" sz="2400" smtClean="0"/>
              <a:t>年</a:t>
            </a:r>
            <a:r>
              <a:rPr lang="en-US" sz="2400" smtClean="0"/>
              <a:t>,</a:t>
            </a:r>
            <a:r>
              <a:rPr lang="zh-CN" altLang="en-US" sz="2400" smtClean="0"/>
              <a:t>美国国会通过法案</a:t>
            </a:r>
            <a:r>
              <a:rPr lang="en-US" sz="2400" smtClean="0"/>
              <a:t>,</a:t>
            </a:r>
            <a:r>
              <a:rPr lang="zh-CN" altLang="en-US" sz="2400" smtClean="0"/>
              <a:t>建立了文官制度。第二次世界大战后</a:t>
            </a:r>
            <a:r>
              <a:rPr lang="en-US" sz="2400" smtClean="0"/>
              <a:t>,</a:t>
            </a:r>
            <a:r>
              <a:rPr lang="zh-CN" altLang="en-US" sz="2400" smtClean="0"/>
              <a:t>法国、德国和日本等国的文官制度最终建立起来。</a:t>
            </a:r>
            <a:endParaRPr lang="zh-CN" altLang="en-US" sz="240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2258" y="71420"/>
            <a:ext cx="8787460" cy="446972"/>
          </a:xfrm>
          <a:prstGeom prst="rect">
            <a:avLst/>
          </a:prstGeom>
          <a:noFill/>
        </p:spPr>
        <p:txBody>
          <a:bodyPr wrap="square" lIns="68571" tIns="34285" rIns="68571" bIns="34285" rtlCol="0">
            <a:spAutoFit/>
          </a:bodyPr>
          <a:lstStyle/>
          <a:p>
            <a:r>
              <a:rPr lang="zh-CN" altLang="en-US" sz="2200" smtClean="0">
                <a:solidFill>
                  <a:srgbClr val="0070C0"/>
                </a:solidFill>
                <a:latin typeface="黑体" panose="02010609060101010101" pitchFamily="49" charset="-122"/>
                <a:ea typeface="黑体" panose="02010609060101010101" pitchFamily="49" charset="-122"/>
              </a:rPr>
              <a:t>四、文官制度的特点和影响</a:t>
            </a:r>
            <a:endParaRPr lang="zh-CN" altLang="en-US" sz="2200">
              <a:solidFill>
                <a:srgbClr val="0070C0"/>
              </a:solidFill>
              <a:latin typeface="黑体" panose="02010609060101010101" pitchFamily="49" charset="-122"/>
              <a:ea typeface="黑体" panose="02010609060101010101" pitchFamily="49" charset="-122"/>
            </a:endParaRPr>
          </a:p>
        </p:txBody>
      </p:sp>
      <p:graphicFrame>
        <p:nvGraphicFramePr>
          <p:cNvPr id="3" name="表格 2"/>
          <p:cNvGraphicFramePr>
            <a:graphicFrameLocks noGrp="1"/>
          </p:cNvGraphicFramePr>
          <p:nvPr/>
        </p:nvGraphicFramePr>
        <p:xfrm>
          <a:off x="180944" y="571486"/>
          <a:ext cx="8786874" cy="4358640"/>
        </p:xfrm>
        <a:graphic>
          <a:graphicData uri="http://schemas.openxmlformats.org/drawingml/2006/table">
            <a:tbl>
              <a:tblPr/>
              <a:tblGrid>
                <a:gridCol w="857256"/>
                <a:gridCol w="1000132"/>
                <a:gridCol w="6929486"/>
              </a:tblGrid>
              <a:tr h="0">
                <a:tc rowSpan="3" gridSpan="2">
                  <a:txBody>
                    <a:bodyPr wrap="square"/>
                    <a:lstStyle/>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特点</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hMerge="1">
                  <a:tcPr/>
                </a:tc>
                <a:tc>
                  <a:txBody>
                    <a:bodyPr wrap="square"/>
                    <a:lstStyle/>
                    <a:p>
                      <a:pP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凡是符合相关法律规定的公民</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都可以参加文官考试</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成绩优异者得到录用</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gridSpan="2">
                  <a:tcPr/>
                </a:tc>
                <a:tc vMerge="1" hMerge="1">
                  <a:tcPr/>
                </a:tc>
                <a:tc>
                  <a:txBody>
                    <a:bodyPr wrap="square"/>
                    <a:lstStyle/>
                    <a:p>
                      <a:pP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文官要在资产阶级各政党之间严格保持中立</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不得公开参与政治活动</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gridSpan="2">
                  <a:tcPr/>
                </a:tc>
                <a:tc vMerge="1" hMerge="1">
                  <a:tcPr/>
                </a:tc>
                <a:tc>
                  <a:txBody>
                    <a:bodyPr wrap="square"/>
                    <a:lstStyle/>
                    <a:p>
                      <a:pP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文官只要没有严重过错</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便可任职到退休。同时</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文官根据工作成绩得到晋升或惩罚</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rowSpan="3">
                  <a:txBody>
                    <a:bodyPr wrap="square"/>
                    <a:lstStyle/>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影响</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wrap="square"/>
                    <a:lstStyle/>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积极</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规范了西方国家政府行政部门事务官的选用和管理</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实现了政治和管理的分离</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cPr/>
                </a:tc>
                <a:tc vMerge="1">
                  <a:tcPr/>
                </a:tc>
                <a:tc>
                  <a:txBody>
                    <a:bodyPr wrap="square"/>
                    <a:lstStyle/>
                    <a:p>
                      <a:pP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有利于政府工作的稳定性和持续性</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促进了国家治理水平的提高</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cPr/>
                </a:tc>
                <a:tc>
                  <a:txBody>
                    <a:bodyPr wrap="square"/>
                    <a:lstStyle/>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消极</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容易滋生官僚习气和僵化现象</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文官人数急剧膨胀</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大大增加了国家财政负担</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文官的层次越来越多</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一定程度上影响了政府的工作效率</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trips dir="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06" y="71420"/>
            <a:ext cx="8858312" cy="910186"/>
          </a:xfrm>
          <a:prstGeom prst="rect">
            <a:avLst/>
          </a:prstGeom>
          <a:noFill/>
        </p:spPr>
        <p:txBody>
          <a:bodyPr wrap="square" rtlCol="0">
            <a:spAutoFit/>
          </a:bodyPr>
          <a:lstStyle/>
          <a:p>
            <a:r>
              <a:rPr lang="en-US" sz="2200" smtClean="0">
                <a:solidFill>
                  <a:srgbClr val="FF0000"/>
                </a:solidFill>
                <a:latin typeface="黑体" panose="02010609060101010101" pitchFamily="49" charset="-122"/>
                <a:ea typeface="黑体" panose="02010609060101010101" pitchFamily="49" charset="-122"/>
              </a:rPr>
              <a:t>[</a:t>
            </a:r>
            <a:r>
              <a:rPr lang="zh-CN" altLang="en-US" sz="2200" smtClean="0">
                <a:solidFill>
                  <a:srgbClr val="FF0000"/>
                </a:solidFill>
                <a:latin typeface="黑体" panose="02010609060101010101" pitchFamily="49" charset="-122"/>
                <a:ea typeface="黑体" panose="02010609060101010101" pitchFamily="49" charset="-122"/>
              </a:rPr>
              <a:t>水平</a:t>
            </a:r>
            <a:r>
              <a:rPr lang="en-US" sz="2200" smtClean="0">
                <a:solidFill>
                  <a:srgbClr val="FF0000"/>
                </a:solidFill>
                <a:latin typeface="黑体" panose="02010609060101010101" pitchFamily="49" charset="-122"/>
                <a:ea typeface="黑体" panose="02010609060101010101" pitchFamily="49" charset="-122"/>
              </a:rPr>
              <a:t>3</a:t>
            </a:r>
            <a:r>
              <a:rPr lang="en-US" altLang="zh-CN" sz="2200" smtClean="0">
                <a:solidFill>
                  <a:srgbClr val="FF0000"/>
                </a:solidFill>
                <a:latin typeface="黑体" panose="02010609060101010101" pitchFamily="49" charset="-122"/>
                <a:ea typeface="黑体" panose="02010609060101010101" pitchFamily="49" charset="-122"/>
              </a:rPr>
              <a:t>—</a:t>
            </a:r>
            <a:r>
              <a:rPr lang="en-US" sz="2200" smtClean="0">
                <a:solidFill>
                  <a:srgbClr val="FF0000"/>
                </a:solidFill>
                <a:latin typeface="黑体" panose="02010609060101010101" pitchFamily="49" charset="-122"/>
                <a:ea typeface="黑体" panose="02010609060101010101" pitchFamily="49" charset="-122"/>
              </a:rPr>
              <a:t>4] </a:t>
            </a:r>
            <a:r>
              <a:rPr lang="zh-CN" altLang="en-US" sz="2200" smtClean="0"/>
              <a:t>通过比较分析认识科举制对西方近代文官制度的影响</a:t>
            </a:r>
            <a:endParaRPr lang="zh-CN" altLang="en-US" sz="2200" smtClean="0"/>
          </a:p>
          <a:p>
            <a:r>
              <a:rPr lang="en-US" sz="2200" smtClean="0"/>
              <a:t>(1)</a:t>
            </a:r>
            <a:r>
              <a:rPr lang="zh-CN" altLang="en-US" sz="2200" smtClean="0"/>
              <a:t>中国科举制与西方文官制度的比较</a:t>
            </a:r>
            <a:endParaRPr lang="zh-CN" altLang="en-US" sz="2200"/>
          </a:p>
        </p:txBody>
      </p:sp>
      <p:graphicFrame>
        <p:nvGraphicFramePr>
          <p:cNvPr id="6" name="表格 5"/>
          <p:cNvGraphicFramePr>
            <a:graphicFrameLocks noGrp="1"/>
          </p:cNvGraphicFramePr>
          <p:nvPr/>
        </p:nvGraphicFramePr>
        <p:xfrm>
          <a:off x="190512" y="1000114"/>
          <a:ext cx="8739208" cy="4023360"/>
        </p:xfrm>
        <a:graphic>
          <a:graphicData uri="http://schemas.openxmlformats.org/drawingml/2006/table">
            <a:tbl>
              <a:tblPr/>
              <a:tblGrid>
                <a:gridCol w="881026"/>
                <a:gridCol w="2000264"/>
                <a:gridCol w="2928958"/>
                <a:gridCol w="2928960"/>
              </a:tblGrid>
              <a:tr h="0">
                <a:tc gridSpan="2">
                  <a:txBody>
                    <a:bodyPr wrap="square"/>
                    <a:lstStyle/>
                    <a:p>
                      <a:pPr algn="ct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项目</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wrap="square"/>
                    <a:lstStyle/>
                    <a:p>
                      <a:pPr algn="ct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中国科举制</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西方文官制度</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rowSpan="4">
                  <a:txBody>
                    <a:bodyPr wrap="square"/>
                    <a:lstStyle/>
                    <a:p>
                      <a:pPr algn="ct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不同</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考试内容</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以儒家思想为主</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强调思想政治内容</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以实用知识为主</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强调文化综合素质</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cPr/>
                </a:tc>
                <a:tc>
                  <a:txBody>
                    <a:bodyPr wrap="square"/>
                    <a:lstStyle/>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服务对象</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本质上服务于封建王权</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具有明显的等级性和专制色彩</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成为资本主义民主政治的重要组成部分</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是为了确保民主基础上的政治稳定</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cPr/>
                </a:tc>
                <a:tc>
                  <a:txBody>
                    <a:bodyPr wrap="square"/>
                    <a:lstStyle/>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经济形态</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中国固守传统的农耕文明</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英国率先完成了工业革命</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是工业文明</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cPr/>
                </a:tc>
                <a:tc>
                  <a:txBody>
                    <a:bodyPr wrap="square"/>
                    <a:lstStyle/>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社会制度</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仍处在封建社会</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资本主义社会</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wrap="square"/>
                    <a:lstStyle/>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相同</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wrap="square"/>
                    <a:lstStyle/>
                    <a:p>
                      <a:pPr algn="l">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都在一定程度上提高了官员的文化素质</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公开考试</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择优录用</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考生来源广泛</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r>
            </a:tbl>
          </a:graphicData>
        </a:graphic>
      </p:graphicFrame>
    </p:spTree>
  </p:cSld>
  <p:clrMapOvr>
    <a:masterClrMapping/>
  </p:clrMapOvr>
  <p:transition>
    <p:newsfla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4266" y="158498"/>
            <a:ext cx="8858312" cy="4413516"/>
          </a:xfrm>
          <a:prstGeom prst="rect">
            <a:avLst/>
          </a:prstGeom>
          <a:noFill/>
        </p:spPr>
        <p:txBody>
          <a:bodyPr wrap="square" rtlCol="0">
            <a:spAutoFit/>
          </a:bodyPr>
          <a:lstStyle/>
          <a:p>
            <a:r>
              <a:rPr lang="en-US" sz="2400" smtClean="0"/>
              <a:t>(2)</a:t>
            </a:r>
            <a:r>
              <a:rPr lang="zh-CN" altLang="en-US" sz="2400" smtClean="0"/>
              <a:t>科举制对西方文官制度的影响</a:t>
            </a:r>
            <a:endParaRPr lang="zh-CN" altLang="en-US" sz="2400" smtClean="0"/>
          </a:p>
          <a:p>
            <a:r>
              <a:rPr lang="zh-CN" altLang="en-US" sz="2400" smtClean="0"/>
              <a:t>①我国的科举制度倡导竞争考试、择优录取</a:t>
            </a:r>
            <a:r>
              <a:rPr lang="en-US" sz="2400" smtClean="0"/>
              <a:t>,</a:t>
            </a:r>
            <a:r>
              <a:rPr lang="zh-CN" altLang="en-US" sz="2400" smtClean="0"/>
              <a:t>政权向平民开放</a:t>
            </a:r>
            <a:r>
              <a:rPr lang="en-US" sz="2400" smtClean="0"/>
              <a:t>,</a:t>
            </a:r>
            <a:r>
              <a:rPr lang="zh-CN" altLang="en-US" sz="2400" smtClean="0"/>
              <a:t>标榜公平取士</a:t>
            </a:r>
            <a:r>
              <a:rPr lang="en-US" sz="2400" smtClean="0"/>
              <a:t>,</a:t>
            </a:r>
            <a:r>
              <a:rPr lang="zh-CN" altLang="en-US" sz="2400" smtClean="0"/>
              <a:t>唯才是举。这让西方大为赞赏</a:t>
            </a:r>
            <a:r>
              <a:rPr lang="en-US" sz="2400" smtClean="0"/>
              <a:t>,</a:t>
            </a:r>
            <a:r>
              <a:rPr lang="zh-CN" altLang="en-US" sz="2400" smtClean="0"/>
              <a:t>进而仿效</a:t>
            </a:r>
            <a:r>
              <a:rPr lang="en-US" sz="2400" smtClean="0"/>
              <a:t>,</a:t>
            </a:r>
            <a:r>
              <a:rPr lang="zh-CN" altLang="en-US" sz="2400" smtClean="0"/>
              <a:t>成为近现代西方文官制度的样板。</a:t>
            </a:r>
            <a:endParaRPr lang="zh-CN" altLang="en-US" sz="2400" smtClean="0"/>
          </a:p>
          <a:p>
            <a:r>
              <a:rPr lang="zh-CN" altLang="en-US" sz="2400" smtClean="0"/>
              <a:t>②科举制度体现“机会均等”原则</a:t>
            </a:r>
            <a:r>
              <a:rPr lang="en-US" sz="2400" smtClean="0"/>
              <a:t>,</a:t>
            </a:r>
            <a:r>
              <a:rPr lang="zh-CN" altLang="en-US" sz="2400" smtClean="0"/>
              <a:t>适应了资本主义启蒙时期倡导“自由、平等、博爱”的启蒙思想家的思想</a:t>
            </a:r>
            <a:r>
              <a:rPr lang="en-US" sz="2400" smtClean="0"/>
              <a:t>,</a:t>
            </a:r>
            <a:r>
              <a:rPr lang="zh-CN" altLang="en-US" sz="2400" smtClean="0"/>
              <a:t>比起贵族等级制、君主赐官制等选官制度</a:t>
            </a:r>
            <a:r>
              <a:rPr lang="en-US" sz="2400" smtClean="0"/>
              <a:t>,</a:t>
            </a:r>
            <a:r>
              <a:rPr lang="zh-CN" altLang="en-US" sz="2400" smtClean="0"/>
              <a:t>科举选士无疑具有优越性。</a:t>
            </a:r>
            <a:endParaRPr lang="zh-CN" altLang="en-US" sz="2400" smtClean="0"/>
          </a:p>
          <a:p>
            <a:r>
              <a:rPr lang="zh-CN" altLang="en-US" sz="2400" smtClean="0"/>
              <a:t>③中国科举考试的示范以及文官考试制度自身发展的内在动力驱使西方国家在</a:t>
            </a:r>
            <a:r>
              <a:rPr lang="en-US" sz="2400" smtClean="0"/>
              <a:t>19</a:t>
            </a:r>
            <a:r>
              <a:rPr lang="zh-CN" altLang="en-US" sz="2400" smtClean="0"/>
              <a:t>世纪后纷纷建立了文官制度。</a:t>
            </a:r>
            <a:endParaRPr lang="zh-CN" altLang="en-US" sz="2400"/>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214678" y="142858"/>
            <a:ext cx="1928826" cy="500066"/>
            <a:chOff x="3286116" y="785800"/>
            <a:chExt cx="1928826" cy="500066"/>
          </a:xfrm>
        </p:grpSpPr>
        <p:sp>
          <p:nvSpPr>
            <p:cNvPr id="6" name="矩形 5"/>
            <p:cNvSpPr/>
            <p:nvPr/>
          </p:nvSpPr>
          <p:spPr>
            <a:xfrm>
              <a:off x="3286116" y="785800"/>
              <a:ext cx="214314" cy="500066"/>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3571868" y="785800"/>
              <a:ext cx="1643074" cy="50006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3643306" y="801574"/>
              <a:ext cx="1571636" cy="438572"/>
            </a:xfrm>
            <a:prstGeom prst="rect">
              <a:avLst/>
            </a:prstGeom>
            <a:noFill/>
          </p:spPr>
          <p:txBody>
            <a:bodyPr wrap="square" lIns="68571" tIns="34285" rIns="68571" bIns="34285" rtlCol="0">
              <a:spAutoFit/>
            </a:bodyPr>
            <a:lstStyle/>
            <a:p>
              <a:pPr>
                <a:lnSpc>
                  <a:spcPct val="100000"/>
                </a:lnSpc>
              </a:pPr>
              <a:r>
                <a:rPr lang="zh-CN" altLang="en-US" sz="2400" smtClean="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考点整合</a:t>
              </a:r>
              <a:endParaRPr lang="en-US" altLang="zh-CN" sz="2400" smtClean="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grpSp>
      <p:sp>
        <p:nvSpPr>
          <p:cNvPr id="10" name="TextBox 9"/>
          <p:cNvSpPr txBox="1"/>
          <p:nvPr/>
        </p:nvSpPr>
        <p:spPr>
          <a:xfrm>
            <a:off x="142876" y="878230"/>
            <a:ext cx="8858280" cy="3550908"/>
          </a:xfrm>
          <a:prstGeom prst="rect">
            <a:avLst/>
          </a:prstGeom>
          <a:noFill/>
        </p:spPr>
        <p:txBody>
          <a:bodyPr wrap="square" rtlCol="0">
            <a:spAutoFit/>
          </a:bodyPr>
          <a:lstStyle/>
          <a:p>
            <a:r>
              <a:rPr lang="en-US" altLang="zh-CN" sz="2200" smtClean="0">
                <a:solidFill>
                  <a:srgbClr val="0070C0"/>
                </a:solidFill>
                <a:latin typeface="黑体" panose="02010609060101010101" pitchFamily="49" charset="-122"/>
                <a:ea typeface="黑体" panose="02010609060101010101" pitchFamily="49" charset="-122"/>
              </a:rPr>
              <a:t>[</a:t>
            </a:r>
            <a:r>
              <a:rPr lang="zh-CN" altLang="en-US" sz="2200" smtClean="0">
                <a:solidFill>
                  <a:srgbClr val="0070C0"/>
                </a:solidFill>
                <a:latin typeface="黑体" panose="02010609060101010101" pitchFamily="49" charset="-122"/>
                <a:ea typeface="黑体" panose="02010609060101010101" pitchFamily="49" charset="-122"/>
              </a:rPr>
              <a:t>考查视角一</a:t>
            </a:r>
            <a:r>
              <a:rPr lang="en-US" altLang="zh-CN" sz="2200" smtClean="0">
                <a:solidFill>
                  <a:srgbClr val="0070C0"/>
                </a:solidFill>
                <a:latin typeface="黑体" panose="02010609060101010101" pitchFamily="49" charset="-122"/>
                <a:ea typeface="黑体" panose="02010609060101010101" pitchFamily="49" charset="-122"/>
              </a:rPr>
              <a:t>] </a:t>
            </a:r>
            <a:r>
              <a:rPr lang="zh-CN" altLang="en-US" sz="2200" smtClean="0">
                <a:solidFill>
                  <a:srgbClr val="0070C0"/>
                </a:solidFill>
                <a:latin typeface="黑体" panose="02010609060101010101" pitchFamily="49" charset="-122"/>
                <a:ea typeface="黑体" panose="02010609060101010101" pitchFamily="49" charset="-122"/>
              </a:rPr>
              <a:t>西方文官制度出现的背景</a:t>
            </a:r>
            <a:endParaRPr lang="en-US" altLang="zh-CN" sz="2200" smtClean="0">
              <a:solidFill>
                <a:srgbClr val="0070C0"/>
              </a:solidFill>
              <a:latin typeface="黑体" panose="02010609060101010101" pitchFamily="49" charset="-122"/>
              <a:ea typeface="黑体" panose="02010609060101010101" pitchFamily="49" charset="-122"/>
            </a:endParaRPr>
          </a:p>
          <a:p>
            <a:r>
              <a:rPr lang="zh-CN" altLang="en-US" sz="2200" smtClean="0">
                <a:latin typeface="黑体" panose="02010609060101010101" pitchFamily="49" charset="-122"/>
                <a:ea typeface="黑体" panose="02010609060101010101" pitchFamily="49" charset="-122"/>
              </a:rPr>
              <a:t>典例</a:t>
            </a:r>
            <a:r>
              <a:rPr lang="en-US" sz="2200" smtClean="0">
                <a:latin typeface="黑体" panose="02010609060101010101" pitchFamily="49" charset="-122"/>
                <a:ea typeface="黑体" panose="02010609060101010101" pitchFamily="49" charset="-122"/>
              </a:rPr>
              <a:t>1:</a:t>
            </a:r>
            <a:r>
              <a:rPr lang="en-US" sz="2200" smtClean="0"/>
              <a:t>1688</a:t>
            </a:r>
            <a:r>
              <a:rPr lang="zh-CN" altLang="en-US" sz="2200" smtClean="0"/>
              <a:t>年“光荣革命”以后</a:t>
            </a:r>
            <a:r>
              <a:rPr lang="en-US" sz="2200" smtClean="0"/>
              <a:t>,</a:t>
            </a:r>
            <a:r>
              <a:rPr lang="zh-CN" altLang="en-US" sz="2200" smtClean="0"/>
              <a:t>英国逐渐形成两党政治</a:t>
            </a:r>
            <a:r>
              <a:rPr lang="en-US" sz="2200" smtClean="0"/>
              <a:t>,</a:t>
            </a:r>
            <a:r>
              <a:rPr lang="zh-CN" altLang="en-US" sz="2200" smtClean="0"/>
              <a:t>但由于两党轮流执政</a:t>
            </a:r>
            <a:r>
              <a:rPr lang="en-US" sz="2200" smtClean="0"/>
              <a:t>,</a:t>
            </a:r>
            <a:r>
              <a:rPr lang="zh-CN" altLang="en-US" sz="2200" smtClean="0"/>
              <a:t>所以任意一党得势后都会大幅度地在官僚体系中排除异己</a:t>
            </a:r>
            <a:r>
              <a:rPr lang="en-US" sz="2200" smtClean="0"/>
              <a:t>,</a:t>
            </a:r>
            <a:r>
              <a:rPr lang="zh-CN" altLang="en-US" sz="2200" smtClean="0"/>
              <a:t>甚至还滥用职权</a:t>
            </a:r>
            <a:r>
              <a:rPr lang="en-US" sz="2200" smtClean="0"/>
              <a:t>,</a:t>
            </a:r>
            <a:r>
              <a:rPr lang="zh-CN" altLang="en-US" sz="2200" smtClean="0"/>
              <a:t>任人唯亲。这造成的最严重后果在于</a:t>
            </a:r>
            <a:r>
              <a:rPr lang="en-US" sz="2200" smtClean="0"/>
              <a:t>(</a:t>
            </a:r>
            <a:r>
              <a:rPr lang="zh-CN" altLang="en-US" sz="2200" smtClean="0"/>
              <a:t>　　</a:t>
            </a:r>
            <a:r>
              <a:rPr lang="en-US" sz="2200" smtClean="0"/>
              <a:t>)</a:t>
            </a:r>
            <a:endParaRPr lang="zh-CN" altLang="en-US" sz="2200" smtClean="0"/>
          </a:p>
          <a:p>
            <a:r>
              <a:rPr lang="en-US" sz="2200" smtClean="0"/>
              <a:t>A.</a:t>
            </a:r>
            <a:r>
              <a:rPr lang="zh-CN" altLang="en-US" sz="2200" smtClean="0"/>
              <a:t>阻碍了政府工作的连续性</a:t>
            </a:r>
            <a:endParaRPr lang="zh-CN" altLang="en-US" sz="2200" smtClean="0"/>
          </a:p>
          <a:p>
            <a:r>
              <a:rPr lang="en-US" sz="2200" smtClean="0"/>
              <a:t>B.</a:t>
            </a:r>
            <a:r>
              <a:rPr lang="zh-CN" altLang="en-US" sz="2200" smtClean="0"/>
              <a:t>政府行政效率受到影响</a:t>
            </a:r>
            <a:endParaRPr lang="zh-CN" altLang="en-US" sz="2200" smtClean="0"/>
          </a:p>
          <a:p>
            <a:r>
              <a:rPr lang="en-US" sz="2200" smtClean="0"/>
              <a:t>C.</a:t>
            </a:r>
            <a:r>
              <a:rPr lang="zh-CN" altLang="en-US" sz="2200" smtClean="0"/>
              <a:t>改变了资产阶级政权性质</a:t>
            </a:r>
            <a:endParaRPr lang="zh-CN" altLang="en-US" sz="2200" smtClean="0"/>
          </a:p>
          <a:p>
            <a:r>
              <a:rPr lang="en-US" sz="2200" smtClean="0"/>
              <a:t>D.</a:t>
            </a:r>
            <a:r>
              <a:rPr lang="zh-CN" altLang="en-US" sz="2200" smtClean="0"/>
              <a:t>迟滞了工业革命发展进程</a:t>
            </a:r>
            <a:endParaRPr lang="zh-CN" altLang="en-US" sz="2200" smtClean="0"/>
          </a:p>
        </p:txBody>
      </p:sp>
      <p:sp>
        <p:nvSpPr>
          <p:cNvPr id="12" name="TextBox 11"/>
          <p:cNvSpPr txBox="1"/>
          <p:nvPr/>
        </p:nvSpPr>
        <p:spPr>
          <a:xfrm>
            <a:off x="7079950" y="1989768"/>
            <a:ext cx="1000132" cy="779059"/>
          </a:xfrm>
          <a:prstGeom prst="rect">
            <a:avLst/>
          </a:prstGeom>
          <a:noFill/>
        </p:spPr>
        <p:txBody>
          <a:bodyPr wrap="square" rtlCol="0">
            <a:spAutoFit/>
          </a:bodyPr>
          <a:lstStyle/>
          <a:p>
            <a:r>
              <a:rPr lang="en-US" altLang="zh-CN" sz="4000" smtClean="0">
                <a:solidFill>
                  <a:srgbClr val="FF0000"/>
                </a:solidFill>
              </a:rPr>
              <a:t>A</a:t>
            </a:r>
            <a:endParaRPr lang="zh-CN" altLang="en-US" sz="4000" smtClean="0">
              <a:solidFill>
                <a:srgbClr val="FF0000"/>
              </a:solidFill>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06" y="212303"/>
            <a:ext cx="8786874" cy="4413516"/>
          </a:xfrm>
          <a:prstGeom prst="rect">
            <a:avLst/>
          </a:prstGeom>
          <a:noFill/>
        </p:spPr>
        <p:txBody>
          <a:bodyPr wrap="square" rtlCol="0">
            <a:spAutoFit/>
          </a:bodyPr>
          <a:lstStyle/>
          <a:p>
            <a:r>
              <a:rPr lang="zh-CN" altLang="en-US" sz="2400" smtClean="0">
                <a:solidFill>
                  <a:srgbClr val="FF0000"/>
                </a:solidFill>
                <a:latin typeface="黑体" panose="02010609060101010101" pitchFamily="49" charset="-122"/>
                <a:ea typeface="黑体" panose="02010609060101010101" pitchFamily="49" charset="-122"/>
              </a:rPr>
              <a:t>解析</a:t>
            </a:r>
            <a:r>
              <a:rPr lang="en-US" sz="2400" smtClean="0">
                <a:solidFill>
                  <a:srgbClr val="FF0000"/>
                </a:solidFill>
                <a:latin typeface="黑体" panose="02010609060101010101" pitchFamily="49" charset="-122"/>
                <a:ea typeface="黑体" panose="02010609060101010101" pitchFamily="49" charset="-122"/>
              </a:rPr>
              <a:t>:A</a:t>
            </a:r>
            <a:r>
              <a:rPr lang="zh-CN" altLang="en-US" sz="2400" smtClean="0">
                <a:latin typeface="楷体" panose="02010609060101010101" pitchFamily="49" charset="-122"/>
                <a:ea typeface="楷体" panose="02010609060101010101" pitchFamily="49" charset="-122"/>
              </a:rPr>
              <a:t>　据材料“但由于两党轮流执政</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所以任意一党得势后都会大幅度地在官僚体系中排除异己</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甚至还滥用职权</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任人唯亲”可见</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执政党领袖把政府官职作为酬劳分配给在竞选中出过力的本党党员和任用个人亲信</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政党分肥制下使得其官员随所属政党的胜败而进退</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容易造成用人不当</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每一次选举后人事大变更</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这会阻碍了政府工作的连续性</a:t>
            </a:r>
            <a:r>
              <a:rPr lang="en-US" sz="2400" smtClean="0">
                <a:latin typeface="楷体" panose="02010609060101010101" pitchFamily="49" charset="-122"/>
                <a:ea typeface="楷体" panose="02010609060101010101" pitchFamily="49" charset="-122"/>
              </a:rPr>
              <a:t>,A</a:t>
            </a:r>
            <a:r>
              <a:rPr lang="zh-CN" altLang="en-US" sz="2400" smtClean="0">
                <a:latin typeface="楷体" panose="02010609060101010101" pitchFamily="49" charset="-122"/>
                <a:ea typeface="楷体" panose="02010609060101010101" pitchFamily="49" charset="-122"/>
              </a:rPr>
              <a:t>项正确</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材料所述带来的最严重后果是政治不稳定</a:t>
            </a:r>
            <a:r>
              <a:rPr lang="en-US" sz="2400" smtClean="0">
                <a:latin typeface="楷体" panose="02010609060101010101" pitchFamily="49" charset="-122"/>
                <a:ea typeface="楷体" panose="02010609060101010101" pitchFamily="49" charset="-122"/>
              </a:rPr>
              <a:t>,B</a:t>
            </a:r>
            <a:r>
              <a:rPr lang="zh-CN" altLang="en-US" sz="2400" smtClean="0">
                <a:latin typeface="楷体" panose="02010609060101010101" pitchFamily="49" charset="-122"/>
                <a:ea typeface="楷体" panose="02010609060101010101" pitchFamily="49" charset="-122"/>
              </a:rPr>
              <a:t>项不符合材料主旨</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资产阶级政权性质并未改变</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C</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第一次工业革命开始于</a:t>
            </a:r>
            <a:r>
              <a:rPr lang="en-US" sz="2400" smtClean="0">
                <a:latin typeface="楷体" panose="02010609060101010101" pitchFamily="49" charset="-122"/>
                <a:ea typeface="楷体" panose="02010609060101010101" pitchFamily="49" charset="-122"/>
              </a:rPr>
              <a:t>18</a:t>
            </a:r>
            <a:r>
              <a:rPr lang="zh-CN" altLang="en-US" sz="2400" smtClean="0">
                <a:latin typeface="楷体" panose="02010609060101010101" pitchFamily="49" charset="-122"/>
                <a:ea typeface="楷体" panose="02010609060101010101" pitchFamily="49" charset="-122"/>
              </a:rPr>
              <a:t>世纪</a:t>
            </a:r>
            <a:r>
              <a:rPr lang="en-US" sz="2400" smtClean="0">
                <a:latin typeface="楷体" panose="02010609060101010101" pitchFamily="49" charset="-122"/>
                <a:ea typeface="楷体" panose="02010609060101010101" pitchFamily="49" charset="-122"/>
              </a:rPr>
              <a:t>60</a:t>
            </a:r>
            <a:r>
              <a:rPr lang="zh-CN" altLang="en-US" sz="2400" smtClean="0">
                <a:latin typeface="楷体" panose="02010609060101010101" pitchFamily="49" charset="-122"/>
                <a:ea typeface="楷体" panose="02010609060101010101" pitchFamily="49" charset="-122"/>
              </a:rPr>
              <a:t>年代</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与材料时间相隔较远</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D</a:t>
            </a:r>
            <a:r>
              <a:rPr lang="zh-CN" altLang="en-US" sz="2400" smtClean="0">
                <a:latin typeface="楷体" panose="02010609060101010101" pitchFamily="49" charset="-122"/>
                <a:ea typeface="楷体" panose="02010609060101010101" pitchFamily="49" charset="-122"/>
              </a:rPr>
              <a:t>项。</a:t>
            </a:r>
            <a:endParaRPr lang="zh-CN" altLang="en-US" sz="2400">
              <a:latin typeface="楷体" panose="02010609060101010101" pitchFamily="49" charset="-122"/>
              <a:ea typeface="楷体" panose="02010609060101010101" pitchFamily="49" charset="-122"/>
            </a:endParaRPr>
          </a:p>
        </p:txBody>
      </p:sp>
    </p:spTree>
  </p:cSld>
  <p:clrMapOvr>
    <a:masterClrMapping/>
  </p:clrMapOvr>
  <p:transition>
    <p:split orient="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71" y="110153"/>
            <a:ext cx="8966009" cy="1690133"/>
          </a:xfrm>
          <a:prstGeom prst="rect">
            <a:avLst/>
          </a:prstGeom>
          <a:noFill/>
        </p:spPr>
        <p:txBody>
          <a:bodyPr wrap="square" lIns="68571" tIns="34285" rIns="68571" bIns="34285" rtlCol="0">
            <a:spAutoFit/>
          </a:bodyPr>
          <a:lstStyle/>
          <a:p>
            <a:r>
              <a:rPr lang="en-US" altLang="zh-CN" sz="2100" smtClean="0">
                <a:solidFill>
                  <a:srgbClr val="0070C0"/>
                </a:solidFill>
                <a:latin typeface="黑体" panose="02010609060101010101" pitchFamily="49" charset="-122"/>
                <a:ea typeface="黑体" panose="02010609060101010101" pitchFamily="49" charset="-122"/>
              </a:rPr>
              <a:t>[</a:t>
            </a:r>
            <a:r>
              <a:rPr lang="zh-CN" altLang="en-US" sz="2100" smtClean="0">
                <a:solidFill>
                  <a:srgbClr val="0070C0"/>
                </a:solidFill>
                <a:latin typeface="黑体" panose="02010609060101010101" pitchFamily="49" charset="-122"/>
                <a:ea typeface="黑体" panose="02010609060101010101" pitchFamily="49" charset="-122"/>
              </a:rPr>
              <a:t>考查视角二</a:t>
            </a:r>
            <a:r>
              <a:rPr lang="en-US" altLang="zh-CN" sz="2100" smtClean="0">
                <a:solidFill>
                  <a:srgbClr val="0070C0"/>
                </a:solidFill>
                <a:latin typeface="黑体" panose="02010609060101010101" pitchFamily="49" charset="-122"/>
                <a:ea typeface="黑体" panose="02010609060101010101" pitchFamily="49" charset="-122"/>
              </a:rPr>
              <a:t>] </a:t>
            </a:r>
            <a:r>
              <a:rPr lang="zh-CN" altLang="en-US" sz="2100" smtClean="0">
                <a:solidFill>
                  <a:srgbClr val="0070C0"/>
                </a:solidFill>
                <a:latin typeface="黑体" panose="02010609060101010101" pitchFamily="49" charset="-122"/>
                <a:ea typeface="黑体" panose="02010609060101010101" pitchFamily="49" charset="-122"/>
              </a:rPr>
              <a:t>西方文官制度的建立与扩展</a:t>
            </a:r>
            <a:endParaRPr lang="en-US" altLang="zh-CN" sz="2100" smtClean="0">
              <a:solidFill>
                <a:srgbClr val="0070C0"/>
              </a:solidFill>
              <a:latin typeface="黑体" panose="02010609060101010101" pitchFamily="49" charset="-122"/>
              <a:ea typeface="黑体" panose="02010609060101010101" pitchFamily="49" charset="-122"/>
            </a:endParaRPr>
          </a:p>
          <a:p>
            <a:r>
              <a:rPr lang="zh-CN" altLang="en-US" sz="2100" smtClean="0">
                <a:latin typeface="黑体" panose="02010609060101010101" pitchFamily="49" charset="-122"/>
                <a:ea typeface="黑体" panose="02010609060101010101" pitchFamily="49" charset="-122"/>
              </a:rPr>
              <a:t>典例</a:t>
            </a:r>
            <a:r>
              <a:rPr lang="en-US" sz="2100" smtClean="0">
                <a:latin typeface="黑体" panose="02010609060101010101" pitchFamily="49" charset="-122"/>
                <a:ea typeface="黑体" panose="02010609060101010101" pitchFamily="49" charset="-122"/>
              </a:rPr>
              <a:t>2:</a:t>
            </a:r>
            <a:r>
              <a:rPr lang="en-US" sz="2100" smtClean="0">
                <a:latin typeface="楷体" panose="02010609060101010101" pitchFamily="49" charset="-122"/>
                <a:ea typeface="楷体" panose="02010609060101010101" pitchFamily="49" charset="-122"/>
              </a:rPr>
              <a:t>(2024·</a:t>
            </a:r>
            <a:r>
              <a:rPr lang="zh-CN" altLang="en-US" sz="2100" smtClean="0">
                <a:latin typeface="楷体" panose="02010609060101010101" pitchFamily="49" charset="-122"/>
                <a:ea typeface="楷体" panose="02010609060101010101" pitchFamily="49" charset="-122"/>
              </a:rPr>
              <a:t>浙江金华期中</a:t>
            </a:r>
            <a:r>
              <a:rPr lang="en-US" sz="2100" smtClean="0">
                <a:latin typeface="楷体" panose="02010609060101010101" pitchFamily="49" charset="-122"/>
                <a:ea typeface="楷体" panose="02010609060101010101" pitchFamily="49" charset="-122"/>
              </a:rPr>
              <a:t>)</a:t>
            </a:r>
            <a:r>
              <a:rPr lang="en-US" sz="2100" smtClean="0"/>
              <a:t>1854</a:t>
            </a:r>
            <a:r>
              <a:rPr lang="zh-CN" altLang="en-US" sz="2100" smtClean="0"/>
              <a:t>年</a:t>
            </a:r>
            <a:r>
              <a:rPr lang="en-US" sz="2100" smtClean="0"/>
              <a:t>,</a:t>
            </a:r>
            <a:r>
              <a:rPr lang="zh-CN" altLang="en-US" sz="2100" smtClean="0"/>
              <a:t>英国公布的</a:t>
            </a:r>
            <a:r>
              <a:rPr lang="en-US" altLang="zh-CN" sz="2100" smtClean="0"/>
              <a:t>《</a:t>
            </a:r>
            <a:r>
              <a:rPr lang="zh-CN" altLang="en-US" sz="2100" smtClean="0"/>
              <a:t>关于建立常任文官制度的报告</a:t>
            </a:r>
            <a:r>
              <a:rPr lang="en-US" altLang="zh-CN" sz="2100" smtClean="0"/>
              <a:t>》</a:t>
            </a:r>
            <a:r>
              <a:rPr lang="en-US" sz="2100" smtClean="0"/>
              <a:t>,</a:t>
            </a:r>
            <a:r>
              <a:rPr lang="zh-CN" altLang="en-US" sz="2100" smtClean="0"/>
              <a:t>要求成立文官事务委员会</a:t>
            </a:r>
            <a:r>
              <a:rPr lang="en-US" sz="2100" smtClean="0"/>
              <a:t>,</a:t>
            </a:r>
            <a:r>
              <a:rPr lang="zh-CN" altLang="en-US" sz="2100" smtClean="0"/>
              <a:t>确立公开竞争考试制度。其中高级文官考试内容</a:t>
            </a:r>
            <a:r>
              <a:rPr lang="en-US" sz="2100" smtClean="0"/>
              <a:t>,</a:t>
            </a:r>
            <a:r>
              <a:rPr lang="zh-CN" altLang="en-US" sz="2100" smtClean="0"/>
              <a:t>具体如下</a:t>
            </a:r>
            <a:r>
              <a:rPr lang="en-US" sz="2100" smtClean="0"/>
              <a:t>,</a:t>
            </a:r>
            <a:r>
              <a:rPr lang="zh-CN" altLang="en-US" sz="2100" smtClean="0"/>
              <a:t>据此判断</a:t>
            </a:r>
            <a:r>
              <a:rPr lang="en-US" sz="2100" smtClean="0"/>
              <a:t>,</a:t>
            </a:r>
            <a:r>
              <a:rPr lang="zh-CN" altLang="en-US" sz="2100" smtClean="0"/>
              <a:t>下列说法正确的是</a:t>
            </a:r>
            <a:r>
              <a:rPr lang="en-US" sz="2100" smtClean="0"/>
              <a:t>(</a:t>
            </a:r>
            <a:r>
              <a:rPr lang="zh-CN" altLang="en-US" sz="2100" smtClean="0"/>
              <a:t>　　</a:t>
            </a:r>
            <a:r>
              <a:rPr lang="en-US" sz="2100" smtClean="0"/>
              <a:t>)</a:t>
            </a:r>
            <a:endParaRPr lang="zh-CN" altLang="en-US" sz="2100" smtClean="0"/>
          </a:p>
        </p:txBody>
      </p:sp>
      <p:sp>
        <p:nvSpPr>
          <p:cNvPr id="6" name="TextBox 5"/>
          <p:cNvSpPr txBox="1"/>
          <p:nvPr/>
        </p:nvSpPr>
        <p:spPr>
          <a:xfrm>
            <a:off x="6429388" y="1142990"/>
            <a:ext cx="785818" cy="779059"/>
          </a:xfrm>
          <a:prstGeom prst="rect">
            <a:avLst/>
          </a:prstGeom>
          <a:noFill/>
        </p:spPr>
        <p:txBody>
          <a:bodyPr wrap="square" rtlCol="0">
            <a:spAutoFit/>
          </a:bodyPr>
          <a:lstStyle/>
          <a:p>
            <a:r>
              <a:rPr lang="en-US" altLang="zh-CN" sz="4000" smtClean="0">
                <a:solidFill>
                  <a:srgbClr val="FF0000"/>
                </a:solidFill>
              </a:rPr>
              <a:t>D</a:t>
            </a:r>
            <a:endParaRPr lang="zh-CN" altLang="en-US" sz="4000" smtClean="0">
              <a:solidFill>
                <a:srgbClr val="FF0000"/>
              </a:solidFill>
            </a:endParaRPr>
          </a:p>
        </p:txBody>
      </p:sp>
      <p:sp>
        <p:nvSpPr>
          <p:cNvPr id="7" name="TextBox 6"/>
          <p:cNvSpPr txBox="1"/>
          <p:nvPr/>
        </p:nvSpPr>
        <p:spPr>
          <a:xfrm>
            <a:off x="107171" y="3239071"/>
            <a:ext cx="8966009" cy="1690133"/>
          </a:xfrm>
          <a:prstGeom prst="rect">
            <a:avLst/>
          </a:prstGeom>
          <a:noFill/>
        </p:spPr>
        <p:txBody>
          <a:bodyPr wrap="square" lIns="68571" tIns="34285" rIns="68571" bIns="34285" rtlCol="0">
            <a:spAutoFit/>
          </a:bodyPr>
          <a:lstStyle/>
          <a:p>
            <a:r>
              <a:rPr lang="en-US" sz="2100" smtClean="0"/>
              <a:t>A.</a:t>
            </a:r>
            <a:r>
              <a:rPr lang="zh-CN" altLang="en-US" sz="2100" smtClean="0"/>
              <a:t>考查内容借鉴了中国科举制</a:t>
            </a:r>
            <a:endParaRPr lang="zh-CN" altLang="en-US" sz="2100" smtClean="0"/>
          </a:p>
          <a:p>
            <a:r>
              <a:rPr lang="en-US" sz="2100" smtClean="0"/>
              <a:t>B.</a:t>
            </a:r>
            <a:r>
              <a:rPr lang="zh-CN" altLang="en-US" sz="2100" smtClean="0"/>
              <a:t>凸显了政务官的专业化要求</a:t>
            </a:r>
            <a:endParaRPr lang="zh-CN" altLang="en-US" sz="2100" smtClean="0"/>
          </a:p>
          <a:p>
            <a:r>
              <a:rPr lang="en-US" sz="2100" smtClean="0"/>
              <a:t>C.</a:t>
            </a:r>
            <a:r>
              <a:rPr lang="zh-CN" altLang="en-US" sz="2100" smtClean="0"/>
              <a:t>推动了英国政党政治的形成</a:t>
            </a:r>
            <a:endParaRPr lang="zh-CN" altLang="en-US" sz="2100" smtClean="0"/>
          </a:p>
          <a:p>
            <a:r>
              <a:rPr lang="en-US" sz="2100" smtClean="0"/>
              <a:t>D.</a:t>
            </a:r>
            <a:r>
              <a:rPr lang="zh-CN" altLang="en-US" sz="2100" smtClean="0"/>
              <a:t>高级文官侧重综合知识考查</a:t>
            </a:r>
            <a:endParaRPr lang="zh-CN" altLang="en-US" sz="2100"/>
          </a:p>
        </p:txBody>
      </p:sp>
      <p:graphicFrame>
        <p:nvGraphicFramePr>
          <p:cNvPr id="8" name="表格 7"/>
          <p:cNvGraphicFramePr>
            <a:graphicFrameLocks noGrp="1"/>
          </p:cNvGraphicFramePr>
          <p:nvPr/>
        </p:nvGraphicFramePr>
        <p:xfrm>
          <a:off x="119074" y="1928808"/>
          <a:ext cx="8810644" cy="1214446"/>
        </p:xfrm>
        <a:graphic>
          <a:graphicData uri="http://schemas.openxmlformats.org/drawingml/2006/table">
            <a:tbl>
              <a:tblPr/>
              <a:tblGrid>
                <a:gridCol w="2024034"/>
                <a:gridCol w="6786610"/>
              </a:tblGrid>
              <a:tr h="404815">
                <a:tc>
                  <a:txBody>
                    <a:bodyPr wrap="square"/>
                    <a:lstStyle/>
                    <a:p>
                      <a:pPr algn="ctr">
                        <a:lnSpc>
                          <a:spcPct val="100000"/>
                        </a:lnSpc>
                        <a:spcAft>
                          <a:spcPct val="0"/>
                        </a:spcAft>
                      </a:pPr>
                      <a:r>
                        <a:rPr lang="zh-CN" sz="2100" b="1">
                          <a:latin typeface="宋体" panose="02010600030101010101" pitchFamily="2" charset="-122"/>
                          <a:ea typeface="宋体" panose="02010600030101010101" pitchFamily="2" charset="-122"/>
                          <a:cs typeface="Times New Roman" panose="02020603050405020304"/>
                        </a:rPr>
                        <a:t>必考科目</a:t>
                      </a:r>
                      <a:endParaRPr lang="zh-CN" sz="21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100" b="1">
                          <a:latin typeface="宋体" panose="02010600030101010101" pitchFamily="2" charset="-122"/>
                          <a:ea typeface="宋体" panose="02010600030101010101" pitchFamily="2" charset="-122"/>
                          <a:cs typeface="Times New Roman" panose="02020603050405020304"/>
                        </a:rPr>
                        <a:t>作文、英语、现代或基础经济、普通科学、辅助文字</a:t>
                      </a:r>
                      <a:endParaRPr lang="zh-CN" sz="21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9631">
                <a:tc>
                  <a:txBody>
                    <a:bodyPr wrap="square"/>
                    <a:lstStyle/>
                    <a:p>
                      <a:pPr algn="ctr">
                        <a:lnSpc>
                          <a:spcPct val="100000"/>
                        </a:lnSpc>
                        <a:spcAft>
                          <a:spcPct val="0"/>
                        </a:spcAft>
                      </a:pPr>
                      <a:r>
                        <a:rPr lang="zh-CN" sz="2100" b="1">
                          <a:latin typeface="宋体" panose="02010600030101010101" pitchFamily="2" charset="-122"/>
                          <a:ea typeface="宋体" panose="02010600030101010101" pitchFamily="2" charset="-122"/>
                          <a:cs typeface="Times New Roman" panose="02020603050405020304"/>
                        </a:rPr>
                        <a:t>选考科目</a:t>
                      </a:r>
                      <a:endParaRPr lang="zh-CN" sz="210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en-US" sz="2100" b="1">
                          <a:latin typeface="宋体" panose="02010600030101010101" pitchFamily="2" charset="-122"/>
                          <a:ea typeface="宋体" panose="02010600030101010101" pitchFamily="2" charset="-122"/>
                          <a:cs typeface="Times New Roman" panose="02020603050405020304"/>
                        </a:rPr>
                        <a:t>(</a:t>
                      </a:r>
                      <a:r>
                        <a:rPr lang="zh-CN" sz="2100" b="1" smtClean="0">
                          <a:latin typeface="宋体" panose="02010600030101010101" pitchFamily="2" charset="-122"/>
                          <a:ea typeface="宋体" panose="02010600030101010101" pitchFamily="2" charset="-122"/>
                          <a:cs typeface="Times New Roman" panose="02020603050405020304"/>
                        </a:rPr>
                        <a:t>任选</a:t>
                      </a:r>
                      <a:r>
                        <a:rPr lang="en-US" sz="2100" b="1" smtClean="0">
                          <a:latin typeface="宋体" panose="02010600030101010101" pitchFamily="2" charset="-122"/>
                          <a:ea typeface="宋体" panose="02010600030101010101" pitchFamily="2" charset="-122"/>
                          <a:cs typeface="Times New Roman" panose="02020603050405020304"/>
                        </a:rPr>
                        <a:t>6</a:t>
                      </a:r>
                      <a:r>
                        <a:rPr lang="zh-CN" sz="2100" b="1">
                          <a:latin typeface="宋体" panose="02010600030101010101" pitchFamily="2" charset="-122"/>
                          <a:ea typeface="宋体" panose="02010600030101010101" pitchFamily="2" charset="-122"/>
                          <a:cs typeface="Times New Roman" panose="02020603050405020304"/>
                        </a:rPr>
                        <a:t>门</a:t>
                      </a:r>
                      <a:r>
                        <a:rPr lang="en-US" sz="2100" b="1">
                          <a:latin typeface="宋体" panose="02010600030101010101" pitchFamily="2" charset="-122"/>
                          <a:ea typeface="宋体" panose="02010600030101010101" pitchFamily="2" charset="-122"/>
                          <a:cs typeface="Times New Roman" panose="02020603050405020304"/>
                        </a:rPr>
                        <a:t>)</a:t>
                      </a:r>
                      <a:endParaRPr lang="zh-CN" sz="21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100" b="1">
                          <a:latin typeface="宋体" panose="02010600030101010101" pitchFamily="2" charset="-122"/>
                          <a:ea typeface="宋体" panose="02010600030101010101" pitchFamily="2" charset="-122"/>
                          <a:cs typeface="Times New Roman" panose="02020603050405020304"/>
                        </a:rPr>
                        <a:t>文学、历史、哲学、经济、法律、经典、梵语、外文、政治、数学和自然科学</a:t>
                      </a:r>
                      <a:endParaRPr lang="zh-CN" sz="21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06" y="229936"/>
            <a:ext cx="9001156" cy="3883755"/>
          </a:xfrm>
          <a:prstGeom prst="rect">
            <a:avLst/>
          </a:prstGeom>
          <a:noFill/>
        </p:spPr>
        <p:txBody>
          <a:bodyPr wrap="square" rtlCol="0">
            <a:spAutoFit/>
          </a:bodyPr>
          <a:lstStyle/>
          <a:p>
            <a:pPr>
              <a:lnSpc>
                <a:spcPct val="150000"/>
              </a:lnSpc>
            </a:pPr>
            <a:r>
              <a:rPr lang="zh-CN" altLang="en-US" sz="2400" smtClean="0">
                <a:solidFill>
                  <a:srgbClr val="FF0000"/>
                </a:solidFill>
                <a:latin typeface="黑体" panose="02010609060101010101" pitchFamily="49" charset="-122"/>
                <a:ea typeface="黑体" panose="02010609060101010101" pitchFamily="49" charset="-122"/>
              </a:rPr>
              <a:t>解析</a:t>
            </a:r>
            <a:r>
              <a:rPr lang="en-US" sz="2400" smtClean="0">
                <a:solidFill>
                  <a:srgbClr val="FF0000"/>
                </a:solidFill>
                <a:latin typeface="黑体" panose="02010609060101010101" pitchFamily="49" charset="-122"/>
                <a:ea typeface="黑体" panose="02010609060101010101" pitchFamily="49" charset="-122"/>
              </a:rPr>
              <a:t>:D</a:t>
            </a:r>
            <a:r>
              <a:rPr lang="zh-CN" altLang="en-US" sz="2400" smtClean="0">
                <a:latin typeface="楷体" panose="02010609060101010101" pitchFamily="49" charset="-122"/>
                <a:ea typeface="楷体" panose="02010609060101010101" pitchFamily="49" charset="-122"/>
              </a:rPr>
              <a:t>　英国高级文官考试科目既有必考</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也有选考</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涉及语言、经济、科学、历史、哲学等内容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内容广泛</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综合了各种知识</a:t>
            </a:r>
            <a:r>
              <a:rPr lang="en-US" sz="2400" smtClean="0">
                <a:latin typeface="楷体" panose="02010609060101010101" pitchFamily="49" charset="-122"/>
                <a:ea typeface="楷体" panose="02010609060101010101" pitchFamily="49" charset="-122"/>
              </a:rPr>
              <a:t>,D</a:t>
            </a:r>
            <a:r>
              <a:rPr lang="zh-CN" altLang="en-US" sz="2400" smtClean="0">
                <a:latin typeface="楷体" panose="02010609060101010101" pitchFamily="49" charset="-122"/>
                <a:ea typeface="楷体" panose="02010609060101010101" pitchFamily="49" charset="-122"/>
              </a:rPr>
              <a:t>项正确</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中国的科举制不考经济、科学等内容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可见内容不是借鉴科举制</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考试选拔的形式借鉴科举制</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A</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题干体现英国高级文官考试的内容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考查综合内容与政务官专业化无关</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B</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材料表明了英国文官制度的形成及高级文官考试内容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而不是政党政治的形成</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C</a:t>
            </a:r>
            <a:r>
              <a:rPr lang="zh-CN" altLang="en-US" sz="2400" smtClean="0">
                <a:latin typeface="楷体" panose="02010609060101010101" pitchFamily="49" charset="-122"/>
                <a:ea typeface="楷体" panose="02010609060101010101" pitchFamily="49" charset="-122"/>
              </a:rPr>
              <a:t>项。</a:t>
            </a:r>
            <a:endParaRPr lang="zh-CN" altLang="en-US" sz="2400">
              <a:latin typeface="楷体" panose="02010609060101010101" pitchFamily="49" charset="-122"/>
              <a:ea typeface="楷体" panose="02010609060101010101" pitchFamily="49" charset="-122"/>
            </a:endParaRPr>
          </a:p>
        </p:txBody>
      </p:sp>
    </p:spTree>
  </p:cSld>
  <p:clrMapOvr>
    <a:masterClrMapping/>
  </p:clrMapOvr>
  <p:transition>
    <p:plus/>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71" y="282724"/>
            <a:ext cx="8966009" cy="3860662"/>
          </a:xfrm>
          <a:prstGeom prst="rect">
            <a:avLst/>
          </a:prstGeom>
          <a:noFill/>
        </p:spPr>
        <p:txBody>
          <a:bodyPr wrap="square" lIns="68571" tIns="34285" rIns="68571" bIns="34285" rtlCol="0">
            <a:spAutoFit/>
          </a:bodyPr>
          <a:lstStyle/>
          <a:p>
            <a:pPr>
              <a:lnSpc>
                <a:spcPct val="150000"/>
              </a:lnSpc>
            </a:pPr>
            <a:r>
              <a:rPr lang="en-US" altLang="zh-CN" sz="2400" smtClean="0">
                <a:solidFill>
                  <a:srgbClr val="0070C0"/>
                </a:solidFill>
                <a:latin typeface="黑体" panose="02010609060101010101" pitchFamily="49" charset="-122"/>
                <a:ea typeface="黑体" panose="02010609060101010101" pitchFamily="49" charset="-122"/>
              </a:rPr>
              <a:t>[</a:t>
            </a:r>
            <a:r>
              <a:rPr lang="zh-CN" altLang="en-US" sz="2400" smtClean="0">
                <a:solidFill>
                  <a:srgbClr val="0070C0"/>
                </a:solidFill>
                <a:latin typeface="黑体" panose="02010609060101010101" pitchFamily="49" charset="-122"/>
                <a:ea typeface="黑体" panose="02010609060101010101" pitchFamily="49" charset="-122"/>
              </a:rPr>
              <a:t>考查视角三</a:t>
            </a:r>
            <a:r>
              <a:rPr lang="en-US" altLang="zh-CN" sz="2400" smtClean="0">
                <a:solidFill>
                  <a:srgbClr val="0070C0"/>
                </a:solidFill>
                <a:latin typeface="黑体" panose="02010609060101010101" pitchFamily="49" charset="-122"/>
                <a:ea typeface="黑体" panose="02010609060101010101" pitchFamily="49" charset="-122"/>
              </a:rPr>
              <a:t>] </a:t>
            </a:r>
            <a:r>
              <a:rPr lang="zh-CN" altLang="en-US" sz="2400" smtClean="0">
                <a:solidFill>
                  <a:srgbClr val="0070C0"/>
                </a:solidFill>
                <a:latin typeface="黑体" panose="02010609060101010101" pitchFamily="49" charset="-122"/>
                <a:ea typeface="黑体" panose="02010609060101010101" pitchFamily="49" charset="-122"/>
              </a:rPr>
              <a:t>西方文官制度的特点和影响</a:t>
            </a:r>
            <a:endParaRPr lang="en-US" altLang="zh-CN" sz="2400" smtClean="0">
              <a:solidFill>
                <a:srgbClr val="0070C0"/>
              </a:solidFill>
              <a:latin typeface="黑体" panose="02010609060101010101" pitchFamily="49" charset="-122"/>
              <a:ea typeface="黑体" panose="02010609060101010101" pitchFamily="49" charset="-122"/>
            </a:endParaRPr>
          </a:p>
          <a:p>
            <a:pPr>
              <a:lnSpc>
                <a:spcPct val="150000"/>
              </a:lnSpc>
            </a:pPr>
            <a:r>
              <a:rPr lang="zh-CN" altLang="en-US" sz="2400" smtClean="0">
                <a:latin typeface="黑体" panose="02010609060101010101" pitchFamily="49" charset="-122"/>
                <a:ea typeface="黑体" panose="02010609060101010101" pitchFamily="49" charset="-122"/>
              </a:rPr>
              <a:t>典例</a:t>
            </a:r>
            <a:r>
              <a:rPr lang="en-US" sz="2400" smtClean="0">
                <a:latin typeface="黑体" panose="02010609060101010101" pitchFamily="49" charset="-122"/>
                <a:ea typeface="黑体" panose="02010609060101010101" pitchFamily="49" charset="-122"/>
              </a:rPr>
              <a:t>3:</a:t>
            </a:r>
            <a:r>
              <a:rPr lang="zh-CN" altLang="en-US" sz="2400" smtClean="0"/>
              <a:t>英国官僚体制中有一类“行政级官员”</a:t>
            </a:r>
            <a:r>
              <a:rPr lang="en-US" sz="2400" smtClean="0"/>
              <a:t>,</a:t>
            </a:r>
            <a:r>
              <a:rPr lang="zh-CN" altLang="en-US" sz="2400" smtClean="0"/>
              <a:t>他们分为常务次官、副常务次官、次官、助理次官、特等主管等。该类官员</a:t>
            </a:r>
            <a:r>
              <a:rPr lang="en-US" sz="2400" smtClean="0"/>
              <a:t>(</a:t>
            </a:r>
            <a:r>
              <a:rPr lang="zh-CN" altLang="en-US" sz="2400" smtClean="0"/>
              <a:t>　　</a:t>
            </a:r>
            <a:r>
              <a:rPr lang="en-US" sz="2400" smtClean="0"/>
              <a:t>)</a:t>
            </a:r>
            <a:endParaRPr lang="zh-CN" altLang="en-US" sz="2400" smtClean="0"/>
          </a:p>
          <a:p>
            <a:pPr>
              <a:lnSpc>
                <a:spcPct val="150000"/>
              </a:lnSpc>
            </a:pPr>
            <a:r>
              <a:rPr lang="zh-CN" altLang="en-US" sz="2400" smtClean="0"/>
              <a:t>①负责制定政策　②与内阁共同进退　③可以长期任职　④进入体制时由考试录用</a:t>
            </a:r>
            <a:endParaRPr lang="zh-CN" altLang="en-US" sz="2400" smtClean="0"/>
          </a:p>
          <a:p>
            <a:pPr>
              <a:lnSpc>
                <a:spcPct val="150000"/>
              </a:lnSpc>
            </a:pPr>
            <a:r>
              <a:rPr lang="en-US" sz="2400" smtClean="0"/>
              <a:t>A.</a:t>
            </a:r>
            <a:r>
              <a:rPr lang="zh-CN" altLang="en-US" sz="2400" smtClean="0"/>
              <a:t>①②</a:t>
            </a:r>
            <a:r>
              <a:rPr lang="en-US" sz="2400" smtClean="0"/>
              <a:t>	B.</a:t>
            </a:r>
            <a:r>
              <a:rPr lang="zh-CN" altLang="en-US" sz="2400" smtClean="0"/>
              <a:t>①③</a:t>
            </a:r>
            <a:r>
              <a:rPr lang="en-US" sz="2400" smtClean="0"/>
              <a:t>	</a:t>
            </a:r>
            <a:endParaRPr lang="zh-CN" altLang="en-US" sz="2400" smtClean="0"/>
          </a:p>
          <a:p>
            <a:pPr>
              <a:lnSpc>
                <a:spcPct val="150000"/>
              </a:lnSpc>
            </a:pPr>
            <a:r>
              <a:rPr lang="en-US" sz="2400" smtClean="0"/>
              <a:t>C.</a:t>
            </a:r>
            <a:r>
              <a:rPr lang="zh-CN" altLang="en-US" sz="2400" smtClean="0"/>
              <a:t>②④</a:t>
            </a:r>
            <a:r>
              <a:rPr lang="en-US" sz="2400" smtClean="0"/>
              <a:t>	D.</a:t>
            </a:r>
            <a:r>
              <a:rPr lang="zh-CN" altLang="en-US" sz="2400" smtClean="0"/>
              <a:t>③④</a:t>
            </a:r>
            <a:endParaRPr lang="zh-CN" altLang="en-US" sz="2400" smtClean="0"/>
          </a:p>
        </p:txBody>
      </p:sp>
      <p:sp>
        <p:nvSpPr>
          <p:cNvPr id="6" name="TextBox 5"/>
          <p:cNvSpPr txBox="1"/>
          <p:nvPr/>
        </p:nvSpPr>
        <p:spPr>
          <a:xfrm>
            <a:off x="7801950" y="1267768"/>
            <a:ext cx="785818" cy="779059"/>
          </a:xfrm>
          <a:prstGeom prst="rect">
            <a:avLst/>
          </a:prstGeom>
          <a:noFill/>
        </p:spPr>
        <p:txBody>
          <a:bodyPr wrap="square" rtlCol="0">
            <a:spAutoFit/>
          </a:bodyPr>
          <a:lstStyle/>
          <a:p>
            <a:r>
              <a:rPr lang="en-US" altLang="zh-CN" sz="4000" smtClean="0">
                <a:solidFill>
                  <a:srgbClr val="FF0000"/>
                </a:solidFill>
              </a:rPr>
              <a:t>D</a:t>
            </a:r>
            <a:endParaRPr lang="zh-CN" altLang="en-US" sz="4000" smtClean="0">
              <a:solidFill>
                <a:srgbClr val="FF0000"/>
              </a:solidFill>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2844" y="369876"/>
            <a:ext cx="8786874" cy="3416320"/>
          </a:xfrm>
          <a:prstGeom prst="rect">
            <a:avLst/>
          </a:prstGeom>
          <a:noFill/>
        </p:spPr>
        <p:txBody>
          <a:bodyPr wrap="square" rtlCol="0">
            <a:spAutoFit/>
          </a:bodyPr>
          <a:lstStyle/>
          <a:p>
            <a:pPr>
              <a:lnSpc>
                <a:spcPct val="150000"/>
              </a:lnSpc>
            </a:pPr>
            <a:r>
              <a:rPr lang="zh-CN" altLang="en-US" sz="2400" smtClean="0">
                <a:solidFill>
                  <a:srgbClr val="FF0000"/>
                </a:solidFill>
                <a:latin typeface="黑体" panose="02010609060101010101" pitchFamily="49" charset="-122"/>
                <a:ea typeface="黑体" panose="02010609060101010101" pitchFamily="49" charset="-122"/>
              </a:rPr>
              <a:t>解析</a:t>
            </a:r>
            <a:r>
              <a:rPr lang="en-US" sz="2400" smtClean="0">
                <a:solidFill>
                  <a:srgbClr val="FF0000"/>
                </a:solidFill>
                <a:latin typeface="黑体" panose="02010609060101010101" pitchFamily="49" charset="-122"/>
                <a:ea typeface="黑体" panose="02010609060101010101" pitchFamily="49" charset="-122"/>
              </a:rPr>
              <a:t>:D</a:t>
            </a:r>
            <a:r>
              <a:rPr lang="zh-CN" altLang="en-US" sz="2400" smtClean="0">
                <a:latin typeface="楷体" panose="02010609060101010101" pitchFamily="49" charset="-122"/>
                <a:ea typeface="楷体" panose="02010609060101010101" pitchFamily="49" charset="-122"/>
              </a:rPr>
              <a:t>　结合所学知识可知</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英国的“行政级官员”指的是英国的行政文官</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英国的文官除非违法</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是可以长期任职的</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并且英国的文官通过考试录用进入体制</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③④正确</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故选</a:t>
            </a:r>
            <a:r>
              <a:rPr lang="en-US" sz="2400" smtClean="0">
                <a:latin typeface="楷体" panose="02010609060101010101" pitchFamily="49" charset="-122"/>
                <a:ea typeface="楷体" panose="02010609060101010101" pitchFamily="49" charset="-122"/>
              </a:rPr>
              <a:t>D</a:t>
            </a:r>
            <a:r>
              <a:rPr lang="zh-CN" altLang="en-US" sz="2400" smtClean="0">
                <a:latin typeface="楷体" panose="02010609060101010101" pitchFamily="49" charset="-122"/>
                <a:ea typeface="楷体" panose="02010609060101010101" pitchFamily="49" charset="-122"/>
              </a:rPr>
              <a:t>项。根据所学知识可知</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英国的官僚体制中</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行政级官员主要负责执行政策而非制定政策</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①错误</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这些行政级官员与内阁没有直接的进退关系</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②错误。</a:t>
            </a:r>
            <a:endParaRPr lang="zh-CN" altLang="en-US" sz="2400">
              <a:latin typeface="楷体" panose="02010609060101010101" pitchFamily="49" charset="-122"/>
              <a:ea typeface="楷体" panose="02010609060101010101" pitchFamily="49" charset="-122"/>
            </a:endParaRPr>
          </a:p>
        </p:txBody>
      </p:sp>
    </p:spTree>
  </p:cSld>
  <p:clrMapOvr>
    <a:masterClrMapping/>
  </p:clrMapOvr>
  <p:transition>
    <p:strips dir="l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64435" y="1540655"/>
            <a:ext cx="3536847" cy="1084902"/>
          </a:xfrm>
          <a:prstGeom prst="rect">
            <a:avLst/>
          </a:prstGeom>
          <a:noFill/>
        </p:spPr>
        <p:txBody>
          <a:bodyPr wrap="none" lIns="68571" tIns="34285" rIns="68571" bIns="34285" rtlCol="0">
            <a:spAutoFit/>
          </a:bodyPr>
          <a:lstStyle/>
          <a:p>
            <a:pPr>
              <a:lnSpc>
                <a:spcPct val="100000"/>
              </a:lnSpc>
            </a:pPr>
            <a:r>
              <a:rPr lang="zh-CN" altLang="en-US" sz="660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黑体" panose="02010609060101010101" pitchFamily="49" charset="-122"/>
                <a:ea typeface="黑体" panose="02010609060101010101" pitchFamily="49" charset="-122"/>
              </a:rPr>
              <a:t>体系构建</a:t>
            </a:r>
            <a:endParaRPr lang="zh-CN" altLang="en-US" sz="660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黑体" panose="02010609060101010101" pitchFamily="49" charset="-122"/>
              <a:ea typeface="黑体" panose="02010609060101010101" pitchFamily="49" charset="-122"/>
            </a:endParaRPr>
          </a:p>
        </p:txBody>
      </p:sp>
      <p:sp>
        <p:nvSpPr>
          <p:cNvPr id="6" name="TextBox 5"/>
          <p:cNvSpPr txBox="1"/>
          <p:nvPr/>
        </p:nvSpPr>
        <p:spPr>
          <a:xfrm>
            <a:off x="1928794" y="2714626"/>
            <a:ext cx="5857916" cy="461665"/>
          </a:xfrm>
          <a:prstGeom prst="rect">
            <a:avLst/>
          </a:prstGeom>
          <a:noFill/>
        </p:spPr>
        <p:txBody>
          <a:bodyPr wrap="square" rtlCol="0">
            <a:spAutoFit/>
          </a:bodyPr>
          <a:lstStyle/>
          <a:p>
            <a:pPr algn="ctr">
              <a:lnSpc>
                <a:spcPct val="100000"/>
              </a:lnSpc>
            </a:pPr>
            <a:r>
              <a:rPr lang="zh-CN" altLang="en-US" sz="2400" smtClean="0">
                <a:solidFill>
                  <a:schemeClr val="accent2"/>
                </a:solidFill>
                <a:latin typeface="楷体" panose="02010609060101010101" pitchFamily="49" charset="-122"/>
                <a:ea typeface="楷体" panose="02010609060101010101" pitchFamily="49" charset="-122"/>
              </a:rPr>
              <a:t>提纲挈领</a:t>
            </a:r>
            <a:r>
              <a:rPr lang="en-US" altLang="zh-CN" sz="2400" smtClean="0">
                <a:solidFill>
                  <a:schemeClr val="accent2"/>
                </a:solidFill>
                <a:latin typeface="楷体" panose="02010609060101010101" pitchFamily="49" charset="-122"/>
                <a:ea typeface="楷体" panose="02010609060101010101" pitchFamily="49" charset="-122"/>
              </a:rPr>
              <a:t>·</a:t>
            </a:r>
            <a:r>
              <a:rPr lang="zh-CN" altLang="en-US" sz="2400" smtClean="0">
                <a:solidFill>
                  <a:schemeClr val="accent2"/>
                </a:solidFill>
                <a:latin typeface="楷体" panose="02010609060101010101" pitchFamily="49" charset="-122"/>
                <a:ea typeface="楷体" panose="02010609060101010101" pitchFamily="49" charset="-122"/>
              </a:rPr>
              <a:t>夯基固本</a:t>
            </a:r>
            <a:endParaRPr lang="zh-CN" altLang="en-US" sz="2400" smtClean="0">
              <a:solidFill>
                <a:schemeClr val="accent2"/>
              </a:solidFill>
              <a:latin typeface="楷体" panose="02010609060101010101" pitchFamily="49" charset="-122"/>
              <a:ea typeface="楷体" panose="02010609060101010101" pitchFamily="49" charset="-122"/>
            </a:endParaRPr>
          </a:p>
        </p:txBody>
      </p:sp>
    </p:spTree>
  </p:cSld>
  <p:clrMapOvr>
    <a:masterClrMapping/>
  </p:clrMapOvr>
  <p:transition>
    <p:pull dir="l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06" y="71420"/>
            <a:ext cx="2428892" cy="504369"/>
          </a:xfrm>
          <a:prstGeom prst="rect">
            <a:avLst/>
          </a:prstGeom>
          <a:noFill/>
        </p:spPr>
        <p:txBody>
          <a:bodyPr wrap="square" rtlCol="0">
            <a:spAutoFit/>
          </a:bodyPr>
          <a:lstStyle/>
          <a:p>
            <a:r>
              <a:rPr lang="en-US" sz="2400" smtClean="0">
                <a:solidFill>
                  <a:srgbClr val="0070C0"/>
                </a:solidFill>
                <a:latin typeface="黑体" panose="02010609060101010101" pitchFamily="49" charset="-122"/>
                <a:ea typeface="黑体" panose="02010609060101010101" pitchFamily="49" charset="-122"/>
              </a:rPr>
              <a:t>[</a:t>
            </a:r>
            <a:r>
              <a:rPr lang="zh-CN" altLang="en-US" sz="2400" smtClean="0">
                <a:solidFill>
                  <a:srgbClr val="0070C0"/>
                </a:solidFill>
                <a:latin typeface="黑体" panose="02010609060101010101" pitchFamily="49" charset="-122"/>
                <a:ea typeface="黑体" panose="02010609060101010101" pitchFamily="49" charset="-122"/>
              </a:rPr>
              <a:t>考情分析</a:t>
            </a:r>
            <a:r>
              <a:rPr lang="en-US" sz="2400" smtClean="0">
                <a:solidFill>
                  <a:srgbClr val="0070C0"/>
                </a:solidFill>
                <a:latin typeface="黑体" panose="02010609060101010101" pitchFamily="49" charset="-122"/>
                <a:ea typeface="黑体" panose="02010609060101010101" pitchFamily="49" charset="-122"/>
              </a:rPr>
              <a:t>]</a:t>
            </a:r>
            <a:endParaRPr lang="zh-CN" altLang="en-US" sz="2400">
              <a:solidFill>
                <a:srgbClr val="0070C0"/>
              </a:solidFill>
              <a:latin typeface="黑体" panose="02010609060101010101" pitchFamily="49" charset="-122"/>
              <a:ea typeface="黑体" panose="02010609060101010101" pitchFamily="49" charset="-122"/>
            </a:endParaRPr>
          </a:p>
        </p:txBody>
      </p:sp>
      <p:graphicFrame>
        <p:nvGraphicFramePr>
          <p:cNvPr id="4" name="表格 3"/>
          <p:cNvGraphicFramePr>
            <a:graphicFrameLocks noGrp="1"/>
          </p:cNvGraphicFramePr>
          <p:nvPr/>
        </p:nvGraphicFramePr>
        <p:xfrm>
          <a:off x="142844" y="642924"/>
          <a:ext cx="8858312" cy="4286280"/>
        </p:xfrm>
        <a:graphic>
          <a:graphicData uri="http://schemas.openxmlformats.org/drawingml/2006/table">
            <a:tbl>
              <a:tblPr/>
              <a:tblGrid>
                <a:gridCol w="1357322"/>
                <a:gridCol w="7500990"/>
              </a:tblGrid>
              <a:tr h="3506956">
                <a:tc>
                  <a:txBody>
                    <a:bodyPr wrap="square"/>
                    <a:lstStyle/>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规律</a:t>
                      </a:r>
                      <a:endParaRPr lang="en-US" altLang="zh-CN" sz="2400" b="1" smtClean="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总结</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en-US" sz="2400" b="1">
                          <a:latin typeface="宋体" panose="02010600030101010101" pitchFamily="2" charset="-122"/>
                          <a:ea typeface="宋体" panose="02010600030101010101" pitchFamily="2" charset="-122"/>
                          <a:cs typeface="Times New Roman" panose="02020603050405020304"/>
                        </a:rPr>
                        <a:t>(1)</a:t>
                      </a:r>
                      <a:r>
                        <a:rPr lang="zh-CN" sz="2400" b="1">
                          <a:latin typeface="宋体" panose="02010600030101010101" pitchFamily="2" charset="-122"/>
                          <a:ea typeface="宋体" panose="02010600030101010101" pitchFamily="2" charset="-122"/>
                          <a:cs typeface="Times New Roman" panose="02020603050405020304"/>
                        </a:rPr>
                        <a:t>考试题型</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选择题</a:t>
                      </a:r>
                      <a:endParaRPr lang="zh-CN" sz="2400">
                        <a:latin typeface="宋体" panose="02010600030101010101" pitchFamily="2" charset="-122"/>
                        <a:ea typeface="宋体" panose="02010600030101010101" pitchFamily="2" charset="-122"/>
                        <a:cs typeface="Times New Roman" panose="02020603050405020304"/>
                      </a:endParaRPr>
                    </a:p>
                    <a:p>
                      <a:pPr>
                        <a:lnSpc>
                          <a:spcPct val="100000"/>
                        </a:lnSpc>
                        <a:spcAft>
                          <a:spcPct val="0"/>
                        </a:spcAft>
                      </a:pPr>
                      <a:r>
                        <a:rPr lang="en-US" sz="2400" b="1">
                          <a:latin typeface="宋体" panose="02010600030101010101" pitchFamily="2" charset="-122"/>
                          <a:ea typeface="宋体" panose="02010600030101010101" pitchFamily="2" charset="-122"/>
                          <a:cs typeface="Times New Roman" panose="02020603050405020304"/>
                        </a:rPr>
                        <a:t>(2)</a:t>
                      </a:r>
                      <a:r>
                        <a:rPr lang="zh-CN" sz="2400" b="1">
                          <a:latin typeface="宋体" panose="02010600030101010101" pitchFamily="2" charset="-122"/>
                          <a:ea typeface="宋体" panose="02010600030101010101" pitchFamily="2" charset="-122"/>
                          <a:cs typeface="Times New Roman" panose="02020603050405020304"/>
                        </a:rPr>
                        <a:t>必备知识</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英国文官制度建立的背景、内容和影响</a:t>
                      </a:r>
                      <a:endParaRPr lang="zh-CN" sz="2400">
                        <a:latin typeface="宋体" panose="02010600030101010101" pitchFamily="2" charset="-122"/>
                        <a:ea typeface="宋体" panose="02010600030101010101" pitchFamily="2" charset="-122"/>
                        <a:cs typeface="Times New Roman" panose="02020603050405020304"/>
                      </a:endParaRPr>
                    </a:p>
                    <a:p>
                      <a:pPr>
                        <a:lnSpc>
                          <a:spcPct val="100000"/>
                        </a:lnSpc>
                        <a:spcAft>
                          <a:spcPct val="0"/>
                        </a:spcAft>
                      </a:pPr>
                      <a:r>
                        <a:rPr lang="en-US" sz="2400" b="1">
                          <a:latin typeface="宋体" panose="02010600030101010101" pitchFamily="2" charset="-122"/>
                          <a:ea typeface="宋体" panose="02010600030101010101" pitchFamily="2" charset="-122"/>
                          <a:cs typeface="Times New Roman" panose="02020603050405020304"/>
                        </a:rPr>
                        <a:t>(3)</a:t>
                      </a:r>
                      <a:r>
                        <a:rPr lang="zh-CN" sz="2400" b="1">
                          <a:latin typeface="宋体" panose="02010600030101010101" pitchFamily="2" charset="-122"/>
                          <a:ea typeface="宋体" panose="02010600030101010101" pitchFamily="2" charset="-122"/>
                          <a:cs typeface="Times New Roman" panose="02020603050405020304"/>
                        </a:rPr>
                        <a:t>关键能力</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历史因果思维能力</a:t>
                      </a:r>
                      <a:endParaRPr lang="zh-CN" sz="2400">
                        <a:latin typeface="宋体" panose="02010600030101010101" pitchFamily="2" charset="-122"/>
                        <a:ea typeface="宋体" panose="02010600030101010101" pitchFamily="2" charset="-122"/>
                        <a:cs typeface="Times New Roman" panose="02020603050405020304"/>
                      </a:endParaRPr>
                    </a:p>
                    <a:p>
                      <a:pPr>
                        <a:lnSpc>
                          <a:spcPct val="100000"/>
                        </a:lnSpc>
                        <a:spcAft>
                          <a:spcPct val="0"/>
                        </a:spcAft>
                      </a:pPr>
                      <a:r>
                        <a:rPr lang="en-US" sz="2400" b="1">
                          <a:latin typeface="宋体" panose="02010600030101010101" pitchFamily="2" charset="-122"/>
                          <a:ea typeface="宋体" panose="02010600030101010101" pitchFamily="2" charset="-122"/>
                          <a:cs typeface="Times New Roman" panose="02020603050405020304"/>
                        </a:rPr>
                        <a:t>(4)</a:t>
                      </a:r>
                      <a:r>
                        <a:rPr lang="zh-CN" sz="2400" b="1">
                          <a:latin typeface="宋体" panose="02010600030101010101" pitchFamily="2" charset="-122"/>
                          <a:ea typeface="宋体" panose="02010600030101010101" pitchFamily="2" charset="-122"/>
                          <a:cs typeface="Times New Roman" panose="02020603050405020304"/>
                        </a:rPr>
                        <a:t>核心素养</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从英国两党政治的运作切入</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考查英国文官制度建立的历史背景</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关注了历史解释素养</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从</a:t>
                      </a:r>
                      <a:r>
                        <a:rPr lang="en-US" sz="2400" b="1">
                          <a:latin typeface="宋体" panose="02010600030101010101" pitchFamily="2" charset="-122"/>
                          <a:ea typeface="宋体" panose="02010600030101010101" pitchFamily="2" charset="-122"/>
                          <a:cs typeface="Times New Roman" panose="02020603050405020304"/>
                        </a:rPr>
                        <a:t>1854</a:t>
                      </a:r>
                      <a:r>
                        <a:rPr lang="zh-CN" sz="2400" b="1">
                          <a:latin typeface="宋体" panose="02010600030101010101" pitchFamily="2" charset="-122"/>
                          <a:ea typeface="宋体" panose="02010600030101010101" pitchFamily="2" charset="-122"/>
                          <a:cs typeface="Times New Roman" panose="02020603050405020304"/>
                        </a:rPr>
                        <a:t>年英国的《关于建立常任文官制度的报告》切入</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考查英国文官制度的内容</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关注了史料实证素养</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从英国官僚体制的分类切入</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考查英国文官制度的特点</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关注了唯物史观素养</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9324">
                <a:tc>
                  <a:txBody>
                    <a:bodyPr wrap="square"/>
                    <a:lstStyle/>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命题</a:t>
                      </a:r>
                      <a:endParaRPr lang="en-US" altLang="zh-CN" sz="2400" b="1" smtClean="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预测</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英国两官分途原则的确立</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英国文官制度与时代的关系</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西方文官制度的特点</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214678" y="142858"/>
            <a:ext cx="1928826" cy="500066"/>
            <a:chOff x="3286116" y="785800"/>
            <a:chExt cx="1928826" cy="500066"/>
          </a:xfrm>
        </p:grpSpPr>
        <p:sp>
          <p:nvSpPr>
            <p:cNvPr id="7" name="矩形 6"/>
            <p:cNvSpPr/>
            <p:nvPr/>
          </p:nvSpPr>
          <p:spPr>
            <a:xfrm>
              <a:off x="3286116" y="785800"/>
              <a:ext cx="214314" cy="500066"/>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3571868" y="785800"/>
              <a:ext cx="1643074" cy="50006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3643306" y="801574"/>
              <a:ext cx="1571636" cy="438572"/>
            </a:xfrm>
            <a:prstGeom prst="rect">
              <a:avLst/>
            </a:prstGeom>
            <a:noFill/>
          </p:spPr>
          <p:txBody>
            <a:bodyPr wrap="square" lIns="68571" tIns="34285" rIns="68571" bIns="34285" rtlCol="0">
              <a:spAutoFit/>
            </a:bodyPr>
            <a:lstStyle/>
            <a:p>
              <a:pPr>
                <a:lnSpc>
                  <a:spcPct val="100000"/>
                </a:lnSpc>
              </a:pPr>
              <a:r>
                <a:rPr lang="zh-CN" altLang="en-US" sz="2400" smtClean="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迁移应用</a:t>
              </a:r>
              <a:endParaRPr lang="en-US" altLang="zh-CN" sz="2400" smtClean="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grpSp>
      <p:sp>
        <p:nvSpPr>
          <p:cNvPr id="10" name="TextBox 9"/>
          <p:cNvSpPr txBox="1"/>
          <p:nvPr/>
        </p:nvSpPr>
        <p:spPr>
          <a:xfrm>
            <a:off x="142876" y="785800"/>
            <a:ext cx="8858280" cy="3453253"/>
          </a:xfrm>
          <a:prstGeom prst="rect">
            <a:avLst/>
          </a:prstGeom>
          <a:noFill/>
        </p:spPr>
        <p:txBody>
          <a:bodyPr wrap="square" rtlCol="0">
            <a:spAutoFit/>
          </a:bodyPr>
          <a:lstStyle/>
          <a:p>
            <a:r>
              <a:rPr lang="en-US" sz="2400" smtClean="0"/>
              <a:t>1.1694</a:t>
            </a:r>
            <a:r>
              <a:rPr lang="zh-CN" altLang="en-US" sz="2400" smtClean="0"/>
              <a:t>年</a:t>
            </a:r>
            <a:r>
              <a:rPr lang="en-US" sz="2400" smtClean="0"/>
              <a:t>,</a:t>
            </a:r>
            <a:r>
              <a:rPr lang="zh-CN" altLang="en-US" sz="2400" smtClean="0"/>
              <a:t>英国政府公布法律</a:t>
            </a:r>
            <a:r>
              <a:rPr lang="en-US" sz="2400" smtClean="0"/>
              <a:t>,</a:t>
            </a:r>
            <a:r>
              <a:rPr lang="zh-CN" altLang="en-US" sz="2400" smtClean="0"/>
              <a:t>限制印花税局的服务人员成为国会议员</a:t>
            </a:r>
            <a:r>
              <a:rPr lang="en-US" sz="2400" smtClean="0"/>
              <a:t>,1699</a:t>
            </a:r>
            <a:r>
              <a:rPr lang="zh-CN" altLang="en-US" sz="2400" smtClean="0"/>
              <a:t>年</a:t>
            </a:r>
            <a:r>
              <a:rPr lang="en-US" sz="2400" smtClean="0"/>
              <a:t>,</a:t>
            </a:r>
            <a:r>
              <a:rPr lang="zh-CN" altLang="en-US" sz="2400" smtClean="0"/>
              <a:t>议会规定将此法律推广到其他各部。英国政府此举</a:t>
            </a:r>
            <a:r>
              <a:rPr lang="en-US" sz="2400" smtClean="0"/>
              <a:t>(</a:t>
            </a:r>
            <a:r>
              <a:rPr lang="zh-CN" altLang="en-US" sz="2400" smtClean="0"/>
              <a:t>　　</a:t>
            </a:r>
            <a:r>
              <a:rPr lang="en-US" sz="2400" smtClean="0"/>
              <a:t>)</a:t>
            </a:r>
            <a:endParaRPr lang="zh-CN" altLang="en-US" sz="2400" smtClean="0"/>
          </a:p>
          <a:p>
            <a:r>
              <a:rPr lang="en-US" sz="2400" smtClean="0"/>
              <a:t>A.</a:t>
            </a:r>
            <a:r>
              <a:rPr lang="zh-CN" altLang="en-US" sz="2400" smtClean="0"/>
              <a:t>有效防止了营私舞弊现象</a:t>
            </a:r>
            <a:endParaRPr lang="zh-CN" altLang="en-US" sz="2400" smtClean="0"/>
          </a:p>
          <a:p>
            <a:r>
              <a:rPr lang="en-US" sz="2400" smtClean="0"/>
              <a:t>B.</a:t>
            </a:r>
            <a:r>
              <a:rPr lang="zh-CN" altLang="en-US" sz="2400" smtClean="0"/>
              <a:t>推动了两官分途原则的确立</a:t>
            </a:r>
            <a:endParaRPr lang="zh-CN" altLang="en-US" sz="2400" smtClean="0"/>
          </a:p>
          <a:p>
            <a:r>
              <a:rPr lang="en-US" sz="2400" smtClean="0"/>
              <a:t>C.</a:t>
            </a:r>
            <a:r>
              <a:rPr lang="zh-CN" altLang="en-US" sz="2400" smtClean="0"/>
              <a:t>正式确立了英国文官制度</a:t>
            </a:r>
            <a:endParaRPr lang="zh-CN" altLang="en-US" sz="2400" smtClean="0"/>
          </a:p>
          <a:p>
            <a:r>
              <a:rPr lang="en-US" sz="2400" smtClean="0"/>
              <a:t>D.</a:t>
            </a:r>
            <a:r>
              <a:rPr lang="zh-CN" altLang="en-US" sz="2400" smtClean="0"/>
              <a:t>旨在提升文官的政治素养</a:t>
            </a:r>
            <a:endParaRPr lang="zh-CN" altLang="en-US" sz="2400"/>
          </a:p>
        </p:txBody>
      </p:sp>
      <p:sp>
        <p:nvSpPr>
          <p:cNvPr id="12" name="TextBox 11"/>
          <p:cNvSpPr txBox="1"/>
          <p:nvPr/>
        </p:nvSpPr>
        <p:spPr>
          <a:xfrm>
            <a:off x="500034" y="1563998"/>
            <a:ext cx="1000132" cy="779059"/>
          </a:xfrm>
          <a:prstGeom prst="rect">
            <a:avLst/>
          </a:prstGeom>
          <a:noFill/>
        </p:spPr>
        <p:txBody>
          <a:bodyPr wrap="square" rtlCol="0">
            <a:spAutoFit/>
          </a:bodyPr>
          <a:lstStyle/>
          <a:p>
            <a:r>
              <a:rPr lang="en-US" altLang="zh-CN" sz="4000" smtClean="0">
                <a:solidFill>
                  <a:srgbClr val="FF0000"/>
                </a:solidFill>
              </a:rPr>
              <a:t>B</a:t>
            </a:r>
            <a:endParaRPr lang="zh-CN" altLang="en-US" sz="4000" smtClean="0">
              <a:solidFill>
                <a:srgbClr val="FF0000"/>
              </a:solidFill>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44" y="142858"/>
            <a:ext cx="8786874" cy="4825552"/>
          </a:xfrm>
          <a:prstGeom prst="rect">
            <a:avLst/>
          </a:prstGeom>
          <a:noFill/>
        </p:spPr>
        <p:txBody>
          <a:bodyPr wrap="square" rtlCol="0">
            <a:spAutoFit/>
          </a:bodyPr>
          <a:lstStyle/>
          <a:p>
            <a:r>
              <a:rPr lang="zh-CN" altLang="en-US" sz="2400" smtClean="0">
                <a:solidFill>
                  <a:srgbClr val="FF0000"/>
                </a:solidFill>
                <a:latin typeface="黑体" panose="02010609060101010101" pitchFamily="49" charset="-122"/>
                <a:ea typeface="黑体" panose="02010609060101010101" pitchFamily="49" charset="-122"/>
              </a:rPr>
              <a:t>解析</a:t>
            </a:r>
            <a:r>
              <a:rPr lang="en-US" sz="2400" smtClean="0">
                <a:solidFill>
                  <a:srgbClr val="FF0000"/>
                </a:solidFill>
                <a:latin typeface="黑体" panose="02010609060101010101" pitchFamily="49" charset="-122"/>
                <a:ea typeface="黑体" panose="02010609060101010101" pitchFamily="49" charset="-122"/>
              </a:rPr>
              <a:t>:B</a:t>
            </a:r>
            <a:r>
              <a:rPr lang="zh-CN" altLang="en-US" sz="2400" smtClean="0">
                <a:latin typeface="楷体" panose="02010609060101010101" pitchFamily="49" charset="-122"/>
                <a:ea typeface="楷体" panose="02010609060101010101" pitchFamily="49" charset="-122"/>
              </a:rPr>
              <a:t>　根据材料“</a:t>
            </a:r>
            <a:r>
              <a:rPr lang="en-US" sz="2400" smtClean="0">
                <a:latin typeface="楷体" panose="02010609060101010101" pitchFamily="49" charset="-122"/>
                <a:ea typeface="楷体" panose="02010609060101010101" pitchFamily="49" charset="-122"/>
              </a:rPr>
              <a:t>1694</a:t>
            </a:r>
            <a:r>
              <a:rPr lang="zh-CN" altLang="en-US" sz="2400" smtClean="0">
                <a:latin typeface="楷体" panose="02010609060101010101" pitchFamily="49" charset="-122"/>
                <a:ea typeface="楷体" panose="02010609060101010101" pitchFamily="49" charset="-122"/>
              </a:rPr>
              <a:t>年</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英国政府公布法律</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限制印花税局的服务人员成为国会议员</a:t>
            </a:r>
            <a:r>
              <a:rPr lang="en-US" sz="2400" smtClean="0">
                <a:latin typeface="楷体" panose="02010609060101010101" pitchFamily="49" charset="-122"/>
                <a:ea typeface="楷体" panose="02010609060101010101" pitchFamily="49" charset="-122"/>
              </a:rPr>
              <a:t>,1699</a:t>
            </a:r>
            <a:r>
              <a:rPr lang="zh-CN" altLang="en-US" sz="2400" smtClean="0">
                <a:latin typeface="楷体" panose="02010609060101010101" pitchFamily="49" charset="-122"/>
                <a:ea typeface="楷体" panose="02010609060101010101" pitchFamily="49" charset="-122"/>
              </a:rPr>
              <a:t>年</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议会规定将此法律推广到其他各部”可知</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其强调的是政务官与事务官的分开</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推动了两官分途原则的确立</a:t>
            </a:r>
            <a:r>
              <a:rPr lang="en-US" sz="2400" smtClean="0">
                <a:latin typeface="楷体" panose="02010609060101010101" pitchFamily="49" charset="-122"/>
                <a:ea typeface="楷体" panose="02010609060101010101" pitchFamily="49" charset="-122"/>
              </a:rPr>
              <a:t>,B</a:t>
            </a:r>
            <a:r>
              <a:rPr lang="zh-CN" altLang="en-US" sz="2400" smtClean="0">
                <a:latin typeface="楷体" panose="02010609060101010101" pitchFamily="49" charset="-122"/>
                <a:ea typeface="楷体" panose="02010609060101010101" pitchFamily="49" charset="-122"/>
              </a:rPr>
              <a:t>项正确</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“有效防止了营私舞弊现象”说法错误</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材料强调印花税局的服务人员不能成为国会议员</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并不能有效防止营私舞弊</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A</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;1870</a:t>
            </a:r>
            <a:r>
              <a:rPr lang="zh-CN" altLang="en-US" sz="2400" smtClean="0">
                <a:latin typeface="楷体" panose="02010609060101010101" pitchFamily="49" charset="-122"/>
                <a:ea typeface="楷体" panose="02010609060101010101" pitchFamily="49" charset="-122"/>
              </a:rPr>
              <a:t>年</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英国再次颁布法令</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规定多数重要文官职位必须通过公开竞争考试择优录用</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文官委员会有权独立决定文官的基本录用条件</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最终确立了文官制度</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与材料时间不符</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C</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材料只是限制印花税局的服务人员成为国会议员</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与政治素养无关</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D</a:t>
            </a:r>
            <a:r>
              <a:rPr lang="zh-CN" altLang="en-US" sz="2400" smtClean="0">
                <a:latin typeface="楷体" panose="02010609060101010101" pitchFamily="49" charset="-122"/>
                <a:ea typeface="楷体" panose="02010609060101010101" pitchFamily="49" charset="-122"/>
              </a:rPr>
              <a:t>项。</a:t>
            </a:r>
            <a:endParaRPr lang="zh-CN" altLang="en-US" sz="2400">
              <a:latin typeface="楷体" panose="02010609060101010101" pitchFamily="49" charset="-122"/>
              <a:ea typeface="楷体" panose="02010609060101010101" pitchFamily="49" charset="-122"/>
            </a:endParaRPr>
          </a:p>
        </p:txBody>
      </p:sp>
    </p:spTree>
  </p:cSld>
  <p:clrMapOvr>
    <a:masterClrMapping/>
  </p:clrMapOvr>
  <p:transition>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71" y="228792"/>
            <a:ext cx="8966009" cy="3910291"/>
          </a:xfrm>
          <a:prstGeom prst="rect">
            <a:avLst/>
          </a:prstGeom>
          <a:noFill/>
        </p:spPr>
        <p:txBody>
          <a:bodyPr wrap="square" lIns="68571" tIns="34285" rIns="68571" bIns="34285" rtlCol="0">
            <a:spAutoFit/>
          </a:bodyPr>
          <a:lstStyle/>
          <a:p>
            <a:r>
              <a:rPr lang="en-US" sz="2400" smtClean="0"/>
              <a:t>2.</a:t>
            </a:r>
            <a:r>
              <a:rPr lang="en-US" sz="2400" smtClean="0">
                <a:latin typeface="楷体" panose="02010609060101010101" pitchFamily="49" charset="-122"/>
                <a:ea typeface="楷体" panose="02010609060101010101" pitchFamily="49" charset="-122"/>
              </a:rPr>
              <a:t>(2024·</a:t>
            </a:r>
            <a:r>
              <a:rPr lang="zh-CN" altLang="en-US" sz="2400" smtClean="0">
                <a:latin typeface="楷体" panose="02010609060101010101" pitchFamily="49" charset="-122"/>
                <a:ea typeface="楷体" panose="02010609060101010101" pitchFamily="49" charset="-122"/>
              </a:rPr>
              <a:t>浙江嘉兴二模</a:t>
            </a:r>
            <a:r>
              <a:rPr lang="en-US" sz="2400" smtClean="0">
                <a:latin typeface="楷体" panose="02010609060101010101" pitchFamily="49" charset="-122"/>
                <a:ea typeface="楷体" panose="02010609060101010101" pitchFamily="49" charset="-122"/>
              </a:rPr>
              <a:t>)</a:t>
            </a:r>
            <a:r>
              <a:rPr lang="en-US" sz="2400" smtClean="0"/>
              <a:t>19</a:t>
            </a:r>
            <a:r>
              <a:rPr lang="zh-CN" altLang="en-US" sz="2400" smtClean="0"/>
              <a:t>世纪</a:t>
            </a:r>
            <a:r>
              <a:rPr lang="en-US" sz="2400" smtClean="0"/>
              <a:t>,</a:t>
            </a:r>
            <a:r>
              <a:rPr lang="zh-CN" altLang="en-US" sz="2400" smtClean="0"/>
              <a:t>英国建立起文官制度</a:t>
            </a:r>
            <a:r>
              <a:rPr lang="en-US" sz="2400" smtClean="0"/>
              <a:t>,</a:t>
            </a:r>
            <a:r>
              <a:rPr lang="zh-CN" altLang="en-US" sz="2400" smtClean="0"/>
              <a:t>英文中“文官”</a:t>
            </a:r>
            <a:r>
              <a:rPr lang="en-US" sz="2400" smtClean="0"/>
              <a:t>(CIVIL SERVICE),</a:t>
            </a:r>
            <a:r>
              <a:rPr lang="zh-CN" altLang="en-US" sz="2400" smtClean="0"/>
              <a:t>确切的翻译应当是“政府民事服务”或“国家非军事服务”的工作人员。据此可知</a:t>
            </a:r>
            <a:r>
              <a:rPr lang="en-US" sz="2400" smtClean="0"/>
              <a:t>,</a:t>
            </a:r>
            <a:r>
              <a:rPr lang="zh-CN" altLang="en-US" sz="2400" smtClean="0"/>
              <a:t>英国近代文官制度</a:t>
            </a:r>
            <a:r>
              <a:rPr lang="en-US" sz="2400" smtClean="0"/>
              <a:t>(</a:t>
            </a:r>
            <a:r>
              <a:rPr lang="zh-CN" altLang="en-US" sz="2400" smtClean="0"/>
              <a:t>　　</a:t>
            </a:r>
            <a:r>
              <a:rPr lang="en-US" sz="2400" smtClean="0"/>
              <a:t>)</a:t>
            </a:r>
            <a:endParaRPr lang="zh-CN" altLang="en-US" sz="2400" smtClean="0"/>
          </a:p>
          <a:p>
            <a:r>
              <a:rPr lang="en-US" sz="2400" smtClean="0"/>
              <a:t>A.</a:t>
            </a:r>
            <a:r>
              <a:rPr lang="zh-CN" altLang="en-US" sz="2400" smtClean="0"/>
              <a:t>体现了平民化的特征</a:t>
            </a:r>
            <a:endParaRPr lang="zh-CN" altLang="en-US" sz="2400" smtClean="0"/>
          </a:p>
          <a:p>
            <a:r>
              <a:rPr lang="en-US" sz="2400" smtClean="0"/>
              <a:t>B.</a:t>
            </a:r>
            <a:r>
              <a:rPr lang="zh-CN" altLang="en-US" sz="2400" smtClean="0"/>
              <a:t>适应了工业化的要求</a:t>
            </a:r>
            <a:endParaRPr lang="zh-CN" altLang="en-US" sz="2400" smtClean="0"/>
          </a:p>
          <a:p>
            <a:r>
              <a:rPr lang="en-US" sz="2400" smtClean="0"/>
              <a:t>C.</a:t>
            </a:r>
            <a:r>
              <a:rPr lang="zh-CN" altLang="en-US" sz="2400" smtClean="0"/>
              <a:t>满足了殖民化的需要</a:t>
            </a:r>
            <a:endParaRPr lang="zh-CN" altLang="en-US" sz="2400" smtClean="0"/>
          </a:p>
          <a:p>
            <a:r>
              <a:rPr lang="en-US" sz="2400" smtClean="0"/>
              <a:t>D.</a:t>
            </a:r>
            <a:r>
              <a:rPr lang="zh-CN" altLang="en-US" sz="2400" smtClean="0"/>
              <a:t>融入了新的时代内涵</a:t>
            </a:r>
            <a:endParaRPr lang="zh-CN" altLang="en-US" sz="2400"/>
          </a:p>
        </p:txBody>
      </p:sp>
      <p:sp>
        <p:nvSpPr>
          <p:cNvPr id="3" name="TextBox 2"/>
          <p:cNvSpPr txBox="1"/>
          <p:nvPr/>
        </p:nvSpPr>
        <p:spPr>
          <a:xfrm>
            <a:off x="451456" y="1468839"/>
            <a:ext cx="642942" cy="779059"/>
          </a:xfrm>
          <a:prstGeom prst="rect">
            <a:avLst/>
          </a:prstGeom>
          <a:noFill/>
        </p:spPr>
        <p:txBody>
          <a:bodyPr wrap="square" rtlCol="0">
            <a:spAutoFit/>
          </a:bodyPr>
          <a:lstStyle/>
          <a:p>
            <a:r>
              <a:rPr lang="en-US" altLang="zh-CN" sz="4000" smtClean="0">
                <a:solidFill>
                  <a:srgbClr val="FF0000"/>
                </a:solidFill>
              </a:rPr>
              <a:t>D</a:t>
            </a:r>
            <a:endParaRPr lang="zh-CN" altLang="en-US" sz="4000" smtClean="0">
              <a:solidFill>
                <a:srgbClr val="FF0000"/>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44" y="390587"/>
            <a:ext cx="8822547" cy="3910291"/>
          </a:xfrm>
          <a:prstGeom prst="rect">
            <a:avLst/>
          </a:prstGeom>
          <a:noFill/>
        </p:spPr>
        <p:txBody>
          <a:bodyPr wrap="square" lIns="68571" tIns="34285" rIns="68571" bIns="34285" rtlCol="0">
            <a:spAutoFit/>
          </a:bodyPr>
          <a:lstStyle/>
          <a:p>
            <a:r>
              <a:rPr lang="zh-CN" altLang="en-US" sz="2400" smtClean="0">
                <a:solidFill>
                  <a:srgbClr val="FF0000"/>
                </a:solidFill>
                <a:latin typeface="黑体" panose="02010609060101010101" pitchFamily="49" charset="-122"/>
                <a:ea typeface="黑体" panose="02010609060101010101" pitchFamily="49" charset="-122"/>
              </a:rPr>
              <a:t>解析</a:t>
            </a:r>
            <a:r>
              <a:rPr lang="en-US" sz="2400" smtClean="0">
                <a:solidFill>
                  <a:srgbClr val="FF0000"/>
                </a:solidFill>
                <a:latin typeface="黑体" panose="02010609060101010101" pitchFamily="49" charset="-122"/>
                <a:ea typeface="黑体" panose="02010609060101010101" pitchFamily="49" charset="-122"/>
              </a:rPr>
              <a:t>:D</a:t>
            </a:r>
            <a:r>
              <a:rPr lang="zh-CN" altLang="en-US" sz="2400" smtClean="0">
                <a:latin typeface="楷体" panose="02010609060101010101" pitchFamily="49" charset="-122"/>
                <a:ea typeface="楷体" panose="02010609060101010101" pitchFamily="49" charset="-122"/>
              </a:rPr>
              <a:t>　传统的“文官”一词中“官”的特征更为明显</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据材料可知</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英国近代文官是“政府民事服务”或“国家非军事服务”的工作人员</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这充分说明英国近代文官制度强调为民服务</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由此可见英国近代文官制度融入了新的时代内涵</a:t>
            </a:r>
            <a:r>
              <a:rPr lang="en-US" sz="2400" smtClean="0">
                <a:latin typeface="楷体" panose="02010609060101010101" pitchFamily="49" charset="-122"/>
                <a:ea typeface="楷体" panose="02010609060101010101" pitchFamily="49" charset="-122"/>
              </a:rPr>
              <a:t>,D</a:t>
            </a:r>
            <a:r>
              <a:rPr lang="zh-CN" altLang="en-US" sz="2400" smtClean="0">
                <a:latin typeface="楷体" panose="02010609060101010101" pitchFamily="49" charset="-122"/>
                <a:ea typeface="楷体" panose="02010609060101010101" pitchFamily="49" charset="-122"/>
              </a:rPr>
              <a:t>项正确</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据材料无法得出英国近代文官制度体现了平民化的特征</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材料反映了近代英国文官制度融入了新的时代内涵</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A</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;B</a:t>
            </a:r>
            <a:r>
              <a:rPr lang="zh-CN" altLang="en-US" sz="2400" smtClean="0">
                <a:latin typeface="楷体" panose="02010609060101010101" pitchFamily="49" charset="-122"/>
                <a:ea typeface="楷体" panose="02010609060101010101" pitchFamily="49" charset="-122"/>
              </a:rPr>
              <a:t>项表述符合史实</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但是材料无法体现</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据所学知识可知</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英国近代文官制度与殖民化无关</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C</a:t>
            </a:r>
            <a:r>
              <a:rPr lang="zh-CN" altLang="en-US" sz="2400" smtClean="0">
                <a:latin typeface="楷体" panose="02010609060101010101" pitchFamily="49" charset="-122"/>
                <a:ea typeface="楷体" panose="02010609060101010101" pitchFamily="49" charset="-122"/>
              </a:rPr>
              <a:t>项。</a:t>
            </a:r>
            <a:endParaRPr lang="zh-CN" altLang="en-US" sz="2400">
              <a:latin typeface="楷体" panose="02010609060101010101" pitchFamily="49" charset="-122"/>
              <a:ea typeface="楷体" panose="02010609060101010101" pitchFamily="49" charset="-122"/>
            </a:endParaRPr>
          </a:p>
        </p:txBody>
      </p:sp>
    </p:spTree>
  </p:cSld>
  <p:clrMapOvr>
    <a:masterClrMapping/>
  </p:clrMapOvr>
  <p:transition>
    <p:strips/>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71" y="228792"/>
            <a:ext cx="8966009" cy="3860662"/>
          </a:xfrm>
          <a:prstGeom prst="rect">
            <a:avLst/>
          </a:prstGeom>
          <a:noFill/>
        </p:spPr>
        <p:txBody>
          <a:bodyPr wrap="square" lIns="68571" tIns="34285" rIns="68571" bIns="34285" rtlCol="0">
            <a:spAutoFit/>
          </a:bodyPr>
          <a:lstStyle/>
          <a:p>
            <a:pPr>
              <a:lnSpc>
                <a:spcPct val="150000"/>
              </a:lnSpc>
            </a:pPr>
            <a:r>
              <a:rPr lang="en-US" sz="2400" smtClean="0"/>
              <a:t>3.1883</a:t>
            </a:r>
            <a:r>
              <a:rPr lang="zh-CN" altLang="en-US" sz="2400" smtClean="0"/>
              <a:t>年通过的美国文官法案规定</a:t>
            </a:r>
            <a:r>
              <a:rPr lang="en-US" sz="2400" smtClean="0"/>
              <a:t>:</a:t>
            </a:r>
            <a:r>
              <a:rPr lang="zh-CN" altLang="en-US" sz="2400" smtClean="0"/>
              <a:t>“任何公务人员不因此而承担向政治基金会捐款的义务</a:t>
            </a:r>
            <a:r>
              <a:rPr lang="en-US" sz="2400" smtClean="0"/>
              <a:t>,</a:t>
            </a:r>
            <a:r>
              <a:rPr lang="zh-CN" altLang="en-US" sz="2400" smtClean="0"/>
              <a:t>也不因此承担提供政治服务的义务。他们不因拒绝上述捐献和服务而受到歧视。”这一规定</a:t>
            </a:r>
            <a:r>
              <a:rPr lang="en-US" sz="2400" smtClean="0"/>
              <a:t>(</a:t>
            </a:r>
            <a:r>
              <a:rPr lang="zh-CN" altLang="en-US" sz="2400" smtClean="0"/>
              <a:t>　　</a:t>
            </a:r>
            <a:r>
              <a:rPr lang="en-US" sz="2400" smtClean="0"/>
              <a:t>)</a:t>
            </a:r>
            <a:endParaRPr lang="zh-CN" altLang="en-US" sz="2400" smtClean="0"/>
          </a:p>
          <a:p>
            <a:pPr>
              <a:lnSpc>
                <a:spcPct val="150000"/>
              </a:lnSpc>
            </a:pPr>
            <a:r>
              <a:rPr lang="en-US" sz="2400" smtClean="0"/>
              <a:t>A.</a:t>
            </a:r>
            <a:r>
              <a:rPr lang="zh-CN" altLang="en-US" sz="2400" smtClean="0"/>
              <a:t>杜绝了结党营私的政治乱象</a:t>
            </a:r>
            <a:endParaRPr lang="zh-CN" altLang="en-US" sz="2400" smtClean="0"/>
          </a:p>
          <a:p>
            <a:pPr>
              <a:lnSpc>
                <a:spcPct val="150000"/>
              </a:lnSpc>
            </a:pPr>
            <a:r>
              <a:rPr lang="en-US" sz="2400" smtClean="0"/>
              <a:t>B.</a:t>
            </a:r>
            <a:r>
              <a:rPr lang="zh-CN" altLang="en-US" sz="2400" smtClean="0"/>
              <a:t>使国家政治摆脱了政党的干预</a:t>
            </a:r>
            <a:endParaRPr lang="zh-CN" altLang="en-US" sz="2400" smtClean="0"/>
          </a:p>
          <a:p>
            <a:pPr>
              <a:lnSpc>
                <a:spcPct val="150000"/>
              </a:lnSpc>
            </a:pPr>
            <a:r>
              <a:rPr lang="en-US" sz="2400" smtClean="0"/>
              <a:t>C.</a:t>
            </a:r>
            <a:r>
              <a:rPr lang="zh-CN" altLang="en-US" sz="2400" smtClean="0"/>
              <a:t>体现了文官的政治中立特点</a:t>
            </a:r>
            <a:endParaRPr lang="zh-CN" altLang="en-US" sz="2400" smtClean="0"/>
          </a:p>
          <a:p>
            <a:pPr>
              <a:lnSpc>
                <a:spcPct val="150000"/>
              </a:lnSpc>
            </a:pPr>
            <a:r>
              <a:rPr lang="en-US" sz="2400" smtClean="0"/>
              <a:t>D.</a:t>
            </a:r>
            <a:r>
              <a:rPr lang="zh-CN" altLang="en-US" sz="2400" smtClean="0"/>
              <a:t>彰显了文官选拔的公开与公正</a:t>
            </a:r>
            <a:endParaRPr lang="zh-CN" altLang="en-US" sz="2400"/>
          </a:p>
        </p:txBody>
      </p:sp>
      <p:sp>
        <p:nvSpPr>
          <p:cNvPr id="3" name="TextBox 2"/>
          <p:cNvSpPr txBox="1"/>
          <p:nvPr/>
        </p:nvSpPr>
        <p:spPr>
          <a:xfrm>
            <a:off x="7500958" y="1198327"/>
            <a:ext cx="642942" cy="779059"/>
          </a:xfrm>
          <a:prstGeom prst="rect">
            <a:avLst/>
          </a:prstGeom>
          <a:noFill/>
        </p:spPr>
        <p:txBody>
          <a:bodyPr wrap="square" rtlCol="0">
            <a:spAutoFit/>
          </a:bodyPr>
          <a:lstStyle/>
          <a:p>
            <a:r>
              <a:rPr lang="en-US" altLang="zh-CN" sz="4000" smtClean="0">
                <a:solidFill>
                  <a:srgbClr val="FF0000"/>
                </a:solidFill>
              </a:rPr>
              <a:t>C</a:t>
            </a:r>
            <a:endParaRPr lang="zh-CN" altLang="en-US" sz="4000" smtClean="0">
              <a:solidFill>
                <a:srgbClr val="FF0000"/>
              </a:solidFill>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44" y="390587"/>
            <a:ext cx="8822547" cy="3306664"/>
          </a:xfrm>
          <a:prstGeom prst="rect">
            <a:avLst/>
          </a:prstGeom>
          <a:noFill/>
        </p:spPr>
        <p:txBody>
          <a:bodyPr wrap="square" lIns="68571" tIns="34285" rIns="68571" bIns="34285" rtlCol="0">
            <a:spAutoFit/>
          </a:bodyPr>
          <a:lstStyle/>
          <a:p>
            <a:pPr>
              <a:lnSpc>
                <a:spcPct val="150000"/>
              </a:lnSpc>
            </a:pPr>
            <a:r>
              <a:rPr lang="zh-CN" altLang="en-US" sz="2400" smtClean="0">
                <a:solidFill>
                  <a:srgbClr val="FF0000"/>
                </a:solidFill>
                <a:latin typeface="黑体" panose="02010609060101010101" pitchFamily="49" charset="-122"/>
                <a:ea typeface="黑体" panose="02010609060101010101" pitchFamily="49" charset="-122"/>
              </a:rPr>
              <a:t>解析</a:t>
            </a:r>
            <a:r>
              <a:rPr lang="en-US" sz="2400" smtClean="0">
                <a:solidFill>
                  <a:srgbClr val="FF0000"/>
                </a:solidFill>
                <a:latin typeface="黑体" panose="02010609060101010101" pitchFamily="49" charset="-122"/>
                <a:ea typeface="黑体" panose="02010609060101010101" pitchFamily="49" charset="-122"/>
              </a:rPr>
              <a:t>:C</a:t>
            </a:r>
            <a:r>
              <a:rPr lang="zh-CN" altLang="en-US" sz="2400" smtClean="0">
                <a:latin typeface="楷体" panose="02010609060101010101" pitchFamily="49" charset="-122"/>
                <a:ea typeface="楷体" panose="02010609060101010101" pitchFamily="49" charset="-122"/>
              </a:rPr>
              <a:t>　该规定明确公务人员不承担向政治基金会捐款以及提供政治服务的义务</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且不会因拒绝这些而受歧视</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这意味着文官应专注于自身的公务职责</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不参与党派之间的政治争斗和利益关联</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保持在政治上的中立立场</a:t>
            </a:r>
            <a:r>
              <a:rPr lang="en-US" sz="2400" smtClean="0">
                <a:latin typeface="楷体" panose="02010609060101010101" pitchFamily="49" charset="-122"/>
                <a:ea typeface="楷体" panose="02010609060101010101" pitchFamily="49" charset="-122"/>
              </a:rPr>
              <a:t>,C</a:t>
            </a:r>
            <a:r>
              <a:rPr lang="zh-CN" altLang="en-US" sz="2400" smtClean="0">
                <a:latin typeface="楷体" panose="02010609060101010101" pitchFamily="49" charset="-122"/>
                <a:ea typeface="楷体" panose="02010609060101010101" pitchFamily="49" charset="-122"/>
              </a:rPr>
              <a:t>项正确</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“杜绝”表述绝对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A</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文官制度下国家政治不可能完全摆脱政党干预</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B</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材料中未提及文官选拔的公开与公正相关内容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D</a:t>
            </a:r>
            <a:r>
              <a:rPr lang="zh-CN" altLang="en-US" sz="2400" smtClean="0">
                <a:latin typeface="楷体" panose="02010609060101010101" pitchFamily="49" charset="-122"/>
                <a:ea typeface="楷体" panose="02010609060101010101" pitchFamily="49" charset="-122"/>
              </a:rPr>
              <a:t>项。</a:t>
            </a:r>
            <a:endParaRPr lang="zh-CN" altLang="en-US" sz="2400">
              <a:latin typeface="楷体" panose="02010609060101010101" pitchFamily="49" charset="-122"/>
              <a:ea typeface="楷体" panose="02010609060101010101" pitchFamily="49" charset="-122"/>
            </a:endParaRPr>
          </a:p>
        </p:txBody>
      </p:sp>
    </p:spTree>
  </p:cSld>
  <p:clrMapOvr>
    <a:masterClrMapping/>
  </p:clrMapOvr>
  <p:transition>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1406" y="78150"/>
            <a:ext cx="9001188" cy="549949"/>
          </a:xfrm>
          <a:prstGeom prst="rect">
            <a:avLst/>
          </a:prstGeom>
          <a:noFill/>
        </p:spPr>
        <p:txBody>
          <a:bodyPr wrap="square" lIns="68571" tIns="34285" rIns="68571" bIns="34285" rtlCol="0">
            <a:spAutoFit/>
          </a:bodyPr>
          <a:lstStyle/>
          <a:p>
            <a:pPr algn="ctr"/>
            <a:r>
              <a:rPr lang="zh-CN" altLang="en-US" sz="2800" smtClean="0">
                <a:solidFill>
                  <a:schemeClr val="accent5"/>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考向二　法律与教化、民族国家与国际法</a:t>
            </a:r>
            <a:r>
              <a:rPr lang="en-US" altLang="zh-CN" sz="2800" smtClean="0">
                <a:solidFill>
                  <a:schemeClr val="accent5"/>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a:t>
            </a:r>
            <a:r>
              <a:rPr lang="zh-CN" altLang="en-US" sz="2800" smtClean="0">
                <a:solidFill>
                  <a:schemeClr val="accent5"/>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五年</a:t>
            </a:r>
            <a:r>
              <a:rPr lang="en-US" altLang="zh-CN" sz="2800" smtClean="0">
                <a:solidFill>
                  <a:schemeClr val="accent5"/>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4</a:t>
            </a:r>
            <a:r>
              <a:rPr lang="zh-CN" altLang="en-US" sz="2800" smtClean="0">
                <a:solidFill>
                  <a:schemeClr val="accent5"/>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考</a:t>
            </a:r>
            <a:r>
              <a:rPr lang="en-US" altLang="zh-CN" sz="2800" smtClean="0">
                <a:solidFill>
                  <a:schemeClr val="accent5"/>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a:t>
            </a:r>
            <a:endParaRPr lang="en-US" altLang="zh-CN" sz="2800" smtClean="0">
              <a:solidFill>
                <a:schemeClr val="accent5"/>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grpSp>
        <p:nvGrpSpPr>
          <p:cNvPr id="6" name="组合 5"/>
          <p:cNvGrpSpPr/>
          <p:nvPr/>
        </p:nvGrpSpPr>
        <p:grpSpPr>
          <a:xfrm>
            <a:off x="3428992" y="785800"/>
            <a:ext cx="1928826" cy="500066"/>
            <a:chOff x="3286116" y="785800"/>
            <a:chExt cx="1928826" cy="500066"/>
          </a:xfrm>
        </p:grpSpPr>
        <p:sp>
          <p:nvSpPr>
            <p:cNvPr id="7" name="矩形 6"/>
            <p:cNvSpPr/>
            <p:nvPr/>
          </p:nvSpPr>
          <p:spPr>
            <a:xfrm>
              <a:off x="3286116" y="785800"/>
              <a:ext cx="214314" cy="500066"/>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3571868" y="785800"/>
              <a:ext cx="1643074" cy="50006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3643306" y="801574"/>
              <a:ext cx="1571636" cy="438572"/>
            </a:xfrm>
            <a:prstGeom prst="rect">
              <a:avLst/>
            </a:prstGeom>
            <a:noFill/>
          </p:spPr>
          <p:txBody>
            <a:bodyPr wrap="square" lIns="68571" tIns="34285" rIns="68571" bIns="34285" rtlCol="0">
              <a:spAutoFit/>
            </a:bodyPr>
            <a:lstStyle/>
            <a:p>
              <a:pPr>
                <a:lnSpc>
                  <a:spcPct val="100000"/>
                </a:lnSpc>
              </a:pPr>
              <a:r>
                <a:rPr lang="zh-CN" altLang="en-US" sz="2400" smtClean="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知识整合</a:t>
              </a:r>
              <a:endParaRPr lang="en-US" altLang="zh-CN" sz="2400" smtClean="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grpSp>
      <p:sp>
        <p:nvSpPr>
          <p:cNvPr id="10" name="TextBox 9"/>
          <p:cNvSpPr txBox="1"/>
          <p:nvPr/>
        </p:nvSpPr>
        <p:spPr>
          <a:xfrm>
            <a:off x="142844" y="1488764"/>
            <a:ext cx="8643998" cy="1452705"/>
          </a:xfrm>
          <a:prstGeom prst="rect">
            <a:avLst/>
          </a:prstGeom>
          <a:noFill/>
        </p:spPr>
        <p:txBody>
          <a:bodyPr wrap="square" rtlCol="0">
            <a:spAutoFit/>
          </a:bodyPr>
          <a:lstStyle/>
          <a:p>
            <a:r>
              <a:rPr lang="zh-CN" altLang="en-US" sz="2400" smtClean="0">
                <a:solidFill>
                  <a:srgbClr val="0070C0"/>
                </a:solidFill>
                <a:latin typeface="黑体" panose="02010609060101010101" pitchFamily="49" charset="-122"/>
                <a:ea typeface="黑体" panose="02010609060101010101" pitchFamily="49" charset="-122"/>
              </a:rPr>
              <a:t>一、法律与教化</a:t>
            </a:r>
            <a:endParaRPr lang="zh-CN" altLang="en-US" sz="2400" smtClean="0">
              <a:solidFill>
                <a:srgbClr val="0070C0"/>
              </a:solidFill>
              <a:latin typeface="黑体" panose="02010609060101010101" pitchFamily="49" charset="-122"/>
              <a:ea typeface="黑体" panose="02010609060101010101" pitchFamily="49" charset="-122"/>
            </a:endParaRPr>
          </a:p>
          <a:p>
            <a:r>
              <a:rPr lang="en-US" altLang="zh-CN" sz="2400" smtClean="0">
                <a:solidFill>
                  <a:srgbClr val="0070C0"/>
                </a:solidFill>
                <a:latin typeface="黑体" panose="02010609060101010101" pitchFamily="49" charset="-122"/>
                <a:ea typeface="黑体" panose="02010609060101010101" pitchFamily="49" charset="-122"/>
              </a:rPr>
              <a:t>1.</a:t>
            </a:r>
            <a:r>
              <a:rPr lang="zh-CN" altLang="en-US" sz="2400" smtClean="0">
                <a:solidFill>
                  <a:srgbClr val="0070C0"/>
                </a:solidFill>
                <a:latin typeface="黑体" panose="02010609060101010101" pitchFamily="49" charset="-122"/>
                <a:ea typeface="黑体" panose="02010609060101010101" pitchFamily="49" charset="-122"/>
              </a:rPr>
              <a:t>西方法系</a:t>
            </a:r>
            <a:endParaRPr lang="en-US" altLang="zh-CN" sz="2400" smtClean="0">
              <a:solidFill>
                <a:srgbClr val="0070C0"/>
              </a:solidFill>
              <a:latin typeface="黑体" panose="02010609060101010101" pitchFamily="49" charset="-122"/>
              <a:ea typeface="黑体" panose="02010609060101010101" pitchFamily="49" charset="-122"/>
            </a:endParaRPr>
          </a:p>
          <a:p>
            <a:r>
              <a:rPr lang="en-US" sz="2400" smtClean="0"/>
              <a:t>(1)</a:t>
            </a:r>
            <a:r>
              <a:rPr lang="zh-CN" altLang="en-US" sz="2400" smtClean="0"/>
              <a:t>英美法系</a:t>
            </a:r>
            <a:endParaRPr lang="zh-CN" altLang="en-US" sz="2400" smtClean="0"/>
          </a:p>
        </p:txBody>
      </p:sp>
      <p:graphicFrame>
        <p:nvGraphicFramePr>
          <p:cNvPr id="12" name="表格 11"/>
          <p:cNvGraphicFramePr>
            <a:graphicFrameLocks noGrp="1"/>
          </p:cNvGraphicFramePr>
          <p:nvPr/>
        </p:nvGraphicFramePr>
        <p:xfrm>
          <a:off x="150464" y="3029916"/>
          <a:ext cx="8858312" cy="1756412"/>
        </p:xfrm>
        <a:graphic>
          <a:graphicData uri="http://schemas.openxmlformats.org/drawingml/2006/table">
            <a:tbl>
              <a:tblPr/>
              <a:tblGrid>
                <a:gridCol w="1928826"/>
                <a:gridCol w="6929486"/>
              </a:tblGrid>
              <a:tr h="878206">
                <a:tc>
                  <a:txBody>
                    <a:bodyPr wrap="square"/>
                    <a:lstStyle/>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背景</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en-US" sz="2400" b="1">
                          <a:latin typeface="宋体" panose="02010600030101010101" pitchFamily="2" charset="-122"/>
                          <a:ea typeface="宋体" panose="02010600030101010101" pitchFamily="2" charset="-122"/>
                          <a:cs typeface="Times New Roman" panose="02020603050405020304"/>
                        </a:rPr>
                        <a:t>11</a:t>
                      </a:r>
                      <a:r>
                        <a:rPr lang="zh-CN" sz="2400" b="1">
                          <a:latin typeface="宋体" panose="02010600030101010101" pitchFamily="2" charset="-122"/>
                          <a:ea typeface="宋体" panose="02010600030101010101" pitchFamily="2" charset="-122"/>
                          <a:cs typeface="Times New Roman" panose="02020603050405020304"/>
                        </a:rPr>
                        <a:t>世纪</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诺曼王朝为了加强对地方的控制</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王室设立法院</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并派法官定期到各地进行巡回审判</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8206">
                <a:tc>
                  <a:txBody>
                    <a:bodyPr wrap="square"/>
                    <a:lstStyle/>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形成</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en-US" sz="2400" b="1">
                          <a:latin typeface="宋体" panose="02010600030101010101" pitchFamily="2" charset="-122"/>
                          <a:ea typeface="宋体" panose="02010600030101010101" pitchFamily="2" charset="-122"/>
                          <a:cs typeface="Times New Roman" panose="02020603050405020304"/>
                        </a:rPr>
                        <a:t>12</a:t>
                      </a:r>
                      <a:r>
                        <a:rPr lang="zh-CN" sz="2400" b="1">
                          <a:latin typeface="宋体" panose="02010600030101010101" pitchFamily="2" charset="-122"/>
                          <a:ea typeface="宋体" panose="02010600030101010101" pitchFamily="2" charset="-122"/>
                          <a:cs typeface="Times New Roman" panose="02020603050405020304"/>
                        </a:rPr>
                        <a:t>世纪前后</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建立在罗马法和习惯法基础上、全国普遍适用的法律在英国逐渐形成</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这就是普通法</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plit dir="in"/>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142844" y="285734"/>
          <a:ext cx="8858312" cy="4071966"/>
        </p:xfrm>
        <a:graphic>
          <a:graphicData uri="http://schemas.openxmlformats.org/drawingml/2006/table">
            <a:tbl>
              <a:tblPr/>
              <a:tblGrid>
                <a:gridCol w="2357454"/>
                <a:gridCol w="6500858"/>
              </a:tblGrid>
              <a:tr h="1536518">
                <a:tc>
                  <a:txBody>
                    <a:bodyPr wrap="square"/>
                    <a:lstStyle/>
                    <a:p>
                      <a:pPr algn="ctr">
                        <a:lnSpc>
                          <a:spcPct val="130000"/>
                        </a:lnSpc>
                        <a:spcAft>
                          <a:spcPct val="0"/>
                        </a:spcAft>
                      </a:pPr>
                      <a:r>
                        <a:rPr lang="zh-CN" sz="2400" b="1">
                          <a:latin typeface="宋体" panose="02010600030101010101" pitchFamily="2" charset="-122"/>
                          <a:ea typeface="宋体" panose="02010600030101010101" pitchFamily="2" charset="-122"/>
                          <a:cs typeface="Times New Roman" panose="02020603050405020304"/>
                        </a:rPr>
                        <a:t>发展</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30000"/>
                        </a:lnSpc>
                        <a:spcAft>
                          <a:spcPct val="0"/>
                        </a:spcAft>
                      </a:pPr>
                      <a:r>
                        <a:rPr lang="en-US" sz="2400" b="1">
                          <a:latin typeface="宋体" panose="02010600030101010101" pitchFamily="2" charset="-122"/>
                          <a:ea typeface="宋体" panose="02010600030101010101" pitchFamily="2" charset="-122"/>
                          <a:cs typeface="Times New Roman" panose="02020603050405020304"/>
                        </a:rPr>
                        <a:t>13</a:t>
                      </a:r>
                      <a:r>
                        <a:rPr lang="zh-CN" sz="2400" b="1">
                          <a:latin typeface="宋体" panose="02010600030101010101" pitchFamily="2" charset="-122"/>
                          <a:ea typeface="宋体" panose="02010600030101010101" pitchFamily="2" charset="-122"/>
                          <a:cs typeface="Times New Roman" panose="02020603050405020304"/>
                        </a:rPr>
                        <a:t>世纪</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英国通过《大宪章》</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确立了法律至上和王权有限的原则</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《大宪章》调整了封君与封臣的关系</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有助于封建统治稳定</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8930">
                <a:tc>
                  <a:txBody>
                    <a:bodyPr wrap="square"/>
                    <a:lstStyle/>
                    <a:p>
                      <a:pPr algn="ctr">
                        <a:lnSpc>
                          <a:spcPct val="130000"/>
                        </a:lnSpc>
                        <a:spcAft>
                          <a:spcPct val="0"/>
                        </a:spcAft>
                      </a:pPr>
                      <a:r>
                        <a:rPr lang="zh-CN" sz="2400" b="1">
                          <a:latin typeface="宋体" panose="02010600030101010101" pitchFamily="2" charset="-122"/>
                          <a:ea typeface="宋体" panose="02010600030101010101" pitchFamily="2" charset="-122"/>
                          <a:cs typeface="Times New Roman" panose="02020603050405020304"/>
                        </a:rPr>
                        <a:t>完善</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30000"/>
                        </a:lnSpc>
                        <a:spcAft>
                          <a:spcPct val="0"/>
                        </a:spcAft>
                      </a:pPr>
                      <a:r>
                        <a:rPr lang="zh-CN" sz="2400" b="1">
                          <a:latin typeface="宋体" panose="02010600030101010101" pitchFamily="2" charset="-122"/>
                          <a:ea typeface="宋体" panose="02010600030101010101" pitchFamily="2" charset="-122"/>
                          <a:cs typeface="Times New Roman" panose="02020603050405020304"/>
                        </a:rPr>
                        <a:t>“光荣革命”后</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英国确立了君主立宪制</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法律体系更加完善</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36518">
                <a:tc>
                  <a:txBody>
                    <a:bodyPr wrap="square"/>
                    <a:lstStyle/>
                    <a:p>
                      <a:pPr algn="ctr">
                        <a:lnSpc>
                          <a:spcPct val="130000"/>
                        </a:lnSpc>
                        <a:spcAft>
                          <a:spcPct val="0"/>
                        </a:spcAft>
                      </a:pPr>
                      <a:r>
                        <a:rPr lang="zh-CN" sz="2400" b="1">
                          <a:latin typeface="宋体" panose="02010600030101010101" pitchFamily="2" charset="-122"/>
                          <a:ea typeface="宋体" panose="02010600030101010101" pitchFamily="2" charset="-122"/>
                          <a:cs typeface="Times New Roman" panose="02020603050405020304"/>
                        </a:rPr>
                        <a:t>扩展</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30000"/>
                        </a:lnSpc>
                        <a:spcAft>
                          <a:spcPct val="0"/>
                        </a:spcAft>
                      </a:pPr>
                      <a:r>
                        <a:rPr lang="zh-CN" sz="2400" b="1">
                          <a:latin typeface="宋体" panose="02010600030101010101" pitchFamily="2" charset="-122"/>
                          <a:ea typeface="宋体" panose="02010600030101010101" pitchFamily="2" charset="-122"/>
                          <a:cs typeface="Times New Roman" panose="02020603050405020304"/>
                        </a:rPr>
                        <a:t>美国等很多国家在学习英国法律的基础上制定了本国法律</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它们构成了普通法系</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也称“英美法系”</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trips/>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94266" y="119998"/>
            <a:ext cx="8858280" cy="504369"/>
          </a:xfrm>
          <a:prstGeom prst="rect">
            <a:avLst/>
          </a:prstGeom>
          <a:noFill/>
        </p:spPr>
        <p:txBody>
          <a:bodyPr wrap="square" rtlCol="0">
            <a:spAutoFit/>
          </a:bodyPr>
          <a:lstStyle/>
          <a:p>
            <a:r>
              <a:rPr lang="en-US" sz="2400" smtClean="0"/>
              <a:t>(2)</a:t>
            </a:r>
            <a:r>
              <a:rPr lang="zh-CN" altLang="en-US" sz="2400" smtClean="0"/>
              <a:t>大陆法系</a:t>
            </a:r>
            <a:endParaRPr lang="zh-CN" altLang="en-US" sz="2400"/>
          </a:p>
        </p:txBody>
      </p:sp>
      <p:graphicFrame>
        <p:nvGraphicFramePr>
          <p:cNvPr id="3" name="表格 2"/>
          <p:cNvGraphicFramePr>
            <a:graphicFrameLocks noGrp="1"/>
          </p:cNvGraphicFramePr>
          <p:nvPr/>
        </p:nvGraphicFramePr>
        <p:xfrm>
          <a:off x="142844" y="792158"/>
          <a:ext cx="8810644" cy="3779856"/>
        </p:xfrm>
        <a:graphic>
          <a:graphicData uri="http://schemas.openxmlformats.org/drawingml/2006/table">
            <a:tbl>
              <a:tblPr/>
              <a:tblGrid>
                <a:gridCol w="1000132"/>
                <a:gridCol w="7810512"/>
              </a:tblGrid>
              <a:tr h="839968">
                <a:tc>
                  <a:txBody>
                    <a:bodyPr wrap="square"/>
                    <a:lstStyle/>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背景</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en-US" sz="2400" b="1">
                          <a:latin typeface="宋体" panose="02010600030101010101" pitchFamily="2" charset="-122"/>
                          <a:ea typeface="宋体" panose="02010600030101010101" pitchFamily="2" charset="-122"/>
                          <a:cs typeface="Times New Roman" panose="02020603050405020304"/>
                        </a:rPr>
                        <a:t>13</a:t>
                      </a:r>
                      <a:r>
                        <a:rPr lang="zh-CN" sz="2400" b="1">
                          <a:latin typeface="宋体" panose="02010600030101010101" pitchFamily="2" charset="-122"/>
                          <a:ea typeface="宋体" panose="02010600030101010101" pitchFamily="2" charset="-122"/>
                          <a:cs typeface="Times New Roman" panose="02020603050405020304"/>
                        </a:rPr>
                        <a:t>世纪以后</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随着王权的加强</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法国统一法律的步伐加快</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法律体系日益成熟</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984">
                <a:tc rowSpan="2">
                  <a:txBody>
                    <a:bodyPr wrap="square"/>
                    <a:lstStyle/>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形成</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en-US" sz="2400" b="1">
                          <a:latin typeface="宋体" panose="02010600030101010101" pitchFamily="2" charset="-122"/>
                          <a:ea typeface="宋体" panose="02010600030101010101" pitchFamily="2" charset="-122"/>
                          <a:cs typeface="Times New Roman" panose="02020603050405020304"/>
                        </a:rPr>
                        <a:t>1789</a:t>
                      </a:r>
                      <a:r>
                        <a:rPr lang="zh-CN" sz="2400" b="1">
                          <a:latin typeface="宋体" panose="02010600030101010101" pitchFamily="2" charset="-122"/>
                          <a:ea typeface="宋体" panose="02010600030101010101" pitchFamily="2" charset="-122"/>
                          <a:cs typeface="Times New Roman" panose="02020603050405020304"/>
                        </a:rPr>
                        <a:t>年</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法国爆发大革命</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此后</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法国制定了一系列法律</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9968">
                <a:tc vMerge="1">
                  <a:tcPr/>
                </a:tc>
                <a:tc>
                  <a:txBody>
                    <a:bodyPr wrap="square"/>
                    <a:lstStyle/>
                    <a:p>
                      <a:pPr>
                        <a:lnSpc>
                          <a:spcPct val="100000"/>
                        </a:lnSpc>
                        <a:spcAft>
                          <a:spcPct val="0"/>
                        </a:spcAft>
                      </a:pPr>
                      <a:r>
                        <a:rPr lang="en-US" sz="2400" b="1">
                          <a:latin typeface="宋体" panose="02010600030101010101" pitchFamily="2" charset="-122"/>
                          <a:ea typeface="宋体" panose="02010600030101010101" pitchFamily="2" charset="-122"/>
                          <a:cs typeface="Times New Roman" panose="02020603050405020304"/>
                        </a:rPr>
                        <a:t>1804</a:t>
                      </a:r>
                      <a:r>
                        <a:rPr lang="zh-CN" sz="2400" b="1">
                          <a:latin typeface="宋体" panose="02010600030101010101" pitchFamily="2" charset="-122"/>
                          <a:ea typeface="宋体" panose="02010600030101010101" pitchFamily="2" charset="-122"/>
                          <a:cs typeface="Times New Roman" panose="02020603050405020304"/>
                        </a:rPr>
                        <a:t>年</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拿破仑签署法令</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颁布了《法国民法典》</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与此后制定的四部法典一起被统称为《拿破仑法典》</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9968">
                <a:tc rowSpan="2">
                  <a:txBody>
                    <a:bodyPr wrap="square"/>
                    <a:lstStyle/>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影响</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《拿破仑法典》与此前颁布的法律</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构成了法国的成文法体系</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最终确立了法国的资产阶级法律制度</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9968">
                <a:tc vMerge="1">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逐渐形成了以罗马法为基础、以《法国民法典》为代表的世界性法律体系</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称为“大陆法系”或“民法系”</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1406" y="71420"/>
            <a:ext cx="3643338" cy="504369"/>
          </a:xfrm>
          <a:prstGeom prst="rect">
            <a:avLst/>
          </a:prstGeom>
          <a:noFill/>
        </p:spPr>
        <p:txBody>
          <a:bodyPr wrap="square" rtlCol="0">
            <a:spAutoFit/>
          </a:bodyPr>
          <a:lstStyle/>
          <a:p>
            <a:r>
              <a:rPr lang="en-US" altLang="zh-CN" sz="2400" smtClean="0">
                <a:solidFill>
                  <a:srgbClr val="0070C0"/>
                </a:solidFill>
                <a:latin typeface="黑体" panose="02010609060101010101" pitchFamily="49" charset="-122"/>
                <a:ea typeface="黑体" panose="02010609060101010101" pitchFamily="49" charset="-122"/>
              </a:rPr>
              <a:t>[</a:t>
            </a:r>
            <a:r>
              <a:rPr lang="zh-CN" altLang="en-US" sz="2400" smtClean="0">
                <a:solidFill>
                  <a:srgbClr val="0070C0"/>
                </a:solidFill>
                <a:latin typeface="黑体" panose="02010609060101010101" pitchFamily="49" charset="-122"/>
                <a:ea typeface="黑体" panose="02010609060101010101" pitchFamily="49" charset="-122"/>
              </a:rPr>
              <a:t>时空定位</a:t>
            </a:r>
            <a:r>
              <a:rPr lang="en-US" altLang="zh-CN" sz="2400" smtClean="0">
                <a:solidFill>
                  <a:srgbClr val="0070C0"/>
                </a:solidFill>
                <a:latin typeface="黑体" panose="02010609060101010101" pitchFamily="49" charset="-122"/>
                <a:ea typeface="黑体" panose="02010609060101010101" pitchFamily="49" charset="-122"/>
              </a:rPr>
              <a:t>]</a:t>
            </a:r>
            <a:endParaRPr lang="en-US" altLang="zh-CN" sz="2400" smtClean="0">
              <a:solidFill>
                <a:srgbClr val="0070C0"/>
              </a:solidFill>
              <a:latin typeface="黑体" panose="02010609060101010101" pitchFamily="49" charset="-122"/>
              <a:ea typeface="黑体" panose="02010609060101010101" pitchFamily="49" charset="-122"/>
            </a:endParaRPr>
          </a:p>
        </p:txBody>
      </p:sp>
      <p:pic>
        <p:nvPicPr>
          <p:cNvPr id="4" name="H24Z2LLS1b.eps"/>
          <p:cNvPicPr/>
          <p:nvPr/>
        </p:nvPicPr>
        <p:blipFill>
          <a:blip r:embed="rId1">
            <a:clrChange>
              <a:clrFrom>
                <a:srgbClr val="FFFFFF"/>
              </a:clrFrom>
              <a:clrTo>
                <a:srgbClr val="FFFFFF">
                  <a:alpha val="0"/>
                </a:srgbClr>
              </a:clrTo>
            </a:clrChange>
          </a:blip>
          <a:stretch>
            <a:fillRect/>
          </a:stretch>
        </p:blipFill>
        <p:spPr>
          <a:xfrm>
            <a:off x="142844" y="857238"/>
            <a:ext cx="8858312" cy="3285571"/>
          </a:xfrm>
          <a:prstGeom prst="rect">
            <a:avLst/>
          </a:prstGeom>
        </p:spPr>
      </p:pic>
    </p:spTree>
  </p:cSld>
  <p:clrMapOvr>
    <a:masterClrMapping/>
  </p:clrMapOvr>
  <p:transition>
    <p:diamon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06" y="71420"/>
            <a:ext cx="8643998" cy="504369"/>
          </a:xfrm>
          <a:prstGeom prst="rect">
            <a:avLst/>
          </a:prstGeom>
          <a:noFill/>
        </p:spPr>
        <p:txBody>
          <a:bodyPr wrap="square" rtlCol="0">
            <a:spAutoFit/>
          </a:bodyPr>
          <a:lstStyle/>
          <a:p>
            <a:r>
              <a:rPr lang="en-US" sz="2400" smtClean="0">
                <a:solidFill>
                  <a:srgbClr val="FF0000"/>
                </a:solidFill>
                <a:latin typeface="黑体" panose="02010609060101010101" pitchFamily="49" charset="-122"/>
                <a:ea typeface="黑体" panose="02010609060101010101" pitchFamily="49" charset="-122"/>
              </a:rPr>
              <a:t>[</a:t>
            </a:r>
            <a:r>
              <a:rPr lang="zh-CN" altLang="en-US" sz="2400" smtClean="0">
                <a:solidFill>
                  <a:srgbClr val="FF0000"/>
                </a:solidFill>
                <a:latin typeface="黑体" panose="02010609060101010101" pitchFamily="49" charset="-122"/>
                <a:ea typeface="黑体" panose="02010609060101010101" pitchFamily="49" charset="-122"/>
              </a:rPr>
              <a:t>水平</a:t>
            </a:r>
            <a:r>
              <a:rPr lang="en-US" sz="2400" smtClean="0">
                <a:solidFill>
                  <a:srgbClr val="FF0000"/>
                </a:solidFill>
                <a:latin typeface="黑体" panose="02010609060101010101" pitchFamily="49" charset="-122"/>
                <a:ea typeface="黑体" panose="02010609060101010101" pitchFamily="49" charset="-122"/>
              </a:rPr>
              <a:t>1</a:t>
            </a:r>
            <a:r>
              <a:rPr lang="en-US" altLang="zh-CN" sz="2400" smtClean="0">
                <a:solidFill>
                  <a:srgbClr val="FF0000"/>
                </a:solidFill>
                <a:latin typeface="黑体" panose="02010609060101010101" pitchFamily="49" charset="-122"/>
                <a:ea typeface="黑体" panose="02010609060101010101" pitchFamily="49" charset="-122"/>
              </a:rPr>
              <a:t>—</a:t>
            </a:r>
            <a:r>
              <a:rPr lang="en-US" sz="2400" smtClean="0">
                <a:solidFill>
                  <a:srgbClr val="FF0000"/>
                </a:solidFill>
                <a:latin typeface="黑体" panose="02010609060101010101" pitchFamily="49" charset="-122"/>
                <a:ea typeface="黑体" panose="02010609060101010101" pitchFamily="49" charset="-122"/>
              </a:rPr>
              <a:t>2] </a:t>
            </a:r>
            <a:r>
              <a:rPr lang="zh-CN" altLang="en-US" sz="2400" smtClean="0"/>
              <a:t>英美法系和大陆法系的异同</a:t>
            </a:r>
            <a:endParaRPr lang="zh-CN" altLang="en-US" sz="2400"/>
          </a:p>
        </p:txBody>
      </p:sp>
      <p:graphicFrame>
        <p:nvGraphicFramePr>
          <p:cNvPr id="3" name="表格 2"/>
          <p:cNvGraphicFramePr>
            <a:graphicFrameLocks noGrp="1"/>
          </p:cNvGraphicFramePr>
          <p:nvPr/>
        </p:nvGraphicFramePr>
        <p:xfrm>
          <a:off x="142844" y="691530"/>
          <a:ext cx="8858312" cy="4023360"/>
        </p:xfrm>
        <a:graphic>
          <a:graphicData uri="http://schemas.openxmlformats.org/drawingml/2006/table">
            <a:tbl>
              <a:tblPr/>
              <a:tblGrid>
                <a:gridCol w="2214578"/>
                <a:gridCol w="1643074"/>
                <a:gridCol w="2786082"/>
                <a:gridCol w="2214578"/>
              </a:tblGrid>
              <a:tr h="176696">
                <a:tc gridSpan="2">
                  <a:txBody>
                    <a:bodyPr wrap="square"/>
                    <a:lstStyle/>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角度</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wrap="square"/>
                    <a:lstStyle/>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英美法系</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大陆法系</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087">
                <a:tc rowSpan="2">
                  <a:txBody>
                    <a:bodyPr wrap="square"/>
                    <a:lstStyle/>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不同点</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法律</a:t>
                      </a:r>
                      <a:endParaRPr lang="zh-CN" sz="240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渊源</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以判例法为主要法律渊源</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以遵循先例为基本原则</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以成文法为主要法律渊源</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法律体系比较完整</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一般不承认判例的效力</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087">
                <a:tc vMerge="1">
                  <a:tcPr/>
                </a:tc>
                <a:tc>
                  <a:txBody>
                    <a:bodyPr wrap="square"/>
                    <a:lstStyle/>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法官</a:t>
                      </a:r>
                      <a:endParaRPr lang="zh-CN" sz="240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地位</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法官的地位突出</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当无先例可循时</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法官可以创立先例</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也可以对先例作出新的解释</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法官的作用不太突出</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newsfla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142844" y="188912"/>
          <a:ext cx="8858312" cy="4311664"/>
        </p:xfrm>
        <a:graphic>
          <a:graphicData uri="http://schemas.openxmlformats.org/drawingml/2006/table">
            <a:tbl>
              <a:tblPr/>
              <a:tblGrid>
                <a:gridCol w="1571636"/>
                <a:gridCol w="2000264"/>
                <a:gridCol w="2286016"/>
                <a:gridCol w="3000396"/>
              </a:tblGrid>
              <a:tr h="1959847">
                <a:tc rowSpan="2">
                  <a:txBody>
                    <a:bodyPr wrap="square"/>
                    <a:lstStyle/>
                    <a:p>
                      <a:pPr algn="ctr">
                        <a:lnSpc>
                          <a:spcPct val="100000"/>
                        </a:lnSpc>
                        <a:spcAft>
                          <a:spcPct val="0"/>
                        </a:spcAft>
                      </a:pP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法律</a:t>
                      </a:r>
                      <a:endParaRPr lang="zh-CN" sz="240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形式</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判例法占有重要地位</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一般不存在判例法</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对重要的部门法制定了法典</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并辅之以单行法规</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构成较为完整的成文法体系</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1817">
                <a:tc vMerge="1">
                  <a:tcPr/>
                </a:tc>
                <a:tc>
                  <a:txBody>
                    <a:bodyPr wrap="square"/>
                    <a:lstStyle/>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法律</a:t>
                      </a:r>
                      <a:endParaRPr lang="zh-CN" sz="240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分类</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没有严格的部门法概念</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即没有系统性、逻辑性很强的法律分类</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强调公法与私法的基本划分。一般将宪法、行政法、刑法、诉讼法等称为公法</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而民法和商法则被视为典型的私法</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sh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142844" y="357172"/>
          <a:ext cx="8858312" cy="4389120"/>
        </p:xfrm>
        <a:graphic>
          <a:graphicData uri="http://schemas.openxmlformats.org/drawingml/2006/table">
            <a:tbl>
              <a:tblPr/>
              <a:tblGrid>
                <a:gridCol w="1857388"/>
                <a:gridCol w="1857388"/>
                <a:gridCol w="2071702"/>
                <a:gridCol w="3071834"/>
              </a:tblGrid>
              <a:tr h="2633472">
                <a:tc rowSpan="2">
                  <a:txBody>
                    <a:bodyPr wrap="square"/>
                    <a:lstStyle/>
                    <a:p>
                      <a:pPr algn="ctr">
                        <a:lnSpc>
                          <a:spcPct val="100000"/>
                        </a:lnSpc>
                        <a:spcAft>
                          <a:spcPct val="0"/>
                        </a:spcAft>
                      </a:pP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法律</a:t>
                      </a:r>
                      <a:endParaRPr lang="zh-CN" sz="240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推理</a:t>
                      </a:r>
                      <a:endParaRPr lang="zh-CN" sz="240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形式</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主要运用的是区别技术</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dist">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采取演绎法</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法官的作用在于从现存的法律规定中找到适用的法律条款</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将其与事实相联系</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推论出必然</a:t>
                      </a:r>
                      <a:r>
                        <a:rPr lang="zh-CN" sz="2400" b="1" smtClean="0">
                          <a:latin typeface="宋体" panose="02010600030101010101" pitchFamily="2" charset="-122"/>
                          <a:ea typeface="宋体" panose="02010600030101010101" pitchFamily="2" charset="-122"/>
                          <a:cs typeface="Times New Roman" panose="02020603050405020304"/>
                        </a:rPr>
                        <a:t>的</a:t>
                      </a:r>
                      <a:endParaRPr lang="en-US" altLang="zh-CN" sz="2400" b="1" smtClean="0">
                        <a:latin typeface="宋体" panose="02010600030101010101" pitchFamily="2" charset="-122"/>
                        <a:ea typeface="宋体" panose="02010600030101010101" pitchFamily="2" charset="-122"/>
                        <a:cs typeface="Times New Roman" panose="02020603050405020304"/>
                      </a:endParaRPr>
                    </a:p>
                    <a:p>
                      <a:pPr algn="l">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结果</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6736">
                <a:tc vMerge="1">
                  <a:tcPr/>
                </a:tc>
                <a:tc>
                  <a:txBody>
                    <a:bodyPr wrap="square"/>
                    <a:lstStyle/>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代表</a:t>
                      </a:r>
                      <a:endParaRPr lang="zh-CN" sz="240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国家</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英国、美国、加拿大、澳大利亚等</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法国、德国、意大利、日本等</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912">
                <a:tc>
                  <a:txBody>
                    <a:bodyPr wrap="square"/>
                    <a:lstStyle/>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相同点</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wrap="square"/>
                    <a:lstStyle/>
                    <a:p>
                      <a:pPr algn="l">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明确立法和司法的分工</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强调保障个人的权利</a:t>
                      </a:r>
                      <a:endParaRPr lang="zh-CN" sz="2400">
                        <a:latin typeface="宋体" panose="02010600030101010101" pitchFamily="2" charset="-122"/>
                        <a:ea typeface="宋体" panose="02010600030101010101" pitchFamily="2" charset="-122"/>
                        <a:cs typeface="Times New Roman" panose="02020603050405020304"/>
                      </a:endParaRPr>
                    </a:p>
                  </a:txBody>
                  <a:tcPr marL="68154" marR="68154"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r>
            </a:tbl>
          </a:graphicData>
        </a:graphic>
      </p:graphicFrame>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967" y="110145"/>
            <a:ext cx="8895189" cy="481276"/>
          </a:xfrm>
          <a:prstGeom prst="rect">
            <a:avLst/>
          </a:prstGeom>
          <a:noFill/>
        </p:spPr>
        <p:txBody>
          <a:bodyPr wrap="square" lIns="68571" tIns="34285" rIns="68571" bIns="34285" rtlCol="0">
            <a:spAutoFit/>
          </a:bodyPr>
          <a:lstStyle/>
          <a:p>
            <a:r>
              <a:rPr lang="en-US" altLang="zh-CN" sz="2400" smtClean="0">
                <a:solidFill>
                  <a:srgbClr val="0070C0"/>
                </a:solidFill>
                <a:latin typeface="黑体" panose="02010609060101010101" pitchFamily="49" charset="-122"/>
                <a:ea typeface="黑体" panose="02010609060101010101" pitchFamily="49" charset="-122"/>
              </a:rPr>
              <a:t>2.</a:t>
            </a:r>
            <a:r>
              <a:rPr lang="zh-CN" altLang="en-US" sz="2400" smtClean="0">
                <a:solidFill>
                  <a:srgbClr val="0070C0"/>
                </a:solidFill>
                <a:latin typeface="黑体" panose="02010609060101010101" pitchFamily="49" charset="-122"/>
                <a:ea typeface="黑体" panose="02010609060101010101" pitchFamily="49" charset="-122"/>
              </a:rPr>
              <a:t>近代西方法律制度的基本特征</a:t>
            </a:r>
            <a:endParaRPr lang="zh-CN" altLang="en-US" sz="2400" smtClean="0">
              <a:solidFill>
                <a:srgbClr val="0070C0"/>
              </a:solidFill>
              <a:latin typeface="黑体" panose="02010609060101010101" pitchFamily="49" charset="-122"/>
              <a:ea typeface="黑体" panose="02010609060101010101" pitchFamily="49" charset="-122"/>
            </a:endParaRPr>
          </a:p>
        </p:txBody>
      </p:sp>
      <p:graphicFrame>
        <p:nvGraphicFramePr>
          <p:cNvPr id="5" name="表格 4"/>
          <p:cNvGraphicFramePr>
            <a:graphicFrameLocks noGrp="1"/>
          </p:cNvGraphicFramePr>
          <p:nvPr/>
        </p:nvGraphicFramePr>
        <p:xfrm>
          <a:off x="142844" y="691530"/>
          <a:ext cx="8786876" cy="4023360"/>
        </p:xfrm>
        <a:graphic>
          <a:graphicData uri="http://schemas.openxmlformats.org/drawingml/2006/table">
            <a:tbl>
              <a:tblPr/>
              <a:tblGrid>
                <a:gridCol w="714380"/>
                <a:gridCol w="857256"/>
                <a:gridCol w="2786082"/>
                <a:gridCol w="4429158"/>
              </a:tblGrid>
              <a:tr h="0">
                <a:tc gridSpan="2">
                  <a:txBody>
                    <a:bodyPr wrap="square"/>
                    <a:lstStyle/>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原因</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gridSpan="2">
                  <a:txBody>
                    <a:bodyPr wrap="square"/>
                    <a:lstStyle/>
                    <a:p>
                      <a:pPr algn="l">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继承传统法律思想</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融合启蒙思想家提出的思想主张</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0">
                <a:tc rowSpan="3">
                  <a:txBody>
                    <a:bodyPr wrap="square"/>
                    <a:lstStyle/>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特征</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权力</a:t>
                      </a:r>
                      <a:endParaRPr lang="zh-CN" sz="240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结构</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坚持权力制衡、三权分立</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①国家权力分为立法权、行政权和司法权</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法律由议会制定</a:t>
                      </a:r>
                      <a:endParaRPr lang="zh-CN" sz="2400">
                        <a:latin typeface="宋体" panose="02010600030101010101" pitchFamily="2" charset="-122"/>
                        <a:ea typeface="宋体" panose="02010600030101010101" pitchFamily="2" charset="-122"/>
                        <a:cs typeface="Times New Roman" panose="02020603050405020304"/>
                      </a:endParaRPr>
                    </a:p>
                    <a:p>
                      <a:pPr algn="l">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②行政机构在法律规定的框架内行使行政权</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法院根据法律独立掌握司法权</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cPr/>
                </a:tc>
                <a:tc>
                  <a:txBody>
                    <a:bodyPr wrap="square"/>
                    <a:lstStyle/>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法律</a:t>
                      </a:r>
                      <a:endParaRPr lang="zh-CN" sz="240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内容</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注重保护个人权利</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注重保护生命权、自由权和财产权等</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cPr/>
                </a:tc>
                <a:tc>
                  <a:txBody>
                    <a:bodyPr wrap="square"/>
                    <a:lstStyle/>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司法</a:t>
                      </a:r>
                      <a:endParaRPr lang="zh-CN" sz="240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实践</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坚持程序公正和无罪推定</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①建立了律师制度和陪审团制度</a:t>
                      </a:r>
                      <a:endParaRPr lang="zh-CN" sz="2400">
                        <a:latin typeface="宋体" panose="02010600030101010101" pitchFamily="2" charset="-122"/>
                        <a:ea typeface="宋体" panose="02010600030101010101" pitchFamily="2" charset="-122"/>
                        <a:cs typeface="Times New Roman" panose="02020603050405020304"/>
                      </a:endParaRPr>
                    </a:p>
                    <a:p>
                      <a:pPr algn="l">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②所有被审判者在判决之前都被视为无罪</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amon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214282" y="539750"/>
          <a:ext cx="8786876" cy="3603636"/>
        </p:xfrm>
        <a:graphic>
          <a:graphicData uri="http://schemas.openxmlformats.org/drawingml/2006/table">
            <a:tbl>
              <a:tblPr/>
              <a:tblGrid>
                <a:gridCol w="3500462"/>
                <a:gridCol w="5286414"/>
              </a:tblGrid>
              <a:tr h="1201212">
                <a:tc rowSpan="3">
                  <a:txBody>
                    <a:bodyPr wrap="square"/>
                    <a:lstStyle/>
                    <a:p>
                      <a:pPr algn="ctr">
                        <a:lnSpc>
                          <a:spcPct val="15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局限性</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50000"/>
                        </a:lnSpc>
                        <a:spcAft>
                          <a:spcPct val="0"/>
                        </a:spcAft>
                      </a:pPr>
                      <a:r>
                        <a:rPr lang="zh-CN" sz="2400" b="1">
                          <a:latin typeface="宋体" panose="02010600030101010101" pitchFamily="2" charset="-122"/>
                          <a:ea typeface="宋体" panose="02010600030101010101" pitchFamily="2" charset="-122"/>
                          <a:cs typeface="Times New Roman" panose="02020603050405020304"/>
                        </a:rPr>
                        <a:t>确认私有财产制度</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财产多少决定法律地位高低</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2717">
                <a:tc vMerge="1">
                  <a:tcPr/>
                </a:tc>
                <a:tc>
                  <a:txBody>
                    <a:bodyPr wrap="square"/>
                    <a:lstStyle/>
                    <a:p>
                      <a:pPr algn="l">
                        <a:lnSpc>
                          <a:spcPct val="150000"/>
                        </a:lnSpc>
                        <a:spcAft>
                          <a:spcPct val="0"/>
                        </a:spcAft>
                      </a:pPr>
                      <a:r>
                        <a:rPr lang="zh-CN" sz="2400" b="1">
                          <a:latin typeface="宋体" panose="02010600030101010101" pitchFamily="2" charset="-122"/>
                          <a:ea typeface="宋体" panose="02010600030101010101" pitchFamily="2" charset="-122"/>
                          <a:cs typeface="Times New Roman" panose="02020603050405020304"/>
                        </a:rPr>
                        <a:t>对个人权利的认定是逐渐改进的过程</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直到</a:t>
                      </a:r>
                      <a:r>
                        <a:rPr lang="en-US" sz="2400" b="1">
                          <a:latin typeface="宋体" panose="02010600030101010101" pitchFamily="2" charset="-122"/>
                          <a:ea typeface="宋体" panose="02010600030101010101" pitchFamily="2" charset="-122"/>
                          <a:cs typeface="Times New Roman" panose="02020603050405020304"/>
                        </a:rPr>
                        <a:t>20</a:t>
                      </a:r>
                      <a:r>
                        <a:rPr lang="zh-CN" sz="2400" b="1">
                          <a:latin typeface="宋体" panose="02010600030101010101" pitchFamily="2" charset="-122"/>
                          <a:ea typeface="宋体" panose="02010600030101010101" pitchFamily="2" charset="-122"/>
                          <a:cs typeface="Times New Roman" panose="02020603050405020304"/>
                        </a:rPr>
                        <a:t>世纪</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黑人、原住民和妇女还在为享有完全的公民权而斗争</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707">
                <a:tc vMerge="1">
                  <a:tcPr/>
                </a:tc>
                <a:tc>
                  <a:txBody>
                    <a:bodyPr wrap="square"/>
                    <a:lstStyle/>
                    <a:p>
                      <a:pPr algn="l">
                        <a:lnSpc>
                          <a:spcPct val="150000"/>
                        </a:lnSpc>
                        <a:spcAft>
                          <a:spcPct val="0"/>
                        </a:spcAft>
                      </a:pPr>
                      <a:r>
                        <a:rPr lang="zh-CN" sz="2400" b="1">
                          <a:latin typeface="宋体" panose="02010600030101010101" pitchFamily="2" charset="-122"/>
                          <a:ea typeface="宋体" panose="02010600030101010101" pitchFamily="2" charset="-122"/>
                          <a:cs typeface="Times New Roman" panose="02020603050405020304"/>
                        </a:rPr>
                        <a:t>本质</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为资产阶级利益服务</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heel spokes="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5967" y="90210"/>
            <a:ext cx="8895189" cy="481276"/>
          </a:xfrm>
          <a:prstGeom prst="rect">
            <a:avLst/>
          </a:prstGeom>
          <a:noFill/>
        </p:spPr>
        <p:txBody>
          <a:bodyPr wrap="square" lIns="68571" tIns="34285" rIns="68571" bIns="34285" rtlCol="0">
            <a:spAutoFit/>
          </a:bodyPr>
          <a:lstStyle/>
          <a:p>
            <a:r>
              <a:rPr lang="en-US" sz="2300" smtClean="0">
                <a:solidFill>
                  <a:srgbClr val="0070C0"/>
                </a:solidFill>
                <a:latin typeface="黑体" panose="02010609060101010101" pitchFamily="49" charset="-122"/>
                <a:ea typeface="黑体" panose="02010609060101010101" pitchFamily="49" charset="-122"/>
              </a:rPr>
              <a:t>3.</a:t>
            </a:r>
            <a:r>
              <a:rPr lang="zh-CN" altLang="en-US" sz="2300" smtClean="0">
                <a:solidFill>
                  <a:srgbClr val="0070C0"/>
                </a:solidFill>
                <a:latin typeface="黑体" panose="02010609060101010101" pitchFamily="49" charset="-122"/>
                <a:ea typeface="黑体" panose="02010609060101010101" pitchFamily="49" charset="-122"/>
              </a:rPr>
              <a:t>宗教伦理与教化</a:t>
            </a:r>
            <a:r>
              <a:rPr lang="en-US" sz="2300" smtClean="0">
                <a:solidFill>
                  <a:srgbClr val="0070C0"/>
                </a:solidFill>
                <a:latin typeface="黑体" panose="02010609060101010101" pitchFamily="49" charset="-122"/>
                <a:ea typeface="黑体" panose="02010609060101010101" pitchFamily="49" charset="-122"/>
              </a:rPr>
              <a:t>:</a:t>
            </a:r>
            <a:r>
              <a:rPr lang="zh-CN" altLang="en-US" sz="2300" smtClean="0"/>
              <a:t>新教伦理</a:t>
            </a:r>
            <a:endParaRPr lang="zh-CN" altLang="en-US" sz="2300"/>
          </a:p>
        </p:txBody>
      </p:sp>
      <p:graphicFrame>
        <p:nvGraphicFramePr>
          <p:cNvPr id="4" name="表格 3"/>
          <p:cNvGraphicFramePr>
            <a:graphicFrameLocks noGrp="1"/>
          </p:cNvGraphicFramePr>
          <p:nvPr/>
        </p:nvGraphicFramePr>
        <p:xfrm>
          <a:off x="142844" y="687387"/>
          <a:ext cx="8786874" cy="3884627"/>
        </p:xfrm>
        <a:graphic>
          <a:graphicData uri="http://schemas.openxmlformats.org/drawingml/2006/table">
            <a:tbl>
              <a:tblPr/>
              <a:tblGrid>
                <a:gridCol w="1143008"/>
                <a:gridCol w="7643866"/>
              </a:tblGrid>
              <a:tr h="388463">
                <a:tc>
                  <a:txBody>
                    <a:bodyPr wrap="square"/>
                    <a:lstStyle/>
                    <a:p>
                      <a:pPr algn="ctr">
                        <a:lnSpc>
                          <a:spcPct val="100000"/>
                        </a:lnSpc>
                        <a:spcAft>
                          <a:spcPct val="0"/>
                        </a:spcAft>
                      </a:pPr>
                      <a:r>
                        <a:rPr lang="zh-CN" sz="2300" b="1" smtClean="0">
                          <a:latin typeface="宋体" panose="02010600030101010101" pitchFamily="2" charset="-122"/>
                          <a:ea typeface="宋体" panose="02010600030101010101" pitchFamily="2" charset="-122"/>
                          <a:cs typeface="Times New Roman" panose="02020603050405020304"/>
                        </a:rPr>
                        <a:t>产生</a:t>
                      </a:r>
                      <a:endParaRPr lang="zh-CN" sz="23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300" b="1">
                          <a:latin typeface="宋体" panose="02010600030101010101" pitchFamily="2" charset="-122"/>
                          <a:ea typeface="宋体" panose="02010600030101010101" pitchFamily="2" charset="-122"/>
                          <a:cs typeface="Times New Roman" panose="02020603050405020304"/>
                        </a:rPr>
                        <a:t>宗教改革后</a:t>
                      </a:r>
                      <a:r>
                        <a:rPr lang="en-US" sz="2300" b="1">
                          <a:latin typeface="宋体" panose="02010600030101010101" pitchFamily="2" charset="-122"/>
                          <a:ea typeface="宋体" panose="02010600030101010101" pitchFamily="2" charset="-122"/>
                          <a:cs typeface="Times New Roman" panose="02020603050405020304"/>
                        </a:rPr>
                        <a:t>,</a:t>
                      </a:r>
                      <a:r>
                        <a:rPr lang="zh-CN" sz="2300" b="1">
                          <a:latin typeface="宋体" panose="02010600030101010101" pitchFamily="2" charset="-122"/>
                          <a:ea typeface="宋体" panose="02010600030101010101" pitchFamily="2" charset="-122"/>
                          <a:cs typeface="Times New Roman" panose="02020603050405020304"/>
                        </a:rPr>
                        <a:t>西欧的基督教分裂为天主教和新教</a:t>
                      </a:r>
                      <a:endParaRPr lang="zh-CN" sz="23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6925">
                <a:tc>
                  <a:txBody>
                    <a:bodyPr wrap="square"/>
                    <a:lstStyle/>
                    <a:p>
                      <a:pPr algn="ctr">
                        <a:lnSpc>
                          <a:spcPct val="100000"/>
                        </a:lnSpc>
                        <a:spcAft>
                          <a:spcPct val="0"/>
                        </a:spcAft>
                      </a:pPr>
                      <a:r>
                        <a:rPr lang="zh-CN" sz="2300" b="1" smtClean="0">
                          <a:latin typeface="宋体" panose="02010600030101010101" pitchFamily="2" charset="-122"/>
                          <a:ea typeface="宋体" panose="02010600030101010101" pitchFamily="2" charset="-122"/>
                          <a:cs typeface="Times New Roman" panose="02020603050405020304"/>
                        </a:rPr>
                        <a:t>类别</a:t>
                      </a:r>
                      <a:endParaRPr lang="zh-CN" sz="23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300" b="1">
                          <a:latin typeface="宋体" panose="02010600030101010101" pitchFamily="2" charset="-122"/>
                          <a:ea typeface="宋体" panose="02010600030101010101" pitchFamily="2" charset="-122"/>
                          <a:cs typeface="Times New Roman" panose="02020603050405020304"/>
                        </a:rPr>
                        <a:t>德意志宗教改革形成了新教中的路德派</a:t>
                      </a:r>
                      <a:r>
                        <a:rPr lang="en-US" sz="2300" b="1">
                          <a:latin typeface="宋体" panose="02010600030101010101" pitchFamily="2" charset="-122"/>
                          <a:ea typeface="宋体" panose="02010600030101010101" pitchFamily="2" charset="-122"/>
                          <a:cs typeface="Times New Roman" panose="02020603050405020304"/>
                        </a:rPr>
                        <a:t>,</a:t>
                      </a:r>
                      <a:r>
                        <a:rPr lang="zh-CN" sz="2300" b="1">
                          <a:latin typeface="宋体" panose="02010600030101010101" pitchFamily="2" charset="-122"/>
                          <a:ea typeface="宋体" panose="02010600030101010101" pitchFamily="2" charset="-122"/>
                          <a:cs typeface="Times New Roman" panose="02020603050405020304"/>
                        </a:rPr>
                        <a:t>此外还有瑞士的加尔文派和英国的国教</a:t>
                      </a:r>
                      <a:endParaRPr lang="zh-CN" sz="23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463">
                <a:tc rowSpan="2">
                  <a:txBody>
                    <a:bodyPr wrap="square"/>
                    <a:lstStyle/>
                    <a:p>
                      <a:pPr algn="ctr">
                        <a:lnSpc>
                          <a:spcPct val="100000"/>
                        </a:lnSpc>
                        <a:spcAft>
                          <a:spcPct val="0"/>
                        </a:spcAft>
                      </a:pPr>
                      <a:r>
                        <a:rPr lang="zh-CN" sz="2300" b="1" smtClean="0">
                          <a:latin typeface="宋体" panose="02010600030101010101" pitchFamily="2" charset="-122"/>
                          <a:ea typeface="宋体" panose="02010600030101010101" pitchFamily="2" charset="-122"/>
                          <a:cs typeface="Times New Roman" panose="02020603050405020304"/>
                        </a:rPr>
                        <a:t>主张</a:t>
                      </a:r>
                      <a:endParaRPr lang="zh-CN" sz="23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300" b="1">
                          <a:latin typeface="宋体" panose="02010600030101010101" pitchFamily="2" charset="-122"/>
                          <a:ea typeface="宋体" panose="02010600030101010101" pitchFamily="2" charset="-122"/>
                          <a:cs typeface="Times New Roman" panose="02020603050405020304"/>
                        </a:rPr>
                        <a:t>反对教皇权威</a:t>
                      </a:r>
                      <a:r>
                        <a:rPr lang="en-US" sz="2300" b="1">
                          <a:latin typeface="宋体" panose="02010600030101010101" pitchFamily="2" charset="-122"/>
                          <a:ea typeface="宋体" panose="02010600030101010101" pitchFamily="2" charset="-122"/>
                          <a:cs typeface="Times New Roman" panose="02020603050405020304"/>
                        </a:rPr>
                        <a:t>,</a:t>
                      </a:r>
                      <a:r>
                        <a:rPr lang="zh-CN" sz="2300" b="1">
                          <a:latin typeface="宋体" panose="02010600030101010101" pitchFamily="2" charset="-122"/>
                          <a:ea typeface="宋体" panose="02010600030101010101" pitchFamily="2" charset="-122"/>
                          <a:cs typeface="Times New Roman" panose="02020603050405020304"/>
                        </a:rPr>
                        <a:t>主张信徒通过自己阅读《圣经》理解教义</a:t>
                      </a:r>
                      <a:endParaRPr lang="zh-CN" sz="23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463">
                <a:tc vMerge="1">
                  <a:tcPr/>
                </a:tc>
                <a:tc>
                  <a:txBody>
                    <a:bodyPr wrap="square"/>
                    <a:lstStyle/>
                    <a:p>
                      <a:pPr algn="l">
                        <a:lnSpc>
                          <a:spcPct val="100000"/>
                        </a:lnSpc>
                        <a:spcAft>
                          <a:spcPct val="0"/>
                        </a:spcAft>
                      </a:pPr>
                      <a:r>
                        <a:rPr lang="zh-CN" sz="2300" b="1">
                          <a:latin typeface="宋体" panose="02010600030101010101" pitchFamily="2" charset="-122"/>
                          <a:ea typeface="宋体" panose="02010600030101010101" pitchFamily="2" charset="-122"/>
                          <a:cs typeface="Times New Roman" panose="02020603050405020304"/>
                        </a:rPr>
                        <a:t>提倡节俭和积极入世的态度</a:t>
                      </a:r>
                      <a:r>
                        <a:rPr lang="en-US" sz="2300" b="1">
                          <a:latin typeface="宋体" panose="02010600030101010101" pitchFamily="2" charset="-122"/>
                          <a:ea typeface="宋体" panose="02010600030101010101" pitchFamily="2" charset="-122"/>
                          <a:cs typeface="Times New Roman" panose="02020603050405020304"/>
                        </a:rPr>
                        <a:t>,</a:t>
                      </a:r>
                      <a:r>
                        <a:rPr lang="zh-CN" sz="2300" b="1">
                          <a:latin typeface="宋体" panose="02010600030101010101" pitchFamily="2" charset="-122"/>
                          <a:ea typeface="宋体" panose="02010600030101010101" pitchFamily="2" charset="-122"/>
                          <a:cs typeface="Times New Roman" panose="02020603050405020304"/>
                        </a:rPr>
                        <a:t>鼓励人们发财致富</a:t>
                      </a:r>
                      <a:endParaRPr lang="zh-CN" sz="23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6925">
                <a:tc rowSpan="2">
                  <a:txBody>
                    <a:bodyPr wrap="square"/>
                    <a:lstStyle/>
                    <a:p>
                      <a:pPr algn="ctr">
                        <a:lnSpc>
                          <a:spcPct val="100000"/>
                        </a:lnSpc>
                        <a:spcAft>
                          <a:spcPct val="0"/>
                        </a:spcAft>
                      </a:pPr>
                      <a:r>
                        <a:rPr lang="zh-CN" sz="2300" b="1" smtClean="0">
                          <a:latin typeface="宋体" panose="02010600030101010101" pitchFamily="2" charset="-122"/>
                          <a:ea typeface="宋体" panose="02010600030101010101" pitchFamily="2" charset="-122"/>
                          <a:cs typeface="Times New Roman" panose="02020603050405020304"/>
                        </a:rPr>
                        <a:t>局限性</a:t>
                      </a:r>
                      <a:endParaRPr lang="zh-CN" sz="23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300" b="1">
                          <a:latin typeface="宋体" panose="02010600030101010101" pitchFamily="2" charset="-122"/>
                          <a:ea typeface="宋体" panose="02010600030101010101" pitchFamily="2" charset="-122"/>
                          <a:cs typeface="Times New Roman" panose="02020603050405020304"/>
                        </a:rPr>
                        <a:t>仍然坚持基督教的基本教义</a:t>
                      </a:r>
                      <a:r>
                        <a:rPr lang="en-US" sz="2300" b="1">
                          <a:latin typeface="宋体" panose="02010600030101010101" pitchFamily="2" charset="-122"/>
                          <a:ea typeface="宋体" panose="02010600030101010101" pitchFamily="2" charset="-122"/>
                          <a:cs typeface="Times New Roman" panose="02020603050405020304"/>
                        </a:rPr>
                        <a:t>,</a:t>
                      </a:r>
                      <a:r>
                        <a:rPr lang="zh-CN" sz="2300" b="1">
                          <a:latin typeface="宋体" panose="02010600030101010101" pitchFamily="2" charset="-122"/>
                          <a:ea typeface="宋体" panose="02010600030101010101" pitchFamily="2" charset="-122"/>
                          <a:cs typeface="Times New Roman" panose="02020603050405020304"/>
                        </a:rPr>
                        <a:t>束缚人们的行为</a:t>
                      </a:r>
                      <a:r>
                        <a:rPr lang="en-US" sz="2300" b="1">
                          <a:latin typeface="宋体" panose="02010600030101010101" pitchFamily="2" charset="-122"/>
                          <a:ea typeface="宋体" panose="02010600030101010101" pitchFamily="2" charset="-122"/>
                          <a:cs typeface="Times New Roman" panose="02020603050405020304"/>
                        </a:rPr>
                        <a:t>,</a:t>
                      </a:r>
                      <a:r>
                        <a:rPr lang="zh-CN" sz="2300" b="1">
                          <a:latin typeface="宋体" panose="02010600030101010101" pitchFamily="2" charset="-122"/>
                          <a:ea typeface="宋体" panose="02010600030101010101" pitchFamily="2" charset="-122"/>
                          <a:cs typeface="Times New Roman" panose="02020603050405020304"/>
                        </a:rPr>
                        <a:t>麻醉人们的思想</a:t>
                      </a:r>
                      <a:endParaRPr lang="zh-CN" sz="23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5388">
                <a:tc vMerge="1">
                  <a:tcPr/>
                </a:tc>
                <a:tc>
                  <a:txBody>
                    <a:bodyPr wrap="square"/>
                    <a:lstStyle/>
                    <a:p>
                      <a:pPr algn="l">
                        <a:lnSpc>
                          <a:spcPct val="100000"/>
                        </a:lnSpc>
                        <a:spcAft>
                          <a:spcPct val="0"/>
                        </a:spcAft>
                      </a:pPr>
                      <a:r>
                        <a:rPr lang="zh-CN" sz="2300" b="1">
                          <a:latin typeface="宋体" panose="02010600030101010101" pitchFamily="2" charset="-122"/>
                          <a:ea typeface="宋体" panose="02010600030101010101" pitchFamily="2" charset="-122"/>
                          <a:cs typeface="Times New Roman" panose="02020603050405020304"/>
                        </a:rPr>
                        <a:t>排斥其他教派</a:t>
                      </a:r>
                      <a:r>
                        <a:rPr lang="en-US" sz="2300" b="1">
                          <a:latin typeface="宋体" panose="02010600030101010101" pitchFamily="2" charset="-122"/>
                          <a:ea typeface="宋体" panose="02010600030101010101" pitchFamily="2" charset="-122"/>
                          <a:cs typeface="Times New Roman" panose="02020603050405020304"/>
                        </a:rPr>
                        <a:t>,</a:t>
                      </a:r>
                      <a:r>
                        <a:rPr lang="zh-CN" sz="2300" b="1">
                          <a:latin typeface="宋体" panose="02010600030101010101" pitchFamily="2" charset="-122"/>
                          <a:ea typeface="宋体" panose="02010600030101010101" pitchFamily="2" charset="-122"/>
                          <a:cs typeface="Times New Roman" panose="02020603050405020304"/>
                        </a:rPr>
                        <a:t>引起多次宗教冲突</a:t>
                      </a:r>
                      <a:r>
                        <a:rPr lang="en-US" sz="2300" b="1">
                          <a:latin typeface="宋体" panose="02010600030101010101" pitchFamily="2" charset="-122"/>
                          <a:ea typeface="宋体" panose="02010600030101010101" pitchFamily="2" charset="-122"/>
                          <a:cs typeface="Times New Roman" panose="02020603050405020304"/>
                        </a:rPr>
                        <a:t>,</a:t>
                      </a:r>
                      <a:r>
                        <a:rPr lang="zh-CN" sz="2300" b="1">
                          <a:latin typeface="宋体" panose="02010600030101010101" pitchFamily="2" charset="-122"/>
                          <a:ea typeface="宋体" panose="02010600030101010101" pitchFamily="2" charset="-122"/>
                          <a:cs typeface="Times New Roman" panose="02020603050405020304"/>
                        </a:rPr>
                        <a:t>造成重大的人员伤亡和财产损失</a:t>
                      </a:r>
                      <a:r>
                        <a:rPr lang="en-US" sz="2300" b="1">
                          <a:latin typeface="宋体" panose="02010600030101010101" pitchFamily="2" charset="-122"/>
                          <a:ea typeface="宋体" panose="02010600030101010101" pitchFamily="2" charset="-122"/>
                          <a:cs typeface="Times New Roman" panose="02020603050405020304"/>
                        </a:rPr>
                        <a:t>,</a:t>
                      </a:r>
                      <a:r>
                        <a:rPr lang="zh-CN" sz="2300" b="1">
                          <a:latin typeface="宋体" panose="02010600030101010101" pitchFamily="2" charset="-122"/>
                          <a:ea typeface="宋体" panose="02010600030101010101" pitchFamily="2" charset="-122"/>
                          <a:cs typeface="Times New Roman" panose="02020603050405020304"/>
                        </a:rPr>
                        <a:t>一些对教义持有不同意见的人被斥为“异端”</a:t>
                      </a:r>
                      <a:r>
                        <a:rPr lang="en-US" sz="2300" b="1">
                          <a:latin typeface="宋体" panose="02010600030101010101" pitchFamily="2" charset="-122"/>
                          <a:ea typeface="宋体" panose="02010600030101010101" pitchFamily="2" charset="-122"/>
                          <a:cs typeface="Times New Roman" panose="02020603050405020304"/>
                        </a:rPr>
                        <a:t>,</a:t>
                      </a:r>
                      <a:r>
                        <a:rPr lang="zh-CN" sz="2300" b="1">
                          <a:latin typeface="宋体" panose="02010600030101010101" pitchFamily="2" charset="-122"/>
                          <a:ea typeface="宋体" panose="02010600030101010101" pitchFamily="2" charset="-122"/>
                          <a:cs typeface="Times New Roman" panose="02020603050405020304"/>
                        </a:rPr>
                        <a:t>遭到迫害</a:t>
                      </a:r>
                      <a:r>
                        <a:rPr lang="en-US" sz="2300" b="1">
                          <a:latin typeface="宋体" panose="02010600030101010101" pitchFamily="2" charset="-122"/>
                          <a:ea typeface="宋体" panose="02010600030101010101" pitchFamily="2" charset="-122"/>
                          <a:cs typeface="Times New Roman" panose="02020603050405020304"/>
                        </a:rPr>
                        <a:t>(</a:t>
                      </a:r>
                      <a:r>
                        <a:rPr lang="zh-CN" sz="2300" b="1">
                          <a:latin typeface="宋体" panose="02010600030101010101" pitchFamily="2" charset="-122"/>
                          <a:ea typeface="宋体" panose="02010600030101010101" pitchFamily="2" charset="-122"/>
                          <a:cs typeface="Times New Roman" panose="02020603050405020304"/>
                        </a:rPr>
                        <a:t>西班牙科学家塞尔维特被加尔文派判处火刑</a:t>
                      </a:r>
                      <a:r>
                        <a:rPr lang="en-US" sz="2300" b="1">
                          <a:latin typeface="宋体" panose="02010600030101010101" pitchFamily="2" charset="-122"/>
                          <a:ea typeface="宋体" panose="02010600030101010101" pitchFamily="2" charset="-122"/>
                          <a:cs typeface="Times New Roman" panose="02020603050405020304"/>
                        </a:rPr>
                        <a:t>)</a:t>
                      </a:r>
                      <a:endParaRPr lang="zh-CN" sz="23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5967" y="265218"/>
            <a:ext cx="8895189" cy="3393227"/>
          </a:xfrm>
          <a:prstGeom prst="rect">
            <a:avLst/>
          </a:prstGeom>
          <a:noFill/>
        </p:spPr>
        <p:txBody>
          <a:bodyPr wrap="square" lIns="68571" tIns="34285" rIns="68571" bIns="34285" rtlCol="0">
            <a:spAutoFit/>
          </a:bodyPr>
          <a:lstStyle/>
          <a:p>
            <a:pPr>
              <a:lnSpc>
                <a:spcPct val="150000"/>
              </a:lnSpc>
            </a:pPr>
            <a:r>
              <a:rPr lang="en-US" sz="2400" smtClean="0">
                <a:solidFill>
                  <a:srgbClr val="FF0000"/>
                </a:solidFill>
                <a:latin typeface="黑体" panose="02010609060101010101" pitchFamily="49" charset="-122"/>
                <a:ea typeface="黑体" panose="02010609060101010101" pitchFamily="49" charset="-122"/>
              </a:rPr>
              <a:t>[</a:t>
            </a:r>
            <a:r>
              <a:rPr lang="zh-CN" altLang="en-US" sz="2400" smtClean="0">
                <a:solidFill>
                  <a:srgbClr val="FF0000"/>
                </a:solidFill>
                <a:latin typeface="黑体" panose="02010609060101010101" pitchFamily="49" charset="-122"/>
                <a:ea typeface="黑体" panose="02010609060101010101" pitchFamily="49" charset="-122"/>
              </a:rPr>
              <a:t>水平</a:t>
            </a:r>
            <a:r>
              <a:rPr lang="en-US" sz="2400" smtClean="0">
                <a:solidFill>
                  <a:srgbClr val="FF0000"/>
                </a:solidFill>
                <a:latin typeface="黑体" panose="02010609060101010101" pitchFamily="49" charset="-122"/>
                <a:ea typeface="黑体" panose="02010609060101010101" pitchFamily="49" charset="-122"/>
              </a:rPr>
              <a:t>3</a:t>
            </a:r>
            <a:r>
              <a:rPr lang="en-US" altLang="zh-CN" sz="2400" smtClean="0">
                <a:solidFill>
                  <a:srgbClr val="FF0000"/>
                </a:solidFill>
                <a:latin typeface="黑体" panose="02010609060101010101" pitchFamily="49" charset="-122"/>
                <a:ea typeface="黑体" panose="02010609060101010101" pitchFamily="49" charset="-122"/>
              </a:rPr>
              <a:t>—</a:t>
            </a:r>
            <a:r>
              <a:rPr lang="en-US" sz="2400" smtClean="0">
                <a:solidFill>
                  <a:srgbClr val="FF0000"/>
                </a:solidFill>
                <a:latin typeface="黑体" panose="02010609060101010101" pitchFamily="49" charset="-122"/>
                <a:ea typeface="黑体" panose="02010609060101010101" pitchFamily="49" charset="-122"/>
              </a:rPr>
              <a:t>4] </a:t>
            </a:r>
            <a:r>
              <a:rPr lang="zh-CN" altLang="en-US" sz="2400" smtClean="0"/>
              <a:t>评价不同时期基督教伦理对教化的作用</a:t>
            </a:r>
            <a:endParaRPr lang="zh-CN" altLang="en-US" sz="2400" smtClean="0"/>
          </a:p>
          <a:p>
            <a:pPr>
              <a:lnSpc>
                <a:spcPct val="150000"/>
              </a:lnSpc>
            </a:pPr>
            <a:r>
              <a:rPr lang="en-US" sz="2400" smtClean="0"/>
              <a:t>(1)</a:t>
            </a:r>
            <a:r>
              <a:rPr lang="zh-CN" altLang="en-US" sz="2400" smtClean="0"/>
              <a:t>中世纪的基督教伦理</a:t>
            </a:r>
            <a:r>
              <a:rPr lang="en-US" sz="2400" smtClean="0"/>
              <a:t>:</a:t>
            </a:r>
            <a:r>
              <a:rPr lang="zh-CN" altLang="en-US" sz="2400" smtClean="0"/>
              <a:t>强化了教会对人们的控制</a:t>
            </a:r>
            <a:r>
              <a:rPr lang="en-US" sz="2400" smtClean="0"/>
              <a:t>,</a:t>
            </a:r>
            <a:r>
              <a:rPr lang="zh-CN" altLang="en-US" sz="2400" smtClean="0"/>
              <a:t>深刻影响了人们的思想意识和日常行为。</a:t>
            </a:r>
            <a:endParaRPr lang="zh-CN" altLang="en-US" sz="2400" smtClean="0"/>
          </a:p>
          <a:p>
            <a:pPr>
              <a:lnSpc>
                <a:spcPct val="150000"/>
              </a:lnSpc>
            </a:pPr>
            <a:r>
              <a:rPr lang="en-US" sz="2400" smtClean="0"/>
              <a:t>(2)</a:t>
            </a:r>
            <a:r>
              <a:rPr lang="zh-CN" altLang="en-US" sz="2400" smtClean="0"/>
              <a:t>近代西方社会的基督教伦理</a:t>
            </a:r>
            <a:endParaRPr lang="zh-CN" altLang="en-US" sz="2400" smtClean="0"/>
          </a:p>
          <a:p>
            <a:pPr>
              <a:lnSpc>
                <a:spcPct val="150000"/>
              </a:lnSpc>
            </a:pPr>
            <a:r>
              <a:rPr lang="zh-CN" altLang="en-US" sz="2400" smtClean="0"/>
              <a:t>①经济</a:t>
            </a:r>
            <a:r>
              <a:rPr lang="en-US" sz="2400" smtClean="0"/>
              <a:t>:</a:t>
            </a:r>
            <a:r>
              <a:rPr lang="zh-CN" altLang="en-US" sz="2400" smtClean="0"/>
              <a:t>新教伦理主张合理地追求财富</a:t>
            </a:r>
            <a:r>
              <a:rPr lang="en-US" sz="2400" smtClean="0"/>
              <a:t>,</a:t>
            </a:r>
            <a:r>
              <a:rPr lang="zh-CN" altLang="en-US" sz="2400" smtClean="0"/>
              <a:t>提倡世俗的禁欲主义</a:t>
            </a:r>
            <a:r>
              <a:rPr lang="en-US" sz="2400" smtClean="0"/>
              <a:t>,</a:t>
            </a:r>
            <a:r>
              <a:rPr lang="zh-CN" altLang="en-US" sz="2400" smtClean="0"/>
              <a:t>适应了原始积累时期新兴资产阶级的要求</a:t>
            </a:r>
            <a:r>
              <a:rPr lang="en-US" sz="2400" smtClean="0"/>
              <a:t>,</a:t>
            </a:r>
            <a:r>
              <a:rPr lang="zh-CN" altLang="en-US" sz="2400" smtClean="0"/>
              <a:t>促进了资本主义的发展。</a:t>
            </a:r>
            <a:endParaRPr lang="zh-CN" altLang="en-US" sz="240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5967" y="265218"/>
            <a:ext cx="8895189" cy="3860662"/>
          </a:xfrm>
          <a:prstGeom prst="rect">
            <a:avLst/>
          </a:prstGeom>
          <a:noFill/>
        </p:spPr>
        <p:txBody>
          <a:bodyPr wrap="square" lIns="68571" tIns="34285" rIns="68571" bIns="34285" rtlCol="0">
            <a:spAutoFit/>
          </a:bodyPr>
          <a:lstStyle/>
          <a:p>
            <a:pPr>
              <a:lnSpc>
                <a:spcPct val="150000"/>
              </a:lnSpc>
            </a:pPr>
            <a:r>
              <a:rPr lang="zh-CN" altLang="en-US" sz="2400" smtClean="0"/>
              <a:t>②政治</a:t>
            </a:r>
            <a:r>
              <a:rPr lang="en-US" sz="2400" smtClean="0"/>
              <a:t>:</a:t>
            </a:r>
            <a:r>
              <a:rPr lang="zh-CN" altLang="en-US" sz="2400" smtClean="0"/>
              <a:t>基督教所体现的个人主义和权力悲观主义成为西方宪政产生和发展的重要基础</a:t>
            </a:r>
            <a:r>
              <a:rPr lang="en-US" sz="2400" smtClean="0"/>
              <a:t>;</a:t>
            </a:r>
            <a:r>
              <a:rPr lang="zh-CN" altLang="en-US" sz="2400" smtClean="0"/>
              <a:t>新教的个人观念成为近代财产法和契约法发展的核心</a:t>
            </a:r>
            <a:r>
              <a:rPr lang="en-US" sz="2400" smtClean="0"/>
              <a:t>,</a:t>
            </a:r>
            <a:r>
              <a:rPr lang="zh-CN" altLang="en-US" sz="2400" smtClean="0"/>
              <a:t>奠定了统治者统治观念的宗教依据。</a:t>
            </a:r>
            <a:endParaRPr lang="zh-CN" altLang="en-US" sz="2400" smtClean="0"/>
          </a:p>
          <a:p>
            <a:pPr>
              <a:lnSpc>
                <a:spcPct val="150000"/>
              </a:lnSpc>
            </a:pPr>
            <a:r>
              <a:rPr lang="zh-CN" altLang="en-US" sz="2400" smtClean="0"/>
              <a:t>③思想</a:t>
            </a:r>
            <a:r>
              <a:rPr lang="en-US" sz="2400" smtClean="0"/>
              <a:t>:</a:t>
            </a:r>
            <a:r>
              <a:rPr lang="zh-CN" altLang="en-US" sz="2400" smtClean="0"/>
              <a:t>人文主义者的世界观基本上仍是基督教世界观</a:t>
            </a:r>
            <a:r>
              <a:rPr lang="en-US" sz="2400" smtClean="0"/>
              <a:t>,</a:t>
            </a:r>
            <a:r>
              <a:rPr lang="zh-CN" altLang="en-US" sz="2400" smtClean="0"/>
              <a:t>他们对基督教思想的扬弃和利用</a:t>
            </a:r>
            <a:r>
              <a:rPr lang="en-US" sz="2400" smtClean="0"/>
              <a:t>,</a:t>
            </a:r>
            <a:r>
              <a:rPr lang="zh-CN" altLang="en-US" sz="2400" smtClean="0"/>
              <a:t>促进了文艺复兴运动的兴起和发展</a:t>
            </a:r>
            <a:r>
              <a:rPr lang="en-US" sz="2400" smtClean="0"/>
              <a:t>;</a:t>
            </a:r>
            <a:r>
              <a:rPr lang="zh-CN" altLang="en-US" sz="2400" smtClean="0"/>
              <a:t>启蒙思想家不再披着宗教外衣</a:t>
            </a:r>
            <a:r>
              <a:rPr lang="en-US" sz="2400" smtClean="0"/>
              <a:t>,</a:t>
            </a:r>
            <a:r>
              <a:rPr lang="zh-CN" altLang="en-US" sz="2400" smtClean="0"/>
              <a:t>进行了反封建和反教会的斗争</a:t>
            </a:r>
            <a:r>
              <a:rPr lang="en-US" sz="2400" smtClean="0"/>
              <a:t>,</a:t>
            </a:r>
            <a:r>
              <a:rPr lang="zh-CN" altLang="en-US" sz="2400" smtClean="0"/>
              <a:t>提出了建立理性王国的蓝图。</a:t>
            </a:r>
            <a:endParaRPr lang="zh-CN" altLang="en-US" sz="240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5967" y="90210"/>
            <a:ext cx="8895189" cy="961407"/>
          </a:xfrm>
          <a:prstGeom prst="rect">
            <a:avLst/>
          </a:prstGeom>
          <a:noFill/>
        </p:spPr>
        <p:txBody>
          <a:bodyPr wrap="square" lIns="68571" tIns="34285" rIns="68571" bIns="34285" rtlCol="0">
            <a:spAutoFit/>
          </a:bodyPr>
          <a:lstStyle/>
          <a:p>
            <a:r>
              <a:rPr lang="zh-CN" altLang="en-US" sz="2400" smtClean="0">
                <a:solidFill>
                  <a:srgbClr val="0070C0"/>
                </a:solidFill>
                <a:latin typeface="黑体" panose="02010609060101010101" pitchFamily="49" charset="-122"/>
                <a:ea typeface="黑体" panose="02010609060101010101" pitchFamily="49" charset="-122"/>
              </a:rPr>
              <a:t>二、民族国家与国际法</a:t>
            </a:r>
            <a:endParaRPr lang="zh-CN" altLang="en-US" sz="2400" smtClean="0">
              <a:solidFill>
                <a:srgbClr val="0070C0"/>
              </a:solidFill>
              <a:latin typeface="黑体" panose="02010609060101010101" pitchFamily="49" charset="-122"/>
              <a:ea typeface="黑体" panose="02010609060101010101" pitchFamily="49" charset="-122"/>
            </a:endParaRPr>
          </a:p>
          <a:p>
            <a:r>
              <a:rPr lang="en-US" altLang="zh-CN" sz="2400" smtClean="0">
                <a:solidFill>
                  <a:srgbClr val="0070C0"/>
                </a:solidFill>
                <a:latin typeface="黑体" panose="02010609060101010101" pitchFamily="49" charset="-122"/>
                <a:ea typeface="黑体" panose="02010609060101010101" pitchFamily="49" charset="-122"/>
              </a:rPr>
              <a:t>1.</a:t>
            </a:r>
            <a:r>
              <a:rPr lang="zh-CN" altLang="en-US" sz="2400" smtClean="0">
                <a:solidFill>
                  <a:srgbClr val="0070C0"/>
                </a:solidFill>
                <a:latin typeface="黑体" panose="02010609060101010101" pitchFamily="49" charset="-122"/>
                <a:ea typeface="黑体" panose="02010609060101010101" pitchFamily="49" charset="-122"/>
              </a:rPr>
              <a:t>近代西方民族国家的形成</a:t>
            </a:r>
            <a:endParaRPr lang="zh-CN" altLang="en-US" sz="2400" smtClean="0">
              <a:solidFill>
                <a:srgbClr val="0070C0"/>
              </a:solidFill>
              <a:latin typeface="黑体" panose="02010609060101010101" pitchFamily="49" charset="-122"/>
              <a:ea typeface="黑体" panose="02010609060101010101" pitchFamily="49" charset="-122"/>
            </a:endParaRPr>
          </a:p>
        </p:txBody>
      </p:sp>
      <p:graphicFrame>
        <p:nvGraphicFramePr>
          <p:cNvPr id="5" name="表格 4"/>
          <p:cNvGraphicFramePr>
            <a:graphicFrameLocks noGrp="1"/>
          </p:cNvGraphicFramePr>
          <p:nvPr/>
        </p:nvGraphicFramePr>
        <p:xfrm>
          <a:off x="127604" y="1086792"/>
          <a:ext cx="8929749" cy="3485220"/>
        </p:xfrm>
        <a:graphic>
          <a:graphicData uri="http://schemas.openxmlformats.org/drawingml/2006/table">
            <a:tbl>
              <a:tblPr/>
              <a:tblGrid>
                <a:gridCol w="1714512"/>
                <a:gridCol w="1428760"/>
                <a:gridCol w="5786477"/>
              </a:tblGrid>
              <a:tr h="871305">
                <a:tc gridSpan="2">
                  <a:txBody>
                    <a:bodyPr wrap="square"/>
                    <a:lstStyle/>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概念</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是主权独立</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人民有共同的价值、历史、文化、语言或体制构成的政治实体</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305">
                <a:tc rowSpan="3">
                  <a:txBody>
                    <a:bodyPr wrap="square"/>
                    <a:lstStyle/>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形成</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wrap="square"/>
                    <a:lstStyle/>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原因</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宗教改革后</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教会势力遭到打击</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世俗权力得到强化</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305">
                <a:tc vMerge="1">
                  <a:tcPr/>
                </a:tc>
                <a:tc vMerge="1">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民族语言地位上升</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英语、法语、德语等民族语言形成</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305">
                <a:tc vMerge="1">
                  <a:tcPr/>
                </a:tc>
                <a:tc vMerge="1">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法国大革命及拿破仑战争的影响</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民族认同观念显现</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142844" y="214295"/>
          <a:ext cx="8858311" cy="4357719"/>
        </p:xfrm>
        <a:graphic>
          <a:graphicData uri="http://schemas.openxmlformats.org/drawingml/2006/table">
            <a:tbl>
              <a:tblPr/>
              <a:tblGrid>
                <a:gridCol w="1643074"/>
                <a:gridCol w="2571768"/>
                <a:gridCol w="4643469"/>
              </a:tblGrid>
              <a:tr h="968382">
                <a:tc rowSpan="4">
                  <a:txBody>
                    <a:bodyPr wrap="square"/>
                    <a:lstStyle/>
                    <a:p>
                      <a:pPr algn="ctr">
                        <a:lnSpc>
                          <a:spcPct val="100000"/>
                        </a:lnSpc>
                        <a:spcAft>
                          <a:spcPct val="0"/>
                        </a:spcAft>
                      </a:pP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wrap="square"/>
                    <a:lstStyle/>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过程</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en-US" sz="2400" b="1">
                          <a:latin typeface="宋体" panose="02010600030101010101" pitchFamily="2" charset="-122"/>
                          <a:ea typeface="宋体" panose="02010600030101010101" pitchFamily="2" charset="-122"/>
                          <a:cs typeface="Times New Roman" panose="02020603050405020304"/>
                        </a:rPr>
                        <a:t>1534</a:t>
                      </a:r>
                      <a:r>
                        <a:rPr lang="zh-CN" sz="2400" b="1">
                          <a:latin typeface="宋体" panose="02010600030101010101" pitchFamily="2" charset="-122"/>
                          <a:ea typeface="宋体" panose="02010600030101010101" pitchFamily="2" charset="-122"/>
                          <a:cs typeface="Times New Roman" panose="02020603050405020304"/>
                        </a:rPr>
                        <a:t>年</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英国颁布《至尊法案》</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建立起国王的专制统治</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8382">
                <a:tc vMerge="1">
                  <a:tcPr/>
                </a:tc>
                <a:tc vMerge="1">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路易十四统治时期</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法国王权达到顶峰</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2573">
                <a:tc vMerge="1">
                  <a:tcPr/>
                </a:tc>
                <a:tc vMerge="1">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法国大革命及拿破仑战争后</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出现了国旗、国歌和各种国家节日</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国家在人们的意识中越来越重要</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8382">
                <a:tc vMerge="1">
                  <a:tcPr/>
                </a:tc>
                <a:tc>
                  <a:txBody>
                    <a:bodyPr wrap="square"/>
                    <a:lstStyle/>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特点</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欧洲专制王权国家逐渐变为民族国家</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由单一民族或多个民族组成</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1406" y="83718"/>
            <a:ext cx="3643338" cy="504369"/>
          </a:xfrm>
          <a:prstGeom prst="rect">
            <a:avLst/>
          </a:prstGeom>
          <a:noFill/>
        </p:spPr>
        <p:txBody>
          <a:bodyPr wrap="square" rtlCol="0">
            <a:spAutoFit/>
          </a:bodyPr>
          <a:lstStyle/>
          <a:p>
            <a:r>
              <a:rPr lang="en-US" altLang="zh-CN" sz="2400" smtClean="0">
                <a:solidFill>
                  <a:srgbClr val="0070C0"/>
                </a:solidFill>
                <a:latin typeface="黑体" panose="02010609060101010101" pitchFamily="49" charset="-122"/>
                <a:ea typeface="黑体" panose="02010609060101010101" pitchFamily="49" charset="-122"/>
              </a:rPr>
              <a:t>[</a:t>
            </a:r>
            <a:r>
              <a:rPr lang="zh-CN" altLang="en-US" sz="2400" smtClean="0">
                <a:solidFill>
                  <a:srgbClr val="0070C0"/>
                </a:solidFill>
                <a:latin typeface="黑体" panose="02010609060101010101" pitchFamily="49" charset="-122"/>
                <a:ea typeface="黑体" panose="02010609060101010101" pitchFamily="49" charset="-122"/>
              </a:rPr>
              <a:t>总体特征</a:t>
            </a:r>
            <a:r>
              <a:rPr lang="en-US" altLang="zh-CN" sz="2400" smtClean="0">
                <a:solidFill>
                  <a:srgbClr val="0070C0"/>
                </a:solidFill>
                <a:latin typeface="黑体" panose="02010609060101010101" pitchFamily="49" charset="-122"/>
                <a:ea typeface="黑体" panose="02010609060101010101" pitchFamily="49" charset="-122"/>
              </a:rPr>
              <a:t>]</a:t>
            </a:r>
            <a:endParaRPr lang="en-US" altLang="zh-CN" sz="2400" smtClean="0">
              <a:solidFill>
                <a:srgbClr val="0070C0"/>
              </a:solidFill>
              <a:latin typeface="黑体" panose="02010609060101010101" pitchFamily="49" charset="-122"/>
              <a:ea typeface="黑体" panose="02010609060101010101" pitchFamily="49" charset="-122"/>
            </a:endParaRPr>
          </a:p>
        </p:txBody>
      </p:sp>
      <p:sp>
        <p:nvSpPr>
          <p:cNvPr id="8" name="TextBox 7"/>
          <p:cNvSpPr txBox="1"/>
          <p:nvPr/>
        </p:nvSpPr>
        <p:spPr>
          <a:xfrm>
            <a:off x="132366" y="635287"/>
            <a:ext cx="8786874" cy="3865289"/>
          </a:xfrm>
          <a:prstGeom prst="rect">
            <a:avLst/>
          </a:prstGeom>
          <a:noFill/>
        </p:spPr>
        <p:txBody>
          <a:bodyPr wrap="square" rtlCol="0">
            <a:spAutoFit/>
          </a:bodyPr>
          <a:lstStyle/>
          <a:p>
            <a:r>
              <a:rPr lang="en-US" sz="2400" smtClean="0"/>
              <a:t>19</a:t>
            </a:r>
            <a:r>
              <a:rPr lang="zh-CN" altLang="en-US" sz="2400" smtClean="0"/>
              <a:t>世纪中后期</a:t>
            </a:r>
            <a:r>
              <a:rPr lang="en-US" sz="2400" smtClean="0"/>
              <a:t>,</a:t>
            </a:r>
            <a:r>
              <a:rPr lang="zh-CN" altLang="en-US" sz="2400" smtClean="0"/>
              <a:t>英国首先建立了文官制度。后来</a:t>
            </a:r>
            <a:r>
              <a:rPr lang="en-US" sz="2400" smtClean="0"/>
              <a:t>,</a:t>
            </a:r>
            <a:r>
              <a:rPr lang="zh-CN" altLang="en-US" sz="2400" smtClean="0"/>
              <a:t>西方各国纷纷效仿。西方文官制度的特点有考试录用、中立、常任等</a:t>
            </a:r>
            <a:r>
              <a:rPr lang="en-US" sz="2400" smtClean="0"/>
              <a:t>,</a:t>
            </a:r>
            <a:r>
              <a:rPr lang="zh-CN" altLang="en-US" sz="2400" smtClean="0"/>
              <a:t>对政府管理产生了重要影响。西方法律发展有自己的路径</a:t>
            </a:r>
            <a:r>
              <a:rPr lang="en-US" sz="2400" smtClean="0"/>
              <a:t>,</a:t>
            </a:r>
            <a:r>
              <a:rPr lang="zh-CN" altLang="en-US" sz="2400" smtClean="0"/>
              <a:t>在罗马法的基础上</a:t>
            </a:r>
            <a:r>
              <a:rPr lang="en-US" sz="2400" smtClean="0"/>
              <a:t>,</a:t>
            </a:r>
            <a:r>
              <a:rPr lang="zh-CN" altLang="en-US" sz="2400" smtClean="0"/>
              <a:t>英国和法国分别发展了英美法系和大陆法系</a:t>
            </a:r>
            <a:r>
              <a:rPr lang="en-US" sz="2400" smtClean="0"/>
              <a:t>,</a:t>
            </a:r>
            <a:r>
              <a:rPr lang="zh-CN" altLang="en-US" sz="2400" smtClean="0"/>
              <a:t>强调司法独立、保护个人权利。近代以来</a:t>
            </a:r>
            <a:r>
              <a:rPr lang="en-US" sz="2400" smtClean="0"/>
              <a:t>,</a:t>
            </a:r>
            <a:r>
              <a:rPr lang="zh-CN" altLang="en-US" sz="2400" smtClean="0"/>
              <a:t>西方民族国家形成</a:t>
            </a:r>
            <a:r>
              <a:rPr lang="en-US" sz="2400" smtClean="0"/>
              <a:t>,</a:t>
            </a:r>
            <a:r>
              <a:rPr lang="zh-CN" altLang="en-US" sz="2400" smtClean="0"/>
              <a:t>规范国家与国家之间交往的国际法也逐渐形成并成熟。近代以来</a:t>
            </a:r>
            <a:r>
              <a:rPr lang="en-US" sz="2400" smtClean="0"/>
              <a:t>,</a:t>
            </a:r>
            <a:r>
              <a:rPr lang="zh-CN" altLang="en-US" sz="2400" smtClean="0"/>
              <a:t>西方国家一直强调基层自治。现代发达国家基本构建起了完善的社会保障体系</a:t>
            </a:r>
            <a:r>
              <a:rPr lang="en-US" sz="2400" smtClean="0"/>
              <a:t>,</a:t>
            </a:r>
            <a:r>
              <a:rPr lang="zh-CN" altLang="en-US" sz="2400" smtClean="0"/>
              <a:t>保证了社会的稳定与发展。</a:t>
            </a:r>
            <a:endParaRPr lang="zh-CN" altLang="en-US" sz="2400"/>
          </a:p>
        </p:txBody>
      </p:sp>
    </p:spTree>
  </p:cSld>
  <p:clrMapOvr>
    <a:masterClrMapping/>
  </p:clrMapOvr>
  <p:transition>
    <p:wheel spokes="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5967" y="90210"/>
            <a:ext cx="8895189" cy="446972"/>
          </a:xfrm>
          <a:prstGeom prst="rect">
            <a:avLst/>
          </a:prstGeom>
          <a:noFill/>
        </p:spPr>
        <p:txBody>
          <a:bodyPr wrap="square" lIns="68571" tIns="34285" rIns="68571" bIns="34285" rtlCol="0">
            <a:spAutoFit/>
          </a:bodyPr>
          <a:lstStyle/>
          <a:p>
            <a:r>
              <a:rPr lang="en-US" altLang="zh-CN" sz="2200" smtClean="0">
                <a:solidFill>
                  <a:srgbClr val="0070C0"/>
                </a:solidFill>
                <a:latin typeface="黑体" panose="02010609060101010101" pitchFamily="49" charset="-122"/>
                <a:ea typeface="黑体" panose="02010609060101010101" pitchFamily="49" charset="-122"/>
              </a:rPr>
              <a:t>2.</a:t>
            </a:r>
            <a:r>
              <a:rPr lang="zh-CN" altLang="en-US" sz="2200" smtClean="0">
                <a:solidFill>
                  <a:srgbClr val="0070C0"/>
                </a:solidFill>
                <a:latin typeface="黑体" panose="02010609060101010101" pitchFamily="49" charset="-122"/>
                <a:ea typeface="黑体" panose="02010609060101010101" pitchFamily="49" charset="-122"/>
              </a:rPr>
              <a:t>国际法的形成与外交制度的建立</a:t>
            </a:r>
            <a:endParaRPr lang="zh-CN" altLang="en-US" sz="2200" smtClean="0">
              <a:solidFill>
                <a:srgbClr val="0070C0"/>
              </a:solidFill>
              <a:latin typeface="黑体" panose="02010609060101010101" pitchFamily="49" charset="-122"/>
              <a:ea typeface="黑体" panose="02010609060101010101" pitchFamily="49" charset="-122"/>
            </a:endParaRPr>
          </a:p>
        </p:txBody>
      </p:sp>
      <p:graphicFrame>
        <p:nvGraphicFramePr>
          <p:cNvPr id="6" name="表格 5"/>
          <p:cNvGraphicFramePr>
            <a:graphicFrameLocks noGrp="1"/>
          </p:cNvGraphicFramePr>
          <p:nvPr/>
        </p:nvGraphicFramePr>
        <p:xfrm>
          <a:off x="142844" y="642924"/>
          <a:ext cx="8858313" cy="4214842"/>
        </p:xfrm>
        <a:graphic>
          <a:graphicData uri="http://schemas.openxmlformats.org/drawingml/2006/table">
            <a:tbl>
              <a:tblPr/>
              <a:tblGrid>
                <a:gridCol w="785818"/>
                <a:gridCol w="571504"/>
                <a:gridCol w="7500991"/>
              </a:tblGrid>
              <a:tr h="766335">
                <a:tc rowSpan="4">
                  <a:txBody>
                    <a:bodyPr wrap="square"/>
                    <a:lstStyle/>
                    <a:p>
                      <a:pPr algn="ct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国</a:t>
                      </a:r>
                      <a:endParaRPr lang="zh-CN" sz="220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际</a:t>
                      </a:r>
                      <a:endParaRPr lang="zh-CN" sz="220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法</a:t>
                      </a:r>
                      <a:endParaRPr lang="zh-CN" sz="220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的</a:t>
                      </a:r>
                      <a:endParaRPr lang="zh-CN" sz="220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形</a:t>
                      </a:r>
                      <a:endParaRPr lang="zh-CN" sz="220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成</a:t>
                      </a:r>
                      <a:endParaRPr lang="zh-CN" sz="2200">
                        <a:latin typeface="宋体" panose="02010600030101010101" pitchFamily="2" charset="-122"/>
                        <a:ea typeface="宋体" panose="02010600030101010101" pitchFamily="2" charset="-122"/>
                        <a:cs typeface="Times New Roman" panose="02020603050405020304"/>
                      </a:endParaRPr>
                    </a:p>
                  </a:txBody>
                  <a:tcPr marL="44787" marR="44787"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wrap="square"/>
                    <a:lstStyle/>
                    <a:p>
                      <a:pPr algn="ct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背</a:t>
                      </a:r>
                      <a:endParaRPr lang="zh-CN" sz="220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景</a:t>
                      </a:r>
                      <a:endParaRPr lang="zh-CN" sz="2200">
                        <a:latin typeface="宋体" panose="02010600030101010101" pitchFamily="2" charset="-122"/>
                        <a:ea typeface="宋体" panose="02010600030101010101" pitchFamily="2" charset="-122"/>
                        <a:cs typeface="Times New Roman" panose="02020603050405020304"/>
                      </a:endParaRPr>
                    </a:p>
                  </a:txBody>
                  <a:tcPr marL="44787" marR="44787"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随着国家主权意识的加强</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各国都强调国家利益至上</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国家之间的利益纷争加剧</a:t>
                      </a:r>
                      <a:endParaRPr lang="zh-CN" sz="2200">
                        <a:latin typeface="宋体" panose="02010600030101010101" pitchFamily="2" charset="-122"/>
                        <a:ea typeface="宋体" panose="02010600030101010101" pitchFamily="2" charset="-122"/>
                        <a:cs typeface="Times New Roman" panose="02020603050405020304"/>
                      </a:endParaRPr>
                    </a:p>
                  </a:txBody>
                  <a:tcPr marL="44787" marR="44787"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6335">
                <a:tc vMerge="1">
                  <a:tcPr/>
                </a:tc>
                <a:tc vMerge="1">
                  <a:tcPr/>
                </a:tc>
                <a:tc>
                  <a:txBody>
                    <a:bodyPr wrap="square"/>
                    <a:lstStyle/>
                    <a:p>
                      <a:pP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人们希望通过建立一定的法律制度来处理国家之间的关系</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减少武力冲突</a:t>
                      </a:r>
                      <a:endParaRPr lang="zh-CN" sz="2200">
                        <a:latin typeface="宋体" panose="02010600030101010101" pitchFamily="2" charset="-122"/>
                        <a:ea typeface="宋体" panose="02010600030101010101" pitchFamily="2" charset="-122"/>
                        <a:cs typeface="Times New Roman" panose="02020603050405020304"/>
                      </a:endParaRPr>
                    </a:p>
                  </a:txBody>
                  <a:tcPr marL="44787" marR="44787"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6335">
                <a:tc vMerge="1">
                  <a:tcPr/>
                </a:tc>
                <a:tc rowSpan="2">
                  <a:txBody>
                    <a:bodyPr wrap="square"/>
                    <a:lstStyle/>
                    <a:p>
                      <a:pPr algn="ct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过</a:t>
                      </a:r>
                      <a:endParaRPr lang="zh-CN" sz="220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程</a:t>
                      </a:r>
                      <a:endParaRPr lang="zh-CN" sz="2200">
                        <a:latin typeface="宋体" panose="02010600030101010101" pitchFamily="2" charset="-122"/>
                        <a:ea typeface="宋体" panose="02010600030101010101" pitchFamily="2" charset="-122"/>
                        <a:cs typeface="Times New Roman" panose="02020603050405020304"/>
                      </a:endParaRPr>
                    </a:p>
                  </a:txBody>
                  <a:tcPr marL="44787" marR="44787"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《战争与和平法》</a:t>
                      </a:r>
                      <a:r>
                        <a:rPr lang="en-US" sz="2200" b="1">
                          <a:latin typeface="宋体" panose="02010600030101010101" pitchFamily="2" charset="-122"/>
                          <a:ea typeface="宋体" panose="02010600030101010101" pitchFamily="2" charset="-122"/>
                          <a:cs typeface="Times New Roman" panose="02020603050405020304"/>
                        </a:rPr>
                        <a:t>(1625</a:t>
                      </a:r>
                      <a:r>
                        <a:rPr lang="zh-CN" sz="2200" b="1">
                          <a:latin typeface="宋体" panose="02010600030101010101" pitchFamily="2" charset="-122"/>
                          <a:ea typeface="宋体" panose="02010600030101010101" pitchFamily="2" charset="-122"/>
                          <a:cs typeface="Times New Roman" panose="02020603050405020304"/>
                        </a:rPr>
                        <a:t>年</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提出君主应该制定条约并接受约束</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确定了国际法的主体是主权国家</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奠定了国际法的基础</a:t>
                      </a:r>
                      <a:endParaRPr lang="zh-CN" sz="2200">
                        <a:latin typeface="宋体" panose="02010600030101010101" pitchFamily="2" charset="-122"/>
                        <a:ea typeface="宋体" panose="02010600030101010101" pitchFamily="2" charset="-122"/>
                        <a:cs typeface="Times New Roman" panose="02020603050405020304"/>
                      </a:endParaRPr>
                    </a:p>
                  </a:txBody>
                  <a:tcPr marL="44787" marR="44787"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5837">
                <a:tc vMerge="1">
                  <a:tcPr/>
                </a:tc>
                <a:tc vMerge="1">
                  <a:tcPr/>
                </a:tc>
                <a:tc>
                  <a:txBody>
                    <a:bodyPr wrap="square"/>
                    <a:lstStyle/>
                    <a:p>
                      <a:pP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《威斯特伐利亚和约》</a:t>
                      </a:r>
                      <a:r>
                        <a:rPr lang="en-US" sz="2200" b="1">
                          <a:latin typeface="宋体" panose="02010600030101010101" pitchFamily="2" charset="-122"/>
                          <a:ea typeface="宋体" panose="02010600030101010101" pitchFamily="2" charset="-122"/>
                          <a:cs typeface="Times New Roman" panose="02020603050405020304"/>
                        </a:rPr>
                        <a:t>(1648</a:t>
                      </a:r>
                      <a:r>
                        <a:rPr lang="zh-CN" sz="2200" b="1">
                          <a:latin typeface="宋体" panose="02010600030101010101" pitchFamily="2" charset="-122"/>
                          <a:ea typeface="宋体" panose="02010600030101010101" pitchFamily="2" charset="-122"/>
                          <a:cs typeface="Times New Roman" panose="02020603050405020304"/>
                        </a:rPr>
                        <a:t>年</a:t>
                      </a:r>
                      <a:r>
                        <a:rPr lang="en-US" sz="2200" b="1">
                          <a:latin typeface="宋体" panose="02010600030101010101" pitchFamily="2" charset="-122"/>
                          <a:ea typeface="宋体" panose="02010600030101010101" pitchFamily="2" charset="-122"/>
                          <a:cs typeface="Times New Roman" panose="02020603050405020304"/>
                        </a:rPr>
                        <a:t>)</a:t>
                      </a:r>
                      <a:endParaRPr lang="zh-CN" sz="2200">
                        <a:latin typeface="宋体" panose="02010600030101010101" pitchFamily="2" charset="-122"/>
                        <a:ea typeface="宋体" panose="02010600030101010101" pitchFamily="2" charset="-122"/>
                        <a:cs typeface="Times New Roman" panose="02020603050405020304"/>
                      </a:endParaRPr>
                    </a:p>
                    <a:p>
                      <a:pP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①确立了国际关系中的国家领土、主权与独立等原则</a:t>
                      </a:r>
                      <a:endParaRPr lang="zh-CN" sz="2200">
                        <a:latin typeface="宋体" panose="02010600030101010101" pitchFamily="2" charset="-122"/>
                        <a:ea typeface="宋体" panose="02010600030101010101" pitchFamily="2" charset="-122"/>
                        <a:cs typeface="Times New Roman" panose="02020603050405020304"/>
                      </a:endParaRPr>
                    </a:p>
                    <a:p>
                      <a:pP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②开创了用国际会议和通过谈判达成协议的形式解决国际争端、结束国际战争的先例</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确认了缔约国必须遵守条约、各缔约国可以对违约国集体制裁的国际法基本原则</a:t>
                      </a:r>
                      <a:endParaRPr lang="zh-CN" sz="2200">
                        <a:latin typeface="宋体" panose="02010600030101010101" pitchFamily="2" charset="-122"/>
                        <a:ea typeface="宋体" panose="02010600030101010101" pitchFamily="2" charset="-122"/>
                        <a:cs typeface="Times New Roman" panose="02020603050405020304"/>
                      </a:endParaRPr>
                    </a:p>
                  </a:txBody>
                  <a:tcPr marL="44787" marR="44787"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ll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142844" y="213374"/>
          <a:ext cx="8858313" cy="4358640"/>
        </p:xfrm>
        <a:graphic>
          <a:graphicData uri="http://schemas.openxmlformats.org/drawingml/2006/table">
            <a:tbl>
              <a:tblPr/>
              <a:tblGrid>
                <a:gridCol w="1143008"/>
                <a:gridCol w="785818"/>
                <a:gridCol w="6929487"/>
              </a:tblGrid>
              <a:tr h="464457">
                <a:tc rowSpan="4">
                  <a:txBody>
                    <a:bodyPr wrap="square"/>
                    <a:lstStyle/>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外</a:t>
                      </a:r>
                      <a:endParaRPr lang="zh-CN" sz="2200" smtClean="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交</a:t>
                      </a:r>
                      <a:endParaRPr lang="zh-CN" sz="2200" smtClean="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制</a:t>
                      </a:r>
                      <a:endParaRPr lang="zh-CN" sz="2200" smtClean="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度</a:t>
                      </a:r>
                      <a:endParaRPr lang="zh-CN" sz="2200" smtClean="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建</a:t>
                      </a:r>
                      <a:endParaRPr lang="zh-CN" sz="2200" smtClean="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立</a:t>
                      </a:r>
                      <a:endParaRPr lang="zh-CN" sz="2200">
                        <a:latin typeface="宋体" panose="02010600030101010101" pitchFamily="2" charset="-122"/>
                        <a:ea typeface="宋体" panose="02010600030101010101" pitchFamily="2" charset="-122"/>
                        <a:cs typeface="Times New Roman" panose="02020603050405020304"/>
                      </a:endParaRPr>
                    </a:p>
                  </a:txBody>
                  <a:tcPr marL="44787" marR="44787"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建</a:t>
                      </a:r>
                      <a:endParaRPr lang="zh-CN" sz="2200" smtClean="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立</a:t>
                      </a:r>
                      <a:endParaRPr lang="zh-CN" sz="2200">
                        <a:latin typeface="宋体" panose="02010600030101010101" pitchFamily="2" charset="-122"/>
                        <a:ea typeface="宋体" panose="02010600030101010101" pitchFamily="2" charset="-122"/>
                        <a:cs typeface="Times New Roman" panose="02020603050405020304"/>
                      </a:endParaRPr>
                    </a:p>
                  </a:txBody>
                  <a:tcPr marL="44787" marR="44787"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en-US" sz="2200" b="1">
                          <a:latin typeface="宋体" panose="02010600030101010101" pitchFamily="2" charset="-122"/>
                          <a:ea typeface="宋体" panose="02010600030101010101" pitchFamily="2" charset="-122"/>
                          <a:cs typeface="Times New Roman" panose="02020603050405020304"/>
                        </a:rPr>
                        <a:t>17</a:t>
                      </a:r>
                      <a:r>
                        <a:rPr lang="zh-CN" sz="2200" b="1">
                          <a:latin typeface="宋体" panose="02010600030101010101" pitchFamily="2" charset="-122"/>
                          <a:ea typeface="宋体" panose="02010600030101010101" pitchFamily="2" charset="-122"/>
                          <a:cs typeface="Times New Roman" panose="02020603050405020304"/>
                        </a:rPr>
                        <a:t>世纪时</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欧洲国家的君主们不再满足仅仅派遣临时使者与他国保持联系</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而是派遣常驻外交使节和外交使团。在此基础上</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近代外交制度逐渐建立起来</a:t>
                      </a:r>
                      <a:endParaRPr lang="zh-CN" sz="2200">
                        <a:latin typeface="宋体" panose="02010600030101010101" pitchFamily="2" charset="-122"/>
                        <a:ea typeface="宋体" panose="02010600030101010101" pitchFamily="2" charset="-122"/>
                        <a:cs typeface="Times New Roman" panose="02020603050405020304"/>
                      </a:endParaRPr>
                    </a:p>
                  </a:txBody>
                  <a:tcPr marL="44787" marR="44787"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457">
                <a:tc vMerge="1">
                  <a:tcPr/>
                </a:tc>
                <a:tc rowSpan="3">
                  <a:txBody>
                    <a:bodyPr wrap="square"/>
                    <a:lstStyle/>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发</a:t>
                      </a:r>
                      <a:endParaRPr lang="zh-CN" sz="2200" smtClean="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展</a:t>
                      </a:r>
                      <a:endParaRPr lang="zh-CN" sz="2200" smtClean="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en-US" sz="2200" b="1" smtClean="0">
                          <a:latin typeface="宋体" panose="02010600030101010101" pitchFamily="2" charset="-122"/>
                          <a:ea typeface="宋体" panose="02010600030101010101" pitchFamily="2" charset="-122"/>
                          <a:cs typeface="Times New Roman" panose="02020603050405020304"/>
                        </a:rPr>
                        <a:t>:</a:t>
                      </a:r>
                      <a:endParaRPr lang="zh-CN" sz="2200" smtClean="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维</a:t>
                      </a:r>
                      <a:endParaRPr lang="zh-CN" sz="2200" smtClean="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也</a:t>
                      </a:r>
                      <a:endParaRPr lang="zh-CN" sz="2200" smtClean="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纳</a:t>
                      </a:r>
                      <a:endParaRPr lang="zh-CN" sz="2200" smtClean="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体</a:t>
                      </a:r>
                      <a:endParaRPr lang="zh-CN" sz="2200" smtClean="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系</a:t>
                      </a:r>
                      <a:endParaRPr lang="zh-CN" sz="2200">
                        <a:latin typeface="宋体" panose="02010600030101010101" pitchFamily="2" charset="-122"/>
                        <a:ea typeface="宋体" panose="02010600030101010101" pitchFamily="2" charset="-122"/>
                        <a:cs typeface="Times New Roman" panose="02020603050405020304"/>
                      </a:endParaRPr>
                    </a:p>
                  </a:txBody>
                  <a:tcPr marL="44787" marR="44787"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背景</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外交制度的建立和国际法的形成为国际关系确立了一些规则</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为用和平方式解决国与国之间的争端、减少战争行为开辟了新的途径</a:t>
                      </a:r>
                      <a:endParaRPr lang="zh-CN" sz="2200">
                        <a:latin typeface="宋体" panose="02010600030101010101" pitchFamily="2" charset="-122"/>
                        <a:ea typeface="宋体" panose="02010600030101010101" pitchFamily="2" charset="-122"/>
                        <a:cs typeface="Times New Roman" panose="02020603050405020304"/>
                      </a:endParaRPr>
                    </a:p>
                  </a:txBody>
                  <a:tcPr marL="44787" marR="44787"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457">
                <a:tc vMerge="1">
                  <a:tcPr/>
                </a:tc>
                <a:tc vMerge="1">
                  <a:tcPr/>
                </a:tc>
                <a:tc>
                  <a:txBody>
                    <a:bodyPr wrap="square"/>
                    <a:lstStyle/>
                    <a:p>
                      <a:pP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建立</a:t>
                      </a:r>
                      <a:r>
                        <a:rPr lang="en-US" sz="2200" b="1">
                          <a:latin typeface="宋体" panose="02010600030101010101" pitchFamily="2" charset="-122"/>
                          <a:ea typeface="宋体" panose="02010600030101010101" pitchFamily="2" charset="-122"/>
                          <a:cs typeface="Times New Roman" panose="02020603050405020304"/>
                        </a:rPr>
                        <a:t>:1815</a:t>
                      </a:r>
                      <a:r>
                        <a:rPr lang="zh-CN" sz="2200" b="1">
                          <a:latin typeface="宋体" panose="02010600030101010101" pitchFamily="2" charset="-122"/>
                          <a:ea typeface="宋体" panose="02010600030101010101" pitchFamily="2" charset="-122"/>
                          <a:cs typeface="Times New Roman" panose="02020603050405020304"/>
                        </a:rPr>
                        <a:t>年</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欧洲各国在维也纳会议及此后签订了一系列条约</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建立起以大国协调、欧洲均势为特征的国际关系体系</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即维也纳体系</a:t>
                      </a:r>
                      <a:endParaRPr lang="zh-CN" sz="2200">
                        <a:latin typeface="宋体" panose="02010600030101010101" pitchFamily="2" charset="-122"/>
                        <a:ea typeface="宋体" panose="02010600030101010101" pitchFamily="2" charset="-122"/>
                        <a:cs typeface="Times New Roman" panose="02020603050405020304"/>
                      </a:endParaRPr>
                    </a:p>
                  </a:txBody>
                  <a:tcPr marL="44787" marR="44787"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6686">
                <a:tc vMerge="1">
                  <a:tcPr/>
                </a:tc>
                <a:tc vMerge="1">
                  <a:tcPr/>
                </a:tc>
                <a:tc>
                  <a:txBody>
                    <a:bodyPr wrap="square"/>
                    <a:lstStyle/>
                    <a:p>
                      <a:pP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影响</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国际法的应用范围扩大到美洲、亚洲等其他许多地方。各国之间还签订了许多国际公约</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制定了一系列战争法规</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试图和平解决国际争端。西方各国在国际法应用中实行双重标准</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引发了第一次世界大战</a:t>
                      </a:r>
                      <a:endParaRPr lang="zh-CN" sz="2200">
                        <a:latin typeface="宋体" panose="02010600030101010101" pitchFamily="2" charset="-122"/>
                        <a:ea typeface="宋体" panose="02010600030101010101" pitchFamily="2" charset="-122"/>
                        <a:cs typeface="Times New Roman" panose="02020603050405020304"/>
                      </a:endParaRPr>
                    </a:p>
                  </a:txBody>
                  <a:tcPr marL="44787" marR="44787"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ll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5967" y="90210"/>
            <a:ext cx="8895189" cy="481276"/>
          </a:xfrm>
          <a:prstGeom prst="rect">
            <a:avLst/>
          </a:prstGeom>
          <a:noFill/>
        </p:spPr>
        <p:txBody>
          <a:bodyPr wrap="square" lIns="68571" tIns="34285" rIns="68571" bIns="34285" rtlCol="0">
            <a:spAutoFit/>
          </a:bodyPr>
          <a:lstStyle/>
          <a:p>
            <a:r>
              <a:rPr lang="en-US" altLang="zh-CN" sz="2400" smtClean="0">
                <a:solidFill>
                  <a:srgbClr val="0070C0"/>
                </a:solidFill>
                <a:latin typeface="黑体" panose="02010609060101010101" pitchFamily="49" charset="-122"/>
                <a:ea typeface="黑体" panose="02010609060101010101" pitchFamily="49" charset="-122"/>
              </a:rPr>
              <a:t>3.</a:t>
            </a:r>
            <a:r>
              <a:rPr lang="zh-CN" altLang="en-US" sz="2400" smtClean="0">
                <a:solidFill>
                  <a:srgbClr val="0070C0"/>
                </a:solidFill>
                <a:latin typeface="黑体" panose="02010609060101010101" pitchFamily="49" charset="-122"/>
                <a:ea typeface="黑体" panose="02010609060101010101" pitchFamily="49" charset="-122"/>
              </a:rPr>
              <a:t>第一次世界大战后国际法的发展</a:t>
            </a:r>
            <a:endParaRPr lang="zh-CN" altLang="en-US" sz="2400" smtClean="0">
              <a:solidFill>
                <a:srgbClr val="0070C0"/>
              </a:solidFill>
              <a:latin typeface="黑体" panose="02010609060101010101" pitchFamily="49" charset="-122"/>
              <a:ea typeface="黑体" panose="02010609060101010101" pitchFamily="49" charset="-122"/>
            </a:endParaRPr>
          </a:p>
        </p:txBody>
      </p:sp>
      <p:graphicFrame>
        <p:nvGraphicFramePr>
          <p:cNvPr id="4" name="表格 3"/>
          <p:cNvGraphicFramePr>
            <a:graphicFrameLocks noGrp="1"/>
          </p:cNvGraphicFramePr>
          <p:nvPr/>
        </p:nvGraphicFramePr>
        <p:xfrm>
          <a:off x="142844" y="714362"/>
          <a:ext cx="8858312" cy="3429024"/>
        </p:xfrm>
        <a:graphic>
          <a:graphicData uri="http://schemas.openxmlformats.org/drawingml/2006/table">
            <a:tbl>
              <a:tblPr/>
              <a:tblGrid>
                <a:gridCol w="2143140"/>
                <a:gridCol w="6715172"/>
              </a:tblGrid>
              <a:tr h="1714512">
                <a:tc>
                  <a:txBody>
                    <a:bodyPr wrap="square"/>
                    <a:lstStyle/>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背景</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①第一次世界大战使国际法遭到严重破坏</a:t>
                      </a:r>
                      <a:endParaRPr lang="zh-CN" sz="2400">
                        <a:latin typeface="宋体" panose="02010600030101010101" pitchFamily="2" charset="-122"/>
                        <a:ea typeface="宋体" panose="02010600030101010101" pitchFamily="2" charset="-122"/>
                        <a:cs typeface="Times New Roman" panose="02020603050405020304"/>
                      </a:endParaRPr>
                    </a:p>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②十月革命后</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苏俄提出了不兼并不赔偿的原则</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宣布侵略战争为反人类罪</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为国际法开辟了新的发展阶段</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12">
                <a:tc>
                  <a:txBody>
                    <a:bodyPr wrap="square"/>
                    <a:lstStyle/>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表现</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①战胜国建立了凡尔赛—华盛顿体系</a:t>
                      </a:r>
                      <a:endParaRPr lang="zh-CN" sz="2400">
                        <a:latin typeface="宋体" panose="02010600030101010101" pitchFamily="2" charset="-122"/>
                        <a:ea typeface="宋体" panose="02010600030101010101" pitchFamily="2" charset="-122"/>
                        <a:cs typeface="Times New Roman" panose="02020603050405020304"/>
                      </a:endParaRPr>
                    </a:p>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②成立了世界上第一个由主权国家参加的政治性国际组织——国际联盟</a:t>
                      </a:r>
                      <a:endParaRPr lang="zh-CN" sz="2400">
                        <a:latin typeface="宋体" panose="02010600030101010101" pitchFamily="2" charset="-122"/>
                        <a:ea typeface="宋体" panose="02010600030101010101" pitchFamily="2" charset="-122"/>
                        <a:cs typeface="Times New Roman" panose="02020603050405020304"/>
                      </a:endParaRPr>
                    </a:p>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③</a:t>
                      </a:r>
                      <a:r>
                        <a:rPr lang="en-US" sz="2400" b="1">
                          <a:latin typeface="宋体" panose="02010600030101010101" pitchFamily="2" charset="-122"/>
                          <a:ea typeface="宋体" panose="02010600030101010101" pitchFamily="2" charset="-122"/>
                          <a:cs typeface="Times New Roman" panose="02020603050405020304"/>
                        </a:rPr>
                        <a:t>1928</a:t>
                      </a:r>
                      <a:r>
                        <a:rPr lang="zh-CN" sz="2400" b="1">
                          <a:latin typeface="宋体" panose="02010600030101010101" pitchFamily="2" charset="-122"/>
                          <a:ea typeface="宋体" panose="02010600030101010101" pitchFamily="2" charset="-122"/>
                          <a:cs typeface="Times New Roman" panose="02020603050405020304"/>
                        </a:rPr>
                        <a:t>年</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美、法等国签订《非战公约》</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ll dir="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5967" y="90210"/>
            <a:ext cx="8895189" cy="446972"/>
          </a:xfrm>
          <a:prstGeom prst="rect">
            <a:avLst/>
          </a:prstGeom>
          <a:noFill/>
        </p:spPr>
        <p:txBody>
          <a:bodyPr wrap="square" lIns="68571" tIns="34285" rIns="68571" bIns="34285" rtlCol="0">
            <a:spAutoFit/>
          </a:bodyPr>
          <a:lstStyle/>
          <a:p>
            <a:r>
              <a:rPr lang="en-US" altLang="zh-CN" sz="2200" smtClean="0">
                <a:solidFill>
                  <a:srgbClr val="0070C0"/>
                </a:solidFill>
                <a:latin typeface="黑体" panose="02010609060101010101" pitchFamily="49" charset="-122"/>
                <a:ea typeface="黑体" panose="02010609060101010101" pitchFamily="49" charset="-122"/>
              </a:rPr>
              <a:t>4.</a:t>
            </a:r>
            <a:r>
              <a:rPr lang="zh-CN" altLang="en-US" sz="2200" smtClean="0">
                <a:solidFill>
                  <a:srgbClr val="0070C0"/>
                </a:solidFill>
                <a:latin typeface="黑体" panose="02010609060101010101" pitchFamily="49" charset="-122"/>
                <a:ea typeface="黑体" panose="02010609060101010101" pitchFamily="49" charset="-122"/>
              </a:rPr>
              <a:t>第二次世界大战后的国际法</a:t>
            </a:r>
            <a:endParaRPr lang="zh-CN" altLang="en-US" sz="2200" smtClean="0">
              <a:solidFill>
                <a:srgbClr val="0070C0"/>
              </a:solidFill>
              <a:latin typeface="黑体" panose="02010609060101010101" pitchFamily="49" charset="-122"/>
              <a:ea typeface="黑体" panose="02010609060101010101" pitchFamily="49" charset="-122"/>
            </a:endParaRPr>
          </a:p>
        </p:txBody>
      </p:sp>
      <p:graphicFrame>
        <p:nvGraphicFramePr>
          <p:cNvPr id="5" name="表格 4"/>
          <p:cNvGraphicFramePr>
            <a:graphicFrameLocks noGrp="1"/>
          </p:cNvGraphicFramePr>
          <p:nvPr/>
        </p:nvGraphicFramePr>
        <p:xfrm>
          <a:off x="142844" y="642002"/>
          <a:ext cx="8858313" cy="4358640"/>
        </p:xfrm>
        <a:graphic>
          <a:graphicData uri="http://schemas.openxmlformats.org/drawingml/2006/table">
            <a:tbl>
              <a:tblPr/>
              <a:tblGrid>
                <a:gridCol w="857256"/>
                <a:gridCol w="1857388"/>
                <a:gridCol w="6143669"/>
              </a:tblGrid>
              <a:tr h="0">
                <a:tc gridSpan="2">
                  <a:txBody>
                    <a:bodyPr wrap="square"/>
                    <a:lstStyle/>
                    <a:p>
                      <a:pPr algn="ct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背景</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wrap="square"/>
                    <a:lstStyle/>
                    <a:p>
                      <a:pP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第二次世界大战爆发后</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法西斯国家的侵略活动使国际法再次遭到极大破坏</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rowSpan="2">
                  <a:txBody>
                    <a:bodyPr wrap="square"/>
                    <a:lstStyle/>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表现</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《联合国</a:t>
                      </a:r>
                      <a:endParaRPr lang="zh-CN" sz="220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宪章》</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en-US" sz="2200" b="1">
                          <a:latin typeface="宋体" panose="02010600030101010101" pitchFamily="2" charset="-122"/>
                          <a:ea typeface="宋体" panose="02010600030101010101" pitchFamily="2" charset="-122"/>
                          <a:cs typeface="Times New Roman" panose="02020603050405020304"/>
                        </a:rPr>
                        <a:t>1945</a:t>
                      </a:r>
                      <a:r>
                        <a:rPr lang="zh-CN" sz="2200" b="1">
                          <a:latin typeface="宋体" panose="02010600030101010101" pitchFamily="2" charset="-122"/>
                          <a:ea typeface="宋体" panose="02010600030101010101" pitchFamily="2" charset="-122"/>
                          <a:cs typeface="Times New Roman" panose="02020603050405020304"/>
                        </a:rPr>
                        <a:t>年</a:t>
                      </a:r>
                      <a:r>
                        <a:rPr lang="en-US" sz="2200" b="1">
                          <a:latin typeface="宋体" panose="02010600030101010101" pitchFamily="2" charset="-122"/>
                          <a:ea typeface="宋体" panose="02010600030101010101" pitchFamily="2" charset="-122"/>
                          <a:cs typeface="Times New Roman" panose="02020603050405020304"/>
                        </a:rPr>
                        <a:t>6</a:t>
                      </a:r>
                      <a:r>
                        <a:rPr lang="zh-CN" sz="2200" b="1">
                          <a:latin typeface="宋体" panose="02010600030101010101" pitchFamily="2" charset="-122"/>
                          <a:ea typeface="宋体" panose="02010600030101010101" pitchFamily="2" charset="-122"/>
                          <a:cs typeface="Times New Roman" panose="02020603050405020304"/>
                        </a:rPr>
                        <a:t>月</a:t>
                      </a:r>
                      <a:r>
                        <a:rPr lang="en-US" sz="2200" b="1">
                          <a:latin typeface="宋体" panose="02010600030101010101" pitchFamily="2" charset="-122"/>
                          <a:ea typeface="宋体" panose="02010600030101010101" pitchFamily="2" charset="-122"/>
                          <a:cs typeface="Times New Roman" panose="02020603050405020304"/>
                        </a:rPr>
                        <a:t>,50</a:t>
                      </a:r>
                      <a:r>
                        <a:rPr lang="zh-CN" sz="2200" b="1">
                          <a:latin typeface="宋体" panose="02010600030101010101" pitchFamily="2" charset="-122"/>
                          <a:ea typeface="宋体" panose="02010600030101010101" pitchFamily="2" charset="-122"/>
                          <a:cs typeface="Times New Roman" panose="02020603050405020304"/>
                        </a:rPr>
                        <a:t>个国家的代表签署</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确定了和平解决国际争端和制裁侵略的机制</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并赋予安理会制裁的权力</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确定了“大国一致”原则</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集体安全体制进一步完善</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cPr/>
                </a:tc>
                <a:tc>
                  <a:txBody>
                    <a:bodyPr wrap="square"/>
                    <a:lstStyle/>
                    <a:p>
                      <a:pPr algn="ct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国际法院</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en-US" sz="2200" b="1">
                          <a:latin typeface="宋体" panose="02010600030101010101" pitchFamily="2" charset="-122"/>
                          <a:ea typeface="宋体" panose="02010600030101010101" pitchFamily="2" charset="-122"/>
                          <a:cs typeface="Times New Roman" panose="02020603050405020304"/>
                        </a:rPr>
                        <a:t>1946</a:t>
                      </a:r>
                      <a:r>
                        <a:rPr lang="zh-CN" sz="2200" b="1">
                          <a:latin typeface="宋体" panose="02010600030101010101" pitchFamily="2" charset="-122"/>
                          <a:ea typeface="宋体" panose="02010600030101010101" pitchFamily="2" charset="-122"/>
                          <a:cs typeface="Times New Roman" panose="02020603050405020304"/>
                        </a:rPr>
                        <a:t>年成立</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发展了国际司法制度</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wrap="square"/>
                    <a:lstStyle/>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发展</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各类</a:t>
                      </a:r>
                      <a:r>
                        <a:rPr lang="zh-CN" sz="2200" b="1" smtClean="0">
                          <a:latin typeface="宋体" panose="02010600030101010101" pitchFamily="2" charset="-122"/>
                          <a:ea typeface="宋体" panose="02010600030101010101" pitchFamily="2" charset="-122"/>
                          <a:cs typeface="Times New Roman" panose="02020603050405020304"/>
                        </a:rPr>
                        <a:t>国际</a:t>
                      </a:r>
                      <a:r>
                        <a:rPr lang="zh-CN" sz="2200" b="1">
                          <a:latin typeface="宋体" panose="02010600030101010101" pitchFamily="2" charset="-122"/>
                          <a:ea typeface="宋体" panose="02010600030101010101" pitchFamily="2" charset="-122"/>
                          <a:cs typeface="Times New Roman" panose="02020603050405020304"/>
                        </a:rPr>
                        <a:t>组织</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第二次世界大战后</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新的民族国家纷纷独立</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各类国际组织数量激增</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推动了国际法的发展</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rowSpan="2">
                  <a:txBody>
                    <a:bodyPr wrap="square"/>
                    <a:lstStyle/>
                    <a:p>
                      <a:pPr algn="ctr">
                        <a:lnSpc>
                          <a:spcPct val="100000"/>
                        </a:lnSpc>
                        <a:spcAft>
                          <a:spcPct val="0"/>
                        </a:spcAft>
                      </a:pPr>
                      <a:r>
                        <a:rPr lang="zh-CN" sz="2200" b="1" smtClean="0">
                          <a:latin typeface="宋体" panose="02010600030101010101" pitchFamily="2" charset="-122"/>
                          <a:ea typeface="宋体" panose="02010600030101010101" pitchFamily="2" charset="-122"/>
                          <a:cs typeface="Times New Roman" panose="02020603050405020304"/>
                        </a:rPr>
                        <a:t>评价</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积极性</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对世界和平与发展作出了积极的贡献</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cPr/>
                </a:tc>
                <a:tc>
                  <a:txBody>
                    <a:bodyPr wrap="square"/>
                    <a:lstStyle/>
                    <a:p>
                      <a:pPr algn="ct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局限性</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200" b="1">
                          <a:latin typeface="宋体" panose="02010600030101010101" pitchFamily="2" charset="-122"/>
                          <a:ea typeface="宋体" panose="02010600030101010101" pitchFamily="2" charset="-122"/>
                          <a:cs typeface="Times New Roman" panose="02020603050405020304"/>
                        </a:rPr>
                        <a:t>一些大国为了一己私利</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不惜退出国际条约</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甚至不经联合国授权就进行制裁或发动战争</a:t>
                      </a:r>
                      <a:r>
                        <a:rPr lang="en-US" sz="2200" b="1">
                          <a:latin typeface="宋体" panose="02010600030101010101" pitchFamily="2" charset="-122"/>
                          <a:ea typeface="宋体" panose="02010600030101010101" pitchFamily="2" charset="-122"/>
                          <a:cs typeface="Times New Roman" panose="02020603050405020304"/>
                        </a:rPr>
                        <a:t>,</a:t>
                      </a:r>
                      <a:r>
                        <a:rPr lang="zh-CN" sz="2200" b="1">
                          <a:latin typeface="宋体" panose="02010600030101010101" pitchFamily="2" charset="-122"/>
                          <a:ea typeface="宋体" panose="02010600030101010101" pitchFamily="2" charset="-122"/>
                          <a:cs typeface="Times New Roman" panose="02020603050405020304"/>
                        </a:rPr>
                        <a:t>严重威胁着世界和平</a:t>
                      </a:r>
                      <a:endParaRPr lang="zh-CN" sz="22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zo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7405" y="321531"/>
            <a:ext cx="8609437" cy="3393227"/>
          </a:xfrm>
          <a:prstGeom prst="rect">
            <a:avLst/>
          </a:prstGeom>
          <a:noFill/>
        </p:spPr>
        <p:txBody>
          <a:bodyPr wrap="square" lIns="68571" tIns="34285" rIns="68571" bIns="34285" rtlCol="0">
            <a:spAutoFit/>
          </a:bodyPr>
          <a:lstStyle/>
          <a:p>
            <a:pPr>
              <a:lnSpc>
                <a:spcPct val="150000"/>
              </a:lnSpc>
            </a:pPr>
            <a:r>
              <a:rPr lang="en-US" sz="2400" smtClean="0">
                <a:solidFill>
                  <a:srgbClr val="FF0000"/>
                </a:solidFill>
                <a:latin typeface="黑体" panose="02010609060101010101" pitchFamily="49" charset="-122"/>
                <a:ea typeface="黑体" panose="02010609060101010101" pitchFamily="49" charset="-122"/>
              </a:rPr>
              <a:t>[</a:t>
            </a:r>
            <a:r>
              <a:rPr lang="zh-CN" altLang="en-US" sz="2400" smtClean="0">
                <a:solidFill>
                  <a:srgbClr val="FF0000"/>
                </a:solidFill>
                <a:latin typeface="黑体" panose="02010609060101010101" pitchFamily="49" charset="-122"/>
                <a:ea typeface="黑体" panose="02010609060101010101" pitchFamily="49" charset="-122"/>
              </a:rPr>
              <a:t>水平</a:t>
            </a:r>
            <a:r>
              <a:rPr lang="en-US" sz="2400" smtClean="0">
                <a:solidFill>
                  <a:srgbClr val="FF0000"/>
                </a:solidFill>
                <a:latin typeface="黑体" panose="02010609060101010101" pitchFamily="49" charset="-122"/>
                <a:ea typeface="黑体" panose="02010609060101010101" pitchFamily="49" charset="-122"/>
              </a:rPr>
              <a:t>3</a:t>
            </a:r>
            <a:r>
              <a:rPr lang="en-US" altLang="zh-CN" sz="2400" smtClean="0">
                <a:solidFill>
                  <a:srgbClr val="FF0000"/>
                </a:solidFill>
                <a:latin typeface="黑体" panose="02010609060101010101" pitchFamily="49" charset="-122"/>
                <a:ea typeface="黑体" panose="02010609060101010101" pitchFamily="49" charset="-122"/>
              </a:rPr>
              <a:t>—</a:t>
            </a:r>
            <a:r>
              <a:rPr lang="en-US" sz="2400" smtClean="0">
                <a:solidFill>
                  <a:srgbClr val="FF0000"/>
                </a:solidFill>
                <a:latin typeface="黑体" panose="02010609060101010101" pitchFamily="49" charset="-122"/>
                <a:ea typeface="黑体" panose="02010609060101010101" pitchFamily="49" charset="-122"/>
              </a:rPr>
              <a:t>4] </a:t>
            </a:r>
            <a:r>
              <a:rPr lang="zh-CN" altLang="en-US" sz="2400" smtClean="0"/>
              <a:t>国际法对国际治理的影响</a:t>
            </a:r>
            <a:endParaRPr lang="zh-CN" altLang="en-US" sz="2400" smtClean="0"/>
          </a:p>
          <a:p>
            <a:pPr>
              <a:lnSpc>
                <a:spcPct val="150000"/>
              </a:lnSpc>
            </a:pPr>
            <a:r>
              <a:rPr lang="en-US" sz="2400" smtClean="0"/>
              <a:t>(1)</a:t>
            </a:r>
            <a:r>
              <a:rPr lang="zh-CN" altLang="en-US" sz="2400" smtClean="0"/>
              <a:t>维护世界和平与安全</a:t>
            </a:r>
            <a:r>
              <a:rPr lang="en-US" sz="2400" smtClean="0"/>
              <a:t>,</a:t>
            </a:r>
            <a:r>
              <a:rPr lang="zh-CN" altLang="en-US" sz="2400" smtClean="0"/>
              <a:t>制止侵略和干涉。</a:t>
            </a:r>
            <a:endParaRPr lang="zh-CN" altLang="en-US" sz="2400" smtClean="0"/>
          </a:p>
          <a:p>
            <a:pPr>
              <a:lnSpc>
                <a:spcPct val="150000"/>
              </a:lnSpc>
            </a:pPr>
            <a:r>
              <a:rPr lang="en-US" sz="2400" smtClean="0"/>
              <a:t>(2)</a:t>
            </a:r>
            <a:r>
              <a:rPr lang="zh-CN" altLang="en-US" sz="2400" smtClean="0"/>
              <a:t>建立原则制度</a:t>
            </a:r>
            <a:r>
              <a:rPr lang="en-US" sz="2400" smtClean="0"/>
              <a:t>,</a:t>
            </a:r>
            <a:r>
              <a:rPr lang="zh-CN" altLang="en-US" sz="2400" smtClean="0"/>
              <a:t>调整国际关系。</a:t>
            </a:r>
            <a:endParaRPr lang="zh-CN" altLang="en-US" sz="2400" smtClean="0"/>
          </a:p>
          <a:p>
            <a:pPr>
              <a:lnSpc>
                <a:spcPct val="150000"/>
              </a:lnSpc>
            </a:pPr>
            <a:r>
              <a:rPr lang="en-US" sz="2400" smtClean="0"/>
              <a:t>(3)</a:t>
            </a:r>
            <a:r>
              <a:rPr lang="zh-CN" altLang="en-US" sz="2400" smtClean="0"/>
              <a:t>发展国际友好关系</a:t>
            </a:r>
            <a:r>
              <a:rPr lang="en-US" sz="2400" smtClean="0"/>
              <a:t>,</a:t>
            </a:r>
            <a:r>
              <a:rPr lang="zh-CN" altLang="en-US" sz="2400" smtClean="0"/>
              <a:t>促进国际经济合作。</a:t>
            </a:r>
            <a:endParaRPr lang="zh-CN" altLang="en-US" sz="2400" smtClean="0"/>
          </a:p>
          <a:p>
            <a:pPr>
              <a:lnSpc>
                <a:spcPct val="150000"/>
              </a:lnSpc>
            </a:pPr>
            <a:r>
              <a:rPr lang="en-US" sz="2400" smtClean="0"/>
              <a:t>(4)</a:t>
            </a:r>
            <a:r>
              <a:rPr lang="zh-CN" altLang="en-US" sz="2400" smtClean="0"/>
              <a:t>提倡和平解决国际争端</a:t>
            </a:r>
            <a:r>
              <a:rPr lang="en-US" sz="2400" smtClean="0"/>
              <a:t>,</a:t>
            </a:r>
            <a:r>
              <a:rPr lang="zh-CN" altLang="en-US" sz="2400" smtClean="0"/>
              <a:t>限制和禁止在战争中采取不人道的行为。</a:t>
            </a:r>
            <a:endParaRPr lang="zh-CN" altLang="en-US" sz="240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214678" y="142858"/>
            <a:ext cx="1928826" cy="500066"/>
            <a:chOff x="3286116" y="785800"/>
            <a:chExt cx="1928826" cy="500066"/>
          </a:xfrm>
        </p:grpSpPr>
        <p:sp>
          <p:nvSpPr>
            <p:cNvPr id="6" name="矩形 5"/>
            <p:cNvSpPr/>
            <p:nvPr/>
          </p:nvSpPr>
          <p:spPr>
            <a:xfrm>
              <a:off x="3286116" y="785800"/>
              <a:ext cx="214314" cy="500066"/>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3571868" y="785800"/>
              <a:ext cx="1643074" cy="50006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3643306" y="801574"/>
              <a:ext cx="1571636" cy="438572"/>
            </a:xfrm>
            <a:prstGeom prst="rect">
              <a:avLst/>
            </a:prstGeom>
            <a:noFill/>
          </p:spPr>
          <p:txBody>
            <a:bodyPr wrap="square" lIns="68571" tIns="34285" rIns="68571" bIns="34285" rtlCol="0">
              <a:spAutoFit/>
            </a:bodyPr>
            <a:lstStyle/>
            <a:p>
              <a:pPr>
                <a:lnSpc>
                  <a:spcPct val="100000"/>
                </a:lnSpc>
              </a:pPr>
              <a:r>
                <a:rPr lang="zh-CN" altLang="en-US" sz="2400" smtClean="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考点整合</a:t>
              </a:r>
              <a:endParaRPr lang="en-US" altLang="zh-CN" sz="2400" smtClean="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grpSp>
      <p:sp>
        <p:nvSpPr>
          <p:cNvPr id="12" name="TextBox 11"/>
          <p:cNvSpPr txBox="1"/>
          <p:nvPr/>
        </p:nvSpPr>
        <p:spPr>
          <a:xfrm>
            <a:off x="142876" y="747700"/>
            <a:ext cx="8858280" cy="4305409"/>
          </a:xfrm>
          <a:prstGeom prst="rect">
            <a:avLst/>
          </a:prstGeom>
          <a:noFill/>
        </p:spPr>
        <p:txBody>
          <a:bodyPr wrap="square" rtlCol="0">
            <a:spAutoFit/>
          </a:bodyPr>
          <a:lstStyle/>
          <a:p>
            <a:r>
              <a:rPr lang="en-US" altLang="zh-CN" sz="2300" smtClean="0">
                <a:solidFill>
                  <a:srgbClr val="0070C0"/>
                </a:solidFill>
                <a:latin typeface="黑体" panose="02010609060101010101" pitchFamily="49" charset="-122"/>
                <a:ea typeface="黑体" panose="02010609060101010101" pitchFamily="49" charset="-122"/>
              </a:rPr>
              <a:t>[</a:t>
            </a:r>
            <a:r>
              <a:rPr lang="zh-CN" altLang="en-US" sz="2300" smtClean="0">
                <a:solidFill>
                  <a:srgbClr val="0070C0"/>
                </a:solidFill>
                <a:latin typeface="黑体" panose="02010609060101010101" pitchFamily="49" charset="-122"/>
                <a:ea typeface="黑体" panose="02010609060101010101" pitchFamily="49" charset="-122"/>
              </a:rPr>
              <a:t>考查视角一</a:t>
            </a:r>
            <a:r>
              <a:rPr lang="en-US" altLang="zh-CN" sz="2300" smtClean="0">
                <a:solidFill>
                  <a:srgbClr val="0070C0"/>
                </a:solidFill>
                <a:latin typeface="黑体" panose="02010609060101010101" pitchFamily="49" charset="-122"/>
                <a:ea typeface="黑体" panose="02010609060101010101" pitchFamily="49" charset="-122"/>
              </a:rPr>
              <a:t>] </a:t>
            </a:r>
            <a:r>
              <a:rPr lang="zh-CN" altLang="en-US" sz="2300" smtClean="0">
                <a:solidFill>
                  <a:srgbClr val="0070C0"/>
                </a:solidFill>
                <a:latin typeface="黑体" panose="02010609060101010101" pitchFamily="49" charset="-122"/>
                <a:ea typeface="黑体" panose="02010609060101010101" pitchFamily="49" charset="-122"/>
              </a:rPr>
              <a:t>法律与教化</a:t>
            </a:r>
            <a:endParaRPr lang="en-US" altLang="zh-CN" sz="2300" smtClean="0">
              <a:solidFill>
                <a:srgbClr val="0070C0"/>
              </a:solidFill>
              <a:latin typeface="黑体" panose="02010609060101010101" pitchFamily="49" charset="-122"/>
              <a:ea typeface="黑体" panose="02010609060101010101" pitchFamily="49" charset="-122"/>
            </a:endParaRPr>
          </a:p>
          <a:p>
            <a:r>
              <a:rPr lang="zh-CN" altLang="en-US" sz="2300" smtClean="0">
                <a:latin typeface="黑体" panose="02010609060101010101" pitchFamily="49" charset="-122"/>
                <a:ea typeface="黑体" panose="02010609060101010101" pitchFamily="49" charset="-122"/>
              </a:rPr>
              <a:t>典例</a:t>
            </a:r>
            <a:r>
              <a:rPr lang="en-US" sz="2300" smtClean="0">
                <a:latin typeface="黑体" panose="02010609060101010101" pitchFamily="49" charset="-122"/>
                <a:ea typeface="黑体" panose="02010609060101010101" pitchFamily="49" charset="-122"/>
              </a:rPr>
              <a:t>1:</a:t>
            </a:r>
            <a:r>
              <a:rPr lang="en-US" sz="2300" smtClean="0">
                <a:latin typeface="楷体" panose="02010609060101010101" pitchFamily="49" charset="-122"/>
                <a:ea typeface="楷体" panose="02010609060101010101" pitchFamily="49" charset="-122"/>
              </a:rPr>
              <a:t>(2021·</a:t>
            </a:r>
            <a:r>
              <a:rPr lang="zh-CN" altLang="en-US" sz="2300" smtClean="0">
                <a:latin typeface="楷体" panose="02010609060101010101" pitchFamily="49" charset="-122"/>
                <a:ea typeface="楷体" panose="02010609060101010101" pitchFamily="49" charset="-122"/>
              </a:rPr>
              <a:t>海南卷</a:t>
            </a:r>
            <a:r>
              <a:rPr lang="en-US" sz="2300" smtClean="0">
                <a:latin typeface="楷体" panose="02010609060101010101" pitchFamily="49" charset="-122"/>
                <a:ea typeface="楷体" panose="02010609060101010101" pitchFamily="49" charset="-122"/>
              </a:rPr>
              <a:t>,16)</a:t>
            </a:r>
            <a:r>
              <a:rPr lang="en-US" sz="2300" smtClean="0"/>
              <a:t>19</a:t>
            </a:r>
            <a:r>
              <a:rPr lang="zh-CN" altLang="en-US" sz="2300" smtClean="0"/>
              <a:t>世纪中后期</a:t>
            </a:r>
            <a:r>
              <a:rPr lang="en-US" sz="2300" smtClean="0"/>
              <a:t>,</a:t>
            </a:r>
            <a:r>
              <a:rPr lang="zh-CN" altLang="en-US" sz="2300" smtClean="0"/>
              <a:t>酗酒之风在英国日益滋长。“</a:t>
            </a:r>
            <a:r>
              <a:rPr lang="en-US" sz="2300" smtClean="0"/>
              <a:t>1872</a:t>
            </a:r>
            <a:r>
              <a:rPr lang="zh-CN" altLang="en-US" sz="2300" smtClean="0"/>
              <a:t>年售酒法”规定</a:t>
            </a:r>
            <a:r>
              <a:rPr lang="en-US" sz="2300" smtClean="0"/>
              <a:t>,</a:t>
            </a:r>
            <a:r>
              <a:rPr lang="zh-CN" altLang="en-US" sz="2300" smtClean="0"/>
              <a:t>严格限制酒馆的营业时间</a:t>
            </a:r>
            <a:r>
              <a:rPr lang="en-US" sz="2300" smtClean="0"/>
              <a:t>,</a:t>
            </a:r>
            <a:r>
              <a:rPr lang="zh-CN" altLang="en-US" sz="2300" smtClean="0"/>
              <a:t>对于无照经营、酒水掺假、向未满</a:t>
            </a:r>
            <a:r>
              <a:rPr lang="en-US" sz="2300" smtClean="0"/>
              <a:t>16</a:t>
            </a:r>
            <a:r>
              <a:rPr lang="zh-CN" altLang="en-US" sz="2300" smtClean="0"/>
              <a:t>岁的青少年出售烈性酒的店主施以罚款乃至没收营业执照的处罚。这反映了</a:t>
            </a:r>
            <a:r>
              <a:rPr lang="en-US" sz="2300" smtClean="0"/>
              <a:t>(</a:t>
            </a:r>
            <a:r>
              <a:rPr lang="zh-CN" altLang="en-US" sz="2300" smtClean="0"/>
              <a:t>　　</a:t>
            </a:r>
            <a:r>
              <a:rPr lang="en-US" sz="2300" smtClean="0"/>
              <a:t>)</a:t>
            </a:r>
            <a:endParaRPr lang="zh-CN" altLang="en-US" sz="2300" smtClean="0"/>
          </a:p>
          <a:p>
            <a:r>
              <a:rPr lang="en-US" sz="2300" smtClean="0"/>
              <a:t>A.</a:t>
            </a:r>
            <a:r>
              <a:rPr lang="zh-CN" altLang="en-US" sz="2300" smtClean="0"/>
              <a:t>经济的发展推动法律体系走向完善</a:t>
            </a:r>
            <a:endParaRPr lang="zh-CN" altLang="en-US" sz="2300" smtClean="0"/>
          </a:p>
          <a:p>
            <a:r>
              <a:rPr lang="en-US" sz="2300" smtClean="0"/>
              <a:t>B.</a:t>
            </a:r>
            <a:r>
              <a:rPr lang="zh-CN" altLang="en-US" sz="2300" smtClean="0"/>
              <a:t>工业革命促使阶级关系发生重大变化</a:t>
            </a:r>
            <a:endParaRPr lang="zh-CN" altLang="en-US" sz="2300" smtClean="0"/>
          </a:p>
          <a:p>
            <a:r>
              <a:rPr lang="en-US" sz="2300" smtClean="0"/>
              <a:t>C.</a:t>
            </a:r>
            <a:r>
              <a:rPr lang="zh-CN" altLang="en-US" sz="2300" smtClean="0"/>
              <a:t>售酒法的颁布限制青少年恣意妄为</a:t>
            </a:r>
            <a:endParaRPr lang="zh-CN" altLang="en-US" sz="2300" smtClean="0"/>
          </a:p>
          <a:p>
            <a:r>
              <a:rPr lang="en-US" sz="2300" smtClean="0"/>
              <a:t>D.</a:t>
            </a:r>
            <a:r>
              <a:rPr lang="zh-CN" altLang="en-US" sz="2300" smtClean="0"/>
              <a:t>服务业的经济效益受到了严重的影响</a:t>
            </a:r>
            <a:endParaRPr lang="zh-CN" altLang="en-US" sz="2300" smtClean="0"/>
          </a:p>
        </p:txBody>
      </p:sp>
      <p:sp>
        <p:nvSpPr>
          <p:cNvPr id="14" name="TextBox 13"/>
          <p:cNvSpPr txBox="1"/>
          <p:nvPr/>
        </p:nvSpPr>
        <p:spPr>
          <a:xfrm>
            <a:off x="4293868" y="2359433"/>
            <a:ext cx="1000132" cy="779059"/>
          </a:xfrm>
          <a:prstGeom prst="rect">
            <a:avLst/>
          </a:prstGeom>
          <a:noFill/>
        </p:spPr>
        <p:txBody>
          <a:bodyPr wrap="square" rtlCol="0">
            <a:spAutoFit/>
          </a:bodyPr>
          <a:lstStyle/>
          <a:p>
            <a:r>
              <a:rPr lang="en-US" altLang="zh-CN" sz="4000" smtClean="0">
                <a:solidFill>
                  <a:srgbClr val="FF0000"/>
                </a:solidFill>
              </a:rPr>
              <a:t>A</a:t>
            </a:r>
            <a:endParaRPr lang="zh-CN" altLang="en-US" sz="4000" smtClean="0">
              <a:solidFill>
                <a:srgbClr val="FF0000"/>
              </a:solidFill>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1700" y="211286"/>
            <a:ext cx="8930894" cy="3860662"/>
          </a:xfrm>
          <a:prstGeom prst="rect">
            <a:avLst/>
          </a:prstGeom>
          <a:noFill/>
        </p:spPr>
        <p:txBody>
          <a:bodyPr wrap="square" lIns="68571" tIns="34285" rIns="68571" bIns="34285" rtlCol="0">
            <a:spAutoFit/>
          </a:bodyPr>
          <a:lstStyle/>
          <a:p>
            <a:pPr>
              <a:lnSpc>
                <a:spcPct val="150000"/>
              </a:lnSpc>
            </a:pPr>
            <a:r>
              <a:rPr lang="zh-CN" altLang="en-US" sz="2400" smtClean="0">
                <a:solidFill>
                  <a:srgbClr val="FF0000"/>
                </a:solidFill>
                <a:latin typeface="黑体" panose="02010609060101010101" pitchFamily="49" charset="-122"/>
                <a:ea typeface="黑体" panose="02010609060101010101" pitchFamily="49" charset="-122"/>
              </a:rPr>
              <a:t>解析</a:t>
            </a:r>
            <a:r>
              <a:rPr lang="en-US" sz="2400" smtClean="0">
                <a:solidFill>
                  <a:srgbClr val="FF0000"/>
                </a:solidFill>
                <a:latin typeface="黑体" panose="02010609060101010101" pitchFamily="49" charset="-122"/>
                <a:ea typeface="黑体" panose="02010609060101010101" pitchFamily="49" charset="-122"/>
              </a:rPr>
              <a:t>:A</a:t>
            </a:r>
            <a:r>
              <a:rPr lang="zh-CN" altLang="en-US" sz="2400" smtClean="0">
                <a:latin typeface="楷体" panose="02010609060101010101" pitchFamily="49" charset="-122"/>
                <a:ea typeface="楷体" panose="02010609060101010101" pitchFamily="49" charset="-122"/>
              </a:rPr>
              <a:t>　据题干可知</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面对“</a:t>
            </a:r>
            <a:r>
              <a:rPr lang="en-US" sz="2400" smtClean="0">
                <a:latin typeface="楷体" panose="02010609060101010101" pitchFamily="49" charset="-122"/>
                <a:ea typeface="楷体" panose="02010609060101010101" pitchFamily="49" charset="-122"/>
              </a:rPr>
              <a:t>19</a:t>
            </a:r>
            <a:r>
              <a:rPr lang="zh-CN" altLang="en-US" sz="2400" smtClean="0">
                <a:latin typeface="楷体" panose="02010609060101010101" pitchFamily="49" charset="-122"/>
                <a:ea typeface="楷体" panose="02010609060101010101" pitchFamily="49" charset="-122"/>
              </a:rPr>
              <a:t>世纪中后期</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酗酒之风在英国日益滋长”</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政府颁布“</a:t>
            </a:r>
            <a:r>
              <a:rPr lang="en-US" sz="2400" smtClean="0">
                <a:latin typeface="楷体" panose="02010609060101010101" pitchFamily="49" charset="-122"/>
                <a:ea typeface="楷体" panose="02010609060101010101" pitchFamily="49" charset="-122"/>
              </a:rPr>
              <a:t>1872</a:t>
            </a:r>
            <a:r>
              <a:rPr lang="zh-CN" altLang="en-US" sz="2400" smtClean="0">
                <a:latin typeface="楷体" panose="02010609060101010101" pitchFamily="49" charset="-122"/>
                <a:ea typeface="楷体" panose="02010609060101010101" pitchFamily="49" charset="-122"/>
              </a:rPr>
              <a:t>年售酒法”</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从酒馆的营业时间、不良店主进行全方位治理</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故选</a:t>
            </a:r>
            <a:r>
              <a:rPr lang="en-US" sz="2400" smtClean="0">
                <a:latin typeface="楷体" panose="02010609060101010101" pitchFamily="49" charset="-122"/>
                <a:ea typeface="楷体" panose="02010609060101010101" pitchFamily="49" charset="-122"/>
              </a:rPr>
              <a:t>A</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“促使阶级关系发生重大变化”不符合题意</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题干未见工业资产阶级、工业无产阶级等信息</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B</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endParaRPr lang="en-US" sz="2400" smtClean="0">
              <a:latin typeface="楷体" panose="02010609060101010101" pitchFamily="49" charset="-122"/>
              <a:ea typeface="楷体" panose="02010609060101010101" pitchFamily="49" charset="-122"/>
            </a:endParaRPr>
          </a:p>
          <a:p>
            <a:pPr>
              <a:lnSpc>
                <a:spcPct val="150000"/>
              </a:lnSpc>
            </a:pPr>
            <a:r>
              <a:rPr lang="zh-CN" altLang="en-US" sz="2400" smtClean="0">
                <a:latin typeface="楷体" panose="02010609060101010101" pitchFamily="49" charset="-122"/>
                <a:ea typeface="楷体" panose="02010609060101010101" pitchFamily="49" charset="-122"/>
              </a:rPr>
              <a:t>“限制青少年恣意妄为”不符合题意</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题干打击的是整个社会的酗酒行为</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C</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“服务业的经济效益”以偏概全</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酒馆等只是服务业的组成部分之一</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D</a:t>
            </a:r>
            <a:r>
              <a:rPr lang="zh-CN" altLang="en-US" sz="2400" smtClean="0">
                <a:latin typeface="楷体" panose="02010609060101010101" pitchFamily="49" charset="-122"/>
                <a:ea typeface="楷体" panose="02010609060101010101" pitchFamily="49" charset="-122"/>
              </a:rPr>
              <a:t>项。</a:t>
            </a:r>
            <a:endParaRPr lang="zh-CN" altLang="en-US" sz="2400">
              <a:latin typeface="楷体" panose="02010609060101010101" pitchFamily="49" charset="-122"/>
              <a:ea typeface="楷体" panose="02010609060101010101" pitchFamily="49" charset="-122"/>
            </a:endParaRPr>
          </a:p>
        </p:txBody>
      </p:sp>
    </p:spTree>
  </p:cSld>
  <p:clrMapOvr>
    <a:masterClrMapping/>
  </p:clrMapOvr>
  <p:transition>
    <p:diamon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24405" y="214842"/>
            <a:ext cx="8948189" cy="4390423"/>
          </a:xfrm>
          <a:prstGeom prst="rect">
            <a:avLst/>
          </a:prstGeom>
          <a:noFill/>
        </p:spPr>
        <p:txBody>
          <a:bodyPr wrap="square" lIns="68571" tIns="34285" rIns="68571" bIns="34285" rtlCol="0">
            <a:spAutoFit/>
          </a:bodyPr>
          <a:lstStyle/>
          <a:p>
            <a:r>
              <a:rPr lang="en-US" altLang="zh-CN" sz="2400" smtClean="0">
                <a:solidFill>
                  <a:srgbClr val="0070C0"/>
                </a:solidFill>
                <a:latin typeface="黑体" panose="02010609060101010101" pitchFamily="49" charset="-122"/>
                <a:ea typeface="黑体" panose="02010609060101010101" pitchFamily="49" charset="-122"/>
              </a:rPr>
              <a:t>[</a:t>
            </a:r>
            <a:r>
              <a:rPr lang="zh-CN" altLang="en-US" sz="2400" smtClean="0">
                <a:solidFill>
                  <a:srgbClr val="0070C0"/>
                </a:solidFill>
                <a:latin typeface="黑体" panose="02010609060101010101" pitchFamily="49" charset="-122"/>
                <a:ea typeface="黑体" panose="02010609060101010101" pitchFamily="49" charset="-122"/>
              </a:rPr>
              <a:t>考查视角二</a:t>
            </a:r>
            <a:r>
              <a:rPr lang="en-US" altLang="zh-CN" sz="2400" smtClean="0">
                <a:solidFill>
                  <a:srgbClr val="0070C0"/>
                </a:solidFill>
                <a:latin typeface="黑体" panose="02010609060101010101" pitchFamily="49" charset="-122"/>
                <a:ea typeface="黑体" panose="02010609060101010101" pitchFamily="49" charset="-122"/>
              </a:rPr>
              <a:t>] </a:t>
            </a:r>
            <a:r>
              <a:rPr lang="zh-CN" altLang="en-US" sz="2400" smtClean="0">
                <a:solidFill>
                  <a:srgbClr val="0070C0"/>
                </a:solidFill>
                <a:latin typeface="黑体" panose="02010609060101010101" pitchFamily="49" charset="-122"/>
                <a:ea typeface="黑体" panose="02010609060101010101" pitchFamily="49" charset="-122"/>
              </a:rPr>
              <a:t>民族国家</a:t>
            </a:r>
            <a:endParaRPr lang="en-US" altLang="zh-CN" sz="2400" smtClean="0">
              <a:solidFill>
                <a:srgbClr val="0070C0"/>
              </a:solidFill>
              <a:latin typeface="黑体" panose="02010609060101010101" pitchFamily="49" charset="-122"/>
              <a:ea typeface="黑体" panose="02010609060101010101" pitchFamily="49" charset="-122"/>
            </a:endParaRPr>
          </a:p>
          <a:p>
            <a:r>
              <a:rPr lang="zh-CN" altLang="en-US" sz="2400" smtClean="0">
                <a:latin typeface="黑体" panose="02010609060101010101" pitchFamily="49" charset="-122"/>
                <a:ea typeface="黑体" panose="02010609060101010101" pitchFamily="49" charset="-122"/>
              </a:rPr>
              <a:t>典例</a:t>
            </a:r>
            <a:r>
              <a:rPr lang="en-US" sz="2400" smtClean="0">
                <a:latin typeface="黑体" panose="02010609060101010101" pitchFamily="49" charset="-122"/>
                <a:ea typeface="黑体" panose="02010609060101010101" pitchFamily="49" charset="-122"/>
              </a:rPr>
              <a:t>2:</a:t>
            </a:r>
            <a:r>
              <a:rPr lang="zh-CN" altLang="en-US" sz="2400" smtClean="0"/>
              <a:t>有学者认为</a:t>
            </a:r>
            <a:r>
              <a:rPr lang="en-US" sz="2400" smtClean="0"/>
              <a:t>,</a:t>
            </a:r>
            <a:r>
              <a:rPr lang="zh-CN" altLang="en-US" sz="2400" smtClean="0"/>
              <a:t>民族主义是欧洲资产阶级革命的产物。</a:t>
            </a:r>
            <a:r>
              <a:rPr lang="en-US" sz="2400" smtClean="0"/>
              <a:t>19</a:t>
            </a:r>
            <a:r>
              <a:rPr lang="zh-CN" altLang="en-US" sz="2400" smtClean="0"/>
              <a:t>世纪是民族主义在欧洲扩散并取得胜利的时代</a:t>
            </a:r>
            <a:r>
              <a:rPr lang="en-US" sz="2400" smtClean="0"/>
              <a:t>,</a:t>
            </a:r>
            <a:r>
              <a:rPr lang="zh-CN" altLang="en-US" sz="2400" smtClean="0"/>
              <a:t>这一时期</a:t>
            </a:r>
            <a:r>
              <a:rPr lang="en-US" sz="2400" smtClean="0"/>
              <a:t>,</a:t>
            </a:r>
            <a:r>
              <a:rPr lang="zh-CN" altLang="en-US" sz="2400" smtClean="0"/>
              <a:t>西欧民族主义强调追求独立的同时</a:t>
            </a:r>
            <a:r>
              <a:rPr lang="en-US" sz="2400" smtClean="0"/>
              <a:t>,</a:t>
            </a:r>
            <a:r>
              <a:rPr lang="zh-CN" altLang="en-US" sz="2400" smtClean="0"/>
              <a:t>以为本民族“谋利益”和“传播文明”的名义</a:t>
            </a:r>
            <a:r>
              <a:rPr lang="en-US" sz="2400" smtClean="0"/>
              <a:t>,</a:t>
            </a:r>
            <a:r>
              <a:rPr lang="zh-CN" altLang="en-US" sz="2400" smtClean="0"/>
              <a:t>对外进行扩张。这说明民族主义</a:t>
            </a:r>
            <a:r>
              <a:rPr lang="en-US" sz="2400" smtClean="0"/>
              <a:t>(</a:t>
            </a:r>
            <a:r>
              <a:rPr lang="zh-CN" altLang="en-US" sz="2400" smtClean="0"/>
              <a:t>　　</a:t>
            </a:r>
            <a:r>
              <a:rPr lang="en-US" sz="2400" smtClean="0"/>
              <a:t>)</a:t>
            </a:r>
            <a:endParaRPr lang="zh-CN" altLang="en-US" sz="2400" smtClean="0"/>
          </a:p>
          <a:p>
            <a:r>
              <a:rPr lang="en-US" sz="2400" smtClean="0"/>
              <a:t>A.</a:t>
            </a:r>
            <a:r>
              <a:rPr lang="zh-CN" altLang="en-US" sz="2400" smtClean="0"/>
              <a:t>为罪恶的殖民侵略进行辩护</a:t>
            </a:r>
            <a:endParaRPr lang="zh-CN" altLang="en-US" sz="2400" smtClean="0"/>
          </a:p>
          <a:p>
            <a:r>
              <a:rPr lang="en-US" sz="2400" smtClean="0"/>
              <a:t>B.</a:t>
            </a:r>
            <a:r>
              <a:rPr lang="zh-CN" altLang="en-US" sz="2400" smtClean="0"/>
              <a:t>有利于人类社会的进步</a:t>
            </a:r>
            <a:endParaRPr lang="zh-CN" altLang="en-US" sz="2400" smtClean="0"/>
          </a:p>
          <a:p>
            <a:r>
              <a:rPr lang="en-US" sz="2400" smtClean="0"/>
              <a:t>C.</a:t>
            </a:r>
            <a:r>
              <a:rPr lang="zh-CN" altLang="en-US" sz="2400" smtClean="0"/>
              <a:t>对历史的发展具有双重影响</a:t>
            </a:r>
            <a:endParaRPr lang="zh-CN" altLang="en-US" sz="2400" smtClean="0"/>
          </a:p>
          <a:p>
            <a:r>
              <a:rPr lang="en-US" sz="2400" smtClean="0"/>
              <a:t>D.</a:t>
            </a:r>
            <a:r>
              <a:rPr lang="zh-CN" altLang="en-US" sz="2400" smtClean="0"/>
              <a:t>推动了工业革命的兴起</a:t>
            </a:r>
            <a:endParaRPr lang="zh-CN" altLang="en-US" sz="2400" smtClean="0"/>
          </a:p>
        </p:txBody>
      </p:sp>
      <p:sp>
        <p:nvSpPr>
          <p:cNvPr id="5" name="TextBox 4"/>
          <p:cNvSpPr txBox="1"/>
          <p:nvPr/>
        </p:nvSpPr>
        <p:spPr>
          <a:xfrm>
            <a:off x="5534032" y="1936428"/>
            <a:ext cx="1000132" cy="779059"/>
          </a:xfrm>
          <a:prstGeom prst="rect">
            <a:avLst/>
          </a:prstGeom>
          <a:noFill/>
        </p:spPr>
        <p:txBody>
          <a:bodyPr wrap="square" rtlCol="0">
            <a:spAutoFit/>
          </a:bodyPr>
          <a:lstStyle/>
          <a:p>
            <a:r>
              <a:rPr lang="en-US" altLang="zh-CN" sz="4000" smtClean="0">
                <a:solidFill>
                  <a:srgbClr val="FF0000"/>
                </a:solidFill>
              </a:rPr>
              <a:t>C</a:t>
            </a:r>
            <a:endParaRPr lang="zh-CN" altLang="en-US" sz="4000" smtClean="0">
              <a:solidFill>
                <a:srgbClr val="FF0000"/>
              </a:solidFill>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44" y="357172"/>
            <a:ext cx="8733875" cy="3947224"/>
          </a:xfrm>
          <a:prstGeom prst="rect">
            <a:avLst/>
          </a:prstGeom>
          <a:noFill/>
        </p:spPr>
        <p:txBody>
          <a:bodyPr wrap="square" lIns="68571" tIns="34285" rIns="68571" bIns="34285" rtlCol="0">
            <a:spAutoFit/>
          </a:bodyPr>
          <a:lstStyle/>
          <a:p>
            <a:pPr>
              <a:lnSpc>
                <a:spcPct val="150000"/>
              </a:lnSpc>
            </a:pPr>
            <a:r>
              <a:rPr lang="zh-CN" altLang="en-US" sz="2400" smtClean="0">
                <a:solidFill>
                  <a:srgbClr val="FF0000"/>
                </a:solidFill>
                <a:latin typeface="黑体" panose="02010609060101010101" pitchFamily="49" charset="-122"/>
                <a:ea typeface="黑体" panose="02010609060101010101" pitchFamily="49" charset="-122"/>
              </a:rPr>
              <a:t>解析</a:t>
            </a:r>
            <a:r>
              <a:rPr lang="en-US" sz="2400" smtClean="0">
                <a:solidFill>
                  <a:srgbClr val="FF0000"/>
                </a:solidFill>
                <a:latin typeface="黑体" panose="02010609060101010101" pitchFamily="49" charset="-122"/>
                <a:ea typeface="黑体" panose="02010609060101010101" pitchFamily="49" charset="-122"/>
              </a:rPr>
              <a:t>:C</a:t>
            </a:r>
            <a:r>
              <a:rPr lang="zh-CN" altLang="en-US" sz="2400" smtClean="0">
                <a:latin typeface="楷体" panose="02010609060101010101" pitchFamily="49" charset="-122"/>
                <a:ea typeface="楷体" panose="02010609060101010101" pitchFamily="49" charset="-122"/>
              </a:rPr>
              <a:t>　西欧民族主义有利于民族独立的同时</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又导致西方对外扩张</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对世界造成重大影响</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这说明民族主义的影响具有双重性</a:t>
            </a:r>
            <a:r>
              <a:rPr lang="en-US" sz="2400" smtClean="0">
                <a:latin typeface="楷体" panose="02010609060101010101" pitchFamily="49" charset="-122"/>
                <a:ea typeface="楷体" panose="02010609060101010101" pitchFamily="49" charset="-122"/>
              </a:rPr>
              <a:t>,C</a:t>
            </a:r>
            <a:r>
              <a:rPr lang="zh-CN" altLang="en-US" sz="2400" smtClean="0">
                <a:latin typeface="楷体" panose="02010609060101010101" pitchFamily="49" charset="-122"/>
                <a:ea typeface="楷体" panose="02010609060101010101" pitchFamily="49" charset="-122"/>
              </a:rPr>
              <a:t>项正确</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材料主要强调的是民族主义的影响具有双重性</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未体现为殖民侵略进行辩护</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A</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材料主要强调的是民族主义的影响具有双重性</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与有利于人类社会的进步不吻合</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B</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结合所学知识可知</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工业革命兴起于英国</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主要原因在于英国资本主义制度的确立、海外市场的扩大等</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D</a:t>
            </a:r>
            <a:r>
              <a:rPr lang="zh-CN" altLang="en-US" sz="2400" smtClean="0">
                <a:latin typeface="楷体" panose="02010609060101010101" pitchFamily="49" charset="-122"/>
                <a:ea typeface="楷体" panose="02010609060101010101" pitchFamily="49" charset="-122"/>
              </a:rPr>
              <a:t>项。</a:t>
            </a:r>
            <a:endParaRPr lang="zh-CN" altLang="en-US" sz="2400">
              <a:latin typeface="楷体" panose="02010609060101010101" pitchFamily="49" charset="-122"/>
              <a:ea typeface="楷体" panose="02010609060101010101" pitchFamily="49" charset="-122"/>
            </a:endParaRPr>
          </a:p>
        </p:txBody>
      </p:sp>
    </p:spTree>
  </p:cSld>
  <p:clrMapOvr>
    <a:masterClrMapping/>
  </p:clrMapOvr>
  <p:transition>
    <p:wip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24405" y="214842"/>
            <a:ext cx="8948189" cy="3910291"/>
          </a:xfrm>
          <a:prstGeom prst="rect">
            <a:avLst/>
          </a:prstGeom>
          <a:noFill/>
        </p:spPr>
        <p:txBody>
          <a:bodyPr wrap="square" lIns="68571" tIns="34285" rIns="68571" bIns="34285" rtlCol="0">
            <a:spAutoFit/>
          </a:bodyPr>
          <a:lstStyle/>
          <a:p>
            <a:r>
              <a:rPr lang="en-US" altLang="zh-CN" sz="2400" smtClean="0">
                <a:solidFill>
                  <a:srgbClr val="0070C0"/>
                </a:solidFill>
                <a:latin typeface="黑体" panose="02010609060101010101" pitchFamily="49" charset="-122"/>
                <a:ea typeface="黑体" panose="02010609060101010101" pitchFamily="49" charset="-122"/>
              </a:rPr>
              <a:t>[</a:t>
            </a:r>
            <a:r>
              <a:rPr lang="zh-CN" altLang="en-US" sz="2400" smtClean="0">
                <a:solidFill>
                  <a:srgbClr val="0070C0"/>
                </a:solidFill>
                <a:latin typeface="黑体" panose="02010609060101010101" pitchFamily="49" charset="-122"/>
                <a:ea typeface="黑体" panose="02010609060101010101" pitchFamily="49" charset="-122"/>
              </a:rPr>
              <a:t>考查视角三</a:t>
            </a:r>
            <a:r>
              <a:rPr lang="en-US" altLang="zh-CN" sz="2400" smtClean="0">
                <a:solidFill>
                  <a:srgbClr val="0070C0"/>
                </a:solidFill>
                <a:latin typeface="黑体" panose="02010609060101010101" pitchFamily="49" charset="-122"/>
                <a:ea typeface="黑体" panose="02010609060101010101" pitchFamily="49" charset="-122"/>
              </a:rPr>
              <a:t>] </a:t>
            </a:r>
            <a:r>
              <a:rPr lang="zh-CN" altLang="en-US" sz="2400" smtClean="0">
                <a:solidFill>
                  <a:srgbClr val="0070C0"/>
                </a:solidFill>
                <a:latin typeface="黑体" panose="02010609060101010101" pitchFamily="49" charset="-122"/>
                <a:ea typeface="黑体" panose="02010609060101010101" pitchFamily="49" charset="-122"/>
              </a:rPr>
              <a:t>国际法</a:t>
            </a:r>
            <a:endParaRPr lang="en-US" altLang="zh-CN" sz="2400" smtClean="0">
              <a:solidFill>
                <a:srgbClr val="0070C0"/>
              </a:solidFill>
              <a:latin typeface="黑体" panose="02010609060101010101" pitchFamily="49" charset="-122"/>
              <a:ea typeface="黑体" panose="02010609060101010101" pitchFamily="49" charset="-122"/>
            </a:endParaRPr>
          </a:p>
          <a:p>
            <a:r>
              <a:rPr lang="zh-CN" altLang="en-US" sz="2400" smtClean="0">
                <a:latin typeface="黑体" panose="02010609060101010101" pitchFamily="49" charset="-122"/>
                <a:ea typeface="黑体" panose="02010609060101010101" pitchFamily="49" charset="-122"/>
              </a:rPr>
              <a:t>典例</a:t>
            </a:r>
            <a:r>
              <a:rPr lang="en-US" sz="2400" smtClean="0">
                <a:latin typeface="黑体" panose="02010609060101010101" pitchFamily="49" charset="-122"/>
                <a:ea typeface="黑体" panose="02010609060101010101" pitchFamily="49" charset="-122"/>
              </a:rPr>
              <a:t>3:</a:t>
            </a:r>
            <a:r>
              <a:rPr lang="en-US" sz="2400" smtClean="0">
                <a:latin typeface="楷体" panose="02010609060101010101" pitchFamily="49" charset="-122"/>
                <a:ea typeface="楷体" panose="02010609060101010101" pitchFamily="49" charset="-122"/>
              </a:rPr>
              <a:t>(2023·</a:t>
            </a:r>
            <a:r>
              <a:rPr lang="zh-CN" altLang="en-US" sz="2400" smtClean="0">
                <a:latin typeface="楷体" panose="02010609060101010101" pitchFamily="49" charset="-122"/>
                <a:ea typeface="楷体" panose="02010609060101010101" pitchFamily="49" charset="-122"/>
              </a:rPr>
              <a:t>浙江</a:t>
            </a:r>
            <a:r>
              <a:rPr lang="en-US" sz="2400" smtClean="0">
                <a:latin typeface="楷体" panose="02010609060101010101" pitchFamily="49" charset="-122"/>
                <a:ea typeface="楷体" panose="02010609060101010101" pitchFamily="49" charset="-122"/>
              </a:rPr>
              <a:t>6</a:t>
            </a:r>
            <a:r>
              <a:rPr lang="zh-CN" altLang="en-US" sz="2400" smtClean="0">
                <a:latin typeface="楷体" panose="02010609060101010101" pitchFamily="49" charset="-122"/>
                <a:ea typeface="楷体" panose="02010609060101010101" pitchFamily="49" charset="-122"/>
              </a:rPr>
              <a:t>月选考</a:t>
            </a:r>
            <a:r>
              <a:rPr lang="en-US" sz="2400" smtClean="0">
                <a:latin typeface="楷体" panose="02010609060101010101" pitchFamily="49" charset="-122"/>
                <a:ea typeface="楷体" panose="02010609060101010101" pitchFamily="49" charset="-122"/>
              </a:rPr>
              <a:t>,12)</a:t>
            </a:r>
            <a:r>
              <a:rPr lang="zh-CN" altLang="en-US" sz="2400" smtClean="0"/>
              <a:t>有位法学家认为</a:t>
            </a:r>
            <a:r>
              <a:rPr lang="en-US" sz="2400" smtClean="0"/>
              <a:t>,</a:t>
            </a:r>
            <a:r>
              <a:rPr lang="zh-CN" altLang="en-US" sz="2400" smtClean="0"/>
              <a:t>即使在战争的剧烈震荡和风暴的时候</a:t>
            </a:r>
            <a:r>
              <a:rPr lang="en-US" sz="2400" smtClean="0"/>
              <a:t>,</a:t>
            </a:r>
            <a:r>
              <a:rPr lang="zh-CN" altLang="en-US" sz="2400" smtClean="0"/>
              <a:t>人类也必须遵循和服从它所拥有的自然法规范。他为战争创造了一部法典</a:t>
            </a:r>
            <a:r>
              <a:rPr lang="en-US" sz="2400" smtClean="0"/>
              <a:t>,</a:t>
            </a:r>
            <a:r>
              <a:rPr lang="zh-CN" altLang="en-US" sz="2400" smtClean="0"/>
              <a:t>为和平确立了一个纲领</a:t>
            </a:r>
            <a:r>
              <a:rPr lang="en-US" sz="2400" smtClean="0"/>
              <a:t>,</a:t>
            </a:r>
            <a:r>
              <a:rPr lang="zh-CN" altLang="en-US" sz="2400" smtClean="0"/>
              <a:t>后世给予他极高的荣誉</a:t>
            </a:r>
            <a:r>
              <a:rPr lang="en-US" sz="2400" smtClean="0"/>
              <a:t>,</a:t>
            </a:r>
            <a:r>
              <a:rPr lang="zh-CN" altLang="en-US" sz="2400" smtClean="0"/>
              <a:t>将其称为“国际法之父”。他创造的这部“法典”是</a:t>
            </a:r>
            <a:r>
              <a:rPr lang="en-US" sz="2400" smtClean="0"/>
              <a:t>(</a:t>
            </a:r>
            <a:r>
              <a:rPr lang="zh-CN" altLang="en-US" sz="2400" smtClean="0"/>
              <a:t>　　</a:t>
            </a:r>
            <a:r>
              <a:rPr lang="en-US" sz="2400" smtClean="0"/>
              <a:t>)</a:t>
            </a:r>
            <a:endParaRPr lang="zh-CN" altLang="en-US" sz="2400" smtClean="0"/>
          </a:p>
          <a:p>
            <a:r>
              <a:rPr lang="en-US" sz="2400" smtClean="0"/>
              <a:t>A.</a:t>
            </a:r>
            <a:r>
              <a:rPr lang="en-US" altLang="zh-CN" sz="2400" smtClean="0"/>
              <a:t>《</a:t>
            </a:r>
            <a:r>
              <a:rPr lang="zh-CN" altLang="en-US" sz="2400" smtClean="0"/>
              <a:t>十二铜表法</a:t>
            </a:r>
            <a:r>
              <a:rPr lang="en-US" altLang="zh-CN" sz="2400" smtClean="0"/>
              <a:t>》</a:t>
            </a:r>
            <a:r>
              <a:rPr lang="en-US" sz="2400" smtClean="0"/>
              <a:t>	B.</a:t>
            </a:r>
            <a:r>
              <a:rPr lang="en-US" altLang="zh-CN" sz="2400" smtClean="0"/>
              <a:t>《</a:t>
            </a:r>
            <a:r>
              <a:rPr lang="zh-CN" altLang="en-US" sz="2400" smtClean="0"/>
              <a:t>战争与和平法</a:t>
            </a:r>
            <a:r>
              <a:rPr lang="en-US" altLang="zh-CN" sz="2400" smtClean="0"/>
              <a:t>》</a:t>
            </a:r>
            <a:endParaRPr lang="en-US" altLang="zh-CN" sz="2400" smtClean="0"/>
          </a:p>
          <a:p>
            <a:r>
              <a:rPr lang="en-US" sz="2400" smtClean="0"/>
              <a:t>C.</a:t>
            </a:r>
            <a:r>
              <a:rPr lang="en-US" altLang="zh-CN" sz="2400" smtClean="0"/>
              <a:t>《</a:t>
            </a:r>
            <a:r>
              <a:rPr lang="zh-CN" altLang="en-US" sz="2400" smtClean="0"/>
              <a:t>拿破仑法典</a:t>
            </a:r>
            <a:r>
              <a:rPr lang="en-US" altLang="zh-CN" sz="2400" smtClean="0"/>
              <a:t>》</a:t>
            </a:r>
            <a:r>
              <a:rPr lang="en-US" sz="2400" smtClean="0"/>
              <a:t>	D.</a:t>
            </a:r>
            <a:r>
              <a:rPr lang="en-US" altLang="zh-CN" sz="2400" smtClean="0"/>
              <a:t>《</a:t>
            </a:r>
            <a:r>
              <a:rPr lang="zh-CN" altLang="en-US" sz="2400" smtClean="0"/>
              <a:t>查士丁尼法典</a:t>
            </a:r>
            <a:r>
              <a:rPr lang="en-US" altLang="zh-CN" sz="2400" smtClean="0"/>
              <a:t>》</a:t>
            </a:r>
            <a:endParaRPr lang="en-US" altLang="zh-CN" sz="2400" smtClean="0"/>
          </a:p>
        </p:txBody>
      </p:sp>
      <p:sp>
        <p:nvSpPr>
          <p:cNvPr id="5" name="TextBox 4"/>
          <p:cNvSpPr txBox="1"/>
          <p:nvPr/>
        </p:nvSpPr>
        <p:spPr>
          <a:xfrm>
            <a:off x="762926" y="2406014"/>
            <a:ext cx="1000132" cy="779059"/>
          </a:xfrm>
          <a:prstGeom prst="rect">
            <a:avLst/>
          </a:prstGeom>
          <a:noFill/>
        </p:spPr>
        <p:txBody>
          <a:bodyPr wrap="square" rtlCol="0">
            <a:spAutoFit/>
          </a:bodyPr>
          <a:lstStyle/>
          <a:p>
            <a:r>
              <a:rPr lang="en-US" altLang="zh-CN" sz="4000" smtClean="0">
                <a:solidFill>
                  <a:srgbClr val="FF0000"/>
                </a:solidFill>
              </a:rPr>
              <a:t>B</a:t>
            </a:r>
            <a:endParaRPr lang="zh-CN" altLang="en-US" sz="4000" smtClean="0">
              <a:solidFill>
                <a:srgbClr val="FF0000"/>
              </a:solidFill>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2964435" y="1540655"/>
            <a:ext cx="3536847" cy="1084902"/>
          </a:xfrm>
          <a:prstGeom prst="rect">
            <a:avLst/>
          </a:prstGeom>
          <a:noFill/>
        </p:spPr>
        <p:txBody>
          <a:bodyPr wrap="none" lIns="68571" tIns="34285" rIns="68571" bIns="34285" rtlCol="0">
            <a:spAutoFit/>
          </a:bodyPr>
          <a:lstStyle/>
          <a:p>
            <a:pPr>
              <a:lnSpc>
                <a:spcPct val="100000"/>
              </a:lnSpc>
            </a:pPr>
            <a:r>
              <a:rPr lang="zh-CN" altLang="en-US" sz="660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黑体" panose="02010609060101010101" pitchFamily="49" charset="-122"/>
                <a:ea typeface="黑体" panose="02010609060101010101" pitchFamily="49" charset="-122"/>
              </a:rPr>
              <a:t>考向突破</a:t>
            </a:r>
            <a:endParaRPr lang="zh-CN" altLang="en-US" sz="660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黑体" panose="02010609060101010101" pitchFamily="49" charset="-122"/>
              <a:ea typeface="黑体" panose="02010609060101010101" pitchFamily="49" charset="-122"/>
            </a:endParaRPr>
          </a:p>
        </p:txBody>
      </p:sp>
      <p:sp>
        <p:nvSpPr>
          <p:cNvPr id="4" name="TextBox 3"/>
          <p:cNvSpPr txBox="1"/>
          <p:nvPr/>
        </p:nvSpPr>
        <p:spPr>
          <a:xfrm>
            <a:off x="1928794" y="2714626"/>
            <a:ext cx="5857916" cy="461665"/>
          </a:xfrm>
          <a:prstGeom prst="rect">
            <a:avLst/>
          </a:prstGeom>
          <a:noFill/>
        </p:spPr>
        <p:txBody>
          <a:bodyPr wrap="square" rtlCol="0">
            <a:spAutoFit/>
          </a:bodyPr>
          <a:lstStyle/>
          <a:p>
            <a:pPr algn="ctr">
              <a:lnSpc>
                <a:spcPct val="100000"/>
              </a:lnSpc>
            </a:pPr>
            <a:r>
              <a:rPr lang="zh-CN" altLang="en-US" sz="2400" smtClean="0">
                <a:solidFill>
                  <a:schemeClr val="accent2"/>
                </a:solidFill>
                <a:latin typeface="楷体" panose="02010609060101010101" pitchFamily="49" charset="-122"/>
                <a:ea typeface="楷体" panose="02010609060101010101" pitchFamily="49" charset="-122"/>
              </a:rPr>
              <a:t>纵横捭阖</a:t>
            </a:r>
            <a:r>
              <a:rPr lang="en-US" altLang="zh-CN" sz="2400" smtClean="0">
                <a:solidFill>
                  <a:schemeClr val="accent2"/>
                </a:solidFill>
                <a:latin typeface="楷体" panose="02010609060101010101" pitchFamily="49" charset="-122"/>
                <a:ea typeface="楷体" panose="02010609060101010101" pitchFamily="49" charset="-122"/>
              </a:rPr>
              <a:t>·</a:t>
            </a:r>
            <a:r>
              <a:rPr lang="zh-CN" altLang="en-US" sz="2400" smtClean="0">
                <a:solidFill>
                  <a:schemeClr val="accent2"/>
                </a:solidFill>
                <a:latin typeface="楷体" panose="02010609060101010101" pitchFamily="49" charset="-122"/>
                <a:ea typeface="楷体" panose="02010609060101010101" pitchFamily="49" charset="-122"/>
              </a:rPr>
              <a:t>提升能力</a:t>
            </a:r>
            <a:endParaRPr lang="zh-CN" altLang="en-US" sz="2400" smtClean="0">
              <a:solidFill>
                <a:schemeClr val="accent2"/>
              </a:solidFill>
              <a:latin typeface="楷体" panose="02010609060101010101" pitchFamily="49" charset="-122"/>
              <a:ea typeface="楷体" panose="02010609060101010101" pitchFamily="49" charset="-122"/>
            </a:endParaRPr>
          </a:p>
        </p:txBody>
      </p:sp>
    </p:spTree>
  </p:cSld>
  <p:clrMapOvr>
    <a:masterClrMapping/>
  </p:clrMapOvr>
  <p:transition>
    <p:wip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24405" y="81027"/>
            <a:ext cx="8948189" cy="4848177"/>
          </a:xfrm>
          <a:prstGeom prst="rect">
            <a:avLst/>
          </a:prstGeom>
          <a:noFill/>
        </p:spPr>
        <p:txBody>
          <a:bodyPr wrap="square" lIns="68571" tIns="34285" rIns="68571" bIns="34285" rtlCol="0">
            <a:spAutoFit/>
          </a:bodyPr>
          <a:lstStyle/>
          <a:p>
            <a:r>
              <a:rPr lang="zh-CN" altLang="en-US" sz="2200" smtClean="0">
                <a:solidFill>
                  <a:srgbClr val="FF0000"/>
                </a:solidFill>
                <a:latin typeface="黑体" panose="02010609060101010101" pitchFamily="49" charset="-122"/>
                <a:ea typeface="黑体" panose="02010609060101010101" pitchFamily="49" charset="-122"/>
              </a:rPr>
              <a:t>解析</a:t>
            </a:r>
            <a:r>
              <a:rPr lang="en-US" sz="2200" smtClean="0">
                <a:solidFill>
                  <a:srgbClr val="FF0000"/>
                </a:solidFill>
                <a:latin typeface="黑体" panose="02010609060101010101" pitchFamily="49" charset="-122"/>
                <a:ea typeface="黑体" panose="02010609060101010101" pitchFamily="49" charset="-122"/>
              </a:rPr>
              <a:t>:B</a:t>
            </a:r>
            <a:r>
              <a:rPr lang="zh-CN" altLang="en-US" sz="2200" smtClean="0">
                <a:latin typeface="楷体" panose="02010609060101010101" pitchFamily="49" charset="-122"/>
                <a:ea typeface="楷体" panose="02010609060101010101" pitchFamily="49" charset="-122"/>
              </a:rPr>
              <a:t>　根据材料“他为战争创造了一部法典</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为和平确立了一个纲领”</a:t>
            </a:r>
            <a:endParaRPr lang="en-US" altLang="zh-CN" sz="2200" smtClean="0">
              <a:latin typeface="楷体" panose="02010609060101010101" pitchFamily="49" charset="-122"/>
              <a:ea typeface="楷体" panose="02010609060101010101" pitchFamily="49" charset="-122"/>
            </a:endParaRPr>
          </a:p>
          <a:p>
            <a:r>
              <a:rPr lang="zh-CN" altLang="en-US" sz="2200" smtClean="0">
                <a:latin typeface="楷体" panose="02010609060101010101" pitchFamily="49" charset="-122"/>
                <a:ea typeface="楷体" panose="02010609060101010101" pitchFamily="49" charset="-122"/>
              </a:rPr>
              <a:t>“国际法之父”并结合所学知识可知</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格劳秀斯被人们尊称为“国际法之父”</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他的著作是</a:t>
            </a:r>
            <a:r>
              <a:rPr lang="en-US" altLang="zh-CN"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战争与和平法</a:t>
            </a:r>
            <a:r>
              <a:rPr lang="en-US" altLang="zh-CN" sz="2200" smtClean="0">
                <a:latin typeface="楷体" panose="02010609060101010101" pitchFamily="49" charset="-122"/>
                <a:ea typeface="楷体" panose="02010609060101010101" pitchFamily="49" charset="-122"/>
              </a:rPr>
              <a:t>》</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该书从立法的角度探讨如何消灭战争</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以实现全人类的和平与幸福</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提出君主应该制定条约并接受约束</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确定了国际法的主体是主权国家</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奠定了国际法的基础</a:t>
            </a:r>
            <a:r>
              <a:rPr lang="en-US" sz="2200" smtClean="0">
                <a:latin typeface="楷体" panose="02010609060101010101" pitchFamily="49" charset="-122"/>
                <a:ea typeface="楷体" panose="02010609060101010101" pitchFamily="49" charset="-122"/>
              </a:rPr>
              <a:t>,B</a:t>
            </a:r>
            <a:r>
              <a:rPr lang="zh-CN" altLang="en-US" sz="2200" smtClean="0">
                <a:latin typeface="楷体" panose="02010609060101010101" pitchFamily="49" charset="-122"/>
                <a:ea typeface="楷体" panose="02010609060101010101" pitchFamily="49" charset="-122"/>
              </a:rPr>
              <a:t>项正确</a:t>
            </a:r>
            <a:r>
              <a:rPr lang="en-US" sz="2200" smtClean="0">
                <a:latin typeface="楷体" panose="02010609060101010101" pitchFamily="49" charset="-122"/>
                <a:ea typeface="楷体" panose="02010609060101010101" pitchFamily="49" charset="-122"/>
              </a:rPr>
              <a:t>;</a:t>
            </a:r>
            <a:r>
              <a:rPr lang="en-US" altLang="zh-CN"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十二铜表法</a:t>
            </a:r>
            <a:r>
              <a:rPr lang="en-US" altLang="zh-CN"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是古罗马国家立法的纪念碑</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也是最早的罗马法文献</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与国际法无关</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排除</a:t>
            </a:r>
            <a:r>
              <a:rPr lang="en-US" sz="2200" smtClean="0">
                <a:latin typeface="楷体" panose="02010609060101010101" pitchFamily="49" charset="-122"/>
                <a:ea typeface="楷体" panose="02010609060101010101" pitchFamily="49" charset="-122"/>
              </a:rPr>
              <a:t>A</a:t>
            </a:r>
            <a:r>
              <a:rPr lang="zh-CN" altLang="en-US" sz="2200" smtClean="0">
                <a:latin typeface="楷体" panose="02010609060101010101" pitchFamily="49" charset="-122"/>
                <a:ea typeface="楷体" panose="02010609060101010101" pitchFamily="49" charset="-122"/>
              </a:rPr>
              <a:t>项</a:t>
            </a:r>
            <a:r>
              <a:rPr lang="en-US" sz="2200" smtClean="0">
                <a:latin typeface="楷体" panose="02010609060101010101" pitchFamily="49" charset="-122"/>
                <a:ea typeface="楷体" panose="02010609060101010101" pitchFamily="49" charset="-122"/>
              </a:rPr>
              <a:t>;</a:t>
            </a:r>
            <a:r>
              <a:rPr lang="en-US" altLang="zh-CN"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拿破仑法典</a:t>
            </a:r>
            <a:r>
              <a:rPr lang="en-US" altLang="zh-CN"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是资本主义国家最早的一部民法典</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破除了封建的立法原则</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成为欧美各国资产阶级的立法规范</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推动了资本主义的发展</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排除</a:t>
            </a:r>
            <a:r>
              <a:rPr lang="en-US" sz="2200" smtClean="0">
                <a:latin typeface="楷体" panose="02010609060101010101" pitchFamily="49" charset="-122"/>
                <a:ea typeface="楷体" panose="02010609060101010101" pitchFamily="49" charset="-122"/>
              </a:rPr>
              <a:t>C</a:t>
            </a:r>
            <a:r>
              <a:rPr lang="zh-CN" altLang="en-US" sz="2200" smtClean="0">
                <a:latin typeface="楷体" panose="02010609060101010101" pitchFamily="49" charset="-122"/>
                <a:ea typeface="楷体" panose="02010609060101010101" pitchFamily="49" charset="-122"/>
              </a:rPr>
              <a:t>项</a:t>
            </a:r>
            <a:r>
              <a:rPr lang="en-US" sz="2200" smtClean="0">
                <a:latin typeface="楷体" panose="02010609060101010101" pitchFamily="49" charset="-122"/>
                <a:ea typeface="楷体" panose="02010609060101010101" pitchFamily="49" charset="-122"/>
              </a:rPr>
              <a:t>;</a:t>
            </a:r>
            <a:r>
              <a:rPr lang="en-US" altLang="zh-CN"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查士丁尼法典</a:t>
            </a:r>
            <a:r>
              <a:rPr lang="en-US" altLang="zh-CN"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奠定了后世法学尤其是大陆法系民法典的基础</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是法学研究者研究民法学不可或缺的重要文献资料之一</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排除</a:t>
            </a:r>
            <a:r>
              <a:rPr lang="en-US" sz="2200" smtClean="0">
                <a:latin typeface="楷体" panose="02010609060101010101" pitchFamily="49" charset="-122"/>
                <a:ea typeface="楷体" panose="02010609060101010101" pitchFamily="49" charset="-122"/>
              </a:rPr>
              <a:t>D</a:t>
            </a:r>
            <a:r>
              <a:rPr lang="zh-CN" altLang="en-US" sz="2200" smtClean="0">
                <a:latin typeface="楷体" panose="02010609060101010101" pitchFamily="49" charset="-122"/>
                <a:ea typeface="楷体" panose="02010609060101010101" pitchFamily="49" charset="-122"/>
              </a:rPr>
              <a:t>项。</a:t>
            </a:r>
            <a:endParaRPr lang="zh-CN" altLang="en-US" sz="2200">
              <a:latin typeface="楷体" panose="02010609060101010101" pitchFamily="49" charset="-122"/>
              <a:ea typeface="楷体" panose="02010609060101010101" pitchFamily="49" charset="-122"/>
            </a:endParaRPr>
          </a:p>
        </p:txBody>
      </p:sp>
    </p:spTree>
  </p:cSld>
  <p:clrMapOvr>
    <a:masterClrMapping/>
  </p:clrMapOvr>
  <p:transition>
    <p:pull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4405" y="93553"/>
            <a:ext cx="3304587" cy="481276"/>
          </a:xfrm>
          <a:prstGeom prst="rect">
            <a:avLst/>
          </a:prstGeom>
          <a:noFill/>
        </p:spPr>
        <p:txBody>
          <a:bodyPr wrap="square" lIns="68571" tIns="34285" rIns="68571" bIns="34285" rtlCol="0">
            <a:spAutoFit/>
          </a:bodyPr>
          <a:lstStyle/>
          <a:p>
            <a:r>
              <a:rPr lang="en-US" sz="2400" smtClean="0">
                <a:solidFill>
                  <a:srgbClr val="0070C0"/>
                </a:solidFill>
                <a:latin typeface="黑体" panose="02010609060101010101" pitchFamily="49" charset="-122"/>
                <a:ea typeface="黑体" panose="02010609060101010101" pitchFamily="49" charset="-122"/>
              </a:rPr>
              <a:t>[</a:t>
            </a:r>
            <a:r>
              <a:rPr lang="zh-CN" altLang="en-US" sz="2400" smtClean="0">
                <a:solidFill>
                  <a:srgbClr val="0070C0"/>
                </a:solidFill>
                <a:latin typeface="黑体" panose="02010609060101010101" pitchFamily="49" charset="-122"/>
                <a:ea typeface="黑体" panose="02010609060101010101" pitchFamily="49" charset="-122"/>
              </a:rPr>
              <a:t>考情分析</a:t>
            </a:r>
            <a:r>
              <a:rPr lang="en-US" sz="2400" smtClean="0">
                <a:solidFill>
                  <a:srgbClr val="0070C0"/>
                </a:solidFill>
                <a:latin typeface="黑体" panose="02010609060101010101" pitchFamily="49" charset="-122"/>
                <a:ea typeface="黑体" panose="02010609060101010101" pitchFamily="49" charset="-122"/>
              </a:rPr>
              <a:t>]</a:t>
            </a:r>
            <a:endParaRPr lang="zh-CN" altLang="en-US" sz="2400">
              <a:solidFill>
                <a:srgbClr val="0070C0"/>
              </a:solidFill>
              <a:latin typeface="黑体" panose="02010609060101010101" pitchFamily="49" charset="-122"/>
              <a:ea typeface="黑体" panose="02010609060101010101" pitchFamily="49" charset="-122"/>
            </a:endParaRPr>
          </a:p>
        </p:txBody>
      </p:sp>
      <p:graphicFrame>
        <p:nvGraphicFramePr>
          <p:cNvPr id="5" name="表格 4"/>
          <p:cNvGraphicFramePr>
            <a:graphicFrameLocks noGrp="1"/>
          </p:cNvGraphicFramePr>
          <p:nvPr/>
        </p:nvGraphicFramePr>
        <p:xfrm>
          <a:off x="142844" y="650874"/>
          <a:ext cx="8858312" cy="4135454"/>
        </p:xfrm>
        <a:graphic>
          <a:graphicData uri="http://schemas.openxmlformats.org/drawingml/2006/table">
            <a:tbl>
              <a:tblPr/>
              <a:tblGrid>
                <a:gridCol w="1428760"/>
                <a:gridCol w="7429552"/>
              </a:tblGrid>
              <a:tr h="3383553">
                <a:tc>
                  <a:txBody>
                    <a:bodyPr wrap="square"/>
                    <a:lstStyle/>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规律总结</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en-US" sz="2400" b="1">
                          <a:latin typeface="宋体" panose="02010600030101010101" pitchFamily="2" charset="-122"/>
                          <a:ea typeface="宋体" panose="02010600030101010101" pitchFamily="2" charset="-122"/>
                          <a:cs typeface="Times New Roman" panose="02020603050405020304"/>
                        </a:rPr>
                        <a:t>(1)</a:t>
                      </a:r>
                      <a:r>
                        <a:rPr lang="zh-CN" sz="2400" b="1">
                          <a:latin typeface="宋体" panose="02010600030101010101" pitchFamily="2" charset="-122"/>
                          <a:ea typeface="宋体" panose="02010600030101010101" pitchFamily="2" charset="-122"/>
                          <a:cs typeface="Times New Roman" panose="02020603050405020304"/>
                        </a:rPr>
                        <a:t>考试题型</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选择题、非选择题</a:t>
                      </a:r>
                      <a:endParaRPr lang="zh-CN" sz="2400">
                        <a:latin typeface="宋体" panose="02010600030101010101" pitchFamily="2" charset="-122"/>
                        <a:ea typeface="宋体" panose="02010600030101010101" pitchFamily="2" charset="-122"/>
                        <a:cs typeface="Times New Roman" panose="02020603050405020304"/>
                      </a:endParaRPr>
                    </a:p>
                    <a:p>
                      <a:pPr>
                        <a:lnSpc>
                          <a:spcPct val="100000"/>
                        </a:lnSpc>
                        <a:spcAft>
                          <a:spcPct val="0"/>
                        </a:spcAft>
                      </a:pPr>
                      <a:r>
                        <a:rPr lang="en-US" sz="2400" b="1">
                          <a:latin typeface="宋体" panose="02010600030101010101" pitchFamily="2" charset="-122"/>
                          <a:ea typeface="宋体" panose="02010600030101010101" pitchFamily="2" charset="-122"/>
                          <a:cs typeface="Times New Roman" panose="02020603050405020304"/>
                        </a:rPr>
                        <a:t>(2)</a:t>
                      </a:r>
                      <a:r>
                        <a:rPr lang="zh-CN" sz="2400" b="1">
                          <a:latin typeface="宋体" panose="02010600030101010101" pitchFamily="2" charset="-122"/>
                          <a:ea typeface="宋体" panose="02010600030101010101" pitchFamily="2" charset="-122"/>
                          <a:cs typeface="Times New Roman" panose="02020603050405020304"/>
                        </a:rPr>
                        <a:t>必备知识</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近代国际法的发展、西方法律的发展</a:t>
                      </a:r>
                      <a:endParaRPr lang="zh-CN" sz="2400">
                        <a:latin typeface="宋体" panose="02010600030101010101" pitchFamily="2" charset="-122"/>
                        <a:ea typeface="宋体" panose="02010600030101010101" pitchFamily="2" charset="-122"/>
                        <a:cs typeface="Times New Roman" panose="02020603050405020304"/>
                      </a:endParaRPr>
                    </a:p>
                    <a:p>
                      <a:pPr>
                        <a:lnSpc>
                          <a:spcPct val="100000"/>
                        </a:lnSpc>
                        <a:spcAft>
                          <a:spcPct val="0"/>
                        </a:spcAft>
                      </a:pPr>
                      <a:r>
                        <a:rPr lang="en-US" sz="2400" b="1">
                          <a:latin typeface="宋体" panose="02010600030101010101" pitchFamily="2" charset="-122"/>
                          <a:ea typeface="宋体" panose="02010600030101010101" pitchFamily="2" charset="-122"/>
                          <a:cs typeface="Times New Roman" panose="02020603050405020304"/>
                        </a:rPr>
                        <a:t>(3)</a:t>
                      </a:r>
                      <a:r>
                        <a:rPr lang="zh-CN" sz="2400" b="1">
                          <a:latin typeface="宋体" panose="02010600030101010101" pitchFamily="2" charset="-122"/>
                          <a:ea typeface="宋体" panose="02010600030101010101" pitchFamily="2" charset="-122"/>
                          <a:cs typeface="Times New Roman" panose="02020603050405020304"/>
                        </a:rPr>
                        <a:t>关键能力</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历史概括能力</a:t>
                      </a:r>
                      <a:endParaRPr lang="zh-CN" sz="2400">
                        <a:latin typeface="宋体" panose="02010600030101010101" pitchFamily="2" charset="-122"/>
                        <a:ea typeface="宋体" panose="02010600030101010101" pitchFamily="2" charset="-122"/>
                        <a:cs typeface="Times New Roman" panose="02020603050405020304"/>
                      </a:endParaRPr>
                    </a:p>
                    <a:p>
                      <a:pPr>
                        <a:lnSpc>
                          <a:spcPct val="100000"/>
                        </a:lnSpc>
                        <a:spcAft>
                          <a:spcPct val="0"/>
                        </a:spcAft>
                      </a:pPr>
                      <a:r>
                        <a:rPr lang="en-US" sz="2400" b="1">
                          <a:latin typeface="宋体" panose="02010600030101010101" pitchFamily="2" charset="-122"/>
                          <a:ea typeface="宋体" panose="02010600030101010101" pitchFamily="2" charset="-122"/>
                          <a:cs typeface="Times New Roman" panose="02020603050405020304"/>
                        </a:rPr>
                        <a:t>(4)</a:t>
                      </a:r>
                      <a:r>
                        <a:rPr lang="zh-CN" sz="2400" b="1">
                          <a:latin typeface="宋体" panose="02010600030101010101" pitchFamily="2" charset="-122"/>
                          <a:ea typeface="宋体" panose="02010600030101010101" pitchFamily="2" charset="-122"/>
                          <a:cs typeface="Times New Roman" panose="02020603050405020304"/>
                        </a:rPr>
                        <a:t>核心素养</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从英美法系和大陆体系的共性切入</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考查西方法律的特征</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关注了历史归纳能力</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关注了历史解释素养</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从</a:t>
                      </a:r>
                      <a:r>
                        <a:rPr lang="en-US" sz="2400" b="1">
                          <a:latin typeface="宋体" panose="02010600030101010101" pitchFamily="2" charset="-122"/>
                          <a:ea typeface="宋体" panose="02010600030101010101" pitchFamily="2" charset="-122"/>
                          <a:cs typeface="Times New Roman" panose="02020603050405020304"/>
                        </a:rPr>
                        <a:t>19</a:t>
                      </a:r>
                      <a:r>
                        <a:rPr lang="zh-CN" sz="2400" b="1">
                          <a:latin typeface="宋体" panose="02010600030101010101" pitchFamily="2" charset="-122"/>
                          <a:ea typeface="宋体" panose="02010600030101010101" pitchFamily="2" charset="-122"/>
                          <a:cs typeface="Times New Roman" panose="02020603050405020304"/>
                        </a:rPr>
                        <a:t>世纪民族主义的发展切入</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考查民族主义对历史发展的影响</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关注了唯物史观素养</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从“国际法之父”等信息切入</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考查学生对历史概念的解读能力</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关注了时空观念素养</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1901">
                <a:tc>
                  <a:txBody>
                    <a:bodyPr wrap="square"/>
                    <a:lstStyle/>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命题预测</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近代英国民族国家的发展</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西方法律的特点</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第一次世界大战以来国际法的发展</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ll dir="lu"/>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214678" y="142858"/>
            <a:ext cx="1928826" cy="500066"/>
            <a:chOff x="3286116" y="785800"/>
            <a:chExt cx="1928826" cy="500066"/>
          </a:xfrm>
        </p:grpSpPr>
        <p:sp>
          <p:nvSpPr>
            <p:cNvPr id="9" name="矩形 8"/>
            <p:cNvSpPr/>
            <p:nvPr/>
          </p:nvSpPr>
          <p:spPr>
            <a:xfrm>
              <a:off x="3286116" y="785800"/>
              <a:ext cx="214314" cy="500066"/>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571868" y="785800"/>
              <a:ext cx="1643074" cy="50006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3643306" y="801574"/>
              <a:ext cx="1571636" cy="438572"/>
            </a:xfrm>
            <a:prstGeom prst="rect">
              <a:avLst/>
            </a:prstGeom>
            <a:noFill/>
          </p:spPr>
          <p:txBody>
            <a:bodyPr wrap="square" lIns="68571" tIns="34285" rIns="68571" bIns="34285" rtlCol="0">
              <a:spAutoFit/>
            </a:bodyPr>
            <a:lstStyle/>
            <a:p>
              <a:pPr>
                <a:lnSpc>
                  <a:spcPct val="100000"/>
                </a:lnSpc>
              </a:pPr>
              <a:r>
                <a:rPr lang="zh-CN" altLang="en-US" sz="2400" smtClean="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迁移应用</a:t>
              </a:r>
              <a:endParaRPr lang="en-US" altLang="zh-CN" sz="2400" smtClean="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grpSp>
      <p:sp>
        <p:nvSpPr>
          <p:cNvPr id="12" name="TextBox 11"/>
          <p:cNvSpPr txBox="1"/>
          <p:nvPr/>
        </p:nvSpPr>
        <p:spPr>
          <a:xfrm>
            <a:off x="142876" y="785800"/>
            <a:ext cx="8858280" cy="3933384"/>
          </a:xfrm>
          <a:prstGeom prst="rect">
            <a:avLst/>
          </a:prstGeom>
          <a:noFill/>
        </p:spPr>
        <p:txBody>
          <a:bodyPr wrap="square" rtlCol="0">
            <a:spAutoFit/>
          </a:bodyPr>
          <a:lstStyle/>
          <a:p>
            <a:r>
              <a:rPr lang="en-US" sz="2400" smtClean="0"/>
              <a:t>1.</a:t>
            </a:r>
            <a:r>
              <a:rPr lang="zh-CN" altLang="en-US" sz="2400" smtClean="0"/>
              <a:t>在中世纪的英格兰</a:t>
            </a:r>
            <a:r>
              <a:rPr lang="en-US" sz="2400" smtClean="0"/>
              <a:t>,</a:t>
            </a:r>
            <a:r>
              <a:rPr lang="zh-CN" altLang="en-US" sz="2400" smtClean="0"/>
              <a:t>“民族”原本有精英的含义。</a:t>
            </a:r>
            <a:r>
              <a:rPr lang="en-US" sz="2400" smtClean="0"/>
              <a:t>16</a:t>
            </a:r>
            <a:r>
              <a:rPr lang="zh-CN" altLang="en-US" sz="2400" smtClean="0"/>
              <a:t>世纪以后</a:t>
            </a:r>
            <a:r>
              <a:rPr lang="en-US" sz="2400" smtClean="0"/>
              <a:t>,</a:t>
            </a:r>
            <a:endParaRPr lang="en-US" sz="2400" smtClean="0"/>
          </a:p>
          <a:p>
            <a:r>
              <a:rPr lang="zh-CN" altLang="en-US" sz="2400" smtClean="0"/>
              <a:t>“民族”却用来指英格兰的全体居民</a:t>
            </a:r>
            <a:r>
              <a:rPr lang="en-US" sz="2400" smtClean="0"/>
              <a:t>,</a:t>
            </a:r>
            <a:r>
              <a:rPr lang="zh-CN" altLang="en-US" sz="2400" smtClean="0"/>
              <a:t>并与“人民”一词同义</a:t>
            </a:r>
            <a:r>
              <a:rPr lang="en-US" sz="2400" smtClean="0"/>
              <a:t>,</a:t>
            </a:r>
            <a:r>
              <a:rPr lang="zh-CN" altLang="en-US" sz="2400" smtClean="0"/>
              <a:t>民众被提升到了精英的地位。在相当长的时间内</a:t>
            </a:r>
            <a:r>
              <a:rPr lang="en-US" sz="2400" smtClean="0"/>
              <a:t>,</a:t>
            </a:r>
            <a:r>
              <a:rPr lang="zh-CN" altLang="en-US" sz="2400" smtClean="0"/>
              <a:t>英格兰是欧洲唯一一个拥有民族认同的国家。这一变化反映出英格兰</a:t>
            </a:r>
            <a:r>
              <a:rPr lang="en-US" sz="2400" smtClean="0"/>
              <a:t>(</a:t>
            </a:r>
            <a:r>
              <a:rPr lang="zh-CN" altLang="en-US" sz="2400" smtClean="0"/>
              <a:t>　　</a:t>
            </a:r>
            <a:r>
              <a:rPr lang="en-US" sz="2400" smtClean="0"/>
              <a:t>)</a:t>
            </a:r>
            <a:endParaRPr lang="zh-CN" altLang="en-US" sz="2400" smtClean="0"/>
          </a:p>
          <a:p>
            <a:r>
              <a:rPr lang="en-US" sz="2400" smtClean="0"/>
              <a:t>A.</a:t>
            </a:r>
            <a:r>
              <a:rPr lang="zh-CN" altLang="en-US" sz="2400" smtClean="0"/>
              <a:t>国家意识增强</a:t>
            </a:r>
            <a:endParaRPr lang="zh-CN" altLang="en-US" sz="2400" smtClean="0"/>
          </a:p>
          <a:p>
            <a:r>
              <a:rPr lang="en-US" sz="2400" smtClean="0"/>
              <a:t>B.</a:t>
            </a:r>
            <a:r>
              <a:rPr lang="zh-CN" altLang="en-US" sz="2400" smtClean="0"/>
              <a:t>宗教改革出现转型</a:t>
            </a:r>
            <a:endParaRPr lang="zh-CN" altLang="en-US" sz="2400" smtClean="0"/>
          </a:p>
          <a:p>
            <a:r>
              <a:rPr lang="en-US" sz="2400" smtClean="0"/>
              <a:t>C.</a:t>
            </a:r>
            <a:r>
              <a:rPr lang="zh-CN" altLang="en-US" sz="2400" smtClean="0"/>
              <a:t>封建势力瓦解</a:t>
            </a:r>
            <a:endParaRPr lang="zh-CN" altLang="en-US" sz="2400" smtClean="0"/>
          </a:p>
          <a:p>
            <a:r>
              <a:rPr lang="en-US" sz="2400" smtClean="0"/>
              <a:t>D.</a:t>
            </a:r>
            <a:r>
              <a:rPr lang="zh-CN" altLang="en-US" sz="2400" smtClean="0"/>
              <a:t>资产阶级发展壮大</a:t>
            </a:r>
            <a:endParaRPr lang="zh-CN" altLang="en-US" sz="2400"/>
          </a:p>
        </p:txBody>
      </p:sp>
      <p:sp>
        <p:nvSpPr>
          <p:cNvPr id="13" name="TextBox 12"/>
          <p:cNvSpPr txBox="1"/>
          <p:nvPr/>
        </p:nvSpPr>
        <p:spPr>
          <a:xfrm>
            <a:off x="7564776" y="2038346"/>
            <a:ext cx="1000132" cy="779059"/>
          </a:xfrm>
          <a:prstGeom prst="rect">
            <a:avLst/>
          </a:prstGeom>
          <a:noFill/>
        </p:spPr>
        <p:txBody>
          <a:bodyPr wrap="square" rtlCol="0">
            <a:spAutoFit/>
          </a:bodyPr>
          <a:lstStyle/>
          <a:p>
            <a:r>
              <a:rPr lang="en-US" altLang="zh-CN" sz="4000" smtClean="0">
                <a:solidFill>
                  <a:srgbClr val="FF0000"/>
                </a:solidFill>
              </a:rPr>
              <a:t>A</a:t>
            </a:r>
            <a:endParaRPr lang="zh-CN" altLang="en-US" sz="4000" smtClean="0">
              <a:solidFill>
                <a:srgbClr val="FF0000"/>
              </a:solidFill>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44" y="408094"/>
            <a:ext cx="8929750" cy="3306664"/>
          </a:xfrm>
          <a:prstGeom prst="rect">
            <a:avLst/>
          </a:prstGeom>
          <a:noFill/>
        </p:spPr>
        <p:txBody>
          <a:bodyPr wrap="square" lIns="68571" tIns="34285" rIns="68571" bIns="34285" rtlCol="0">
            <a:spAutoFit/>
          </a:bodyPr>
          <a:lstStyle/>
          <a:p>
            <a:pPr>
              <a:lnSpc>
                <a:spcPct val="150000"/>
              </a:lnSpc>
            </a:pPr>
            <a:r>
              <a:rPr lang="zh-CN" altLang="en-US" sz="2400" smtClean="0">
                <a:solidFill>
                  <a:srgbClr val="FF0000"/>
                </a:solidFill>
                <a:latin typeface="黑体" panose="02010609060101010101" pitchFamily="49" charset="-122"/>
                <a:ea typeface="黑体" panose="02010609060101010101" pitchFamily="49" charset="-122"/>
              </a:rPr>
              <a:t>解析</a:t>
            </a:r>
            <a:r>
              <a:rPr lang="en-US" sz="2400" smtClean="0">
                <a:solidFill>
                  <a:srgbClr val="FF0000"/>
                </a:solidFill>
                <a:latin typeface="黑体" panose="02010609060101010101" pitchFamily="49" charset="-122"/>
                <a:ea typeface="黑体" panose="02010609060101010101" pitchFamily="49" charset="-122"/>
              </a:rPr>
              <a:t>:A</a:t>
            </a:r>
            <a:r>
              <a:rPr lang="zh-CN" altLang="en-US" sz="2400" smtClean="0">
                <a:latin typeface="楷体" panose="02010609060101010101" pitchFamily="49" charset="-122"/>
                <a:ea typeface="楷体" panose="02010609060101010101" pitchFamily="49" charset="-122"/>
              </a:rPr>
              <a:t>　据材料“‘民族’却用来指英格兰的全体居民”“在相当长的时间内</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英格兰是欧洲唯一一个拥有民族认同的国家”并结合所学知识可知</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英格兰的国家意识较强</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形成了统一的民族</a:t>
            </a:r>
            <a:r>
              <a:rPr lang="en-US" sz="2400" smtClean="0">
                <a:latin typeface="楷体" panose="02010609060101010101" pitchFamily="49" charset="-122"/>
                <a:ea typeface="楷体" panose="02010609060101010101" pitchFamily="49" charset="-122"/>
              </a:rPr>
              <a:t>,A</a:t>
            </a:r>
            <a:r>
              <a:rPr lang="zh-CN" altLang="en-US" sz="2400" smtClean="0">
                <a:latin typeface="楷体" panose="02010609060101010101" pitchFamily="49" charset="-122"/>
                <a:ea typeface="楷体" panose="02010609060101010101" pitchFamily="49" charset="-122"/>
              </a:rPr>
              <a:t>项正确</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材料无法体现宗教改革</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未涉及宗教的内容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B</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材料没有涉及封建势力是否瓦解</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C</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材料未涉及资产阶级的相关信息</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无法得出资产阶级是否壮大</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D</a:t>
            </a:r>
            <a:r>
              <a:rPr lang="zh-CN" altLang="en-US" sz="2400" smtClean="0">
                <a:latin typeface="楷体" panose="02010609060101010101" pitchFamily="49" charset="-122"/>
                <a:ea typeface="楷体" panose="02010609060101010101" pitchFamily="49" charset="-122"/>
              </a:rPr>
              <a:t>项。</a:t>
            </a:r>
            <a:endParaRPr lang="zh-CN" altLang="en-US" sz="2400">
              <a:latin typeface="楷体" panose="02010609060101010101" pitchFamily="49" charset="-122"/>
              <a:ea typeface="楷体" panose="02010609060101010101" pitchFamily="49" charset="-122"/>
            </a:endParaRPr>
          </a:p>
        </p:txBody>
      </p:sp>
    </p:spTree>
  </p:cSld>
  <p:clrMapOvr>
    <a:masterClrMapping/>
  </p:clrMapOvr>
  <p:transition>
    <p:split orient="ver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820" y="390983"/>
            <a:ext cx="9002360" cy="3306664"/>
          </a:xfrm>
          <a:prstGeom prst="rect">
            <a:avLst/>
          </a:prstGeom>
          <a:noFill/>
        </p:spPr>
        <p:txBody>
          <a:bodyPr wrap="square" lIns="68571" tIns="34285" rIns="68571" bIns="34285" rtlCol="0">
            <a:spAutoFit/>
          </a:bodyPr>
          <a:lstStyle/>
          <a:p>
            <a:pPr>
              <a:lnSpc>
                <a:spcPct val="150000"/>
              </a:lnSpc>
            </a:pPr>
            <a:r>
              <a:rPr lang="en-US" sz="2400" smtClean="0"/>
              <a:t>2.</a:t>
            </a:r>
            <a:r>
              <a:rPr lang="en-US" sz="2400" smtClean="0">
                <a:latin typeface="楷体" panose="02010609060101010101" pitchFamily="49" charset="-122"/>
                <a:ea typeface="楷体" panose="02010609060101010101" pitchFamily="49" charset="-122"/>
              </a:rPr>
              <a:t>(2024·</a:t>
            </a:r>
            <a:r>
              <a:rPr lang="zh-CN" altLang="en-US" sz="2400" smtClean="0">
                <a:latin typeface="楷体" panose="02010609060101010101" pitchFamily="49" charset="-122"/>
                <a:ea typeface="楷体" panose="02010609060101010101" pitchFamily="49" charset="-122"/>
              </a:rPr>
              <a:t>浙江金华期末</a:t>
            </a:r>
            <a:r>
              <a:rPr lang="en-US" sz="2400" smtClean="0">
                <a:latin typeface="楷体" panose="02010609060101010101" pitchFamily="49" charset="-122"/>
                <a:ea typeface="楷体" panose="02010609060101010101" pitchFamily="49" charset="-122"/>
              </a:rPr>
              <a:t>)</a:t>
            </a:r>
            <a:r>
              <a:rPr lang="en-US" sz="2400" smtClean="0"/>
              <a:t>1764</a:t>
            </a:r>
            <a:r>
              <a:rPr lang="zh-CN" altLang="en-US" sz="2400" smtClean="0"/>
              <a:t>年</a:t>
            </a:r>
            <a:r>
              <a:rPr lang="en-US" sz="2400" smtClean="0"/>
              <a:t>7</a:t>
            </a:r>
            <a:r>
              <a:rPr lang="zh-CN" altLang="en-US" sz="2400" smtClean="0"/>
              <a:t>月</a:t>
            </a:r>
            <a:r>
              <a:rPr lang="en-US" sz="2400" smtClean="0"/>
              <a:t>,</a:t>
            </a:r>
            <a:r>
              <a:rPr lang="zh-CN" altLang="en-US" sz="2400" smtClean="0"/>
              <a:t>意大利人贝卡里亚在</a:t>
            </a:r>
            <a:r>
              <a:rPr lang="en-US" altLang="zh-CN" sz="2400" smtClean="0"/>
              <a:t>《</a:t>
            </a:r>
            <a:r>
              <a:rPr lang="zh-CN" altLang="en-US" sz="2400" smtClean="0"/>
              <a:t>论犯罪与刑罚</a:t>
            </a:r>
            <a:r>
              <a:rPr lang="en-US" altLang="zh-CN" sz="2400" smtClean="0"/>
              <a:t>》</a:t>
            </a:r>
            <a:r>
              <a:rPr lang="zh-CN" altLang="en-US" sz="2400" smtClean="0"/>
              <a:t>一书中提出</a:t>
            </a:r>
            <a:r>
              <a:rPr lang="en-US" sz="2400" smtClean="0"/>
              <a:t>:</a:t>
            </a:r>
            <a:r>
              <a:rPr lang="zh-CN" altLang="en-US" sz="2400" smtClean="0"/>
              <a:t>在法官判决之前</a:t>
            </a:r>
            <a:r>
              <a:rPr lang="en-US" sz="2400" smtClean="0"/>
              <a:t>,</a:t>
            </a:r>
            <a:r>
              <a:rPr lang="zh-CN" altLang="en-US" sz="2400" smtClean="0"/>
              <a:t>一个人是不能被称为罪犯的。只要还不能断定他已经侵犯了给予他公共保护的契约</a:t>
            </a:r>
            <a:r>
              <a:rPr lang="en-US" sz="2400" smtClean="0"/>
              <a:t>,</a:t>
            </a:r>
            <a:r>
              <a:rPr lang="zh-CN" altLang="en-US" sz="2400" smtClean="0"/>
              <a:t>社会就不能取消对他的公共保护。这一言论体现了</a:t>
            </a:r>
            <a:r>
              <a:rPr lang="en-US" sz="2400" smtClean="0"/>
              <a:t>(</a:t>
            </a:r>
            <a:r>
              <a:rPr lang="zh-CN" altLang="en-US" sz="2400" smtClean="0"/>
              <a:t>　　</a:t>
            </a:r>
            <a:r>
              <a:rPr lang="en-US" sz="2400" smtClean="0"/>
              <a:t>)</a:t>
            </a:r>
            <a:endParaRPr lang="zh-CN" altLang="en-US" sz="2400" smtClean="0"/>
          </a:p>
          <a:p>
            <a:pPr>
              <a:lnSpc>
                <a:spcPct val="150000"/>
              </a:lnSpc>
            </a:pPr>
            <a:r>
              <a:rPr lang="en-US" sz="2400" smtClean="0"/>
              <a:t>A.</a:t>
            </a:r>
            <a:r>
              <a:rPr lang="zh-CN" altLang="en-US" sz="2400" smtClean="0"/>
              <a:t>主权在民原则</a:t>
            </a:r>
            <a:r>
              <a:rPr lang="en-US" sz="2400" smtClean="0"/>
              <a:t>	B.</a:t>
            </a:r>
            <a:r>
              <a:rPr lang="zh-CN" altLang="en-US" sz="2400" smtClean="0"/>
              <a:t>天赋人权原则</a:t>
            </a:r>
            <a:endParaRPr lang="zh-CN" altLang="en-US" sz="2400" smtClean="0"/>
          </a:p>
          <a:p>
            <a:pPr>
              <a:lnSpc>
                <a:spcPct val="150000"/>
              </a:lnSpc>
            </a:pPr>
            <a:r>
              <a:rPr lang="en-US" sz="2400" smtClean="0"/>
              <a:t>C.</a:t>
            </a:r>
            <a:r>
              <a:rPr lang="zh-CN" altLang="en-US" sz="2400" smtClean="0"/>
              <a:t>自由平等原则</a:t>
            </a:r>
            <a:r>
              <a:rPr lang="en-US" sz="2400" smtClean="0"/>
              <a:t>	D.</a:t>
            </a:r>
            <a:r>
              <a:rPr lang="zh-CN" altLang="en-US" sz="2400" smtClean="0"/>
              <a:t>无罪推定原则</a:t>
            </a:r>
            <a:endParaRPr lang="zh-CN" altLang="en-US" sz="2400"/>
          </a:p>
        </p:txBody>
      </p:sp>
      <p:sp>
        <p:nvSpPr>
          <p:cNvPr id="5" name="TextBox 4"/>
          <p:cNvSpPr txBox="1"/>
          <p:nvPr/>
        </p:nvSpPr>
        <p:spPr>
          <a:xfrm>
            <a:off x="6538926" y="1909849"/>
            <a:ext cx="1000132" cy="779059"/>
          </a:xfrm>
          <a:prstGeom prst="rect">
            <a:avLst/>
          </a:prstGeom>
          <a:noFill/>
        </p:spPr>
        <p:txBody>
          <a:bodyPr wrap="square" rtlCol="0">
            <a:spAutoFit/>
          </a:bodyPr>
          <a:lstStyle/>
          <a:p>
            <a:r>
              <a:rPr lang="en-US" altLang="zh-CN" sz="4000" smtClean="0">
                <a:solidFill>
                  <a:srgbClr val="FF0000"/>
                </a:solidFill>
              </a:rPr>
              <a:t>D</a:t>
            </a:r>
            <a:endParaRPr lang="zh-CN" altLang="en-US" sz="4000" smtClean="0">
              <a:solidFill>
                <a:srgbClr val="FF0000"/>
              </a:solidFill>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2844" y="321531"/>
            <a:ext cx="8929750" cy="3393227"/>
          </a:xfrm>
          <a:prstGeom prst="rect">
            <a:avLst/>
          </a:prstGeom>
          <a:noFill/>
        </p:spPr>
        <p:txBody>
          <a:bodyPr wrap="square" lIns="68571" tIns="34285" rIns="68571" bIns="34285" rtlCol="0">
            <a:spAutoFit/>
          </a:bodyPr>
          <a:lstStyle/>
          <a:p>
            <a:pPr>
              <a:lnSpc>
                <a:spcPct val="150000"/>
              </a:lnSpc>
            </a:pPr>
            <a:r>
              <a:rPr lang="zh-CN" altLang="en-US" sz="2400" smtClean="0">
                <a:solidFill>
                  <a:srgbClr val="FF0000"/>
                </a:solidFill>
                <a:latin typeface="黑体" panose="02010609060101010101" pitchFamily="49" charset="-122"/>
                <a:ea typeface="黑体" panose="02010609060101010101" pitchFamily="49" charset="-122"/>
              </a:rPr>
              <a:t>解析</a:t>
            </a:r>
            <a:r>
              <a:rPr lang="en-US" sz="2400" smtClean="0">
                <a:solidFill>
                  <a:srgbClr val="FF0000"/>
                </a:solidFill>
                <a:latin typeface="黑体" panose="02010609060101010101" pitchFamily="49" charset="-122"/>
                <a:ea typeface="黑体" panose="02010609060101010101" pitchFamily="49" charset="-122"/>
              </a:rPr>
              <a:t>:D</a:t>
            </a:r>
            <a:r>
              <a:rPr lang="zh-CN" altLang="en-US" sz="2400" smtClean="0">
                <a:latin typeface="楷体" panose="02010609060101010101" pitchFamily="49" charset="-122"/>
                <a:ea typeface="楷体" panose="02010609060101010101" pitchFamily="49" charset="-122"/>
              </a:rPr>
              <a:t>　在法官判决某个嫌疑人有罪前</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社会和个人不能将其当作罪犯处理</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体现了未经审判证明有罪前</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推定被控告者无罪</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即无罪推定原则</a:t>
            </a:r>
            <a:r>
              <a:rPr lang="en-US" sz="2400" smtClean="0">
                <a:latin typeface="楷体" panose="02010609060101010101" pitchFamily="49" charset="-122"/>
                <a:ea typeface="楷体" panose="02010609060101010101" pitchFamily="49" charset="-122"/>
              </a:rPr>
              <a:t>,D</a:t>
            </a:r>
            <a:r>
              <a:rPr lang="zh-CN" altLang="en-US" sz="2400" smtClean="0">
                <a:latin typeface="楷体" panose="02010609060101010101" pitchFamily="49" charset="-122"/>
                <a:ea typeface="楷体" panose="02010609060101010101" pitchFamily="49" charset="-122"/>
              </a:rPr>
              <a:t>项正确</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主权在民强调国家权力掌握在人民手中</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与材料无关</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A</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天赋人权原则与未经审判证明有罪前</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被控告者无罪等不符</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B</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材料主旨强调审判原则</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并非“自由平等”</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C</a:t>
            </a:r>
            <a:r>
              <a:rPr lang="zh-CN" altLang="en-US" sz="2400" smtClean="0">
                <a:latin typeface="楷体" panose="02010609060101010101" pitchFamily="49" charset="-122"/>
                <a:ea typeface="楷体" panose="02010609060101010101" pitchFamily="49" charset="-122"/>
              </a:rPr>
              <a:t>项。</a:t>
            </a:r>
            <a:endParaRPr lang="zh-CN" altLang="en-US" sz="2400">
              <a:latin typeface="楷体" panose="02010609060101010101" pitchFamily="49" charset="-122"/>
              <a:ea typeface="楷体" panose="02010609060101010101" pitchFamily="49" charset="-122"/>
            </a:endParaRPr>
          </a:p>
        </p:txBody>
      </p:sp>
    </p:spTree>
  </p:cSld>
  <p:clrMapOvr>
    <a:masterClrMapping/>
  </p:clrMapOvr>
  <p:transition>
    <p:plus/>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4405" y="253029"/>
            <a:ext cx="8841603" cy="4390423"/>
          </a:xfrm>
          <a:prstGeom prst="rect">
            <a:avLst/>
          </a:prstGeom>
          <a:noFill/>
        </p:spPr>
        <p:txBody>
          <a:bodyPr wrap="square" lIns="68571" tIns="34285" rIns="68571" bIns="34285" rtlCol="0">
            <a:spAutoFit/>
          </a:bodyPr>
          <a:lstStyle/>
          <a:p>
            <a:r>
              <a:rPr lang="en-US" sz="2400" smtClean="0"/>
              <a:t>3.</a:t>
            </a:r>
            <a:r>
              <a:rPr lang="en-US" sz="2400" smtClean="0">
                <a:latin typeface="楷体" panose="02010609060101010101" pitchFamily="49" charset="-122"/>
                <a:ea typeface="楷体" panose="02010609060101010101" pitchFamily="49" charset="-122"/>
              </a:rPr>
              <a:t>(2024·</a:t>
            </a:r>
            <a:r>
              <a:rPr lang="zh-CN" altLang="en-US" sz="2400" smtClean="0">
                <a:latin typeface="楷体" panose="02010609060101010101" pitchFamily="49" charset="-122"/>
                <a:ea typeface="楷体" panose="02010609060101010101" pitchFamily="49" charset="-122"/>
              </a:rPr>
              <a:t>浙江湖州适应考</a:t>
            </a:r>
            <a:r>
              <a:rPr lang="en-US" sz="2400" smtClean="0">
                <a:latin typeface="楷体" panose="02010609060101010101" pitchFamily="49" charset="-122"/>
                <a:ea typeface="楷体" panose="02010609060101010101" pitchFamily="49" charset="-122"/>
              </a:rPr>
              <a:t>)</a:t>
            </a:r>
            <a:r>
              <a:rPr lang="zh-CN" altLang="en-US" sz="2400" smtClean="0"/>
              <a:t>学者劳特派特指出</a:t>
            </a:r>
            <a:r>
              <a:rPr lang="en-US" sz="2400" smtClean="0"/>
              <a:t>:</a:t>
            </a:r>
            <a:r>
              <a:rPr lang="zh-CN" altLang="en-US" sz="2400" smtClean="0"/>
              <a:t>“</a:t>
            </a:r>
            <a:r>
              <a:rPr lang="en-US" altLang="zh-CN" sz="2400" smtClean="0"/>
              <a:t>《</a:t>
            </a:r>
            <a:r>
              <a:rPr lang="zh-CN" altLang="en-US" sz="2400" smtClean="0"/>
              <a:t>非战公约</a:t>
            </a:r>
            <a:r>
              <a:rPr lang="en-US" altLang="zh-CN" sz="2400" smtClean="0"/>
              <a:t>》</a:t>
            </a:r>
            <a:r>
              <a:rPr lang="zh-CN" altLang="en-US" sz="2400" smtClean="0"/>
              <a:t>没有规定对违反公约的权威断定</a:t>
            </a:r>
            <a:r>
              <a:rPr lang="en-US" sz="2400" smtClean="0"/>
              <a:t>,</a:t>
            </a:r>
            <a:r>
              <a:rPr lang="zh-CN" altLang="en-US" sz="2400" smtClean="0"/>
              <a:t>没有规定集体执行该公约义务的办法</a:t>
            </a:r>
            <a:r>
              <a:rPr lang="en-US" sz="2400" smtClean="0"/>
              <a:t>,</a:t>
            </a:r>
            <a:r>
              <a:rPr lang="zh-CN" altLang="en-US" sz="2400" smtClean="0"/>
              <a:t>这项办法至少要做到减轻有中立规则的严格性</a:t>
            </a:r>
            <a:r>
              <a:rPr lang="en-US" sz="2400" smtClean="0"/>
              <a:t>,</a:t>
            </a:r>
            <a:r>
              <a:rPr lang="zh-CN" altLang="en-US" sz="2400" smtClean="0"/>
              <a:t>使法律破坏者蒙受不利</a:t>
            </a:r>
            <a:r>
              <a:rPr lang="en-US" sz="2400" smtClean="0"/>
              <a:t>;</a:t>
            </a:r>
            <a:r>
              <a:rPr lang="zh-CN" altLang="en-US" sz="2400" smtClean="0"/>
              <a:t>没有在公约中明文规定公约各签字国之间的争端应提交有约束力的解决义务。”他意在强调</a:t>
            </a:r>
            <a:r>
              <a:rPr lang="en-US" altLang="zh-CN" sz="2400" smtClean="0"/>
              <a:t>《</a:t>
            </a:r>
            <a:r>
              <a:rPr lang="zh-CN" altLang="en-US" sz="2400" smtClean="0"/>
              <a:t>非战公约</a:t>
            </a:r>
            <a:r>
              <a:rPr lang="en-US" altLang="zh-CN" sz="2400" smtClean="0"/>
              <a:t>》</a:t>
            </a:r>
            <a:r>
              <a:rPr lang="en-US" sz="2400" smtClean="0"/>
              <a:t>(</a:t>
            </a:r>
            <a:r>
              <a:rPr lang="zh-CN" altLang="en-US" sz="2400" smtClean="0"/>
              <a:t>　　</a:t>
            </a:r>
            <a:r>
              <a:rPr lang="en-US" sz="2400" smtClean="0"/>
              <a:t>)</a:t>
            </a:r>
            <a:endParaRPr lang="zh-CN" altLang="en-US" sz="2400" smtClean="0"/>
          </a:p>
          <a:p>
            <a:r>
              <a:rPr lang="en-US" sz="2400" smtClean="0"/>
              <a:t>A.</a:t>
            </a:r>
            <a:r>
              <a:rPr lang="zh-CN" altLang="en-US" sz="2400" smtClean="0"/>
              <a:t>制约国际争端作用有限</a:t>
            </a:r>
            <a:endParaRPr lang="zh-CN" altLang="en-US" sz="2400" smtClean="0"/>
          </a:p>
          <a:p>
            <a:r>
              <a:rPr lang="en-US" sz="2400" smtClean="0"/>
              <a:t>B.</a:t>
            </a:r>
            <a:r>
              <a:rPr lang="zh-CN" altLang="en-US" sz="2400" smtClean="0"/>
              <a:t>缺乏广泛代表性</a:t>
            </a:r>
            <a:endParaRPr lang="zh-CN" altLang="en-US" sz="2400" smtClean="0"/>
          </a:p>
          <a:p>
            <a:r>
              <a:rPr lang="en-US" sz="2400" smtClean="0"/>
              <a:t>C.</a:t>
            </a:r>
            <a:r>
              <a:rPr lang="zh-CN" altLang="en-US" sz="2400" smtClean="0"/>
              <a:t>采取了大国优先的标准</a:t>
            </a:r>
            <a:endParaRPr lang="zh-CN" altLang="en-US" sz="2400" smtClean="0"/>
          </a:p>
          <a:p>
            <a:r>
              <a:rPr lang="en-US" sz="2400" smtClean="0"/>
              <a:t>D.</a:t>
            </a:r>
            <a:r>
              <a:rPr lang="zh-CN" altLang="en-US" sz="2400" smtClean="0"/>
              <a:t>实行集体决策权</a:t>
            </a:r>
            <a:endParaRPr lang="zh-CN" altLang="en-US" sz="2400"/>
          </a:p>
        </p:txBody>
      </p:sp>
      <p:sp>
        <p:nvSpPr>
          <p:cNvPr id="4" name="TextBox 3"/>
          <p:cNvSpPr txBox="1"/>
          <p:nvPr/>
        </p:nvSpPr>
        <p:spPr>
          <a:xfrm>
            <a:off x="8143868" y="1964950"/>
            <a:ext cx="857288" cy="892552"/>
          </a:xfrm>
          <a:prstGeom prst="rect">
            <a:avLst/>
          </a:prstGeom>
          <a:noFill/>
        </p:spPr>
        <p:txBody>
          <a:bodyPr wrap="square" rtlCol="0">
            <a:spAutoFit/>
          </a:bodyPr>
          <a:lstStyle/>
          <a:p>
            <a:r>
              <a:rPr lang="en-US" altLang="zh-CN" sz="4000" smtClean="0">
                <a:solidFill>
                  <a:srgbClr val="FF0000"/>
                </a:solidFill>
              </a:rPr>
              <a:t>A</a:t>
            </a:r>
            <a:endParaRPr lang="zh-CN" altLang="en-US" sz="4000" smtClean="0">
              <a:solidFill>
                <a:srgbClr val="FF0000"/>
              </a:solidFill>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44" y="282724"/>
            <a:ext cx="8929750" cy="3860662"/>
          </a:xfrm>
          <a:prstGeom prst="rect">
            <a:avLst/>
          </a:prstGeom>
          <a:noFill/>
        </p:spPr>
        <p:txBody>
          <a:bodyPr wrap="square" lIns="68571" tIns="34285" rIns="68571" bIns="34285" rtlCol="0">
            <a:spAutoFit/>
          </a:bodyPr>
          <a:lstStyle/>
          <a:p>
            <a:pPr>
              <a:lnSpc>
                <a:spcPct val="150000"/>
              </a:lnSpc>
            </a:pPr>
            <a:r>
              <a:rPr lang="zh-CN" altLang="en-US" sz="2400" smtClean="0">
                <a:solidFill>
                  <a:srgbClr val="FF0000"/>
                </a:solidFill>
                <a:latin typeface="黑体" panose="02010609060101010101" pitchFamily="49" charset="-122"/>
                <a:ea typeface="黑体" panose="02010609060101010101" pitchFamily="49" charset="-122"/>
              </a:rPr>
              <a:t>解析</a:t>
            </a:r>
            <a:r>
              <a:rPr lang="en-US" sz="2400" smtClean="0">
                <a:solidFill>
                  <a:srgbClr val="FF0000"/>
                </a:solidFill>
                <a:latin typeface="黑体" panose="02010609060101010101" pitchFamily="49" charset="-122"/>
                <a:ea typeface="黑体" panose="02010609060101010101" pitchFamily="49" charset="-122"/>
              </a:rPr>
              <a:t>:A</a:t>
            </a:r>
            <a:r>
              <a:rPr lang="zh-CN" altLang="en-US" sz="2400" smtClean="0">
                <a:latin typeface="楷体" panose="02010609060101010101" pitchFamily="49" charset="-122"/>
                <a:ea typeface="楷体" panose="02010609060101010101" pitchFamily="49" charset="-122"/>
              </a:rPr>
              <a:t>　材料“没有规定对违反公约的权威断定”“没有在公约中明文规定公约各签字国之间的争端应提交有约束力的解决义务”</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据此可知</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劳特派特意在强调</a:t>
            </a:r>
            <a:r>
              <a:rPr lang="en-US" altLang="zh-CN"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非战公约</a:t>
            </a:r>
            <a:r>
              <a:rPr lang="en-US" altLang="zh-CN"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存在诸多不足</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制约国际争端的作用有限</a:t>
            </a:r>
            <a:r>
              <a:rPr lang="en-US" sz="2400" smtClean="0">
                <a:latin typeface="楷体" panose="02010609060101010101" pitchFamily="49" charset="-122"/>
                <a:ea typeface="楷体" panose="02010609060101010101" pitchFamily="49" charset="-122"/>
              </a:rPr>
              <a:t>,A</a:t>
            </a:r>
            <a:r>
              <a:rPr lang="zh-CN" altLang="en-US" sz="2400" smtClean="0">
                <a:latin typeface="楷体" panose="02010609060101010101" pitchFamily="49" charset="-122"/>
                <a:ea typeface="楷体" panose="02010609060101010101" pitchFamily="49" charset="-122"/>
              </a:rPr>
              <a:t>项正确</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“广泛代表性”是指参加的国家广泛</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材料没有相关信息</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B</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“大国优先”是指大国拥有优先权</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材料未涉及</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C</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“集体决策权”是指“全体一致”的原则</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与材料描述的信息无关</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D</a:t>
            </a:r>
            <a:r>
              <a:rPr lang="zh-CN" altLang="en-US" sz="2400" smtClean="0">
                <a:latin typeface="楷体" panose="02010609060101010101" pitchFamily="49" charset="-122"/>
                <a:ea typeface="楷体" panose="02010609060101010101" pitchFamily="49" charset="-122"/>
              </a:rPr>
              <a:t>项。</a:t>
            </a:r>
            <a:endParaRPr lang="zh-CN" altLang="en-US" sz="2400">
              <a:latin typeface="楷体" panose="02010609060101010101" pitchFamily="49" charset="-122"/>
              <a:ea typeface="楷体" panose="02010609060101010101" pitchFamily="49" charset="-122"/>
            </a:endParaRPr>
          </a:p>
        </p:txBody>
      </p:sp>
    </p:spTree>
  </p:cSld>
  <p:clrMapOvr>
    <a:masterClrMapping/>
  </p:clrMapOvr>
  <p:transition>
    <p:cover dir="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1406" y="108630"/>
            <a:ext cx="9001188" cy="549949"/>
          </a:xfrm>
          <a:prstGeom prst="rect">
            <a:avLst/>
          </a:prstGeom>
          <a:noFill/>
        </p:spPr>
        <p:txBody>
          <a:bodyPr wrap="square" lIns="68571" tIns="34285" rIns="68571" bIns="34285" rtlCol="0">
            <a:spAutoFit/>
          </a:bodyPr>
          <a:lstStyle/>
          <a:p>
            <a:pPr algn="ctr"/>
            <a:r>
              <a:rPr lang="zh-CN" altLang="en-US" sz="2800" smtClean="0">
                <a:solidFill>
                  <a:schemeClr val="accent5"/>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考向三　基层治理、社会保障</a:t>
            </a:r>
            <a:r>
              <a:rPr lang="en-US" altLang="zh-CN" sz="2800" smtClean="0">
                <a:solidFill>
                  <a:schemeClr val="accent5"/>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a:t>
            </a:r>
            <a:r>
              <a:rPr lang="zh-CN" altLang="en-US" sz="2800" smtClean="0">
                <a:solidFill>
                  <a:schemeClr val="accent5"/>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五年</a:t>
            </a:r>
            <a:r>
              <a:rPr lang="en-US" altLang="zh-CN" sz="2800" smtClean="0">
                <a:solidFill>
                  <a:schemeClr val="accent5"/>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0</a:t>
            </a:r>
            <a:r>
              <a:rPr lang="zh-CN" altLang="en-US" sz="2800" smtClean="0">
                <a:solidFill>
                  <a:schemeClr val="accent5"/>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考</a:t>
            </a:r>
            <a:r>
              <a:rPr lang="en-US" altLang="zh-CN" sz="2800" smtClean="0">
                <a:solidFill>
                  <a:schemeClr val="accent5"/>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a:t>
            </a:r>
            <a:endParaRPr lang="en-US" altLang="zh-CN" sz="2800" smtClean="0">
              <a:solidFill>
                <a:schemeClr val="accent5"/>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grpSp>
        <p:nvGrpSpPr>
          <p:cNvPr id="8" name="组合 7"/>
          <p:cNvGrpSpPr/>
          <p:nvPr/>
        </p:nvGrpSpPr>
        <p:grpSpPr>
          <a:xfrm>
            <a:off x="3428992" y="796122"/>
            <a:ext cx="1928826" cy="500066"/>
            <a:chOff x="3286116" y="785800"/>
            <a:chExt cx="1928826" cy="500066"/>
          </a:xfrm>
        </p:grpSpPr>
        <p:sp>
          <p:nvSpPr>
            <p:cNvPr id="9" name="矩形 8"/>
            <p:cNvSpPr/>
            <p:nvPr/>
          </p:nvSpPr>
          <p:spPr>
            <a:xfrm>
              <a:off x="3286116" y="785800"/>
              <a:ext cx="214314" cy="500066"/>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571868" y="785800"/>
              <a:ext cx="1643074" cy="50006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11"/>
            <p:cNvSpPr txBox="1"/>
            <p:nvPr/>
          </p:nvSpPr>
          <p:spPr>
            <a:xfrm>
              <a:off x="3643306" y="801574"/>
              <a:ext cx="1571636" cy="438572"/>
            </a:xfrm>
            <a:prstGeom prst="rect">
              <a:avLst/>
            </a:prstGeom>
            <a:noFill/>
          </p:spPr>
          <p:txBody>
            <a:bodyPr wrap="square" lIns="68571" tIns="34285" rIns="68571" bIns="34285" rtlCol="0">
              <a:spAutoFit/>
            </a:bodyPr>
            <a:lstStyle/>
            <a:p>
              <a:pPr>
                <a:lnSpc>
                  <a:spcPct val="100000"/>
                </a:lnSpc>
              </a:pPr>
              <a:r>
                <a:rPr lang="zh-CN" altLang="en-US" sz="2400" smtClean="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知识整合</a:t>
              </a:r>
              <a:endParaRPr lang="en-US" altLang="zh-CN" sz="2400" smtClean="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grpSp>
      <p:sp>
        <p:nvSpPr>
          <p:cNvPr id="13" name="TextBox 12"/>
          <p:cNvSpPr txBox="1"/>
          <p:nvPr/>
        </p:nvSpPr>
        <p:spPr>
          <a:xfrm>
            <a:off x="142844" y="1493119"/>
            <a:ext cx="8858312" cy="835806"/>
          </a:xfrm>
          <a:prstGeom prst="rect">
            <a:avLst/>
          </a:prstGeom>
          <a:noFill/>
        </p:spPr>
        <p:txBody>
          <a:bodyPr wrap="square" rtlCol="0">
            <a:spAutoFit/>
          </a:bodyPr>
          <a:lstStyle/>
          <a:p>
            <a:r>
              <a:rPr lang="zh-CN" altLang="en-US" sz="2000" smtClean="0">
                <a:solidFill>
                  <a:srgbClr val="0070C0"/>
                </a:solidFill>
                <a:latin typeface="黑体" panose="02010609060101010101" pitchFamily="49" charset="-122"/>
                <a:ea typeface="黑体" panose="02010609060101010101" pitchFamily="49" charset="-122"/>
              </a:rPr>
              <a:t>一、基层治理</a:t>
            </a:r>
            <a:endParaRPr lang="zh-CN" altLang="en-US" sz="2000" smtClean="0">
              <a:solidFill>
                <a:srgbClr val="0070C0"/>
              </a:solidFill>
              <a:latin typeface="黑体" panose="02010609060101010101" pitchFamily="49" charset="-122"/>
              <a:ea typeface="黑体" panose="02010609060101010101" pitchFamily="49" charset="-122"/>
            </a:endParaRPr>
          </a:p>
          <a:p>
            <a:r>
              <a:rPr lang="en-US" altLang="zh-CN" sz="2000" smtClean="0">
                <a:solidFill>
                  <a:srgbClr val="0070C0"/>
                </a:solidFill>
                <a:latin typeface="黑体" panose="02010609060101010101" pitchFamily="49" charset="-122"/>
                <a:ea typeface="黑体" panose="02010609060101010101" pitchFamily="49" charset="-122"/>
              </a:rPr>
              <a:t>1.</a:t>
            </a:r>
            <a:r>
              <a:rPr lang="zh-CN" altLang="en-US" sz="2000" smtClean="0">
                <a:solidFill>
                  <a:srgbClr val="0070C0"/>
                </a:solidFill>
                <a:latin typeface="黑体" panose="02010609060101010101" pitchFamily="49" charset="-122"/>
                <a:ea typeface="黑体" panose="02010609060101010101" pitchFamily="49" charset="-122"/>
              </a:rPr>
              <a:t>近代的基层自治</a:t>
            </a:r>
            <a:endParaRPr lang="zh-CN" altLang="en-US" sz="2000" smtClean="0">
              <a:solidFill>
                <a:srgbClr val="0070C0"/>
              </a:solidFill>
              <a:latin typeface="黑体" panose="02010609060101010101" pitchFamily="49" charset="-122"/>
              <a:ea typeface="黑体" panose="02010609060101010101" pitchFamily="49" charset="-122"/>
            </a:endParaRPr>
          </a:p>
        </p:txBody>
      </p:sp>
      <p:graphicFrame>
        <p:nvGraphicFramePr>
          <p:cNvPr id="11" name="表格 10"/>
          <p:cNvGraphicFramePr>
            <a:graphicFrameLocks noGrp="1"/>
          </p:cNvGraphicFramePr>
          <p:nvPr/>
        </p:nvGraphicFramePr>
        <p:xfrm>
          <a:off x="142844" y="2400310"/>
          <a:ext cx="8858312" cy="2528896"/>
        </p:xfrm>
        <a:graphic>
          <a:graphicData uri="http://schemas.openxmlformats.org/drawingml/2006/table">
            <a:tbl>
              <a:tblPr/>
              <a:tblGrid>
                <a:gridCol w="1714512"/>
                <a:gridCol w="7143800"/>
              </a:tblGrid>
              <a:tr h="316112">
                <a:tc>
                  <a:txBody>
                    <a:bodyPr wrap="square"/>
                    <a:lstStyle/>
                    <a:p>
                      <a:pPr algn="ctr">
                        <a:lnSpc>
                          <a:spcPct val="100000"/>
                        </a:lnSpc>
                        <a:spcAft>
                          <a:spcPct val="0"/>
                        </a:spcAft>
                      </a:pPr>
                      <a:r>
                        <a:rPr lang="zh-CN" sz="2000" b="1">
                          <a:latin typeface="宋体" panose="02010600030101010101" pitchFamily="2" charset="-122"/>
                          <a:ea typeface="宋体" panose="02010600030101010101" pitchFamily="2" charset="-122"/>
                          <a:cs typeface="Times New Roman" panose="02020603050405020304"/>
                        </a:rPr>
                        <a:t>原因</a:t>
                      </a:r>
                      <a:endParaRPr lang="zh-CN" sz="20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000" b="1">
                          <a:latin typeface="宋体" panose="02010600030101010101" pitchFamily="2" charset="-122"/>
                          <a:ea typeface="宋体" panose="02010600030101010101" pitchFamily="2" charset="-122"/>
                          <a:cs typeface="Times New Roman" panose="02020603050405020304"/>
                        </a:rPr>
                        <a:t>近代西欧民族国家的产生</a:t>
                      </a:r>
                      <a:r>
                        <a:rPr lang="en-US" sz="2000" b="1">
                          <a:latin typeface="宋体" panose="02010600030101010101" pitchFamily="2" charset="-122"/>
                          <a:ea typeface="宋体" panose="02010600030101010101" pitchFamily="2" charset="-122"/>
                          <a:cs typeface="Times New Roman" panose="02020603050405020304"/>
                        </a:rPr>
                        <a:t>;</a:t>
                      </a:r>
                      <a:r>
                        <a:rPr lang="zh-CN" sz="2000" b="1">
                          <a:latin typeface="宋体" panose="02010600030101010101" pitchFamily="2" charset="-122"/>
                          <a:ea typeface="宋体" panose="02010600030101010101" pitchFamily="2" charset="-122"/>
                          <a:cs typeface="Times New Roman" panose="02020603050405020304"/>
                        </a:rPr>
                        <a:t>社会经济的发展</a:t>
                      </a:r>
                      <a:r>
                        <a:rPr lang="en-US" sz="2000" b="1">
                          <a:latin typeface="宋体" panose="02010600030101010101" pitchFamily="2" charset="-122"/>
                          <a:ea typeface="宋体" panose="02010600030101010101" pitchFamily="2" charset="-122"/>
                          <a:cs typeface="Times New Roman" panose="02020603050405020304"/>
                        </a:rPr>
                        <a:t>;</a:t>
                      </a:r>
                      <a:r>
                        <a:rPr lang="zh-CN" sz="2000" b="1">
                          <a:latin typeface="宋体" panose="02010600030101010101" pitchFamily="2" charset="-122"/>
                          <a:ea typeface="宋体" panose="02010600030101010101" pitchFamily="2" charset="-122"/>
                          <a:cs typeface="Times New Roman" panose="02020603050405020304"/>
                        </a:rPr>
                        <a:t>地方自治传统</a:t>
                      </a:r>
                      <a:endParaRPr lang="zh-CN" sz="20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2">
                <a:tc rowSpan="3">
                  <a:txBody>
                    <a:bodyPr wrap="square"/>
                    <a:lstStyle/>
                    <a:p>
                      <a:pPr algn="ctr">
                        <a:lnSpc>
                          <a:spcPct val="100000"/>
                        </a:lnSpc>
                        <a:spcAft>
                          <a:spcPct val="0"/>
                        </a:spcAft>
                      </a:pPr>
                      <a:r>
                        <a:rPr lang="zh-CN" sz="2000" b="1">
                          <a:latin typeface="宋体" panose="02010600030101010101" pitchFamily="2" charset="-122"/>
                          <a:ea typeface="宋体" panose="02010600030101010101" pitchFamily="2" charset="-122"/>
                          <a:cs typeface="Times New Roman" panose="02020603050405020304"/>
                        </a:rPr>
                        <a:t>自治行</a:t>
                      </a:r>
                      <a:endParaRPr lang="zh-CN" sz="200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000" b="1">
                          <a:latin typeface="宋体" panose="02010600030101010101" pitchFamily="2" charset="-122"/>
                          <a:ea typeface="宋体" panose="02010600030101010101" pitchFamily="2" charset="-122"/>
                          <a:cs typeface="Times New Roman" panose="02020603050405020304"/>
                        </a:rPr>
                        <a:t>政机构</a:t>
                      </a:r>
                      <a:endParaRPr lang="zh-CN" sz="20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000" b="1">
                          <a:latin typeface="宋体" panose="02010600030101010101" pitchFamily="2" charset="-122"/>
                          <a:ea typeface="宋体" panose="02010600030101010101" pitchFamily="2" charset="-122"/>
                          <a:cs typeface="Times New Roman" panose="02020603050405020304"/>
                        </a:rPr>
                        <a:t>英国</a:t>
                      </a:r>
                      <a:r>
                        <a:rPr lang="en-US" sz="2000" b="1">
                          <a:latin typeface="宋体" panose="02010600030101010101" pitchFamily="2" charset="-122"/>
                          <a:ea typeface="宋体" panose="02010600030101010101" pitchFamily="2" charset="-122"/>
                          <a:cs typeface="Times New Roman" panose="02020603050405020304"/>
                        </a:rPr>
                        <a:t>:1835</a:t>
                      </a:r>
                      <a:r>
                        <a:rPr lang="zh-CN" sz="2000" b="1">
                          <a:latin typeface="宋体" panose="02010600030101010101" pitchFamily="2" charset="-122"/>
                          <a:ea typeface="宋体" panose="02010600030101010101" pitchFamily="2" charset="-122"/>
                          <a:cs typeface="Times New Roman" panose="02020603050405020304"/>
                        </a:rPr>
                        <a:t>年颁布法律</a:t>
                      </a:r>
                      <a:r>
                        <a:rPr lang="en-US" sz="2000" b="1">
                          <a:latin typeface="宋体" panose="02010600030101010101" pitchFamily="2" charset="-122"/>
                          <a:ea typeface="宋体" panose="02010600030101010101" pitchFamily="2" charset="-122"/>
                          <a:cs typeface="Times New Roman" panose="02020603050405020304"/>
                        </a:rPr>
                        <a:t>,</a:t>
                      </a:r>
                      <a:r>
                        <a:rPr lang="zh-CN" sz="2000" b="1">
                          <a:latin typeface="宋体" panose="02010600030101010101" pitchFamily="2" charset="-122"/>
                          <a:ea typeface="宋体" panose="02010600030101010101" pitchFamily="2" charset="-122"/>
                          <a:cs typeface="Times New Roman" panose="02020603050405020304"/>
                        </a:rPr>
                        <a:t>确立了英国近代自治市制度</a:t>
                      </a:r>
                      <a:endParaRPr lang="zh-CN" sz="20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2">
                <a:tc vMerge="1">
                  <a:tcPr/>
                </a:tc>
                <a:tc>
                  <a:txBody>
                    <a:bodyPr wrap="square"/>
                    <a:lstStyle/>
                    <a:p>
                      <a:pPr>
                        <a:lnSpc>
                          <a:spcPct val="100000"/>
                        </a:lnSpc>
                        <a:spcAft>
                          <a:spcPct val="0"/>
                        </a:spcAft>
                      </a:pPr>
                      <a:r>
                        <a:rPr lang="zh-CN" sz="2000" b="1">
                          <a:latin typeface="宋体" panose="02010600030101010101" pitchFamily="2" charset="-122"/>
                          <a:ea typeface="宋体" panose="02010600030101010101" pitchFamily="2" charset="-122"/>
                          <a:cs typeface="Times New Roman" panose="02020603050405020304"/>
                        </a:rPr>
                        <a:t>美国</a:t>
                      </a:r>
                      <a:r>
                        <a:rPr lang="en-US" sz="2000" b="1">
                          <a:latin typeface="宋体" panose="02010600030101010101" pitchFamily="2" charset="-122"/>
                          <a:ea typeface="宋体" panose="02010600030101010101" pitchFamily="2" charset="-122"/>
                          <a:cs typeface="Times New Roman" panose="02020603050405020304"/>
                        </a:rPr>
                        <a:t>:</a:t>
                      </a:r>
                      <a:r>
                        <a:rPr lang="zh-CN" sz="2000" b="1">
                          <a:latin typeface="宋体" panose="02010600030101010101" pitchFamily="2" charset="-122"/>
                          <a:ea typeface="宋体" panose="02010600030101010101" pitchFamily="2" charset="-122"/>
                          <a:cs typeface="Times New Roman" panose="02020603050405020304"/>
                        </a:rPr>
                        <a:t>乡镇是最基本的地方自治单位</a:t>
                      </a:r>
                      <a:endParaRPr lang="zh-CN" sz="20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2">
                <a:tc vMerge="1">
                  <a:tcPr/>
                </a:tc>
                <a:tc>
                  <a:txBody>
                    <a:bodyPr wrap="square"/>
                    <a:lstStyle/>
                    <a:p>
                      <a:pPr>
                        <a:lnSpc>
                          <a:spcPct val="100000"/>
                        </a:lnSpc>
                        <a:spcAft>
                          <a:spcPct val="0"/>
                        </a:spcAft>
                      </a:pPr>
                      <a:r>
                        <a:rPr lang="zh-CN" sz="2000" b="1">
                          <a:latin typeface="宋体" panose="02010600030101010101" pitchFamily="2" charset="-122"/>
                          <a:ea typeface="宋体" panose="02010600030101010101" pitchFamily="2" charset="-122"/>
                          <a:cs typeface="Times New Roman" panose="02020603050405020304"/>
                        </a:rPr>
                        <a:t>法国</a:t>
                      </a:r>
                      <a:r>
                        <a:rPr lang="en-US" sz="2000" b="1">
                          <a:latin typeface="宋体" panose="02010600030101010101" pitchFamily="2" charset="-122"/>
                          <a:ea typeface="宋体" panose="02010600030101010101" pitchFamily="2" charset="-122"/>
                          <a:cs typeface="Times New Roman" panose="02020603050405020304"/>
                        </a:rPr>
                        <a:t>:</a:t>
                      </a:r>
                      <a:r>
                        <a:rPr lang="zh-CN" sz="2000" b="1">
                          <a:latin typeface="宋体" panose="02010600030101010101" pitchFamily="2" charset="-122"/>
                          <a:ea typeface="宋体" panose="02010600030101010101" pitchFamily="2" charset="-122"/>
                          <a:cs typeface="Times New Roman" panose="02020603050405020304"/>
                        </a:rPr>
                        <a:t>以自治市镇为基层单位的制度</a:t>
                      </a:r>
                      <a:endParaRPr lang="zh-CN" sz="20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2224">
                <a:tc rowSpan="2">
                  <a:txBody>
                    <a:bodyPr wrap="square"/>
                    <a:lstStyle/>
                    <a:p>
                      <a:pPr algn="ctr">
                        <a:lnSpc>
                          <a:spcPct val="100000"/>
                        </a:lnSpc>
                        <a:spcAft>
                          <a:spcPct val="0"/>
                        </a:spcAft>
                      </a:pPr>
                      <a:r>
                        <a:rPr lang="zh-CN" sz="2000" b="1">
                          <a:latin typeface="宋体" panose="02010600030101010101" pitchFamily="2" charset="-122"/>
                          <a:ea typeface="宋体" panose="02010600030101010101" pitchFamily="2" charset="-122"/>
                          <a:cs typeface="Times New Roman" panose="02020603050405020304"/>
                        </a:rPr>
                        <a:t>社区</a:t>
                      </a:r>
                      <a:endParaRPr lang="zh-CN" sz="200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000" b="1">
                          <a:latin typeface="宋体" panose="02010600030101010101" pitchFamily="2" charset="-122"/>
                          <a:ea typeface="宋体" panose="02010600030101010101" pitchFamily="2" charset="-122"/>
                          <a:cs typeface="Times New Roman" panose="02020603050405020304"/>
                        </a:rPr>
                        <a:t>组织</a:t>
                      </a:r>
                      <a:endParaRPr lang="zh-CN" sz="20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000" b="1">
                          <a:latin typeface="宋体" panose="02010600030101010101" pitchFamily="2" charset="-122"/>
                          <a:ea typeface="宋体" panose="02010600030101010101" pitchFamily="2" charset="-122"/>
                          <a:cs typeface="Times New Roman" panose="02020603050405020304"/>
                        </a:rPr>
                        <a:t>原因</a:t>
                      </a:r>
                      <a:r>
                        <a:rPr lang="en-US" sz="2000" b="1">
                          <a:latin typeface="宋体" panose="02010600030101010101" pitchFamily="2" charset="-122"/>
                          <a:ea typeface="宋体" panose="02010600030101010101" pitchFamily="2" charset="-122"/>
                          <a:cs typeface="Times New Roman" panose="02020603050405020304"/>
                        </a:rPr>
                        <a:t>:</a:t>
                      </a:r>
                      <a:r>
                        <a:rPr lang="zh-CN" sz="2000" b="1">
                          <a:latin typeface="宋体" panose="02010600030101010101" pitchFamily="2" charset="-122"/>
                          <a:ea typeface="宋体" panose="02010600030101010101" pitchFamily="2" charset="-122"/>
                          <a:cs typeface="Times New Roman" panose="02020603050405020304"/>
                        </a:rPr>
                        <a:t>工业革命的发展</a:t>
                      </a:r>
                      <a:r>
                        <a:rPr lang="en-US" sz="2000" b="1">
                          <a:latin typeface="宋体" panose="02010600030101010101" pitchFamily="2" charset="-122"/>
                          <a:ea typeface="宋体" panose="02010600030101010101" pitchFamily="2" charset="-122"/>
                          <a:cs typeface="Times New Roman" panose="02020603050405020304"/>
                        </a:rPr>
                        <a:t>;</a:t>
                      </a:r>
                      <a:r>
                        <a:rPr lang="zh-CN" sz="2000" b="1">
                          <a:latin typeface="宋体" panose="02010600030101010101" pitchFamily="2" charset="-122"/>
                          <a:ea typeface="宋体" panose="02010600030101010101" pitchFamily="2" charset="-122"/>
                          <a:cs typeface="Times New Roman" panose="02020603050405020304"/>
                        </a:rPr>
                        <a:t>城市人口激增</a:t>
                      </a:r>
                      <a:r>
                        <a:rPr lang="en-US" sz="2000" b="1">
                          <a:latin typeface="宋体" panose="02010600030101010101" pitchFamily="2" charset="-122"/>
                          <a:ea typeface="宋体" panose="02010600030101010101" pitchFamily="2" charset="-122"/>
                          <a:cs typeface="Times New Roman" panose="02020603050405020304"/>
                        </a:rPr>
                        <a:t>;</a:t>
                      </a:r>
                      <a:r>
                        <a:rPr lang="zh-CN" sz="2000" b="1">
                          <a:latin typeface="宋体" panose="02010600030101010101" pitchFamily="2" charset="-122"/>
                          <a:ea typeface="宋体" panose="02010600030101010101" pitchFamily="2" charset="-122"/>
                          <a:cs typeface="Times New Roman" panose="02020603050405020304"/>
                        </a:rPr>
                        <a:t>失业、贫困等社会问题的困扰</a:t>
                      </a:r>
                      <a:r>
                        <a:rPr lang="en-US" sz="2000" b="1">
                          <a:latin typeface="宋体" panose="02010600030101010101" pitchFamily="2" charset="-122"/>
                          <a:ea typeface="宋体" panose="02010600030101010101" pitchFamily="2" charset="-122"/>
                          <a:cs typeface="Times New Roman" panose="02020603050405020304"/>
                        </a:rPr>
                        <a:t>;</a:t>
                      </a:r>
                      <a:r>
                        <a:rPr lang="zh-CN" sz="2000" b="1">
                          <a:latin typeface="宋体" panose="02010600030101010101" pitchFamily="2" charset="-122"/>
                          <a:ea typeface="宋体" panose="02010600030101010101" pitchFamily="2" charset="-122"/>
                          <a:cs typeface="Times New Roman" panose="02020603050405020304"/>
                        </a:rPr>
                        <a:t>各国探索社会救济的新方法</a:t>
                      </a:r>
                      <a:endParaRPr lang="zh-CN" sz="20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2224">
                <a:tc vMerge="1">
                  <a:tcPr/>
                </a:tc>
                <a:tc>
                  <a:txBody>
                    <a:bodyPr wrap="square"/>
                    <a:lstStyle/>
                    <a:p>
                      <a:pPr>
                        <a:lnSpc>
                          <a:spcPct val="100000"/>
                        </a:lnSpc>
                        <a:spcAft>
                          <a:spcPct val="0"/>
                        </a:spcAft>
                      </a:pPr>
                      <a:r>
                        <a:rPr lang="zh-CN" sz="2000" b="1">
                          <a:latin typeface="宋体" panose="02010600030101010101" pitchFamily="2" charset="-122"/>
                          <a:ea typeface="宋体" panose="02010600030101010101" pitchFamily="2" charset="-122"/>
                          <a:cs typeface="Times New Roman" panose="02020603050405020304"/>
                        </a:rPr>
                        <a:t>特点</a:t>
                      </a:r>
                      <a:r>
                        <a:rPr lang="en-US" sz="2000" b="1">
                          <a:latin typeface="宋体" panose="02010600030101010101" pitchFamily="2" charset="-122"/>
                          <a:ea typeface="宋体" panose="02010600030101010101" pitchFamily="2" charset="-122"/>
                          <a:cs typeface="Times New Roman" panose="02020603050405020304"/>
                        </a:rPr>
                        <a:t>:</a:t>
                      </a:r>
                      <a:r>
                        <a:rPr lang="zh-CN" sz="2000" b="1">
                          <a:latin typeface="宋体" panose="02010600030101010101" pitchFamily="2" charset="-122"/>
                          <a:ea typeface="宋体" panose="02010600030101010101" pitchFamily="2" charset="-122"/>
                          <a:cs typeface="Times New Roman" panose="02020603050405020304"/>
                        </a:rPr>
                        <a:t>把城市分成若干小区</a:t>
                      </a:r>
                      <a:r>
                        <a:rPr lang="en-US" sz="2000" b="1">
                          <a:latin typeface="宋体" panose="02010600030101010101" pitchFamily="2" charset="-122"/>
                          <a:ea typeface="宋体" panose="02010600030101010101" pitchFamily="2" charset="-122"/>
                          <a:cs typeface="Times New Roman" panose="02020603050405020304"/>
                        </a:rPr>
                        <a:t>,</a:t>
                      </a:r>
                      <a:r>
                        <a:rPr lang="zh-CN" sz="2000" b="1">
                          <a:latin typeface="宋体" panose="02010600030101010101" pitchFamily="2" charset="-122"/>
                          <a:ea typeface="宋体" panose="02010600030101010101" pitchFamily="2" charset="-122"/>
                          <a:cs typeface="Times New Roman" panose="02020603050405020304"/>
                        </a:rPr>
                        <a:t>每个小区组织志愿者</a:t>
                      </a:r>
                      <a:r>
                        <a:rPr lang="en-US" sz="2000" b="1">
                          <a:latin typeface="宋体" panose="02010600030101010101" pitchFamily="2" charset="-122"/>
                          <a:ea typeface="宋体" panose="02010600030101010101" pitchFamily="2" charset="-122"/>
                          <a:cs typeface="Times New Roman" panose="02020603050405020304"/>
                        </a:rPr>
                        <a:t>,</a:t>
                      </a:r>
                      <a:r>
                        <a:rPr lang="zh-CN" sz="2000" b="1">
                          <a:latin typeface="宋体" panose="02010600030101010101" pitchFamily="2" charset="-122"/>
                          <a:ea typeface="宋体" panose="02010600030101010101" pitchFamily="2" charset="-122"/>
                          <a:cs typeface="Times New Roman" panose="02020603050405020304"/>
                        </a:rPr>
                        <a:t>负责救济的分配</a:t>
                      </a:r>
                      <a:r>
                        <a:rPr lang="en-US" sz="2000" b="1">
                          <a:latin typeface="宋体" panose="02010600030101010101" pitchFamily="2" charset="-122"/>
                          <a:ea typeface="宋体" panose="02010600030101010101" pitchFamily="2" charset="-122"/>
                          <a:cs typeface="Times New Roman" panose="02020603050405020304"/>
                        </a:rPr>
                        <a:t>,</a:t>
                      </a:r>
                      <a:r>
                        <a:rPr lang="zh-CN" sz="2000" b="1">
                          <a:latin typeface="宋体" panose="02010600030101010101" pitchFamily="2" charset="-122"/>
                          <a:ea typeface="宋体" panose="02010600030101010101" pitchFamily="2" charset="-122"/>
                          <a:cs typeface="Times New Roman" panose="02020603050405020304"/>
                        </a:rPr>
                        <a:t>并协调慈善团体和救济机构的工作</a:t>
                      </a:r>
                      <a:r>
                        <a:rPr lang="en-US" sz="2000" b="1">
                          <a:latin typeface="宋体" panose="02010600030101010101" pitchFamily="2" charset="-122"/>
                          <a:ea typeface="宋体" panose="02010600030101010101" pitchFamily="2" charset="-122"/>
                          <a:cs typeface="Times New Roman" panose="02020603050405020304"/>
                        </a:rPr>
                        <a:t>,</a:t>
                      </a:r>
                      <a:r>
                        <a:rPr lang="zh-CN" sz="2000" b="1">
                          <a:latin typeface="宋体" panose="02010600030101010101" pitchFamily="2" charset="-122"/>
                          <a:ea typeface="宋体" panose="02010600030101010101" pitchFamily="2" charset="-122"/>
                          <a:cs typeface="Times New Roman" panose="02020603050405020304"/>
                        </a:rPr>
                        <a:t>社区组织开始形成</a:t>
                      </a:r>
                      <a:endParaRPr lang="zh-CN" sz="20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plit dir="in"/>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778" y="142858"/>
            <a:ext cx="8930336" cy="481276"/>
          </a:xfrm>
          <a:prstGeom prst="rect">
            <a:avLst/>
          </a:prstGeom>
          <a:noFill/>
        </p:spPr>
        <p:txBody>
          <a:bodyPr wrap="square" lIns="68571" tIns="34285" rIns="68571" bIns="34285" rtlCol="0">
            <a:spAutoFit/>
          </a:bodyPr>
          <a:lstStyle/>
          <a:p>
            <a:r>
              <a:rPr lang="en-US" sz="2400" smtClean="0">
                <a:solidFill>
                  <a:srgbClr val="0070C0"/>
                </a:solidFill>
                <a:latin typeface="黑体" panose="02010609060101010101" pitchFamily="49" charset="-122"/>
                <a:ea typeface="黑体" panose="02010609060101010101" pitchFamily="49" charset="-122"/>
              </a:rPr>
              <a:t>2.</a:t>
            </a:r>
            <a:r>
              <a:rPr lang="zh-CN" altLang="en-US" sz="2400" smtClean="0">
                <a:solidFill>
                  <a:srgbClr val="0070C0"/>
                </a:solidFill>
                <a:latin typeface="黑体" panose="02010609060101010101" pitchFamily="49" charset="-122"/>
                <a:ea typeface="黑体" panose="02010609060101010101" pitchFamily="49" charset="-122"/>
              </a:rPr>
              <a:t>现代的基层自治</a:t>
            </a:r>
            <a:endParaRPr lang="zh-CN" altLang="en-US" sz="2400">
              <a:solidFill>
                <a:srgbClr val="0070C0"/>
              </a:solidFill>
              <a:latin typeface="黑体" panose="02010609060101010101" pitchFamily="49" charset="-122"/>
              <a:ea typeface="黑体" panose="02010609060101010101" pitchFamily="49" charset="-122"/>
            </a:endParaRPr>
          </a:p>
        </p:txBody>
      </p:sp>
      <p:graphicFrame>
        <p:nvGraphicFramePr>
          <p:cNvPr id="5" name="表格 4"/>
          <p:cNvGraphicFramePr>
            <a:graphicFrameLocks noGrp="1"/>
          </p:cNvGraphicFramePr>
          <p:nvPr/>
        </p:nvGraphicFramePr>
        <p:xfrm>
          <a:off x="142844" y="714362"/>
          <a:ext cx="8858313" cy="3929090"/>
        </p:xfrm>
        <a:graphic>
          <a:graphicData uri="http://schemas.openxmlformats.org/drawingml/2006/table">
            <a:tbl>
              <a:tblPr/>
              <a:tblGrid>
                <a:gridCol w="1857388"/>
                <a:gridCol w="785818"/>
                <a:gridCol w="6215107"/>
              </a:tblGrid>
              <a:tr h="1964545">
                <a:tc rowSpan="2">
                  <a:txBody>
                    <a:bodyPr wrap="square"/>
                    <a:lstStyle/>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第二次世界大战</a:t>
                      </a:r>
                      <a:r>
                        <a:rPr lang="zh-CN" sz="2400" b="1">
                          <a:latin typeface="宋体" panose="02010600030101010101" pitchFamily="2" charset="-122"/>
                          <a:ea typeface="宋体" panose="02010600030101010101" pitchFamily="2" charset="-122"/>
                          <a:cs typeface="Times New Roman" panose="02020603050405020304"/>
                        </a:rPr>
                        <a:t>后</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表现</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①社区成为基层自治的主要方式</a:t>
                      </a:r>
                      <a:endParaRPr lang="zh-CN" sz="2400">
                        <a:latin typeface="宋体" panose="02010600030101010101" pitchFamily="2" charset="-122"/>
                        <a:ea typeface="宋体" panose="02010600030101010101" pitchFamily="2" charset="-122"/>
                        <a:cs typeface="Times New Roman" panose="02020603050405020304"/>
                      </a:endParaRPr>
                    </a:p>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②社区在政府不同程度的管理和组织下</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实行居民自我管理</a:t>
                      </a:r>
                      <a:endParaRPr lang="zh-CN" sz="2400">
                        <a:latin typeface="宋体" panose="02010600030101010101" pitchFamily="2" charset="-122"/>
                        <a:ea typeface="宋体" panose="02010600030101010101" pitchFamily="2" charset="-122"/>
                        <a:cs typeface="Times New Roman" panose="02020603050405020304"/>
                      </a:endParaRPr>
                    </a:p>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③社区不仅提供各项服务</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还参与相关的城市规划、土地政策等地方政府的决策</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909">
                <a:tc vMerge="1">
                  <a:tcPr/>
                </a:tc>
                <a:tc>
                  <a:txBody>
                    <a:bodyPr wrap="square"/>
                    <a:lstStyle/>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作用</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缓和了社会矛盾</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维护了社会秩序和政治稳定</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8727">
                <a:tc rowSpan="2">
                  <a:txBody>
                    <a:bodyPr wrap="square"/>
                    <a:lstStyle/>
                    <a:p>
                      <a:pPr algn="ctr">
                        <a:lnSpc>
                          <a:spcPct val="100000"/>
                        </a:lnSpc>
                        <a:spcAft>
                          <a:spcPct val="0"/>
                        </a:spcAft>
                      </a:pPr>
                      <a:r>
                        <a:rPr lang="en-US" sz="2400" b="1" smtClean="0">
                          <a:latin typeface="宋体" panose="02010600030101010101" pitchFamily="2" charset="-122"/>
                          <a:ea typeface="宋体" panose="02010600030101010101" pitchFamily="2" charset="-122"/>
                          <a:cs typeface="Times New Roman" panose="02020603050405020304"/>
                        </a:rPr>
                        <a:t>20</a:t>
                      </a:r>
                      <a:r>
                        <a:rPr lang="zh-CN" sz="2400" b="1" smtClean="0">
                          <a:latin typeface="宋体" panose="02010600030101010101" pitchFamily="2" charset="-122"/>
                          <a:ea typeface="宋体" panose="02010600030101010101" pitchFamily="2" charset="-122"/>
                          <a:cs typeface="Times New Roman" panose="02020603050405020304"/>
                        </a:rPr>
                        <a:t>世纪</a:t>
                      </a:r>
                      <a:r>
                        <a:rPr lang="en-US" sz="2400" b="1" smtClean="0">
                          <a:latin typeface="宋体" panose="02010600030101010101" pitchFamily="2" charset="-122"/>
                          <a:ea typeface="宋体" panose="02010600030101010101" pitchFamily="2" charset="-122"/>
                          <a:cs typeface="Times New Roman" panose="02020603050405020304"/>
                        </a:rPr>
                        <a:t>80</a:t>
                      </a:r>
                      <a:r>
                        <a:rPr lang="zh-CN" sz="2400" b="1" smtClean="0">
                          <a:latin typeface="宋体" panose="02010600030101010101" pitchFamily="2" charset="-122"/>
                          <a:ea typeface="宋体" panose="02010600030101010101" pitchFamily="2" charset="-122"/>
                          <a:cs typeface="Times New Roman" panose="02020603050405020304"/>
                        </a:rPr>
                        <a:t>年代以后</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特点</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强调政府、社区和非政府组织的共同作用</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社区承担了更多的政府功能</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公众、志愿者和私人部门提供了越来越多的公共服务</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909">
                <a:tc vMerge="1">
                  <a:tcPr/>
                </a:tc>
                <a:tc>
                  <a:txBody>
                    <a:bodyPr wrap="square"/>
                    <a:lstStyle/>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作用</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使基层治理的效率更高、成本更低</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trips/>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214282" y="70530"/>
            <a:ext cx="8715436" cy="549949"/>
          </a:xfrm>
          <a:prstGeom prst="rect">
            <a:avLst/>
          </a:prstGeom>
          <a:noFill/>
        </p:spPr>
        <p:txBody>
          <a:bodyPr wrap="square" lIns="68571" tIns="34285" rIns="68571" bIns="34285" rtlCol="0">
            <a:spAutoFit/>
          </a:bodyPr>
          <a:lstStyle/>
          <a:p>
            <a:pPr algn="ctr"/>
            <a:r>
              <a:rPr lang="zh-CN" altLang="en-US" sz="2800" smtClean="0">
                <a:solidFill>
                  <a:schemeClr val="accent5"/>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考向一　文官制度</a:t>
            </a:r>
            <a:r>
              <a:rPr lang="en-US" altLang="zh-CN" sz="2800" smtClean="0">
                <a:solidFill>
                  <a:schemeClr val="accent5"/>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a:t>
            </a:r>
            <a:r>
              <a:rPr lang="zh-CN" altLang="en-US" sz="2800" smtClean="0">
                <a:solidFill>
                  <a:schemeClr val="accent5"/>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五年</a:t>
            </a:r>
            <a:r>
              <a:rPr lang="en-US" altLang="zh-CN" sz="2800" smtClean="0">
                <a:solidFill>
                  <a:schemeClr val="accent5"/>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0</a:t>
            </a:r>
            <a:r>
              <a:rPr lang="zh-CN" altLang="en-US" sz="2800" smtClean="0">
                <a:solidFill>
                  <a:schemeClr val="accent5"/>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考</a:t>
            </a:r>
            <a:r>
              <a:rPr lang="en-US" altLang="zh-CN" sz="2800" smtClean="0">
                <a:solidFill>
                  <a:schemeClr val="accent5"/>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a:t>
            </a:r>
            <a:endParaRPr lang="en-US" altLang="zh-CN" sz="2800" smtClean="0">
              <a:solidFill>
                <a:schemeClr val="accent5"/>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grpSp>
        <p:nvGrpSpPr>
          <p:cNvPr id="9" name="组合 8"/>
          <p:cNvGrpSpPr/>
          <p:nvPr/>
        </p:nvGrpSpPr>
        <p:grpSpPr>
          <a:xfrm>
            <a:off x="3428992" y="747700"/>
            <a:ext cx="1928826" cy="500066"/>
            <a:chOff x="3286116" y="785800"/>
            <a:chExt cx="1928826" cy="500066"/>
          </a:xfrm>
        </p:grpSpPr>
        <p:sp>
          <p:nvSpPr>
            <p:cNvPr id="6" name="矩形 5"/>
            <p:cNvSpPr/>
            <p:nvPr/>
          </p:nvSpPr>
          <p:spPr>
            <a:xfrm>
              <a:off x="3286116" y="785800"/>
              <a:ext cx="214314" cy="500066"/>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571868" y="785800"/>
              <a:ext cx="1643074" cy="50006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3643306" y="801574"/>
              <a:ext cx="1571636" cy="438572"/>
            </a:xfrm>
            <a:prstGeom prst="rect">
              <a:avLst/>
            </a:prstGeom>
            <a:noFill/>
          </p:spPr>
          <p:txBody>
            <a:bodyPr wrap="square" lIns="68571" tIns="34285" rIns="68571" bIns="34285" rtlCol="0">
              <a:spAutoFit/>
            </a:bodyPr>
            <a:lstStyle/>
            <a:p>
              <a:pPr>
                <a:lnSpc>
                  <a:spcPct val="100000"/>
                </a:lnSpc>
              </a:pPr>
              <a:r>
                <a:rPr lang="zh-CN" altLang="en-US" sz="2400" smtClean="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知识整合</a:t>
              </a:r>
              <a:endParaRPr lang="en-US" altLang="zh-CN" sz="2400" smtClean="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grpSp>
      <p:sp>
        <p:nvSpPr>
          <p:cNvPr id="10" name="TextBox 9"/>
          <p:cNvSpPr txBox="1"/>
          <p:nvPr/>
        </p:nvSpPr>
        <p:spPr>
          <a:xfrm>
            <a:off x="101886" y="1432563"/>
            <a:ext cx="8929750" cy="504369"/>
          </a:xfrm>
          <a:prstGeom prst="rect">
            <a:avLst/>
          </a:prstGeom>
          <a:noFill/>
        </p:spPr>
        <p:txBody>
          <a:bodyPr wrap="square" rtlCol="0">
            <a:spAutoFit/>
          </a:bodyPr>
          <a:lstStyle/>
          <a:p>
            <a:r>
              <a:rPr lang="zh-CN" altLang="en-US" sz="2400" smtClean="0">
                <a:solidFill>
                  <a:srgbClr val="0070C0"/>
                </a:solidFill>
                <a:latin typeface="黑体" panose="02010609060101010101" pitchFamily="49" charset="-122"/>
                <a:ea typeface="黑体" panose="02010609060101010101" pitchFamily="49" charset="-122"/>
              </a:rPr>
              <a:t>一、文官制度出现的背景</a:t>
            </a:r>
            <a:endParaRPr lang="zh-CN" altLang="en-US" sz="2400" smtClean="0">
              <a:solidFill>
                <a:srgbClr val="0070C0"/>
              </a:solidFill>
              <a:latin typeface="黑体" panose="02010609060101010101" pitchFamily="49" charset="-122"/>
              <a:ea typeface="黑体" panose="02010609060101010101" pitchFamily="49" charset="-122"/>
            </a:endParaRPr>
          </a:p>
        </p:txBody>
      </p:sp>
      <p:graphicFrame>
        <p:nvGraphicFramePr>
          <p:cNvPr id="11" name="表格 10"/>
          <p:cNvGraphicFramePr>
            <a:graphicFrameLocks noGrp="1"/>
          </p:cNvGraphicFramePr>
          <p:nvPr/>
        </p:nvGraphicFramePr>
        <p:xfrm>
          <a:off x="142844" y="2071684"/>
          <a:ext cx="8858312" cy="1645920"/>
        </p:xfrm>
        <a:graphic>
          <a:graphicData uri="http://schemas.openxmlformats.org/drawingml/2006/table">
            <a:tbl>
              <a:tblPr/>
              <a:tblGrid>
                <a:gridCol w="2357454"/>
                <a:gridCol w="6500858"/>
              </a:tblGrid>
              <a:tr h="0">
                <a:tc>
                  <a:txBody>
                    <a:bodyPr wrap="square"/>
                    <a:lstStyle/>
                    <a:p>
                      <a:pPr algn="ctr">
                        <a:lnSpc>
                          <a:spcPct val="150000"/>
                        </a:lnSpc>
                        <a:spcAft>
                          <a:spcPct val="0"/>
                        </a:spcAft>
                      </a:pPr>
                      <a:r>
                        <a:rPr lang="zh-CN" sz="2400" b="1">
                          <a:latin typeface="宋体" panose="02010600030101010101" pitchFamily="2" charset="-122"/>
                          <a:ea typeface="宋体" panose="02010600030101010101" pitchFamily="2" charset="-122"/>
                          <a:cs typeface="Times New Roman" panose="02020603050405020304"/>
                        </a:rPr>
                        <a:t>中古</a:t>
                      </a:r>
                      <a:endParaRPr lang="zh-CN" sz="2400">
                        <a:latin typeface="宋体" panose="02010600030101010101" pitchFamily="2" charset="-122"/>
                        <a:ea typeface="宋体" panose="02010600030101010101" pitchFamily="2" charset="-122"/>
                        <a:cs typeface="Times New Roman" panose="02020603050405020304"/>
                      </a:endParaRPr>
                    </a:p>
                    <a:p>
                      <a:pPr algn="ctr">
                        <a:lnSpc>
                          <a:spcPct val="150000"/>
                        </a:lnSpc>
                        <a:spcAft>
                          <a:spcPct val="0"/>
                        </a:spcAft>
                      </a:pPr>
                      <a:r>
                        <a:rPr lang="zh-CN" sz="2400" b="1">
                          <a:latin typeface="宋体" panose="02010600030101010101" pitchFamily="2" charset="-122"/>
                          <a:ea typeface="宋体" panose="02010600030101010101" pitchFamily="2" charset="-122"/>
                          <a:cs typeface="Times New Roman" panose="02020603050405020304"/>
                        </a:rPr>
                        <a:t>时期</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50000"/>
                        </a:lnSpc>
                        <a:spcAft>
                          <a:spcPct val="0"/>
                        </a:spcAft>
                      </a:pPr>
                      <a:r>
                        <a:rPr lang="zh-CN" sz="2400" b="1">
                          <a:latin typeface="宋体" panose="02010600030101010101" pitchFamily="2" charset="-122"/>
                          <a:ea typeface="宋体" panose="02010600030101010101" pitchFamily="2" charset="-122"/>
                          <a:cs typeface="Times New Roman" panose="02020603050405020304"/>
                        </a:rPr>
                        <a:t>恩赐制不能满足处理繁多国家事务的需要</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西欧社会管理主要依靠教士和封建领主</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国王往往挑选自己的亲信处理事务</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并赐予他们官职</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edg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744" y="336656"/>
            <a:ext cx="8841603" cy="3306664"/>
          </a:xfrm>
          <a:prstGeom prst="rect">
            <a:avLst/>
          </a:prstGeom>
          <a:noFill/>
        </p:spPr>
        <p:txBody>
          <a:bodyPr wrap="square" lIns="68571" tIns="34285" rIns="68571" bIns="34285" rtlCol="0">
            <a:spAutoFit/>
          </a:bodyPr>
          <a:lstStyle/>
          <a:p>
            <a:pPr>
              <a:lnSpc>
                <a:spcPct val="150000"/>
              </a:lnSpc>
            </a:pPr>
            <a:r>
              <a:rPr lang="en-US" sz="2400" smtClean="0">
                <a:solidFill>
                  <a:srgbClr val="FF0000"/>
                </a:solidFill>
                <a:latin typeface="黑体" panose="02010609060101010101" pitchFamily="49" charset="-122"/>
                <a:ea typeface="黑体" panose="02010609060101010101" pitchFamily="49" charset="-122"/>
              </a:rPr>
              <a:t>[</a:t>
            </a:r>
            <a:r>
              <a:rPr lang="zh-CN" altLang="en-US" sz="2400" smtClean="0">
                <a:solidFill>
                  <a:srgbClr val="FF0000"/>
                </a:solidFill>
                <a:latin typeface="黑体" panose="02010609060101010101" pitchFamily="49" charset="-122"/>
                <a:ea typeface="黑体" panose="02010609060101010101" pitchFamily="49" charset="-122"/>
              </a:rPr>
              <a:t>水平</a:t>
            </a:r>
            <a:r>
              <a:rPr lang="en-US" sz="2400" smtClean="0">
                <a:solidFill>
                  <a:srgbClr val="FF0000"/>
                </a:solidFill>
                <a:latin typeface="黑体" panose="02010609060101010101" pitchFamily="49" charset="-122"/>
                <a:ea typeface="黑体" panose="02010609060101010101" pitchFamily="49" charset="-122"/>
              </a:rPr>
              <a:t>1</a:t>
            </a:r>
            <a:r>
              <a:rPr lang="en-US" altLang="zh-CN" sz="2400" smtClean="0">
                <a:solidFill>
                  <a:srgbClr val="FF0000"/>
                </a:solidFill>
                <a:latin typeface="黑体" panose="02010609060101010101" pitchFamily="49" charset="-122"/>
                <a:ea typeface="黑体" panose="02010609060101010101" pitchFamily="49" charset="-122"/>
              </a:rPr>
              <a:t>—</a:t>
            </a:r>
            <a:r>
              <a:rPr lang="en-US" sz="2400" smtClean="0">
                <a:solidFill>
                  <a:srgbClr val="FF0000"/>
                </a:solidFill>
                <a:latin typeface="黑体" panose="02010609060101010101" pitchFamily="49" charset="-122"/>
                <a:ea typeface="黑体" panose="02010609060101010101" pitchFamily="49" charset="-122"/>
              </a:rPr>
              <a:t>2] </a:t>
            </a:r>
            <a:r>
              <a:rPr lang="zh-CN" altLang="en-US" sz="2400" smtClean="0"/>
              <a:t>西方国家基层治理的特点</a:t>
            </a:r>
            <a:endParaRPr lang="zh-CN" altLang="en-US" sz="2400" smtClean="0"/>
          </a:p>
          <a:p>
            <a:pPr>
              <a:lnSpc>
                <a:spcPct val="150000"/>
              </a:lnSpc>
            </a:pPr>
            <a:r>
              <a:rPr lang="en-US" sz="2400" smtClean="0"/>
              <a:t>(1)</a:t>
            </a:r>
            <a:r>
              <a:rPr lang="zh-CN" altLang="en-US" sz="2400" smtClean="0"/>
              <a:t>以自治为主</a:t>
            </a:r>
            <a:r>
              <a:rPr lang="en-US" sz="2400" smtClean="0"/>
              <a:t>,</a:t>
            </a:r>
            <a:r>
              <a:rPr lang="zh-CN" altLang="en-US" sz="2400" smtClean="0"/>
              <a:t>自主权逐渐扩大。</a:t>
            </a:r>
            <a:endParaRPr lang="zh-CN" altLang="en-US" sz="2400" smtClean="0"/>
          </a:p>
          <a:p>
            <a:pPr>
              <a:lnSpc>
                <a:spcPct val="150000"/>
              </a:lnSpc>
            </a:pPr>
            <a:r>
              <a:rPr lang="en-US" sz="2400" smtClean="0"/>
              <a:t>(2)</a:t>
            </a:r>
            <a:r>
              <a:rPr lang="zh-CN" altLang="en-US" sz="2400" smtClean="0"/>
              <a:t>基层自治的建立、发展和完善是一个长期、渐进的过程。</a:t>
            </a:r>
            <a:endParaRPr lang="zh-CN" altLang="en-US" sz="2400" smtClean="0"/>
          </a:p>
          <a:p>
            <a:pPr>
              <a:lnSpc>
                <a:spcPct val="150000"/>
              </a:lnSpc>
            </a:pPr>
            <a:r>
              <a:rPr lang="en-US" sz="2400" smtClean="0"/>
              <a:t>(3)</a:t>
            </a:r>
            <a:r>
              <a:rPr lang="zh-CN" altLang="en-US" sz="2400" smtClean="0"/>
              <a:t>地方分权和地方自治的发展</a:t>
            </a:r>
            <a:r>
              <a:rPr lang="en-US" sz="2400" smtClean="0"/>
              <a:t>,</a:t>
            </a:r>
            <a:r>
              <a:rPr lang="zh-CN" altLang="en-US" sz="2400" smtClean="0"/>
              <a:t>围绕地方自治的民主性和独立性进行</a:t>
            </a:r>
            <a:r>
              <a:rPr lang="en-US" sz="2400" smtClean="0"/>
              <a:t>,</a:t>
            </a:r>
            <a:r>
              <a:rPr lang="zh-CN" altLang="en-US" sz="2400" smtClean="0"/>
              <a:t>即对内的民主治理和对外的独立自主。</a:t>
            </a:r>
            <a:endParaRPr lang="zh-CN" altLang="en-US" sz="2400" smtClean="0"/>
          </a:p>
          <a:p>
            <a:pPr>
              <a:lnSpc>
                <a:spcPct val="150000"/>
              </a:lnSpc>
            </a:pPr>
            <a:r>
              <a:rPr lang="en-US" sz="2400" smtClean="0"/>
              <a:t>(4)</a:t>
            </a:r>
            <a:r>
              <a:rPr lang="zh-CN" altLang="en-US" sz="2400" smtClean="0"/>
              <a:t>基层治理向规范化、法制化方向发展。</a:t>
            </a:r>
            <a:endParaRPr lang="zh-CN" altLang="en-US" sz="2400"/>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blinds(horizontal)">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linds(horizontal)">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44" y="71420"/>
            <a:ext cx="8858312" cy="2469897"/>
          </a:xfrm>
          <a:prstGeom prst="rect">
            <a:avLst/>
          </a:prstGeom>
          <a:noFill/>
        </p:spPr>
        <p:txBody>
          <a:bodyPr wrap="square" lIns="68571" tIns="34285" rIns="68571" bIns="34285" rtlCol="0">
            <a:spAutoFit/>
          </a:bodyPr>
          <a:lstStyle/>
          <a:p>
            <a:r>
              <a:rPr lang="zh-CN" altLang="en-US" sz="2400" smtClean="0">
                <a:solidFill>
                  <a:srgbClr val="0070C0"/>
                </a:solidFill>
                <a:latin typeface="黑体" panose="02010609060101010101" pitchFamily="49" charset="-122"/>
                <a:ea typeface="黑体" panose="02010609060101010101" pitchFamily="49" charset="-122"/>
              </a:rPr>
              <a:t>二、社会保障</a:t>
            </a:r>
            <a:endParaRPr lang="zh-CN" altLang="en-US" sz="2400" smtClean="0">
              <a:solidFill>
                <a:srgbClr val="0070C0"/>
              </a:solidFill>
              <a:latin typeface="黑体" panose="02010609060101010101" pitchFamily="49" charset="-122"/>
              <a:ea typeface="黑体" panose="02010609060101010101" pitchFamily="49" charset="-122"/>
            </a:endParaRPr>
          </a:p>
          <a:p>
            <a:r>
              <a:rPr lang="en-US" sz="2400" smtClean="0">
                <a:solidFill>
                  <a:srgbClr val="0070C0"/>
                </a:solidFill>
                <a:latin typeface="黑体" panose="02010609060101010101" pitchFamily="49" charset="-122"/>
                <a:ea typeface="黑体" panose="02010609060101010101" pitchFamily="49" charset="-122"/>
              </a:rPr>
              <a:t>1.17</a:t>
            </a:r>
            <a:r>
              <a:rPr lang="zh-CN" altLang="en-US" sz="2400" smtClean="0">
                <a:solidFill>
                  <a:srgbClr val="0070C0"/>
                </a:solidFill>
                <a:latin typeface="黑体" panose="02010609060101010101" pitchFamily="49" charset="-122"/>
                <a:ea typeface="黑体" panose="02010609060101010101" pitchFamily="49" charset="-122"/>
              </a:rPr>
              <a:t>世纪初</a:t>
            </a:r>
            <a:r>
              <a:rPr lang="en-US" sz="2400" smtClean="0">
                <a:solidFill>
                  <a:srgbClr val="0070C0"/>
                </a:solidFill>
                <a:latin typeface="黑体" panose="02010609060101010101" pitchFamily="49" charset="-122"/>
                <a:ea typeface="黑体" panose="02010609060101010101" pitchFamily="49" charset="-122"/>
              </a:rPr>
              <a:t>:</a:t>
            </a:r>
            <a:r>
              <a:rPr lang="zh-CN" altLang="en-US" sz="2400" smtClean="0"/>
              <a:t>英国颁布济贫法。此后</a:t>
            </a:r>
            <a:r>
              <a:rPr lang="en-US" sz="2400" smtClean="0"/>
              <a:t>,</a:t>
            </a:r>
            <a:r>
              <a:rPr lang="zh-CN" altLang="en-US" sz="2400" smtClean="0"/>
              <a:t>欧洲各国纷纷建立济贫制度。</a:t>
            </a:r>
            <a:endParaRPr lang="zh-CN" altLang="en-US" sz="2400" smtClean="0"/>
          </a:p>
          <a:p>
            <a:r>
              <a:rPr lang="en-US" sz="2400" smtClean="0">
                <a:solidFill>
                  <a:srgbClr val="0070C0"/>
                </a:solidFill>
                <a:latin typeface="黑体" panose="02010609060101010101" pitchFamily="49" charset="-122"/>
                <a:ea typeface="黑体" panose="02010609060101010101" pitchFamily="49" charset="-122"/>
              </a:rPr>
              <a:t>2.19</a:t>
            </a:r>
            <a:r>
              <a:rPr lang="zh-CN" altLang="en-US" sz="2400" smtClean="0">
                <a:solidFill>
                  <a:srgbClr val="0070C0"/>
                </a:solidFill>
                <a:latin typeface="黑体" panose="02010609060101010101" pitchFamily="49" charset="-122"/>
                <a:ea typeface="黑体" panose="02010609060101010101" pitchFamily="49" charset="-122"/>
              </a:rPr>
              <a:t>世纪</a:t>
            </a:r>
            <a:r>
              <a:rPr lang="en-US" sz="2400" smtClean="0">
                <a:solidFill>
                  <a:srgbClr val="0070C0"/>
                </a:solidFill>
                <a:latin typeface="黑体" panose="02010609060101010101" pitchFamily="49" charset="-122"/>
                <a:ea typeface="黑体" panose="02010609060101010101" pitchFamily="49" charset="-122"/>
              </a:rPr>
              <a:t>80</a:t>
            </a:r>
            <a:r>
              <a:rPr lang="zh-CN" altLang="en-US" sz="2400" smtClean="0">
                <a:solidFill>
                  <a:srgbClr val="0070C0"/>
                </a:solidFill>
                <a:latin typeface="黑体" panose="02010609060101010101" pitchFamily="49" charset="-122"/>
                <a:ea typeface="黑体" panose="02010609060101010101" pitchFamily="49" charset="-122"/>
              </a:rPr>
              <a:t>年代</a:t>
            </a:r>
            <a:r>
              <a:rPr lang="en-US" sz="2400" smtClean="0">
                <a:solidFill>
                  <a:srgbClr val="0070C0"/>
                </a:solidFill>
                <a:latin typeface="黑体" panose="02010609060101010101" pitchFamily="49" charset="-122"/>
                <a:ea typeface="黑体" panose="02010609060101010101" pitchFamily="49" charset="-122"/>
              </a:rPr>
              <a:t>:</a:t>
            </a:r>
            <a:r>
              <a:rPr lang="zh-CN" altLang="en-US" sz="2400" smtClean="0"/>
              <a:t>德国初步建立社会保险制度</a:t>
            </a:r>
            <a:r>
              <a:rPr lang="en-US" sz="2400" smtClean="0"/>
              <a:t>,</a:t>
            </a:r>
            <a:r>
              <a:rPr lang="zh-CN" altLang="en-US" sz="2400" smtClean="0"/>
              <a:t>涉及疾病、工伤和养老等方面。</a:t>
            </a:r>
            <a:endParaRPr lang="zh-CN" altLang="en-US" sz="2400" smtClean="0"/>
          </a:p>
          <a:p>
            <a:r>
              <a:rPr lang="en-US" sz="2400" smtClean="0">
                <a:solidFill>
                  <a:srgbClr val="0070C0"/>
                </a:solidFill>
                <a:latin typeface="黑体" panose="02010609060101010101" pitchFamily="49" charset="-122"/>
                <a:ea typeface="黑体" panose="02010609060101010101" pitchFamily="49" charset="-122"/>
              </a:rPr>
              <a:t>3.</a:t>
            </a:r>
            <a:r>
              <a:rPr lang="zh-CN" altLang="en-US" sz="2400" smtClean="0">
                <a:solidFill>
                  <a:srgbClr val="0070C0"/>
                </a:solidFill>
                <a:latin typeface="黑体" panose="02010609060101010101" pitchFamily="49" charset="-122"/>
                <a:ea typeface="黑体" panose="02010609060101010101" pitchFamily="49" charset="-122"/>
              </a:rPr>
              <a:t>最终确立与发展</a:t>
            </a:r>
            <a:endParaRPr lang="zh-CN" altLang="en-US" sz="2400">
              <a:solidFill>
                <a:srgbClr val="0070C0"/>
              </a:solidFill>
              <a:latin typeface="黑体" panose="02010609060101010101" pitchFamily="49" charset="-122"/>
              <a:ea typeface="黑体" panose="02010609060101010101" pitchFamily="49" charset="-122"/>
            </a:endParaRPr>
          </a:p>
        </p:txBody>
      </p:sp>
      <p:graphicFrame>
        <p:nvGraphicFramePr>
          <p:cNvPr id="3" name="表格 2"/>
          <p:cNvGraphicFramePr>
            <a:graphicFrameLocks noGrp="1"/>
          </p:cNvGraphicFramePr>
          <p:nvPr/>
        </p:nvGraphicFramePr>
        <p:xfrm>
          <a:off x="142844" y="2521338"/>
          <a:ext cx="8858312" cy="2336427"/>
        </p:xfrm>
        <a:graphic>
          <a:graphicData uri="http://schemas.openxmlformats.org/drawingml/2006/table">
            <a:tbl>
              <a:tblPr/>
              <a:tblGrid>
                <a:gridCol w="1857388"/>
                <a:gridCol w="7000924"/>
              </a:tblGrid>
              <a:tr h="778809">
                <a:tc>
                  <a:txBody>
                    <a:bodyPr wrap="square"/>
                    <a:lstStyle/>
                    <a:p>
                      <a:pPr algn="ctr">
                        <a:lnSpc>
                          <a:spcPct val="100000"/>
                        </a:lnSpc>
                        <a:spcAft>
                          <a:spcPct val="0"/>
                        </a:spcAft>
                      </a:pPr>
                      <a:r>
                        <a:rPr lang="en-US" sz="2400" b="1">
                          <a:latin typeface="宋体" panose="02010600030101010101" pitchFamily="2" charset="-122"/>
                          <a:ea typeface="宋体" panose="02010600030101010101" pitchFamily="2" charset="-122"/>
                          <a:cs typeface="Times New Roman" panose="02020603050405020304"/>
                        </a:rPr>
                        <a:t>1935</a:t>
                      </a:r>
                      <a:r>
                        <a:rPr lang="zh-CN" sz="2400" b="1">
                          <a:latin typeface="宋体" panose="02010600030101010101" pitchFamily="2" charset="-122"/>
                          <a:ea typeface="宋体" panose="02010600030101010101" pitchFamily="2" charset="-122"/>
                          <a:cs typeface="Times New Roman" panose="02020603050405020304"/>
                        </a:rPr>
                        <a:t>年</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美国颁布《社会保障法》</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标志着美国现代社会保障制度的最终确立</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8809">
                <a:tc rowSpan="2">
                  <a:txBody>
                    <a:bodyPr wrap="square"/>
                    <a:lstStyle/>
                    <a:p>
                      <a:pPr algn="ctr">
                        <a:lnSpc>
                          <a:spcPct val="100000"/>
                        </a:lnSpc>
                        <a:spcAft>
                          <a:spcPct val="0"/>
                        </a:spcAft>
                      </a:pPr>
                      <a:r>
                        <a:rPr lang="zh-CN" sz="2400" b="1" smtClean="0">
                          <a:latin typeface="宋体" panose="02010600030101010101" pitchFamily="2" charset="-122"/>
                          <a:ea typeface="宋体" panose="02010600030101010101" pitchFamily="2" charset="-122"/>
                          <a:cs typeface="Times New Roman" panose="02020603050405020304"/>
                        </a:rPr>
                        <a:t>第二次世界大战</a:t>
                      </a:r>
                      <a:r>
                        <a:rPr lang="zh-CN" sz="2400" b="1">
                          <a:latin typeface="宋体" panose="02010600030101010101" pitchFamily="2" charset="-122"/>
                          <a:ea typeface="宋体" panose="02010600030101010101" pitchFamily="2" charset="-122"/>
                          <a:cs typeface="Times New Roman" panose="02020603050405020304"/>
                        </a:rPr>
                        <a:t>后</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英国率先构建了社会保障体系</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基本实现了全民覆盖</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大大推动了社会保障制度的发展</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8809">
                <a:tc vMerge="1">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瑞典、挪威、芬兰、丹麦等北欧国家和澳大利亚等国都建成了福利国家</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社会保障制度基本建立</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down)">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down)">
                                      <p:cBhvr>
                                        <p:cTn id="12" dur="500"/>
                                        <p:tgtEl>
                                          <p:spTgt spid="4">
                                            <p:txEl>
                                              <p:pRg st="3" end="3"/>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820" y="142858"/>
            <a:ext cx="8948774" cy="481276"/>
          </a:xfrm>
          <a:prstGeom prst="rect">
            <a:avLst/>
          </a:prstGeom>
          <a:noFill/>
        </p:spPr>
        <p:txBody>
          <a:bodyPr wrap="square" lIns="68571" tIns="34285" rIns="68571" bIns="34285" rtlCol="0">
            <a:spAutoFit/>
          </a:bodyPr>
          <a:lstStyle/>
          <a:p>
            <a:r>
              <a:rPr lang="en-US" altLang="zh-CN" sz="2400" smtClean="0">
                <a:solidFill>
                  <a:srgbClr val="0070C0"/>
                </a:solidFill>
                <a:latin typeface="黑体" panose="02010609060101010101" pitchFamily="49" charset="-122"/>
                <a:ea typeface="黑体" panose="02010609060101010101" pitchFamily="49" charset="-122"/>
              </a:rPr>
              <a:t>4.</a:t>
            </a:r>
            <a:r>
              <a:rPr lang="zh-CN" altLang="en-US" sz="2400" smtClean="0">
                <a:solidFill>
                  <a:srgbClr val="0070C0"/>
                </a:solidFill>
                <a:latin typeface="黑体" panose="02010609060101010101" pitchFamily="49" charset="-122"/>
                <a:ea typeface="黑体" panose="02010609060101010101" pitchFamily="49" charset="-122"/>
              </a:rPr>
              <a:t>实质与影响</a:t>
            </a:r>
            <a:endParaRPr lang="zh-CN" altLang="en-US" sz="2400" smtClean="0">
              <a:solidFill>
                <a:srgbClr val="0070C0"/>
              </a:solidFill>
              <a:latin typeface="黑体" panose="02010609060101010101" pitchFamily="49" charset="-122"/>
              <a:ea typeface="黑体" panose="02010609060101010101" pitchFamily="49" charset="-122"/>
            </a:endParaRPr>
          </a:p>
        </p:txBody>
      </p:sp>
      <p:graphicFrame>
        <p:nvGraphicFramePr>
          <p:cNvPr id="3" name="表格 2"/>
          <p:cNvGraphicFramePr>
            <a:graphicFrameLocks noGrp="1"/>
          </p:cNvGraphicFramePr>
          <p:nvPr/>
        </p:nvGraphicFramePr>
        <p:xfrm>
          <a:off x="142844" y="785800"/>
          <a:ext cx="8858312" cy="3143272"/>
        </p:xfrm>
        <a:graphic>
          <a:graphicData uri="http://schemas.openxmlformats.org/drawingml/2006/table">
            <a:tbl>
              <a:tblPr/>
              <a:tblGrid>
                <a:gridCol w="1785950"/>
                <a:gridCol w="7072362"/>
              </a:tblGrid>
              <a:tr h="449039">
                <a:tc>
                  <a:txBody>
                    <a:bodyPr wrap="square"/>
                    <a:lstStyle/>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实质</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是资本主义社会生产力发展到一定阶段的产物</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8078">
                <a:tc>
                  <a:txBody>
                    <a:bodyPr wrap="square"/>
                    <a:lstStyle/>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积极</a:t>
                      </a:r>
                      <a:endParaRPr lang="zh-CN" sz="240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影响</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改善了广大人民群众的生活</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缓和了社会矛盾</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有利于经济发展</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6155">
                <a:tc>
                  <a:txBody>
                    <a:bodyPr wrap="square"/>
                    <a:lstStyle/>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消极</a:t>
                      </a:r>
                      <a:endParaRPr lang="zh-CN" sz="2400">
                        <a:latin typeface="宋体" panose="02010600030101010101" pitchFamily="2" charset="-122"/>
                        <a:ea typeface="宋体" panose="02010600030101010101" pitchFamily="2" charset="-122"/>
                        <a:cs typeface="Times New Roman" panose="02020603050405020304"/>
                      </a:endParaRPr>
                    </a:p>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影响</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过度的社会保障加重了国家财政负担</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严重地妨碍了经济的增长和对高新技术的投入</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成为社会持续充分发展的障碍</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效率与公平之间的矛盾凸现</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容易助长懒惰行为</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cove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820" y="328688"/>
            <a:ext cx="8948774" cy="3171756"/>
          </a:xfrm>
          <a:prstGeom prst="rect">
            <a:avLst/>
          </a:prstGeom>
          <a:noFill/>
        </p:spPr>
        <p:txBody>
          <a:bodyPr wrap="square" lIns="68571" tIns="34285" rIns="68571" bIns="34285" rtlCol="0">
            <a:spAutoFit/>
          </a:bodyPr>
          <a:lstStyle/>
          <a:p>
            <a:pPr>
              <a:lnSpc>
                <a:spcPct val="150000"/>
              </a:lnSpc>
            </a:pPr>
            <a:r>
              <a:rPr lang="en-US" sz="2300" smtClean="0">
                <a:solidFill>
                  <a:srgbClr val="FF0000"/>
                </a:solidFill>
                <a:latin typeface="黑体" panose="02010609060101010101" pitchFamily="49" charset="-122"/>
                <a:ea typeface="黑体" panose="02010609060101010101" pitchFamily="49" charset="-122"/>
              </a:rPr>
              <a:t>[</a:t>
            </a:r>
            <a:r>
              <a:rPr lang="zh-CN" altLang="en-US" sz="2300" smtClean="0">
                <a:solidFill>
                  <a:srgbClr val="FF0000"/>
                </a:solidFill>
                <a:latin typeface="黑体" panose="02010609060101010101" pitchFamily="49" charset="-122"/>
                <a:ea typeface="黑体" panose="02010609060101010101" pitchFamily="49" charset="-122"/>
              </a:rPr>
              <a:t>水平</a:t>
            </a:r>
            <a:r>
              <a:rPr lang="en-US" sz="2300" smtClean="0">
                <a:solidFill>
                  <a:srgbClr val="FF0000"/>
                </a:solidFill>
                <a:latin typeface="黑体" panose="02010609060101010101" pitchFamily="49" charset="-122"/>
                <a:ea typeface="黑体" panose="02010609060101010101" pitchFamily="49" charset="-122"/>
              </a:rPr>
              <a:t>3</a:t>
            </a:r>
            <a:r>
              <a:rPr lang="en-US" altLang="zh-CN" sz="2300" smtClean="0">
                <a:solidFill>
                  <a:srgbClr val="FF0000"/>
                </a:solidFill>
                <a:latin typeface="黑体" panose="02010609060101010101" pitchFamily="49" charset="-122"/>
                <a:ea typeface="黑体" panose="02010609060101010101" pitchFamily="49" charset="-122"/>
              </a:rPr>
              <a:t>—</a:t>
            </a:r>
            <a:r>
              <a:rPr lang="en-US" sz="2300" smtClean="0">
                <a:solidFill>
                  <a:srgbClr val="FF0000"/>
                </a:solidFill>
                <a:latin typeface="黑体" panose="02010609060101010101" pitchFamily="49" charset="-122"/>
                <a:ea typeface="黑体" panose="02010609060101010101" pitchFamily="49" charset="-122"/>
              </a:rPr>
              <a:t>4] </a:t>
            </a:r>
            <a:r>
              <a:rPr lang="zh-CN" altLang="en-US" sz="2300" smtClean="0"/>
              <a:t>论证西方主要国家现代社会保障制度对社会治理的作用</a:t>
            </a:r>
            <a:endParaRPr lang="zh-CN" altLang="en-US" sz="2300" smtClean="0"/>
          </a:p>
          <a:p>
            <a:pPr>
              <a:lnSpc>
                <a:spcPct val="150000"/>
              </a:lnSpc>
            </a:pPr>
            <a:r>
              <a:rPr lang="en-US" sz="2300" smtClean="0"/>
              <a:t>(1)</a:t>
            </a:r>
            <a:r>
              <a:rPr lang="zh-CN" altLang="en-US" sz="2300" smtClean="0"/>
              <a:t>缩小贫富差距</a:t>
            </a:r>
            <a:r>
              <a:rPr lang="en-US" sz="2300" smtClean="0"/>
              <a:t>,</a:t>
            </a:r>
            <a:r>
              <a:rPr lang="zh-CN" altLang="en-US" sz="2300" smtClean="0"/>
              <a:t>维护社会稳定。</a:t>
            </a:r>
            <a:endParaRPr lang="zh-CN" altLang="en-US" sz="2300" smtClean="0"/>
          </a:p>
          <a:p>
            <a:pPr>
              <a:lnSpc>
                <a:spcPct val="150000"/>
              </a:lnSpc>
            </a:pPr>
            <a:r>
              <a:rPr lang="en-US" sz="2300" smtClean="0"/>
              <a:t>(2)</a:t>
            </a:r>
            <a:r>
              <a:rPr lang="zh-CN" altLang="en-US" sz="2300" smtClean="0"/>
              <a:t>调节社会需求</a:t>
            </a:r>
            <a:r>
              <a:rPr lang="en-US" sz="2300" smtClean="0"/>
              <a:t>,</a:t>
            </a:r>
            <a:r>
              <a:rPr lang="zh-CN" altLang="en-US" sz="2300" smtClean="0"/>
              <a:t>推动经济发展。</a:t>
            </a:r>
            <a:endParaRPr lang="zh-CN" altLang="en-US" sz="2300" smtClean="0"/>
          </a:p>
          <a:p>
            <a:pPr>
              <a:lnSpc>
                <a:spcPct val="150000"/>
              </a:lnSpc>
            </a:pPr>
            <a:r>
              <a:rPr lang="en-US" sz="2300" smtClean="0"/>
              <a:t>(3)</a:t>
            </a:r>
            <a:r>
              <a:rPr lang="zh-CN" altLang="en-US" sz="2300" smtClean="0"/>
              <a:t>促进社会服务</a:t>
            </a:r>
            <a:r>
              <a:rPr lang="en-US" sz="2300" smtClean="0"/>
              <a:t>,</a:t>
            </a:r>
            <a:r>
              <a:rPr lang="zh-CN" altLang="en-US" sz="2300" smtClean="0"/>
              <a:t>缓解就业压力。</a:t>
            </a:r>
            <a:endParaRPr lang="zh-CN" altLang="en-US" sz="2300" smtClean="0"/>
          </a:p>
          <a:p>
            <a:pPr>
              <a:lnSpc>
                <a:spcPct val="150000"/>
              </a:lnSpc>
            </a:pPr>
            <a:r>
              <a:rPr lang="en-US" sz="2300" smtClean="0"/>
              <a:t>(4)</a:t>
            </a:r>
            <a:r>
              <a:rPr lang="zh-CN" altLang="en-US" sz="2300" smtClean="0"/>
              <a:t>扩大公民自由</a:t>
            </a:r>
            <a:r>
              <a:rPr lang="en-US" sz="2300" smtClean="0"/>
              <a:t>,</a:t>
            </a:r>
            <a:r>
              <a:rPr lang="zh-CN" altLang="en-US" sz="2300" smtClean="0"/>
              <a:t>体现团结互助。</a:t>
            </a:r>
            <a:endParaRPr lang="zh-CN" altLang="en-US" sz="2300" smtClean="0"/>
          </a:p>
          <a:p>
            <a:pPr>
              <a:lnSpc>
                <a:spcPct val="150000"/>
              </a:lnSpc>
            </a:pPr>
            <a:r>
              <a:rPr lang="en-US" sz="2300" smtClean="0"/>
              <a:t>(5)</a:t>
            </a:r>
            <a:r>
              <a:rPr lang="zh-CN" altLang="en-US" sz="2300" smtClean="0"/>
              <a:t>巩固了资本主义国家的政治体制。</a:t>
            </a:r>
            <a:endParaRPr lang="zh-CN" altLang="en-US" sz="230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214678" y="142858"/>
            <a:ext cx="1928826" cy="500066"/>
            <a:chOff x="3286116" y="785800"/>
            <a:chExt cx="1928826" cy="500066"/>
          </a:xfrm>
        </p:grpSpPr>
        <p:sp>
          <p:nvSpPr>
            <p:cNvPr id="4" name="矩形 3"/>
            <p:cNvSpPr/>
            <p:nvPr/>
          </p:nvSpPr>
          <p:spPr>
            <a:xfrm>
              <a:off x="3286116" y="785800"/>
              <a:ext cx="214314" cy="500066"/>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571868" y="785800"/>
              <a:ext cx="1643074" cy="50006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5"/>
            <p:cNvSpPr txBox="1"/>
            <p:nvPr/>
          </p:nvSpPr>
          <p:spPr>
            <a:xfrm>
              <a:off x="3643306" y="801574"/>
              <a:ext cx="1571636" cy="438572"/>
            </a:xfrm>
            <a:prstGeom prst="rect">
              <a:avLst/>
            </a:prstGeom>
            <a:noFill/>
          </p:spPr>
          <p:txBody>
            <a:bodyPr wrap="square" lIns="68571" tIns="34285" rIns="68571" bIns="34285" rtlCol="0">
              <a:spAutoFit/>
            </a:bodyPr>
            <a:lstStyle/>
            <a:p>
              <a:pPr>
                <a:lnSpc>
                  <a:spcPct val="100000"/>
                </a:lnSpc>
              </a:pPr>
              <a:r>
                <a:rPr lang="zh-CN" altLang="en-US" sz="2400" smtClean="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考点整合</a:t>
              </a:r>
              <a:endParaRPr lang="en-US" altLang="zh-CN" sz="2400" smtClean="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grpSp>
      <p:sp>
        <p:nvSpPr>
          <p:cNvPr id="7" name="TextBox 6"/>
          <p:cNvSpPr txBox="1"/>
          <p:nvPr/>
        </p:nvSpPr>
        <p:spPr>
          <a:xfrm>
            <a:off x="142876" y="781506"/>
            <a:ext cx="8929718" cy="3933384"/>
          </a:xfrm>
          <a:prstGeom prst="rect">
            <a:avLst/>
          </a:prstGeom>
          <a:noFill/>
        </p:spPr>
        <p:txBody>
          <a:bodyPr wrap="square" rtlCol="0">
            <a:spAutoFit/>
          </a:bodyPr>
          <a:lstStyle/>
          <a:p>
            <a:r>
              <a:rPr lang="en-US" altLang="zh-CN" sz="2400" smtClean="0">
                <a:solidFill>
                  <a:srgbClr val="0070C0"/>
                </a:solidFill>
                <a:latin typeface="黑体" panose="02010609060101010101" pitchFamily="49" charset="-122"/>
                <a:ea typeface="黑体" panose="02010609060101010101" pitchFamily="49" charset="-122"/>
              </a:rPr>
              <a:t>[</a:t>
            </a:r>
            <a:r>
              <a:rPr lang="zh-CN" altLang="en-US" sz="2400" smtClean="0">
                <a:solidFill>
                  <a:srgbClr val="0070C0"/>
                </a:solidFill>
                <a:latin typeface="黑体" panose="02010609060101010101" pitchFamily="49" charset="-122"/>
                <a:ea typeface="黑体" panose="02010609060101010101" pitchFamily="49" charset="-122"/>
              </a:rPr>
              <a:t>考查视角一</a:t>
            </a:r>
            <a:r>
              <a:rPr lang="en-US" altLang="zh-CN" sz="2400" smtClean="0">
                <a:solidFill>
                  <a:srgbClr val="0070C0"/>
                </a:solidFill>
                <a:latin typeface="黑体" panose="02010609060101010101" pitchFamily="49" charset="-122"/>
                <a:ea typeface="黑体" panose="02010609060101010101" pitchFamily="49" charset="-122"/>
              </a:rPr>
              <a:t>] </a:t>
            </a:r>
            <a:r>
              <a:rPr lang="zh-CN" altLang="en-US" sz="2400" smtClean="0">
                <a:solidFill>
                  <a:srgbClr val="0070C0"/>
                </a:solidFill>
                <a:latin typeface="黑体" panose="02010609060101010101" pitchFamily="49" charset="-122"/>
                <a:ea typeface="黑体" panose="02010609060101010101" pitchFamily="49" charset="-122"/>
              </a:rPr>
              <a:t>基层治理</a:t>
            </a:r>
            <a:endParaRPr lang="en-US" altLang="zh-CN" sz="2400" smtClean="0">
              <a:solidFill>
                <a:srgbClr val="0070C0"/>
              </a:solidFill>
              <a:latin typeface="黑体" panose="02010609060101010101" pitchFamily="49" charset="-122"/>
              <a:ea typeface="黑体" panose="02010609060101010101" pitchFamily="49" charset="-122"/>
            </a:endParaRPr>
          </a:p>
          <a:p>
            <a:r>
              <a:rPr lang="zh-CN" altLang="en-US" sz="2400" smtClean="0">
                <a:latin typeface="黑体" panose="02010609060101010101" pitchFamily="49" charset="-122"/>
                <a:ea typeface="黑体" panose="02010609060101010101" pitchFamily="49" charset="-122"/>
              </a:rPr>
              <a:t>典例</a:t>
            </a:r>
            <a:r>
              <a:rPr lang="en-US" sz="2400" smtClean="0">
                <a:latin typeface="黑体" panose="02010609060101010101" pitchFamily="49" charset="-122"/>
                <a:ea typeface="黑体" panose="02010609060101010101" pitchFamily="49" charset="-122"/>
              </a:rPr>
              <a:t>1:</a:t>
            </a:r>
            <a:r>
              <a:rPr lang="en-US" sz="2400" smtClean="0">
                <a:latin typeface="楷体" panose="02010609060101010101" pitchFamily="49" charset="-122"/>
                <a:ea typeface="楷体" panose="02010609060101010101" pitchFamily="49" charset="-122"/>
              </a:rPr>
              <a:t>(2024·</a:t>
            </a:r>
            <a:r>
              <a:rPr lang="zh-CN" altLang="en-US" sz="2400" smtClean="0">
                <a:latin typeface="楷体" panose="02010609060101010101" pitchFamily="49" charset="-122"/>
                <a:ea typeface="楷体" panose="02010609060101010101" pitchFamily="49" charset="-122"/>
              </a:rPr>
              <a:t>浙江金华月考</a:t>
            </a:r>
            <a:r>
              <a:rPr lang="en-US" sz="2400" smtClean="0">
                <a:latin typeface="楷体" panose="02010609060101010101" pitchFamily="49" charset="-122"/>
                <a:ea typeface="楷体" panose="02010609060101010101" pitchFamily="49" charset="-122"/>
              </a:rPr>
              <a:t>)</a:t>
            </a:r>
            <a:r>
              <a:rPr lang="zh-CN" altLang="en-US" sz="2400" smtClean="0"/>
              <a:t>第二次世界大战后</a:t>
            </a:r>
            <a:r>
              <a:rPr lang="en-US" sz="2400" smtClean="0"/>
              <a:t>,</a:t>
            </a:r>
            <a:r>
              <a:rPr lang="zh-CN" altLang="en-US" sz="2400" smtClean="0"/>
              <a:t>美国社区的事务不由政府包办而由社区居民自己决定。由当地居民自愿组成的社区委员会是社区管理的核心机构</a:t>
            </a:r>
            <a:r>
              <a:rPr lang="en-US" sz="2400" smtClean="0"/>
              <a:t>,</a:t>
            </a:r>
            <a:r>
              <a:rPr lang="zh-CN" altLang="en-US" sz="2400" smtClean="0"/>
              <a:t>对社区事务拥有很大的发言权。委员是义务担任的</a:t>
            </a:r>
            <a:r>
              <a:rPr lang="en-US" sz="2400" smtClean="0"/>
              <a:t>,</a:t>
            </a:r>
            <a:r>
              <a:rPr lang="zh-CN" altLang="en-US" sz="2400" smtClean="0"/>
              <a:t>不拿报酬</a:t>
            </a:r>
            <a:r>
              <a:rPr lang="en-US" sz="2400" smtClean="0"/>
              <a:t>,</a:t>
            </a:r>
            <a:r>
              <a:rPr lang="zh-CN" altLang="en-US" sz="2400" smtClean="0"/>
              <a:t>有少量补贴。据此可知</a:t>
            </a:r>
            <a:r>
              <a:rPr lang="en-US" sz="2400" smtClean="0"/>
              <a:t>,</a:t>
            </a:r>
            <a:r>
              <a:rPr lang="zh-CN" altLang="en-US" sz="2400" smtClean="0"/>
              <a:t>美国基层治理的主要特征是</a:t>
            </a:r>
            <a:r>
              <a:rPr lang="en-US" sz="2400" smtClean="0"/>
              <a:t>(</a:t>
            </a:r>
            <a:r>
              <a:rPr lang="zh-CN" altLang="en-US" sz="2400" smtClean="0"/>
              <a:t>　　</a:t>
            </a:r>
            <a:r>
              <a:rPr lang="en-US" sz="2400" smtClean="0"/>
              <a:t>)</a:t>
            </a:r>
            <a:endParaRPr lang="zh-CN" altLang="en-US" sz="2400" smtClean="0"/>
          </a:p>
          <a:p>
            <a:r>
              <a:rPr lang="en-US" sz="2400" smtClean="0"/>
              <a:t>A.</a:t>
            </a:r>
            <a:r>
              <a:rPr lang="zh-CN" altLang="en-US" sz="2400" smtClean="0"/>
              <a:t>村社自治   </a:t>
            </a:r>
            <a:r>
              <a:rPr lang="en-US" sz="2400" smtClean="0"/>
              <a:t>	B.</a:t>
            </a:r>
            <a:r>
              <a:rPr lang="zh-CN" altLang="en-US" sz="2400" smtClean="0"/>
              <a:t>政府主导</a:t>
            </a:r>
            <a:endParaRPr lang="zh-CN" altLang="en-US" sz="2400" smtClean="0"/>
          </a:p>
          <a:p>
            <a:r>
              <a:rPr lang="en-US" sz="2400" smtClean="0"/>
              <a:t>C.</a:t>
            </a:r>
            <a:r>
              <a:rPr lang="zh-CN" altLang="en-US" sz="2400" smtClean="0"/>
              <a:t>社会化管理</a:t>
            </a:r>
            <a:r>
              <a:rPr lang="en-US" sz="2400" smtClean="0"/>
              <a:t>	D.</a:t>
            </a:r>
            <a:r>
              <a:rPr lang="zh-CN" altLang="en-US" sz="2400" smtClean="0"/>
              <a:t>基层自治</a:t>
            </a:r>
            <a:endParaRPr lang="zh-CN" altLang="en-US" sz="2400" smtClean="0"/>
          </a:p>
        </p:txBody>
      </p:sp>
      <p:sp>
        <p:nvSpPr>
          <p:cNvPr id="9" name="TextBox 8"/>
          <p:cNvSpPr txBox="1"/>
          <p:nvPr/>
        </p:nvSpPr>
        <p:spPr>
          <a:xfrm>
            <a:off x="2658414" y="2984277"/>
            <a:ext cx="714380" cy="779059"/>
          </a:xfrm>
          <a:prstGeom prst="rect">
            <a:avLst/>
          </a:prstGeom>
          <a:noFill/>
        </p:spPr>
        <p:txBody>
          <a:bodyPr wrap="square" rtlCol="0">
            <a:spAutoFit/>
          </a:bodyPr>
          <a:lstStyle/>
          <a:p>
            <a:r>
              <a:rPr lang="en-US" altLang="zh-CN" sz="4000" smtClean="0">
                <a:solidFill>
                  <a:srgbClr val="FF0000"/>
                </a:solidFill>
              </a:rPr>
              <a:t>D</a:t>
            </a:r>
            <a:endParaRPr lang="zh-CN" altLang="en-US" sz="4000" smtClean="0">
              <a:solidFill>
                <a:srgbClr val="FF0000"/>
              </a:solidFill>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4405" y="479532"/>
            <a:ext cx="8895189" cy="3306664"/>
          </a:xfrm>
          <a:prstGeom prst="rect">
            <a:avLst/>
          </a:prstGeom>
          <a:noFill/>
        </p:spPr>
        <p:txBody>
          <a:bodyPr wrap="square" lIns="68571" tIns="34285" rIns="68571" bIns="34285" rtlCol="0">
            <a:spAutoFit/>
          </a:bodyPr>
          <a:lstStyle/>
          <a:p>
            <a:pPr>
              <a:lnSpc>
                <a:spcPct val="150000"/>
              </a:lnSpc>
            </a:pPr>
            <a:r>
              <a:rPr lang="zh-CN" altLang="en-US" sz="2400" smtClean="0">
                <a:solidFill>
                  <a:srgbClr val="FF0000"/>
                </a:solidFill>
                <a:latin typeface="黑体" panose="02010609060101010101" pitchFamily="49" charset="-122"/>
                <a:ea typeface="黑体" panose="02010609060101010101" pitchFamily="49" charset="-122"/>
              </a:rPr>
              <a:t>解析</a:t>
            </a:r>
            <a:r>
              <a:rPr lang="en-US" sz="2400" smtClean="0">
                <a:solidFill>
                  <a:srgbClr val="FF0000"/>
                </a:solidFill>
                <a:latin typeface="黑体" panose="02010609060101010101" pitchFamily="49" charset="-122"/>
                <a:ea typeface="黑体" panose="02010609060101010101" pitchFamily="49" charset="-122"/>
              </a:rPr>
              <a:t>:D</a:t>
            </a:r>
            <a:r>
              <a:rPr lang="zh-CN" altLang="en-US" sz="2400" smtClean="0">
                <a:latin typeface="楷体" panose="02010609060101010101" pitchFamily="49" charset="-122"/>
                <a:ea typeface="楷体" panose="02010609060101010101" pitchFamily="49" charset="-122"/>
              </a:rPr>
              <a:t>　根据材料“不由政府包办而由社区居民自己决定”可知</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这体现了美国基层治理上的自治特点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所以材料反映的美国基层治理中的主要特征是基层自治</a:t>
            </a:r>
            <a:r>
              <a:rPr lang="en-US" sz="2400" smtClean="0">
                <a:latin typeface="楷体" panose="02010609060101010101" pitchFamily="49" charset="-122"/>
                <a:ea typeface="楷体" panose="02010609060101010101" pitchFamily="49" charset="-122"/>
              </a:rPr>
              <a:t>,D</a:t>
            </a:r>
            <a:r>
              <a:rPr lang="zh-CN" altLang="en-US" sz="2400" smtClean="0">
                <a:latin typeface="楷体" panose="02010609060101010101" pitchFamily="49" charset="-122"/>
                <a:ea typeface="楷体" panose="02010609060101010101" pitchFamily="49" charset="-122"/>
              </a:rPr>
              <a:t>项正确</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村社自治是古希腊基层自治的特点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A</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“政府主导”与材料主旨不符</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材料强调的是基层自治</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B</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美国基层自治引入了社会化管理</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但材料未涉及相关内容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C</a:t>
            </a:r>
            <a:r>
              <a:rPr lang="zh-CN" altLang="en-US" sz="2400" smtClean="0">
                <a:latin typeface="楷体" panose="02010609060101010101" pitchFamily="49" charset="-122"/>
                <a:ea typeface="楷体" panose="02010609060101010101" pitchFamily="49" charset="-122"/>
              </a:rPr>
              <a:t>项。</a:t>
            </a:r>
            <a:endParaRPr lang="zh-CN" altLang="en-US" sz="2400">
              <a:latin typeface="楷体" panose="02010609060101010101" pitchFamily="49" charset="-122"/>
              <a:ea typeface="楷体" panose="02010609060101010101" pitchFamily="49" charset="-122"/>
            </a:endParaRPr>
          </a:p>
        </p:txBody>
      </p:sp>
      <p:pic>
        <p:nvPicPr>
          <p:cNvPr id="2" name="Picture 2"/>
          <p:cNvPicPr>
            <a:picLocks noChangeAspect="1"/>
          </p:cNvPicPr>
          <p:nvPr/>
        </p:nvPicPr>
        <p:blipFill>
          <a:blip r:embed="rId1"/>
          <a:stretch>
            <a:fillRect/>
          </a:stretch>
        </p:blipFill>
        <p:spPr>
          <a:xfrm flipH="1">
            <a:off x="10845800" y="12496800"/>
            <a:ext cx="0" cy="0"/>
          </a:xfrm>
          <a:prstGeom prst="rect">
            <a:avLst/>
          </a:prstGeom>
          <a:ln>
            <a:noFill/>
          </a:ln>
        </p:spPr>
      </p:pic>
    </p:spTree>
  </p:cSld>
  <p:clrMapOvr>
    <a:masterClrMapping/>
  </p:clrMapOvr>
  <p:transition>
    <p:wedg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2844" y="130088"/>
            <a:ext cx="8805313" cy="4870554"/>
          </a:xfrm>
          <a:prstGeom prst="rect">
            <a:avLst/>
          </a:prstGeom>
          <a:noFill/>
        </p:spPr>
        <p:txBody>
          <a:bodyPr wrap="square" lIns="68571" tIns="34285" rIns="68571" bIns="34285" rtlCol="0">
            <a:spAutoFit/>
          </a:bodyPr>
          <a:lstStyle/>
          <a:p>
            <a:r>
              <a:rPr lang="en-US" altLang="zh-CN" sz="2400" smtClean="0">
                <a:solidFill>
                  <a:srgbClr val="0070C0"/>
                </a:solidFill>
                <a:latin typeface="黑体" panose="02010609060101010101" pitchFamily="49" charset="-122"/>
                <a:ea typeface="黑体" panose="02010609060101010101" pitchFamily="49" charset="-122"/>
              </a:rPr>
              <a:t>[</a:t>
            </a:r>
            <a:r>
              <a:rPr lang="zh-CN" altLang="en-US" sz="2400" smtClean="0">
                <a:solidFill>
                  <a:srgbClr val="0070C0"/>
                </a:solidFill>
                <a:latin typeface="黑体" panose="02010609060101010101" pitchFamily="49" charset="-122"/>
                <a:ea typeface="黑体" panose="02010609060101010101" pitchFamily="49" charset="-122"/>
              </a:rPr>
              <a:t>考查视角二</a:t>
            </a:r>
            <a:r>
              <a:rPr lang="en-US" altLang="zh-CN" sz="2400" smtClean="0">
                <a:solidFill>
                  <a:srgbClr val="0070C0"/>
                </a:solidFill>
                <a:latin typeface="黑体" panose="02010609060101010101" pitchFamily="49" charset="-122"/>
                <a:ea typeface="黑体" panose="02010609060101010101" pitchFamily="49" charset="-122"/>
              </a:rPr>
              <a:t>] </a:t>
            </a:r>
            <a:r>
              <a:rPr lang="zh-CN" altLang="en-US" sz="2400" smtClean="0">
                <a:solidFill>
                  <a:srgbClr val="0070C0"/>
                </a:solidFill>
                <a:latin typeface="黑体" panose="02010609060101010101" pitchFamily="49" charset="-122"/>
                <a:ea typeface="黑体" panose="02010609060101010101" pitchFamily="49" charset="-122"/>
              </a:rPr>
              <a:t>社会保障</a:t>
            </a:r>
            <a:endParaRPr lang="en-US" altLang="zh-CN" sz="2400" smtClean="0">
              <a:solidFill>
                <a:srgbClr val="0070C0"/>
              </a:solidFill>
              <a:latin typeface="黑体" panose="02010609060101010101" pitchFamily="49" charset="-122"/>
              <a:ea typeface="黑体" panose="02010609060101010101" pitchFamily="49" charset="-122"/>
            </a:endParaRPr>
          </a:p>
          <a:p>
            <a:pPr algn="just"/>
            <a:r>
              <a:rPr lang="zh-CN" altLang="en-US" sz="2400" smtClean="0">
                <a:latin typeface="黑体" panose="02010609060101010101" pitchFamily="49" charset="-122"/>
                <a:ea typeface="黑体" panose="02010609060101010101" pitchFamily="49" charset="-122"/>
              </a:rPr>
              <a:t>典例</a:t>
            </a:r>
            <a:r>
              <a:rPr lang="en-US" sz="2400" smtClean="0">
                <a:latin typeface="黑体" panose="02010609060101010101" pitchFamily="49" charset="-122"/>
                <a:ea typeface="黑体" panose="02010609060101010101" pitchFamily="49" charset="-122"/>
              </a:rPr>
              <a:t>2:</a:t>
            </a:r>
            <a:r>
              <a:rPr lang="en-US" sz="2400" smtClean="0"/>
              <a:t>1940</a:t>
            </a:r>
            <a:r>
              <a:rPr lang="zh-CN" altLang="en-US" sz="2400" smtClean="0"/>
              <a:t>年</a:t>
            </a:r>
            <a:r>
              <a:rPr lang="en-US" sz="2400" smtClean="0"/>
              <a:t>,</a:t>
            </a:r>
            <a:r>
              <a:rPr lang="zh-CN" altLang="en-US" sz="2400" smtClean="0"/>
              <a:t>美国公共社会保障支出只有</a:t>
            </a:r>
            <a:r>
              <a:rPr lang="en-US" sz="2400" smtClean="0"/>
              <a:t>87.95</a:t>
            </a:r>
            <a:r>
              <a:rPr lang="zh-CN" altLang="en-US" sz="2400" smtClean="0"/>
              <a:t>亿美元</a:t>
            </a:r>
            <a:r>
              <a:rPr lang="en-US" sz="2400" smtClean="0"/>
              <a:t>,</a:t>
            </a:r>
            <a:r>
              <a:rPr lang="zh-CN" altLang="en-US" sz="2400" smtClean="0"/>
              <a:t>占国内生产总值的</a:t>
            </a:r>
            <a:r>
              <a:rPr lang="en-US" sz="2400" smtClean="0"/>
              <a:t>8%;</a:t>
            </a:r>
            <a:r>
              <a:rPr lang="zh-CN" altLang="en-US" sz="2400" smtClean="0"/>
              <a:t>而到</a:t>
            </a:r>
            <a:r>
              <a:rPr lang="en-US" sz="2400" smtClean="0"/>
              <a:t>1992</a:t>
            </a:r>
            <a:r>
              <a:rPr lang="zh-CN" altLang="en-US" sz="2400" smtClean="0"/>
              <a:t>年全部社会保障支出</a:t>
            </a:r>
            <a:r>
              <a:rPr lang="en-US" sz="2400" smtClean="0"/>
              <a:t>20 899.41</a:t>
            </a:r>
            <a:r>
              <a:rPr lang="zh-CN" altLang="en-US" sz="2400" smtClean="0"/>
              <a:t>亿美元</a:t>
            </a:r>
            <a:r>
              <a:rPr lang="en-US" sz="2400" smtClean="0"/>
              <a:t>,</a:t>
            </a:r>
            <a:r>
              <a:rPr lang="zh-CN" altLang="en-US" sz="2400" smtClean="0"/>
              <a:t>占国内生产总值的</a:t>
            </a:r>
            <a:r>
              <a:rPr lang="en-US" sz="2400" smtClean="0"/>
              <a:t>33.5%,</a:t>
            </a:r>
            <a:r>
              <a:rPr lang="zh-CN" altLang="en-US" sz="2400" smtClean="0"/>
              <a:t>相当于</a:t>
            </a:r>
            <a:r>
              <a:rPr lang="en-US" sz="2400" smtClean="0"/>
              <a:t>1940</a:t>
            </a:r>
            <a:r>
              <a:rPr lang="zh-CN" altLang="en-US" sz="2400" smtClean="0"/>
              <a:t>年公共社会保障支出的</a:t>
            </a:r>
            <a:r>
              <a:rPr lang="en-US" sz="2400" smtClean="0"/>
              <a:t>237.6</a:t>
            </a:r>
            <a:r>
              <a:rPr lang="zh-CN" altLang="en-US" sz="2400" smtClean="0"/>
              <a:t>倍。这些社会保障支出的上升超出了美国经济增长的速度。材料旨在说明美国社会保障</a:t>
            </a:r>
            <a:r>
              <a:rPr lang="en-US" sz="2400" smtClean="0"/>
              <a:t>(</a:t>
            </a:r>
            <a:r>
              <a:rPr lang="zh-CN" altLang="en-US" sz="2400" smtClean="0"/>
              <a:t>　　</a:t>
            </a:r>
            <a:r>
              <a:rPr lang="en-US" sz="2400" smtClean="0"/>
              <a:t>)</a:t>
            </a:r>
            <a:endParaRPr lang="zh-CN" altLang="en-US" sz="2400" smtClean="0"/>
          </a:p>
          <a:p>
            <a:r>
              <a:rPr lang="en-US" sz="2400" smtClean="0"/>
              <a:t>A.</a:t>
            </a:r>
            <a:r>
              <a:rPr lang="zh-CN" altLang="en-US" sz="2400" smtClean="0"/>
              <a:t>加重了美国的财政负担</a:t>
            </a:r>
            <a:endParaRPr lang="zh-CN" altLang="en-US" sz="2400" smtClean="0"/>
          </a:p>
          <a:p>
            <a:r>
              <a:rPr lang="en-US" sz="2400" smtClean="0"/>
              <a:t>B.</a:t>
            </a:r>
            <a:r>
              <a:rPr lang="zh-CN" altLang="en-US" sz="2400" smtClean="0"/>
              <a:t>缩小了社会的贫富差距</a:t>
            </a:r>
            <a:endParaRPr lang="zh-CN" altLang="en-US" sz="2400" smtClean="0"/>
          </a:p>
          <a:p>
            <a:r>
              <a:rPr lang="en-US" sz="2400" smtClean="0"/>
              <a:t>C.</a:t>
            </a:r>
            <a:r>
              <a:rPr lang="zh-CN" altLang="en-US" sz="2400" smtClean="0"/>
              <a:t>导致美国经济的每况愈下</a:t>
            </a:r>
            <a:endParaRPr lang="zh-CN" altLang="en-US" sz="2400" smtClean="0"/>
          </a:p>
          <a:p>
            <a:r>
              <a:rPr lang="en-US" sz="2400" smtClean="0"/>
              <a:t>D.</a:t>
            </a:r>
            <a:r>
              <a:rPr lang="zh-CN" altLang="en-US" sz="2400" smtClean="0"/>
              <a:t>难以兼容现代市场经济</a:t>
            </a:r>
            <a:endParaRPr lang="zh-CN" altLang="en-US" sz="2400" smtClean="0"/>
          </a:p>
        </p:txBody>
      </p:sp>
      <p:sp>
        <p:nvSpPr>
          <p:cNvPr id="4" name="TextBox 3"/>
          <p:cNvSpPr txBox="1"/>
          <p:nvPr/>
        </p:nvSpPr>
        <p:spPr>
          <a:xfrm>
            <a:off x="4158612" y="2324098"/>
            <a:ext cx="1000132" cy="779059"/>
          </a:xfrm>
          <a:prstGeom prst="rect">
            <a:avLst/>
          </a:prstGeom>
          <a:noFill/>
        </p:spPr>
        <p:txBody>
          <a:bodyPr wrap="square" rtlCol="0">
            <a:spAutoFit/>
          </a:bodyPr>
          <a:lstStyle/>
          <a:p>
            <a:r>
              <a:rPr lang="en-US" altLang="zh-CN" sz="4000" smtClean="0">
                <a:solidFill>
                  <a:srgbClr val="FF0000"/>
                </a:solidFill>
              </a:rPr>
              <a:t>A</a:t>
            </a:r>
            <a:endParaRPr lang="zh-CN" altLang="en-US" sz="4000" smtClean="0">
              <a:solidFill>
                <a:srgbClr val="FF0000"/>
              </a:solidFill>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843" y="304025"/>
            <a:ext cx="8733875" cy="2839229"/>
          </a:xfrm>
          <a:prstGeom prst="rect">
            <a:avLst/>
          </a:prstGeom>
          <a:noFill/>
        </p:spPr>
        <p:txBody>
          <a:bodyPr wrap="square" lIns="68571" tIns="34285" rIns="68571" bIns="34285" rtlCol="0">
            <a:spAutoFit/>
          </a:bodyPr>
          <a:lstStyle/>
          <a:p>
            <a:pPr>
              <a:lnSpc>
                <a:spcPct val="150000"/>
              </a:lnSpc>
            </a:pPr>
            <a:r>
              <a:rPr lang="zh-CN" altLang="en-US" sz="2400" smtClean="0">
                <a:solidFill>
                  <a:srgbClr val="FF0000"/>
                </a:solidFill>
                <a:latin typeface="黑体" panose="02010609060101010101" pitchFamily="49" charset="-122"/>
                <a:ea typeface="黑体" panose="02010609060101010101" pitchFamily="49" charset="-122"/>
              </a:rPr>
              <a:t>解析</a:t>
            </a:r>
            <a:r>
              <a:rPr lang="en-US" sz="2400" smtClean="0">
                <a:solidFill>
                  <a:srgbClr val="FF0000"/>
                </a:solidFill>
                <a:latin typeface="黑体" panose="02010609060101010101" pitchFamily="49" charset="-122"/>
                <a:ea typeface="黑体" panose="02010609060101010101" pitchFamily="49" charset="-122"/>
              </a:rPr>
              <a:t>:A</a:t>
            </a:r>
            <a:r>
              <a:rPr lang="zh-CN" altLang="en-US" sz="2400" smtClean="0">
                <a:latin typeface="楷体" panose="02010609060101010101" pitchFamily="49" charset="-122"/>
                <a:ea typeface="楷体" panose="02010609060101010101" pitchFamily="49" charset="-122"/>
              </a:rPr>
              <a:t>　美国在社会保障支出的上升速度超出了美国经济增长的速度</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一定程度上加重了美国的财政负担</a:t>
            </a:r>
            <a:r>
              <a:rPr lang="en-US" sz="2400" smtClean="0">
                <a:latin typeface="楷体" panose="02010609060101010101" pitchFamily="49" charset="-122"/>
                <a:ea typeface="楷体" panose="02010609060101010101" pitchFamily="49" charset="-122"/>
              </a:rPr>
              <a:t>,A</a:t>
            </a:r>
            <a:r>
              <a:rPr lang="zh-CN" altLang="en-US" sz="2400" smtClean="0">
                <a:latin typeface="楷体" panose="02010609060101010101" pitchFamily="49" charset="-122"/>
                <a:ea typeface="楷体" panose="02010609060101010101" pitchFamily="49" charset="-122"/>
              </a:rPr>
              <a:t>项正确</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材料描述的是社会保障支出对美国财政的影响</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没有涉及贫富差距信息</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B</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根据材料信息无法得出美国经济是否每况愈下</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C</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“难以兼容现代市场经济”说法与史实不符</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D</a:t>
            </a:r>
            <a:r>
              <a:rPr lang="zh-CN" altLang="en-US" sz="2400" smtClean="0">
                <a:latin typeface="楷体" panose="02010609060101010101" pitchFamily="49" charset="-122"/>
                <a:ea typeface="楷体" panose="02010609060101010101" pitchFamily="49" charset="-122"/>
              </a:rPr>
              <a:t>项。</a:t>
            </a:r>
            <a:endParaRPr lang="zh-CN" altLang="en-US" sz="2400">
              <a:latin typeface="楷体" panose="02010609060101010101" pitchFamily="49" charset="-122"/>
              <a:ea typeface="楷体" panose="02010609060101010101" pitchFamily="49" charset="-122"/>
            </a:endParaRPr>
          </a:p>
        </p:txBody>
      </p:sp>
    </p:spTree>
  </p:cSld>
  <p:clrMapOvr>
    <a:masterClrMapping/>
  </p:clrMapOvr>
  <p:transition>
    <p:cover dir="d"/>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4405" y="107710"/>
            <a:ext cx="3233149" cy="481276"/>
          </a:xfrm>
          <a:prstGeom prst="rect">
            <a:avLst/>
          </a:prstGeom>
          <a:noFill/>
        </p:spPr>
        <p:txBody>
          <a:bodyPr wrap="square" lIns="68571" tIns="34285" rIns="68571" bIns="34285" rtlCol="0">
            <a:spAutoFit/>
          </a:bodyPr>
          <a:lstStyle/>
          <a:p>
            <a:r>
              <a:rPr lang="en-US" sz="2400" smtClean="0">
                <a:solidFill>
                  <a:srgbClr val="0070C0"/>
                </a:solidFill>
                <a:latin typeface="黑体" panose="02010609060101010101" pitchFamily="49" charset="-122"/>
                <a:ea typeface="黑体" panose="02010609060101010101" pitchFamily="49" charset="-122"/>
              </a:rPr>
              <a:t>[</a:t>
            </a:r>
            <a:r>
              <a:rPr lang="zh-CN" altLang="en-US" sz="2400" smtClean="0">
                <a:solidFill>
                  <a:srgbClr val="0070C0"/>
                </a:solidFill>
                <a:latin typeface="黑体" panose="02010609060101010101" pitchFamily="49" charset="-122"/>
                <a:ea typeface="黑体" panose="02010609060101010101" pitchFamily="49" charset="-122"/>
              </a:rPr>
              <a:t>考情分析</a:t>
            </a:r>
            <a:r>
              <a:rPr lang="en-US" sz="2400" smtClean="0">
                <a:solidFill>
                  <a:srgbClr val="0070C0"/>
                </a:solidFill>
                <a:latin typeface="黑体" panose="02010609060101010101" pitchFamily="49" charset="-122"/>
                <a:ea typeface="黑体" panose="02010609060101010101" pitchFamily="49" charset="-122"/>
              </a:rPr>
              <a:t>]</a:t>
            </a:r>
            <a:endParaRPr lang="zh-CN" altLang="en-US" sz="2400">
              <a:solidFill>
                <a:srgbClr val="0070C0"/>
              </a:solidFill>
              <a:latin typeface="黑体" panose="02010609060101010101" pitchFamily="49" charset="-122"/>
              <a:ea typeface="黑体" panose="02010609060101010101" pitchFamily="49" charset="-122"/>
            </a:endParaRPr>
          </a:p>
        </p:txBody>
      </p:sp>
      <p:graphicFrame>
        <p:nvGraphicFramePr>
          <p:cNvPr id="4" name="表格 3"/>
          <p:cNvGraphicFramePr>
            <a:graphicFrameLocks noGrp="1"/>
          </p:cNvGraphicFramePr>
          <p:nvPr/>
        </p:nvGraphicFramePr>
        <p:xfrm>
          <a:off x="142844" y="685798"/>
          <a:ext cx="8858312" cy="3671902"/>
        </p:xfrm>
        <a:graphic>
          <a:graphicData uri="http://schemas.openxmlformats.org/drawingml/2006/table">
            <a:tbl>
              <a:tblPr/>
              <a:tblGrid>
                <a:gridCol w="2071702"/>
                <a:gridCol w="6786610"/>
              </a:tblGrid>
              <a:tr h="2855924">
                <a:tc>
                  <a:txBody>
                    <a:bodyPr wrap="square"/>
                    <a:lstStyle/>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规律总结</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en-US" sz="2400" b="1">
                          <a:latin typeface="宋体" panose="02010600030101010101" pitchFamily="2" charset="-122"/>
                          <a:ea typeface="宋体" panose="02010600030101010101" pitchFamily="2" charset="-122"/>
                          <a:cs typeface="Times New Roman" panose="02020603050405020304"/>
                        </a:rPr>
                        <a:t>(1)</a:t>
                      </a:r>
                      <a:r>
                        <a:rPr lang="zh-CN" sz="2400" b="1">
                          <a:latin typeface="宋体" panose="02010600030101010101" pitchFamily="2" charset="-122"/>
                          <a:ea typeface="宋体" panose="02010600030101010101" pitchFamily="2" charset="-122"/>
                          <a:cs typeface="Times New Roman" panose="02020603050405020304"/>
                        </a:rPr>
                        <a:t>考试题型</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选择题</a:t>
                      </a:r>
                      <a:endParaRPr lang="zh-CN" sz="2400">
                        <a:latin typeface="宋体" panose="02010600030101010101" pitchFamily="2" charset="-122"/>
                        <a:ea typeface="宋体" panose="02010600030101010101" pitchFamily="2" charset="-122"/>
                        <a:cs typeface="Times New Roman" panose="02020603050405020304"/>
                      </a:endParaRPr>
                    </a:p>
                    <a:p>
                      <a:pPr>
                        <a:lnSpc>
                          <a:spcPct val="100000"/>
                        </a:lnSpc>
                        <a:spcAft>
                          <a:spcPct val="0"/>
                        </a:spcAft>
                      </a:pPr>
                      <a:r>
                        <a:rPr lang="en-US" sz="2400" b="1">
                          <a:latin typeface="宋体" panose="02010600030101010101" pitchFamily="2" charset="-122"/>
                          <a:ea typeface="宋体" panose="02010600030101010101" pitchFamily="2" charset="-122"/>
                          <a:cs typeface="Times New Roman" panose="02020603050405020304"/>
                        </a:rPr>
                        <a:t>(2)</a:t>
                      </a:r>
                      <a:r>
                        <a:rPr lang="zh-CN" sz="2400" b="1">
                          <a:latin typeface="宋体" panose="02010600030101010101" pitchFamily="2" charset="-122"/>
                          <a:ea typeface="宋体" panose="02010600030101010101" pitchFamily="2" charset="-122"/>
                          <a:cs typeface="Times New Roman" panose="02020603050405020304"/>
                        </a:rPr>
                        <a:t>必备知识</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西方社会保障制度与基层治理</a:t>
                      </a:r>
                      <a:endParaRPr lang="zh-CN" sz="2400">
                        <a:latin typeface="宋体" panose="02010600030101010101" pitchFamily="2" charset="-122"/>
                        <a:ea typeface="宋体" panose="02010600030101010101" pitchFamily="2" charset="-122"/>
                        <a:cs typeface="Times New Roman" panose="02020603050405020304"/>
                      </a:endParaRPr>
                    </a:p>
                    <a:p>
                      <a:pPr>
                        <a:lnSpc>
                          <a:spcPct val="100000"/>
                        </a:lnSpc>
                        <a:spcAft>
                          <a:spcPct val="0"/>
                        </a:spcAft>
                      </a:pPr>
                      <a:r>
                        <a:rPr lang="en-US" sz="2400" b="1">
                          <a:latin typeface="宋体" panose="02010600030101010101" pitchFamily="2" charset="-122"/>
                          <a:ea typeface="宋体" panose="02010600030101010101" pitchFamily="2" charset="-122"/>
                          <a:cs typeface="Times New Roman" panose="02020603050405020304"/>
                        </a:rPr>
                        <a:t>(3)</a:t>
                      </a:r>
                      <a:r>
                        <a:rPr lang="zh-CN" sz="2400" b="1">
                          <a:latin typeface="宋体" panose="02010600030101010101" pitchFamily="2" charset="-122"/>
                          <a:ea typeface="宋体" panose="02010600030101010101" pitchFamily="2" charset="-122"/>
                          <a:cs typeface="Times New Roman" panose="02020603050405020304"/>
                        </a:rPr>
                        <a:t>关键能力</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历史概括能力</a:t>
                      </a:r>
                      <a:endParaRPr lang="zh-CN" sz="2400">
                        <a:latin typeface="宋体" panose="02010600030101010101" pitchFamily="2" charset="-122"/>
                        <a:ea typeface="宋体" panose="02010600030101010101" pitchFamily="2" charset="-122"/>
                        <a:cs typeface="Times New Roman" panose="02020603050405020304"/>
                      </a:endParaRPr>
                    </a:p>
                    <a:p>
                      <a:pPr>
                        <a:lnSpc>
                          <a:spcPct val="100000"/>
                        </a:lnSpc>
                        <a:spcAft>
                          <a:spcPct val="0"/>
                        </a:spcAft>
                      </a:pPr>
                      <a:r>
                        <a:rPr lang="en-US" sz="2400" b="1">
                          <a:latin typeface="宋体" panose="02010600030101010101" pitchFamily="2" charset="-122"/>
                          <a:ea typeface="宋体" panose="02010600030101010101" pitchFamily="2" charset="-122"/>
                          <a:cs typeface="Times New Roman" panose="02020603050405020304"/>
                        </a:rPr>
                        <a:t>(4)</a:t>
                      </a:r>
                      <a:r>
                        <a:rPr lang="zh-CN" sz="2400" b="1">
                          <a:latin typeface="宋体" panose="02010600030101010101" pitchFamily="2" charset="-122"/>
                          <a:ea typeface="宋体" panose="02010600030101010101" pitchFamily="2" charset="-122"/>
                          <a:cs typeface="Times New Roman" panose="02020603050405020304"/>
                        </a:rPr>
                        <a:t>核心素养</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从第二次世界大战后美国社区自治切入</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考查美国基层治理的特点</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关注了历史解释素养</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从美国社会保障支出切入</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考查现代社会保障制度的影响</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关注了史料实证素养</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5978">
                <a:tc>
                  <a:txBody>
                    <a:bodyPr wrap="square"/>
                    <a:lstStyle/>
                    <a:p>
                      <a:pPr algn="ct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命题预测</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00000"/>
                        </a:lnSpc>
                        <a:spcAft>
                          <a:spcPct val="0"/>
                        </a:spcAft>
                      </a:pPr>
                      <a:r>
                        <a:rPr lang="zh-CN" sz="2400" b="1">
                          <a:latin typeface="宋体" panose="02010600030101010101" pitchFamily="2" charset="-122"/>
                          <a:ea typeface="宋体" panose="02010600030101010101" pitchFamily="2" charset="-122"/>
                          <a:cs typeface="Times New Roman" panose="02020603050405020304"/>
                        </a:rPr>
                        <a:t>近代英国的自治市制度</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西方社会保障制度</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西方国家基层治理</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sh dir="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214678" y="142858"/>
            <a:ext cx="1928826" cy="500066"/>
            <a:chOff x="3286116" y="785800"/>
            <a:chExt cx="1928826" cy="500066"/>
          </a:xfrm>
        </p:grpSpPr>
        <p:sp>
          <p:nvSpPr>
            <p:cNvPr id="4" name="矩形 3"/>
            <p:cNvSpPr/>
            <p:nvPr/>
          </p:nvSpPr>
          <p:spPr>
            <a:xfrm>
              <a:off x="3286116" y="785800"/>
              <a:ext cx="214314" cy="500066"/>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3571868" y="785800"/>
              <a:ext cx="1643074" cy="50006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3643306" y="801574"/>
              <a:ext cx="1571636" cy="438572"/>
            </a:xfrm>
            <a:prstGeom prst="rect">
              <a:avLst/>
            </a:prstGeom>
            <a:noFill/>
          </p:spPr>
          <p:txBody>
            <a:bodyPr wrap="square" lIns="68571" tIns="34285" rIns="68571" bIns="34285" rtlCol="0">
              <a:spAutoFit/>
            </a:bodyPr>
            <a:lstStyle/>
            <a:p>
              <a:pPr>
                <a:lnSpc>
                  <a:spcPct val="100000"/>
                </a:lnSpc>
              </a:pPr>
              <a:r>
                <a:rPr lang="zh-CN" altLang="en-US" sz="2400" smtClean="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迁移应用</a:t>
              </a:r>
              <a:endParaRPr lang="en-US" altLang="zh-CN" sz="2400" smtClean="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grpSp>
      <p:sp>
        <p:nvSpPr>
          <p:cNvPr id="8" name="TextBox 7"/>
          <p:cNvSpPr txBox="1"/>
          <p:nvPr/>
        </p:nvSpPr>
        <p:spPr>
          <a:xfrm>
            <a:off x="142876" y="785800"/>
            <a:ext cx="8858280" cy="4233467"/>
          </a:xfrm>
          <a:prstGeom prst="rect">
            <a:avLst/>
          </a:prstGeom>
          <a:noFill/>
        </p:spPr>
        <p:txBody>
          <a:bodyPr wrap="square" rtlCol="0">
            <a:spAutoFit/>
          </a:bodyPr>
          <a:lstStyle/>
          <a:p>
            <a:pPr algn="dist"/>
            <a:r>
              <a:rPr lang="en-US" sz="2300" smtClean="0"/>
              <a:t>1.</a:t>
            </a:r>
            <a:r>
              <a:rPr lang="en-US" sz="2300" smtClean="0">
                <a:latin typeface="楷体" panose="02010609060101010101" pitchFamily="49" charset="-122"/>
                <a:ea typeface="楷体" panose="02010609060101010101" pitchFamily="49" charset="-122"/>
              </a:rPr>
              <a:t>(2024·</a:t>
            </a:r>
            <a:r>
              <a:rPr lang="zh-CN" altLang="en-US" sz="2300" smtClean="0">
                <a:latin typeface="楷体" panose="02010609060101010101" pitchFamily="49" charset="-122"/>
                <a:ea typeface="楷体" panose="02010609060101010101" pitchFamily="49" charset="-122"/>
              </a:rPr>
              <a:t>浙江嘉兴月考</a:t>
            </a:r>
            <a:r>
              <a:rPr lang="en-US" sz="2300" smtClean="0">
                <a:latin typeface="楷体" panose="02010609060101010101" pitchFamily="49" charset="-122"/>
                <a:ea typeface="楷体" panose="02010609060101010101" pitchFamily="49" charset="-122"/>
              </a:rPr>
              <a:t>)</a:t>
            </a:r>
            <a:r>
              <a:rPr lang="en-US" sz="2300" smtClean="0"/>
              <a:t>1835</a:t>
            </a:r>
            <a:r>
              <a:rPr lang="zh-CN" altLang="en-US" sz="2300" smtClean="0"/>
              <a:t>年</a:t>
            </a:r>
            <a:r>
              <a:rPr lang="en-US" sz="2300" smtClean="0"/>
              <a:t>,</a:t>
            </a:r>
            <a:r>
              <a:rPr lang="zh-CN" altLang="en-US" sz="2300" smtClean="0"/>
              <a:t>英国颁布</a:t>
            </a:r>
            <a:r>
              <a:rPr lang="en-US" altLang="zh-CN" sz="2300" smtClean="0"/>
              <a:t>《</a:t>
            </a:r>
            <a:r>
              <a:rPr lang="zh-CN" altLang="en-US" sz="2300" smtClean="0"/>
              <a:t>市政法案</a:t>
            </a:r>
            <a:r>
              <a:rPr lang="en-US" altLang="zh-CN" sz="2300" smtClean="0"/>
              <a:t>》</a:t>
            </a:r>
            <a:r>
              <a:rPr lang="en-US" sz="2300" smtClean="0"/>
              <a:t>,</a:t>
            </a:r>
            <a:r>
              <a:rPr lang="zh-CN" altLang="en-US" sz="2300" smtClean="0"/>
              <a:t>这是有关其地方政府结构的第一次立法。此次立法确立了由选举产生多功能的地方政府自治原则</a:t>
            </a:r>
            <a:r>
              <a:rPr lang="en-US" sz="2300" smtClean="0"/>
              <a:t>,</a:t>
            </a:r>
            <a:r>
              <a:rPr lang="zh-CN" altLang="en-US" sz="2300" smtClean="0"/>
              <a:t>把中古时期以来的、大约一万个城镇和教区所拥有的分散的、单项的特权整合成一个统一的框架。这反映出英国</a:t>
            </a:r>
            <a:endParaRPr lang="en-US" altLang="zh-CN" sz="2300" smtClean="0"/>
          </a:p>
          <a:p>
            <a:r>
              <a:rPr lang="en-US" sz="2300" smtClean="0"/>
              <a:t>(</a:t>
            </a:r>
            <a:r>
              <a:rPr lang="zh-CN" altLang="en-US" sz="2300" smtClean="0"/>
              <a:t>　　</a:t>
            </a:r>
            <a:r>
              <a:rPr lang="en-US" sz="2300" smtClean="0"/>
              <a:t>)</a:t>
            </a:r>
            <a:endParaRPr lang="zh-CN" altLang="en-US" sz="2300" smtClean="0"/>
          </a:p>
          <a:p>
            <a:r>
              <a:rPr lang="en-US" sz="2300" smtClean="0"/>
              <a:t>A.</a:t>
            </a:r>
            <a:r>
              <a:rPr lang="zh-CN" altLang="en-US" sz="2300" smtClean="0"/>
              <a:t>地方权力结构异化</a:t>
            </a:r>
            <a:endParaRPr lang="zh-CN" altLang="en-US" sz="2300" smtClean="0"/>
          </a:p>
          <a:p>
            <a:r>
              <a:rPr lang="en-US" sz="2300" smtClean="0"/>
              <a:t>B.</a:t>
            </a:r>
            <a:r>
              <a:rPr lang="zh-CN" altLang="en-US" sz="2300" smtClean="0"/>
              <a:t>议会改革重构政治</a:t>
            </a:r>
            <a:endParaRPr lang="zh-CN" altLang="en-US" sz="2300" smtClean="0"/>
          </a:p>
          <a:p>
            <a:r>
              <a:rPr lang="en-US" sz="2300" smtClean="0"/>
              <a:t>C.</a:t>
            </a:r>
            <a:r>
              <a:rPr lang="zh-CN" altLang="en-US" sz="2300" smtClean="0"/>
              <a:t>民选议会管理地方</a:t>
            </a:r>
            <a:endParaRPr lang="zh-CN" altLang="en-US" sz="2300" smtClean="0"/>
          </a:p>
          <a:p>
            <a:r>
              <a:rPr lang="en-US" sz="2300" smtClean="0"/>
              <a:t>D.</a:t>
            </a:r>
            <a:r>
              <a:rPr lang="zh-CN" altLang="en-US" sz="2300" smtClean="0"/>
              <a:t>民族意识逐渐增强</a:t>
            </a:r>
            <a:endParaRPr lang="zh-CN" altLang="en-US" sz="2300"/>
          </a:p>
        </p:txBody>
      </p:sp>
      <p:sp>
        <p:nvSpPr>
          <p:cNvPr id="9" name="TextBox 8"/>
          <p:cNvSpPr txBox="1"/>
          <p:nvPr/>
        </p:nvSpPr>
        <p:spPr>
          <a:xfrm>
            <a:off x="484794" y="2428874"/>
            <a:ext cx="1000132" cy="779059"/>
          </a:xfrm>
          <a:prstGeom prst="rect">
            <a:avLst/>
          </a:prstGeom>
          <a:noFill/>
        </p:spPr>
        <p:txBody>
          <a:bodyPr wrap="square" rtlCol="0">
            <a:spAutoFit/>
          </a:bodyPr>
          <a:lstStyle/>
          <a:p>
            <a:r>
              <a:rPr lang="en-US" altLang="zh-CN" sz="4000" smtClean="0">
                <a:solidFill>
                  <a:srgbClr val="FF0000"/>
                </a:solidFill>
              </a:rPr>
              <a:t>C</a:t>
            </a:r>
            <a:endParaRPr lang="zh-CN" altLang="en-US" sz="4000" smtClean="0">
              <a:solidFill>
                <a:srgbClr val="FF0000"/>
              </a:solidFill>
            </a:endParaRP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142844" y="240042"/>
          <a:ext cx="8858312" cy="4474848"/>
        </p:xfrm>
        <a:graphic>
          <a:graphicData uri="http://schemas.openxmlformats.org/drawingml/2006/table">
            <a:tbl>
              <a:tblPr/>
              <a:tblGrid>
                <a:gridCol w="2357454"/>
                <a:gridCol w="6500858"/>
              </a:tblGrid>
              <a:tr h="1118712">
                <a:tc rowSpan="2">
                  <a:txBody>
                    <a:bodyPr wrap="square"/>
                    <a:lstStyle/>
                    <a:p>
                      <a:pPr algn="ctr">
                        <a:lnSpc>
                          <a:spcPct val="150000"/>
                        </a:lnSpc>
                        <a:spcAft>
                          <a:spcPct val="0"/>
                        </a:spcAft>
                      </a:pPr>
                      <a:r>
                        <a:rPr lang="en-US" sz="2400" b="1">
                          <a:latin typeface="宋体" panose="02010600030101010101" pitchFamily="2" charset="-122"/>
                          <a:ea typeface="宋体" panose="02010600030101010101" pitchFamily="2" charset="-122"/>
                          <a:cs typeface="Times New Roman" panose="02020603050405020304"/>
                        </a:rPr>
                        <a:t>17</a:t>
                      </a:r>
                      <a:r>
                        <a:rPr lang="zh-CN" sz="2400" b="1">
                          <a:latin typeface="宋体" panose="02010600030101010101" pitchFamily="2" charset="-122"/>
                          <a:ea typeface="宋体" panose="02010600030101010101" pitchFamily="2" charset="-122"/>
                          <a:cs typeface="Times New Roman" panose="02020603050405020304"/>
                        </a:rPr>
                        <a:t>—</a:t>
                      </a:r>
                      <a:r>
                        <a:rPr lang="en-US" sz="2400" b="1">
                          <a:latin typeface="宋体" panose="02010600030101010101" pitchFamily="2" charset="-122"/>
                          <a:ea typeface="宋体" panose="02010600030101010101" pitchFamily="2" charset="-122"/>
                          <a:cs typeface="Times New Roman" panose="02020603050405020304"/>
                        </a:rPr>
                        <a:t>18</a:t>
                      </a:r>
                      <a:endParaRPr lang="zh-CN" sz="2400">
                        <a:latin typeface="宋体" panose="02010600030101010101" pitchFamily="2" charset="-122"/>
                        <a:ea typeface="宋体" panose="02010600030101010101" pitchFamily="2" charset="-122"/>
                        <a:cs typeface="Times New Roman" panose="02020603050405020304"/>
                      </a:endParaRPr>
                    </a:p>
                    <a:p>
                      <a:pPr algn="ctr">
                        <a:lnSpc>
                          <a:spcPct val="150000"/>
                        </a:lnSpc>
                        <a:spcAft>
                          <a:spcPct val="0"/>
                        </a:spcAft>
                      </a:pPr>
                      <a:r>
                        <a:rPr lang="zh-CN" sz="2400" b="1">
                          <a:latin typeface="宋体" panose="02010600030101010101" pitchFamily="2" charset="-122"/>
                          <a:ea typeface="宋体" panose="02010600030101010101" pitchFamily="2" charset="-122"/>
                          <a:cs typeface="Times New Roman" panose="02020603050405020304"/>
                        </a:rPr>
                        <a:t>世纪</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50000"/>
                        </a:lnSpc>
                        <a:spcAft>
                          <a:spcPct val="0"/>
                        </a:spcAft>
                      </a:pPr>
                      <a:r>
                        <a:rPr lang="zh-CN" sz="2400" b="1">
                          <a:latin typeface="宋体" panose="02010600030101010101" pitchFamily="2" charset="-122"/>
                          <a:ea typeface="宋体" panose="02010600030101010101" pitchFamily="2" charset="-122"/>
                          <a:cs typeface="Times New Roman" panose="02020603050405020304"/>
                        </a:rPr>
                        <a:t>欧美国家逐渐建立起资本主义制度</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少数人或集团掌握着官员的任免权</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8712">
                <a:tc vMerge="1">
                  <a:tcPr/>
                </a:tc>
                <a:tc>
                  <a:txBody>
                    <a:bodyPr wrap="square"/>
                    <a:lstStyle/>
                    <a:p>
                      <a:pPr>
                        <a:lnSpc>
                          <a:spcPct val="150000"/>
                        </a:lnSpc>
                        <a:spcAft>
                          <a:spcPct val="0"/>
                        </a:spcAft>
                      </a:pPr>
                      <a:r>
                        <a:rPr lang="zh-CN" sz="2400" b="1">
                          <a:latin typeface="宋体" panose="02010600030101010101" pitchFamily="2" charset="-122"/>
                          <a:ea typeface="宋体" panose="02010600030101010101" pitchFamily="2" charset="-122"/>
                          <a:cs typeface="Times New Roman" panose="02020603050405020304"/>
                        </a:rPr>
                        <a:t>“政党分肥制”不但造成腐败泛滥</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还严重影响政府工作的连续性和稳定性</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降低了行政效率</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8712">
                <a:tc rowSpan="2">
                  <a:txBody>
                    <a:bodyPr wrap="square"/>
                    <a:lstStyle/>
                    <a:p>
                      <a:pPr algn="ctr">
                        <a:lnSpc>
                          <a:spcPct val="150000"/>
                        </a:lnSpc>
                        <a:spcAft>
                          <a:spcPct val="0"/>
                        </a:spcAft>
                      </a:pPr>
                      <a:r>
                        <a:rPr lang="zh-CN" sz="2400" b="1">
                          <a:latin typeface="宋体" panose="02010600030101010101" pitchFamily="2" charset="-122"/>
                          <a:ea typeface="宋体" panose="02010600030101010101" pitchFamily="2" charset="-122"/>
                          <a:cs typeface="Times New Roman" panose="02020603050405020304"/>
                        </a:rPr>
                        <a:t>工业</a:t>
                      </a:r>
                      <a:endParaRPr lang="zh-CN" sz="2400">
                        <a:latin typeface="宋体" panose="02010600030101010101" pitchFamily="2" charset="-122"/>
                        <a:ea typeface="宋体" panose="02010600030101010101" pitchFamily="2" charset="-122"/>
                        <a:cs typeface="Times New Roman" panose="02020603050405020304"/>
                      </a:endParaRPr>
                    </a:p>
                    <a:p>
                      <a:pPr algn="ctr">
                        <a:lnSpc>
                          <a:spcPct val="150000"/>
                        </a:lnSpc>
                        <a:spcAft>
                          <a:spcPct val="0"/>
                        </a:spcAft>
                      </a:pPr>
                      <a:r>
                        <a:rPr lang="zh-CN" sz="2400" b="1">
                          <a:latin typeface="宋体" panose="02010600030101010101" pitchFamily="2" charset="-122"/>
                          <a:ea typeface="宋体" panose="02010600030101010101" pitchFamily="2" charset="-122"/>
                          <a:cs typeface="Times New Roman" panose="02020603050405020304"/>
                        </a:rPr>
                        <a:t>革命后</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nSpc>
                          <a:spcPct val="150000"/>
                        </a:lnSpc>
                        <a:spcAft>
                          <a:spcPct val="0"/>
                        </a:spcAft>
                      </a:pPr>
                      <a:r>
                        <a:rPr lang="zh-CN" sz="2400" b="1">
                          <a:latin typeface="宋体" panose="02010600030101010101" pitchFamily="2" charset="-122"/>
                          <a:ea typeface="宋体" panose="02010600030101010101" pitchFamily="2" charset="-122"/>
                          <a:cs typeface="Times New Roman" panose="02020603050405020304"/>
                        </a:rPr>
                        <a:t>英国等资本主义国家的国家管理职能急剧扩展</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亟须建立能迅速处理日常事务的职业官僚体系</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8712">
                <a:tc vMerge="1">
                  <a:tcPr/>
                </a:tc>
                <a:tc>
                  <a:txBody>
                    <a:bodyPr wrap="square"/>
                    <a:lstStyle/>
                    <a:p>
                      <a:pPr>
                        <a:lnSpc>
                          <a:spcPct val="150000"/>
                        </a:lnSpc>
                        <a:spcAft>
                          <a:spcPct val="0"/>
                        </a:spcAft>
                      </a:pPr>
                      <a:r>
                        <a:rPr lang="zh-CN" sz="2400" b="1">
                          <a:latin typeface="宋体" panose="02010600030101010101" pitchFamily="2" charset="-122"/>
                          <a:ea typeface="宋体" panose="02010600030101010101" pitchFamily="2" charset="-122"/>
                          <a:cs typeface="Times New Roman" panose="02020603050405020304"/>
                        </a:rPr>
                        <a:t>随着教育程度的提高</a:t>
                      </a:r>
                      <a:r>
                        <a:rPr lang="en-US" sz="2400" b="1">
                          <a:latin typeface="宋体" panose="02010600030101010101" pitchFamily="2" charset="-122"/>
                          <a:ea typeface="宋体" panose="02010600030101010101" pitchFamily="2" charset="-122"/>
                          <a:cs typeface="Times New Roman" panose="02020603050405020304"/>
                        </a:rPr>
                        <a:t>,</a:t>
                      </a:r>
                      <a:r>
                        <a:rPr lang="zh-CN" sz="2400" b="1">
                          <a:latin typeface="宋体" panose="02010600030101010101" pitchFamily="2" charset="-122"/>
                          <a:ea typeface="宋体" panose="02010600030101010101" pitchFamily="2" charset="-122"/>
                          <a:cs typeface="Times New Roman" panose="02020603050405020304"/>
                        </a:rPr>
                        <a:t>人们要求平等参与政府工作的愿望日益强烈</a:t>
                      </a:r>
                      <a:endParaRPr lang="zh-CN" sz="24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amond/>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2844" y="244446"/>
            <a:ext cx="8929750" cy="4470444"/>
          </a:xfrm>
          <a:prstGeom prst="rect">
            <a:avLst/>
          </a:prstGeom>
          <a:noFill/>
        </p:spPr>
        <p:txBody>
          <a:bodyPr wrap="square" lIns="68571" tIns="34285" rIns="68571" bIns="34285" rtlCol="0">
            <a:spAutoFit/>
          </a:bodyPr>
          <a:lstStyle/>
          <a:p>
            <a:r>
              <a:rPr lang="zh-CN" altLang="en-US" sz="2200" smtClean="0">
                <a:solidFill>
                  <a:srgbClr val="FF0000"/>
                </a:solidFill>
                <a:latin typeface="黑体" panose="02010609060101010101" pitchFamily="49" charset="-122"/>
                <a:ea typeface="黑体" panose="02010609060101010101" pitchFamily="49" charset="-122"/>
              </a:rPr>
              <a:t>解析</a:t>
            </a:r>
            <a:r>
              <a:rPr lang="en-US" sz="2200" smtClean="0">
                <a:solidFill>
                  <a:srgbClr val="FF0000"/>
                </a:solidFill>
                <a:latin typeface="黑体" panose="02010609060101010101" pitchFamily="49" charset="-122"/>
                <a:ea typeface="黑体" panose="02010609060101010101" pitchFamily="49" charset="-122"/>
              </a:rPr>
              <a:t>:C</a:t>
            </a:r>
            <a:r>
              <a:rPr lang="zh-CN" altLang="en-US" sz="2200" smtClean="0">
                <a:latin typeface="楷体" panose="02010609060101010101" pitchFamily="49" charset="-122"/>
                <a:ea typeface="楷体" panose="02010609060101010101" pitchFamily="49" charset="-122"/>
              </a:rPr>
              <a:t>　</a:t>
            </a:r>
            <a:r>
              <a:rPr lang="en-US" altLang="zh-CN"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市政法案</a:t>
            </a:r>
            <a:r>
              <a:rPr lang="en-US" altLang="zh-CN"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的颁布和实施</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反映了英国地方政府管理方式的转变</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即从分散、单项的特权管理转向统一、多功能的民选地方政府管理。这一转变体现了民主原则在地方管理中的应用</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民选议会开始在地方管理中发挥核心作用</a:t>
            </a:r>
            <a:r>
              <a:rPr lang="en-US" sz="2200" smtClean="0">
                <a:latin typeface="楷体" panose="02010609060101010101" pitchFamily="49" charset="-122"/>
                <a:ea typeface="楷体" panose="02010609060101010101" pitchFamily="49" charset="-122"/>
              </a:rPr>
              <a:t>,C</a:t>
            </a:r>
            <a:r>
              <a:rPr lang="zh-CN" altLang="en-US" sz="2200" smtClean="0">
                <a:latin typeface="楷体" panose="02010609060101010101" pitchFamily="49" charset="-122"/>
                <a:ea typeface="楷体" panose="02010609060101010101" pitchFamily="49" charset="-122"/>
              </a:rPr>
              <a:t>项正确</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“地方权力结构异化”与</a:t>
            </a:r>
            <a:r>
              <a:rPr lang="en-US" altLang="zh-CN"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市政法案</a:t>
            </a:r>
            <a:r>
              <a:rPr lang="en-US" altLang="zh-CN"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的宗旨相违背</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该法案旨在规范和加强地方政府的职能</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而非异化其权力结构</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排除</a:t>
            </a:r>
            <a:r>
              <a:rPr lang="en-US" sz="2200" smtClean="0">
                <a:latin typeface="楷体" panose="02010609060101010101" pitchFamily="49" charset="-122"/>
                <a:ea typeface="楷体" panose="02010609060101010101" pitchFamily="49" charset="-122"/>
              </a:rPr>
              <a:t>A</a:t>
            </a:r>
            <a:r>
              <a:rPr lang="zh-CN" altLang="en-US" sz="2200" smtClean="0">
                <a:latin typeface="楷体" panose="02010609060101010101" pitchFamily="49" charset="-122"/>
                <a:ea typeface="楷体" panose="02010609060101010101" pitchFamily="49" charset="-122"/>
              </a:rPr>
              <a:t>项</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虽然</a:t>
            </a:r>
            <a:r>
              <a:rPr lang="en-US" altLang="zh-CN"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市政法案</a:t>
            </a:r>
            <a:r>
              <a:rPr lang="en-US" altLang="zh-CN"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与同一时期英国的政治改革有关</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但“议会改革重构政治”与</a:t>
            </a:r>
            <a:r>
              <a:rPr lang="en-US" altLang="zh-CN"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市政法案</a:t>
            </a:r>
            <a:r>
              <a:rPr lang="en-US" altLang="zh-CN"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的直接目的和影响不符</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该法案更侧重于地方政府的管理改革</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排除</a:t>
            </a:r>
            <a:r>
              <a:rPr lang="en-US" sz="2200" smtClean="0">
                <a:latin typeface="楷体" panose="02010609060101010101" pitchFamily="49" charset="-122"/>
                <a:ea typeface="楷体" panose="02010609060101010101" pitchFamily="49" charset="-122"/>
              </a:rPr>
              <a:t>B</a:t>
            </a:r>
            <a:r>
              <a:rPr lang="zh-CN" altLang="en-US" sz="2200" smtClean="0">
                <a:latin typeface="楷体" panose="02010609060101010101" pitchFamily="49" charset="-122"/>
                <a:ea typeface="楷体" panose="02010609060101010101" pitchFamily="49" charset="-122"/>
              </a:rPr>
              <a:t>项</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“民族意识逐渐增强”虽然在</a:t>
            </a:r>
            <a:r>
              <a:rPr lang="en-US" sz="2200" smtClean="0">
                <a:latin typeface="楷体" panose="02010609060101010101" pitchFamily="49" charset="-122"/>
                <a:ea typeface="楷体" panose="02010609060101010101" pitchFamily="49" charset="-122"/>
              </a:rPr>
              <a:t>19</a:t>
            </a:r>
            <a:r>
              <a:rPr lang="zh-CN" altLang="en-US" sz="2200" smtClean="0">
                <a:latin typeface="楷体" panose="02010609060101010101" pitchFamily="49" charset="-122"/>
                <a:ea typeface="楷体" panose="02010609060101010101" pitchFamily="49" charset="-122"/>
              </a:rPr>
              <a:t>世纪英国社会中是一个重要趋势</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但与</a:t>
            </a:r>
            <a:r>
              <a:rPr lang="en-US" altLang="zh-CN"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市政法案</a:t>
            </a:r>
            <a:r>
              <a:rPr lang="en-US" altLang="zh-CN"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的直接关联性不大</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该法案主要关注的是地方政府的组织和管理</a:t>
            </a:r>
            <a:r>
              <a:rPr lang="en-US" sz="2200" smtClean="0">
                <a:latin typeface="楷体" panose="02010609060101010101" pitchFamily="49" charset="-122"/>
                <a:ea typeface="楷体" panose="02010609060101010101" pitchFamily="49" charset="-122"/>
              </a:rPr>
              <a:t>,</a:t>
            </a:r>
            <a:r>
              <a:rPr lang="zh-CN" altLang="en-US" sz="2200" smtClean="0">
                <a:latin typeface="楷体" panose="02010609060101010101" pitchFamily="49" charset="-122"/>
                <a:ea typeface="楷体" panose="02010609060101010101" pitchFamily="49" charset="-122"/>
              </a:rPr>
              <a:t>排除</a:t>
            </a:r>
            <a:r>
              <a:rPr lang="en-US" sz="2200" smtClean="0">
                <a:latin typeface="楷体" panose="02010609060101010101" pitchFamily="49" charset="-122"/>
                <a:ea typeface="楷体" panose="02010609060101010101" pitchFamily="49" charset="-122"/>
              </a:rPr>
              <a:t>D</a:t>
            </a:r>
            <a:r>
              <a:rPr lang="zh-CN" altLang="en-US" sz="2200" smtClean="0">
                <a:latin typeface="楷体" panose="02010609060101010101" pitchFamily="49" charset="-122"/>
                <a:ea typeface="楷体" panose="02010609060101010101" pitchFamily="49" charset="-122"/>
              </a:rPr>
              <a:t>项。</a:t>
            </a:r>
            <a:endParaRPr lang="zh-CN" altLang="en-US" sz="2200">
              <a:latin typeface="楷体" panose="02010609060101010101" pitchFamily="49" charset="-122"/>
              <a:ea typeface="楷体" panose="02010609060101010101" pitchFamily="49" charset="-122"/>
            </a:endParaRPr>
          </a:p>
        </p:txBody>
      </p:sp>
    </p:spTree>
  </p:cSld>
  <p:clrMapOvr>
    <a:masterClrMapping/>
  </p:clrMapOvr>
  <p:transition>
    <p:diamond/>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42258" y="316167"/>
            <a:ext cx="8858898" cy="4390423"/>
          </a:xfrm>
          <a:prstGeom prst="rect">
            <a:avLst/>
          </a:prstGeom>
          <a:noFill/>
        </p:spPr>
        <p:txBody>
          <a:bodyPr wrap="square" lIns="68571" tIns="34285" rIns="68571" bIns="34285" rtlCol="0">
            <a:spAutoFit/>
          </a:bodyPr>
          <a:lstStyle/>
          <a:p>
            <a:pPr algn="dist"/>
            <a:r>
              <a:rPr lang="en-US" sz="2400" smtClean="0"/>
              <a:t>2.</a:t>
            </a:r>
            <a:r>
              <a:rPr lang="en-US" sz="2400" smtClean="0">
                <a:latin typeface="楷体" panose="02010609060101010101" pitchFamily="49" charset="-122"/>
                <a:ea typeface="楷体" panose="02010609060101010101" pitchFamily="49" charset="-122"/>
              </a:rPr>
              <a:t>(2024·</a:t>
            </a:r>
            <a:r>
              <a:rPr lang="zh-CN" altLang="en-US" sz="2400" smtClean="0">
                <a:latin typeface="楷体" panose="02010609060101010101" pitchFamily="49" charset="-122"/>
                <a:ea typeface="楷体" panose="02010609060101010101" pitchFamily="49" charset="-122"/>
              </a:rPr>
              <a:t>浙江绍兴月考</a:t>
            </a:r>
            <a:r>
              <a:rPr lang="en-US" sz="2400" smtClean="0">
                <a:latin typeface="楷体" panose="02010609060101010101" pitchFamily="49" charset="-122"/>
                <a:ea typeface="楷体" panose="02010609060101010101" pitchFamily="49" charset="-122"/>
              </a:rPr>
              <a:t>)</a:t>
            </a:r>
            <a:r>
              <a:rPr lang="zh-CN" altLang="en-US" sz="2400" smtClean="0"/>
              <a:t>德国统一后</a:t>
            </a:r>
            <a:r>
              <a:rPr lang="en-US" sz="2400" smtClean="0"/>
              <a:t>,</a:t>
            </a:r>
            <a:r>
              <a:rPr lang="zh-CN" altLang="en-US" sz="2400" smtClean="0"/>
              <a:t>俾斯麦竭力推进社会保险立法。随后</a:t>
            </a:r>
            <a:r>
              <a:rPr lang="en-US" sz="2400" smtClean="0"/>
              <a:t>,</a:t>
            </a:r>
            <a:r>
              <a:rPr lang="zh-CN" altLang="en-US" sz="2400" smtClean="0"/>
              <a:t>欧洲各国都逐步制订和实施相关的社会保险立法。</a:t>
            </a:r>
            <a:r>
              <a:rPr lang="en-US" sz="2400" smtClean="0"/>
              <a:t>1914</a:t>
            </a:r>
            <a:r>
              <a:rPr lang="zh-CN" altLang="en-US" sz="2400" smtClean="0"/>
              <a:t>年</a:t>
            </a:r>
            <a:r>
              <a:rPr lang="en-US" sz="2400" smtClean="0"/>
              <a:t>,14</a:t>
            </a:r>
            <a:r>
              <a:rPr lang="zh-CN" altLang="en-US" sz="2400" smtClean="0"/>
              <a:t>个西欧国家中有</a:t>
            </a:r>
            <a:r>
              <a:rPr lang="en-US" sz="2400" smtClean="0"/>
              <a:t>13</a:t>
            </a:r>
            <a:r>
              <a:rPr lang="zh-CN" altLang="en-US" sz="2400" smtClean="0"/>
              <a:t>个国家建立起工伤事故保险制度</a:t>
            </a:r>
            <a:r>
              <a:rPr lang="en-US" sz="2400" smtClean="0"/>
              <a:t>,</a:t>
            </a:r>
            <a:endParaRPr lang="en-US" sz="2400" smtClean="0"/>
          </a:p>
          <a:p>
            <a:pPr algn="dist"/>
            <a:r>
              <a:rPr lang="en-US" sz="2400" smtClean="0"/>
              <a:t>12</a:t>
            </a:r>
            <a:r>
              <a:rPr lang="zh-CN" altLang="en-US" sz="2400" smtClean="0"/>
              <a:t>个国家建立起疾病保险制度</a:t>
            </a:r>
            <a:r>
              <a:rPr lang="en-US" sz="2400" smtClean="0"/>
              <a:t>,9</a:t>
            </a:r>
            <a:r>
              <a:rPr lang="zh-CN" altLang="en-US" sz="2400" smtClean="0"/>
              <a:t>个国家建立养老保险制度。</a:t>
            </a:r>
            <a:endParaRPr lang="en-US" altLang="zh-CN" sz="2400" smtClean="0"/>
          </a:p>
          <a:p>
            <a:r>
              <a:rPr lang="zh-CN" altLang="en-US" sz="2400" smtClean="0"/>
              <a:t>这表明当时西欧国家</a:t>
            </a:r>
            <a:r>
              <a:rPr lang="en-US" sz="2400" smtClean="0"/>
              <a:t>(</a:t>
            </a:r>
            <a:r>
              <a:rPr lang="zh-CN" altLang="en-US" sz="2400" smtClean="0"/>
              <a:t>　　</a:t>
            </a:r>
            <a:r>
              <a:rPr lang="en-US" sz="2400" smtClean="0"/>
              <a:t>)</a:t>
            </a:r>
            <a:endParaRPr lang="zh-CN" altLang="en-US" sz="2400" smtClean="0"/>
          </a:p>
          <a:p>
            <a:r>
              <a:rPr lang="en-US" sz="2400" smtClean="0"/>
              <a:t>A.</a:t>
            </a:r>
            <a:r>
              <a:rPr lang="zh-CN" altLang="en-US" sz="2400" smtClean="0"/>
              <a:t>现代社会保障制度逐步建立</a:t>
            </a:r>
            <a:endParaRPr lang="zh-CN" altLang="en-US" sz="2400" smtClean="0"/>
          </a:p>
          <a:p>
            <a:r>
              <a:rPr lang="en-US" sz="2400" smtClean="0"/>
              <a:t>B.</a:t>
            </a:r>
            <a:r>
              <a:rPr lang="zh-CN" altLang="en-US" sz="2400" smtClean="0"/>
              <a:t>社会保险走上制度化轨道</a:t>
            </a:r>
            <a:endParaRPr lang="zh-CN" altLang="en-US" sz="2400" smtClean="0"/>
          </a:p>
          <a:p>
            <a:r>
              <a:rPr lang="en-US" sz="2400" smtClean="0"/>
              <a:t>C.</a:t>
            </a:r>
            <a:r>
              <a:rPr lang="zh-CN" altLang="en-US" sz="2400" smtClean="0"/>
              <a:t>资本主义经济发展模式趋同</a:t>
            </a:r>
            <a:endParaRPr lang="zh-CN" altLang="en-US" sz="2400" smtClean="0"/>
          </a:p>
          <a:p>
            <a:r>
              <a:rPr lang="en-US" sz="2400" smtClean="0"/>
              <a:t>D.</a:t>
            </a:r>
            <a:r>
              <a:rPr lang="zh-CN" altLang="en-US" sz="2400" smtClean="0"/>
              <a:t>社会制度的弊端得到克服</a:t>
            </a:r>
            <a:endParaRPr lang="zh-CN" altLang="en-US" sz="2400"/>
          </a:p>
        </p:txBody>
      </p:sp>
      <p:sp>
        <p:nvSpPr>
          <p:cNvPr id="4" name="TextBox 3"/>
          <p:cNvSpPr txBox="1"/>
          <p:nvPr/>
        </p:nvSpPr>
        <p:spPr>
          <a:xfrm>
            <a:off x="3255636" y="2038346"/>
            <a:ext cx="1000132" cy="779059"/>
          </a:xfrm>
          <a:prstGeom prst="rect">
            <a:avLst/>
          </a:prstGeom>
          <a:noFill/>
        </p:spPr>
        <p:txBody>
          <a:bodyPr wrap="square" rtlCol="0">
            <a:spAutoFit/>
          </a:bodyPr>
          <a:lstStyle/>
          <a:p>
            <a:r>
              <a:rPr lang="en-US" altLang="zh-CN" sz="4000" smtClean="0">
                <a:solidFill>
                  <a:srgbClr val="FF0000"/>
                </a:solidFill>
              </a:rPr>
              <a:t>B</a:t>
            </a:r>
            <a:endParaRPr lang="zh-CN" altLang="en-US" sz="4000" smtClean="0">
              <a:solidFill>
                <a:srgbClr val="FF0000"/>
              </a:solidFill>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42844" y="280458"/>
            <a:ext cx="8899270" cy="3947224"/>
          </a:xfrm>
          <a:prstGeom prst="rect">
            <a:avLst/>
          </a:prstGeom>
          <a:noFill/>
        </p:spPr>
        <p:txBody>
          <a:bodyPr wrap="square" lIns="68571" tIns="34285" rIns="68571" bIns="34285" rtlCol="0">
            <a:spAutoFit/>
          </a:bodyPr>
          <a:lstStyle/>
          <a:p>
            <a:pPr>
              <a:lnSpc>
                <a:spcPct val="150000"/>
              </a:lnSpc>
            </a:pPr>
            <a:r>
              <a:rPr lang="zh-CN" altLang="en-US" sz="2400" smtClean="0">
                <a:solidFill>
                  <a:srgbClr val="FF0000"/>
                </a:solidFill>
                <a:latin typeface="黑体" panose="02010609060101010101" pitchFamily="49" charset="-122"/>
                <a:ea typeface="黑体" panose="02010609060101010101" pitchFamily="49" charset="-122"/>
              </a:rPr>
              <a:t>解析</a:t>
            </a:r>
            <a:r>
              <a:rPr lang="en-US" sz="2400" smtClean="0">
                <a:solidFill>
                  <a:srgbClr val="FF0000"/>
                </a:solidFill>
                <a:latin typeface="黑体" panose="02010609060101010101" pitchFamily="49" charset="-122"/>
                <a:ea typeface="黑体" panose="02010609060101010101" pitchFamily="49" charset="-122"/>
              </a:rPr>
              <a:t>:B</a:t>
            </a:r>
            <a:r>
              <a:rPr lang="zh-CN" altLang="en-US" sz="2400" smtClean="0">
                <a:latin typeface="楷体" panose="02010609060101010101" pitchFamily="49" charset="-122"/>
                <a:ea typeface="楷体" panose="02010609060101010101" pitchFamily="49" charset="-122"/>
              </a:rPr>
              <a:t>　德国统一后</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欧洲各国都逐步制订和实施相关的社会保险立法</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并且社会保障制度在不断完善</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说明西欧的社会保险走上了制度化的轨道</a:t>
            </a:r>
            <a:r>
              <a:rPr lang="en-US" sz="2400" smtClean="0">
                <a:latin typeface="楷体" panose="02010609060101010101" pitchFamily="49" charset="-122"/>
                <a:ea typeface="楷体" panose="02010609060101010101" pitchFamily="49" charset="-122"/>
              </a:rPr>
              <a:t>,B</a:t>
            </a:r>
            <a:r>
              <a:rPr lang="zh-CN" altLang="en-US" sz="2400" smtClean="0">
                <a:latin typeface="楷体" panose="02010609060101010101" pitchFamily="49" charset="-122"/>
                <a:ea typeface="楷体" panose="02010609060101010101" pitchFamily="49" charset="-122"/>
              </a:rPr>
              <a:t>项正确</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材料反映的是西欧社会保险制度的完善</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并不是现代社会保障制度的逐步建立</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A</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虽然多个国家都建立起社会保险制度</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但它们的经济发展模式并不一定是趋同</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C</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社会保险制度的完善并不意味着社会制度的弊端得到克服</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D</a:t>
            </a:r>
            <a:r>
              <a:rPr lang="zh-CN" altLang="en-US" sz="2400" smtClean="0">
                <a:latin typeface="楷体" panose="02010609060101010101" pitchFamily="49" charset="-122"/>
                <a:ea typeface="楷体" panose="02010609060101010101" pitchFamily="49" charset="-122"/>
              </a:rPr>
              <a:t>项。</a:t>
            </a:r>
            <a:endParaRPr lang="zh-CN" altLang="en-US" sz="2400">
              <a:latin typeface="楷体" panose="02010609060101010101" pitchFamily="49" charset="-122"/>
              <a:ea typeface="楷体" panose="02010609060101010101" pitchFamily="49" charset="-122"/>
            </a:endParaRPr>
          </a:p>
        </p:txBody>
      </p:sp>
    </p:spTree>
  </p:cSld>
  <p:clrMapOvr>
    <a:masterClrMapping/>
  </p:clrMapOvr>
  <p:transition>
    <p:diamond/>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62505" y="228792"/>
            <a:ext cx="8910089" cy="4390423"/>
          </a:xfrm>
          <a:prstGeom prst="rect">
            <a:avLst/>
          </a:prstGeom>
          <a:noFill/>
        </p:spPr>
        <p:txBody>
          <a:bodyPr wrap="square" lIns="68571" tIns="34285" rIns="68571" bIns="34285" rtlCol="0">
            <a:spAutoFit/>
          </a:bodyPr>
          <a:lstStyle/>
          <a:p>
            <a:r>
              <a:rPr lang="en-US" sz="2400" smtClean="0"/>
              <a:t>3.20</a:t>
            </a:r>
            <a:r>
              <a:rPr lang="zh-CN" altLang="en-US" sz="2400" smtClean="0"/>
              <a:t>世纪</a:t>
            </a:r>
            <a:r>
              <a:rPr lang="en-US" sz="2400" smtClean="0"/>
              <a:t>80</a:t>
            </a:r>
            <a:r>
              <a:rPr lang="zh-CN" altLang="en-US" sz="2400" smtClean="0"/>
              <a:t>年代以来</a:t>
            </a:r>
            <a:r>
              <a:rPr lang="en-US" sz="2400" smtClean="0"/>
              <a:t>,</a:t>
            </a:r>
            <a:r>
              <a:rPr lang="zh-CN" altLang="en-US" sz="2400" smtClean="0"/>
              <a:t>西方国家在基层治理方面更强调政府、社区、非政府组织的共同作用</a:t>
            </a:r>
            <a:r>
              <a:rPr lang="en-US" sz="2400" smtClean="0"/>
              <a:t>,</a:t>
            </a:r>
            <a:r>
              <a:rPr lang="zh-CN" altLang="en-US" sz="2400" smtClean="0"/>
              <a:t>社区承担更多政府功能。</a:t>
            </a:r>
            <a:r>
              <a:rPr lang="en-US" sz="2400" smtClean="0"/>
              <a:t>1991</a:t>
            </a:r>
            <a:r>
              <a:rPr lang="zh-CN" altLang="en-US" sz="2400" smtClean="0"/>
              <a:t>年</a:t>
            </a:r>
            <a:r>
              <a:rPr lang="en-US" sz="2400" smtClean="0"/>
              <a:t>,</a:t>
            </a:r>
            <a:r>
              <a:rPr lang="zh-CN" altLang="en-US" sz="2400" smtClean="0"/>
              <a:t>英国在</a:t>
            </a:r>
            <a:r>
              <a:rPr lang="en-US" altLang="zh-CN" sz="2400" smtClean="0"/>
              <a:t>《</a:t>
            </a:r>
            <a:r>
              <a:rPr lang="zh-CN" altLang="en-US" sz="2400" smtClean="0"/>
              <a:t>竞争求质量</a:t>
            </a:r>
            <a:r>
              <a:rPr lang="en-US" altLang="zh-CN" sz="2400" smtClean="0"/>
              <a:t>》</a:t>
            </a:r>
            <a:r>
              <a:rPr lang="zh-CN" altLang="en-US" sz="2400" smtClean="0"/>
              <a:t>白皮书中提出</a:t>
            </a:r>
            <a:r>
              <a:rPr lang="en-US" sz="2400" smtClean="0"/>
              <a:t>:</a:t>
            </a:r>
            <a:r>
              <a:rPr lang="zh-CN" altLang="en-US" sz="2400" smtClean="0"/>
              <a:t>地方政府的任务在于明确要求和设定优先项目、制定服务标准</a:t>
            </a:r>
            <a:r>
              <a:rPr lang="en-US" altLang="zh-CN" sz="2400" smtClean="0"/>
              <a:t>……</a:t>
            </a:r>
            <a:r>
              <a:rPr lang="zh-CN" altLang="en-US" sz="2400" smtClean="0"/>
              <a:t>不再采用直接提供公共服务的传统模式。这种做法旨在</a:t>
            </a:r>
            <a:r>
              <a:rPr lang="en-US" sz="2400" smtClean="0"/>
              <a:t>(</a:t>
            </a:r>
            <a:r>
              <a:rPr lang="zh-CN" altLang="en-US" sz="2400" smtClean="0"/>
              <a:t>　　</a:t>
            </a:r>
            <a:r>
              <a:rPr lang="en-US" sz="2400" smtClean="0"/>
              <a:t>)</a:t>
            </a:r>
            <a:endParaRPr lang="zh-CN" altLang="en-US" sz="2400" smtClean="0"/>
          </a:p>
          <a:p>
            <a:r>
              <a:rPr lang="en-US" sz="2400" smtClean="0"/>
              <a:t>A.</a:t>
            </a:r>
            <a:r>
              <a:rPr lang="zh-CN" altLang="en-US" sz="2400" smtClean="0"/>
              <a:t>协调中央与地方政府的关系</a:t>
            </a:r>
            <a:endParaRPr lang="zh-CN" altLang="en-US" sz="2400" smtClean="0"/>
          </a:p>
          <a:p>
            <a:r>
              <a:rPr lang="en-US" sz="2400" smtClean="0"/>
              <a:t>B.</a:t>
            </a:r>
            <a:r>
              <a:rPr lang="zh-CN" altLang="en-US" sz="2400" smtClean="0"/>
              <a:t>恢复自由放任的传统</a:t>
            </a:r>
            <a:endParaRPr lang="zh-CN" altLang="en-US" sz="2400" smtClean="0"/>
          </a:p>
          <a:p>
            <a:r>
              <a:rPr lang="en-US" sz="2400" smtClean="0"/>
              <a:t>C.</a:t>
            </a:r>
            <a:r>
              <a:rPr lang="zh-CN" altLang="en-US" sz="2400" smtClean="0"/>
              <a:t>加强基层治理减轻财政负担</a:t>
            </a:r>
            <a:endParaRPr lang="zh-CN" altLang="en-US" sz="2400" smtClean="0"/>
          </a:p>
          <a:p>
            <a:r>
              <a:rPr lang="en-US" sz="2400" smtClean="0"/>
              <a:t>D.</a:t>
            </a:r>
            <a:r>
              <a:rPr lang="zh-CN" altLang="en-US" sz="2400" smtClean="0"/>
              <a:t>改变政府的工作思路</a:t>
            </a:r>
            <a:endParaRPr lang="zh-CN" altLang="en-US" sz="2400"/>
          </a:p>
        </p:txBody>
      </p:sp>
      <p:sp>
        <p:nvSpPr>
          <p:cNvPr id="4" name="TextBox 3"/>
          <p:cNvSpPr txBox="1"/>
          <p:nvPr/>
        </p:nvSpPr>
        <p:spPr>
          <a:xfrm>
            <a:off x="3564248" y="1959288"/>
            <a:ext cx="1000132" cy="779059"/>
          </a:xfrm>
          <a:prstGeom prst="rect">
            <a:avLst/>
          </a:prstGeom>
          <a:noFill/>
        </p:spPr>
        <p:txBody>
          <a:bodyPr wrap="square" rtlCol="0">
            <a:spAutoFit/>
          </a:bodyPr>
          <a:lstStyle/>
          <a:p>
            <a:r>
              <a:rPr lang="en-US" altLang="zh-CN" sz="4000" smtClean="0">
                <a:solidFill>
                  <a:srgbClr val="FF0000"/>
                </a:solidFill>
              </a:rPr>
              <a:t>C</a:t>
            </a:r>
            <a:endParaRPr lang="zh-CN" altLang="en-US" sz="4000" smtClean="0">
              <a:solidFill>
                <a:srgbClr val="FF0000"/>
              </a:solidFill>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24404" y="253029"/>
            <a:ext cx="8948189" cy="3860662"/>
          </a:xfrm>
          <a:prstGeom prst="rect">
            <a:avLst/>
          </a:prstGeom>
          <a:noFill/>
        </p:spPr>
        <p:txBody>
          <a:bodyPr wrap="square" lIns="68571" tIns="34285" rIns="68571" bIns="34285" rtlCol="0">
            <a:spAutoFit/>
          </a:bodyPr>
          <a:lstStyle/>
          <a:p>
            <a:pPr>
              <a:lnSpc>
                <a:spcPct val="150000"/>
              </a:lnSpc>
            </a:pPr>
            <a:r>
              <a:rPr lang="zh-CN" altLang="en-US" sz="2400" smtClean="0">
                <a:solidFill>
                  <a:srgbClr val="FF0000"/>
                </a:solidFill>
                <a:latin typeface="黑体" panose="02010609060101010101" pitchFamily="49" charset="-122"/>
                <a:ea typeface="黑体" panose="02010609060101010101" pitchFamily="49" charset="-122"/>
              </a:rPr>
              <a:t>解析</a:t>
            </a:r>
            <a:r>
              <a:rPr lang="en-US" sz="2400" smtClean="0">
                <a:solidFill>
                  <a:srgbClr val="FF0000"/>
                </a:solidFill>
                <a:latin typeface="黑体" panose="02010609060101010101" pitchFamily="49" charset="-122"/>
                <a:ea typeface="黑体" panose="02010609060101010101" pitchFamily="49" charset="-122"/>
              </a:rPr>
              <a:t>:C</a:t>
            </a:r>
            <a:r>
              <a:rPr lang="zh-CN" altLang="en-US" sz="2400" smtClean="0">
                <a:latin typeface="楷体" panose="02010609060101010101" pitchFamily="49" charset="-122"/>
                <a:ea typeface="楷体" panose="02010609060101010101" pitchFamily="49" charset="-122"/>
              </a:rPr>
              <a:t>　据材料“</a:t>
            </a:r>
            <a:r>
              <a:rPr lang="en-US" sz="2400" smtClean="0">
                <a:latin typeface="楷体" panose="02010609060101010101" pitchFamily="49" charset="-122"/>
                <a:ea typeface="楷体" panose="02010609060101010101" pitchFamily="49" charset="-122"/>
              </a:rPr>
              <a:t>20</a:t>
            </a:r>
            <a:r>
              <a:rPr lang="zh-CN" altLang="en-US" sz="2400" smtClean="0">
                <a:latin typeface="楷体" panose="02010609060101010101" pitchFamily="49" charset="-122"/>
                <a:ea typeface="楷体" panose="02010609060101010101" pitchFamily="49" charset="-122"/>
              </a:rPr>
              <a:t>世纪</a:t>
            </a:r>
            <a:r>
              <a:rPr lang="en-US" sz="2400" smtClean="0">
                <a:latin typeface="楷体" panose="02010609060101010101" pitchFamily="49" charset="-122"/>
                <a:ea typeface="楷体" panose="02010609060101010101" pitchFamily="49" charset="-122"/>
              </a:rPr>
              <a:t>80</a:t>
            </a:r>
            <a:r>
              <a:rPr lang="zh-CN" altLang="en-US" sz="2400" smtClean="0">
                <a:latin typeface="楷体" panose="02010609060101010101" pitchFamily="49" charset="-122"/>
                <a:ea typeface="楷体" panose="02010609060101010101" pitchFamily="49" charset="-122"/>
              </a:rPr>
              <a:t>年代以来</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西方国家在基层治理方面更强调政府、社区、非政府组织的共同作用</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社区承担更多政府功能”可知</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西方国家的做法加强了基层治理</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还减少了国家的财政开支</a:t>
            </a:r>
            <a:r>
              <a:rPr lang="en-US" sz="2400" smtClean="0">
                <a:latin typeface="楷体" panose="02010609060101010101" pitchFamily="49" charset="-122"/>
                <a:ea typeface="楷体" panose="02010609060101010101" pitchFamily="49" charset="-122"/>
              </a:rPr>
              <a:t>,</a:t>
            </a:r>
            <a:endParaRPr lang="en-US" sz="2400" smtClean="0">
              <a:latin typeface="楷体" panose="02010609060101010101" pitchFamily="49" charset="-122"/>
              <a:ea typeface="楷体" panose="02010609060101010101" pitchFamily="49" charset="-122"/>
            </a:endParaRPr>
          </a:p>
          <a:p>
            <a:pPr>
              <a:lnSpc>
                <a:spcPct val="150000"/>
              </a:lnSpc>
            </a:pPr>
            <a:r>
              <a:rPr lang="en-US" sz="2400" smtClean="0">
                <a:latin typeface="楷体" panose="02010609060101010101" pitchFamily="49" charset="-122"/>
                <a:ea typeface="楷体" panose="02010609060101010101" pitchFamily="49" charset="-122"/>
              </a:rPr>
              <a:t>C</a:t>
            </a:r>
            <a:r>
              <a:rPr lang="zh-CN" altLang="en-US" sz="2400" smtClean="0">
                <a:latin typeface="楷体" panose="02010609060101010101" pitchFamily="49" charset="-122"/>
                <a:ea typeface="楷体" panose="02010609060101010101" pitchFamily="49" charset="-122"/>
              </a:rPr>
              <a:t>项正确</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材料反映的是政府鼓励社区、非政府组织自我管理</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未体</a:t>
            </a:r>
            <a:r>
              <a:rPr lang="zh-CN" altLang="en-US" sz="2400" spc="-50" smtClean="0">
                <a:latin typeface="楷体" panose="02010609060101010101" pitchFamily="49" charset="-122"/>
                <a:ea typeface="楷体" panose="02010609060101010101" pitchFamily="49" charset="-122"/>
              </a:rPr>
              <a:t>现调节中央与地方政府关系</a:t>
            </a:r>
            <a:r>
              <a:rPr lang="en-US" sz="2400" spc="-50" smtClean="0">
                <a:latin typeface="楷体" panose="02010609060101010101" pitchFamily="49" charset="-122"/>
                <a:ea typeface="楷体" panose="02010609060101010101" pitchFamily="49" charset="-122"/>
              </a:rPr>
              <a:t>,</a:t>
            </a:r>
            <a:r>
              <a:rPr lang="zh-CN" altLang="en-US" sz="2400" spc="-50" smtClean="0">
                <a:latin typeface="楷体" panose="02010609060101010101" pitchFamily="49" charset="-122"/>
                <a:ea typeface="楷体" panose="02010609060101010101" pitchFamily="49" charset="-122"/>
              </a:rPr>
              <a:t>排除</a:t>
            </a:r>
            <a:r>
              <a:rPr lang="en-US" sz="2400" spc="-50" smtClean="0">
                <a:latin typeface="楷体" panose="02010609060101010101" pitchFamily="49" charset="-122"/>
                <a:ea typeface="楷体" panose="02010609060101010101" pitchFamily="49" charset="-122"/>
              </a:rPr>
              <a:t>A</a:t>
            </a:r>
            <a:r>
              <a:rPr lang="zh-CN" altLang="en-US" sz="2400" spc="-50" smtClean="0">
                <a:latin typeface="楷体" panose="02010609060101010101" pitchFamily="49" charset="-122"/>
                <a:ea typeface="楷体" panose="02010609060101010101" pitchFamily="49" charset="-122"/>
              </a:rPr>
              <a:t>项</a:t>
            </a:r>
            <a:r>
              <a:rPr lang="en-US" sz="2400" spc="-50" smtClean="0">
                <a:latin typeface="楷体" panose="02010609060101010101" pitchFamily="49" charset="-122"/>
                <a:ea typeface="楷体" panose="02010609060101010101" pitchFamily="49" charset="-122"/>
              </a:rPr>
              <a:t>;</a:t>
            </a:r>
            <a:r>
              <a:rPr lang="zh-CN" altLang="en-US" sz="2400" spc="-50" smtClean="0">
                <a:latin typeface="楷体" panose="02010609060101010101" pitchFamily="49" charset="-122"/>
                <a:ea typeface="楷体" panose="02010609060101010101" pitchFamily="49" charset="-122"/>
              </a:rPr>
              <a:t>材料只能反映减少政府干预</a:t>
            </a:r>
            <a:r>
              <a:rPr lang="en-US" sz="2400" spc="-5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但并非恢复传统的自由放任政策</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B</a:t>
            </a:r>
            <a:r>
              <a:rPr lang="zh-CN" altLang="en-US" sz="2400" smtClean="0">
                <a:latin typeface="楷体" panose="02010609060101010101" pitchFamily="49" charset="-122"/>
                <a:ea typeface="楷体" panose="02010609060101010101" pitchFamily="49" charset="-122"/>
              </a:rPr>
              <a:t>项</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改变政府工作思路不是政府的主要目的</a:t>
            </a:r>
            <a:r>
              <a:rPr lang="en-US"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排除</a:t>
            </a:r>
            <a:r>
              <a:rPr lang="en-US" sz="2400" smtClean="0">
                <a:latin typeface="楷体" panose="02010609060101010101" pitchFamily="49" charset="-122"/>
                <a:ea typeface="楷体" panose="02010609060101010101" pitchFamily="49" charset="-122"/>
              </a:rPr>
              <a:t>D</a:t>
            </a:r>
            <a:r>
              <a:rPr lang="zh-CN" altLang="en-US" sz="2400" smtClean="0">
                <a:latin typeface="楷体" panose="02010609060101010101" pitchFamily="49" charset="-122"/>
                <a:ea typeface="楷体" panose="02010609060101010101" pitchFamily="49" charset="-122"/>
              </a:rPr>
              <a:t>项。</a:t>
            </a:r>
            <a:endParaRPr lang="zh-CN" altLang="en-US" sz="2400">
              <a:latin typeface="楷体" panose="02010609060101010101" pitchFamily="49" charset="-122"/>
              <a:ea typeface="楷体" panose="02010609060101010101" pitchFamily="49" charset="-122"/>
            </a:endParaRPr>
          </a:p>
        </p:txBody>
      </p:sp>
    </p:spTree>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2844" y="285734"/>
            <a:ext cx="8858312" cy="4413516"/>
          </a:xfrm>
          <a:prstGeom prst="rect">
            <a:avLst/>
          </a:prstGeom>
          <a:noFill/>
        </p:spPr>
        <p:txBody>
          <a:bodyPr wrap="square" rtlCol="0">
            <a:spAutoFit/>
          </a:bodyPr>
          <a:lstStyle/>
          <a:p>
            <a:r>
              <a:rPr lang="zh-CN" altLang="en-US" sz="2400" smtClean="0">
                <a:solidFill>
                  <a:srgbClr val="0070C0"/>
                </a:solidFill>
                <a:latin typeface="黑体" panose="02010609060101010101" pitchFamily="49" charset="-122"/>
                <a:ea typeface="黑体" panose="02010609060101010101" pitchFamily="49" charset="-122"/>
              </a:rPr>
              <a:t>二、文官制度的建立</a:t>
            </a:r>
            <a:endParaRPr lang="zh-CN" altLang="en-US" sz="2400" smtClean="0">
              <a:solidFill>
                <a:srgbClr val="0070C0"/>
              </a:solidFill>
              <a:latin typeface="黑体" panose="02010609060101010101" pitchFamily="49" charset="-122"/>
              <a:ea typeface="黑体" panose="02010609060101010101" pitchFamily="49" charset="-122"/>
            </a:endParaRPr>
          </a:p>
          <a:p>
            <a:r>
              <a:rPr lang="en-US" sz="2400" smtClean="0">
                <a:solidFill>
                  <a:srgbClr val="0070C0"/>
                </a:solidFill>
                <a:latin typeface="黑体" panose="02010609060101010101" pitchFamily="49" charset="-122"/>
                <a:ea typeface="黑体" panose="02010609060101010101" pitchFamily="49" charset="-122"/>
              </a:rPr>
              <a:t>1.</a:t>
            </a:r>
            <a:r>
              <a:rPr lang="zh-CN" altLang="en-US" sz="2400" smtClean="0">
                <a:solidFill>
                  <a:srgbClr val="0070C0"/>
                </a:solidFill>
                <a:latin typeface="黑体" panose="02010609060101010101" pitchFamily="49" charset="-122"/>
                <a:ea typeface="黑体" panose="02010609060101010101" pitchFamily="49" charset="-122"/>
              </a:rPr>
              <a:t>概念</a:t>
            </a:r>
            <a:r>
              <a:rPr lang="en-US" sz="2400" smtClean="0">
                <a:solidFill>
                  <a:srgbClr val="0070C0"/>
                </a:solidFill>
                <a:latin typeface="黑体" panose="02010609060101010101" pitchFamily="49" charset="-122"/>
                <a:ea typeface="黑体" panose="02010609060101010101" pitchFamily="49" charset="-122"/>
              </a:rPr>
              <a:t>:</a:t>
            </a:r>
            <a:r>
              <a:rPr lang="zh-CN" altLang="en-US" sz="2400" smtClean="0"/>
              <a:t>西方国家的文官一般特指在政府行政部门任职的事务官</a:t>
            </a:r>
            <a:r>
              <a:rPr lang="en-US" sz="2400" smtClean="0"/>
              <a:t>,</a:t>
            </a:r>
            <a:r>
              <a:rPr lang="zh-CN" altLang="en-US" sz="2400" smtClean="0"/>
              <a:t>他们既是维护资产阶级统治的工具</a:t>
            </a:r>
            <a:r>
              <a:rPr lang="en-US" sz="2400" smtClean="0"/>
              <a:t>,</a:t>
            </a:r>
            <a:r>
              <a:rPr lang="zh-CN" altLang="en-US" sz="2400" smtClean="0"/>
              <a:t>也担负着管理社会公共事务的职能。</a:t>
            </a:r>
            <a:endParaRPr lang="zh-CN" altLang="en-US" sz="2400" smtClean="0"/>
          </a:p>
          <a:p>
            <a:r>
              <a:rPr lang="en-US" sz="2400" smtClean="0">
                <a:solidFill>
                  <a:srgbClr val="0070C0"/>
                </a:solidFill>
                <a:latin typeface="黑体" panose="02010609060101010101" pitchFamily="49" charset="-122"/>
                <a:ea typeface="黑体" panose="02010609060101010101" pitchFamily="49" charset="-122"/>
              </a:rPr>
              <a:t>2.</a:t>
            </a:r>
            <a:r>
              <a:rPr lang="zh-CN" altLang="en-US" sz="2400" smtClean="0">
                <a:solidFill>
                  <a:srgbClr val="0070C0"/>
                </a:solidFill>
                <a:latin typeface="黑体" panose="02010609060101010101" pitchFamily="49" charset="-122"/>
                <a:ea typeface="黑体" panose="02010609060101010101" pitchFamily="49" charset="-122"/>
              </a:rPr>
              <a:t>建立</a:t>
            </a:r>
            <a:endParaRPr lang="zh-CN" altLang="en-US" sz="2400" smtClean="0">
              <a:solidFill>
                <a:srgbClr val="0070C0"/>
              </a:solidFill>
              <a:latin typeface="黑体" panose="02010609060101010101" pitchFamily="49" charset="-122"/>
              <a:ea typeface="黑体" panose="02010609060101010101" pitchFamily="49" charset="-122"/>
            </a:endParaRPr>
          </a:p>
          <a:p>
            <a:r>
              <a:rPr lang="en-US" sz="2400" smtClean="0"/>
              <a:t>(1)</a:t>
            </a:r>
            <a:r>
              <a:rPr lang="zh-CN" altLang="en-US" sz="2400" smtClean="0"/>
              <a:t>地位</a:t>
            </a:r>
            <a:r>
              <a:rPr lang="en-US" sz="2400" smtClean="0"/>
              <a:t>:</a:t>
            </a:r>
            <a:r>
              <a:rPr lang="zh-CN" altLang="en-US" sz="2400" smtClean="0"/>
              <a:t>英国是西方最早建立文官制度的国家。</a:t>
            </a:r>
            <a:endParaRPr lang="zh-CN" altLang="en-US" sz="2400" smtClean="0"/>
          </a:p>
          <a:p>
            <a:r>
              <a:rPr lang="en-US" sz="2400" smtClean="0"/>
              <a:t>(2)</a:t>
            </a:r>
            <a:r>
              <a:rPr lang="zh-CN" altLang="en-US" sz="2400" smtClean="0"/>
              <a:t>过程</a:t>
            </a:r>
            <a:endParaRPr lang="zh-CN" altLang="en-US" sz="2400" smtClean="0"/>
          </a:p>
          <a:p>
            <a:r>
              <a:rPr lang="zh-CN" altLang="en-US" sz="2400" smtClean="0"/>
              <a:t>①</a:t>
            </a:r>
            <a:r>
              <a:rPr lang="en-US" sz="2400" smtClean="0"/>
              <a:t>18</a:t>
            </a:r>
            <a:r>
              <a:rPr lang="zh-CN" altLang="en-US" sz="2400" smtClean="0"/>
              <a:t>世纪初</a:t>
            </a:r>
            <a:r>
              <a:rPr lang="en-US" sz="2400" smtClean="0"/>
              <a:t>,</a:t>
            </a:r>
            <a:r>
              <a:rPr lang="zh-CN" altLang="en-US" sz="2400" smtClean="0"/>
              <a:t>为了防止国王通过任命官员干预议会活动</a:t>
            </a:r>
            <a:r>
              <a:rPr lang="en-US" sz="2400" smtClean="0"/>
              <a:t>,</a:t>
            </a:r>
            <a:r>
              <a:rPr lang="zh-CN" altLang="en-US" sz="2400" smtClean="0"/>
              <a:t>英国规定除了大臣以外</a:t>
            </a:r>
            <a:r>
              <a:rPr lang="en-US" sz="2400" smtClean="0"/>
              <a:t>,</a:t>
            </a:r>
            <a:r>
              <a:rPr lang="zh-CN" altLang="en-US" sz="2400" smtClean="0"/>
              <a:t>其他官员不得当选为下院议员。</a:t>
            </a:r>
            <a:endParaRPr lang="zh-CN" altLang="en-US" sz="2400"/>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585" y="71420"/>
            <a:ext cx="8966009" cy="4870554"/>
          </a:xfrm>
          <a:prstGeom prst="rect">
            <a:avLst/>
          </a:prstGeom>
          <a:noFill/>
        </p:spPr>
        <p:txBody>
          <a:bodyPr wrap="square" lIns="68571" tIns="34285" rIns="68571" bIns="34285" rtlCol="0">
            <a:spAutoFit/>
          </a:bodyPr>
          <a:lstStyle/>
          <a:p>
            <a:r>
              <a:rPr lang="zh-CN" altLang="en-US" sz="2400" smtClean="0"/>
              <a:t>②</a:t>
            </a:r>
            <a:r>
              <a:rPr lang="en-US" sz="2400" smtClean="0"/>
              <a:t>19</a:t>
            </a:r>
            <a:r>
              <a:rPr lang="zh-CN" altLang="en-US" sz="2400" smtClean="0"/>
              <a:t>世纪初</a:t>
            </a:r>
            <a:r>
              <a:rPr lang="en-US" sz="2400" smtClean="0"/>
              <a:t>,</a:t>
            </a:r>
            <a:r>
              <a:rPr lang="zh-CN" altLang="en-US" sz="2400" smtClean="0"/>
              <a:t>为了保证政府工作不受政党更替的影响</a:t>
            </a:r>
            <a:r>
              <a:rPr lang="en-US" sz="2400" smtClean="0"/>
              <a:t>,</a:t>
            </a:r>
            <a:r>
              <a:rPr lang="zh-CN" altLang="en-US" sz="2400" smtClean="0"/>
              <a:t>英国开始设立常务次官的职位。</a:t>
            </a:r>
            <a:endParaRPr lang="zh-CN" altLang="en-US" sz="2400" smtClean="0"/>
          </a:p>
          <a:p>
            <a:r>
              <a:rPr lang="en-US" sz="2400" smtClean="0"/>
              <a:t>a.</a:t>
            </a:r>
            <a:r>
              <a:rPr lang="zh-CN" altLang="en-US" sz="2400" smtClean="0"/>
              <a:t>政务官</a:t>
            </a:r>
            <a:r>
              <a:rPr lang="en-US" sz="2400" smtClean="0"/>
              <a:t>:</a:t>
            </a:r>
            <a:r>
              <a:rPr lang="zh-CN" altLang="en-US" sz="2400" smtClean="0"/>
              <a:t>包括大臣和政务次官或政务秘书</a:t>
            </a:r>
            <a:r>
              <a:rPr lang="en-US" sz="2400" smtClean="0"/>
              <a:t>,</a:t>
            </a:r>
            <a:r>
              <a:rPr lang="zh-CN" altLang="en-US" sz="2400" smtClean="0"/>
              <a:t>随内阁共进退。</a:t>
            </a:r>
            <a:endParaRPr lang="zh-CN" altLang="en-US" sz="2400" smtClean="0"/>
          </a:p>
          <a:p>
            <a:r>
              <a:rPr lang="en-US" sz="2400" smtClean="0"/>
              <a:t>b.</a:t>
            </a:r>
            <a:r>
              <a:rPr lang="zh-CN" altLang="en-US" sz="2400" smtClean="0"/>
              <a:t>事务官</a:t>
            </a:r>
            <a:r>
              <a:rPr lang="en-US" sz="2400" smtClean="0"/>
              <a:t>:</a:t>
            </a:r>
            <a:r>
              <a:rPr lang="zh-CN" altLang="en-US" sz="2400" smtClean="0"/>
              <a:t>包括常务次官直至以下的一般政府工作人员</a:t>
            </a:r>
            <a:r>
              <a:rPr lang="en-US" sz="2400" smtClean="0"/>
              <a:t>,</a:t>
            </a:r>
            <a:r>
              <a:rPr lang="zh-CN" altLang="en-US" sz="2400" smtClean="0"/>
              <a:t>负责具体事务</a:t>
            </a:r>
            <a:r>
              <a:rPr lang="en-US" sz="2400" smtClean="0"/>
              <a:t>,</a:t>
            </a:r>
            <a:r>
              <a:rPr lang="zh-CN" altLang="en-US" sz="2400" smtClean="0"/>
              <a:t>不受党派影响</a:t>
            </a:r>
            <a:r>
              <a:rPr lang="en-US" sz="2400" smtClean="0"/>
              <a:t>,</a:t>
            </a:r>
            <a:r>
              <a:rPr lang="zh-CN" altLang="en-US" sz="2400" smtClean="0"/>
              <a:t>可以长期任职。</a:t>
            </a:r>
            <a:endParaRPr lang="zh-CN" altLang="en-US" sz="2400" smtClean="0"/>
          </a:p>
          <a:p>
            <a:r>
              <a:rPr lang="zh-CN" altLang="en-US" sz="2400" smtClean="0"/>
              <a:t>③</a:t>
            </a:r>
            <a:r>
              <a:rPr lang="en-US" sz="2400" smtClean="0"/>
              <a:t>1855</a:t>
            </a:r>
            <a:r>
              <a:rPr lang="zh-CN" altLang="en-US" sz="2400" smtClean="0"/>
              <a:t>年</a:t>
            </a:r>
            <a:r>
              <a:rPr lang="en-US" sz="2400" smtClean="0"/>
              <a:t>,</a:t>
            </a:r>
            <a:r>
              <a:rPr lang="zh-CN" altLang="en-US" sz="2400" smtClean="0"/>
              <a:t>英国建立不受党派干涉的文官委员会</a:t>
            </a:r>
            <a:r>
              <a:rPr lang="en-US" sz="2400" smtClean="0"/>
              <a:t>,</a:t>
            </a:r>
            <a:r>
              <a:rPr lang="zh-CN" altLang="en-US" sz="2400" smtClean="0"/>
              <a:t>对被推荐的候选人进行考试。</a:t>
            </a:r>
            <a:endParaRPr lang="zh-CN" altLang="en-US" sz="2400" smtClean="0"/>
          </a:p>
          <a:p>
            <a:r>
              <a:rPr lang="zh-CN" altLang="en-US" sz="2400" smtClean="0"/>
              <a:t>④</a:t>
            </a:r>
            <a:r>
              <a:rPr lang="en-US" sz="2400" smtClean="0"/>
              <a:t>1870</a:t>
            </a:r>
            <a:r>
              <a:rPr lang="zh-CN" altLang="en-US" sz="2400" smtClean="0"/>
              <a:t>年</a:t>
            </a:r>
            <a:r>
              <a:rPr lang="en-US" sz="2400" smtClean="0"/>
              <a:t>:</a:t>
            </a:r>
            <a:r>
              <a:rPr lang="zh-CN" altLang="en-US" sz="2400" smtClean="0"/>
              <a:t>英国颁布法令</a:t>
            </a:r>
            <a:r>
              <a:rPr lang="en-US" sz="2400" smtClean="0"/>
              <a:t>,</a:t>
            </a:r>
            <a:r>
              <a:rPr lang="zh-CN" altLang="en-US" sz="2400" smtClean="0"/>
              <a:t>规定多数重要文官职位必须通过公开竞争考试择优录用</a:t>
            </a:r>
            <a:r>
              <a:rPr lang="en-US" sz="2400" smtClean="0"/>
              <a:t>,</a:t>
            </a:r>
            <a:r>
              <a:rPr lang="zh-CN" altLang="en-US" sz="2400" smtClean="0"/>
              <a:t>文官委员会有权独立决定文官的基本录用条件</a:t>
            </a:r>
            <a:r>
              <a:rPr lang="en-US" sz="2400" smtClean="0"/>
              <a:t>,</a:t>
            </a:r>
            <a:r>
              <a:rPr lang="zh-CN" altLang="en-US" sz="2400" smtClean="0"/>
              <a:t>最终确立了文官制度。</a:t>
            </a:r>
            <a:endParaRPr lang="zh-CN" altLang="en-US" sz="240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wipe(down)">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wipe(down)">
                                      <p:cBhvr>
                                        <p:cTn id="1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AS_OS" val="Unix 3.10 unknown"/>
  <p:tag name="AS_RELEASE_DATE" val="2023.03.31"/>
  <p:tag name="AS_TITLE" val="Aspose.Slides for Java"/>
  <p:tag name="AS_VERSION" val="23.3"/>
  <p:tag name="KSO_WPP_MARK_KEY" val="82ea6a45-084b-40ed-bd43-821decbede8e"/>
</p:tagLst>
</file>

<file path=ppt/theme/theme1.xml><?xml version="1.0" encoding="utf-8"?>
<a:theme xmlns:a="http://schemas.openxmlformats.org/drawingml/2006/main" name="7_自定义设计方案">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7_自定义设计方案">
      <a:majorFont>
        <a:latin typeface="Arial"/>
        <a:ea typeface="宋体"/>
        <a:cs typeface="Arial"/>
      </a:majorFont>
      <a:minorFont>
        <a:latin typeface="Arial"/>
        <a:ea typeface="宋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spAutoFit/>
      </a:bodyPr>
      <a:lstStyle>
        <a:defPPr marL="0" marR="0" indent="0" algn="l" defTabSz="685800" rtl="0" eaLnBrk="1" fontAlgn="base" latinLnBrk="0" hangingPunct="1">
          <a:lnSpc>
            <a:spcPct val="130000"/>
          </a:lnSpc>
          <a:spcBef>
            <a:spcPct val="0"/>
          </a:spcBef>
          <a:spcAft>
            <a:spcPct val="0"/>
          </a:spcAft>
          <a:buClrTx/>
          <a:buSzTx/>
          <a:buFontTx/>
          <a:buNone/>
          <a:defRPr kumimoji="0" 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spAutoFit/>
      </a:bodyPr>
      <a:lstStyle>
        <a:defPPr marL="0" marR="0" indent="0" algn="l" defTabSz="685800" rtl="0" eaLnBrk="1" fontAlgn="base" latinLnBrk="0" hangingPunct="1">
          <a:lnSpc>
            <a:spcPct val="130000"/>
          </a:lnSpc>
          <a:spcBef>
            <a:spcPct val="0"/>
          </a:spcBef>
          <a:spcAft>
            <a:spcPct val="0"/>
          </a:spcAft>
          <a:buClrTx/>
          <a:buSzTx/>
          <a:buFontTx/>
          <a:buNone/>
          <a:defRPr kumimoji="0" 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defRPr>
        </a:defPPr>
      </a:lstStyle>
    </a:lnDef>
    <a:txDef>
      <a:spPr>
        <a:noFill/>
      </a:spPr>
      <a:bodyPr wrap="square" rtlCol="0">
        <a:spAutoFit/>
      </a:bodyPr>
      <a:lstStyle>
        <a:defPPr>
          <a:lnSpc>
            <a:spcPct val="150000"/>
          </a:lnSpc>
          <a:defRPr sz="2000" dirty="0" smtClean="0">
            <a:solidFill>
              <a:srgbClr val="0000FF"/>
            </a:solidFill>
            <a:latin typeface="黑体" panose="02010609060101010101" pitchFamily="49" charset="-122"/>
            <a:ea typeface="黑体" panose="02010609060101010101" pitchFamily="49" charset="-122"/>
          </a:defRPr>
        </a:defPPr>
      </a:lstStyle>
    </a:txDef>
  </a:objectDefaults>
  <a:extraClrSchemeLst>
    <a:extraClrScheme>
      <a:clrScheme name="7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8_自定义设计方案">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7_自定义设计方案">
      <a:majorFont>
        <a:latin typeface="Arial"/>
        <a:ea typeface="宋体"/>
        <a:cs typeface="Arial"/>
      </a:majorFont>
      <a:minorFont>
        <a:latin typeface="Arial"/>
        <a:ea typeface="宋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spAutoFit/>
      </a:bodyPr>
      <a:lstStyle>
        <a:defPPr marL="0" marR="0" indent="0" algn="l" defTabSz="685800" rtl="0" eaLnBrk="1" fontAlgn="base" latinLnBrk="0" hangingPunct="1">
          <a:lnSpc>
            <a:spcPct val="130000"/>
          </a:lnSpc>
          <a:spcBef>
            <a:spcPct val="0"/>
          </a:spcBef>
          <a:spcAft>
            <a:spcPct val="0"/>
          </a:spcAft>
          <a:buClrTx/>
          <a:buSzTx/>
          <a:buFontTx/>
          <a:buNone/>
          <a:defRPr kumimoji="0" 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spAutoFit/>
      </a:bodyPr>
      <a:lstStyle>
        <a:defPPr marL="0" marR="0" indent="0" algn="l" defTabSz="685800" rtl="0" eaLnBrk="1" fontAlgn="base" latinLnBrk="0" hangingPunct="1">
          <a:lnSpc>
            <a:spcPct val="130000"/>
          </a:lnSpc>
          <a:spcBef>
            <a:spcPct val="0"/>
          </a:spcBef>
          <a:spcAft>
            <a:spcPct val="0"/>
          </a:spcAft>
          <a:buClrTx/>
          <a:buSzTx/>
          <a:buFontTx/>
          <a:buNone/>
          <a:defRPr kumimoji="0" 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defRPr>
        </a:defPPr>
      </a:lstStyle>
    </a:lnDef>
    <a:txDef>
      <a:spPr>
        <a:noFill/>
      </a:spPr>
      <a:bodyPr wrap="square" rtlCol="0">
        <a:spAutoFit/>
      </a:bodyPr>
      <a:lstStyle>
        <a:defPPr>
          <a:lnSpc>
            <a:spcPct val="150000"/>
          </a:lnSpc>
          <a:defRPr sz="2000" dirty="0" smtClean="0">
            <a:solidFill>
              <a:srgbClr val="0000FF"/>
            </a:solidFill>
            <a:latin typeface="黑体" panose="02010609060101010101" pitchFamily="49" charset="-122"/>
            <a:ea typeface="黑体" panose="02010609060101010101" pitchFamily="49" charset="-122"/>
          </a:defRPr>
        </a:defPPr>
      </a:lstStyle>
    </a:txDef>
  </a:objectDefaults>
  <a:extraClrSchemeLst>
    <a:extraClrScheme>
      <a:clrScheme name="7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9_自定义设计方案">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7_自定义设计方案">
      <a:majorFont>
        <a:latin typeface="Arial"/>
        <a:ea typeface="宋体"/>
        <a:cs typeface="Arial"/>
      </a:majorFont>
      <a:minorFont>
        <a:latin typeface="Arial"/>
        <a:ea typeface="宋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spAutoFit/>
      </a:bodyPr>
      <a:lstStyle>
        <a:defPPr marL="0" marR="0" indent="0" algn="l" defTabSz="685800" rtl="0" eaLnBrk="1" fontAlgn="base" latinLnBrk="0" hangingPunct="1">
          <a:lnSpc>
            <a:spcPct val="130000"/>
          </a:lnSpc>
          <a:spcBef>
            <a:spcPct val="0"/>
          </a:spcBef>
          <a:spcAft>
            <a:spcPct val="0"/>
          </a:spcAft>
          <a:buClrTx/>
          <a:buSzTx/>
          <a:buFontTx/>
          <a:buNone/>
          <a:defRPr kumimoji="0" 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spAutoFit/>
      </a:bodyPr>
      <a:lstStyle>
        <a:defPPr marL="0" marR="0" indent="0" algn="l" defTabSz="685800" rtl="0" eaLnBrk="1" fontAlgn="base" latinLnBrk="0" hangingPunct="1">
          <a:lnSpc>
            <a:spcPct val="130000"/>
          </a:lnSpc>
          <a:spcBef>
            <a:spcPct val="0"/>
          </a:spcBef>
          <a:spcAft>
            <a:spcPct val="0"/>
          </a:spcAft>
          <a:buClrTx/>
          <a:buSzTx/>
          <a:buFontTx/>
          <a:buNone/>
          <a:defRPr kumimoji="0" 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defRPr>
        </a:defPPr>
      </a:lstStyle>
    </a:lnDef>
    <a:txDef>
      <a:spPr>
        <a:noFill/>
      </a:spPr>
      <a:bodyPr wrap="square" rtlCol="0">
        <a:spAutoFit/>
      </a:bodyPr>
      <a:lstStyle>
        <a:defPPr>
          <a:lnSpc>
            <a:spcPct val="150000"/>
          </a:lnSpc>
          <a:defRPr sz="2000" dirty="0" smtClean="0">
            <a:solidFill>
              <a:srgbClr val="0000FF"/>
            </a:solidFill>
            <a:latin typeface="黑体" panose="02010609060101010101" pitchFamily="49" charset="-122"/>
            <a:ea typeface="黑体" panose="02010609060101010101" pitchFamily="49" charset="-122"/>
          </a:defRPr>
        </a:defPPr>
      </a:lstStyle>
    </a:txDef>
  </a:objectDefaults>
  <a:extraClrSchemeLst>
    <a:extraClrScheme>
      <a:clrScheme name="7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自定义设计方案">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2_自定义设计方案">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13116</Words>
  <Application>WPS 演示</Application>
  <PresentationFormat>On-screen Show (16:9)</PresentationFormat>
  <Paragraphs>929</Paragraphs>
  <Slides>74</Slides>
  <Notes>0</Notes>
  <HiddenSlides>0</HiddenSlides>
  <MMClips>0</MMClips>
  <ScaleCrop>false</ScaleCrop>
  <HeadingPairs>
    <vt:vector size="6" baseType="variant">
      <vt:variant>
        <vt:lpstr>已用的字体</vt:lpstr>
      </vt:variant>
      <vt:variant>
        <vt:i4>8</vt:i4>
      </vt:variant>
      <vt:variant>
        <vt:lpstr>主题</vt:lpstr>
      </vt:variant>
      <vt:variant>
        <vt:i4>6</vt:i4>
      </vt:variant>
      <vt:variant>
        <vt:lpstr>幻灯片标题</vt:lpstr>
      </vt:variant>
      <vt:variant>
        <vt:i4>74</vt:i4>
      </vt:variant>
    </vt:vector>
  </HeadingPairs>
  <TitlesOfParts>
    <vt:vector size="88" baseType="lpstr">
      <vt:lpstr>Arial</vt:lpstr>
      <vt:lpstr>宋体</vt:lpstr>
      <vt:lpstr>Wingdings</vt:lpstr>
      <vt:lpstr>黑体</vt:lpstr>
      <vt:lpstr>楷体</vt:lpstr>
      <vt:lpstr>Times New Roman</vt:lpstr>
      <vt:lpstr>微软雅黑</vt:lpstr>
      <vt:lpstr>Arial Unicode MS</vt:lpstr>
      <vt:lpstr>7_自定义设计方案</vt:lpstr>
      <vt:lpstr>自定义设计方案</vt:lpstr>
      <vt:lpstr>8_自定义设计方案</vt:lpstr>
      <vt:lpstr>9_自定义设计方案</vt:lpstr>
      <vt:lpstr>1_自定义设计方案</vt:lpstr>
      <vt:lpstr>2_自定义设计方案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rbm.xkw.com</dc:creator>
  <cp:lastModifiedBy>时差</cp:lastModifiedBy>
  <cp:revision>2</cp:revision>
  <cp:lastPrinted>2025-01-06T11:55:00Z</cp:lastPrinted>
  <dcterms:created xsi:type="dcterms:W3CDTF">2025-01-06T11:55:00Z</dcterms:created>
  <dcterms:modified xsi:type="dcterms:W3CDTF">2025-01-06T07:02:06Z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949DAF5929904D13820471BFDB1A7234</vt:lpwstr>
  </property>
  <property fmtid="{D5CDD505-2E9C-101B-9397-08002B2CF9AE}" pid="7" name="KSOProductBuildVer">
    <vt:lpwstr>2052-11.1.0.12165</vt:lpwstr>
  </property>
</Properties>
</file>