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817" r:id="rId2"/>
    <p:sldId id="319" r:id="rId3"/>
    <p:sldId id="846" r:id="rId4"/>
    <p:sldId id="320" r:id="rId5"/>
    <p:sldId id="321" r:id="rId6"/>
    <p:sldId id="322" r:id="rId7"/>
    <p:sldId id="847" r:id="rId8"/>
    <p:sldId id="323" r:id="rId9"/>
    <p:sldId id="823" r:id="rId10"/>
    <p:sldId id="324" r:id="rId11"/>
    <p:sldId id="325" r:id="rId12"/>
    <p:sldId id="848" r:id="rId13"/>
    <p:sldId id="326" r:id="rId14"/>
    <p:sldId id="825" r:id="rId15"/>
    <p:sldId id="327" r:id="rId16"/>
    <p:sldId id="827" r:id="rId17"/>
    <p:sldId id="328" r:id="rId18"/>
    <p:sldId id="849" r:id="rId19"/>
    <p:sldId id="850" r:id="rId20"/>
    <p:sldId id="329" r:id="rId21"/>
    <p:sldId id="828" r:id="rId22"/>
    <p:sldId id="852" r:id="rId23"/>
    <p:sldId id="851" r:id="rId24"/>
    <p:sldId id="330" r:id="rId25"/>
    <p:sldId id="829" r:id="rId26"/>
    <p:sldId id="331" r:id="rId27"/>
    <p:sldId id="830" r:id="rId28"/>
    <p:sldId id="332" r:id="rId29"/>
    <p:sldId id="853" r:id="rId30"/>
    <p:sldId id="854" r:id="rId31"/>
    <p:sldId id="333" r:id="rId32"/>
    <p:sldId id="651" r:id="rId33"/>
    <p:sldId id="855" r:id="rId34"/>
    <p:sldId id="831" r:id="rId35"/>
    <p:sldId id="334" r:id="rId36"/>
    <p:sldId id="856" r:id="rId37"/>
    <p:sldId id="836" r:id="rId38"/>
    <p:sldId id="837" r:id="rId39"/>
    <p:sldId id="838" r:id="rId40"/>
    <p:sldId id="858" r:id="rId41"/>
    <p:sldId id="839" r:id="rId42"/>
    <p:sldId id="840" r:id="rId43"/>
    <p:sldId id="841" r:id="rId44"/>
    <p:sldId id="859" r:id="rId45"/>
    <p:sldId id="842" r:id="rId46"/>
    <p:sldId id="860" r:id="rId47"/>
    <p:sldId id="843" r:id="rId48"/>
    <p:sldId id="861" r:id="rId49"/>
    <p:sldId id="862" r:id="rId50"/>
    <p:sldId id="863" r:id="rId51"/>
    <p:sldId id="844" r:id="rId52"/>
    <p:sldId id="822" r:id="rId53"/>
  </p:sldIdLst>
  <p:sldSz cx="12192000" cy="6858000"/>
  <p:notesSz cx="6858000" cy="9144000"/>
  <p:custDataLst>
    <p:tags r:id="rId5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4" autoAdjust="0"/>
    <p:restoredTop sz="96318" autoAdjust="0"/>
  </p:normalViewPr>
  <p:slideViewPr>
    <p:cSldViewPr>
      <p:cViewPr>
        <p:scale>
          <a:sx n="80" d="100"/>
          <a:sy n="80" d="100"/>
        </p:scale>
        <p:origin x="1050" y="7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8.png"/><Relationship Id="rId3" Type="http://schemas.openxmlformats.org/officeDocument/2006/relationships/slide" Target="slide4.xml"/><Relationship Id="rId21" Type="http://schemas.openxmlformats.org/officeDocument/2006/relationships/slide" Target="slide41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image" Target="../media/image9.png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Relationship Id="rId22" Type="http://schemas.openxmlformats.org/officeDocument/2006/relationships/slide" Target="slide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10.TIF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Relationship Id="rId22" Type="http://schemas.openxmlformats.org/officeDocument/2006/relationships/image" Target="../media/image11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12.png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3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5.xml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image" Target="../media/image14.png"/><Relationship Id="rId16" Type="http://schemas.openxmlformats.org/officeDocument/2006/relationships/slide" Target="slide28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38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5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6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7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8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1.png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0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1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2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5.xml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image" Target="../media/image23.png"/><Relationship Id="rId16" Type="http://schemas.openxmlformats.org/officeDocument/2006/relationships/slide" Target="slide28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38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4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5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6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5.xml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image" Target="../media/image27.png"/><Relationship Id="rId16" Type="http://schemas.openxmlformats.org/officeDocument/2006/relationships/slide" Target="slide28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38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4.xml"/><Relationship Id="rId2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29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2.png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0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5.xml"/><Relationship Id="rId3" Type="http://schemas.openxmlformats.org/officeDocument/2006/relationships/slide" Target="slide2.xml"/><Relationship Id="rId21" Type="http://schemas.openxmlformats.org/officeDocument/2006/relationships/slide" Target="slide45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image" Target="../media/image31.png"/><Relationship Id="rId16" Type="http://schemas.openxmlformats.org/officeDocument/2006/relationships/slide" Target="slide28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38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2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3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4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5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6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7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8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39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40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41.png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42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43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44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Relationship Id="rId2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5.xml"/><Relationship Id="rId3" Type="http://schemas.openxmlformats.org/officeDocument/2006/relationships/slide" Target="slide2.xml"/><Relationship Id="rId21" Type="http://schemas.openxmlformats.org/officeDocument/2006/relationships/slide" Target="slide41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31.xml"/><Relationship Id="rId2" Type="http://schemas.openxmlformats.org/officeDocument/2006/relationships/image" Target="../media/image3.png"/><Relationship Id="rId16" Type="http://schemas.openxmlformats.org/officeDocument/2006/relationships/slide" Target="slide28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4.xml"/><Relationship Id="rId22" Type="http://schemas.openxmlformats.org/officeDocument/2006/relationships/slide" Target="slide4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46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slide" Target="slide38.xml"/><Relationship Id="rId3" Type="http://schemas.openxmlformats.org/officeDocument/2006/relationships/slide" Target="slide4.xml"/><Relationship Id="rId21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6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4.xml"/><Relationship Id="rId18" Type="http://schemas.openxmlformats.org/officeDocument/2006/relationships/image" Target="../media/image7.png"/><Relationship Id="rId3" Type="http://schemas.openxmlformats.org/officeDocument/2006/relationships/slide" Target="slide4.xml"/><Relationship Id="rId21" Type="http://schemas.openxmlformats.org/officeDocument/2006/relationships/slide" Target="slide45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5.xml"/><Relationship Id="rId2" Type="http://schemas.openxmlformats.org/officeDocument/2006/relationships/slide" Target="slide2.xml"/><Relationship Id="rId16" Type="http://schemas.openxmlformats.org/officeDocument/2006/relationships/slide" Target="slide31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5.xml"/><Relationship Id="rId19" Type="http://schemas.openxmlformats.org/officeDocument/2006/relationships/slide" Target="slide38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章末检测试卷</a:t>
            </a:r>
            <a:r>
              <a:rPr lang="en-US" altLang="zh-CN" sz="4800" b="1" cap="all" spc="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800" b="1" cap="all" spc="3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六</a:t>
            </a:r>
            <a:r>
              <a:rPr lang="en-US" altLang="zh-CN" sz="4800" b="1" cap="all" spc="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800" b="1" cap="all" spc="3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390000" y="260648"/>
                <a:ext cx="11412000" cy="245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lo</m:t>
                              </m:r>
                              <m:sSub>
                                <m:sSub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&gt;1,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(6-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800" dirty="0" smtClean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60648"/>
                <a:ext cx="11412000" cy="2457211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/>
          <p:cNvGrpSpPr/>
          <p:nvPr/>
        </p:nvGrpSpPr>
        <p:grpSpPr>
          <a:xfrm>
            <a:off x="471835" y="3230394"/>
            <a:ext cx="11248331" cy="2214830"/>
            <a:chOff x="471835" y="4581128"/>
            <a:chExt cx="11248331" cy="221483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101938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/>
              <p:cNvSpPr/>
              <p:nvPr/>
            </p:nvSpPr>
            <p:spPr>
              <a:xfrm>
                <a:off x="695400" y="3509652"/>
                <a:ext cx="10801200" cy="165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-2=-3,2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+1)=-3,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(6-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(-1)=2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509652"/>
                <a:ext cx="10801200" cy="1651221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29">
            <a:hlinkClick r:id="rId20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1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2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44752" y="192533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548680"/>
            <a:ext cx="11412000" cy="1318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在同一直角坐标系中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)=2-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+2)(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的图象只可能为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33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image129.jpeg"/>
          <p:cNvPicPr/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552" y="2287883"/>
            <a:ext cx="4236592" cy="1836147"/>
          </a:xfrm>
          <a:prstGeom prst="rect">
            <a:avLst/>
          </a:prstGeom>
        </p:spPr>
      </p:pic>
      <p:pic>
        <p:nvPicPr>
          <p:cNvPr id="31" name="image130.jpeg"/>
          <p:cNvPicPr/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679" y="2252070"/>
            <a:ext cx="4681276" cy="1871960"/>
          </a:xfrm>
          <a:prstGeom prst="rect">
            <a:avLst/>
          </a:prstGeom>
        </p:spPr>
      </p:pic>
      <p:sp>
        <p:nvSpPr>
          <p:cNvPr id="32" name="TextBox 19"/>
          <p:cNvSpPr txBox="1"/>
          <p:nvPr/>
        </p:nvSpPr>
        <p:spPr>
          <a:xfrm>
            <a:off x="1991544" y="353663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1835" y="548680"/>
            <a:ext cx="11248331" cy="4392488"/>
            <a:chOff x="471835" y="4581128"/>
            <a:chExt cx="11248331" cy="4392488"/>
          </a:xfrm>
        </p:grpSpPr>
        <p:sp>
          <p:nvSpPr>
            <p:cNvPr id="27" name="圆角矩形 26"/>
            <p:cNvSpPr/>
            <p:nvPr/>
          </p:nvSpPr>
          <p:spPr>
            <a:xfrm>
              <a:off x="471835" y="4694020"/>
              <a:ext cx="11248331" cy="4279596"/>
            </a:xfrm>
            <a:prstGeom prst="roundRect">
              <a:avLst>
                <a:gd name="adj" fmla="val 48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4" name="圆角矩形 33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/>
              <p:cNvSpPr/>
              <p:nvPr/>
            </p:nvSpPr>
            <p:spPr>
              <a:xfrm>
                <a:off x="695400" y="1025076"/>
                <a:ext cx="10801200" cy="3866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为减函数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轴的交点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轴的交点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+2)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故只有选项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25076"/>
                <a:ext cx="10801200" cy="3866058"/>
              </a:xfrm>
              <a:prstGeom prst="rect">
                <a:avLst/>
              </a:prstGeom>
              <a:blipFill rotWithShape="0">
                <a:blip r:embed="rId21"/>
                <a:stretch>
                  <a:fillRect l="-1129" b="-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9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901021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已知定义在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)=2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为实数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为偶函数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0.5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的大小关系为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3898549" y="217280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091153"/>
            <a:ext cx="11248331" cy="2985919"/>
            <a:chOff x="471835" y="4581128"/>
            <a:chExt cx="11248331" cy="298591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873027"/>
            </a:xfrm>
            <a:prstGeom prst="roundRect">
              <a:avLst>
                <a:gd name="adj" fmla="val 22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341836"/>
                <a:ext cx="10801200" cy="2735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为偶函数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0.5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-1=4,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(0)=2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|0|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41836"/>
                <a:ext cx="10801200" cy="2735236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50196"/>
                <a:ext cx="11412000" cy="4366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二、多项</a:t>
                </a:r>
                <a:r>
                  <a:rPr lang="zh-CN" altLang="zh-CN" sz="2800" b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选择题</a:t>
                </a:r>
                <a:endParaRPr lang="zh-CN" altLang="zh-CN" sz="105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则下列结论正确的是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是奇函数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的图象过原点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的图象过定点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(0,1)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在其定义域上单调递增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50196"/>
                <a:ext cx="11412000" cy="4366324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19919" y="267031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38969" y="326973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38969" y="453293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548680"/>
            <a:ext cx="11248331" cy="5112568"/>
            <a:chOff x="471835" y="4581128"/>
            <a:chExt cx="11248331" cy="5112568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4999676"/>
            </a:xfrm>
            <a:prstGeom prst="roundRect">
              <a:avLst>
                <a:gd name="adj" fmla="val 22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5400" y="784895"/>
                <a:ext cx="10801200" cy="476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定义域为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(0)=0,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均为增函数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在其定义域上单调递增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784895"/>
                <a:ext cx="10801200" cy="476232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1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圆角矩形 30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88075" y="692696"/>
                <a:ext cx="11415850" cy="36526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5" y="692696"/>
                <a:ext cx="11415850" cy="3652667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1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圆角矩形 36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227334" y="170930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227334" y="22665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27334" y="291417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835" y="836712"/>
            <a:ext cx="11248331" cy="5250450"/>
            <a:chOff x="471835" y="4581128"/>
            <a:chExt cx="11248331" cy="5250450"/>
          </a:xfrm>
        </p:grpSpPr>
        <p:sp>
          <p:nvSpPr>
            <p:cNvPr id="33" name="圆角矩形 32"/>
            <p:cNvSpPr/>
            <p:nvPr/>
          </p:nvSpPr>
          <p:spPr>
            <a:xfrm>
              <a:off x="471835" y="4694020"/>
              <a:ext cx="11248331" cy="5137558"/>
            </a:xfrm>
            <a:prstGeom prst="roundRect">
              <a:avLst>
                <a:gd name="adj" fmla="val 22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695400" y="1101502"/>
                <a:ext cx="10801200" cy="4985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(-2),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101502"/>
                <a:ext cx="10801200" cy="4985660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1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圆角矩形 36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835" y="836712"/>
            <a:ext cx="11248331" cy="3960440"/>
            <a:chOff x="471835" y="4581128"/>
            <a:chExt cx="11248331" cy="3960440"/>
          </a:xfrm>
        </p:grpSpPr>
        <p:sp>
          <p:nvSpPr>
            <p:cNvPr id="33" name="圆角矩形 32"/>
            <p:cNvSpPr/>
            <p:nvPr/>
          </p:nvSpPr>
          <p:spPr>
            <a:xfrm>
              <a:off x="471835" y="4694020"/>
              <a:ext cx="11248331" cy="3847548"/>
            </a:xfrm>
            <a:prstGeom prst="roundRect">
              <a:avLst>
                <a:gd name="adj" fmla="val 224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695400" y="1101502"/>
                <a:ext cx="10801200" cy="336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)][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)]=e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(-e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101502"/>
                <a:ext cx="10801200" cy="336431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1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圆角矩形 36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379340" y="854127"/>
                <a:ext cx="11530009" cy="29986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一、单项</a:t>
                </a:r>
                <a:r>
                  <a:rPr lang="zh-CN" altLang="zh-CN" sz="2800" b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选择题</a:t>
                </a:r>
                <a:endParaRPr lang="zh-CN" altLang="zh-CN" sz="105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已知幂函数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的图象经过点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的值等于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B.4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C.6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D.8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0" y="854127"/>
                <a:ext cx="11530009" cy="2998641"/>
              </a:xfrm>
              <a:prstGeom prst="rect">
                <a:avLst/>
              </a:prstGeom>
              <a:blipFill rotWithShape="0">
                <a:blip r:embed="rId21"/>
                <a:stretch>
                  <a:fillRect l="-1057" b="-2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19"/>
          <p:cNvSpPr txBox="1"/>
          <p:nvPr/>
        </p:nvSpPr>
        <p:spPr>
          <a:xfrm>
            <a:off x="3900568" y="308769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1205250"/>
                <a:ext cx="11412000" cy="392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是增函数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是减函数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(-1,1)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05250"/>
                <a:ext cx="11412000" cy="3926331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1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45984" y="235737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245984" y="298225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45984" y="433986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32656"/>
            <a:ext cx="11248331" cy="5809030"/>
            <a:chOff x="471835" y="4581128"/>
            <a:chExt cx="11248331" cy="5809030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569613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6282" y="548680"/>
                <a:ext cx="10799436" cy="55930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为减函数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" y="548680"/>
                <a:ext cx="10799436" cy="5593006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32656"/>
            <a:ext cx="11248331" cy="5328592"/>
            <a:chOff x="471835" y="4581128"/>
            <a:chExt cx="11248331" cy="5328592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5215700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6282" y="764704"/>
                <a:ext cx="10799436" cy="48351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(-1,1)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" y="764704"/>
                <a:ext cx="10799436" cy="4835106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1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484783"/>
            <a:ext cx="11248331" cy="2736305"/>
            <a:chOff x="471835" y="4581128"/>
            <a:chExt cx="11248331" cy="2736305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2623412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6282" y="1916831"/>
                <a:ext cx="10799436" cy="21771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1&lt;1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1&lt;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1&lt;1,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" y="1916831"/>
                <a:ext cx="10799436" cy="217719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0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965627"/>
                <a:ext cx="11394632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三、填空</a:t>
                </a:r>
                <a:r>
                  <a:rPr lang="zh-CN" altLang="zh-CN" sz="2800" b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题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方正中等线简体" panose="03000509000000000000" pitchFamily="65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的图象恒过定点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(-1,1),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65627"/>
                <a:ext cx="11394632" cy="2315827"/>
              </a:xfrm>
              <a:prstGeom prst="rect">
                <a:avLst/>
              </a:prstGeom>
              <a:blipFill rotWithShape="0">
                <a:blip r:embed="rId2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97628" y="2492896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[1,2)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835" y="404664"/>
            <a:ext cx="11248331" cy="5633159"/>
            <a:chOff x="471835" y="4581128"/>
            <a:chExt cx="11248331" cy="5633159"/>
          </a:xfrm>
        </p:grpSpPr>
        <p:sp>
          <p:nvSpPr>
            <p:cNvPr id="29" name="圆角矩形 28"/>
            <p:cNvSpPr/>
            <p:nvPr/>
          </p:nvSpPr>
          <p:spPr>
            <a:xfrm>
              <a:off x="471835" y="4694020"/>
              <a:ext cx="11248331" cy="5520267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696282" y="703094"/>
                <a:ext cx="10799436" cy="53347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的图象恒过定点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(-1,1),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1)(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2)≤0,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2≠0,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[1,2).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" y="703094"/>
                <a:ext cx="10799436" cy="5334730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圆角矩形 36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90000" y="1037054"/>
                <a:ext cx="11412000" cy="24129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对于任意实数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答案不唯一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写出满足这些条件的一个函数即可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37054"/>
                <a:ext cx="11412000" cy="2412905"/>
              </a:xfrm>
              <a:prstGeom prst="rect">
                <a:avLst/>
              </a:prstGeom>
              <a:blipFill rotWithShape="0">
                <a:blip r:embed="rId18"/>
                <a:stretch>
                  <a:fillRect l="-1122" r="-427" b="-3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9795" y="198189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log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1124743"/>
            <a:ext cx="11248331" cy="3600401"/>
            <a:chOff x="471835" y="4581128"/>
            <a:chExt cx="11248331" cy="3600401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3487508"/>
            </a:xfrm>
            <a:prstGeom prst="roundRect">
              <a:avLst>
                <a:gd name="adj" fmla="val 33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696282" y="1381359"/>
                <a:ext cx="10799436" cy="30592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对于任意实数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说明该函数在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又对数函数满足运算性质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故可选一个为增函数的对数函数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2" y="1381359"/>
                <a:ext cx="10799436" cy="3059235"/>
              </a:xfrm>
              <a:prstGeom prst="rect">
                <a:avLst/>
              </a:prstGeom>
              <a:blipFill rotWithShape="0">
                <a:blip r:embed="rId18"/>
                <a:stretch>
                  <a:fillRect l="-1129" r="-282" b="-2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1674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则满足不等式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1674817"/>
              </a:xfrm>
              <a:prstGeom prst="rect">
                <a:avLst/>
              </a:prstGeom>
              <a:blipFill rotWithShape="0">
                <a:blip r:embed="rId2"/>
                <a:stretch>
                  <a:fillRect l="-1122" b="-5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圆角矩形 5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714772" y="1348745"/>
                <a:ext cx="234859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800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kern="100" dirty="0">
                    <a:solidFill>
                      <a:srgbClr val="C00000"/>
                    </a:solidFill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kern="1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(3,+∞)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2" y="1348745"/>
                <a:ext cx="2348592" cy="737189"/>
              </a:xfrm>
              <a:prstGeom prst="rect">
                <a:avLst/>
              </a:prstGeom>
              <a:blipFill rotWithShape="0">
                <a:blip r:embed="rId22"/>
                <a:stretch>
                  <a:fillRect r="-3886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835" y="332656"/>
            <a:ext cx="11248331" cy="5616624"/>
            <a:chOff x="471835" y="4581128"/>
            <a:chExt cx="11248331" cy="5616624"/>
          </a:xfrm>
        </p:grpSpPr>
        <p:sp>
          <p:nvSpPr>
            <p:cNvPr id="28" name="圆角矩形 27"/>
            <p:cNvSpPr/>
            <p:nvPr/>
          </p:nvSpPr>
          <p:spPr>
            <a:xfrm>
              <a:off x="471835" y="4694019"/>
              <a:ext cx="11248331" cy="5503733"/>
            </a:xfrm>
            <a:prstGeom prst="roundRect">
              <a:avLst>
                <a:gd name="adj" fmla="val 345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/>
              <p:cNvSpPr/>
              <p:nvPr/>
            </p:nvSpPr>
            <p:spPr>
              <a:xfrm>
                <a:off x="695400" y="577255"/>
                <a:ext cx="10801200" cy="5117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的定义域为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≠0},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+1]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则该函数为偶函数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577255"/>
                <a:ext cx="10801200" cy="5117555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8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1835" y="1196752"/>
            <a:ext cx="11248331" cy="3600400"/>
            <a:chOff x="471835" y="4581128"/>
            <a:chExt cx="11248331" cy="3600400"/>
          </a:xfrm>
        </p:grpSpPr>
        <p:sp>
          <p:nvSpPr>
            <p:cNvPr id="30" name="圆角矩形 29"/>
            <p:cNvSpPr/>
            <p:nvPr/>
          </p:nvSpPr>
          <p:spPr>
            <a:xfrm>
              <a:off x="471835" y="4694020"/>
              <a:ext cx="11248331" cy="3487508"/>
            </a:xfrm>
            <a:prstGeom prst="roundRect">
              <a:avLst>
                <a:gd name="adj" fmla="val 27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/>
              <p:cNvSpPr/>
              <p:nvPr/>
            </p:nvSpPr>
            <p:spPr>
              <a:xfrm>
                <a:off x="659140" y="1524519"/>
                <a:ext cx="10970408" cy="30715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设幂函数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因为幂函数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的图象经过点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(2)=2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=8.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0" y="1524519"/>
                <a:ext cx="10970408" cy="3071546"/>
              </a:xfrm>
              <a:prstGeom prst="rect">
                <a:avLst/>
              </a:prstGeom>
              <a:blipFill rotWithShape="0">
                <a:blip r:embed="rId21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8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835" y="332656"/>
            <a:ext cx="11248331" cy="5757924"/>
            <a:chOff x="471835" y="4581128"/>
            <a:chExt cx="11248331" cy="5757924"/>
          </a:xfrm>
        </p:grpSpPr>
        <p:sp>
          <p:nvSpPr>
            <p:cNvPr id="28" name="圆角矩形 27"/>
            <p:cNvSpPr/>
            <p:nvPr/>
          </p:nvSpPr>
          <p:spPr>
            <a:xfrm>
              <a:off x="471835" y="4694019"/>
              <a:ext cx="11248331" cy="5645033"/>
            </a:xfrm>
            <a:prstGeom prst="roundRect">
              <a:avLst>
                <a:gd name="adj" fmla="val 345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/>
              <p:cNvSpPr/>
              <p:nvPr/>
            </p:nvSpPr>
            <p:spPr>
              <a:xfrm>
                <a:off x="695400" y="404664"/>
                <a:ext cx="10801200" cy="568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在区间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(0,+∞)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(|lo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|)&gt;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|&gt;1,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04664"/>
                <a:ext cx="10801200" cy="5685916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7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90000" y="1039376"/>
                <a:ext cx="11412000" cy="2315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b="1" kern="1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四、解</a:t>
                </a:r>
                <a:r>
                  <a:rPr lang="zh-CN" altLang="zh-CN" sz="2800" b="1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答题</a:t>
                </a:r>
                <a:endParaRPr lang="zh-CN" altLang="zh-CN" sz="105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已知定义在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上的函数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39376"/>
                <a:ext cx="11412000" cy="2315634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0000" y="422573"/>
            <a:ext cx="11412000" cy="5616624"/>
            <a:chOff x="319674" y="2575382"/>
            <a:chExt cx="11412000" cy="5616624"/>
          </a:xfrm>
        </p:grpSpPr>
        <p:grpSp>
          <p:nvGrpSpPr>
            <p:cNvPr id="29" name="组合 28"/>
            <p:cNvGrpSpPr/>
            <p:nvPr/>
          </p:nvGrpSpPr>
          <p:grpSpPr>
            <a:xfrm>
              <a:off x="319674" y="2575382"/>
              <a:ext cx="11412000" cy="5616624"/>
              <a:chOff x="319674" y="476672"/>
              <a:chExt cx="11412000" cy="5616624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19674" y="589564"/>
                <a:ext cx="11412000" cy="5503732"/>
              </a:xfrm>
              <a:prstGeom prst="roundRect">
                <a:avLst>
                  <a:gd name="adj" fmla="val 25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623392" y="620688"/>
                <a:ext cx="10909212" cy="5468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因为定义在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上的函数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(0)=0,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                                                                       </a:t>
                </a:r>
                <a:r>
                  <a:rPr lang="zh-CN" altLang="zh-CN" sz="2800" dirty="0" smtClean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                                                                  </a:t>
                </a:r>
                <a:r>
                  <a:rPr lang="zh-CN" altLang="zh-CN" sz="2800" dirty="0" smtClean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①②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2(1+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620688"/>
                <a:ext cx="10909212" cy="5468805"/>
              </a:xfrm>
              <a:prstGeom prst="rect">
                <a:avLst/>
              </a:prstGeom>
              <a:blipFill rotWithShape="0">
                <a:blip r:embed="rId18"/>
                <a:stretch>
                  <a:fillRect l="-1117" b="-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35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03937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上的单调性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并用函数单调性的定义证明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0000" y="289223"/>
            <a:ext cx="11412000" cy="5814738"/>
            <a:chOff x="319674" y="2575382"/>
            <a:chExt cx="11412000" cy="5814738"/>
          </a:xfrm>
        </p:grpSpPr>
        <p:grpSp>
          <p:nvGrpSpPr>
            <p:cNvPr id="29" name="组合 28"/>
            <p:cNvGrpSpPr/>
            <p:nvPr/>
          </p:nvGrpSpPr>
          <p:grpSpPr>
            <a:xfrm>
              <a:off x="319674" y="2575382"/>
              <a:ext cx="11412000" cy="5814738"/>
              <a:chOff x="319674" y="476672"/>
              <a:chExt cx="11412000" cy="581473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319674" y="589563"/>
                <a:ext cx="11412000" cy="5701847"/>
              </a:xfrm>
              <a:prstGeom prst="roundRect">
                <a:avLst>
                  <a:gd name="adj" fmla="val 25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623392" y="489180"/>
                <a:ext cx="10909212" cy="5547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上任取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+1&gt;0,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89180"/>
                <a:ext cx="10909212" cy="5547288"/>
              </a:xfrm>
              <a:prstGeom prst="rect">
                <a:avLst/>
              </a:prstGeom>
              <a:blipFill rotWithShape="0">
                <a:blip r:embed="rId18"/>
                <a:stretch>
                  <a:fillRect l="-1117" b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35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678032"/>
                <a:ext cx="11412000" cy="23523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图象上的点时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图象上的点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写出函数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的表达式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78032"/>
                <a:ext cx="11412000" cy="2352311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3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圆角矩形 45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0000" y="836712"/>
            <a:ext cx="11412000" cy="4536504"/>
            <a:chOff x="319674" y="2575382"/>
            <a:chExt cx="11412000" cy="4536504"/>
          </a:xfrm>
        </p:grpSpPr>
        <p:grpSp>
          <p:nvGrpSpPr>
            <p:cNvPr id="39" name="组合 38"/>
            <p:cNvGrpSpPr/>
            <p:nvPr/>
          </p:nvGrpSpPr>
          <p:grpSpPr>
            <a:xfrm>
              <a:off x="319674" y="2575382"/>
              <a:ext cx="11412000" cy="4536504"/>
              <a:chOff x="319674" y="476672"/>
              <a:chExt cx="11412000" cy="4536504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319674" y="589564"/>
                <a:ext cx="11412000" cy="4423612"/>
              </a:xfrm>
              <a:prstGeom prst="roundRect">
                <a:avLst>
                  <a:gd name="adj" fmla="val 25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/>
              <p:cNvSpPr/>
              <p:nvPr/>
            </p:nvSpPr>
            <p:spPr>
              <a:xfrm>
                <a:off x="623392" y="1101503"/>
                <a:ext cx="10909212" cy="4074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y'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x'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01503"/>
                <a:ext cx="10909212" cy="4074705"/>
              </a:xfrm>
              <a:prstGeom prst="rect">
                <a:avLst/>
              </a:prstGeom>
              <a:blipFill rotWithShape="0">
                <a:blip r:embed="rId18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圆角矩形 45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8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573063"/>
            <a:ext cx="11412000" cy="664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g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90000" y="1672038"/>
            <a:ext cx="11412000" cy="3629170"/>
            <a:chOff x="319674" y="2575382"/>
            <a:chExt cx="11412000" cy="3629170"/>
          </a:xfrm>
        </p:grpSpPr>
        <p:grpSp>
          <p:nvGrpSpPr>
            <p:cNvPr id="39" name="组合 38"/>
            <p:cNvGrpSpPr/>
            <p:nvPr/>
          </p:nvGrpSpPr>
          <p:grpSpPr>
            <a:xfrm>
              <a:off x="319674" y="2575382"/>
              <a:ext cx="11412000" cy="3629170"/>
              <a:chOff x="319674" y="476672"/>
              <a:chExt cx="11412000" cy="3629170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319674" y="589564"/>
                <a:ext cx="11412000" cy="3516278"/>
              </a:xfrm>
              <a:prstGeom prst="roundRect">
                <a:avLst>
                  <a:gd name="adj" fmla="val 25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矩形 42"/>
              <p:cNvSpPr/>
              <p:nvPr/>
            </p:nvSpPr>
            <p:spPr>
              <a:xfrm>
                <a:off x="623392" y="1936829"/>
                <a:ext cx="10909212" cy="3337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+1&gt;0,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+1&gt;0,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[0,+∞).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36829"/>
                <a:ext cx="10909212" cy="3337837"/>
              </a:xfrm>
              <a:prstGeom prst="rect">
                <a:avLst/>
              </a:prstGeom>
              <a:blipFill rotWithShape="0">
                <a:blip r:embed="rId18"/>
                <a:stretch>
                  <a:fillRect l="-1117" b="-4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1001199"/>
                <a:ext cx="11412000" cy="10596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的最小值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01199"/>
                <a:ext cx="11412000" cy="1059649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圆角矩形 33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圆角矩形 34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332656"/>
            <a:ext cx="11412000" cy="5616624"/>
            <a:chOff x="319674" y="2575382"/>
            <a:chExt cx="11412000" cy="561662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9674" y="2575382"/>
              <a:ext cx="11412000" cy="5616624"/>
              <a:chOff x="319674" y="476672"/>
              <a:chExt cx="11412000" cy="5616624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19674" y="589563"/>
                <a:ext cx="11412000" cy="5503733"/>
              </a:xfrm>
              <a:prstGeom prst="roundRect">
                <a:avLst>
                  <a:gd name="adj" fmla="val 39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586848" y="585697"/>
                <a:ext cx="11018304" cy="5235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8" y="585697"/>
                <a:ext cx="11018304" cy="5235344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754879"/>
            <a:ext cx="11412000" cy="325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的定义域为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A.(0,1)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B.[0,1]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C.(-∞,0)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(1,+∞)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D.(-∞,0]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[1,+∞)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835" y="4249762"/>
            <a:ext cx="11248331" cy="1123454"/>
            <a:chOff x="471835" y="4581128"/>
            <a:chExt cx="11248331" cy="1123454"/>
          </a:xfrm>
        </p:grpSpPr>
        <p:sp>
          <p:nvSpPr>
            <p:cNvPr id="24" name="圆角矩形 23"/>
            <p:cNvSpPr/>
            <p:nvPr/>
          </p:nvSpPr>
          <p:spPr>
            <a:xfrm>
              <a:off x="471835" y="4694019"/>
              <a:ext cx="11248331" cy="1010563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20690" y="4506596"/>
            <a:ext cx="1075062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圆角矩形 29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34777" y="263558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332656"/>
            <a:ext cx="11412000" cy="5832648"/>
            <a:chOff x="319674" y="2575382"/>
            <a:chExt cx="11412000" cy="5832648"/>
          </a:xfrm>
        </p:grpSpPr>
        <p:grpSp>
          <p:nvGrpSpPr>
            <p:cNvPr id="34" name="组合 33"/>
            <p:cNvGrpSpPr/>
            <p:nvPr/>
          </p:nvGrpSpPr>
          <p:grpSpPr>
            <a:xfrm>
              <a:off x="319674" y="2575382"/>
              <a:ext cx="11412000" cy="5832648"/>
              <a:chOff x="319674" y="476672"/>
              <a:chExt cx="11412000" cy="5832648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19674" y="589563"/>
                <a:ext cx="11412000" cy="5719757"/>
              </a:xfrm>
              <a:prstGeom prst="roundRect">
                <a:avLst>
                  <a:gd name="adj" fmla="val 39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586848" y="585697"/>
                <a:ext cx="11018304" cy="5430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(0,1),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函数有最小值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3-2.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8" y="585697"/>
                <a:ext cx="11018304" cy="5430974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2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647716"/>
            <a:ext cx="11412000" cy="32548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18.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按照国务院节能减排综合工作方案的通知要求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2030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某地区化学需氧量排放总量要控制在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2020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年下降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20%,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假设这期间每一年化学需氧量排放总量下降的百分比都相等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,2020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年后第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=0,1,2,3,4,5,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年的化学需氧量排放总量最大值为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的解析式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976536"/>
            <a:ext cx="11412000" cy="4396680"/>
            <a:chOff x="319674" y="2575382"/>
            <a:chExt cx="11412000" cy="4396680"/>
          </a:xfrm>
        </p:grpSpPr>
        <p:grpSp>
          <p:nvGrpSpPr>
            <p:cNvPr id="34" name="组合 33"/>
            <p:cNvGrpSpPr/>
            <p:nvPr/>
          </p:nvGrpSpPr>
          <p:grpSpPr>
            <a:xfrm>
              <a:off x="319674" y="2575382"/>
              <a:ext cx="11412000" cy="4396680"/>
              <a:chOff x="319674" y="476672"/>
              <a:chExt cx="11412000" cy="439668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19674" y="589563"/>
                <a:ext cx="11412000" cy="4283789"/>
              </a:xfrm>
              <a:prstGeom prst="roundRect">
                <a:avLst>
                  <a:gd name="adj" fmla="val 39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矩形 40"/>
              <p:cNvSpPr/>
              <p:nvPr/>
            </p:nvSpPr>
            <p:spPr>
              <a:xfrm>
                <a:off x="641394" y="1331994"/>
                <a:ext cx="10909212" cy="3823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年起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每一年化学需氧量排放总量下降的百分比为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年化学需氧量排放总量为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(1-20%)=80,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=100,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=80,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=0.8,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=100×(1-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=100×0.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=0,1,2,3,4,5,</a:t>
                </a:r>
                <a:r>
                  <a:rPr lang="en-US" altLang="zh-CN" sz="2800" i="1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331994"/>
                <a:ext cx="10909212" cy="3823611"/>
              </a:xfrm>
              <a:prstGeom prst="rect">
                <a:avLst/>
              </a:prstGeom>
              <a:blipFill rotWithShape="0">
                <a:blip r:embed="rId18"/>
                <a:stretch>
                  <a:fillRect l="-1117" b="-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圆角矩形 32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0000" y="1393047"/>
            <a:ext cx="1141200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按此计划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到哪一年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可以将该地区的化学需氧量排放总量最大值控制在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万吨以内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参考数据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2≈0.30,lg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3≈0.48,lg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7≈0.85)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476672"/>
            <a:ext cx="11412000" cy="5472608"/>
            <a:chOff x="319674" y="2575382"/>
            <a:chExt cx="11412000" cy="5472608"/>
          </a:xfrm>
        </p:grpSpPr>
        <p:grpSp>
          <p:nvGrpSpPr>
            <p:cNvPr id="34" name="组合 33"/>
            <p:cNvGrpSpPr/>
            <p:nvPr/>
          </p:nvGrpSpPr>
          <p:grpSpPr>
            <a:xfrm>
              <a:off x="319674" y="2575382"/>
              <a:ext cx="11412000" cy="5472608"/>
              <a:chOff x="319674" y="476672"/>
              <a:chExt cx="11412000" cy="5472608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19674" y="589564"/>
                <a:ext cx="11412000" cy="5359716"/>
              </a:xfrm>
              <a:prstGeom prst="roundRect">
                <a:avLst>
                  <a:gd name="adj" fmla="val 39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圆角矩形 30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矩形 38"/>
              <p:cNvSpPr/>
              <p:nvPr/>
            </p:nvSpPr>
            <p:spPr>
              <a:xfrm>
                <a:off x="652122" y="764704"/>
                <a:ext cx="10916486" cy="523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)=100×0.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)=100×0.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45,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≈34,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2054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可以将该地区的化学需氧量排放总量最大值控制在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45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万吨以内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2" y="764704"/>
                <a:ext cx="10916486" cy="5237716"/>
              </a:xfrm>
              <a:prstGeom prst="rect">
                <a:avLst/>
              </a:prstGeom>
              <a:blipFill rotWithShape="0">
                <a:blip r:embed="rId21"/>
                <a:stretch>
                  <a:fillRect l="-1173" b="-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2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1063791"/>
                <a:ext cx="7650216" cy="171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63791"/>
                <a:ext cx="7650216" cy="1717137"/>
              </a:xfrm>
              <a:prstGeom prst="rect">
                <a:avLst/>
              </a:prstGeom>
              <a:blipFill rotWithShape="0">
                <a:blip r:embed="rId18"/>
                <a:stretch>
                  <a:fillRect l="-1673" b="-5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0000" y="476672"/>
            <a:ext cx="11412000" cy="5781484"/>
            <a:chOff x="319674" y="2575382"/>
            <a:chExt cx="11412000" cy="5781484"/>
          </a:xfrm>
        </p:grpSpPr>
        <p:grpSp>
          <p:nvGrpSpPr>
            <p:cNvPr id="23" name="组合 22"/>
            <p:cNvGrpSpPr/>
            <p:nvPr/>
          </p:nvGrpSpPr>
          <p:grpSpPr>
            <a:xfrm>
              <a:off x="319674" y="2575382"/>
              <a:ext cx="11412000" cy="5781484"/>
              <a:chOff x="319674" y="476672"/>
              <a:chExt cx="11412000" cy="578148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19674" y="589563"/>
                <a:ext cx="11412000" cy="5668593"/>
              </a:xfrm>
              <a:prstGeom prst="roundRect">
                <a:avLst>
                  <a:gd name="adj" fmla="val 391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矩形 30"/>
              <p:cNvSpPr/>
              <p:nvPr/>
            </p:nvSpPr>
            <p:spPr>
              <a:xfrm>
                <a:off x="652122" y="828144"/>
                <a:ext cx="10887756" cy="5430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对定义域上的每一个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-1)(2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)=(2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·4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·4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𝑎𝑏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1=0,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2" y="828144"/>
                <a:ext cx="10887756" cy="5430013"/>
              </a:xfrm>
              <a:prstGeom prst="rect">
                <a:avLst/>
              </a:prstGeom>
              <a:blipFill rotWithShape="0">
                <a:blip r:embed="rId18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245504"/>
            <a:ext cx="7650216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证明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是减函数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52122" y="548680"/>
                <a:ext cx="10916486" cy="5364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任取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)=-1+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+1)&gt;0,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是减函数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2" y="548680"/>
                <a:ext cx="10916486" cy="5364097"/>
              </a:xfrm>
              <a:prstGeom prst="rect">
                <a:avLst/>
              </a:prstGeom>
              <a:blipFill rotWithShape="0">
                <a:blip r:embed="rId18"/>
                <a:stretch>
                  <a:fillRect l="-1173" b="-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圆角矩形 28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90000" y="332656"/>
            <a:ext cx="11412000" cy="5580120"/>
            <a:chOff x="191344" y="1402438"/>
            <a:chExt cx="11412000" cy="5580120"/>
          </a:xfrm>
        </p:grpSpPr>
        <p:sp>
          <p:nvSpPr>
            <p:cNvPr id="28" name="圆角矩形 27"/>
            <p:cNvSpPr/>
            <p:nvPr/>
          </p:nvSpPr>
          <p:spPr>
            <a:xfrm>
              <a:off x="191344" y="1515329"/>
              <a:ext cx="11412000" cy="5467229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2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1245504"/>
            <a:ext cx="11394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的条件下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若对于任意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恒成立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90000" y="-27384"/>
                <a:ext cx="11412000" cy="2593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sup>
                    </m:s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的值域是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A.(1,+∞)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.(0,1]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C.[1,+∞)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.(0,1)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-27384"/>
                <a:ext cx="11412000" cy="2593339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708920"/>
            <a:ext cx="11248331" cy="3293492"/>
            <a:chOff x="471835" y="4581128"/>
            <a:chExt cx="11248331" cy="32934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3180601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95400" y="2968377"/>
                <a:ext cx="10801200" cy="3034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又函数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是减函数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968377"/>
                <a:ext cx="10801200" cy="3034036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圆角矩形 25">
            <a:hlinkClick r:id="rId20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21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22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3898549" y="112733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433239"/>
            <a:ext cx="11412000" cy="5472608"/>
            <a:chOff x="319674" y="2575382"/>
            <a:chExt cx="11412000" cy="5472608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5472608"/>
              <a:chOff x="319674" y="476672"/>
              <a:chExt cx="11412000" cy="5472608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4"/>
                <a:ext cx="11412000" cy="5359716"/>
              </a:xfrm>
              <a:prstGeom prst="roundRect">
                <a:avLst>
                  <a:gd name="adj" fmla="val 231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52122" y="703093"/>
            <a:ext cx="10887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不等式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)&lt;0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恒成立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)&lt;-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为奇函数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)&lt;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是减函数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恒成立</a:t>
            </a:r>
            <a:r>
              <a:rPr lang="en-US" altLang="zh-CN" sz="2800" dirty="0" smtClean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1297335"/>
            <a:ext cx="11412000" cy="2851745"/>
            <a:chOff x="319674" y="2575382"/>
            <a:chExt cx="11412000" cy="2851745"/>
          </a:xfrm>
        </p:grpSpPr>
        <p:grpSp>
          <p:nvGrpSpPr>
            <p:cNvPr id="21" name="组合 20"/>
            <p:cNvGrpSpPr/>
            <p:nvPr/>
          </p:nvGrpSpPr>
          <p:grpSpPr>
            <a:xfrm>
              <a:off x="319674" y="2575382"/>
              <a:ext cx="11412000" cy="2851745"/>
              <a:chOff x="319674" y="476672"/>
              <a:chExt cx="11412000" cy="2851745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4"/>
                <a:ext cx="11412000" cy="2738853"/>
              </a:xfrm>
              <a:prstGeom prst="roundRect">
                <a:avLst>
                  <a:gd name="adj" fmla="val 231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652122" y="1567189"/>
                <a:ext cx="10887756" cy="2154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2" y="1567189"/>
                <a:ext cx="10887756" cy="2154564"/>
              </a:xfrm>
              <a:prstGeom prst="rect">
                <a:avLst/>
              </a:prstGeom>
              <a:blipFill rotWithShape="0">
                <a:blip r:embed="rId18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圆角矩形 30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476672"/>
            <a:ext cx="11412000" cy="45475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某校甲、乙两食堂某年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月份的营业额相等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甲食堂的营业额逐月增加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并且每月的增加值相同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乙食堂的营业额也逐月增加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且每月增加的百分率相同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已知该年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月份两食堂的营业额又相等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则该年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月份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甲食堂的营业额较高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乙食堂的营业额较高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甲、乙两食堂的营业额相等</a:t>
            </a:r>
            <a:endParaRPr lang="zh-CN" altLang="zh-CN" sz="2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不能确定甲、乙哪个食堂的营业额较高</a:t>
            </a:r>
            <a:endParaRPr lang="zh-CN" altLang="zh-CN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圆角矩形 26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44302" y="242938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835" y="548680"/>
            <a:ext cx="11248331" cy="4176464"/>
            <a:chOff x="471835" y="4581128"/>
            <a:chExt cx="11248331" cy="4176464"/>
          </a:xfrm>
        </p:grpSpPr>
        <p:sp>
          <p:nvSpPr>
            <p:cNvPr id="24" name="圆角矩形 23"/>
            <p:cNvSpPr/>
            <p:nvPr/>
          </p:nvSpPr>
          <p:spPr>
            <a:xfrm>
              <a:off x="471835" y="4694020"/>
              <a:ext cx="11248331" cy="4063572"/>
            </a:xfrm>
            <a:prstGeom prst="roundRect">
              <a:avLst>
                <a:gd name="adj" fmla="val 53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圆角矩形 26">
            <a:hlinkClick r:id="rId18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9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0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695400" y="1034558"/>
                <a:ext cx="10801200" cy="352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设甲、乙两食堂某年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月份的营业额均为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甲食堂的营业额每月增加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&gt;0),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乙食堂的营业额每月增加的百分率为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8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5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月份甲食堂的营业额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乙食堂的营业额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+8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)=16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y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故该年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5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月份甲食堂的营业额较高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.</a:t>
                </a: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34558"/>
                <a:ext cx="10801200" cy="3523209"/>
              </a:xfrm>
              <a:prstGeom prst="rect">
                <a:avLst/>
              </a:prstGeom>
              <a:blipFill rotWithShape="0">
                <a:blip r:embed="rId21"/>
                <a:stretch>
                  <a:fillRect l="-1129" r="-1185" b="-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90000" y="989226"/>
                <a:ext cx="11412000" cy="23211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-0.3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的大小关系是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226"/>
                <a:ext cx="11412000" cy="2321148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圆角矩形 35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908204" y="251345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528217"/>
            <a:ext cx="11248331" cy="2836887"/>
            <a:chOff x="471835" y="4581128"/>
            <a:chExt cx="11248331" cy="2836887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723995"/>
            </a:xfrm>
            <a:prstGeom prst="roundRect">
              <a:avLst>
                <a:gd name="adj" fmla="val 19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95400" y="1817000"/>
                <a:ext cx="10801200" cy="2321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4&lt;lo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1=0,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3&gt;log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2=1,0&lt;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-0.3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817000"/>
                <a:ext cx="10801200" cy="2321148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3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圆角矩形 27">
            <a:hlinkClick r:id="rId19" action="ppaction://hlinksldjump"/>
          </p:cNvPr>
          <p:cNvSpPr/>
          <p:nvPr/>
        </p:nvSpPr>
        <p:spPr>
          <a:xfrm>
            <a:off x="8859683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20" action="ppaction://hlinksldjump"/>
          </p:cNvPr>
          <p:cNvSpPr/>
          <p:nvPr/>
        </p:nvSpPr>
        <p:spPr>
          <a:xfrm>
            <a:off x="9290535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21" action="ppaction://hlinksldjump"/>
          </p:cNvPr>
          <p:cNvSpPr/>
          <p:nvPr/>
        </p:nvSpPr>
        <p:spPr>
          <a:xfrm>
            <a:off x="9721389" y="6362700"/>
            <a:ext cx="324000" cy="3252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2206</Words>
  <Application>Microsoft Office PowerPoint</Application>
  <PresentationFormat>宽屏</PresentationFormat>
  <Paragraphs>1177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4" baseType="lpstr">
      <vt:lpstr>DOUYU Font</vt:lpstr>
      <vt:lpstr>方正仿宋_GBK</vt:lpstr>
      <vt:lpstr>方正中等线简体</vt:lpstr>
      <vt:lpstr>华文细黑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1400</cp:revision>
  <dcterms:created xsi:type="dcterms:W3CDTF">2019-11-13T09:14:00Z</dcterms:created>
  <dcterms:modified xsi:type="dcterms:W3CDTF">2024-06-08T09:38:45Z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