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8" r:id="rId4"/>
    <p:sldId id="445" r:id="rId5"/>
    <p:sldId id="446" r:id="rId6"/>
    <p:sldId id="447" r:id="rId8"/>
    <p:sldId id="448" r:id="rId9"/>
    <p:sldId id="457" r:id="rId10"/>
    <p:sldId id="506" r:id="rId11"/>
    <p:sldId id="452" r:id="rId12"/>
    <p:sldId id="453" r:id="rId13"/>
    <p:sldId id="454" r:id="rId14"/>
    <p:sldId id="455" r:id="rId15"/>
    <p:sldId id="456" r:id="rId16"/>
    <p:sldId id="458" r:id="rId17"/>
    <p:sldId id="544" r:id="rId18"/>
    <p:sldId id="545" r:id="rId19"/>
    <p:sldId id="546" r:id="rId20"/>
    <p:sldId id="547" r:id="rId21"/>
    <p:sldId id="470" r:id="rId22"/>
    <p:sldId id="516" r:id="rId23"/>
    <p:sldId id="517" r:id="rId24"/>
    <p:sldId id="518" r:id="rId25"/>
    <p:sldId id="519" r:id="rId26"/>
    <p:sldId id="507" r:id="rId27"/>
    <p:sldId id="476" r:id="rId28"/>
    <p:sldId id="477" r:id="rId29"/>
    <p:sldId id="478" r:id="rId30"/>
    <p:sldId id="521" r:id="rId31"/>
    <p:sldId id="522" r:id="rId32"/>
    <p:sldId id="523" r:id="rId33"/>
    <p:sldId id="524" r:id="rId34"/>
    <p:sldId id="525" r:id="rId35"/>
    <p:sldId id="526" r:id="rId36"/>
    <p:sldId id="527" r:id="rId37"/>
    <p:sldId id="528" r:id="rId38"/>
    <p:sldId id="529" r:id="rId39"/>
    <p:sldId id="530" r:id="rId40"/>
    <p:sldId id="531" r:id="rId41"/>
    <p:sldId id="534" r:id="rId42"/>
    <p:sldId id="535" r:id="rId43"/>
    <p:sldId id="536" r:id="rId44"/>
  </p:sldIdLst>
  <p:sldSz cx="12192000" cy="6858000"/>
  <p:notesSz cx="6858000" cy="9144000"/>
  <p:custDataLst>
    <p:tags r:id="rId4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0" name="Mia Vida Villanueva" initials="" lastIdx="0" clrIdx="0"/>
  <p:cmAuthor id="7" name="宋洁然" initials="" lastIdx="0" clrIdx="1"/>
  <p:cmAuthor id="1" name="MC SYSTEM" initials="M" lastIdx="0" clrIdx="0"/>
  <p:cmAuthor id="8" name="ming qiu" initials="" lastIdx="0" clrIdx="1"/>
  <p:cmAuthor id="9" name="幸兴" initials="幸" lastIdx="0" clrIdx="8"/>
  <p:cmAuthor id="3" name="姜伟光" initials="" lastIdx="0" clrIdx="0"/>
  <p:cmAuthor id="10" name="yyyaogd@126.com" initials="y" lastIdx="0" clrIdx="0"/>
  <p:cmAuthor id="4" name="123" initials="" lastIdx="0" clrIdx="0"/>
  <p:cmAuthor id="5" name="lenovo" initials="" lastIdx="0" clrIdx="2"/>
  <p:cmAuthor id="12" name="16509" initials="1" lastIdx="0" clrIdx="11"/>
  <p:cmAuthor id="6" name="Administrator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0" d="100"/>
          <a:sy n="60" d="100"/>
        </p:scale>
        <p:origin x="78" y="252"/>
      </p:cViewPr>
      <p:guideLst>
        <p:guide orient="horz" pos="2158"/>
        <p:guide pos="38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9" Type="http://schemas.openxmlformats.org/officeDocument/2006/relationships/tags" Target="tags/tag212.xml"/><Relationship Id="rId48" Type="http://schemas.openxmlformats.org/officeDocument/2006/relationships/commentAuthors" Target="commentAuthors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211.xml"/><Relationship Id="rId5" Type="http://schemas.openxmlformats.org/officeDocument/2006/relationships/tags" Target="../tags/tag210.xml"/><Relationship Id="rId4" Type="http://schemas.openxmlformats.org/officeDocument/2006/relationships/tags" Target="../tags/tag209.xml"/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tags" Target="../tags/tag20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F9359-3DD1-49BA-B4DB-3ED18AAF55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EC52C-9576-4C88-A506-31738476FE8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 indent="266700" algn="just">
              <a:spcAft>
                <a:spcPct val="0"/>
              </a:spcAft>
            </a:pPr>
            <a:r>
              <a:rPr lang="zh-CN" altLang="zh-CN" kern="10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人物形象的概括与分析、</a:t>
            </a:r>
            <a:endParaRPr lang="zh-CN" altLang="zh-CN" kern="100">
              <a:solidFill>
                <a:srgbClr val="FF0000"/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  <a:p>
            <a:pPr indent="266700" algn="just">
              <a:spcAft>
                <a:spcPct val="0"/>
              </a:spcAft>
            </a:pPr>
            <a:r>
              <a:rPr lang="zh-CN" altLang="zh-CN" kern="10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人物形象的塑造手法、</a:t>
            </a:r>
            <a:endParaRPr lang="zh-CN" altLang="zh-CN" kern="100">
              <a:solidFill>
                <a:srgbClr val="FF0000"/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  <a:p>
            <a:pPr indent="266700" algn="just">
              <a:spcAft>
                <a:spcPct val="0"/>
              </a:spcAft>
            </a:pPr>
            <a:r>
              <a:rPr lang="zh-CN" altLang="zh-CN" kern="10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人物形象(物象)的作用分析。</a:t>
            </a:r>
            <a:endParaRPr lang="zh-CN" altLang="zh-CN" kern="100">
              <a:solidFill>
                <a:srgbClr val="FF0000"/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8407D0C9-73FA-49CD-A42F-C7E6961147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tags" Target="../tags/tag62.xml"/><Relationship Id="rId5" Type="http://schemas.openxmlformats.org/officeDocument/2006/relationships/image" Target="../media/image1.png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5" Type="http://schemas.openxmlformats.org/officeDocument/2006/relationships/tags" Target="../tags/tag83.xml"/><Relationship Id="rId14" Type="http://schemas.openxmlformats.org/officeDocument/2006/relationships/tags" Target="../tags/tag82.xml"/><Relationship Id="rId13" Type="http://schemas.openxmlformats.org/officeDocument/2006/relationships/tags" Target="../tags/tag81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image" Target="../media/image3.png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B5BC2884-9890-4BC0-A462-92F737BF08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B84B5BB-C786-4CC3-A84E-8434B5383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B5BC2884-9890-4BC0-A462-92F737BF08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B84B5BB-C786-4CC3-A84E-8434B5383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B5BC2884-9890-4BC0-A462-92F737BF08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B84B5BB-C786-4CC3-A84E-8434B5383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669A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稻壳儿搜索;幻雨工作室_1"/>
          <p:cNvSpPr/>
          <p:nvPr userDrawn="1">
            <p:custDataLst>
              <p:tags r:id="rId2"/>
            </p:custDataLst>
          </p:nvPr>
        </p:nvSpPr>
        <p:spPr>
          <a:xfrm>
            <a:off x="376887" y="376887"/>
            <a:ext cx="11438227" cy="6104227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48582" name="稻壳儿搜索;幻雨工作室_2"/>
          <p:cNvSpPr/>
          <p:nvPr userDrawn="1">
            <p:custDataLst>
              <p:tags r:id="rId3"/>
            </p:custDataLst>
          </p:nvPr>
        </p:nvSpPr>
        <p:spPr>
          <a:xfrm>
            <a:off x="254794" y="254794"/>
            <a:ext cx="11682412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97152" name="稻壳儿搜索;幻雨工作室_3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-605" y="-732"/>
            <a:ext cx="2858105" cy="1707439"/>
          </a:xfrm>
          <a:prstGeom prst="rect">
            <a:avLst/>
          </a:prstGeom>
        </p:spPr>
      </p:pic>
      <p:pic>
        <p:nvPicPr>
          <p:cNvPr id="2097153" name="稻壳儿搜索;幻雨工作室_4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111186" y="4769255"/>
            <a:ext cx="3080814" cy="208874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/>
          <p:nvPr userDrawn="1">
            <p:custDataLst>
              <p:tags r:id="rId2"/>
            </p:custData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/>
          </a:p>
        </p:txBody>
      </p:sp>
      <p:sp>
        <p:nvSpPr>
          <p:cNvPr id="8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422899" y="576263"/>
            <a:ext cx="5206802" cy="2967606"/>
          </a:xfrm>
        </p:spPr>
        <p:txBody>
          <a:bodyPr rtlCol="0" anchor="b" anchorCtr="0">
            <a:normAutofit/>
          </a:bodyPr>
          <a:lstStyle/>
          <a:p>
            <a:pPr algn="l" rtl="0">
              <a:lnSpc>
                <a:spcPts val="5800"/>
              </a:lnSpc>
            </a:pPr>
            <a:r>
              <a:rPr lang="zh-CN" altLang="en-US" sz="4800"/>
              <a:t>单击此处编辑母版标题样式</a:t>
            </a:r>
            <a:endParaRPr lang="zh-CN" sz="4800"/>
          </a:p>
        </p:txBody>
      </p:sp>
      <p:sp>
        <p:nvSpPr>
          <p:cNvPr id="9" name="副标题 24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422899" y="3764975"/>
            <a:ext cx="5206802" cy="219268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algn="l" rtl="0">
              <a:lnSpc>
                <a:spcPts val="3200"/>
              </a:lnSpc>
            </a:pPr>
            <a:r>
              <a:rPr lang="zh-CN" altLang="en-US"/>
              <a:t>单击此处编辑母版副标题样式</a:t>
            </a:r>
            <a:endParaRPr lang="zh-CN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  <p:custDataLst>
              <p:tags r:id="rId5"/>
            </p:custDataLst>
          </p:nvPr>
        </p:nvSpPr>
        <p:spPr>
          <a:xfrm>
            <a:off x="6364224" y="685800"/>
            <a:ext cx="5129784" cy="1746504"/>
          </a:xfrm>
          <a:solidFill>
            <a:schemeClr val="accent3"/>
          </a:solidFill>
        </p:spPr>
        <p:txBody>
          <a:bodyPr rtlCol="0"/>
          <a:lstStyle/>
          <a:p>
            <a:pPr rtl="0"/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17" name="图片占位符 15"/>
          <p:cNvSpPr>
            <a:spLocks noGrp="1"/>
          </p:cNvSpPr>
          <p:nvPr>
            <p:ph type="pic" sz="quarter" idx="14"/>
            <p:custDataLst>
              <p:tags r:id="rId6"/>
            </p:custDataLst>
          </p:nvPr>
        </p:nvSpPr>
        <p:spPr>
          <a:xfrm>
            <a:off x="6361416" y="2559960"/>
            <a:ext cx="5129784" cy="1746504"/>
          </a:xfrm>
          <a:solidFill>
            <a:schemeClr val="accent3"/>
          </a:solidFill>
        </p:spPr>
        <p:txBody>
          <a:bodyPr rtlCol="0"/>
          <a:lstStyle/>
          <a:p>
            <a:pPr rtl="0"/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18" name="图片占位符 15"/>
          <p:cNvSpPr>
            <a:spLocks noGrp="1"/>
          </p:cNvSpPr>
          <p:nvPr>
            <p:ph type="pic" sz="quarter" idx="15"/>
            <p:custDataLst>
              <p:tags r:id="rId7"/>
            </p:custDataLst>
          </p:nvPr>
        </p:nvSpPr>
        <p:spPr>
          <a:xfrm>
            <a:off x="6361416" y="4416192"/>
            <a:ext cx="5129784" cy="1746504"/>
          </a:xfrm>
          <a:solidFill>
            <a:schemeClr val="accent3"/>
          </a:solidFill>
        </p:spPr>
        <p:txBody>
          <a:bodyPr rtlCol="0"/>
          <a:lstStyle/>
          <a:p>
            <a:pPr rtl="0"/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rtlCol="0"/>
          <a:lstStyle/>
          <a:p>
            <a:pPr rtl="0"/>
            <a:fld id="{3A4F6043-7A67-491B-98BC-F933DED7226D}" type="slidenum">
              <a:rPr lang="zh-CN" smtClean="0"/>
            </a:fld>
            <a:endParaRPr lang="zh-CN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团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20623" y="365760"/>
            <a:ext cx="11067089" cy="1325880"/>
          </a:xfrm>
        </p:spPr>
        <p:txBody>
          <a:bodyPr rtlCol="0" anchor="ctr">
            <a:normAutofit/>
          </a:bodyPr>
          <a:lstStyle>
            <a:lvl1pPr>
              <a:lnSpc>
                <a:spcPts val="2800"/>
              </a:lnSpc>
              <a:spcBef>
                <a:spcPts val="1000"/>
              </a:spcBef>
              <a:defRPr sz="5200" b="0" i="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5" name="图片占位符 34"/>
          <p:cNvSpPr>
            <a:spLocks noGrp="1"/>
          </p:cNvSpPr>
          <p:nvPr>
            <p:ph type="pic" sz="quarter" idx="19"/>
            <p:custDataLst>
              <p:tags r:id="rId3"/>
            </p:custDataLst>
          </p:nvPr>
        </p:nvSpPr>
        <p:spPr>
          <a:xfrm>
            <a:off x="420624" y="2029968"/>
            <a:ext cx="2642616" cy="1892808"/>
          </a:xfrm>
          <a:solidFill>
            <a:schemeClr val="accent3"/>
          </a:solidFill>
        </p:spPr>
        <p:txBody>
          <a:bodyPr rtlCol="0"/>
          <a:lstStyle/>
          <a:p>
            <a:pPr rtl="0"/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40" name="文本占位符 39"/>
          <p:cNvSpPr>
            <a:spLocks noGrp="1"/>
          </p:cNvSpPr>
          <p:nvPr>
            <p:ph type="body" sz="quarter" idx="23" hasCustomPrompt="1"/>
            <p:custDataLst>
              <p:tags r:id="rId4"/>
            </p:custDataLst>
          </p:nvPr>
        </p:nvSpPr>
        <p:spPr>
          <a:xfrm>
            <a:off x="420624" y="3971853"/>
            <a:ext cx="2642616" cy="877824"/>
          </a:xfrm>
        </p:spPr>
        <p:txBody>
          <a:bodyPr rtlCol="0" anchor="b" anchorCtr="0">
            <a:normAutofit/>
          </a:bodyPr>
          <a:lstStyle>
            <a:lvl1pPr>
              <a:buNone/>
              <a:defRPr sz="2000" b="1" baseline="0"/>
            </a:lvl1pPr>
          </a:lstStyle>
          <a:p>
            <a:pPr lvl="0" rtl="0"/>
            <a:r>
              <a:rPr lang="zh-CN"/>
              <a:t>姓名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420625" y="4945456"/>
            <a:ext cx="2644360" cy="741904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/>
              <a:t>标题</a:t>
            </a:r>
            <a:endParaRPr lang="zh-CN"/>
          </a:p>
        </p:txBody>
      </p:sp>
      <p:sp>
        <p:nvSpPr>
          <p:cNvPr id="36" name="图片占位符 34"/>
          <p:cNvSpPr>
            <a:spLocks noGrp="1"/>
          </p:cNvSpPr>
          <p:nvPr>
            <p:ph type="pic" sz="quarter" idx="20"/>
            <p:custDataLst>
              <p:tags r:id="rId6"/>
            </p:custDataLst>
          </p:nvPr>
        </p:nvSpPr>
        <p:spPr>
          <a:xfrm>
            <a:off x="3227832" y="2029968"/>
            <a:ext cx="2642616" cy="1892808"/>
          </a:xfrm>
          <a:solidFill>
            <a:schemeClr val="accent3"/>
          </a:solidFill>
        </p:spPr>
        <p:txBody>
          <a:bodyPr rtlCol="0"/>
          <a:lstStyle/>
          <a:p>
            <a:pPr rtl="0"/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31" name="文本占位符 30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3227832" y="3971853"/>
            <a:ext cx="2642616" cy="877824"/>
          </a:xfrm>
        </p:spPr>
        <p:txBody>
          <a:bodyPr rtlCol="0" anchor="b" anchorCtr="0"/>
          <a:lstStyle>
            <a:lvl1pPr>
              <a:buNone/>
              <a:defRPr sz="2000" b="1"/>
            </a:lvl1pPr>
          </a:lstStyle>
          <a:p>
            <a:pPr lvl="0" rtl="0"/>
            <a:r>
              <a:rPr lang="zh-CN"/>
              <a:t>姓名</a:t>
            </a:r>
            <a:endParaRPr lang="zh-CN"/>
          </a:p>
        </p:txBody>
      </p:sp>
      <p:sp>
        <p:nvSpPr>
          <p:cNvPr id="24" name="文本占位符 2"/>
          <p:cNvSpPr>
            <a:spLocks noGrp="1"/>
          </p:cNvSpPr>
          <p:nvPr>
            <p:ph type="body" idx="13" hasCustomPrompt="1"/>
            <p:custDataLst>
              <p:tags r:id="rId8"/>
            </p:custDataLst>
          </p:nvPr>
        </p:nvSpPr>
        <p:spPr>
          <a:xfrm>
            <a:off x="3227832" y="4945456"/>
            <a:ext cx="2644360" cy="741904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/>
              <a:t>标题</a:t>
            </a:r>
            <a:endParaRPr lang="zh-CN"/>
          </a:p>
        </p:txBody>
      </p:sp>
      <p:sp>
        <p:nvSpPr>
          <p:cNvPr id="37" name="图片占位符 34"/>
          <p:cNvSpPr>
            <a:spLocks noGrp="1"/>
          </p:cNvSpPr>
          <p:nvPr>
            <p:ph type="pic" sz="quarter" idx="21"/>
            <p:custDataLst>
              <p:tags r:id="rId9"/>
            </p:custDataLst>
          </p:nvPr>
        </p:nvSpPr>
        <p:spPr>
          <a:xfrm>
            <a:off x="6044184" y="2029968"/>
            <a:ext cx="2642616" cy="1892808"/>
          </a:xfrm>
          <a:solidFill>
            <a:schemeClr val="accent3"/>
          </a:solidFill>
        </p:spPr>
        <p:txBody>
          <a:bodyPr rtlCol="0"/>
          <a:lstStyle/>
          <a:p>
            <a:pPr rtl="0"/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32" name="文本占位符 30"/>
          <p:cNvSpPr>
            <a:spLocks noGrp="1"/>
          </p:cNvSpPr>
          <p:nvPr>
            <p:ph type="body" sz="quarter" idx="17" hasCustomPrompt="1"/>
            <p:custDataLst>
              <p:tags r:id="rId10"/>
            </p:custDataLst>
          </p:nvPr>
        </p:nvSpPr>
        <p:spPr>
          <a:xfrm>
            <a:off x="6044184" y="3971853"/>
            <a:ext cx="2642616" cy="877824"/>
          </a:xfrm>
        </p:spPr>
        <p:txBody>
          <a:bodyPr rtlCol="0" anchor="b" anchorCtr="0"/>
          <a:lstStyle>
            <a:lvl1pPr>
              <a:buNone/>
              <a:defRPr sz="2000" b="1"/>
            </a:lvl1pPr>
          </a:lstStyle>
          <a:p>
            <a:pPr lvl="0" rtl="0"/>
            <a:r>
              <a:rPr lang="zh-CN"/>
              <a:t>姓名</a:t>
            </a:r>
            <a:endParaRPr lang="zh-CN"/>
          </a:p>
        </p:txBody>
      </p:sp>
      <p:sp>
        <p:nvSpPr>
          <p:cNvPr id="26" name="文本占位符 2"/>
          <p:cNvSpPr>
            <a:spLocks noGrp="1"/>
          </p:cNvSpPr>
          <p:nvPr>
            <p:ph type="body" idx="14" hasCustomPrompt="1"/>
            <p:custDataLst>
              <p:tags r:id="rId11"/>
            </p:custDataLst>
          </p:nvPr>
        </p:nvSpPr>
        <p:spPr>
          <a:xfrm>
            <a:off x="6044184" y="4945456"/>
            <a:ext cx="2644360" cy="741904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/>
              <a:t>标题</a:t>
            </a:r>
            <a:endParaRPr lang="zh-CN"/>
          </a:p>
        </p:txBody>
      </p:sp>
      <p:sp>
        <p:nvSpPr>
          <p:cNvPr id="38" name="图片占位符 34"/>
          <p:cNvSpPr>
            <a:spLocks noGrp="1"/>
          </p:cNvSpPr>
          <p:nvPr>
            <p:ph type="pic" sz="quarter" idx="22"/>
            <p:custDataLst>
              <p:tags r:id="rId12"/>
            </p:custDataLst>
          </p:nvPr>
        </p:nvSpPr>
        <p:spPr>
          <a:xfrm>
            <a:off x="8851392" y="2020920"/>
            <a:ext cx="2642616" cy="1892808"/>
          </a:xfrm>
          <a:solidFill>
            <a:schemeClr val="accent3"/>
          </a:solidFill>
        </p:spPr>
        <p:txBody>
          <a:bodyPr rtlCol="0"/>
          <a:lstStyle/>
          <a:p>
            <a:pPr rtl="0"/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33" name="文本占位符 30"/>
          <p:cNvSpPr>
            <a:spLocks noGrp="1"/>
          </p:cNvSpPr>
          <p:nvPr>
            <p:ph type="body" sz="quarter" idx="18" hasCustomPrompt="1"/>
            <p:custDataLst>
              <p:tags r:id="rId13"/>
            </p:custDataLst>
          </p:nvPr>
        </p:nvSpPr>
        <p:spPr>
          <a:xfrm>
            <a:off x="8851392" y="3971853"/>
            <a:ext cx="2642616" cy="877824"/>
          </a:xfrm>
        </p:spPr>
        <p:txBody>
          <a:bodyPr rtlCol="0" anchor="b" anchorCtr="0"/>
          <a:lstStyle>
            <a:lvl1pPr>
              <a:buNone/>
              <a:defRPr sz="2000" b="1"/>
            </a:lvl1pPr>
          </a:lstStyle>
          <a:p>
            <a:pPr lvl="0" rtl="0"/>
            <a:r>
              <a:rPr lang="zh-CN"/>
              <a:t>姓名</a:t>
            </a:r>
            <a:endParaRPr lang="zh-CN"/>
          </a:p>
        </p:txBody>
      </p:sp>
      <p:sp>
        <p:nvSpPr>
          <p:cNvPr id="28" name="文本占位符 2"/>
          <p:cNvSpPr>
            <a:spLocks noGrp="1"/>
          </p:cNvSpPr>
          <p:nvPr>
            <p:ph type="body" idx="15" hasCustomPrompt="1"/>
            <p:custDataLst>
              <p:tags r:id="rId14"/>
            </p:custDataLst>
          </p:nvPr>
        </p:nvSpPr>
        <p:spPr>
          <a:xfrm>
            <a:off x="8851392" y="4945456"/>
            <a:ext cx="2644360" cy="741904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/>
              <a:t>标题</a:t>
            </a:r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rtlCol="0"/>
          <a:lstStyle/>
          <a:p>
            <a:pPr rtl="0"/>
            <a:fld id="{3A4F6043-7A67-491B-98BC-F933DED7226D}" type="slidenum">
              <a:rPr lang="zh-CN" smtClean="0"/>
            </a:fld>
            <a:endParaRPr lang="zh-CN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87973" y="273050"/>
            <a:ext cx="11616055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36" name="图片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flipH="1">
            <a:off x="11150503" y="5746376"/>
            <a:ext cx="934816" cy="118305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B5BC2884-9890-4BC0-A462-92F737BF08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B84B5BB-C786-4CC3-A84E-8434B5383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B5BC2884-9890-4BC0-A462-92F737BF08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B84B5BB-C786-4CC3-A84E-8434B5383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B5BC2884-9890-4BC0-A462-92F737BF08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9B84B5BB-C786-4CC3-A84E-8434B5383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B5BC2884-9890-4BC0-A462-92F737BF08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9B84B5BB-C786-4CC3-A84E-8434B5383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5BC2884-9890-4BC0-A462-92F737BF08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B84B5BB-C786-4CC3-A84E-8434B5383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B5BC2884-9890-4BC0-A462-92F737BF08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B84B5BB-C786-4CC3-A84E-8434B5383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B5BC2884-9890-4BC0-A462-92F737BF08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9B84B5BB-C786-4CC3-A84E-8434B5383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B5BC2884-9890-4BC0-A462-92F737BF08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9B84B5BB-C786-4CC3-A84E-8434B5383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8" Type="http://schemas.openxmlformats.org/officeDocument/2006/relationships/theme" Target="../theme/theme1.xml"/><Relationship Id="rId27" Type="http://schemas.openxmlformats.org/officeDocument/2006/relationships/image" Target="../media/image5.png"/><Relationship Id="rId26" Type="http://schemas.openxmlformats.org/officeDocument/2006/relationships/tags" Target="../tags/tag97.xml"/><Relationship Id="rId25" Type="http://schemas.openxmlformats.org/officeDocument/2006/relationships/image" Target="file:///D:\qq&#25991;&#20214;\712321467\Image\C2C\Image2\%7b75232B38-A165-1FB7-499C-2E1C792CACB5%7d.png" TargetMode="External"/><Relationship Id="rId24" Type="http://schemas.openxmlformats.org/officeDocument/2006/relationships/image" Target="../media/image4.png"/><Relationship Id="rId23" Type="http://schemas.openxmlformats.org/officeDocument/2006/relationships/tags" Target="../tags/tag96.xml"/><Relationship Id="rId22" Type="http://schemas.openxmlformats.org/officeDocument/2006/relationships/tags" Target="../tags/tag95.xml"/><Relationship Id="rId21" Type="http://schemas.openxmlformats.org/officeDocument/2006/relationships/tags" Target="../tags/tag94.xml"/><Relationship Id="rId20" Type="http://schemas.openxmlformats.org/officeDocument/2006/relationships/tags" Target="../tags/tag93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92.xml"/><Relationship Id="rId18" Type="http://schemas.openxmlformats.org/officeDocument/2006/relationships/tags" Target="../tags/tag9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0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C2884-9890-4BC0-A462-92F737BF08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2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4B5BB-C786-4CC3-A84E-8434B538331C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 r:link="rId2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 r:link="rId2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01.xml"/><Relationship Id="rId6" Type="http://schemas.openxmlformats.org/officeDocument/2006/relationships/image" Target="../media/image8.png"/><Relationship Id="rId5" Type="http://schemas.openxmlformats.org/officeDocument/2006/relationships/tags" Target="../tags/tag100.xml"/><Relationship Id="rId4" Type="http://schemas.openxmlformats.org/officeDocument/2006/relationships/image" Target="../media/image7.png"/><Relationship Id="rId3" Type="http://schemas.openxmlformats.org/officeDocument/2006/relationships/tags" Target="../tags/tag99.xml"/><Relationship Id="rId2" Type="http://schemas.openxmlformats.org/officeDocument/2006/relationships/image" Target="../media/image6.png"/><Relationship Id="rId1" Type="http://schemas.openxmlformats.org/officeDocument/2006/relationships/tags" Target="../tags/tag9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1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image" Target="../media/image13.jpeg"/><Relationship Id="rId1" Type="http://schemas.openxmlformats.org/officeDocument/2006/relationships/tags" Target="../tags/tag14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51.xml"/><Relationship Id="rId8" Type="http://schemas.microsoft.com/office/2007/relationships/hdphoto" Target="../media/image18.wdp"/><Relationship Id="rId7" Type="http://schemas.openxmlformats.org/officeDocument/2006/relationships/image" Target="../media/image17.png"/><Relationship Id="rId6" Type="http://schemas.openxmlformats.org/officeDocument/2006/relationships/tags" Target="../tags/tag150.xml"/><Relationship Id="rId5" Type="http://schemas.microsoft.com/office/2007/relationships/hdphoto" Target="../media/image16.wdp"/><Relationship Id="rId4" Type="http://schemas.openxmlformats.org/officeDocument/2006/relationships/image" Target="../media/image15.png"/><Relationship Id="rId3" Type="http://schemas.openxmlformats.org/officeDocument/2006/relationships/tags" Target="../tags/tag149.xml"/><Relationship Id="rId20" Type="http://schemas.openxmlformats.org/officeDocument/2006/relationships/notesSlide" Target="../notesSlides/notesSlide2.xml"/><Relationship Id="rId2" Type="http://schemas.openxmlformats.org/officeDocument/2006/relationships/tags" Target="../tags/tag148.xml"/><Relationship Id="rId19" Type="http://schemas.openxmlformats.org/officeDocument/2006/relationships/slideLayout" Target="../slideLayouts/slideLayout12.xml"/><Relationship Id="rId18" Type="http://schemas.openxmlformats.org/officeDocument/2006/relationships/tags" Target="../tags/tag157.xml"/><Relationship Id="rId17" Type="http://schemas.openxmlformats.org/officeDocument/2006/relationships/tags" Target="../tags/tag156.xml"/><Relationship Id="rId16" Type="http://schemas.openxmlformats.org/officeDocument/2006/relationships/tags" Target="../tags/tag155.xml"/><Relationship Id="rId15" Type="http://schemas.openxmlformats.org/officeDocument/2006/relationships/tags" Target="../tags/tag154.xml"/><Relationship Id="rId14" Type="http://schemas.openxmlformats.org/officeDocument/2006/relationships/tags" Target="../tags/tag153.xml"/><Relationship Id="rId13" Type="http://schemas.openxmlformats.org/officeDocument/2006/relationships/image" Target="../media/image21.png"/><Relationship Id="rId12" Type="http://schemas.openxmlformats.org/officeDocument/2006/relationships/tags" Target="../tags/tag152.xml"/><Relationship Id="rId11" Type="http://schemas.microsoft.com/office/2007/relationships/hdphoto" Target="../media/image20.wdp"/><Relationship Id="rId10" Type="http://schemas.openxmlformats.org/officeDocument/2006/relationships/image" Target="../media/image19.png"/><Relationship Id="rId1" Type="http://schemas.openxmlformats.org/officeDocument/2006/relationships/tags" Target="../tags/tag147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tags" Target="../tags/tag171.xml"/><Relationship Id="rId7" Type="http://schemas.openxmlformats.org/officeDocument/2006/relationships/tags" Target="../tags/tag170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76.xml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04.xml"/><Relationship Id="rId4" Type="http://schemas.openxmlformats.org/officeDocument/2006/relationships/image" Target="../media/image6.png"/><Relationship Id="rId3" Type="http://schemas.openxmlformats.org/officeDocument/2006/relationships/tags" Target="../tags/tag103.xml"/><Relationship Id="rId2" Type="http://schemas.openxmlformats.org/officeDocument/2006/relationships/image" Target="../media/image9.png"/><Relationship Id="rId1" Type="http://schemas.openxmlformats.org/officeDocument/2006/relationships/tags" Target="../tags/tag10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189.xml"/><Relationship Id="rId8" Type="http://schemas.openxmlformats.org/officeDocument/2006/relationships/tags" Target="../tags/tag188.xml"/><Relationship Id="rId7" Type="http://schemas.openxmlformats.org/officeDocument/2006/relationships/tags" Target="../tags/tag187.xml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3" Type="http://schemas.openxmlformats.org/officeDocument/2006/relationships/slideLayout" Target="../slideLayouts/slideLayout14.xml"/><Relationship Id="rId12" Type="http://schemas.openxmlformats.org/officeDocument/2006/relationships/tags" Target="../tags/tag192.xml"/><Relationship Id="rId11" Type="http://schemas.openxmlformats.org/officeDocument/2006/relationships/tags" Target="../tags/tag191.xml"/><Relationship Id="rId10" Type="http://schemas.openxmlformats.org/officeDocument/2006/relationships/tags" Target="../tags/tag190.xml"/><Relationship Id="rId1" Type="http://schemas.openxmlformats.org/officeDocument/2006/relationships/tags" Target="../tags/tag181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tags" Target="../tags/tag193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02.xml"/><Relationship Id="rId4" Type="http://schemas.openxmlformats.org/officeDocument/2006/relationships/tags" Target="../tags/tag201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tiff"/><Relationship Id="rId3" Type="http://schemas.openxmlformats.org/officeDocument/2006/relationships/tags" Target="../tags/tag106.xml"/><Relationship Id="rId2" Type="http://schemas.openxmlformats.org/officeDocument/2006/relationships/image" Target="../media/image10.png"/><Relationship Id="rId1" Type="http://schemas.openxmlformats.org/officeDocument/2006/relationships/tags" Target="../tags/tag10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9" Type="http://schemas.openxmlformats.org/officeDocument/2006/relationships/notesSlide" Target="../notesSlides/notesSlide1.xml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123.xml"/><Relationship Id="rId16" Type="http://schemas.openxmlformats.org/officeDocument/2006/relationships/tags" Target="../tags/tag122.xml"/><Relationship Id="rId15" Type="http://schemas.openxmlformats.org/officeDocument/2006/relationships/tags" Target="../tags/tag121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tags" Target="../tags/tag10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8.xml"/><Relationship Id="rId2" Type="http://schemas.openxmlformats.org/officeDocument/2006/relationships/image" Target="../media/image12.tiff"/><Relationship Id="rId1" Type="http://schemas.openxmlformats.org/officeDocument/2006/relationships/tags" Target="../tags/tag1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image" Target="../media/image13.jpeg"/><Relationship Id="rId1" Type="http://schemas.openxmlformats.org/officeDocument/2006/relationships/tags" Target="../tags/tag1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5400000" flipH="1">
            <a:off x="5428615" y="-323215"/>
            <a:ext cx="725805" cy="115830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1835522">
            <a:off x="1978329" y="3084732"/>
            <a:ext cx="479087" cy="5601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1835522">
            <a:off x="1726900" y="3737407"/>
            <a:ext cx="983079" cy="834631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826135" y="909955"/>
            <a:ext cx="10852785" cy="26352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ctr">
              <a:lnSpc>
                <a:spcPct val="150000"/>
              </a:lnSpc>
              <a:spcAft>
                <a:spcPts val="400"/>
              </a:spcAft>
              <a:buSzPct val="70000"/>
            </a:pPr>
            <a:r>
              <a:rPr lang="zh-CN" altLang="en-US" sz="6000" b="1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分析概括人物特点</a:t>
            </a:r>
            <a:endParaRPr lang="zh-CN" altLang="en-US" sz="6000" b="1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algn="r" fontAlgn="ctr">
              <a:lnSpc>
                <a:spcPct val="150000"/>
              </a:lnSpc>
              <a:spcAft>
                <a:spcPts val="400"/>
              </a:spcAft>
              <a:buSzPct val="70000"/>
            </a:pPr>
            <a:r>
              <a:rPr lang="en-US" altLang="zh-CN" sz="48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——</a:t>
            </a:r>
            <a:r>
              <a:rPr lang="zh-CN" altLang="en-US" sz="4800" b="1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因形悟神，立象尽</a:t>
            </a:r>
            <a:r>
              <a:rPr lang="zh-CN" altLang="en-US" sz="4800" b="1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意</a:t>
            </a:r>
            <a:endParaRPr lang="zh-CN" altLang="en-US" sz="4800" b="1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81000" y="1372870"/>
            <a:ext cx="11642725" cy="3691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360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反面</a:t>
            </a:r>
            <a:r>
              <a:rPr lang="en-US" altLang="zh-CN" sz="360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endParaRPr lang="en-US" altLang="zh-CN" sz="3600">
              <a:solidFill>
                <a:srgbClr val="FF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3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胆小怯懦、妥协退让、敏感自闭、故步自封、妄自菲薄、冷漠自私、粗鲁莽撞、粗俗不雅、狂妄自大、目中无人、孤傲自负、刚愎自用、奸诈多疑、老气横秋、消极悲观、圆滑世故、尖酸刻薄、唯利是图等。</a:t>
            </a:r>
            <a:endParaRPr lang="zh-CN" altLang="zh-CN" sz="3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59690" y="391160"/>
            <a:ext cx="11744960" cy="6351270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698500"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360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</a:t>
            </a:r>
            <a:r>
              <a:rPr lang="zh-CN" altLang="zh-CN" sz="360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品质类</a:t>
            </a:r>
            <a:endParaRPr lang="zh-CN" altLang="zh-CN" sz="3600">
              <a:solidFill>
                <a:srgbClr val="FF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698500"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360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正面</a:t>
            </a:r>
            <a:r>
              <a:rPr lang="en-US" altLang="zh-CN" sz="360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r>
              <a:rPr lang="zh-CN" altLang="zh-CN" sz="3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洁身自好、淡泊名利、安贫乐道、仁义守信、乐善好施、虚怀若谷、胸有大志、志存高远、心胸宽广、宽宏大量、豁达大度、坦荡无私、德艺双馨、诚实守信、知恩图报、宠辱不惊、言而有信、表里如一、不耻下问、与世无争、不慕权贵、知错就改等</a:t>
            </a:r>
            <a:endParaRPr lang="zh-CN" altLang="zh-CN" sz="3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698500"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endParaRPr lang="zh-CN" altLang="zh-CN" sz="3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698500"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360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反面</a:t>
            </a:r>
            <a:r>
              <a:rPr lang="en-US" altLang="zh-CN" sz="360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r>
              <a:rPr lang="zh-CN" altLang="zh-CN" sz="3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爱慕虚荣、追名逐利、鼠肚鸡肠、投机取巧等。</a:t>
            </a:r>
            <a:endParaRPr lang="zh-CN" altLang="zh-CN" sz="3600">
              <a:solidFill>
                <a:srgbClr val="0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96850" y="0"/>
            <a:ext cx="11623040" cy="6600190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698500"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320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①拼搏类</a:t>
            </a:r>
            <a:endParaRPr lang="zh-CN" altLang="zh-CN" sz="3200">
              <a:solidFill>
                <a:srgbClr val="FF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698500"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320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正面</a:t>
            </a:r>
            <a:r>
              <a:rPr lang="en-US" altLang="zh-CN" sz="320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r>
              <a:rPr lang="zh-CN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顽强拼搏、自强不息、不怕困难、坚强不屈、积极乐观、</a:t>
            </a:r>
            <a:r>
              <a:rPr lang="en-US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endParaRPr lang="en-US" altLang="zh-CN" sz="3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698500"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身残志坚、自食其力、坚持不懈、锲而不舍、矢志不渝、</a:t>
            </a:r>
            <a:endParaRPr lang="zh-CN" altLang="zh-CN" sz="3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698500"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勤勉刻苦、不畏艰辛、吃苦耐劳等。</a:t>
            </a:r>
            <a:endParaRPr lang="zh-CN" altLang="zh-CN" sz="3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698500"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320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反面</a:t>
            </a:r>
            <a:r>
              <a:rPr lang="en-US" altLang="zh-CN" sz="320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r>
              <a:rPr lang="zh-CN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贪图享乐、自暴自弃、拈轻怕重等。</a:t>
            </a:r>
            <a:endParaRPr lang="zh-CN" altLang="zh-CN" sz="3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698500"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endParaRPr lang="zh-CN" altLang="zh-CN" sz="3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698500"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320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②奉献类</a:t>
            </a:r>
            <a:endParaRPr lang="zh-CN" altLang="zh-CN" sz="3200">
              <a:solidFill>
                <a:srgbClr val="FF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698500"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320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正面</a:t>
            </a:r>
            <a:r>
              <a:rPr lang="en-US" altLang="zh-CN" sz="320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r>
              <a:rPr lang="zh-CN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无私奉献、自我牺牲、任劳任怨、不事张扬、默默奉献、</a:t>
            </a:r>
            <a:endParaRPr lang="zh-CN" altLang="zh-CN" sz="3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698500"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毫无所求、兢兢业业、勤勤恳恳、废寝忘食等。</a:t>
            </a:r>
            <a:endParaRPr lang="zh-CN" altLang="zh-CN" sz="3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698500"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320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反面</a:t>
            </a:r>
            <a:r>
              <a:rPr lang="en-US" altLang="zh-CN" sz="320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r>
              <a:rPr lang="zh-CN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斤斤计较、自私自利等。</a:t>
            </a:r>
            <a:endParaRPr lang="zh-CN" altLang="zh-CN" sz="3200">
              <a:solidFill>
                <a:srgbClr val="0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99695" y="38735"/>
            <a:ext cx="12063730" cy="72561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698500" defTabSz="914400" fontAlgn="auto">
              <a:lnSpc>
                <a:spcPct val="10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320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③职责类</a:t>
            </a:r>
            <a:endParaRPr lang="zh-CN" altLang="zh-CN" sz="3200">
              <a:solidFill>
                <a:srgbClr val="FF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698500" defTabSz="914400" fontAlgn="auto">
              <a:lnSpc>
                <a:spcPct val="10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正面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r>
              <a:rPr lang="zh-CN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恪尽职守、尽职尽责、勇于担当、爱岗敬业、治学严谨、</a:t>
            </a:r>
            <a:endParaRPr lang="zh-CN" altLang="zh-CN" sz="3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698500" defTabSz="914400" fontAlgn="auto">
              <a:lnSpc>
                <a:spcPct val="10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诲人不倦、秉公执法、不徇私情、勇于探索、锐意进取、</a:t>
            </a:r>
            <a:endParaRPr lang="zh-CN" altLang="zh-CN" sz="3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698500" defTabSz="914400" fontAlgn="auto">
              <a:lnSpc>
                <a:spcPct val="10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敢于创新、以身殉职、奉公守法、铁面无私、赏罚分明、</a:t>
            </a:r>
            <a:endParaRPr lang="zh-CN" altLang="zh-CN" sz="3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698500" defTabSz="914400" fontAlgn="auto">
              <a:lnSpc>
                <a:spcPct val="10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严于律己等。</a:t>
            </a:r>
            <a:endParaRPr lang="zh-CN" altLang="zh-CN" sz="3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698500" defTabSz="914400" fontAlgn="auto">
              <a:lnSpc>
                <a:spcPct val="10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反面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r>
              <a:rPr lang="zh-CN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以权谋私、徇私枉法、畏首畏尾、贪生怕死等。</a:t>
            </a:r>
            <a:endParaRPr lang="zh-CN" altLang="zh-CN" sz="3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698500" defTabSz="914400" fontAlgn="auto">
              <a:lnSpc>
                <a:spcPct val="10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320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④大爱类</a:t>
            </a:r>
            <a:endParaRPr lang="zh-CN" altLang="zh-CN" sz="3200">
              <a:solidFill>
                <a:srgbClr val="FF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698500" defTabSz="914400" fontAlgn="auto">
              <a:lnSpc>
                <a:spcPct val="10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正面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r>
              <a:rPr lang="zh-CN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热爱集体、家国情怀、关注民生、忧国忧民、精忠报国、</a:t>
            </a:r>
            <a:endParaRPr lang="zh-CN" altLang="zh-CN" sz="3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698500" defTabSz="914400" fontAlgn="auto">
              <a:lnSpc>
                <a:spcPct val="10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壮志凌云、民族气节、舍生取义、浩然正气、无私无畏、</a:t>
            </a:r>
            <a:endParaRPr lang="zh-CN" altLang="zh-CN" sz="3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698500" defTabSz="914400" fontAlgn="auto">
              <a:lnSpc>
                <a:spcPct val="10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zh-CN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深明大义、见识高远、舍生取义、忠心耿耿、公而忘私、</a:t>
            </a:r>
            <a:r>
              <a:rPr lang="en-US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 altLang="zh-CN" sz="3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698500" defTabSz="914400" fontAlgn="auto">
              <a:lnSpc>
                <a:spcPct val="10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zh-CN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大义灭亲、疾恶如仇、扶危济困、刚正不阿、远见卓识、</a:t>
            </a:r>
            <a:r>
              <a:rPr lang="en-US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3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698500" defTabSz="914400" fontAlgn="auto">
              <a:lnSpc>
                <a:spcPct val="10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zh-CN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顾大体识大局、</a:t>
            </a:r>
            <a:endParaRPr lang="zh-CN" altLang="zh-CN" sz="3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698500" defTabSz="914400" fontAlgn="auto">
              <a:lnSpc>
                <a:spcPct val="10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反面</a:t>
            </a:r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r>
              <a:rPr lang="zh-CN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狭隘的爱国主义、有民族偏见等。</a:t>
            </a:r>
            <a:endParaRPr lang="zh-CN" altLang="zh-CN" sz="3200">
              <a:solidFill>
                <a:srgbClr val="0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00"/>
            <a:ext cx="12192000" cy="316800"/>
          </a:xfrm>
          <a:prstGeom prst="rect">
            <a:avLst/>
          </a:prstGeom>
        </p:spPr>
      </p:pic>
      <p:sp>
        <p:nvSpPr>
          <p:cNvPr id="21509" name="矩形 162818"/>
          <p:cNvSpPr>
            <a:spLocks noTextEdit="1"/>
          </p:cNvSpPr>
          <p:nvPr>
            <p:custDataLst>
              <p:tags r:id="rId3"/>
            </p:custDataLst>
          </p:nvPr>
        </p:nvSpPr>
        <p:spPr>
          <a:xfrm>
            <a:off x="4352925" y="465138"/>
            <a:ext cx="3486150" cy="692150"/>
          </a:xfrm>
          <a:solidFill>
            <a:schemeClr val="dk1"/>
          </a:solidFill>
          <a:ln>
            <a:solidFill>
              <a:schemeClr val="hlink"/>
            </a:solidFill>
            <a:miter lim="800000"/>
          </a:ln>
          <a:effectLst>
            <a:outerShdw dist="53882" dir="2700000" algn="ctr">
              <a:srgbClr val="9999FF">
                <a:alpha val="79999"/>
              </a:srgbClr>
            </a:outerShdw>
          </a:effectLst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sz="6000" b="1" kern="10">
                <a:ln>
                  <a:solidFill>
                    <a:schemeClr val="hlink"/>
                  </a:solidFill>
                </a:ln>
                <a:solidFill>
                  <a:srgbClr val="FF0000"/>
                </a:solidFill>
                <a:effectLst>
                  <a:outerShdw dist="53882" dir="2700000" algn="ctr">
                    <a:srgbClr val="9999FF">
                      <a:alpha val="79999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常考设题类型</a:t>
            </a:r>
            <a:endParaRPr sz="6000" b="1" kern="10">
              <a:ln>
                <a:solidFill>
                  <a:schemeClr val="hlink"/>
                </a:solidFill>
              </a:ln>
              <a:solidFill>
                <a:srgbClr val="FF0000"/>
              </a:solidFill>
              <a:effectLst>
                <a:outerShdw dist="53882" dir="2700000" algn="ctr">
                  <a:srgbClr val="9999FF">
                    <a:alpha val="79999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1510" name="文本框 162819"/>
          <p:cNvSpPr/>
          <p:nvPr>
            <p:custDataLst>
              <p:tags r:id="rId4"/>
            </p:custDataLst>
          </p:nvPr>
        </p:nvSpPr>
        <p:spPr>
          <a:xfrm>
            <a:off x="7839075" y="2853055"/>
            <a:ext cx="3667125" cy="166624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zh-CN" altLang="en-US" sz="360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注意：分析</a:t>
            </a:r>
            <a:r>
              <a:rPr lang="en-US" altLang="zh-CN" sz="360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/</a:t>
            </a:r>
            <a:r>
              <a:rPr lang="zh-CN" altLang="en-US" sz="360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概括</a:t>
            </a:r>
            <a:endParaRPr lang="zh-CN" altLang="en-US" sz="360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marL="0" lvl="0" indent="0" eaLnBrk="1" hangingPunct="1">
              <a:spcBef>
                <a:spcPct val="50000"/>
              </a:spcBef>
            </a:pPr>
            <a:r>
              <a:rPr lang="zh-CN" altLang="en-US" sz="360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  性格</a:t>
            </a:r>
            <a:r>
              <a:rPr lang="en-US" altLang="zh-CN" sz="360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/</a:t>
            </a:r>
            <a:r>
              <a:rPr lang="zh-CN" altLang="en-US" sz="360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形象</a:t>
            </a:r>
            <a:endParaRPr lang="zh-CN" altLang="en-US" sz="360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</a:endParaRPr>
          </a:p>
          <a:p>
            <a:pPr marL="0" lvl="0" indent="0" eaLnBrk="1" hangingPunct="1">
              <a:spcBef>
                <a:spcPct val="50000"/>
              </a:spcBef>
            </a:pPr>
            <a:r>
              <a:rPr lang="zh-CN" altLang="en-US" sz="3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         </a:t>
            </a:r>
            <a:r>
              <a:rPr lang="zh-CN" altLang="en-US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          </a:t>
            </a:r>
            <a:endParaRPr lang="zh-CN" altLang="en-US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</a:endParaRPr>
          </a:p>
        </p:txBody>
      </p:sp>
      <p:sp>
        <p:nvSpPr>
          <p:cNvPr id="21508" name="文本占位符 162817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695325" y="1844675"/>
            <a:ext cx="7117080" cy="4351655"/>
          </a:xfr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buNone/>
            </a:pPr>
            <a:r>
              <a:rPr lang="zh-CN" altLang="en-US"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常见设问方法：</a:t>
            </a:r>
            <a:endParaRPr lang="zh-CN" altLang="en-US" sz="2800" b="1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lvl="0" eaLnBrk="1" hangingPunct="1">
              <a:buNone/>
            </a:pPr>
            <a:r>
              <a:rPr lang="zh-CN" altLang="en-US"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）简要概括</a:t>
            </a:r>
            <a:r>
              <a:rPr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××</a:t>
            </a:r>
            <a:r>
              <a:rPr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这一人物形象的</a:t>
            </a:r>
            <a:r>
              <a:rPr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性格特征</a:t>
            </a:r>
            <a:r>
              <a:rPr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或××</a:t>
            </a:r>
            <a:r>
              <a:rPr lang="zh-CN" altLang="en-US"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有哪些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性格特点</a:t>
            </a:r>
            <a:r>
              <a:rPr lang="zh-CN" altLang="en-US"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？</a:t>
            </a:r>
            <a:endParaRPr lang="zh-CN" altLang="en-US" sz="2800" b="1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lvl="0" eaLnBrk="1" hangingPunct="1">
              <a:buNone/>
            </a:pPr>
            <a:r>
              <a:rPr lang="zh-CN" altLang="en-US"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）请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概括</a:t>
            </a:r>
            <a:r>
              <a:rPr lang="zh-CN" altLang="en-US"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出人物的主要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形象特点</a:t>
            </a:r>
            <a:r>
              <a:rPr lang="zh-CN" altLang="en-US"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2800" b="1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lvl="0" eaLnBrk="1" hangingPunct="1">
              <a:buNone/>
            </a:pPr>
            <a:r>
              <a:rPr lang="zh-CN" altLang="en-US"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××</a:t>
            </a:r>
            <a:r>
              <a:rPr lang="en-US" altLang="zh-CN"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仁厚宽爱</a:t>
            </a:r>
            <a:r>
              <a:rPr lang="en-US" altLang="zh-CN"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，体现在哪些方面？请</a:t>
            </a:r>
            <a:r>
              <a:rPr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分析</a:t>
            </a:r>
            <a:r>
              <a:rPr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2800" b="1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lvl="0" eaLnBrk="1" hangingPunct="1">
              <a:buNone/>
            </a:pPr>
            <a:r>
              <a:rPr lang="zh-CN" altLang="en-US"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en-US"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r>
              <a:rPr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××是一个怎样的人？请加以概括</a:t>
            </a:r>
            <a:r>
              <a:rPr lang="zh-CN" altLang="en-US"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2800" b="1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lvl="0" eaLnBrk="1" hangingPunct="1">
              <a:buNone/>
            </a:pPr>
            <a:r>
              <a:rPr lang="zh-CN" altLang="en-US" sz="40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4000" b="1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6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151737" y="1579417"/>
            <a:ext cx="1469433" cy="4998885"/>
            <a:chOff x="4662777" y="1036155"/>
            <a:chExt cx="2200735" cy="5588913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4769183" y="2191349"/>
              <a:ext cx="2094329" cy="2491861"/>
            </a:xfrm>
            <a:prstGeom prst="rect">
              <a:avLst/>
            </a:prstGeom>
            <a:noFill/>
            <a:ln>
              <a:solidFill>
                <a:srgbClr val="652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52768" y="2081718"/>
              <a:ext cx="1155478" cy="411926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28246" y="3716228"/>
              <a:ext cx="1000898" cy="256626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62777" y="4683210"/>
              <a:ext cx="1907182" cy="1941858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5050898" y="1036155"/>
              <a:ext cx="954026" cy="1155194"/>
            </a:xfrm>
            <a:prstGeom prst="rect">
              <a:avLst/>
            </a:prstGeom>
          </p:spPr>
        </p:pic>
      </p:grpSp>
      <p:sp>
        <p:nvSpPr>
          <p:cNvPr id="10" name="e7d195523061f1c0" hidden="1"/>
          <p:cNvSpPr txBox="1"/>
          <p:nvPr>
            <p:custDataLst>
              <p:tags r:id="rId14"/>
            </p:custDataLst>
          </p:nvPr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e7d195523061f1c0f0ec610a92cff745ee13794c7b8d98f8E73673273C9E8BE17CC3D63B9B1D6426C348A354AD505654C28F453CD7C8F90EADD06C08281DAED7140E5AAAED5880ECE414DFB6A93B82BE019406867034C3A8500A4827DCF3FBF74A471B736410707E336A01C9ADC9BE02ACCB8DF2121D81636A067B8AE80C6AB6F014154F4E7B7247</a:t>
            </a:r>
            <a:endParaRPr lang="zh-CN" altLang="en-US" sz="100"/>
          </a:p>
        </p:txBody>
      </p:sp>
      <p:sp>
        <p:nvSpPr>
          <p:cNvPr id="11" name="矩形 10"/>
          <p:cNvSpPr/>
          <p:nvPr>
            <p:custDataLst>
              <p:tags r:id="rId15"/>
            </p:custDataLst>
          </p:nvPr>
        </p:nvSpPr>
        <p:spPr bwMode="auto">
          <a:xfrm>
            <a:off x="0" y="0"/>
            <a:ext cx="12192000" cy="78970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6"/>
            </p:custDataLst>
          </p:nvPr>
        </p:nvSpPr>
        <p:spPr>
          <a:xfrm>
            <a:off x="1620520" y="1287145"/>
            <a:ext cx="10571480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性格特点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主要包括人的</a:t>
            </a:r>
            <a:r>
              <a:rPr lang="zh-CN" altLang="zh-CN" sz="2800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心理情感、品行操守、生活态度、接人待物、价值观</a:t>
            </a:r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等内容的特点。</a:t>
            </a:r>
            <a:endParaRPr lang="en-US" altLang="zh-CN" sz="2800">
              <a:latin typeface="宋体" panose="02010600030101010101" pitchFamily="2" charset="-122"/>
              <a:ea typeface="宋体" panose="02010600030101010101" pitchFamily="2" charset="-122"/>
              <a:cs typeface="楷体" panose="02010609060101010101" pitchFamily="49" charset="-122"/>
            </a:endParaRPr>
          </a:p>
          <a:p>
            <a:r>
              <a:rPr lang="en-US" altLang="en-US" sz="280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       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比如：光明磊落、豪放洒脱、善良朴实、自私自利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……</a:t>
            </a:r>
            <a:endParaRPr lang="en-US" altLang="zh-CN" sz="2800">
              <a:latin typeface="宋体" panose="02010600030101010101" pitchFamily="2" charset="-122"/>
              <a:ea typeface="宋体" panose="02010600030101010101" pitchFamily="2" charset="-122"/>
              <a:cs typeface="楷体" panose="02010609060101010101" pitchFamily="49" charset="-122"/>
            </a:endParaRPr>
          </a:p>
          <a:p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楷体" panose="02010609060101010101" pitchFamily="49" charset="-122"/>
            </a:endParaRPr>
          </a:p>
          <a:p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形象特点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：</a:t>
            </a:r>
            <a:endParaRPr lang="en-US" alt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  <a:p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在性格特点之外，还包括人的</a:t>
            </a:r>
            <a:r>
              <a:rPr lang="zh-CN" altLang="en-US" sz="2800" u="sng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外貌、身份、职业、地位、技能、遭遇</a:t>
            </a:r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等内容特点。</a:t>
            </a:r>
            <a:endParaRPr lang="en-US" altLang="zh-CN" sz="2800">
              <a:latin typeface="宋体" panose="02010600030101010101" pitchFamily="2" charset="-122"/>
              <a:ea typeface="宋体" panose="02010600030101010101" pitchFamily="2" charset="-122"/>
              <a:cs typeface="楷体" panose="02010609060101010101" pitchFamily="49" charset="-122"/>
            </a:endParaRPr>
          </a:p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比如：肮脏邋遢、行为古怪、位高权重、妙手仁心、大医精诚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……</a:t>
            </a:r>
            <a:endParaRPr lang="en-US" altLang="zh-CN" sz="2800">
              <a:latin typeface="宋体" panose="02010600030101010101" pitchFamily="2" charset="-122"/>
              <a:ea typeface="宋体" panose="02010600030101010101" pitchFamily="2" charset="-122"/>
              <a:cs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7"/>
            </p:custDataLst>
          </p:nvPr>
        </p:nvSpPr>
        <p:spPr>
          <a:xfrm>
            <a:off x="222885" y="326390"/>
            <a:ext cx="6262370" cy="8578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600">
                <a:sym typeface="+mn-ea"/>
              </a:rPr>
              <a:t>区分</a:t>
            </a:r>
            <a:r>
              <a:rPr lang="zh-CN" altLang="en-US" sz="3600">
                <a:solidFill>
                  <a:srgbClr val="FF0000"/>
                </a:solidFill>
                <a:sym typeface="+mn-ea"/>
              </a:rPr>
              <a:t>性格特点题</a:t>
            </a:r>
            <a:r>
              <a:rPr lang="zh-CN" altLang="en-US" sz="3600">
                <a:sym typeface="+mn-ea"/>
              </a:rPr>
              <a:t>与</a:t>
            </a:r>
            <a:r>
              <a:rPr lang="zh-CN" altLang="en-US" sz="3600">
                <a:solidFill>
                  <a:srgbClr val="FF0000"/>
                </a:solidFill>
                <a:sym typeface="+mn-ea"/>
              </a:rPr>
              <a:t>形象特点题</a:t>
            </a:r>
            <a:br>
              <a:rPr lang="zh-CN" sz="3600">
                <a:solidFill>
                  <a:srgbClr val="FF0000"/>
                </a:solidFill>
                <a:sym typeface="+mn-ea"/>
              </a:rPr>
            </a:br>
            <a:endParaRPr lang="zh-CN" altLang="en-US" sz="3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8"/>
            </p:custDataLst>
          </p:nvPr>
        </p:nvSpPr>
        <p:spPr>
          <a:xfrm>
            <a:off x="488950" y="5420995"/>
            <a:ext cx="11703050" cy="11068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人物形象</a:t>
            </a:r>
            <a:r>
              <a:rPr lang="en-US" altLang="zh-CN" sz="4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=</a:t>
            </a:r>
            <a:r>
              <a:rPr lang="zh-CN" altLang="en-US" sz="4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人物性格</a:t>
            </a:r>
            <a:r>
              <a:rPr lang="en-US" altLang="zh-CN" sz="4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4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身份，技能，行为习惯等</a:t>
            </a:r>
            <a:endParaRPr lang="zh-CN" altLang="en-US" sz="4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幻灯片编号占位符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503152" y="0"/>
            <a:ext cx="685800" cy="685800"/>
          </a:xfrm>
        </p:spPr>
        <p:txBody>
          <a:bodyPr rtlCol="0"/>
          <a:lstStyle/>
          <a:p>
            <a:pPr rtl="0"/>
            <a:fld id="{3A4F6043-7A67-491B-98BC-F933DED7226D}" type="slidenum">
              <a:rPr lang="en-US" altLang="zh-CN" smtClean="0"/>
            </a:fld>
            <a:endParaRPr lang="zh-CN"/>
          </a:p>
        </p:txBody>
      </p:sp>
      <p:sp>
        <p:nvSpPr>
          <p:cNvPr id="46" name="标题 4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01295" y="1017905"/>
            <a:ext cx="11847195" cy="50996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zh-CN" sz="4000" b="1" kern="100"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【全国卷Ⅰ】</a:t>
            </a:r>
            <a:r>
              <a:rPr lang="zh-CN" altLang="zh-CN" sz="4000" kern="100"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根据小说《审丑》的内容，简要概括曾大爷的</a:t>
            </a:r>
            <a:r>
              <a:rPr lang="zh-CN" altLang="zh-CN" sz="4000" u="sng" kern="10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形象</a:t>
            </a:r>
            <a:r>
              <a:rPr lang="zh-CN" altLang="zh-CN" sz="4000" kern="10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特点</a:t>
            </a:r>
            <a:r>
              <a:rPr lang="zh-CN" altLang="zh-CN" sz="4000" kern="100"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br>
              <a:rPr lang="zh-CN" altLang="zh-CN" sz="4000" kern="100"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zh-CN" altLang="zh-CN" sz="4000" kern="100"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①外貌丑陋；②吃苦耐劳；</a:t>
            </a:r>
            <a:br>
              <a:rPr lang="zh-CN" altLang="zh-CN" sz="4000" kern="100"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</a:br>
            <a:r>
              <a:rPr lang="zh-CN" altLang="zh-CN" sz="4000" kern="100"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③深爱自己的孙子，甘愿付出；④晚景凄凉。</a:t>
            </a:r>
            <a:br>
              <a:rPr lang="en-US" altLang="zh-CN" sz="4000" kern="100"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</a:br>
            <a:br>
              <a:rPr lang="zh-CN" altLang="zh-CN" sz="4000" kern="100"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zh-CN" altLang="zh-CN" sz="4000" b="1" kern="100"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【改编题】</a:t>
            </a:r>
            <a:r>
              <a:rPr lang="zh-CN" altLang="zh-CN" sz="4000" kern="100"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根据小说《审丑》的内容，简要概括曾大爷的</a:t>
            </a:r>
            <a:r>
              <a:rPr lang="zh-CN" altLang="zh-CN" sz="4000" u="sng" kern="10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性格</a:t>
            </a:r>
            <a:r>
              <a:rPr lang="zh-CN" altLang="zh-CN" sz="4000" kern="10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特点</a:t>
            </a:r>
            <a:r>
              <a:rPr lang="zh-CN" altLang="zh-CN" sz="4000" kern="100"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br>
              <a:rPr lang="zh-CN" altLang="zh-CN" sz="4000" kern="100"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zh-CN" altLang="zh-CN" sz="4000" kern="100">
                <a:effectLst/>
                <a:latin typeface="Calibri" panose="020F0502020204030204" charset="0"/>
                <a:ea typeface="楷体" panose="02010609060101010101" pitchFamily="49" charset="-122"/>
                <a:cs typeface="楷体" panose="02010609060101010101" pitchFamily="49" charset="-122"/>
              </a:rPr>
              <a:t>①吃苦耐劳；②深爱自己的孙子，甘愿付出。</a:t>
            </a:r>
            <a:endParaRPr lang="zh-CN" altLang="en-US" sz="4000"/>
          </a:p>
        </p:txBody>
      </p:sp>
      <p:sp>
        <p:nvSpPr>
          <p:cNvPr id="2" name="标题 1"/>
          <p:cNvSpPr txBox="1"/>
          <p:nvPr>
            <p:custDataLst>
              <p:tags r:id="rId3"/>
            </p:custDataLst>
          </p:nvPr>
        </p:nvSpPr>
        <p:spPr>
          <a:xfrm>
            <a:off x="201930" y="93345"/>
            <a:ext cx="7889875" cy="101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ts val="1000"/>
              </a:spcBef>
              <a:buNone/>
              <a:defRPr sz="5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/>
              <a:t>区分</a:t>
            </a:r>
            <a:r>
              <a:rPr lang="zh-CN" altLang="en-US" sz="4400">
                <a:solidFill>
                  <a:srgbClr val="FF0000"/>
                </a:solidFill>
              </a:rPr>
              <a:t>性格特点题</a:t>
            </a:r>
            <a:r>
              <a:rPr lang="zh-CN" altLang="en-US" sz="4400"/>
              <a:t>与</a:t>
            </a:r>
            <a:r>
              <a:rPr lang="zh-CN" altLang="en-US" sz="4400">
                <a:solidFill>
                  <a:srgbClr val="FF0000"/>
                </a:solidFill>
              </a:rPr>
              <a:t>形象特点题</a:t>
            </a:r>
            <a:endParaRPr lang="zh-CN" sz="4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幻灯片编号占位符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503152" y="0"/>
            <a:ext cx="685800" cy="685800"/>
          </a:xfrm>
        </p:spPr>
        <p:txBody>
          <a:bodyPr rtlCol="0"/>
          <a:lstStyle/>
          <a:p>
            <a:pPr rtl="0"/>
            <a:fld id="{3A4F6043-7A67-491B-98BC-F933DED7226D}" type="slidenum">
              <a:rPr lang="en-US" altLang="zh-CN" smtClean="0"/>
            </a:fld>
            <a:endParaRPr lang="zh-CN"/>
          </a:p>
        </p:txBody>
      </p:sp>
      <p:sp>
        <p:nvSpPr>
          <p:cNvPr id="46" name="标题 4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42240" y="511810"/>
            <a:ext cx="12046585" cy="5834380"/>
          </a:xfrm>
        </p:spPr>
        <p:txBody>
          <a:bodyPr>
            <a:normAutofit fontScale="90000"/>
          </a:bodyPr>
          <a:lstStyle/>
          <a:p>
            <a:pPr marL="0" indent="0" fontAlgn="auto">
              <a:lnSpc>
                <a:spcPct val="100000"/>
              </a:lnSpc>
            </a:pPr>
            <a:r>
              <a:rPr lang="en-US" altLang="zh-CN" sz="3600" kern="10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3600" kern="10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根据小说</a:t>
            </a:r>
            <a:r>
              <a:rPr lang="en-US" altLang="zh-CN" sz="3600" kern="10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sz="3600" kern="10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审丑</a:t>
            </a:r>
            <a:r>
              <a:rPr lang="en-US" altLang="zh-CN" sz="3600" kern="10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lang="zh-CN" altLang="en-US" sz="3600" kern="10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的内容，简要</a:t>
            </a:r>
            <a:r>
              <a:rPr lang="zh-CN" altLang="en-US" sz="3600" kern="10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概括</a:t>
            </a:r>
            <a:r>
              <a:rPr lang="zh-CN" altLang="en-US" sz="3600" kern="10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曾大爷的</a:t>
            </a:r>
            <a:r>
              <a:rPr lang="zh-CN" altLang="en-US" sz="3600" kern="10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形象特点</a:t>
            </a:r>
            <a:br>
              <a:rPr lang="en-US" altLang="zh-CN" sz="3600" kern="10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3600" kern="1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①外貌丑陋；②吃苦耐劳；</a:t>
            </a:r>
            <a:br>
              <a:rPr lang="en-US" altLang="zh-CN" sz="3600" kern="1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sz="3600" kern="1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③深爱自己的孙子，甘愿付出；④晚景凄凉。</a:t>
            </a:r>
            <a:br>
              <a:rPr lang="zh-CN" altLang="en-US" sz="3600" kern="1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</a:br>
            <a:br>
              <a:rPr lang="zh-CN" altLang="en-US" sz="3600" kern="1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3600" kern="10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3600" kern="10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根据小说</a:t>
            </a:r>
            <a:r>
              <a:rPr lang="en-US" altLang="zh-CN" sz="3600" kern="10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sz="3600" kern="10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审丑</a:t>
            </a:r>
            <a:r>
              <a:rPr lang="en-US" altLang="zh-CN" sz="3600" kern="10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lang="zh-CN" altLang="en-US" sz="3600" kern="10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的内容，简要</a:t>
            </a:r>
            <a:r>
              <a:rPr lang="zh-CN" altLang="en-US" sz="3600" kern="10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分析</a:t>
            </a:r>
            <a:r>
              <a:rPr lang="zh-CN" altLang="en-US" sz="3600" kern="10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曾大爷的</a:t>
            </a:r>
            <a:r>
              <a:rPr lang="zh-CN" altLang="en-US" sz="3600" kern="10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形象特点</a:t>
            </a:r>
            <a:br>
              <a:rPr lang="zh-CN" altLang="en-US" sz="3600" b="1" kern="10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3600" kern="1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①外貌丑陋：眼睛是烂的，老得就剩下渣了，被当做画模，是审丑的对象，路人甚至家人都嫌弃他。</a:t>
            </a:r>
            <a:br>
              <a:rPr lang="zh-CN" altLang="en-US" sz="3600" kern="1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sz="3600" kern="1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②吃苦耐劳：为儿子挣回了一屋的家具，在寒风中追逐随风飞舞的塑料袋。</a:t>
            </a:r>
            <a:br>
              <a:rPr lang="zh-CN" altLang="en-US" sz="3600" kern="1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sz="3600" kern="1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③深爱自己的孙子，甘愿付出：为了孙子能买起钢琴，不顾及自己的脸面和影响，甘愿做模特，年老了还不停地工作。</a:t>
            </a:r>
            <a:br>
              <a:rPr lang="zh-CN" altLang="en-US" sz="3600" kern="1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sz="3600" kern="10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④晚景凄凉：孙子孙媳都不愿意见他，自己后来黯然死去。</a:t>
            </a:r>
            <a:endParaRPr lang="zh-CN" altLang="en-US" sz="4000" kern="10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 txBox="1"/>
          <p:nvPr>
            <p:custDataLst>
              <p:tags r:id="rId3"/>
            </p:custDataLst>
          </p:nvPr>
        </p:nvSpPr>
        <p:spPr>
          <a:xfrm>
            <a:off x="141605" y="86995"/>
            <a:ext cx="6687185" cy="512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ts val="1000"/>
              </a:spcBef>
              <a:buNone/>
              <a:defRPr sz="5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>
                <a:solidFill>
                  <a:schemeClr val="tx1"/>
                </a:solidFill>
              </a:rPr>
              <a:t>区分</a:t>
            </a:r>
            <a:r>
              <a:rPr lang="zh-CN" altLang="en-US" sz="4400">
                <a:solidFill>
                  <a:srgbClr val="FF0000"/>
                </a:solidFill>
              </a:rPr>
              <a:t>概括题</a:t>
            </a:r>
            <a:r>
              <a:rPr lang="zh-CN" altLang="en-US" sz="4400">
                <a:solidFill>
                  <a:schemeClr val="tx1"/>
                </a:solidFill>
              </a:rPr>
              <a:t>与</a:t>
            </a:r>
            <a:r>
              <a:rPr lang="zh-CN" altLang="en-US" sz="4400">
                <a:solidFill>
                  <a:srgbClr val="FF0000"/>
                </a:solidFill>
              </a:rPr>
              <a:t>分析题</a:t>
            </a:r>
            <a:endParaRPr lang="zh-CN" sz="440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8398686" y="1378488"/>
            <a:ext cx="1920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kern="10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（观点）</a:t>
            </a:r>
            <a:endParaRPr lang="zh-CN" altLang="en-US" sz="3200"/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6190615" y="3429000"/>
            <a:ext cx="2850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kern="10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（观点</a:t>
            </a:r>
            <a:r>
              <a:rPr lang="en-US" altLang="zh-CN" sz="3200" b="1" kern="10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3200" b="1" kern="10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材料）</a:t>
            </a:r>
            <a:endParaRPr lang="zh-CN" altLang="en-US" sz="3200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772920" y="4347210"/>
            <a:ext cx="2850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kern="10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（观点</a:t>
            </a:r>
            <a:r>
              <a:rPr lang="en-US" altLang="zh-CN" sz="3200" b="1" kern="10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3200" b="1" kern="10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材料）</a:t>
            </a:r>
            <a:endParaRPr lang="zh-CN" altLang="en-US" sz="3200"/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9338310" y="5402580"/>
            <a:ext cx="2618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kern="10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（观点</a:t>
            </a:r>
            <a:r>
              <a:rPr lang="en-US" altLang="zh-CN" sz="3200" b="1" kern="10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3200" b="1" kern="10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材料）</a:t>
            </a:r>
            <a:endParaRPr lang="zh-CN" altLang="en-US" sz="3200"/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9687560" y="6257925"/>
            <a:ext cx="2268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kern="100">
                <a:solidFill>
                  <a:srgbClr val="FF0000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（观点</a:t>
            </a:r>
            <a:r>
              <a:rPr lang="en-US" altLang="zh-CN" sz="2800" b="1" kern="10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2800" b="1" kern="10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材料）</a:t>
            </a:r>
            <a:endParaRPr lang="zh-CN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稻壳儿搜索;幻雨工作室_1"/>
          <p:cNvSpPr txBox="1"/>
          <p:nvPr>
            <p:custDataLst>
              <p:tags r:id="rId1"/>
            </p:custDataLst>
          </p:nvPr>
        </p:nvSpPr>
        <p:spPr>
          <a:xfrm>
            <a:off x="2621564" y="426431"/>
            <a:ext cx="649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概括</a:t>
            </a:r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VS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分析</a:t>
            </a:r>
            <a:endParaRPr lang="zh-CN" altLang="en-US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628" name="文本框 7"/>
          <p:cNvSpPr txBox="1"/>
          <p:nvPr>
            <p:custDataLst>
              <p:tags r:id="rId2"/>
            </p:custDataLst>
          </p:nvPr>
        </p:nvSpPr>
        <p:spPr>
          <a:xfrm>
            <a:off x="1429528" y="1310871"/>
            <a:ext cx="993010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4C745A"/>
                </a:solidFill>
                <a:latin typeface="微软雅黑" panose="020B0503020204020204" charset="-122"/>
                <a:ea typeface="微软雅黑" panose="020B0503020204020204" charset="-122"/>
              </a:rPr>
              <a:t>“概括”题</a:t>
            </a:r>
            <a:r>
              <a:rPr lang="en-US" altLang="zh-CN" sz="28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只要求写出人物形象或性格特点即可。</a:t>
            </a:r>
            <a:endParaRPr lang="en-US" altLang="zh-CN" sz="2800" b="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4C745A"/>
                </a:solidFill>
                <a:latin typeface="微软雅黑" panose="020B0503020204020204" charset="-122"/>
                <a:ea typeface="微软雅黑" panose="020B0503020204020204" charset="-122"/>
              </a:rPr>
              <a:t>“分析”题</a:t>
            </a:r>
            <a:r>
              <a:rPr lang="en-US" altLang="zh-CN" sz="28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要在概括基础上结合文本分析。</a:t>
            </a:r>
            <a:endParaRPr lang="zh-CN" altLang="en-US" sz="2800" b="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629" name="稻壳儿搜索;幻雨工作室_1"/>
          <p:cNvSpPr txBox="1"/>
          <p:nvPr>
            <p:custDataLst>
              <p:tags r:id="rId3"/>
            </p:custDataLst>
          </p:nvPr>
        </p:nvSpPr>
        <p:spPr>
          <a:xfrm>
            <a:off x="2502548" y="3031505"/>
            <a:ext cx="649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形象</a:t>
            </a:r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VS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性格</a:t>
            </a:r>
            <a:endParaRPr lang="zh-CN" altLang="en-US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630" name="文本框 10"/>
          <p:cNvSpPr txBox="1"/>
          <p:nvPr>
            <p:custDataLst>
              <p:tags r:id="rId4"/>
            </p:custDataLst>
          </p:nvPr>
        </p:nvSpPr>
        <p:spPr>
          <a:xfrm>
            <a:off x="1286068" y="3690332"/>
            <a:ext cx="103476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4C745A"/>
                </a:solidFill>
                <a:latin typeface="微软雅黑" panose="020B0503020204020204" charset="-122"/>
                <a:ea typeface="微软雅黑" panose="020B0503020204020204" charset="-122"/>
              </a:rPr>
              <a:t>“性格”</a:t>
            </a:r>
            <a:r>
              <a:rPr lang="en-US" altLang="zh-CN" sz="28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性情、品行、情感、精神等。</a:t>
            </a:r>
            <a:endParaRPr lang="en-US" altLang="zh-CN" sz="2800" b="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4C745A"/>
                </a:solidFill>
                <a:latin typeface="微软雅黑" panose="020B0503020204020204" charset="-122"/>
                <a:ea typeface="微软雅黑" panose="020B0503020204020204" charset="-122"/>
              </a:rPr>
              <a:t>“形象”</a:t>
            </a:r>
            <a:r>
              <a:rPr lang="en-US" altLang="zh-CN" sz="28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以性格为中心，兼及人物的外在特征、身份地位等。</a:t>
            </a:r>
            <a:endParaRPr lang="zh-CN" altLang="en-US" sz="2800" b="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631" name="文本框 11"/>
          <p:cNvSpPr txBox="1"/>
          <p:nvPr>
            <p:custDataLst>
              <p:tags r:id="rId5"/>
            </p:custDataLst>
          </p:nvPr>
        </p:nvSpPr>
        <p:spPr>
          <a:xfrm>
            <a:off x="2397384" y="5223963"/>
            <a:ext cx="73972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形象</a:t>
            </a:r>
            <a:r>
              <a:rPr lang="en-US" altLang="zh-CN" sz="36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zh-CN" altLang="en-US" sz="36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内在性格</a:t>
            </a:r>
            <a:r>
              <a:rPr lang="en-US" altLang="zh-CN" sz="36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zh-CN" altLang="en-US" sz="36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外在特征</a:t>
            </a:r>
            <a:endParaRPr lang="zh-CN" altLang="en-US" sz="36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8" grpId="0"/>
      <p:bldP spid="1048629" grpId="0"/>
      <p:bldP spid="1048630" grpId="0"/>
      <p:bldP spid="1048631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102360" y="530225"/>
            <a:ext cx="6096000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zh-CN" altLang="en-US" sz="4500" b="1">
                <a:latin typeface="微软雅黑" panose="020B0503020204020204" charset="-122"/>
                <a:ea typeface="微软雅黑" panose="020B0503020204020204" charset="-122"/>
                <a:sym typeface="等线" panose="02010600030101010101" pitchFamily="2" charset="-122"/>
              </a:rPr>
              <a:t>人物形</a:t>
            </a:r>
            <a:r>
              <a:rPr lang="zh-CN" altLang="en-US" sz="4500" b="1" smtClean="0">
                <a:latin typeface="微软雅黑" panose="020B0503020204020204" charset="-122"/>
                <a:ea typeface="微软雅黑" panose="020B0503020204020204" charset="-122"/>
                <a:sym typeface="等线" panose="02010600030101010101" pitchFamily="2" charset="-122"/>
              </a:rPr>
              <a:t>象</a:t>
            </a:r>
            <a:endParaRPr lang="zh-CN" altLang="en-US" sz="4500" b="1">
              <a:latin typeface="微软雅黑" panose="020B0503020204020204" charset="-122"/>
              <a:ea typeface="微软雅黑" panose="020B0503020204020204" charset="-122"/>
              <a:sym typeface="等线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668655" y="1410970"/>
            <a:ext cx="11085830" cy="41941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/>
          </a:p>
          <a:p>
            <a:r>
              <a:rPr lang="zh-CN" altLang="en-US" sz="2800" b="1">
                <a:latin typeface="方正书宋简体" panose="02000000000000000000" pitchFamily="2" charset="-122"/>
                <a:ea typeface="方正书宋简体" panose="02000000000000000000" pitchFamily="2" charset="-122"/>
                <a:cs typeface="仿宋" panose="02010609060101010101" charset="-122"/>
              </a:rPr>
              <a:t>英国小说家福斯特在《小说面面观》中提出:</a:t>
            </a:r>
            <a:r>
              <a:rPr lang="en-US" altLang="zh-CN" sz="2800" b="1">
                <a:latin typeface="方正书宋简体" panose="02000000000000000000" pitchFamily="2" charset="-122"/>
                <a:ea typeface="方正书宋简体" panose="02000000000000000000" pitchFamily="2" charset="-122"/>
                <a:cs typeface="仿宋" panose="02010609060101010101" charset="-122"/>
              </a:rPr>
              <a:t>“</a:t>
            </a:r>
            <a:r>
              <a:rPr lang="zh-CN" altLang="en-US" sz="2800" b="1">
                <a:latin typeface="方正书宋简体" panose="02000000000000000000" pitchFamily="2" charset="-122"/>
                <a:ea typeface="方正书宋简体" panose="02000000000000000000" pitchFamily="2" charset="-122"/>
                <a:cs typeface="仿宋" panose="02010609060101010101" charset="-122"/>
              </a:rPr>
              <a:t>我们可以将人物分为扁平的和圆形的两种.</a:t>
            </a:r>
            <a:r>
              <a:rPr lang="en-US" altLang="zh-CN" sz="2800" b="1">
                <a:latin typeface="方正书宋简体" panose="02000000000000000000" pitchFamily="2" charset="-122"/>
                <a:ea typeface="方正书宋简体" panose="02000000000000000000" pitchFamily="2" charset="-122"/>
                <a:cs typeface="仿宋" panose="02010609060101010101" charset="-122"/>
              </a:rPr>
              <a:t>”</a:t>
            </a:r>
            <a:endParaRPr lang="zh-CN" altLang="en-US" sz="2800" b="1">
              <a:latin typeface="方正书宋简体" panose="02000000000000000000" pitchFamily="2" charset="-122"/>
              <a:ea typeface="方正书宋简体" panose="02000000000000000000" pitchFamily="2" charset="-122"/>
              <a:cs typeface="仿宋" panose="02010609060101010101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方正书宋简体" panose="02000000000000000000" pitchFamily="2" charset="-122"/>
                <a:ea typeface="方正书宋简体" panose="02000000000000000000" pitchFamily="2" charset="-122"/>
                <a:cs typeface="仿宋" panose="02010609060101010101" charset="-122"/>
              </a:rPr>
              <a:t>扁平人物：</a:t>
            </a:r>
            <a:r>
              <a:rPr lang="zh-CN" altLang="en-US" sz="2800" b="1">
                <a:latin typeface="方正书宋简体" panose="02000000000000000000" pitchFamily="2" charset="-122"/>
                <a:ea typeface="方正书宋简体" panose="02000000000000000000" pitchFamily="2" charset="-122"/>
                <a:cs typeface="仿宋" panose="02010609060101010101" charset="-122"/>
              </a:rPr>
              <a:t>是按照一个简单的意念或特性而创造出来的</a:t>
            </a:r>
            <a:r>
              <a:rPr lang="zh-CN" altLang="en-US" sz="2800" b="1" smtClean="0">
                <a:latin typeface="方正书宋简体" panose="02000000000000000000" pitchFamily="2" charset="-122"/>
                <a:ea typeface="方正书宋简体" panose="02000000000000000000" pitchFamily="2" charset="-122"/>
                <a:cs typeface="仿宋" panose="02010609060101010101" charset="-122"/>
              </a:rPr>
              <a:t>.“这</a:t>
            </a:r>
            <a:r>
              <a:rPr lang="zh-CN" altLang="en-US" sz="2800" b="1">
                <a:latin typeface="方正书宋简体" panose="02000000000000000000" pitchFamily="2" charset="-122"/>
                <a:ea typeface="方正书宋简体" panose="02000000000000000000" pitchFamily="2" charset="-122"/>
                <a:cs typeface="仿宋" panose="02010609060101010101" charset="-122"/>
              </a:rPr>
              <a:t>些人物的性格可以用忠诚,奸猾,粗鲁,勇敢等词语概括，性格始终保持不</a:t>
            </a:r>
            <a:r>
              <a:rPr lang="zh-CN" altLang="en-US" sz="2800" b="1" smtClean="0">
                <a:latin typeface="方正书宋简体" panose="02000000000000000000" pitchFamily="2" charset="-122"/>
                <a:ea typeface="方正书宋简体" panose="02000000000000000000" pitchFamily="2" charset="-122"/>
                <a:cs typeface="仿宋" panose="02010609060101010101" charset="-122"/>
              </a:rPr>
              <a:t>变。</a:t>
            </a:r>
            <a:endParaRPr lang="zh-CN" altLang="en-US" sz="2800" b="1">
              <a:latin typeface="方正书宋简体" panose="02000000000000000000" pitchFamily="2" charset="-122"/>
              <a:ea typeface="方正书宋简体" panose="02000000000000000000" pitchFamily="2" charset="-122"/>
              <a:cs typeface="仿宋" panose="02010609060101010101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方正书宋简体" panose="02000000000000000000" pitchFamily="2" charset="-122"/>
                <a:ea typeface="方正书宋简体" panose="02000000000000000000" pitchFamily="2" charset="-122"/>
                <a:cs typeface="仿宋" panose="02010609060101010101" charset="-122"/>
              </a:rPr>
              <a:t>圆形人物：</a:t>
            </a:r>
            <a:r>
              <a:rPr lang="zh-CN" altLang="en-US" sz="2800" b="1">
                <a:latin typeface="方正书宋简体" panose="02000000000000000000" pitchFamily="2" charset="-122"/>
                <a:ea typeface="方正书宋简体" panose="02000000000000000000" pitchFamily="2" charset="-122"/>
                <a:cs typeface="仿宋" panose="02010609060101010101" charset="-122"/>
              </a:rPr>
              <a:t>是扁平人物的复杂化和丰富化（</a:t>
            </a:r>
            <a:r>
              <a:rPr lang="zh-CN" altLang="en-US" sz="2800" b="1">
                <a:latin typeface="方正书宋简体" panose="02000000000000000000" pitchFamily="2" charset="-122"/>
                <a:ea typeface="方正书宋简体" panose="02000000000000000000" pitchFamily="2" charset="-122"/>
                <a:cs typeface="仿宋" panose="02010609060101010101" charset="-122"/>
                <a:sym typeface="+mn-ea"/>
              </a:rPr>
              <a:t>多侧面性、</a:t>
            </a:r>
            <a:r>
              <a:rPr lang="zh-CN" altLang="en-US" sz="2800" b="1">
                <a:latin typeface="方正书宋简体" panose="02000000000000000000" pitchFamily="2" charset="-122"/>
                <a:ea typeface="方正书宋简体" panose="02000000000000000000" pitchFamily="2" charset="-122"/>
                <a:cs typeface="仿宋" panose="02010609060101010101" charset="-122"/>
              </a:rPr>
              <a:t>构成因素的多层次性、发展性</a:t>
            </a:r>
            <a:r>
              <a:rPr lang="zh-CN" altLang="en-US" sz="2800" b="1" smtClean="0">
                <a:latin typeface="方正书宋简体" panose="02000000000000000000" pitchFamily="2" charset="-122"/>
                <a:ea typeface="方正书宋简体" panose="02000000000000000000" pitchFamily="2" charset="-122"/>
                <a:cs typeface="仿宋" panose="02010609060101010101" charset="-122"/>
              </a:rPr>
              <a:t>）。</a:t>
            </a:r>
            <a:endParaRPr lang="zh-CN" altLang="en-US" b="1">
              <a:latin typeface="方正书宋简体" panose="02000000000000000000" pitchFamily="2" charset="-122"/>
              <a:ea typeface="方正书宋简体" panose="02000000000000000000" pitchFamily="2" charset="-122"/>
            </a:endParaRP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252855" y="4894580"/>
            <a:ext cx="82200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+mn-ea"/>
              </a:rPr>
              <a:t>如何寻找人物形象特点？</a:t>
            </a:r>
            <a:endParaRPr lang="zh-CN" altLang="en-US" sz="4400" b="1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434300" y="1417143"/>
            <a:ext cx="4108568" cy="5016934"/>
          </a:xfrm>
          <a:prstGeom prst="rect">
            <a:avLst/>
          </a:prstGeom>
        </p:spPr>
      </p:pic>
      <p:pic>
        <p:nvPicPr>
          <p:cNvPr id="13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5400000" flipH="1">
            <a:off x="9892185" y="5058658"/>
            <a:ext cx="1192798" cy="3598684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2832100" y="1351915"/>
            <a:ext cx="9837420" cy="415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zh-CN" altLang="en-US" sz="4800" b="1">
              <a:solidFill>
                <a:srgbClr val="CC33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zh-CN" altLang="en-US" sz="4800" b="1">
                <a:solidFill>
                  <a:srgbClr val="C00000"/>
                </a:solidFill>
              </a:rPr>
              <a:t>人物</a:t>
            </a:r>
            <a:r>
              <a:rPr lang="zh-CN" altLang="en-US" sz="4800" b="1">
                <a:solidFill>
                  <a:schemeClr val="tx1"/>
                </a:solidFill>
              </a:rPr>
              <a:t>是小说的</a:t>
            </a:r>
            <a:r>
              <a:rPr lang="zh-CN" altLang="en-US" sz="4800" b="1">
                <a:solidFill>
                  <a:srgbClr val="C00000"/>
                </a:solidFill>
              </a:rPr>
              <a:t>核心</a:t>
            </a:r>
            <a:endParaRPr lang="zh-CN" altLang="en-US" sz="4800" b="1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r>
              <a:rPr lang="zh-CN" altLang="en-US" sz="4800" b="1">
                <a:solidFill>
                  <a:srgbClr val="FF0000"/>
                </a:solidFill>
              </a:rPr>
              <a:t>情节</a:t>
            </a:r>
            <a:r>
              <a:rPr lang="zh-CN" altLang="en-US" sz="4800" b="1">
                <a:solidFill>
                  <a:schemeClr val="tx1"/>
                </a:solidFill>
              </a:rPr>
              <a:t>是小说的</a:t>
            </a:r>
            <a:r>
              <a:rPr lang="zh-CN" altLang="en-US" sz="4800" b="1">
                <a:solidFill>
                  <a:srgbClr val="C00000"/>
                </a:solidFill>
              </a:rPr>
              <a:t>骨架</a:t>
            </a:r>
            <a:endParaRPr lang="zh-CN" altLang="en-US" sz="4800" b="1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endParaRPr lang="zh-CN" altLang="en-US" sz="48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37225" y="683838"/>
            <a:ext cx="11517867" cy="335216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阅读下面的描写片段，指出运用的描写方法及描写的人物性格特点。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厮见毕归坐，细看形容，与众各别：两弯似蹙非蹙</a:t>
            </a:r>
            <a:r>
              <a:rPr lang="zh-CN" altLang="zh-CN" sz="2800" kern="100" dirty="0">
                <a:latin typeface="宋体" panose="02010600030101010101" pitchFamily="2" charset="-122"/>
                <a:ea typeface="楷体" panose="02010609060101010101" pitchFamily="49" charset="-122"/>
                <a:cs typeface="宋体" panose="02010600030101010101" pitchFamily="2" charset="-122"/>
              </a:rPr>
              <a:t>罥</a:t>
            </a:r>
            <a:r>
              <a:rPr lang="zh-CN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烟眉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，一双似喜非喜含情目。态生两靥之愁，娇袭一身之病。泪光点点，娇喘微微。闲静时如姣花照水，行动处似弱柳扶风。心较比干多一窍，病如西子胜三分。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节选自曹雪芹《红楼梦》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7225" y="3964570"/>
            <a:ext cx="11517867" cy="76644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肖像描写。美丽、体弱、忧愁、聪颖。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37225" y="1043812"/>
            <a:ext cx="11517867" cy="205930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(2)(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宝玉听黛玉说她没有玉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登时发作起痴狂病来，摘下那玉，就狠命摔去，骂道：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什么罕物，连人之高低不择，还说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‘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通灵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’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不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‘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通灵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’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呢！我也不要这劳什子了！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节选自曹雪芹《红楼梦》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7225" y="3050574"/>
            <a:ext cx="11517867" cy="141287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动作、语言描写。追求人人平等，具有与众不同的民主思想意识；对封建正统思想的叛逆。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37225" y="710864"/>
            <a:ext cx="11517867" cy="335216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且说黛玉自那日弃舟登岸时，便有荣国府打发了轿子并拉行李的车辆久候了。这林黛玉常听得母亲说过，他外祖母家与别家不同。他近日所见的这几个三等仆妇，吃穿用度，已是不凡了，何况今至其家。因此步步留心，时时在意，不肯轻易多说一句话，多行一步路，惟恐被人耻笑了他去。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节选自曹雪芹《红楼梦》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7225" y="4036564"/>
            <a:ext cx="11517867" cy="76644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心理描写。敏感自尊、小心谨慎。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37225" y="477378"/>
            <a:ext cx="11517867" cy="399859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我回到四叔的书房里时，瓦楞上已经雪白，房里也映得较光明，极分明的显出壁上挂着的朱拓的大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宋体" panose="02010600030101010101" pitchFamily="2" charset="-122"/>
                <a:ea typeface="楷体" panose="02010609060101010101" pitchFamily="49" charset="-122"/>
                <a:cs typeface="宋体" panose="02010600030101010101" pitchFamily="2" charset="-122"/>
              </a:rPr>
              <a:t>壽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字，陈抟老祖写的；一边的对联已经脱落，松松的卷了放在长桌上，一边的还在，道是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事理通达心气和平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。我又无聊赖的到窗下的案头去一翻，只见一堆似乎未必完全的《康熙字典》，一部《近思录集注》和一部《四书衬》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sz="28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节选自鲁迅《祝福》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7225" y="4347587"/>
            <a:ext cx="11517867" cy="141287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侧面描写。名义上是一个讲理学的老监生，实际上并无真才实学，透着几分虚伪，几分附庸风雅。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5" name="文本框 7"/>
          <p:cNvSpPr txBox="1"/>
          <p:nvPr>
            <p:custDataLst>
              <p:tags r:id="rId1"/>
            </p:custDataLst>
          </p:nvPr>
        </p:nvSpPr>
        <p:spPr>
          <a:xfrm>
            <a:off x="550377" y="599309"/>
            <a:ext cx="10761980" cy="5697481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>
              <a:lnSpc>
                <a:spcPct val="190000"/>
              </a:lnSpc>
            </a:pPr>
            <a:r>
              <a:rPr lang="zh-CN" altLang="en-US" sz="4800" b="1" smtClean="0">
                <a:solidFill>
                  <a:srgbClr val="00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一、借</a:t>
            </a:r>
            <a:r>
              <a:rPr lang="zh-CN" altLang="en-US" sz="4800" b="1">
                <a:solidFill>
                  <a:srgbClr val="00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助</a:t>
            </a:r>
            <a:r>
              <a:rPr lang="zh-CN" altLang="en-US" sz="4800" b="1">
                <a:solidFill>
                  <a:srgbClr val="C0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描写方法</a:t>
            </a:r>
            <a:endParaRPr lang="zh-CN" altLang="en-US" sz="4800" b="1">
              <a:solidFill>
                <a:srgbClr val="000000"/>
              </a:solidFill>
              <a:latin typeface="方正黑体简体" panose="02000000000000000000" pitchFamily="2" charset="-122"/>
              <a:ea typeface="方正黑体简体" panose="02000000000000000000" pitchFamily="2" charset="-122"/>
            </a:endParaRPr>
          </a:p>
          <a:p>
            <a:pPr>
              <a:lnSpc>
                <a:spcPct val="190000"/>
              </a:lnSpc>
            </a:pPr>
            <a:endParaRPr lang="zh-CN" altLang="en-US" sz="3600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90000"/>
              </a:lnSpc>
            </a:pPr>
            <a:endParaRPr lang="en-US" altLang="zh-CN" sz="36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35876" name="文本框 10"/>
          <p:cNvSpPr txBox="1"/>
          <p:nvPr>
            <p:custDataLst>
              <p:tags r:id="rId2"/>
            </p:custDataLst>
          </p:nvPr>
        </p:nvSpPr>
        <p:spPr>
          <a:xfrm>
            <a:off x="3459629" y="3941207"/>
            <a:ext cx="984250" cy="132343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0000FF"/>
                </a:solidFill>
                <a:latin typeface="方正书宋简体" panose="02000000000000000000" pitchFamily="2" charset="-122"/>
                <a:ea typeface="方正书宋简体" panose="02000000000000000000" pitchFamily="2" charset="-122"/>
              </a:rPr>
              <a:t>侧面</a:t>
            </a:r>
            <a:endParaRPr lang="zh-CN" altLang="en-US" sz="4000" b="1">
              <a:solidFill>
                <a:srgbClr val="0000FF"/>
              </a:solidFill>
              <a:latin typeface="方正书宋简体" panose="02000000000000000000" pitchFamily="2" charset="-122"/>
              <a:ea typeface="方正书宋简体" panose="02000000000000000000" pitchFamily="2" charset="-122"/>
            </a:endParaRPr>
          </a:p>
        </p:txBody>
      </p:sp>
      <p:sp>
        <p:nvSpPr>
          <p:cNvPr id="12" name="左大括号 11"/>
          <p:cNvSpPr/>
          <p:nvPr>
            <p:custDataLst>
              <p:tags r:id="rId3"/>
            </p:custDataLst>
          </p:nvPr>
        </p:nvSpPr>
        <p:spPr>
          <a:xfrm>
            <a:off x="4128248" y="3516686"/>
            <a:ext cx="446600" cy="2720622"/>
          </a:xfrm>
          <a:prstGeom prst="leftBrace">
            <a:avLst>
              <a:gd name="adj1" fmla="val 52393"/>
              <a:gd name="adj2" fmla="val 50000"/>
            </a:avLst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6C723B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4701035" y="3324497"/>
            <a:ext cx="5606789" cy="707886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4000" b="1" kern="1200" cap="none" spc="0" normalizeH="0" baseline="0" noProof="1">
                <a:solidFill>
                  <a:srgbClr val="6C723B">
                    <a:lumMod val="50000"/>
                  </a:srgbClr>
                </a:solidFill>
                <a:latin typeface="方正书宋简体" panose="02000000000000000000" pitchFamily="2" charset="-122"/>
                <a:ea typeface="方正书宋简体" panose="02000000000000000000" pitchFamily="2" charset="-122"/>
              </a:rPr>
              <a:t>借助其他人物对比衬托</a:t>
            </a:r>
            <a:endParaRPr kumimoji="0" lang="zh-CN" altLang="en-US" sz="4000" b="1" kern="1200" cap="none" spc="0" normalizeH="0" baseline="0" noProof="1">
              <a:solidFill>
                <a:srgbClr val="6C723B">
                  <a:lumMod val="50000"/>
                </a:srgbClr>
              </a:solidFill>
              <a:latin typeface="方正书宋简体" panose="02000000000000000000" pitchFamily="2" charset="-122"/>
              <a:ea typeface="方正书宋简体" panose="02000000000000000000" pitchFamily="2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691380" y="4201160"/>
            <a:ext cx="3422015" cy="706755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0" indent="0" eaLnBrk="1" hangingPunct="1"/>
            <a:r>
              <a:rPr lang="zh-CN" altLang="en-US" sz="400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借助环境描写</a:t>
            </a:r>
            <a:endParaRPr kumimoji="0" lang="zh-CN" altLang="en-US" sz="4000" b="1" kern="1200" cap="none" spc="0" normalizeH="0" baseline="0" noProof="1">
              <a:solidFill>
                <a:srgbClr val="6C723B">
                  <a:lumMod val="50000"/>
                </a:srgbClr>
              </a:solidFill>
              <a:latin typeface="方正书宋简体" panose="02000000000000000000" pitchFamily="2" charset="-122"/>
              <a:ea typeface="方正书宋简体" panose="02000000000000000000" pitchFamily="2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4691380" y="5031740"/>
            <a:ext cx="3590925" cy="706755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0" indent="0" eaLnBrk="1" hangingPunct="1"/>
            <a:r>
              <a:rPr lang="zh-CN" altLang="en-US" sz="400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借助故事情节</a:t>
            </a:r>
            <a:endParaRPr kumimoji="0" lang="zh-CN" altLang="en-US" sz="4000" b="1" kern="1200" cap="none" spc="0" normalizeH="0" baseline="0" noProof="1">
              <a:solidFill>
                <a:srgbClr val="6C723B">
                  <a:lumMod val="50000"/>
                </a:srgbClr>
              </a:solidFill>
              <a:latin typeface="方正书宋简体" panose="02000000000000000000" pitchFamily="2" charset="-122"/>
              <a:ea typeface="方正书宋简体" panose="02000000000000000000" pitchFamily="2" charset="-122"/>
            </a:endParaRPr>
          </a:p>
        </p:txBody>
      </p:sp>
      <p:sp>
        <p:nvSpPr>
          <p:cNvPr id="21" name="左大括号 20"/>
          <p:cNvSpPr/>
          <p:nvPr>
            <p:custDataLst>
              <p:tags r:id="rId7"/>
            </p:custDataLst>
          </p:nvPr>
        </p:nvSpPr>
        <p:spPr>
          <a:xfrm>
            <a:off x="3240554" y="2376488"/>
            <a:ext cx="219075" cy="2143125"/>
          </a:xfrm>
          <a:prstGeom prst="leftBrace">
            <a:avLst>
              <a:gd name="adj1" fmla="val 187679"/>
              <a:gd name="adj2" fmla="val 49501"/>
            </a:avLst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6C723B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文本框 21"/>
          <p:cNvSpPr txBox="1"/>
          <p:nvPr>
            <p:custDataLst>
              <p:tags r:id="rId8"/>
            </p:custDataLst>
          </p:nvPr>
        </p:nvSpPr>
        <p:spPr>
          <a:xfrm>
            <a:off x="3544252" y="1911303"/>
            <a:ext cx="7673975" cy="1323439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4000" b="1" kern="1200" cap="none" spc="0" normalizeH="0" baseline="0" noProof="1">
                <a:solidFill>
                  <a:srgbClr val="0000FF"/>
                </a:solidFill>
                <a:latin typeface="方正书宋简体" panose="02000000000000000000" pitchFamily="2" charset="-122"/>
                <a:ea typeface="方正书宋简体" panose="02000000000000000000" pitchFamily="2" charset="-122"/>
              </a:rPr>
              <a:t>正面：</a:t>
            </a:r>
            <a:r>
              <a:rPr kumimoji="0" lang="zh-CN" altLang="en-US" sz="4000" b="1" kern="1200" cap="none" spc="0" normalizeH="0" baseline="0" noProof="1">
                <a:solidFill>
                  <a:srgbClr val="6C723B">
                    <a:lumMod val="50000"/>
                  </a:srgbClr>
                </a:solidFill>
                <a:latin typeface="方正书宋简体" panose="02000000000000000000" pitchFamily="2" charset="-122"/>
                <a:ea typeface="方正书宋简体" panose="02000000000000000000" pitchFamily="2" charset="-122"/>
              </a:rPr>
              <a:t>外貌、语言、动作、心理、神态、细节等</a:t>
            </a:r>
            <a:endParaRPr kumimoji="0" lang="zh-CN" altLang="en-US" sz="4000" b="1" kern="1200" cap="none" spc="0" normalizeH="0" baseline="0" noProof="1">
              <a:solidFill>
                <a:srgbClr val="6C723B">
                  <a:lumMod val="50000"/>
                </a:srgbClr>
              </a:solidFill>
              <a:latin typeface="方正书宋简体" panose="02000000000000000000" pitchFamily="2" charset="-122"/>
              <a:ea typeface="方正书宋简体" panose="02000000000000000000" pitchFamily="2" charset="-122"/>
            </a:endParaRPr>
          </a:p>
        </p:txBody>
      </p:sp>
      <p:sp>
        <p:nvSpPr>
          <p:cNvPr id="335886" name="文本框 2"/>
          <p:cNvSpPr txBox="1"/>
          <p:nvPr>
            <p:custDataLst>
              <p:tags r:id="rId9"/>
            </p:custDataLst>
          </p:nvPr>
        </p:nvSpPr>
        <p:spPr>
          <a:xfrm>
            <a:off x="255494" y="2914253"/>
            <a:ext cx="3204135" cy="70788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000" b="1">
                <a:solidFill>
                  <a:schemeClr val="tx1"/>
                </a:solidFill>
                <a:highlight>
                  <a:srgbClr val="FFFF00"/>
                </a:highlight>
                <a:latin typeface="方正书宋简体" panose="02000000000000000000" pitchFamily="2" charset="-122"/>
                <a:ea typeface="方正书宋简体" panose="02000000000000000000" pitchFamily="2" charset="-122"/>
              </a:rPr>
              <a:t>（重点）★</a:t>
            </a:r>
            <a:endParaRPr lang="en-US" altLang="en-US" sz="4000" b="1">
              <a:solidFill>
                <a:schemeClr val="tx1"/>
              </a:solidFill>
              <a:highlight>
                <a:srgbClr val="FFFF00"/>
              </a:highlight>
              <a:latin typeface="方正书宋简体" panose="02000000000000000000" pitchFamily="2" charset="-122"/>
              <a:ea typeface="方正书宋简体" panose="02000000000000000000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4691380" y="5862955"/>
            <a:ext cx="7200900" cy="748665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lvl="0"/>
            <a:r>
              <a:rPr lang="zh-CN" sz="4000" b="1" kern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宋体" panose="02010600030101010101" pitchFamily="2" charset="-122"/>
              </a:rPr>
              <a:t>借助其他人</a:t>
            </a:r>
            <a:r>
              <a:rPr sz="4000" b="1" kern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宋体" panose="02010600030101010101" pitchFamily="2" charset="-122"/>
              </a:rPr>
              <a:t>（或作者）</a:t>
            </a:r>
            <a:r>
              <a:rPr lang="zh-CN" sz="4000" b="1" kern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宋体" panose="02010600030101010101" pitchFamily="2" charset="-122"/>
              </a:rPr>
              <a:t>的评价</a:t>
            </a:r>
            <a:endParaRPr kumimoji="0" lang="zh-CN" altLang="en-US" sz="4000" b="1" kern="1200" cap="none" spc="0" normalizeH="0" baseline="0" noProof="1">
              <a:solidFill>
                <a:srgbClr val="6C723B">
                  <a:lumMod val="50000"/>
                </a:srgbClr>
              </a:solidFill>
              <a:latin typeface="方正书宋简体" panose="02000000000000000000" pitchFamily="2" charset="-122"/>
              <a:ea typeface="方正书宋简体" panose="02000000000000000000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1"/>
            </p:custDataLst>
          </p:nvPr>
        </p:nvSpPr>
        <p:spPr>
          <a:xfrm>
            <a:off x="1266898" y="1124548"/>
            <a:ext cx="5168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  <p:custDataLst>
      <p:tags r:id="rId1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6" grpId="0"/>
      <p:bldP spid="15" grpId="0" bldLvl="0" animBg="1"/>
      <p:bldP spid="16" grpId="0" bldLvl="0" animBg="1"/>
      <p:bldP spid="19" grpId="0" bldLvl="0" animBg="1"/>
      <p:bldP spid="2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9" name="文本框 1"/>
          <p:cNvSpPr/>
          <p:nvPr>
            <p:custDataLst>
              <p:tags r:id="rId1"/>
            </p:custDataLst>
          </p:nvPr>
        </p:nvSpPr>
        <p:spPr>
          <a:xfrm>
            <a:off x="335280" y="1439863"/>
            <a:ext cx="8386763" cy="58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320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方法二：</a:t>
            </a:r>
            <a:r>
              <a:rPr lang="zh-CN" altLang="en-US" sz="320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借助环境描写分析</a:t>
            </a:r>
            <a:endParaRPr lang="zh-CN" altLang="en-US" sz="320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23570" y="5301615"/>
            <a:ext cx="11095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迂腐、保守，推崇礼学和孔孟之道、自觉维护封建制度和封建礼教。</a:t>
            </a:r>
            <a:endParaRPr lang="zh-CN" altLang="en-US" sz="28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397510" y="2023745"/>
            <a:ext cx="11478260" cy="386969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buNone/>
            </a:pPr>
            <a:r>
              <a:rPr lang="en-US" altLang="zh-CN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鲁四老爷的书房：我回到四叔的书房里时，瓦楞上已经雪白，房里也映得较光明，极分明地显出壁上挂着的朱拓的大“寿”字，陈抟老祖写的，一边的对联已经脱落，松松的卷了放在长桌上，一边的还在，道是“事理通达心气和平”。我又无聊赖的到窗下的案头去一翻，只见一堆似乎未必完全的</a:t>
            </a:r>
            <a:r>
              <a:rPr lang="en-US" altLang="zh-CN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康熙字典</a:t>
            </a:r>
            <a:r>
              <a:rPr lang="en-US" altLang="zh-CN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，一部</a:t>
            </a:r>
            <a:r>
              <a:rPr lang="en-US" altLang="zh-CN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近思录集注</a:t>
            </a:r>
            <a:r>
              <a:rPr lang="en-US" altLang="zh-CN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和一部</a:t>
            </a:r>
            <a:r>
              <a:rPr lang="en-US" altLang="zh-CN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</a:t>
            </a:r>
            <a:r>
              <a:rPr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四书衬</a:t>
            </a:r>
            <a:r>
              <a:rPr lang="en-US" altLang="zh-CN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3555" name="矩形 5"/>
          <p:cNvSpPr/>
          <p:nvPr>
            <p:custDataLst>
              <p:tags r:id="rId4"/>
            </p:custDataLst>
          </p:nvPr>
        </p:nvSpPr>
        <p:spPr>
          <a:xfrm>
            <a:off x="263525" y="0"/>
            <a:ext cx="11612245" cy="1505585"/>
          </a:xfrm>
          <a:prstGeom prst="rect">
            <a:avLst/>
          </a:prstGeom>
          <a:solidFill>
            <a:srgbClr val="0070C0"/>
          </a:solidFill>
          <a:ln>
            <a:solidFill>
              <a:srgbClr val="9BBB59"/>
            </a:solidFill>
            <a:miter lim="800000"/>
          </a:ln>
        </p:spPr>
        <p:txBody>
          <a:bodyPr wrap="square" lIns="121917" tIns="60958" rIns="121917" bIns="60958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sz="3000">
                <a:solidFill>
                  <a:srgbClr val="F2F2F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活动二</a:t>
            </a:r>
            <a:r>
              <a:rPr lang="en-US" altLang="zh-CN" sz="3000">
                <a:solidFill>
                  <a:srgbClr val="F2F2F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sz="3000">
                <a:solidFill>
                  <a:srgbClr val="F2F2F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小组合作探究：分析人物形象还可以从哪些角度入手？举出课内文本中的相关实例。</a:t>
            </a:r>
            <a:endParaRPr sz="3000">
              <a:solidFill>
                <a:srgbClr val="F2F2F2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ldLvl="0" animBg="1"/>
      <p:bldP spid="2" grpId="0"/>
      <p:bldP spid="4096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文本占位符 154625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415415" y="2277110"/>
            <a:ext cx="11856720" cy="3872865"/>
          </a:xfr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buNone/>
            </a:pPr>
            <a:r>
              <a:rPr lang="zh-CN" altLang="en-US" sz="3600" b="1">
                <a:solidFill>
                  <a:schemeClr val="dk1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 </a:t>
            </a:r>
            <a:r>
              <a:rPr lang="zh-CN" altLang="en-US"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林教头沧州遇故知（和小二说起往事</a:t>
            </a:r>
            <a:r>
              <a:rPr lang="zh-CN" altLang="en-US" sz="2800" b="1" u="sng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并不</a:t>
            </a:r>
            <a:r>
              <a:rPr lang="zh-CN" altLang="en-US"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气愤、痛恨）</a:t>
            </a:r>
            <a:endParaRPr lang="zh-CN" altLang="en-US" sz="2800" b="1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lvl="0" indent="0" eaLnBrk="1" hangingPunct="1">
              <a:buNone/>
            </a:pPr>
            <a:r>
              <a:rPr lang="zh-CN" altLang="en-US"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陆虞侯密谋害林冲（买刀寻仇）</a:t>
            </a:r>
            <a:endParaRPr lang="zh-CN" altLang="en-US" sz="2800" b="1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lvl="0" indent="0" eaLnBrk="1" hangingPunct="1">
              <a:buNone/>
            </a:pPr>
            <a:r>
              <a:rPr lang="zh-CN" altLang="en-US"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林教头接管草料场  </a:t>
            </a:r>
            <a:r>
              <a:rPr lang="en-US" altLang="zh-CN"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(</a:t>
            </a:r>
            <a:r>
              <a:rPr altLang="zh-CN"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听从安排，并作长久打算</a:t>
            </a:r>
            <a:r>
              <a:rPr lang="en-US" altLang="zh-CN"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)</a:t>
            </a:r>
            <a:r>
              <a:rPr lang="zh-CN" altLang="en-US"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2800" b="1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lvl="0" indent="0" eaLnBrk="1" hangingPunct="1">
              <a:buNone/>
            </a:pPr>
            <a:r>
              <a:rPr lang="zh-CN" altLang="en-US"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风雪夜山神庙复仇（手刃仇敌，走上反抗道路）</a:t>
            </a:r>
            <a:endParaRPr lang="zh-CN" altLang="en-US" sz="2800" b="1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1"/>
          <p:cNvSpPr/>
          <p:nvPr>
            <p:custDataLst>
              <p:tags r:id="rId2"/>
            </p:custDataLst>
          </p:nvPr>
        </p:nvSpPr>
        <p:spPr>
          <a:xfrm>
            <a:off x="335280" y="548958"/>
            <a:ext cx="8386763" cy="58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1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320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方法三：</a:t>
            </a:r>
            <a:r>
              <a:rPr lang="zh-CN" altLang="en-US" sz="320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借助故事情节分析</a:t>
            </a:r>
            <a:endParaRPr lang="zh-CN" altLang="en-US" sz="320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487805" y="4653280"/>
            <a:ext cx="109340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忍辱负重，随遇而安</a:t>
            </a:r>
            <a:r>
              <a:rPr lang="en-US" altLang="zh-CN" sz="320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  <a:r>
              <a:rPr lang="zh-CN" altLang="en-US" sz="320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——</a:t>
            </a:r>
            <a:r>
              <a:rPr lang="en-US" altLang="zh-CN" sz="320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  <a:r>
              <a:rPr lang="zh-CN" altLang="en-US" sz="320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刚烈威猛、奋勇反抗</a:t>
            </a:r>
            <a:endParaRPr lang="zh-CN" altLang="en-US" sz="320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263525" y="1346200"/>
            <a:ext cx="114388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eaLnBrk="1" hangingPunct="1">
              <a:buNone/>
            </a:pPr>
            <a:r>
              <a:rPr lang="zh-CN" altLang="en-US" sz="3600">
                <a:solidFill>
                  <a:schemeClr val="dk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 </a:t>
            </a:r>
            <a:r>
              <a:rPr lang="zh-CN" altLang="en-US" sz="3000">
                <a:solidFill>
                  <a:schemeClr val="dk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《林教头风雪山神庙》中林冲的性格是如何变化的？请简要分析。</a:t>
            </a:r>
            <a:endParaRPr lang="zh-CN" altLang="en-US" sz="3000">
              <a:solidFill>
                <a:schemeClr val="dk1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895" grpId="0"/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内容占位符 2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623570" y="2132965"/>
            <a:ext cx="10866755" cy="3702050"/>
          </a:xfr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altLang="zh-CN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黛玉纳罕道：“这些人个个皆敛声屏气，恭肃严整如此，这来者系谁，这样放诞无礼？”……</a:t>
            </a:r>
            <a:r>
              <a:rPr lang="en-US" altLang="zh-CN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贾母笑道：“你不认得他。他是我们这里有名的一个泼皮破落户儿，南省俗谓作‘辣子，你只叫他‘凤辣子’就是了。”</a:t>
            </a:r>
            <a:endParaRPr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0" lvl="0" indent="0">
              <a:buNone/>
            </a:pPr>
            <a:r>
              <a:rPr lang="zh-CN" altLang="en-US" b="1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       </a:t>
            </a:r>
            <a:endParaRPr lang="zh-CN" altLang="en-US" b="1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cs typeface="隶书" panose="02010509060101010101" pitchFamily="49" charset="-122"/>
            </a:endParaRPr>
          </a:p>
        </p:txBody>
      </p:sp>
      <p:sp>
        <p:nvSpPr>
          <p:cNvPr id="4199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-815975" y="549275"/>
            <a:ext cx="10515600" cy="1325563"/>
          </a:xfr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j-cs"/>
              </a:defRPr>
            </a:lvl1pPr>
          </a:lstStyle>
          <a:p>
            <a:pPr lvl="0"/>
            <a:br>
              <a:rPr lang="zh-CN" altLang="en-US" b="1">
                <a:solidFill>
                  <a:schemeClr val="dk2">
                    <a:lumMod val="2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</a:br>
            <a:r>
              <a:rPr lang="zh-CN" sz="3200" b="1" kern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宋体" panose="02010600030101010101" pitchFamily="2" charset="-122"/>
              </a:rPr>
              <a:t>方法四：借助其他人</a:t>
            </a:r>
            <a:r>
              <a:rPr sz="3200" b="1" kern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宋体" panose="02010600030101010101" pitchFamily="2" charset="-122"/>
              </a:rPr>
              <a:t>（或作者）</a:t>
            </a:r>
            <a:r>
              <a:rPr lang="zh-CN" sz="3200" b="1" kern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宋体" panose="02010600030101010101" pitchFamily="2" charset="-122"/>
              </a:rPr>
              <a:t>的评价分析</a:t>
            </a:r>
            <a:endParaRPr lang="zh-CN" altLang="en-US" sz="3200" b="1" kern="0">
              <a:solidFill>
                <a:srgbClr val="C00000"/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</a:endParaRPr>
          </a:p>
        </p:txBody>
      </p:sp>
    </p:spTree>
    <p:custDataLst>
      <p:tags r:id="rId3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 uiExpand="1" build="p"/>
      <p:bldP spid="4199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81" y="187951"/>
            <a:ext cx="12189744" cy="489550"/>
          </a:xfrm>
          <a:prstGeom prst="rect">
            <a:avLst/>
          </a:prstGeom>
          <a:solidFill>
            <a:srgbClr val="BC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193390" y="187951"/>
            <a:ext cx="0" cy="4766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36585" y="187951"/>
            <a:ext cx="0" cy="4766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05808" y="201936"/>
            <a:ext cx="5780373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精读这一篇，会读这一类</a:t>
            </a:r>
            <a:endParaRPr lang="zh-CN" altLang="en-US" b="1" kern="1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7225" y="804547"/>
            <a:ext cx="11517867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下面是本文的情节结构导图，请结合文本填出空缺内容。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1202" name="Picture 2" descr="XY89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24" y="1540896"/>
            <a:ext cx="10377069" cy="30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337225" y="4476275"/>
            <a:ext cx="11517867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杨打碎瓷盘，告知张小武是赝品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7225" y="5140629"/>
            <a:ext cx="11517867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说明：文化小说概念非常宽泛，谈歌善于写文化小说，本文具有代表性。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7225" y="559017"/>
            <a:ext cx="11517867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三、分析人物形象特点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小说塑造了杨成岳这一既是商人也是资深票友的人物形象，请结合作品简要分析。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7225" y="2508846"/>
            <a:ext cx="11517867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b="1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作为商人，杨成岳重义轻利、豪爽仗义。在王超杰穷困之时，他明知瓷盘是赝品，还花重金买下，没有唯利是图的市侩气息</a:t>
            </a:r>
            <a:r>
              <a:rPr lang="zh-CN" altLang="zh-CN" sz="28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800" b="1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作为资深票友，杨成岳关注且热爱传统文化。尽管王超杰不再登台演</a:t>
            </a:r>
            <a:r>
              <a:rPr lang="zh-CN" altLang="zh-CN" sz="2800" b="1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出，但杨成岳依然将听他唱戏当作人生享受，认为艺术的价值远高于金钱。</a:t>
            </a:r>
            <a:endParaRPr lang="zh-CN" altLang="zh-CN" sz="1050" b="1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24209"/>
          <a:stretch>
            <a:fillRect/>
          </a:stretch>
        </p:blipFill>
        <p:spPr>
          <a:xfrm rot="10800000" flipV="1">
            <a:off x="2689411" y="1"/>
            <a:ext cx="9502588" cy="686654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35" y="0"/>
            <a:ext cx="11979275" cy="679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1215" y="1284937"/>
            <a:ext cx="11409887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小说中说赵一曼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身上弥漫着拔俗的文人气质和职业军人的冷峻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，请结合作品简要分析。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(2018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年全国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Ⅰ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卷《赵一曼女士》第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题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81" y="797447"/>
            <a:ext cx="4679133" cy="3599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24564" y="568449"/>
            <a:ext cx="9934624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【</a:t>
            </a:r>
            <a:r>
              <a:rPr lang="zh-CN" altLang="zh-CN" sz="2800" b="1" kern="100" dirty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关联高考</a:t>
            </a:r>
            <a:r>
              <a:rPr lang="en-US" altLang="zh-CN" sz="2800" b="1" kern="100" dirty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·</a:t>
            </a:r>
            <a:r>
              <a:rPr lang="zh-CN" altLang="zh-CN" sz="2800" b="1" kern="100" dirty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类题延读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】  </a:t>
            </a:r>
            <a:endParaRPr lang="en-US" altLang="zh-CN" sz="2800" kern="100" dirty="0" smtClean="0">
              <a:solidFill>
                <a:srgbClr val="00206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1215" y="2561795"/>
            <a:ext cx="11409887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b="1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文人的气质：喜欢丁香花，情趣不俗；时常深情、甜蜜地回忆战斗生活，文雅浪漫；用大义与真情感化青年，智慧过人</a:t>
            </a:r>
            <a:r>
              <a:rPr lang="zh-CN" altLang="zh-CN" sz="28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800" b="1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军人的冷峻：遭严刑拷打而不屈服，意志坚定；笑对即将到来的死亡，从容淡定；充满母爱又不忘大义，理智沉稳。</a:t>
            </a:r>
            <a:endParaRPr lang="zh-CN" altLang="zh-CN" sz="105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1215" y="141727"/>
            <a:ext cx="11409887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小说用多种方法塑造了杨成岳这一形象，请简要分析。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1215" y="852150"/>
            <a:ext cx="11409887" cy="5908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b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(1)</a:t>
            </a:r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正面描写：</a:t>
            </a:r>
            <a:r>
              <a:rPr lang="en-US" altLang="zh-CN" sz="2800" b="1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语言描写。杨成岳与王超杰、张小武的对话，表现出其谦逊、稳重的性格。</a:t>
            </a:r>
            <a:r>
              <a:rPr lang="en-US" altLang="zh-CN" sz="2800" b="1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动作描写。从王超杰唱罢、杨成岳击掌叫好等，可以看出他热爱戏剧。</a:t>
            </a:r>
            <a:r>
              <a:rPr lang="en-US" altLang="zh-CN" sz="2800" b="1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神态描写。</a:t>
            </a:r>
            <a:r>
              <a:rPr lang="en-US" altLang="zh-CN" sz="2800" b="1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沉吟了一下</a:t>
            </a:r>
            <a:r>
              <a:rPr lang="en-US" altLang="zh-CN" sz="2800" b="1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想了想，笑道</a:t>
            </a:r>
            <a:r>
              <a:rPr lang="en-US" altLang="zh-CN" sz="2800" b="1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，以及后来</a:t>
            </a:r>
            <a:r>
              <a:rPr lang="en-US" altLang="zh-CN" sz="2800" b="1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盯着那六件瓷盘发呆</a:t>
            </a:r>
            <a:r>
              <a:rPr lang="en-US" altLang="zh-CN" sz="2800" b="1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长叹一声</a:t>
            </a:r>
            <a:r>
              <a:rPr lang="en-US" altLang="zh-CN" sz="2800" b="1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等，表现了杨成岳从无意购买到愿意购买的心理变化。</a:t>
            </a:r>
            <a:r>
              <a:rPr lang="en-US" altLang="zh-CN" sz="2800" b="1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④</a:t>
            </a:r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细节描写。知道瓷盘是赝品却未点破，送王超杰离开后才告知张小武真相，体现出杨成岳的细心、善良。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(2)</a:t>
            </a:r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侧面描写：以旁面写正面，通过对次要人物张小武得知真相后的表现的描写，来衬托杨成岳心思的缜密和为人的仗义。</a:t>
            </a:r>
            <a:endParaRPr lang="zh-CN" altLang="zh-CN" sz="105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62085" y="727207"/>
            <a:ext cx="10268146" cy="5908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精准审题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注意</a:t>
            </a:r>
            <a:r>
              <a:rPr lang="en-US" altLang="zh-CN" sz="2800" kern="100" dirty="0">
                <a:highlight>
                  <a:srgbClr val="FFFF00"/>
                </a:highlight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形象</a:t>
            </a:r>
            <a:r>
              <a:rPr lang="en-US" altLang="zh-CN" sz="2800" kern="100" dirty="0">
                <a:highlight>
                  <a:srgbClr val="FFFF00"/>
                </a:highlight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性格</a:t>
            </a:r>
            <a:r>
              <a:rPr lang="en-US" altLang="zh-CN" sz="2800" kern="100" dirty="0">
                <a:highlight>
                  <a:srgbClr val="FFFF00"/>
                </a:highlight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品格</a:t>
            </a:r>
            <a:r>
              <a:rPr lang="en-US" altLang="zh-CN" sz="2800" kern="100" dirty="0">
                <a:highlight>
                  <a:srgbClr val="FFFF00"/>
                </a:highlight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心理</a:t>
            </a:r>
            <a:r>
              <a:rPr lang="en-US" altLang="zh-CN" sz="2800" kern="100" dirty="0">
                <a:highlight>
                  <a:srgbClr val="FFFF00"/>
                </a:highlight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用语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的不同。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分清</a:t>
            </a:r>
            <a:r>
              <a:rPr lang="en-US" altLang="zh-CN" sz="2800" b="1" kern="100" dirty="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概括</a:t>
            </a:r>
            <a:r>
              <a:rPr lang="en-US" altLang="zh-CN" sz="2800" b="1" kern="100" dirty="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kern="100" dirty="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分析</a:t>
            </a:r>
            <a:r>
              <a:rPr lang="en-US" altLang="zh-CN" sz="2800" b="1" kern="100" dirty="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的不同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概括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只要求写出形象、性格或心理特点，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分析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则要在此基础上结合文章具体分析其由来。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分清</a:t>
            </a:r>
            <a:r>
              <a:rPr lang="en-US" altLang="zh-CN" sz="2800" b="1" kern="100" dirty="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“整体”与“局部”的不同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整体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着眼于全文内容，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局部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只限定于指定的文字范围内。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注意</a:t>
            </a:r>
            <a:r>
              <a:rPr lang="en-US" altLang="zh-CN" sz="2800" b="1" kern="100" dirty="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特别要求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。如要求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结合故事情节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结合事情经过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分析概括。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81" y="251650"/>
            <a:ext cx="1965805" cy="479788"/>
            <a:chOff x="0" y="251697"/>
            <a:chExt cx="1966169" cy="479877"/>
          </a:xfrm>
        </p:grpSpPr>
        <p:sp>
          <p:nvSpPr>
            <p:cNvPr id="10" name="矩形 9"/>
            <p:cNvSpPr/>
            <p:nvPr/>
          </p:nvSpPr>
          <p:spPr>
            <a:xfrm>
              <a:off x="0" y="251697"/>
              <a:ext cx="1966169" cy="479877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8"/>
            <p:cNvSpPr txBox="1"/>
            <p:nvPr/>
          </p:nvSpPr>
          <p:spPr>
            <a:xfrm>
              <a:off x="323494" y="353179"/>
              <a:ext cx="1624592" cy="27691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点拨关键</a:t>
              </a:r>
              <a:endPara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69822" y="419627"/>
              <a:ext cx="137921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62085" y="727207"/>
            <a:ext cx="10268146" cy="5908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精准思考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(1)</a:t>
            </a:r>
            <a:r>
              <a:rPr lang="en-US" altLang="zh-CN" sz="2800" b="1" kern="100" dirty="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理情节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：情节往往是人物性格形成发展的过程。从</a:t>
            </a:r>
            <a:r>
              <a:rPr lang="zh-CN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人物行为、情节发展、矛盾冲突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中，可以推断其价值取向、性格特点、内心状态。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(2)</a:t>
            </a:r>
            <a:r>
              <a:rPr lang="en-US" altLang="zh-CN" sz="2800" b="1" kern="100" dirty="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看描写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：作品中人物的肖像描写、语言描写、动作描写、心理描写、细节描写等，都是为表现人物的思想感情和性格特点服务的。</a:t>
            </a:r>
            <a:r>
              <a:rPr lang="zh-CN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找出小说中描写人物的句子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，对直接描述人物肖像、神态、语言、动作和心理的</a:t>
            </a:r>
            <a:r>
              <a:rPr lang="zh-CN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语段进行提取和整合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，进而概括出人物的性格和形象特点。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81" y="251650"/>
            <a:ext cx="1965805" cy="479788"/>
            <a:chOff x="0" y="251697"/>
            <a:chExt cx="1966169" cy="479877"/>
          </a:xfrm>
        </p:grpSpPr>
        <p:sp>
          <p:nvSpPr>
            <p:cNvPr id="10" name="矩形 9"/>
            <p:cNvSpPr/>
            <p:nvPr/>
          </p:nvSpPr>
          <p:spPr>
            <a:xfrm>
              <a:off x="0" y="251697"/>
              <a:ext cx="1966169" cy="479877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8"/>
            <p:cNvSpPr txBox="1"/>
            <p:nvPr/>
          </p:nvSpPr>
          <p:spPr>
            <a:xfrm>
              <a:off x="323494" y="353179"/>
              <a:ext cx="1624592" cy="27691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点拨关键</a:t>
              </a:r>
              <a:endPara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69822" y="419627"/>
              <a:ext cx="137921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62085" y="727207"/>
            <a:ext cx="10268146" cy="5908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(3)</a:t>
            </a:r>
            <a:r>
              <a:rPr lang="en-US" altLang="zh-CN" sz="2800" b="1" kern="100" dirty="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析关系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从主要人物与次要人物、人物与环境等关系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中分析形象特点。次要人物可以正面凸显或反面衬托主要人物的品质，环境可以反映人物的心理。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(4)</a:t>
            </a:r>
            <a:r>
              <a:rPr lang="en-US" altLang="zh-CN" sz="2800" b="1" kern="100" dirty="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找评价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：找出</a:t>
            </a:r>
            <a:r>
              <a:rPr lang="zh-CN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作者或他人对相关人物的介绍或评价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，进而辨析、提取人物的形象特点。合理利用自嘲、反语、他人衬托的成分。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(5)</a:t>
            </a:r>
            <a:r>
              <a:rPr lang="en-US" altLang="zh-CN" sz="2800" b="1" kern="100" dirty="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联背景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：把人物放在</a:t>
            </a:r>
            <a:r>
              <a:rPr lang="zh-CN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典型环境</a:t>
            </a:r>
            <a:r>
              <a:rPr lang="en-US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一定的历史背景</a:t>
            </a:r>
            <a:r>
              <a:rPr lang="en-US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中，结合人物的</a:t>
            </a:r>
            <a:r>
              <a:rPr lang="zh-CN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身份、地位、经历等因素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进行分析，也可以准确把握人物的形象特点。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81" y="251650"/>
            <a:ext cx="1965805" cy="479788"/>
            <a:chOff x="0" y="251697"/>
            <a:chExt cx="1966169" cy="479877"/>
          </a:xfrm>
        </p:grpSpPr>
        <p:sp>
          <p:nvSpPr>
            <p:cNvPr id="10" name="矩形 9"/>
            <p:cNvSpPr/>
            <p:nvPr/>
          </p:nvSpPr>
          <p:spPr>
            <a:xfrm>
              <a:off x="0" y="251697"/>
              <a:ext cx="1966169" cy="479877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8"/>
            <p:cNvSpPr txBox="1"/>
            <p:nvPr/>
          </p:nvSpPr>
          <p:spPr>
            <a:xfrm>
              <a:off x="323494" y="353179"/>
              <a:ext cx="1624592" cy="27691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点拨关键</a:t>
              </a:r>
              <a:endPara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69822" y="419627"/>
              <a:ext cx="137921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62085" y="727207"/>
            <a:ext cx="10268146" cy="5908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精准答题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根据题干要求，确定答题模式。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概括式：特点①＋特点②＋特点③＋……</a:t>
            </a:r>
            <a:endParaRPr lang="en-US" altLang="zh-CN" sz="2800" b="1" kern="100" dirty="0">
              <a:solidFill>
                <a:srgbClr val="FF0000"/>
              </a:solidFill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分析式：特点①＋具体分析；特点②＋具体分析；……</a:t>
            </a:r>
            <a:endParaRPr lang="en-US" altLang="zh-CN" sz="2800" b="1" kern="100" dirty="0">
              <a:solidFill>
                <a:srgbClr val="FF0000"/>
              </a:solidFill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学会用术语答题，最好选用</a:t>
            </a:r>
            <a:r>
              <a:rPr lang="en-US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从文中找到的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点明人物形象特点的词语。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注意答题原则：分析人物形象，做到客观不拔高；立足原文概括，不无中生有；全面分析评价人物，不以偏概全；答题要点要齐全，不遗漏；语言表达要规范流畅，不杂乱无序。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81" y="251650"/>
            <a:ext cx="1965805" cy="479788"/>
            <a:chOff x="0" y="251697"/>
            <a:chExt cx="1966169" cy="479877"/>
          </a:xfrm>
        </p:grpSpPr>
        <p:sp>
          <p:nvSpPr>
            <p:cNvPr id="10" name="矩形 9"/>
            <p:cNvSpPr/>
            <p:nvPr/>
          </p:nvSpPr>
          <p:spPr>
            <a:xfrm>
              <a:off x="0" y="251697"/>
              <a:ext cx="1966169" cy="479877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8"/>
            <p:cNvSpPr txBox="1"/>
            <p:nvPr/>
          </p:nvSpPr>
          <p:spPr>
            <a:xfrm>
              <a:off x="323494" y="353179"/>
              <a:ext cx="1624592" cy="27691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点拨关键</a:t>
              </a:r>
              <a:endPara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69822" y="419627"/>
              <a:ext cx="137921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7225" y="981340"/>
            <a:ext cx="11517867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二、分析人物心理及其变化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王超杰为什么选择《秦琼卖马》的唱段，且唱得壮气不足？请简要分析。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7225" y="2310630"/>
            <a:ext cx="11517867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借唱《秦琼卖马》抒发胸中郁闷之情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en-US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把自己卖瓷器与秦琼卖马类比，希望有人帮助自己渡过难关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2800" kern="1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唱得壮气不足，更真实地表达了他当时的感受。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7225" y="765356"/>
            <a:ext cx="11517867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段和第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段叙写了王超杰的两场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哭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戏，而在与杨成岳等人的交流中，他却总是带着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笑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。请分析两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哭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笑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表现了人物什么心理。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7225" y="2704042"/>
            <a:ext cx="11517867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王超杰借着两处</a:t>
            </a:r>
            <a:r>
              <a:rPr lang="en-US" altLang="zh-CN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哭</a:t>
            </a:r>
            <a:r>
              <a:rPr lang="en-US" altLang="zh-CN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戏，抒发了自己落魄后的郁闷心情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王超杰多</a:t>
            </a:r>
            <a:r>
              <a:rPr lang="en-US" altLang="zh-CN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笑</a:t>
            </a:r>
            <a:r>
              <a:rPr lang="en-US" altLang="zh-CN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，这</a:t>
            </a:r>
            <a:r>
              <a:rPr lang="en-US" altLang="zh-CN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笑</a:t>
            </a:r>
            <a:r>
              <a:rPr lang="en-US" altLang="zh-CN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是与人应酬的强颜欢笑，内里包含着辛酸、无奈和自嘲的心理。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7225" y="950677"/>
            <a:ext cx="11517867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买卖瓷盘的过程中，杨成岳的心理发生了哪些变化？请结合作品简要说明。</a:t>
            </a:r>
            <a:endParaRPr lang="zh-CN" altLang="zh-CN" sz="105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7225" y="1617675"/>
            <a:ext cx="11517867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先是无意购买：他看出瓷盘是赝品，并不说破，以</a:t>
            </a:r>
            <a:r>
              <a:rPr lang="en-US" altLang="zh-CN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小本生意</a:t>
            </a:r>
            <a:r>
              <a:rPr lang="en-US" altLang="zh-CN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为由婉拒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然后是有意相帮：表示再想想，留下王超杰并细心安排吃住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最后决意相助：对戏剧的热爱、对世道人生的感悟，让他知假买假、慷慨解囊。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62085" y="871600"/>
            <a:ext cx="10268146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就思考角度而言，要做到</a:t>
            </a:r>
            <a:r>
              <a:rPr lang="zh-CN" altLang="zh-CN" sz="25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“三结合一深入”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zh-CN" sz="25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整体感知，结合上下文</a:t>
            </a:r>
            <a:endParaRPr lang="zh-CN" altLang="zh-CN" sz="1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小说中对人物的心理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或心情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描写自有作者的一番苦心，更具有一种画龙点睛之妙。因此，在解读文本时必须结合上下文，整体感知。全面了解事情发生的背景、发展过程和结局，掌握具体人物的心理在全文描写中所处的地位，从而更好地剖析人物心理描写的别具匠心。从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人物在整个事件中产生了怎样的心理或表现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这个角度去理解。</a:t>
            </a:r>
            <a:endParaRPr lang="zh-CN" altLang="zh-CN" sz="1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81" y="251650"/>
            <a:ext cx="1965805" cy="479788"/>
            <a:chOff x="0" y="251697"/>
            <a:chExt cx="1966169" cy="479877"/>
          </a:xfrm>
        </p:grpSpPr>
        <p:sp>
          <p:nvSpPr>
            <p:cNvPr id="10" name="矩形 9"/>
            <p:cNvSpPr/>
            <p:nvPr/>
          </p:nvSpPr>
          <p:spPr>
            <a:xfrm>
              <a:off x="0" y="251697"/>
              <a:ext cx="1966169" cy="479877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8"/>
            <p:cNvSpPr txBox="1"/>
            <p:nvPr/>
          </p:nvSpPr>
          <p:spPr>
            <a:xfrm>
              <a:off x="323494" y="353179"/>
              <a:ext cx="1624592" cy="27691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点拨关键</a:t>
              </a:r>
              <a:endPara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69822" y="419627"/>
              <a:ext cx="137921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2095500"/>
            <a:ext cx="3714750" cy="2667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弧形 4"/>
          <p:cNvSpPr/>
          <p:nvPr>
            <p:custDataLst>
              <p:tags r:id="rId2"/>
            </p:custDataLst>
          </p:nvPr>
        </p:nvSpPr>
        <p:spPr>
          <a:xfrm>
            <a:off x="-1652587" y="-438150"/>
            <a:ext cx="7734300" cy="7734300"/>
          </a:xfrm>
          <a:prstGeom prst="arc">
            <a:avLst>
              <a:gd name="adj1" fmla="val 16200000"/>
              <a:gd name="adj2" fmla="val 5337435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3"/>
            </p:custDataLst>
          </p:nvPr>
        </p:nvSpPr>
        <p:spPr>
          <a:xfrm>
            <a:off x="5221701" y="1212057"/>
            <a:ext cx="677459" cy="6774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latin typeface="Century Gothic" panose="020B0502020202020204" pitchFamily="34" charset="0"/>
              </a:rPr>
              <a:t>1</a:t>
            </a:r>
            <a:endParaRPr lang="zh-CN" altLang="en-US" sz="2800">
              <a:latin typeface="Century Gothic" panose="020B0502020202020204" pitchFamily="34" charset="0"/>
            </a:endParaRPr>
          </a:p>
        </p:txBody>
      </p:sp>
      <p:sp>
        <p:nvSpPr>
          <p:cNvPr id="7" name="椭圆 6"/>
          <p:cNvSpPr/>
          <p:nvPr>
            <p:custDataLst>
              <p:tags r:id="rId4"/>
            </p:custDataLst>
          </p:nvPr>
        </p:nvSpPr>
        <p:spPr>
          <a:xfrm>
            <a:off x="5647151" y="3025329"/>
            <a:ext cx="677459" cy="6774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latin typeface="Century Gothic" panose="020B0502020202020204" pitchFamily="34" charset="0"/>
              </a:rPr>
              <a:t>2</a:t>
            </a:r>
            <a:endParaRPr lang="zh-CN" altLang="en-US" sz="2800">
              <a:latin typeface="Century Gothic" panose="020B0502020202020204" pitchFamily="34" charset="0"/>
            </a:endParaRPr>
          </a:p>
        </p:txBody>
      </p:sp>
      <p:sp>
        <p:nvSpPr>
          <p:cNvPr id="8" name="椭圆 7"/>
          <p:cNvSpPr/>
          <p:nvPr>
            <p:custDataLst>
              <p:tags r:id="rId5"/>
            </p:custDataLst>
          </p:nvPr>
        </p:nvSpPr>
        <p:spPr>
          <a:xfrm>
            <a:off x="5503630" y="4782720"/>
            <a:ext cx="677459" cy="6774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latin typeface="Century Gothic" panose="020B0502020202020204" pitchFamily="34" charset="0"/>
              </a:rPr>
              <a:t>3</a:t>
            </a:r>
            <a:endParaRPr lang="zh-CN" altLang="en-US" sz="2800">
              <a:latin typeface="Century Gothic" panose="020B0502020202020204" pitchFamily="34" charset="0"/>
            </a:endParaRPr>
          </a:p>
        </p:txBody>
      </p:sp>
      <p:grpSp>
        <p:nvGrpSpPr>
          <p:cNvPr id="23" name="组合 22"/>
          <p:cNvGrpSpPr/>
          <p:nvPr>
            <p:custDataLst>
              <p:tags r:id="rId6"/>
            </p:custDataLst>
          </p:nvPr>
        </p:nvGrpSpPr>
        <p:grpSpPr>
          <a:xfrm>
            <a:off x="6536161" y="1253527"/>
            <a:ext cx="4473575" cy="594360"/>
            <a:chOff x="6733011" y="1542452"/>
            <a:chExt cx="4473575" cy="594360"/>
          </a:xfrm>
        </p:grpSpPr>
        <p:sp>
          <p:nvSpPr>
            <p:cNvPr id="11" name="矩形: 圆角 10"/>
            <p:cNvSpPr/>
            <p:nvPr>
              <p:custDataLst>
                <p:tags r:id="rId7"/>
              </p:custDataLst>
            </p:nvPr>
          </p:nvSpPr>
          <p:spPr>
            <a:xfrm>
              <a:off x="6733011" y="1542452"/>
              <a:ext cx="4473575" cy="5943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>
              <p:custDataLst>
                <p:tags r:id="rId8"/>
              </p:custDataLst>
            </p:nvPr>
          </p:nvSpPr>
          <p:spPr>
            <a:xfrm>
              <a:off x="7171161" y="1606587"/>
              <a:ext cx="3905885" cy="44259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 algn="dist">
                <a:buFont typeface="Wingdings" panose="05000000000000000000" pitchFamily="2" charset="2"/>
                <a:buChar char="l"/>
              </a:pPr>
              <a:r>
                <a:rPr lang="zh-CN" altLang="zh-CN" sz="2400" b="1" kern="100">
                  <a:solidFill>
                    <a:srgbClr val="FF0000"/>
                  </a:solidFill>
                  <a:latin typeface="Times New Roman" panose="02020603050405020304"/>
                  <a:cs typeface="Times New Roman" panose="02020603050405020304"/>
                  <a:sym typeface="+mn-ea"/>
                </a:rPr>
                <a:t>人物形象的概括与分析</a:t>
              </a:r>
              <a:endParaRPr lang="zh-CN" altLang="en-US" sz="2400" b="1">
                <a:solidFill>
                  <a:srgbClr val="FF0000"/>
                </a:solidFill>
                <a:latin typeface="+mn-ea"/>
              </a:endParaRPr>
            </a:p>
            <a:p>
              <a:pPr marL="342900" indent="-342900" algn="dist">
                <a:buFont typeface="Wingdings" panose="05000000000000000000" pitchFamily="2" charset="2"/>
                <a:buChar char="l"/>
              </a:pPr>
              <a:endParaRPr lang="zh-CN" altLang="en-US" sz="2400" b="1" kern="100">
                <a:solidFill>
                  <a:srgbClr val="FF0000"/>
                </a:solidFill>
                <a:latin typeface="+mn-ea"/>
                <a:cs typeface="Times New Roman" panose="02020603050405020304"/>
                <a:sym typeface="+mn-ea"/>
              </a:endParaRPr>
            </a:p>
          </p:txBody>
        </p:sp>
      </p:grpSp>
      <p:grpSp>
        <p:nvGrpSpPr>
          <p:cNvPr id="24" name="组合 23"/>
          <p:cNvGrpSpPr/>
          <p:nvPr>
            <p:custDataLst>
              <p:tags r:id="rId9"/>
            </p:custDataLst>
          </p:nvPr>
        </p:nvGrpSpPr>
        <p:grpSpPr>
          <a:xfrm>
            <a:off x="6733011" y="3066799"/>
            <a:ext cx="4365625" cy="594360"/>
            <a:chOff x="6733011" y="2601979"/>
            <a:chExt cx="4365625" cy="594360"/>
          </a:xfrm>
        </p:grpSpPr>
        <p:sp>
          <p:nvSpPr>
            <p:cNvPr id="12" name="矩形: 圆角 11"/>
            <p:cNvSpPr/>
            <p:nvPr>
              <p:custDataLst>
                <p:tags r:id="rId10"/>
              </p:custDataLst>
            </p:nvPr>
          </p:nvSpPr>
          <p:spPr>
            <a:xfrm>
              <a:off x="6733011" y="2601979"/>
              <a:ext cx="4365625" cy="5943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>
              <p:custDataLst>
                <p:tags r:id="rId11"/>
              </p:custDataLst>
            </p:nvPr>
          </p:nvSpPr>
          <p:spPr>
            <a:xfrm>
              <a:off x="7171161" y="2678179"/>
              <a:ext cx="3838575" cy="4603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 algn="dist">
                <a:buFont typeface="Wingdings" panose="05000000000000000000" pitchFamily="2" charset="2"/>
                <a:buChar char="l"/>
              </a:pPr>
              <a:r>
                <a:rPr lang="zh-CN" altLang="zh-CN" sz="2400" b="1" kern="100">
                  <a:solidFill>
                    <a:srgbClr val="FF0000"/>
                  </a:solidFill>
                  <a:latin typeface="Times New Roman" panose="02020603050405020304"/>
                  <a:cs typeface="Times New Roman" panose="02020603050405020304"/>
                  <a:sym typeface="+mn-ea"/>
                </a:rPr>
                <a:t>人物形象的塑造手法</a:t>
              </a:r>
              <a:endParaRPr lang="zh-CN" altLang="zh-CN" sz="2400" b="1" kern="10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  <a:sym typeface="+mn-ea"/>
              </a:endParaRPr>
            </a:p>
          </p:txBody>
        </p:sp>
      </p:grpSp>
      <p:grpSp>
        <p:nvGrpSpPr>
          <p:cNvPr id="25" name="组合 24"/>
          <p:cNvGrpSpPr/>
          <p:nvPr>
            <p:custDataLst>
              <p:tags r:id="rId12"/>
            </p:custDataLst>
          </p:nvPr>
        </p:nvGrpSpPr>
        <p:grpSpPr>
          <a:xfrm>
            <a:off x="6589501" y="4824190"/>
            <a:ext cx="4607560" cy="594360"/>
            <a:chOff x="6733011" y="3661505"/>
            <a:chExt cx="4607560" cy="594360"/>
          </a:xfrm>
        </p:grpSpPr>
        <p:sp>
          <p:nvSpPr>
            <p:cNvPr id="13" name="矩形: 圆角 12"/>
            <p:cNvSpPr/>
            <p:nvPr>
              <p:custDataLst>
                <p:tags r:id="rId13"/>
              </p:custDataLst>
            </p:nvPr>
          </p:nvSpPr>
          <p:spPr>
            <a:xfrm>
              <a:off x="6733011" y="3661505"/>
              <a:ext cx="4607560" cy="5943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4"/>
              </p:custDataLst>
            </p:nvPr>
          </p:nvSpPr>
          <p:spPr>
            <a:xfrm>
              <a:off x="7055591" y="3737705"/>
              <a:ext cx="4168775" cy="4603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 algn="dist">
                <a:buFont typeface="Wingdings" panose="05000000000000000000" pitchFamily="2" charset="2"/>
                <a:buChar char="l"/>
              </a:pPr>
              <a:r>
                <a:rPr lang="zh-CN" altLang="zh-CN" sz="2400" b="1" kern="100">
                  <a:solidFill>
                    <a:srgbClr val="FF0000"/>
                  </a:solidFill>
                  <a:latin typeface="Times New Roman" panose="02020603050405020304"/>
                  <a:cs typeface="Times New Roman" panose="02020603050405020304"/>
                  <a:sym typeface="+mn-ea"/>
                </a:rPr>
                <a:t>人物形象</a:t>
              </a:r>
              <a:r>
                <a:rPr lang="en-US" altLang="zh-CN" sz="2400" b="1" kern="100">
                  <a:solidFill>
                    <a:srgbClr val="FF0000"/>
                  </a:solidFill>
                  <a:latin typeface="Times New Roman" panose="02020603050405020304"/>
                  <a:cs typeface="Courier New" panose="02070309020205020404"/>
                  <a:sym typeface="+mn-ea"/>
                </a:rPr>
                <a:t>(</a:t>
              </a:r>
              <a:r>
                <a:rPr lang="zh-CN" altLang="zh-CN" sz="2400" b="1" kern="100">
                  <a:solidFill>
                    <a:srgbClr val="FF0000"/>
                  </a:solidFill>
                  <a:latin typeface="Times New Roman" panose="02020603050405020304"/>
                  <a:cs typeface="Times New Roman" panose="02020603050405020304"/>
                  <a:sym typeface="+mn-ea"/>
                </a:rPr>
                <a:t>物象</a:t>
              </a:r>
              <a:r>
                <a:rPr lang="en-US" altLang="zh-CN" sz="2400" b="1" kern="100">
                  <a:solidFill>
                    <a:srgbClr val="FF0000"/>
                  </a:solidFill>
                  <a:latin typeface="Times New Roman" panose="02020603050405020304"/>
                  <a:cs typeface="Courier New" panose="02070309020205020404"/>
                  <a:sym typeface="+mn-ea"/>
                </a:rPr>
                <a:t>)</a:t>
              </a:r>
              <a:r>
                <a:rPr lang="zh-CN" altLang="zh-CN" sz="2400" b="1" kern="100">
                  <a:solidFill>
                    <a:srgbClr val="FF0000"/>
                  </a:solidFill>
                  <a:latin typeface="Times New Roman" panose="02020603050405020304"/>
                  <a:cs typeface="Times New Roman" panose="02020603050405020304"/>
                  <a:sym typeface="+mn-ea"/>
                </a:rPr>
                <a:t>的作用分析</a:t>
              </a:r>
              <a:endParaRPr lang="zh-CN" altLang="zh-CN" sz="2400" b="1" kern="10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  <a:sym typeface="+mn-ea"/>
              </a:endParaRPr>
            </a:p>
          </p:txBody>
        </p:sp>
      </p:grpSp>
      <p:grpSp>
        <p:nvGrpSpPr>
          <p:cNvPr id="22" name="组合 21"/>
          <p:cNvGrpSpPr/>
          <p:nvPr>
            <p:custDataLst>
              <p:tags r:id="rId15"/>
            </p:custDataLst>
          </p:nvPr>
        </p:nvGrpSpPr>
        <p:grpSpPr>
          <a:xfrm>
            <a:off x="2514600" y="2171700"/>
            <a:ext cx="2514600" cy="2514600"/>
            <a:chOff x="2514600" y="2171700"/>
            <a:chExt cx="2514600" cy="2514600"/>
          </a:xfrm>
          <a:solidFill>
            <a:srgbClr val="FFC000"/>
          </a:solidFill>
        </p:grpSpPr>
        <p:sp>
          <p:nvSpPr>
            <p:cNvPr id="4" name="椭圆 3"/>
            <p:cNvSpPr/>
            <p:nvPr>
              <p:custDataLst>
                <p:tags r:id="rId16"/>
              </p:custDataLst>
            </p:nvPr>
          </p:nvSpPr>
          <p:spPr>
            <a:xfrm>
              <a:off x="2514600" y="2171700"/>
              <a:ext cx="2514600" cy="2514600"/>
            </a:xfrm>
            <a:prstGeom prst="ellipse">
              <a:avLst/>
            </a:prstGeom>
            <a:grpFill/>
            <a:ln w="190500">
              <a:solidFill>
                <a:srgbClr val="F9F9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17"/>
              </p:custDataLst>
            </p:nvPr>
          </p:nvSpPr>
          <p:spPr>
            <a:xfrm>
              <a:off x="3018261" y="2767965"/>
              <a:ext cx="1525587" cy="132207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zh-CN" sz="4000" b="1" kern="100">
                  <a:solidFill>
                    <a:srgbClr val="FF0000"/>
                  </a:solidFill>
                  <a:latin typeface="Times New Roman" panose="02020603050405020304"/>
                  <a:cs typeface="Times New Roman" panose="02020603050405020304"/>
                  <a:sym typeface="+mn-ea"/>
                </a:rPr>
                <a:t>常设考点</a:t>
              </a:r>
              <a:endParaRPr lang="zh-CN" altLang="zh-CN" sz="4000" b="1" kern="10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62085" y="871600"/>
            <a:ext cx="10268146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zh-CN" sz="25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锁定场合，结合具体情境</a:t>
            </a:r>
            <a:endParaRPr lang="zh-CN" altLang="zh-CN" sz="2500" b="1" kern="100" dirty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小说塑造人物形象，往往会把人物置于一个特定的场合，通过人物在这个场合中的表现来展示他的思想性格。人物的一举一动、所思所想都会受制于这个场合。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③</a:t>
            </a:r>
            <a:r>
              <a:rPr lang="zh-CN" altLang="zh-CN" sz="25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抓关键词，结合表情、动作、语言</a:t>
            </a:r>
            <a:endParaRPr lang="zh-CN" altLang="zh-CN" sz="2500" b="1" kern="100" dirty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人物内心的喜怒哀乐，往往通过人物外在的表情、动作来显现。因此，我们在分析人物心理时，还必须抓住关键词语，借助人物的神态、动作和语言描写来分析理解人物的心理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或心情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81" y="251650"/>
            <a:ext cx="1965805" cy="479788"/>
            <a:chOff x="0" y="251697"/>
            <a:chExt cx="1966169" cy="479877"/>
          </a:xfrm>
        </p:grpSpPr>
        <p:sp>
          <p:nvSpPr>
            <p:cNvPr id="10" name="矩形 9"/>
            <p:cNvSpPr/>
            <p:nvPr/>
          </p:nvSpPr>
          <p:spPr>
            <a:xfrm>
              <a:off x="0" y="251697"/>
              <a:ext cx="1966169" cy="479877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8"/>
            <p:cNvSpPr txBox="1"/>
            <p:nvPr/>
          </p:nvSpPr>
          <p:spPr>
            <a:xfrm>
              <a:off x="323494" y="353179"/>
              <a:ext cx="1624592" cy="27691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点拨关键</a:t>
              </a:r>
              <a:endPara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69822" y="419627"/>
              <a:ext cx="137921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62085" y="871600"/>
            <a:ext cx="10268146" cy="4615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④</a:t>
            </a:r>
            <a:r>
              <a:rPr lang="zh-CN" altLang="zh-CN" sz="25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深入文本，换位思考</a:t>
            </a:r>
            <a:endParaRPr lang="zh-CN" altLang="zh-CN" sz="2500" b="1" kern="100" dirty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替小说中的人物想想，此时此刻，他做了什么？他为什么要这样做，这样说，这样想？他是在什么情况下做的？答题时你就是一位心理分析大师，要做好对小说人物内心的具体分析工作。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就答题而言，它包含两个要点：一是</a:t>
            </a:r>
            <a:r>
              <a:rPr lang="zh-CN" altLang="zh-CN" sz="25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心理活动词语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，如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担心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焦虑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愤怒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高兴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怀念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感慨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怅然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等；二是</a:t>
            </a:r>
            <a:r>
              <a:rPr lang="zh-CN" altLang="zh-CN" sz="25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心理活动产生的缘由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，如因何事而生，对何人而发等。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81" y="251650"/>
            <a:ext cx="1965805" cy="479788"/>
            <a:chOff x="0" y="251697"/>
            <a:chExt cx="1966169" cy="479877"/>
          </a:xfrm>
        </p:grpSpPr>
        <p:sp>
          <p:nvSpPr>
            <p:cNvPr id="10" name="矩形 9"/>
            <p:cNvSpPr/>
            <p:nvPr/>
          </p:nvSpPr>
          <p:spPr>
            <a:xfrm>
              <a:off x="0" y="251697"/>
              <a:ext cx="1966169" cy="479877"/>
            </a:xfrm>
            <a:prstGeom prst="rect">
              <a:avLst/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8"/>
            <p:cNvSpPr txBox="1"/>
            <p:nvPr/>
          </p:nvSpPr>
          <p:spPr>
            <a:xfrm>
              <a:off x="323494" y="353179"/>
              <a:ext cx="1624592" cy="27691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点拨关键</a:t>
              </a:r>
              <a:endPara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69822" y="419627"/>
              <a:ext cx="137921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4" y="120720"/>
            <a:ext cx="12175998" cy="51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38430" y="876935"/>
          <a:ext cx="11840210" cy="5336540"/>
        </p:xfrm>
        <a:graphic>
          <a:graphicData uri="http://schemas.openxmlformats.org/drawingml/2006/table">
            <a:tbl>
              <a:tblPr/>
              <a:tblGrid>
                <a:gridCol w="7757795"/>
                <a:gridCol w="4082415"/>
              </a:tblGrid>
              <a:tr h="528320">
                <a:tc>
                  <a:txBody>
                    <a:bodyPr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zh-CN" sz="3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高考呈现</a:t>
                      </a:r>
                      <a:endParaRPr lang="zh-CN" sz="3600" b="1" kern="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zh-CN" sz="36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考查角度</a:t>
                      </a:r>
                      <a:endParaRPr lang="zh-CN" sz="3600" b="1" kern="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350">
                <a:tc>
                  <a:txBody>
                    <a:bodyPr wrap="square"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1.(2023·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全国乙卷</a:t>
                      </a: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德贵与牛、犁对话，表现了德贵什么样的心理？请结合小说简要分析。</a:t>
                      </a:r>
                      <a:endParaRPr lang="zh-CN" sz="2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2.(2020·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全国卷</a:t>
                      </a: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Ⅱ</a:t>
                      </a: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本文画线部分表达了老董怎样的心情？请结合本文简要分析。</a:t>
                      </a:r>
                      <a:endParaRPr lang="zh-CN" sz="2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777" marR="4677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特定情境下的人物心理分析</a:t>
                      </a: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题干有</a:t>
                      </a: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心理</a:t>
                      </a:r>
                      <a:r>
                        <a:rPr lang="en-US" sz="2800" b="1" kern="100" smtClean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endParaRPr lang="en-US" sz="2800" b="1" kern="100" smtClean="0">
                        <a:effectLst/>
                        <a:latin typeface="宋体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2800" b="1" kern="100" smtClean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心情</a:t>
                      </a: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等字样</a:t>
                      </a: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777" marR="4677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870">
                <a:tc>
                  <a:txBody>
                    <a:bodyPr wrap="square"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1.(2022·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全国甲卷</a:t>
                      </a: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老胡这一人物形象有哪些特点？请结合文本一简要分析。</a:t>
                      </a:r>
                      <a:endParaRPr lang="zh-CN" sz="2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2.(2020·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全国卷</a:t>
                      </a: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Ⅱ</a:t>
                      </a: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老董的匠人精神主要体现在哪些方面？请结合本文简要分析。</a:t>
                      </a:r>
                      <a:endParaRPr lang="zh-CN" sz="2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777" marR="4677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人物形象或特征概括</a:t>
                      </a: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分析</a:t>
                      </a: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)(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题干中有</a:t>
                      </a: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形象</a:t>
                      </a: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”“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性格</a:t>
                      </a: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”“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品格</a:t>
                      </a:r>
                      <a:r>
                        <a:rPr lang="en-US" sz="2800" b="1" kern="100" smtClean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endParaRPr lang="en-US" sz="2800" b="1" kern="100" smtClean="0">
                        <a:effectLst/>
                        <a:latin typeface="宋体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2800" b="1" kern="100" smtClean="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精神</a:t>
                      </a: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概括</a:t>
                      </a: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”“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分析</a:t>
                      </a: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等字样</a:t>
                      </a: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777" marR="4677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54000" y="274320"/>
          <a:ext cx="11724640" cy="5960110"/>
        </p:xfrm>
        <a:graphic>
          <a:graphicData uri="http://schemas.openxmlformats.org/drawingml/2006/table">
            <a:tbl>
              <a:tblPr/>
              <a:tblGrid>
                <a:gridCol w="7681595"/>
                <a:gridCol w="4043045"/>
              </a:tblGrid>
              <a:tr h="520700">
                <a:tc>
                  <a:txBody>
                    <a:bodyPr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zh-CN" sz="32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高考呈现</a:t>
                      </a:r>
                      <a:endParaRPr lang="zh-CN" sz="3200" b="1" kern="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zh-CN" sz="32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考查角度</a:t>
                      </a:r>
                      <a:endParaRPr lang="zh-CN" sz="3200" b="1" kern="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777" marR="46777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095">
                <a:tc>
                  <a:txBody>
                    <a:bodyPr wrap="square"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1.(2022·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浙江卷</a:t>
                      </a: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作品塑造敦厚的形象主要使用了哪些艺术手法？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．</a:t>
                      </a: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(2019·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全国卷</a:t>
                      </a: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Ⅰ</a:t>
                      </a: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鲁迅说：</a:t>
                      </a: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我们从古以来，就有埋头苦干的人，有拼命硬干的人，有为民请命的人，有舍身求法的人</a:t>
                      </a: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……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这就是中国的脊梁。</a:t>
                      </a: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请谈谈本文是如何具体塑造这样的</a:t>
                      </a: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中国的脊梁</a:t>
                      </a: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的。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塑造人物形象的手法</a:t>
                      </a: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题干有</a:t>
                      </a:r>
                      <a:r>
                        <a:rPr lang="zh-CN" sz="2800" b="1" kern="100">
                          <a:effectLst/>
                          <a:latin typeface="等线" panose="02010600030101010101" pitchFamily="2" charset="-122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形象</a:t>
                      </a: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”“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手法</a:t>
                      </a: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”“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技法</a:t>
                      </a: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”“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技巧</a:t>
                      </a: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塑造</a:t>
                      </a: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”“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刻画</a:t>
                      </a: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等字样</a:t>
                      </a: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315">
                <a:tc>
                  <a:txBody>
                    <a:bodyPr wrap="square"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1.(2021·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浙江卷</a:t>
                      </a: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探究</a:t>
                      </a: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麦子</a:t>
                      </a: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在全文中的作用。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．</a:t>
                      </a: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(2016·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全国卷</a:t>
                      </a: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Ⅲ</a:t>
                      </a: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我</a:t>
                      </a: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在小说中的主要作用是什么？请简要分析。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．</a:t>
                      </a: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(2015·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浙江卷</a:t>
                      </a: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你认为作者刻画</a:t>
                      </a: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捡烂纸的老头</a:t>
                      </a: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这一人物有什么用意？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人物形象</a:t>
                      </a: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物象</a:t>
                      </a: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作用</a:t>
                      </a: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题干中有具体的某一人物或物品名称，同时有</a:t>
                      </a: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作用</a:t>
                      </a: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”“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用意</a:t>
                      </a: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”“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为什么</a:t>
                      </a:r>
                      <a:r>
                        <a:rPr lang="en-US" sz="2800" b="1" kern="100"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等字样</a:t>
                      </a: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1200"/>
            <a:ext cx="12192000" cy="316800"/>
          </a:xfrm>
          <a:prstGeom prst="rect">
            <a:avLst/>
          </a:prstGeom>
        </p:spPr>
      </p:pic>
      <p:sp>
        <p:nvSpPr>
          <p:cNvPr id="21509" name="矩形 162818"/>
          <p:cNvSpPr>
            <a:spLocks noTextEdit="1"/>
          </p:cNvSpPr>
          <p:nvPr>
            <p:custDataLst>
              <p:tags r:id="rId3"/>
            </p:custDataLst>
          </p:nvPr>
        </p:nvSpPr>
        <p:spPr>
          <a:xfrm>
            <a:off x="4439920" y="465455"/>
            <a:ext cx="3235960" cy="690245"/>
          </a:xfrm>
          <a:solidFill>
            <a:schemeClr val="dk1"/>
          </a:solidFill>
          <a:ln>
            <a:solidFill>
              <a:schemeClr val="hlink"/>
            </a:solidFill>
            <a:miter lim="800000"/>
          </a:ln>
          <a:effectLst>
            <a:outerShdw dist="53882" dir="2700000" algn="ctr">
              <a:srgbClr val="9999FF">
                <a:alpha val="79999"/>
              </a:srgbClr>
            </a:outerShdw>
          </a:effectLst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zh-CN" sz="4400" b="1" kern="10">
                <a:ln>
                  <a:solidFill>
                    <a:schemeClr val="hlink"/>
                  </a:solidFill>
                </a:ln>
                <a:solidFill>
                  <a:schemeClr val="dk1"/>
                </a:solidFill>
                <a:effectLst>
                  <a:outerShdw dist="53882" dir="2700000" algn="ctr">
                    <a:srgbClr val="9999FF">
                      <a:alpha val="79999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命题特点</a:t>
            </a:r>
            <a:endParaRPr lang="zh-CN" sz="4400" b="1" kern="10">
              <a:ln>
                <a:solidFill>
                  <a:schemeClr val="hlink"/>
                </a:solidFill>
              </a:ln>
              <a:solidFill>
                <a:schemeClr val="dk1"/>
              </a:solidFill>
              <a:effectLst>
                <a:outerShdw dist="53882" dir="2700000" algn="ctr">
                  <a:srgbClr val="9999FF">
                    <a:alpha val="79999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551867" y="1628500"/>
            <a:ext cx="11269163" cy="1783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lvl="0" indent="90170" defTabSz="1219200">
              <a:lnSpc>
                <a:spcPts val="3600"/>
              </a:lnSpc>
              <a:spcAft>
                <a:spcPts val="2400"/>
              </a:spcAft>
              <a:tabLst>
                <a:tab pos="2070735" algn="l"/>
              </a:tabLst>
            </a:pPr>
            <a:r>
              <a:rPr lang="en-US" altLang="zh-CN" sz="2800" b="1" kern="10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2800" b="1" kern="10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分析</a:t>
            </a:r>
            <a:r>
              <a:rPr lang="zh-CN" altLang="en-US" sz="2800" b="1" kern="10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形象是高考小说考查的</a:t>
            </a:r>
            <a:r>
              <a:rPr lang="zh-CN" altLang="en-US" sz="3200" b="1" kern="1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热点</a:t>
            </a:r>
            <a:r>
              <a:rPr lang="zh-CN" altLang="en-US" sz="2800" b="1" kern="10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。无论是考人物形象还是考物象，几乎年年考</a:t>
            </a:r>
            <a:r>
              <a:rPr lang="zh-CN" altLang="en-US" sz="2800" b="1" kern="10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en-US" altLang="zh-CN" sz="2800" b="1" kern="100" smtClean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71755" lvl="0" indent="90170" defTabSz="1219200">
              <a:lnSpc>
                <a:spcPts val="3600"/>
              </a:lnSpc>
              <a:spcAft>
                <a:spcPts val="2400"/>
              </a:spcAft>
              <a:tabLst>
                <a:tab pos="2070735" algn="l"/>
              </a:tabLst>
            </a:pPr>
            <a:r>
              <a:rPr lang="en-US" altLang="zh-CN" sz="2800" b="1" kern="10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2800" b="1" kern="10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人物形象是考查的重中之重</a:t>
            </a:r>
            <a:r>
              <a:rPr lang="zh-CN" altLang="en-US" sz="2800" b="1" kern="10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endParaRPr lang="zh-CN" altLang="en-US" sz="2800" b="1" kern="100" smtClean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696642" y="3357258"/>
            <a:ext cx="10942834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lvl="0" defTabSz="1219200">
              <a:lnSpc>
                <a:spcPts val="3600"/>
              </a:lnSpc>
              <a:spcAft>
                <a:spcPts val="2400"/>
              </a:spcAft>
              <a:tabLst>
                <a:tab pos="2070735" algn="l"/>
              </a:tabLst>
            </a:pPr>
            <a:r>
              <a:rPr lang="en-US" altLang="zh-CN" sz="2800" b="1" kern="100">
                <a:solidFill>
                  <a:schemeClr val="dk1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</a:rPr>
              <a:t>   </a:t>
            </a:r>
            <a:r>
              <a:rPr lang="zh-CN" altLang="en-US" sz="2800" b="1" kern="10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 b="1" kern="10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b="1" kern="10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）既重视</a:t>
            </a:r>
            <a:r>
              <a:rPr lang="zh-CN" altLang="en-US" sz="2800" b="1" kern="10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传统的人物形象特点的分析</a:t>
            </a:r>
            <a:r>
              <a:rPr lang="zh-CN" altLang="en-US" sz="2800" b="1" kern="10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，更重视</a:t>
            </a:r>
            <a:r>
              <a:rPr lang="zh-CN" altLang="en-US" sz="2800" b="1" kern="100">
                <a:solidFill>
                  <a:srgbClr val="C0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人物的心理变化</a:t>
            </a:r>
            <a:r>
              <a:rPr lang="zh-CN" altLang="en-US" sz="2800" b="1" kern="10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，且后一变化越来越突出。这一变化，需要考生更加关注文本的细节，真正去读文本。</a:t>
            </a:r>
            <a:endParaRPr lang="zh-CN" altLang="en-US" sz="2800" b="1" kern="10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674421" y="4941290"/>
            <a:ext cx="11038701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1755" lvl="0" defTabSz="1219200">
              <a:lnSpc>
                <a:spcPts val="3600"/>
              </a:lnSpc>
              <a:spcAft>
                <a:spcPts val="2400"/>
              </a:spcAft>
              <a:tabLst>
                <a:tab pos="2070735" algn="l"/>
              </a:tabLst>
            </a:pPr>
            <a:r>
              <a:rPr lang="en-US" altLang="zh-CN" sz="2800" b="1" kern="100" smtClean="0">
                <a:solidFill>
                  <a:schemeClr val="dk1"/>
                </a:solidFill>
                <a:latin typeface="隶书" panose="02010509060101010101" pitchFamily="49" charset="-122"/>
                <a:ea typeface="隶书" panose="02010509060101010101" pitchFamily="49" charset="-122"/>
                <a:cs typeface="隶书" panose="02010509060101010101" pitchFamily="49" charset="-122"/>
                <a:sym typeface="+mn-ea"/>
              </a:rPr>
              <a:t>   </a:t>
            </a:r>
            <a:r>
              <a:rPr lang="zh-CN" altLang="en-US" sz="2800" b="1" kern="10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800" b="1" kern="10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2800" b="1" kern="10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altLang="en-US" sz="2800" b="1" kern="1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设题形式灵活多变</a:t>
            </a:r>
            <a:r>
              <a:rPr lang="zh-CN" altLang="en-US" sz="2800" b="1" kern="10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。例如</a:t>
            </a:r>
            <a:r>
              <a:rPr lang="en-US" altLang="zh-CN" sz="2800" b="1" kern="10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800" b="1" kern="10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老董的匠人精神主要体现在哪些方面</a:t>
            </a:r>
            <a:r>
              <a:rPr lang="en-US" altLang="zh-CN" sz="2800" b="1" kern="10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800" b="1" kern="10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这种逆推式思维题，指引考生要重视阅读，真正地去读文本。</a:t>
            </a:r>
            <a:endParaRPr lang="zh-CN" altLang="en-US" sz="2800" b="1" kern="100" smtClean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37225" y="726910"/>
            <a:ext cx="11517867" cy="399859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/>
          <a:p>
            <a:pPr indent="71374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了解人物形象特征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人物的形象特征包括</a:t>
            </a:r>
            <a:r>
              <a:rPr lang="zh-CN" altLang="zh-CN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外在特征和内在特征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。外在特征包括</a:t>
            </a:r>
            <a:r>
              <a:rPr lang="zh-CN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年纪、穿着、相貌、职业及身份地位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等；内在特征包括</a:t>
            </a:r>
            <a:r>
              <a:rPr lang="zh-CN" altLang="zh-CN" sz="2800" kern="100" dirty="0">
                <a:highlight>
                  <a:srgbClr val="FFFF00"/>
                </a:highlight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经历、思想、性格和心理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等，其中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性格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包括人的心理情感、待人接物、品行操守、生活态度及价值观等宽泛内容。心理、心态是性格中的一部分，只是由于其重要，有时会把它与性格相提并论。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7945" y="0"/>
            <a:ext cx="12032615" cy="6569710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701040"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en-US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熟记</a:t>
            </a:r>
            <a:r>
              <a:rPr lang="zh-CN" altLang="zh-CN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人物形象术语</a:t>
            </a:r>
            <a:endParaRPr lang="en-US" altLang="zh-CN" sz="32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698500"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en-US" altLang="zh-CN" sz="320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</a:t>
            </a:r>
            <a:r>
              <a:rPr lang="zh-CN" altLang="zh-CN" sz="320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性格类</a:t>
            </a:r>
            <a:endParaRPr lang="zh-CN" altLang="zh-CN" sz="3200">
              <a:solidFill>
                <a:srgbClr val="FF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698500">
              <a:lnSpc>
                <a:spcPct val="130000"/>
              </a:lnSpc>
              <a:spcAft>
                <a:spcPct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32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正面</a:t>
            </a:r>
            <a:r>
              <a:rPr lang="en-US" altLang="zh-CN" sz="32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r>
              <a:rPr lang="zh-CN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善解人意、富有爱心、温柔沉静、心灵手巧、通情达理、纯真质朴、聪明伶俐、天真可爱、富有活力、朝气蓬勃、懂事能干、自尊自爱、沉稳果断、开朗自信、真诚善良、友好谦恭、宽容忍让、勤劳朴实、慈爱宽厚、和蔼可亲、平易近人、彬彬有礼、不拘小节、睿智大气、聪慧通达、幽默风趣、善于变通、向往自由、追求平等、热爱生活、热爱自然、乐于挑战、永不服输、精明强干、大智若愚、足智多谋、沉着冷静、目光敏锐等</a:t>
            </a:r>
            <a:r>
              <a:rPr lang="zh-CN" altLang="zh-CN" sz="320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zh-CN" sz="320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10845800" y="126238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AS_UNIQUEID" val="6067"/>
</p:tagLst>
</file>

<file path=ppt/tags/tag10.xml><?xml version="1.0" encoding="utf-8"?>
<p:tagLst xmlns:p="http://schemas.openxmlformats.org/presentationml/2006/main">
  <p:tag name="AS_UNIQUEID" val="6077"/>
</p:tagLst>
</file>

<file path=ppt/tags/tag100.xml><?xml version="1.0" encoding="utf-8"?>
<p:tagLst xmlns:p="http://schemas.openxmlformats.org/presentationml/2006/main">
  <p:tag name="AS_UNIQUEID" val="6187"/>
</p:tagLst>
</file>

<file path=ppt/tags/tag101.xml><?xml version="1.0" encoding="utf-8"?>
<p:tagLst xmlns:p="http://schemas.openxmlformats.org/presentationml/2006/main">
  <p:tag name="AS_UNIQUEID" val="6188"/>
</p:tagLst>
</file>

<file path=ppt/tags/tag102.xml><?xml version="1.0" encoding="utf-8"?>
<p:tagLst xmlns:p="http://schemas.openxmlformats.org/presentationml/2006/main">
  <p:tag name="AS_UNIQUEID" val="6197"/>
</p:tagLst>
</file>

<file path=ppt/tags/tag103.xml><?xml version="1.0" encoding="utf-8"?>
<p:tagLst xmlns:p="http://schemas.openxmlformats.org/presentationml/2006/main">
  <p:tag name="AS_UNIQUEID" val="6198"/>
</p:tagLst>
</file>

<file path=ppt/tags/tag104.xml><?xml version="1.0" encoding="utf-8"?>
<p:tagLst xmlns:p="http://schemas.openxmlformats.org/presentationml/2006/main">
  <p:tag name="AS_UNIQUEID" val="6199"/>
</p:tagLst>
</file>

<file path=ppt/tags/tag105.xml><?xml version="1.0" encoding="utf-8"?>
<p:tagLst xmlns:p="http://schemas.openxmlformats.org/presentationml/2006/main">
  <p:tag name="AS_UNIQUEID" val="6201"/>
</p:tagLst>
</file>

<file path=ppt/tags/tag106.xml><?xml version="1.0" encoding="utf-8"?>
<p:tagLst xmlns:p="http://schemas.openxmlformats.org/presentationml/2006/main">
  <p:tag name="AS_UNIQUEID" val="6202"/>
</p:tagLst>
</file>

<file path=ppt/tags/tag107.xml><?xml version="1.0" encoding="utf-8"?>
<p:tagLst xmlns:p="http://schemas.openxmlformats.org/presentationml/2006/main">
  <p:tag name="AS_UNIQUEID" val="2323"/>
</p:tagLst>
</file>

<file path=ppt/tags/tag108.xml><?xml version="1.0" encoding="utf-8"?>
<p:tagLst xmlns:p="http://schemas.openxmlformats.org/presentationml/2006/main">
  <p:tag name="AS_UNIQUEID" val="2324"/>
</p:tagLst>
</file>

<file path=ppt/tags/tag109.xml><?xml version="1.0" encoding="utf-8"?>
<p:tagLst xmlns:p="http://schemas.openxmlformats.org/presentationml/2006/main">
  <p:tag name="AS_UNIQUEID" val="2325"/>
  <p:tag name="KSO_WM_DIAGRAM_VIRTUALLY_FRAME" val="{&quot;height&quot;:384.81984251968504,&quot;left&quot;:411.15755905511816,&quot;top&quot;:95.4375590551181,&quot;width&quot;:470.5007874015746}"/>
</p:tagLst>
</file>

<file path=ppt/tags/tag11.xml><?xml version="1.0" encoding="utf-8"?>
<p:tagLst xmlns:p="http://schemas.openxmlformats.org/presentationml/2006/main">
  <p:tag name="AS_UNIQUEID" val="6079"/>
</p:tagLst>
</file>

<file path=ppt/tags/tag110.xml><?xml version="1.0" encoding="utf-8"?>
<p:tagLst xmlns:p="http://schemas.openxmlformats.org/presentationml/2006/main">
  <p:tag name="AS_UNIQUEID" val="2326"/>
  <p:tag name="KSO_WM_DIAGRAM_VIRTUALLY_FRAME" val="{&quot;height&quot;:384.81984251968504,&quot;left&quot;:411.15755905511816,&quot;top&quot;:95.4375590551181,&quot;width&quot;:470.5007874015746}"/>
</p:tagLst>
</file>

<file path=ppt/tags/tag111.xml><?xml version="1.0" encoding="utf-8"?>
<p:tagLst xmlns:p="http://schemas.openxmlformats.org/presentationml/2006/main">
  <p:tag name="AS_UNIQUEID" val="2327"/>
  <p:tag name="KSO_WM_DIAGRAM_VIRTUALLY_FRAME" val="{&quot;height&quot;:384.81984251968504,&quot;left&quot;:411.15755905511816,&quot;top&quot;:95.4375590551181,&quot;width&quot;:470.5007874015746}"/>
</p:tagLst>
</file>

<file path=ppt/tags/tag112.xml><?xml version="1.0" encoding="utf-8"?>
<p:tagLst xmlns:p="http://schemas.openxmlformats.org/presentationml/2006/main">
  <p:tag name="AS_UNIQUEID" val="2328"/>
  <p:tag name="KSO_WM_DIAGRAM_VIRTUALLY_FRAME" val="{&quot;height&quot;:384.81984251968504,&quot;left&quot;:411.15755905511816,&quot;top&quot;:95.4375590551181,&quot;width&quot;:462.7507874015746}"/>
</p:tagLst>
</file>

<file path=ppt/tags/tag113.xml><?xml version="1.0" encoding="utf-8"?>
<p:tagLst xmlns:p="http://schemas.openxmlformats.org/presentationml/2006/main">
  <p:tag name="AS_UNIQUEID" val="2329"/>
  <p:tag name="KSO_WM_DIAGRAM_VIRTUALLY_FRAME" val="{&quot;height&quot;:384.81984251968504,&quot;left&quot;:411.15755905511816,&quot;top&quot;:95.4375590551181,&quot;width&quot;:470.5007874015746}"/>
</p:tagLst>
</file>

<file path=ppt/tags/tag114.xml><?xml version="1.0" encoding="utf-8"?>
<p:tagLst xmlns:p="http://schemas.openxmlformats.org/presentationml/2006/main">
  <p:tag name="AS_UNIQUEID" val="2330"/>
  <p:tag name="KSO_WM_DIAGRAM_VIRTUALLY_FRAME" val="{&quot;height&quot;:384.81984251968504,&quot;left&quot;:411.15755905511816,&quot;top&quot;:95.4375590551181,&quot;width&quot;:470.5007874015746}"/>
</p:tagLst>
</file>

<file path=ppt/tags/tag115.xml><?xml version="1.0" encoding="utf-8"?>
<p:tagLst xmlns:p="http://schemas.openxmlformats.org/presentationml/2006/main">
  <p:tag name="AS_UNIQUEID" val="2331"/>
  <p:tag name="KSO_WM_DIAGRAM_VIRTUALLY_FRAME" val="{&quot;height&quot;:384.81984251968504,&quot;left&quot;:411.15755905511816,&quot;top&quot;:95.4375590551181,&quot;width&quot;:462.7507874015746}"/>
</p:tagLst>
</file>

<file path=ppt/tags/tag116.xml><?xml version="1.0" encoding="utf-8"?>
<p:tagLst xmlns:p="http://schemas.openxmlformats.org/presentationml/2006/main">
  <p:tag name="AS_UNIQUEID" val="2332"/>
  <p:tag name="KSO_WM_DIAGRAM_VIRTUALLY_FRAME" val="{&quot;height&quot;:384.81984251968504,&quot;left&quot;:411.15755905511816,&quot;top&quot;:95.4375590551181,&quot;width&quot;:470.5007874015746}"/>
</p:tagLst>
</file>

<file path=ppt/tags/tag117.xml><?xml version="1.0" encoding="utf-8"?>
<p:tagLst xmlns:p="http://schemas.openxmlformats.org/presentationml/2006/main">
  <p:tag name="AS_UNIQUEID" val="2333"/>
  <p:tag name="KSO_WM_DIAGRAM_VIRTUALLY_FRAME" val="{&quot;height&quot;:384.81984251968504,&quot;left&quot;:411.15755905511816,&quot;top&quot;:95.4375590551181,&quot;width&quot;:470.5007874015746}"/>
</p:tagLst>
</file>

<file path=ppt/tags/tag118.xml><?xml version="1.0" encoding="utf-8"?>
<p:tagLst xmlns:p="http://schemas.openxmlformats.org/presentationml/2006/main">
  <p:tag name="AS_UNIQUEID" val="2334"/>
  <p:tag name="KSO_WM_DIAGRAM_VIRTUALLY_FRAME" val="{&quot;height&quot;:384.81984251968504,&quot;left&quot;:411.15755905511816,&quot;top&quot;:95.4375590551181,&quot;width&quot;:462.7507874015746}"/>
</p:tagLst>
</file>

<file path=ppt/tags/tag119.xml><?xml version="1.0" encoding="utf-8"?>
<p:tagLst xmlns:p="http://schemas.openxmlformats.org/presentationml/2006/main">
  <p:tag name="AS_UNIQUEID" val="2335"/>
  <p:tag name="KSO_WM_DIAGRAM_VIRTUALLY_FRAME" val="{&quot;height&quot;:384.81984251968504,&quot;left&quot;:411.15755905511816,&quot;top&quot;:95.4375590551181,&quot;width&quot;:470.5007874015746}"/>
</p:tagLst>
</file>

<file path=ppt/tags/tag12.xml><?xml version="1.0" encoding="utf-8"?>
<p:tagLst xmlns:p="http://schemas.openxmlformats.org/presentationml/2006/main">
  <p:tag name="AS_UNIQUEID" val="6080"/>
</p:tagLst>
</file>

<file path=ppt/tags/tag120.xml><?xml version="1.0" encoding="utf-8"?>
<p:tagLst xmlns:p="http://schemas.openxmlformats.org/presentationml/2006/main">
  <p:tag name="AS_UNIQUEID" val="2336"/>
  <p:tag name="KSO_WM_DIAGRAM_VIRTUALLY_FRAME" val="{&quot;height&quot;:384.81984251968504,&quot;left&quot;:411.15755905511816,&quot;top&quot;:95.4375590551181,&quot;width&quot;:470.5007874015746}"/>
</p:tagLst>
</file>

<file path=ppt/tags/tag121.xml><?xml version="1.0" encoding="utf-8"?>
<p:tagLst xmlns:p="http://schemas.openxmlformats.org/presentationml/2006/main">
  <p:tag name="AS_UNIQUEID" val="2337"/>
</p:tagLst>
</file>

<file path=ppt/tags/tag122.xml><?xml version="1.0" encoding="utf-8"?>
<p:tagLst xmlns:p="http://schemas.openxmlformats.org/presentationml/2006/main">
  <p:tag name="AS_UNIQUEID" val="2338"/>
</p:tagLst>
</file>

<file path=ppt/tags/tag123.xml><?xml version="1.0" encoding="utf-8"?>
<p:tagLst xmlns:p="http://schemas.openxmlformats.org/presentationml/2006/main">
  <p:tag name="AS_UNIQUEID" val="2339"/>
</p:tagLst>
</file>

<file path=ppt/tags/tag124.xml><?xml version="1.0" encoding="utf-8"?>
<p:tagLst xmlns:p="http://schemas.openxmlformats.org/presentationml/2006/main">
  <p:tag name="AS_UNIQUEID" val="2319"/>
</p:tagLst>
</file>

<file path=ppt/tags/tag125.xml><?xml version="1.0" encoding="utf-8"?>
<p:tagLst xmlns:p="http://schemas.openxmlformats.org/presentationml/2006/main">
  <p:tag name="AS_UNIQUEID" val="2320"/>
</p:tagLst>
</file>

<file path=ppt/tags/tag126.xml><?xml version="1.0" encoding="utf-8"?>
<p:tagLst xmlns:p="http://schemas.openxmlformats.org/presentationml/2006/main">
  <p:tag name="AS_UNIQUEID" val="2321"/>
</p:tagLst>
</file>

<file path=ppt/tags/tag127.xml><?xml version="1.0" encoding="utf-8"?>
<p:tagLst xmlns:p="http://schemas.openxmlformats.org/presentationml/2006/main">
  <p:tag name="AS_UNIQUEID" val="6206"/>
</p:tagLst>
</file>

<file path=ppt/tags/tag128.xml><?xml version="1.0" encoding="utf-8"?>
<p:tagLst xmlns:p="http://schemas.openxmlformats.org/presentationml/2006/main">
  <p:tag name="AS_UNIQUEID" val="6207"/>
  <p:tag name="TABLE_ENDDRAG_ORIGIN_RECT" val="932*420"/>
  <p:tag name="TABLE_ENDDRAG_RECT" val="10*69*932*420"/>
</p:tagLst>
</file>

<file path=ppt/tags/tag129.xml><?xml version="1.0" encoding="utf-8"?>
<p:tagLst xmlns:p="http://schemas.openxmlformats.org/presentationml/2006/main">
  <p:tag name="AS_UNIQUEID" val="6209"/>
  <p:tag name="TABLE_ENDDRAG_ORIGIN_RECT" val="923*469"/>
  <p:tag name="TABLE_ENDDRAG_RECT" val="20*21*923*469"/>
</p:tagLst>
</file>

<file path=ppt/tags/tag13.xml><?xml version="1.0" encoding="utf-8"?>
<p:tagLst xmlns:p="http://schemas.openxmlformats.org/presentationml/2006/main">
  <p:tag name="AS_UNIQUEID" val="6081"/>
</p:tagLst>
</file>

<file path=ppt/tags/tag130.xml><?xml version="1.0" encoding="utf-8"?>
<p:tagLst xmlns:p="http://schemas.openxmlformats.org/presentationml/2006/main">
  <p:tag name="AS_UNIQUEID" val="621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</p:tagLst>
</file>

<file path=ppt/tags/tag131.xml><?xml version="1.0" encoding="utf-8"?>
<p:tagLst xmlns:p="http://schemas.openxmlformats.org/presentationml/2006/main">
  <p:tag name="AS_UNIQUEID" val="6212"/>
  <p:tag name="KSO_WM_UNIT_FILL_FORE_SCHEMECOLOR_INDEX" val="13"/>
  <p:tag name="KSO_WM_UNIT_FILL_FORE_SCHEMECOLOR_INDEX_BRIGHTNESS" val="0"/>
  <p:tag name="KSO_WM_UNIT_FILL_TYPE" val="1"/>
  <p:tag name="KSO_WM_UNIT_LINE_FILL_TYPE" val="2"/>
  <p:tag name="KSO_WM_UNIT_LINE_FORE_SCHEMECOLOR_INDEX" val="11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  <p:tag name="KSO_WM_UNIT_TEXT_LINE_FILL_TYPE" val="2"/>
  <p:tag name="KSO_WM_UNIT_TEXT_LINE_FORE_SCHEMECOLOR_INDEX" val="11"/>
  <p:tag name="KSO_WM_UNIT_TEXT_LINE_FORE_SCHEMECOLOR_INDEX_BRIGHTNESS" val="0"/>
</p:tagLst>
</file>

<file path=ppt/tags/tag132.xml><?xml version="1.0" encoding="utf-8"?>
<p:tagLst xmlns:p="http://schemas.openxmlformats.org/presentationml/2006/main">
  <p:tag name="AS_UNIQUEID" val="6213"/>
  <p:tag name="KSO_WM_UNIT_TEXT_FILL_FORE_SCHEMECOLOR_INDEX" val="13"/>
  <p:tag name="KSO_WM_UNIT_TEXT_FILL_FORE_SCHEMECOLOR_INDEX_BRIGHTNESS" val="0"/>
  <p:tag name="KSO_WM_UNIT_TEXT_FILL_TYPE" val="1"/>
</p:tagLst>
</file>

<file path=ppt/tags/tag133.xml><?xml version="1.0" encoding="utf-8"?>
<p:tagLst xmlns:p="http://schemas.openxmlformats.org/presentationml/2006/main">
  <p:tag name="AS_UNIQUEID" val="6214"/>
  <p:tag name="KSO_WM_UNIT_TEXT_FILL_FORE_SCHEMECOLOR_INDEX" val="13"/>
  <p:tag name="KSO_WM_UNIT_TEXT_FILL_FORE_SCHEMECOLOR_INDEX_BRIGHTNESS" val="0"/>
  <p:tag name="KSO_WM_UNIT_TEXT_FILL_TYPE" val="1"/>
</p:tagLst>
</file>

<file path=ppt/tags/tag134.xml><?xml version="1.0" encoding="utf-8"?>
<p:tagLst xmlns:p="http://schemas.openxmlformats.org/presentationml/2006/main">
  <p:tag name="AS_UNIQUEID" val="6215"/>
  <p:tag name="KSO_WM_UNIT_TEXT_FILL_FORE_SCHEMECOLOR_INDEX" val="13"/>
  <p:tag name="KSO_WM_UNIT_TEXT_FILL_FORE_SCHEMECOLOR_INDEX_BRIGHTNESS" val="0"/>
  <p:tag name="KSO_WM_UNIT_TEXT_FILL_TYPE" val="1"/>
</p:tagLst>
</file>

<file path=ppt/tags/tag135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136.xml><?xml version="1.0" encoding="utf-8"?>
<p:tagLst xmlns:p="http://schemas.openxmlformats.org/presentationml/2006/main">
  <p:tag name="AS_UNIQUEID" val="6223"/>
</p:tagLst>
</file>

<file path=ppt/tags/tag137.xml><?xml version="1.0" encoding="utf-8"?>
<p:tagLst xmlns:p="http://schemas.openxmlformats.org/presentationml/2006/main">
  <p:tag name="AS_UNIQUEID" val="6462"/>
</p:tagLst>
</file>

<file path=ppt/tags/tag138.xml><?xml version="1.0" encoding="utf-8"?>
<p:tagLst xmlns:p="http://schemas.openxmlformats.org/presentationml/2006/main">
  <p:tag name="AS_UNIQUEID" val="6225"/>
</p:tagLst>
</file>

<file path=ppt/tags/tag139.xml><?xml version="1.0" encoding="utf-8"?>
<p:tagLst xmlns:p="http://schemas.openxmlformats.org/presentationml/2006/main">
  <p:tag name="AS_UNIQUEID" val="6227"/>
</p:tagLst>
</file>

<file path=ppt/tags/tag14.xml><?xml version="1.0" encoding="utf-8"?>
<p:tagLst xmlns:p="http://schemas.openxmlformats.org/presentationml/2006/main">
  <p:tag name="AS_UNIQUEID" val="6082"/>
</p:tagLst>
</file>

<file path=ppt/tags/tag140.xml><?xml version="1.0" encoding="utf-8"?>
<p:tagLst xmlns:p="http://schemas.openxmlformats.org/presentationml/2006/main">
  <p:tag name="AS_UNIQUEID" val="6229"/>
</p:tagLst>
</file>

<file path=ppt/tags/tag141.xml><?xml version="1.0" encoding="utf-8"?>
<p:tagLst xmlns:p="http://schemas.openxmlformats.org/presentationml/2006/main">
  <p:tag name="AS_UNIQUEID" val="6231"/>
</p:tagLst>
</file>

<file path=ppt/tags/tag142.xml><?xml version="1.0" encoding="utf-8"?>
<p:tagLst xmlns:p="http://schemas.openxmlformats.org/presentationml/2006/main">
  <p:tag name="AS_UNIQUEID" val="623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</p:tagLst>
</file>

<file path=ppt/tags/tag143.xml><?xml version="1.0" encoding="utf-8"?>
<p:tagLst xmlns:p="http://schemas.openxmlformats.org/presentationml/2006/main">
  <p:tag name="AS_UNIQUEID" val="6234"/>
  <p:tag name="KSO_WM_UNIT_FILL_FORE_SCHEMECOLOR_INDEX" val="13"/>
  <p:tag name="KSO_WM_UNIT_FILL_FORE_SCHEMECOLOR_INDEX_BRIGHTNESS" val="0"/>
  <p:tag name="KSO_WM_UNIT_FILL_TYPE" val="1"/>
  <p:tag name="KSO_WM_UNIT_LINE_FILL_TYPE" val="2"/>
  <p:tag name="KSO_WM_UNIT_LINE_FORE_SCHEMECOLOR_INDEX" val="11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  <p:tag name="KSO_WM_UNIT_TEXT_LINE_FILL_TYPE" val="2"/>
  <p:tag name="KSO_WM_UNIT_TEXT_LINE_FORE_SCHEMECOLOR_INDEX" val="11"/>
  <p:tag name="KSO_WM_UNIT_TEXT_LINE_FORE_SCHEMECOLOR_INDEX_BRIGHTNESS" val="0"/>
</p:tagLst>
</file>

<file path=ppt/tags/tag144.xml><?xml version="1.0" encoding="utf-8"?>
<p:tagLst xmlns:p="http://schemas.openxmlformats.org/presentationml/2006/main">
  <p:tag name="AS_UNIQUEID" val="6235"/>
</p:tagLst>
</file>

<file path=ppt/tags/tag145.xml><?xml version="1.0" encoding="utf-8"?>
<p:tagLst xmlns:p="http://schemas.openxmlformats.org/presentationml/2006/main">
  <p:tag name="AS_UNIQUEID" val="6236"/>
  <p:tag name="KSO_WM_UNIT_TEXT_FILL_FORE_SCHEMECOLOR_INDEX" val="13"/>
  <p:tag name="KSO_WM_UNIT_TEXT_FILL_FORE_SCHEMECOLOR_INDEX_BRIGHTNESS" val="0"/>
  <p:tag name="KSO_WM_UNIT_TEXT_FILL_TYPE" val="1"/>
</p:tagLst>
</file>

<file path=ppt/tags/tag146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147.xml><?xml version="1.0" encoding="utf-8"?>
<p:tagLst xmlns:p="http://schemas.openxmlformats.org/presentationml/2006/main">
  <p:tag name="AS_UNIQUEID" val="6263"/>
</p:tagLst>
</file>

<file path=ppt/tags/tag148.xml><?xml version="1.0" encoding="utf-8"?>
<p:tagLst xmlns:p="http://schemas.openxmlformats.org/presentationml/2006/main">
  <p:tag name="AS_UNIQUEID" val="6264"/>
</p:tagLst>
</file>

<file path=ppt/tags/tag149.xml><?xml version="1.0" encoding="utf-8"?>
<p:tagLst xmlns:p="http://schemas.openxmlformats.org/presentationml/2006/main">
  <p:tag name="AS_UNIQUEID" val="6265"/>
</p:tagLst>
</file>

<file path=ppt/tags/tag15.xml><?xml version="1.0" encoding="utf-8"?>
<p:tagLst xmlns:p="http://schemas.openxmlformats.org/presentationml/2006/main">
  <p:tag name="AS_UNIQUEID" val="6083"/>
</p:tagLst>
</file>

<file path=ppt/tags/tag150.xml><?xml version="1.0" encoding="utf-8"?>
<p:tagLst xmlns:p="http://schemas.openxmlformats.org/presentationml/2006/main">
  <p:tag name="AS_UNIQUEID" val="6266"/>
</p:tagLst>
</file>

<file path=ppt/tags/tag151.xml><?xml version="1.0" encoding="utf-8"?>
<p:tagLst xmlns:p="http://schemas.openxmlformats.org/presentationml/2006/main">
  <p:tag name="AS_UNIQUEID" val="6267"/>
</p:tagLst>
</file>

<file path=ppt/tags/tag152.xml><?xml version="1.0" encoding="utf-8"?>
<p:tagLst xmlns:p="http://schemas.openxmlformats.org/presentationml/2006/main">
  <p:tag name="AS_UNIQUEID" val="6268"/>
</p:tagLst>
</file>

<file path=ppt/tags/tag153.xml><?xml version="1.0" encoding="utf-8"?>
<p:tagLst xmlns:p="http://schemas.openxmlformats.org/presentationml/2006/main">
  <p:tag name="AS_UNIQUEID" val="6269"/>
</p:tagLst>
</file>

<file path=ppt/tags/tag154.xml><?xml version="1.0" encoding="utf-8"?>
<p:tagLst xmlns:p="http://schemas.openxmlformats.org/presentationml/2006/main">
  <p:tag name="AS_UNIQUEID" val="6270"/>
</p:tagLst>
</file>

<file path=ppt/tags/tag155.xml><?xml version="1.0" encoding="utf-8"?>
<p:tagLst xmlns:p="http://schemas.openxmlformats.org/presentationml/2006/main">
  <p:tag name="AS_UNIQUEID" val="6271"/>
</p:tagLst>
</file>

<file path=ppt/tags/tag156.xml><?xml version="1.0" encoding="utf-8"?>
<p:tagLst xmlns:p="http://schemas.openxmlformats.org/presentationml/2006/main">
  <p:tag name="AS_UNIQUEID" val="6272"/>
</p:tagLst>
</file>

<file path=ppt/tags/tag157.xml><?xml version="1.0" encoding="utf-8"?>
<p:tagLst xmlns:p="http://schemas.openxmlformats.org/presentationml/2006/main">
  <p:tag name="AS_UNIQUEID" val="6273"/>
</p:tagLst>
</file>

<file path=ppt/tags/tag158.xml><?xml version="1.0" encoding="utf-8"?>
<p:tagLst xmlns:p="http://schemas.openxmlformats.org/presentationml/2006/main">
  <p:tag name="AS_UNIQUEID" val="6259"/>
</p:tagLst>
</file>

<file path=ppt/tags/tag159.xml><?xml version="1.0" encoding="utf-8"?>
<p:tagLst xmlns:p="http://schemas.openxmlformats.org/presentationml/2006/main">
  <p:tag name="AS_UNIQUEID" val="6260"/>
</p:tagLst>
</file>

<file path=ppt/tags/tag16.xml><?xml version="1.0" encoding="utf-8"?>
<p:tagLst xmlns:p="http://schemas.openxmlformats.org/presentationml/2006/main">
  <p:tag name="AS_UNIQUEID" val="6085"/>
</p:tagLst>
</file>

<file path=ppt/tags/tag160.xml><?xml version="1.0" encoding="utf-8"?>
<p:tagLst xmlns:p="http://schemas.openxmlformats.org/presentationml/2006/main">
  <p:tag name="AS_UNIQUEID" val="6261"/>
</p:tagLst>
</file>

<file path=ppt/tags/tag161.xml><?xml version="1.0" encoding="utf-8"?>
<p:tagLst xmlns:p="http://schemas.openxmlformats.org/presentationml/2006/main">
  <p:tag name="AS_UNIQUEID" val="6275"/>
</p:tagLst>
</file>

<file path=ppt/tags/tag162.xml><?xml version="1.0" encoding="utf-8"?>
<p:tagLst xmlns:p="http://schemas.openxmlformats.org/presentationml/2006/main">
  <p:tag name="AS_UNIQUEID" val="6276"/>
</p:tagLst>
</file>

<file path=ppt/tags/tag163.xml><?xml version="1.0" encoding="utf-8"?>
<p:tagLst xmlns:p="http://schemas.openxmlformats.org/presentationml/2006/main">
  <p:tag name="AS_UNIQUEID" val="6277"/>
</p:tagLst>
</file>

<file path=ppt/tags/tag164.xml><?xml version="1.0" encoding="utf-8"?>
<p:tagLst xmlns:p="http://schemas.openxmlformats.org/presentationml/2006/main">
  <p:tag name="AS_UNIQUEID" val="6279"/>
</p:tagLst>
</file>

<file path=ppt/tags/tag165.xml><?xml version="1.0" encoding="utf-8"?>
<p:tagLst xmlns:p="http://schemas.openxmlformats.org/presentationml/2006/main">
  <p:tag name="AS_UNIQUEID" val="6280"/>
</p:tagLst>
</file>

<file path=ppt/tags/tag166.xml><?xml version="1.0" encoding="utf-8"?>
<p:tagLst xmlns:p="http://schemas.openxmlformats.org/presentationml/2006/main">
  <p:tag name="AS_UNIQUEID" val="6281"/>
</p:tagLst>
</file>

<file path=ppt/tags/tag167.xml><?xml version="1.0" encoding="utf-8"?>
<p:tagLst xmlns:p="http://schemas.openxmlformats.org/presentationml/2006/main">
  <p:tag name="AS_UNIQUEID" val="6282"/>
</p:tagLst>
</file>

<file path=ppt/tags/tag168.xml><?xml version="1.0" encoding="utf-8"?>
<p:tagLst xmlns:p="http://schemas.openxmlformats.org/presentationml/2006/main">
  <p:tag name="AS_UNIQUEID" val="6283"/>
</p:tagLst>
</file>

<file path=ppt/tags/tag169.xml><?xml version="1.0" encoding="utf-8"?>
<p:tagLst xmlns:p="http://schemas.openxmlformats.org/presentationml/2006/main">
  <p:tag name="AS_UNIQUEID" val="6284"/>
</p:tagLst>
</file>

<file path=ppt/tags/tag17.xml><?xml version="1.0" encoding="utf-8"?>
<p:tagLst xmlns:p="http://schemas.openxmlformats.org/presentationml/2006/main">
  <p:tag name="AS_UNIQUEID" val="6086"/>
</p:tagLst>
</file>

<file path=ppt/tags/tag170.xml><?xml version="1.0" encoding="utf-8"?>
<p:tagLst xmlns:p="http://schemas.openxmlformats.org/presentationml/2006/main">
  <p:tag name="AS_UNIQUEID" val="6285"/>
</p:tagLst>
</file>

<file path=ppt/tags/tag171.xml><?xml version="1.0" encoding="utf-8"?>
<p:tagLst xmlns:p="http://schemas.openxmlformats.org/presentationml/2006/main">
  <p:tag name="AS_UNIQUEID" val="6286"/>
</p:tagLst>
</file>

<file path=ppt/tags/tag172.xml><?xml version="1.0" encoding="utf-8"?>
<p:tagLst xmlns:p="http://schemas.openxmlformats.org/presentationml/2006/main">
  <p:tag name="AS_UNIQUEID" val="6061"/>
  <p:tag name="KSO_WM_DIAGRAM_VIRTUALLY_FRAME" val="{&quot;height&quot;:366.0548031496063,&quot;left&quot;:101.2651968503937,&quot;top&quot;:33.577244094488194,&quot;width&quot;:814.7755118110238}"/>
</p:tagLst>
</file>

<file path=ppt/tags/tag173.xml><?xml version="1.0" encoding="utf-8"?>
<p:tagLst xmlns:p="http://schemas.openxmlformats.org/presentationml/2006/main">
  <p:tag name="AS_UNIQUEID" val="6062"/>
  <p:tag name="KSO_WM_DIAGRAM_VIRTUALLY_FRAME" val="{&quot;height&quot;:366.0548031496063,&quot;left&quot;:101.2651968503937,&quot;top&quot;:33.577244094488194,&quot;width&quot;:814.7755118110238}"/>
</p:tagLst>
</file>

<file path=ppt/tags/tag174.xml><?xml version="1.0" encoding="utf-8"?>
<p:tagLst xmlns:p="http://schemas.openxmlformats.org/presentationml/2006/main">
  <p:tag name="AS_UNIQUEID" val="6063"/>
  <p:tag name="KSO_WM_DIAGRAM_VIRTUALLY_FRAME" val="{&quot;height&quot;:366.0548031496063,&quot;left&quot;:101.2651968503937,&quot;top&quot;:33.577244094488194,&quot;width&quot;:814.7755118110238}"/>
</p:tagLst>
</file>

<file path=ppt/tags/tag175.xml><?xml version="1.0" encoding="utf-8"?>
<p:tagLst xmlns:p="http://schemas.openxmlformats.org/presentationml/2006/main">
  <p:tag name="AS_UNIQUEID" val="6064"/>
  <p:tag name="KSO_WM_DIAGRAM_VIRTUALLY_FRAME" val="{&quot;height&quot;:366.0548031496063,&quot;left&quot;:101.2651968503937,&quot;top&quot;:33.577244094488194,&quot;width&quot;:814.7755118110238}"/>
</p:tagLst>
</file>

<file path=ppt/tags/tag176.xml><?xml version="1.0" encoding="utf-8"?>
<p:tagLst xmlns:p="http://schemas.openxmlformats.org/presentationml/2006/main">
  <p:tag name="AS_UNIQUEID" val="6065"/>
</p:tagLst>
</file>

<file path=ppt/tags/tag177.xml><?xml version="1.0" encoding="utf-8"?>
<p:tagLst xmlns:p="http://schemas.openxmlformats.org/presentationml/2006/main">
  <p:tag name="AS_UNIQUEID" val="5858"/>
</p:tagLst>
</file>

<file path=ppt/tags/tag178.xml><?xml version="1.0" encoding="utf-8"?>
<p:tagLst xmlns:p="http://schemas.openxmlformats.org/presentationml/2006/main">
  <p:tag name="AS_UNIQUEID" val="5859"/>
  <p:tag name="KSO_WM_BEAUTIFY_FLAG" val=""/>
</p:tagLst>
</file>

<file path=ppt/tags/tag179.xml><?xml version="1.0" encoding="utf-8"?>
<p:tagLst xmlns:p="http://schemas.openxmlformats.org/presentationml/2006/main">
  <p:tag name="AS_UNIQUEID" val="5860"/>
</p:tagLst>
</file>

<file path=ppt/tags/tag18.xml><?xml version="1.0" encoding="utf-8"?>
<p:tagLst xmlns:p="http://schemas.openxmlformats.org/presentationml/2006/main">
  <p:tag name="AS_UNIQUEID" val="6087"/>
</p:tagLst>
</file>

<file path=ppt/tags/tag1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1.xml><?xml version="1.0" encoding="utf-8"?>
<p:tagLst xmlns:p="http://schemas.openxmlformats.org/presentationml/2006/main">
  <p:tag name="AS_UNIQUEID" val="707"/>
</p:tagLst>
</file>

<file path=ppt/tags/tag182.xml><?xml version="1.0" encoding="utf-8"?>
<p:tagLst xmlns:p="http://schemas.openxmlformats.org/presentationml/2006/main">
  <p:tag name="AS_UNIQUEID" val="708"/>
</p:tagLst>
</file>

<file path=ppt/tags/tag183.xml><?xml version="1.0" encoding="utf-8"?>
<p:tagLst xmlns:p="http://schemas.openxmlformats.org/presentationml/2006/main">
  <p:tag name="AS_UNIQUEID" val="709"/>
</p:tagLst>
</file>

<file path=ppt/tags/tag184.xml><?xml version="1.0" encoding="utf-8"?>
<p:tagLst xmlns:p="http://schemas.openxmlformats.org/presentationml/2006/main">
  <p:tag name="AS_UNIQUEID" val="711"/>
</p:tagLst>
</file>

<file path=ppt/tags/tag185.xml><?xml version="1.0" encoding="utf-8"?>
<p:tagLst xmlns:p="http://schemas.openxmlformats.org/presentationml/2006/main">
  <p:tag name="AS_UNIQUEID" val="712"/>
</p:tagLst>
</file>

<file path=ppt/tags/tag186.xml><?xml version="1.0" encoding="utf-8"?>
<p:tagLst xmlns:p="http://schemas.openxmlformats.org/presentationml/2006/main">
  <p:tag name="AS_UNIQUEID" val="714"/>
</p:tagLst>
</file>

<file path=ppt/tags/tag187.xml><?xml version="1.0" encoding="utf-8"?>
<p:tagLst xmlns:p="http://schemas.openxmlformats.org/presentationml/2006/main">
  <p:tag name="AS_UNIQUEID" val="716"/>
</p:tagLst>
</file>

<file path=ppt/tags/tag188.xml><?xml version="1.0" encoding="utf-8"?>
<p:tagLst xmlns:p="http://schemas.openxmlformats.org/presentationml/2006/main">
  <p:tag name="AS_UNIQUEID" val="717"/>
</p:tagLst>
</file>

<file path=ppt/tags/tag189.xml><?xml version="1.0" encoding="utf-8"?>
<p:tagLst xmlns:p="http://schemas.openxmlformats.org/presentationml/2006/main">
  <p:tag name="AS_UNIQUEID" val="718"/>
</p:tagLst>
</file>

<file path=ppt/tags/tag19.xml><?xml version="1.0" encoding="utf-8"?>
<p:tagLst xmlns:p="http://schemas.openxmlformats.org/presentationml/2006/main">
  <p:tag name="AS_UNIQUEID" val="6088"/>
</p:tagLst>
</file>

<file path=ppt/tags/tag190.xml><?xml version="1.0" encoding="utf-8"?>
<p:tagLst xmlns:p="http://schemas.openxmlformats.org/presentationml/2006/main">
  <p:tag name="AS_UNIQUEID" val="715"/>
</p:tagLst>
</file>

<file path=ppt/tags/tag191.xml><?xml version="1.0" encoding="utf-8"?>
<p:tagLst xmlns:p="http://schemas.openxmlformats.org/presentationml/2006/main">
  <p:tag name="AS_UNIQUEID" val="5869"/>
</p:tagLst>
</file>

<file path=ppt/tags/tag192.xml><?xml version="1.0" encoding="utf-8"?>
<p:tagLst xmlns:p="http://schemas.openxmlformats.org/presentationml/2006/main">
  <p:tag name="KSO_WM_TEMPLATE_CATEGORY" val="custom"/>
  <p:tag name="KSO_WM_TEMPLATE_INDEX" val="20203151"/>
</p:tagLst>
</file>

<file path=ppt/tags/tag193.xml><?xml version="1.0" encoding="utf-8"?>
<p:tagLst xmlns:p="http://schemas.openxmlformats.org/presentationml/2006/main">
  <p:tag name="AS_UNIQUEID" val="6245"/>
  <p:tag name="KSO_WM_UNIT_TEXT_FILL_FORE_SCHEMECOLOR_INDEX" val="13"/>
  <p:tag name="KSO_WM_UNIT_TEXT_FILL_FORE_SCHEMECOLOR_INDEX_BRIGHTNESS" val="0"/>
  <p:tag name="KSO_WM_UNIT_TEXT_FILL_TYPE" val="1"/>
</p:tagLst>
</file>

<file path=ppt/tags/tag194.xml><?xml version="1.0" encoding="utf-8"?>
<p:tagLst xmlns:p="http://schemas.openxmlformats.org/presentationml/2006/main">
  <p:tag name="AS_UNIQUEID" val="6246"/>
</p:tagLst>
</file>

<file path=ppt/tags/tag195.xml><?xml version="1.0" encoding="utf-8"?>
<p:tagLst xmlns:p="http://schemas.openxmlformats.org/presentationml/2006/main">
  <p:tag name="AS_UNIQUEID" val="6247"/>
  <p:tag name="KSO_WM_UNIT_TEXT_FILL_FORE_SCHEMECOLOR_INDEX" val="13"/>
  <p:tag name="KSO_WM_UNIT_TEXT_FILL_FORE_SCHEMECOLOR_INDEX_BRIGHTNESS" val="0"/>
  <p:tag name="KSO_WM_UNIT_TEXT_FILL_TYPE" val="1"/>
</p:tagLst>
</file>

<file path=ppt/tags/tag196.xml><?xml version="1.0" encoding="utf-8"?>
<p:tagLst xmlns:p="http://schemas.openxmlformats.org/presentationml/2006/main">
  <p:tag name="AS_UNIQUEID" val="6248"/>
</p:tagLst>
</file>

<file path=ppt/tags/tag197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198.xml><?xml version="1.0" encoding="utf-8"?>
<p:tagLst xmlns:p="http://schemas.openxmlformats.org/presentationml/2006/main">
  <p:tag name="AS_UNIQUEID" val="6250"/>
  <p:tag name="KSO_WM_UNIT_TEXT_FILL_FORE_SCHEMECOLOR_INDEX" val="13"/>
  <p:tag name="KSO_WM_UNIT_TEXT_FILL_FORE_SCHEMECOLOR_INDEX_BRIGHTNESS" val="0"/>
  <p:tag name="KSO_WM_UNIT_TEXT_FILL_TYPE" val="1"/>
</p:tagLst>
</file>

<file path=ppt/tags/tag199.xml><?xml version="1.0" encoding="utf-8"?>
<p:tagLst xmlns:p="http://schemas.openxmlformats.org/presentationml/2006/main">
  <p:tag name="AS_UNIQUEID" val="6251"/>
  <p:tag name="KSO_WM_UNIT_TEXT_FILL_FORE_SCHEMECOLOR_INDEX" val="13"/>
  <p:tag name="KSO_WM_UNIT_TEXT_FILL_FORE_SCHEMECOLOR_INDEX_BRIGHTNESS" val="0"/>
  <p:tag name="KSO_WM_UNIT_TEXT_FILL_TYPE" val="1"/>
</p:tagLst>
</file>

<file path=ppt/tags/tag2.xml><?xml version="1.0" encoding="utf-8"?>
<p:tagLst xmlns:p="http://schemas.openxmlformats.org/presentationml/2006/main">
  <p:tag name="AS_UNIQUEID" val="6068"/>
</p:tagLst>
</file>

<file path=ppt/tags/tag20.xml><?xml version="1.0" encoding="utf-8"?>
<p:tagLst xmlns:p="http://schemas.openxmlformats.org/presentationml/2006/main">
  <p:tag name="AS_UNIQUEID" val="6089"/>
</p:tagLst>
</file>

<file path=ppt/tags/tag200.xml><?xml version="1.0" encoding="utf-8"?>
<p:tagLst xmlns:p="http://schemas.openxmlformats.org/presentationml/2006/main">
  <p:tag name="AS_UNIQUEID" val="6252"/>
</p:tagLst>
</file>

<file path=ppt/tags/tag201.xml><?xml version="1.0" encoding="utf-8"?>
<p:tagLst xmlns:p="http://schemas.openxmlformats.org/presentationml/2006/main">
  <p:tag name="AS_UNIQUEID" val="6253"/>
  <p:tag name="KSO_WM_UNIT_TEXT_FILL_FORE_SCHEMECOLOR_INDEX" val="13"/>
  <p:tag name="KSO_WM_UNIT_TEXT_FILL_FORE_SCHEMECOLOR_INDEX_BRIGHTNESS" val="0"/>
  <p:tag name="KSO_WM_UNIT_TEXT_FILL_TYPE" val="1"/>
</p:tagLst>
</file>

<file path=ppt/tags/tag202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203.xml><?xml version="1.0" encoding="utf-8"?>
<p:tagLst xmlns:p="http://schemas.openxmlformats.org/presentationml/2006/main">
  <p:tag name="AS_UNIQUEID" val="6255"/>
</p:tagLst>
</file>

<file path=ppt/tags/tag204.xml><?xml version="1.0" encoding="utf-8"?>
<p:tagLst xmlns:p="http://schemas.openxmlformats.org/presentationml/2006/main">
  <p:tag name="AS_UNIQUEID" val="6256"/>
  <p:tag name="KSO_WM_UNIT_TEXT_FILL_FORE_SCHEMECOLOR_INDEX" val="15"/>
  <p:tag name="KSO_WM_UNIT_TEXT_FILL_FORE_SCHEMECOLOR_INDEX_BRIGHTNESS" val="0"/>
  <p:tag name="KSO_WM_UNIT_TEXT_FILL_TYPE" val="1"/>
</p:tagLst>
</file>

<file path=ppt/tags/tag205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206.xml><?xml version="1.0" encoding="utf-8"?>
<p:tagLst xmlns:p="http://schemas.openxmlformats.org/presentationml/2006/main">
  <p:tag name="AS_UNIQUEID" val="6178"/>
</p:tagLst>
</file>

<file path=ppt/tags/tag207.xml><?xml version="1.0" encoding="utf-8"?>
<p:tagLst xmlns:p="http://schemas.openxmlformats.org/presentationml/2006/main">
  <p:tag name="AS_UNIQUEID" val="6179"/>
</p:tagLst>
</file>

<file path=ppt/tags/tag208.xml><?xml version="1.0" encoding="utf-8"?>
<p:tagLst xmlns:p="http://schemas.openxmlformats.org/presentationml/2006/main">
  <p:tag name="AS_UNIQUEID" val="6180"/>
</p:tagLst>
</file>

<file path=ppt/tags/tag209.xml><?xml version="1.0" encoding="utf-8"?>
<p:tagLst xmlns:p="http://schemas.openxmlformats.org/presentationml/2006/main">
  <p:tag name="AS_UNIQUEID" val="6181"/>
</p:tagLst>
</file>

<file path=ppt/tags/tag21.xml><?xml version="1.0" encoding="utf-8"?>
<p:tagLst xmlns:p="http://schemas.openxmlformats.org/presentationml/2006/main">
  <p:tag name="AS_UNIQUEID" val="6090"/>
</p:tagLst>
</file>

<file path=ppt/tags/tag210.xml><?xml version="1.0" encoding="utf-8"?>
<p:tagLst xmlns:p="http://schemas.openxmlformats.org/presentationml/2006/main">
  <p:tag name="AS_UNIQUEID" val="6182"/>
</p:tagLst>
</file>

<file path=ppt/tags/tag211.xml><?xml version="1.0" encoding="utf-8"?>
<p:tagLst xmlns:p="http://schemas.openxmlformats.org/presentationml/2006/main">
  <p:tag name="AS_UNIQUEID" val="6183"/>
</p:tagLst>
</file>

<file path=ppt/tags/tag212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KSO_WPP_MARK_KEY" val="4dc21c92-c93a-4ff5-b829-cf93f336e3e0"/>
  <p:tag name="COMMONDATA" val="eyJoZGlkIjoiMTZlMDc0MDdmMzBkYzU1ZTgxZDIzM2Y3NWJjMGMzYWYifQ=="/>
</p:tagLst>
</file>

<file path=ppt/tags/tag22.xml><?xml version="1.0" encoding="utf-8"?>
<p:tagLst xmlns:p="http://schemas.openxmlformats.org/presentationml/2006/main">
  <p:tag name="AS_UNIQUEID" val="6092"/>
</p:tagLst>
</file>

<file path=ppt/tags/tag23.xml><?xml version="1.0" encoding="utf-8"?>
<p:tagLst xmlns:p="http://schemas.openxmlformats.org/presentationml/2006/main">
  <p:tag name="AS_UNIQUEID" val="6093"/>
</p:tagLst>
</file>

<file path=ppt/tags/tag24.xml><?xml version="1.0" encoding="utf-8"?>
<p:tagLst xmlns:p="http://schemas.openxmlformats.org/presentationml/2006/main">
  <p:tag name="AS_UNIQUEID" val="6094"/>
</p:tagLst>
</file>

<file path=ppt/tags/tag25.xml><?xml version="1.0" encoding="utf-8"?>
<p:tagLst xmlns:p="http://schemas.openxmlformats.org/presentationml/2006/main">
  <p:tag name="AS_UNIQUEID" val="6095"/>
</p:tagLst>
</file>

<file path=ppt/tags/tag26.xml><?xml version="1.0" encoding="utf-8"?>
<p:tagLst xmlns:p="http://schemas.openxmlformats.org/presentationml/2006/main">
  <p:tag name="AS_UNIQUEID" val="6096"/>
</p:tagLst>
</file>

<file path=ppt/tags/tag27.xml><?xml version="1.0" encoding="utf-8"?>
<p:tagLst xmlns:p="http://schemas.openxmlformats.org/presentationml/2006/main">
  <p:tag name="AS_UNIQUEID" val="6097"/>
</p:tagLst>
</file>

<file path=ppt/tags/tag28.xml><?xml version="1.0" encoding="utf-8"?>
<p:tagLst xmlns:p="http://schemas.openxmlformats.org/presentationml/2006/main">
  <p:tag name="AS_UNIQUEID" val="6098"/>
</p:tagLst>
</file>

<file path=ppt/tags/tag29.xml><?xml version="1.0" encoding="utf-8"?>
<p:tagLst xmlns:p="http://schemas.openxmlformats.org/presentationml/2006/main">
  <p:tag name="AS_UNIQUEID" val="6099"/>
</p:tagLst>
</file>

<file path=ppt/tags/tag3.xml><?xml version="1.0" encoding="utf-8"?>
<p:tagLst xmlns:p="http://schemas.openxmlformats.org/presentationml/2006/main">
  <p:tag name="AS_UNIQUEID" val="6069"/>
</p:tagLst>
</file>

<file path=ppt/tags/tag30.xml><?xml version="1.0" encoding="utf-8"?>
<p:tagLst xmlns:p="http://schemas.openxmlformats.org/presentationml/2006/main">
  <p:tag name="AS_UNIQUEID" val="6101"/>
</p:tagLst>
</file>

<file path=ppt/tags/tag31.xml><?xml version="1.0" encoding="utf-8"?>
<p:tagLst xmlns:p="http://schemas.openxmlformats.org/presentationml/2006/main">
  <p:tag name="AS_UNIQUEID" val="6102"/>
</p:tagLst>
</file>

<file path=ppt/tags/tag32.xml><?xml version="1.0" encoding="utf-8"?>
<p:tagLst xmlns:p="http://schemas.openxmlformats.org/presentationml/2006/main">
  <p:tag name="AS_UNIQUEID" val="6103"/>
</p:tagLst>
</file>

<file path=ppt/tags/tag33.xml><?xml version="1.0" encoding="utf-8"?>
<p:tagLst xmlns:p="http://schemas.openxmlformats.org/presentationml/2006/main">
  <p:tag name="AS_UNIQUEID" val="6104"/>
</p:tagLst>
</file>

<file path=ppt/tags/tag34.xml><?xml version="1.0" encoding="utf-8"?>
<p:tagLst xmlns:p="http://schemas.openxmlformats.org/presentationml/2006/main">
  <p:tag name="AS_UNIQUEID" val="6106"/>
</p:tagLst>
</file>

<file path=ppt/tags/tag35.xml><?xml version="1.0" encoding="utf-8"?>
<p:tagLst xmlns:p="http://schemas.openxmlformats.org/presentationml/2006/main">
  <p:tag name="AS_UNIQUEID" val="6107"/>
</p:tagLst>
</file>

<file path=ppt/tags/tag36.xml><?xml version="1.0" encoding="utf-8"?>
<p:tagLst xmlns:p="http://schemas.openxmlformats.org/presentationml/2006/main">
  <p:tag name="AS_UNIQUEID" val="6108"/>
</p:tagLst>
</file>

<file path=ppt/tags/tag37.xml><?xml version="1.0" encoding="utf-8"?>
<p:tagLst xmlns:p="http://schemas.openxmlformats.org/presentationml/2006/main">
  <p:tag name="AS_UNIQUEID" val="6110"/>
</p:tagLst>
</file>

<file path=ppt/tags/tag38.xml><?xml version="1.0" encoding="utf-8"?>
<p:tagLst xmlns:p="http://schemas.openxmlformats.org/presentationml/2006/main">
  <p:tag name="AS_UNIQUEID" val="6111"/>
</p:tagLst>
</file>

<file path=ppt/tags/tag39.xml><?xml version="1.0" encoding="utf-8"?>
<p:tagLst xmlns:p="http://schemas.openxmlformats.org/presentationml/2006/main">
  <p:tag name="AS_UNIQUEID" val="6112"/>
</p:tagLst>
</file>

<file path=ppt/tags/tag4.xml><?xml version="1.0" encoding="utf-8"?>
<p:tagLst xmlns:p="http://schemas.openxmlformats.org/presentationml/2006/main">
  <p:tag name="AS_UNIQUEID" val="6070"/>
</p:tagLst>
</file>

<file path=ppt/tags/tag40.xml><?xml version="1.0" encoding="utf-8"?>
<p:tagLst xmlns:p="http://schemas.openxmlformats.org/presentationml/2006/main">
  <p:tag name="AS_UNIQUEID" val="6113"/>
</p:tagLst>
</file>

<file path=ppt/tags/tag41.xml><?xml version="1.0" encoding="utf-8"?>
<p:tagLst xmlns:p="http://schemas.openxmlformats.org/presentationml/2006/main">
  <p:tag name="AS_UNIQUEID" val="6114"/>
</p:tagLst>
</file>

<file path=ppt/tags/tag42.xml><?xml version="1.0" encoding="utf-8"?>
<p:tagLst xmlns:p="http://schemas.openxmlformats.org/presentationml/2006/main">
  <p:tag name="AS_UNIQUEID" val="6115"/>
</p:tagLst>
</file>

<file path=ppt/tags/tag43.xml><?xml version="1.0" encoding="utf-8"?>
<p:tagLst xmlns:p="http://schemas.openxmlformats.org/presentationml/2006/main">
  <p:tag name="AS_UNIQUEID" val="6117"/>
</p:tagLst>
</file>

<file path=ppt/tags/tag44.xml><?xml version="1.0" encoding="utf-8"?>
<p:tagLst xmlns:p="http://schemas.openxmlformats.org/presentationml/2006/main">
  <p:tag name="AS_UNIQUEID" val="6118"/>
</p:tagLst>
</file>

<file path=ppt/tags/tag45.xml><?xml version="1.0" encoding="utf-8"?>
<p:tagLst xmlns:p="http://schemas.openxmlformats.org/presentationml/2006/main">
  <p:tag name="AS_UNIQUEID" val="6119"/>
</p:tagLst>
</file>

<file path=ppt/tags/tag46.xml><?xml version="1.0" encoding="utf-8"?>
<p:tagLst xmlns:p="http://schemas.openxmlformats.org/presentationml/2006/main">
  <p:tag name="AS_UNIQUEID" val="6120"/>
</p:tagLst>
</file>

<file path=ppt/tags/tag47.xml><?xml version="1.0" encoding="utf-8"?>
<p:tagLst xmlns:p="http://schemas.openxmlformats.org/presentationml/2006/main">
  <p:tag name="AS_UNIQUEID" val="6121"/>
</p:tagLst>
</file>

<file path=ppt/tags/tag48.xml><?xml version="1.0" encoding="utf-8"?>
<p:tagLst xmlns:p="http://schemas.openxmlformats.org/presentationml/2006/main">
  <p:tag name="AS_UNIQUEID" val="6122"/>
</p:tagLst>
</file>

<file path=ppt/tags/tag49.xml><?xml version="1.0" encoding="utf-8"?>
<p:tagLst xmlns:p="http://schemas.openxmlformats.org/presentationml/2006/main">
  <p:tag name="AS_UNIQUEID" val="6124"/>
</p:tagLst>
</file>

<file path=ppt/tags/tag5.xml><?xml version="1.0" encoding="utf-8"?>
<p:tagLst xmlns:p="http://schemas.openxmlformats.org/presentationml/2006/main">
  <p:tag name="AS_UNIQUEID" val="6071"/>
</p:tagLst>
</file>

<file path=ppt/tags/tag50.xml><?xml version="1.0" encoding="utf-8"?>
<p:tagLst xmlns:p="http://schemas.openxmlformats.org/presentationml/2006/main">
  <p:tag name="AS_UNIQUEID" val="6125"/>
</p:tagLst>
</file>

<file path=ppt/tags/tag51.xml><?xml version="1.0" encoding="utf-8"?>
<p:tagLst xmlns:p="http://schemas.openxmlformats.org/presentationml/2006/main">
  <p:tag name="AS_UNIQUEID" val="6126"/>
</p:tagLst>
</file>

<file path=ppt/tags/tag52.xml><?xml version="1.0" encoding="utf-8"?>
<p:tagLst xmlns:p="http://schemas.openxmlformats.org/presentationml/2006/main">
  <p:tag name="AS_UNIQUEID" val="6127"/>
</p:tagLst>
</file>

<file path=ppt/tags/tag53.xml><?xml version="1.0" encoding="utf-8"?>
<p:tagLst xmlns:p="http://schemas.openxmlformats.org/presentationml/2006/main">
  <p:tag name="AS_UNIQUEID" val="6128"/>
</p:tagLst>
</file>

<file path=ppt/tags/tag54.xml><?xml version="1.0" encoding="utf-8"?>
<p:tagLst xmlns:p="http://schemas.openxmlformats.org/presentationml/2006/main">
  <p:tag name="AS_UNIQUEID" val="6130"/>
</p:tagLst>
</file>

<file path=ppt/tags/tag55.xml><?xml version="1.0" encoding="utf-8"?>
<p:tagLst xmlns:p="http://schemas.openxmlformats.org/presentationml/2006/main">
  <p:tag name="AS_UNIQUEID" val="6131"/>
</p:tagLst>
</file>

<file path=ppt/tags/tag56.xml><?xml version="1.0" encoding="utf-8"?>
<p:tagLst xmlns:p="http://schemas.openxmlformats.org/presentationml/2006/main">
  <p:tag name="AS_UNIQUEID" val="6132"/>
</p:tagLst>
</file>

<file path=ppt/tags/tag57.xml><?xml version="1.0" encoding="utf-8"?>
<p:tagLst xmlns:p="http://schemas.openxmlformats.org/presentationml/2006/main">
  <p:tag name="AS_UNIQUEID" val="6133"/>
</p:tagLst>
</file>

<file path=ppt/tags/tag58.xml><?xml version="1.0" encoding="utf-8"?>
<p:tagLst xmlns:p="http://schemas.openxmlformats.org/presentationml/2006/main">
  <p:tag name="AS_UNIQUEID" val="6134"/>
</p:tagLst>
</file>

<file path=ppt/tags/tag59.xml><?xml version="1.0" encoding="utf-8"?>
<p:tagLst xmlns:p="http://schemas.openxmlformats.org/presentationml/2006/main">
  <p:tag name="AS_UNIQUEID" val="5793"/>
</p:tagLst>
</file>

<file path=ppt/tags/tag6.xml><?xml version="1.0" encoding="utf-8"?>
<p:tagLst xmlns:p="http://schemas.openxmlformats.org/presentationml/2006/main">
  <p:tag name="AS_UNIQUEID" val="6073"/>
</p:tagLst>
</file>

<file path=ppt/tags/tag60.xml><?xml version="1.0" encoding="utf-8"?>
<p:tagLst xmlns:p="http://schemas.openxmlformats.org/presentationml/2006/main">
  <p:tag name="AS_UNIQUEID" val="5794"/>
</p:tagLst>
</file>

<file path=ppt/tags/tag61.xml><?xml version="1.0" encoding="utf-8"?>
<p:tagLst xmlns:p="http://schemas.openxmlformats.org/presentationml/2006/main">
  <p:tag name="AS_UNIQUEID" val="5795"/>
</p:tagLst>
</file>

<file path=ppt/tags/tag62.xml><?xml version="1.0" encoding="utf-8"?>
<p:tagLst xmlns:p="http://schemas.openxmlformats.org/presentationml/2006/main">
  <p:tag name="AS_UNIQUEID" val="5796"/>
</p:tagLst>
</file>

<file path=ppt/tags/tag63.xml><?xml version="1.0" encoding="utf-8"?>
<p:tagLst xmlns:p="http://schemas.openxmlformats.org/presentationml/2006/main">
  <p:tag name="AS_UNIQUEID" val="6139"/>
</p:tagLst>
</file>

<file path=ppt/tags/tag64.xml><?xml version="1.0" encoding="utf-8"?>
<p:tagLst xmlns:p="http://schemas.openxmlformats.org/presentationml/2006/main">
  <p:tag name="AS_UNIQUEID" val="6140"/>
</p:tagLst>
</file>

<file path=ppt/tags/tag65.xml><?xml version="1.0" encoding="utf-8"?>
<p:tagLst xmlns:p="http://schemas.openxmlformats.org/presentationml/2006/main">
  <p:tag name="AS_UNIQUEID" val="6141"/>
</p:tagLst>
</file>

<file path=ppt/tags/tag66.xml><?xml version="1.0" encoding="utf-8"?>
<p:tagLst xmlns:p="http://schemas.openxmlformats.org/presentationml/2006/main">
  <p:tag name="AS_UNIQUEID" val="6142"/>
</p:tagLst>
</file>

<file path=ppt/tags/tag67.xml><?xml version="1.0" encoding="utf-8"?>
<p:tagLst xmlns:p="http://schemas.openxmlformats.org/presentationml/2006/main">
  <p:tag name="AS_UNIQUEID" val="6143"/>
</p:tagLst>
</file>

<file path=ppt/tags/tag68.xml><?xml version="1.0" encoding="utf-8"?>
<p:tagLst xmlns:p="http://schemas.openxmlformats.org/presentationml/2006/main">
  <p:tag name="AS_UNIQUEID" val="6144"/>
</p:tagLst>
</file>

<file path=ppt/tags/tag69.xml><?xml version="1.0" encoding="utf-8"?>
<p:tagLst xmlns:p="http://schemas.openxmlformats.org/presentationml/2006/main">
  <p:tag name="AS_UNIQUEID" val="6145"/>
</p:tagLst>
</file>

<file path=ppt/tags/tag7.xml><?xml version="1.0" encoding="utf-8"?>
<p:tagLst xmlns:p="http://schemas.openxmlformats.org/presentationml/2006/main">
  <p:tag name="AS_UNIQUEID" val="6074"/>
</p:tagLst>
</file>

<file path=ppt/tags/tag70.xml><?xml version="1.0" encoding="utf-8"?>
<p:tagLst xmlns:p="http://schemas.openxmlformats.org/presentationml/2006/main">
  <p:tag name="AS_UNIQUEID" val="6147"/>
</p:tagLst>
</file>

<file path=ppt/tags/tag71.xml><?xml version="1.0" encoding="utf-8"?>
<p:tagLst xmlns:p="http://schemas.openxmlformats.org/presentationml/2006/main">
  <p:tag name="AS_UNIQUEID" val="6148"/>
</p:tagLst>
</file>

<file path=ppt/tags/tag72.xml><?xml version="1.0" encoding="utf-8"?>
<p:tagLst xmlns:p="http://schemas.openxmlformats.org/presentationml/2006/main">
  <p:tag name="AS_UNIQUEID" val="6149"/>
</p:tagLst>
</file>

<file path=ppt/tags/tag73.xml><?xml version="1.0" encoding="utf-8"?>
<p:tagLst xmlns:p="http://schemas.openxmlformats.org/presentationml/2006/main">
  <p:tag name="AS_UNIQUEID" val="6150"/>
</p:tagLst>
</file>

<file path=ppt/tags/tag74.xml><?xml version="1.0" encoding="utf-8"?>
<p:tagLst xmlns:p="http://schemas.openxmlformats.org/presentationml/2006/main">
  <p:tag name="AS_UNIQUEID" val="6151"/>
</p:tagLst>
</file>

<file path=ppt/tags/tag75.xml><?xml version="1.0" encoding="utf-8"?>
<p:tagLst xmlns:p="http://schemas.openxmlformats.org/presentationml/2006/main">
  <p:tag name="AS_UNIQUEID" val="6152"/>
</p:tagLst>
</file>

<file path=ppt/tags/tag76.xml><?xml version="1.0" encoding="utf-8"?>
<p:tagLst xmlns:p="http://schemas.openxmlformats.org/presentationml/2006/main">
  <p:tag name="AS_UNIQUEID" val="6153"/>
</p:tagLst>
</file>

<file path=ppt/tags/tag77.xml><?xml version="1.0" encoding="utf-8"?>
<p:tagLst xmlns:p="http://schemas.openxmlformats.org/presentationml/2006/main">
  <p:tag name="AS_UNIQUEID" val="6154"/>
</p:tagLst>
</file>

<file path=ppt/tags/tag78.xml><?xml version="1.0" encoding="utf-8"?>
<p:tagLst xmlns:p="http://schemas.openxmlformats.org/presentationml/2006/main">
  <p:tag name="AS_UNIQUEID" val="6155"/>
</p:tagLst>
</file>

<file path=ppt/tags/tag79.xml><?xml version="1.0" encoding="utf-8"?>
<p:tagLst xmlns:p="http://schemas.openxmlformats.org/presentationml/2006/main">
  <p:tag name="AS_UNIQUEID" val="6156"/>
</p:tagLst>
</file>

<file path=ppt/tags/tag8.xml><?xml version="1.0" encoding="utf-8"?>
<p:tagLst xmlns:p="http://schemas.openxmlformats.org/presentationml/2006/main">
  <p:tag name="AS_UNIQUEID" val="6075"/>
</p:tagLst>
</file>

<file path=ppt/tags/tag80.xml><?xml version="1.0" encoding="utf-8"?>
<p:tagLst xmlns:p="http://schemas.openxmlformats.org/presentationml/2006/main">
  <p:tag name="AS_UNIQUEID" val="6157"/>
</p:tagLst>
</file>

<file path=ppt/tags/tag81.xml><?xml version="1.0" encoding="utf-8"?>
<p:tagLst xmlns:p="http://schemas.openxmlformats.org/presentationml/2006/main">
  <p:tag name="AS_UNIQUEID" val="6158"/>
</p:tagLst>
</file>

<file path=ppt/tags/tag82.xml><?xml version="1.0" encoding="utf-8"?>
<p:tagLst xmlns:p="http://schemas.openxmlformats.org/presentationml/2006/main">
  <p:tag name="AS_UNIQUEID" val="6159"/>
</p:tagLst>
</file>

<file path=ppt/tags/tag83.xml><?xml version="1.0" encoding="utf-8"?>
<p:tagLst xmlns:p="http://schemas.openxmlformats.org/presentationml/2006/main">
  <p:tag name="AS_UNIQUEID" val="6160"/>
</p:tagLst>
</file>

<file path=ppt/tags/tag84.xml><?xml version="1.0" encoding="utf-8"?>
<p:tagLst xmlns:p="http://schemas.openxmlformats.org/presentationml/2006/main">
  <p:tag name="AS_UNIQUEID" val="6162"/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85.xml><?xml version="1.0" encoding="utf-8"?>
<p:tagLst xmlns:p="http://schemas.openxmlformats.org/presentationml/2006/main">
  <p:tag name="AS_UNIQUEID" val="6163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86.xml><?xml version="1.0" encoding="utf-8"?>
<p:tagLst xmlns:p="http://schemas.openxmlformats.org/presentationml/2006/main">
  <p:tag name="AS_UNIQUEID" val="6164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87.xml><?xml version="1.0" encoding="utf-8"?>
<p:tagLst xmlns:p="http://schemas.openxmlformats.org/presentationml/2006/main">
  <p:tag name="AS_UNIQUEID" val="6165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88.xml><?xml version="1.0" encoding="utf-8"?>
<p:tagLst xmlns:p="http://schemas.openxmlformats.org/presentationml/2006/main">
  <p:tag name="AS_UNIQUEID" val="6166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89.xml><?xml version="1.0" encoding="utf-8"?>
<p:tagLst xmlns:p="http://schemas.openxmlformats.org/presentationml/2006/main">
  <p:tag name="AS_UNIQUEID" val="6167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.xml><?xml version="1.0" encoding="utf-8"?>
<p:tagLst xmlns:p="http://schemas.openxmlformats.org/presentationml/2006/main">
  <p:tag name="AS_UNIQUEID" val="6076"/>
</p:tagLst>
</file>

<file path=ppt/tags/tag90.xml><?xml version="1.0" encoding="utf-8"?>
<p:tagLst xmlns:p="http://schemas.openxmlformats.org/presentationml/2006/main">
  <p:tag name="AS_UNIQUEID" val="6168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1.xml><?xml version="1.0" encoding="utf-8"?>
<p:tagLst xmlns:p="http://schemas.openxmlformats.org/presentationml/2006/main">
  <p:tag name="AS_UNIQUEID" val="6170"/>
</p:tagLst>
</file>

<file path=ppt/tags/tag92.xml><?xml version="1.0" encoding="utf-8"?>
<p:tagLst xmlns:p="http://schemas.openxmlformats.org/presentationml/2006/main">
  <p:tag name="AS_UNIQUEID" val="6171"/>
</p:tagLst>
</file>

<file path=ppt/tags/tag93.xml><?xml version="1.0" encoding="utf-8"?>
<p:tagLst xmlns:p="http://schemas.openxmlformats.org/presentationml/2006/main">
  <p:tag name="AS_UNIQUEID" val="6172"/>
</p:tagLst>
</file>

<file path=ppt/tags/tag94.xml><?xml version="1.0" encoding="utf-8"?>
<p:tagLst xmlns:p="http://schemas.openxmlformats.org/presentationml/2006/main">
  <p:tag name="AS_UNIQUEID" val="6173"/>
</p:tagLst>
</file>

<file path=ppt/tags/tag95.xml><?xml version="1.0" encoding="utf-8"?>
<p:tagLst xmlns:p="http://schemas.openxmlformats.org/presentationml/2006/main">
  <p:tag name="AS_UNIQUEID" val="6174"/>
</p:tagLst>
</file>

<file path=ppt/tags/tag96.xml><?xml version="1.0" encoding="utf-8"?>
<p:tagLst xmlns:p="http://schemas.openxmlformats.org/presentationml/2006/main">
  <p:tag name="AS_UNIQUEID" val="6175"/>
</p:tagLst>
</file>

<file path=ppt/tags/tag97.xml><?xml version="1.0" encoding="utf-8"?>
<p:tagLst xmlns:p="http://schemas.openxmlformats.org/presentationml/2006/main">
  <p:tag name="AS_UNIQUEID" val="6176"/>
</p:tagLst>
</file>

<file path=ppt/tags/tag98.xml><?xml version="1.0" encoding="utf-8"?>
<p:tagLst xmlns:p="http://schemas.openxmlformats.org/presentationml/2006/main">
  <p:tag name="AS_UNIQUEID" val="6185"/>
</p:tagLst>
</file>

<file path=ppt/tags/tag99.xml><?xml version="1.0" encoding="utf-8"?>
<p:tagLst xmlns:p="http://schemas.openxmlformats.org/presentationml/2006/main">
  <p:tag name="AS_UNIQUEID" val="6186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7226</Words>
  <Application>WPS 演示</Application>
  <PresentationFormat/>
  <Paragraphs>327</Paragraphs>
  <Slides>41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66" baseType="lpstr">
      <vt:lpstr>Arial</vt:lpstr>
      <vt:lpstr>宋体</vt:lpstr>
      <vt:lpstr>Wingdings</vt:lpstr>
      <vt:lpstr>等线</vt:lpstr>
      <vt:lpstr>隶书</vt:lpstr>
      <vt:lpstr>黑体</vt:lpstr>
      <vt:lpstr>Century Gothic</vt:lpstr>
      <vt:lpstr>Times New Roman</vt:lpstr>
      <vt:lpstr>Courier New</vt:lpstr>
      <vt:lpstr>Times New Roman</vt:lpstr>
      <vt:lpstr>Courier New</vt:lpstr>
      <vt:lpstr>楷体</vt:lpstr>
      <vt:lpstr>方正中等线简体</vt:lpstr>
      <vt:lpstr>微软雅黑</vt:lpstr>
      <vt:lpstr>Arial Unicode MS</vt:lpstr>
      <vt:lpstr>Calibri Light</vt:lpstr>
      <vt:lpstr>Calibri</vt:lpstr>
      <vt:lpstr>Arial</vt:lpstr>
      <vt:lpstr>方正书宋简体</vt:lpstr>
      <vt:lpstr>仿宋</vt:lpstr>
      <vt:lpstr>楷体_GB2312</vt:lpstr>
      <vt:lpstr>新宋体</vt:lpstr>
      <vt:lpstr>方正黑体简体</vt:lpstr>
      <vt:lpstr>华文中宋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【全国卷Ⅰ】根据小说《审丑》的内容，简要概括曾大爷的形象特点。 ①外貌丑陋；②吃苦耐劳； ③深爱自己的孙子，甘愿付出；④晚景凄凉。  【改编题】根据小说《审丑》的内容，简要概括曾大爷的性格特点。 ①吃苦耐劳；②深爱自己的孙子，甘愿付出。</vt:lpstr>
      <vt:lpstr>1.根据小说《审丑》的内容，简要概括曾大爷的形象特点 ①外貌丑陋；②吃苦耐劳； ③深爱自己的孙子，甘愿付出；④晚景凄凉。  2.根据小说《审丑》的内容，简要分析曾大爷的形象特点 ①外貌丑陋：眼睛是烂的，老得就剩下渣了，被当做画模，是审丑的对象，路人甚至家人都嫌弃他。 ②吃苦耐劳：为儿子挣回了一屋的家具，在寒风中追逐随风飞舞的塑料袋。 ③深爱自己的孙子，甘愿付出：为了孙子能买起钢琴，不顾及自己的脸面和影响，甘愿做模特，年老了还不停地工作。 ④晚景凄凉：孙子孙媳都不愿意见他，自己后来黯然死去。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麒麟小小</cp:lastModifiedBy>
  <cp:revision>5</cp:revision>
  <dcterms:created xsi:type="dcterms:W3CDTF">2024-12-22T11:44:00Z</dcterms:created>
  <dcterms:modified xsi:type="dcterms:W3CDTF">2024-12-26T00:36:15Z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6AC5F8D5A4064A3F83A24CFFBDD8B42E</vt:lpwstr>
  </property>
  <property fmtid="{D5CDD505-2E9C-101B-9397-08002B2CF9AE}" pid="7" name="KSOProductBuildVer">
    <vt:lpwstr>2052-11.1.0.12165</vt:lpwstr>
  </property>
</Properties>
</file>