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40" r:id="rId3"/>
    <p:sldId id="343" r:id="rId5"/>
    <p:sldId id="344" r:id="rId6"/>
    <p:sldId id="345" r:id="rId7"/>
    <p:sldId id="346" r:id="rId8"/>
    <p:sldId id="347" r:id="rId9"/>
    <p:sldId id="594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</p:sldIdLst>
  <p:sldSz cx="1219009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afb8586-9651-416b-9a95-54e9226c45e7}">
          <p14:sldIdLst>
            <p14:sldId id="340"/>
            <p14:sldId id="343"/>
            <p14:sldId id="344"/>
            <p14:sldId id="345"/>
            <p14:sldId id="346"/>
            <p14:sldId id="347"/>
            <p14:sldId id="594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516" y="0"/>
      </p:cViewPr>
      <p:guideLst>
        <p:guide orient="horz" pos="2204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14"/>
      </p:cViewPr>
      <p:guideLst>
        <p:guide orient="horz" pos="2939"/>
        <p:guide pos="2157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6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11156224" y="6427788"/>
            <a:ext cx="268570" cy="268606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11535905" y="6427788"/>
            <a:ext cx="268570" cy="268606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11915587" y="6423661"/>
            <a:ext cx="276824" cy="276860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13" y="534035"/>
            <a:ext cx="11810587" cy="61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>
            <a:hlinkClick r:id="" action="ppaction://noaction"/>
          </p:cNvPr>
          <p:cNvSpPr txBox="1"/>
          <p:nvPr userDrawn="1"/>
        </p:nvSpPr>
        <p:spPr>
          <a:xfrm>
            <a:off x="407035" y="55245"/>
            <a:ext cx="533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考向一　人物形象作用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13" y="534035"/>
            <a:ext cx="11810587" cy="61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动作按钮: 后退或前一项 16">
            <a:hlinkClick r:id="" action="ppaction://hlinkshowjump?jump=previousslide"/>
          </p:cNvPr>
          <p:cNvSpPr/>
          <p:nvPr userDrawn="1"/>
        </p:nvSpPr>
        <p:spPr>
          <a:xfrm>
            <a:off x="11003280" y="6427788"/>
            <a:ext cx="268605" cy="268605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动作按钮: 前进或下一项 17">
            <a:hlinkClick r:id="" action="ppaction://hlinkshowjump?jump=nextslide"/>
          </p:cNvPr>
          <p:cNvSpPr/>
          <p:nvPr userDrawn="1"/>
        </p:nvSpPr>
        <p:spPr>
          <a:xfrm>
            <a:off x="11383010" y="6427788"/>
            <a:ext cx="268605" cy="26860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动作按钮: 结束 18">
            <a:hlinkClick r:id="" action="ppaction://hlinkshowjump?jump=endshow"/>
          </p:cNvPr>
          <p:cNvSpPr/>
          <p:nvPr userDrawn="1"/>
        </p:nvSpPr>
        <p:spPr>
          <a:xfrm>
            <a:off x="11762740" y="6423660"/>
            <a:ext cx="276860" cy="276860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6">
            <a:hlinkClick r:id="" action="ppaction://noaction"/>
          </p:cNvPr>
          <p:cNvSpPr txBox="1"/>
          <p:nvPr userDrawn="1"/>
        </p:nvSpPr>
        <p:spPr>
          <a:xfrm>
            <a:off x="407035" y="55245"/>
            <a:ext cx="533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考向二　物象作用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13" y="534035"/>
            <a:ext cx="11810587" cy="61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动作按钮: 后退或前一项 16">
            <a:hlinkClick r:id="" action="ppaction://hlinkshowjump?jump=previousslide"/>
          </p:cNvPr>
          <p:cNvSpPr/>
          <p:nvPr userDrawn="1"/>
        </p:nvSpPr>
        <p:spPr>
          <a:xfrm>
            <a:off x="11003280" y="6427788"/>
            <a:ext cx="268605" cy="268605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动作按钮: 前进或下一项 17">
            <a:hlinkClick r:id="" action="ppaction://hlinkshowjump?jump=nextslide"/>
          </p:cNvPr>
          <p:cNvSpPr/>
          <p:nvPr userDrawn="1"/>
        </p:nvSpPr>
        <p:spPr>
          <a:xfrm>
            <a:off x="11383010" y="6427788"/>
            <a:ext cx="268605" cy="26860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动作按钮: 结束 18">
            <a:hlinkClick r:id="" action="ppaction://hlinkshowjump?jump=endshow"/>
          </p:cNvPr>
          <p:cNvSpPr/>
          <p:nvPr userDrawn="1"/>
        </p:nvSpPr>
        <p:spPr>
          <a:xfrm>
            <a:off x="11762740" y="6423660"/>
            <a:ext cx="276860" cy="276860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6">
            <a:hlinkClick r:id="" action="ppaction://noaction"/>
          </p:cNvPr>
          <p:cNvSpPr txBox="1"/>
          <p:nvPr userDrawn="1"/>
        </p:nvSpPr>
        <p:spPr>
          <a:xfrm>
            <a:off x="407035" y="55245"/>
            <a:ext cx="533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一轮对点</a:t>
            </a:r>
            <a:r>
              <a:rPr lang="en-US" altLang="zh-CN" sz="2000" b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</a:t>
            </a:r>
            <a:r>
              <a:rPr lang="zh-CN" altLang="en-US" sz="2000" b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891" y="394879"/>
            <a:ext cx="10798313" cy="791876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1904" y="6313949"/>
            <a:ext cx="2699578" cy="316751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5357" y="6313949"/>
            <a:ext cx="3959381" cy="31675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6213" y="6313949"/>
            <a:ext cx="2699578" cy="316751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4.xml"/><Relationship Id="rId10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/>
          <p:nvPr/>
        </p:nvSpPr>
        <p:spPr>
          <a:xfrm>
            <a:off x="46449" y="620585"/>
            <a:ext cx="11683493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32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  <a:sym typeface="+mn-ea"/>
              </a:rPr>
              <a:t>2025</a:t>
            </a:r>
            <a:r>
              <a:rPr lang="zh-CN" altLang="en-US" sz="32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  <a:sym typeface="+mn-ea"/>
              </a:rPr>
              <a:t>年文学类文本阅读解题思路及预测</a:t>
            </a:r>
            <a:endParaRPr lang="zh-CN" altLang="en-US" sz="3200" b="1" kern="10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  <a:p>
            <a:pPr algn="ctr">
              <a:lnSpc>
                <a:spcPct val="120000"/>
              </a:lnSpc>
              <a:spcBef>
                <a:spcPts val="1300"/>
              </a:spcBef>
              <a:spcAft>
                <a:spcPts val="1300"/>
              </a:spcAft>
            </a:pPr>
            <a:endParaRPr lang="zh-CN" altLang="en-US" sz="3200" b="1" kern="10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  <a:p>
            <a:pPr algn="ctr">
              <a:lnSpc>
                <a:spcPct val="120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考点</a:t>
            </a:r>
            <a:r>
              <a:rPr lang="en-US" altLang="zh-CN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8</a:t>
            </a:r>
            <a:r>
              <a:rPr lang="zh-CN" altLang="en-US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　分析形象</a:t>
            </a:r>
            <a:r>
              <a:rPr lang="en-US" altLang="zh-CN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en-US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主要人物、次要人物、“我”和物象</a:t>
            </a:r>
            <a:r>
              <a:rPr lang="en-US" altLang="zh-CN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en-US" sz="3200" b="1" kern="10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的作用</a:t>
            </a:r>
            <a:endParaRPr lang="zh-CN" altLang="en-US" sz="3200" b="1" kern="10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48493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边练边悟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（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2021·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浙江卷）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阅读下面的文字，完成后面的题目。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麦　子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红　柯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他们住在祖国边疆旷野中的土房子里，要一直守护下去。不管是谁，问他们搬不搬走？他们都说要住下去。当然了，老婆婆的回答要平和一些：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搬走怎么办呢？你前脚走，草就后脚跟过来，这儿的草有多凶哇，你刚转个身，它们就爬到窗户上，往屋里钻。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老头脾气躁：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往哪搬？我搬走你住呀。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老头总以为他住的是宫殿。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房子又矮又小。房子高不起来，房子周围的树就不怎么高。这儿的树都是矮个儿，都是那种憨厚的榆树，树杈很多，叶子很密，就是长不高。风大。树像绿狮子，毛发纷乱，疯狂地扑打风，风疼得满地打滚，蹿到天上，发出长长的哨音，又跌落到洼地里发出猛兽似的嗥叫。风嗥叫起来，地都动呢。老头吓唬老婆婆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树抽打它们呢，树是老天爷的鞭子，老天爷要抽它们，它们只能哇哇乱叫。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老婆婆战战兢兢：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老天爷为啥抽它们？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老头说：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谁让它们乱跑，老天爷可容不得谁整天乱跑。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48493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走到浓密的树林里，老头发现她竟然一身金黄，飘动着团团芳香，就像一头金色的豹子。豹子走在麦田里，麦子哗哗响起来。麦子的金光洒在榆树上，榆树叶子油汪汪的；麦子的金光洒在云朵上，云就像戴了金笼头，云跟牲畜一样弯下脖子在明净辽阔的苍穹上吃草，云吃草的声音很柔和，窸窸窣窣。老婆婆摸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穗呢。她的手像一只跳鼠，跳到麦芒上，麦芒浓密绵长就像夏天的睫毛，老婆婆触摸到夏天最美丽的地方。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麦子在老婆婆掌心里颤动。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54495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的手黄巴巴的，长满了像豆子一般的金黄的茧，那些茧豆真大呀，又圆又壮实，比麦粒儿大，比麦粒儿好看，就像一颗小太阳。大漠的太阳都这样子，小小一点，原野就像合起来的手掌，太阳在金色的指缝间回落。有时太阳会挂在树梢上，挣扎半天也挣不脱，把树都拉弯了，茂密的树梢牢牢地抱着太阳不肯松手，就像一个粗野的汉子紧紧抱着他心爱的女人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老婆婆的额头闪动着快乐的光芒，发出梦呓般的叫声：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长高了，长胖了。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老婆婆搓开一只麦穗，麦粒肥肥胖胖，软乎乎的，就像刚出生的婴儿。老婆婆用手轻轻拍打着：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哭哇哭哇，快哭上一声。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老婆婆曾生过一个孩子，那孩子夭折了。从那以后，她再也没有生过孩子。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544449"/>
            <a:ext cx="11595108" cy="58396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那时，他们年轻力壮，老头自己动手做了几只木碗，换了一口大锅，好像他们要生一大群孩子。她说：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拿什么养活他们呀？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丈夫自豪得不得了：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咱们这里，想要多少娃娃就有多少娃娃。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丈夫大手一指，外边是辽阔的原野。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旷野无边无际，伸向远方。好多年以后，从大城市来的洋学生把这辽阔的土地叫太平洋。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老头不知道什么太平洋，老头只知道他要养许多娃娃，老头就从太平洋开始的地方垦荒。老头端着簸箕</a:t>
            </a:r>
            <a:r>
              <a:rPr lang="zh-CN" altLang="zh-CN" sz="2600" b="1" kern="100" baseline="300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【注】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把金黄的麦种大把大把撒出去。那正是落日时分，泥土波涛汹涌就像沸腾的金属。老头的手臂跟鹰一样伸向苍穹，把落日给遮住了，手臂粗壮的黑影投落到地上，随即发出一阵粗重的刷刷声。麦种的大网捕获了土地，肥大的土块跟鱼群一样跳起来，向四周奔窜。太阳落下去，麦子升起来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54495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老头端着空簸箕，眼睛充满梦幻般的光芒。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那年，他去团部接受重要任务。他已经</a:t>
            </a: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30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岁，他在农场最偏远的地方开荒种地，领导想起了他的婚姻问题。传他去团部的重要任务就是解决这个问题。他骑马跑了三天三夜，赶到团部。他喊报告进去的时候，政委正给一个青年女子谈话，政委的脸色不太好看。那女子却眉是眉眼是眼，长得很好看。他都看呆了。女子不看他，他看人家。政委说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怪我无能，没把工作做通。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漂亮女子转身走了。他劝政委别生气：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那么漂亮的女子根本不适合我。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政委吃惊地看他，他说：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我那地方需要结实的女人，跟马一样结实的女人。光漂亮不中用。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政委说：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你要身体棒的，还真有一个，长相差些，心灵绝对美。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54495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他很快就见到那个大块头女人。他们在猪圈见面的，她是炊事班长，兼管猪圈。她接触过好几个男的，都没谈成。她跟猪呆在一起，那些猪个个肥壮无比。大家发出惊叹：谁跟她过日子，谁就能肥壮起来。就是没人动这个念头。他们见面，她就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你这么壮你还来找我。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他说：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谁不想壮。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你想壮？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我想壮。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你找对人啦。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他们就这么说好了，她跟他走。她骑上团部最好的大白马，跟他走了。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走进荒漠她就显出优势，她在空旷荒凉的景象中亮丽起来。他不停地看她，他故意把她让到前边，她圆浑浑的长脖子跟枯死的胡杨打个照面，胡杨就亮起来，坚实的木纹显得很清晰，她整个庞大的身躯一下子让大荒漠充满了生机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56596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女人和骏马走在太阳的谷地里，女人就像起伏的群山。他没想到他能娶这么大一个媳妇，一个顶三个。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你说我一个顶三个。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三个女人才顶你一个。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从来没人这么说过我。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我是你男人才这么说你。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你是我男人，你就天天这么说我，我喜欢你这么说我。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跟那个年代所有的边疆故事一样，他们的洞房在地窝子里。他们说：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我们虽然住的是地窝子，但我们种的是太阳。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麦子生长的样子就像太阳升起来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……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56408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长满谷地的麦子，大片大片的麦子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……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太阳落下去，麦子长起来。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老头端着大簸箕，麦种撒光了，簸箕里还有泥土的光芒。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我把泥土的光芒端回来啦。老婆子开门啊。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泥土金闪闪的，老婆婆被吸引住了。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我们是簸箕命。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他们伸出手，手指蛋上指纹的纹路，没有一只斗，全是簸箕。斗才聚财，簸箕不聚财。老婆婆说：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咱不要财。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老婆婆搓开一只麦穗，搓出几十颗胖乎乎的麦粒，轻轻拍打着：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哈哈，我有这么多孩子。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（有删改）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【注】</a:t>
            </a:r>
            <a:r>
              <a:rPr lang="zh-CN" altLang="zh-CN" sz="2600" b="1" kern="10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簸箕：用竹篾或柳条编成的器具，三面有边沿，一面敞口，用来簸粮食等。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2.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探究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麦子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在全文中的作用。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" name="Picture 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5315" y="6319663"/>
            <a:ext cx="81756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9211" y="6319663"/>
            <a:ext cx="81756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"/>
          <p:cNvSpPr txBox="1"/>
          <p:nvPr/>
        </p:nvSpPr>
        <p:spPr>
          <a:xfrm>
            <a:off x="438333" y="1344930"/>
            <a:ext cx="1151662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【解题思维】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60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第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步：精准审题，明确方向。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麦子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是物象，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探究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其在全文中的作用，明确了考查方向，是物象作用题。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60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第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步：精读文本，筛选信息。老头和老婆婆就像文中所写的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麦子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一样，无论环境多么恶劣，一样能够扎根在这片土地上，顽强地生存下去。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麦子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也象征守护边疆的这对夫妇旺盛、顽强的生命力。他们失去孩子，把麦子当作自己的孩子的情节；从结婚以来就一直种麦子；结尾写他们对土地的热爱，仍然没有离开麦子，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麦子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是全文的主线，结构上串联全文。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麦子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也揭示了文章的主题，扎根边疆拓荒产粮就是为守土作贡献。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Aft>
                <a:spcPts val="60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第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步：提取精要，规范作答。结合题干要求，根据第二步的分析，从人物、情节、主题三个角度提炼要点、分条整合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麦子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>
                <a:latin typeface="Times New Roman" panose="02020603050405020304"/>
                <a:cs typeface="Times New Roman" panose="02020603050405020304"/>
              </a:rPr>
              <a:t>在全文中的作用即可。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人物形象作用可谓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牵一发而动全身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，问的是人物形象的作用，作答时却需要由此向小说其他要素扩展，要将人物和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情节安排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结构设计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人物关系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主旨表达</a:t>
            </a:r>
            <a:r>
              <a:rPr lang="zh-CN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等方面相勾连。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8504" y="2564892"/>
          <a:ext cx="11233404" cy="2057400"/>
        </p:xfrm>
        <a:graphic>
          <a:graphicData uri="http://schemas.openxmlformats.org/drawingml/2006/table">
            <a:tbl>
              <a:tblPr/>
              <a:tblGrid>
                <a:gridCol w="1944243"/>
                <a:gridCol w="3721487"/>
                <a:gridCol w="5567674"/>
              </a:tblGrid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角度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小说人物角色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角色解读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主次人物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主要人物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故事情节的中心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次要人物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与主角发生同一或相对立的关联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答案　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是全文的主线，结构上串联全文。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象征守护边疆的这对夫妇旺盛、顽强的生命力。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揭示扎根边疆拓荒产粮就是为守土作贡献的主题。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92931" y="735203"/>
          <a:ext cx="11233404" cy="5974080"/>
        </p:xfrm>
        <a:graphic>
          <a:graphicData uri="http://schemas.openxmlformats.org/drawingml/2006/table">
            <a:tbl>
              <a:tblPr/>
              <a:tblGrid>
                <a:gridCol w="1944243"/>
                <a:gridCol w="3721487"/>
                <a:gridCol w="5567674"/>
              </a:tblGrid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角度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小说人物角色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角色解读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情节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矛盾冲突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安排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故事讲述者、观察者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第一人称叙述者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事件旁观者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当时在场，不影响故事走向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冲突参与者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冲突双方，有阶级冲突、性格冲突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情节推动者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推动下文情节发展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结构设计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线索级人物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贯穿全篇，事件处处为他所知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人物关系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主要人物的陪衬者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与主人公有相同或不同之处，可正衬可反衬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众多穿针引线的联系者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联系人物，使各方因他而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“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相遇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主旨表达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情感抒发者、觉悟者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表现主旨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620649"/>
            <a:ext cx="11595108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解题通法</a:t>
            </a: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】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主要人物作用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关注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970" y="1985010"/>
            <a:ext cx="10061575" cy="42633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177" y="620649"/>
            <a:ext cx="11595108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次要人物作用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630" y="1516380"/>
            <a:ext cx="9495155" cy="4959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177" y="620649"/>
            <a:ext cx="11595108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特别提醒：　　小说中的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我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小说中的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是个特殊人物，它不同于散文中的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，它是小说中的人物，不一定是作者自己。因为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我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是第一人称，也有作为见证人、增强小说真实性的作用。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图示：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75" y="3678555"/>
            <a:ext cx="10136505" cy="2559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704772" y="4783047"/>
            <a:ext cx="4277459" cy="13195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图示：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圆角矩形 25"/>
          <p:cNvSpPr/>
          <p:nvPr>
            <p:custDataLst>
              <p:tags r:id="rId2"/>
            </p:custDataLst>
          </p:nvPr>
        </p:nvSpPr>
        <p:spPr>
          <a:xfrm>
            <a:off x="704694" y="5153645"/>
            <a:ext cx="650544" cy="6505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9" name="圆角矩形 38"/>
          <p:cNvSpPr/>
          <p:nvPr>
            <p:custDataLst>
              <p:tags r:id="rId3"/>
            </p:custDataLst>
          </p:nvPr>
        </p:nvSpPr>
        <p:spPr>
          <a:xfrm>
            <a:off x="704694" y="1586816"/>
            <a:ext cx="650544" cy="6505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704772" y="1218227"/>
            <a:ext cx="4277459" cy="13203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特别提醒：　　小说中的“我”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5" name="圆角矩形 44"/>
          <p:cNvSpPr/>
          <p:nvPr>
            <p:custDataLst>
              <p:tags r:id="rId5"/>
            </p:custDataLst>
          </p:nvPr>
        </p:nvSpPr>
        <p:spPr>
          <a:xfrm>
            <a:off x="704694" y="3371568"/>
            <a:ext cx="650544" cy="6505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704772" y="3000970"/>
            <a:ext cx="4277459" cy="13195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小说中的“我”是个特殊人物，它不同于散文中的“我”，它是小说中的人物，不一定是作者自己。因为“我”是第一人称，也有作为见证人、增强小说真实性的作用。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任意多边形: 形状 3"/>
          <p:cNvSpPr/>
          <p:nvPr>
            <p:custDataLst>
              <p:tags r:id="rId7"/>
            </p:custDataLst>
          </p:nvPr>
        </p:nvSpPr>
        <p:spPr>
          <a:xfrm>
            <a:off x="887317" y="1747363"/>
            <a:ext cx="294120" cy="323856"/>
          </a:xfrm>
          <a:custGeom>
            <a:avLst/>
            <a:gdLst>
              <a:gd name="connsiteX0" fmla="*/ 76282 w 88725"/>
              <a:gd name="connsiteY0" fmla="*/ 24889 h 24893"/>
              <a:gd name="connsiteX1" fmla="*/ 12451 w 88725"/>
              <a:gd name="connsiteY1" fmla="*/ 24889 h 24893"/>
              <a:gd name="connsiteX2" fmla="*/ 4 w 88725"/>
              <a:gd name="connsiteY2" fmla="*/ 12442 h 24893"/>
              <a:gd name="connsiteX3" fmla="*/ 12451 w 88725"/>
              <a:gd name="connsiteY3" fmla="*/ -4 h 24893"/>
              <a:gd name="connsiteX4" fmla="*/ 76282 w 88725"/>
              <a:gd name="connsiteY4" fmla="*/ -4 h 24893"/>
              <a:gd name="connsiteX5" fmla="*/ 88729 w 88725"/>
              <a:gd name="connsiteY5" fmla="*/ 12442 h 24893"/>
              <a:gd name="connsiteX6" fmla="*/ 76282 w 88725"/>
              <a:gd name="connsiteY6" fmla="*/ 24889 h 2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" h="482">
                <a:moveTo>
                  <a:pt x="314" y="217"/>
                </a:moveTo>
                <a:lnTo>
                  <a:pt x="214" y="217"/>
                </a:lnTo>
                <a:cubicBezTo>
                  <a:pt x="203" y="217"/>
                  <a:pt x="194" y="208"/>
                  <a:pt x="194" y="197"/>
                </a:cubicBezTo>
                <a:cubicBezTo>
                  <a:pt x="194" y="186"/>
                  <a:pt x="203" y="178"/>
                  <a:pt x="214" y="178"/>
                </a:cubicBezTo>
                <a:lnTo>
                  <a:pt x="314" y="178"/>
                </a:lnTo>
                <a:cubicBezTo>
                  <a:pt x="325" y="178"/>
                  <a:pt x="334" y="186"/>
                  <a:pt x="334" y="197"/>
                </a:cubicBezTo>
                <a:cubicBezTo>
                  <a:pt x="334" y="208"/>
                  <a:pt x="325" y="217"/>
                  <a:pt x="314" y="217"/>
                </a:cubicBezTo>
                <a:close/>
                <a:moveTo>
                  <a:pt x="314" y="299"/>
                </a:moveTo>
                <a:lnTo>
                  <a:pt x="214" y="299"/>
                </a:lnTo>
                <a:cubicBezTo>
                  <a:pt x="203" y="299"/>
                  <a:pt x="194" y="290"/>
                  <a:pt x="194" y="280"/>
                </a:cubicBezTo>
                <a:cubicBezTo>
                  <a:pt x="194" y="269"/>
                  <a:pt x="203" y="260"/>
                  <a:pt x="214" y="260"/>
                </a:cubicBezTo>
                <a:lnTo>
                  <a:pt x="314" y="260"/>
                </a:lnTo>
                <a:cubicBezTo>
                  <a:pt x="325" y="260"/>
                  <a:pt x="334" y="269"/>
                  <a:pt x="334" y="280"/>
                </a:cubicBezTo>
                <a:cubicBezTo>
                  <a:pt x="334" y="290"/>
                  <a:pt x="325" y="299"/>
                  <a:pt x="314" y="299"/>
                </a:cubicBezTo>
                <a:close/>
                <a:moveTo>
                  <a:pt x="39" y="262"/>
                </a:moveTo>
                <a:lnTo>
                  <a:pt x="39" y="391"/>
                </a:lnTo>
                <a:cubicBezTo>
                  <a:pt x="39" y="414"/>
                  <a:pt x="54" y="433"/>
                  <a:pt x="74" y="441"/>
                </a:cubicBezTo>
                <a:lnTo>
                  <a:pt x="74" y="262"/>
                </a:lnTo>
                <a:lnTo>
                  <a:pt x="39" y="262"/>
                </a:lnTo>
                <a:close/>
                <a:moveTo>
                  <a:pt x="113" y="39"/>
                </a:moveTo>
                <a:lnTo>
                  <a:pt x="113" y="445"/>
                </a:lnTo>
                <a:lnTo>
                  <a:pt x="353" y="445"/>
                </a:lnTo>
                <a:cubicBezTo>
                  <a:pt x="379" y="445"/>
                  <a:pt x="401" y="424"/>
                  <a:pt x="401" y="397"/>
                </a:cubicBezTo>
                <a:lnTo>
                  <a:pt x="401" y="39"/>
                </a:lnTo>
                <a:lnTo>
                  <a:pt x="113" y="39"/>
                </a:lnTo>
                <a:close/>
                <a:moveTo>
                  <a:pt x="106" y="0"/>
                </a:moveTo>
                <a:lnTo>
                  <a:pt x="407" y="0"/>
                </a:lnTo>
                <a:cubicBezTo>
                  <a:pt x="425" y="0"/>
                  <a:pt x="440" y="15"/>
                  <a:pt x="440" y="32"/>
                </a:cubicBezTo>
                <a:lnTo>
                  <a:pt x="440" y="397"/>
                </a:lnTo>
                <a:cubicBezTo>
                  <a:pt x="440" y="445"/>
                  <a:pt x="401" y="484"/>
                  <a:pt x="353" y="484"/>
                </a:cubicBezTo>
                <a:lnTo>
                  <a:pt x="113" y="484"/>
                </a:lnTo>
                <a:lnTo>
                  <a:pt x="113" y="484"/>
                </a:lnTo>
                <a:lnTo>
                  <a:pt x="93" y="484"/>
                </a:lnTo>
                <a:cubicBezTo>
                  <a:pt x="42" y="484"/>
                  <a:pt x="0" y="442"/>
                  <a:pt x="0" y="391"/>
                </a:cubicBezTo>
                <a:lnTo>
                  <a:pt x="0" y="255"/>
                </a:lnTo>
                <a:cubicBezTo>
                  <a:pt x="0" y="237"/>
                  <a:pt x="15" y="222"/>
                  <a:pt x="33" y="222"/>
                </a:cubicBezTo>
                <a:lnTo>
                  <a:pt x="74" y="222"/>
                </a:lnTo>
                <a:lnTo>
                  <a:pt x="74" y="32"/>
                </a:lnTo>
                <a:cubicBezTo>
                  <a:pt x="74" y="15"/>
                  <a:pt x="88" y="0"/>
                  <a:pt x="10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8"/>
            </p:custDataLst>
          </p:nvPr>
        </p:nvSpPr>
        <p:spPr>
          <a:xfrm>
            <a:off x="872601" y="3542150"/>
            <a:ext cx="323844" cy="299309"/>
          </a:xfrm>
          <a:custGeom>
            <a:avLst/>
            <a:gdLst>
              <a:gd name="connsiteX0" fmla="*/ 119920 w 307410"/>
              <a:gd name="connsiteY0" fmla="*/ 177035 h 284119"/>
              <a:gd name="connsiteX1" fmla="*/ 185858 w 307410"/>
              <a:gd name="connsiteY1" fmla="*/ 177035 h 284119"/>
              <a:gd name="connsiteX2" fmla="*/ 198715 w 307410"/>
              <a:gd name="connsiteY2" fmla="*/ 189892 h 284119"/>
              <a:gd name="connsiteX3" fmla="*/ 185858 w 307410"/>
              <a:gd name="connsiteY3" fmla="*/ 202749 h 284119"/>
              <a:gd name="connsiteX4" fmla="*/ 119920 w 307410"/>
              <a:gd name="connsiteY4" fmla="*/ 202749 h 284119"/>
              <a:gd name="connsiteX5" fmla="*/ 107063 w 307410"/>
              <a:gd name="connsiteY5" fmla="*/ 189892 h 284119"/>
              <a:gd name="connsiteX6" fmla="*/ 119920 w 307410"/>
              <a:gd name="connsiteY6" fmla="*/ 177035 h 284119"/>
              <a:gd name="connsiteX7" fmla="*/ 119920 w 307410"/>
              <a:gd name="connsiteY7" fmla="*/ 120541 h 284119"/>
              <a:gd name="connsiteX8" fmla="*/ 185858 w 307410"/>
              <a:gd name="connsiteY8" fmla="*/ 120541 h 284119"/>
              <a:gd name="connsiteX9" fmla="*/ 198715 w 307410"/>
              <a:gd name="connsiteY9" fmla="*/ 133398 h 284119"/>
              <a:gd name="connsiteX10" fmla="*/ 185858 w 307410"/>
              <a:gd name="connsiteY10" fmla="*/ 146254 h 284119"/>
              <a:gd name="connsiteX11" fmla="*/ 119920 w 307410"/>
              <a:gd name="connsiteY11" fmla="*/ 146254 h 284119"/>
              <a:gd name="connsiteX12" fmla="*/ 107063 w 307410"/>
              <a:gd name="connsiteY12" fmla="*/ 133398 h 284119"/>
              <a:gd name="connsiteX13" fmla="*/ 119920 w 307410"/>
              <a:gd name="connsiteY13" fmla="*/ 120541 h 284119"/>
              <a:gd name="connsiteX14" fmla="*/ 25698 w 307410"/>
              <a:gd name="connsiteY14" fmla="*/ 25714 h 284119"/>
              <a:gd name="connsiteX15" fmla="*/ 25698 w 307410"/>
              <a:gd name="connsiteY15" fmla="*/ 258421 h 284119"/>
              <a:gd name="connsiteX16" fmla="*/ 250504 w 307410"/>
              <a:gd name="connsiteY16" fmla="*/ 258421 h 284119"/>
              <a:gd name="connsiteX17" fmla="*/ 281715 w 307410"/>
              <a:gd name="connsiteY17" fmla="*/ 227210 h 284119"/>
              <a:gd name="connsiteX18" fmla="*/ 281715 w 307410"/>
              <a:gd name="connsiteY18" fmla="*/ 73545 h 284119"/>
              <a:gd name="connsiteX19" fmla="*/ 147989 w 307410"/>
              <a:gd name="connsiteY19" fmla="*/ 73545 h 284119"/>
              <a:gd name="connsiteX20" fmla="*/ 130241 w 307410"/>
              <a:gd name="connsiteY20" fmla="*/ 64009 h 284119"/>
              <a:gd name="connsiteX21" fmla="*/ 104869 w 307410"/>
              <a:gd name="connsiteY21" fmla="*/ 25714 h 284119"/>
              <a:gd name="connsiteX22" fmla="*/ 21297 w 307410"/>
              <a:gd name="connsiteY22" fmla="*/ 0 h 284119"/>
              <a:gd name="connsiteX23" fmla="*/ 107224 w 307410"/>
              <a:gd name="connsiteY23" fmla="*/ 0 h 284119"/>
              <a:gd name="connsiteX24" fmla="*/ 124972 w 307410"/>
              <a:gd name="connsiteY24" fmla="*/ 9536 h 284119"/>
              <a:gd name="connsiteX25" fmla="*/ 150359 w 307410"/>
              <a:gd name="connsiteY25" fmla="*/ 47830 h 284119"/>
              <a:gd name="connsiteX26" fmla="*/ 286113 w 307410"/>
              <a:gd name="connsiteY26" fmla="*/ 47830 h 284119"/>
              <a:gd name="connsiteX27" fmla="*/ 307410 w 307410"/>
              <a:gd name="connsiteY27" fmla="*/ 69127 h 284119"/>
              <a:gd name="connsiteX28" fmla="*/ 307410 w 307410"/>
              <a:gd name="connsiteY28" fmla="*/ 227210 h 284119"/>
              <a:gd name="connsiteX29" fmla="*/ 250504 w 307410"/>
              <a:gd name="connsiteY29" fmla="*/ 284119 h 284119"/>
              <a:gd name="connsiteX30" fmla="*/ 21297 w 307410"/>
              <a:gd name="connsiteY30" fmla="*/ 284119 h 284119"/>
              <a:gd name="connsiteX31" fmla="*/ 0 w 307410"/>
              <a:gd name="connsiteY31" fmla="*/ 262822 h 284119"/>
              <a:gd name="connsiteX32" fmla="*/ 0 w 307410"/>
              <a:gd name="connsiteY32" fmla="*/ 21297 h 284119"/>
              <a:gd name="connsiteX33" fmla="*/ 21297 w 307410"/>
              <a:gd name="connsiteY33" fmla="*/ 0 h 28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7410" h="284119">
                <a:moveTo>
                  <a:pt x="119920" y="177035"/>
                </a:moveTo>
                <a:lnTo>
                  <a:pt x="185858" y="177035"/>
                </a:lnTo>
                <a:cubicBezTo>
                  <a:pt x="192957" y="177035"/>
                  <a:pt x="198715" y="182792"/>
                  <a:pt x="198715" y="189892"/>
                </a:cubicBezTo>
                <a:cubicBezTo>
                  <a:pt x="198715" y="196990"/>
                  <a:pt x="192957" y="202749"/>
                  <a:pt x="185858" y="202749"/>
                </a:cubicBezTo>
                <a:lnTo>
                  <a:pt x="119920" y="202749"/>
                </a:lnTo>
                <a:cubicBezTo>
                  <a:pt x="112820" y="202749"/>
                  <a:pt x="107063" y="196992"/>
                  <a:pt x="107063" y="189892"/>
                </a:cubicBezTo>
                <a:cubicBezTo>
                  <a:pt x="107063" y="182792"/>
                  <a:pt x="112820" y="177035"/>
                  <a:pt x="119920" y="177035"/>
                </a:cubicBezTo>
                <a:close/>
                <a:moveTo>
                  <a:pt x="119920" y="120541"/>
                </a:moveTo>
                <a:lnTo>
                  <a:pt x="185858" y="120541"/>
                </a:lnTo>
                <a:cubicBezTo>
                  <a:pt x="192957" y="120541"/>
                  <a:pt x="198715" y="126298"/>
                  <a:pt x="198715" y="133398"/>
                </a:cubicBezTo>
                <a:cubicBezTo>
                  <a:pt x="198715" y="140496"/>
                  <a:pt x="192957" y="146254"/>
                  <a:pt x="185858" y="146254"/>
                </a:cubicBezTo>
                <a:lnTo>
                  <a:pt x="119920" y="146254"/>
                </a:lnTo>
                <a:cubicBezTo>
                  <a:pt x="112820" y="146254"/>
                  <a:pt x="107063" y="140497"/>
                  <a:pt x="107063" y="133398"/>
                </a:cubicBezTo>
                <a:cubicBezTo>
                  <a:pt x="107063" y="126298"/>
                  <a:pt x="112820" y="120541"/>
                  <a:pt x="119920" y="120541"/>
                </a:cubicBezTo>
                <a:close/>
                <a:moveTo>
                  <a:pt x="25698" y="25714"/>
                </a:moveTo>
                <a:lnTo>
                  <a:pt x="25698" y="258421"/>
                </a:lnTo>
                <a:lnTo>
                  <a:pt x="250504" y="258421"/>
                </a:lnTo>
                <a:cubicBezTo>
                  <a:pt x="267713" y="258421"/>
                  <a:pt x="281715" y="244419"/>
                  <a:pt x="281715" y="227210"/>
                </a:cubicBezTo>
                <a:lnTo>
                  <a:pt x="281715" y="73545"/>
                </a:lnTo>
                <a:lnTo>
                  <a:pt x="147989" y="73545"/>
                </a:lnTo>
                <a:cubicBezTo>
                  <a:pt x="140825" y="73545"/>
                  <a:pt x="134200" y="69979"/>
                  <a:pt x="130241" y="64009"/>
                </a:cubicBezTo>
                <a:lnTo>
                  <a:pt x="104869" y="25714"/>
                </a:lnTo>
                <a:close/>
                <a:moveTo>
                  <a:pt x="21297" y="0"/>
                </a:moveTo>
                <a:lnTo>
                  <a:pt x="107224" y="0"/>
                </a:lnTo>
                <a:cubicBezTo>
                  <a:pt x="114388" y="0"/>
                  <a:pt x="121030" y="3566"/>
                  <a:pt x="124972" y="9536"/>
                </a:cubicBezTo>
                <a:lnTo>
                  <a:pt x="150359" y="47830"/>
                </a:lnTo>
                <a:lnTo>
                  <a:pt x="286113" y="47830"/>
                </a:lnTo>
                <a:cubicBezTo>
                  <a:pt x="297857" y="47830"/>
                  <a:pt x="307410" y="57382"/>
                  <a:pt x="307410" y="69127"/>
                </a:cubicBezTo>
                <a:lnTo>
                  <a:pt x="307410" y="227210"/>
                </a:lnTo>
                <a:cubicBezTo>
                  <a:pt x="307413" y="258584"/>
                  <a:pt x="281895" y="284119"/>
                  <a:pt x="250504" y="284119"/>
                </a:cubicBezTo>
                <a:lnTo>
                  <a:pt x="21297" y="284119"/>
                </a:lnTo>
                <a:cubicBezTo>
                  <a:pt x="9553" y="284119"/>
                  <a:pt x="0" y="274566"/>
                  <a:pt x="0" y="262822"/>
                </a:cubicBezTo>
                <a:lnTo>
                  <a:pt x="0" y="21297"/>
                </a:lnTo>
                <a:cubicBezTo>
                  <a:pt x="0" y="9553"/>
                  <a:pt x="9553" y="0"/>
                  <a:pt x="2129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27"/>
          <p:cNvSpPr/>
          <p:nvPr>
            <p:custDataLst>
              <p:tags r:id="rId9"/>
            </p:custDataLst>
          </p:nvPr>
        </p:nvSpPr>
        <p:spPr>
          <a:xfrm>
            <a:off x="872601" y="5323557"/>
            <a:ext cx="323845" cy="301260"/>
          </a:xfrm>
          <a:custGeom>
            <a:avLst/>
            <a:gdLst>
              <a:gd name="connsiteX0" fmla="*/ 120247 w 307411"/>
              <a:gd name="connsiteY0" fmla="*/ 130891 h 285972"/>
              <a:gd name="connsiteX1" fmla="*/ 187077 w 307411"/>
              <a:gd name="connsiteY1" fmla="*/ 130891 h 285972"/>
              <a:gd name="connsiteX2" fmla="*/ 200109 w 307411"/>
              <a:gd name="connsiteY2" fmla="*/ 143923 h 285972"/>
              <a:gd name="connsiteX3" fmla="*/ 187079 w 307411"/>
              <a:gd name="connsiteY3" fmla="*/ 156954 h 285972"/>
              <a:gd name="connsiteX4" fmla="*/ 120247 w 307411"/>
              <a:gd name="connsiteY4" fmla="*/ 156954 h 285972"/>
              <a:gd name="connsiteX5" fmla="*/ 107216 w 307411"/>
              <a:gd name="connsiteY5" fmla="*/ 143923 h 285972"/>
              <a:gd name="connsiteX6" fmla="*/ 120247 w 307411"/>
              <a:gd name="connsiteY6" fmla="*/ 130891 h 285972"/>
              <a:gd name="connsiteX7" fmla="*/ 120247 w 307411"/>
              <a:gd name="connsiteY7" fmla="*/ 76169 h 285972"/>
              <a:gd name="connsiteX8" fmla="*/ 187077 w 307411"/>
              <a:gd name="connsiteY8" fmla="*/ 76169 h 285972"/>
              <a:gd name="connsiteX9" fmla="*/ 200109 w 307411"/>
              <a:gd name="connsiteY9" fmla="*/ 89200 h 285972"/>
              <a:gd name="connsiteX10" fmla="*/ 187079 w 307411"/>
              <a:gd name="connsiteY10" fmla="*/ 102232 h 285972"/>
              <a:gd name="connsiteX11" fmla="*/ 120247 w 307411"/>
              <a:gd name="connsiteY11" fmla="*/ 102232 h 285972"/>
              <a:gd name="connsiteX12" fmla="*/ 107216 w 307411"/>
              <a:gd name="connsiteY12" fmla="*/ 89200 h 285972"/>
              <a:gd name="connsiteX13" fmla="*/ 120247 w 307411"/>
              <a:gd name="connsiteY13" fmla="*/ 76169 h 285972"/>
              <a:gd name="connsiteX14" fmla="*/ 26063 w 307411"/>
              <a:gd name="connsiteY14" fmla="*/ 26045 h 285972"/>
              <a:gd name="connsiteX15" fmla="*/ 26063 w 307411"/>
              <a:gd name="connsiteY15" fmla="*/ 201950 h 285972"/>
              <a:gd name="connsiteX16" fmla="*/ 102061 w 307411"/>
              <a:gd name="connsiteY16" fmla="*/ 201950 h 285972"/>
              <a:gd name="connsiteX17" fmla="*/ 123448 w 307411"/>
              <a:gd name="connsiteY17" fmla="*/ 213125 h 285972"/>
              <a:gd name="connsiteX18" fmla="*/ 153788 w 307411"/>
              <a:gd name="connsiteY18" fmla="*/ 256712 h 285972"/>
              <a:gd name="connsiteX19" fmla="*/ 184841 w 307411"/>
              <a:gd name="connsiteY19" fmla="*/ 212628 h 285972"/>
              <a:gd name="connsiteX20" fmla="*/ 205432 w 307411"/>
              <a:gd name="connsiteY20" fmla="*/ 201952 h 285972"/>
              <a:gd name="connsiteX21" fmla="*/ 249747 w 307411"/>
              <a:gd name="connsiteY21" fmla="*/ 201952 h 285972"/>
              <a:gd name="connsiteX22" fmla="*/ 281380 w 307411"/>
              <a:gd name="connsiteY22" fmla="*/ 170319 h 285972"/>
              <a:gd name="connsiteX23" fmla="*/ 281380 w 307411"/>
              <a:gd name="connsiteY23" fmla="*/ 26045 h 285972"/>
              <a:gd name="connsiteX24" fmla="*/ 21586 w 307411"/>
              <a:gd name="connsiteY24" fmla="*/ 0 h 285972"/>
              <a:gd name="connsiteX25" fmla="*/ 285825 w 307411"/>
              <a:gd name="connsiteY25" fmla="*/ 0 h 285972"/>
              <a:gd name="connsiteX26" fmla="*/ 307411 w 307411"/>
              <a:gd name="connsiteY26" fmla="*/ 21586 h 285972"/>
              <a:gd name="connsiteX27" fmla="*/ 307411 w 307411"/>
              <a:gd name="connsiteY27" fmla="*/ 170317 h 285972"/>
              <a:gd name="connsiteX28" fmla="*/ 249733 w 307411"/>
              <a:gd name="connsiteY28" fmla="*/ 227997 h 285972"/>
              <a:gd name="connsiteX29" fmla="*/ 205865 w 307411"/>
              <a:gd name="connsiteY29" fmla="*/ 227997 h 285972"/>
              <a:gd name="connsiteX30" fmla="*/ 171528 w 307411"/>
              <a:gd name="connsiteY30" fmla="*/ 276740 h 285972"/>
              <a:gd name="connsiteX31" fmla="*/ 153755 w 307411"/>
              <a:gd name="connsiteY31" fmla="*/ 285972 h 285972"/>
              <a:gd name="connsiteX32" fmla="*/ 153688 w 307411"/>
              <a:gd name="connsiteY32" fmla="*/ 285972 h 285972"/>
              <a:gd name="connsiteX33" fmla="*/ 135914 w 307411"/>
              <a:gd name="connsiteY33" fmla="*/ 276654 h 285972"/>
              <a:gd name="connsiteX34" fmla="*/ 102062 w 307411"/>
              <a:gd name="connsiteY34" fmla="*/ 228011 h 285972"/>
              <a:gd name="connsiteX35" fmla="*/ 21586 w 307411"/>
              <a:gd name="connsiteY35" fmla="*/ 228011 h 285972"/>
              <a:gd name="connsiteX36" fmla="*/ 0 w 307411"/>
              <a:gd name="connsiteY36" fmla="*/ 206425 h 285972"/>
              <a:gd name="connsiteX37" fmla="*/ 0 w 307411"/>
              <a:gd name="connsiteY37" fmla="*/ 21586 h 285972"/>
              <a:gd name="connsiteX38" fmla="*/ 21586 w 307411"/>
              <a:gd name="connsiteY38" fmla="*/ 0 h 28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7411" h="285972">
                <a:moveTo>
                  <a:pt x="120247" y="130891"/>
                </a:moveTo>
                <a:lnTo>
                  <a:pt x="187077" y="130891"/>
                </a:lnTo>
                <a:cubicBezTo>
                  <a:pt x="194272" y="130891"/>
                  <a:pt x="200109" y="136726"/>
                  <a:pt x="200109" y="143923"/>
                </a:cubicBezTo>
                <a:cubicBezTo>
                  <a:pt x="200093" y="151119"/>
                  <a:pt x="194274" y="156954"/>
                  <a:pt x="187079" y="156954"/>
                </a:cubicBezTo>
                <a:lnTo>
                  <a:pt x="120247" y="156954"/>
                </a:lnTo>
                <a:cubicBezTo>
                  <a:pt x="113053" y="156954"/>
                  <a:pt x="107216" y="151119"/>
                  <a:pt x="107216" y="143923"/>
                </a:cubicBezTo>
                <a:cubicBezTo>
                  <a:pt x="107216" y="136726"/>
                  <a:pt x="113051" y="130891"/>
                  <a:pt x="120247" y="130891"/>
                </a:cubicBezTo>
                <a:close/>
                <a:moveTo>
                  <a:pt x="120247" y="76169"/>
                </a:moveTo>
                <a:lnTo>
                  <a:pt x="187077" y="76169"/>
                </a:lnTo>
                <a:cubicBezTo>
                  <a:pt x="194272" y="76169"/>
                  <a:pt x="200109" y="82004"/>
                  <a:pt x="200109" y="89200"/>
                </a:cubicBezTo>
                <a:cubicBezTo>
                  <a:pt x="200109" y="96397"/>
                  <a:pt x="194274" y="102232"/>
                  <a:pt x="187079" y="102232"/>
                </a:cubicBezTo>
                <a:lnTo>
                  <a:pt x="120247" y="102232"/>
                </a:lnTo>
                <a:cubicBezTo>
                  <a:pt x="113053" y="102232"/>
                  <a:pt x="107216" y="96397"/>
                  <a:pt x="107216" y="89200"/>
                </a:cubicBezTo>
                <a:cubicBezTo>
                  <a:pt x="107216" y="82004"/>
                  <a:pt x="113051" y="76169"/>
                  <a:pt x="120247" y="76169"/>
                </a:cubicBezTo>
                <a:close/>
                <a:moveTo>
                  <a:pt x="26063" y="26045"/>
                </a:moveTo>
                <a:lnTo>
                  <a:pt x="26063" y="201950"/>
                </a:lnTo>
                <a:lnTo>
                  <a:pt x="102061" y="201950"/>
                </a:lnTo>
                <a:cubicBezTo>
                  <a:pt x="110582" y="201950"/>
                  <a:pt x="118574" y="206128"/>
                  <a:pt x="123448" y="213125"/>
                </a:cubicBezTo>
                <a:lnTo>
                  <a:pt x="153788" y="256712"/>
                </a:lnTo>
                <a:lnTo>
                  <a:pt x="184841" y="212628"/>
                </a:lnTo>
                <a:cubicBezTo>
                  <a:pt x="189550" y="205930"/>
                  <a:pt x="197259" y="201952"/>
                  <a:pt x="205432" y="201952"/>
                </a:cubicBezTo>
                <a:lnTo>
                  <a:pt x="249747" y="201952"/>
                </a:lnTo>
                <a:cubicBezTo>
                  <a:pt x="267188" y="201952"/>
                  <a:pt x="281380" y="187760"/>
                  <a:pt x="281380" y="170319"/>
                </a:cubicBezTo>
                <a:lnTo>
                  <a:pt x="281380" y="26045"/>
                </a:lnTo>
                <a:close/>
                <a:moveTo>
                  <a:pt x="21586" y="0"/>
                </a:moveTo>
                <a:lnTo>
                  <a:pt x="285825" y="0"/>
                </a:lnTo>
                <a:cubicBezTo>
                  <a:pt x="297728" y="0"/>
                  <a:pt x="307411" y="9683"/>
                  <a:pt x="307411" y="21586"/>
                </a:cubicBezTo>
                <a:lnTo>
                  <a:pt x="307411" y="170317"/>
                </a:lnTo>
                <a:cubicBezTo>
                  <a:pt x="307411" y="202116"/>
                  <a:pt x="281530" y="227997"/>
                  <a:pt x="249733" y="227997"/>
                </a:cubicBezTo>
                <a:lnTo>
                  <a:pt x="205865" y="227997"/>
                </a:lnTo>
                <a:lnTo>
                  <a:pt x="171528" y="276740"/>
                </a:lnTo>
                <a:cubicBezTo>
                  <a:pt x="167449" y="282524"/>
                  <a:pt x="160817" y="285972"/>
                  <a:pt x="153755" y="285972"/>
                </a:cubicBezTo>
                <a:cubicBezTo>
                  <a:pt x="153739" y="285972"/>
                  <a:pt x="153705" y="285972"/>
                  <a:pt x="153688" y="285972"/>
                </a:cubicBezTo>
                <a:cubicBezTo>
                  <a:pt x="146608" y="285956"/>
                  <a:pt x="139960" y="282474"/>
                  <a:pt x="135914" y="276654"/>
                </a:cubicBezTo>
                <a:lnTo>
                  <a:pt x="102062" y="228011"/>
                </a:lnTo>
                <a:lnTo>
                  <a:pt x="21586" y="228011"/>
                </a:lnTo>
                <a:cubicBezTo>
                  <a:pt x="9682" y="228011"/>
                  <a:pt x="0" y="218329"/>
                  <a:pt x="0" y="206425"/>
                </a:cubicBezTo>
                <a:lnTo>
                  <a:pt x="0" y="21586"/>
                </a:lnTo>
                <a:cubicBezTo>
                  <a:pt x="0" y="9683"/>
                  <a:pt x="9682" y="0"/>
                  <a:pt x="215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9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1265" y="2941320"/>
            <a:ext cx="4314825" cy="168592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5804" y="704911"/>
          <a:ext cx="11246104" cy="5791200"/>
        </p:xfrm>
        <a:graphic>
          <a:graphicData uri="http://schemas.openxmlformats.org/drawingml/2006/table">
            <a:tbl>
              <a:tblPr/>
              <a:tblGrid>
                <a:gridCol w="1080135"/>
                <a:gridCol w="1728216"/>
                <a:gridCol w="8437753"/>
              </a:tblGrid>
              <a:tr h="0">
                <a:tc rowSpan="5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"/>
                        </a:tabLst>
                      </a:pPr>
                      <a:r>
                        <a:rPr lang="zh-CN" sz="2500" b="1" kern="100"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物象作用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自身作用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作为小说形象的一个组成部分，有自身独到的特点、作用和审美价值，能够丰富文章的内容。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环境作用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对时代特点氛围作了怎样的揭示或暗示，对人物活动的具体环境的作用。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人物作用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物象衬托了人物品格，突出了人物形象。应格外注意物象本身的特点对主要人物的映衬，如梅、兰、竹等。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情节作用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物象往往是组织和推动情节发展的线索物件。物象反复出现，串起相关情节，从而成为全文的线索，兼有使结构更加严谨的作用。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主题作用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ct val="0"/>
                        </a:spcAft>
                        <a:tabLst>
                          <a:tab pos="1620520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物象往往具有衬托或象征意义，有揭示和深化主题的作用。</a:t>
                      </a:r>
                      <a:endParaRPr lang="zh-CN" sz="25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177" y="544449"/>
            <a:ext cx="11595108" cy="58756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解题通法</a:t>
            </a: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】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物象作用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注意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）根据</a:t>
            </a: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物象种类与特征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判断其作用。像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太阳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雪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竹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梅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等物象属于自然环境中的一部分，本身就具有环境描写的作用，应特别注意它在渲染气氛、铺设背景中的作用。与人物密切相关的物象，如人使用的器物、伴随于身的动物等，要特别注意它在表现人物方面的作用。主体物象要特别注意它在结构、主题方面的作用，次要物象要特别注意它在环境和人物方面的作用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）注意物象出现的位置，</a:t>
            </a: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尤其是反复出现的位置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，要紧紧结合上下文分析。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60400" algn="just">
              <a:lnSpc>
                <a:spcPct val="120000"/>
              </a:lnSpc>
              <a:spcAft>
                <a:spcPct val="0"/>
              </a:spcAft>
              <a:tabLst>
                <a:tab pos="1620520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）自身的作用。自身的作用指的是物象作为小说形象世界的一个组成部分，有它</a:t>
            </a: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自身的独到特点、作用和审美价值</a:t>
            </a:r>
            <a:r>
              <a:rPr lang="zh-CN" altLang="zh-CN" sz="2600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230100" y="10947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HIGHLIGHT" val="0"/>
  <p:tag name="KSO_WM_UNIT_ID" val="diagram20233283_2*l_h_f*1_2_1"/>
  <p:tag name="KSO_WM_UNIT_INDEX" val="1_2_1"/>
  <p:tag name="KSO_WM_UNIT_LAYERLEVEL" val="1_1_1"/>
  <p:tag name="KSO_WM_UNIT_NOCLEAR" val="0"/>
  <p:tag name="KSO_WM_UNIT_PRESET_TEXT" val="单击此处输入您的项正文，文字是思想的提炼，请尽量言简意赅的阐述观点。单击输入项正文，文字是思想的提炼，请尽量言简意赅的阐述观点。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l_h_f"/>
  <p:tag name="KSO_WM_UNIT_USESOURCEFORMAT_APPLY" val="1"/>
  <p:tag name="KSO_WM_UNIT_VALUE" val="36"/>
</p:tagLst>
</file>

<file path=ppt/tags/tag11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33283_2*l_h_x*1_1_2"/>
  <p:tag name="KSO_WM_UNIT_INDEX" val="1_1_2"/>
  <p:tag name="KSO_WM_UNIT_LAYERLEVEL" val="1_1_1"/>
  <p:tag name="KSO_WM_UNIT_TEXT_FILL_FORE_SCHEMECOLOR_INDEX" val="13"/>
  <p:tag name="KSO_WM_UNIT_TEXT_FILL_TYPE" val="1"/>
  <p:tag name="KSO_WM_UNIT_TYPE" val="l_h_x"/>
  <p:tag name="KSO_WM_UNIT_USESOURCEFORMAT_APPLY" val="1"/>
  <p:tag name="KSO_WM_UNIT_VALUE" val="7*25"/>
</p:tagLst>
</file>

<file path=ppt/tags/tag12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33283_2*l_h_x*1_2_1"/>
  <p:tag name="KSO_WM_UNIT_INDEX" val="1_2_1"/>
  <p:tag name="KSO_WM_UNIT_LAYERLEVEL" val="1_1_1"/>
  <p:tag name="KSO_WM_UNIT_TEXT_FILL_FORE_SCHEMECOLOR_INDEX" val="13"/>
  <p:tag name="KSO_WM_UNIT_TEXT_FILL_TYPE" val="1"/>
  <p:tag name="KSO_WM_UNIT_TYPE" val="l_h_x"/>
  <p:tag name="KSO_WM_UNIT_USESOURCEFORMAT_APPLY" val="1"/>
  <p:tag name="KSO_WM_UNIT_VALUE" val="79*85"/>
</p:tagLst>
</file>

<file path=ppt/tags/tag13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33283_2*l_h_x*1_3_1"/>
  <p:tag name="KSO_WM_UNIT_INDEX" val="1_3_1"/>
  <p:tag name="KSO_WM_UNIT_LAYERLEVEL" val="1_1_1"/>
  <p:tag name="KSO_WM_UNIT_TEXT_FILL_FORE_SCHEMECOLOR_INDEX" val="13"/>
  <p:tag name="KSO_WM_UNIT_TEXT_FILL_TYPE" val="1"/>
  <p:tag name="KSO_WM_UNIT_TYPE" val="l_h_x"/>
  <p:tag name="KSO_WM_UNIT_USESOURCEFORMAT_APPLY" val="1"/>
  <p:tag name="KSO_WM_UNIT_VALUE" val="79*85"/>
</p:tagLst>
</file>

<file path=ppt/tags/tag14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3284_1"/>
  <p:tag name="KSO_WM_SLIDE_INDEX" val="1"/>
  <p:tag name="KSO_WM_SLIDE_ITEM_CNT" val="4"/>
  <p:tag name="KSO_WM_SLIDE_LAYOUT" val="a_d_l"/>
  <p:tag name="KSO_WM_SLIDE_LAYOUT_CNT" val="1_1_1"/>
  <p:tag name="KSO_WM_SLIDE_POSITION" val="55.4965*125.6"/>
  <p:tag name="KSO_WM_SLIDE_SIZE" val="394.5*344.75"/>
  <p:tag name="KSO_WM_SLIDE_SUBTYPE" val="pic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3284"/>
  <p:tag name="KSO_WM_TEMPLATE_MASTER_TYPE" val="0"/>
  <p:tag name="KSO_WM_TEMPLATE_SUBCATEGORY" val="0"/>
</p:tagLst>
</file>

<file path=ppt/tags/tag15.xml><?xml version="1.0" encoding="utf-8"?>
<p:tagLst xmlns:p="http://schemas.openxmlformats.org/presentationml/2006/main">
  <p:tag name="KSO_WM_UNIT_TABLE_BEAUTIFY" val="smartTable{907259da-1f9c-4957-8ac6-e5d0becb9d81}"/>
</p:tagLst>
</file>

<file path=ppt/tags/tag1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TZlMDc0MDdmMzBkYzU1ZTgxZDIzM2Y3NWJjMGMzYWYifQ=="/>
  <p:tag name="KSO_WPP_MARK_KEY" val="50bc4025-27e7-4390-b1e8-c8d9bc08dff6"/>
</p:tagLst>
</file>

<file path=ppt/tags/tag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HIGHLIGHT" val="0"/>
  <p:tag name="KSO_WM_UNIT_ID" val="diagram20233283_2*l_h_f*1_3_1"/>
  <p:tag name="KSO_WM_UNIT_INDEX" val="1_3_1"/>
  <p:tag name="KSO_WM_UNIT_LAYERLEVEL" val="1_1_1"/>
  <p:tag name="KSO_WM_UNIT_NOCLEAR" val="0"/>
  <p:tag name="KSO_WM_UNIT_PRESET_TEXT" val="单击此处输入您的项正文，文字是思想的提炼，请尽量言简意赅的阐述观点。单击输入项正文，文字是思想的提炼，请尽量言简意赅的阐述观点。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l_h_f"/>
  <p:tag name="KSO_WM_UNIT_USESOURCEFORMAT_APPLY" val="1"/>
  <p:tag name="KSO_WM_UNIT_VALUE" val="36"/>
</p:tagLst>
</file>

<file path=ppt/tags/tag6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33283_2*l_h_i*1_3_1"/>
  <p:tag name="KSO_WM_UNIT_INDEX" val="1_3_1"/>
  <p:tag name="KSO_WM_UNIT_LAYERLEVEL" val="1_1_1"/>
  <p:tag name="KSO_WM_UNIT_TEXT_FILL_FORE_SCHEMECOLOR_INDEX_BRIGHTNESS" val="0"/>
  <p:tag name="KSO_WM_UNIT_TEXT_FILL_TYPE" val="1"/>
  <p:tag name="KSO_WM_UNIT_TYPE" val="l_h_i"/>
  <p:tag name="KSO_WM_UNIT_USESOURCEFORMAT_APPLY" val="1"/>
</p:tagLst>
</file>

<file path=ppt/tags/tag7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33283_2*l_h_i*1_1_1"/>
  <p:tag name="KSO_WM_UNIT_INDEX" val="1_1_1"/>
  <p:tag name="KSO_WM_UNIT_LAYERLEVEL" val="1_1_1"/>
  <p:tag name="KSO_WM_UNIT_TEXT_FILL_FORE_SCHEMECOLOR_INDEX_BRIGHTNESS" val="0"/>
  <p:tag name="KSO_WM_UNIT_TEXT_FILL_TYPE" val="1"/>
  <p:tag name="KSO_WM_UNIT_TYPE" val="l_h_i"/>
  <p:tag name="KSO_WM_UNIT_USESOURCEFORMAT_APPLY" val="1"/>
</p:tagLst>
</file>

<file path=ppt/tags/tag8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HIGHLIGHT" val="0"/>
  <p:tag name="KSO_WM_UNIT_ID" val="diagram20233283_2*l_h_f*1_1_1"/>
  <p:tag name="KSO_WM_UNIT_INDEX" val="1_1_1"/>
  <p:tag name="KSO_WM_UNIT_LAYERLEVEL" val="1_1_1"/>
  <p:tag name="KSO_WM_UNIT_NOCLEAR" val="0"/>
  <p:tag name="KSO_WM_UNIT_PRESET_TEXT" val="单击此处输入您的项正文，文字是思想的提炼，请尽量言简意赅的阐述观点。单击输入项正文，文字是思想的提炼，请尽量言简意赅的阐述观点。"/>
  <p:tag name="KSO_WM_UNIT_SUBTYPE" val="a"/>
  <p:tag name="KSO_WM_UNIT_TEXT_FILL_FORE_SCHEMECOLOR_INDEX" val="1"/>
  <p:tag name="KSO_WM_UNIT_TEXT_FILL_FORE_SCHEMECOLOR_INDEX_BRIGHTNESS" val="0.35"/>
  <p:tag name="KSO_WM_UNIT_TEXT_FILL_TYPE" val="1"/>
  <p:tag name="KSO_WM_UNIT_TYPE" val="l_h_f"/>
  <p:tag name="KSO_WM_UNIT_USESOURCEFORMAT_APPLY" val="1"/>
  <p:tag name="KSO_WM_UNIT_VALUE" val="36"/>
</p:tagLst>
</file>

<file path=ppt/tags/tag9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4"/>
  <p:tag name="KSO_WM_DIAGRAM_MIN_ITEMCNT" val="2"/>
  <p:tag name="KSO_WM_DIAGRAM_VERSION" val="3"/>
  <p:tag name="KSO_WM_DIAGRAM_VIRTUALLY_FRAME" val="{&quot;height&quot;:365.1044921875,&quot;left&quot;:55.46471800316035,&quot;top&quot;:115.43212398499017,&quot;width&quot;:394.5000915527343}"/>
  <p:tag name="KSO_WM_TAG_VERSION" val="3.0"/>
  <p:tag name="KSO_WM_TEMPLATE_CATEGORY" val="diagram"/>
  <p:tag name="KSO_WM_TEMPLATE_INDEX" val="202332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33283_2*l_h_i*1_2_1"/>
  <p:tag name="KSO_WM_UNIT_INDEX" val="1_2_1"/>
  <p:tag name="KSO_WM_UNIT_LAYERLEVEL" val="1_1_1"/>
  <p:tag name="KSO_WM_UNIT_TEXT_FILL_FORE_SCHEMECOLOR_INDEX_BRIGHTNESS" val="0"/>
  <p:tag name="KSO_WM_UNIT_TEXT_FILL_TYPE" val="1"/>
  <p:tag name="KSO_WM_UNIT_TYPE" val="l_h_i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3711</Words>
  <Application>WPS 演示</Application>
  <PresentationFormat/>
  <Paragraphs>179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Courier New</vt:lpstr>
      <vt:lpstr>Times New Roman</vt:lpstr>
      <vt:lpstr>黑体</vt:lpstr>
      <vt:lpstr>Calibri</vt:lpstr>
      <vt:lpstr>Arial Unicode MS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麒麟小小</cp:lastModifiedBy>
  <cp:revision>3</cp:revision>
  <cp:lastPrinted>2024-07-18T09:58:00Z</cp:lastPrinted>
  <dcterms:created xsi:type="dcterms:W3CDTF">2024-07-18T09:58:00Z</dcterms:created>
  <dcterms:modified xsi:type="dcterms:W3CDTF">2024-12-27T02:28:39Z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21FB35AE611C418B94530DF4C07E243D</vt:lpwstr>
  </property>
  <property fmtid="{D5CDD505-2E9C-101B-9397-08002B2CF9AE}" pid="7" name="KSOProductBuildVer">
    <vt:lpwstr>2052-11.1.0.12165</vt:lpwstr>
  </property>
</Properties>
</file>