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tiff" ContentType="image/tif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7" r:id="rId3"/>
    <p:sldId id="258" r:id="rId4"/>
    <p:sldId id="268" r:id="rId5"/>
    <p:sldId id="259" r:id="rId6"/>
    <p:sldId id="260" r:id="rId7"/>
    <p:sldId id="261" r:id="rId8"/>
    <p:sldId id="262" r:id="rId9"/>
    <p:sldId id="263" r:id="rId11"/>
    <p:sldId id="264" r:id="rId12"/>
    <p:sldId id="265" r:id="rId13"/>
    <p:sldId id="266" r:id="rId14"/>
    <p:sldId id="269" r:id="rId15"/>
    <p:sldId id="267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新课标第一网" initials="新" lastIdx="0" clrIdx="0"/>
  <p:cmAuthor id="0" name="Administrator" initials="" lastIdx="0" clrIdx="0"/>
  <p:cmAuthor id="2" name="作者" initials="A" lastIdx="0" clrIdx="1"/>
  <p:cmAuthor id="3" name="靳曼" initials="靳曼" lastIdx="0" clrIdx="2"/>
  <p:cmAuthor id="4" name="kingsoft" initials="k" lastIdx="0" clrIdx="0"/>
  <p:cmAuthor id="5" name="宋洁然" initials="宋" lastIdx="0" clrIdx="1"/>
  <p:cmAuthor id="6" name="ming qiu" initials="m" lastIdx="0" clrIdx="1"/>
  <p:cmAuthor id="7" name="1206988966@qq.com" initials="1" lastIdx="0" clrIdx="2"/>
  <p:cmAuthor id="8" name="姜伟光" initials="姜" lastIdx="0" clrIdx="0"/>
  <p:cmAuthor id="9" name="86158" initials="8" lastIdx="0" clrIdx="8"/>
  <p:cmAuthor id="10" name="yyyaogd@126.com" initials="y" lastIdx="0" clrIdx="0"/>
  <p:cmAuthor id="11" name="wucj" initials="w" lastIdx="0" clrIdx="0"/>
  <p:cmAuthor id="12" name="SkyUser" initials="S" lastIdx="0" clrIdx="0"/>
  <p:cmAuthor id="15" name="admin" initials="a" lastIdx="0" clrIdx="14"/>
  <p:cmAuthor id="16" name="aurora" initials="a" lastIdx="0" clrIdx="15"/>
  <p:cmAuthor id="17" name="user" initials="u" lastIdx="0" clrIdx="16"/>
  <p:cmAuthor id="14" name="DSHH" initials="D" lastIdx="0" clrIdx="13"/>
  <p:cmAuthor id="19" name="shx" initials="s" lastIdx="0" clrIdx="0"/>
  <p:cmAuthor id="21" name="薛 华林" initials="薛" lastIdx="0" clrIdx="0"/>
  <p:cmAuthor id="22" name="cuisyz" initials="c" lastIdx="0" clrIdx="1"/>
  <p:cmAuthor id="23" name="Hiupan" initials="H" lastIdx="0" clrIdx="2"/>
  <p:cmAuthor id="24" name="未知用户1" initials="未" lastIdx="0" clrIdx="2"/>
  <p:cmAuthor id="18" name="宁鹏鹏" initials="宁" lastIdx="0" clrIdx="17"/>
  <p:cmAuthor id="76" name="Sunbj" initials="S" lastIdx="0" clrIdx="25"/>
  <p:cmAuthor id="13" name="lenovo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160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4" Type="http://schemas.openxmlformats.org/officeDocument/2006/relationships/tags" Target="../tags/tag107.xml"/><Relationship Id="rId3" Type="http://schemas.openxmlformats.org/officeDocument/2006/relationships/tags" Target="../tags/tag106.xm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/>
          <p:nvPr>
            <p:ph type="sldImg" idx="2"/>
            <p:custDataLst>
              <p:tags r:id="rId3"/>
            </p:custDataLst>
          </p:nvPr>
        </p:nvSpPr>
        <p:spPr/>
      </p:sp>
      <p:sp>
        <p:nvSpPr>
          <p:cNvPr id="3" name="文本占位符 2"/>
          <p:cNvSpPr txBox="1"/>
          <p:nvPr>
            <p:ph type="body" idx="3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2" Type="http://schemas.openxmlformats.org/officeDocument/2006/relationships/slideLayout" Target="../slideLayouts/slideLayout2.xml"/><Relationship Id="rId31" Type="http://schemas.openxmlformats.org/officeDocument/2006/relationships/tags" Target="../tags/tag31.xml"/><Relationship Id="rId30" Type="http://schemas.openxmlformats.org/officeDocument/2006/relationships/tags" Target="../tags/tag30.xml"/><Relationship Id="rId3" Type="http://schemas.openxmlformats.org/officeDocument/2006/relationships/tags" Target="../tags/tag3.xml"/><Relationship Id="rId29" Type="http://schemas.openxmlformats.org/officeDocument/2006/relationships/tags" Target="../tags/tag29.xml"/><Relationship Id="rId28" Type="http://schemas.openxmlformats.org/officeDocument/2006/relationships/tags" Target="../tags/tag28.xml"/><Relationship Id="rId27" Type="http://schemas.openxmlformats.org/officeDocument/2006/relationships/tags" Target="../tags/tag27.xml"/><Relationship Id="rId26" Type="http://schemas.openxmlformats.org/officeDocument/2006/relationships/tags" Target="../tags/tag26.xml"/><Relationship Id="rId25" Type="http://schemas.openxmlformats.org/officeDocument/2006/relationships/tags" Target="../tags/tag25.xml"/><Relationship Id="rId24" Type="http://schemas.openxmlformats.org/officeDocument/2006/relationships/tags" Target="../tags/tag24.xml"/><Relationship Id="rId23" Type="http://schemas.openxmlformats.org/officeDocument/2006/relationships/tags" Target="../tags/tag23.xml"/><Relationship Id="rId22" Type="http://schemas.openxmlformats.org/officeDocument/2006/relationships/tags" Target="../tags/tag22.xml"/><Relationship Id="rId21" Type="http://schemas.openxmlformats.org/officeDocument/2006/relationships/tags" Target="../tags/tag21.xml"/><Relationship Id="rId20" Type="http://schemas.openxmlformats.org/officeDocument/2006/relationships/tags" Target="../tags/tag20.xml"/><Relationship Id="rId2" Type="http://schemas.openxmlformats.org/officeDocument/2006/relationships/tags" Target="../tags/tag2.xml"/><Relationship Id="rId19" Type="http://schemas.openxmlformats.org/officeDocument/2006/relationships/tags" Target="../tags/tag19.xml"/><Relationship Id="rId18" Type="http://schemas.openxmlformats.org/officeDocument/2006/relationships/tags" Target="../tags/tag18.xml"/><Relationship Id="rId17" Type="http://schemas.openxmlformats.org/officeDocument/2006/relationships/tags" Target="../tags/tag17.xml"/><Relationship Id="rId16" Type="http://schemas.openxmlformats.org/officeDocument/2006/relationships/tags" Target="../tags/tag16.xml"/><Relationship Id="rId15" Type="http://schemas.openxmlformats.org/officeDocument/2006/relationships/tags" Target="../tags/tag15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tags" Target="../tags/tag133.xml"/><Relationship Id="rId8" Type="http://schemas.openxmlformats.org/officeDocument/2006/relationships/slide" Target="slide1.xml"/><Relationship Id="rId7" Type="http://schemas.openxmlformats.org/officeDocument/2006/relationships/tags" Target="../tags/tag132.xml"/><Relationship Id="rId6" Type="http://schemas.openxmlformats.org/officeDocument/2006/relationships/tags" Target="../tags/tag131.xml"/><Relationship Id="rId5" Type="http://schemas.openxmlformats.org/officeDocument/2006/relationships/tags" Target="../tags/tag130.xml"/><Relationship Id="rId4" Type="http://schemas.openxmlformats.org/officeDocument/2006/relationships/tags" Target="../tags/tag129.xml"/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7" Type="http://schemas.openxmlformats.org/officeDocument/2006/relationships/slideLayout" Target="../slideLayouts/slideLayout1.xml"/><Relationship Id="rId16" Type="http://schemas.openxmlformats.org/officeDocument/2006/relationships/image" Target="../media/image9.png"/><Relationship Id="rId15" Type="http://schemas.openxmlformats.org/officeDocument/2006/relationships/tags" Target="../tags/tag139.xml"/><Relationship Id="rId14" Type="http://schemas.openxmlformats.org/officeDocument/2006/relationships/tags" Target="../tags/tag138.xml"/><Relationship Id="rId13" Type="http://schemas.openxmlformats.org/officeDocument/2006/relationships/tags" Target="../tags/tag137.xml"/><Relationship Id="rId12" Type="http://schemas.openxmlformats.org/officeDocument/2006/relationships/tags" Target="../tags/tag136.xml"/><Relationship Id="rId11" Type="http://schemas.openxmlformats.org/officeDocument/2006/relationships/tags" Target="../tags/tag135.xml"/><Relationship Id="rId10" Type="http://schemas.openxmlformats.org/officeDocument/2006/relationships/tags" Target="../tags/tag134.xml"/><Relationship Id="rId1" Type="http://schemas.openxmlformats.org/officeDocument/2006/relationships/tags" Target="../tags/tag126.xml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143.xml"/><Relationship Id="rId5" Type="http://schemas.openxmlformats.org/officeDocument/2006/relationships/image" Target="../media/image10.png"/><Relationship Id="rId4" Type="http://schemas.openxmlformats.org/officeDocument/2006/relationships/tags" Target="../tags/tag142.xml"/><Relationship Id="rId3" Type="http://schemas.openxmlformats.org/officeDocument/2006/relationships/tags" Target="../tags/tag141.xml"/><Relationship Id="rId2" Type="http://schemas.openxmlformats.org/officeDocument/2006/relationships/tags" Target="../tags/tag140.xml"/><Relationship Id="rId1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tags" Target="../tags/tag144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152.xml"/><Relationship Id="rId8" Type="http://schemas.openxmlformats.org/officeDocument/2006/relationships/tags" Target="../tags/tag151.xml"/><Relationship Id="rId7" Type="http://schemas.openxmlformats.org/officeDocument/2006/relationships/tags" Target="../tags/tag150.xml"/><Relationship Id="rId6" Type="http://schemas.openxmlformats.org/officeDocument/2006/relationships/tags" Target="../tags/tag149.xml"/><Relationship Id="rId5" Type="http://schemas.openxmlformats.org/officeDocument/2006/relationships/slide" Target="slide1.xml"/><Relationship Id="rId4" Type="http://schemas.openxmlformats.org/officeDocument/2006/relationships/tags" Target="../tags/tag148.xml"/><Relationship Id="rId3" Type="http://schemas.openxmlformats.org/officeDocument/2006/relationships/tags" Target="../tags/tag147.xml"/><Relationship Id="rId2" Type="http://schemas.openxmlformats.org/officeDocument/2006/relationships/tags" Target="../tags/tag146.xml"/><Relationship Id="rId18" Type="http://schemas.openxmlformats.org/officeDocument/2006/relationships/slideLayout" Target="../slideLayouts/slideLayout1.xml"/><Relationship Id="rId17" Type="http://schemas.openxmlformats.org/officeDocument/2006/relationships/tags" Target="../tags/tag159.xml"/><Relationship Id="rId16" Type="http://schemas.openxmlformats.org/officeDocument/2006/relationships/tags" Target="../tags/tag158.xml"/><Relationship Id="rId15" Type="http://schemas.openxmlformats.org/officeDocument/2006/relationships/tags" Target="../tags/tag157.xml"/><Relationship Id="rId14" Type="http://schemas.openxmlformats.org/officeDocument/2006/relationships/image" Target="../media/image12.png"/><Relationship Id="rId13" Type="http://schemas.openxmlformats.org/officeDocument/2006/relationships/tags" Target="../tags/tag156.xml"/><Relationship Id="rId12" Type="http://schemas.openxmlformats.org/officeDocument/2006/relationships/tags" Target="../tags/tag155.xml"/><Relationship Id="rId11" Type="http://schemas.openxmlformats.org/officeDocument/2006/relationships/tags" Target="../tags/tag154.xml"/><Relationship Id="rId10" Type="http://schemas.openxmlformats.org/officeDocument/2006/relationships/tags" Target="../tags/tag153.xml"/><Relationship Id="rId1" Type="http://schemas.openxmlformats.org/officeDocument/2006/relationships/tags" Target="../tags/tag145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tags" Target="../tags/tag32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46.xml"/><Relationship Id="rId8" Type="http://schemas.openxmlformats.org/officeDocument/2006/relationships/tags" Target="../tags/tag45.xml"/><Relationship Id="rId7" Type="http://schemas.openxmlformats.org/officeDocument/2006/relationships/tags" Target="../tags/tag44.xml"/><Relationship Id="rId6" Type="http://schemas.openxmlformats.org/officeDocument/2006/relationships/tags" Target="../tags/tag43.xml"/><Relationship Id="rId5" Type="http://schemas.openxmlformats.org/officeDocument/2006/relationships/tags" Target="../tags/tag42.xml"/><Relationship Id="rId4" Type="http://schemas.openxmlformats.org/officeDocument/2006/relationships/tags" Target="../tags/tag41.xml"/><Relationship Id="rId30" Type="http://schemas.openxmlformats.org/officeDocument/2006/relationships/slideLayout" Target="../slideLayouts/slideLayout2.xml"/><Relationship Id="rId3" Type="http://schemas.openxmlformats.org/officeDocument/2006/relationships/tags" Target="../tags/tag40.xml"/><Relationship Id="rId29" Type="http://schemas.openxmlformats.org/officeDocument/2006/relationships/tags" Target="../tags/tag66.xml"/><Relationship Id="rId28" Type="http://schemas.openxmlformats.org/officeDocument/2006/relationships/tags" Target="../tags/tag65.xml"/><Relationship Id="rId27" Type="http://schemas.openxmlformats.org/officeDocument/2006/relationships/tags" Target="../tags/tag64.xml"/><Relationship Id="rId26" Type="http://schemas.openxmlformats.org/officeDocument/2006/relationships/tags" Target="../tags/tag63.xml"/><Relationship Id="rId25" Type="http://schemas.openxmlformats.org/officeDocument/2006/relationships/tags" Target="../tags/tag62.xml"/><Relationship Id="rId24" Type="http://schemas.openxmlformats.org/officeDocument/2006/relationships/tags" Target="../tags/tag61.xml"/><Relationship Id="rId23" Type="http://schemas.openxmlformats.org/officeDocument/2006/relationships/tags" Target="../tags/tag60.xml"/><Relationship Id="rId22" Type="http://schemas.openxmlformats.org/officeDocument/2006/relationships/tags" Target="../tags/tag59.xml"/><Relationship Id="rId21" Type="http://schemas.openxmlformats.org/officeDocument/2006/relationships/tags" Target="../tags/tag58.xml"/><Relationship Id="rId20" Type="http://schemas.openxmlformats.org/officeDocument/2006/relationships/tags" Target="../tags/tag57.xml"/><Relationship Id="rId2" Type="http://schemas.openxmlformats.org/officeDocument/2006/relationships/tags" Target="../tags/tag39.xml"/><Relationship Id="rId19" Type="http://schemas.openxmlformats.org/officeDocument/2006/relationships/tags" Target="../tags/tag56.xml"/><Relationship Id="rId18" Type="http://schemas.openxmlformats.org/officeDocument/2006/relationships/tags" Target="../tags/tag55.xml"/><Relationship Id="rId17" Type="http://schemas.openxmlformats.org/officeDocument/2006/relationships/tags" Target="../tags/tag54.xml"/><Relationship Id="rId16" Type="http://schemas.openxmlformats.org/officeDocument/2006/relationships/tags" Target="../tags/tag53.xml"/><Relationship Id="rId15" Type="http://schemas.openxmlformats.org/officeDocument/2006/relationships/tags" Target="../tags/tag52.xml"/><Relationship Id="rId14" Type="http://schemas.openxmlformats.org/officeDocument/2006/relationships/tags" Target="../tags/tag51.xml"/><Relationship Id="rId13" Type="http://schemas.openxmlformats.org/officeDocument/2006/relationships/tags" Target="../tags/tag50.xml"/><Relationship Id="rId12" Type="http://schemas.openxmlformats.org/officeDocument/2006/relationships/tags" Target="../tags/tag49.xml"/><Relationship Id="rId11" Type="http://schemas.openxmlformats.org/officeDocument/2006/relationships/tags" Target="../tags/tag48.xml"/><Relationship Id="rId10" Type="http://schemas.openxmlformats.org/officeDocument/2006/relationships/tags" Target="../tags/tag47.xml"/><Relationship Id="rId1" Type="http://schemas.openxmlformats.org/officeDocument/2006/relationships/tags" Target="../tags/tag38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75.xml"/><Relationship Id="rId8" Type="http://schemas.openxmlformats.org/officeDocument/2006/relationships/tags" Target="../tags/tag74.xml"/><Relationship Id="rId7" Type="http://schemas.openxmlformats.org/officeDocument/2006/relationships/tags" Target="../tags/tag73.xml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67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82.xml"/><Relationship Id="rId8" Type="http://schemas.openxmlformats.org/officeDocument/2006/relationships/image" Target="../media/image1.png"/><Relationship Id="rId7" Type="http://schemas.openxmlformats.org/officeDocument/2006/relationships/tags" Target="../tags/tag81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tags" Target="../tags/tag78.xml"/><Relationship Id="rId3" Type="http://schemas.openxmlformats.org/officeDocument/2006/relationships/tags" Target="../tags/tag77.xml"/><Relationship Id="rId2" Type="http://schemas.openxmlformats.org/officeDocument/2006/relationships/slide" Target="slide1.xml"/><Relationship Id="rId17" Type="http://schemas.openxmlformats.org/officeDocument/2006/relationships/slideLayout" Target="../slideLayouts/slideLayout2.xml"/><Relationship Id="rId16" Type="http://schemas.openxmlformats.org/officeDocument/2006/relationships/tags" Target="../tags/tag87.xml"/><Relationship Id="rId15" Type="http://schemas.openxmlformats.org/officeDocument/2006/relationships/tags" Target="../tags/tag86.xml"/><Relationship Id="rId14" Type="http://schemas.openxmlformats.org/officeDocument/2006/relationships/image" Target="../media/image3.png"/><Relationship Id="rId13" Type="http://schemas.openxmlformats.org/officeDocument/2006/relationships/tags" Target="../tags/tag85.xml"/><Relationship Id="rId12" Type="http://schemas.openxmlformats.org/officeDocument/2006/relationships/tags" Target="../tags/tag84.xml"/><Relationship Id="rId11" Type="http://schemas.openxmlformats.org/officeDocument/2006/relationships/image" Target="../media/image2.png"/><Relationship Id="rId10" Type="http://schemas.openxmlformats.org/officeDocument/2006/relationships/tags" Target="../tags/tag83.xml"/><Relationship Id="rId1" Type="http://schemas.openxmlformats.org/officeDocument/2006/relationships/tags" Target="../tags/tag76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4.png"/><Relationship Id="rId7" Type="http://schemas.openxmlformats.org/officeDocument/2006/relationships/tags" Target="../tags/tag93.xml"/><Relationship Id="rId6" Type="http://schemas.openxmlformats.org/officeDocument/2006/relationships/tags" Target="../tags/tag92.xml"/><Relationship Id="rId5" Type="http://schemas.openxmlformats.org/officeDocument/2006/relationships/tags" Target="../tags/tag91.xml"/><Relationship Id="rId4" Type="http://schemas.openxmlformats.org/officeDocument/2006/relationships/tags" Target="../tags/tag90.xml"/><Relationship Id="rId3" Type="http://schemas.openxmlformats.org/officeDocument/2006/relationships/tags" Target="../tags/tag89.xml"/><Relationship Id="rId2" Type="http://schemas.openxmlformats.org/officeDocument/2006/relationships/slide" Target="slide1.xml"/><Relationship Id="rId1" Type="http://schemas.openxmlformats.org/officeDocument/2006/relationships/tags" Target="../tags/tag88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tags" Target="../tags/tag101.xml"/><Relationship Id="rId8" Type="http://schemas.openxmlformats.org/officeDocument/2006/relationships/tags" Target="../tags/tag100.xml"/><Relationship Id="rId7" Type="http://schemas.openxmlformats.org/officeDocument/2006/relationships/tags" Target="../tags/tag99.xml"/><Relationship Id="rId6" Type="http://schemas.openxmlformats.org/officeDocument/2006/relationships/tags" Target="../tags/tag98.xml"/><Relationship Id="rId5" Type="http://schemas.openxmlformats.org/officeDocument/2006/relationships/image" Target="../media/image5.png"/><Relationship Id="rId4" Type="http://schemas.openxmlformats.org/officeDocument/2006/relationships/tags" Target="../tags/tag97.xml"/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5" Type="http://schemas.openxmlformats.org/officeDocument/2006/relationships/notesSlide" Target="../notesSlides/notesSlide1.xml"/><Relationship Id="rId14" Type="http://schemas.openxmlformats.org/officeDocument/2006/relationships/slideLayout" Target="../slideLayouts/slideLayout2.xml"/><Relationship Id="rId13" Type="http://schemas.openxmlformats.org/officeDocument/2006/relationships/tags" Target="../tags/tag105.xml"/><Relationship Id="rId12" Type="http://schemas.openxmlformats.org/officeDocument/2006/relationships/tags" Target="../tags/tag104.xml"/><Relationship Id="rId11" Type="http://schemas.openxmlformats.org/officeDocument/2006/relationships/tags" Target="../tags/tag103.xml"/><Relationship Id="rId10" Type="http://schemas.openxmlformats.org/officeDocument/2006/relationships/tags" Target="../tags/tag102.xml"/><Relationship Id="rId1" Type="http://schemas.openxmlformats.org/officeDocument/2006/relationships/tags" Target="../tags/tag94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1.xml"/><Relationship Id="rId4" Type="http://schemas.openxmlformats.org/officeDocument/2006/relationships/tags" Target="../tags/tag110.xml"/><Relationship Id="rId3" Type="http://schemas.openxmlformats.org/officeDocument/2006/relationships/image" Target="../media/image6.png"/><Relationship Id="rId2" Type="http://schemas.openxmlformats.org/officeDocument/2006/relationships/tags" Target="../tags/tag109.xml"/><Relationship Id="rId1" Type="http://schemas.openxmlformats.org/officeDocument/2006/relationships/tags" Target="../tags/tag108.xml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image" Target="../media/image8.tiff"/><Relationship Id="rId8" Type="http://schemas.openxmlformats.org/officeDocument/2006/relationships/tags" Target="../tags/tag117.xml"/><Relationship Id="rId7" Type="http://schemas.openxmlformats.org/officeDocument/2006/relationships/tags" Target="../tags/tag116.xml"/><Relationship Id="rId6" Type="http://schemas.openxmlformats.org/officeDocument/2006/relationships/tags" Target="../tags/tag115.xml"/><Relationship Id="rId5" Type="http://schemas.openxmlformats.org/officeDocument/2006/relationships/image" Target="../media/image7.jpeg"/><Relationship Id="rId4" Type="http://schemas.openxmlformats.org/officeDocument/2006/relationships/tags" Target="../tags/tag114.xml"/><Relationship Id="rId3" Type="http://schemas.openxmlformats.org/officeDocument/2006/relationships/tags" Target="../tags/tag113.xml"/><Relationship Id="rId2" Type="http://schemas.openxmlformats.org/officeDocument/2006/relationships/tags" Target="../tags/tag112.xml"/><Relationship Id="rId18" Type="http://schemas.openxmlformats.org/officeDocument/2006/relationships/slideLayout" Target="../slideLayouts/slideLayout1.xml"/><Relationship Id="rId17" Type="http://schemas.openxmlformats.org/officeDocument/2006/relationships/tags" Target="../tags/tag125.xml"/><Relationship Id="rId16" Type="http://schemas.openxmlformats.org/officeDocument/2006/relationships/tags" Target="../tags/tag124.xml"/><Relationship Id="rId15" Type="http://schemas.openxmlformats.org/officeDocument/2006/relationships/tags" Target="../tags/tag123.xml"/><Relationship Id="rId14" Type="http://schemas.openxmlformats.org/officeDocument/2006/relationships/tags" Target="../tags/tag122.xml"/><Relationship Id="rId13" Type="http://schemas.openxmlformats.org/officeDocument/2006/relationships/tags" Target="../tags/tag121.xml"/><Relationship Id="rId12" Type="http://schemas.openxmlformats.org/officeDocument/2006/relationships/tags" Target="../tags/tag120.xml"/><Relationship Id="rId11" Type="http://schemas.openxmlformats.org/officeDocument/2006/relationships/tags" Target="../tags/tag119.xml"/><Relationship Id="rId10" Type="http://schemas.openxmlformats.org/officeDocument/2006/relationships/tags" Target="../tags/tag118.xml"/><Relationship Id="rId1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>
            <p:custDataLst>
              <p:tags r:id="rId1"/>
            </p:custDataLst>
          </p:nvPr>
        </p:nvSpPr>
        <p:spPr>
          <a:xfrm>
            <a:off x="419100" y="924560"/>
            <a:ext cx="112826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</a:rPr>
              <a:t>食物链和食物网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是生态系统的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营养结构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</a:rPr>
              <a:t>，是物质循环和能量流动的渠道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3" name="文本框 22"/>
          <p:cNvSpPr txBox="1"/>
          <p:nvPr>
            <p:custDataLst>
              <p:tags r:id="rId2"/>
            </p:custDataLst>
          </p:nvPr>
        </p:nvSpPr>
        <p:spPr>
          <a:xfrm>
            <a:off x="3948430" y="166370"/>
            <a:ext cx="443357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lnSpc>
                <a:spcPct val="100000"/>
              </a:lnSpc>
              <a:buClrTx/>
              <a:buSzTx/>
              <a:buFontTx/>
            </a:pPr>
            <a:r>
              <a:rPr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考点</a:t>
            </a:r>
            <a:r>
              <a:rPr 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二</a:t>
            </a:r>
            <a:r>
              <a:rPr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　</a:t>
            </a:r>
            <a:r>
              <a:rPr 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食物链、食物网</a:t>
            </a:r>
            <a:endParaRPr lang="zh-CN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grpSp>
        <p:nvGrpSpPr>
          <p:cNvPr id="25" name="组合 24"/>
          <p:cNvGrpSpPr/>
          <p:nvPr>
            <p:custDataLst>
              <p:tags r:id="rId3"/>
            </p:custDataLst>
          </p:nvPr>
        </p:nvGrpSpPr>
        <p:grpSpPr>
          <a:xfrm>
            <a:off x="1655445" y="2670810"/>
            <a:ext cx="8295640" cy="1236345"/>
            <a:chOff x="1837" y="7215"/>
            <a:chExt cx="13064" cy="1917"/>
          </a:xfrm>
        </p:grpSpPr>
        <p:sp>
          <p:nvSpPr>
            <p:cNvPr id="29718" name="Text Box 6"/>
            <p:cNvSpPr txBox="1"/>
            <p:nvPr>
              <p:custDataLst>
                <p:tags r:id="rId4"/>
              </p:custDataLst>
            </p:nvPr>
          </p:nvSpPr>
          <p:spPr>
            <a:xfrm>
              <a:off x="1837" y="7832"/>
              <a:ext cx="1786" cy="545"/>
            </a:xfrm>
            <a:prstGeom prst="rect">
              <a:avLst/>
            </a:prstGeom>
            <a:solidFill>
              <a:schemeClr val="bg1"/>
            </a:solidFill>
            <a:ln w="31750" cap="sq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0000" tIns="46800" rIns="90000" bIns="46800" anchor="ctr" anchorCtr="0"/>
            <a:lstStyle/>
            <a:p>
              <a:pPr algn="ctr">
                <a:spcBef>
                  <a:spcPct val="50000"/>
                </a:spcBef>
              </a:pPr>
              <a:r>
                <a:rPr lang="zh-CN" altLang="en-US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藻类</a:t>
              </a:r>
              <a:endParaRPr lang="zh-CN" alt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9723" name="Line 11"/>
            <p:cNvSpPr/>
            <p:nvPr>
              <p:custDataLst>
                <p:tags r:id="rId5"/>
              </p:custDataLst>
            </p:nvPr>
          </p:nvSpPr>
          <p:spPr>
            <a:xfrm flipV="1">
              <a:off x="3643" y="7433"/>
              <a:ext cx="1091" cy="602"/>
            </a:xfrm>
            <a:prstGeom prst="line">
              <a:avLst/>
            </a:prstGeom>
            <a:ln w="31750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  <p:sp>
          <p:nvSpPr>
            <p:cNvPr id="5" name="Text Box 6"/>
            <p:cNvSpPr txBox="1"/>
            <p:nvPr>
              <p:custDataLst>
                <p:tags r:id="rId6"/>
              </p:custDataLst>
            </p:nvPr>
          </p:nvSpPr>
          <p:spPr>
            <a:xfrm>
              <a:off x="4734" y="7215"/>
              <a:ext cx="1786" cy="545"/>
            </a:xfrm>
            <a:prstGeom prst="rect">
              <a:avLst/>
            </a:prstGeom>
            <a:solidFill>
              <a:schemeClr val="bg1"/>
            </a:solidFill>
            <a:ln w="31750" cap="sq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0000" tIns="46800" rIns="90000" bIns="46800" anchor="ctr" anchorCtr="0"/>
            <a:lstStyle/>
            <a:p>
              <a:pPr algn="ctr">
                <a:spcBef>
                  <a:spcPct val="50000"/>
                </a:spcBef>
              </a:pPr>
              <a:r>
                <a:rPr lang="zh-CN" altLang="en-US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海胆</a:t>
              </a:r>
              <a:endParaRPr lang="zh-CN" alt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" name="Text Box 6"/>
            <p:cNvSpPr txBox="1"/>
            <p:nvPr>
              <p:custDataLst>
                <p:tags r:id="rId7"/>
              </p:custDataLst>
            </p:nvPr>
          </p:nvSpPr>
          <p:spPr>
            <a:xfrm>
              <a:off x="4734" y="8587"/>
              <a:ext cx="1786" cy="545"/>
            </a:xfrm>
            <a:prstGeom prst="rect">
              <a:avLst/>
            </a:prstGeom>
            <a:solidFill>
              <a:schemeClr val="bg1"/>
            </a:solidFill>
            <a:ln w="31750" cap="sq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0000" tIns="46800" rIns="90000" bIns="46800" anchor="ctr" anchorCtr="0"/>
            <a:lstStyle/>
            <a:p>
              <a:pPr algn="ctr">
                <a:spcBef>
                  <a:spcPct val="50000"/>
                </a:spcBef>
              </a:pPr>
              <a:r>
                <a:rPr lang="zh-CN" altLang="en-US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小虾</a:t>
              </a:r>
              <a:endParaRPr lang="zh-CN" alt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" name="Line 11"/>
            <p:cNvSpPr/>
            <p:nvPr>
              <p:custDataLst>
                <p:tags r:id="rId8"/>
              </p:custDataLst>
            </p:nvPr>
          </p:nvSpPr>
          <p:spPr>
            <a:xfrm>
              <a:off x="3643" y="8035"/>
              <a:ext cx="1074" cy="742"/>
            </a:xfrm>
            <a:prstGeom prst="line">
              <a:avLst/>
            </a:prstGeom>
            <a:ln w="31750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  <p:sp>
          <p:nvSpPr>
            <p:cNvPr id="15" name="Line 11"/>
            <p:cNvSpPr/>
            <p:nvPr>
              <p:custDataLst>
                <p:tags r:id="rId9"/>
              </p:custDataLst>
            </p:nvPr>
          </p:nvSpPr>
          <p:spPr>
            <a:xfrm>
              <a:off x="6520" y="7417"/>
              <a:ext cx="1246" cy="14"/>
            </a:xfrm>
            <a:prstGeom prst="line">
              <a:avLst/>
            </a:prstGeom>
            <a:ln w="31750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  <p:sp>
          <p:nvSpPr>
            <p:cNvPr id="16" name="Text Box 6"/>
            <p:cNvSpPr txBox="1"/>
            <p:nvPr>
              <p:custDataLst>
                <p:tags r:id="rId10"/>
              </p:custDataLst>
            </p:nvPr>
          </p:nvSpPr>
          <p:spPr>
            <a:xfrm>
              <a:off x="7766" y="7216"/>
              <a:ext cx="1786" cy="545"/>
            </a:xfrm>
            <a:prstGeom prst="rect">
              <a:avLst/>
            </a:prstGeom>
            <a:solidFill>
              <a:schemeClr val="bg1"/>
            </a:solidFill>
            <a:ln w="31750" cap="sq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0000" tIns="46800" rIns="90000" bIns="46800" anchor="ctr" anchorCtr="0"/>
            <a:lstStyle/>
            <a:p>
              <a:pPr algn="ctr">
                <a:spcBef>
                  <a:spcPct val="50000"/>
                </a:spcBef>
              </a:pPr>
              <a:r>
                <a:rPr lang="zh-CN" altLang="en-US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海獭</a:t>
              </a:r>
              <a:endParaRPr lang="zh-CN" alt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" name="Text Box 6"/>
            <p:cNvSpPr txBox="1"/>
            <p:nvPr>
              <p:custDataLst>
                <p:tags r:id="rId11"/>
              </p:custDataLst>
            </p:nvPr>
          </p:nvSpPr>
          <p:spPr>
            <a:xfrm>
              <a:off x="7766" y="8587"/>
              <a:ext cx="1786" cy="545"/>
            </a:xfrm>
            <a:prstGeom prst="rect">
              <a:avLst/>
            </a:prstGeom>
            <a:solidFill>
              <a:schemeClr val="bg1"/>
            </a:solidFill>
            <a:ln w="31750" cap="sq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0000" tIns="46800" rIns="90000" bIns="46800" anchor="ctr" anchorCtr="0"/>
            <a:lstStyle/>
            <a:p>
              <a:pPr algn="ctr">
                <a:spcBef>
                  <a:spcPct val="50000"/>
                </a:spcBef>
              </a:pPr>
              <a:r>
                <a:rPr lang="zh-CN" altLang="en-US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鲑鱼</a:t>
              </a:r>
              <a:endParaRPr lang="zh-CN" alt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" name="Line 11"/>
            <p:cNvSpPr/>
            <p:nvPr>
              <p:custDataLst>
                <p:tags r:id="rId12"/>
              </p:custDataLst>
            </p:nvPr>
          </p:nvSpPr>
          <p:spPr>
            <a:xfrm>
              <a:off x="6537" y="8884"/>
              <a:ext cx="1246" cy="14"/>
            </a:xfrm>
            <a:prstGeom prst="line">
              <a:avLst/>
            </a:prstGeom>
            <a:ln w="31750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  <p:sp>
          <p:nvSpPr>
            <p:cNvPr id="6" name="Line 11"/>
            <p:cNvSpPr/>
            <p:nvPr>
              <p:custDataLst>
                <p:tags r:id="rId13"/>
              </p:custDataLst>
            </p:nvPr>
          </p:nvSpPr>
          <p:spPr>
            <a:xfrm>
              <a:off x="9552" y="7433"/>
              <a:ext cx="3592" cy="399"/>
            </a:xfrm>
            <a:prstGeom prst="line">
              <a:avLst/>
            </a:prstGeom>
            <a:ln w="31750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  <p:sp>
          <p:nvSpPr>
            <p:cNvPr id="24" name="Text Box 6"/>
            <p:cNvSpPr txBox="1"/>
            <p:nvPr>
              <p:custDataLst>
                <p:tags r:id="rId14"/>
              </p:custDataLst>
            </p:nvPr>
          </p:nvSpPr>
          <p:spPr>
            <a:xfrm>
              <a:off x="13115" y="7599"/>
              <a:ext cx="1786" cy="545"/>
            </a:xfrm>
            <a:prstGeom prst="rect">
              <a:avLst/>
            </a:prstGeom>
            <a:solidFill>
              <a:schemeClr val="bg1"/>
            </a:solidFill>
            <a:ln w="31750" cap="sq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0000" tIns="46800" rIns="90000" bIns="46800" anchor="ctr" anchorCtr="0"/>
            <a:lstStyle/>
            <a:p>
              <a:pPr algn="ctr">
                <a:spcBef>
                  <a:spcPct val="50000"/>
                </a:spcBef>
              </a:pPr>
              <a:r>
                <a:rPr lang="zh-CN" altLang="en-US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虎鲸</a:t>
              </a:r>
              <a:endParaRPr lang="zh-CN" alt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6" name="Text Box 6"/>
            <p:cNvSpPr txBox="1"/>
            <p:nvPr>
              <p:custDataLst>
                <p:tags r:id="rId15"/>
              </p:custDataLst>
            </p:nvPr>
          </p:nvSpPr>
          <p:spPr>
            <a:xfrm>
              <a:off x="10798" y="8587"/>
              <a:ext cx="1786" cy="545"/>
            </a:xfrm>
            <a:prstGeom prst="rect">
              <a:avLst/>
            </a:prstGeom>
            <a:solidFill>
              <a:schemeClr val="bg1"/>
            </a:solidFill>
            <a:ln w="31750" cap="sq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0000" tIns="46800" rIns="90000" bIns="46800" anchor="ctr" anchorCtr="0"/>
            <a:lstStyle/>
            <a:p>
              <a:pPr algn="ctr">
                <a:spcBef>
                  <a:spcPct val="50000"/>
                </a:spcBef>
              </a:pPr>
              <a:r>
                <a:rPr lang="zh-CN" altLang="en-US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海豹</a:t>
              </a:r>
              <a:endParaRPr lang="zh-CN" alt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7" name="Line 11"/>
            <p:cNvSpPr/>
            <p:nvPr>
              <p:custDataLst>
                <p:tags r:id="rId16"/>
              </p:custDataLst>
            </p:nvPr>
          </p:nvSpPr>
          <p:spPr>
            <a:xfrm>
              <a:off x="9569" y="8884"/>
              <a:ext cx="1246" cy="14"/>
            </a:xfrm>
            <a:prstGeom prst="line">
              <a:avLst/>
            </a:prstGeom>
            <a:ln w="31750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  <p:sp>
          <p:nvSpPr>
            <p:cNvPr id="28" name="Line 11"/>
            <p:cNvSpPr/>
            <p:nvPr>
              <p:custDataLst>
                <p:tags r:id="rId17"/>
              </p:custDataLst>
            </p:nvPr>
          </p:nvSpPr>
          <p:spPr>
            <a:xfrm flipV="1">
              <a:off x="12601" y="8144"/>
              <a:ext cx="1601" cy="708"/>
            </a:xfrm>
            <a:prstGeom prst="line">
              <a:avLst/>
            </a:prstGeom>
            <a:ln w="31750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</p:grpSp>
      <p:sp>
        <p:nvSpPr>
          <p:cNvPr id="29" name="Text Box 6"/>
          <p:cNvSpPr txBox="1"/>
          <p:nvPr>
            <p:custDataLst>
              <p:tags r:id="rId18"/>
            </p:custDataLst>
          </p:nvPr>
        </p:nvSpPr>
        <p:spPr>
          <a:xfrm>
            <a:off x="1439545" y="4354195"/>
            <a:ext cx="1624965" cy="346075"/>
          </a:xfrm>
          <a:prstGeom prst="rect">
            <a:avLst/>
          </a:prstGeom>
          <a:solidFill>
            <a:schemeClr val="bg1"/>
          </a:solidFill>
          <a:ln w="28575" cap="sq" cmpd="dbl">
            <a:solidFill>
              <a:schemeClr val="accent1">
                <a:shade val="50000"/>
              </a:schemeClr>
            </a:solidFill>
            <a:prstDash val="sysDot"/>
            <a:miter/>
            <a:headEnd type="none" w="med" len="med"/>
            <a:tailEnd type="none" w="med" len="med"/>
          </a:ln>
        </p:spPr>
        <p:txBody>
          <a:bodyPr lIns="90000" tIns="46800" rIns="90000" bIns="46800"/>
          <a:lstStyle/>
          <a:p>
            <a:pPr algn="ctr">
              <a:spcBef>
                <a:spcPct val="50000"/>
              </a:spcBef>
            </a:pPr>
            <a:r>
              <a:rPr lang="zh-CN" altLang="en-US" sz="22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第一营养级</a:t>
            </a:r>
            <a:endParaRPr lang="zh-CN" altLang="en-US" sz="220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19"/>
            </p:custDataLst>
          </p:nvPr>
        </p:nvSpPr>
        <p:spPr>
          <a:xfrm>
            <a:off x="76835" y="4354195"/>
            <a:ext cx="1421765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营养级</a:t>
            </a:r>
            <a:r>
              <a:rPr lang="en-US" altLang="zh-CN" sz="2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:</a:t>
            </a:r>
            <a:endParaRPr lang="en-US" altLang="zh-CN" sz="22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1" name="Text Box 6"/>
          <p:cNvSpPr txBox="1"/>
          <p:nvPr>
            <p:custDataLst>
              <p:tags r:id="rId20"/>
            </p:custDataLst>
          </p:nvPr>
        </p:nvSpPr>
        <p:spPr>
          <a:xfrm>
            <a:off x="3159125" y="4376420"/>
            <a:ext cx="1764665" cy="346075"/>
          </a:xfrm>
          <a:prstGeom prst="rect">
            <a:avLst/>
          </a:prstGeom>
          <a:solidFill>
            <a:schemeClr val="bg1"/>
          </a:solidFill>
          <a:ln w="28575" cap="sq" cmpd="dbl">
            <a:solidFill>
              <a:schemeClr val="accent1">
                <a:shade val="50000"/>
              </a:schemeClr>
            </a:solidFill>
            <a:prstDash val="sysDot"/>
            <a:miter/>
            <a:headEnd type="none" w="med" len="med"/>
            <a:tailEnd type="none" w="med" len="med"/>
          </a:ln>
        </p:spPr>
        <p:txBody>
          <a:bodyPr lIns="90000" tIns="46800" rIns="90000" bIns="46800"/>
          <a:lstStyle/>
          <a:p>
            <a:pPr algn="ctr">
              <a:spcBef>
                <a:spcPct val="50000"/>
              </a:spcBef>
            </a:pPr>
            <a:r>
              <a:rPr lang="zh-CN" altLang="en-US" sz="22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第二营养级</a:t>
            </a:r>
            <a:endParaRPr lang="zh-CN" altLang="en-US" sz="220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Text Box 6"/>
          <p:cNvSpPr txBox="1"/>
          <p:nvPr>
            <p:custDataLst>
              <p:tags r:id="rId21"/>
            </p:custDataLst>
          </p:nvPr>
        </p:nvSpPr>
        <p:spPr>
          <a:xfrm>
            <a:off x="5099050" y="4376420"/>
            <a:ext cx="1711960" cy="346075"/>
          </a:xfrm>
          <a:prstGeom prst="rect">
            <a:avLst/>
          </a:prstGeom>
          <a:solidFill>
            <a:schemeClr val="bg1"/>
          </a:solidFill>
          <a:ln w="28575" cap="sq" cmpd="dbl">
            <a:solidFill>
              <a:schemeClr val="accent1">
                <a:shade val="50000"/>
              </a:schemeClr>
            </a:solidFill>
            <a:prstDash val="sysDot"/>
            <a:miter/>
            <a:headEnd type="none" w="med" len="med"/>
            <a:tailEnd type="none" w="med" len="med"/>
          </a:ln>
        </p:spPr>
        <p:txBody>
          <a:bodyPr lIns="90000" tIns="46800" rIns="90000" bIns="46800"/>
          <a:lstStyle/>
          <a:p>
            <a:pPr algn="ctr">
              <a:spcBef>
                <a:spcPct val="50000"/>
              </a:spcBef>
            </a:pPr>
            <a:r>
              <a:rPr lang="zh-CN" altLang="en-US" sz="22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第三营养级</a:t>
            </a:r>
            <a:endParaRPr lang="zh-CN" altLang="en-US" sz="220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" name="Text Box 6"/>
          <p:cNvSpPr txBox="1"/>
          <p:nvPr>
            <p:custDataLst>
              <p:tags r:id="rId22"/>
            </p:custDataLst>
          </p:nvPr>
        </p:nvSpPr>
        <p:spPr>
          <a:xfrm>
            <a:off x="6935470" y="4376420"/>
            <a:ext cx="1785620" cy="346075"/>
          </a:xfrm>
          <a:prstGeom prst="rect">
            <a:avLst/>
          </a:prstGeom>
          <a:solidFill>
            <a:schemeClr val="bg1"/>
          </a:solidFill>
          <a:ln w="28575" cap="sq" cmpd="dbl">
            <a:solidFill>
              <a:schemeClr val="accent1">
                <a:shade val="50000"/>
              </a:schemeClr>
            </a:solidFill>
            <a:prstDash val="sysDot"/>
            <a:miter/>
            <a:headEnd type="none" w="med" len="med"/>
            <a:tailEnd type="none" w="med" len="med"/>
          </a:ln>
        </p:spPr>
        <p:txBody>
          <a:bodyPr lIns="90000" tIns="46800" rIns="90000" bIns="46800"/>
          <a:lstStyle/>
          <a:p>
            <a:pPr algn="ctr">
              <a:spcBef>
                <a:spcPct val="50000"/>
              </a:spcBef>
            </a:pPr>
            <a:r>
              <a:rPr lang="zh-CN" altLang="en-US" sz="22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第四营养级</a:t>
            </a:r>
            <a:endParaRPr lang="zh-CN" altLang="en-US" sz="220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" name="Text Box 6"/>
          <p:cNvSpPr txBox="1"/>
          <p:nvPr>
            <p:custDataLst>
              <p:tags r:id="rId23"/>
            </p:custDataLst>
          </p:nvPr>
        </p:nvSpPr>
        <p:spPr>
          <a:xfrm>
            <a:off x="9190355" y="4354195"/>
            <a:ext cx="1649095" cy="346075"/>
          </a:xfrm>
          <a:prstGeom prst="rect">
            <a:avLst/>
          </a:prstGeom>
          <a:solidFill>
            <a:schemeClr val="bg1"/>
          </a:solidFill>
          <a:ln w="28575" cap="sq" cmpd="dbl">
            <a:solidFill>
              <a:schemeClr val="accent1">
                <a:shade val="50000"/>
              </a:schemeClr>
            </a:solidFill>
            <a:prstDash val="sysDot"/>
            <a:miter/>
            <a:headEnd type="none" w="med" len="med"/>
            <a:tailEnd type="none" w="med" len="med"/>
          </a:ln>
        </p:spPr>
        <p:txBody>
          <a:bodyPr lIns="90000" tIns="46800" rIns="90000" bIns="46800"/>
          <a:lstStyle/>
          <a:p>
            <a:pPr algn="ctr">
              <a:spcBef>
                <a:spcPct val="50000"/>
              </a:spcBef>
            </a:pPr>
            <a:r>
              <a:rPr lang="zh-CN" altLang="en-US" sz="22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第五营养级</a:t>
            </a:r>
            <a:endParaRPr lang="zh-CN" altLang="en-US" sz="220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" name="文本框 35"/>
          <p:cNvSpPr txBox="1"/>
          <p:nvPr>
            <p:custDataLst>
              <p:tags r:id="rId24"/>
            </p:custDataLst>
          </p:nvPr>
        </p:nvSpPr>
        <p:spPr>
          <a:xfrm>
            <a:off x="76835" y="4925695"/>
            <a:ext cx="1421765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消费级</a:t>
            </a:r>
            <a:r>
              <a:rPr lang="en-US" altLang="zh-CN" sz="2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:</a:t>
            </a:r>
            <a:endParaRPr lang="en-US" altLang="zh-CN" sz="22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7" name="文本框 36"/>
          <p:cNvSpPr txBox="1"/>
          <p:nvPr>
            <p:custDataLst>
              <p:tags r:id="rId25"/>
            </p:custDataLst>
          </p:nvPr>
        </p:nvSpPr>
        <p:spPr>
          <a:xfrm>
            <a:off x="1736725" y="4924425"/>
            <a:ext cx="1421765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lang="zh-CN" sz="22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生产者</a:t>
            </a:r>
            <a:r>
              <a:rPr lang="en-US" altLang="zh-CN" sz="22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endParaRPr lang="en-US" altLang="zh-CN" sz="22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8" name="文本框 37"/>
          <p:cNvSpPr txBox="1"/>
          <p:nvPr>
            <p:custDataLst>
              <p:tags r:id="rId26"/>
            </p:custDataLst>
          </p:nvPr>
        </p:nvSpPr>
        <p:spPr>
          <a:xfrm>
            <a:off x="3246755" y="4925695"/>
            <a:ext cx="1656715" cy="4191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2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初级消费者</a:t>
            </a:r>
            <a:endParaRPr lang="zh-CN" sz="22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9" name="文本框 38"/>
          <p:cNvSpPr txBox="1"/>
          <p:nvPr>
            <p:custDataLst>
              <p:tags r:id="rId27"/>
            </p:custDataLst>
          </p:nvPr>
        </p:nvSpPr>
        <p:spPr>
          <a:xfrm>
            <a:off x="5260340" y="4914900"/>
            <a:ext cx="172212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2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次级消费者</a:t>
            </a:r>
            <a:endParaRPr lang="zh-CN" sz="22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0" name="文本框 39"/>
          <p:cNvSpPr txBox="1"/>
          <p:nvPr>
            <p:custDataLst>
              <p:tags r:id="rId28"/>
            </p:custDataLst>
          </p:nvPr>
        </p:nvSpPr>
        <p:spPr>
          <a:xfrm>
            <a:off x="7052310" y="4924425"/>
            <a:ext cx="172593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三级消费者</a:t>
            </a:r>
            <a:endParaRPr lang="zh-CN" altLang="en-US" sz="22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1" name="文本框 40"/>
          <p:cNvSpPr txBox="1"/>
          <p:nvPr>
            <p:custDataLst>
              <p:tags r:id="rId29"/>
            </p:custDataLst>
          </p:nvPr>
        </p:nvSpPr>
        <p:spPr>
          <a:xfrm>
            <a:off x="9190355" y="4849495"/>
            <a:ext cx="174498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四级消费者</a:t>
            </a:r>
            <a:endParaRPr lang="zh-CN" altLang="en-US" sz="22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2" name="Text Box 6"/>
          <p:cNvSpPr txBox="1"/>
          <p:nvPr>
            <p:custDataLst>
              <p:tags r:id="rId30"/>
            </p:custDataLst>
          </p:nvPr>
        </p:nvSpPr>
        <p:spPr>
          <a:xfrm>
            <a:off x="8559165" y="2471420"/>
            <a:ext cx="1694180" cy="346075"/>
          </a:xfrm>
          <a:prstGeom prst="rect">
            <a:avLst/>
          </a:prstGeom>
          <a:solidFill>
            <a:schemeClr val="bg1"/>
          </a:solidFill>
          <a:ln w="28575" cap="sq" cmpd="dbl">
            <a:solidFill>
              <a:schemeClr val="accent1">
                <a:shade val="50000"/>
              </a:schemeClr>
            </a:solidFill>
            <a:prstDash val="sysDot"/>
            <a:miter/>
            <a:headEnd type="none" w="med" len="med"/>
            <a:tailEnd type="none" w="med" len="med"/>
          </a:ln>
        </p:spPr>
        <p:txBody>
          <a:bodyPr lIns="90000" tIns="46800" rIns="90000" bIns="46800"/>
          <a:lstStyle/>
          <a:p>
            <a:pPr algn="ctr">
              <a:spcBef>
                <a:spcPct val="50000"/>
              </a:spcBef>
            </a:pPr>
            <a:r>
              <a:rPr lang="zh-CN" altLang="en-US" sz="22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第四营养级</a:t>
            </a:r>
            <a:endParaRPr lang="zh-CN" altLang="en-US" sz="220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3" name="文本框 42"/>
          <p:cNvSpPr txBox="1"/>
          <p:nvPr>
            <p:custDataLst>
              <p:tags r:id="rId31"/>
            </p:custDataLst>
          </p:nvPr>
        </p:nvSpPr>
        <p:spPr>
          <a:xfrm>
            <a:off x="10300970" y="2474595"/>
            <a:ext cx="173482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三级消费者</a:t>
            </a:r>
            <a:endParaRPr lang="zh-CN" altLang="en-US" sz="22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ldLvl="0" animBg="1"/>
      <p:bldP spid="31" grpId="0" bldLvl="0" animBg="1"/>
      <p:bldP spid="33" grpId="0" bldLvl="0" animBg="1"/>
      <p:bldP spid="34" grpId="0" bldLvl="0" animBg="1"/>
      <p:bldP spid="35" grpId="0" bldLvl="0" animBg="1"/>
      <p:bldP spid="37" grpId="0"/>
      <p:bldP spid="38" grpId="0"/>
      <p:bldP spid="39" grpId="0"/>
      <p:bldP spid="40" grpId="0"/>
      <p:bldP spid="41" grpId="0"/>
      <p:bldP spid="42" grpId="0" bldLvl="0" animBg="1"/>
      <p:bldP spid="4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>
            <p:custDataLst>
              <p:tags r:id="rId1"/>
            </p:custDataLst>
          </p:nvPr>
        </p:nvSpPr>
        <p:spPr>
          <a:xfrm>
            <a:off x="882015" y="1055370"/>
            <a:ext cx="10407650" cy="5307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 fontAlgn="auto">
              <a:lnSpc>
                <a:spcPct val="150000"/>
              </a:lnSpc>
            </a:pPr>
            <a:r>
              <a:rPr lang="en-US" altLang="zh-CN" sz="2400" b="1" kern="10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(2)</a:t>
            </a:r>
            <a:r>
              <a:rPr lang="zh-CN" altLang="zh-CN" sz="2400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碳的存在形式与循环形式</a:t>
            </a:r>
            <a:endParaRPr lang="zh-CN" altLang="zh-CN" sz="2400" b="1" kern="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indent="0" algn="just" fontAlgn="auto">
              <a:lnSpc>
                <a:spcPct val="150000"/>
              </a:lnSpc>
            </a:pPr>
            <a:r>
              <a:rPr lang="en-US" altLang="zh-CN" sz="2200" b="1" kern="100"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</a:rPr>
              <a:t>①</a:t>
            </a:r>
            <a:r>
              <a:rPr lang="zh-CN" altLang="zh-CN" sz="2200" b="1" kern="100"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</a:rPr>
              <a:t>在生物群落和非生物环境间：</a:t>
            </a:r>
            <a:endParaRPr lang="zh-CN" altLang="zh-CN" sz="2200" b="1" kern="100">
              <a:latin typeface="微软雅黑" panose="020B0503020204020204" charset="-122"/>
              <a:ea typeface="微软雅黑" panose="020B0503020204020204" charset="-122"/>
              <a:cs typeface="黑体" panose="02010609060101010101" charset="-122"/>
            </a:endParaRPr>
          </a:p>
          <a:p>
            <a:pPr indent="0" algn="just" fontAlgn="auto">
              <a:lnSpc>
                <a:spcPct val="150000"/>
              </a:lnSpc>
            </a:pPr>
            <a:r>
              <a:rPr lang="zh-CN" altLang="zh-CN" sz="2200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主要以</a:t>
            </a:r>
            <a:r>
              <a:rPr lang="zh-CN" altLang="en-US" sz="2200" u="sng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　　　　　</a:t>
            </a:r>
            <a:r>
              <a:rPr lang="zh-CN" altLang="zh-CN" sz="2200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形式循环。</a:t>
            </a:r>
            <a:endParaRPr lang="zh-CN" altLang="zh-CN" sz="2200" kern="1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 algn="just" fontAlgn="auto">
              <a:lnSpc>
                <a:spcPct val="150000"/>
              </a:lnSpc>
            </a:pPr>
            <a:r>
              <a:rPr lang="en-US" altLang="zh-CN" sz="2200" b="1" kern="100"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</a:rPr>
              <a:t>②</a:t>
            </a:r>
            <a:r>
              <a:rPr lang="zh-CN" altLang="zh-CN" sz="2200" b="1" kern="100"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</a:rPr>
              <a:t>在生物群落内部：</a:t>
            </a:r>
            <a:endParaRPr lang="zh-CN" altLang="zh-CN" sz="2200" b="1" kern="100">
              <a:latin typeface="微软雅黑" panose="020B0503020204020204" charset="-122"/>
              <a:ea typeface="微软雅黑" panose="020B0503020204020204" charset="-122"/>
              <a:cs typeface="黑体" panose="02010609060101010101" charset="-122"/>
            </a:endParaRPr>
          </a:p>
          <a:p>
            <a:pPr indent="0" algn="just" fontAlgn="auto">
              <a:lnSpc>
                <a:spcPct val="150000"/>
              </a:lnSpc>
            </a:pPr>
            <a:r>
              <a:rPr lang="zh-CN" altLang="zh-CN" sz="2200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以</a:t>
            </a:r>
            <a:r>
              <a:rPr lang="en-US" altLang="zh-CN" sz="2200" u="sng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      </a:t>
            </a:r>
            <a:r>
              <a:rPr lang="zh-CN" altLang="en-US" sz="2200" u="sng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　</a:t>
            </a:r>
            <a:r>
              <a:rPr lang="zh-CN" altLang="zh-CN" sz="2200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形式传递。</a:t>
            </a:r>
            <a:endParaRPr lang="zh-CN" altLang="zh-CN" sz="2200" kern="1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 algn="just" fontAlgn="auto">
              <a:lnSpc>
                <a:spcPct val="150000"/>
              </a:lnSpc>
            </a:pPr>
            <a:r>
              <a:rPr lang="en-US" altLang="zh-CN" sz="2200" b="1" kern="100"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</a:rPr>
              <a:t>③</a:t>
            </a:r>
            <a:r>
              <a:rPr lang="zh-CN" altLang="zh-CN" sz="2200" b="1" kern="100">
                <a:latin typeface="微软雅黑" panose="020B0503020204020204" charset="-122"/>
                <a:ea typeface="微软雅黑" panose="020B0503020204020204" charset="-122"/>
                <a:cs typeface="黑体" panose="02010609060101010101" charset="-122"/>
              </a:rPr>
              <a:t>在非生物环境中：</a:t>
            </a:r>
            <a:endParaRPr lang="zh-CN" altLang="zh-CN" sz="2200" b="1" kern="100">
              <a:latin typeface="微软雅黑" panose="020B0503020204020204" charset="-122"/>
              <a:ea typeface="微软雅黑" panose="020B0503020204020204" charset="-122"/>
              <a:cs typeface="黑体" panose="02010609060101010101" charset="-122"/>
            </a:endParaRPr>
          </a:p>
          <a:p>
            <a:pPr indent="0" algn="just" fontAlgn="auto">
              <a:lnSpc>
                <a:spcPct val="150000"/>
              </a:lnSpc>
            </a:pPr>
            <a:r>
              <a:rPr lang="zh-CN" altLang="zh-CN" sz="2200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主要以</a:t>
            </a:r>
            <a:r>
              <a:rPr lang="zh-CN" altLang="en-US" sz="2200" u="sng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　　　　　　　　　</a:t>
            </a:r>
            <a:r>
              <a:rPr lang="zh-CN" altLang="zh-CN" sz="2200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形式存在。</a:t>
            </a:r>
            <a:endParaRPr lang="zh-CN" altLang="zh-CN" sz="2200" kern="1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 algn="just" fontAlgn="auto">
              <a:lnSpc>
                <a:spcPct val="150000"/>
              </a:lnSpc>
            </a:pPr>
            <a:r>
              <a:rPr lang="en-US" altLang="zh-CN" sz="2400" b="1" kern="10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(3)</a:t>
            </a:r>
            <a:r>
              <a:rPr lang="zh-CN" altLang="zh-CN" sz="2400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碳进入生物群落的途径：</a:t>
            </a:r>
            <a:r>
              <a:rPr lang="zh-CN" altLang="zh-CN" sz="2200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生产者的</a:t>
            </a:r>
            <a:r>
              <a:rPr lang="zh-CN" altLang="en-US" sz="2200" u="sng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　　</a:t>
            </a:r>
            <a:r>
              <a:rPr lang="en-US" altLang="zh-CN" sz="2200" u="sng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lang="zh-CN" altLang="en-US" sz="2200" u="sng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　　</a:t>
            </a:r>
            <a:r>
              <a:rPr lang="zh-CN" altLang="zh-CN" sz="2200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和化能合成作用。</a:t>
            </a:r>
            <a:endParaRPr lang="zh-CN" altLang="zh-CN" sz="2200" kern="1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 algn="just" fontAlgn="auto">
              <a:lnSpc>
                <a:spcPct val="150000"/>
              </a:lnSpc>
            </a:pPr>
            <a:r>
              <a:rPr lang="en-US" altLang="zh-CN" sz="2400" b="1" kern="10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(4)</a:t>
            </a:r>
            <a:r>
              <a:rPr lang="zh-CN" altLang="zh-CN" sz="2400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碳返回非生物环境的途径：</a:t>
            </a:r>
            <a:r>
              <a:rPr lang="zh-CN" altLang="en-US" sz="2200" u="sng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　　　　　　　　　　　　</a:t>
            </a:r>
            <a:r>
              <a:rPr lang="zh-CN" altLang="zh-CN" sz="2200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；分解者的分解作用</a:t>
            </a:r>
            <a:r>
              <a:rPr lang="en-US" altLang="zh-CN" sz="2200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(</a:t>
            </a:r>
            <a:r>
              <a:rPr lang="zh-CN" altLang="zh-CN" sz="2200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实质是呼吸作用</a:t>
            </a:r>
            <a:r>
              <a:rPr lang="en-US" altLang="zh-CN" sz="2200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)</a:t>
            </a:r>
            <a:r>
              <a:rPr lang="zh-CN" altLang="zh-CN" sz="2200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和</a:t>
            </a:r>
            <a:r>
              <a:rPr lang="zh-CN" altLang="en-US" sz="2200" u="sng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　　　　　　　　</a:t>
            </a:r>
            <a:r>
              <a:rPr lang="zh-CN" altLang="zh-CN" sz="2200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</a:t>
            </a:r>
            <a:endParaRPr lang="zh-CN" altLang="zh-CN" sz="2200" kern="1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1930107" y="2173404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kern="1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二氧化碳</a:t>
            </a:r>
            <a:endParaRPr lang="zh-CN" altLang="zh-CN" sz="2000" kern="100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1295673" y="3235534"/>
            <a:ext cx="1833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kern="1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   </a:t>
            </a:r>
            <a:r>
              <a:rPr lang="zh-CN" altLang="zh-CN" sz="2000" kern="1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含碳有机物</a:t>
            </a:r>
            <a:endParaRPr lang="zh-CN" altLang="zh-CN" sz="2000" kern="100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>
            <p:custDataLst>
              <p:tags r:id="rId4"/>
            </p:custDataLst>
          </p:nvPr>
        </p:nvSpPr>
        <p:spPr>
          <a:xfrm>
            <a:off x="1992699" y="4194734"/>
            <a:ext cx="221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kern="1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二氧化碳和碳酸盐</a:t>
            </a:r>
            <a:endParaRPr lang="zh-CN" altLang="zh-CN" sz="2000" kern="100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7" name="矩形 6"/>
          <p:cNvSpPr/>
          <p:nvPr>
            <p:custDataLst>
              <p:tags r:id="rId5"/>
            </p:custDataLst>
          </p:nvPr>
        </p:nvSpPr>
        <p:spPr>
          <a:xfrm>
            <a:off x="5955176" y="4779528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kern="1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光合作用</a:t>
            </a:r>
            <a:endParaRPr lang="zh-CN" altLang="zh-CN" sz="2000" kern="100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>
            <p:custDataLst>
              <p:tags r:id="rId6"/>
            </p:custDataLst>
          </p:nvPr>
        </p:nvSpPr>
        <p:spPr>
          <a:xfrm>
            <a:off x="5285540" y="5294486"/>
            <a:ext cx="3230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kern="1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生产者、消费者的呼吸作用</a:t>
            </a:r>
            <a:endParaRPr lang="zh-CN" altLang="zh-CN" sz="2000" kern="100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>
            <p:custDataLst>
              <p:tags r:id="rId7"/>
            </p:custDataLst>
          </p:nvPr>
        </p:nvSpPr>
        <p:spPr>
          <a:xfrm>
            <a:off x="3671017" y="5816157"/>
            <a:ext cx="1960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kern="1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化石燃料的燃烧</a:t>
            </a:r>
            <a:endParaRPr lang="zh-CN" altLang="zh-CN" sz="2000" kern="100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sp>
        <p:nvSpPr>
          <p:cNvPr id="6" name="PA_MH_Entry_2">
            <a:hlinkClick r:id="rId8" action="ppaction://hlinksldjump"/>
          </p:cNvPr>
          <p:cNvSpPr/>
          <p:nvPr>
            <p:custDataLst>
              <p:tags r:id="rId9"/>
            </p:custDataLst>
          </p:nvPr>
        </p:nvSpPr>
        <p:spPr>
          <a:xfrm>
            <a:off x="4100830" y="35560"/>
            <a:ext cx="3790950" cy="676275"/>
          </a:xfrm>
          <a:custGeom>
            <a:avLst/>
            <a:gdLst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  <a:gd name="connsiteX6" fmla="*/ 0 w 2520280"/>
              <a:gd name="connsiteY6" fmla="*/ 0 h 1872208"/>
              <a:gd name="connsiteX7" fmla="*/ 0 w 2520280"/>
              <a:gd name="connsiteY7" fmla="*/ 0 h 1872208"/>
              <a:gd name="connsiteX8" fmla="*/ 0 w 2520280"/>
              <a:gd name="connsiteY8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rgbClr val="1A356C"/>
          </a:solidFill>
          <a:ln w="19050" cap="sq">
            <a:noFill/>
            <a:prstDash val="sysDot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lvl="1" indent="0" defTabSz="1866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None/>
            </a:pPr>
            <a:endParaRPr lang="zh-CN" altLang="en-US" sz="3200" b="1">
              <a:solidFill>
                <a:srgbClr val="11494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lvl="1" indent="0" defTabSz="1866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None/>
            </a:pPr>
            <a:r>
              <a:rPr lang="en-US" altLang="zh-CN" sz="3200" b="1">
                <a:solidFill>
                  <a:srgbClr val="11494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endParaRPr lang="en-US" altLang="zh-CN" sz="3200" b="1">
              <a:solidFill>
                <a:srgbClr val="11494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lvl="1" indent="0" defTabSz="1866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None/>
            </a:pPr>
            <a:r>
              <a:rPr lang="zh-CN" altLang="en-US" sz="3200" b="1">
                <a:solidFill>
                  <a:srgbClr val="11494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生态系统</a:t>
            </a:r>
            <a:r>
              <a:rPr lang="zh-CN" altLang="en-US" sz="3200" b="1" smtClean="0">
                <a:solidFill>
                  <a:srgbClr val="11494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</a:t>
            </a:r>
            <a:r>
              <a:rPr lang="zh-CN" altLang="en-US" sz="3200" b="1">
                <a:solidFill>
                  <a:srgbClr val="11494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物质循环</a:t>
            </a:r>
            <a:endParaRPr lang="zh-CN" altLang="en-US" sz="3200" b="1">
              <a:solidFill>
                <a:srgbClr val="11494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lvl="1" indent="0" defTabSz="1866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None/>
            </a:pPr>
            <a:endParaRPr lang="zh-CN" altLang="zh-CN" sz="3200" b="1">
              <a:solidFill>
                <a:srgbClr val="11494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lvl="1" indent="0" defTabSz="1866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None/>
            </a:pPr>
            <a:endParaRPr lang="zh-CN" altLang="zh-CN" sz="3200" b="1" smtClean="0">
              <a:solidFill>
                <a:srgbClr val="11494A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6" name="矩形 15"/>
          <p:cNvSpPr/>
          <p:nvPr>
            <p:custDataLst>
              <p:tags r:id="rId10"/>
            </p:custDataLst>
          </p:nvPr>
        </p:nvSpPr>
        <p:spPr>
          <a:xfrm>
            <a:off x="699770" y="443865"/>
            <a:ext cx="1965960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zh-CN" altLang="en-US" sz="2800" b="1" kern="100">
                <a:solidFill>
                  <a:srgbClr val="0945A5"/>
                </a:solidFill>
                <a:latin typeface="Arial" panose="020B0604020202020204"/>
                <a:ea typeface="微软雅黑" panose="020B0503020204020204" charset="-122"/>
                <a:cs typeface="Courier New" panose="02070309020205020404"/>
              </a:rPr>
              <a:t>二</a:t>
            </a:r>
            <a:r>
              <a:rPr lang="en-US" altLang="zh-CN" sz="2800" b="1" kern="100">
                <a:solidFill>
                  <a:srgbClr val="0945A5"/>
                </a:solidFill>
                <a:latin typeface="Arial" panose="020B0604020202020204"/>
                <a:ea typeface="微软雅黑" panose="020B0503020204020204" charset="-122"/>
                <a:cs typeface="Courier New" panose="02070309020205020404"/>
              </a:rPr>
              <a:t>  </a:t>
            </a:r>
            <a:r>
              <a:rPr lang="zh-CN" altLang="zh-CN" sz="2800" b="1" kern="100">
                <a:solidFill>
                  <a:srgbClr val="0945A5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碳循环</a:t>
            </a:r>
            <a:endParaRPr lang="zh-CN" altLang="zh-CN" sz="2800" b="1" kern="100">
              <a:solidFill>
                <a:srgbClr val="0945A5"/>
              </a:solidFill>
              <a:latin typeface="Times New Roman" panose="02020603050405020304"/>
              <a:ea typeface="微软雅黑" panose="020B0503020204020204" charset="-122"/>
              <a:cs typeface="Times New Roman" panose="02020603050405020304"/>
            </a:endParaRPr>
          </a:p>
        </p:txBody>
      </p:sp>
      <p:sp>
        <p:nvSpPr>
          <p:cNvPr id="5" name="矩形 4"/>
          <p:cNvSpPr/>
          <p:nvPr>
            <p:custDataLst>
              <p:tags r:id="rId11"/>
            </p:custDataLst>
          </p:nvPr>
        </p:nvSpPr>
        <p:spPr>
          <a:xfrm>
            <a:off x="625475" y="2745105"/>
            <a:ext cx="4417695" cy="1026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>
            <p:custDataLst>
              <p:tags r:id="rId12"/>
            </p:custDataLst>
          </p:nvPr>
        </p:nvSpPr>
        <p:spPr>
          <a:xfrm>
            <a:off x="882015" y="3761105"/>
            <a:ext cx="4756150" cy="10261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>
            <p:custDataLst>
              <p:tags r:id="rId13"/>
            </p:custDataLst>
          </p:nvPr>
        </p:nvSpPr>
        <p:spPr>
          <a:xfrm>
            <a:off x="699770" y="4787265"/>
            <a:ext cx="10648950" cy="17513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1" name="文本框 100"/>
          <p:cNvSpPr txBox="1"/>
          <p:nvPr>
            <p:custDataLst>
              <p:tags r:id="rId14"/>
            </p:custDataLst>
          </p:nvPr>
        </p:nvSpPr>
        <p:spPr>
          <a:xfrm>
            <a:off x="4517390" y="631825"/>
            <a:ext cx="5706745" cy="6451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indent="0" algn="ctr"/>
            <a:r>
              <a:rPr lang="en-US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CO</a:t>
            </a:r>
            <a:r>
              <a:rPr lang="en-US" b="1" baseline="-25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zh-CN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不仅存在于大气中，在海洋等水环境中也大量存在，大气中的</a:t>
            </a:r>
            <a:r>
              <a:rPr lang="en-US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CO</a:t>
            </a:r>
            <a:r>
              <a:rPr lang="en-US" b="1" baseline="-25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zh-CN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和水圈中的</a:t>
            </a:r>
            <a:r>
              <a:rPr lang="en-US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CO</a:t>
            </a:r>
            <a:r>
              <a:rPr lang="en-US" b="1" baseline="-250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zh-CN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可以相互流动。</a:t>
            </a:r>
            <a:endParaRPr lang="zh-CN" altLang="en-US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pic>
        <p:nvPicPr>
          <p:cNvPr id="13" name="图片 12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16"/>
          <a:srcRect l="3782" t="3242" r="1360"/>
          <a:stretch>
            <a:fillRect/>
          </a:stretch>
        </p:blipFill>
        <p:spPr>
          <a:xfrm>
            <a:off x="6172835" y="1419225"/>
            <a:ext cx="5044440" cy="30003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7" grpId="0"/>
      <p:bldP spid="2" grpId="0"/>
      <p:bldP spid="5" grpId="0" bldLvl="0" animBg="1"/>
      <p:bldP spid="8" grpId="0" bldLvl="0" animBg="1"/>
      <p:bldP spid="12" grpId="0" bldLvl="0" animBg="1"/>
      <p:bldP spid="4" grpId="0"/>
      <p:bldP spid="101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_MH_Entry_2">
            <a:hlinkClick r:id="rId1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4100830" y="35560"/>
            <a:ext cx="3790950" cy="676275"/>
          </a:xfrm>
          <a:custGeom>
            <a:avLst/>
            <a:gdLst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  <a:gd name="connsiteX6" fmla="*/ 0 w 2520280"/>
              <a:gd name="connsiteY6" fmla="*/ 0 h 1872208"/>
              <a:gd name="connsiteX7" fmla="*/ 0 w 2520280"/>
              <a:gd name="connsiteY7" fmla="*/ 0 h 1872208"/>
              <a:gd name="connsiteX8" fmla="*/ 0 w 2520280"/>
              <a:gd name="connsiteY8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rgbClr val="1A356C"/>
          </a:solidFill>
          <a:ln w="19050" cap="sq">
            <a:noFill/>
            <a:prstDash val="sysDot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lvl="1" indent="0" defTabSz="1866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None/>
            </a:pPr>
            <a:endParaRPr lang="zh-CN" altLang="en-US" sz="3200" b="1">
              <a:solidFill>
                <a:srgbClr val="11494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lvl="1" indent="0" defTabSz="1866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None/>
            </a:pPr>
            <a:r>
              <a:rPr lang="en-US" altLang="zh-CN" sz="3200" b="1">
                <a:solidFill>
                  <a:srgbClr val="11494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endParaRPr lang="en-US" altLang="zh-CN" sz="3200" b="1">
              <a:solidFill>
                <a:srgbClr val="11494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lvl="1" indent="0" defTabSz="1866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None/>
            </a:pPr>
            <a:r>
              <a:rPr lang="zh-CN" altLang="en-US" sz="3200" b="1">
                <a:solidFill>
                  <a:srgbClr val="11494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生态系统</a:t>
            </a:r>
            <a:r>
              <a:rPr lang="zh-CN" altLang="en-US" sz="3200" b="1" smtClean="0">
                <a:solidFill>
                  <a:srgbClr val="11494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</a:t>
            </a:r>
            <a:r>
              <a:rPr lang="zh-CN" altLang="en-US" sz="3200" b="1">
                <a:solidFill>
                  <a:srgbClr val="11494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物质循环</a:t>
            </a:r>
            <a:endParaRPr lang="zh-CN" altLang="en-US" sz="3200" b="1">
              <a:solidFill>
                <a:srgbClr val="11494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lvl="1" indent="0" defTabSz="1866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None/>
            </a:pPr>
            <a:endParaRPr lang="zh-CN" altLang="zh-CN" sz="3200" b="1">
              <a:solidFill>
                <a:srgbClr val="11494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lvl="1" indent="0" defTabSz="1866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None/>
            </a:pPr>
            <a:endParaRPr lang="zh-CN" altLang="zh-CN" sz="3200" b="1" smtClean="0">
              <a:solidFill>
                <a:srgbClr val="11494A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545465" y="738505"/>
            <a:ext cx="46164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kern="100" smtClean="0">
                <a:solidFill>
                  <a:srgbClr val="0945A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（</a:t>
            </a:r>
            <a:r>
              <a:rPr lang="en-US" altLang="zh-CN" sz="2400" b="1" kern="100" smtClean="0">
                <a:solidFill>
                  <a:srgbClr val="0945A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</a:t>
            </a:r>
            <a:r>
              <a:rPr lang="zh-CN" altLang="en-US" sz="2400" b="1" kern="100" smtClean="0">
                <a:solidFill>
                  <a:srgbClr val="0945A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</a:t>
            </a:r>
            <a:r>
              <a:rPr lang="en-US" altLang="zh-CN" sz="2400" b="1" kern="100" smtClean="0">
                <a:solidFill>
                  <a:srgbClr val="0945A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r>
              <a:rPr lang="zh-CN" altLang="zh-CN" sz="2400" b="1" kern="100">
                <a:solidFill>
                  <a:srgbClr val="0945A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常见物质循环</a:t>
            </a:r>
            <a:r>
              <a:rPr lang="zh-CN" altLang="zh-CN" sz="2400" b="1" kern="100" smtClean="0">
                <a:solidFill>
                  <a:srgbClr val="0945A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模型</a:t>
            </a:r>
            <a:r>
              <a:rPr lang="zh-CN" altLang="zh-CN" sz="2400" b="1" kern="100">
                <a:solidFill>
                  <a:srgbClr val="0945A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分析</a:t>
            </a:r>
            <a:endParaRPr lang="zh-CN" altLang="zh-CN" sz="2400" b="1" kern="100" smtClean="0">
              <a:solidFill>
                <a:srgbClr val="0945A5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8" name="内容占位符 3"/>
          <p:cNvPicPr>
            <a:picLocks noGrp="1"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535555" y="1409065"/>
            <a:ext cx="7120890" cy="2108835"/>
          </a:xfrm>
          <a:prstGeom prst="rect">
            <a:avLst/>
          </a:prstGeom>
        </p:spPr>
      </p:pic>
      <p:sp>
        <p:nvSpPr>
          <p:cNvPr id="11" name="矩形 10"/>
          <p:cNvSpPr/>
          <p:nvPr>
            <p:custDataLst>
              <p:tags r:id="rId6"/>
            </p:custDataLst>
          </p:nvPr>
        </p:nvSpPr>
        <p:spPr>
          <a:xfrm>
            <a:off x="977265" y="3731260"/>
            <a:ext cx="10215245" cy="23069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 defTabSz="914400" fontAlgn="auto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sz="2400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①</a:t>
            </a:r>
            <a:r>
              <a:rPr lang="zh-CN" altLang="zh-CN" sz="2400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图</a:t>
            </a:r>
            <a:r>
              <a:rPr lang="en-US" altLang="zh-CN" sz="2400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</a:t>
            </a:r>
            <a:r>
              <a:rPr lang="zh-CN" altLang="zh-CN" sz="2400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中，</a:t>
            </a:r>
            <a:r>
              <a:rPr lang="en-US" altLang="zh-CN" sz="2400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</a:t>
            </a:r>
            <a:r>
              <a:rPr lang="zh-CN" altLang="zh-CN" sz="2400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为生产者，</a:t>
            </a:r>
            <a:r>
              <a:rPr lang="en-US" altLang="zh-CN" sz="2400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B</a:t>
            </a:r>
            <a:r>
              <a:rPr lang="zh-CN" altLang="zh-CN" sz="2400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为大气中</a:t>
            </a:r>
            <a:r>
              <a:rPr lang="en-US" altLang="zh-CN" sz="2400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CO</a:t>
            </a:r>
            <a:r>
              <a:rPr lang="en-US" altLang="zh-CN" sz="2400" kern="100" baseline="-25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lang="zh-CN" altLang="zh-CN" sz="2400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库， </a:t>
            </a:r>
            <a:r>
              <a:rPr lang="en-US" altLang="zh-CN" sz="2400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C</a:t>
            </a:r>
            <a:r>
              <a:rPr lang="zh-CN" altLang="zh-CN" sz="2400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为消费者，</a:t>
            </a:r>
            <a:r>
              <a:rPr lang="en-US" altLang="zh-CN" sz="2400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D</a:t>
            </a:r>
            <a:r>
              <a:rPr lang="zh-CN" altLang="zh-CN" sz="2400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为分解者。</a:t>
            </a:r>
            <a:endParaRPr lang="zh-CN" altLang="zh-CN" sz="2400" kern="1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 algn="just" defTabSz="914400" fontAlgn="auto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 sz="2400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②图</a:t>
            </a:r>
            <a:r>
              <a:rPr lang="en-US" altLang="zh-CN" sz="2400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lang="zh-CN" altLang="zh-CN" sz="2400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中，</a:t>
            </a:r>
            <a:r>
              <a:rPr lang="en-US" altLang="zh-CN" sz="2400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</a:t>
            </a:r>
            <a:r>
              <a:rPr lang="zh-CN" altLang="zh-CN" sz="2400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为生产者，</a:t>
            </a:r>
            <a:r>
              <a:rPr lang="en-US" altLang="zh-CN" sz="2400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B</a:t>
            </a:r>
            <a:r>
              <a:rPr lang="zh-CN" altLang="zh-CN" sz="2400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为大气中</a:t>
            </a:r>
            <a:r>
              <a:rPr lang="en-US" altLang="zh-CN" sz="2400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CO</a:t>
            </a:r>
            <a:r>
              <a:rPr lang="en-US" altLang="zh-CN" sz="2400" kern="100" baseline="-25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lang="zh-CN" altLang="zh-CN" sz="2400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库，</a:t>
            </a:r>
            <a:endParaRPr lang="zh-CN" altLang="zh-CN" sz="2400" kern="1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 algn="just" defTabSz="914400" fontAlgn="auto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 sz="2400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en-US" altLang="zh-CN" sz="2400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C</a:t>
            </a:r>
            <a:r>
              <a:rPr lang="zh-CN" altLang="zh-CN" sz="2400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为初级消费者，</a:t>
            </a:r>
            <a:r>
              <a:rPr lang="en-US" altLang="zh-CN" sz="2400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D</a:t>
            </a:r>
            <a:r>
              <a:rPr lang="zh-CN" altLang="zh-CN" sz="2400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为次级消费者，</a:t>
            </a:r>
            <a:r>
              <a:rPr lang="en-US" altLang="zh-CN" sz="2400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E</a:t>
            </a:r>
            <a:r>
              <a:rPr lang="zh-CN" altLang="zh-CN" sz="2400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为分解者。</a:t>
            </a:r>
            <a:endParaRPr lang="zh-CN" altLang="zh-CN" sz="2400" kern="1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 algn="just" defTabSz="914400" fontAlgn="auto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sz="2400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③</a:t>
            </a:r>
            <a:r>
              <a:rPr lang="zh-CN" altLang="zh-CN" sz="2400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图</a:t>
            </a:r>
            <a:r>
              <a:rPr lang="en-US" altLang="zh-CN" sz="2400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</a:t>
            </a:r>
            <a:r>
              <a:rPr lang="zh-CN" altLang="zh-CN" sz="2400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中，</a:t>
            </a:r>
            <a:r>
              <a:rPr lang="en-US" altLang="zh-CN" sz="2400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E</a:t>
            </a:r>
            <a:r>
              <a:rPr lang="zh-CN" altLang="zh-CN" sz="2400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为生产者，</a:t>
            </a:r>
            <a:r>
              <a:rPr lang="en-US" altLang="zh-CN" sz="2400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A</a:t>
            </a:r>
            <a:r>
              <a:rPr lang="zh-CN" altLang="zh-CN" sz="2400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为大气中</a:t>
            </a:r>
            <a:r>
              <a:rPr lang="en-US" altLang="zh-CN" sz="2400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CO</a:t>
            </a:r>
            <a:r>
              <a:rPr lang="en-US" altLang="zh-CN" sz="2400" kern="100" baseline="-250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lang="zh-CN" altLang="zh-CN" sz="2400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库，</a:t>
            </a:r>
            <a:r>
              <a:rPr lang="en-US" altLang="zh-CN" sz="2400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B</a:t>
            </a:r>
            <a:r>
              <a:rPr lang="zh-CN" altLang="zh-CN" sz="2400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</a:t>
            </a:r>
            <a:r>
              <a:rPr lang="en-US" altLang="zh-CN" sz="2400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D</a:t>
            </a:r>
            <a:r>
              <a:rPr lang="zh-CN" altLang="zh-CN" sz="2400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</a:t>
            </a:r>
            <a:r>
              <a:rPr lang="en-US" altLang="zh-CN" sz="2400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F</a:t>
            </a:r>
            <a:r>
              <a:rPr lang="zh-CN" altLang="zh-CN" sz="2400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为消费者，</a:t>
            </a:r>
            <a:r>
              <a:rPr lang="en-US" altLang="zh-CN" sz="2400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C</a:t>
            </a:r>
            <a:r>
              <a:rPr lang="zh-CN" altLang="zh-CN" sz="2400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为分解者。</a:t>
            </a:r>
            <a:endParaRPr lang="zh-CN" altLang="zh-CN" sz="2400" kern="1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矩形 15"/>
          <p:cNvSpPr/>
          <p:nvPr>
            <p:custDataLst>
              <p:tags r:id="rId1"/>
            </p:custDataLst>
          </p:nvPr>
        </p:nvSpPr>
        <p:spPr>
          <a:xfrm>
            <a:off x="699770" y="443865"/>
            <a:ext cx="3618865" cy="737235"/>
          </a:xfrm>
          <a:prstGeom prst="rect">
            <a:avLst/>
          </a:prstGeom>
        </p:spPr>
        <p:txBody>
          <a:bodyPr wrap="square">
            <a:spAutoFit/>
          </a:bodyPr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zh-CN" altLang="en-US" sz="2800" b="1" kern="100">
                <a:solidFill>
                  <a:srgbClr val="0945A5"/>
                </a:solidFill>
                <a:latin typeface="Arial" panose="020B0604020202020204"/>
                <a:ea typeface="微软雅黑" panose="020B0503020204020204" charset="-122"/>
                <a:cs typeface="Courier New" panose="02070309020205020404"/>
              </a:rPr>
              <a:t>三、</a:t>
            </a:r>
            <a:r>
              <a:rPr lang="en-US" altLang="zh-CN" sz="2800" b="1" kern="100">
                <a:solidFill>
                  <a:srgbClr val="0945A5"/>
                </a:solidFill>
                <a:latin typeface="Arial" panose="020B0604020202020204"/>
                <a:ea typeface="微软雅黑" panose="020B0503020204020204" charset="-122"/>
                <a:cs typeface="Courier New" panose="02070309020205020404"/>
              </a:rPr>
              <a:t>  </a:t>
            </a:r>
            <a:r>
              <a:rPr lang="zh-CN" altLang="en-US" sz="2800" b="1" kern="100">
                <a:solidFill>
                  <a:srgbClr val="0945A5"/>
                </a:solidFill>
                <a:latin typeface="Arial" panose="020B0604020202020204"/>
                <a:ea typeface="微软雅黑" panose="020B0503020204020204" charset="-122"/>
                <a:cs typeface="Courier New" panose="02070309020205020404"/>
              </a:rPr>
              <a:t>氮</a:t>
            </a:r>
            <a:r>
              <a:rPr lang="zh-CN" altLang="zh-CN" sz="2800" b="1" kern="100">
                <a:solidFill>
                  <a:srgbClr val="0945A5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循环</a:t>
            </a:r>
            <a:endParaRPr lang="zh-CN" altLang="zh-CN" sz="2800" b="1" kern="100">
              <a:solidFill>
                <a:srgbClr val="0945A5"/>
              </a:solidFill>
              <a:latin typeface="Times New Roman" panose="02020603050405020304"/>
              <a:ea typeface="微软雅黑" panose="020B0503020204020204" charset="-122"/>
              <a:cs typeface="Times New Roman" panose="02020603050405020304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845" y="1340485"/>
            <a:ext cx="9485630" cy="533844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>
            <p:custDataLst>
              <p:tags r:id="rId1"/>
            </p:custDataLst>
          </p:nvPr>
        </p:nvSpPr>
        <p:spPr>
          <a:xfrm>
            <a:off x="391321" y="495893"/>
            <a:ext cx="11409359" cy="5927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 fontAlgn="auto">
              <a:lnSpc>
                <a:spcPct val="130000"/>
              </a:lnSpc>
              <a:tabLst>
                <a:tab pos="1687195" algn="l"/>
              </a:tabLst>
            </a:pPr>
            <a:r>
              <a:rPr lang="zh-CN" altLang="zh-CN" sz="2800" b="1" kern="100">
                <a:solidFill>
                  <a:srgbClr val="0945A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</a:t>
            </a:r>
            <a:r>
              <a:rPr lang="en-US" altLang="zh-CN" sz="2800" b="1" kern="100">
                <a:solidFill>
                  <a:srgbClr val="0945A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zh-CN" altLang="zh-CN" sz="2800" b="1" kern="100">
                <a:solidFill>
                  <a:srgbClr val="0945A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生物富集</a:t>
            </a:r>
            <a:endParaRPr lang="en-US" altLang="zh-CN" sz="3200" kern="100"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  <a:p>
            <a:pPr indent="0" algn="just" fontAlgn="auto">
              <a:lnSpc>
                <a:spcPct val="130000"/>
              </a:lnSpc>
            </a:pPr>
            <a:r>
              <a:rPr lang="en-US" altLang="zh-CN" sz="2400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altLang="zh-CN" sz="2400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生物富集的概念：</a:t>
            </a:r>
            <a:r>
              <a:rPr lang="zh-CN" altLang="zh-CN" sz="2400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生物体从周围环境吸收、积蓄某种</a:t>
            </a:r>
            <a:r>
              <a:rPr lang="zh-CN" altLang="zh-CN" sz="2400" u="sng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en-US" altLang="zh-CN" sz="2400" u="sng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</a:t>
            </a:r>
            <a:r>
              <a:rPr lang="zh-CN" altLang="zh-CN" sz="2400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或</a:t>
            </a:r>
            <a:r>
              <a:rPr lang="zh-CN" altLang="en-US" sz="2400" u="sng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　　　</a:t>
            </a:r>
            <a:r>
              <a:rPr lang="en-US" altLang="zh-CN" sz="2400" u="sng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r>
              <a:rPr lang="zh-CN" altLang="zh-CN" sz="2400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的化合物，使其在机体内浓度</a:t>
            </a:r>
            <a:r>
              <a:rPr lang="zh-CN" altLang="en-US" sz="2400" u="sng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　</a:t>
            </a:r>
            <a:r>
              <a:rPr lang="en-US" altLang="zh-CN" sz="2400" u="sng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lang="zh-CN" altLang="en-US" sz="2400" u="sng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　</a:t>
            </a:r>
            <a:r>
              <a:rPr lang="zh-CN" altLang="zh-CN" sz="2400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环境浓度的现象，称作生物富集。</a:t>
            </a:r>
            <a:endParaRPr lang="zh-CN" altLang="zh-CN" sz="2400" kern="1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 algn="just" fontAlgn="auto">
              <a:lnSpc>
                <a:spcPct val="130000"/>
              </a:lnSpc>
            </a:pPr>
            <a:r>
              <a:rPr lang="en-US" altLang="zh-CN" sz="2400" b="1" kern="100">
                <a:latin typeface="+mj-ea"/>
                <a:ea typeface="+mj-ea"/>
                <a:cs typeface="+mj-ea"/>
              </a:rPr>
              <a:t>2.</a:t>
            </a:r>
            <a:r>
              <a:rPr lang="zh-CN" sz="2400" b="1">
                <a:latin typeface="+mj-ea"/>
                <a:ea typeface="+mj-ea"/>
                <a:cs typeface="+mj-ea"/>
                <a:sym typeface="+mn-ea"/>
              </a:rPr>
              <a:t>物质种类</a:t>
            </a:r>
            <a:endParaRPr lang="en-US" sz="2400">
              <a:latin typeface="宋体" panose="02010600030101010101" pitchFamily="2" charset="-122"/>
              <a:sym typeface="+mn-ea"/>
            </a:endParaRPr>
          </a:p>
          <a:p>
            <a:pPr indent="0" algn="just" fontAlgn="auto">
              <a:lnSpc>
                <a:spcPct val="130000"/>
              </a:lnSpc>
            </a:pPr>
            <a:r>
              <a:rPr 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①</a:t>
            </a:r>
            <a:r>
              <a:rPr lang="en-US" sz="2400" u="sng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     </a:t>
            </a:r>
            <a:r>
              <a:rPr 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：如铅、镉、汞等。</a:t>
            </a:r>
            <a:r>
              <a:rPr 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②</a:t>
            </a:r>
            <a:r>
              <a:rPr 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人工合成的</a:t>
            </a:r>
            <a:r>
              <a:rPr lang="en-US" sz="2400" u="sng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     </a:t>
            </a:r>
            <a:r>
              <a:rPr 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：如</a:t>
            </a:r>
            <a:r>
              <a:rPr 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DDT</a:t>
            </a:r>
            <a:r>
              <a:rPr 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、六六六等。</a:t>
            </a:r>
            <a:r>
              <a:rPr 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③</a:t>
            </a:r>
            <a:r>
              <a:rPr 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某些</a:t>
            </a:r>
            <a:r>
              <a:rPr lang="zh-CN" sz="2400" u="sng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lang="en-US" altLang="zh-CN" sz="2400" u="sng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   </a:t>
            </a:r>
            <a:r>
              <a:rPr 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物质。
</a:t>
            </a:r>
            <a:endParaRPr lang="zh-CN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indent="0" algn="just" fontAlgn="auto">
              <a:lnSpc>
                <a:spcPct val="130000"/>
              </a:lnSpc>
            </a:pPr>
            <a:r>
              <a:rPr lang="en-US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3.</a:t>
            </a:r>
            <a:r>
              <a:rPr lang="zh-CN" sz="24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过程：</a:t>
            </a:r>
            <a:endParaRPr lang="zh-CN" sz="24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indent="0" algn="just" fontAlgn="auto">
              <a:lnSpc>
                <a:spcPct val="130000"/>
              </a:lnSpc>
            </a:pPr>
            <a:r>
              <a:rPr 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①</a:t>
            </a:r>
            <a:r>
              <a:rPr lang="zh-CN" alt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途径：</a:t>
            </a:r>
            <a:r>
              <a:rPr lang="zh-CN" sz="2400" u="sng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</a:t>
            </a:r>
            <a:r>
              <a:rPr lang="en-US" altLang="zh-CN" sz="2400" u="sng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    </a:t>
            </a:r>
            <a:r>
              <a:rPr 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。</a:t>
            </a:r>
            <a:endParaRPr 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indent="0" algn="just" fontAlgn="auto">
              <a:lnSpc>
                <a:spcPct val="130000"/>
              </a:lnSpc>
            </a:pPr>
            <a:r>
              <a:rPr lang="en-US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②</a:t>
            </a:r>
            <a:r>
              <a:rPr lang="zh-CN" altLang="zh-CN" sz="2400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实例</a:t>
            </a:r>
            <a:r>
              <a:rPr lang="en-US" altLang="zh-CN" sz="2400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——</a:t>
            </a:r>
            <a:r>
              <a:rPr lang="zh-CN" altLang="zh-CN" sz="2400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铅的富集过程</a:t>
            </a:r>
            <a:endParaRPr lang="zh-CN" altLang="zh-CN" sz="2400" kern="1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indent="0" algn="just" fontAlgn="auto">
              <a:lnSpc>
                <a:spcPct val="130000"/>
              </a:lnSpc>
            </a:pPr>
            <a:r>
              <a:rPr lang="en-US" sz="2400" b="1">
                <a:latin typeface="+mj-ea"/>
                <a:ea typeface="+mj-ea"/>
                <a:cs typeface="+mj-ea"/>
                <a:sym typeface="+mn-ea"/>
              </a:rPr>
              <a:t>4.</a:t>
            </a:r>
            <a:r>
              <a:rPr lang="zh-CN" sz="2400" b="1">
                <a:latin typeface="+mj-ea"/>
                <a:ea typeface="+mj-ea"/>
                <a:cs typeface="+mj-ea"/>
                <a:sym typeface="+mn-ea"/>
              </a:rPr>
              <a:t>特点</a:t>
            </a:r>
            <a:endParaRPr lang="en-US" sz="240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  <a:p>
            <a:pPr indent="0" algn="just" fontAlgn="auto">
              <a:lnSpc>
                <a:spcPct val="130000"/>
              </a:lnSpc>
            </a:pPr>
            <a:r>
              <a:rPr lang="zh-CN" sz="2400" b="1">
                <a:latin typeface="Calibri" panose="020F0502020204030204"/>
                <a:ea typeface="黑体" panose="02010609060101010101" charset="-122"/>
                <a:cs typeface="黑体" panose="02010609060101010101" charset="-122"/>
                <a:sym typeface="+mn-ea"/>
              </a:rPr>
              <a:t>①</a:t>
            </a:r>
            <a:r>
              <a:rPr lang="zh-CN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全球性。</a:t>
            </a:r>
            <a:r>
              <a:rPr lang="en-US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②</a:t>
            </a:r>
            <a:r>
              <a:rPr lang="zh-CN" sz="2400" b="1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逐级聚集。</a:t>
            </a:r>
            <a:r>
              <a:rPr 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营养级越高，该物质浓度越</a:t>
            </a:r>
            <a:r>
              <a:rPr lang="en-US" sz="2400" u="sng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</a:t>
            </a:r>
            <a:r>
              <a:rPr lang="zh-CN" sz="24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。</a:t>
            </a:r>
            <a:r>
              <a:rPr lang="zh-CN" altLang="zh-CN" sz="2400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最终积累在食物链</a:t>
            </a:r>
            <a:r>
              <a:rPr lang="en-US" altLang="zh-CN" sz="2400" u="sng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     </a:t>
            </a:r>
            <a:r>
              <a:rPr lang="zh-CN" altLang="zh-CN" sz="2400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。</a:t>
            </a:r>
            <a:endParaRPr lang="zh-CN" altLang="zh-CN" sz="2400" b="1" kern="100">
              <a:latin typeface="+mj-ea"/>
              <a:ea typeface="+mj-ea"/>
              <a:cs typeface="+mj-ea"/>
            </a:endParaRPr>
          </a:p>
        </p:txBody>
      </p:sp>
      <p:sp>
        <p:nvSpPr>
          <p:cNvPr id="2" name="矩形 1"/>
          <p:cNvSpPr/>
          <p:nvPr>
            <p:custDataLst>
              <p:tags r:id="rId2"/>
            </p:custDataLst>
          </p:nvPr>
        </p:nvSpPr>
        <p:spPr>
          <a:xfrm>
            <a:off x="8866219" y="1159056"/>
            <a:ext cx="1198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kern="1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难以降解</a:t>
            </a:r>
            <a:endParaRPr lang="zh-CN" altLang="zh-CN" sz="2000" kern="1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>
            <a:off x="3017575" y="1556205"/>
            <a:ext cx="690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kern="1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超过</a:t>
            </a:r>
            <a:endParaRPr lang="zh-CN" altLang="zh-CN" sz="2000" kern="1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>
            <p:custDataLst>
              <p:tags r:id="rId4"/>
            </p:custDataLst>
          </p:nvPr>
        </p:nvSpPr>
        <p:spPr>
          <a:xfrm>
            <a:off x="1965383" y="4391791"/>
            <a:ext cx="944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kern="1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食物链</a:t>
            </a:r>
            <a:endParaRPr lang="zh-CN" altLang="zh-CN" sz="2000" kern="1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6" name="PA_MH_Entry_2">
            <a:hlinkClick r:id="rId5" action="ppaction://hlinksldjump"/>
          </p:cNvPr>
          <p:cNvSpPr/>
          <p:nvPr>
            <p:custDataLst>
              <p:tags r:id="rId6"/>
            </p:custDataLst>
          </p:nvPr>
        </p:nvSpPr>
        <p:spPr>
          <a:xfrm>
            <a:off x="4100830" y="35560"/>
            <a:ext cx="3790950" cy="676275"/>
          </a:xfrm>
          <a:custGeom>
            <a:avLst/>
            <a:gdLst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  <a:gd name="connsiteX6" fmla="*/ 0 w 2520280"/>
              <a:gd name="connsiteY6" fmla="*/ 0 h 1872208"/>
              <a:gd name="connsiteX7" fmla="*/ 0 w 2520280"/>
              <a:gd name="connsiteY7" fmla="*/ 0 h 1872208"/>
              <a:gd name="connsiteX8" fmla="*/ 0 w 2520280"/>
              <a:gd name="connsiteY8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rgbClr val="1A356C"/>
          </a:solidFill>
          <a:ln w="19050" cap="sq">
            <a:noFill/>
            <a:prstDash val="sysDot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lvl="1" indent="0" defTabSz="1866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None/>
            </a:pPr>
            <a:endParaRPr lang="zh-CN" altLang="en-US" sz="3200" b="1">
              <a:solidFill>
                <a:srgbClr val="11494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lvl="1" indent="0" defTabSz="1866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None/>
            </a:pPr>
            <a:r>
              <a:rPr lang="en-US" altLang="zh-CN" sz="3200" b="1">
                <a:solidFill>
                  <a:srgbClr val="11494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endParaRPr lang="en-US" altLang="zh-CN" sz="3200" b="1">
              <a:solidFill>
                <a:srgbClr val="11494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lvl="1" indent="0" defTabSz="1866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None/>
            </a:pPr>
            <a:r>
              <a:rPr lang="zh-CN" altLang="en-US" sz="3200" b="1">
                <a:solidFill>
                  <a:srgbClr val="11494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生态系统</a:t>
            </a:r>
            <a:r>
              <a:rPr lang="zh-CN" altLang="en-US" sz="3200" b="1" smtClean="0">
                <a:solidFill>
                  <a:srgbClr val="11494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</a:t>
            </a:r>
            <a:r>
              <a:rPr lang="zh-CN" altLang="en-US" sz="3200" b="1">
                <a:solidFill>
                  <a:srgbClr val="11494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物质循环</a:t>
            </a:r>
            <a:endParaRPr lang="zh-CN" altLang="en-US" sz="3200" b="1">
              <a:solidFill>
                <a:srgbClr val="11494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lvl="1" indent="0" defTabSz="1866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None/>
            </a:pPr>
            <a:endParaRPr lang="zh-CN" altLang="zh-CN" sz="3200" b="1">
              <a:solidFill>
                <a:srgbClr val="11494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lvl="1" indent="0" defTabSz="1866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None/>
            </a:pPr>
            <a:endParaRPr lang="zh-CN" altLang="zh-CN" sz="3200" b="1" smtClean="0">
              <a:solidFill>
                <a:srgbClr val="11494A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7"/>
            </p:custDataLst>
          </p:nvPr>
        </p:nvSpPr>
        <p:spPr>
          <a:xfrm>
            <a:off x="7807960" y="1158875"/>
            <a:ext cx="87884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000" kern="1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+mn-ea"/>
              </a:rPr>
              <a:t>元素</a:t>
            </a:r>
            <a:endParaRPr lang="zh-CN" altLang="zh-CN" sz="2000" kern="1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4" name="文本框 3"/>
          <p:cNvSpPr txBox="1"/>
          <p:nvPr>
            <p:custDataLst>
              <p:tags r:id="rId8"/>
            </p:custDataLst>
          </p:nvPr>
        </p:nvSpPr>
        <p:spPr>
          <a:xfrm>
            <a:off x="850265" y="2997835"/>
            <a:ext cx="129603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放射性</a:t>
            </a:r>
            <a:endParaRPr lang="zh-CN" sz="20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9" name="矩形 6"/>
          <p:cNvSpPr/>
          <p:nvPr>
            <p:custDataLst>
              <p:tags r:id="rId9"/>
            </p:custDataLst>
          </p:nvPr>
        </p:nvSpPr>
        <p:spPr>
          <a:xfrm>
            <a:off x="1127443" y="2541270"/>
            <a:ext cx="1018540" cy="397510"/>
          </a:xfrm>
          <a:prstGeom prst="rect">
            <a:avLst/>
          </a:prstGeom>
          <a:noFill/>
          <a:ln w="9525">
            <a:noFill/>
          </a:ln>
        </p:spPr>
        <p:txBody>
          <a:bodyPr wrap="none" lIns="91435" tIns="45717" rIns="91435" bIns="45717" anchor="t" anchorCtr="0">
            <a:spAutoFit/>
          </a:bodyPr>
          <a:lstStyle/>
          <a:p>
            <a:r>
              <a:rPr lang="zh-CN" altLang="en-US" sz="2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重金属 </a:t>
            </a:r>
            <a:endParaRPr lang="zh-CN" altLang="en-US" sz="20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矩形 6"/>
          <p:cNvSpPr/>
          <p:nvPr>
            <p:custDataLst>
              <p:tags r:id="rId10"/>
            </p:custDataLst>
          </p:nvPr>
        </p:nvSpPr>
        <p:spPr>
          <a:xfrm>
            <a:off x="6728778" y="2540953"/>
            <a:ext cx="1526540" cy="397510"/>
          </a:xfrm>
          <a:prstGeom prst="rect">
            <a:avLst/>
          </a:prstGeom>
          <a:noFill/>
          <a:ln w="9525">
            <a:noFill/>
          </a:ln>
        </p:spPr>
        <p:txBody>
          <a:bodyPr wrap="none" lIns="91435" tIns="45717" rIns="91435" bIns="45717" anchor="t" anchorCtr="0">
            <a:spAutoFit/>
          </a:bodyPr>
          <a:lstStyle/>
          <a:p>
            <a:r>
              <a:rPr lang="zh-CN" altLang="en-US" sz="2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有机化合物 </a:t>
            </a:r>
            <a:endParaRPr lang="zh-CN" altLang="en-US" sz="20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矩形 13"/>
          <p:cNvSpPr/>
          <p:nvPr>
            <p:custDataLst>
              <p:tags r:id="rId11"/>
            </p:custDataLst>
          </p:nvPr>
        </p:nvSpPr>
        <p:spPr>
          <a:xfrm>
            <a:off x="10876262" y="5868058"/>
            <a:ext cx="690880" cy="3987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000" kern="1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顶端</a:t>
            </a:r>
            <a:endParaRPr lang="zh-CN" altLang="zh-CN" sz="2000" kern="1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3660803" name="矩形 4"/>
          <p:cNvSpPr/>
          <p:nvPr>
            <p:custDataLst>
              <p:tags r:id="rId12"/>
            </p:custDataLst>
          </p:nvPr>
        </p:nvSpPr>
        <p:spPr>
          <a:xfrm>
            <a:off x="7500303" y="5867718"/>
            <a:ext cx="510540" cy="397510"/>
          </a:xfrm>
          <a:prstGeom prst="rect">
            <a:avLst/>
          </a:prstGeom>
          <a:noFill/>
          <a:ln w="9525">
            <a:noFill/>
          </a:ln>
        </p:spPr>
        <p:txBody>
          <a:bodyPr wrap="none" lIns="91435" tIns="45717" rIns="91435" bIns="45717" anchor="t" anchorCtr="0">
            <a:spAutoFit/>
          </a:bodyPr>
          <a:lstStyle/>
          <a:p>
            <a:r>
              <a:rPr lang="zh-CN" altLang="en-US" sz="20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高 </a:t>
            </a:r>
            <a:endParaRPr lang="zh-CN" altLang="en-US" sz="20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37505" y="3550920"/>
            <a:ext cx="5620385" cy="2270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>
            <p:custDataLst>
              <p:tags r:id="rId15"/>
            </p:custDataLst>
          </p:nvPr>
        </p:nvSpPr>
        <p:spPr>
          <a:xfrm>
            <a:off x="396875" y="2611755"/>
            <a:ext cx="11170285" cy="1889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>
            <p:custDataLst>
              <p:tags r:id="rId16"/>
            </p:custDataLst>
          </p:nvPr>
        </p:nvSpPr>
        <p:spPr>
          <a:xfrm>
            <a:off x="199390" y="3983990"/>
            <a:ext cx="11170285" cy="13887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>
            <p:custDataLst>
              <p:tags r:id="rId17"/>
            </p:custDataLst>
          </p:nvPr>
        </p:nvSpPr>
        <p:spPr>
          <a:xfrm>
            <a:off x="398780" y="5461635"/>
            <a:ext cx="11170285" cy="10915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0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3660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9" grpId="0"/>
      <p:bldP spid="12" grpId="0"/>
      <p:bldP spid="3" grpId="0"/>
      <p:bldP spid="10" grpId="0"/>
      <p:bldP spid="4" grpId="0"/>
      <p:bldP spid="14" grpId="0"/>
      <p:bldP spid="3660803" grpId="0"/>
      <p:bldP spid="5" grpId="0" bldLvl="0" animBg="1"/>
      <p:bldP spid="7" grpId="0" bldLvl="0" animBg="1"/>
      <p:bldP spid="8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>
            <p:custDataLst>
              <p:tags r:id="rId1"/>
            </p:custDataLst>
          </p:nvPr>
        </p:nvSpPr>
        <p:spPr>
          <a:xfrm>
            <a:off x="454025" y="728980"/>
            <a:ext cx="20916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mtClean="0">
                <a:solidFill>
                  <a:srgbClr val="D6ECFF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一、食物链</a:t>
            </a:r>
            <a:endParaRPr lang="zh-CN" altLang="en-US" sz="2800" b="1" smtClean="0">
              <a:solidFill>
                <a:srgbClr val="D6ECFF">
                  <a:lumMod val="25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" name="文本框 21"/>
          <p:cNvSpPr txBox="1"/>
          <p:nvPr>
            <p:custDataLst>
              <p:tags r:id="rId2"/>
            </p:custDataLst>
          </p:nvPr>
        </p:nvSpPr>
        <p:spPr>
          <a:xfrm>
            <a:off x="531495" y="1336675"/>
            <a:ext cx="15113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 fontAlgn="auto">
              <a:lnSpc>
                <a:spcPct val="100000"/>
              </a:lnSpc>
              <a:spcAft>
                <a:spcPct val="0"/>
              </a:spcAft>
            </a:pPr>
            <a:r>
              <a:rPr lang="en-US" sz="2800" b="1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1.</a:t>
            </a:r>
            <a:r>
              <a:rPr lang="zh-CN" altLang="en-US" sz="2800" b="1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概念：</a:t>
            </a:r>
            <a:endParaRPr lang="zh-CN" altLang="en-US" sz="2800" b="1" kern="10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黑体" panose="02010609060101010101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1922780" y="1336675"/>
            <a:ext cx="8095615" cy="521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微软雅黑" panose="020B0503020204020204" charset="-122"/>
              </a:rPr>
              <a:t>生态系统中生物之间由于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微软雅黑" panose="020B0503020204020204" charset="-122"/>
              </a:rPr>
              <a:t>捕食关系</a:t>
            </a:r>
            <a:r>
              <a:rPr lang="zh-CN" altLang="en-US" sz="2800" b="1">
                <a:solidFill>
                  <a:srgbClr val="0000FF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微软雅黑" panose="020B0503020204020204" charset="-122"/>
              </a:rPr>
              <a:t>形成的一种联系</a:t>
            </a:r>
            <a:endParaRPr lang="zh-CN" altLang="en-US" sz="2800" b="1">
              <a:solidFill>
                <a:srgbClr val="0000FF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531495" y="1944370"/>
            <a:ext cx="15113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 fontAlgn="auto">
              <a:lnSpc>
                <a:spcPct val="100000"/>
              </a:lnSpc>
              <a:spcAft>
                <a:spcPct val="0"/>
              </a:spcAft>
            </a:pPr>
            <a:r>
              <a:rPr lang="en-US" sz="2800" b="1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Arial" panose="020B0604020202020204" pitchFamily="34" charset="0"/>
              </a:rPr>
              <a:t>2.</a:t>
            </a:r>
            <a:r>
              <a:rPr lang="zh-CN" altLang="en-US" sz="2800" b="1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黑体" panose="02010609060101010101" charset="-122"/>
              </a:rPr>
              <a:t>特点：</a:t>
            </a:r>
            <a:endParaRPr lang="zh-CN" altLang="en-US" sz="2800" b="1" kern="10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黑体" panose="02010609060101010101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531495" y="2466340"/>
            <a:ext cx="11421745" cy="40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fontAlgn="auto">
              <a:lnSpc>
                <a:spcPct val="120000"/>
              </a:lnSpc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①</a:t>
            </a:r>
            <a:r>
              <a:rPr lang="zh-CN" altLang="en-US" sz="2800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起点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一定是</a:t>
            </a:r>
            <a:r>
              <a:rPr lang="zh-CN" altLang="en-US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生产者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zh-CN" altLang="en-US" sz="2800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终点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</a:t>
            </a:r>
            <a:r>
              <a:rPr lang="zh-CN" altLang="en-US" sz="2800" b="1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不被其他动物所食的动物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最高营养级动物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 fontAlgn="auto">
              <a:lnSpc>
                <a:spcPct val="120000"/>
              </a:lnSpc>
              <a:spcBef>
                <a:spcPts val="600"/>
              </a:spcBef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②只包含生产者和消费者，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不含分解者和非生物的物质和能量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 fontAlgn="auto">
              <a:lnSpc>
                <a:spcPct val="120000"/>
              </a:lnSpc>
              <a:spcBef>
                <a:spcPts val="600"/>
              </a:spcBef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③食物链中的营养级一般不超过</a:t>
            </a:r>
            <a:r>
              <a:rPr lang="en-US" altLang="zh-CN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5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个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 fontAlgn="auto">
              <a:lnSpc>
                <a:spcPct val="120000"/>
              </a:lnSpc>
              <a:spcBef>
                <a:spcPts val="600"/>
              </a:spcBef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④</a:t>
            </a:r>
            <a:r>
              <a:rPr lang="en-US" altLang="zh-CN" sz="28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箭头</a:t>
            </a:r>
            <a:r>
              <a:rPr lang="en-US" altLang="zh-CN" sz="280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方向为物质</a:t>
            </a:r>
            <a:r>
              <a:rPr lang="zh-CN" altLang="en-US" sz="280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循环</a:t>
            </a:r>
            <a:r>
              <a:rPr lang="en-US" altLang="zh-CN" sz="280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和能量流动的方向</a:t>
            </a:r>
            <a:r>
              <a:rPr lang="zh-CN" altLang="en-US" sz="280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lang="en-US" altLang="zh-CN" sz="280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同时还表示</a:t>
            </a:r>
            <a:r>
              <a:rPr lang="en-US" altLang="zh-CN"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捕食</a:t>
            </a:r>
            <a:r>
              <a:rPr lang="en-US" altLang="zh-CN" sz="280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关系</a:t>
            </a:r>
            <a:r>
              <a:rPr lang="zh-CN" altLang="en-US" sz="2800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这是经长期自然选择形成的，通常</a:t>
            </a:r>
            <a:r>
              <a:rPr lang="zh-CN" altLang="en-US" sz="2800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不会逆转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，具有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单向性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 fontAlgn="auto">
              <a:lnSpc>
                <a:spcPct val="120000"/>
              </a:lnSpc>
              <a:spcBef>
                <a:spcPts val="600"/>
              </a:spcBef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⑤某一营养级的生物所代表的是该营养级的</a:t>
            </a:r>
            <a:r>
              <a:rPr lang="zh-CN" altLang="en-US" sz="28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所有生物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，不代表单个生物个体，也不一定是一个种群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" name="文本框 22"/>
          <p:cNvSpPr txBox="1"/>
          <p:nvPr>
            <p:custDataLst>
              <p:tags r:id="rId6"/>
            </p:custDataLst>
          </p:nvPr>
        </p:nvSpPr>
        <p:spPr>
          <a:xfrm>
            <a:off x="3948430" y="166370"/>
            <a:ext cx="443357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lnSpc>
                <a:spcPct val="100000"/>
              </a:lnSpc>
              <a:buClrTx/>
              <a:buSzTx/>
              <a:buFontTx/>
            </a:pPr>
            <a:r>
              <a:rPr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考点</a:t>
            </a:r>
            <a:r>
              <a:rPr 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二</a:t>
            </a:r>
            <a:r>
              <a:rPr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　</a:t>
            </a:r>
            <a:r>
              <a:rPr 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食物链、食物网</a:t>
            </a:r>
            <a:endParaRPr lang="zh-CN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组合 24"/>
          <p:cNvGrpSpPr/>
          <p:nvPr>
            <p:custDataLst>
              <p:tags r:id="rId1"/>
            </p:custDataLst>
          </p:nvPr>
        </p:nvGrpSpPr>
        <p:grpSpPr>
          <a:xfrm>
            <a:off x="1732280" y="1974215"/>
            <a:ext cx="8295640" cy="1236345"/>
            <a:chOff x="1837" y="7215"/>
            <a:chExt cx="13064" cy="1917"/>
          </a:xfrm>
        </p:grpSpPr>
        <p:sp>
          <p:nvSpPr>
            <p:cNvPr id="29718" name="Text Box 6"/>
            <p:cNvSpPr txBox="1"/>
            <p:nvPr>
              <p:custDataLst>
                <p:tags r:id="rId2"/>
              </p:custDataLst>
            </p:nvPr>
          </p:nvSpPr>
          <p:spPr>
            <a:xfrm>
              <a:off x="1837" y="7832"/>
              <a:ext cx="1786" cy="545"/>
            </a:xfrm>
            <a:prstGeom prst="rect">
              <a:avLst/>
            </a:prstGeom>
            <a:solidFill>
              <a:schemeClr val="bg1"/>
            </a:solidFill>
            <a:ln w="31750" cap="sq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0000" tIns="46800" rIns="90000" bIns="46800" anchor="ctr" anchorCtr="0"/>
            <a:lstStyle/>
            <a:p>
              <a:pPr algn="ctr">
                <a:spcBef>
                  <a:spcPct val="50000"/>
                </a:spcBef>
              </a:pPr>
              <a:r>
                <a:rPr lang="zh-CN" altLang="en-US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藻类</a:t>
              </a:r>
              <a:endParaRPr lang="zh-CN" alt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9723" name="Line 11"/>
            <p:cNvSpPr/>
            <p:nvPr>
              <p:custDataLst>
                <p:tags r:id="rId3"/>
              </p:custDataLst>
            </p:nvPr>
          </p:nvSpPr>
          <p:spPr>
            <a:xfrm flipV="1">
              <a:off x="3643" y="7433"/>
              <a:ext cx="1091" cy="602"/>
            </a:xfrm>
            <a:prstGeom prst="line">
              <a:avLst/>
            </a:prstGeom>
            <a:ln w="31750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  <p:sp>
          <p:nvSpPr>
            <p:cNvPr id="5" name="Text Box 6"/>
            <p:cNvSpPr txBox="1"/>
            <p:nvPr>
              <p:custDataLst>
                <p:tags r:id="rId4"/>
              </p:custDataLst>
            </p:nvPr>
          </p:nvSpPr>
          <p:spPr>
            <a:xfrm>
              <a:off x="4734" y="7215"/>
              <a:ext cx="1786" cy="545"/>
            </a:xfrm>
            <a:prstGeom prst="rect">
              <a:avLst/>
            </a:prstGeom>
            <a:solidFill>
              <a:schemeClr val="bg1"/>
            </a:solidFill>
            <a:ln w="31750" cap="sq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0000" tIns="46800" rIns="90000" bIns="46800" anchor="ctr" anchorCtr="0"/>
            <a:lstStyle/>
            <a:p>
              <a:pPr algn="ctr">
                <a:spcBef>
                  <a:spcPct val="50000"/>
                </a:spcBef>
              </a:pPr>
              <a:r>
                <a:rPr lang="zh-CN" altLang="en-US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海胆</a:t>
              </a:r>
              <a:endParaRPr lang="zh-CN" alt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3" name="Text Box 6"/>
            <p:cNvSpPr txBox="1"/>
            <p:nvPr>
              <p:custDataLst>
                <p:tags r:id="rId5"/>
              </p:custDataLst>
            </p:nvPr>
          </p:nvSpPr>
          <p:spPr>
            <a:xfrm>
              <a:off x="4734" y="8587"/>
              <a:ext cx="1786" cy="545"/>
            </a:xfrm>
            <a:prstGeom prst="rect">
              <a:avLst/>
            </a:prstGeom>
            <a:solidFill>
              <a:schemeClr val="bg1"/>
            </a:solidFill>
            <a:ln w="31750" cap="sq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0000" tIns="46800" rIns="90000" bIns="46800" anchor="ctr" anchorCtr="0"/>
            <a:lstStyle/>
            <a:p>
              <a:pPr algn="ctr">
                <a:spcBef>
                  <a:spcPct val="50000"/>
                </a:spcBef>
              </a:pPr>
              <a:r>
                <a:rPr lang="zh-CN" altLang="en-US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小虾</a:t>
              </a:r>
              <a:endParaRPr lang="zh-CN" alt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4" name="Line 11"/>
            <p:cNvSpPr/>
            <p:nvPr>
              <p:custDataLst>
                <p:tags r:id="rId6"/>
              </p:custDataLst>
            </p:nvPr>
          </p:nvSpPr>
          <p:spPr>
            <a:xfrm>
              <a:off x="3643" y="8035"/>
              <a:ext cx="1074" cy="742"/>
            </a:xfrm>
            <a:prstGeom prst="line">
              <a:avLst/>
            </a:prstGeom>
            <a:ln w="31750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  <p:sp>
          <p:nvSpPr>
            <p:cNvPr id="15" name="Line 11"/>
            <p:cNvSpPr/>
            <p:nvPr>
              <p:custDataLst>
                <p:tags r:id="rId7"/>
              </p:custDataLst>
            </p:nvPr>
          </p:nvSpPr>
          <p:spPr>
            <a:xfrm>
              <a:off x="6520" y="7417"/>
              <a:ext cx="1246" cy="14"/>
            </a:xfrm>
            <a:prstGeom prst="line">
              <a:avLst/>
            </a:prstGeom>
            <a:ln w="31750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  <p:sp>
          <p:nvSpPr>
            <p:cNvPr id="16" name="Text Box 6"/>
            <p:cNvSpPr txBox="1"/>
            <p:nvPr>
              <p:custDataLst>
                <p:tags r:id="rId8"/>
              </p:custDataLst>
            </p:nvPr>
          </p:nvSpPr>
          <p:spPr>
            <a:xfrm>
              <a:off x="7766" y="7216"/>
              <a:ext cx="1786" cy="545"/>
            </a:xfrm>
            <a:prstGeom prst="rect">
              <a:avLst/>
            </a:prstGeom>
            <a:solidFill>
              <a:schemeClr val="bg1"/>
            </a:solidFill>
            <a:ln w="31750" cap="sq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0000" tIns="46800" rIns="90000" bIns="46800" anchor="ctr" anchorCtr="0"/>
            <a:lstStyle/>
            <a:p>
              <a:pPr algn="ctr">
                <a:spcBef>
                  <a:spcPct val="50000"/>
                </a:spcBef>
              </a:pPr>
              <a:r>
                <a:rPr lang="zh-CN" altLang="en-US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海獭</a:t>
              </a:r>
              <a:endParaRPr lang="zh-CN" alt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7" name="Text Box 6"/>
            <p:cNvSpPr txBox="1"/>
            <p:nvPr>
              <p:custDataLst>
                <p:tags r:id="rId9"/>
              </p:custDataLst>
            </p:nvPr>
          </p:nvSpPr>
          <p:spPr>
            <a:xfrm>
              <a:off x="7766" y="8587"/>
              <a:ext cx="1786" cy="545"/>
            </a:xfrm>
            <a:prstGeom prst="rect">
              <a:avLst/>
            </a:prstGeom>
            <a:solidFill>
              <a:schemeClr val="bg1"/>
            </a:solidFill>
            <a:ln w="31750" cap="sq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0000" tIns="46800" rIns="90000" bIns="46800" anchor="ctr" anchorCtr="0"/>
            <a:lstStyle/>
            <a:p>
              <a:pPr algn="ctr">
                <a:spcBef>
                  <a:spcPct val="50000"/>
                </a:spcBef>
              </a:pPr>
              <a:r>
                <a:rPr lang="zh-CN" altLang="en-US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鲑鱼</a:t>
              </a:r>
              <a:endParaRPr lang="zh-CN" alt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18" name="Line 11"/>
            <p:cNvSpPr/>
            <p:nvPr>
              <p:custDataLst>
                <p:tags r:id="rId10"/>
              </p:custDataLst>
            </p:nvPr>
          </p:nvSpPr>
          <p:spPr>
            <a:xfrm>
              <a:off x="6537" y="8884"/>
              <a:ext cx="1246" cy="14"/>
            </a:xfrm>
            <a:prstGeom prst="line">
              <a:avLst/>
            </a:prstGeom>
            <a:ln w="31750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  <p:sp>
          <p:nvSpPr>
            <p:cNvPr id="6" name="Line 11"/>
            <p:cNvSpPr/>
            <p:nvPr>
              <p:custDataLst>
                <p:tags r:id="rId11"/>
              </p:custDataLst>
            </p:nvPr>
          </p:nvSpPr>
          <p:spPr>
            <a:xfrm>
              <a:off x="9552" y="7433"/>
              <a:ext cx="3592" cy="399"/>
            </a:xfrm>
            <a:prstGeom prst="line">
              <a:avLst/>
            </a:prstGeom>
            <a:ln w="31750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  <p:sp>
          <p:nvSpPr>
            <p:cNvPr id="24" name="Text Box 6"/>
            <p:cNvSpPr txBox="1"/>
            <p:nvPr>
              <p:custDataLst>
                <p:tags r:id="rId12"/>
              </p:custDataLst>
            </p:nvPr>
          </p:nvSpPr>
          <p:spPr>
            <a:xfrm>
              <a:off x="13115" y="7599"/>
              <a:ext cx="1786" cy="545"/>
            </a:xfrm>
            <a:prstGeom prst="rect">
              <a:avLst/>
            </a:prstGeom>
            <a:solidFill>
              <a:schemeClr val="bg1"/>
            </a:solidFill>
            <a:ln w="31750" cap="sq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0000" tIns="46800" rIns="90000" bIns="46800" anchor="ctr" anchorCtr="0"/>
            <a:lstStyle/>
            <a:p>
              <a:pPr algn="ctr">
                <a:spcBef>
                  <a:spcPct val="50000"/>
                </a:spcBef>
              </a:pPr>
              <a:r>
                <a:rPr lang="zh-CN" altLang="en-US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虎鲸</a:t>
              </a:r>
              <a:endParaRPr lang="zh-CN" alt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6" name="Text Box 6"/>
            <p:cNvSpPr txBox="1"/>
            <p:nvPr>
              <p:custDataLst>
                <p:tags r:id="rId13"/>
              </p:custDataLst>
            </p:nvPr>
          </p:nvSpPr>
          <p:spPr>
            <a:xfrm>
              <a:off x="10798" y="8587"/>
              <a:ext cx="1786" cy="545"/>
            </a:xfrm>
            <a:prstGeom prst="rect">
              <a:avLst/>
            </a:prstGeom>
            <a:solidFill>
              <a:schemeClr val="bg1"/>
            </a:solidFill>
            <a:ln w="31750" cap="sq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0000" tIns="46800" rIns="90000" bIns="46800" anchor="ctr" anchorCtr="0"/>
            <a:lstStyle/>
            <a:p>
              <a:pPr algn="ctr">
                <a:spcBef>
                  <a:spcPct val="50000"/>
                </a:spcBef>
              </a:pPr>
              <a:r>
                <a:rPr lang="zh-CN" altLang="en-US">
                  <a:solidFill>
                    <a:srgbClr val="000000"/>
                  </a:solidFill>
                  <a:latin typeface="微软雅黑" panose="020B0503020204020204" charset="-122"/>
                  <a:ea typeface="微软雅黑" panose="020B0503020204020204" charset="-122"/>
                </a:rPr>
                <a:t>海豹</a:t>
              </a:r>
              <a:endParaRPr lang="zh-CN" altLang="en-US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27" name="Line 11"/>
            <p:cNvSpPr/>
            <p:nvPr>
              <p:custDataLst>
                <p:tags r:id="rId14"/>
              </p:custDataLst>
            </p:nvPr>
          </p:nvSpPr>
          <p:spPr>
            <a:xfrm>
              <a:off x="9569" y="8884"/>
              <a:ext cx="1246" cy="14"/>
            </a:xfrm>
            <a:prstGeom prst="line">
              <a:avLst/>
            </a:prstGeom>
            <a:ln w="31750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  <p:sp>
          <p:nvSpPr>
            <p:cNvPr id="28" name="Line 11"/>
            <p:cNvSpPr/>
            <p:nvPr>
              <p:custDataLst>
                <p:tags r:id="rId15"/>
              </p:custDataLst>
            </p:nvPr>
          </p:nvSpPr>
          <p:spPr>
            <a:xfrm flipV="1">
              <a:off x="12601" y="8144"/>
              <a:ext cx="1601" cy="708"/>
            </a:xfrm>
            <a:prstGeom prst="line">
              <a:avLst/>
            </a:prstGeom>
            <a:ln w="31750" cap="flat" cmpd="sng">
              <a:solidFill>
                <a:srgbClr val="000000"/>
              </a:solidFill>
              <a:prstDash val="solid"/>
              <a:headEnd type="none" w="med" len="med"/>
              <a:tailEnd type="triangle" w="med" len="med"/>
            </a:ln>
          </p:spPr>
          <p:txBody>
            <a:bodyPr/>
            <a:lstStyle/>
            <a:p/>
          </p:txBody>
        </p:sp>
      </p:grpSp>
      <p:sp>
        <p:nvSpPr>
          <p:cNvPr id="29" name="Text Box 6"/>
          <p:cNvSpPr txBox="1"/>
          <p:nvPr>
            <p:custDataLst>
              <p:tags r:id="rId16"/>
            </p:custDataLst>
          </p:nvPr>
        </p:nvSpPr>
        <p:spPr>
          <a:xfrm>
            <a:off x="1516380" y="3657600"/>
            <a:ext cx="1624965" cy="346075"/>
          </a:xfrm>
          <a:prstGeom prst="rect">
            <a:avLst/>
          </a:prstGeom>
          <a:solidFill>
            <a:schemeClr val="bg1"/>
          </a:solidFill>
          <a:ln w="28575" cap="sq" cmpd="dbl">
            <a:solidFill>
              <a:schemeClr val="accent1">
                <a:shade val="50000"/>
              </a:schemeClr>
            </a:solidFill>
            <a:prstDash val="sysDot"/>
            <a:miter/>
            <a:headEnd type="none" w="med" len="med"/>
            <a:tailEnd type="none" w="med" len="med"/>
          </a:ln>
        </p:spPr>
        <p:txBody>
          <a:bodyPr lIns="90000" tIns="46800" rIns="90000" bIns="46800"/>
          <a:lstStyle/>
          <a:p>
            <a:pPr algn="ctr">
              <a:spcBef>
                <a:spcPct val="50000"/>
              </a:spcBef>
            </a:pPr>
            <a:r>
              <a:rPr lang="zh-CN" altLang="en-US" sz="22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第一营养级</a:t>
            </a:r>
            <a:endParaRPr lang="zh-CN" altLang="en-US" sz="220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>
            <p:custDataLst>
              <p:tags r:id="rId17"/>
            </p:custDataLst>
          </p:nvPr>
        </p:nvSpPr>
        <p:spPr>
          <a:xfrm>
            <a:off x="153670" y="3657600"/>
            <a:ext cx="1421765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营养级</a:t>
            </a:r>
            <a:r>
              <a:rPr lang="en-US" altLang="zh-CN" sz="2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:</a:t>
            </a:r>
            <a:endParaRPr lang="en-US" altLang="zh-CN" sz="22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1" name="Text Box 6"/>
          <p:cNvSpPr txBox="1"/>
          <p:nvPr>
            <p:custDataLst>
              <p:tags r:id="rId18"/>
            </p:custDataLst>
          </p:nvPr>
        </p:nvSpPr>
        <p:spPr>
          <a:xfrm>
            <a:off x="3235960" y="3679825"/>
            <a:ext cx="1764665" cy="346075"/>
          </a:xfrm>
          <a:prstGeom prst="rect">
            <a:avLst/>
          </a:prstGeom>
          <a:solidFill>
            <a:schemeClr val="bg1"/>
          </a:solidFill>
          <a:ln w="28575" cap="sq" cmpd="dbl">
            <a:solidFill>
              <a:schemeClr val="accent1">
                <a:shade val="50000"/>
              </a:schemeClr>
            </a:solidFill>
            <a:prstDash val="sysDot"/>
            <a:miter/>
            <a:headEnd type="none" w="med" len="med"/>
            <a:tailEnd type="none" w="med" len="med"/>
          </a:ln>
        </p:spPr>
        <p:txBody>
          <a:bodyPr lIns="90000" tIns="46800" rIns="90000" bIns="46800"/>
          <a:lstStyle/>
          <a:p>
            <a:pPr algn="ctr">
              <a:spcBef>
                <a:spcPct val="50000"/>
              </a:spcBef>
            </a:pPr>
            <a:r>
              <a:rPr lang="zh-CN" altLang="en-US" sz="22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第二营养级</a:t>
            </a:r>
            <a:endParaRPr lang="zh-CN" altLang="en-US" sz="220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3" name="Text Box 6"/>
          <p:cNvSpPr txBox="1"/>
          <p:nvPr>
            <p:custDataLst>
              <p:tags r:id="rId19"/>
            </p:custDataLst>
          </p:nvPr>
        </p:nvSpPr>
        <p:spPr>
          <a:xfrm>
            <a:off x="5175885" y="3679825"/>
            <a:ext cx="1711960" cy="346075"/>
          </a:xfrm>
          <a:prstGeom prst="rect">
            <a:avLst/>
          </a:prstGeom>
          <a:solidFill>
            <a:schemeClr val="bg1"/>
          </a:solidFill>
          <a:ln w="28575" cap="sq" cmpd="dbl">
            <a:solidFill>
              <a:schemeClr val="accent1">
                <a:shade val="50000"/>
              </a:schemeClr>
            </a:solidFill>
            <a:prstDash val="sysDot"/>
            <a:miter/>
            <a:headEnd type="none" w="med" len="med"/>
            <a:tailEnd type="none" w="med" len="med"/>
          </a:ln>
        </p:spPr>
        <p:txBody>
          <a:bodyPr lIns="90000" tIns="46800" rIns="90000" bIns="46800"/>
          <a:lstStyle/>
          <a:p>
            <a:pPr algn="ctr">
              <a:spcBef>
                <a:spcPct val="50000"/>
              </a:spcBef>
            </a:pPr>
            <a:r>
              <a:rPr lang="zh-CN" altLang="en-US" sz="22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第三营养级</a:t>
            </a:r>
            <a:endParaRPr lang="zh-CN" altLang="en-US" sz="220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4" name="Text Box 6"/>
          <p:cNvSpPr txBox="1"/>
          <p:nvPr>
            <p:custDataLst>
              <p:tags r:id="rId20"/>
            </p:custDataLst>
          </p:nvPr>
        </p:nvSpPr>
        <p:spPr>
          <a:xfrm>
            <a:off x="7012305" y="3679825"/>
            <a:ext cx="1785620" cy="346075"/>
          </a:xfrm>
          <a:prstGeom prst="rect">
            <a:avLst/>
          </a:prstGeom>
          <a:solidFill>
            <a:schemeClr val="bg1"/>
          </a:solidFill>
          <a:ln w="28575" cap="sq" cmpd="dbl">
            <a:solidFill>
              <a:schemeClr val="accent1">
                <a:shade val="50000"/>
              </a:schemeClr>
            </a:solidFill>
            <a:prstDash val="sysDot"/>
            <a:miter/>
            <a:headEnd type="none" w="med" len="med"/>
            <a:tailEnd type="none" w="med" len="med"/>
          </a:ln>
        </p:spPr>
        <p:txBody>
          <a:bodyPr lIns="90000" tIns="46800" rIns="90000" bIns="46800"/>
          <a:lstStyle/>
          <a:p>
            <a:pPr algn="ctr">
              <a:spcBef>
                <a:spcPct val="50000"/>
              </a:spcBef>
            </a:pPr>
            <a:r>
              <a:rPr lang="zh-CN" altLang="en-US" sz="22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第四营养级</a:t>
            </a:r>
            <a:endParaRPr lang="zh-CN" altLang="en-US" sz="220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5" name="Text Box 6"/>
          <p:cNvSpPr txBox="1"/>
          <p:nvPr>
            <p:custDataLst>
              <p:tags r:id="rId21"/>
            </p:custDataLst>
          </p:nvPr>
        </p:nvSpPr>
        <p:spPr>
          <a:xfrm>
            <a:off x="9267190" y="3657600"/>
            <a:ext cx="1649095" cy="346075"/>
          </a:xfrm>
          <a:prstGeom prst="rect">
            <a:avLst/>
          </a:prstGeom>
          <a:solidFill>
            <a:schemeClr val="bg1"/>
          </a:solidFill>
          <a:ln w="28575" cap="sq" cmpd="dbl">
            <a:solidFill>
              <a:schemeClr val="accent1">
                <a:shade val="50000"/>
              </a:schemeClr>
            </a:solidFill>
            <a:prstDash val="sysDot"/>
            <a:miter/>
            <a:headEnd type="none" w="med" len="med"/>
            <a:tailEnd type="none" w="med" len="med"/>
          </a:ln>
        </p:spPr>
        <p:txBody>
          <a:bodyPr lIns="90000" tIns="46800" rIns="90000" bIns="46800"/>
          <a:lstStyle/>
          <a:p>
            <a:pPr algn="ctr">
              <a:spcBef>
                <a:spcPct val="50000"/>
              </a:spcBef>
            </a:pPr>
            <a:r>
              <a:rPr lang="zh-CN" altLang="en-US" sz="22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第五营养级</a:t>
            </a:r>
            <a:endParaRPr lang="zh-CN" altLang="en-US" sz="220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6" name="文本框 35"/>
          <p:cNvSpPr txBox="1"/>
          <p:nvPr>
            <p:custDataLst>
              <p:tags r:id="rId22"/>
            </p:custDataLst>
          </p:nvPr>
        </p:nvSpPr>
        <p:spPr>
          <a:xfrm>
            <a:off x="153670" y="4229100"/>
            <a:ext cx="1421765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消费级</a:t>
            </a:r>
            <a:r>
              <a:rPr lang="en-US" altLang="zh-CN" sz="22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:</a:t>
            </a:r>
            <a:endParaRPr lang="en-US" altLang="zh-CN" sz="22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7" name="文本框 36"/>
          <p:cNvSpPr txBox="1"/>
          <p:nvPr>
            <p:custDataLst>
              <p:tags r:id="rId23"/>
            </p:custDataLst>
          </p:nvPr>
        </p:nvSpPr>
        <p:spPr>
          <a:xfrm>
            <a:off x="1813560" y="4227830"/>
            <a:ext cx="1421765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lang="zh-CN" sz="22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生产者</a:t>
            </a:r>
            <a:r>
              <a:rPr lang="en-US" altLang="zh-CN" sz="22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endParaRPr lang="en-US" altLang="zh-CN" sz="22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8" name="文本框 37"/>
          <p:cNvSpPr txBox="1"/>
          <p:nvPr>
            <p:custDataLst>
              <p:tags r:id="rId24"/>
            </p:custDataLst>
          </p:nvPr>
        </p:nvSpPr>
        <p:spPr>
          <a:xfrm>
            <a:off x="3323590" y="4229100"/>
            <a:ext cx="1656715" cy="4191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zh-CN" sz="22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初级消费者</a:t>
            </a:r>
            <a:endParaRPr lang="zh-CN" sz="22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9" name="文本框 38"/>
          <p:cNvSpPr txBox="1"/>
          <p:nvPr>
            <p:custDataLst>
              <p:tags r:id="rId25"/>
            </p:custDataLst>
          </p:nvPr>
        </p:nvSpPr>
        <p:spPr>
          <a:xfrm>
            <a:off x="5337175" y="4218305"/>
            <a:ext cx="172212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2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次级消费者</a:t>
            </a:r>
            <a:endParaRPr lang="zh-CN" sz="22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0" name="文本框 39"/>
          <p:cNvSpPr txBox="1"/>
          <p:nvPr>
            <p:custDataLst>
              <p:tags r:id="rId26"/>
            </p:custDataLst>
          </p:nvPr>
        </p:nvSpPr>
        <p:spPr>
          <a:xfrm>
            <a:off x="7129145" y="4227830"/>
            <a:ext cx="172593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三级消费者</a:t>
            </a:r>
            <a:endParaRPr lang="zh-CN" altLang="en-US" sz="22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1" name="文本框 40"/>
          <p:cNvSpPr txBox="1"/>
          <p:nvPr>
            <p:custDataLst>
              <p:tags r:id="rId27"/>
            </p:custDataLst>
          </p:nvPr>
        </p:nvSpPr>
        <p:spPr>
          <a:xfrm>
            <a:off x="9267190" y="4152900"/>
            <a:ext cx="174498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四级消费者</a:t>
            </a:r>
            <a:endParaRPr lang="zh-CN" altLang="en-US" sz="22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2" name="Text Box 6"/>
          <p:cNvSpPr txBox="1"/>
          <p:nvPr>
            <p:custDataLst>
              <p:tags r:id="rId28"/>
            </p:custDataLst>
          </p:nvPr>
        </p:nvSpPr>
        <p:spPr>
          <a:xfrm>
            <a:off x="8636000" y="1774825"/>
            <a:ext cx="1694180" cy="346075"/>
          </a:xfrm>
          <a:prstGeom prst="rect">
            <a:avLst/>
          </a:prstGeom>
          <a:solidFill>
            <a:schemeClr val="bg1"/>
          </a:solidFill>
          <a:ln w="28575" cap="sq" cmpd="dbl">
            <a:solidFill>
              <a:schemeClr val="accent1">
                <a:shade val="50000"/>
              </a:schemeClr>
            </a:solidFill>
            <a:prstDash val="sysDot"/>
            <a:miter/>
            <a:headEnd type="none" w="med" len="med"/>
            <a:tailEnd type="none" w="med" len="med"/>
          </a:ln>
        </p:spPr>
        <p:txBody>
          <a:bodyPr lIns="90000" tIns="46800" rIns="90000" bIns="46800"/>
          <a:lstStyle/>
          <a:p>
            <a:pPr algn="ctr">
              <a:spcBef>
                <a:spcPct val="50000"/>
              </a:spcBef>
            </a:pPr>
            <a:r>
              <a:rPr lang="zh-CN" altLang="en-US" sz="2200">
                <a:solidFill>
                  <a:srgbClr val="7030A0"/>
                </a:solidFill>
                <a:latin typeface="微软雅黑" panose="020B0503020204020204" charset="-122"/>
                <a:ea typeface="微软雅黑" panose="020B0503020204020204" charset="-122"/>
              </a:rPr>
              <a:t>第四营养级</a:t>
            </a:r>
            <a:endParaRPr lang="zh-CN" altLang="en-US" sz="2200">
              <a:solidFill>
                <a:srgbClr val="7030A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3" name="文本框 42"/>
          <p:cNvSpPr txBox="1"/>
          <p:nvPr>
            <p:custDataLst>
              <p:tags r:id="rId29"/>
            </p:custDataLst>
          </p:nvPr>
        </p:nvSpPr>
        <p:spPr>
          <a:xfrm>
            <a:off x="10377805" y="1778000"/>
            <a:ext cx="173482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三级消费者</a:t>
            </a:r>
            <a:endParaRPr lang="zh-CN" altLang="en-US" sz="2200">
              <a:solidFill>
                <a:srgbClr val="C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  <p:bldLst>
      <p:bldP spid="29" grpId="0" bldLvl="0" animBg="1"/>
      <p:bldP spid="31" grpId="0" bldLvl="0" animBg="1"/>
      <p:bldP spid="33" grpId="0" bldLvl="0" animBg="1"/>
      <p:bldP spid="34" grpId="0" bldLvl="0" animBg="1"/>
      <p:bldP spid="35" grpId="0" bldLvl="0" animBg="1"/>
      <p:bldP spid="37" grpId="0"/>
      <p:bldP spid="38" grpId="0"/>
      <p:bldP spid="39" grpId="0"/>
      <p:bldP spid="40" grpId="0"/>
      <p:bldP spid="41" grpId="0"/>
      <p:bldP spid="42" grpId="0" bldLvl="0" animBg="1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822325" y="2434590"/>
            <a:ext cx="10662285" cy="15379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00000"/>
              </a:lnSpc>
              <a:spcBef>
                <a:spcPts val="600"/>
              </a:spcBef>
            </a:pP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微软雅黑" panose="020B0503020204020204" charset="-122"/>
              </a:rPr>
              <a:t>                  </a:t>
            </a:r>
            <a:r>
              <a:rPr sz="2800" b="1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微软雅黑" panose="020B0503020204020204" charset="-122"/>
              </a:rPr>
              <a:t>在生态系统中，一种绿色植物可能是多种植食性动物的</a:t>
            </a:r>
            <a:endParaRPr sz="2800" b="1"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  <a:sym typeface="微软雅黑" panose="020B0503020204020204" charset="-122"/>
            </a:endParaRPr>
          </a:p>
          <a:p>
            <a:pPr fontAlgn="auto">
              <a:lnSpc>
                <a:spcPct val="100000"/>
              </a:lnSpc>
              <a:spcBef>
                <a:spcPts val="600"/>
              </a:spcBef>
            </a:pPr>
            <a:r>
              <a:rPr sz="2800" b="1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微软雅黑" panose="020B0503020204020204" charset="-122"/>
              </a:rPr>
              <a:t>食物，而一种植食性动物既可能吃</a:t>
            </a:r>
            <a:r>
              <a:rPr lang="zh-CN" sz="2800" b="1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微软雅黑" panose="020B0503020204020204" charset="-122"/>
              </a:rPr>
              <a:t>多种植物</a:t>
            </a:r>
            <a:r>
              <a:rPr sz="2800" b="1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微软雅黑" panose="020B0503020204020204" charset="-122"/>
              </a:rPr>
              <a:t>，也可能被</a:t>
            </a:r>
            <a:r>
              <a:rPr lang="zh-CN" sz="2800" b="1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微软雅黑" panose="020B0503020204020204" charset="-122"/>
              </a:rPr>
              <a:t>多种肉食性</a:t>
            </a:r>
            <a:endParaRPr lang="zh-CN" sz="2800" b="1"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  <a:sym typeface="微软雅黑" panose="020B0503020204020204" charset="-122"/>
            </a:endParaRPr>
          </a:p>
          <a:p>
            <a:pPr fontAlgn="auto">
              <a:lnSpc>
                <a:spcPct val="100000"/>
              </a:lnSpc>
              <a:spcBef>
                <a:spcPts val="600"/>
              </a:spcBef>
            </a:pPr>
            <a:r>
              <a:rPr lang="zh-CN" sz="2800" b="1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微软雅黑" panose="020B0503020204020204" charset="-122"/>
              </a:rPr>
              <a:t>动物</a:t>
            </a:r>
            <a:r>
              <a:rPr sz="2800" b="1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  <a:sym typeface="微软雅黑" panose="020B0503020204020204" charset="-122"/>
              </a:rPr>
              <a:t>所食</a:t>
            </a:r>
            <a:endParaRPr sz="2800" b="1"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  <a:sym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>
            <p:custDataLst>
              <p:tags r:id="rId2"/>
            </p:custDataLst>
          </p:nvPr>
        </p:nvSpPr>
        <p:spPr>
          <a:xfrm>
            <a:off x="732790" y="1336675"/>
            <a:ext cx="10571480" cy="10553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lnSpc>
                <a:spcPct val="100000"/>
              </a:lnSpc>
              <a:spcBef>
                <a:spcPts val="800"/>
              </a:spcBef>
            </a:pP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微软雅黑" panose="020B0503020204020204" charset="-122"/>
              </a:rPr>
              <a:t>            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微软雅黑" panose="020B0503020204020204" charset="-122"/>
              </a:rPr>
              <a:t>在一个生态系统中，许多食物链彼此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微软雅黑" panose="020B0503020204020204" charset="-122"/>
              </a:rPr>
              <a:t>相互交错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微软雅黑" panose="020B0503020204020204" charset="-122"/>
              </a:rPr>
              <a:t>连接成的复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微软雅黑" panose="020B0503020204020204" charset="-122"/>
            </a:endParaRPr>
          </a:p>
          <a:p>
            <a:pPr fontAlgn="auto">
              <a:lnSpc>
                <a:spcPct val="100000"/>
              </a:lnSpc>
              <a:spcBef>
                <a:spcPts val="800"/>
              </a:spcBef>
            </a:pP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微软雅黑" panose="020B0503020204020204" charset="-122"/>
              </a:rPr>
              <a:t>杂营养关系</a:t>
            </a:r>
            <a:endParaRPr lang="zh-CN" altLang="en-US" sz="2800"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  <a:sym typeface="微软雅黑" panose="020B0503020204020204" charset="-122"/>
            </a:endParaRPr>
          </a:p>
        </p:txBody>
      </p:sp>
      <p:sp>
        <p:nvSpPr>
          <p:cNvPr id="13" name="TextBox 12"/>
          <p:cNvSpPr txBox="1"/>
          <p:nvPr>
            <p:custDataLst>
              <p:tags r:id="rId3"/>
            </p:custDataLst>
          </p:nvPr>
        </p:nvSpPr>
        <p:spPr>
          <a:xfrm>
            <a:off x="454025" y="728980"/>
            <a:ext cx="211137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mtClean="0">
                <a:solidFill>
                  <a:srgbClr val="D6ECFF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二、食物网</a:t>
            </a:r>
            <a:endParaRPr lang="zh-CN" altLang="en-US" sz="2800" b="1" smtClean="0">
              <a:solidFill>
                <a:srgbClr val="D6ECFF">
                  <a:lumMod val="25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" name="文本框 21"/>
          <p:cNvSpPr txBox="1"/>
          <p:nvPr>
            <p:custDataLst>
              <p:tags r:id="rId4"/>
            </p:custDataLst>
          </p:nvPr>
        </p:nvSpPr>
        <p:spPr>
          <a:xfrm>
            <a:off x="588010" y="1336675"/>
            <a:ext cx="1511300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 fontAlgn="auto">
              <a:lnSpc>
                <a:spcPct val="100000"/>
              </a:lnSpc>
              <a:spcAft>
                <a:spcPct val="0"/>
              </a:spcAft>
            </a:pPr>
            <a:r>
              <a:rPr kumimoji="1" lang="zh-CN" altLang="en-US" sz="28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1.</a:t>
            </a:r>
            <a:r>
              <a:rPr kumimoji="1" lang="zh-CN" altLang="en-US" sz="28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黑体" panose="02010609060101010101" charset="-122"/>
              </a:rPr>
              <a:t>概念：</a:t>
            </a:r>
            <a:endParaRPr lang="zh-CN" altLang="en-US" sz="2800" b="1" kern="10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黑体" panose="02010609060101010101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5"/>
            </p:custDataLst>
          </p:nvPr>
        </p:nvSpPr>
        <p:spPr>
          <a:xfrm>
            <a:off x="588010" y="2434590"/>
            <a:ext cx="201739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 fontAlgn="auto">
              <a:lnSpc>
                <a:spcPct val="100000"/>
              </a:lnSpc>
              <a:spcAft>
                <a:spcPct val="0"/>
              </a:spcAft>
            </a:pPr>
            <a:r>
              <a:rPr kumimoji="1" lang="zh-CN" altLang="en-US" sz="28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2.</a:t>
            </a:r>
            <a:r>
              <a:rPr kumimoji="1" lang="zh-CN" altLang="en-US" sz="28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黑体" panose="02010609060101010101" charset="-122"/>
              </a:rPr>
              <a:t>形成原因：</a:t>
            </a:r>
            <a:endParaRPr lang="zh-CN" altLang="en-US" sz="2800" b="1" kern="10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黑体" panose="02010609060101010101" charset="-122"/>
            </a:endParaRPr>
          </a:p>
        </p:txBody>
      </p:sp>
      <p:sp>
        <p:nvSpPr>
          <p:cNvPr id="17" name="文本框 16"/>
          <p:cNvSpPr txBox="1"/>
          <p:nvPr>
            <p:custDataLst>
              <p:tags r:id="rId6"/>
            </p:custDataLst>
          </p:nvPr>
        </p:nvSpPr>
        <p:spPr>
          <a:xfrm>
            <a:off x="588010" y="4015740"/>
            <a:ext cx="2017395" cy="5219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just" fontAlgn="auto">
              <a:lnSpc>
                <a:spcPct val="100000"/>
              </a:lnSpc>
              <a:spcAft>
                <a:spcPct val="0"/>
              </a:spcAft>
            </a:pPr>
            <a:r>
              <a:rPr kumimoji="1" lang="en-US" altLang="zh-CN" sz="28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3</a:t>
            </a:r>
            <a:r>
              <a:rPr kumimoji="1" lang="zh-CN" altLang="en-US" sz="28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Arial" panose="020B0604020202020204" pitchFamily="34" charset="0"/>
              </a:rPr>
              <a:t>.</a:t>
            </a:r>
            <a:r>
              <a:rPr kumimoji="1" lang="zh-CN" altLang="en-US" sz="2800" b="1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黑体" panose="02010609060101010101" charset="-122"/>
              </a:rPr>
              <a:t>特点：</a:t>
            </a:r>
            <a:endParaRPr lang="zh-CN" altLang="en-US" sz="2800" b="1" kern="10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黑体" panose="02010609060101010101" charset="-122"/>
            </a:endParaRPr>
          </a:p>
        </p:txBody>
      </p:sp>
      <p:sp>
        <p:nvSpPr>
          <p:cNvPr id="19" name="文本框 18"/>
          <p:cNvSpPr txBox="1"/>
          <p:nvPr>
            <p:custDataLst>
              <p:tags r:id="rId7"/>
            </p:custDataLst>
          </p:nvPr>
        </p:nvSpPr>
        <p:spPr>
          <a:xfrm>
            <a:off x="1972945" y="3977005"/>
            <a:ext cx="9894570" cy="154495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indent="0" algn="just" fontAlgn="auto">
              <a:lnSpc>
                <a:spcPct val="125000"/>
              </a:lnSpc>
            </a:pPr>
            <a:r>
              <a:rPr lang="zh-CN" altLang="zh-CN" sz="2700" ker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①</a:t>
            </a:r>
            <a:r>
              <a:rPr lang="zh-CN" altLang="zh-CN" sz="2700" b="1" ker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同一种消费者</a:t>
            </a:r>
            <a:r>
              <a:rPr lang="zh-CN" altLang="zh-CN" sz="2700" kern="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在不同的食物链中可以占有</a:t>
            </a:r>
            <a:r>
              <a:rPr lang="zh-CN" altLang="zh-CN" sz="2700" b="1" kern="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不同的营养级</a:t>
            </a:r>
            <a:endParaRPr lang="zh-CN" altLang="zh-CN" sz="2700" kern="0"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 indent="0" algn="just" fontAlgn="auto">
              <a:lnSpc>
                <a:spcPct val="125000"/>
              </a:lnSpc>
            </a:pPr>
            <a:r>
              <a:rPr lang="zh-CN" altLang="zh-CN" sz="2700" kern="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②食物网中两种生物之间的关系除了</a:t>
            </a:r>
            <a:r>
              <a:rPr lang="zh-CN" altLang="zh-CN" sz="2700" b="1" ker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捕食</a:t>
            </a:r>
            <a:r>
              <a:rPr lang="zh-CN" altLang="zh-CN" sz="2700" kern="0"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，可能还有</a:t>
            </a:r>
            <a:r>
              <a:rPr lang="zh-CN" altLang="zh-CN" sz="2700" b="1" ker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种间竞争 </a:t>
            </a:r>
            <a:endParaRPr lang="zh-CN" altLang="zh-CN" sz="2700" kern="0"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 indent="0" algn="just" fontAlgn="auto">
              <a:lnSpc>
                <a:spcPct val="125000"/>
              </a:lnSpc>
            </a:pPr>
            <a:r>
              <a:rPr lang="zh-CN" altLang="en-US" sz="2700" kern="0">
                <a:latin typeface="微软雅黑" panose="020B0503020204020204" charset="-122"/>
                <a:ea typeface="微软雅黑" panose="020B0503020204020204" charset="-122"/>
                <a:cs typeface="华文楷体" panose="02010600040101010101" charset="-122"/>
                <a:sym typeface="宋体" panose="02010600030101010101" pitchFamily="2" charset="-122"/>
              </a:rPr>
              <a:t>③</a:t>
            </a:r>
            <a:r>
              <a:rPr lang="zh-CN" altLang="en-US" sz="2700" kern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宋体" panose="02010600030101010101" pitchFamily="2" charset="-122"/>
              </a:rPr>
              <a:t>食物网的</a:t>
            </a:r>
            <a:r>
              <a:rPr lang="zh-CN" altLang="en-US" sz="2700" kern="0"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宋体" panose="02010600030101010101" pitchFamily="2" charset="-122"/>
              </a:rPr>
              <a:t>复杂程度</a:t>
            </a:r>
            <a:r>
              <a:rPr lang="zh-CN" altLang="en-US" sz="2700" ker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宋体" panose="02010600030101010101" pitchFamily="2" charset="-122"/>
              </a:rPr>
              <a:t>取决于</a:t>
            </a:r>
            <a:r>
              <a:rPr lang="zh-CN" altLang="en-US" sz="2700" b="1" ker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  <a:sym typeface="宋体" panose="02010600030101010101" pitchFamily="2" charset="-122"/>
              </a:rPr>
              <a:t>有食物联系的生物种类</a:t>
            </a:r>
            <a:r>
              <a:rPr lang="zh-CN" altLang="en-US" sz="2700" kern="0">
                <a:ln>
                  <a:noFill/>
                </a:ln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宋体" panose="02010600030101010101" pitchFamily="2" charset="-122"/>
              </a:rPr>
              <a:t>而非生物数量</a:t>
            </a:r>
            <a:endParaRPr lang="zh-CN" altLang="en-US" sz="2700" kern="0">
              <a:latin typeface="微软雅黑" panose="020B0503020204020204" charset="-122"/>
              <a:ea typeface="微软雅黑" panose="020B0503020204020204" charset="-122"/>
              <a:cs typeface="华文楷体" panose="02010600040101010101" charset="-122"/>
              <a:sym typeface="宋体" panose="02010600030101010101" pitchFamily="2" charset="-122"/>
            </a:endParaRPr>
          </a:p>
        </p:txBody>
      </p:sp>
      <p:sp>
        <p:nvSpPr>
          <p:cNvPr id="20" name="Rectangle 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079500" y="5678170"/>
            <a:ext cx="10342880" cy="572770"/>
          </a:xfrm>
          <a:prstGeom prst="rect">
            <a:avLst/>
          </a:prstGeom>
          <a:solidFill>
            <a:srgbClr val="30C0B4">
              <a:lumMod val="20000"/>
              <a:lumOff val="80000"/>
            </a:srgbClr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4874C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ysClr val="windowText" lastClr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FFFFFF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一般认为，食物网越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宋体" panose="02010600030101010101" pitchFamily="2" charset="-122"/>
              </a:rPr>
              <a:t>复杂</a:t>
            </a:r>
            <a:r>
              <a:rPr lang="zh-CN" altLang="en-US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，生态系统抵抗外界干扰的能力就越</a:t>
            </a:r>
            <a:r>
              <a:rPr lang="zh-CN" altLang="en-US" sz="28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宋体" panose="02010600030101010101" pitchFamily="2" charset="-122"/>
              </a:rPr>
              <a:t>强</a:t>
            </a:r>
            <a:endParaRPr lang="zh-CN" altLang="zh-CN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" name="文本框 22"/>
          <p:cNvSpPr txBox="1"/>
          <p:nvPr>
            <p:custDataLst>
              <p:tags r:id="rId9"/>
            </p:custDataLst>
          </p:nvPr>
        </p:nvSpPr>
        <p:spPr>
          <a:xfrm>
            <a:off x="3948430" y="166370"/>
            <a:ext cx="443357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lnSpc>
                <a:spcPct val="100000"/>
              </a:lnSpc>
              <a:buClrTx/>
              <a:buSzTx/>
              <a:buFontTx/>
            </a:pPr>
            <a:r>
              <a:rPr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考点</a:t>
            </a:r>
            <a:r>
              <a:rPr 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二</a:t>
            </a:r>
            <a:r>
              <a:rPr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　</a:t>
            </a:r>
            <a:r>
              <a:rPr lang="zh-CN" sz="2800" b="1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食物链、食物网</a:t>
            </a:r>
            <a:endParaRPr lang="zh-CN" sz="2800" b="1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9" grpId="0"/>
      <p:bldP spid="2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498389" y="441616"/>
            <a:ext cx="3498850" cy="5016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0" algn="l">
              <a:tabLst>
                <a:tab pos="4304030" algn="l"/>
                <a:tab pos="6055360" algn="l"/>
              </a:tabLst>
            </a:pPr>
            <a:r>
              <a:rPr lang="zh-CN" altLang="zh-CN" sz="2665" b="1" kern="10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构建</a:t>
            </a:r>
            <a:r>
              <a:rPr lang="zh-CN" altLang="zh-CN" sz="2665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食物链</a:t>
            </a:r>
            <a:r>
              <a:rPr lang="en-US" altLang="zh-CN" sz="2665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(</a:t>
            </a:r>
            <a:r>
              <a:rPr lang="zh-CN" altLang="zh-CN" sz="2665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网</a:t>
            </a:r>
            <a:r>
              <a:rPr lang="en-US" altLang="zh-CN" sz="2665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)</a:t>
            </a:r>
            <a:r>
              <a:rPr lang="zh-CN" altLang="zh-CN" sz="2665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的方法</a:t>
            </a:r>
            <a:endParaRPr lang="zh-CN" altLang="en-US" sz="2665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PA_MH_Entry_2">
            <a:hlinkClick r:id="rId2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4108450" y="13970"/>
            <a:ext cx="3436620" cy="676275"/>
          </a:xfrm>
          <a:custGeom>
            <a:avLst/>
            <a:gdLst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  <a:gd name="connsiteX6" fmla="*/ 0 w 2520280"/>
              <a:gd name="connsiteY6" fmla="*/ 0 h 1872208"/>
              <a:gd name="connsiteX7" fmla="*/ 0 w 2520280"/>
              <a:gd name="connsiteY7" fmla="*/ 0 h 1872208"/>
              <a:gd name="connsiteX8" fmla="*/ 0 w 2520280"/>
              <a:gd name="connsiteY8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rgbClr val="7030A0"/>
          </a:solidFill>
          <a:ln w="19050" cap="sq">
            <a:noFill/>
            <a:prstDash val="sysDot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lvl="1" indent="0" defTabSz="1866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None/>
            </a:pPr>
            <a:r>
              <a:rPr lang="zh-CN" altLang="en-US" sz="3600" b="1">
                <a:solidFill>
                  <a:srgbClr val="324D1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生态系统的结构</a:t>
            </a:r>
            <a:endParaRPr lang="zh-CN" altLang="en-US" sz="3600" b="1">
              <a:solidFill>
                <a:srgbClr val="324D1F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4" name="矩形 3"/>
          <p:cNvSpPr/>
          <p:nvPr>
            <p:custDataLst>
              <p:tags r:id="rId4"/>
            </p:custDataLst>
          </p:nvPr>
        </p:nvSpPr>
        <p:spPr>
          <a:xfrm>
            <a:off x="623392" y="905789"/>
            <a:ext cx="10641716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400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altLang="zh-CN" sz="2400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根据种群</a:t>
            </a:r>
            <a:r>
              <a:rPr lang="zh-CN" altLang="zh-CN" sz="2400" b="1" kern="1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数量变化</a:t>
            </a:r>
            <a:r>
              <a:rPr lang="zh-CN" altLang="zh-CN" sz="2400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曲线图构建</a:t>
            </a:r>
            <a:endParaRPr lang="zh-CN" altLang="zh-CN" sz="2400" b="1" kern="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矩形 4"/>
          <p:cNvSpPr/>
          <p:nvPr>
            <p:custDataLst>
              <p:tags r:id="rId5"/>
            </p:custDataLst>
          </p:nvPr>
        </p:nvSpPr>
        <p:spPr>
          <a:xfrm>
            <a:off x="623570" y="1454785"/>
            <a:ext cx="7642860" cy="11068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2200" b="1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①</a:t>
            </a:r>
            <a:r>
              <a:rPr lang="zh-CN" altLang="zh-CN" sz="2200" b="1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分析依据：</a:t>
            </a:r>
            <a:r>
              <a:rPr lang="zh-CN" altLang="zh-CN" sz="2200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先上升、先下降者为</a:t>
            </a:r>
            <a:r>
              <a:rPr lang="zh-CN" altLang="en-US" sz="2200" u="sng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　　　　　</a:t>
            </a:r>
            <a:r>
              <a:rPr lang="zh-CN" altLang="zh-CN" sz="2200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</a:t>
            </a:r>
            <a:endParaRPr lang="zh-CN" altLang="zh-CN" sz="2200" kern="1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2200" b="1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②</a:t>
            </a:r>
            <a:r>
              <a:rPr lang="zh-CN" altLang="zh-CN" sz="2200" b="1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食物链：</a:t>
            </a:r>
            <a:endParaRPr lang="zh-CN" altLang="zh-CN" sz="2200" kern="1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6" name="矩形 5"/>
          <p:cNvSpPr/>
          <p:nvPr>
            <p:custDataLst>
              <p:tags r:id="rId6"/>
            </p:custDataLst>
          </p:nvPr>
        </p:nvSpPr>
        <p:spPr>
          <a:xfrm>
            <a:off x="5003994" y="1550703"/>
            <a:ext cx="1300480" cy="429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200" kern="1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被捕食者</a:t>
            </a:r>
            <a:endParaRPr lang="zh-CN" altLang="zh-CN" sz="2200" kern="100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91730" y="690245"/>
            <a:ext cx="3773170" cy="2322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>
            <p:custDataLst>
              <p:tags r:id="rId9"/>
            </p:custDataLst>
          </p:nvPr>
        </p:nvSpPr>
        <p:spPr>
          <a:xfrm>
            <a:off x="685165" y="2561590"/>
            <a:ext cx="4137025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sz="2400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</a:t>
            </a:r>
            <a:r>
              <a:rPr lang="zh-CN" altLang="zh-CN" sz="2400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根据所含</a:t>
            </a:r>
            <a:r>
              <a:rPr lang="zh-CN" altLang="zh-CN" sz="2400" b="1" kern="1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能量</a:t>
            </a:r>
            <a:r>
              <a:rPr lang="en-US" altLang="zh-CN" sz="2400" b="1" kern="1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lang="zh-CN" altLang="zh-CN" sz="2400" b="1" kern="1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生物量</a:t>
            </a:r>
            <a:r>
              <a:rPr lang="en-US" altLang="zh-CN" sz="2400" b="1" kern="1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r>
              <a:rPr lang="zh-CN" altLang="zh-CN" sz="2400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构建</a:t>
            </a:r>
            <a:endParaRPr lang="zh-CN" altLang="zh-CN" sz="2400" b="1" kern="100">
              <a:latin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50330" y="4279265"/>
            <a:ext cx="5338445" cy="248221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>
            <p:custDataLst>
              <p:tags r:id="rId12"/>
            </p:custDataLst>
          </p:nvPr>
        </p:nvSpPr>
        <p:spPr>
          <a:xfrm>
            <a:off x="623570" y="3151505"/>
            <a:ext cx="10906760" cy="3170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tabLst>
                <a:tab pos="2025015" algn="l"/>
              </a:tabLst>
            </a:pPr>
            <a:r>
              <a:rPr lang="en-US" altLang="zh-CN" sz="2200" b="1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①</a:t>
            </a:r>
            <a:r>
              <a:rPr lang="zh-CN" altLang="zh-CN" sz="2200" b="1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分析依据：</a:t>
            </a:r>
            <a:r>
              <a:rPr lang="en-US" altLang="en-US" sz="2200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①</a:t>
            </a:r>
            <a:r>
              <a:rPr lang="zh-CN" altLang="en-US" sz="2200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能量在流动过程中</a:t>
            </a:r>
            <a:r>
              <a:rPr lang="zh-CN" altLang="en-US" sz="2200" kern="1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逐级递减</a:t>
            </a:r>
            <a:r>
              <a:rPr lang="zh-CN" altLang="en-US" sz="2200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，所含</a:t>
            </a:r>
            <a:r>
              <a:rPr lang="zh-CN" altLang="en-US" sz="2200" kern="1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能量最多</a:t>
            </a:r>
            <a:r>
              <a:rPr lang="zh-CN" altLang="en-US" sz="2200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的为</a:t>
            </a:r>
            <a:r>
              <a:rPr lang="zh-CN" altLang="en-US" sz="2200" kern="1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生产者</a:t>
            </a:r>
            <a:endParaRPr lang="zh-CN" altLang="en-US" sz="2200" kern="1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just">
              <a:lnSpc>
                <a:spcPct val="130000"/>
              </a:lnSpc>
              <a:tabLst>
                <a:tab pos="2025015" algn="l"/>
              </a:tabLst>
            </a:pPr>
            <a:r>
              <a:rPr lang="en-US" altLang="en-US" sz="2200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②</a:t>
            </a:r>
            <a:r>
              <a:rPr lang="zh-CN" altLang="en-US" sz="2200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相邻两营养级之间的能量传递效率为</a:t>
            </a:r>
            <a:r>
              <a:rPr lang="en-US" altLang="zh-CN" sz="2200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10%~20%</a:t>
            </a:r>
            <a:r>
              <a:rPr lang="zh-CN" altLang="en-US" sz="2200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，若所含</a:t>
            </a:r>
            <a:r>
              <a:rPr lang="zh-CN" altLang="en-US" sz="2200" kern="1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能量相差不大</a:t>
            </a:r>
            <a:r>
              <a:rPr lang="zh-CN" altLang="en-US" sz="2200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，很可能为</a:t>
            </a:r>
            <a:r>
              <a:rPr lang="zh-CN" altLang="en-US" sz="2200" kern="10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同一营养级</a:t>
            </a:r>
            <a:r>
              <a:rPr lang="zh-CN" altLang="en-US" sz="2200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。</a:t>
            </a:r>
            <a:endParaRPr lang="zh-CN" altLang="en-US" sz="2200" kern="1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just">
              <a:lnSpc>
                <a:spcPct val="130000"/>
              </a:lnSpc>
              <a:tabLst>
                <a:tab pos="2025015" algn="l"/>
              </a:tabLst>
            </a:pPr>
            <a:r>
              <a:rPr lang="zh-CN" altLang="en-US" sz="2200" b="1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③</a:t>
            </a:r>
            <a:r>
              <a:rPr lang="zh-CN" altLang="zh-CN" sz="2200" b="1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分析结果：</a:t>
            </a:r>
            <a:endParaRPr lang="zh-CN" altLang="zh-CN" sz="2200" b="1" kern="1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just">
              <a:lnSpc>
                <a:spcPct val="130000"/>
              </a:lnSpc>
              <a:tabLst>
                <a:tab pos="2025015" algn="l"/>
              </a:tabLst>
            </a:pPr>
            <a:r>
              <a:rPr lang="zh-CN" altLang="zh-CN" sz="2200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图</a:t>
            </a:r>
            <a:r>
              <a:rPr lang="en-US" altLang="zh-CN" sz="2200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</a:t>
            </a:r>
            <a:r>
              <a:rPr lang="zh-CN" altLang="zh-CN" sz="2200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生物可形成一条食物链：</a:t>
            </a:r>
            <a:endParaRPr lang="zh-CN" altLang="zh-CN" sz="2200" kern="1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30000"/>
              </a:lnSpc>
            </a:pPr>
            <a:endParaRPr lang="zh-CN" altLang="zh-CN" sz="2200" kern="1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>
              <a:lnSpc>
                <a:spcPct val="130000"/>
              </a:lnSpc>
            </a:pPr>
            <a:r>
              <a:rPr lang="zh-CN" altLang="zh-CN" sz="2200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图</a:t>
            </a:r>
            <a:r>
              <a:rPr lang="en-US" altLang="zh-CN" sz="2200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3</a:t>
            </a:r>
            <a:r>
              <a:rPr lang="zh-CN" altLang="zh-CN" sz="2200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生物可形成食物网：</a:t>
            </a:r>
            <a:endParaRPr lang="zh-CN" altLang="zh-CN" sz="2200" kern="1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28870" y="5471160"/>
            <a:ext cx="1260475" cy="129032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文本框 14"/>
          <p:cNvSpPr txBox="1"/>
          <p:nvPr>
            <p:custDataLst>
              <p:tags r:id="rId15"/>
            </p:custDataLst>
          </p:nvPr>
        </p:nvSpPr>
        <p:spPr>
          <a:xfrm>
            <a:off x="2146935" y="2091690"/>
            <a:ext cx="2560955" cy="42989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zh-CN" sz="2200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乙</a:t>
            </a:r>
            <a:r>
              <a:rPr lang="en-US" altLang="zh-CN" sz="2200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→</a:t>
            </a:r>
            <a:r>
              <a:rPr lang="zh-CN" altLang="zh-CN" sz="2200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丙</a:t>
            </a:r>
            <a:r>
              <a:rPr lang="en-US" altLang="zh-CN" sz="2200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→</a:t>
            </a:r>
            <a:r>
              <a:rPr lang="zh-CN" altLang="zh-CN" sz="2200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甲</a:t>
            </a:r>
            <a:r>
              <a:rPr lang="en-US" altLang="zh-CN" sz="2200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(</a:t>
            </a:r>
            <a:r>
              <a:rPr lang="zh-CN" altLang="zh-CN" sz="2200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图</a:t>
            </a:r>
            <a:r>
              <a:rPr lang="en-US" altLang="zh-CN" sz="2200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1)</a:t>
            </a:r>
            <a:r>
              <a:rPr lang="zh-CN" altLang="zh-CN" sz="2200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。</a:t>
            </a:r>
            <a:endParaRPr lang="zh-CN" altLang="zh-CN" sz="2200" kern="10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  <p:sp>
        <p:nvSpPr>
          <p:cNvPr id="18" name="文本框 17"/>
          <p:cNvSpPr txBox="1"/>
          <p:nvPr>
            <p:custDataLst>
              <p:tags r:id="rId16"/>
            </p:custDataLst>
          </p:nvPr>
        </p:nvSpPr>
        <p:spPr>
          <a:xfrm>
            <a:off x="1129030" y="5371465"/>
            <a:ext cx="2358390" cy="5308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30000"/>
              </a:lnSpc>
              <a:tabLst>
                <a:tab pos="2025015" algn="l"/>
              </a:tabLst>
            </a:pPr>
            <a:r>
              <a:rPr lang="zh-CN" altLang="zh-CN" sz="2200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丙</a:t>
            </a:r>
            <a:r>
              <a:rPr lang="en-US" altLang="zh-CN" sz="2200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→</a:t>
            </a:r>
            <a:r>
              <a:rPr lang="zh-CN" altLang="zh-CN" sz="2200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甲</a:t>
            </a:r>
            <a:r>
              <a:rPr lang="en-US" altLang="zh-CN" sz="2200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→</a:t>
            </a:r>
            <a:r>
              <a:rPr lang="zh-CN" altLang="zh-CN" sz="2200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乙</a:t>
            </a:r>
            <a:r>
              <a:rPr lang="en-US" altLang="zh-CN" sz="2200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→</a:t>
            </a:r>
            <a:r>
              <a:rPr lang="zh-CN" altLang="zh-CN" sz="2200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  <a:sym typeface="+mn-ea"/>
              </a:rPr>
              <a:t>丁</a:t>
            </a:r>
            <a:endParaRPr lang="zh-CN" altLang="zh-CN" sz="2200" kern="100">
              <a:latin typeface="黑体" panose="02010609060101010101" charset="-122"/>
              <a:ea typeface="黑体" panose="02010609060101010101" charset="-122"/>
              <a:cs typeface="黑体" panose="02010609060101010101" charset="-122"/>
              <a:sym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498389" y="637196"/>
            <a:ext cx="3498850" cy="5016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0" algn="l">
              <a:tabLst>
                <a:tab pos="4304030" algn="l"/>
                <a:tab pos="6055360" algn="l"/>
              </a:tabLst>
            </a:pPr>
            <a:r>
              <a:rPr lang="zh-CN" altLang="zh-CN" sz="2665" b="1" kern="100" smtClean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构建</a:t>
            </a:r>
            <a:r>
              <a:rPr lang="zh-CN" altLang="zh-CN" sz="2665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食物链</a:t>
            </a:r>
            <a:r>
              <a:rPr lang="en-US" altLang="zh-CN" sz="2665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(</a:t>
            </a:r>
            <a:r>
              <a:rPr lang="zh-CN" altLang="zh-CN" sz="2665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网</a:t>
            </a:r>
            <a:r>
              <a:rPr lang="en-US" altLang="zh-CN" sz="2665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)</a:t>
            </a:r>
            <a:r>
              <a:rPr lang="zh-CN" altLang="zh-CN" sz="2665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的方法</a:t>
            </a:r>
            <a:endParaRPr lang="zh-CN" altLang="en-US" sz="2665" b="1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PA_MH_Entry_2">
            <a:hlinkClick r:id="rId2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4108450" y="52070"/>
            <a:ext cx="3436620" cy="676275"/>
          </a:xfrm>
          <a:custGeom>
            <a:avLst/>
            <a:gdLst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  <a:gd name="connsiteX6" fmla="*/ 0 w 2520280"/>
              <a:gd name="connsiteY6" fmla="*/ 0 h 1872208"/>
              <a:gd name="connsiteX7" fmla="*/ 0 w 2520280"/>
              <a:gd name="connsiteY7" fmla="*/ 0 h 1872208"/>
              <a:gd name="connsiteX8" fmla="*/ 0 w 2520280"/>
              <a:gd name="connsiteY8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rgbClr val="7030A0"/>
          </a:solidFill>
          <a:ln w="19050" cap="sq">
            <a:noFill/>
            <a:prstDash val="sysDot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lvl="1" indent="0" defTabSz="1866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None/>
            </a:pPr>
            <a:r>
              <a:rPr lang="zh-CN" altLang="en-US" sz="3600" b="1">
                <a:solidFill>
                  <a:srgbClr val="324D1F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生态系统的结构</a:t>
            </a:r>
            <a:endParaRPr lang="zh-CN" altLang="en-US" sz="3600" b="1">
              <a:solidFill>
                <a:srgbClr val="324D1F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7" name="矩形 6"/>
          <p:cNvSpPr/>
          <p:nvPr>
            <p:custDataLst>
              <p:tags r:id="rId4"/>
            </p:custDataLst>
          </p:nvPr>
        </p:nvSpPr>
        <p:spPr>
          <a:xfrm>
            <a:off x="498429" y="1079728"/>
            <a:ext cx="11598839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sz="2400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</a:t>
            </a:r>
            <a:r>
              <a:rPr lang="zh-CN" altLang="zh-CN" sz="2400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根据生物体内有害物质的浓度</a:t>
            </a:r>
            <a:r>
              <a:rPr lang="en-US" altLang="zh-CN" sz="2400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zh-CN" sz="2400" b="1" kern="100">
                <a:solidFill>
                  <a:srgbClr val="C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由少到多</a:t>
            </a:r>
            <a:r>
              <a:rPr lang="en-US" altLang="zh-CN" sz="2400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zh-CN" sz="2400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构建食物链</a:t>
            </a:r>
            <a:r>
              <a:rPr lang="en-US" altLang="zh-CN" sz="2400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lang="zh-CN" altLang="zh-CN" sz="2400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网</a:t>
            </a:r>
            <a:r>
              <a:rPr lang="en-US" altLang="zh-CN" sz="2400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r>
              <a:rPr lang="zh-CN" altLang="zh-CN" sz="2400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zh-CN" sz="2400" b="1" kern="100">
              <a:latin typeface="微软雅黑" panose="020B0503020204020204" charset="-122"/>
              <a:cs typeface="微软雅黑" panose="020B0503020204020204" charset="-122"/>
            </a:endParaRPr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custDataLst>
              <p:tags r:id="rId5"/>
            </p:custDataLst>
          </p:nvPr>
        </p:nvGraphicFramePr>
        <p:xfrm>
          <a:off x="1807845" y="1938655"/>
          <a:ext cx="7324090" cy="1360170"/>
        </p:xfrm>
        <a:graphic>
          <a:graphicData uri="http://schemas.openxmlformats.org/drawingml/2006/table">
            <a:tbl>
              <a:tblPr/>
              <a:tblGrid>
                <a:gridCol w="2588895"/>
                <a:gridCol w="1053465"/>
                <a:gridCol w="739775"/>
                <a:gridCol w="1052830"/>
                <a:gridCol w="835660"/>
                <a:gridCol w="1053465"/>
              </a:tblGrid>
              <a:tr h="610235"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生物体</a:t>
                      </a:r>
                      <a:endParaRPr lang="zh-CN" sz="2400" kern="100">
                        <a:effectLst/>
                        <a:latin typeface="Times New Roman" panose="02020603050405020304"/>
                        <a:ea typeface="微软雅黑" panose="020B0503020204020204" charset="-122"/>
                        <a:cs typeface="Times New Roman" panose="02020603050405020304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A</a:t>
                      </a:r>
                      <a:endParaRPr lang="en-US" sz="2400" kern="100">
                        <a:effectLst/>
                        <a:latin typeface="Times New Roman" panose="02020603050405020304"/>
                        <a:ea typeface="微软雅黑" panose="020B0503020204020204" charset="-122"/>
                        <a:cs typeface="Courier New" panose="02070309020205020404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B</a:t>
                      </a:r>
                      <a:endParaRPr lang="en-US" sz="2400" kern="100">
                        <a:effectLst/>
                        <a:latin typeface="Times New Roman" panose="02020603050405020304"/>
                        <a:ea typeface="微软雅黑" panose="020B0503020204020204" charset="-122"/>
                        <a:cs typeface="Courier New" panose="02070309020205020404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C</a:t>
                      </a:r>
                      <a:endParaRPr lang="en-US" sz="2400" kern="100">
                        <a:effectLst/>
                        <a:latin typeface="Times New Roman" panose="02020603050405020304"/>
                        <a:ea typeface="微软雅黑" panose="020B0503020204020204" charset="-122"/>
                        <a:cs typeface="Courier New" panose="02070309020205020404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D</a:t>
                      </a:r>
                      <a:endParaRPr lang="en-US" sz="2400" kern="100">
                        <a:effectLst/>
                        <a:latin typeface="Times New Roman" panose="02020603050405020304"/>
                        <a:ea typeface="微软雅黑" panose="020B0503020204020204" charset="-122"/>
                        <a:cs typeface="Courier New" panose="02070309020205020404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E</a:t>
                      </a:r>
                      <a:endParaRPr lang="en-US" sz="2400" kern="100">
                        <a:effectLst/>
                        <a:latin typeface="Times New Roman" panose="02020603050405020304"/>
                        <a:ea typeface="微软雅黑" panose="020B0503020204020204" charset="-122"/>
                        <a:cs typeface="Courier New" panose="02070309020205020404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9935"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700655" algn="l"/>
                        </a:tabLst>
                      </a:pPr>
                      <a:r>
                        <a:rPr lang="zh-CN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Times New Roman" panose="02020603050405020304"/>
                        </a:rPr>
                        <a:t>有机汞浓度</a:t>
                      </a:r>
                      <a:r>
                        <a:rPr lang="en-US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/ppm</a:t>
                      </a:r>
                      <a:endParaRPr lang="zh-CN" sz="2400" kern="100">
                        <a:effectLst/>
                        <a:latin typeface="Times New Roman" panose="02020603050405020304"/>
                        <a:ea typeface="微软雅黑" panose="020B0503020204020204" charset="-122"/>
                        <a:cs typeface="Courier New" panose="02070309020205020404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0.06</a:t>
                      </a:r>
                      <a:endParaRPr lang="en-US" sz="2400" kern="100">
                        <a:effectLst/>
                        <a:latin typeface="Times New Roman" panose="02020603050405020304"/>
                        <a:ea typeface="微软雅黑" panose="020B0503020204020204" charset="-122"/>
                        <a:cs typeface="Courier New" panose="02070309020205020404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7</a:t>
                      </a:r>
                      <a:endParaRPr lang="en-US" sz="2400" kern="100">
                        <a:effectLst/>
                        <a:latin typeface="Times New Roman" panose="02020603050405020304"/>
                        <a:ea typeface="微软雅黑" panose="020B0503020204020204" charset="-122"/>
                        <a:cs typeface="Courier New" panose="02070309020205020404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0.51</a:t>
                      </a:r>
                      <a:endParaRPr lang="en-US" sz="2400" kern="100">
                        <a:effectLst/>
                        <a:latin typeface="Times New Roman" panose="02020603050405020304"/>
                        <a:ea typeface="微软雅黑" panose="020B0503020204020204" charset="-122"/>
                        <a:cs typeface="Courier New" panose="02070309020205020404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68</a:t>
                      </a:r>
                      <a:endParaRPr lang="en-US" sz="2400" kern="100">
                        <a:effectLst/>
                        <a:latin typeface="Times New Roman" panose="02020603050405020304"/>
                        <a:ea typeface="微软雅黑" panose="020B0503020204020204" charset="-122"/>
                        <a:cs typeface="Courier New" panose="02070309020205020404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wrap="square"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ct val="0"/>
                        </a:spcAft>
                        <a:tabLst>
                          <a:tab pos="2700655" algn="l"/>
                        </a:tabLst>
                      </a:pPr>
                      <a:r>
                        <a:rPr lang="en-US" sz="2400" kern="100">
                          <a:effectLst/>
                          <a:latin typeface="Times New Roman" panose="02020603050405020304"/>
                          <a:ea typeface="微软雅黑" panose="020B0503020204020204" charset="-122"/>
                          <a:cs typeface="Courier New" panose="02070309020205020404"/>
                        </a:rPr>
                        <a:t>0.39</a:t>
                      </a:r>
                      <a:endParaRPr lang="en-US" sz="2400" kern="100">
                        <a:effectLst/>
                        <a:latin typeface="Times New Roman" panose="02020603050405020304"/>
                        <a:ea typeface="微软雅黑" panose="020B0503020204020204" charset="-122"/>
                        <a:cs typeface="Courier New" panose="02070309020205020404"/>
                      </a:endParaRPr>
                    </a:p>
                  </a:txBody>
                  <a:tcPr marL="68580" marR="68580" marT="0" marB="0" vert="horz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3" name="矩形 12"/>
          <p:cNvSpPr/>
          <p:nvPr>
            <p:custDataLst>
              <p:tags r:id="rId6"/>
            </p:custDataLst>
          </p:nvPr>
        </p:nvSpPr>
        <p:spPr>
          <a:xfrm>
            <a:off x="619760" y="3363595"/>
            <a:ext cx="11010900" cy="2630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sz="2200" b="1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①</a:t>
            </a:r>
            <a:r>
              <a:rPr lang="zh-CN" altLang="zh-CN" sz="2200" b="1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分析依据：</a:t>
            </a:r>
            <a:endParaRPr lang="zh-CN" altLang="zh-CN" sz="2200" b="1" kern="1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zh-CN" altLang="zh-CN" sz="2200" kern="1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生物的富集作用。</a:t>
            </a:r>
            <a:r>
              <a:rPr lang="zh-CN" altLang="zh-CN" sz="2200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重金属、农药等有害物质被生物体吸收后难以排出体外，所以此类物质会随着食物链逐级积累，即营养级越高的个体中含有有害物质的量越多，其含量往往是上一营养级个体含量的</a:t>
            </a:r>
            <a:r>
              <a:rPr lang="en-US" altLang="zh-CN" sz="2200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5</a:t>
            </a:r>
            <a:r>
              <a:rPr lang="zh-CN" altLang="zh-CN" sz="2200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～</a:t>
            </a:r>
            <a:r>
              <a:rPr lang="en-US" altLang="zh-CN" sz="2200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10</a:t>
            </a:r>
            <a:r>
              <a:rPr lang="zh-CN" altLang="zh-CN" sz="2200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倍。</a:t>
            </a:r>
            <a:endParaRPr lang="zh-CN" altLang="zh-CN" sz="2200" kern="1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sz="2200" b="1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②</a:t>
            </a:r>
            <a:r>
              <a:rPr lang="zh-CN" altLang="zh-CN" sz="2200" b="1" kern="10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分析结果：</a:t>
            </a:r>
            <a:endParaRPr lang="zh-CN" altLang="zh-CN" sz="2200" b="1" kern="10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14" name="Picture 1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76894" y="4995518"/>
            <a:ext cx="3387937" cy="91492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3"/>
          <p:cNvSpPr txBox="1"/>
          <p:nvPr>
            <p:custDataLst>
              <p:tags r:id="rId1"/>
            </p:custDataLst>
          </p:nvPr>
        </p:nvSpPr>
        <p:spPr>
          <a:xfrm>
            <a:off x="991235" y="3729355"/>
            <a:ext cx="5673090" cy="17532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zh-CN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青蛙减少，短时间内蛇数量将</a:t>
            </a:r>
            <a:r>
              <a:rPr lang="zh-CN" altLang="zh-CN" sz="2400" b="1" u="sng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</a:t>
            </a:r>
            <a:r>
              <a:rPr lang="zh-CN" altLang="zh-CN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zh-CN" sz="24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>
              <a:lnSpc>
                <a:spcPct val="150000"/>
              </a:lnSpc>
            </a:pPr>
            <a:r>
              <a:rPr lang="zh-CN" altLang="zh-CN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兔和食草鸟的数量</a:t>
            </a:r>
            <a:r>
              <a:rPr lang="zh-CN" altLang="zh-CN" sz="2400" b="1" u="sng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          </a:t>
            </a:r>
            <a:r>
              <a:rPr lang="zh-CN" altLang="zh-CN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。</a:t>
            </a:r>
            <a:r>
              <a:rPr lang="zh-CN" altLang="zh-CN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鹰的数量</a:t>
            </a:r>
            <a:r>
              <a:rPr lang="zh-CN" altLang="zh-CN" sz="2400" b="1" u="sng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</a:t>
            </a:r>
            <a:r>
              <a:rPr lang="zh-CN" altLang="zh-CN" sz="2400" b="1" u="sng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</a:t>
            </a:r>
            <a:r>
              <a:rPr lang="zh-CN" altLang="zh-CN" sz="2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zh-CN" sz="24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13" name="TextBox 12"/>
          <p:cNvSpPr txBox="1"/>
          <p:nvPr>
            <p:custDataLst>
              <p:tags r:id="rId2"/>
            </p:custDataLst>
          </p:nvPr>
        </p:nvSpPr>
        <p:spPr>
          <a:xfrm>
            <a:off x="271780" y="155575"/>
            <a:ext cx="66782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mtClean="0">
                <a:solidFill>
                  <a:srgbClr val="D6ECFF">
                    <a:lumMod val="25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四、食物网中生物数量变化的分析与判断</a:t>
            </a:r>
            <a:endParaRPr lang="zh-CN" altLang="en-US" sz="2800" b="1" smtClean="0">
              <a:solidFill>
                <a:srgbClr val="D6ECFF">
                  <a:lumMod val="25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文本框 3"/>
          <p:cNvSpPr txBox="1">
            <a:spLocks noChangeAspect="1"/>
          </p:cNvSpPr>
          <p:nvPr>
            <p:custDataLst>
              <p:tags r:id="rId3"/>
            </p:custDataLst>
          </p:nvPr>
        </p:nvSpPr>
        <p:spPr>
          <a:xfrm>
            <a:off x="303530" y="819150"/>
            <a:ext cx="11343005" cy="1124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defTabSz="266700" fontAlgn="auto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食物链的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第一营养级生物数量减少，相关生物数量都减少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，即出现</a:t>
            </a:r>
            <a:r>
              <a:rPr lang="zh-CN" altLang="en-US" sz="2800">
                <a:highlight>
                  <a:srgbClr val="FFFF00"/>
                </a:highlight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连锁反应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，因为第一营养级的生物是其他生物直接或间接的食物来源</a:t>
            </a:r>
            <a:endParaRPr lang="en-US" altLang="zh-CN" sz="28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391400" y="3249930"/>
            <a:ext cx="4276725" cy="2269490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6"/>
            </p:custDataLst>
          </p:nvPr>
        </p:nvSpPr>
        <p:spPr>
          <a:xfrm>
            <a:off x="6950075" y="358775"/>
            <a:ext cx="5060315" cy="4603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zh-CN" sz="2400" b="1">
                <a:solidFill>
                  <a:srgbClr val="7030A0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“</a:t>
            </a:r>
            <a:r>
              <a:rPr lang="zh-CN" altLang="zh-CN" sz="2400" b="1">
                <a:solidFill>
                  <a:srgbClr val="7030A0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一级生物若减少，其他生物跟着跑</a:t>
            </a:r>
            <a:r>
              <a:rPr lang="en-US" altLang="zh-CN" sz="2400" b="1">
                <a:solidFill>
                  <a:srgbClr val="7030A0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”</a:t>
            </a:r>
            <a:endParaRPr lang="en-US" altLang="zh-CN" sz="2400" b="1">
              <a:solidFill>
                <a:srgbClr val="7030A0"/>
              </a:solidFill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7"/>
            </p:custDataLst>
          </p:nvPr>
        </p:nvSpPr>
        <p:spPr>
          <a:xfrm>
            <a:off x="332740" y="1903730"/>
            <a:ext cx="11146155" cy="11245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defTabSz="266700">
              <a:lnSpc>
                <a:spcPct val="120000"/>
              </a:lnSpc>
            </a:pP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2.</a:t>
            </a:r>
            <a:r>
              <a:rPr lang="en-US" altLang="zh-CN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“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天敌”减少，被捕食者数量增加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，但随着数量增加，种内斗争加剧，种群密度会下降，直到</a:t>
            </a:r>
            <a:r>
              <a:rPr lang="zh-CN" altLang="en-US" sz="280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趋于稳定</a:t>
            </a:r>
            <a:endParaRPr lang="zh-CN" altLang="en-US" sz="280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9" name="文本框 8"/>
          <p:cNvSpPr txBox="1"/>
          <p:nvPr>
            <p:custDataLst>
              <p:tags r:id="rId8"/>
            </p:custDataLst>
          </p:nvPr>
        </p:nvSpPr>
        <p:spPr>
          <a:xfrm>
            <a:off x="332740" y="3091815"/>
            <a:ext cx="699706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 defTabSz="266700" fontAlgn="auto">
              <a:lnSpc>
                <a:spcPct val="100000"/>
              </a:lnSpc>
            </a:pP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3.“</a:t>
            </a:r>
            <a:r>
              <a:rPr lang="zh-CN" altLang="en-US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中间”营养级生物减少的情况举例如下</a:t>
            </a:r>
            <a:r>
              <a:rPr lang="en-US" altLang="zh-CN" sz="28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:</a:t>
            </a:r>
            <a:endParaRPr lang="zh-CN" altLang="en-US"/>
          </a:p>
        </p:txBody>
      </p:sp>
      <p:sp>
        <p:nvSpPr>
          <p:cNvPr id="10" name="文本框 9"/>
          <p:cNvSpPr txBox="1"/>
          <p:nvPr>
            <p:custDataLst>
              <p:tags r:id="rId9"/>
            </p:custDataLst>
          </p:nvPr>
        </p:nvSpPr>
        <p:spPr>
          <a:xfrm>
            <a:off x="5915660" y="2533015"/>
            <a:ext cx="5563235" cy="49149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altLang="zh-CN" sz="2600" b="1">
                <a:solidFill>
                  <a:srgbClr val="7030A0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“如果天敌患了病，先增后减再稳定”</a:t>
            </a:r>
            <a:endParaRPr altLang="zh-CN" sz="2600" b="1">
              <a:solidFill>
                <a:srgbClr val="7030A0"/>
              </a:solidFill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10"/>
          <p:cNvSpPr txBox="1"/>
          <p:nvPr>
            <p:custDataLst>
              <p:tags r:id="rId10"/>
            </p:custDataLst>
          </p:nvPr>
        </p:nvSpPr>
        <p:spPr>
          <a:xfrm>
            <a:off x="8091805" y="5598160"/>
            <a:ext cx="3736975" cy="8915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altLang="zh-CN" sz="2600" b="1">
                <a:solidFill>
                  <a:srgbClr val="7030A0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“</a:t>
            </a:r>
            <a:r>
              <a:rPr lang="zh-CN" sz="2600" b="1">
                <a:solidFill>
                  <a:srgbClr val="7030A0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最高营养级和生产者生物数量相对稳定原则</a:t>
            </a:r>
            <a:r>
              <a:rPr altLang="zh-CN" sz="2600" b="1">
                <a:solidFill>
                  <a:srgbClr val="7030A0"/>
                </a:solidFill>
                <a:uFillTx/>
                <a:latin typeface="Times New Roman" panose="02020603050405020304" pitchFamily="18" charset="0"/>
                <a:ea typeface="微软雅黑" panose="020B0503020204020204" charset="-122"/>
                <a:cs typeface="Times New Roman" panose="02020603050405020304" pitchFamily="18" charset="0"/>
              </a:rPr>
              <a:t>”</a:t>
            </a:r>
            <a:endParaRPr altLang="zh-CN" sz="2600" b="1">
              <a:solidFill>
                <a:srgbClr val="7030A0"/>
              </a:solidFill>
              <a:uFillTx/>
              <a:latin typeface="Times New Roman" panose="02020603050405020304" pitchFamily="18" charset="0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29701" name="Text Box 6"/>
          <p:cNvSpPr txBox="1"/>
          <p:nvPr>
            <p:custDataLst>
              <p:tags r:id="rId11"/>
            </p:custDataLst>
          </p:nvPr>
        </p:nvSpPr>
        <p:spPr>
          <a:xfrm>
            <a:off x="5066665" y="3729355"/>
            <a:ext cx="1033463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zh-CN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减少</a:t>
            </a:r>
            <a:endParaRPr lang="zh-CN" altLang="zh-CN" sz="28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2" name="Text Box 6"/>
          <p:cNvSpPr txBox="1"/>
          <p:nvPr>
            <p:custDataLst>
              <p:tags r:id="rId12"/>
            </p:custDataLst>
          </p:nvPr>
        </p:nvSpPr>
        <p:spPr>
          <a:xfrm>
            <a:off x="4032885" y="4264025"/>
            <a:ext cx="1033463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zh-CN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减少</a:t>
            </a:r>
            <a:endParaRPr lang="zh-CN" altLang="zh-CN" sz="28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9700" name="Text Box 5"/>
          <p:cNvSpPr txBox="1"/>
          <p:nvPr>
            <p:custDataLst>
              <p:tags r:id="rId13"/>
            </p:custDataLst>
          </p:nvPr>
        </p:nvSpPr>
        <p:spPr>
          <a:xfrm>
            <a:off x="2264410" y="4872355"/>
            <a:ext cx="2481263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基本不变 </a:t>
            </a:r>
            <a:endParaRPr lang="zh-CN" altLang="en-US" sz="2800" b="1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35842" grpId="0" animBg="1"/>
      <p:bldP spid="35842" grpId="1" animBg="1"/>
      <p:bldP spid="29701" grpId="0"/>
      <p:bldP spid="29701" grpId="1"/>
      <p:bldP spid="12" grpId="0"/>
      <p:bldP spid="12" grpId="1"/>
      <p:bldP spid="29700" grpId="0"/>
      <p:bldP spid="29700" grpId="1"/>
      <p:bldP spid="8" grpId="0" animBg="1"/>
      <p:bldP spid="8" grpId="1" animBg="1"/>
      <p:bldP spid="7" grpId="0"/>
      <p:bldP spid="7" grpId="1"/>
      <p:bldP spid="10" grpId="0" animBg="1"/>
      <p:bldP spid="10" grpId="1" animBg="1"/>
      <p:bldP spid="11" grpId="0" animBg="1"/>
      <p:bldP spid="11" grpId="1" animBg="1"/>
      <p:bldP spid="9" grpId="0"/>
      <p:bldP spid="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073"/>
          <p:cNvSpPr>
            <a:spLocks noGrp="1" noChangeArrowheads="1"/>
          </p:cNvSpPr>
          <p:nvPr>
            <p:custDataLst>
              <p:tags r:id="rId1"/>
            </p:custDataLst>
          </p:nvPr>
        </p:nvSpPr>
        <p:spPr bwMode="auto">
          <a:xfrm>
            <a:off x="668849" y="358286"/>
            <a:ext cx="11140265" cy="17532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340610" algn="l"/>
              </a:tabLst>
            </a:pPr>
            <a:r>
              <a:rPr lang="zh-CN" altLang="en-US" sz="2400" kern="100" smtClean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考向</a:t>
            </a:r>
            <a:r>
              <a:rPr lang="en-US" sz="2400" kern="100" smtClean="0">
                <a:latin typeface="Times New Roman" panose="02020603050405020304"/>
                <a:ea typeface="黑体" panose="02010609060101010101" charset="-122"/>
                <a:cs typeface="Courier New" panose="02070309020205020404"/>
              </a:rPr>
              <a:t>2</a:t>
            </a:r>
            <a:r>
              <a:rPr lang="zh-CN" altLang="en-US" sz="2400" kern="100" smtClean="0">
                <a:latin typeface="Times New Roman" panose="02020603050405020304"/>
                <a:ea typeface="黑体" panose="02010609060101010101" charset="-122"/>
                <a:cs typeface="Times New Roman" panose="02020603050405020304"/>
              </a:rPr>
              <a:t>　结合食物链和食物网的分析，考查科学思维</a:t>
            </a:r>
            <a:endParaRPr lang="zh-CN" altLang="en-US" sz="1050" kern="100" smtClean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340610" algn="l"/>
              </a:tabLst>
            </a:pPr>
            <a:r>
              <a:rPr lang="en-US" sz="2400" kern="100" smtClean="0">
                <a:latin typeface="Arial" panose="020B0604020202020204"/>
                <a:cs typeface="Courier New" panose="02070309020205020404"/>
              </a:rPr>
              <a:t>2</a:t>
            </a:r>
            <a:r>
              <a:rPr lang="zh-CN" altLang="en-US" sz="2400" kern="100" smtClean="0">
                <a:latin typeface="Times New Roman" panose="02020603050405020304"/>
                <a:cs typeface="Times New Roman" panose="02020603050405020304"/>
              </a:rPr>
              <a:t>．</a:t>
            </a:r>
            <a:r>
              <a:rPr lang="en-US" sz="2400" kern="100" smtClean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en-US" sz="2400" kern="100" smtClean="0">
                <a:latin typeface="Times New Roman" panose="02020603050405020304"/>
                <a:ea typeface="楷体_GB2312" panose="02010609030101010101" pitchFamily="49" charset="-122"/>
                <a:cs typeface="Courier New" panose="02070309020205020404"/>
              </a:rPr>
              <a:t>2022·</a:t>
            </a:r>
            <a:r>
              <a:rPr lang="zh-CN" altLang="en-US" sz="2400" kern="100" smtClean="0">
                <a:latin typeface="Times New Roman" panose="02020603050405020304"/>
                <a:ea typeface="楷体_GB2312" panose="02010609030101010101" pitchFamily="49" charset="-122"/>
                <a:cs typeface="Times New Roman" panose="02020603050405020304"/>
              </a:rPr>
              <a:t>山西运城高三</a:t>
            </a:r>
            <a:r>
              <a:rPr lang="en-US" sz="2400" kern="100" smtClean="0">
                <a:latin typeface="Times New Roman" panose="02020603050405020304"/>
                <a:ea typeface="楷体_GB2312" panose="02010609030101010101" pitchFamily="49" charset="-122"/>
                <a:cs typeface="Courier New" panose="02070309020205020404"/>
              </a:rPr>
              <a:t>)</a:t>
            </a:r>
            <a:r>
              <a:rPr lang="zh-CN" altLang="en-US" sz="2400" kern="100" smtClean="0">
                <a:latin typeface="Times New Roman" panose="02020603050405020304"/>
                <a:cs typeface="Times New Roman" panose="02020603050405020304"/>
              </a:rPr>
              <a:t>下图表示一个海滩湿地生态系统中部分生物的食物关系，下列叙述错误的是</a:t>
            </a:r>
            <a:r>
              <a:rPr lang="en-US" sz="2400" kern="100" smtClean="0">
                <a:latin typeface="Times New Roman" panose="02020603050405020304"/>
                <a:cs typeface="Courier New" panose="02070309020205020404"/>
              </a:rPr>
              <a:t>(</a:t>
            </a:r>
            <a:r>
              <a:rPr lang="zh-CN" altLang="en-US" sz="2400" kern="100" smtClean="0">
                <a:latin typeface="Times New Roman" panose="02020603050405020304"/>
                <a:cs typeface="Times New Roman" panose="02020603050405020304"/>
              </a:rPr>
              <a:t>　　</a:t>
            </a:r>
            <a:r>
              <a:rPr lang="en-US" sz="2400" kern="100" smtClean="0">
                <a:latin typeface="Times New Roman" panose="02020603050405020304"/>
                <a:cs typeface="Courier New" panose="02070309020205020404"/>
              </a:rPr>
              <a:t>)</a:t>
            </a:r>
            <a:endParaRPr lang="zh-CN" sz="1050" kern="100">
              <a:latin typeface="宋体" panose="02010600030101010101" pitchFamily="2" charset="-122"/>
              <a:cs typeface="Courier New" panose="02070309020205020404"/>
            </a:endParaRPr>
          </a:p>
        </p:txBody>
      </p:sp>
      <p:pic>
        <p:nvPicPr>
          <p:cNvPr id="43009" name="Picture 1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 bwMode="auto">
          <a:xfrm>
            <a:off x="4453683" y="2143585"/>
            <a:ext cx="3315946" cy="2285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标题 3073"/>
          <p:cNvSpPr>
            <a:spLocks noGrp="1" noChangeArrowheads="1"/>
          </p:cNvSpPr>
          <p:nvPr>
            <p:custDataLst>
              <p:tags r:id="rId4"/>
            </p:custDataLst>
          </p:nvPr>
        </p:nvSpPr>
        <p:spPr bwMode="auto">
          <a:xfrm>
            <a:off x="668850" y="4476525"/>
            <a:ext cx="11140265" cy="230695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340610" algn="l"/>
              </a:tabLst>
            </a:pPr>
            <a:r>
              <a:rPr lang="en-US" sz="2400" kern="100" smtClean="0">
                <a:latin typeface="Times New Roman" panose="02020603050405020304"/>
                <a:cs typeface="Courier New" panose="02070309020205020404"/>
              </a:rPr>
              <a:t>A</a:t>
            </a:r>
            <a:r>
              <a:rPr lang="zh-CN" altLang="en-US" sz="2400" kern="100" smtClean="0">
                <a:latin typeface="Times New Roman" panose="02020603050405020304"/>
                <a:cs typeface="Times New Roman" panose="02020603050405020304"/>
              </a:rPr>
              <a:t>．细菌既可作为分解者，又可作为消费者的食物</a:t>
            </a:r>
            <a:endParaRPr lang="zh-CN" altLang="en-US" sz="1050" kern="100" smtClean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340610" algn="l"/>
              </a:tabLst>
            </a:pPr>
            <a:r>
              <a:rPr lang="en-US" sz="2400" kern="100" smtClean="0">
                <a:latin typeface="Times New Roman" panose="02020603050405020304"/>
                <a:cs typeface="Courier New" panose="02070309020205020404"/>
              </a:rPr>
              <a:t>B</a:t>
            </a:r>
            <a:r>
              <a:rPr lang="zh-CN" altLang="en-US" sz="2400" kern="100" smtClean="0">
                <a:latin typeface="Times New Roman" panose="02020603050405020304"/>
                <a:cs typeface="Times New Roman" panose="02020603050405020304"/>
              </a:rPr>
              <a:t>．第三营养级的生物有食草虫、线虫、海螺</a:t>
            </a:r>
            <a:endParaRPr lang="zh-CN" altLang="en-US" sz="1050" kern="100" smtClean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340610" algn="l"/>
              </a:tabLst>
            </a:pPr>
            <a:r>
              <a:rPr lang="en-US" sz="2400" kern="100" smtClean="0">
                <a:latin typeface="Times New Roman" panose="02020603050405020304"/>
                <a:cs typeface="Courier New" panose="02070309020205020404"/>
              </a:rPr>
              <a:t>C</a:t>
            </a:r>
            <a:r>
              <a:rPr lang="zh-CN" altLang="en-US" sz="2400" kern="100" smtClean="0">
                <a:latin typeface="Times New Roman" panose="02020603050405020304"/>
                <a:cs typeface="Times New Roman" panose="02020603050405020304"/>
              </a:rPr>
              <a:t>．若大米草死亡，将导致藻类数量增加，沼蟹数量增加</a:t>
            </a:r>
            <a:endParaRPr lang="zh-CN" altLang="en-US" sz="1050" kern="100" smtClean="0">
              <a:latin typeface="宋体" panose="02010600030101010101" pitchFamily="2" charset="-122"/>
              <a:cs typeface="Courier New" panose="02070309020205020404"/>
            </a:endParaRPr>
          </a:p>
          <a:p>
            <a:pPr algn="just">
              <a:lnSpc>
                <a:spcPct val="150000"/>
              </a:lnSpc>
              <a:spcAft>
                <a:spcPct val="0"/>
              </a:spcAft>
              <a:tabLst>
                <a:tab pos="2340610" algn="l"/>
              </a:tabLst>
            </a:pPr>
            <a:r>
              <a:rPr lang="en-US" sz="2400" kern="100" smtClean="0">
                <a:latin typeface="Times New Roman" panose="02020603050405020304"/>
                <a:cs typeface="Courier New" panose="02070309020205020404"/>
              </a:rPr>
              <a:t>D</a:t>
            </a:r>
            <a:r>
              <a:rPr lang="zh-CN" altLang="en-US" sz="2400" kern="100" smtClean="0">
                <a:latin typeface="Times New Roman" panose="02020603050405020304"/>
                <a:cs typeface="Times New Roman" panose="02020603050405020304"/>
              </a:rPr>
              <a:t>．若喷洒只杀灭食草虫的杀虫剂，则蜘蛛数量将减少</a:t>
            </a:r>
            <a:endParaRPr lang="zh-CN" sz="1050" kern="100">
              <a:latin typeface="宋体" panose="02010600030101010101" pitchFamily="2" charset="-122"/>
              <a:cs typeface="Courier New" panose="02070309020205020404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3265805" y="1464945"/>
            <a:ext cx="7016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>
                <a:solidFill>
                  <a:srgbClr val="FF0000"/>
                </a:solidFill>
              </a:rPr>
              <a:t>B</a:t>
            </a:r>
            <a:endParaRPr lang="en-US" altLang="zh-CN" sz="44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_MH_Entry_2">
            <a:hlinkClick r:id="rId1" action="ppaction://hlinksldjump"/>
          </p:cNvPr>
          <p:cNvSpPr/>
          <p:nvPr>
            <p:custDataLst>
              <p:tags r:id="rId2"/>
            </p:custDataLst>
          </p:nvPr>
        </p:nvSpPr>
        <p:spPr>
          <a:xfrm>
            <a:off x="4100830" y="35560"/>
            <a:ext cx="3790950" cy="676275"/>
          </a:xfrm>
          <a:custGeom>
            <a:avLst/>
            <a:gdLst>
              <a:gd name="connsiteX0" fmla="*/ 0 w 2520280"/>
              <a:gd name="connsiteY0" fmla="*/ 1872208 h 1872208"/>
              <a:gd name="connsiteX1" fmla="*/ 2520280 w 2520280"/>
              <a:gd name="connsiteY1" fmla="*/ 1872208 h 1872208"/>
              <a:gd name="connsiteX2" fmla="*/ 0 w 2520280"/>
              <a:gd name="connsiteY2" fmla="*/ 1872208 h 1872208"/>
              <a:gd name="connsiteX3" fmla="*/ 0 w 2520280"/>
              <a:gd name="connsiteY3" fmla="*/ 0 h 1872208"/>
              <a:gd name="connsiteX4" fmla="*/ 916 w 2520280"/>
              <a:gd name="connsiteY4" fmla="*/ 0 h 1872208"/>
              <a:gd name="connsiteX5" fmla="*/ 0 w 2520280"/>
              <a:gd name="connsiteY5" fmla="*/ 0 h 1872208"/>
              <a:gd name="connsiteX6" fmla="*/ 0 w 2520280"/>
              <a:gd name="connsiteY6" fmla="*/ 0 h 1872208"/>
              <a:gd name="connsiteX7" fmla="*/ 0 w 2520280"/>
              <a:gd name="connsiteY7" fmla="*/ 0 h 1872208"/>
              <a:gd name="connsiteX8" fmla="*/ 0 w 2520280"/>
              <a:gd name="connsiteY8" fmla="*/ 0 h 1872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solidFill>
            <a:srgbClr val="1A356C"/>
          </a:solidFill>
          <a:ln w="19050" cap="sq">
            <a:noFill/>
            <a:prstDash val="sysDot"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noAutofit/>
          </a:bodyPr>
          <a:lstStyle/>
          <a:p>
            <a:pPr marL="0" lvl="1" indent="0" defTabSz="1866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None/>
            </a:pPr>
            <a:endParaRPr lang="zh-CN" altLang="en-US" sz="3200" b="1">
              <a:solidFill>
                <a:srgbClr val="11494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lvl="1" indent="0" defTabSz="1866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None/>
            </a:pPr>
            <a:r>
              <a:rPr lang="en-US" altLang="zh-CN" sz="3200" b="1">
                <a:solidFill>
                  <a:srgbClr val="11494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</a:t>
            </a:r>
            <a:endParaRPr lang="en-US" altLang="zh-CN" sz="3200" b="1">
              <a:solidFill>
                <a:srgbClr val="11494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lvl="1" indent="0" defTabSz="1866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None/>
            </a:pPr>
            <a:r>
              <a:rPr lang="zh-CN" altLang="en-US" sz="3200" b="1">
                <a:solidFill>
                  <a:srgbClr val="11494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生态系统</a:t>
            </a:r>
            <a:r>
              <a:rPr lang="zh-CN" altLang="en-US" sz="3200" b="1" smtClean="0">
                <a:solidFill>
                  <a:srgbClr val="11494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的</a:t>
            </a:r>
            <a:r>
              <a:rPr lang="zh-CN" altLang="en-US" sz="3200" b="1">
                <a:solidFill>
                  <a:srgbClr val="11494A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物质循环</a:t>
            </a:r>
            <a:endParaRPr lang="zh-CN" altLang="en-US" sz="3200" b="1">
              <a:solidFill>
                <a:srgbClr val="11494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lvl="1" indent="0" defTabSz="1866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None/>
            </a:pPr>
            <a:endParaRPr lang="zh-CN" altLang="zh-CN" sz="3200" b="1">
              <a:solidFill>
                <a:srgbClr val="11494A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lvl="1" indent="0" defTabSz="1866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None/>
            </a:pPr>
            <a:endParaRPr lang="zh-CN" altLang="zh-CN" sz="3200" b="1" smtClean="0">
              <a:solidFill>
                <a:srgbClr val="11494A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7" name="矩形 6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776605" y="676275"/>
            <a:ext cx="1505585" cy="650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tabLst>
                <a:tab pos="890905" algn="l"/>
                <a:tab pos="1622425" algn="l"/>
                <a:tab pos="2356485" algn="l"/>
                <a:tab pos="3142615" algn="l"/>
              </a:tabLst>
            </a:pPr>
            <a:r>
              <a:rPr lang="zh-CN" altLang="en-US" sz="2800" b="1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</a:t>
            </a:r>
            <a:r>
              <a:rPr lang="en-US" altLang="zh-CN" sz="2800" b="1" smtClean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lang="zh-CN" altLang="zh-CN" sz="2800" b="1" smtClean="0">
                <a:solidFill>
                  <a:srgbClr val="0945A5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概念</a:t>
            </a:r>
            <a:endParaRPr lang="zh-CN" altLang="zh-CN" sz="2800" b="1" smtClean="0">
              <a:solidFill>
                <a:srgbClr val="0945A5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3" name="j30.eps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84755" y="917575"/>
            <a:ext cx="7155815" cy="2095500"/>
          </a:xfrm>
          <a:prstGeom prst="rect">
            <a:avLst/>
          </a:prstGeom>
        </p:spPr>
      </p:pic>
      <p:sp>
        <p:nvSpPr>
          <p:cNvPr id="14" name="矩形 13"/>
          <p:cNvSpPr>
            <a:spLocks noChangeAspect="1"/>
          </p:cNvSpPr>
          <p:nvPr>
            <p:custDataLst>
              <p:tags r:id="rId6"/>
            </p:custDataLst>
          </p:nvPr>
        </p:nvSpPr>
        <p:spPr>
          <a:xfrm>
            <a:off x="5539115" y="917828"/>
            <a:ext cx="3070071" cy="458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碳、氢、氧、氮、磷、硫</a:t>
            </a:r>
            <a:r>
              <a:rPr lang="zh-CN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000"/>
          </a:p>
        </p:txBody>
      </p:sp>
      <p:sp>
        <p:nvSpPr>
          <p:cNvPr id="15" name="矩形 14"/>
          <p:cNvSpPr>
            <a:spLocks noChangeAspect="1"/>
          </p:cNvSpPr>
          <p:nvPr>
            <p:custDataLst>
              <p:tags r:id="rId7"/>
            </p:custDataLst>
          </p:nvPr>
        </p:nvSpPr>
        <p:spPr>
          <a:xfrm>
            <a:off x="4333955" y="1994338"/>
            <a:ext cx="1018227" cy="4584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zh-CN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全球性</a:t>
            </a:r>
            <a:r>
              <a:rPr lang="zh-CN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000"/>
          </a:p>
        </p:txBody>
      </p:sp>
      <p:pic>
        <p:nvPicPr>
          <p:cNvPr id="2050" name="Picture 2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7845" y="3320415"/>
            <a:ext cx="5586730" cy="287718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 15"/>
          <p:cNvSpPr/>
          <p:nvPr>
            <p:custDataLst>
              <p:tags r:id="rId10"/>
            </p:custDataLst>
          </p:nvPr>
        </p:nvSpPr>
        <p:spPr>
          <a:xfrm>
            <a:off x="652145" y="2929890"/>
            <a:ext cx="2065020" cy="737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zh-CN" altLang="en-US" sz="2800" b="1" kern="100">
                <a:solidFill>
                  <a:srgbClr val="0945A5"/>
                </a:solidFill>
                <a:latin typeface="Arial" panose="020B0604020202020204"/>
                <a:ea typeface="微软雅黑" panose="020B0503020204020204" charset="-122"/>
                <a:cs typeface="Courier New" panose="02070309020205020404"/>
              </a:rPr>
              <a:t>二</a:t>
            </a:r>
            <a:r>
              <a:rPr lang="en-US" altLang="zh-CN" sz="2800" b="1" kern="100">
                <a:solidFill>
                  <a:srgbClr val="0945A5"/>
                </a:solidFill>
                <a:latin typeface="Arial" panose="020B0604020202020204"/>
                <a:ea typeface="微软雅黑" panose="020B0503020204020204" charset="-122"/>
                <a:cs typeface="Courier New" panose="02070309020205020404"/>
              </a:rPr>
              <a:t>  </a:t>
            </a:r>
            <a:r>
              <a:rPr lang="zh-CN" altLang="zh-CN" sz="2800" b="1" kern="100">
                <a:solidFill>
                  <a:srgbClr val="0945A5"/>
                </a:solidFill>
                <a:latin typeface="Times New Roman" panose="02020603050405020304"/>
                <a:ea typeface="微软雅黑" panose="020B0503020204020204" charset="-122"/>
                <a:cs typeface="Times New Roman" panose="02020603050405020304"/>
              </a:rPr>
              <a:t>碳循环</a:t>
            </a:r>
            <a:endParaRPr lang="zh-CN" altLang="zh-CN" sz="2800" b="1" kern="100">
              <a:solidFill>
                <a:srgbClr val="0945A5"/>
              </a:solidFill>
              <a:latin typeface="Times New Roman" panose="02020603050405020304"/>
              <a:ea typeface="微软雅黑" panose="020B0503020204020204" charset="-122"/>
              <a:cs typeface="Times New Roman" panose="02020603050405020304"/>
            </a:endParaRPr>
          </a:p>
        </p:txBody>
      </p:sp>
      <p:sp>
        <p:nvSpPr>
          <p:cNvPr id="17" name="矩形 16"/>
          <p:cNvSpPr/>
          <p:nvPr>
            <p:custDataLst>
              <p:tags r:id="rId11"/>
            </p:custDataLst>
          </p:nvPr>
        </p:nvSpPr>
        <p:spPr>
          <a:xfrm>
            <a:off x="654050" y="3583940"/>
            <a:ext cx="4189095" cy="2861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sz="2400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(1)</a:t>
            </a:r>
            <a:r>
              <a:rPr lang="zh-CN" altLang="zh-CN" sz="2400" b="1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请写出图中各标号的含义：</a:t>
            </a:r>
            <a:endParaRPr lang="zh-CN" altLang="zh-CN" sz="2400" kern="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sz="2400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a.______</a:t>
            </a:r>
            <a:r>
              <a:rPr lang="zh-CN" altLang="zh-CN" sz="2400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  <a:r>
              <a:rPr lang="en-US" altLang="zh-CN" sz="2400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b. ________</a:t>
            </a:r>
            <a:r>
              <a:rPr lang="zh-CN" altLang="zh-CN" sz="2400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  <a:endParaRPr lang="zh-CN" altLang="zh-CN" sz="2400" kern="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sz="2400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c. ____________</a:t>
            </a:r>
            <a:r>
              <a:rPr lang="zh-CN" altLang="zh-CN" sz="2400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  <a:endParaRPr lang="zh-CN" altLang="zh-CN" sz="2400" kern="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sz="2400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d. ________________________</a:t>
            </a:r>
            <a:r>
              <a:rPr lang="zh-CN" altLang="zh-CN" sz="2400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  <a:endParaRPr lang="zh-CN" altLang="zh-CN" sz="2400" kern="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just">
              <a:lnSpc>
                <a:spcPct val="150000"/>
              </a:lnSpc>
              <a:tabLst>
                <a:tab pos="2025015" algn="l"/>
              </a:tabLst>
            </a:pPr>
            <a:r>
              <a:rPr lang="en-US" altLang="zh-CN" sz="2400" kern="1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e. ________</a:t>
            </a:r>
            <a:endParaRPr lang="zh-CN" altLang="zh-CN" sz="2400" kern="1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矩形 17"/>
          <p:cNvSpPr/>
          <p:nvPr>
            <p:custDataLst>
              <p:tags r:id="rId12"/>
            </p:custDataLst>
          </p:nvPr>
        </p:nvSpPr>
        <p:spPr>
          <a:xfrm>
            <a:off x="960816" y="4302942"/>
            <a:ext cx="1021080" cy="429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200" kern="1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/>
                <a:sym typeface="Times New Roman" panose="02020603050405020304"/>
              </a:rPr>
              <a:t>生产者</a:t>
            </a:r>
            <a:endParaRPr lang="zh-CN" altLang="zh-CN" sz="2200" kern="100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19" name="矩形 18"/>
          <p:cNvSpPr/>
          <p:nvPr>
            <p:custDataLst>
              <p:tags r:id="rId13"/>
            </p:custDataLst>
          </p:nvPr>
        </p:nvSpPr>
        <p:spPr>
          <a:xfrm>
            <a:off x="2604442" y="4290242"/>
            <a:ext cx="1021080" cy="429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200" kern="1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/>
                <a:sym typeface="Times New Roman" panose="02020603050405020304"/>
              </a:rPr>
              <a:t>消费者</a:t>
            </a:r>
            <a:endParaRPr lang="zh-CN" altLang="zh-CN" sz="2200" kern="100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0" name="矩形 19"/>
          <p:cNvSpPr/>
          <p:nvPr>
            <p:custDataLst>
              <p:tags r:id="rId14"/>
            </p:custDataLst>
          </p:nvPr>
        </p:nvSpPr>
        <p:spPr>
          <a:xfrm>
            <a:off x="1103626" y="4802052"/>
            <a:ext cx="1300480" cy="429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200" kern="1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/>
                <a:sym typeface="Times New Roman" panose="02020603050405020304"/>
              </a:rPr>
              <a:t>呼吸作用</a:t>
            </a:r>
            <a:endParaRPr lang="zh-CN" altLang="zh-CN" sz="2200" kern="100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1" name="矩形 20"/>
          <p:cNvSpPr/>
          <p:nvPr>
            <p:custDataLst>
              <p:tags r:id="rId15"/>
            </p:custDataLst>
          </p:nvPr>
        </p:nvSpPr>
        <p:spPr>
          <a:xfrm>
            <a:off x="1103633" y="5343072"/>
            <a:ext cx="3256280" cy="429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200" kern="1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/>
                <a:sym typeface="Times New Roman" panose="02020603050405020304"/>
              </a:rPr>
              <a:t>光合作用和化能合成作用</a:t>
            </a:r>
            <a:endParaRPr lang="zh-CN" altLang="zh-CN" sz="2200" kern="100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/>
              <a:sym typeface="Times New Roman" panose="02020603050405020304"/>
            </a:endParaRPr>
          </a:p>
        </p:txBody>
      </p:sp>
      <p:sp>
        <p:nvSpPr>
          <p:cNvPr id="22" name="矩形 21"/>
          <p:cNvSpPr/>
          <p:nvPr>
            <p:custDataLst>
              <p:tags r:id="rId16"/>
            </p:custDataLst>
          </p:nvPr>
        </p:nvSpPr>
        <p:spPr>
          <a:xfrm>
            <a:off x="1103616" y="5866138"/>
            <a:ext cx="1300480" cy="429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200" kern="10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/>
                <a:sym typeface="Times New Roman" panose="02020603050405020304"/>
              </a:rPr>
              <a:t>呼吸作用</a:t>
            </a:r>
            <a:endParaRPr lang="zh-CN" altLang="zh-CN" sz="2200" kern="100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  <a:cs typeface="Times New Roman" panose="02020603050405020304"/>
              <a:sym typeface="Times New Roman" panose="02020603050405020304"/>
            </a:endParaRPr>
          </a:p>
        </p:txBody>
      </p:sp>
      <p:cxnSp>
        <p:nvCxnSpPr>
          <p:cNvPr id="23" name="直接连接符 22"/>
          <p:cNvCxnSpPr/>
          <p:nvPr>
            <p:custDataLst>
              <p:tags r:id="rId17"/>
            </p:custDataLst>
          </p:nvPr>
        </p:nvCxnSpPr>
        <p:spPr>
          <a:xfrm>
            <a:off x="493395" y="3092450"/>
            <a:ext cx="10867390" cy="61595"/>
          </a:xfrm>
          <a:prstGeom prst="line">
            <a:avLst/>
          </a:prstGeom>
          <a:ln w="31750" cap="rnd">
            <a:solidFill>
              <a:schemeClr val="accent1"/>
            </a:solidFill>
            <a:prstDash val="sysDot"/>
            <a:round/>
          </a:ln>
        </p:spPr>
        <p:style>
          <a:lnRef idx="0">
            <a:srgbClr val="FFFFFF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8" grpId="0"/>
      <p:bldP spid="19" grpId="0"/>
      <p:bldP spid="20" grpId="0"/>
      <p:bldP spid="21" grpId="0"/>
      <p:bldP spid="22" grpId="0"/>
      <p:bldP spid="16" grpId="0"/>
      <p:bldP spid="17" grpId="0"/>
    </p:bldLst>
  </p:timing>
</p:sld>
</file>

<file path=ppt/tags/tag1.xml><?xml version="1.0" encoding="utf-8"?>
<p:tagLst xmlns:p="http://schemas.openxmlformats.org/presentationml/2006/main">
  <p:tag name="AS_UNIQUEID" val="6963"/>
</p:tagLst>
</file>

<file path=ppt/tags/tag10.xml><?xml version="1.0" encoding="utf-8"?>
<p:tagLst xmlns:p="http://schemas.openxmlformats.org/presentationml/2006/main">
  <p:tag name="AS_UNIQUEID" val="10895"/>
</p:tagLst>
</file>

<file path=ppt/tags/tag100.xml><?xml version="1.0" encoding="utf-8"?>
<p:tagLst xmlns:p="http://schemas.openxmlformats.org/presentationml/2006/main">
  <p:tag name="AS_UNIQUEID" val="18260"/>
</p:tagLst>
</file>

<file path=ppt/tags/tag101.xml><?xml version="1.0" encoding="utf-8"?>
<p:tagLst xmlns:p="http://schemas.openxmlformats.org/presentationml/2006/main">
  <p:tag name="AS_UNIQUEID" val="4491"/>
</p:tagLst>
</file>

<file path=ppt/tags/tag102.xml><?xml version="1.0" encoding="utf-8"?>
<p:tagLst xmlns:p="http://schemas.openxmlformats.org/presentationml/2006/main">
  <p:tag name="AS_UNIQUEID" val="4491"/>
</p:tagLst>
</file>

<file path=ppt/tags/tag103.xml><?xml version="1.0" encoding="utf-8"?>
<p:tagLst xmlns:p="http://schemas.openxmlformats.org/presentationml/2006/main">
  <p:tag name="AS_UNIQUEID" val="2375"/>
</p:tagLst>
</file>

<file path=ppt/tags/tag104.xml><?xml version="1.0" encoding="utf-8"?>
<p:tagLst xmlns:p="http://schemas.openxmlformats.org/presentationml/2006/main">
  <p:tag name="AS_UNIQUEID" val="2375"/>
</p:tagLst>
</file>

<file path=ppt/tags/tag105.xml><?xml version="1.0" encoding="utf-8"?>
<p:tagLst xmlns:p="http://schemas.openxmlformats.org/presentationml/2006/main">
  <p:tag name="AS_UNIQUEID" val="2374"/>
</p:tagLst>
</file>

<file path=ppt/tags/tag106.xml><?xml version="1.0" encoding="utf-8"?>
<p:tagLst xmlns:p="http://schemas.openxmlformats.org/presentationml/2006/main">
  <p:tag name="AS_UNIQUEID" val="18250"/>
</p:tagLst>
</file>

<file path=ppt/tags/tag107.xml><?xml version="1.0" encoding="utf-8"?>
<p:tagLst xmlns:p="http://schemas.openxmlformats.org/presentationml/2006/main">
  <p:tag name="AS_UNIQUEID" val="18251"/>
</p:tagLst>
</file>

<file path=ppt/tags/tag108.xml><?xml version="1.0" encoding="utf-8"?>
<p:tagLst xmlns:p="http://schemas.openxmlformats.org/presentationml/2006/main">
  <p:tag name="AS_UNIQUEID" val="10975"/>
</p:tagLst>
</file>

<file path=ppt/tags/tag109.xml><?xml version="1.0" encoding="utf-8"?>
<p:tagLst xmlns:p="http://schemas.openxmlformats.org/presentationml/2006/main">
  <p:tag name="AS_UNIQUEID" val="10976"/>
</p:tagLst>
</file>

<file path=ppt/tags/tag11.xml><?xml version="1.0" encoding="utf-8"?>
<p:tagLst xmlns:p="http://schemas.openxmlformats.org/presentationml/2006/main">
  <p:tag name="AS_UNIQUEID" val="10896"/>
</p:tagLst>
</file>

<file path=ppt/tags/tag110.xml><?xml version="1.0" encoding="utf-8"?>
<p:tagLst xmlns:p="http://schemas.openxmlformats.org/presentationml/2006/main">
  <p:tag name="AS_UNIQUEID" val="10977"/>
</p:tagLst>
</file>

<file path=ppt/tags/tag111.xml><?xml version="1.0" encoding="utf-8"?>
<p:tagLst xmlns:p="http://schemas.openxmlformats.org/presentationml/2006/main">
  <p:tag name="AS_UNIQUEID" val="10978"/>
  <p:tag name="KSO_WM_BEAUTIFY_FLAG" val=""/>
</p:tagLst>
</file>

<file path=ppt/tags/tag112.xml><?xml version="1.0" encoding="utf-8"?>
<p:tagLst xmlns:p="http://schemas.openxmlformats.org/presentationml/2006/main">
  <p:tag name="AS_UNIQUEID" val="5318"/>
  <p:tag name="ID" val="545813"/>
  <p:tag name="KSO_WM_BEAUTIFY_FLAG" val=""/>
  <p:tag name="MH" val="20170622160717"/>
  <p:tag name="MH_LIBRARY" val="CONTENTS"/>
  <p:tag name="MH_ORDER" val="2"/>
  <p:tag name="MH_TYPE" val="ENTRY"/>
  <p:tag name="PA" val="v3.2.0"/>
</p:tagLst>
</file>

<file path=ppt/tags/tag113.xml><?xml version="1.0" encoding="utf-8"?>
<p:tagLst xmlns:p="http://schemas.openxmlformats.org/presentationml/2006/main">
  <p:tag name="AS_UNIQUEID" val="7257"/>
  <p:tag name="KSO_WM_BEAUTIFY_FLAG" val=""/>
</p:tagLst>
</file>

<file path=ppt/tags/tag114.xml><?xml version="1.0" encoding="utf-8"?>
<p:tagLst xmlns:p="http://schemas.openxmlformats.org/presentationml/2006/main">
  <p:tag name="AS_UNIQUEID" val="7258"/>
  <p:tag name="KSO_WM_BEAUTIFY_FLAG" val=""/>
</p:tagLst>
</file>

<file path=ppt/tags/tag115.xml><?xml version="1.0" encoding="utf-8"?>
<p:tagLst xmlns:p="http://schemas.openxmlformats.org/presentationml/2006/main">
  <p:tag name="AS_UNIQUEID" val="7259"/>
  <p:tag name="KSO_WM_BEAUTIFY_FLAG" val=""/>
</p:tagLst>
</file>

<file path=ppt/tags/tag116.xml><?xml version="1.0" encoding="utf-8"?>
<p:tagLst xmlns:p="http://schemas.openxmlformats.org/presentationml/2006/main">
  <p:tag name="AS_UNIQUEID" val="7260"/>
  <p:tag name="KSO_WM_BEAUTIFY_FLAG" val=""/>
</p:tagLst>
</file>

<file path=ppt/tags/tag117.xml><?xml version="1.0" encoding="utf-8"?>
<p:tagLst xmlns:p="http://schemas.openxmlformats.org/presentationml/2006/main">
  <p:tag name="AS_UNIQUEID" val="7261"/>
</p:tagLst>
</file>

<file path=ppt/tags/tag118.xml><?xml version="1.0" encoding="utf-8"?>
<p:tagLst xmlns:p="http://schemas.openxmlformats.org/presentationml/2006/main">
  <p:tag name="AS_UNIQUEID" val="7262"/>
</p:tagLst>
</file>

<file path=ppt/tags/tag119.xml><?xml version="1.0" encoding="utf-8"?>
<p:tagLst xmlns:p="http://schemas.openxmlformats.org/presentationml/2006/main">
  <p:tag name="AS_UNIQUEID" val="7263"/>
</p:tagLst>
</file>

<file path=ppt/tags/tag12.xml><?xml version="1.0" encoding="utf-8"?>
<p:tagLst xmlns:p="http://schemas.openxmlformats.org/presentationml/2006/main">
  <p:tag name="AS_UNIQUEID" val="10897"/>
</p:tagLst>
</file>

<file path=ppt/tags/tag120.xml><?xml version="1.0" encoding="utf-8"?>
<p:tagLst xmlns:p="http://schemas.openxmlformats.org/presentationml/2006/main">
  <p:tag name="AS_UNIQUEID" val="7264"/>
  <p:tag name="KSO_WM_BEAUTIFY_FLAG" val=""/>
</p:tagLst>
</file>

<file path=ppt/tags/tag121.xml><?xml version="1.0" encoding="utf-8"?>
<p:tagLst xmlns:p="http://schemas.openxmlformats.org/presentationml/2006/main">
  <p:tag name="AS_UNIQUEID" val="7265"/>
  <p:tag name="KSO_WM_BEAUTIFY_FLAG" val=""/>
</p:tagLst>
</file>

<file path=ppt/tags/tag122.xml><?xml version="1.0" encoding="utf-8"?>
<p:tagLst xmlns:p="http://schemas.openxmlformats.org/presentationml/2006/main">
  <p:tag name="AS_UNIQUEID" val="7266"/>
  <p:tag name="KSO_WM_BEAUTIFY_FLAG" val=""/>
</p:tagLst>
</file>

<file path=ppt/tags/tag123.xml><?xml version="1.0" encoding="utf-8"?>
<p:tagLst xmlns:p="http://schemas.openxmlformats.org/presentationml/2006/main">
  <p:tag name="AS_UNIQUEID" val="7267"/>
  <p:tag name="KSO_WM_BEAUTIFY_FLAG" val=""/>
</p:tagLst>
</file>

<file path=ppt/tags/tag124.xml><?xml version="1.0" encoding="utf-8"?>
<p:tagLst xmlns:p="http://schemas.openxmlformats.org/presentationml/2006/main">
  <p:tag name="AS_UNIQUEID" val="7268"/>
  <p:tag name="KSO_WM_BEAUTIFY_FLAG" val=""/>
</p:tagLst>
</file>

<file path=ppt/tags/tag125.xml><?xml version="1.0" encoding="utf-8"?>
<p:tagLst xmlns:p="http://schemas.openxmlformats.org/presentationml/2006/main">
  <p:tag name="AS_UNIQUEID" val="7269"/>
</p:tagLst>
</file>

<file path=ppt/tags/tag126.xml><?xml version="1.0" encoding="utf-8"?>
<p:tagLst xmlns:p="http://schemas.openxmlformats.org/presentationml/2006/main">
  <p:tag name="AS_UNIQUEID" val="7271"/>
</p:tagLst>
</file>

<file path=ppt/tags/tag127.xml><?xml version="1.0" encoding="utf-8"?>
<p:tagLst xmlns:p="http://schemas.openxmlformats.org/presentationml/2006/main">
  <p:tag name="AS_UNIQUEID" val="7272"/>
</p:tagLst>
</file>

<file path=ppt/tags/tag128.xml><?xml version="1.0" encoding="utf-8"?>
<p:tagLst xmlns:p="http://schemas.openxmlformats.org/presentationml/2006/main">
  <p:tag name="AS_UNIQUEID" val="7273"/>
</p:tagLst>
</file>

<file path=ppt/tags/tag129.xml><?xml version="1.0" encoding="utf-8"?>
<p:tagLst xmlns:p="http://schemas.openxmlformats.org/presentationml/2006/main">
  <p:tag name="AS_UNIQUEID" val="7274"/>
</p:tagLst>
</file>

<file path=ppt/tags/tag13.xml><?xml version="1.0" encoding="utf-8"?>
<p:tagLst xmlns:p="http://schemas.openxmlformats.org/presentationml/2006/main">
  <p:tag name="AS_UNIQUEID" val="10898"/>
</p:tagLst>
</file>

<file path=ppt/tags/tag130.xml><?xml version="1.0" encoding="utf-8"?>
<p:tagLst xmlns:p="http://schemas.openxmlformats.org/presentationml/2006/main">
  <p:tag name="AS_UNIQUEID" val="7275"/>
</p:tagLst>
</file>

<file path=ppt/tags/tag131.xml><?xml version="1.0" encoding="utf-8"?>
<p:tagLst xmlns:p="http://schemas.openxmlformats.org/presentationml/2006/main">
  <p:tag name="AS_UNIQUEID" val="7276"/>
</p:tagLst>
</file>

<file path=ppt/tags/tag132.xml><?xml version="1.0" encoding="utf-8"?>
<p:tagLst xmlns:p="http://schemas.openxmlformats.org/presentationml/2006/main">
  <p:tag name="AS_UNIQUEID" val="7277"/>
</p:tagLst>
</file>

<file path=ppt/tags/tag133.xml><?xml version="1.0" encoding="utf-8"?>
<p:tagLst xmlns:p="http://schemas.openxmlformats.org/presentationml/2006/main">
  <p:tag name="AS_UNIQUEID" val="5318"/>
  <p:tag name="ID" val="545813"/>
  <p:tag name="KSO_WM_BEAUTIFY_FLAG" val=""/>
  <p:tag name="MH" val="20170622160717"/>
  <p:tag name="MH_LIBRARY" val="CONTENTS"/>
  <p:tag name="MH_ORDER" val="2"/>
  <p:tag name="MH_TYPE" val="ENTRY"/>
  <p:tag name="PA" val="v3.2.0"/>
</p:tagLst>
</file>

<file path=ppt/tags/tag134.xml><?xml version="1.0" encoding="utf-8"?>
<p:tagLst xmlns:p="http://schemas.openxmlformats.org/presentationml/2006/main">
  <p:tag name="AS_UNIQUEID" val="7278"/>
</p:tagLst>
</file>

<file path=ppt/tags/tag135.xml><?xml version="1.0" encoding="utf-8"?>
<p:tagLst xmlns:p="http://schemas.openxmlformats.org/presentationml/2006/main">
  <p:tag name="AS_UNIQUEID" val="7279"/>
</p:tagLst>
</file>

<file path=ppt/tags/tag136.xml><?xml version="1.0" encoding="utf-8"?>
<p:tagLst xmlns:p="http://schemas.openxmlformats.org/presentationml/2006/main">
  <p:tag name="AS_UNIQUEID" val="7280"/>
  <p:tag name="KSO_WM_BEAUTIFY_FLAG" val=""/>
</p:tagLst>
</file>

<file path=ppt/tags/tag137.xml><?xml version="1.0" encoding="utf-8"?>
<p:tagLst xmlns:p="http://schemas.openxmlformats.org/presentationml/2006/main">
  <p:tag name="AS_UNIQUEID" val="7281"/>
  <p:tag name="KSO_WM_BEAUTIFY_FLAG" val=""/>
</p:tagLst>
</file>

<file path=ppt/tags/tag138.xml><?xml version="1.0" encoding="utf-8"?>
<p:tagLst xmlns:p="http://schemas.openxmlformats.org/presentationml/2006/main">
  <p:tag name="AS_UNIQUEID" val="7282"/>
</p:tagLst>
</file>

<file path=ppt/tags/tag139.xml><?xml version="1.0" encoding="utf-8"?>
<p:tagLst xmlns:p="http://schemas.openxmlformats.org/presentationml/2006/main">
  <p:tag name="AS_UNIQUEID" val="7283"/>
  <p:tag name="KSO_WM_BEAUTIFY_FLAG" val=""/>
</p:tagLst>
</file>

<file path=ppt/tags/tag14.xml><?xml version="1.0" encoding="utf-8"?>
<p:tagLst xmlns:p="http://schemas.openxmlformats.org/presentationml/2006/main">
  <p:tag name="AS_UNIQUEID" val="10899"/>
</p:tagLst>
</file>

<file path=ppt/tags/tag140.xml><?xml version="1.0" encoding="utf-8"?>
<p:tagLst xmlns:p="http://schemas.openxmlformats.org/presentationml/2006/main">
  <p:tag name="AS_UNIQUEID" val="5318"/>
  <p:tag name="ID" val="545813"/>
  <p:tag name="KSO_WM_BEAUTIFY_FLAG" val=""/>
  <p:tag name="MH" val="20170622160717"/>
  <p:tag name="MH_LIBRARY" val="CONTENTS"/>
  <p:tag name="MH_ORDER" val="2"/>
  <p:tag name="MH_TYPE" val="ENTRY"/>
  <p:tag name="PA" val="v3.2.0"/>
</p:tagLst>
</file>

<file path=ppt/tags/tag141.xml><?xml version="1.0" encoding="utf-8"?>
<p:tagLst xmlns:p="http://schemas.openxmlformats.org/presentationml/2006/main">
  <p:tag name="AS_UNIQUEID" val="7285"/>
</p:tagLst>
</file>

<file path=ppt/tags/tag142.xml><?xml version="1.0" encoding="utf-8"?>
<p:tagLst xmlns:p="http://schemas.openxmlformats.org/presentationml/2006/main">
  <p:tag name="AS_UNIQUEID" val="7286"/>
</p:tagLst>
</file>

<file path=ppt/tags/tag143.xml><?xml version="1.0" encoding="utf-8"?>
<p:tagLst xmlns:p="http://schemas.openxmlformats.org/presentationml/2006/main">
  <p:tag name="AS_UNIQUEID" val="7287"/>
  <p:tag name="KSO_WM_BEAUTIFY_FLAG" val=""/>
</p:tagLst>
</file>

<file path=ppt/tags/tag144.xml><?xml version="1.0" encoding="utf-8"?>
<p:tagLst xmlns:p="http://schemas.openxmlformats.org/presentationml/2006/main">
  <p:tag name="AS_UNIQUEID" val="7278"/>
</p:tagLst>
</file>

<file path=ppt/tags/tag145.xml><?xml version="1.0" encoding="utf-8"?>
<p:tagLst xmlns:p="http://schemas.openxmlformats.org/presentationml/2006/main">
  <p:tag name="AS_UNIQUEID" val="7289"/>
</p:tagLst>
</file>

<file path=ppt/tags/tag146.xml><?xml version="1.0" encoding="utf-8"?>
<p:tagLst xmlns:p="http://schemas.openxmlformats.org/presentationml/2006/main">
  <p:tag name="AS_UNIQUEID" val="7290"/>
</p:tagLst>
</file>

<file path=ppt/tags/tag147.xml><?xml version="1.0" encoding="utf-8"?>
<p:tagLst xmlns:p="http://schemas.openxmlformats.org/presentationml/2006/main">
  <p:tag name="AS_UNIQUEID" val="7291"/>
</p:tagLst>
</file>

<file path=ppt/tags/tag148.xml><?xml version="1.0" encoding="utf-8"?>
<p:tagLst xmlns:p="http://schemas.openxmlformats.org/presentationml/2006/main">
  <p:tag name="AS_UNIQUEID" val="7292"/>
</p:tagLst>
</file>

<file path=ppt/tags/tag149.xml><?xml version="1.0" encoding="utf-8"?>
<p:tagLst xmlns:p="http://schemas.openxmlformats.org/presentationml/2006/main">
  <p:tag name="AS_UNIQUEID" val="5318"/>
  <p:tag name="ID" val="545813"/>
  <p:tag name="KSO_WM_BEAUTIFY_FLAG" val=""/>
  <p:tag name="MH" val="20170622160717"/>
  <p:tag name="MH_LIBRARY" val="CONTENTS"/>
  <p:tag name="MH_ORDER" val="2"/>
  <p:tag name="MH_TYPE" val="ENTRY"/>
  <p:tag name="PA" val="v3.2.0"/>
</p:tagLst>
</file>

<file path=ppt/tags/tag15.xml><?xml version="1.0" encoding="utf-8"?>
<p:tagLst xmlns:p="http://schemas.openxmlformats.org/presentationml/2006/main">
  <p:tag name="AS_UNIQUEID" val="10900"/>
</p:tagLst>
</file>

<file path=ppt/tags/tag150.xml><?xml version="1.0" encoding="utf-8"?>
<p:tagLst xmlns:p="http://schemas.openxmlformats.org/presentationml/2006/main">
  <p:tag name="AS_UNIQUEID" val="7293"/>
</p:tagLst>
</file>

<file path=ppt/tags/tag151.xml><?xml version="1.0" encoding="utf-8"?>
<p:tagLst xmlns:p="http://schemas.openxmlformats.org/presentationml/2006/main">
  <p:tag name="AS_UNIQUEID" val="7294"/>
</p:tagLst>
</file>

<file path=ppt/tags/tag152.xml><?xml version="1.0" encoding="utf-8"?>
<p:tagLst xmlns:p="http://schemas.openxmlformats.org/presentationml/2006/main">
  <p:tag name="AS_UNIQUEID" val="7295"/>
  <p:tag name="KSO_WM_BEAUTIFY_FLAG" val=""/>
</p:tagLst>
</file>

<file path=ppt/tags/tag153.xml><?xml version="1.0" encoding="utf-8"?>
<p:tagLst xmlns:p="http://schemas.openxmlformats.org/presentationml/2006/main">
  <p:tag name="AS_UNIQUEID" val="7296"/>
  <p:tag name="KSO_WM_BEAUTIFY_FLAG" val=""/>
</p:tagLst>
</file>

<file path=ppt/tags/tag154.xml><?xml version="1.0" encoding="utf-8"?>
<p:tagLst xmlns:p="http://schemas.openxmlformats.org/presentationml/2006/main">
  <p:tag name="AS_UNIQUEID" val="7297"/>
  <p:tag name="KSO_WM_BEAUTIFY_FLAG" val=""/>
</p:tagLst>
</file>

<file path=ppt/tags/tag155.xml><?xml version="1.0" encoding="utf-8"?>
<p:tagLst xmlns:p="http://schemas.openxmlformats.org/presentationml/2006/main">
  <p:tag name="AS_UNIQUEID" val="7298"/>
  <p:tag name="KSO_WM_BEAUTIFY_FLAG" val=""/>
</p:tagLst>
</file>

<file path=ppt/tags/tag156.xml><?xml version="1.0" encoding="utf-8"?>
<p:tagLst xmlns:p="http://schemas.openxmlformats.org/presentationml/2006/main">
  <p:tag name="AS_UNIQUEID" val="7299"/>
</p:tagLst>
</file>

<file path=ppt/tags/tag157.xml><?xml version="1.0" encoding="utf-8"?>
<p:tagLst xmlns:p="http://schemas.openxmlformats.org/presentationml/2006/main">
  <p:tag name="AS_UNIQUEID" val="7300"/>
</p:tagLst>
</file>

<file path=ppt/tags/tag158.xml><?xml version="1.0" encoding="utf-8"?>
<p:tagLst xmlns:p="http://schemas.openxmlformats.org/presentationml/2006/main">
  <p:tag name="AS_UNIQUEID" val="7301"/>
  <p:tag name="KSO_WM_BEAUTIFY_FLAG" val=""/>
</p:tagLst>
</file>

<file path=ppt/tags/tag159.xml><?xml version="1.0" encoding="utf-8"?>
<p:tagLst xmlns:p="http://schemas.openxmlformats.org/presentationml/2006/main">
  <p:tag name="AS_UNIQUEID" val="7302"/>
  <p:tag name="KSO_WM_BEAUTIFY_FLAG" val=""/>
</p:tagLst>
</file>

<file path=ppt/tags/tag16.xml><?xml version="1.0" encoding="utf-8"?>
<p:tagLst xmlns:p="http://schemas.openxmlformats.org/presentationml/2006/main">
  <p:tag name="AS_UNIQUEID" val="10901"/>
</p:tagLst>
</file>

<file path=ppt/tags/tag160.xml><?xml version="1.0" encoding="utf-8"?>
<p:tagLst xmlns:p="http://schemas.openxmlformats.org/presentationml/2006/main">
  <p:tag name="KSO_WPP_MARK_KEY" val="3690cc77-51e4-424c-8730-89962f99adb9"/>
  <p:tag name="COMMONDATA" val="eyJoZGlkIjoiZWY0NzlkMWYzYzQ3NWU3NzlkMDEwOTRjZmFkYmFmZDcifQ=="/>
</p:tagLst>
</file>

<file path=ppt/tags/tag17.xml><?xml version="1.0" encoding="utf-8"?>
<p:tagLst xmlns:p="http://schemas.openxmlformats.org/presentationml/2006/main">
  <p:tag name="AS_UNIQUEID" val="10902"/>
</p:tagLst>
</file>

<file path=ppt/tags/tag18.xml><?xml version="1.0" encoding="utf-8"?>
<p:tagLst xmlns:p="http://schemas.openxmlformats.org/presentationml/2006/main">
  <p:tag name="AS_UNIQUEID" val="10903"/>
</p:tagLst>
</file>

<file path=ppt/tags/tag19.xml><?xml version="1.0" encoding="utf-8"?>
<p:tagLst xmlns:p="http://schemas.openxmlformats.org/presentationml/2006/main">
  <p:tag name="AS_UNIQUEID" val="10904"/>
</p:tagLst>
</file>

<file path=ppt/tags/tag2.xml><?xml version="1.0" encoding="utf-8"?>
<p:tagLst xmlns:p="http://schemas.openxmlformats.org/presentationml/2006/main">
  <p:tag name="AS_UNIQUEID" val="10795"/>
  <p:tag name="KSO_WM_BEAUTIFY_FLAG" val=""/>
</p:tagLst>
</file>

<file path=ppt/tags/tag20.xml><?xml version="1.0" encoding="utf-8"?>
<p:tagLst xmlns:p="http://schemas.openxmlformats.org/presentationml/2006/main">
  <p:tag name="AS_UNIQUEID" val="10905"/>
</p:tagLst>
</file>

<file path=ppt/tags/tag21.xml><?xml version="1.0" encoding="utf-8"?>
<p:tagLst xmlns:p="http://schemas.openxmlformats.org/presentationml/2006/main">
  <p:tag name="AS_UNIQUEID" val="10906"/>
</p:tagLst>
</file>

<file path=ppt/tags/tag22.xml><?xml version="1.0" encoding="utf-8"?>
<p:tagLst xmlns:p="http://schemas.openxmlformats.org/presentationml/2006/main">
  <p:tag name="AS_UNIQUEID" val="10907"/>
</p:tagLst>
</file>

<file path=ppt/tags/tag23.xml><?xml version="1.0" encoding="utf-8"?>
<p:tagLst xmlns:p="http://schemas.openxmlformats.org/presentationml/2006/main">
  <p:tag name="AS_UNIQUEID" val="10908"/>
</p:tagLst>
</file>

<file path=ppt/tags/tag24.xml><?xml version="1.0" encoding="utf-8"?>
<p:tagLst xmlns:p="http://schemas.openxmlformats.org/presentationml/2006/main">
  <p:tag name="AS_UNIQUEID" val="10909"/>
</p:tagLst>
</file>

<file path=ppt/tags/tag25.xml><?xml version="1.0" encoding="utf-8"?>
<p:tagLst xmlns:p="http://schemas.openxmlformats.org/presentationml/2006/main">
  <p:tag name="AS_UNIQUEID" val="10910"/>
</p:tagLst>
</file>

<file path=ppt/tags/tag26.xml><?xml version="1.0" encoding="utf-8"?>
<p:tagLst xmlns:p="http://schemas.openxmlformats.org/presentationml/2006/main">
  <p:tag name="AS_UNIQUEID" val="10911"/>
</p:tagLst>
</file>

<file path=ppt/tags/tag27.xml><?xml version="1.0" encoding="utf-8"?>
<p:tagLst xmlns:p="http://schemas.openxmlformats.org/presentationml/2006/main">
  <p:tag name="AS_UNIQUEID" val="10912"/>
</p:tagLst>
</file>

<file path=ppt/tags/tag28.xml><?xml version="1.0" encoding="utf-8"?>
<p:tagLst xmlns:p="http://schemas.openxmlformats.org/presentationml/2006/main">
  <p:tag name="AS_UNIQUEID" val="10913"/>
</p:tagLst>
</file>

<file path=ppt/tags/tag29.xml><?xml version="1.0" encoding="utf-8"?>
<p:tagLst xmlns:p="http://schemas.openxmlformats.org/presentationml/2006/main">
  <p:tag name="AS_UNIQUEID" val="10914"/>
</p:tagLst>
</file>

<file path=ppt/tags/tag3.xml><?xml version="1.0" encoding="utf-8"?>
<p:tagLst xmlns:p="http://schemas.openxmlformats.org/presentationml/2006/main">
  <p:tag name="AS_UNIQUEID" val="10888"/>
</p:tagLst>
</file>

<file path=ppt/tags/tag30.xml><?xml version="1.0" encoding="utf-8"?>
<p:tagLst xmlns:p="http://schemas.openxmlformats.org/presentationml/2006/main">
  <p:tag name="AS_UNIQUEID" val="10915"/>
</p:tagLst>
</file>

<file path=ppt/tags/tag31.xml><?xml version="1.0" encoding="utf-8"?>
<p:tagLst xmlns:p="http://schemas.openxmlformats.org/presentationml/2006/main">
  <p:tag name="AS_UNIQUEID" val="10916"/>
</p:tagLst>
</file>

<file path=ppt/tags/tag32.xml><?xml version="1.0" encoding="utf-8"?>
<p:tagLst xmlns:p="http://schemas.openxmlformats.org/presentationml/2006/main">
  <p:tag name="AS_UNIQUEID" val="18210"/>
  <p:tag name="KSO_WM_BEAUTIFY_FLAG" val=""/>
</p:tagLst>
</file>

<file path=ppt/tags/tag33.xml><?xml version="1.0" encoding="utf-8"?>
<p:tagLst xmlns:p="http://schemas.openxmlformats.org/presentationml/2006/main">
  <p:tag name="AS_UNIQUEID" val="14887"/>
</p:tagLst>
</file>

<file path=ppt/tags/tag34.xml><?xml version="1.0" encoding="utf-8"?>
<p:tagLst xmlns:p="http://schemas.openxmlformats.org/presentationml/2006/main">
  <p:tag name="AS_UNIQUEID" val="4419"/>
</p:tagLst>
</file>

<file path=ppt/tags/tag35.xml><?xml version="1.0" encoding="utf-8"?>
<p:tagLst xmlns:p="http://schemas.openxmlformats.org/presentationml/2006/main">
  <p:tag name="AS_UNIQUEID" val="14887"/>
</p:tagLst>
</file>

<file path=ppt/tags/tag36.xml><?xml version="1.0" encoding="utf-8"?>
<p:tagLst xmlns:p="http://schemas.openxmlformats.org/presentationml/2006/main">
  <p:tag name="AS_UNIQUEID" val="6970"/>
</p:tagLst>
</file>

<file path=ppt/tags/tag37.xml><?xml version="1.0" encoding="utf-8"?>
<p:tagLst xmlns:p="http://schemas.openxmlformats.org/presentationml/2006/main">
  <p:tag name="AS_UNIQUEID" val="10795"/>
  <p:tag name="KSO_WM_BEAUTIFY_FLAG" val=""/>
</p:tagLst>
</file>

<file path=ppt/tags/tag38.xml><?xml version="1.0" encoding="utf-8"?>
<p:tagLst xmlns:p="http://schemas.openxmlformats.org/presentationml/2006/main">
  <p:tag name="AS_UNIQUEID" val="10888"/>
</p:tagLst>
</file>

<file path=ppt/tags/tag39.xml><?xml version="1.0" encoding="utf-8"?>
<p:tagLst xmlns:p="http://schemas.openxmlformats.org/presentationml/2006/main">
  <p:tag name="AS_UNIQUEID" val="10889"/>
</p:tagLst>
</file>

<file path=ppt/tags/tag4.xml><?xml version="1.0" encoding="utf-8"?>
<p:tagLst xmlns:p="http://schemas.openxmlformats.org/presentationml/2006/main">
  <p:tag name="AS_UNIQUEID" val="10889"/>
</p:tagLst>
</file>

<file path=ppt/tags/tag40.xml><?xml version="1.0" encoding="utf-8"?>
<p:tagLst xmlns:p="http://schemas.openxmlformats.org/presentationml/2006/main">
  <p:tag name="AS_UNIQUEID" val="10890"/>
</p:tagLst>
</file>

<file path=ppt/tags/tag41.xml><?xml version="1.0" encoding="utf-8"?>
<p:tagLst xmlns:p="http://schemas.openxmlformats.org/presentationml/2006/main">
  <p:tag name="AS_UNIQUEID" val="10891"/>
</p:tagLst>
</file>

<file path=ppt/tags/tag42.xml><?xml version="1.0" encoding="utf-8"?>
<p:tagLst xmlns:p="http://schemas.openxmlformats.org/presentationml/2006/main">
  <p:tag name="AS_UNIQUEID" val="10892"/>
</p:tagLst>
</file>

<file path=ppt/tags/tag43.xml><?xml version="1.0" encoding="utf-8"?>
<p:tagLst xmlns:p="http://schemas.openxmlformats.org/presentationml/2006/main">
  <p:tag name="AS_UNIQUEID" val="10893"/>
</p:tagLst>
</file>

<file path=ppt/tags/tag44.xml><?xml version="1.0" encoding="utf-8"?>
<p:tagLst xmlns:p="http://schemas.openxmlformats.org/presentationml/2006/main">
  <p:tag name="AS_UNIQUEID" val="10894"/>
</p:tagLst>
</file>

<file path=ppt/tags/tag45.xml><?xml version="1.0" encoding="utf-8"?>
<p:tagLst xmlns:p="http://schemas.openxmlformats.org/presentationml/2006/main">
  <p:tag name="AS_UNIQUEID" val="10895"/>
</p:tagLst>
</file>

<file path=ppt/tags/tag46.xml><?xml version="1.0" encoding="utf-8"?>
<p:tagLst xmlns:p="http://schemas.openxmlformats.org/presentationml/2006/main">
  <p:tag name="AS_UNIQUEID" val="10896"/>
</p:tagLst>
</file>

<file path=ppt/tags/tag47.xml><?xml version="1.0" encoding="utf-8"?>
<p:tagLst xmlns:p="http://schemas.openxmlformats.org/presentationml/2006/main">
  <p:tag name="AS_UNIQUEID" val="10897"/>
</p:tagLst>
</file>

<file path=ppt/tags/tag48.xml><?xml version="1.0" encoding="utf-8"?>
<p:tagLst xmlns:p="http://schemas.openxmlformats.org/presentationml/2006/main">
  <p:tag name="AS_UNIQUEID" val="10898"/>
</p:tagLst>
</file>

<file path=ppt/tags/tag49.xml><?xml version="1.0" encoding="utf-8"?>
<p:tagLst xmlns:p="http://schemas.openxmlformats.org/presentationml/2006/main">
  <p:tag name="AS_UNIQUEID" val="10899"/>
</p:tagLst>
</file>

<file path=ppt/tags/tag5.xml><?xml version="1.0" encoding="utf-8"?>
<p:tagLst xmlns:p="http://schemas.openxmlformats.org/presentationml/2006/main">
  <p:tag name="AS_UNIQUEID" val="10890"/>
</p:tagLst>
</file>

<file path=ppt/tags/tag50.xml><?xml version="1.0" encoding="utf-8"?>
<p:tagLst xmlns:p="http://schemas.openxmlformats.org/presentationml/2006/main">
  <p:tag name="AS_UNIQUEID" val="10900"/>
</p:tagLst>
</file>

<file path=ppt/tags/tag51.xml><?xml version="1.0" encoding="utf-8"?>
<p:tagLst xmlns:p="http://schemas.openxmlformats.org/presentationml/2006/main">
  <p:tag name="AS_UNIQUEID" val="10901"/>
</p:tagLst>
</file>

<file path=ppt/tags/tag52.xml><?xml version="1.0" encoding="utf-8"?>
<p:tagLst xmlns:p="http://schemas.openxmlformats.org/presentationml/2006/main">
  <p:tag name="AS_UNIQUEID" val="10902"/>
</p:tagLst>
</file>

<file path=ppt/tags/tag53.xml><?xml version="1.0" encoding="utf-8"?>
<p:tagLst xmlns:p="http://schemas.openxmlformats.org/presentationml/2006/main">
  <p:tag name="AS_UNIQUEID" val="10903"/>
</p:tagLst>
</file>

<file path=ppt/tags/tag54.xml><?xml version="1.0" encoding="utf-8"?>
<p:tagLst xmlns:p="http://schemas.openxmlformats.org/presentationml/2006/main">
  <p:tag name="AS_UNIQUEID" val="10904"/>
</p:tagLst>
</file>

<file path=ppt/tags/tag55.xml><?xml version="1.0" encoding="utf-8"?>
<p:tagLst xmlns:p="http://schemas.openxmlformats.org/presentationml/2006/main">
  <p:tag name="AS_UNIQUEID" val="10905"/>
</p:tagLst>
</file>

<file path=ppt/tags/tag56.xml><?xml version="1.0" encoding="utf-8"?>
<p:tagLst xmlns:p="http://schemas.openxmlformats.org/presentationml/2006/main">
  <p:tag name="AS_UNIQUEID" val="10906"/>
</p:tagLst>
</file>

<file path=ppt/tags/tag57.xml><?xml version="1.0" encoding="utf-8"?>
<p:tagLst xmlns:p="http://schemas.openxmlformats.org/presentationml/2006/main">
  <p:tag name="AS_UNIQUEID" val="10907"/>
</p:tagLst>
</file>

<file path=ppt/tags/tag58.xml><?xml version="1.0" encoding="utf-8"?>
<p:tagLst xmlns:p="http://schemas.openxmlformats.org/presentationml/2006/main">
  <p:tag name="AS_UNIQUEID" val="10908"/>
</p:tagLst>
</file>

<file path=ppt/tags/tag59.xml><?xml version="1.0" encoding="utf-8"?>
<p:tagLst xmlns:p="http://schemas.openxmlformats.org/presentationml/2006/main">
  <p:tag name="AS_UNIQUEID" val="10909"/>
</p:tagLst>
</file>

<file path=ppt/tags/tag6.xml><?xml version="1.0" encoding="utf-8"?>
<p:tagLst xmlns:p="http://schemas.openxmlformats.org/presentationml/2006/main">
  <p:tag name="AS_UNIQUEID" val="10891"/>
</p:tagLst>
</file>

<file path=ppt/tags/tag60.xml><?xml version="1.0" encoding="utf-8"?>
<p:tagLst xmlns:p="http://schemas.openxmlformats.org/presentationml/2006/main">
  <p:tag name="AS_UNIQUEID" val="10910"/>
</p:tagLst>
</file>

<file path=ppt/tags/tag61.xml><?xml version="1.0" encoding="utf-8"?>
<p:tagLst xmlns:p="http://schemas.openxmlformats.org/presentationml/2006/main">
  <p:tag name="AS_UNIQUEID" val="10911"/>
</p:tagLst>
</file>

<file path=ppt/tags/tag62.xml><?xml version="1.0" encoding="utf-8"?>
<p:tagLst xmlns:p="http://schemas.openxmlformats.org/presentationml/2006/main">
  <p:tag name="AS_UNIQUEID" val="10912"/>
</p:tagLst>
</file>

<file path=ppt/tags/tag63.xml><?xml version="1.0" encoding="utf-8"?>
<p:tagLst xmlns:p="http://schemas.openxmlformats.org/presentationml/2006/main">
  <p:tag name="AS_UNIQUEID" val="10913"/>
</p:tagLst>
</file>

<file path=ppt/tags/tag64.xml><?xml version="1.0" encoding="utf-8"?>
<p:tagLst xmlns:p="http://schemas.openxmlformats.org/presentationml/2006/main">
  <p:tag name="AS_UNIQUEID" val="10914"/>
</p:tagLst>
</file>

<file path=ppt/tags/tag65.xml><?xml version="1.0" encoding="utf-8"?>
<p:tagLst xmlns:p="http://schemas.openxmlformats.org/presentationml/2006/main">
  <p:tag name="AS_UNIQUEID" val="10915"/>
</p:tagLst>
</file>

<file path=ppt/tags/tag66.xml><?xml version="1.0" encoding="utf-8"?>
<p:tagLst xmlns:p="http://schemas.openxmlformats.org/presentationml/2006/main">
  <p:tag name="AS_UNIQUEID" val="10916"/>
</p:tagLst>
</file>

<file path=ppt/tags/tag67.xml><?xml version="1.0" encoding="utf-8"?>
<p:tagLst xmlns:p="http://schemas.openxmlformats.org/presentationml/2006/main">
  <p:tag name="AS_UNIQUEID" val="4419"/>
</p:tagLst>
</file>

<file path=ppt/tags/tag68.xml><?xml version="1.0" encoding="utf-8"?>
<p:tagLst xmlns:p="http://schemas.openxmlformats.org/presentationml/2006/main">
  <p:tag name="AS_UNIQUEID" val="4419"/>
</p:tagLst>
</file>

<file path=ppt/tags/tag69.xml><?xml version="1.0" encoding="utf-8"?>
<p:tagLst xmlns:p="http://schemas.openxmlformats.org/presentationml/2006/main">
  <p:tag name="AS_UNIQUEID" val="18226"/>
  <p:tag name="KSO_WM_BEAUTIFY_FLAG" val=""/>
</p:tagLst>
</file>

<file path=ppt/tags/tag7.xml><?xml version="1.0" encoding="utf-8"?>
<p:tagLst xmlns:p="http://schemas.openxmlformats.org/presentationml/2006/main">
  <p:tag name="AS_UNIQUEID" val="10892"/>
</p:tagLst>
</file>

<file path=ppt/tags/tag70.xml><?xml version="1.0" encoding="utf-8"?>
<p:tagLst xmlns:p="http://schemas.openxmlformats.org/presentationml/2006/main">
  <p:tag name="AS_UNIQUEID" val="14887"/>
</p:tagLst>
</file>

<file path=ppt/tags/tag71.xml><?xml version="1.0" encoding="utf-8"?>
<p:tagLst xmlns:p="http://schemas.openxmlformats.org/presentationml/2006/main">
  <p:tag name="AS_UNIQUEID" val="14887"/>
</p:tagLst>
</file>

<file path=ppt/tags/tag72.xml><?xml version="1.0" encoding="utf-8"?>
<p:tagLst xmlns:p="http://schemas.openxmlformats.org/presentationml/2006/main">
  <p:tag name="AS_UNIQUEID" val="14887"/>
</p:tagLst>
</file>

<file path=ppt/tags/tag73.xml><?xml version="1.0" encoding="utf-8"?>
<p:tagLst xmlns:p="http://schemas.openxmlformats.org/presentationml/2006/main">
  <p:tag name="AS_UNIQUEID" val="12794"/>
  <p:tag name="KSO_WM_DIAGRAM_GROUP_CODE" val="l1-1"/>
  <p:tag name="KSO_WM_DIAGRAM_VIRTUALLY_FRAME" val="{&quot;height&quot;:383.29228346456694,&quot;left&quot;:164.11889763779527,&quot;top&quot;:116.55,&quot;width&quot;:783.7311023622048}"/>
  <p:tag name="KSO_WM_TAG_VERSION" val="1.0"/>
  <p:tag name="KSO_WM_TEMPLATE_CATEGORY" val="diagram"/>
  <p:tag name="KSO_WM_TEMPLATE_INDEX" val="160141"/>
  <p:tag name="KSO_WM_UNIT_CLEAR" val="1"/>
  <p:tag name="KSO_WM_UNIT_COMPATIBLE" val="0"/>
  <p:tag name="KSO_WM_UNIT_HIGHLIGHT" val="0"/>
  <p:tag name="KSO_WM_UNIT_ID" val="259*l_h_f*775_1_1"/>
  <p:tag name="KSO_WM_UNIT_LAYERLEVEL" val="1_1_1"/>
  <p:tag name="KSO_WM_UNIT_PRESET_TEXT_INDEX" val="4"/>
  <p:tag name="KSO_WM_UNIT_PRESET_TEXT_LEN" val="26"/>
  <p:tag name="KSO_WM_UNIT_TEXT_FILL_FORE_SCHEMECOLOR_INDEX" val="13"/>
  <p:tag name="KSO_WM_UNIT_TEXT_FILL_TYPE" val="1"/>
  <p:tag name="KSO_WM_UNIT_VALUE" val="12"/>
</p:tagLst>
</file>

<file path=ppt/tags/tag74.xml><?xml version="1.0" encoding="utf-8"?>
<p:tagLst xmlns:p="http://schemas.openxmlformats.org/presentationml/2006/main">
  <p:tag name="AS_UNIQUEID" val="679"/>
</p:tagLst>
</file>

<file path=ppt/tags/tag75.xml><?xml version="1.0" encoding="utf-8"?>
<p:tagLst xmlns:p="http://schemas.openxmlformats.org/presentationml/2006/main">
  <p:tag name="AS_UNIQUEID" val="10795"/>
  <p:tag name="KSO_WM_BEAUTIFY_FLAG" val=""/>
</p:tagLst>
</file>

<file path=ppt/tags/tag76.xml><?xml version="1.0" encoding="utf-8"?>
<p:tagLst xmlns:p="http://schemas.openxmlformats.org/presentationml/2006/main">
  <p:tag name="AS_UNIQUEID" val="6515"/>
  <p:tag name="KSO_WM_BEAUTIFY_FLAG" val=""/>
</p:tagLst>
</file>

<file path=ppt/tags/tag77.xml><?xml version="1.0" encoding="utf-8"?>
<p:tagLst xmlns:p="http://schemas.openxmlformats.org/presentationml/2006/main">
  <p:tag name="AS_UNIQUEID" val="5318"/>
  <p:tag name="ID" val="545813"/>
  <p:tag name="KSO_WM_BEAUTIFY_FLAG" val=""/>
  <p:tag name="MH" val="20170622160717"/>
  <p:tag name="MH_LIBRARY" val="CONTENTS"/>
  <p:tag name="MH_ORDER" val="2"/>
  <p:tag name="MH_TYPE" val="ENTRY"/>
  <p:tag name="PA" val="v3.2.0"/>
</p:tagLst>
</file>

<file path=ppt/tags/tag78.xml><?xml version="1.0" encoding="utf-8"?>
<p:tagLst xmlns:p="http://schemas.openxmlformats.org/presentationml/2006/main">
  <p:tag name="AS_UNIQUEID" val="6516"/>
  <p:tag name="KSO_WM_BEAUTIFY_FLAG" val=""/>
</p:tagLst>
</file>

<file path=ppt/tags/tag79.xml><?xml version="1.0" encoding="utf-8"?>
<p:tagLst xmlns:p="http://schemas.openxmlformats.org/presentationml/2006/main">
  <p:tag name="AS_UNIQUEID" val="6517"/>
  <p:tag name="KSO_WM_BEAUTIFY_FLAG" val=""/>
</p:tagLst>
</file>

<file path=ppt/tags/tag8.xml><?xml version="1.0" encoding="utf-8"?>
<p:tagLst xmlns:p="http://schemas.openxmlformats.org/presentationml/2006/main">
  <p:tag name="AS_UNIQUEID" val="10893"/>
</p:tagLst>
</file>

<file path=ppt/tags/tag80.xml><?xml version="1.0" encoding="utf-8"?>
<p:tagLst xmlns:p="http://schemas.openxmlformats.org/presentationml/2006/main">
  <p:tag name="AS_UNIQUEID" val="6518"/>
  <p:tag name="KSO_WM_BEAUTIFY_FLAG" val=""/>
</p:tagLst>
</file>

<file path=ppt/tags/tag81.xml><?xml version="1.0" encoding="utf-8"?>
<p:tagLst xmlns:p="http://schemas.openxmlformats.org/presentationml/2006/main">
  <p:tag name="AS_UNIQUEID" val="6519"/>
  <p:tag name="KSO_WM_BEAUTIFY_FLAG" val=""/>
</p:tagLst>
</file>

<file path=ppt/tags/tag82.xml><?xml version="1.0" encoding="utf-8"?>
<p:tagLst xmlns:p="http://schemas.openxmlformats.org/presentationml/2006/main">
  <p:tag name="AS_UNIQUEID" val="6520"/>
  <p:tag name="KSO_WM_BEAUTIFY_FLAG" val=""/>
</p:tagLst>
</file>

<file path=ppt/tags/tag83.xml><?xml version="1.0" encoding="utf-8"?>
<p:tagLst xmlns:p="http://schemas.openxmlformats.org/presentationml/2006/main">
  <p:tag name="AS_UNIQUEID" val="6521"/>
</p:tagLst>
</file>

<file path=ppt/tags/tag84.xml><?xml version="1.0" encoding="utf-8"?>
<p:tagLst xmlns:p="http://schemas.openxmlformats.org/presentationml/2006/main">
  <p:tag name="AS_UNIQUEID" val="6522"/>
  <p:tag name="KSO_WM_BEAUTIFY_FLAG" val=""/>
</p:tagLst>
</file>

<file path=ppt/tags/tag85.xml><?xml version="1.0" encoding="utf-8"?>
<p:tagLst xmlns:p="http://schemas.openxmlformats.org/presentationml/2006/main">
  <p:tag name="AS_UNIQUEID" val="6523"/>
</p:tagLst>
</file>

<file path=ppt/tags/tag86.xml><?xml version="1.0" encoding="utf-8"?>
<p:tagLst xmlns:p="http://schemas.openxmlformats.org/presentationml/2006/main">
  <p:tag name="AS_UNIQUEID" val="18440"/>
</p:tagLst>
</file>

<file path=ppt/tags/tag87.xml><?xml version="1.0" encoding="utf-8"?>
<p:tagLst xmlns:p="http://schemas.openxmlformats.org/presentationml/2006/main">
  <p:tag name="AS_UNIQUEID" val="18441"/>
</p:tagLst>
</file>

<file path=ppt/tags/tag88.xml><?xml version="1.0" encoding="utf-8"?>
<p:tagLst xmlns:p="http://schemas.openxmlformats.org/presentationml/2006/main">
  <p:tag name="AS_UNIQUEID" val="6528"/>
  <p:tag name="KSO_WM_BEAUTIFY_FLAG" val=""/>
</p:tagLst>
</file>

<file path=ppt/tags/tag89.xml><?xml version="1.0" encoding="utf-8"?>
<p:tagLst xmlns:p="http://schemas.openxmlformats.org/presentationml/2006/main">
  <p:tag name="AS_UNIQUEID" val="5318"/>
  <p:tag name="ID" val="545813"/>
  <p:tag name="KSO_WM_BEAUTIFY_FLAG" val=""/>
  <p:tag name="MH" val="20170622160717"/>
  <p:tag name="MH_LIBRARY" val="CONTENTS"/>
  <p:tag name="MH_ORDER" val="2"/>
  <p:tag name="MH_TYPE" val="ENTRY"/>
  <p:tag name="PA" val="v3.2.0"/>
</p:tagLst>
</file>

<file path=ppt/tags/tag9.xml><?xml version="1.0" encoding="utf-8"?>
<p:tagLst xmlns:p="http://schemas.openxmlformats.org/presentationml/2006/main">
  <p:tag name="AS_UNIQUEID" val="10894"/>
</p:tagLst>
</file>

<file path=ppt/tags/tag90.xml><?xml version="1.0" encoding="utf-8"?>
<p:tagLst xmlns:p="http://schemas.openxmlformats.org/presentationml/2006/main">
  <p:tag name="AS_UNIQUEID" val="6529"/>
  <p:tag name="KSO_WM_BEAUTIFY_FLAG" val=""/>
</p:tagLst>
</file>

<file path=ppt/tags/tag91.xml><?xml version="1.0" encoding="utf-8"?>
<p:tagLst xmlns:p="http://schemas.openxmlformats.org/presentationml/2006/main">
  <p:tag name="AS_UNIQUEID" val="6530"/>
  <p:tag name="KSO_WM_BEAUTIFY_FLAG" val=""/>
</p:tagLst>
</file>

<file path=ppt/tags/tag92.xml><?xml version="1.0" encoding="utf-8"?>
<p:tagLst xmlns:p="http://schemas.openxmlformats.org/presentationml/2006/main">
  <p:tag name="AS_UNIQUEID" val="6531"/>
  <p:tag name="KSO_WM_BEAUTIFY_FLAG" val=""/>
</p:tagLst>
</file>

<file path=ppt/tags/tag93.xml><?xml version="1.0" encoding="utf-8"?>
<p:tagLst xmlns:p="http://schemas.openxmlformats.org/presentationml/2006/main">
  <p:tag name="AS_UNIQUEID" val="6532"/>
</p:tagLst>
</file>

<file path=ppt/tags/tag94.xml><?xml version="1.0" encoding="utf-8"?>
<p:tagLst xmlns:p="http://schemas.openxmlformats.org/presentationml/2006/main">
  <p:tag name="AS_UNIQUEID" val="2372"/>
</p:tagLst>
</file>

<file path=ppt/tags/tag95.xml><?xml version="1.0" encoding="utf-8"?>
<p:tagLst xmlns:p="http://schemas.openxmlformats.org/presentationml/2006/main">
  <p:tag name="AS_UNIQUEID" val="18258"/>
  <p:tag name="KSO_WM_BEAUTIFY_FLAG" val=""/>
</p:tagLst>
</file>

<file path=ppt/tags/tag96.xml><?xml version="1.0" encoding="utf-8"?>
<p:tagLst xmlns:p="http://schemas.openxmlformats.org/presentationml/2006/main">
  <p:tag name="AS_UNIQUEID" val="7013"/>
</p:tagLst>
</file>

<file path=ppt/tags/tag97.xml><?xml version="1.0" encoding="utf-8"?>
<p:tagLst xmlns:p="http://schemas.openxmlformats.org/presentationml/2006/main">
  <p:tag name="AS_UNIQUEID" val="7014"/>
</p:tagLst>
</file>

<file path=ppt/tags/tag98.xml><?xml version="1.0" encoding="utf-8"?>
<p:tagLst xmlns:p="http://schemas.openxmlformats.org/presentationml/2006/main">
  <p:tag name="AS_UNIQUEID" val="4491"/>
</p:tagLst>
</file>

<file path=ppt/tags/tag99.xml><?xml version="1.0" encoding="utf-8"?>
<p:tagLst xmlns:p="http://schemas.openxmlformats.org/presentationml/2006/main">
  <p:tag name="AS_UNIQUEID" val="18259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2363</Words>
  <Application>WPS 演示</Application>
  <PresentationFormat>宽屏</PresentationFormat>
  <Paragraphs>325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9" baseType="lpstr">
      <vt:lpstr>Arial</vt:lpstr>
      <vt:lpstr>宋体</vt:lpstr>
      <vt:lpstr>Wingdings</vt:lpstr>
      <vt:lpstr>微软雅黑</vt:lpstr>
      <vt:lpstr>黑体</vt:lpstr>
      <vt:lpstr>Times New Roman</vt:lpstr>
      <vt:lpstr>华文楷体</vt:lpstr>
      <vt:lpstr>Times New Roman</vt:lpstr>
      <vt:lpstr>Courier New</vt:lpstr>
      <vt:lpstr>楷体</vt:lpstr>
      <vt:lpstr>Arial</vt:lpstr>
      <vt:lpstr>楷体_GB2312</vt:lpstr>
      <vt:lpstr>新宋体</vt:lpstr>
      <vt:lpstr>Calibri</vt:lpstr>
      <vt:lpstr>Arial Unicode MS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刘飞 </cp:lastModifiedBy>
  <cp:revision>16</cp:revision>
  <dcterms:created xsi:type="dcterms:W3CDTF">2023-08-09T12:44:00Z</dcterms:created>
  <dcterms:modified xsi:type="dcterms:W3CDTF">2024-12-30T00:15:02Z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3B0086CAF875411CACBDA13AB9801EF4_13</vt:lpwstr>
  </property>
  <property fmtid="{D5CDD505-2E9C-101B-9397-08002B2CF9AE}" pid="3" name="KSOProductBuildVer">
    <vt:lpwstr>2052-11.1.0.12165</vt:lpwstr>
  </property>
</Properties>
</file>