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69" r:id="rId4"/>
    <p:sldId id="282" r:id="rId5"/>
    <p:sldId id="283" r:id="rId6"/>
    <p:sldId id="273" r:id="rId7"/>
    <p:sldId id="259" r:id="rId8"/>
    <p:sldId id="260" r:id="rId9"/>
    <p:sldId id="261" r:id="rId10"/>
    <p:sldId id="284" r:id="rId11"/>
    <p:sldId id="262" r:id="rId12"/>
    <p:sldId id="263" r:id="rId13"/>
    <p:sldId id="286" r:id="rId14"/>
    <p:sldId id="285" r:id="rId15"/>
    <p:sldId id="266" r:id="rId16"/>
    <p:sldId id="265" r:id="rId17"/>
    <p:sldId id="290" r:id="rId18"/>
    <p:sldId id="278" r:id="rId19"/>
    <p:sldId id="264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14385" y="966150"/>
            <a:ext cx="6908165" cy="565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en-US" sz="2800" b="1" kern="10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题目"/>
          <p:cNvSpPr>
            <a:spLocks noGrp="1"/>
          </p:cNvSpPr>
          <p:nvPr>
            <p:ph sz="quarter" idx="13" hasCustomPrompt="1"/>
            <p:custDataLst>
              <p:tags r:id="rId3"/>
            </p:custDataLst>
          </p:nvPr>
        </p:nvSpPr>
        <p:spPr>
          <a:xfrm>
            <a:off x="213454" y="1483743"/>
            <a:ext cx="11728605" cy="1654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题目</a:t>
            </a:r>
            <a:endParaRPr lang="zh-CN" altLang="en-US"/>
          </a:p>
        </p:txBody>
      </p:sp>
      <p:sp>
        <p:nvSpPr>
          <p:cNvPr id="3" name="答案"/>
          <p:cNvSpPr>
            <a:spLocks noGrp="1"/>
          </p:cNvSpPr>
          <p:nvPr>
            <p:ph sz="quarter" idx="14" hasCustomPrompt="1"/>
            <p:custDataLst>
              <p:tags r:id="rId4"/>
            </p:custDataLst>
          </p:nvPr>
        </p:nvSpPr>
        <p:spPr>
          <a:xfrm>
            <a:off x="213454" y="3137909"/>
            <a:ext cx="11728605" cy="3720092"/>
          </a:xfrm>
          <a:prstGeom prst="rect">
            <a:avLst/>
          </a:prstGeom>
        </p:spPr>
        <p:txBody>
          <a:bodyPr numCol="1" spcCol="360000">
            <a:normAutofit/>
          </a:bodyPr>
          <a:lstStyle>
            <a:lvl1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答案</a:t>
            </a:r>
            <a:endParaRPr lang="zh-CN" altLang="en-US"/>
          </a:p>
        </p:txBody>
      </p:sp>
      <p:sp>
        <p:nvSpPr>
          <p:cNvPr id="4" name="题型"/>
          <p:cNvSpPr>
            <a:spLocks noGrp="1"/>
          </p:cNvSpPr>
          <p:nvPr>
            <p:ph sz="quarter" idx="15" hasCustomPrompt="1"/>
            <p:custDataLst>
              <p:tags r:id="rId5"/>
            </p:custDataLst>
          </p:nvPr>
        </p:nvSpPr>
        <p:spPr>
          <a:xfrm>
            <a:off x="214385" y="966150"/>
            <a:ext cx="11728605" cy="5656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/>
              <a:t>题型</a:t>
            </a:r>
            <a:endParaRPr lang="zh-CN" altLang="en-US"/>
          </a:p>
        </p:txBody>
      </p:sp>
      <p:sp>
        <p:nvSpPr>
          <p:cNvPr id="7" name="泪滴形 6"/>
          <p:cNvSpPr/>
          <p:nvPr userDrawn="1">
            <p:custDataLst>
              <p:tags r:id="rId6"/>
            </p:custDataLst>
          </p:nvPr>
        </p:nvSpPr>
        <p:spPr>
          <a:xfrm flipV="1">
            <a:off x="162263" y="70103"/>
            <a:ext cx="859003" cy="859003"/>
          </a:xfrm>
          <a:prstGeom prst="teardrop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7"/>
            </p:custDataLst>
          </p:nvPr>
        </p:nvGrpSpPr>
        <p:grpSpPr>
          <a:xfrm>
            <a:off x="1089144" y="311265"/>
            <a:ext cx="5139148" cy="547723"/>
            <a:chOff x="1181854" y="311900"/>
            <a:chExt cx="5139148" cy="547723"/>
          </a:xfrm>
        </p:grpSpPr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1181854" y="311900"/>
              <a:ext cx="3361055" cy="4732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8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题型突破</a:t>
              </a:r>
              <a:r>
                <a:rPr lang="en-US" altLang="zh-CN" sz="28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·</a:t>
              </a:r>
              <a:r>
                <a:rPr lang="zh-CN" altLang="en-US" sz="28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考法探究</a:t>
              </a:r>
              <a:endPara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9"/>
              </p:custDataLst>
            </p:nvPr>
          </p:nvCxnSpPr>
          <p:spPr>
            <a:xfrm>
              <a:off x="1353571" y="836612"/>
              <a:ext cx="4472194" cy="0"/>
            </a:xfrm>
            <a:prstGeom prst="line">
              <a:avLst/>
            </a:prstGeom>
            <a:ln w="12700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>
              <p:custDataLst>
                <p:tags r:id="rId10"/>
              </p:custDataLst>
            </p:nvPr>
          </p:nvGrpSpPr>
          <p:grpSpPr>
            <a:xfrm>
              <a:off x="5870998" y="813600"/>
              <a:ext cx="450004" cy="46023"/>
              <a:chOff x="4581427" y="2078594"/>
              <a:chExt cx="1659117" cy="169682"/>
            </a:xfrm>
          </p:grpSpPr>
          <p:grpSp>
            <p:nvGrpSpPr>
              <p:cNvPr id="12" name="组合 11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4581427" y="2078594"/>
                <a:ext cx="598859" cy="169682"/>
                <a:chOff x="4581427" y="2078594"/>
                <a:chExt cx="598859" cy="169682"/>
              </a:xfrm>
            </p:grpSpPr>
            <p:sp>
              <p:nvSpPr>
                <p:cNvPr id="17" name="椭圆 1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581427" y="2078594"/>
                  <a:ext cx="169682" cy="1696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796016" y="2078594"/>
                  <a:ext cx="169682" cy="1696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5010604" y="2078594"/>
                  <a:ext cx="169682" cy="16968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</p:grpSp>
          <p:grpSp>
            <p:nvGrpSpPr>
              <p:cNvPr id="13" name="组合 12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5600700" y="2078594"/>
                <a:ext cx="639844" cy="169682"/>
                <a:chOff x="5600700" y="2078594"/>
                <a:chExt cx="639844" cy="169682"/>
              </a:xfrm>
            </p:grpSpPr>
            <p:sp>
              <p:nvSpPr>
                <p:cNvPr id="14" name="椭圆 13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5600700" y="2078594"/>
                  <a:ext cx="169682" cy="169682"/>
                </a:xfrm>
                <a:prstGeom prst="ellipse">
                  <a:avLst/>
                </a:prstGeom>
                <a:solidFill>
                  <a:srgbClr val="7E7E7E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5835781" y="2078594"/>
                  <a:ext cx="169682" cy="169682"/>
                </a:xfrm>
                <a:prstGeom prst="ellipse">
                  <a:avLst/>
                </a:prstGeom>
                <a:solidFill>
                  <a:srgbClr val="7E7E7E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  <p:sp>
              <p:nvSpPr>
                <p:cNvPr id="16" name="椭圆 15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6070862" y="2078594"/>
                  <a:ext cx="169682" cy="169682"/>
                </a:xfrm>
                <a:prstGeom prst="ellipse">
                  <a:avLst/>
                </a:prstGeom>
                <a:solidFill>
                  <a:srgbClr val="7E7E7E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0391" y="6245111"/>
            <a:ext cx="2844800" cy="475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95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059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652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181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endParaRPr lang="zh-CN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205" y="6245111"/>
            <a:ext cx="3861591" cy="475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95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059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652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181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  <a:buFontTx/>
            </a:pPr>
            <a:endParaRPr lang="zh-CN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8391" y="6245111"/>
            <a:ext cx="2844800" cy="475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95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059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652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1815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19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086D945-E8A0-4CB9-B8E7-0D2EDCD09390}" type="slidenum">
              <a:rPr lang="zh-CN" altLang="zh-CN" sz="1400"/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1" Type="http://schemas.openxmlformats.org/officeDocument/2006/relationships/oleObject" Target="../embeddings/Document3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9.png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28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27.png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1" Type="http://schemas.openxmlformats.org/officeDocument/2006/relationships/oleObject" Target="../embeddings/Document4.doc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6" Type="http://schemas.openxmlformats.org/officeDocument/2006/relationships/tags" Target="../tags/tag47.xml"/><Relationship Id="rId5" Type="http://schemas.openxmlformats.org/officeDocument/2006/relationships/image" Target="../media/image37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36.png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oleObject" Target="../embeddings/Document1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1.xml"/><Relationship Id="rId7" Type="http://schemas.openxmlformats.org/officeDocument/2006/relationships/image" Target="../media/image5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4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10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package" Target="../embeddings/Document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1959688" y="-511830"/>
            <a:ext cx="8511676" cy="79155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8"/>
          <p:cNvSpPr txBox="1"/>
          <p:nvPr>
            <p:custDataLst>
              <p:tags r:id="rId2"/>
            </p:custDataLst>
          </p:nvPr>
        </p:nvSpPr>
        <p:spPr>
          <a:xfrm>
            <a:off x="3056890" y="2984500"/>
            <a:ext cx="6998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kumimoji="1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kumimoji="1"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直线与圆、圆与圆的位置关系</a:t>
            </a:r>
            <a:endParaRPr kumimoji="1" lang="zh-CN" altLang="en-US" sz="36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1588485" y="-1160759"/>
            <a:ext cx="9254082" cy="921337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2063111" y="930360"/>
            <a:ext cx="8065769" cy="5446338"/>
            <a:chOff x="2063111" y="930360"/>
            <a:chExt cx="8065769" cy="5446338"/>
          </a:xfrm>
        </p:grpSpPr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2063111" y="930360"/>
              <a:ext cx="340938" cy="340938"/>
            </a:xfrm>
            <a:prstGeom prst="ellipse">
              <a:avLst/>
            </a:prstGeom>
            <a:solidFill>
              <a:srgbClr val="F2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9787942" y="6035760"/>
              <a:ext cx="340938" cy="340938"/>
            </a:xfrm>
            <a:prstGeom prst="ellipse">
              <a:avLst/>
            </a:prstGeom>
            <a:solidFill>
              <a:srgbClr val="F2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自由: 形状 34"/>
          <p:cNvSpPr/>
          <p:nvPr>
            <p:custDataLst>
              <p:tags r:id="rId7"/>
            </p:custDataLst>
          </p:nvPr>
        </p:nvSpPr>
        <p:spPr>
          <a:xfrm rot="2700000">
            <a:off x="6145376" y="5876946"/>
            <a:ext cx="140300" cy="140300"/>
          </a:xfrm>
          <a:custGeom>
            <a:avLst/>
            <a:gdLst>
              <a:gd name="connsiteX0" fmla="*/ 75778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749181 h 914400"/>
              <a:gd name="connsiteX5" fmla="*/ 757780 w 914400"/>
              <a:gd name="connsiteY5" fmla="*/ 74918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75778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749181"/>
                </a:lnTo>
                <a:lnTo>
                  <a:pt x="757780" y="749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3915" y="2872740"/>
            <a:ext cx="5629275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612775"/>
            <a:ext cx="5600700" cy="1152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" y="612775"/>
            <a:ext cx="5819775" cy="1743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0390"/>
            <a:ext cx="5619750" cy="129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0" y="4586605"/>
                <a:ext cx="6096000" cy="19113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ctr">
                  <a:lnSpc>
                    <a:spcPct val="13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2024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年高考全国甲卷数学（文）真题）已知直线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𝒂𝒙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𝒃𝒚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𝒂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𝒃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与</a:t>
                </a:r>
                <a:endParaRPr lang="en-US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𝑪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+mj-ea"/>
                      </a:rPr>
                      <m:t>: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𝒙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𝒚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𝒚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𝟏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𝑨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𝑩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两点，则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𝑨𝑩</m:t>
                        </m:r>
                      </m:e>
                    </m:d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的最小值为（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    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	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3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4     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D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6</a:t>
                </a:r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6605"/>
                <a:ext cx="6096000" cy="19113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999480" y="4663440"/>
                <a:ext cx="6096000" cy="19202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ctr">
                  <a:lnSpc>
                    <a:spcPct val="13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2024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年高考全国甲卷数学（理）真题）已知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𝒂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𝒄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的等差中项，</a:t>
                </a:r>
                <a:endParaRPr lang="en-US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𝒂𝒙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𝒃𝒚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𝒄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与圆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𝒙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𝒚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𝒚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交于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𝑨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𝑩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两点，则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𝑨𝑩</m:t>
                        </m:r>
                      </m:e>
                    </m:d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的最小值为（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    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1	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	  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4	   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D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radPr>
                      <m:deg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𝟓</m:t>
                        </m:r>
                      </m:e>
                    </m:rad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480" y="4663440"/>
                <a:ext cx="6096000" cy="19202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1530" y="12414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题型三：相切</a:t>
            </a:r>
            <a:r>
              <a:rPr lang="zh-CN" altLang="en-US"/>
              <a:t>求切线问题、切线长问题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" y="1058545"/>
            <a:ext cx="5448300" cy="158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3008630"/>
            <a:ext cx="5772150" cy="115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75" y="1253490"/>
            <a:ext cx="5486400" cy="1190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795" y="2913380"/>
            <a:ext cx="5419725" cy="1343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52145" y="4812665"/>
                <a:ext cx="6096000" cy="17659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ctr">
                  <a:lnSpc>
                    <a:spcPct val="13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2023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年新课标全国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Ⅰ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卷数学真题）过点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𝟎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e>
                    </m:d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与圆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𝒙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𝒚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𝒙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相切的两条直线的夹角为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𝜶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𝒔𝒊𝒏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𝜶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    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）（作业反面第三题）</a:t>
                </a:r>
                <a:endParaRPr lang="zh-CN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1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	   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	    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D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𝟒</m:t>
                        </m:r>
                      </m:den>
                    </m:f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45" y="4812665"/>
                <a:ext cx="6096000" cy="17659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405" y="285750"/>
            <a:ext cx="12278360" cy="35883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2466" name="Object 2"/>
          <p:cNvGraphicFramePr>
            <a:graphicFrameLocks noChangeAspect="1"/>
          </p:cNvGraphicFramePr>
          <p:nvPr/>
        </p:nvGraphicFramePr>
        <p:xfrm>
          <a:off x="467133" y="99994"/>
          <a:ext cx="11158059" cy="651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档" r:id="rId1" imgW="11626850" imgH="6803390" progId="Word.Document.8">
                  <p:embed/>
                </p:oleObj>
              </mc:Choice>
              <mc:Fallback>
                <p:oleObj name="文档" r:id="rId1" imgW="11626850" imgH="68033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133" y="99994"/>
                        <a:ext cx="11158059" cy="651548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432435"/>
            <a:ext cx="54387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1530" y="50641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题型</a:t>
            </a:r>
            <a:r>
              <a:rPr lang="zh-CN" altLang="en-US"/>
              <a:t>四：圆与圆的位置关系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60" y="101600"/>
            <a:ext cx="5876925" cy="1914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1"/>
              <p:cNvSpPr>
                <a:spLocks noGrp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63644" y="1952373"/>
                <a:ext cx="11728605" cy="16541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，若圆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上存在点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acc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acc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的取值范围是（</a:t>
                </a:r>
                <a:r>
                  <a:rPr lang="en-US" altLang="zh-CN" sz="3200" ker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   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8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63644" y="1952373"/>
                <a:ext cx="11728605" cy="1654165"/>
              </a:xfrm>
              <a:prstGeom prst="rect">
                <a:avLst/>
              </a:prstGeom>
              <a:blipFill rotWithShape="1">
                <a:blip r:embed="rId5"/>
                <a:stretch>
                  <a:fillRect l="-1" t="-23" r="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>
                <a:spLocks noGrp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31869" y="3435089"/>
                <a:ext cx="11728605" cy="3720092"/>
              </a:xfrm>
              <a:prstGeom prst="rect">
                <a:avLst/>
              </a:prstGeom>
            </p:spPr>
            <p:txBody>
              <a:bodyPr vert="horz" lIns="91440" tIns="45720" rIns="91440" bIns="45720" numCol="1" spcCol="36000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【答案】</a:t>
                </a:r>
                <a:r>
                  <a:rPr lang="en-US" altLang="zh-CN" sz="2400" i="1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【解析】设点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acc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acc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acc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acc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i="1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的轨迹方程为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，圆心为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，半径为</a:t>
                </a:r>
                <a:r>
                  <a:rPr lang="en-US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由此可知圆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有公共点，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又圆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的圆心为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，半径为</a:t>
                </a:r>
                <a:r>
                  <a:rPr lang="en-US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．故选：</a:t>
                </a:r>
                <a:r>
                  <a:rPr lang="en-US" altLang="zh-CN" sz="2400" i="1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en-US"/>
              </a:p>
            </p:txBody>
          </p:sp>
        </mc:Choice>
        <mc:Fallback>
          <p:sp>
            <p:nvSpPr>
              <p:cNvPr id="9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231869" y="3435089"/>
                <a:ext cx="11728605" cy="3720092"/>
              </a:xfrm>
              <a:prstGeom prst="rect">
                <a:avLst/>
              </a:prstGeom>
              <a:blipFill rotWithShape="1">
                <a:blip r:embed="rId8"/>
                <a:stretch>
                  <a:fillRect l="-1" t="-10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表格 48129"/>
          <p:cNvGraphicFramePr>
            <a:graphicFrameLocks noGrp="1"/>
          </p:cNvGraphicFramePr>
          <p:nvPr/>
        </p:nvGraphicFramePr>
        <p:xfrm>
          <a:off x="289382" y="1444439"/>
          <a:ext cx="11606530" cy="4549140"/>
        </p:xfrm>
        <a:graphic>
          <a:graphicData uri="http://schemas.openxmlformats.org/drawingml/2006/table">
            <a:tbl>
              <a:tblPr/>
              <a:tblGrid>
                <a:gridCol w="1583055"/>
                <a:gridCol w="1943100"/>
                <a:gridCol w="2147570"/>
                <a:gridCol w="2063750"/>
                <a:gridCol w="1935480"/>
                <a:gridCol w="1933575"/>
              </a:tblGrid>
              <a:tr h="63563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内容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内含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内切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相交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外切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外离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668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ts val="3200"/>
                        </a:lnSpc>
                        <a:tabLst>
                          <a:tab pos="152400" algn="l"/>
                        </a:tabLst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几何法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1000"/>
                        </a:lnSpc>
                        <a:tabLst>
                          <a:tab pos="152400" algn="l"/>
                        </a:tabLst>
                      </a:pP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1000"/>
                        </a:lnSpc>
                        <a:tabLst>
                          <a:tab pos="152400" algn="l"/>
                        </a:tabLst>
                      </a:pP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3000"/>
                        </a:lnSpc>
                        <a:tabLst>
                          <a:tab pos="152400" algn="l"/>
                        </a:tabLst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)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－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＝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－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ts val="3475"/>
                        </a:lnSpc>
                        <a:tabLst>
                          <a:tab pos="101600" algn="l"/>
                        </a:tabLst>
                      </a:pPr>
                      <a:r>
                        <a:rPr lang="zh-CN" altLang="zh-CN" sz="2790"/>
                        <a:t>	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－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1000"/>
                        </a:lnSpc>
                        <a:tabLst>
                          <a:tab pos="101600" algn="l"/>
                        </a:tabLst>
                      </a:pP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3975"/>
                        </a:lnSpc>
                        <a:tabLst>
                          <a:tab pos="101600" algn="l"/>
                        </a:tabLst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＋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＝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＋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＋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26492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lnSpc>
                          <a:spcPts val="3200"/>
                        </a:lnSpc>
                        <a:tabLst>
                          <a:tab pos="203200" algn="l"/>
                        </a:tabLst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公切线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1000"/>
                        </a:lnSpc>
                        <a:tabLst>
                          <a:tab pos="203200" algn="l"/>
                        </a:tabLst>
                      </a:pP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defTabSz="914400">
                        <a:lnSpc>
                          <a:spcPts val="3975"/>
                        </a:lnSpc>
                        <a:tabLst>
                          <a:tab pos="203200" algn="l"/>
                        </a:tabLst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条数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3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38176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图形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</a:pPr>
                      <a:endParaRPr lang="zh-CN" altLang="zh-CN" sz="2790"/>
                    </a:p>
                  </a:txBody>
                  <a:tcPr marL="91084" marR="91084" marT="45542" marB="45542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</a:pPr>
                      <a:endParaRPr lang="zh-CN" altLang="zh-CN" sz="2790"/>
                    </a:p>
                  </a:txBody>
                  <a:tcPr marL="91084" marR="91084" marT="45542" marB="45542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</a:pPr>
                      <a:endParaRPr lang="zh-CN" altLang="zh-CN" sz="2790"/>
                    </a:p>
                  </a:txBody>
                  <a:tcPr marL="91084" marR="91084" marT="45542" marB="45542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</a:pPr>
                      <a:endParaRPr lang="zh-CN" altLang="zh-CN" sz="2790"/>
                    </a:p>
                  </a:txBody>
                  <a:tcPr marL="91084" marR="91084" marT="45542" marB="45542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</a:pPr>
                      <a:endParaRPr lang="zh-CN" altLang="zh-CN" sz="2790"/>
                    </a:p>
                  </a:txBody>
                  <a:tcPr marL="91084" marR="91084" marT="45542" marB="45542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134" name="Text Box 82"/>
          <p:cNvSpPr txBox="1"/>
          <p:nvPr/>
        </p:nvSpPr>
        <p:spPr>
          <a:xfrm>
            <a:off x="1168598" y="870419"/>
            <a:ext cx="4051300" cy="4419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ts val="3450"/>
              </a:lnSpc>
            </a:pPr>
            <a:r>
              <a:rPr lang="zh-CN" altLang="zh-CN" sz="3190">
                <a:latin typeface="Times New Roman" panose="02020603050405020304" pitchFamily="18" charset="0"/>
              </a:rPr>
              <a:t>小</a:t>
            </a:r>
            <a:r>
              <a:rPr lang="zh-CN" altLang="zh-CN" sz="3190">
                <a:latin typeface="Times New Roman" panose="02020603050405020304" pitchFamily="18" charset="0"/>
              </a:rPr>
              <a:t>结：</a:t>
            </a:r>
            <a:r>
              <a:rPr lang="zh-CN" altLang="en-US" sz="3190">
                <a:ea typeface="黑体" panose="02010609060101010101" pitchFamily="49" charset="-122"/>
              </a:rPr>
              <a:t>两圆的位置关系</a:t>
            </a:r>
            <a:endParaRPr lang="zh-CN" altLang="en-US" sz="3190">
              <a:ea typeface="黑体" panose="02010609060101010101" pitchFamily="49" charset="-122"/>
            </a:endParaRPr>
          </a:p>
        </p:txBody>
      </p:sp>
      <p:pic>
        <p:nvPicPr>
          <p:cNvPr id="4135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705" y="4923351"/>
            <a:ext cx="839682" cy="83968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36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31" y="4923351"/>
            <a:ext cx="815963" cy="815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37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958" y="4923351"/>
            <a:ext cx="934561" cy="83968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38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584" y="4923351"/>
            <a:ext cx="1040511" cy="86340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139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051" y="4923351"/>
            <a:ext cx="945631" cy="7448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1442" name="Object 2"/>
          <p:cNvGraphicFramePr>
            <a:graphicFrameLocks noChangeAspect="1"/>
          </p:cNvGraphicFramePr>
          <p:nvPr/>
        </p:nvGraphicFramePr>
        <p:xfrm>
          <a:off x="467133" y="914231"/>
          <a:ext cx="11158059" cy="520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档" r:id="rId1" imgW="11626850" imgH="5449570" progId="Word.Document.8">
                  <p:embed/>
                </p:oleObj>
              </mc:Choice>
              <mc:Fallback>
                <p:oleObj name="文档" r:id="rId1" imgW="11626850" imgH="544957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7133" y="914231"/>
                        <a:ext cx="11158059" cy="520921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35035" y="235807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两圆的公切线问题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5205095"/>
            <a:ext cx="5781675" cy="904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1"/>
              <p:cNvSpPr>
                <a:spLocks noGrp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35374" y="2854073"/>
                <a:ext cx="11728605" cy="16541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的公切线有（</a:t>
                </a:r>
                <a:r>
                  <a:rPr lang="en-US" altLang="zh-CN" sz="3200" ker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   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4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条</a:t>
                </a:r>
                <a:endParaRPr lang="zh-CN" altLang="en-US"/>
              </a:p>
            </p:txBody>
          </p:sp>
        </mc:Choice>
        <mc:Fallback>
          <p:sp>
            <p:nvSpPr>
              <p:cNvPr id="7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35374" y="2854073"/>
                <a:ext cx="11728605" cy="1654165"/>
              </a:xfrm>
              <a:prstGeom prst="rect">
                <a:avLst/>
              </a:prstGeom>
              <a:blipFill rotWithShape="1">
                <a:blip r:embed="rId5"/>
                <a:stretch>
                  <a:fillRect l="-1" t="-23" r="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内容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35035" y="211135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切点弦问题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75" y="976630"/>
            <a:ext cx="5534025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" y="1424940"/>
            <a:ext cx="5800725" cy="2219325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52815" y="68929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联立直线与圆，代数化解决</a:t>
            </a:r>
            <a:r>
              <a:rPr lang="zh-CN" altLang="en-US"/>
              <a:t>问题） 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72989" y="534363"/>
            <a:ext cx="3595615" cy="0"/>
            <a:chOff x="6525531" y="842564"/>
            <a:chExt cx="3595615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25531" y="842564"/>
              <a:ext cx="3492000" cy="0"/>
            </a:xfrm>
            <a:prstGeom prst="line">
              <a:avLst/>
            </a:prstGeom>
            <a:ln cap="rnd">
              <a:solidFill>
                <a:schemeClr val="tx1">
                  <a:lumMod val="50000"/>
                  <a:lumOff val="50000"/>
                  <a:alpha val="3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797146" y="842564"/>
              <a:ext cx="324000" cy="0"/>
            </a:xfrm>
            <a:prstGeom prst="line">
              <a:avLst/>
            </a:prstGeom>
            <a:ln w="381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749963" y="4134277"/>
            <a:ext cx="2746904" cy="1577553"/>
            <a:chOff x="905737" y="4134277"/>
            <a:chExt cx="2746904" cy="1577553"/>
          </a:xfrm>
        </p:grpSpPr>
        <p:sp>
          <p:nvSpPr>
            <p:cNvPr id="10" name="文本框 9"/>
            <p:cNvSpPr txBox="1"/>
            <p:nvPr/>
          </p:nvSpPr>
          <p:spPr>
            <a:xfrm>
              <a:off x="905737" y="4134277"/>
              <a:ext cx="1889307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+mj-ea"/>
                  <a:ea typeface="+mj-ea"/>
                  <a:cs typeface="OPPOSans B" panose="00020600040101010101" pitchFamily="18" charset="-122"/>
                </a:rPr>
                <a:t>稿定</a:t>
              </a: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  <a:cs typeface="OPPOSans B" panose="00020600040101010101" pitchFamily="18" charset="-122"/>
                </a:rPr>
                <a:t>PPT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  <a:cs typeface="OPPOSans B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05737" y="4543406"/>
              <a:ext cx="2746904" cy="116842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/>
                  </a:solidFill>
                  <a:latin typeface="+mn-ea"/>
                </a:rPr>
                <a:t>稿定</a:t>
              </a:r>
              <a:r>
                <a:rPr lang="en-US" altLang="zh-CN">
                  <a:solidFill>
                    <a:schemeClr val="bg1"/>
                  </a:solidFill>
                  <a:latin typeface="+mn-ea"/>
                </a:rPr>
                <a:t>PPT</a:t>
              </a:r>
              <a:r>
                <a:rPr lang="zh-CN" altLang="en-US">
                  <a:solidFill>
                    <a:schemeClr val="bg1"/>
                  </a:solidFill>
                  <a:latin typeface="+mn-ea"/>
                </a:rPr>
                <a:t>，海量素材持续更新，上千款模板选择总有一款适合你</a:t>
              </a:r>
              <a:endParaRPr lang="zh-CN" altLang="en-US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436064" y="3051245"/>
            <a:ext cx="1041952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6000">
                <a:ln>
                  <a:solidFill>
                    <a:schemeClr val="bg1"/>
                  </a:solidFill>
                </a:ln>
                <a:noFill/>
                <a:latin typeface="+mj-ea"/>
                <a:ea typeface="+mj-ea"/>
              </a:rPr>
              <a:t>02</a:t>
            </a:r>
            <a:endParaRPr lang="zh-CN" altLang="en-US" sz="6000">
              <a:ln>
                <a:solidFill>
                  <a:schemeClr val="bg1"/>
                </a:solidFill>
              </a:ln>
              <a:noFill/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571615"/>
            <a:ext cx="12192000" cy="286385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95000"/>
                </a:schemeClr>
              </a:gs>
              <a:gs pos="41000">
                <a:schemeClr val="accent1">
                  <a:alpha val="90000"/>
                </a:schemeClr>
              </a:gs>
            </a:gsLst>
            <a:lin ang="2700000" scaled="1"/>
          </a:gradFill>
          <a:ln>
            <a:noFill/>
          </a:ln>
          <a:effectLst>
            <a:outerShdw blurRad="571500" sx="105000" sy="105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40064" y="13640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1"/>
          <a:stretch>
            <a:fillRect/>
          </a:stretch>
        </p:blipFill>
        <p:spPr>
          <a:xfrm>
            <a:off x="224072" y="226236"/>
            <a:ext cx="2743980" cy="975764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4072" y="1275249"/>
          <a:ext cx="11394737" cy="45038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42074"/>
                <a:gridCol w="3736262"/>
                <a:gridCol w="4216401"/>
              </a:tblGrid>
              <a:tr h="450926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bg1"/>
                          </a:solidFill>
                        </a:rPr>
                        <a:t>考点要求</a:t>
                      </a:r>
                      <a:endParaRPr lang="zh-CN" altLang="en-US" sz="2800">
                        <a:solidFill>
                          <a:schemeClr val="bg1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考题统计</a:t>
                      </a:r>
                      <a:endParaRPr lang="zh-CN" altLang="en-US" sz="2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考情分析</a:t>
                      </a:r>
                      <a:endParaRPr lang="zh-CN" altLang="en-US" sz="2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horz"/>
                </a:tc>
              </a:tr>
              <a:tr h="3985655">
                <a:tc>
                  <a:txBody>
                    <a:bodyPr wrap="square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）能根据给定直线、圆的方程，判断直线与圆、圆与圆的位置关系．</a:t>
                      </a:r>
                      <a:endParaRPr lang="zh-CN" alt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）能用直线和圆的方程解决一些简单的数学问题与实际问题．</a:t>
                      </a:r>
                      <a:endParaRPr lang="zh-CN" alt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zh-CN" alt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年乙卷（理）第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题，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2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卷第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题，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2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卷第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题，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2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卷第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题，</a:t>
                      </a:r>
                      <a:r>
                        <a:rPr lang="en-US" altLang="zh-CN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endParaRPr lang="zh-CN" altLang="en-US" sz="2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altLang="zh-CN" sz="2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考对直线与圆、圆与圆的位置关系的考查比较稳定，考查内容、频率、题型难度均变化不大，但命题形式上比较灵活，备考时应熟练掌握相关题型与方法，除了直线与圆、圆与圆的位置关系的判断外，还特别要重视直线与圆相交所得弦长及相切所得切线的问题．</a:t>
                      </a:r>
                      <a:endParaRPr lang="en-US" altLang="zh-CN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42" name="Object 2"/>
          <p:cNvGraphicFramePr>
            <a:graphicFrameLocks noChangeAspect="1"/>
          </p:cNvGraphicFramePr>
          <p:nvPr/>
        </p:nvGraphicFramePr>
        <p:xfrm>
          <a:off x="460784" y="2291768"/>
          <a:ext cx="11170756" cy="2843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1" imgW="11639550" imgH="2971800" progId="Word.Document.8">
                  <p:embed/>
                </p:oleObj>
              </mc:Choice>
              <mc:Fallback>
                <p:oleObj name="文档" r:id="rId1" imgW="11639550" imgH="2971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0784" y="2291768"/>
                        <a:ext cx="11170756" cy="2843004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940" y="104140"/>
            <a:ext cx="550545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表格 47106"/>
          <p:cNvGraphicFramePr>
            <a:graphicFrameLocks noGrp="1"/>
          </p:cNvGraphicFramePr>
          <p:nvPr/>
        </p:nvGraphicFramePr>
        <p:xfrm>
          <a:off x="909260" y="2763264"/>
          <a:ext cx="10368280" cy="2543810"/>
        </p:xfrm>
        <a:graphic>
          <a:graphicData uri="http://schemas.openxmlformats.org/drawingml/2006/table">
            <a:tbl>
              <a:tblPr/>
              <a:tblGrid>
                <a:gridCol w="3423920"/>
                <a:gridCol w="2295525"/>
                <a:gridCol w="2350770"/>
                <a:gridCol w="2298065"/>
              </a:tblGrid>
              <a:tr h="63690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判断方法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相交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相切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相离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563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几何法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＝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&gt;</a:t>
                      </a: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r</a:t>
                      </a:r>
                      <a:endParaRPr lang="zh-CN" altLang="zh-CN" sz="3285" i="1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563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代数法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Δ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&gt;0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460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Δ</a:t>
                      </a: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＝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75"/>
                        </a:lnSpc>
                      </a:pPr>
                      <a:r>
                        <a:rPr lang="zh-CN" altLang="zh-CN" sz="3285" i="1">
                          <a:latin typeface="Times New Roman" panose="02020603050405020304" pitchFamily="18" charset="0"/>
                        </a:rPr>
                        <a:t>Δ</a:t>
                      </a: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&lt;0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63563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3200"/>
                        </a:lnSpc>
                      </a:pPr>
                      <a:r>
                        <a:rPr lang="zh-CN" altLang="en-US" sz="3190">
                          <a:latin typeface="Times New Roman" panose="02020603050405020304" pitchFamily="18" charset="0"/>
                        </a:rPr>
                        <a:t>公共点个数法</a:t>
                      </a:r>
                      <a:endParaRPr lang="zh-CN" altLang="en-US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32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ts val="2910"/>
                        </a:lnSpc>
                      </a:pPr>
                      <a:r>
                        <a:rPr lang="zh-CN" altLang="zh-CN" sz="3190">
                          <a:latin typeface="Times New Roman" panose="02020603050405020304" pitchFamily="18" charset="0"/>
                        </a:rPr>
                        <a:t>0</a:t>
                      </a:r>
                      <a:endParaRPr lang="zh-CN" altLang="zh-CN" sz="3190"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00" name="Text Box 57"/>
          <p:cNvSpPr txBox="1"/>
          <p:nvPr/>
        </p:nvSpPr>
        <p:spPr>
          <a:xfrm>
            <a:off x="1168598" y="2190825"/>
            <a:ext cx="3950335" cy="4419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ts val="3450"/>
              </a:lnSpc>
            </a:pPr>
            <a:r>
              <a:rPr lang="zh-CN" altLang="zh-CN" sz="3190">
                <a:latin typeface="Times New Roman" panose="02020603050405020304" pitchFamily="18" charset="0"/>
              </a:rPr>
              <a:t>1.</a:t>
            </a:r>
            <a:r>
              <a:rPr lang="zh-CN" altLang="en-US" sz="3190">
                <a:ea typeface="黑体" panose="02010609060101010101" pitchFamily="49" charset="-122"/>
              </a:rPr>
              <a:t>直线与圆的位置关系</a:t>
            </a:r>
            <a:endParaRPr lang="zh-CN" altLang="en-US" sz="319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14385" y="96615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题型一：直线与圆的位置关系的判断 </a:t>
            </a:r>
            <a:endParaRPr lang="zh-CN" altLang="en-US"/>
          </a:p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13454" y="1483743"/>
                <a:ext cx="11728605" cy="16541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已知直线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40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圆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，则该动直线与圆的位置关系是（</a:t>
                </a:r>
                <a:r>
                  <a:rPr lang="en-US" altLang="zh-CN" sz="3200" ker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    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．相离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．相切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．相交</a:t>
                </a:r>
                <a:r>
                  <a:rPr lang="en-US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	</a:t>
                </a:r>
                <a:r>
                  <a:rPr lang="en-US" altLang="zh-CN" sz="2400" i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．不确定</a:t>
                </a:r>
                <a:endParaRPr lang="zh-CN" altLang="en-US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13454" y="1483743"/>
                <a:ext cx="11728605" cy="1654165"/>
              </a:xfrm>
              <a:prstGeom prst="rect">
                <a:avLst/>
              </a:prstGeom>
              <a:blipFill rotWithShape="1">
                <a:blip r:embed="rId4"/>
                <a:stretch>
                  <a:fillRect l="-1" t="-23" r="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454" y="3137909"/>
                <a:ext cx="11728605" cy="3720092"/>
              </a:xfrm>
              <a:prstGeom prst="rect">
                <a:avLst/>
              </a:prstGeom>
            </p:spPr>
            <p:txBody>
              <a:bodyPr vert="horz" lIns="91440" tIns="45720" rIns="91440" bIns="45720" numCol="1" spcCol="360000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【答案】</a:t>
                </a:r>
                <a:r>
                  <a:rPr lang="en-US" altLang="zh-CN" sz="2400" i="1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【解析】因为直线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plcHide m:val="on"/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altLang="zh-CN" sz="2400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表示过定点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，且除去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的直线，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将圆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的方程化为标准方程为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，因为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，点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在圆上，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与圆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可能相交，可能相切，相切时直线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，不合题意，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所以直线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与圆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相交．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故选：</a:t>
                </a:r>
                <a:r>
                  <a:rPr lang="en-US" altLang="zh-CN" sz="2400" i="1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54" y="3137909"/>
                <a:ext cx="11728605" cy="3720092"/>
              </a:xfrm>
              <a:prstGeom prst="rect">
                <a:avLst/>
              </a:prstGeom>
              <a:blipFill rotWithShape="1">
                <a:blip r:embed="rId7"/>
                <a:stretch>
                  <a:fillRect l="-1" t="-10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983454" y="2724670"/>
            <a:ext cx="4035392" cy="230832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/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【方法技巧】</a:t>
            </a:r>
            <a:r>
              <a:rPr lang="en-US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endParaRPr lang="zh-CN" altLang="zh-CN" sz="1800" b="1" kern="100">
              <a:solidFill>
                <a:srgbClr val="0000FF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判断直线与圆的位置关系的常见方法</a:t>
            </a:r>
            <a:endParaRPr lang="zh-CN" altLang="zh-CN" sz="1800" b="1" kern="100">
              <a:solidFill>
                <a:srgbClr val="0000FF"/>
              </a:solidFill>
              <a:effectLst/>
              <a:latin typeface="+mn-ea"/>
              <a:ea typeface="+mn-ea"/>
              <a:cs typeface="Courier New" panose="02070309020205020404" pitchFamily="49" charset="0"/>
            </a:endParaRPr>
          </a:p>
          <a:p>
            <a:pPr algn="just"/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1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）几何法：利用</a:t>
            </a:r>
            <a:r>
              <a:rPr lang="en-US" altLang="zh-CN" sz="1800" b="1" i="1" kern="100">
                <a:solidFill>
                  <a:srgbClr val="0000FF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d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1800" b="1" i="1" kern="100">
                <a:solidFill>
                  <a:srgbClr val="0000FF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r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的关系．</a:t>
            </a:r>
            <a:endParaRPr lang="zh-CN" altLang="zh-CN" sz="1800" b="1" kern="100">
              <a:solidFill>
                <a:srgbClr val="0000FF"/>
              </a:solidFill>
              <a:effectLst/>
              <a:latin typeface="+mn-ea"/>
              <a:ea typeface="+mn-ea"/>
              <a:cs typeface="Courier New" panose="02070309020205020404" pitchFamily="49" charset="0"/>
            </a:endParaRPr>
          </a:p>
          <a:p>
            <a:pPr algn="just"/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2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）代数法：联立方程之后利用</a:t>
            </a:r>
            <a:r>
              <a:rPr lang="en-US" altLang="zh-CN" sz="1800" b="1" i="1" kern="100">
                <a:solidFill>
                  <a:srgbClr val="0000FF"/>
                </a:solidFill>
                <a:effectLst/>
                <a:latin typeface="+mn-ea"/>
                <a:ea typeface="+mn-ea"/>
                <a:cs typeface="Courier New" panose="02070309020205020404" pitchFamily="49" charset="0"/>
              </a:rPr>
              <a:t>Δ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判断．</a:t>
            </a:r>
            <a:endParaRPr lang="zh-CN" altLang="zh-CN" sz="1800" b="1" kern="100">
              <a:solidFill>
                <a:srgbClr val="0000FF"/>
              </a:solidFill>
              <a:effectLst/>
              <a:latin typeface="+mn-ea"/>
              <a:ea typeface="+mn-ea"/>
              <a:cs typeface="Courier New" panose="02070309020205020404" pitchFamily="49" charset="0"/>
            </a:endParaRPr>
          </a:p>
          <a:p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</a:rPr>
              <a:t>3</a:t>
            </a:r>
            <a:r>
              <a:rPr lang="zh-CN" altLang="zh-CN" sz="1800" b="1" kern="100">
                <a:solidFill>
                  <a:srgbClr val="0000FF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）点与圆的位置关系法：若直线恒过定点且定点在圆内，可判断直线与圆相交．</a:t>
            </a:r>
            <a:endParaRPr lang="zh-CN" altLang="en-US" b="1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2505" y="466090"/>
            <a:ext cx="7548880" cy="1799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2183765"/>
            <a:ext cx="6800215" cy="1611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85" y="3646805"/>
            <a:ext cx="6395085" cy="1403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88645" y="5172710"/>
                <a:ext cx="6096000" cy="14046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ctr">
                  <a:lnSpc>
                    <a:spcPct val="130000"/>
                  </a:lnSpc>
                </a:pP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2023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年高考全国乙卷数学（文）真题）已知实数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𝒙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𝒚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𝒙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𝒚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𝒙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𝒚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𝟎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𝒙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𝒚</m:t>
                    </m:r>
                  </m:oMath>
                </a14:m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的最大值是（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    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zh-CN" b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fontAlgn="ctr">
                  <a:lnSpc>
                    <a:spcPct val="130000"/>
                  </a:lnSpc>
                </a:pP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B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4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C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+mj-ea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zh-CN" altLang="zh-CN" b="1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radPr>
                      <m:deg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	</a:t>
                </a:r>
                <a:r>
                  <a:rPr lang="en-US" altLang="zh-CN" b="1" i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D</a:t>
                </a:r>
                <a:r>
                  <a:rPr lang="zh-CN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．</a:t>
                </a:r>
                <a:r>
                  <a:rPr lang="en-US" altLang="zh-CN" b="1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7</a:t>
                </a:r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" y="5172710"/>
                <a:ext cx="6096000" cy="14046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1530" y="280350"/>
            <a:ext cx="11728605" cy="56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C35F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题型二：相交</a:t>
            </a:r>
            <a:r>
              <a:rPr lang="zh-CN" altLang="en-US"/>
              <a:t>求弦长与面积问题</a:t>
            </a:r>
            <a:endParaRPr lang="zh-CN" altLang="en-US"/>
          </a:p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31869" y="1136398"/>
                <a:ext cx="11728605" cy="16541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b="1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直线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被</a:t>
                </a:r>
                <a:endParaRPr lang="en-US" altLang="zh-CN" sz="240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截得最大弦长为</a:t>
                </a:r>
                <a:r>
                  <a:rPr lang="en-US" altLang="zh-CN" sz="2400" u="sng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</a:t>
                </a:r>
                <a:r>
                  <a:rPr lang="zh-CN" altLang="zh-CN" sz="240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en-US"/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231869" y="1136398"/>
                <a:ext cx="11728605" cy="1654165"/>
              </a:xfrm>
              <a:prstGeom prst="rect">
                <a:avLst/>
              </a:prstGeom>
              <a:blipFill rotWithShape="1">
                <a:blip r:embed="rId4"/>
                <a:stretch>
                  <a:fillRect l="-1" t="-23" r="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454" y="2483318"/>
                <a:ext cx="11728605" cy="4374683"/>
              </a:xfrm>
              <a:prstGeom prst="rect">
                <a:avLst/>
              </a:prstGeom>
            </p:spPr>
            <p:txBody>
              <a:bodyPr vert="horz" lIns="91440" tIns="45720" rIns="91440" bIns="45720" numCol="1" spcCol="36000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b="1" kern="12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【答案】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【解析】由已知，圆的标准方程为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，圆心为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，半径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圆心到直线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，解得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所以弦长为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，所以弦长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4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zh-CN" altLang="zh-CN" sz="24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altLang="zh-CN" sz="2400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altLang="zh-CN" sz="24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400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 fontAlgn="ctr"/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时，弦长有最大值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故答案为：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400" kern="1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13454" y="2483318"/>
                <a:ext cx="11728605" cy="4374683"/>
              </a:xfrm>
              <a:prstGeom prst="rect">
                <a:avLst/>
              </a:prstGeom>
              <a:blipFill rotWithShape="1">
                <a:blip r:embed="rId7"/>
                <a:stretch>
                  <a:fillRect l="-1" t="-11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Text Box 6"/>
          <p:cNvSpPr txBox="1"/>
          <p:nvPr/>
        </p:nvSpPr>
        <p:spPr>
          <a:xfrm>
            <a:off x="435293" y="1495743"/>
            <a:ext cx="11569700" cy="4432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ts val="3460"/>
              </a:lnSpc>
            </a:pPr>
            <a:r>
              <a:rPr lang="zh-CN" altLang="en-US">
                <a:latin typeface="Times New Roman" panose="02020603050405020304" pitchFamily="18" charset="0"/>
              </a:rPr>
              <a:t>小结：直线与圆相交时，圆心到直线的距离 </a:t>
            </a:r>
            <a:r>
              <a:rPr lang="zh-CN" altLang="zh-CN" sz="3300" i="1">
                <a:latin typeface="Times New Roman" panose="02020603050405020304" pitchFamily="18" charset="0"/>
              </a:rPr>
              <a:t>d</a:t>
            </a:r>
            <a:r>
              <a:rPr lang="zh-CN" altLang="en-US">
                <a:latin typeface="Times New Roman" panose="02020603050405020304" pitchFamily="18" charset="0"/>
              </a:rPr>
              <a:t>、半径 </a:t>
            </a:r>
            <a:r>
              <a:rPr lang="zh-CN" altLang="zh-CN" sz="3300" i="1">
                <a:latin typeface="Times New Roman" panose="02020603050405020304" pitchFamily="18" charset="0"/>
              </a:rPr>
              <a:t>r </a:t>
            </a:r>
            <a:r>
              <a:rPr lang="zh-CN" altLang="en-US">
                <a:latin typeface="Times New Roman" panose="02020603050405020304" pitchFamily="18" charset="0"/>
              </a:rPr>
              <a:t>与弦长 </a:t>
            </a:r>
            <a:r>
              <a:rPr lang="zh-CN" altLang="zh-CN" sz="3300" i="1">
                <a:latin typeface="Times New Roman" panose="02020603050405020304" pitchFamily="18" charset="0"/>
              </a:rPr>
              <a:t>l </a:t>
            </a:r>
            <a:r>
              <a:rPr lang="zh-CN" altLang="en-US">
                <a:latin typeface="Times New Roman" panose="02020603050405020304" pitchFamily="18" charset="0"/>
              </a:rPr>
              <a:t>满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435610" y="2461578"/>
          <a:ext cx="1153001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11513185" imgH="1052830" progId="Word.Document.12">
                  <p:embed/>
                </p:oleObj>
              </mc:Choice>
              <mc:Fallback>
                <p:oleObj name="" r:id="rId1" imgW="11513185" imgH="10528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610" y="2461578"/>
                        <a:ext cx="11530013" cy="1052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3281"/>
  <p:tag name="KSO_WM_BEAUTIFY_FLAG" val=""/>
</p:tagLst>
</file>

<file path=ppt/tags/tag10.xml><?xml version="1.0" encoding="utf-8"?>
<p:tagLst xmlns:p="http://schemas.openxmlformats.org/presentationml/2006/main">
  <p:tag name="AS_UNIQUEID" val="3353"/>
</p:tagLst>
</file>

<file path=ppt/tags/tag11.xml><?xml version="1.0" encoding="utf-8"?>
<p:tagLst xmlns:p="http://schemas.openxmlformats.org/presentationml/2006/main">
  <p:tag name="AS_UNIQUEID" val="3354"/>
</p:tagLst>
</file>

<file path=ppt/tags/tag12.xml><?xml version="1.0" encoding="utf-8"?>
<p:tagLst xmlns:p="http://schemas.openxmlformats.org/presentationml/2006/main">
  <p:tag name="AS_UNIQUEID" val="3355"/>
</p:tagLst>
</file>

<file path=ppt/tags/tag13.xml><?xml version="1.0" encoding="utf-8"?>
<p:tagLst xmlns:p="http://schemas.openxmlformats.org/presentationml/2006/main">
  <p:tag name="AS_UNIQUEID" val="3356"/>
</p:tagLst>
</file>

<file path=ppt/tags/tag14.xml><?xml version="1.0" encoding="utf-8"?>
<p:tagLst xmlns:p="http://schemas.openxmlformats.org/presentationml/2006/main">
  <p:tag name="AS_UNIQUEID" val="3357"/>
</p:tagLst>
</file>

<file path=ppt/tags/tag15.xml><?xml version="1.0" encoding="utf-8"?>
<p:tagLst xmlns:p="http://schemas.openxmlformats.org/presentationml/2006/main">
  <p:tag name="AS_UNIQUEID" val="3358"/>
</p:tagLst>
</file>

<file path=ppt/tags/tag16.xml><?xml version="1.0" encoding="utf-8"?>
<p:tagLst xmlns:p="http://schemas.openxmlformats.org/presentationml/2006/main">
  <p:tag name="AS_UNIQUEID" val="3359"/>
</p:tagLst>
</file>

<file path=ppt/tags/tag17.xml><?xml version="1.0" encoding="utf-8"?>
<p:tagLst xmlns:p="http://schemas.openxmlformats.org/presentationml/2006/main">
  <p:tag name="AS_UNIQUEID" val="3360"/>
</p:tagLst>
</file>

<file path=ppt/tags/tag18.xml><?xml version="1.0" encoding="utf-8"?>
<p:tagLst xmlns:p="http://schemas.openxmlformats.org/presentationml/2006/main">
  <p:tag name="AS_UNIQUEID" val="536"/>
</p:tagLst>
</file>

<file path=ppt/tags/tag19.xml><?xml version="1.0" encoding="utf-8"?>
<p:tagLst xmlns:p="http://schemas.openxmlformats.org/presentationml/2006/main">
  <p:tag name="AS_UNIQUEID" val="538"/>
</p:tagLst>
</file>

<file path=ppt/tags/tag2.xml><?xml version="1.0" encoding="utf-8"?>
<p:tagLst xmlns:p="http://schemas.openxmlformats.org/presentationml/2006/main">
  <p:tag name="AS_UNIQUEID" val="3345"/>
</p:tagLst>
</file>

<file path=ppt/tags/tag20.xml><?xml version="1.0" encoding="utf-8"?>
<p:tagLst xmlns:p="http://schemas.openxmlformats.org/presentationml/2006/main">
  <p:tag name="AS_UNIQUEID" val="540"/>
</p:tagLst>
</file>

<file path=ppt/tags/tag21.xml><?xml version="1.0" encoding="utf-8"?>
<p:tagLst xmlns:p="http://schemas.openxmlformats.org/presentationml/2006/main">
  <p:tag name="AS_UNIQUEID" val="541"/>
</p:tagLst>
</file>

<file path=ppt/tags/tag22.xml><?xml version="1.0" encoding="utf-8"?>
<p:tagLst xmlns:p="http://schemas.openxmlformats.org/presentationml/2006/main">
  <p:tag name="AS_UNIQUEID" val="542"/>
</p:tagLst>
</file>

<file path=ppt/tags/tag23.xml><?xml version="1.0" encoding="utf-8"?>
<p:tagLst xmlns:p="http://schemas.openxmlformats.org/presentationml/2006/main">
  <p:tag name="AS_UNIQUEID" val="543"/>
</p:tagLst>
</file>

<file path=ppt/tags/tag24.xml><?xml version="1.0" encoding="utf-8"?>
<p:tagLst xmlns:p="http://schemas.openxmlformats.org/presentationml/2006/main">
  <p:tag name="AS_UNIQUEID" val="544"/>
</p:tagLst>
</file>

<file path=ppt/tags/tag25.xml><?xml version="1.0" encoding="utf-8"?>
<p:tagLst xmlns:p="http://schemas.openxmlformats.org/presentationml/2006/main">
  <p:tag name="KSO_WM_UNIT_TABLE_BEAUTIFY" val="smartTable{fce9643d-193a-4448-90a8-2d48f09dabcf}"/>
</p:tagLst>
</file>

<file path=ppt/tags/tag26.xml><?xml version="1.0" encoding="utf-8"?>
<p:tagLst xmlns:p="http://schemas.openxmlformats.org/presentationml/2006/main">
  <p:tag name="AS_UNIQUEID" val="3542"/>
</p:tagLst>
</file>

<file path=ppt/tags/tag27.xml><?xml version="1.0" encoding="utf-8"?>
<p:tagLst xmlns:p="http://schemas.openxmlformats.org/presentationml/2006/main">
  <p:tag name="AS_UNIQUEID" val="3538"/>
</p:tagLst>
</file>

<file path=ppt/tags/tag28.xml><?xml version="1.0" encoding="utf-8"?>
<p:tagLst xmlns:p="http://schemas.openxmlformats.org/presentationml/2006/main">
  <p:tag name="AS_UNIQUEID" val="3538"/>
</p:tagLst>
</file>

<file path=ppt/tags/tag29.xml><?xml version="1.0" encoding="utf-8"?>
<p:tagLst xmlns:p="http://schemas.openxmlformats.org/presentationml/2006/main">
  <p:tag name="AS_UNIQUEID" val="3540"/>
</p:tagLst>
</file>

<file path=ppt/tags/tag3.xml><?xml version="1.0" encoding="utf-8"?>
<p:tagLst xmlns:p="http://schemas.openxmlformats.org/presentationml/2006/main">
  <p:tag name="AS_UNIQUEID" val="3346"/>
</p:tagLst>
</file>

<file path=ppt/tags/tag30.xml><?xml version="1.0" encoding="utf-8"?>
<p:tagLst xmlns:p="http://schemas.openxmlformats.org/presentationml/2006/main">
  <p:tag name="AS_UNIQUEID" val="3540"/>
</p:tagLst>
</file>

<file path=ppt/tags/tag31.xml><?xml version="1.0" encoding="utf-8"?>
<p:tagLst xmlns:p="http://schemas.openxmlformats.org/presentationml/2006/main">
  <p:tag name="AS_UNIQUEID" val="3555"/>
</p:tagLst>
</file>

<file path=ppt/tags/tag32.xml><?xml version="1.0" encoding="utf-8"?>
<p:tagLst xmlns:p="http://schemas.openxmlformats.org/presentationml/2006/main">
  <p:tag name="KSO_WM_UNIT_PLACING_PICTURE_USER_VIEWPORT" val="{&quot;height&quot;:2085,&quot;width&quot;:8745}"/>
</p:tagLst>
</file>

<file path=ppt/tags/tag33.xml><?xml version="1.0" encoding="utf-8"?>
<p:tagLst xmlns:p="http://schemas.openxmlformats.org/presentationml/2006/main">
  <p:tag name="AS_UNIQUEID" val="3570"/>
</p:tagLst>
</file>

<file path=ppt/tags/tag34.xml><?xml version="1.0" encoding="utf-8"?>
<p:tagLst xmlns:p="http://schemas.openxmlformats.org/presentationml/2006/main">
  <p:tag name="AS_UNIQUEID" val="3566"/>
</p:tagLst>
</file>

<file path=ppt/tags/tag35.xml><?xml version="1.0" encoding="utf-8"?>
<p:tagLst xmlns:p="http://schemas.openxmlformats.org/presentationml/2006/main">
  <p:tag name="AS_UNIQUEID" val="3566"/>
</p:tagLst>
</file>

<file path=ppt/tags/tag36.xml><?xml version="1.0" encoding="utf-8"?>
<p:tagLst xmlns:p="http://schemas.openxmlformats.org/presentationml/2006/main">
  <p:tag name="AS_UNIQUEID" val="3568"/>
</p:tagLst>
</file>

<file path=ppt/tags/tag37.xml><?xml version="1.0" encoding="utf-8"?>
<p:tagLst xmlns:p="http://schemas.openxmlformats.org/presentationml/2006/main">
  <p:tag name="AS_UNIQUEID" val="3568"/>
</p:tagLst>
</file>

<file path=ppt/tags/tag38.xml><?xml version="1.0" encoding="utf-8"?>
<p:tagLst xmlns:p="http://schemas.openxmlformats.org/presentationml/2006/main">
  <p:tag name="AS_UNIQUEID" val="3594"/>
</p:tagLst>
</file>

<file path=ppt/tags/tag39.xml><?xml version="1.0" encoding="utf-8"?>
<p:tagLst xmlns:p="http://schemas.openxmlformats.org/presentationml/2006/main">
  <p:tag name="AS_UNIQUEID" val="3703"/>
</p:tagLst>
</file>

<file path=ppt/tags/tag4.xml><?xml version="1.0" encoding="utf-8"?>
<p:tagLst xmlns:p="http://schemas.openxmlformats.org/presentationml/2006/main">
  <p:tag name="AS_UNIQUEID" val="3347"/>
</p:tagLst>
</file>

<file path=ppt/tags/tag40.xml><?xml version="1.0" encoding="utf-8"?>
<p:tagLst xmlns:p="http://schemas.openxmlformats.org/presentationml/2006/main">
  <p:tag name="AS_UNIQUEID" val="3719"/>
</p:tagLst>
</file>

<file path=ppt/tags/tag41.xml><?xml version="1.0" encoding="utf-8"?>
<p:tagLst xmlns:p="http://schemas.openxmlformats.org/presentationml/2006/main">
  <p:tag name="AS_UNIQUEID" val="3719"/>
</p:tagLst>
</file>

<file path=ppt/tags/tag42.xml><?xml version="1.0" encoding="utf-8"?>
<p:tagLst xmlns:p="http://schemas.openxmlformats.org/presentationml/2006/main">
  <p:tag name="AS_UNIQUEID" val="3721"/>
</p:tagLst>
</file>

<file path=ppt/tags/tag43.xml><?xml version="1.0" encoding="utf-8"?>
<p:tagLst xmlns:p="http://schemas.openxmlformats.org/presentationml/2006/main">
  <p:tag name="AS_UNIQUEID" val="3721"/>
</p:tagLst>
</file>

<file path=ppt/tags/tag44.xml><?xml version="1.0" encoding="utf-8"?>
<p:tagLst xmlns:p="http://schemas.openxmlformats.org/presentationml/2006/main">
  <p:tag name="AS_UNIQUEID" val="3772"/>
</p:tagLst>
</file>

<file path=ppt/tags/tag45.xml><?xml version="1.0" encoding="utf-8"?>
<p:tagLst xmlns:p="http://schemas.openxmlformats.org/presentationml/2006/main">
  <p:tag name="AS_UNIQUEID" val="3768"/>
</p:tagLst>
</file>

<file path=ppt/tags/tag46.xml><?xml version="1.0" encoding="utf-8"?>
<p:tagLst xmlns:p="http://schemas.openxmlformats.org/presentationml/2006/main">
  <p:tag name="AS_UNIQUEID" val="3768"/>
</p:tagLst>
</file>

<file path=ppt/tags/tag47.xml><?xml version="1.0" encoding="utf-8"?>
<p:tagLst xmlns:p="http://schemas.openxmlformats.org/presentationml/2006/main">
  <p:tag name="AS_UNIQUEID" val="3625"/>
</p:tagLst>
</file>

<file path=ppt/tags/tag48.xml><?xml version="1.0" encoding="utf-8"?>
<p:tagLst xmlns:p="http://schemas.openxmlformats.org/presentationml/2006/main">
  <p:tag name="AS_UNIQUEID" val="3625"/>
</p:tagLst>
</file>

<file path=ppt/tags/tag49.xml><?xml version="1.0" encoding="utf-8"?>
<p:tagLst xmlns:p="http://schemas.openxmlformats.org/presentationml/2006/main">
  <p:tag name="COMMONDATA" val="eyJoZGlkIjoiNzg0OTRlYTcwMWQxN2UyZmUxNjNlZDI1N2FiYzc0MTIifQ=="/>
  <p:tag name="KSO_WPP_MARK_KEY" val="1b9370e5-ce1e-4227-9faa-21540bf6686c"/>
</p:tagLst>
</file>

<file path=ppt/tags/tag5.xml><?xml version="1.0" encoding="utf-8"?>
<p:tagLst xmlns:p="http://schemas.openxmlformats.org/presentationml/2006/main">
  <p:tag name="AS_UNIQUEID" val="3348"/>
</p:tagLst>
</file>

<file path=ppt/tags/tag6.xml><?xml version="1.0" encoding="utf-8"?>
<p:tagLst xmlns:p="http://schemas.openxmlformats.org/presentationml/2006/main">
  <p:tag name="AS_UNIQUEID" val="3349"/>
</p:tagLst>
</file>

<file path=ppt/tags/tag7.xml><?xml version="1.0" encoding="utf-8"?>
<p:tagLst xmlns:p="http://schemas.openxmlformats.org/presentationml/2006/main">
  <p:tag name="AS_UNIQUEID" val="3350"/>
</p:tagLst>
</file>

<file path=ppt/tags/tag8.xml><?xml version="1.0" encoding="utf-8"?>
<p:tagLst xmlns:p="http://schemas.openxmlformats.org/presentationml/2006/main">
  <p:tag name="AS_UNIQUEID" val="3351"/>
</p:tagLst>
</file>

<file path=ppt/tags/tag9.xml><?xml version="1.0" encoding="utf-8"?>
<p:tagLst xmlns:p="http://schemas.openxmlformats.org/presentationml/2006/main">
  <p:tag name="AS_UNIQUEID" val="33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2417</Words>
  <Application>WPS 演示</Application>
  <PresentationFormat>宽屏</PresentationFormat>
  <Paragraphs>189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Times New Roman</vt:lpstr>
      <vt:lpstr>黑体</vt:lpstr>
      <vt:lpstr>OPPOSans B</vt:lpstr>
      <vt:lpstr>Cambria Math</vt:lpstr>
      <vt:lpstr>等线</vt:lpstr>
      <vt:lpstr>Courier New</vt:lpstr>
      <vt:lpstr>Calibri</vt:lpstr>
      <vt:lpstr>Arial Unicode MS</vt:lpstr>
      <vt:lpstr>Office 主题</vt:lpstr>
      <vt:lpstr>Word.Document.8</vt:lpstr>
      <vt:lpstr>Word.Document.12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徐广俊</dc:creator>
  <cp:lastModifiedBy>不明喜哀</cp:lastModifiedBy>
  <cp:revision>27</cp:revision>
  <dcterms:created xsi:type="dcterms:W3CDTF">2024-12-20T05:14:00Z</dcterms:created>
  <dcterms:modified xsi:type="dcterms:W3CDTF">2024-12-27T07:41:25Z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6D5063DA04944170B33436F656A76E33</vt:lpwstr>
  </property>
  <property fmtid="{D5CDD505-2E9C-101B-9397-08002B2CF9AE}" pid="3" name="KSOProductBuildVer">
    <vt:lpwstr>2052-11.1.0.12165</vt:lpwstr>
  </property>
</Properties>
</file>